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embeddings/Microsoft_Equation8.bin" ContentType="application/vnd.openxmlformats-officedocument.oleObject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Default Extension="wmf" ContentType="image/x-wmf"/>
  <Override PartName="/ppt/embeddings/Microsoft_Equation4.bin" ContentType="application/vnd.openxmlformats-officedocument.oleObject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embeddings/Microsoft_Equation5.bin" ContentType="application/vnd.openxmlformats-officedocument.oleObject"/>
  <Default Extension="pict" ContentType="image/pi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4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3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theme/theme5.xml" ContentType="application/vnd.openxmlformats-officedocument.theme+xml"/>
  <Default Extension="vml" ContentType="application/vnd.openxmlformats-officedocument.vmlDrawing"/>
  <Default Extension="png" ContentType="image/png"/>
  <Override PartName="/ppt/embeddings/Microsoft_Equation1.bin" ContentType="application/vnd.openxmlformats-officedocument.oleObject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Layouts/slideLayout1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Override PartName="/ppt/embeddings/Microsoft_Equation3.bin" ContentType="application/vnd.openxmlformats-officedocument.oleObject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theme/theme4.xml" ContentType="application/vnd.openxmlformats-officedocument.theme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45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5.xml" ContentType="application/vnd.openxmlformats-officedocument.presentationml.slide+xml"/>
  <Override PartName="/ppt/embeddings/Microsoft_Equation2.bin" ContentType="application/vnd.openxmlformats-officedocument.oleObject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34.xml" ContentType="application/vnd.openxmlformats-officedocument.presentationml.slide+xml"/>
  <Override PartName="/ppt/slides/slide44.xml" ContentType="application/vnd.openxmlformats-officedocument.presentationml.slide+xml"/>
  <Override PartName="/ppt/embeddings/Microsoft_Equation7.bin" ContentType="application/vnd.openxmlformats-officedocument.oleObject"/>
  <Override PartName="/ppt/slideLayouts/slideLayout1.xml" ContentType="application/vnd.openxmlformats-officedocument.presentationml.slideLayout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jpeg" ContentType="image/jpe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embeddings/Microsoft_Equation6.bin" ContentType="application/vnd.openxmlformats-officedocument.oleObject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  <p:sldMasterId id="2147483660" r:id="rId2"/>
    <p:sldMasterId id="2147484671" r:id="rId3"/>
  </p:sldMasterIdLst>
  <p:notesMasterIdLst>
    <p:notesMasterId r:id="rId52"/>
  </p:notesMasterIdLst>
  <p:handoutMasterIdLst>
    <p:handoutMasterId r:id="rId53"/>
  </p:handoutMasterIdLst>
  <p:sldIdLst>
    <p:sldId id="257" r:id="rId4"/>
    <p:sldId id="297" r:id="rId5"/>
    <p:sldId id="312" r:id="rId6"/>
    <p:sldId id="262" r:id="rId7"/>
    <p:sldId id="263" r:id="rId8"/>
    <p:sldId id="261" r:id="rId9"/>
    <p:sldId id="264" r:id="rId10"/>
    <p:sldId id="301" r:id="rId11"/>
    <p:sldId id="302" r:id="rId12"/>
    <p:sldId id="316" r:id="rId13"/>
    <p:sldId id="265" r:id="rId14"/>
    <p:sldId id="266" r:id="rId15"/>
    <p:sldId id="267" r:id="rId16"/>
    <p:sldId id="268" r:id="rId17"/>
    <p:sldId id="269" r:id="rId18"/>
    <p:sldId id="271" r:id="rId19"/>
    <p:sldId id="270" r:id="rId20"/>
    <p:sldId id="272" r:id="rId21"/>
    <p:sldId id="308" r:id="rId22"/>
    <p:sldId id="273" r:id="rId23"/>
    <p:sldId id="274" r:id="rId24"/>
    <p:sldId id="275" r:id="rId25"/>
    <p:sldId id="309" r:id="rId26"/>
    <p:sldId id="310" r:id="rId27"/>
    <p:sldId id="311" r:id="rId28"/>
    <p:sldId id="314" r:id="rId29"/>
    <p:sldId id="276" r:id="rId30"/>
    <p:sldId id="277" r:id="rId31"/>
    <p:sldId id="315" r:id="rId32"/>
    <p:sldId id="278" r:id="rId33"/>
    <p:sldId id="280" r:id="rId34"/>
    <p:sldId id="281" r:id="rId35"/>
    <p:sldId id="282" r:id="rId36"/>
    <p:sldId id="283" r:id="rId37"/>
    <p:sldId id="303" r:id="rId38"/>
    <p:sldId id="285" r:id="rId39"/>
    <p:sldId id="284" r:id="rId40"/>
    <p:sldId id="298" r:id="rId41"/>
    <p:sldId id="313" r:id="rId42"/>
    <p:sldId id="290" r:id="rId43"/>
    <p:sldId id="291" r:id="rId44"/>
    <p:sldId id="307" r:id="rId45"/>
    <p:sldId id="292" r:id="rId46"/>
    <p:sldId id="293" r:id="rId47"/>
    <p:sldId id="294" r:id="rId48"/>
    <p:sldId id="295" r:id="rId49"/>
    <p:sldId id="259" r:id="rId50"/>
    <p:sldId id="296" r:id="rId5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0099"/>
    <a:srgbClr val="8CC7EA"/>
    <a:srgbClr val="EAEAEA"/>
    <a:srgbClr val="66CCFF"/>
    <a:srgbClr val="99CCFF"/>
    <a:srgbClr val="330099"/>
    <a:srgbClr val="990033"/>
    <a:srgbClr val="ECECE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8816" autoAdjust="0"/>
    <p:restoredTop sz="94659" autoAdjust="0"/>
  </p:normalViewPr>
  <p:slideViewPr>
    <p:cSldViewPr snapToGrid="0" snapToObjects="1">
      <p:cViewPr>
        <p:scale>
          <a:sx n="100" d="100"/>
          <a:sy n="100" d="100"/>
        </p:scale>
        <p:origin x="-1704" y="-7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4" d="100"/>
          <a:sy n="54" d="100"/>
        </p:scale>
        <p:origin x="-1686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6.xml"/><Relationship Id="rId7" Type="http://schemas.openxmlformats.org/officeDocument/2006/relationships/slide" Target="slides/slide4.xml"/><Relationship Id="rId43" Type="http://schemas.openxmlformats.org/officeDocument/2006/relationships/slide" Target="slides/slide40.xml"/><Relationship Id="rId25" Type="http://schemas.openxmlformats.org/officeDocument/2006/relationships/slide" Target="slides/slide22.xml"/><Relationship Id="rId10" Type="http://schemas.openxmlformats.org/officeDocument/2006/relationships/slide" Target="slides/slide7.xml"/><Relationship Id="rId50" Type="http://schemas.openxmlformats.org/officeDocument/2006/relationships/slide" Target="slides/slide47.xml"/><Relationship Id="rId17" Type="http://schemas.openxmlformats.org/officeDocument/2006/relationships/slide" Target="slides/slide14.xml"/><Relationship Id="rId9" Type="http://schemas.openxmlformats.org/officeDocument/2006/relationships/slide" Target="slides/slide6.xml"/><Relationship Id="rId18" Type="http://schemas.openxmlformats.org/officeDocument/2006/relationships/slide" Target="slides/slide15.xml"/><Relationship Id="rId27" Type="http://schemas.openxmlformats.org/officeDocument/2006/relationships/slide" Target="slides/slide24.xml"/><Relationship Id="rId14" Type="http://schemas.openxmlformats.org/officeDocument/2006/relationships/slide" Target="slides/slide11.xml"/><Relationship Id="rId4" Type="http://schemas.openxmlformats.org/officeDocument/2006/relationships/slide" Target="slides/slide1.xml"/><Relationship Id="rId28" Type="http://schemas.openxmlformats.org/officeDocument/2006/relationships/slide" Target="slides/slide25.xml"/><Relationship Id="rId45" Type="http://schemas.openxmlformats.org/officeDocument/2006/relationships/slide" Target="slides/slide42.xml"/><Relationship Id="rId58" Type="http://schemas.openxmlformats.org/officeDocument/2006/relationships/tableStyles" Target="tableStyles.xml"/><Relationship Id="rId42" Type="http://schemas.openxmlformats.org/officeDocument/2006/relationships/slide" Target="slides/slide39.xml"/><Relationship Id="rId6" Type="http://schemas.openxmlformats.org/officeDocument/2006/relationships/slide" Target="slides/slide3.xml"/><Relationship Id="rId49" Type="http://schemas.openxmlformats.org/officeDocument/2006/relationships/slide" Target="slides/slide46.xml"/><Relationship Id="rId44" Type="http://schemas.openxmlformats.org/officeDocument/2006/relationships/slide" Target="slides/slide41.xml"/><Relationship Id="rId19" Type="http://schemas.openxmlformats.org/officeDocument/2006/relationships/slide" Target="slides/slide16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46" Type="http://schemas.openxmlformats.org/officeDocument/2006/relationships/slide" Target="slides/slide43.xml"/><Relationship Id="rId57" Type="http://schemas.openxmlformats.org/officeDocument/2006/relationships/theme" Target="theme/theme1.xml"/><Relationship Id="rId35" Type="http://schemas.openxmlformats.org/officeDocument/2006/relationships/slide" Target="slides/slide32.xml"/><Relationship Id="rId51" Type="http://schemas.openxmlformats.org/officeDocument/2006/relationships/slide" Target="slides/slide48.xml"/><Relationship Id="rId55" Type="http://schemas.openxmlformats.org/officeDocument/2006/relationships/presProps" Target="presProps.xml"/><Relationship Id="rId31" Type="http://schemas.openxmlformats.org/officeDocument/2006/relationships/slide" Target="slides/slide28.xml"/><Relationship Id="rId34" Type="http://schemas.openxmlformats.org/officeDocument/2006/relationships/slide" Target="slides/slide31.xml"/><Relationship Id="rId40" Type="http://schemas.openxmlformats.org/officeDocument/2006/relationships/slide" Target="slides/slide37.xml"/><Relationship Id="rId36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1.xml"/><Relationship Id="rId47" Type="http://schemas.openxmlformats.org/officeDocument/2006/relationships/slide" Target="slides/slide44.xml"/><Relationship Id="rId56" Type="http://schemas.openxmlformats.org/officeDocument/2006/relationships/viewProps" Target="viewProps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2" Type="http://schemas.openxmlformats.org/officeDocument/2006/relationships/notesMaster" Target="notesMasters/notesMaster1.xml"/><Relationship Id="rId54" Type="http://schemas.openxmlformats.org/officeDocument/2006/relationships/printerSettings" Target="printerSettings/printerSettings1.bin"/><Relationship Id="rId12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3" Type="http://schemas.openxmlformats.org/officeDocument/2006/relationships/slide" Target="slides/slide20.xml"/><Relationship Id="rId53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30" Type="http://schemas.openxmlformats.org/officeDocument/2006/relationships/slide" Target="slides/slide27.xml"/><Relationship Id="rId11" Type="http://schemas.openxmlformats.org/officeDocument/2006/relationships/slide" Target="slides/slide8.xml"/><Relationship Id="rId29" Type="http://schemas.openxmlformats.org/officeDocument/2006/relationships/slide" Target="slides/slide26.xml"/><Relationship Id="rId16" Type="http://schemas.openxmlformats.org/officeDocument/2006/relationships/slide" Target="slides/slide13.xml"/><Relationship Id="rId33" Type="http://schemas.openxmlformats.org/officeDocument/2006/relationships/slide" Target="slides/slide30.xml"/><Relationship Id="rId41" Type="http://schemas.openxmlformats.org/officeDocument/2006/relationships/slide" Target="slides/slide3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2" Type="http://schemas.openxmlformats.org/officeDocument/2006/relationships/slide" Target="slides/slide19.xml"/><Relationship Id="rId21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ict"/><Relationship Id="rId1" Type="http://schemas.openxmlformats.org/officeDocument/2006/relationships/image" Target="../media/image37.pict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558B560-F473-44C3-89AB-8C7D72789A6C}" type="datetime1">
              <a:rPr lang="en-US"/>
              <a:pPr>
                <a:defRPr/>
              </a:pPr>
              <a:t>6/8/10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5F0658C-431F-4E28-8565-9D3E76F66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0583ABD-26FD-4EED-B1C2-D1849D6469C8}" type="datetime1">
              <a:rPr lang="en-US"/>
              <a:pPr>
                <a:defRPr/>
              </a:pPr>
              <a:t>6/8/10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BE5F9B1-473C-4EF0-8A6C-67F98BFC4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ＭＳ Ｐゴシック" pitchFamily="9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C0EC5E-9F17-9B45-BA92-D81C7993BFC1}" type="slidenum">
              <a:rPr lang="en-US">
                <a:latin typeface="Verdana" charset="0"/>
              </a:rPr>
              <a:pPr/>
              <a:t>4</a:t>
            </a:fld>
            <a:endParaRPr lang="en-US">
              <a:latin typeface="Verdana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C0EC5E-9F17-9B45-BA92-D81C7993BFC1}" type="slidenum">
              <a:rPr lang="en-US">
                <a:latin typeface="Verdana" charset="0"/>
              </a:rPr>
              <a:pPr/>
              <a:t>5</a:t>
            </a:fld>
            <a:endParaRPr lang="en-US">
              <a:latin typeface="Verdana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5ECA85-56F9-A84C-AF20-F3E06D53AD43}" type="slidenum">
              <a:rPr lang="en-US"/>
              <a:pPr/>
              <a:t>16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Replace each delta function in the u-v sampling with the autocorrelation of the dish illumination pattern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7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png"/><Relationship Id="rId6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bg_slid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50"/>
            <a:ext cx="914400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669" y="5522976"/>
            <a:ext cx="89217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974725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147930" y="5202315"/>
            <a:ext cx="4638261" cy="12651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21" descr="auilog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359693" y="5777948"/>
            <a:ext cx="1245082" cy="86180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Picture 23" descr="nmtlogo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779643" y="5777948"/>
            <a:ext cx="2444903" cy="86180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Picture 26" descr="unm-large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5433392" y="5777948"/>
            <a:ext cx="1441732" cy="861805"/>
          </a:xfrm>
          <a:prstGeom prst="rect">
            <a:avLst/>
          </a:prstGeom>
          <a:noFill/>
        </p:spPr>
      </p:pic>
      <p:pic>
        <p:nvPicPr>
          <p:cNvPr id="99331" name="Picture 3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6875124" y="5777948"/>
            <a:ext cx="2095500" cy="861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 userDrawn="1"/>
        </p:nvSpPr>
        <p:spPr>
          <a:xfrm>
            <a:off x="457200" y="4298950"/>
            <a:ext cx="7335078" cy="9048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2400" dirty="0" smtClean="0">
                <a:solidFill>
                  <a:srgbClr val="C00000"/>
                </a:solidFill>
                <a:latin typeface="Gill Sans MT" pitchFamily="34" charset="0"/>
                <a:cs typeface="Gill Sans" pitchFamily="17" charset="0"/>
              </a:rPr>
              <a:t>Twelfth</a:t>
            </a:r>
            <a:r>
              <a:rPr lang="en-US" sz="2400" baseline="0" dirty="0" smtClean="0">
                <a:solidFill>
                  <a:srgbClr val="C00000"/>
                </a:solidFill>
                <a:latin typeface="Gill Sans MT" pitchFamily="34" charset="0"/>
                <a:cs typeface="Gill Sans" pitchFamily="17" charset="0"/>
              </a:rPr>
              <a:t> Synthesis Imaging Workshop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2400" baseline="0" dirty="0" smtClean="0">
                <a:solidFill>
                  <a:srgbClr val="C00000"/>
                </a:solidFill>
                <a:latin typeface="Gill Sans MT" pitchFamily="34" charset="0"/>
                <a:cs typeface="Gill Sans" pitchFamily="17" charset="0"/>
              </a:rPr>
              <a:t>2010 June 8-15</a:t>
            </a:r>
            <a:endParaRPr lang="en-US" sz="2400" dirty="0" smtClean="0">
              <a:solidFill>
                <a:srgbClr val="C00000"/>
              </a:solidFill>
              <a:latin typeface="Gill Sans MT" pitchFamily="34" charset="0"/>
              <a:cs typeface="Gill Sans" pitchFamily="17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457950"/>
            <a:ext cx="21336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15 May 2003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457950"/>
            <a:ext cx="2895600" cy="3238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ATNF Synthesis Workshop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457950"/>
            <a:ext cx="2133600" cy="323850"/>
          </a:xfrm>
        </p:spPr>
        <p:txBody>
          <a:bodyPr/>
          <a:lstStyle>
            <a:lvl1pPr>
              <a:defRPr smtClean="0"/>
            </a:lvl1pPr>
          </a:lstStyle>
          <a:p>
            <a:fld id="{3B77F94B-8161-FE41-A7E5-6864A0EE28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Twelfth Synthesis Imaging Workshop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09A39-5DFB-47F0-AAEC-A4EF59B5DC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Twelfth Synthesis Imaging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549F0-3CB2-4971-B66C-94583B6709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Twelfth Synthesis Imaging Workshop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A947A-5546-48BE-93DE-43A220950E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Twelfth Synthesis Imaging Workshop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50B8C-0759-4621-8374-184B39B600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Twelfth Synthesis Imaging Workshop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8D59E-9A72-464A-80D7-9333BAA4B6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Twelfth Synthesis Imaging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BE37A-F922-437D-84CB-3757B70113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Twelfth Synthesis Imaging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5D5E3-28E8-4AFF-8607-3C4491F5E7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Twelfth Synthesis Imaging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72B708-2E76-4EE9-BE34-8983F44DED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Twelfth Synthesis Imaging Workshop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09A39-5DFB-47F0-AAEC-A4EF59B5DC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Twelfth Synthesis Imaging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549F0-3CB2-4971-B66C-94583B6709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Twelfth Synthesis Imaging Workshop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A947A-5546-48BE-93DE-43A220950E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Twelfth Synthesis Imaging Workshop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50B8C-0759-4621-8374-184B39B600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Twelfth Synthesis Imaging Workshop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8D59E-9A72-464A-80D7-9333BAA4B6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Twelfth Synthesis Imaging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BE37A-F922-437D-84CB-3757B70113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Twelfth Synthesis Imaging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5D5E3-28E8-4AFF-8607-3C4491F5E7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Twelfth Synthesis Imaging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72B708-2E76-4EE9-BE34-8983F44DED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14" Type="http://schemas.openxmlformats.org/officeDocument/2006/relationships/image" Target="../media/image7.png"/><Relationship Id="rId4" Type="http://schemas.openxmlformats.org/officeDocument/2006/relationships/slideLayout" Target="../slideLayouts/slideLayout5.xml"/><Relationship Id="rId7" Type="http://schemas.openxmlformats.org/officeDocument/2006/relationships/slideLayout" Target="../slideLayouts/slideLayout8.xml"/><Relationship Id="rId11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6.jpeg"/><Relationship Id="rId10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2.png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9" Type="http://schemas.openxmlformats.org/officeDocument/2006/relationships/slideLayout" Target="../slideLayouts/slideLayout10.xml"/><Relationship Id="rId3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.png"/><Relationship Id="rId4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7.xml"/><Relationship Id="rId11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7.png"/><Relationship Id="rId10" Type="http://schemas.openxmlformats.org/officeDocument/2006/relationships/image" Target="../media/image9.jpeg"/><Relationship Id="rId5" Type="http://schemas.openxmlformats.org/officeDocument/2006/relationships/slideLayout" Target="../slideLayouts/slideLayout15.xml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12.xml"/><Relationship Id="rId9" Type="http://schemas.openxmlformats.org/officeDocument/2006/relationships/theme" Target="../theme/theme3.xml"/><Relationship Id="rId3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 userDrawn="1"/>
        </p:nvSpPr>
        <p:spPr>
          <a:xfrm>
            <a:off x="4147930" y="5202315"/>
            <a:ext cx="4638261" cy="12651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3" r:id="rId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990033"/>
          </a:solidFill>
          <a:latin typeface="GillSans"/>
          <a:ea typeface="ＭＳ Ｐゴシック" pitchFamily="48" charset="-128"/>
          <a:cs typeface="GillSan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800" kern="1200">
          <a:solidFill>
            <a:srgbClr val="000099"/>
          </a:solidFill>
          <a:latin typeface="Gill Sans"/>
          <a:ea typeface="ＭＳ Ｐゴシック" pitchFamily="48" charset="-128"/>
          <a:cs typeface="Gill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822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dirty="0">
                <a:solidFill>
                  <a:srgbClr val="000099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Twelfth Synthesis Imaging Workshop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492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000099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fld id="{6172B708-2E76-4EE9-BE34-8983F44DED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7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8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9" name="Picture 23" descr="nmtlogo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1170432" y="6117336"/>
            <a:ext cx="1306059" cy="46037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26" descr="unm-large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6675120" y="6117336"/>
            <a:ext cx="765313" cy="457470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590902" y="6117336"/>
            <a:ext cx="1095898" cy="450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452438" y="5835650"/>
            <a:ext cx="59055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97" r:id="rId1"/>
    <p:sldLayoutId id="2147484598" r:id="rId2"/>
    <p:sldLayoutId id="2147484599" r:id="rId3"/>
    <p:sldLayoutId id="2147484600" r:id="rId4"/>
    <p:sldLayoutId id="2147484601" r:id="rId5"/>
    <p:sldLayoutId id="2147484602" r:id="rId6"/>
    <p:sldLayoutId id="2147484603" r:id="rId7"/>
    <p:sldLayoutId id="2147484668" r:id="rId8"/>
    <p:sldLayoutId id="2147484682" r:id="rId9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dpi="0" rotWithShape="0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822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dirty="0">
                <a:solidFill>
                  <a:srgbClr val="000099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Twelfth Synthesis Imaging Workshop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492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000099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fld id="{6172B708-2E76-4EE9-BE34-8983F44DED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7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8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9" name="Picture 23" descr="nmtlogo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170432" y="6117336"/>
            <a:ext cx="1306059" cy="46037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26" descr="unm-large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6675120" y="6117336"/>
            <a:ext cx="765313" cy="457470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590902" y="6117336"/>
            <a:ext cx="1095898" cy="450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452438" y="5835650"/>
            <a:ext cx="59055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81" r:id="rId1"/>
    <p:sldLayoutId id="2147484674" r:id="rId2"/>
    <p:sldLayoutId id="2147484675" r:id="rId3"/>
    <p:sldLayoutId id="2147484676" r:id="rId4"/>
    <p:sldLayoutId id="2147484677" r:id="rId5"/>
    <p:sldLayoutId id="2147484678" r:id="rId6"/>
    <p:sldLayoutId id="2147484679" r:id="rId7"/>
    <p:sldLayoutId id="2147484680" r:id="rId8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4" Type="http://schemas.openxmlformats.org/officeDocument/2006/relationships/image" Target="../media/image23.png"/><Relationship Id="rId10" Type="http://schemas.openxmlformats.org/officeDocument/2006/relationships/image" Target="../media/image29.png"/><Relationship Id="rId5" Type="http://schemas.openxmlformats.org/officeDocument/2006/relationships/image" Target="../media/image24.png"/><Relationship Id="rId7" Type="http://schemas.openxmlformats.org/officeDocument/2006/relationships/image" Target="../media/image26.png"/><Relationship Id="rId11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Relationship Id="rId9" Type="http://schemas.openxmlformats.org/officeDocument/2006/relationships/image" Target="../media/image28.png"/><Relationship Id="rId3" Type="http://schemas.openxmlformats.org/officeDocument/2006/relationships/image" Target="../media/image22.png"/><Relationship Id="rId6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3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2.bin"/><Relationship Id="rId1" Type="http://schemas.openxmlformats.org/officeDocument/2006/relationships/vmlDrawing" Target="../drawings/vmlDrawing2.v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Relationship Id="rId9" Type="http://schemas.openxmlformats.org/officeDocument/2006/relationships/image" Target="../media/image29.png"/><Relationship Id="rId3" Type="http://schemas.openxmlformats.org/officeDocument/2006/relationships/image" Target="../media/image23.png"/><Relationship Id="rId6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3.bin"/><Relationship Id="rId1" Type="http://schemas.openxmlformats.org/officeDocument/2006/relationships/vmlDrawing" Target="../drawings/vmlDrawing3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5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4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7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6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8.bin"/><Relationship Id="rId1" Type="http://schemas.openxmlformats.org/officeDocument/2006/relationships/vmlDrawing" Target="../drawings/vmlDrawing7.v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6" Type="http://schemas.openxmlformats.org/officeDocument/2006/relationships/image" Target="../media/image50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1.png"/><Relationship Id="rId5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3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eg"/><Relationship Id="rId5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3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Gill Sans MT" pitchFamily="34" charset="0"/>
                <a:ea typeface="ＭＳ Ｐゴシック" pitchFamily="17" charset="-128"/>
                <a:cs typeface="GillSans" pitchFamily="48" charset="0"/>
              </a:rPr>
              <a:t>Widefield</a:t>
            </a:r>
            <a:r>
              <a:rPr lang="en-US" dirty="0" smtClean="0">
                <a:latin typeface="Gill Sans MT" pitchFamily="34" charset="0"/>
                <a:ea typeface="ＭＳ Ｐゴシック" pitchFamily="17" charset="-128"/>
                <a:cs typeface="GillSans" pitchFamily="48" charset="0"/>
              </a:rPr>
              <a:t> Imaging II: </a:t>
            </a:r>
            <a:r>
              <a:rPr lang="en-US" dirty="0" err="1" smtClean="0">
                <a:latin typeface="Gill Sans MT" pitchFamily="34" charset="0"/>
                <a:ea typeface="ＭＳ Ｐゴシック" pitchFamily="17" charset="-128"/>
                <a:cs typeface="GillSans" pitchFamily="48" charset="0"/>
              </a:rPr>
              <a:t>Mosaicing</a:t>
            </a:r>
            <a:endParaRPr lang="en-US" dirty="0" smtClean="0">
              <a:latin typeface="Gill Sans MT" pitchFamily="34" charset="0"/>
              <a:ea typeface="ＭＳ Ｐゴシック" pitchFamily="17" charset="-128"/>
              <a:cs typeface="GillSans" pitchFamily="48" charset="0"/>
            </a:endParaRPr>
          </a:p>
        </p:txBody>
      </p:sp>
      <p:sp>
        <p:nvSpPr>
          <p:cNvPr id="15363" name="Subtitle 6"/>
          <p:cNvSpPr>
            <a:spLocks noGrp="1"/>
          </p:cNvSpPr>
          <p:nvPr>
            <p:ph type="subTitle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Juergen</a:t>
            </a:r>
            <a:r>
              <a:rPr lang="en-US" dirty="0" smtClean="0"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 </a:t>
            </a:r>
            <a:r>
              <a:rPr lang="en-US" dirty="0" err="1" smtClean="0"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Ott</a:t>
            </a:r>
            <a:r>
              <a:rPr lang="en-US" dirty="0" smtClean="0"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 (NRAO)</a:t>
            </a:r>
            <a:endParaRPr lang="en-US" dirty="0" smtClean="0">
              <a:latin typeface="Gill Sans MT" pitchFamily="34" charset="0"/>
              <a:ea typeface="ＭＳ Ｐゴシック" pitchFamily="17" charset="-128"/>
              <a:cs typeface="Gill Sans" pitchFamily="17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4" name="Rectangle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</a:rPr>
              <a:t>Stitching the maps together</a:t>
            </a:r>
            <a:endParaRPr lang="en-US" dirty="0">
              <a:ea typeface="ＭＳ Ｐゴシック" charset="-128"/>
            </a:endParaRPr>
          </a:p>
        </p:txBody>
      </p:sp>
      <p:sp>
        <p:nvSpPr>
          <p:cNvPr id="58375" name="Rectangle 7"/>
          <p:cNvSpPr>
            <a:spLocks noGrp="1"/>
          </p:cNvSpPr>
          <p:nvPr>
            <p:ph type="body" idx="4294967295"/>
          </p:nvPr>
        </p:nvSpPr>
        <p:spPr>
          <a:xfrm>
            <a:off x="457200" y="1069879"/>
            <a:ext cx="8229600" cy="4525963"/>
          </a:xfrm>
        </p:spPr>
        <p:txBody>
          <a:bodyPr/>
          <a:lstStyle/>
          <a:p>
            <a:endParaRPr lang="en-US" dirty="0" smtClean="0">
              <a:ea typeface="ＭＳ Ｐゴシック" charset="-128"/>
            </a:endParaRPr>
          </a:p>
          <a:p>
            <a:pPr>
              <a:buNone/>
            </a:pPr>
            <a:r>
              <a:rPr lang="en-US" dirty="0" smtClean="0">
                <a:ea typeface="ＭＳ Ｐゴシック" charset="-128"/>
              </a:rPr>
              <a:t>3 main methods for </a:t>
            </a:r>
            <a:r>
              <a:rPr lang="en-US" dirty="0" err="1" smtClean="0">
                <a:ea typeface="ＭＳ Ｐゴシック" charset="-128"/>
              </a:rPr>
              <a:t>mosaicing</a:t>
            </a:r>
            <a:r>
              <a:rPr lang="en-US" dirty="0" smtClean="0">
                <a:ea typeface="ＭＳ Ｐゴシック" charset="-128"/>
              </a:rPr>
              <a:t>:</a:t>
            </a:r>
          </a:p>
          <a:p>
            <a:pPr>
              <a:buNone/>
            </a:pPr>
            <a:endParaRPr lang="en-US" dirty="0" smtClean="0">
              <a:ea typeface="ＭＳ Ｐゴシック" charset="-128"/>
            </a:endParaRPr>
          </a:p>
          <a:p>
            <a:pPr marL="457200" indent="-457200">
              <a:buAutoNum type="arabicParenR"/>
            </a:pPr>
            <a:r>
              <a:rPr lang="en-US" dirty="0" smtClean="0">
                <a:ea typeface="ＭＳ Ｐゴシック" charset="-128"/>
              </a:rPr>
              <a:t>Linear combination of </a:t>
            </a:r>
            <a:r>
              <a:rPr lang="en-US" dirty="0" err="1" smtClean="0">
                <a:ea typeface="ＭＳ Ｐゴシック" charset="-128"/>
              </a:rPr>
              <a:t>deconvolved</a:t>
            </a:r>
            <a:r>
              <a:rPr lang="en-US" dirty="0" smtClean="0">
                <a:ea typeface="ＭＳ Ｐゴシック" charset="-128"/>
              </a:rPr>
              <a:t> maps</a:t>
            </a:r>
          </a:p>
          <a:p>
            <a:pPr marL="457200" indent="-457200">
              <a:buAutoNum type="arabicParenR"/>
            </a:pPr>
            <a:r>
              <a:rPr lang="en-US" dirty="0" smtClean="0">
                <a:ea typeface="ＭＳ Ｐゴシック" charset="-128"/>
              </a:rPr>
              <a:t>Joint </a:t>
            </a:r>
            <a:r>
              <a:rPr lang="en-US" dirty="0" err="1" smtClean="0">
                <a:ea typeface="ＭＳ Ｐゴシック" charset="-128"/>
              </a:rPr>
              <a:t>deconvolution</a:t>
            </a:r>
            <a:endParaRPr lang="en-US" dirty="0" smtClean="0">
              <a:ea typeface="ＭＳ Ｐゴシック" charset="-128"/>
            </a:endParaRPr>
          </a:p>
          <a:p>
            <a:pPr marL="457200" indent="-457200">
              <a:buAutoNum type="arabicParenR"/>
            </a:pPr>
            <a:r>
              <a:rPr lang="en-US" dirty="0" err="1" smtClean="0">
                <a:ea typeface="ＭＳ Ｐゴシック" charset="-128"/>
              </a:rPr>
              <a:t>Regridding</a:t>
            </a:r>
            <a:r>
              <a:rPr lang="en-US" dirty="0" smtClean="0">
                <a:ea typeface="ＭＳ Ｐゴシック" charset="-128"/>
              </a:rPr>
              <a:t> of all visibilities before FFT </a:t>
            </a:r>
            <a:endParaRPr lang="en-US" dirty="0"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8373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1805AE0-34B8-1744-8A10-0054E5FDA8A1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48194" cy="1143000"/>
          </a:xfrm>
        </p:spPr>
        <p:txBody>
          <a:bodyPr/>
          <a:lstStyle/>
          <a:p>
            <a:r>
              <a:rPr lang="en-US" dirty="0" err="1"/>
              <a:t>Mosaicing</a:t>
            </a:r>
            <a:r>
              <a:rPr lang="en-US" dirty="0"/>
              <a:t>:</a:t>
            </a:r>
            <a:r>
              <a:rPr lang="en-US" dirty="0" smtClean="0"/>
              <a:t> Linear Combination of Images</a:t>
            </a:r>
            <a:endParaRPr lang="en-US" dirty="0"/>
          </a:p>
        </p:txBody>
      </p:sp>
      <p:pic>
        <p:nvPicPr>
          <p:cNvPr id="51207" name="Picture 7" descr="g260_lin_circ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81200" y="1203325"/>
            <a:ext cx="5273675" cy="5273675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g260_097"/>
          <p:cNvPicPr>
            <a:picLocks noChangeAspect="1" noChangeArrowheads="1"/>
          </p:cNvPicPr>
          <p:nvPr/>
        </p:nvPicPr>
        <p:blipFill>
          <a:blip r:embed="rId3"/>
          <a:srcRect l="7500" t="7500" r="7500" b="7500"/>
          <a:stretch>
            <a:fillRect/>
          </a:stretch>
        </p:blipFill>
        <p:spPr bwMode="auto">
          <a:xfrm>
            <a:off x="4343400" y="2209800"/>
            <a:ext cx="2074863" cy="20748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5061" name="Picture 5" descr="g260_081"/>
          <p:cNvPicPr>
            <a:picLocks noChangeAspect="1" noChangeArrowheads="1"/>
          </p:cNvPicPr>
          <p:nvPr/>
        </p:nvPicPr>
        <p:blipFill>
          <a:blip r:embed="rId4"/>
          <a:srcRect l="7500" t="7500" r="7500" b="7500"/>
          <a:stretch>
            <a:fillRect/>
          </a:stretch>
        </p:blipFill>
        <p:spPr bwMode="auto">
          <a:xfrm>
            <a:off x="2895600" y="0"/>
            <a:ext cx="2071688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7" descr="g260_086"/>
          <p:cNvPicPr>
            <a:picLocks noChangeAspect="1" noChangeArrowheads="1"/>
          </p:cNvPicPr>
          <p:nvPr/>
        </p:nvPicPr>
        <p:blipFill>
          <a:blip r:embed="rId5"/>
          <a:srcRect l="7500" t="7500" r="7500" b="7500"/>
          <a:stretch>
            <a:fillRect/>
          </a:stretch>
        </p:blipFill>
        <p:spPr bwMode="auto">
          <a:xfrm>
            <a:off x="2667000" y="1752600"/>
            <a:ext cx="2071688" cy="20716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5062" name="Picture 6" descr="g260_083"/>
          <p:cNvPicPr>
            <a:picLocks noChangeAspect="1" noChangeArrowheads="1"/>
          </p:cNvPicPr>
          <p:nvPr/>
        </p:nvPicPr>
        <p:blipFill>
          <a:blip r:embed="rId6"/>
          <a:srcRect l="7500" t="7500" r="7500" b="7500"/>
          <a:stretch>
            <a:fillRect/>
          </a:stretch>
        </p:blipFill>
        <p:spPr bwMode="auto">
          <a:xfrm>
            <a:off x="2819400" y="3733800"/>
            <a:ext cx="2071688" cy="20716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5064" name="Picture 8" descr="g260_087"/>
          <p:cNvPicPr>
            <a:picLocks noChangeAspect="1" noChangeArrowheads="1"/>
          </p:cNvPicPr>
          <p:nvPr/>
        </p:nvPicPr>
        <p:blipFill>
          <a:blip r:embed="rId7"/>
          <a:srcRect l="7500" t="7500" r="7500" b="7500"/>
          <a:stretch>
            <a:fillRect/>
          </a:stretch>
        </p:blipFill>
        <p:spPr bwMode="auto">
          <a:xfrm>
            <a:off x="1143000" y="838200"/>
            <a:ext cx="2071688" cy="20716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5066" name="Picture 10" descr="g260_095"/>
          <p:cNvPicPr>
            <a:picLocks noChangeAspect="1" noChangeArrowheads="1"/>
          </p:cNvPicPr>
          <p:nvPr/>
        </p:nvPicPr>
        <p:blipFill>
          <a:blip r:embed="rId8"/>
          <a:srcRect l="7500" t="7500" r="7500" b="7500"/>
          <a:stretch>
            <a:fillRect/>
          </a:stretch>
        </p:blipFill>
        <p:spPr bwMode="auto">
          <a:xfrm>
            <a:off x="1371600" y="2590800"/>
            <a:ext cx="2071688" cy="20716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5065" name="Picture 9" descr="g260_088"/>
          <p:cNvPicPr>
            <a:picLocks noChangeAspect="1" noChangeArrowheads="1"/>
          </p:cNvPicPr>
          <p:nvPr/>
        </p:nvPicPr>
        <p:blipFill>
          <a:blip r:embed="rId9"/>
          <a:srcRect l="7500" t="7500" r="7500" b="7500"/>
          <a:stretch>
            <a:fillRect/>
          </a:stretch>
        </p:blipFill>
        <p:spPr bwMode="auto">
          <a:xfrm>
            <a:off x="-152400" y="2209800"/>
            <a:ext cx="2071688" cy="20716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5067" name="Picture 11" descr="g260_096"/>
          <p:cNvPicPr>
            <a:picLocks noChangeAspect="1" noChangeArrowheads="1"/>
          </p:cNvPicPr>
          <p:nvPr/>
        </p:nvPicPr>
        <p:blipFill>
          <a:blip r:embed="rId10"/>
          <a:srcRect l="7500" t="7500" r="7500" b="7500"/>
          <a:stretch>
            <a:fillRect/>
          </a:stretch>
        </p:blipFill>
        <p:spPr bwMode="auto">
          <a:xfrm>
            <a:off x="1143000" y="4495800"/>
            <a:ext cx="2074863" cy="20748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graphicFrame>
        <p:nvGraphicFramePr>
          <p:cNvPr id="45068" name="Object 12"/>
          <p:cNvGraphicFramePr>
            <a:graphicFrameLocks noChangeAspect="1"/>
          </p:cNvGraphicFramePr>
          <p:nvPr/>
        </p:nvGraphicFramePr>
        <p:xfrm>
          <a:off x="5181600" y="4800600"/>
          <a:ext cx="3962400" cy="1346200"/>
        </p:xfrm>
        <a:graphic>
          <a:graphicData uri="http://schemas.openxmlformats.org/presentationml/2006/ole">
            <p:oleObj spid="_x0000_s80898" name="Equation" r:id="rId11" imgW="1638000" imgH="533160" progId="Equation.3">
              <p:embed/>
            </p:oleObj>
          </a:graphicData>
        </a:graphic>
      </p:graphicFrame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4724400" y="127000"/>
            <a:ext cx="464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000066"/>
                </a:solidFill>
              </a:rPr>
              <a:t>The Individual Approach</a:t>
            </a:r>
          </a:p>
        </p:txBody>
      </p:sp>
      <p:sp>
        <p:nvSpPr>
          <p:cNvPr id="12" name="Rectangle 7"/>
          <p:cNvSpPr txBox="1">
            <a:spLocks/>
          </p:cNvSpPr>
          <p:nvPr/>
        </p:nvSpPr>
        <p:spPr bwMode="auto">
          <a:xfrm>
            <a:off x="4965700" y="646113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charset="-18"/>
                <a:ea typeface="ＭＳ Ｐゴシック" charset="-128"/>
                <a:cs typeface="ＭＳ Ｐゴシック" charset="-128"/>
              </a:rPr>
              <a:t>Treat each pointing separately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000" dirty="0" smtClean="0">
                <a:solidFill>
                  <a:srgbClr val="000099"/>
                </a:solidFill>
                <a:latin typeface="Gill Sans MT" charset="-18"/>
                <a:ea typeface="ＭＳ Ｐゴシック" charset="-128"/>
                <a:cs typeface="ＭＳ Ｐゴシック" charset="-128"/>
              </a:rPr>
              <a:t>Image each pointing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charset="-18"/>
                <a:ea typeface="ＭＳ Ｐゴシック" charset="-128"/>
                <a:cs typeface="ＭＳ Ｐゴシック" charset="-128"/>
              </a:rPr>
              <a:t>Deconvolve</a:t>
            </a:r>
            <a:r>
              <a:rPr kumimoji="0" lang="en-US" sz="2000" i="0" u="none" strike="noStrike" kern="1200" cap="none" spc="0" normalizeH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charset="-18"/>
                <a:ea typeface="ＭＳ Ｐゴシック" charset="-128"/>
                <a:cs typeface="ＭＳ Ｐゴシック" charset="-128"/>
              </a:rPr>
              <a:t> each pointing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000" dirty="0" smtClean="0">
                <a:solidFill>
                  <a:srgbClr val="000099"/>
                </a:solidFill>
                <a:latin typeface="Gill Sans MT" charset="-18"/>
                <a:ea typeface="ＭＳ Ｐゴシック" charset="-128"/>
                <a:cs typeface="ＭＳ Ｐゴシック" charset="-128"/>
              </a:rPr>
              <a:t>Stitch together linearly with weights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000" dirty="0" smtClean="0">
                <a:solidFill>
                  <a:srgbClr val="000099"/>
                </a:solidFill>
                <a:latin typeface="Gill Sans MT" charset="-18"/>
                <a:ea typeface="ＭＳ Ｐゴシック" charset="-128"/>
                <a:cs typeface="ＭＳ Ｐゴシック" charset="-128"/>
              </a:rPr>
              <a:t>                           for primary beam</a:t>
            </a:r>
            <a:endParaRPr kumimoji="0" lang="en-US" sz="2000" i="0" u="none" strike="noStrike" kern="1200" cap="none" spc="0" normalizeH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Gill Sans MT" charset="-18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Gill Sans MT" charset="-18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51" name="Picture 19" descr="g260_lin_cir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609600"/>
            <a:ext cx="5849938" cy="584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2" name="Picture 20" descr="g260_com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609600"/>
            <a:ext cx="5849938" cy="584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457200" y="20637"/>
            <a:ext cx="844819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Gill Sans MT" charset="-18"/>
                <a:ea typeface="ＭＳ Ｐゴシック" pitchFamily="48" charset="-128"/>
                <a:cs typeface="ＭＳ Ｐゴシック" charset="-128"/>
              </a:rPr>
              <a:t>Mosaicing</a:t>
            </a: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Gill Sans MT" charset="-18"/>
                <a:ea typeface="ＭＳ Ｐゴシック" pitchFamily="48" charset="-128"/>
                <a:cs typeface="ＭＳ Ｐゴシック" charset="-128"/>
              </a:rPr>
              <a:t>: Linear Combination of Images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Gill Sans MT" charset="-18"/>
              <a:ea typeface="ＭＳ Ｐゴシック" pitchFamily="48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457950"/>
            <a:ext cx="2133600" cy="323850"/>
          </a:xfrm>
          <a:prstGeom prst="rect">
            <a:avLst/>
          </a:prstGeom>
        </p:spPr>
        <p:txBody>
          <a:bodyPr/>
          <a:lstStyle/>
          <a:p>
            <a:fld id="{8933C59B-E67A-BF49-8CBF-352B52CE062B}" type="slidenum">
              <a:rPr lang="en-US"/>
              <a:pPr/>
              <a:t>14</a:t>
            </a:fld>
            <a:endParaRPr lang="en-US"/>
          </a:p>
        </p:txBody>
      </p:sp>
      <p:sp>
        <p:nvSpPr>
          <p:cNvPr id="8" name="Rectangle 7"/>
          <p:cNvSpPr txBox="1">
            <a:spLocks/>
          </p:cNvSpPr>
          <p:nvPr/>
        </p:nvSpPr>
        <p:spPr bwMode="auto">
          <a:xfrm>
            <a:off x="187806" y="98521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000" dirty="0" smtClean="0">
                <a:solidFill>
                  <a:srgbClr val="000099"/>
                </a:solidFill>
                <a:latin typeface="Gill Sans MT" charset="-18"/>
              </a:rPr>
              <a:t>Most straightforward method to create map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charset="-18"/>
                <a:ea typeface="ＭＳ Ｐゴシック" charset="-128"/>
                <a:cs typeface="ＭＳ Ｐゴシック" charset="-128"/>
              </a:rPr>
              <a:t>But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charset="-18"/>
                <a:ea typeface="ＭＳ Ｐゴシック" charset="-128"/>
                <a:cs typeface="ＭＳ Ｐゴシック" charset="-128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charset="-18"/>
                <a:ea typeface="ＭＳ Ｐゴシック" charset="-128"/>
                <a:cs typeface="ＭＳ Ｐゴシック" charset="-128"/>
              </a:rPr>
              <a:t>deconvolution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charset="-18"/>
                <a:ea typeface="ＭＳ Ｐゴシック" charset="-128"/>
                <a:cs typeface="ＭＳ Ｐゴシック" charset="-128"/>
              </a:rPr>
              <a:t>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charset="-18"/>
                <a:ea typeface="ＭＳ Ｐゴシック" charset="-128"/>
                <a:cs typeface="ＭＳ Ｐゴシック" charset="-128"/>
              </a:rPr>
              <a:t>is 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charset="-18"/>
                <a:ea typeface="ＭＳ Ｐゴシック" charset="-128"/>
                <a:cs typeface="ＭＳ Ｐゴシック" charset="-128"/>
              </a:rPr>
              <a:t>non-linear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000" dirty="0" smtClean="0">
                <a:solidFill>
                  <a:srgbClr val="000099"/>
                </a:solidFill>
                <a:latin typeface="Gill Sans MT" charset="-18"/>
              </a:rPr>
              <a:t>Artifacts, in particular at edges may creep in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charset="-18"/>
                <a:ea typeface="ＭＳ Ｐゴシック" charset="-128"/>
                <a:cs typeface="ＭＳ Ｐゴシック" charset="-128"/>
              </a:rPr>
              <a:t>But still </a:t>
            </a:r>
            <a:r>
              <a:rPr lang="en-US" sz="2000" dirty="0" smtClean="0">
                <a:solidFill>
                  <a:srgbClr val="000099"/>
                </a:solidFill>
                <a:latin typeface="Gill Sans MT" charset="-18"/>
              </a:rPr>
              <a:t>a very good method for high-dynamic range imaging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charset="-18"/>
                <a:ea typeface="ＭＳ Ｐゴシック" charset="-128"/>
                <a:cs typeface="ＭＳ Ｐゴシック" charset="-128"/>
              </a:rPr>
              <a:t>One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charset="-18"/>
                <a:ea typeface="ＭＳ Ｐゴシック" charset="-128"/>
                <a:cs typeface="ＭＳ Ｐゴシック" charset="-128"/>
              </a:rPr>
              <a:t> can manipulate every pointing extensively (e.g. solve for </a:t>
            </a:r>
            <a:r>
              <a:rPr lang="en-US" sz="2000" noProof="0" dirty="0" smtClean="0">
                <a:solidFill>
                  <a:srgbClr val="000099"/>
                </a:solidFill>
                <a:latin typeface="Gill Sans MT" charset="-18"/>
              </a:rPr>
              <a:t>off-axis gains, like ‘peeling’</a:t>
            </a:r>
            <a:r>
              <a:rPr lang="en-US" sz="2000" noProof="0" dirty="0" smtClean="0">
                <a:solidFill>
                  <a:srgbClr val="000099"/>
                </a:solidFill>
                <a:latin typeface="Gill Sans MT" charset="-18"/>
              </a:rPr>
              <a:t>)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charset="-18"/>
                <a:ea typeface="ＭＳ Ｐゴシック" charset="-128"/>
                <a:cs typeface="ＭＳ Ｐゴシック" charset="-128"/>
              </a:rPr>
              <a:t>Depends less on exact</a:t>
            </a:r>
            <a:r>
              <a:rPr kumimoji="0" lang="en-US" sz="2000" i="0" u="none" strike="noStrike" kern="1200" cap="none" spc="0" normalizeH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charset="-18"/>
                <a:ea typeface="ＭＳ Ｐゴシック" charset="-128"/>
                <a:cs typeface="ＭＳ Ｐゴシック" charset="-128"/>
              </a:rPr>
              <a:t> knowledge of primary beam shape, as it is used </a:t>
            </a:r>
            <a:r>
              <a:rPr lang="en-US" sz="2000" dirty="0" smtClean="0">
                <a:solidFill>
                  <a:srgbClr val="000099"/>
                </a:solidFill>
                <a:latin typeface="Gill Sans MT" charset="-18"/>
                <a:ea typeface="ＭＳ Ｐゴシック" charset="-128"/>
                <a:cs typeface="ＭＳ Ｐゴシック" charset="-128"/>
              </a:rPr>
              <a:t>typically only to the half power point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Gill Sans MT" charset="-18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457200" y="20637"/>
            <a:ext cx="844819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Gill Sans MT" charset="-18"/>
                <a:ea typeface="ＭＳ Ｐゴシック" pitchFamily="48" charset="-128"/>
                <a:cs typeface="ＭＳ Ｐゴシック" charset="-128"/>
              </a:rPr>
              <a:t>Mosaicing</a:t>
            </a: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Gill Sans MT" charset="-18"/>
                <a:ea typeface="ＭＳ Ｐゴシック" pitchFamily="48" charset="-128"/>
                <a:cs typeface="ＭＳ Ｐゴシック" charset="-128"/>
              </a:rPr>
              <a:t>: Linear Combination of Images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Gill Sans MT" charset="-18"/>
              <a:ea typeface="ＭＳ Ｐゴシック" pitchFamily="48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57950"/>
            <a:ext cx="2133600" cy="323850"/>
          </a:xfrm>
          <a:prstGeom prst="rect">
            <a:avLst/>
          </a:prstGeom>
        </p:spPr>
        <p:txBody>
          <a:bodyPr/>
          <a:lstStyle/>
          <a:p>
            <a:fld id="{8AD0FD25-16D0-0642-A405-D061A56B1904}" type="slidenum">
              <a:rPr lang="en-US"/>
              <a:pPr/>
              <a:t>15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Ekers</a:t>
            </a:r>
            <a:r>
              <a:rPr lang="en-US" dirty="0" smtClean="0"/>
              <a:t> &amp; Rots Theorem</a:t>
            </a:r>
            <a:endParaRPr lang="en-US" dirty="0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578100" y="5043488"/>
            <a:ext cx="541338" cy="3127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</a:pPr>
            <a:r>
              <a:rPr lang="en-US" sz="1600" b="1">
                <a:solidFill>
                  <a:srgbClr val="5E0000"/>
                </a:solidFill>
                <a:sym typeface="Symbol" charset="2"/>
              </a:rPr>
              <a:t>b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444500" y="4124325"/>
            <a:ext cx="330200" cy="3127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</a:pPr>
            <a:r>
              <a:rPr lang="en-US" sz="1600" b="1">
                <a:solidFill>
                  <a:srgbClr val="5E0000"/>
                </a:solidFill>
                <a:sym typeface="Symbol" charset="2"/>
              </a:rPr>
              <a:t>D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4483100" y="4200525"/>
            <a:ext cx="330200" cy="3127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</a:pPr>
            <a:r>
              <a:rPr lang="en-US" sz="1600" b="1">
                <a:solidFill>
                  <a:srgbClr val="5E0000"/>
                </a:solidFill>
                <a:sym typeface="Symbol" charset="2"/>
              </a:rPr>
              <a:t>D</a:t>
            </a:r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5702300" y="4967288"/>
            <a:ext cx="281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9" name="Freeform 11"/>
          <p:cNvSpPr>
            <a:spLocks noChangeAspect="1"/>
          </p:cNvSpPr>
          <p:nvPr/>
        </p:nvSpPr>
        <p:spPr bwMode="auto">
          <a:xfrm>
            <a:off x="7131050" y="3824288"/>
            <a:ext cx="1352550" cy="11271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2" y="288"/>
              </a:cxn>
              <a:cxn ang="0">
                <a:pos x="576" y="480"/>
              </a:cxn>
            </a:cxnLst>
            <a:rect l="0" t="0" r="r" b="b"/>
            <a:pathLst>
              <a:path w="576" h="480">
                <a:moveTo>
                  <a:pt x="0" y="0"/>
                </a:moveTo>
                <a:cubicBezTo>
                  <a:pt x="48" y="104"/>
                  <a:pt x="96" y="208"/>
                  <a:pt x="192" y="288"/>
                </a:cubicBezTo>
                <a:cubicBezTo>
                  <a:pt x="288" y="368"/>
                  <a:pt x="512" y="448"/>
                  <a:pt x="576" y="480"/>
                </a:cubicBezTo>
              </a:path>
            </a:pathLst>
          </a:custGeom>
          <a:noFill/>
          <a:ln w="28575" cap="flat" cmpd="sng">
            <a:solidFill>
              <a:srgbClr val="5E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0" name="Freeform 12"/>
          <p:cNvSpPr>
            <a:spLocks noChangeAspect="1"/>
          </p:cNvSpPr>
          <p:nvPr/>
        </p:nvSpPr>
        <p:spPr bwMode="auto">
          <a:xfrm flipH="1">
            <a:off x="5778500" y="3824288"/>
            <a:ext cx="1352550" cy="11271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2" y="288"/>
              </a:cxn>
              <a:cxn ang="0">
                <a:pos x="576" y="480"/>
              </a:cxn>
            </a:cxnLst>
            <a:rect l="0" t="0" r="r" b="b"/>
            <a:pathLst>
              <a:path w="576" h="480">
                <a:moveTo>
                  <a:pt x="0" y="0"/>
                </a:moveTo>
                <a:cubicBezTo>
                  <a:pt x="48" y="104"/>
                  <a:pt x="96" y="208"/>
                  <a:pt x="192" y="288"/>
                </a:cubicBezTo>
                <a:cubicBezTo>
                  <a:pt x="288" y="368"/>
                  <a:pt x="512" y="448"/>
                  <a:pt x="576" y="480"/>
                </a:cubicBezTo>
              </a:path>
            </a:pathLst>
          </a:custGeom>
          <a:noFill/>
          <a:ln w="28575" cap="flat" cmpd="sng">
            <a:solidFill>
              <a:srgbClr val="5E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6997700" y="5043488"/>
            <a:ext cx="541338" cy="3127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</a:pPr>
            <a:r>
              <a:rPr lang="en-US" sz="1600">
                <a:solidFill>
                  <a:srgbClr val="000066"/>
                </a:solidFill>
                <a:sym typeface="Symbol" charset="2"/>
              </a:rPr>
              <a:t>b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5473700" y="4967288"/>
            <a:ext cx="685800" cy="3127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</a:pPr>
            <a:r>
              <a:rPr lang="en-US" sz="1600">
                <a:solidFill>
                  <a:srgbClr val="000066"/>
                </a:solidFill>
                <a:sym typeface="Symbol" charset="2"/>
              </a:rPr>
              <a:t>b - D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6235700" y="3187700"/>
            <a:ext cx="20637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</a:pPr>
            <a:r>
              <a:rPr lang="en-US">
                <a:sym typeface="Symbol" charset="2"/>
              </a:rPr>
              <a:t>“Fourier coverage”</a:t>
            </a:r>
          </a:p>
        </p:txBody>
      </p:sp>
      <p:sp>
        <p:nvSpPr>
          <p:cNvPr id="12292" name="Freeform 4"/>
          <p:cNvSpPr>
            <a:spLocks/>
          </p:cNvSpPr>
          <p:nvPr/>
        </p:nvSpPr>
        <p:spPr bwMode="auto">
          <a:xfrm>
            <a:off x="444500" y="3838576"/>
            <a:ext cx="1447800" cy="493713"/>
          </a:xfrm>
          <a:custGeom>
            <a:avLst/>
            <a:gdLst/>
            <a:ahLst/>
            <a:cxnLst>
              <a:cxn ang="0">
                <a:pos x="1656" y="72"/>
              </a:cxn>
              <a:cxn ang="0">
                <a:pos x="1080" y="552"/>
              </a:cxn>
              <a:cxn ang="0">
                <a:pos x="552" y="552"/>
              </a:cxn>
              <a:cxn ang="0">
                <a:pos x="72" y="72"/>
              </a:cxn>
              <a:cxn ang="0">
                <a:pos x="120" y="120"/>
              </a:cxn>
            </a:cxnLst>
            <a:rect l="0" t="0" r="r" b="b"/>
            <a:pathLst>
              <a:path w="1656" h="632">
                <a:moveTo>
                  <a:pt x="1656" y="72"/>
                </a:moveTo>
                <a:cubicBezTo>
                  <a:pt x="1460" y="272"/>
                  <a:pt x="1264" y="472"/>
                  <a:pt x="1080" y="552"/>
                </a:cubicBezTo>
                <a:cubicBezTo>
                  <a:pt x="896" y="632"/>
                  <a:pt x="720" y="632"/>
                  <a:pt x="552" y="552"/>
                </a:cubicBezTo>
                <a:cubicBezTo>
                  <a:pt x="384" y="472"/>
                  <a:pt x="144" y="144"/>
                  <a:pt x="72" y="72"/>
                </a:cubicBezTo>
                <a:cubicBezTo>
                  <a:pt x="0" y="0"/>
                  <a:pt x="60" y="60"/>
                  <a:pt x="120" y="120"/>
                </a:cubicBezTo>
              </a:path>
            </a:pathLst>
          </a:custGeom>
          <a:noFill/>
          <a:ln w="28575" cap="flat" cmpd="sng">
            <a:solidFill>
              <a:srgbClr val="000066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444500" y="3290888"/>
            <a:ext cx="4343400" cy="1676400"/>
            <a:chOff x="565" y="1920"/>
            <a:chExt cx="2736" cy="1056"/>
          </a:xfrm>
        </p:grpSpPr>
        <p:sp>
          <p:nvSpPr>
            <p:cNvPr id="12293" name="Freeform 5"/>
            <p:cNvSpPr>
              <a:spLocks/>
            </p:cNvSpPr>
            <p:nvPr/>
          </p:nvSpPr>
          <p:spPr bwMode="auto">
            <a:xfrm>
              <a:off x="2389" y="2265"/>
              <a:ext cx="912" cy="311"/>
            </a:xfrm>
            <a:custGeom>
              <a:avLst/>
              <a:gdLst/>
              <a:ahLst/>
              <a:cxnLst>
                <a:cxn ang="0">
                  <a:pos x="1656" y="72"/>
                </a:cxn>
                <a:cxn ang="0">
                  <a:pos x="1080" y="552"/>
                </a:cxn>
                <a:cxn ang="0">
                  <a:pos x="552" y="552"/>
                </a:cxn>
                <a:cxn ang="0">
                  <a:pos x="72" y="72"/>
                </a:cxn>
                <a:cxn ang="0">
                  <a:pos x="120" y="120"/>
                </a:cxn>
              </a:cxnLst>
              <a:rect l="0" t="0" r="r" b="b"/>
              <a:pathLst>
                <a:path w="1656" h="632">
                  <a:moveTo>
                    <a:pt x="1656" y="72"/>
                  </a:moveTo>
                  <a:cubicBezTo>
                    <a:pt x="1460" y="272"/>
                    <a:pt x="1264" y="472"/>
                    <a:pt x="1080" y="552"/>
                  </a:cubicBezTo>
                  <a:cubicBezTo>
                    <a:pt x="896" y="632"/>
                    <a:pt x="720" y="632"/>
                    <a:pt x="552" y="552"/>
                  </a:cubicBezTo>
                  <a:cubicBezTo>
                    <a:pt x="384" y="472"/>
                    <a:pt x="144" y="144"/>
                    <a:pt x="72" y="72"/>
                  </a:cubicBezTo>
                  <a:cubicBezTo>
                    <a:pt x="0" y="0"/>
                    <a:pt x="60" y="60"/>
                    <a:pt x="120" y="120"/>
                  </a:cubicBezTo>
                </a:path>
              </a:pathLst>
            </a:custGeom>
            <a:noFill/>
            <a:ln w="28575" cap="flat" cmpd="sng">
              <a:solidFill>
                <a:srgbClr val="000066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4" name="Line 6"/>
            <p:cNvSpPr>
              <a:spLocks noChangeShapeType="1"/>
            </p:cNvSpPr>
            <p:nvPr/>
          </p:nvSpPr>
          <p:spPr bwMode="auto">
            <a:xfrm flipH="1">
              <a:off x="997" y="2976"/>
              <a:ext cx="1824" cy="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4" name="Line 16"/>
            <p:cNvSpPr>
              <a:spLocks noChangeShapeType="1"/>
            </p:cNvSpPr>
            <p:nvPr/>
          </p:nvSpPr>
          <p:spPr bwMode="auto">
            <a:xfrm flipH="1">
              <a:off x="1525" y="2160"/>
              <a:ext cx="816" cy="0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5" name="Line 17"/>
            <p:cNvSpPr>
              <a:spLocks noChangeShapeType="1"/>
            </p:cNvSpPr>
            <p:nvPr/>
          </p:nvSpPr>
          <p:spPr bwMode="auto">
            <a:xfrm flipH="1" flipV="1">
              <a:off x="1189" y="2040"/>
              <a:ext cx="1488" cy="0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6" name="Line 18"/>
            <p:cNvSpPr>
              <a:spLocks noChangeShapeType="1"/>
            </p:cNvSpPr>
            <p:nvPr/>
          </p:nvSpPr>
          <p:spPr bwMode="auto">
            <a:xfrm flipH="1">
              <a:off x="565" y="1920"/>
              <a:ext cx="2736" cy="0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7" name="AutoShape 19"/>
            <p:cNvSpPr>
              <a:spLocks noChangeArrowheads="1"/>
            </p:cNvSpPr>
            <p:nvPr/>
          </p:nvSpPr>
          <p:spPr bwMode="auto">
            <a:xfrm>
              <a:off x="853" y="2544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8" name="AutoShape 20"/>
            <p:cNvSpPr>
              <a:spLocks noChangeArrowheads="1"/>
            </p:cNvSpPr>
            <p:nvPr/>
          </p:nvSpPr>
          <p:spPr bwMode="auto">
            <a:xfrm>
              <a:off x="2677" y="2544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8216900" y="4967288"/>
            <a:ext cx="91440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</a:pPr>
            <a:r>
              <a:rPr lang="en-US" sz="1600">
                <a:solidFill>
                  <a:srgbClr val="000066"/>
                </a:solidFill>
                <a:sym typeface="Symbol" charset="2"/>
              </a:rPr>
              <a:t>b + D</a:t>
            </a:r>
          </a:p>
        </p:txBody>
      </p:sp>
      <p:sp>
        <p:nvSpPr>
          <p:cNvPr id="12313" name="Rectangle 2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Extended this formalism to interferometers to show that an interferometer doesn’t just measure angular scales </a:t>
            </a:r>
            <a:r>
              <a:rPr lang="en-US" i="1" dirty="0" err="1">
                <a:latin typeface="Symbol" charset="2"/>
              </a:rPr>
              <a:t>q</a:t>
            </a:r>
            <a:r>
              <a:rPr lang="en-US" dirty="0"/>
              <a:t> =</a:t>
            </a:r>
            <a:r>
              <a:rPr lang="en-US" i="1" dirty="0" err="1">
                <a:latin typeface="Symbol" charset="2"/>
              </a:rPr>
              <a:t>l</a:t>
            </a:r>
            <a:r>
              <a:rPr lang="en-US" i="1" dirty="0">
                <a:latin typeface="Symbol" charset="2"/>
              </a:rPr>
              <a:t> </a:t>
            </a:r>
            <a:r>
              <a:rPr lang="en-US" i="1" dirty="0"/>
              <a:t>/ </a:t>
            </a:r>
            <a:r>
              <a:rPr lang="en-US" i="1" dirty="0" err="1"/>
              <a:t>b</a:t>
            </a:r>
            <a:r>
              <a:rPr lang="en-US" dirty="0"/>
              <a:t> it actually measures</a:t>
            </a:r>
            <a:r>
              <a:rPr lang="en-US" i="1" dirty="0"/>
              <a:t> </a:t>
            </a:r>
            <a:r>
              <a:rPr lang="en-US" i="1" dirty="0" err="1">
                <a:latin typeface="Symbol" charset="2"/>
              </a:rPr>
              <a:t>l</a:t>
            </a:r>
            <a:r>
              <a:rPr lang="en-US" i="1" dirty="0">
                <a:latin typeface="Symbol" charset="2"/>
              </a:rPr>
              <a:t> </a:t>
            </a:r>
            <a:r>
              <a:rPr lang="en-US" i="1" dirty="0"/>
              <a:t>/ </a:t>
            </a:r>
            <a:r>
              <a:rPr lang="en-US" dirty="0"/>
              <a:t>(</a:t>
            </a:r>
            <a:r>
              <a:rPr lang="en-US" i="1" dirty="0" err="1"/>
              <a:t>b</a:t>
            </a:r>
            <a:r>
              <a:rPr lang="en-US" i="1" dirty="0"/>
              <a:t> – D</a:t>
            </a:r>
            <a:r>
              <a:rPr lang="en-US" dirty="0"/>
              <a:t>)</a:t>
            </a:r>
            <a:r>
              <a:rPr lang="en-US" i="1" dirty="0"/>
              <a:t> &lt; </a:t>
            </a:r>
            <a:r>
              <a:rPr lang="en-US" i="1" dirty="0" err="1">
                <a:latin typeface="Symbol" charset="2"/>
              </a:rPr>
              <a:t>q</a:t>
            </a:r>
            <a:r>
              <a:rPr lang="en-US" i="1" dirty="0">
                <a:latin typeface="Symbol" charset="2"/>
              </a:rPr>
              <a:t> &lt; </a:t>
            </a:r>
            <a:r>
              <a:rPr lang="en-US" i="1" dirty="0" err="1">
                <a:latin typeface="Symbol" charset="2"/>
              </a:rPr>
              <a:t>l</a:t>
            </a:r>
            <a:r>
              <a:rPr lang="en-US" i="1" dirty="0">
                <a:latin typeface="Symbol" charset="2"/>
              </a:rPr>
              <a:t> </a:t>
            </a:r>
            <a:r>
              <a:rPr lang="en-US" i="1" dirty="0"/>
              <a:t>/ </a:t>
            </a:r>
            <a:r>
              <a:rPr lang="en-US" dirty="0"/>
              <a:t>(</a:t>
            </a:r>
            <a:r>
              <a:rPr lang="en-US" i="1" dirty="0" err="1"/>
              <a:t>b</a:t>
            </a:r>
            <a:r>
              <a:rPr lang="en-US" i="1" dirty="0"/>
              <a:t> + D</a:t>
            </a:r>
            <a:r>
              <a:rPr lang="en-US" dirty="0"/>
              <a:t>)</a:t>
            </a:r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522288" y="40211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2281238" y="2874962"/>
            <a:ext cx="838200" cy="3127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</a:pPr>
            <a:r>
              <a:rPr lang="en-US" sz="1600" b="1" dirty="0" err="1">
                <a:solidFill>
                  <a:srgbClr val="5E0000"/>
                </a:solidFill>
                <a:sym typeface="Symbol" charset="2"/>
              </a:rPr>
              <a:t>b</a:t>
            </a:r>
            <a:r>
              <a:rPr lang="en-US" sz="1600" b="1" dirty="0">
                <a:solidFill>
                  <a:srgbClr val="5E0000"/>
                </a:solidFill>
                <a:sym typeface="Symbol" charset="2"/>
              </a:rPr>
              <a:t> + D</a:t>
            </a:r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2290763" y="3748088"/>
            <a:ext cx="838200" cy="3127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</a:pPr>
            <a:r>
              <a:rPr lang="en-US" sz="1600" b="1">
                <a:solidFill>
                  <a:srgbClr val="5E0000"/>
                </a:solidFill>
                <a:sym typeface="Symbol" charset="2"/>
              </a:rPr>
              <a:t>b - D</a:t>
            </a:r>
          </a:p>
        </p:txBody>
      </p:sp>
      <p:sp>
        <p:nvSpPr>
          <p:cNvPr id="12317" name="Line 29"/>
          <p:cNvSpPr>
            <a:spLocks noChangeShapeType="1"/>
          </p:cNvSpPr>
          <p:nvPr/>
        </p:nvSpPr>
        <p:spPr bwMode="auto">
          <a:xfrm rot="5400000">
            <a:off x="6542881" y="4382294"/>
            <a:ext cx="11699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18" name="Line 30"/>
          <p:cNvSpPr>
            <a:spLocks noChangeShapeType="1"/>
          </p:cNvSpPr>
          <p:nvPr/>
        </p:nvSpPr>
        <p:spPr bwMode="auto">
          <a:xfrm>
            <a:off x="5168900" y="4289425"/>
            <a:ext cx="45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 of </a:t>
            </a:r>
            <a:r>
              <a:rPr lang="en-US" i="1"/>
              <a:t>u-v</a:t>
            </a:r>
            <a:r>
              <a:rPr lang="en-US"/>
              <a:t> coverage</a:t>
            </a:r>
          </a:p>
        </p:txBody>
      </p:sp>
      <p:pic>
        <p:nvPicPr>
          <p:cNvPr id="26629" name="Picture 5" descr="ff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19200"/>
            <a:ext cx="4400550" cy="4427538"/>
          </a:xfrm>
          <a:prstGeom prst="rect">
            <a:avLst/>
          </a:prstGeom>
          <a:noFill/>
        </p:spPr>
      </p:pic>
      <p:pic>
        <p:nvPicPr>
          <p:cNvPr id="26630" name="Picture 6" descr="ff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219200"/>
            <a:ext cx="4410075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Ekers</a:t>
            </a:r>
            <a:r>
              <a:rPr lang="en-US" dirty="0" smtClean="0"/>
              <a:t> &amp; Rots Theorem</a:t>
            </a: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But you can’t get all that extra info from a single </a:t>
            </a:r>
            <a:r>
              <a:rPr lang="en-US" dirty="0" smtClean="0"/>
              <a:t>visibility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Interferometer measures a number per baseline not a range.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Same as with a single dish, you have to scan to get the extra “</a:t>
            </a:r>
            <a:r>
              <a:rPr lang="en-US" dirty="0" err="1"/>
              <a:t>spacings</a:t>
            </a:r>
            <a:r>
              <a:rPr lang="en-US" dirty="0" smtClean="0"/>
              <a:t>”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err="1"/>
              <a:t>Ekers</a:t>
            </a:r>
            <a:r>
              <a:rPr lang="en-US" dirty="0"/>
              <a:t> &amp; Rots showed that you can recover this extra information by scanning the </a:t>
            </a:r>
            <a:r>
              <a:rPr lang="en-US" dirty="0" smtClean="0"/>
              <a:t>interferometer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/>
              <a:t>The sampling theorem states that we can gather as much information by sampling the sky with a regular, </a:t>
            </a:r>
            <a:r>
              <a:rPr lang="en-US" dirty="0" err="1"/>
              <a:t>Nyquist</a:t>
            </a:r>
            <a:r>
              <a:rPr lang="en-US" dirty="0"/>
              <a:t> spaced </a:t>
            </a:r>
            <a:r>
              <a:rPr lang="en-US" dirty="0" smtClean="0"/>
              <a:t>grid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b="1" dirty="0" smtClean="0"/>
              <a:t>Convolution of the FT of the primary beam with your </a:t>
            </a:r>
            <a:r>
              <a:rPr lang="en-US" b="1" dirty="0" err="1" smtClean="0"/>
              <a:t>uv</a:t>
            </a:r>
            <a:r>
              <a:rPr lang="en-US" b="1" dirty="0" smtClean="0"/>
              <a:t> plane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5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Joint Approach</a:t>
            </a:r>
          </a:p>
        </p:txBody>
      </p:sp>
      <p:sp>
        <p:nvSpPr>
          <p:cNvPr id="25616" name="Rectangle 1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 a linear combination of the individual </a:t>
            </a:r>
            <a:r>
              <a:rPr lang="en-US" dirty="0" err="1"/>
              <a:t>pointings</a:t>
            </a:r>
            <a:r>
              <a:rPr lang="en-US" dirty="0"/>
              <a:t>, </a:t>
            </a:r>
            <a:r>
              <a:rPr lang="en-US" dirty="0" err="1" smtClean="0"/>
              <a:t>p</a:t>
            </a:r>
            <a:r>
              <a:rPr lang="en-US" dirty="0" smtClean="0"/>
              <a:t> on </a:t>
            </a:r>
          </a:p>
          <a:p>
            <a:pPr>
              <a:buNone/>
            </a:pPr>
            <a:r>
              <a:rPr lang="en-US" b="1" dirty="0" smtClean="0"/>
              <a:t>     DIRTY IMAGE</a:t>
            </a:r>
            <a:r>
              <a:rPr lang="en-US" dirty="0" smtClean="0"/>
              <a:t>:</a:t>
            </a:r>
            <a:endParaRPr lang="en-US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dirty="0"/>
              <a:t>Here </a:t>
            </a:r>
            <a:r>
              <a:rPr lang="el-GR" dirty="0"/>
              <a:t>σ</a:t>
            </a:r>
            <a:r>
              <a:rPr lang="en-US" baseline="-25000" dirty="0" err="1"/>
              <a:t>p</a:t>
            </a:r>
            <a:r>
              <a:rPr lang="en-US" dirty="0"/>
              <a:t> is the noise variance of an individual pointing and </a:t>
            </a:r>
            <a:r>
              <a:rPr lang="en-US" dirty="0" err="1"/>
              <a:t>A(</a:t>
            </a:r>
            <a:r>
              <a:rPr lang="en-US" b="1" dirty="0" err="1"/>
              <a:t>x</a:t>
            </a:r>
            <a:r>
              <a:rPr lang="en-US" dirty="0"/>
              <a:t>) is the primary response function of an </a:t>
            </a:r>
            <a:r>
              <a:rPr lang="en-US" dirty="0" smtClean="0"/>
              <a:t>antenna (primary beam)</a:t>
            </a:r>
          </a:p>
          <a:p>
            <a:r>
              <a:rPr lang="en-US" dirty="0" err="1"/>
              <a:t>W(</a:t>
            </a:r>
            <a:r>
              <a:rPr lang="en-US" b="1" dirty="0" err="1"/>
              <a:t>x</a:t>
            </a:r>
            <a:r>
              <a:rPr lang="en-US" dirty="0"/>
              <a:t>) is a weighting function that suppresses noise amplification at the edge of mosaic</a:t>
            </a:r>
            <a:endParaRPr lang="el-GR" dirty="0"/>
          </a:p>
          <a:p>
            <a:pPr lvl="1"/>
            <a:endParaRPr lang="en-US" sz="2400" dirty="0"/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5492750" y="5970588"/>
            <a:ext cx="30585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000066"/>
                </a:solidFill>
              </a:rPr>
              <a:t>Sault</a:t>
            </a:r>
            <a:r>
              <a:rPr lang="en-US" sz="1400" dirty="0" smtClean="0">
                <a:solidFill>
                  <a:srgbClr val="000066"/>
                </a:solidFill>
              </a:rPr>
              <a:t>, </a:t>
            </a:r>
            <a:r>
              <a:rPr lang="en-US" sz="1400" dirty="0" err="1" smtClean="0">
                <a:solidFill>
                  <a:srgbClr val="000066"/>
                </a:solidFill>
              </a:rPr>
              <a:t>Staveley</a:t>
            </a:r>
            <a:r>
              <a:rPr lang="en-US" sz="1400" dirty="0">
                <a:solidFill>
                  <a:srgbClr val="000066"/>
                </a:solidFill>
              </a:rPr>
              <a:t>-</a:t>
            </a:r>
            <a:r>
              <a:rPr lang="en-US" sz="1400" dirty="0" smtClean="0">
                <a:solidFill>
                  <a:srgbClr val="000066"/>
                </a:solidFill>
              </a:rPr>
              <a:t>Smith, </a:t>
            </a:r>
            <a:r>
              <a:rPr lang="en-US" sz="1400" dirty="0" err="1" smtClean="0">
                <a:solidFill>
                  <a:srgbClr val="000066"/>
                </a:solidFill>
              </a:rPr>
              <a:t>Brouw</a:t>
            </a:r>
            <a:r>
              <a:rPr lang="en-US" sz="1400" dirty="0" smtClean="0">
                <a:solidFill>
                  <a:srgbClr val="000066"/>
                </a:solidFill>
              </a:rPr>
              <a:t> </a:t>
            </a:r>
            <a:r>
              <a:rPr lang="en-US" sz="1400" dirty="0">
                <a:solidFill>
                  <a:srgbClr val="000066"/>
                </a:solidFill>
              </a:rPr>
              <a:t>(1996)</a:t>
            </a:r>
          </a:p>
        </p:txBody>
      </p:sp>
      <p:graphicFrame>
        <p:nvGraphicFramePr>
          <p:cNvPr id="25613" name="Object 13"/>
          <p:cNvGraphicFramePr>
            <a:graphicFrameLocks noChangeAspect="1"/>
          </p:cNvGraphicFramePr>
          <p:nvPr>
            <p:ph sz="half" idx="4294967295"/>
          </p:nvPr>
        </p:nvGraphicFramePr>
        <p:xfrm>
          <a:off x="1524000" y="2222884"/>
          <a:ext cx="5715000" cy="1357313"/>
        </p:xfrm>
        <a:graphic>
          <a:graphicData uri="http://schemas.openxmlformats.org/presentationml/2006/ole">
            <p:oleObj spid="_x0000_s88066" name="Equation" r:id="rId3" imgW="2247840" imgH="5331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g260_097"/>
          <p:cNvPicPr>
            <a:picLocks noChangeAspect="1" noChangeArrowheads="1"/>
          </p:cNvPicPr>
          <p:nvPr/>
        </p:nvPicPr>
        <p:blipFill>
          <a:blip r:embed="rId2"/>
          <a:srcRect l="7500" t="7500" r="7500" b="7500"/>
          <a:stretch>
            <a:fillRect/>
          </a:stretch>
        </p:blipFill>
        <p:spPr bwMode="auto">
          <a:xfrm>
            <a:off x="4343400" y="2209800"/>
            <a:ext cx="2074863" cy="20748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5061" name="Picture 5" descr="g260_081"/>
          <p:cNvPicPr>
            <a:picLocks noChangeAspect="1" noChangeArrowheads="1"/>
          </p:cNvPicPr>
          <p:nvPr/>
        </p:nvPicPr>
        <p:blipFill>
          <a:blip r:embed="rId3"/>
          <a:srcRect l="7500" t="7500" r="7500" b="7500"/>
          <a:stretch>
            <a:fillRect/>
          </a:stretch>
        </p:blipFill>
        <p:spPr bwMode="auto">
          <a:xfrm>
            <a:off x="2895600" y="0"/>
            <a:ext cx="2071688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7" descr="g260_086"/>
          <p:cNvPicPr>
            <a:picLocks noChangeAspect="1" noChangeArrowheads="1"/>
          </p:cNvPicPr>
          <p:nvPr/>
        </p:nvPicPr>
        <p:blipFill>
          <a:blip r:embed="rId4"/>
          <a:srcRect l="7500" t="7500" r="7500" b="7500"/>
          <a:stretch>
            <a:fillRect/>
          </a:stretch>
        </p:blipFill>
        <p:spPr bwMode="auto">
          <a:xfrm>
            <a:off x="2667000" y="1752600"/>
            <a:ext cx="2071688" cy="20716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5062" name="Picture 6" descr="g260_083"/>
          <p:cNvPicPr>
            <a:picLocks noChangeAspect="1" noChangeArrowheads="1"/>
          </p:cNvPicPr>
          <p:nvPr/>
        </p:nvPicPr>
        <p:blipFill>
          <a:blip r:embed="rId5"/>
          <a:srcRect l="7500" t="7500" r="7500" b="7500"/>
          <a:stretch>
            <a:fillRect/>
          </a:stretch>
        </p:blipFill>
        <p:spPr bwMode="auto">
          <a:xfrm>
            <a:off x="2819400" y="3733800"/>
            <a:ext cx="2071688" cy="20716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5064" name="Picture 8" descr="g260_087"/>
          <p:cNvPicPr>
            <a:picLocks noChangeAspect="1" noChangeArrowheads="1"/>
          </p:cNvPicPr>
          <p:nvPr/>
        </p:nvPicPr>
        <p:blipFill>
          <a:blip r:embed="rId6"/>
          <a:srcRect l="7500" t="7500" r="7500" b="7500"/>
          <a:stretch>
            <a:fillRect/>
          </a:stretch>
        </p:blipFill>
        <p:spPr bwMode="auto">
          <a:xfrm>
            <a:off x="1143000" y="838200"/>
            <a:ext cx="2071688" cy="20716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5066" name="Picture 10" descr="g260_095"/>
          <p:cNvPicPr>
            <a:picLocks noChangeAspect="1" noChangeArrowheads="1"/>
          </p:cNvPicPr>
          <p:nvPr/>
        </p:nvPicPr>
        <p:blipFill>
          <a:blip r:embed="rId7"/>
          <a:srcRect l="7500" t="7500" r="7500" b="7500"/>
          <a:stretch>
            <a:fillRect/>
          </a:stretch>
        </p:blipFill>
        <p:spPr bwMode="auto">
          <a:xfrm>
            <a:off x="1371600" y="2590800"/>
            <a:ext cx="2071688" cy="20716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5065" name="Picture 9" descr="g260_088"/>
          <p:cNvPicPr>
            <a:picLocks noChangeAspect="1" noChangeArrowheads="1"/>
          </p:cNvPicPr>
          <p:nvPr/>
        </p:nvPicPr>
        <p:blipFill>
          <a:blip r:embed="rId8"/>
          <a:srcRect l="7500" t="7500" r="7500" b="7500"/>
          <a:stretch>
            <a:fillRect/>
          </a:stretch>
        </p:blipFill>
        <p:spPr bwMode="auto">
          <a:xfrm>
            <a:off x="-152400" y="2209800"/>
            <a:ext cx="2071688" cy="20716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5067" name="Picture 11" descr="g260_096"/>
          <p:cNvPicPr>
            <a:picLocks noChangeAspect="1" noChangeArrowheads="1"/>
          </p:cNvPicPr>
          <p:nvPr/>
        </p:nvPicPr>
        <p:blipFill>
          <a:blip r:embed="rId9"/>
          <a:srcRect l="7500" t="7500" r="7500" b="7500"/>
          <a:stretch>
            <a:fillRect/>
          </a:stretch>
        </p:blipFill>
        <p:spPr bwMode="auto">
          <a:xfrm>
            <a:off x="1143000" y="4495800"/>
            <a:ext cx="2074863" cy="20748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4" name="Rectangle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</a:rPr>
              <a:t>What is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</a:rPr>
              <a:t>it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</a:rPr>
              <a:t>all about?</a:t>
            </a:r>
            <a:endParaRPr lang="en-US" dirty="0">
              <a:ea typeface="ＭＳ Ｐゴシック" charset="-128"/>
            </a:endParaRPr>
          </a:p>
        </p:txBody>
      </p:sp>
      <p:sp>
        <p:nvSpPr>
          <p:cNvPr id="58375" name="Rectangle 7"/>
          <p:cNvSpPr>
            <a:spLocks noGrp="1"/>
          </p:cNvSpPr>
          <p:nvPr>
            <p:ph type="body" idx="4294967295"/>
          </p:nvPr>
        </p:nvSpPr>
        <p:spPr>
          <a:xfrm>
            <a:off x="457200" y="1119881"/>
            <a:ext cx="8229600" cy="4525963"/>
          </a:xfrm>
        </p:spPr>
        <p:txBody>
          <a:bodyPr/>
          <a:lstStyle/>
          <a:p>
            <a:pPr lvl="0">
              <a:defRPr/>
            </a:pPr>
            <a:r>
              <a:rPr lang="en-US" dirty="0" smtClean="0">
                <a:latin typeface="Gill Sans MT" charset="-18"/>
                <a:ea typeface="ＭＳ Ｐゴシック" charset="-128"/>
                <a:cs typeface="ＭＳ Ｐゴシック" charset="-128"/>
              </a:rPr>
              <a:t>Imaging regions on the sky that are larger than the primary </a:t>
            </a:r>
            <a:r>
              <a:rPr lang="en-US" dirty="0" smtClean="0">
                <a:latin typeface="Gill Sans MT" charset="-18"/>
                <a:ea typeface="ＭＳ Ｐゴシック" charset="-128"/>
                <a:cs typeface="ＭＳ Ｐゴシック" charset="-128"/>
              </a:rPr>
              <a:t>beam</a:t>
            </a:r>
          </a:p>
          <a:p>
            <a:pPr lvl="0">
              <a:defRPr/>
            </a:pPr>
            <a:r>
              <a:rPr lang="en-US" dirty="0" smtClean="0"/>
              <a:t>The primary beam depends on </a:t>
            </a:r>
            <a:r>
              <a:rPr lang="en-US" b="1" dirty="0" smtClean="0"/>
              <a:t>the individual size of the dish</a:t>
            </a:r>
            <a:r>
              <a:rPr lang="en-US" dirty="0" smtClean="0"/>
              <a:t>, </a:t>
            </a:r>
          </a:p>
          <a:p>
            <a:pPr lvl="0">
              <a:buNone/>
              <a:defRPr/>
            </a:pPr>
            <a:r>
              <a:rPr lang="en-US" dirty="0" smtClean="0"/>
              <a:t>     not your array </a:t>
            </a:r>
            <a:r>
              <a:rPr lang="en-US" dirty="0" smtClean="0"/>
              <a:t>configuration</a:t>
            </a:r>
            <a:endParaRPr lang="en-US" dirty="0" smtClean="0">
              <a:latin typeface="Gill Sans MT" charset="-18"/>
              <a:ea typeface="ＭＳ Ｐゴシック" charset="-128"/>
              <a:cs typeface="ＭＳ Ｐゴシック" charset="-128"/>
            </a:endParaRPr>
          </a:p>
          <a:p>
            <a:pPr lvl="0">
              <a:defRPr/>
            </a:pPr>
            <a:r>
              <a:rPr lang="en-US" dirty="0" smtClean="0">
                <a:latin typeface="Gill Sans MT" charset="-18"/>
              </a:rPr>
              <a:t>Re-gain some of the short spacing information</a:t>
            </a:r>
            <a:r>
              <a:rPr lang="en-US" dirty="0" smtClean="0">
                <a:latin typeface="Gill Sans MT" charset="-18"/>
                <a:ea typeface="ＭＳ Ｐゴシック" charset="-128"/>
                <a:cs typeface="ＭＳ Ｐゴシック" charset="-128"/>
              </a:rPr>
              <a:t> </a:t>
            </a:r>
          </a:p>
          <a:p>
            <a:pPr lvl="0">
              <a:defRPr/>
            </a:pPr>
            <a:r>
              <a:rPr lang="en-US" dirty="0" smtClean="0">
                <a:latin typeface="Gill Sans MT" charset="-18"/>
                <a:ea typeface="ＭＳ Ｐゴシック" charset="-128"/>
                <a:cs typeface="ＭＳ Ｐゴシック" charset="-128"/>
              </a:rPr>
              <a:t>Is this important? Yes!</a:t>
            </a:r>
          </a:p>
          <a:p>
            <a:pPr lvl="0">
              <a:defRPr/>
            </a:pPr>
            <a:r>
              <a:rPr lang="en-US" dirty="0" smtClean="0">
                <a:latin typeface="Gill Sans MT" charset="-18"/>
                <a:ea typeface="ＭＳ Ｐゴシック" charset="-128"/>
                <a:cs typeface="ＭＳ Ｐゴシック" charset="-128"/>
              </a:rPr>
              <a:t>Sky has about </a:t>
            </a:r>
            <a:r>
              <a:rPr lang="en-US" dirty="0" smtClean="0"/>
              <a:t>41,253 </a:t>
            </a:r>
            <a:r>
              <a:rPr lang="en-US" dirty="0" smtClean="0"/>
              <a:t>deg</a:t>
            </a:r>
            <a:r>
              <a:rPr lang="en-US" baseline="30000" dirty="0" smtClean="0"/>
              <a:t>2</a:t>
            </a:r>
          </a:p>
          <a:p>
            <a:pPr lvl="0">
              <a:defRPr/>
            </a:pPr>
            <a:r>
              <a:rPr lang="en-US" dirty="0" smtClean="0"/>
              <a:t>1 primary beam is:</a:t>
            </a:r>
          </a:p>
          <a:p>
            <a:pPr>
              <a:defRPr/>
            </a:pPr>
            <a:r>
              <a:rPr lang="en-US" dirty="0" smtClean="0"/>
              <a:t>EVLA (25m dishes): 20cm:  0.25 deg</a:t>
            </a:r>
            <a:r>
              <a:rPr lang="en-US" baseline="30000" dirty="0" smtClean="0"/>
              <a:t>2</a:t>
            </a:r>
            <a:r>
              <a:rPr lang="en-US" dirty="0" smtClean="0"/>
              <a:t>, 7mm: 0.0003 deg</a:t>
            </a:r>
            <a:r>
              <a:rPr lang="en-US" baseline="30000" dirty="0" smtClean="0"/>
              <a:t>2</a:t>
            </a:r>
          </a:p>
          <a:p>
            <a:pPr>
              <a:defRPr/>
            </a:pPr>
            <a:r>
              <a:rPr lang="en-US" dirty="0" smtClean="0"/>
              <a:t>ALMA (12m dishes)</a:t>
            </a:r>
            <a:r>
              <a:rPr lang="en-US" dirty="0" smtClean="0"/>
              <a:t>: band 3, 3mm: </a:t>
            </a:r>
            <a:r>
              <a:rPr lang="en-US" dirty="0" smtClean="0"/>
              <a:t>0.02 deg</a:t>
            </a:r>
            <a:r>
              <a:rPr lang="en-US" baseline="30000" dirty="0" smtClean="0"/>
              <a:t>2</a:t>
            </a:r>
            <a:r>
              <a:rPr lang="en-US" dirty="0" smtClean="0"/>
              <a:t>, band 9 (650GHz):  0.000005 deg</a:t>
            </a:r>
            <a:r>
              <a:rPr lang="en-US" baseline="30000" dirty="0" smtClean="0"/>
              <a:t>2</a:t>
            </a:r>
          </a:p>
          <a:p>
            <a:pPr>
              <a:defRPr/>
            </a:pPr>
            <a:r>
              <a:rPr lang="en-US" b="1" dirty="0" smtClean="0"/>
              <a:t>Solution 1: </a:t>
            </a:r>
            <a:r>
              <a:rPr lang="en-US" dirty="0" smtClean="0"/>
              <a:t>go to smaller dishes (e.g. ATA, 6m dishes @20cm: 6.3 deg</a:t>
            </a:r>
            <a:r>
              <a:rPr lang="en-US" baseline="30000" dirty="0" smtClean="0"/>
              <a:t>2</a:t>
            </a:r>
            <a:r>
              <a:rPr lang="en-US" dirty="0" smtClean="0"/>
              <a:t>) but you will need a lot of dishes to gain sensitivity (ATA plans hundreds)</a:t>
            </a:r>
          </a:p>
          <a:p>
            <a:pPr>
              <a:defRPr/>
            </a:pPr>
            <a:r>
              <a:rPr lang="en-US" b="1" dirty="0" smtClean="0"/>
              <a:t>Solution 2:</a:t>
            </a:r>
            <a:r>
              <a:rPr lang="en-US" dirty="0" smtClean="0"/>
              <a:t> </a:t>
            </a:r>
            <a:r>
              <a:rPr lang="en-US" dirty="0" err="1" smtClean="0"/>
              <a:t>Mosaicing</a:t>
            </a:r>
            <a:endParaRPr lang="en-US" dirty="0" smtClean="0"/>
          </a:p>
          <a:p>
            <a:pPr>
              <a:buNone/>
              <a:defRPr/>
            </a:pPr>
            <a:r>
              <a:rPr lang="en-US" dirty="0" smtClean="0"/>
              <a:t>  </a:t>
            </a:r>
          </a:p>
          <a:p>
            <a:pPr lvl="0">
              <a:defRPr/>
            </a:pPr>
            <a:endParaRPr lang="en-US" dirty="0" smtClean="0"/>
          </a:p>
          <a:p>
            <a:pPr lvl="0">
              <a:defRPr/>
            </a:pPr>
            <a:endParaRPr lang="en-US" dirty="0" smtClean="0">
              <a:latin typeface="Gill Sans MT" charset="-18"/>
              <a:ea typeface="ＭＳ Ｐゴシック" charset="-128"/>
              <a:cs typeface="ＭＳ Ｐゴシック" charset="-128"/>
            </a:endParaRPr>
          </a:p>
          <a:p>
            <a:endParaRPr lang="en-US" dirty="0"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8373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1805AE0-34B8-1744-8A10-0054E5FDA8A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Mosaicing: Joint Approach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04900"/>
            <a:ext cx="8229600" cy="4525963"/>
          </a:xfrm>
        </p:spPr>
        <p:txBody>
          <a:bodyPr/>
          <a:lstStyle/>
          <a:p>
            <a:r>
              <a:rPr lang="en-US" dirty="0"/>
              <a:t>Joint dirty beam depends on antenna primary </a:t>
            </a:r>
            <a:r>
              <a:rPr lang="en-US" dirty="0" smtClean="0"/>
              <a:t>beam, </a:t>
            </a:r>
            <a:r>
              <a:rPr lang="en-US" dirty="0" err="1" smtClean="0"/>
              <a:t>ie</a:t>
            </a:r>
            <a:r>
              <a:rPr lang="en-US" dirty="0" smtClean="0"/>
              <a:t> weight the dirty beam according to the position within the </a:t>
            </a:r>
            <a:r>
              <a:rPr lang="en-US" dirty="0" err="1" smtClean="0"/>
              <a:t>mosaiced</a:t>
            </a:r>
            <a:r>
              <a:rPr lang="en-US" dirty="0" smtClean="0"/>
              <a:t> primary beams: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/>
              <a:t>Use all </a:t>
            </a:r>
            <a:r>
              <a:rPr lang="en-US" i="1" dirty="0" err="1"/>
              <a:t>u-v</a:t>
            </a:r>
            <a:r>
              <a:rPr lang="en-US" i="1" dirty="0"/>
              <a:t> </a:t>
            </a:r>
            <a:r>
              <a:rPr lang="en-US" dirty="0"/>
              <a:t> data from all points simultaneously</a:t>
            </a:r>
          </a:p>
          <a:p>
            <a:pPr lvl="1"/>
            <a:r>
              <a:rPr lang="en-US" b="1" dirty="0"/>
              <a:t>Extra info gives a better </a:t>
            </a:r>
            <a:r>
              <a:rPr lang="en-US" b="1" dirty="0" err="1" smtClean="0"/>
              <a:t>deconvolution</a:t>
            </a:r>
            <a:endParaRPr lang="en-US" b="1" dirty="0" smtClean="0"/>
          </a:p>
          <a:p>
            <a:pPr lvl="1"/>
            <a:r>
              <a:rPr lang="en-US" b="1" dirty="0" smtClean="0"/>
              <a:t>Provides </a:t>
            </a:r>
            <a:r>
              <a:rPr lang="en-US" b="1" dirty="0" err="1" smtClean="0"/>
              <a:t>Ekers</a:t>
            </a:r>
            <a:r>
              <a:rPr lang="en-US" b="1" dirty="0" smtClean="0"/>
              <a:t> &amp; Rots </a:t>
            </a:r>
            <a:r>
              <a:rPr lang="en-US" b="1" dirty="0" err="1" smtClean="0"/>
              <a:t>spacings</a:t>
            </a:r>
            <a:r>
              <a:rPr lang="en-US" b="1" dirty="0" smtClean="0"/>
              <a:t> and therefore better beam</a:t>
            </a:r>
          </a:p>
          <a:p>
            <a:pPr lvl="1"/>
            <a:r>
              <a:rPr lang="en-US" b="1" dirty="0" smtClean="0"/>
              <a:t>Better for extended </a:t>
            </a:r>
            <a:r>
              <a:rPr lang="en-US" b="1" dirty="0" smtClean="0"/>
              <a:t>emission</a:t>
            </a:r>
          </a:p>
          <a:p>
            <a:pPr lvl="1"/>
            <a:r>
              <a:rPr lang="en-US" b="1" dirty="0" smtClean="0"/>
              <a:t>But: overlapping </a:t>
            </a:r>
            <a:r>
              <a:rPr lang="en-US" b="1" dirty="0" err="1" smtClean="0"/>
              <a:t>pointings</a:t>
            </a:r>
            <a:r>
              <a:rPr lang="en-US" b="1" dirty="0" smtClean="0"/>
              <a:t> require knowledge of shape of PB further out than the half power point</a:t>
            </a:r>
            <a:endParaRPr lang="en-US" b="1" dirty="0" smtClean="0"/>
          </a:p>
          <a:p>
            <a:pPr lvl="1"/>
            <a:endParaRPr lang="en-US" dirty="0"/>
          </a:p>
        </p:txBody>
      </p:sp>
      <p:graphicFrame>
        <p:nvGraphicFramePr>
          <p:cNvPr id="34820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1363663" y="2017304"/>
          <a:ext cx="6103937" cy="1144587"/>
        </p:xfrm>
        <a:graphic>
          <a:graphicData uri="http://schemas.openxmlformats.org/presentationml/2006/ole">
            <p:oleObj spid="_x0000_s89090" name="Equation" r:id="rId3" imgW="2844720" imgH="5331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Mosaicing Example</a:t>
            </a:r>
          </a:p>
        </p:txBody>
      </p:sp>
      <p:pic>
        <p:nvPicPr>
          <p:cNvPr id="22534" name="Picture 6" descr="linmo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743075"/>
            <a:ext cx="4038600" cy="4208463"/>
          </a:xfrm>
          <a:noFill/>
          <a:ln/>
        </p:spPr>
      </p:pic>
      <p:pic>
        <p:nvPicPr>
          <p:cNvPr id="22537" name="Picture 9" descr="join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743075"/>
            <a:ext cx="4038600" cy="4208463"/>
          </a:xfrm>
          <a:noFill/>
          <a:ln/>
        </p:spPr>
      </p:pic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2359121" y="5688061"/>
            <a:ext cx="586470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Joint Linear Mosaic of individual </a:t>
            </a:r>
            <a:r>
              <a:rPr lang="en-US" dirty="0" err="1" smtClean="0"/>
              <a:t>pointings</a:t>
            </a:r>
            <a:endParaRPr lang="en-US" dirty="0" smtClean="0"/>
          </a:p>
          <a:p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Imaging and </a:t>
            </a:r>
            <a:r>
              <a:rPr lang="en-US" dirty="0" err="1"/>
              <a:t>Deconvolution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Mosaicing: Comparison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r>
              <a:rPr lang="en-US" sz="2400" dirty="0"/>
              <a:t>Individual approach:</a:t>
            </a:r>
          </a:p>
          <a:p>
            <a:pPr lvl="1"/>
            <a:r>
              <a:rPr lang="en-US" sz="2000" dirty="0"/>
              <a:t>Disadvantages: </a:t>
            </a:r>
          </a:p>
          <a:p>
            <a:pPr lvl="2"/>
            <a:r>
              <a:rPr lang="en-US" sz="1800" dirty="0" err="1"/>
              <a:t>Deconvolution</a:t>
            </a:r>
            <a:r>
              <a:rPr lang="en-US" sz="1800" dirty="0"/>
              <a:t> non-linear (cleaning bowl)</a:t>
            </a:r>
          </a:p>
          <a:p>
            <a:pPr lvl="2"/>
            <a:r>
              <a:rPr lang="en-US" sz="1800" dirty="0"/>
              <a:t>Overlap regions noisy (primary beam shape)</a:t>
            </a:r>
          </a:p>
          <a:p>
            <a:pPr lvl="1"/>
            <a:r>
              <a:rPr lang="en-US" sz="2000" dirty="0"/>
              <a:t>Advantage:</a:t>
            </a:r>
          </a:p>
          <a:p>
            <a:pPr lvl="2"/>
            <a:r>
              <a:rPr lang="en-US" sz="1800" dirty="0"/>
              <a:t>Not susceptible to </a:t>
            </a:r>
            <a:r>
              <a:rPr lang="en-US" sz="1800" dirty="0" err="1"/>
              <a:t>deconvolution</a:t>
            </a:r>
            <a:r>
              <a:rPr lang="en-US" sz="1800" dirty="0"/>
              <a:t> errors due to poor primary model, so good for high-resolution, high-dynamic range images</a:t>
            </a:r>
          </a:p>
          <a:p>
            <a:r>
              <a:rPr lang="en-US" sz="2400" dirty="0"/>
              <a:t>Joint Approach:</a:t>
            </a:r>
          </a:p>
          <a:p>
            <a:pPr lvl="1"/>
            <a:r>
              <a:rPr lang="en-US" sz="2000" dirty="0"/>
              <a:t>Advantages:</a:t>
            </a:r>
          </a:p>
          <a:p>
            <a:pPr lvl="2"/>
            <a:r>
              <a:rPr lang="en-US" sz="1800" dirty="0"/>
              <a:t>Uses all </a:t>
            </a:r>
            <a:r>
              <a:rPr lang="en-US" sz="1800" dirty="0" err="1"/>
              <a:t>u-v</a:t>
            </a:r>
            <a:r>
              <a:rPr lang="en-US" sz="1800" dirty="0"/>
              <a:t> info -&gt; better beam </a:t>
            </a:r>
          </a:p>
          <a:p>
            <a:pPr lvl="2"/>
            <a:r>
              <a:rPr lang="en-US" sz="1800" dirty="0"/>
              <a:t>More large-scale structure</a:t>
            </a:r>
          </a:p>
          <a:p>
            <a:pPr lvl="1"/>
            <a:r>
              <a:rPr lang="en-US" sz="2000" dirty="0"/>
              <a:t>Disadvantage:</a:t>
            </a:r>
          </a:p>
          <a:p>
            <a:pPr lvl="2"/>
            <a:r>
              <a:rPr lang="en-US" sz="1800" dirty="0"/>
              <a:t>Requires a good model for the primary beam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Rectangle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err="1" smtClean="0">
                <a:ea typeface="ＭＳ Ｐゴシック" charset="-128"/>
              </a:rPr>
              <a:t>Widefield</a:t>
            </a:r>
            <a:r>
              <a:rPr lang="en-US" dirty="0" smtClean="0">
                <a:ea typeface="ＭＳ Ｐゴシック" charset="-128"/>
              </a:rPr>
              <a:t> Imaging</a:t>
            </a:r>
            <a:endParaRPr lang="en-US" dirty="0">
              <a:ea typeface="ＭＳ Ｐゴシック" charset="-128"/>
            </a:endParaRPr>
          </a:p>
        </p:txBody>
      </p:sp>
      <p:sp>
        <p:nvSpPr>
          <p:cNvPr id="59399" name="Rectangle 7"/>
          <p:cNvSpPr>
            <a:spLocks noGrp="1"/>
          </p:cNvSpPr>
          <p:nvPr>
            <p:ph type="body" idx="4294967295"/>
          </p:nvPr>
        </p:nvSpPr>
        <p:spPr>
          <a:xfrm>
            <a:off x="457200" y="1453662"/>
            <a:ext cx="8229600" cy="4525963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What if you have many many points? (e.g. OTFI)</a:t>
            </a:r>
          </a:p>
          <a:p>
            <a:r>
              <a:rPr lang="en-US" dirty="0" smtClean="0">
                <a:ea typeface="ＭＳ Ｐゴシック" charset="-128"/>
              </a:rPr>
              <a:t>Take </a:t>
            </a:r>
            <a:r>
              <a:rPr lang="en-US" dirty="0" smtClean="0">
                <a:ea typeface="ＭＳ Ｐゴシック" charset="-128"/>
              </a:rPr>
              <a:t>each </a:t>
            </a:r>
            <a:r>
              <a:rPr lang="en-US" dirty="0" err="1" smtClean="0">
                <a:ea typeface="ＭＳ Ｐゴシック" charset="-128"/>
              </a:rPr>
              <a:t>uv</a:t>
            </a:r>
            <a:r>
              <a:rPr lang="en-US" dirty="0" smtClean="0">
                <a:ea typeface="ＭＳ Ｐゴシック" charset="-128"/>
              </a:rPr>
              <a:t> data for each pointing and </a:t>
            </a:r>
            <a:r>
              <a:rPr lang="en-US" dirty="0" err="1" smtClean="0">
                <a:ea typeface="ＭＳ Ｐゴシック" charset="-128"/>
              </a:rPr>
              <a:t>regrid</a:t>
            </a:r>
            <a:r>
              <a:rPr lang="en-US" dirty="0" smtClean="0">
                <a:ea typeface="ＭＳ Ｐゴシック" charset="-128"/>
              </a:rPr>
              <a:t> to a common phase reference center</a:t>
            </a:r>
            <a:endParaRPr lang="en-US" dirty="0">
              <a:ea typeface="ＭＳ Ｐゴシック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A49FAE-DD05-6B45-B10E-805EB5D097E5}" type="slidenum">
              <a:rPr lang="en-US"/>
              <a:pPr/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078182" y="2971030"/>
            <a:ext cx="2185939" cy="216284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171151" y="2349884"/>
            <a:ext cx="2185939" cy="216284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124200" y="3583708"/>
            <a:ext cx="2185939" cy="216284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557212" y="3063394"/>
            <a:ext cx="3571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Then: </a:t>
            </a:r>
            <a:endParaRPr lang="en-US" dirty="0" smtClean="0"/>
          </a:p>
          <a:p>
            <a:r>
              <a:rPr lang="en-US" dirty="0" err="1" smtClean="0"/>
              <a:t>Regrid</a:t>
            </a:r>
            <a:r>
              <a:rPr lang="en-US" dirty="0" smtClean="0"/>
              <a:t> in Fourier domain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rot="16200000" flipH="1">
            <a:off x="1763569" y="4108451"/>
            <a:ext cx="1221189" cy="5919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H="1">
            <a:off x="1801361" y="3923194"/>
            <a:ext cx="1648727" cy="7726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2448131" y="3331330"/>
            <a:ext cx="990957" cy="4550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29" idx="2"/>
          </p:cNvCxnSpPr>
          <p:nvPr/>
        </p:nvCxnSpPr>
        <p:spPr>
          <a:xfrm rot="16200000" flipH="1">
            <a:off x="2080995" y="3621927"/>
            <a:ext cx="1382299" cy="7041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2935695" y="3047379"/>
            <a:ext cx="311804" cy="1591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50534" y="2451837"/>
            <a:ext cx="1074567" cy="16151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313250" y="2890273"/>
            <a:ext cx="1996889" cy="284821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4059767" y="5133879"/>
            <a:ext cx="1101414" cy="571974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772855" y="3732881"/>
            <a:ext cx="537284" cy="6095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171152" y="3422198"/>
            <a:ext cx="1074567" cy="16151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endCxn id="29" idx="5"/>
          </p:cNvCxnSpPr>
          <p:nvPr/>
        </p:nvCxnSpPr>
        <p:spPr>
          <a:xfrm flipV="1">
            <a:off x="4429844" y="5429815"/>
            <a:ext cx="560172" cy="276037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3759200" y="4868480"/>
            <a:ext cx="1550939" cy="760838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3313250" y="4355578"/>
            <a:ext cx="1936083" cy="879258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3207419" y="4171761"/>
            <a:ext cx="1953762" cy="88162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3408665" y="4529015"/>
            <a:ext cx="1901474" cy="874503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29" idx="2"/>
            <a:endCxn id="29" idx="7"/>
          </p:cNvCxnSpPr>
          <p:nvPr/>
        </p:nvCxnSpPr>
        <p:spPr>
          <a:xfrm rot="10800000" flipH="1">
            <a:off x="3124200" y="3900451"/>
            <a:ext cx="1865816" cy="764683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3256265" y="3583708"/>
            <a:ext cx="1173579" cy="470644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3171149" y="3793833"/>
            <a:ext cx="1601706" cy="669133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3171149" y="4054351"/>
            <a:ext cx="1904618" cy="81413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endCxn id="29" idx="6"/>
          </p:cNvCxnSpPr>
          <p:nvPr/>
        </p:nvCxnSpPr>
        <p:spPr>
          <a:xfrm flipV="1">
            <a:off x="3539067" y="4665133"/>
            <a:ext cx="1771072" cy="833797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3207419" y="3732881"/>
            <a:ext cx="1383915" cy="519961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 flipV="1">
            <a:off x="3171151" y="3355875"/>
            <a:ext cx="1092983" cy="815885"/>
          </a:xfrm>
          <a:prstGeom prst="straightConnector1">
            <a:avLst/>
          </a:prstGeom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>
            <a:off x="3171150" y="4171761"/>
            <a:ext cx="1092972" cy="625760"/>
          </a:xfrm>
          <a:prstGeom prst="straightConnector1">
            <a:avLst/>
          </a:prstGeom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Rectangle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err="1" smtClean="0">
                <a:ea typeface="ＭＳ Ｐゴシック" charset="-128"/>
              </a:rPr>
              <a:t>Widefield</a:t>
            </a:r>
            <a:r>
              <a:rPr lang="en-US" dirty="0" smtClean="0">
                <a:ea typeface="ＭＳ Ｐゴシック" charset="-128"/>
              </a:rPr>
              <a:t> Imaging</a:t>
            </a:r>
            <a:endParaRPr lang="en-US" dirty="0">
              <a:ea typeface="ＭＳ Ｐゴシック" charset="-128"/>
            </a:endParaRPr>
          </a:p>
        </p:txBody>
      </p:sp>
      <p:sp>
        <p:nvSpPr>
          <p:cNvPr id="59399" name="Rectangle 7"/>
          <p:cNvSpPr>
            <a:spLocks noGrp="1"/>
          </p:cNvSpPr>
          <p:nvPr>
            <p:ph type="body" idx="4294967295"/>
          </p:nvPr>
        </p:nvSpPr>
        <p:spPr>
          <a:xfrm>
            <a:off x="457200" y="1080669"/>
            <a:ext cx="8229600" cy="4525963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Next Step: Perform weighting for primary </a:t>
            </a:r>
            <a:r>
              <a:rPr lang="en-US" dirty="0" err="1" smtClean="0">
                <a:ea typeface="ＭＳ Ｐゴシック" charset="-128"/>
              </a:rPr>
              <a:t>beam(s</a:t>
            </a:r>
            <a:r>
              <a:rPr lang="en-US" dirty="0" smtClean="0">
                <a:ea typeface="ＭＳ Ｐゴシック" charset="-128"/>
              </a:rPr>
              <a:t>)</a:t>
            </a:r>
          </a:p>
          <a:p>
            <a:r>
              <a:rPr lang="en-US" dirty="0" smtClean="0"/>
              <a:t>Multiplication in image domain = convolution in FT domain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PBs</a:t>
            </a:r>
            <a:r>
              <a:rPr lang="en-US" dirty="0" smtClean="0"/>
              <a:t> for each pointing are identical but shifted </a:t>
            </a:r>
          </a:p>
          <a:p>
            <a:r>
              <a:rPr lang="en-US" dirty="0" smtClean="0"/>
              <a:t>FT of a shift is a phase gradient</a:t>
            </a:r>
          </a:p>
          <a:p>
            <a:r>
              <a:rPr lang="en-US" dirty="0" smtClean="0"/>
              <a:t>Sum of Phase </a:t>
            </a:r>
            <a:r>
              <a:rPr lang="en-US" dirty="0" smtClean="0"/>
              <a:t>gradient for each offset pointing *</a:t>
            </a:r>
            <a:r>
              <a:rPr lang="en-US" dirty="0" smtClean="0"/>
              <a:t> single FT</a:t>
            </a:r>
            <a:r>
              <a:rPr lang="en-US" dirty="0" smtClean="0"/>
              <a:t>{A} is the weighting for each visibility to correct for primary beams</a:t>
            </a:r>
          </a:p>
          <a:p>
            <a:r>
              <a:rPr lang="en-US" dirty="0" err="1" smtClean="0"/>
              <a:t>Deconvolution</a:t>
            </a:r>
            <a:r>
              <a:rPr lang="en-US" dirty="0" smtClean="0"/>
              <a:t> with synthesized beam of one of the </a:t>
            </a:r>
            <a:r>
              <a:rPr lang="en-US" dirty="0" err="1" smtClean="0"/>
              <a:t>pointings</a:t>
            </a: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endParaRPr lang="en-US" dirty="0">
              <a:ea typeface="ＭＳ Ｐゴシック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A49FAE-DD05-6B45-B10E-805EB5D097E5}" type="slidenum">
              <a:rPr lang="en-US"/>
              <a:pPr/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791681" y="2024303"/>
          <a:ext cx="1209531" cy="591778"/>
        </p:xfrm>
        <a:graphic>
          <a:graphicData uri="http://schemas.openxmlformats.org/presentationml/2006/ole">
            <p:oleObj spid="_x0000_s126978" name="Equation" r:id="rId3" imgW="685800" imgH="368300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201653" y="2024303"/>
            <a:ext cx="2810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(+ weighting terms)</a:t>
            </a:r>
            <a:endParaRPr lang="en-US" dirty="0"/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791681" y="2616081"/>
          <a:ext cx="3095289" cy="642481"/>
        </p:xfrm>
        <a:graphic>
          <a:graphicData uri="http://schemas.openxmlformats.org/presentationml/2006/ole">
            <p:oleObj spid="_x0000_s126979" name="Equation" r:id="rId4" imgW="1854200" imgH="368300" progId="Equation.3">
              <p:embed/>
            </p:oleObj>
          </a:graphicData>
        </a:graphic>
      </p:graphicFrame>
      <p:sp>
        <p:nvSpPr>
          <p:cNvPr id="16" name="Down Arrow 15"/>
          <p:cNvSpPr/>
          <p:nvPr/>
        </p:nvSpPr>
        <p:spPr>
          <a:xfrm>
            <a:off x="1863756" y="3118958"/>
            <a:ext cx="1084953" cy="24461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Rectangle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err="1" smtClean="0">
                <a:ea typeface="ＭＳ Ｐゴシック" charset="-128"/>
              </a:rPr>
              <a:t>Deconvolution</a:t>
            </a:r>
            <a:endParaRPr lang="en-US" dirty="0">
              <a:ea typeface="ＭＳ Ｐゴシック" charset="-128"/>
            </a:endParaRPr>
          </a:p>
        </p:txBody>
      </p:sp>
      <p:sp>
        <p:nvSpPr>
          <p:cNvPr id="59399" name="Rectangle 7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</a:rPr>
              <a:t>Mosaics can be lots of point like sources but typically are performed for extended emission</a:t>
            </a:r>
          </a:p>
          <a:p>
            <a:r>
              <a:rPr lang="en-US" dirty="0" smtClean="0">
                <a:ea typeface="ＭＳ Ｐゴシック" charset="-128"/>
              </a:rPr>
              <a:t>3 main </a:t>
            </a:r>
            <a:r>
              <a:rPr lang="en-US" dirty="0" err="1" smtClean="0">
                <a:ea typeface="ＭＳ Ｐゴシック" charset="-128"/>
              </a:rPr>
              <a:t>deconvolution</a:t>
            </a:r>
            <a:r>
              <a:rPr lang="en-US" dirty="0" smtClean="0">
                <a:ea typeface="ＭＳ Ｐゴシック" charset="-128"/>
              </a:rPr>
              <a:t> algorithms </a:t>
            </a:r>
          </a:p>
          <a:p>
            <a:pPr>
              <a:buNone/>
            </a:pPr>
            <a:r>
              <a:rPr lang="en-US" dirty="0" smtClean="0">
                <a:ea typeface="ＭＳ Ｐゴシック" charset="-128"/>
              </a:rPr>
              <a:t>    (Preferably </a:t>
            </a:r>
            <a:r>
              <a:rPr lang="en-US" dirty="0" smtClean="0">
                <a:ea typeface="ＭＳ Ｐゴシック" charset="-128"/>
              </a:rPr>
              <a:t>Cotton-Schwab,</a:t>
            </a:r>
            <a:r>
              <a:rPr lang="en-US" dirty="0" smtClean="0">
                <a:ea typeface="ＭＳ Ｐゴシック" charset="-128"/>
              </a:rPr>
              <a:t> with </a:t>
            </a:r>
            <a:r>
              <a:rPr lang="en-US" dirty="0" smtClean="0">
                <a:ea typeface="ＭＳ Ｐゴシック" charset="-128"/>
              </a:rPr>
              <a:t>small </a:t>
            </a:r>
            <a:r>
              <a:rPr lang="en-US" dirty="0" smtClean="0">
                <a:ea typeface="ＭＳ Ｐゴシック" charset="-128"/>
              </a:rPr>
              <a:t>gain; </a:t>
            </a:r>
          </a:p>
          <a:p>
            <a:pPr>
              <a:buNone/>
            </a:pPr>
            <a:r>
              <a:rPr lang="en-US" dirty="0" smtClean="0">
                <a:ea typeface="ＭＳ Ｐゴシック" charset="-128"/>
              </a:rPr>
              <a:t>     FFT of major cycle will reduce </a:t>
            </a:r>
            <a:r>
              <a:rPr lang="en-US" dirty="0" err="1" smtClean="0">
                <a:ea typeface="ＭＳ Ｐゴシック" charset="-128"/>
              </a:rPr>
              <a:t>sidelobes</a:t>
            </a:r>
            <a:r>
              <a:rPr lang="en-US" dirty="0" smtClean="0">
                <a:ea typeface="ＭＳ Ｐゴシック" charset="-128"/>
              </a:rPr>
              <a:t>):</a:t>
            </a:r>
          </a:p>
          <a:p>
            <a:r>
              <a:rPr lang="en-US" b="1" dirty="0" smtClean="0">
                <a:ea typeface="ＭＳ Ｐゴシック" charset="-128"/>
              </a:rPr>
              <a:t>CLEAN: </a:t>
            </a:r>
            <a:r>
              <a:rPr lang="en-US" dirty="0" smtClean="0">
                <a:ea typeface="ＭＳ Ｐゴシック" charset="-128"/>
              </a:rPr>
              <a:t>subtract </a:t>
            </a:r>
            <a:r>
              <a:rPr lang="en-US" dirty="0" smtClean="0">
                <a:ea typeface="ＭＳ Ｐゴシック" charset="-128"/>
              </a:rPr>
              <a:t>dirty beam (point sources) from dirty image</a:t>
            </a:r>
          </a:p>
          <a:p>
            <a:r>
              <a:rPr lang="en-US" b="1" dirty="0" err="1" smtClean="0">
                <a:ea typeface="ＭＳ Ｐゴシック" charset="-128"/>
              </a:rPr>
              <a:t>Multiscale</a:t>
            </a:r>
            <a:r>
              <a:rPr lang="en-US" b="1" dirty="0" smtClean="0">
                <a:ea typeface="ＭＳ Ｐゴシック" charset="-128"/>
              </a:rPr>
              <a:t> clean</a:t>
            </a:r>
            <a:r>
              <a:rPr lang="en-US" dirty="0" smtClean="0">
                <a:ea typeface="ＭＳ Ｐゴシック" charset="-128"/>
              </a:rPr>
              <a:t>: Use a number of kernel sizes for different scales</a:t>
            </a:r>
            <a:endParaRPr lang="en-US" dirty="0" smtClean="0">
              <a:ea typeface="ＭＳ Ｐゴシック" charset="-128"/>
            </a:endParaRPr>
          </a:p>
          <a:p>
            <a:endParaRPr lang="en-US" dirty="0" smtClean="0">
              <a:ea typeface="ＭＳ Ｐゴシック" charset="-128"/>
            </a:endParaRPr>
          </a:p>
          <a:p>
            <a:endParaRPr lang="en-US" dirty="0" smtClean="0">
              <a:ea typeface="ＭＳ Ｐゴシック" charset="-128"/>
            </a:endParaRPr>
          </a:p>
          <a:p>
            <a:r>
              <a:rPr lang="en-US" b="1" dirty="0" smtClean="0">
                <a:ea typeface="ＭＳ Ｐゴシック" charset="-128"/>
              </a:rPr>
              <a:t>Maximum entropy</a:t>
            </a:r>
            <a:r>
              <a:rPr lang="en-US" dirty="0" smtClean="0">
                <a:ea typeface="ＭＳ Ｐゴシック" charset="-128"/>
              </a:rPr>
              <a:t>: iterate on minimizing </a:t>
            </a:r>
            <a:r>
              <a:rPr lang="en-US" dirty="0" smtClean="0">
                <a:latin typeface="SymbolProp BT"/>
                <a:ea typeface="ＭＳ Ｐゴシック" charset="-128"/>
              </a:rPr>
              <a:t>c</a:t>
            </a:r>
            <a:r>
              <a:rPr lang="en-US" baseline="30000" dirty="0" smtClean="0">
                <a:ea typeface="ＭＳ Ｐゴシック" charset="-128"/>
              </a:rPr>
              <a:t>2</a:t>
            </a:r>
            <a:r>
              <a:rPr lang="en-US" dirty="0" smtClean="0">
                <a:ea typeface="ＭＳ Ｐゴシック" charset="-128"/>
              </a:rPr>
              <a:t> between </a:t>
            </a:r>
          </a:p>
          <a:p>
            <a:pPr>
              <a:buNone/>
            </a:pPr>
            <a:r>
              <a:rPr lang="en-US" dirty="0" smtClean="0">
                <a:ea typeface="ＭＳ Ｐゴシック" charset="-128"/>
              </a:rPr>
              <a:t>    data and a model</a:t>
            </a:r>
          </a:p>
          <a:p>
            <a:pPr>
              <a:buNone/>
            </a:pPr>
            <a:r>
              <a:rPr lang="en-US" dirty="0" smtClean="0">
                <a:ea typeface="ＭＳ Ｐゴシック" charset="-128"/>
              </a:rPr>
              <a:t>     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A49FAE-DD05-6B45-B10E-805EB5D097E5}" type="slidenum">
              <a:rPr lang="en-US"/>
              <a:pPr/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roup 30"/>
          <p:cNvGrpSpPr/>
          <p:nvPr/>
        </p:nvGrpSpPr>
        <p:grpSpPr>
          <a:xfrm>
            <a:off x="7423669" y="3266042"/>
            <a:ext cx="537287" cy="244239"/>
            <a:chOff x="6292733" y="3403050"/>
            <a:chExt cx="537287" cy="244239"/>
          </a:xfrm>
        </p:grpSpPr>
        <p:cxnSp>
          <p:nvCxnSpPr>
            <p:cNvPr id="7" name="Curved Connector 6"/>
            <p:cNvCxnSpPr/>
            <p:nvPr/>
          </p:nvCxnSpPr>
          <p:spPr>
            <a:xfrm flipV="1">
              <a:off x="6292733" y="3403050"/>
              <a:ext cx="268642" cy="244238"/>
            </a:xfrm>
            <a:prstGeom prst="curvedConnector3">
              <a:avLst>
                <a:gd name="adj1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urved Connector 9"/>
            <p:cNvCxnSpPr/>
            <p:nvPr/>
          </p:nvCxnSpPr>
          <p:spPr>
            <a:xfrm rot="10800000">
              <a:off x="6562171" y="3403846"/>
              <a:ext cx="267849" cy="243443"/>
            </a:xfrm>
            <a:prstGeom prst="curvedConnector3">
              <a:avLst>
                <a:gd name="adj1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1"/>
          <p:cNvGrpSpPr/>
          <p:nvPr/>
        </p:nvGrpSpPr>
        <p:grpSpPr>
          <a:xfrm>
            <a:off x="7960956" y="2166972"/>
            <a:ext cx="537287" cy="1344106"/>
            <a:chOff x="6292733" y="3403050"/>
            <a:chExt cx="537287" cy="244239"/>
          </a:xfrm>
        </p:grpSpPr>
        <p:cxnSp>
          <p:nvCxnSpPr>
            <p:cNvPr id="33" name="Curved Connector 32"/>
            <p:cNvCxnSpPr/>
            <p:nvPr/>
          </p:nvCxnSpPr>
          <p:spPr>
            <a:xfrm flipV="1">
              <a:off x="6292733" y="3403050"/>
              <a:ext cx="268642" cy="244238"/>
            </a:xfrm>
            <a:prstGeom prst="curvedConnector3">
              <a:avLst>
                <a:gd name="adj1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urved Connector 33"/>
            <p:cNvCxnSpPr/>
            <p:nvPr/>
          </p:nvCxnSpPr>
          <p:spPr>
            <a:xfrm rot="10800000">
              <a:off x="6562171" y="3403846"/>
              <a:ext cx="267849" cy="243443"/>
            </a:xfrm>
            <a:prstGeom prst="curvedConnector3">
              <a:avLst>
                <a:gd name="adj1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4"/>
          <p:cNvGrpSpPr/>
          <p:nvPr/>
        </p:nvGrpSpPr>
        <p:grpSpPr>
          <a:xfrm>
            <a:off x="8498241" y="3266041"/>
            <a:ext cx="537287" cy="244239"/>
            <a:chOff x="6292733" y="3403050"/>
            <a:chExt cx="537287" cy="244239"/>
          </a:xfrm>
        </p:grpSpPr>
        <p:cxnSp>
          <p:nvCxnSpPr>
            <p:cNvPr id="36" name="Curved Connector 35"/>
            <p:cNvCxnSpPr/>
            <p:nvPr/>
          </p:nvCxnSpPr>
          <p:spPr>
            <a:xfrm flipV="1">
              <a:off x="6292733" y="3403050"/>
              <a:ext cx="268642" cy="244238"/>
            </a:xfrm>
            <a:prstGeom prst="curvedConnector3">
              <a:avLst>
                <a:gd name="adj1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urved Connector 36"/>
            <p:cNvCxnSpPr/>
            <p:nvPr/>
          </p:nvCxnSpPr>
          <p:spPr>
            <a:xfrm rot="10800000">
              <a:off x="6562171" y="3403846"/>
              <a:ext cx="267849" cy="243443"/>
            </a:xfrm>
            <a:prstGeom prst="curvedConnector3">
              <a:avLst>
                <a:gd name="adj1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42"/>
          <p:cNvGrpSpPr/>
          <p:nvPr/>
        </p:nvGrpSpPr>
        <p:grpSpPr>
          <a:xfrm>
            <a:off x="7960954" y="2171353"/>
            <a:ext cx="537287" cy="531465"/>
            <a:chOff x="6292733" y="3403050"/>
            <a:chExt cx="537287" cy="244239"/>
          </a:xfrm>
        </p:grpSpPr>
        <p:cxnSp>
          <p:nvCxnSpPr>
            <p:cNvPr id="44" name="Curved Connector 43"/>
            <p:cNvCxnSpPr/>
            <p:nvPr/>
          </p:nvCxnSpPr>
          <p:spPr>
            <a:xfrm flipV="1">
              <a:off x="6292733" y="3403050"/>
              <a:ext cx="268642" cy="244238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urved Connector 44"/>
            <p:cNvCxnSpPr/>
            <p:nvPr/>
          </p:nvCxnSpPr>
          <p:spPr>
            <a:xfrm rot="10800000">
              <a:off x="6562171" y="3403846"/>
              <a:ext cx="267849" cy="243443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45"/>
          <p:cNvGrpSpPr/>
          <p:nvPr/>
        </p:nvGrpSpPr>
        <p:grpSpPr>
          <a:xfrm>
            <a:off x="2580155" y="4229104"/>
            <a:ext cx="537287" cy="531465"/>
            <a:chOff x="6292733" y="3403050"/>
            <a:chExt cx="537287" cy="244239"/>
          </a:xfrm>
        </p:grpSpPr>
        <p:cxnSp>
          <p:nvCxnSpPr>
            <p:cNvPr id="47" name="Curved Connector 46"/>
            <p:cNvCxnSpPr/>
            <p:nvPr/>
          </p:nvCxnSpPr>
          <p:spPr>
            <a:xfrm flipV="1">
              <a:off x="6292733" y="3403050"/>
              <a:ext cx="268642" cy="244238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urved Connector 47"/>
            <p:cNvCxnSpPr/>
            <p:nvPr/>
          </p:nvCxnSpPr>
          <p:spPr>
            <a:xfrm rot="10800000">
              <a:off x="6562171" y="3403846"/>
              <a:ext cx="267849" cy="243443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48"/>
          <p:cNvGrpSpPr/>
          <p:nvPr/>
        </p:nvGrpSpPr>
        <p:grpSpPr>
          <a:xfrm>
            <a:off x="4478763" y="4229100"/>
            <a:ext cx="1406267" cy="531465"/>
            <a:chOff x="6292733" y="3403050"/>
            <a:chExt cx="537287" cy="244239"/>
          </a:xfrm>
        </p:grpSpPr>
        <p:cxnSp>
          <p:nvCxnSpPr>
            <p:cNvPr id="50" name="Curved Connector 49"/>
            <p:cNvCxnSpPr/>
            <p:nvPr/>
          </p:nvCxnSpPr>
          <p:spPr>
            <a:xfrm flipV="1">
              <a:off x="6292733" y="3403050"/>
              <a:ext cx="268642" cy="244238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urved Connector 50"/>
            <p:cNvCxnSpPr/>
            <p:nvPr/>
          </p:nvCxnSpPr>
          <p:spPr>
            <a:xfrm rot="10800000">
              <a:off x="6562171" y="3403846"/>
              <a:ext cx="267849" cy="243443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54"/>
          <p:cNvGrpSpPr/>
          <p:nvPr/>
        </p:nvGrpSpPr>
        <p:grpSpPr>
          <a:xfrm>
            <a:off x="3331710" y="4230836"/>
            <a:ext cx="893227" cy="531465"/>
            <a:chOff x="6292733" y="3403050"/>
            <a:chExt cx="537287" cy="244239"/>
          </a:xfrm>
        </p:grpSpPr>
        <p:cxnSp>
          <p:nvCxnSpPr>
            <p:cNvPr id="56" name="Curved Connector 55"/>
            <p:cNvCxnSpPr/>
            <p:nvPr/>
          </p:nvCxnSpPr>
          <p:spPr>
            <a:xfrm flipV="1">
              <a:off x="6292733" y="3403050"/>
              <a:ext cx="268642" cy="244238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urved Connector 56"/>
            <p:cNvCxnSpPr/>
            <p:nvPr/>
          </p:nvCxnSpPr>
          <p:spPr>
            <a:xfrm rot="10800000">
              <a:off x="6562171" y="3403846"/>
              <a:ext cx="267849" cy="243443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Rectangle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err="1" smtClean="0">
                <a:ea typeface="ＭＳ Ｐゴシック" charset="-128"/>
              </a:rPr>
              <a:t>Mosaicing</a:t>
            </a:r>
            <a:r>
              <a:rPr lang="en-US" dirty="0" smtClean="0">
                <a:ea typeface="ＭＳ Ｐゴシック" charset="-128"/>
              </a:rPr>
              <a:t> in CASA</a:t>
            </a:r>
            <a:endParaRPr lang="en-US" dirty="0">
              <a:ea typeface="ＭＳ Ｐゴシック" charset="-128"/>
            </a:endParaRPr>
          </a:p>
        </p:txBody>
      </p:sp>
      <p:sp>
        <p:nvSpPr>
          <p:cNvPr id="59399" name="Rectangle 7"/>
          <p:cNvSpPr>
            <a:spLocks noGrp="1"/>
          </p:cNvSpPr>
          <p:nvPr>
            <p:ph type="body" idx="4294967295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Don’t panic!</a:t>
            </a:r>
          </a:p>
          <a:p>
            <a:r>
              <a:rPr lang="en-US" dirty="0" smtClean="0">
                <a:ea typeface="ＭＳ Ｐゴシック" charset="-128"/>
              </a:rPr>
              <a:t>Most of the tricky techniques are </a:t>
            </a:r>
            <a:r>
              <a:rPr lang="en-US" dirty="0" smtClean="0">
                <a:ea typeface="ＭＳ Ｐゴシック" charset="-128"/>
              </a:rPr>
              <a:t>performed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</a:rPr>
              <a:t>under the hood for your convenience</a:t>
            </a:r>
          </a:p>
          <a:p>
            <a:r>
              <a:rPr lang="en-US" dirty="0" smtClean="0">
                <a:ea typeface="ＭＳ Ｐゴシック" charset="-128"/>
              </a:rPr>
              <a:t>Calibrate as </a:t>
            </a:r>
            <a:r>
              <a:rPr lang="en-US" dirty="0" smtClean="0">
                <a:ea typeface="ＭＳ Ｐゴシック" charset="-128"/>
              </a:rPr>
              <a:t>you would do for a single pointing</a:t>
            </a:r>
            <a:endParaRPr lang="en-US" dirty="0" smtClean="0">
              <a:ea typeface="ＭＳ Ｐゴシック" charset="-128"/>
            </a:endParaRPr>
          </a:p>
          <a:p>
            <a:r>
              <a:rPr lang="en-US" dirty="0" smtClean="0">
                <a:ea typeface="ＭＳ Ｐゴシック" charset="-128"/>
              </a:rPr>
              <a:t>Use the </a:t>
            </a:r>
            <a:r>
              <a:rPr lang="en-US" b="1" dirty="0" smtClean="0">
                <a:ea typeface="ＭＳ Ｐゴシック" charset="-128"/>
              </a:rPr>
              <a:t>clean</a:t>
            </a:r>
            <a:r>
              <a:rPr lang="en-US" dirty="0" smtClean="0">
                <a:ea typeface="ＭＳ Ｐゴシック" charset="-128"/>
              </a:rPr>
              <a:t> task with your favorite parameters</a:t>
            </a:r>
          </a:p>
          <a:p>
            <a:r>
              <a:rPr lang="en-US" dirty="0" smtClean="0">
                <a:ea typeface="ＭＳ Ｐゴシック" charset="-128"/>
              </a:rPr>
              <a:t>In </a:t>
            </a:r>
            <a:r>
              <a:rPr lang="en-US" i="1" dirty="0" err="1" smtClean="0">
                <a:ea typeface="ＭＳ Ｐゴシック" charset="-128"/>
              </a:rPr>
              <a:t>imagermode</a:t>
            </a:r>
            <a:r>
              <a:rPr lang="en-US" dirty="0" smtClean="0">
                <a:ea typeface="ＭＳ Ｐゴシック" charset="-128"/>
              </a:rPr>
              <a:t> use </a:t>
            </a:r>
            <a:r>
              <a:rPr lang="en-US" i="1" dirty="0" smtClean="0">
                <a:ea typeface="ＭＳ Ｐゴシック" charset="-128"/>
              </a:rPr>
              <a:t>‘mosaic’</a:t>
            </a:r>
          </a:p>
          <a:p>
            <a:r>
              <a:rPr lang="en-US" dirty="0" smtClean="0">
                <a:ea typeface="ＭＳ Ｐゴシック" charset="-128"/>
              </a:rPr>
              <a:t>Use </a:t>
            </a:r>
            <a:r>
              <a:rPr lang="en-US" i="1" dirty="0" err="1" smtClean="0">
                <a:ea typeface="ＭＳ Ｐゴシック" charset="-128"/>
              </a:rPr>
              <a:t>ftmachine</a:t>
            </a:r>
            <a:r>
              <a:rPr lang="en-US" i="1" dirty="0" smtClean="0">
                <a:ea typeface="ＭＳ Ｐゴシック" charset="-128"/>
              </a:rPr>
              <a:t>=‘ft’ </a:t>
            </a:r>
            <a:r>
              <a:rPr lang="en-US" dirty="0" smtClean="0">
                <a:ea typeface="ＭＳ Ｐゴシック" charset="-128"/>
              </a:rPr>
              <a:t>for joint </a:t>
            </a:r>
            <a:r>
              <a:rPr lang="en-US" dirty="0" err="1" smtClean="0">
                <a:ea typeface="ＭＳ Ｐゴシック" charset="-128"/>
              </a:rPr>
              <a:t>deconvolution</a:t>
            </a:r>
            <a:r>
              <a:rPr lang="en-US" dirty="0" smtClean="0">
                <a:ea typeface="ＭＳ Ｐゴシック" charset="-128"/>
              </a:rPr>
              <a:t>, </a:t>
            </a:r>
            <a:r>
              <a:rPr lang="en-US" i="1" dirty="0" smtClean="0">
                <a:ea typeface="ＭＳ Ｐゴシック" charset="-128"/>
              </a:rPr>
              <a:t>‘mosaic’</a:t>
            </a:r>
            <a:r>
              <a:rPr lang="en-US" dirty="0" smtClean="0">
                <a:ea typeface="ＭＳ Ｐゴシック" charset="-128"/>
              </a:rPr>
              <a:t> for the </a:t>
            </a:r>
            <a:r>
              <a:rPr lang="en-US" dirty="0" err="1" smtClean="0">
                <a:ea typeface="ＭＳ Ｐゴシック" charset="-128"/>
              </a:rPr>
              <a:t>widefield</a:t>
            </a:r>
            <a:r>
              <a:rPr lang="en-US" dirty="0" smtClean="0">
                <a:ea typeface="ＭＳ Ｐゴシック" charset="-128"/>
              </a:rPr>
              <a:t> imaging</a:t>
            </a:r>
          </a:p>
          <a:p>
            <a:r>
              <a:rPr lang="en-US" dirty="0" smtClean="0">
                <a:ea typeface="ＭＳ Ｐゴシック" charset="-128"/>
              </a:rPr>
              <a:t>Use </a:t>
            </a:r>
            <a:r>
              <a:rPr lang="en-US" i="1" dirty="0" err="1" smtClean="0">
                <a:ea typeface="ＭＳ Ｐゴシック" charset="-128"/>
              </a:rPr>
              <a:t>psfmode</a:t>
            </a:r>
            <a:r>
              <a:rPr lang="en-US" i="1" dirty="0" smtClean="0">
                <a:ea typeface="ＭＳ Ｐゴシック" charset="-128"/>
              </a:rPr>
              <a:t>=‘</a:t>
            </a:r>
            <a:r>
              <a:rPr lang="en-US" i="1" dirty="0" err="1" smtClean="0">
                <a:ea typeface="ＭＳ Ｐゴシック" charset="-128"/>
              </a:rPr>
              <a:t>clark</a:t>
            </a:r>
            <a:r>
              <a:rPr lang="en-US" i="1" dirty="0" smtClean="0">
                <a:ea typeface="ＭＳ Ｐゴシック" charset="-128"/>
              </a:rPr>
              <a:t>’ </a:t>
            </a:r>
            <a:r>
              <a:rPr lang="en-US" dirty="0" smtClean="0">
                <a:ea typeface="ＭＳ Ｐゴシック" charset="-128"/>
              </a:rPr>
              <a:t>for Cotton-Schwab Algorithm </a:t>
            </a:r>
          </a:p>
          <a:p>
            <a:r>
              <a:rPr lang="en-US" dirty="0" smtClean="0">
                <a:ea typeface="ＭＳ Ｐゴシック" charset="-128"/>
              </a:rPr>
              <a:t>Fill in </a:t>
            </a:r>
            <a:r>
              <a:rPr lang="en-US" i="1" dirty="0" smtClean="0">
                <a:ea typeface="ＭＳ Ｐゴシック" charset="-128"/>
              </a:rPr>
              <a:t>‘</a:t>
            </a:r>
            <a:r>
              <a:rPr lang="en-US" i="1" dirty="0" err="1" smtClean="0">
                <a:ea typeface="ＭＳ Ｐゴシック" charset="-128"/>
              </a:rPr>
              <a:t>multiscale</a:t>
            </a:r>
            <a:r>
              <a:rPr lang="en-US" i="1" dirty="0" smtClean="0">
                <a:ea typeface="ＭＳ Ｐゴシック" charset="-128"/>
              </a:rPr>
              <a:t>’ </a:t>
            </a:r>
            <a:r>
              <a:rPr lang="en-US" dirty="0" smtClean="0">
                <a:ea typeface="ＭＳ Ｐゴシック" charset="-128"/>
              </a:rPr>
              <a:t>parameters (scales) for MS Clean</a:t>
            </a:r>
          </a:p>
          <a:p>
            <a:r>
              <a:rPr lang="en-US" dirty="0" smtClean="0">
                <a:ea typeface="ＭＳ Ｐゴシック" charset="-128"/>
              </a:rPr>
              <a:t>Maximum Entropy and linear </a:t>
            </a:r>
            <a:r>
              <a:rPr lang="en-US" dirty="0" err="1" smtClean="0">
                <a:ea typeface="ＭＳ Ｐゴシック" charset="-128"/>
              </a:rPr>
              <a:t>mosaicing</a:t>
            </a:r>
            <a:r>
              <a:rPr lang="en-US" dirty="0" smtClean="0">
                <a:ea typeface="ＭＳ Ｐゴシック" charset="-128"/>
              </a:rPr>
              <a:t> of cleaned images is available from the CASA toolkit at this stage</a:t>
            </a:r>
            <a:endParaRPr lang="en-US" dirty="0" smtClean="0">
              <a:ea typeface="ＭＳ Ｐゴシック" charset="-128"/>
            </a:endParaRPr>
          </a:p>
          <a:p>
            <a:endParaRPr lang="en-US" dirty="0" smtClean="0">
              <a:ea typeface="ＭＳ Ｐゴシック" charset="-128"/>
            </a:endParaRPr>
          </a:p>
          <a:p>
            <a:pPr>
              <a:buNone/>
            </a:pPr>
            <a:r>
              <a:rPr lang="en-US" dirty="0" smtClean="0">
                <a:ea typeface="ＭＳ Ｐゴシック" charset="-128"/>
              </a:rPr>
              <a:t>     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A49FAE-DD05-6B45-B10E-805EB5D097E5}" type="slidenum">
              <a:rPr lang="en-US"/>
              <a:pPr/>
              <a:t>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NVSS: 217,446 </a:t>
            </a:r>
            <a:r>
              <a:rPr lang="en-US" dirty="0" err="1" smtClean="0"/>
              <a:t>pointings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0049" y="1085273"/>
            <a:ext cx="5253951" cy="4507651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17" y="1417638"/>
            <a:ext cx="3728332" cy="3432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Centaurus</a:t>
            </a:r>
            <a:r>
              <a:rPr lang="en-US" dirty="0" smtClean="0"/>
              <a:t> A</a:t>
            </a:r>
            <a:endParaRPr lang="en-US" dirty="0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443624" y="384848"/>
            <a:ext cx="8229600" cy="4953000"/>
          </a:xfrm>
        </p:spPr>
        <p:txBody>
          <a:bodyPr/>
          <a:lstStyle/>
          <a:p>
            <a:r>
              <a:rPr lang="en-US" sz="2400" dirty="0" smtClean="0"/>
              <a:t>406 </a:t>
            </a:r>
            <a:r>
              <a:rPr lang="en-US" sz="2400" dirty="0" err="1" smtClean="0"/>
              <a:t>pointings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2258" y="969046"/>
            <a:ext cx="3243941" cy="4245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295" y="809578"/>
            <a:ext cx="3091027" cy="4754562"/>
          </a:xfrm>
          <a:prstGeom prst="rect">
            <a:avLst/>
          </a:prstGeom>
        </p:spPr>
      </p:pic>
      <p:pic>
        <p:nvPicPr>
          <p:cNvPr id="7" name="Picture 6" descr="cena-mosai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6864" y="809578"/>
            <a:ext cx="3087748" cy="4902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749984" cy="1143000"/>
          </a:xfrm>
        </p:spPr>
        <p:txBody>
          <a:bodyPr/>
          <a:lstStyle/>
          <a:p>
            <a:r>
              <a:rPr lang="en-US" dirty="0" smtClean="0"/>
              <a:t>Southern Galactic Plane Survey</a:t>
            </a:r>
            <a:endParaRPr lang="en-US" dirty="0"/>
          </a:p>
        </p:txBody>
      </p:sp>
      <p:grpSp>
        <p:nvGrpSpPr>
          <p:cNvPr id="13" name="Group 5"/>
          <p:cNvGrpSpPr>
            <a:grpSpLocks/>
          </p:cNvGrpSpPr>
          <p:nvPr/>
        </p:nvGrpSpPr>
        <p:grpSpPr bwMode="auto">
          <a:xfrm>
            <a:off x="2028291" y="1035050"/>
            <a:ext cx="5499100" cy="5822950"/>
            <a:chOff x="765" y="0"/>
            <a:chExt cx="4324" cy="4324"/>
          </a:xfrm>
        </p:grpSpPr>
        <p:pic>
          <p:nvPicPr>
            <p:cNvPr id="14" name="Picture 6" descr="gsh27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5" y="0"/>
              <a:ext cx="4324" cy="4324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1152" y="3744"/>
              <a:ext cx="94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chemeClr val="bg1"/>
                  </a:solidFill>
                </a:rPr>
                <a:t>1025 pointings</a:t>
              </a:r>
            </a:p>
          </p:txBody>
        </p:sp>
      </p:grp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3072537" y="1713706"/>
            <a:ext cx="1944971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primary </a:t>
            </a:r>
            <a:r>
              <a:rPr lang="en-US" dirty="0">
                <a:solidFill>
                  <a:schemeClr val="bg1"/>
                </a:solidFill>
              </a:rPr>
              <a:t>beam</a:t>
            </a:r>
          </a:p>
        </p:txBody>
      </p:sp>
      <p:sp>
        <p:nvSpPr>
          <p:cNvPr id="21" name="Oval 20"/>
          <p:cNvSpPr/>
          <p:nvPr/>
        </p:nvSpPr>
        <p:spPr>
          <a:xfrm>
            <a:off x="2863369" y="1944688"/>
            <a:ext cx="209168" cy="18256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4" name="Rectangle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</a:rPr>
              <a:t>Small Dishes: SKA</a:t>
            </a:r>
            <a:endParaRPr lang="en-US" dirty="0"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8373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1805AE0-34B8-1744-8A10-0054E5FDA8A1}" type="slidenum">
              <a:rPr lang="en-US"/>
              <a:pPr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810" y="1119880"/>
            <a:ext cx="7561353" cy="4845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Considerations</a:t>
            </a:r>
            <a:endParaRPr lang="en-US" dirty="0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r>
              <a:rPr lang="en-US" sz="2400" dirty="0" smtClean="0"/>
              <a:t>What grids to use?</a:t>
            </a:r>
          </a:p>
          <a:p>
            <a:r>
              <a:rPr lang="en-US" sz="2400" dirty="0" smtClean="0"/>
              <a:t>How often to come back to a individual pointing</a:t>
            </a:r>
          </a:p>
          <a:p>
            <a:r>
              <a:rPr lang="en-US" sz="2400" dirty="0" smtClean="0"/>
              <a:t>Slew time of Antennas</a:t>
            </a:r>
          </a:p>
          <a:p>
            <a:r>
              <a:rPr lang="en-US" sz="2400" dirty="0" smtClean="0"/>
              <a:t>Change of atmospheric conditions</a:t>
            </a:r>
          </a:p>
          <a:p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Rectangle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</a:rPr>
              <a:t>Practical Consideration: Choice of Grid</a:t>
            </a:r>
            <a:endParaRPr lang="en-US" dirty="0">
              <a:ea typeface="ＭＳ Ｐゴシック" charset="-128"/>
            </a:endParaRPr>
          </a:p>
        </p:txBody>
      </p:sp>
      <p:sp>
        <p:nvSpPr>
          <p:cNvPr id="59399" name="Rectangle 7"/>
          <p:cNvSpPr>
            <a:spLocks noGrp="1"/>
          </p:cNvSpPr>
          <p:nvPr>
            <p:ph type="body" idx="4294967295"/>
          </p:nvPr>
        </p:nvSpPr>
        <p:spPr>
          <a:xfrm>
            <a:off x="457200" y="836612"/>
            <a:ext cx="8229600" cy="4525963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Different ways to layout the grid on the sky:</a:t>
            </a:r>
          </a:p>
          <a:p>
            <a:r>
              <a:rPr lang="en-US" dirty="0" err="1" smtClean="0">
                <a:ea typeface="ＭＳ Ｐゴシック" charset="-128"/>
              </a:rPr>
              <a:t>Nyquist</a:t>
            </a:r>
            <a:r>
              <a:rPr lang="en-US" dirty="0" smtClean="0">
                <a:ea typeface="ＭＳ Ｐゴシック" charset="-128"/>
              </a:rPr>
              <a:t> sampling: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A49FAE-DD05-6B45-B10E-805EB5D097E5}" type="slidenum">
              <a:rPr lang="en-US"/>
              <a:pPr/>
              <a:t>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891949" y="1685636"/>
            <a:ext cx="3490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2400" dirty="0">
                <a:solidFill>
                  <a:srgbClr val="5E0000"/>
                </a:solidFill>
              </a:rPr>
              <a:t>Rectangular grid</a:t>
            </a: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573656" y="2754208"/>
          <a:ext cx="482600" cy="711200"/>
        </p:xfrm>
        <a:graphic>
          <a:graphicData uri="http://schemas.openxmlformats.org/presentationml/2006/ole">
            <p:oleObj spid="_x0000_s96258" name="Equation" r:id="rId3" imgW="482400" imgH="711000" progId="Equation.3">
              <p:embed/>
            </p:oleObj>
          </a:graphicData>
        </a:graphic>
      </p:graphicFrame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1178132" y="2754208"/>
            <a:ext cx="0" cy="758825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Text Box 44"/>
          <p:cNvSpPr txBox="1">
            <a:spLocks noChangeArrowheads="1"/>
          </p:cNvSpPr>
          <p:nvPr/>
        </p:nvSpPr>
        <p:spPr bwMode="auto">
          <a:xfrm>
            <a:off x="4663811" y="1697958"/>
            <a:ext cx="3490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2400" dirty="0">
                <a:solidFill>
                  <a:srgbClr val="5E0000"/>
                </a:solidFill>
              </a:rPr>
              <a:t>Hexagonal grid</a:t>
            </a:r>
          </a:p>
        </p:txBody>
      </p:sp>
      <p:graphicFrame>
        <p:nvGraphicFramePr>
          <p:cNvPr id="45" name="Object 45"/>
          <p:cNvGraphicFramePr>
            <a:graphicFrameLocks noChangeAspect="1"/>
          </p:cNvGraphicFramePr>
          <p:nvPr/>
        </p:nvGraphicFramePr>
        <p:xfrm>
          <a:off x="8080662" y="3779615"/>
          <a:ext cx="927100" cy="736600"/>
        </p:xfrm>
        <a:graphic>
          <a:graphicData uri="http://schemas.openxmlformats.org/presentationml/2006/ole">
            <p:oleObj spid="_x0000_s96259" name="Equation" r:id="rId4" imgW="927000" imgH="736560" progId="Equation.3">
              <p:embed/>
            </p:oleObj>
          </a:graphicData>
        </a:graphic>
      </p:graphicFrame>
      <p:sp>
        <p:nvSpPr>
          <p:cNvPr id="46" name="Line 46"/>
          <p:cNvSpPr>
            <a:spLocks noChangeShapeType="1"/>
          </p:cNvSpPr>
          <p:nvPr/>
        </p:nvSpPr>
        <p:spPr bwMode="auto">
          <a:xfrm flipV="1">
            <a:off x="7179058" y="3221584"/>
            <a:ext cx="415925" cy="7620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327718" y="2261610"/>
            <a:ext cx="1282700" cy="1251423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969068" y="2261609"/>
            <a:ext cx="1282700" cy="1251423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1969068" y="2887320"/>
            <a:ext cx="1282700" cy="1251423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610418" y="2261610"/>
            <a:ext cx="1282700" cy="1251423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3251768" y="2887320"/>
            <a:ext cx="1282700" cy="1251423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250181" y="2261609"/>
            <a:ext cx="1282700" cy="1251423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2608831" y="2887321"/>
            <a:ext cx="1282700" cy="1251423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1293587" y="2887321"/>
            <a:ext cx="1282700" cy="1251423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251768" y="3537024"/>
            <a:ext cx="1282700" cy="1251423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622469" y="3524324"/>
            <a:ext cx="1282700" cy="1251423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327358" y="3508913"/>
            <a:ext cx="1282700" cy="1251423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1956955" y="3526384"/>
            <a:ext cx="1282700" cy="1251423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958389" y="3163865"/>
            <a:ext cx="1282700" cy="1251423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78"/>
          <p:cNvGrpSpPr/>
          <p:nvPr/>
        </p:nvGrpSpPr>
        <p:grpSpPr>
          <a:xfrm>
            <a:off x="5126567" y="2382964"/>
            <a:ext cx="2361237" cy="2471043"/>
            <a:chOff x="5126567" y="2472515"/>
            <a:chExt cx="2361237" cy="2471043"/>
          </a:xfrm>
        </p:grpSpPr>
        <p:sp>
          <p:nvSpPr>
            <p:cNvPr id="62" name="Oval 61"/>
            <p:cNvSpPr/>
            <p:nvPr/>
          </p:nvSpPr>
          <p:spPr>
            <a:xfrm>
              <a:off x="5126567" y="2617743"/>
              <a:ext cx="1282700" cy="1251423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5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5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5586845" y="3067438"/>
              <a:ext cx="1282700" cy="1251423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5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5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5468890" y="3692135"/>
              <a:ext cx="1282700" cy="1251423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5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5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5987969" y="3521021"/>
              <a:ext cx="1282700" cy="1251423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5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5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6205104" y="2982770"/>
              <a:ext cx="1282700" cy="1251423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5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5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5719425" y="2472515"/>
              <a:ext cx="1282700" cy="1251423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5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5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" name="Oval 83"/>
          <p:cNvSpPr/>
          <p:nvPr/>
        </p:nvSpPr>
        <p:spPr>
          <a:xfrm>
            <a:off x="6606227" y="3311156"/>
            <a:ext cx="1282700" cy="1251423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6836062" y="2684005"/>
            <a:ext cx="1282700" cy="1251423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6312283" y="2211850"/>
            <a:ext cx="1282700" cy="1251423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7"/>
          <p:cNvSpPr txBox="1">
            <a:spLocks/>
          </p:cNvSpPr>
          <p:nvPr/>
        </p:nvSpPr>
        <p:spPr bwMode="auto">
          <a:xfrm>
            <a:off x="573656" y="4854007"/>
            <a:ext cx="485929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dirty="0" smtClean="0">
                <a:solidFill>
                  <a:srgbClr val="000099"/>
                </a:solidFill>
                <a:latin typeface="Gill Sans MT" charset="-18"/>
              </a:rPr>
              <a:t>         N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charset="-18"/>
                <a:ea typeface="ＭＳ Ｐゴシック" charset="-128"/>
                <a:cs typeface="ＭＳ Ｐゴシック" charset="-128"/>
              </a:rPr>
              <a:t>yquist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charset="-18"/>
                <a:ea typeface="ＭＳ Ｐゴシック" charset="-128"/>
                <a:cs typeface="ＭＳ Ｐゴシック" charset="-128"/>
              </a:rPr>
              <a:t>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charset="-18"/>
                <a:ea typeface="ＭＳ Ｐゴシック" charset="-128"/>
                <a:cs typeface="ＭＳ Ｐゴシック" charset="-128"/>
              </a:rPr>
              <a:t>for structure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charset="-18"/>
                <a:ea typeface="ＭＳ Ｐゴシック" charset="-128"/>
                <a:cs typeface="ＭＳ Ｐゴシック" charset="-128"/>
              </a:rPr>
              <a:t>         information recovery, but some areas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dirty="0" smtClean="0">
                <a:solidFill>
                  <a:srgbClr val="000099"/>
                </a:solidFill>
                <a:latin typeface="Gill Sans MT" charset="-18"/>
              </a:rPr>
              <a:t>        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charset="-18"/>
                <a:ea typeface="ＭＳ Ｐゴシック" charset="-128"/>
                <a:cs typeface="ＭＳ Ｐゴシック" charset="-128"/>
              </a:rPr>
              <a:t>only covered by single pointing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baseline="0" dirty="0" smtClean="0">
                <a:solidFill>
                  <a:srgbClr val="000099"/>
                </a:solidFill>
                <a:latin typeface="Gill Sans MT" charset="-18"/>
              </a:rPr>
              <a:t>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Gill Sans MT" charset="-18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8" name="Rectangle 7"/>
          <p:cNvSpPr txBox="1">
            <a:spLocks/>
          </p:cNvSpPr>
          <p:nvPr/>
        </p:nvSpPr>
        <p:spPr bwMode="auto">
          <a:xfrm>
            <a:off x="4695632" y="5103340"/>
            <a:ext cx="485929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dirty="0" smtClean="0">
                <a:solidFill>
                  <a:srgbClr val="000099"/>
                </a:solidFill>
                <a:latin typeface="Gill Sans MT" charset="-18"/>
              </a:rPr>
              <a:t>         Oversampled but every position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charset="-18"/>
                <a:ea typeface="ＭＳ Ｐゴシック" charset="-128"/>
                <a:cs typeface="ＭＳ Ｐゴシック" charset="-128"/>
              </a:rPr>
              <a:t>          at least covered twice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baseline="0" dirty="0" smtClean="0">
                <a:solidFill>
                  <a:srgbClr val="000099"/>
                </a:solidFill>
                <a:latin typeface="Gill Sans MT" charset="-18"/>
              </a:rPr>
              <a:t>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Gill Sans MT" charset="-18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Rectangle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</a:rPr>
              <a:t>Practical Consideration: Choice of Grid</a:t>
            </a:r>
            <a:endParaRPr lang="en-US" dirty="0">
              <a:ea typeface="ＭＳ Ｐゴシック" charset="-128"/>
            </a:endParaRPr>
          </a:p>
        </p:txBody>
      </p:sp>
      <p:sp>
        <p:nvSpPr>
          <p:cNvPr id="59399" name="Rectangle 7"/>
          <p:cNvSpPr>
            <a:spLocks noGrp="1"/>
          </p:cNvSpPr>
          <p:nvPr>
            <p:ph type="body" idx="4294967295"/>
          </p:nvPr>
        </p:nvSpPr>
        <p:spPr>
          <a:xfrm>
            <a:off x="457200" y="836612"/>
            <a:ext cx="8229600" cy="4525963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On-The-Fly </a:t>
            </a:r>
            <a:r>
              <a:rPr lang="en-US" dirty="0" err="1" smtClean="0">
                <a:ea typeface="ＭＳ Ｐゴシック" charset="-128"/>
              </a:rPr>
              <a:t>Interferometry</a:t>
            </a:r>
            <a:endParaRPr lang="en-US" dirty="0" smtClean="0">
              <a:ea typeface="ＭＳ Ｐゴシック" charset="-128"/>
            </a:endParaRPr>
          </a:p>
          <a:p>
            <a:r>
              <a:rPr lang="en-US" dirty="0" smtClean="0">
                <a:ea typeface="ＭＳ Ｐゴシック" charset="-128"/>
              </a:rPr>
              <a:t>Non-</a:t>
            </a:r>
            <a:r>
              <a:rPr lang="en-US" dirty="0" err="1" smtClean="0">
                <a:ea typeface="ＭＳ Ｐゴシック" charset="-128"/>
              </a:rPr>
              <a:t>Nyquist</a:t>
            </a:r>
            <a:r>
              <a:rPr lang="en-US" dirty="0" smtClean="0">
                <a:ea typeface="ＭＳ Ｐゴシック" charset="-128"/>
              </a:rPr>
              <a:t> sampling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A49FAE-DD05-6B45-B10E-805EB5D097E5}" type="slidenum">
              <a:rPr lang="en-US"/>
              <a:pPr/>
              <a:t>32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891949" y="1685636"/>
            <a:ext cx="3490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2400" dirty="0" smtClean="0">
                <a:solidFill>
                  <a:srgbClr val="5E0000"/>
                </a:solidFill>
              </a:rPr>
              <a:t>OTF</a:t>
            </a:r>
            <a:endParaRPr lang="en-AU" sz="2400" dirty="0">
              <a:solidFill>
                <a:srgbClr val="5E0000"/>
              </a:solidFill>
            </a:endParaRPr>
          </a:p>
        </p:txBody>
      </p:sp>
      <p:sp>
        <p:nvSpPr>
          <p:cNvPr id="44" name="Text Box 44"/>
          <p:cNvSpPr txBox="1">
            <a:spLocks noChangeArrowheads="1"/>
          </p:cNvSpPr>
          <p:nvPr/>
        </p:nvSpPr>
        <p:spPr bwMode="auto">
          <a:xfrm>
            <a:off x="4559826" y="1685636"/>
            <a:ext cx="3490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2400" dirty="0" smtClean="0">
                <a:solidFill>
                  <a:srgbClr val="5E0000"/>
                </a:solidFill>
              </a:rPr>
              <a:t>Non-</a:t>
            </a:r>
            <a:r>
              <a:rPr lang="en-AU" sz="2400" dirty="0" err="1" smtClean="0">
                <a:solidFill>
                  <a:srgbClr val="5E0000"/>
                </a:solidFill>
              </a:rPr>
              <a:t>Nyquist</a:t>
            </a:r>
            <a:endParaRPr lang="en-AU" sz="2400" dirty="0">
              <a:solidFill>
                <a:srgbClr val="5E0000"/>
              </a:solidFill>
            </a:endParaRPr>
          </a:p>
        </p:txBody>
      </p:sp>
      <p:grpSp>
        <p:nvGrpSpPr>
          <p:cNvPr id="2" name="Group 36"/>
          <p:cNvGrpSpPr/>
          <p:nvPr/>
        </p:nvGrpSpPr>
        <p:grpSpPr>
          <a:xfrm>
            <a:off x="1327718" y="3649113"/>
            <a:ext cx="1889919" cy="1255543"/>
            <a:chOff x="1327718" y="2600494"/>
            <a:chExt cx="1889919" cy="1255543"/>
          </a:xfrm>
        </p:grpSpPr>
        <p:sp>
          <p:nvSpPr>
            <p:cNvPr id="50" name="Oval 49"/>
            <p:cNvSpPr/>
            <p:nvPr/>
          </p:nvSpPr>
          <p:spPr>
            <a:xfrm>
              <a:off x="1327718" y="2604614"/>
              <a:ext cx="1282700" cy="1251423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5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5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1463266" y="2600494"/>
              <a:ext cx="1282700" cy="1251423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5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5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1573828" y="2600494"/>
              <a:ext cx="1282700" cy="1251423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5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5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1715983" y="2600494"/>
              <a:ext cx="1282700" cy="1251423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5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5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1934937" y="2604614"/>
              <a:ext cx="1282700" cy="1251423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5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5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Oval 63"/>
          <p:cNvSpPr/>
          <p:nvPr/>
        </p:nvSpPr>
        <p:spPr>
          <a:xfrm>
            <a:off x="4674481" y="3355059"/>
            <a:ext cx="1282700" cy="1251423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4705269" y="2440712"/>
            <a:ext cx="1282700" cy="1251423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563754" y="3354343"/>
            <a:ext cx="1282700" cy="1251423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663811" y="4213385"/>
            <a:ext cx="1282700" cy="1251423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6514715" y="3338949"/>
            <a:ext cx="1282700" cy="1251423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5586845" y="2440712"/>
            <a:ext cx="1282700" cy="1251423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5586845" y="4213385"/>
            <a:ext cx="1282700" cy="1251423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6514715" y="2474574"/>
            <a:ext cx="1282700" cy="1251423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6514715" y="4213385"/>
            <a:ext cx="1282700" cy="1251423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7"/>
          <p:cNvSpPr txBox="1">
            <a:spLocks/>
          </p:cNvSpPr>
          <p:nvPr/>
        </p:nvSpPr>
        <p:spPr bwMode="auto">
          <a:xfrm>
            <a:off x="891949" y="4896416"/>
            <a:ext cx="485929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dirty="0" smtClean="0">
                <a:solidFill>
                  <a:srgbClr val="000099"/>
                </a:solidFill>
                <a:latin typeface="Gill Sans MT" charset="-18"/>
              </a:rPr>
              <a:t>         Scan does not stop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charset="-18"/>
                <a:ea typeface="ＭＳ Ｐゴシック" charset="-128"/>
                <a:cs typeface="ＭＳ Ｐゴシック" charset="-128"/>
              </a:rPr>
              <a:t>         fast dumping of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charset="-18"/>
                <a:ea typeface="ＭＳ Ｐゴシック" charset="-128"/>
                <a:cs typeface="ＭＳ Ｐゴシック" charset="-128"/>
              </a:rPr>
              <a:t>data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baseline="0" dirty="0" smtClean="0">
                <a:solidFill>
                  <a:srgbClr val="000099"/>
                </a:solidFill>
                <a:latin typeface="Gill Sans MT" charset="-18"/>
              </a:rPr>
              <a:t>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Gill Sans MT" charset="-18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8" name="Rectangle 7"/>
          <p:cNvSpPr txBox="1">
            <a:spLocks/>
          </p:cNvSpPr>
          <p:nvPr/>
        </p:nvSpPr>
        <p:spPr bwMode="auto">
          <a:xfrm>
            <a:off x="4559826" y="5572606"/>
            <a:ext cx="485929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dirty="0" smtClean="0">
                <a:solidFill>
                  <a:srgbClr val="000099"/>
                </a:solidFill>
                <a:latin typeface="Gill Sans MT" charset="-18"/>
              </a:rPr>
              <a:t>         Basic Sky coverage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Gill Sans MT" charset="-18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3" name="Group 37"/>
          <p:cNvGrpSpPr/>
          <p:nvPr/>
        </p:nvGrpSpPr>
        <p:grpSpPr>
          <a:xfrm>
            <a:off x="2107602" y="3644993"/>
            <a:ext cx="1889919" cy="1255543"/>
            <a:chOff x="1327718" y="2600494"/>
            <a:chExt cx="1889919" cy="1255543"/>
          </a:xfrm>
        </p:grpSpPr>
        <p:sp>
          <p:nvSpPr>
            <p:cNvPr id="39" name="Oval 38"/>
            <p:cNvSpPr/>
            <p:nvPr/>
          </p:nvSpPr>
          <p:spPr>
            <a:xfrm>
              <a:off x="1327718" y="2604614"/>
              <a:ext cx="1282700" cy="1251423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5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5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1463266" y="2600494"/>
              <a:ext cx="1282700" cy="1251423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5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5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1573828" y="2600494"/>
              <a:ext cx="1282700" cy="1251423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5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5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1715983" y="2600494"/>
              <a:ext cx="1282700" cy="1251423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5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5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1934937" y="2604614"/>
              <a:ext cx="1282700" cy="1251423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5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5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46"/>
          <p:cNvGrpSpPr/>
          <p:nvPr/>
        </p:nvGrpSpPr>
        <p:grpSpPr>
          <a:xfrm>
            <a:off x="1315042" y="3096166"/>
            <a:ext cx="1889919" cy="1255543"/>
            <a:chOff x="1327718" y="2600494"/>
            <a:chExt cx="1889919" cy="1255543"/>
          </a:xfrm>
        </p:grpSpPr>
        <p:sp>
          <p:nvSpPr>
            <p:cNvPr id="48" name="Oval 47"/>
            <p:cNvSpPr/>
            <p:nvPr/>
          </p:nvSpPr>
          <p:spPr>
            <a:xfrm>
              <a:off x="1327718" y="2604614"/>
              <a:ext cx="1282700" cy="1251423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5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5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1463266" y="2600494"/>
              <a:ext cx="1282700" cy="1251423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5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5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1573828" y="2600494"/>
              <a:ext cx="1282700" cy="1251423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5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5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1715983" y="2600494"/>
              <a:ext cx="1282700" cy="1251423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5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5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1934937" y="2604614"/>
              <a:ext cx="1282700" cy="1251423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5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5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71"/>
          <p:cNvGrpSpPr/>
          <p:nvPr/>
        </p:nvGrpSpPr>
        <p:grpSpPr>
          <a:xfrm>
            <a:off x="2094926" y="3092046"/>
            <a:ext cx="1889919" cy="1255543"/>
            <a:chOff x="1327718" y="2600494"/>
            <a:chExt cx="1889919" cy="1255543"/>
          </a:xfrm>
        </p:grpSpPr>
        <p:sp>
          <p:nvSpPr>
            <p:cNvPr id="73" name="Oval 72"/>
            <p:cNvSpPr/>
            <p:nvPr/>
          </p:nvSpPr>
          <p:spPr>
            <a:xfrm>
              <a:off x="1327718" y="2604614"/>
              <a:ext cx="1282700" cy="1251423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5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5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1463266" y="2600494"/>
              <a:ext cx="1282700" cy="1251423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5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5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1573828" y="2600494"/>
              <a:ext cx="1282700" cy="1251423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5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5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1715983" y="2600494"/>
              <a:ext cx="1282700" cy="1251423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5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5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1934937" y="2604614"/>
              <a:ext cx="1282700" cy="1251423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5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5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36"/>
          <p:cNvGrpSpPr/>
          <p:nvPr/>
        </p:nvGrpSpPr>
        <p:grpSpPr>
          <a:xfrm>
            <a:off x="1285514" y="2389450"/>
            <a:ext cx="1889919" cy="1255543"/>
            <a:chOff x="1327718" y="2600494"/>
            <a:chExt cx="1889919" cy="1255543"/>
          </a:xfrm>
        </p:grpSpPr>
        <p:sp>
          <p:nvSpPr>
            <p:cNvPr id="46" name="Oval 45"/>
            <p:cNvSpPr/>
            <p:nvPr/>
          </p:nvSpPr>
          <p:spPr>
            <a:xfrm>
              <a:off x="1327718" y="2604614"/>
              <a:ext cx="1282700" cy="1251423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5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5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1463266" y="2600494"/>
              <a:ext cx="1282700" cy="1251423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5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5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1573828" y="2600494"/>
              <a:ext cx="1282700" cy="1251423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5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5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1715983" y="2600494"/>
              <a:ext cx="1282700" cy="1251423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5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5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1934937" y="2604614"/>
              <a:ext cx="1282700" cy="1251423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5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5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37"/>
          <p:cNvGrpSpPr/>
          <p:nvPr/>
        </p:nvGrpSpPr>
        <p:grpSpPr>
          <a:xfrm>
            <a:off x="2065398" y="2385330"/>
            <a:ext cx="1889919" cy="1255543"/>
            <a:chOff x="1327718" y="2600494"/>
            <a:chExt cx="1889919" cy="1255543"/>
          </a:xfrm>
        </p:grpSpPr>
        <p:sp>
          <p:nvSpPr>
            <p:cNvPr id="58" name="Oval 57"/>
            <p:cNvSpPr/>
            <p:nvPr/>
          </p:nvSpPr>
          <p:spPr>
            <a:xfrm>
              <a:off x="1327718" y="2604614"/>
              <a:ext cx="1282700" cy="1251423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5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5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1463266" y="2600494"/>
              <a:ext cx="1282700" cy="1251423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5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5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1573828" y="2600494"/>
              <a:ext cx="1282700" cy="1251423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5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5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1715983" y="2600494"/>
              <a:ext cx="1282700" cy="1251423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5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5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1934937" y="2604614"/>
              <a:ext cx="1282700" cy="1251423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5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5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Complete </a:t>
            </a:r>
            <a:r>
              <a:rPr lang="en-US" i="1"/>
              <a:t>u-v</a:t>
            </a:r>
            <a:r>
              <a:rPr lang="en-US"/>
              <a:t> sampling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3230"/>
            <a:ext cx="8229600" cy="4525963"/>
          </a:xfrm>
        </p:spPr>
        <p:txBody>
          <a:bodyPr/>
          <a:lstStyle/>
          <a:p>
            <a:r>
              <a:rPr lang="en-US" dirty="0"/>
              <a:t>One baseline measures region in </a:t>
            </a:r>
            <a:r>
              <a:rPr lang="en-US" i="1" dirty="0" err="1"/>
              <a:t>u-v</a:t>
            </a:r>
            <a:r>
              <a:rPr lang="en-US" dirty="0"/>
              <a:t> plane with size 2</a:t>
            </a:r>
            <a:r>
              <a:rPr lang="en-US" i="1" dirty="0"/>
              <a:t>D</a:t>
            </a:r>
          </a:p>
          <a:p>
            <a:r>
              <a:rPr lang="en-US" dirty="0"/>
              <a:t>Want adjacent samples to be completely independent</a:t>
            </a:r>
          </a:p>
          <a:p>
            <a:r>
              <a:rPr lang="en-US" dirty="0"/>
              <a:t>At transit, the time between independent points is </a:t>
            </a:r>
            <a:r>
              <a:rPr lang="en-US" i="1" dirty="0" err="1">
                <a:solidFill>
                  <a:srgbClr val="5E0000"/>
                </a:solidFill>
                <a:sym typeface="Symbol" charset="2"/>
              </a:rPr>
              <a:t></a:t>
            </a:r>
            <a:r>
              <a:rPr lang="en-US" i="1" dirty="0">
                <a:solidFill>
                  <a:srgbClr val="5E0000"/>
                </a:solidFill>
                <a:sym typeface="Symbol" charset="2"/>
              </a:rPr>
              <a:t> </a:t>
            </a:r>
            <a:r>
              <a:rPr lang="en-US" dirty="0">
                <a:solidFill>
                  <a:srgbClr val="5E0000"/>
                </a:solidFill>
                <a:sym typeface="Symbol" charset="2"/>
              </a:rPr>
              <a:t>= </a:t>
            </a:r>
            <a:r>
              <a:rPr lang="en-US" dirty="0">
                <a:solidFill>
                  <a:srgbClr val="5E0000"/>
                </a:solidFill>
              </a:rPr>
              <a:t>(86400 / 2</a:t>
            </a:r>
            <a:r>
              <a:rPr lang="en-US" dirty="0">
                <a:solidFill>
                  <a:srgbClr val="5E0000"/>
                </a:solidFill>
                <a:sym typeface="Symbol" charset="2"/>
              </a:rPr>
              <a:t>)(2</a:t>
            </a:r>
            <a:r>
              <a:rPr lang="en-US" i="1" dirty="0">
                <a:solidFill>
                  <a:srgbClr val="5E0000"/>
                </a:solidFill>
                <a:sym typeface="Symbol" charset="2"/>
              </a:rPr>
              <a:t>D </a:t>
            </a:r>
            <a:r>
              <a:rPr lang="en-US" dirty="0">
                <a:solidFill>
                  <a:srgbClr val="5E0000"/>
                </a:solidFill>
                <a:sym typeface="Symbol" charset="2"/>
              </a:rPr>
              <a:t>/ </a:t>
            </a:r>
            <a:r>
              <a:rPr lang="en-US" i="1" dirty="0">
                <a:solidFill>
                  <a:srgbClr val="5E0000"/>
                </a:solidFill>
                <a:sym typeface="Symbol" charset="2"/>
              </a:rPr>
              <a:t>L</a:t>
            </a:r>
            <a:r>
              <a:rPr lang="en-US" dirty="0">
                <a:solidFill>
                  <a:srgbClr val="5E0000"/>
                </a:solidFill>
                <a:sym typeface="Symbol" charset="2"/>
              </a:rPr>
              <a:t>)</a:t>
            </a:r>
            <a:r>
              <a:rPr lang="en-US" dirty="0">
                <a:sym typeface="Symbol" charset="2"/>
              </a:rPr>
              <a:t> sec, where </a:t>
            </a:r>
            <a:r>
              <a:rPr lang="en-US" i="1" dirty="0">
                <a:sym typeface="Symbol" charset="2"/>
              </a:rPr>
              <a:t>D </a:t>
            </a:r>
            <a:r>
              <a:rPr lang="en-US" dirty="0">
                <a:sym typeface="Symbol" charset="2"/>
              </a:rPr>
              <a:t>= antenna diameter, </a:t>
            </a:r>
            <a:r>
              <a:rPr lang="en-US" i="1" dirty="0">
                <a:sym typeface="Symbol" charset="2"/>
              </a:rPr>
              <a:t>L </a:t>
            </a:r>
            <a:r>
              <a:rPr lang="en-US" dirty="0">
                <a:sym typeface="Symbol" charset="2"/>
              </a:rPr>
              <a:t>= longest baseline</a:t>
            </a:r>
          </a:p>
          <a:p>
            <a:r>
              <a:rPr lang="en-US" dirty="0" err="1">
                <a:sym typeface="Symbol" charset="2"/>
              </a:rPr>
              <a:t>Nyquist</a:t>
            </a:r>
            <a:r>
              <a:rPr lang="en-US" dirty="0">
                <a:sym typeface="Symbol" charset="2"/>
              </a:rPr>
              <a:t> sampling for N </a:t>
            </a:r>
            <a:r>
              <a:rPr lang="en-US" dirty="0" err="1">
                <a:sym typeface="Symbol" charset="2"/>
              </a:rPr>
              <a:t>pointings</a:t>
            </a:r>
            <a:r>
              <a:rPr lang="en-US" dirty="0">
                <a:sym typeface="Symbol" charset="2"/>
              </a:rPr>
              <a:t>: dwell time is   </a:t>
            </a:r>
            <a:r>
              <a:rPr lang="en-US" i="1" dirty="0" err="1">
                <a:solidFill>
                  <a:srgbClr val="5E0000"/>
                </a:solidFill>
                <a:latin typeface="Symbol" charset="2"/>
                <a:sym typeface="Symbol" charset="2"/>
              </a:rPr>
              <a:t></a:t>
            </a:r>
            <a:r>
              <a:rPr lang="en-US" i="1" dirty="0">
                <a:solidFill>
                  <a:srgbClr val="5E0000"/>
                </a:solidFill>
                <a:latin typeface="Symbol" charset="2"/>
                <a:sym typeface="Symbol" charset="2"/>
              </a:rPr>
              <a:t> </a:t>
            </a:r>
            <a:r>
              <a:rPr lang="en-US" dirty="0" smtClean="0">
                <a:solidFill>
                  <a:srgbClr val="5E0000"/>
                </a:solidFill>
                <a:sym typeface="Symbol" charset="2"/>
              </a:rPr>
              <a:t>/2</a:t>
            </a:r>
            <a:r>
              <a:rPr lang="en-US" i="1" dirty="0" smtClean="0">
                <a:solidFill>
                  <a:srgbClr val="5E0000"/>
                </a:solidFill>
                <a:sym typeface="Symbol" charset="2"/>
              </a:rPr>
              <a:t>N</a:t>
            </a:r>
            <a:r>
              <a:rPr lang="en-US" dirty="0" smtClean="0">
                <a:sym typeface="Symbol" charset="2"/>
              </a:rPr>
              <a:t> </a:t>
            </a:r>
            <a:r>
              <a:rPr lang="en-US" dirty="0">
                <a:sym typeface="Symbol" charset="2"/>
              </a:rPr>
              <a:t>sec</a:t>
            </a:r>
            <a:endParaRPr lang="en-US" dirty="0" smtClean="0">
              <a:sym typeface="Symbol" charset="2"/>
            </a:endParaRPr>
          </a:p>
          <a:p>
            <a:pPr>
              <a:buNone/>
            </a:pPr>
            <a:endParaRPr lang="en-US" sz="2800" dirty="0">
              <a:sym typeface="Symbol" charset="2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1043916" y="4877387"/>
            <a:ext cx="2778606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16734" y="4758084"/>
            <a:ext cx="382539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081840" y="3488084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90750" y="4942811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u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149037" y="4280872"/>
            <a:ext cx="45719" cy="4571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972469" y="4478991"/>
            <a:ext cx="45719" cy="4571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749401" y="3665577"/>
            <a:ext cx="45719" cy="4571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629096" y="3904030"/>
            <a:ext cx="45719" cy="4571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408118" y="4096607"/>
            <a:ext cx="45719" cy="4571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562967" y="4785129"/>
            <a:ext cx="188949" cy="198119"/>
          </a:xfrm>
          <a:prstGeom prst="ellipse">
            <a:avLst/>
          </a:prstGeom>
          <a:solidFill>
            <a:srgbClr val="D9969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386399" y="4983248"/>
            <a:ext cx="188949" cy="198119"/>
          </a:xfrm>
          <a:prstGeom prst="ellipse">
            <a:avLst/>
          </a:prstGeom>
          <a:solidFill>
            <a:srgbClr val="D9969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163331" y="4169834"/>
            <a:ext cx="188949" cy="19811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043026" y="4408287"/>
            <a:ext cx="188949" cy="198119"/>
          </a:xfrm>
          <a:prstGeom prst="ellipse">
            <a:avLst/>
          </a:prstGeom>
          <a:solidFill>
            <a:srgbClr val="D9969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822048" y="4600864"/>
            <a:ext cx="188949" cy="198119"/>
          </a:xfrm>
          <a:prstGeom prst="ellipse">
            <a:avLst/>
          </a:prstGeom>
          <a:solidFill>
            <a:srgbClr val="D9969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511661" y="4756496"/>
            <a:ext cx="188949" cy="19811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345803" y="4967854"/>
            <a:ext cx="188949" cy="19811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068856" y="4116956"/>
            <a:ext cx="188949" cy="19811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6979968" y="4339782"/>
            <a:ext cx="188949" cy="19065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767310" y="4549603"/>
            <a:ext cx="188949" cy="19811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5"/>
          <p:cNvGrpSpPr/>
          <p:nvPr/>
        </p:nvGrpSpPr>
        <p:grpSpPr>
          <a:xfrm>
            <a:off x="4897725" y="3616815"/>
            <a:ext cx="2265606" cy="1130907"/>
            <a:chOff x="5173441" y="2048404"/>
            <a:chExt cx="2265606" cy="1130907"/>
          </a:xfrm>
        </p:grpSpPr>
        <p:sp>
          <p:nvSpPr>
            <p:cNvPr id="27" name="Arc 26"/>
            <p:cNvSpPr/>
            <p:nvPr/>
          </p:nvSpPr>
          <p:spPr>
            <a:xfrm>
              <a:off x="5173441" y="2048404"/>
              <a:ext cx="2265606" cy="1130907"/>
            </a:xfrm>
            <a:prstGeom prst="arc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/>
            <p:cNvCxnSpPr>
              <a:stCxn id="27" idx="0"/>
            </p:cNvCxnSpPr>
            <p:nvPr/>
          </p:nvCxnSpPr>
          <p:spPr>
            <a:xfrm rot="10800000">
              <a:off x="6119092" y="2048404"/>
              <a:ext cx="187153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6956259" y="3529615"/>
            <a:ext cx="2032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Earth rotation</a:t>
            </a:r>
          </a:p>
        </p:txBody>
      </p:sp>
      <p:grpSp>
        <p:nvGrpSpPr>
          <p:cNvPr id="3" name="Group 29"/>
          <p:cNvGrpSpPr/>
          <p:nvPr/>
        </p:nvGrpSpPr>
        <p:grpSpPr>
          <a:xfrm rot="10800000">
            <a:off x="1259033" y="5074386"/>
            <a:ext cx="822651" cy="859133"/>
            <a:chOff x="4055226" y="2900681"/>
            <a:chExt cx="822651" cy="859133"/>
          </a:xfrm>
        </p:grpSpPr>
        <p:sp>
          <p:nvSpPr>
            <p:cNvPr id="31" name="Oval 30"/>
            <p:cNvSpPr/>
            <p:nvPr/>
          </p:nvSpPr>
          <p:spPr>
            <a:xfrm>
              <a:off x="4231794" y="3515976"/>
              <a:ext cx="45719" cy="4571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055226" y="3714095"/>
              <a:ext cx="45719" cy="4571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832158" y="2900681"/>
              <a:ext cx="45719" cy="4571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4711853" y="3139134"/>
              <a:ext cx="45719" cy="4571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490875" y="3331711"/>
              <a:ext cx="45719" cy="4571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5"/>
          <p:cNvGrpSpPr/>
          <p:nvPr/>
        </p:nvGrpSpPr>
        <p:grpSpPr>
          <a:xfrm>
            <a:off x="4777420" y="3852341"/>
            <a:ext cx="2265606" cy="1130907"/>
            <a:chOff x="5173441" y="2048404"/>
            <a:chExt cx="2265606" cy="1130907"/>
          </a:xfrm>
        </p:grpSpPr>
        <p:sp>
          <p:nvSpPr>
            <p:cNvPr id="37" name="Arc 36"/>
            <p:cNvSpPr/>
            <p:nvPr/>
          </p:nvSpPr>
          <p:spPr>
            <a:xfrm>
              <a:off x="5173441" y="2048404"/>
              <a:ext cx="2265606" cy="1130907"/>
            </a:xfrm>
            <a:prstGeom prst="arc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Arrow Connector 37"/>
            <p:cNvCxnSpPr>
              <a:stCxn id="37" idx="0"/>
            </p:cNvCxnSpPr>
            <p:nvPr/>
          </p:nvCxnSpPr>
          <p:spPr>
            <a:xfrm rot="10800000">
              <a:off x="6119092" y="2048404"/>
              <a:ext cx="187153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38"/>
          <p:cNvGrpSpPr/>
          <p:nvPr/>
        </p:nvGrpSpPr>
        <p:grpSpPr>
          <a:xfrm>
            <a:off x="4556442" y="3989691"/>
            <a:ext cx="2265606" cy="1130907"/>
            <a:chOff x="5173441" y="2048404"/>
            <a:chExt cx="2265606" cy="1130907"/>
          </a:xfrm>
        </p:grpSpPr>
        <p:sp>
          <p:nvSpPr>
            <p:cNvPr id="40" name="Arc 39"/>
            <p:cNvSpPr/>
            <p:nvPr/>
          </p:nvSpPr>
          <p:spPr>
            <a:xfrm>
              <a:off x="5173441" y="2048404"/>
              <a:ext cx="2265606" cy="1130907"/>
            </a:xfrm>
            <a:prstGeom prst="arc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Arrow Connector 40"/>
            <p:cNvCxnSpPr>
              <a:stCxn id="40" idx="0"/>
            </p:cNvCxnSpPr>
            <p:nvPr/>
          </p:nvCxnSpPr>
          <p:spPr>
            <a:xfrm rot="10800000">
              <a:off x="6119092" y="2048404"/>
              <a:ext cx="187153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41"/>
          <p:cNvGrpSpPr/>
          <p:nvPr/>
        </p:nvGrpSpPr>
        <p:grpSpPr>
          <a:xfrm>
            <a:off x="4297361" y="4233529"/>
            <a:ext cx="2265606" cy="1130907"/>
            <a:chOff x="5173441" y="2048404"/>
            <a:chExt cx="2265606" cy="1130907"/>
          </a:xfrm>
        </p:grpSpPr>
        <p:sp>
          <p:nvSpPr>
            <p:cNvPr id="43" name="Arc 42"/>
            <p:cNvSpPr/>
            <p:nvPr/>
          </p:nvSpPr>
          <p:spPr>
            <a:xfrm>
              <a:off x="5173441" y="2048404"/>
              <a:ext cx="2265606" cy="1130907"/>
            </a:xfrm>
            <a:prstGeom prst="arc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Arrow Connector 43"/>
            <p:cNvCxnSpPr>
              <a:stCxn id="43" idx="0"/>
            </p:cNvCxnSpPr>
            <p:nvPr/>
          </p:nvCxnSpPr>
          <p:spPr>
            <a:xfrm rot="10800000">
              <a:off x="6119092" y="2048404"/>
              <a:ext cx="187153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44"/>
          <p:cNvGrpSpPr/>
          <p:nvPr/>
        </p:nvGrpSpPr>
        <p:grpSpPr>
          <a:xfrm>
            <a:off x="4120793" y="4530437"/>
            <a:ext cx="2265606" cy="1130907"/>
            <a:chOff x="5173441" y="2048404"/>
            <a:chExt cx="2265606" cy="1130907"/>
          </a:xfrm>
        </p:grpSpPr>
        <p:sp>
          <p:nvSpPr>
            <p:cNvPr id="46" name="Arc 45"/>
            <p:cNvSpPr/>
            <p:nvPr/>
          </p:nvSpPr>
          <p:spPr>
            <a:xfrm>
              <a:off x="5173441" y="2048404"/>
              <a:ext cx="2265606" cy="1130907"/>
            </a:xfrm>
            <a:prstGeom prst="arc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Arrow Connector 46"/>
            <p:cNvCxnSpPr>
              <a:stCxn id="46" idx="0"/>
            </p:cNvCxnSpPr>
            <p:nvPr/>
          </p:nvCxnSpPr>
          <p:spPr>
            <a:xfrm rot="10800000">
              <a:off x="6119092" y="2048404"/>
              <a:ext cx="187153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Arrow Connector 47"/>
          <p:cNvCxnSpPr/>
          <p:nvPr/>
        </p:nvCxnSpPr>
        <p:spPr>
          <a:xfrm rot="16200000" flipV="1">
            <a:off x="6929572" y="4830996"/>
            <a:ext cx="1253059" cy="40764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215786" y="5646220"/>
            <a:ext cx="2288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Nyquist</a:t>
            </a:r>
            <a:r>
              <a:rPr lang="en-US" dirty="0" smtClean="0"/>
              <a:t> sample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Rectangle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</a:rPr>
              <a:t>Practical Consideration: Slew Time</a:t>
            </a:r>
            <a:endParaRPr lang="en-US" dirty="0">
              <a:ea typeface="ＭＳ Ｐゴシック" charset="-128"/>
            </a:endParaRPr>
          </a:p>
        </p:txBody>
      </p:sp>
      <p:sp>
        <p:nvSpPr>
          <p:cNvPr id="59399" name="Rectangle 7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</a:rPr>
              <a:t>Telescope slew times are calculated by:</a:t>
            </a:r>
          </a:p>
          <a:p>
            <a:r>
              <a:rPr lang="en-US" dirty="0" smtClean="0">
                <a:ea typeface="ＭＳ Ｐゴシック" charset="-128"/>
              </a:rPr>
              <a:t>Acceleration</a:t>
            </a:r>
          </a:p>
          <a:p>
            <a:r>
              <a:rPr lang="en-US" dirty="0" smtClean="0">
                <a:ea typeface="ＭＳ Ｐゴシック" charset="-128"/>
              </a:rPr>
              <a:t>Constant Slew velocity </a:t>
            </a:r>
          </a:p>
          <a:p>
            <a:r>
              <a:rPr lang="en-US" dirty="0" smtClean="0">
                <a:ea typeface="ＭＳ Ｐゴシック" charset="-128"/>
              </a:rPr>
              <a:t>Deceleration</a:t>
            </a:r>
          </a:p>
          <a:p>
            <a:r>
              <a:rPr lang="en-US" dirty="0" smtClean="0">
                <a:ea typeface="ＭＳ Ｐゴシック" charset="-128"/>
              </a:rPr>
              <a:t>Settling time</a:t>
            </a:r>
          </a:p>
          <a:p>
            <a:r>
              <a:rPr lang="en-US" dirty="0" smtClean="0">
                <a:ea typeface="ＭＳ Ｐゴシック" charset="-128"/>
              </a:rPr>
              <a:t>Some telescopes may have variations in </a:t>
            </a:r>
            <a:r>
              <a:rPr lang="en-US" dirty="0" err="1" smtClean="0">
                <a:ea typeface="ＭＳ Ｐゴシック" charset="-128"/>
              </a:rPr>
              <a:t>Az</a:t>
            </a:r>
            <a:r>
              <a:rPr lang="en-US" dirty="0" smtClean="0">
                <a:ea typeface="ＭＳ Ｐゴシック" charset="-128"/>
              </a:rPr>
              <a:t> and El</a:t>
            </a:r>
          </a:p>
          <a:p>
            <a:r>
              <a:rPr lang="en-US" dirty="0" smtClean="0">
                <a:ea typeface="ＭＳ Ｐゴシック" charset="-128"/>
              </a:rPr>
              <a:t>EVLA:  acceleration: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</a:rPr>
              <a:t>0.2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</a:rPr>
              <a:t>deg s</a:t>
            </a:r>
            <a:r>
              <a:rPr lang="en-US" baseline="30000" dirty="0" smtClean="0">
                <a:ea typeface="ＭＳ Ｐゴシック" charset="-128"/>
              </a:rPr>
              <a:t>-2</a:t>
            </a:r>
            <a:r>
              <a:rPr lang="en-US" dirty="0" smtClean="0">
                <a:ea typeface="ＭＳ Ｐゴシック" charset="-128"/>
              </a:rPr>
              <a:t>, slew rate: 20 deg min</a:t>
            </a:r>
            <a:r>
              <a:rPr lang="en-US" baseline="30000" dirty="0" smtClean="0">
                <a:ea typeface="ＭＳ Ｐゴシック" charset="-128"/>
              </a:rPr>
              <a:t>-1</a:t>
            </a:r>
            <a:r>
              <a:rPr lang="en-US" dirty="0" smtClean="0">
                <a:ea typeface="ＭＳ Ｐゴシック" charset="-128"/>
              </a:rPr>
              <a:t> in El, 40 in </a:t>
            </a:r>
            <a:r>
              <a:rPr lang="en-US" dirty="0" err="1" smtClean="0">
                <a:ea typeface="ＭＳ Ｐゴシック" charset="-128"/>
              </a:rPr>
              <a:t>Az</a:t>
            </a:r>
            <a:endParaRPr lang="en-US" dirty="0" smtClean="0">
              <a:ea typeface="ＭＳ Ｐゴシック" charset="-128"/>
            </a:endParaRPr>
          </a:p>
          <a:p>
            <a:r>
              <a:rPr lang="en-US" dirty="0" smtClean="0">
                <a:ea typeface="ＭＳ Ｐゴシック" charset="-128"/>
              </a:rPr>
              <a:t>ALMA: acceleration: 24 deg s</a:t>
            </a:r>
            <a:r>
              <a:rPr lang="en-US" baseline="30000" dirty="0" smtClean="0">
                <a:ea typeface="ＭＳ Ｐゴシック" charset="-128"/>
              </a:rPr>
              <a:t>-2</a:t>
            </a:r>
            <a:r>
              <a:rPr lang="en-US" dirty="0" smtClean="0">
                <a:ea typeface="ＭＳ Ｐゴシック" charset="-128"/>
              </a:rPr>
              <a:t>, slew rate</a:t>
            </a:r>
            <a:r>
              <a:rPr lang="en-US" dirty="0" smtClean="0">
                <a:ea typeface="ＭＳ Ｐゴシック" charset="-128"/>
              </a:rPr>
              <a:t> 180 deg min</a:t>
            </a:r>
            <a:r>
              <a:rPr lang="en-US" baseline="30000" dirty="0" smtClean="0">
                <a:ea typeface="ＭＳ Ｐゴシック" charset="-128"/>
              </a:rPr>
              <a:t>-1</a:t>
            </a:r>
            <a:r>
              <a:rPr lang="en-US" dirty="0" smtClean="0">
                <a:ea typeface="ＭＳ Ｐゴシック" charset="-128"/>
              </a:rPr>
              <a:t> in El, 360 in </a:t>
            </a:r>
            <a:r>
              <a:rPr lang="en-US" dirty="0" err="1" smtClean="0">
                <a:ea typeface="ＭＳ Ｐゴシック" charset="-128"/>
              </a:rPr>
              <a:t>Az</a:t>
            </a:r>
            <a:endParaRPr lang="en-US" baseline="30000" dirty="0">
              <a:ea typeface="ＭＳ Ｐゴシック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A49FAE-DD05-6B45-B10E-805EB5D097E5}" type="slidenum">
              <a:rPr lang="en-US"/>
              <a:pPr/>
              <a:t>34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H="1" flipV="1">
            <a:off x="2543849" y="5060758"/>
            <a:ext cx="977515" cy="5387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3302004" y="4841394"/>
            <a:ext cx="3251197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V="1">
            <a:off x="6283063" y="5113122"/>
            <a:ext cx="975927" cy="4356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39455" y="5264727"/>
            <a:ext cx="903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accel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436996" y="4955462"/>
            <a:ext cx="813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slew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988852" y="5186294"/>
            <a:ext cx="920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decel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Considerations</a:t>
            </a:r>
            <a:endParaRPr lang="en-US" dirty="0"/>
          </a:p>
        </p:txBody>
      </p:sp>
      <p:pic>
        <p:nvPicPr>
          <p:cNvPr id="4" name="Picture 3" descr="gc-scan-di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864" y="0"/>
            <a:ext cx="4846211" cy="6858000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8" name="Freeform 7"/>
          <p:cNvSpPr/>
          <p:nvPr/>
        </p:nvSpPr>
        <p:spPr>
          <a:xfrm>
            <a:off x="2067728" y="3867102"/>
            <a:ext cx="2173558" cy="668941"/>
          </a:xfrm>
          <a:custGeom>
            <a:avLst/>
            <a:gdLst>
              <a:gd name="connsiteX0" fmla="*/ 0 w 2173558"/>
              <a:gd name="connsiteY0" fmla="*/ 635019 h 668941"/>
              <a:gd name="connsiteX1" fmla="*/ 122110 w 2173558"/>
              <a:gd name="connsiteY1" fmla="*/ 447770 h 668941"/>
              <a:gd name="connsiteX2" fmla="*/ 227939 w 2173558"/>
              <a:gd name="connsiteY2" fmla="*/ 643160 h 668941"/>
              <a:gd name="connsiteX3" fmla="*/ 358190 w 2173558"/>
              <a:gd name="connsiteY3" fmla="*/ 447770 h 668941"/>
              <a:gd name="connsiteX4" fmla="*/ 472159 w 2173558"/>
              <a:gd name="connsiteY4" fmla="*/ 643160 h 668941"/>
              <a:gd name="connsiteX5" fmla="*/ 577988 w 2173558"/>
              <a:gd name="connsiteY5" fmla="*/ 439628 h 668941"/>
              <a:gd name="connsiteX6" fmla="*/ 708238 w 2173558"/>
              <a:gd name="connsiteY6" fmla="*/ 651301 h 668941"/>
              <a:gd name="connsiteX7" fmla="*/ 789645 w 2173558"/>
              <a:gd name="connsiteY7" fmla="*/ 439628 h 668941"/>
              <a:gd name="connsiteX8" fmla="*/ 887333 w 2173558"/>
              <a:gd name="connsiteY8" fmla="*/ 643160 h 668941"/>
              <a:gd name="connsiteX9" fmla="*/ 1050146 w 2173558"/>
              <a:gd name="connsiteY9" fmla="*/ 447770 h 668941"/>
              <a:gd name="connsiteX10" fmla="*/ 1131553 w 2173558"/>
              <a:gd name="connsiteY10" fmla="*/ 643160 h 668941"/>
              <a:gd name="connsiteX11" fmla="*/ 1261803 w 2173558"/>
              <a:gd name="connsiteY11" fmla="*/ 472193 h 668941"/>
              <a:gd name="connsiteX12" fmla="*/ 1416476 w 2173558"/>
              <a:gd name="connsiteY12" fmla="*/ 667584 h 668941"/>
              <a:gd name="connsiteX13" fmla="*/ 1481601 w 2173558"/>
              <a:gd name="connsiteY13" fmla="*/ 464052 h 668941"/>
              <a:gd name="connsiteX14" fmla="*/ 1611852 w 2173558"/>
              <a:gd name="connsiteY14" fmla="*/ 659443 h 668941"/>
              <a:gd name="connsiteX15" fmla="*/ 1701399 w 2173558"/>
              <a:gd name="connsiteY15" fmla="*/ 447770 h 668941"/>
              <a:gd name="connsiteX16" fmla="*/ 1839790 w 2173558"/>
              <a:gd name="connsiteY16" fmla="*/ 626878 h 668941"/>
              <a:gd name="connsiteX17" fmla="*/ 1953760 w 2173558"/>
              <a:gd name="connsiteY17" fmla="*/ 480335 h 668941"/>
              <a:gd name="connsiteX18" fmla="*/ 2067729 w 2173558"/>
              <a:gd name="connsiteY18" fmla="*/ 667584 h 668941"/>
              <a:gd name="connsiteX19" fmla="*/ 2149136 w 2173558"/>
              <a:gd name="connsiteY19" fmla="*/ 472193 h 668941"/>
              <a:gd name="connsiteX20" fmla="*/ 2051448 w 2173558"/>
              <a:gd name="connsiteY20" fmla="*/ 203532 h 668941"/>
              <a:gd name="connsiteX21" fmla="*/ 2149136 w 2173558"/>
              <a:gd name="connsiteY21" fmla="*/ 65130 h 668941"/>
              <a:gd name="connsiteX22" fmla="*/ 1904916 w 2173558"/>
              <a:gd name="connsiteY22" fmla="*/ 32565 h 668941"/>
              <a:gd name="connsiteX23" fmla="*/ 1864212 w 2173558"/>
              <a:gd name="connsiteY23" fmla="*/ 260520 h 668941"/>
              <a:gd name="connsiteX24" fmla="*/ 1733962 w 2173558"/>
              <a:gd name="connsiteY24" fmla="*/ 48848 h 668941"/>
              <a:gd name="connsiteX25" fmla="*/ 1636274 w 2173558"/>
              <a:gd name="connsiteY25" fmla="*/ 244238 h 668941"/>
              <a:gd name="connsiteX26" fmla="*/ 1497883 w 2173558"/>
              <a:gd name="connsiteY26" fmla="*/ 48848 h 668941"/>
              <a:gd name="connsiteX27" fmla="*/ 1383913 w 2173558"/>
              <a:gd name="connsiteY27" fmla="*/ 236097 h 668941"/>
              <a:gd name="connsiteX28" fmla="*/ 1253663 w 2173558"/>
              <a:gd name="connsiteY28" fmla="*/ 8141 h 668941"/>
              <a:gd name="connsiteX29" fmla="*/ 1172256 w 2173558"/>
              <a:gd name="connsiteY29" fmla="*/ 236097 h 668941"/>
              <a:gd name="connsiteX30" fmla="*/ 1025724 w 2173558"/>
              <a:gd name="connsiteY30" fmla="*/ 81413 h 668941"/>
              <a:gd name="connsiteX31" fmla="*/ 928036 w 2173558"/>
              <a:gd name="connsiteY31" fmla="*/ 244238 h 668941"/>
              <a:gd name="connsiteX32" fmla="*/ 830348 w 2173558"/>
              <a:gd name="connsiteY32" fmla="*/ 73271 h 668941"/>
              <a:gd name="connsiteX33" fmla="*/ 667535 w 2173558"/>
              <a:gd name="connsiteY33" fmla="*/ 260520 h 668941"/>
              <a:gd name="connsiteX34" fmla="*/ 610550 w 2173558"/>
              <a:gd name="connsiteY34" fmla="*/ 48848 h 668941"/>
              <a:gd name="connsiteX35" fmla="*/ 431456 w 2173558"/>
              <a:gd name="connsiteY35" fmla="*/ 260520 h 668941"/>
              <a:gd name="connsiteX36" fmla="*/ 374471 w 2173558"/>
              <a:gd name="connsiteY36" fmla="*/ 65130 h 668941"/>
              <a:gd name="connsiteX37" fmla="*/ 227939 w 2173558"/>
              <a:gd name="connsiteY37" fmla="*/ 301227 h 668941"/>
              <a:gd name="connsiteX38" fmla="*/ 105829 w 2173558"/>
              <a:gd name="connsiteY38" fmla="*/ 16282 h 668941"/>
              <a:gd name="connsiteX39" fmla="*/ 16282 w 2173558"/>
              <a:gd name="connsiteY39" fmla="*/ 268662 h 66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173558" h="668941">
                <a:moveTo>
                  <a:pt x="0" y="635019"/>
                </a:moveTo>
                <a:cubicBezTo>
                  <a:pt x="42060" y="540716"/>
                  <a:pt x="84120" y="446413"/>
                  <a:pt x="122110" y="447770"/>
                </a:cubicBezTo>
                <a:cubicBezTo>
                  <a:pt x="160100" y="449127"/>
                  <a:pt x="188592" y="643160"/>
                  <a:pt x="227939" y="643160"/>
                </a:cubicBezTo>
                <a:cubicBezTo>
                  <a:pt x="267286" y="643160"/>
                  <a:pt x="317487" y="447770"/>
                  <a:pt x="358190" y="447770"/>
                </a:cubicBezTo>
                <a:cubicBezTo>
                  <a:pt x="398893" y="447770"/>
                  <a:pt x="435526" y="644517"/>
                  <a:pt x="472159" y="643160"/>
                </a:cubicBezTo>
                <a:cubicBezTo>
                  <a:pt x="508792" y="641803"/>
                  <a:pt x="538642" y="438271"/>
                  <a:pt x="577988" y="439628"/>
                </a:cubicBezTo>
                <a:cubicBezTo>
                  <a:pt x="617334" y="440985"/>
                  <a:pt x="672962" y="651301"/>
                  <a:pt x="708238" y="651301"/>
                </a:cubicBezTo>
                <a:cubicBezTo>
                  <a:pt x="743514" y="651301"/>
                  <a:pt x="759796" y="440985"/>
                  <a:pt x="789645" y="439628"/>
                </a:cubicBezTo>
                <a:cubicBezTo>
                  <a:pt x="819494" y="438271"/>
                  <a:pt x="843916" y="641803"/>
                  <a:pt x="887333" y="643160"/>
                </a:cubicBezTo>
                <a:cubicBezTo>
                  <a:pt x="930750" y="644517"/>
                  <a:pt x="1009443" y="447770"/>
                  <a:pt x="1050146" y="447770"/>
                </a:cubicBezTo>
                <a:cubicBezTo>
                  <a:pt x="1090849" y="447770"/>
                  <a:pt x="1096277" y="639090"/>
                  <a:pt x="1131553" y="643160"/>
                </a:cubicBezTo>
                <a:cubicBezTo>
                  <a:pt x="1166829" y="647231"/>
                  <a:pt x="1214316" y="468122"/>
                  <a:pt x="1261803" y="472193"/>
                </a:cubicBezTo>
                <a:cubicBezTo>
                  <a:pt x="1309290" y="476264"/>
                  <a:pt x="1379843" y="668941"/>
                  <a:pt x="1416476" y="667584"/>
                </a:cubicBezTo>
                <a:cubicBezTo>
                  <a:pt x="1453109" y="666227"/>
                  <a:pt x="1449038" y="465409"/>
                  <a:pt x="1481601" y="464052"/>
                </a:cubicBezTo>
                <a:cubicBezTo>
                  <a:pt x="1514164" y="462695"/>
                  <a:pt x="1575219" y="662157"/>
                  <a:pt x="1611852" y="659443"/>
                </a:cubicBezTo>
                <a:cubicBezTo>
                  <a:pt x="1648485" y="656729"/>
                  <a:pt x="1663409" y="453197"/>
                  <a:pt x="1701399" y="447770"/>
                </a:cubicBezTo>
                <a:cubicBezTo>
                  <a:pt x="1739389" y="442343"/>
                  <a:pt x="1797730" y="621451"/>
                  <a:pt x="1839790" y="626878"/>
                </a:cubicBezTo>
                <a:cubicBezTo>
                  <a:pt x="1881850" y="632306"/>
                  <a:pt x="1915770" y="473551"/>
                  <a:pt x="1953760" y="480335"/>
                </a:cubicBezTo>
                <a:cubicBezTo>
                  <a:pt x="1991750" y="487119"/>
                  <a:pt x="2035166" y="668941"/>
                  <a:pt x="2067729" y="667584"/>
                </a:cubicBezTo>
                <a:cubicBezTo>
                  <a:pt x="2100292" y="666227"/>
                  <a:pt x="2151849" y="549535"/>
                  <a:pt x="2149136" y="472193"/>
                </a:cubicBezTo>
                <a:cubicBezTo>
                  <a:pt x="2146423" y="394851"/>
                  <a:pt x="2051448" y="271376"/>
                  <a:pt x="2051448" y="203532"/>
                </a:cubicBezTo>
                <a:cubicBezTo>
                  <a:pt x="2051448" y="135688"/>
                  <a:pt x="2173558" y="93625"/>
                  <a:pt x="2149136" y="65130"/>
                </a:cubicBezTo>
                <a:cubicBezTo>
                  <a:pt x="2124714" y="36636"/>
                  <a:pt x="1952403" y="0"/>
                  <a:pt x="1904916" y="32565"/>
                </a:cubicBezTo>
                <a:cubicBezTo>
                  <a:pt x="1857429" y="65130"/>
                  <a:pt x="1892704" y="257806"/>
                  <a:pt x="1864212" y="260520"/>
                </a:cubicBezTo>
                <a:cubicBezTo>
                  <a:pt x="1835720" y="263234"/>
                  <a:pt x="1771952" y="51562"/>
                  <a:pt x="1733962" y="48848"/>
                </a:cubicBezTo>
                <a:cubicBezTo>
                  <a:pt x="1695972" y="46134"/>
                  <a:pt x="1675620" y="244238"/>
                  <a:pt x="1636274" y="244238"/>
                </a:cubicBezTo>
                <a:cubicBezTo>
                  <a:pt x="1596928" y="244238"/>
                  <a:pt x="1539943" y="50205"/>
                  <a:pt x="1497883" y="48848"/>
                </a:cubicBezTo>
                <a:cubicBezTo>
                  <a:pt x="1455823" y="47491"/>
                  <a:pt x="1424616" y="242882"/>
                  <a:pt x="1383913" y="236097"/>
                </a:cubicBezTo>
                <a:cubicBezTo>
                  <a:pt x="1343210" y="229313"/>
                  <a:pt x="1288939" y="8141"/>
                  <a:pt x="1253663" y="8141"/>
                </a:cubicBezTo>
                <a:cubicBezTo>
                  <a:pt x="1218387" y="8141"/>
                  <a:pt x="1210246" y="223885"/>
                  <a:pt x="1172256" y="236097"/>
                </a:cubicBezTo>
                <a:cubicBezTo>
                  <a:pt x="1134266" y="248309"/>
                  <a:pt x="1066427" y="80056"/>
                  <a:pt x="1025724" y="81413"/>
                </a:cubicBezTo>
                <a:cubicBezTo>
                  <a:pt x="985021" y="82770"/>
                  <a:pt x="960599" y="245595"/>
                  <a:pt x="928036" y="244238"/>
                </a:cubicBezTo>
                <a:cubicBezTo>
                  <a:pt x="895473" y="242881"/>
                  <a:pt x="873765" y="70557"/>
                  <a:pt x="830348" y="73271"/>
                </a:cubicBezTo>
                <a:cubicBezTo>
                  <a:pt x="786931" y="75985"/>
                  <a:pt x="704168" y="264590"/>
                  <a:pt x="667535" y="260520"/>
                </a:cubicBezTo>
                <a:cubicBezTo>
                  <a:pt x="630902" y="256450"/>
                  <a:pt x="649896" y="48848"/>
                  <a:pt x="610550" y="48848"/>
                </a:cubicBezTo>
                <a:cubicBezTo>
                  <a:pt x="571204" y="48848"/>
                  <a:pt x="470802" y="257806"/>
                  <a:pt x="431456" y="260520"/>
                </a:cubicBezTo>
                <a:cubicBezTo>
                  <a:pt x="392110" y="263234"/>
                  <a:pt x="408390" y="58346"/>
                  <a:pt x="374471" y="65130"/>
                </a:cubicBezTo>
                <a:cubicBezTo>
                  <a:pt x="340552" y="71914"/>
                  <a:pt x="272713" y="309368"/>
                  <a:pt x="227939" y="301227"/>
                </a:cubicBezTo>
                <a:cubicBezTo>
                  <a:pt x="183165" y="293086"/>
                  <a:pt x="141105" y="21709"/>
                  <a:pt x="105829" y="16282"/>
                </a:cubicBezTo>
                <a:cubicBezTo>
                  <a:pt x="70553" y="10855"/>
                  <a:pt x="16282" y="268662"/>
                  <a:pt x="16282" y="26866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Rectangle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</a:rPr>
              <a:t>Practical Consideration: Changing Atmosphere</a:t>
            </a:r>
            <a:endParaRPr lang="en-US" dirty="0">
              <a:ea typeface="ＭＳ Ｐゴシック" charset="-128"/>
            </a:endParaRPr>
          </a:p>
        </p:txBody>
      </p:sp>
      <p:sp>
        <p:nvSpPr>
          <p:cNvPr id="59399" name="Rectangle 7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</a:rPr>
              <a:t>The water content of the atmosphere can change on small timescales</a:t>
            </a:r>
          </a:p>
          <a:p>
            <a:r>
              <a:rPr lang="en-US" dirty="0" smtClean="0">
                <a:ea typeface="ＭＳ Ｐゴシック" charset="-128"/>
              </a:rPr>
              <a:t>In particular variations in individual cells</a:t>
            </a:r>
          </a:p>
          <a:p>
            <a:r>
              <a:rPr lang="en-US" dirty="0" smtClean="0">
                <a:ea typeface="ＭＳ Ｐゴシック" charset="-128"/>
              </a:rPr>
              <a:t>On long baselines this can lead to:</a:t>
            </a:r>
          </a:p>
          <a:p>
            <a:r>
              <a:rPr lang="en-US" dirty="0" smtClean="0">
                <a:ea typeface="ＭＳ Ｐゴシック" charset="-128"/>
              </a:rPr>
              <a:t>Variations in opacity</a:t>
            </a:r>
          </a:p>
          <a:p>
            <a:r>
              <a:rPr lang="en-US" dirty="0" smtClean="0">
                <a:ea typeface="ＭＳ Ｐゴシック" charset="-128"/>
              </a:rPr>
              <a:t>Larger phase noise</a:t>
            </a:r>
          </a:p>
          <a:p>
            <a:pPr>
              <a:buNone/>
            </a:pPr>
            <a:endParaRPr lang="en-US" dirty="0" smtClean="0">
              <a:ea typeface="ＭＳ Ｐゴシック" charset="-128"/>
            </a:endParaRPr>
          </a:p>
          <a:p>
            <a:pPr>
              <a:buNone/>
            </a:pPr>
            <a:r>
              <a:rPr lang="en-US" dirty="0" smtClean="0">
                <a:ea typeface="ＭＳ Ｐゴシック" charset="-128"/>
              </a:rPr>
              <a:t>It may be advisable to: </a:t>
            </a:r>
          </a:p>
          <a:p>
            <a:pPr>
              <a:buFontTx/>
              <a:buChar char="-"/>
            </a:pPr>
            <a:r>
              <a:rPr lang="en-US" dirty="0" smtClean="0">
                <a:ea typeface="ＭＳ Ｐゴシック" charset="-128"/>
              </a:rPr>
              <a:t>Slew fast.  Try to cover the full mosaic more </a:t>
            </a:r>
            <a:r>
              <a:rPr lang="en-US" dirty="0" smtClean="0">
                <a:ea typeface="ＭＳ Ｐゴシック" charset="-128"/>
              </a:rPr>
              <a:t>frequently</a:t>
            </a:r>
          </a:p>
          <a:p>
            <a:pPr>
              <a:buFontTx/>
              <a:buChar char="-"/>
            </a:pPr>
            <a:r>
              <a:rPr lang="en-US" dirty="0" smtClean="0">
                <a:ea typeface="ＭＳ Ｐゴシック" charset="-128"/>
              </a:rPr>
              <a:t>This will make the map more uniform</a:t>
            </a:r>
          </a:p>
          <a:p>
            <a:pPr>
              <a:buNone/>
            </a:pPr>
            <a:endParaRPr lang="en-US" dirty="0" smtClean="0">
              <a:ea typeface="ＭＳ Ｐゴシック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A49FAE-DD05-6B45-B10E-805EB5D097E5}" type="slidenum">
              <a:rPr lang="en-US"/>
              <a:pPr/>
              <a:t>36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57950"/>
            <a:ext cx="2133600" cy="323850"/>
          </a:xfrm>
          <a:prstGeom prst="rect">
            <a:avLst/>
          </a:prstGeom>
        </p:spPr>
        <p:txBody>
          <a:bodyPr/>
          <a:lstStyle/>
          <a:p>
            <a:fld id="{E48F3938-5538-3B42-988D-A1CD734C4585}" type="slidenum">
              <a:rPr lang="en-US"/>
              <a:pPr/>
              <a:t>37</a:t>
            </a:fld>
            <a:endParaRPr lang="en-US" dirty="0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Mosaicing Practicalities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Sensitivity concerns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Time per pointing reduced, but adjacent </a:t>
            </a:r>
            <a:r>
              <a:rPr lang="en-US" dirty="0" err="1"/>
              <a:t>pointings</a:t>
            </a:r>
            <a:r>
              <a:rPr lang="en-US" dirty="0"/>
              <a:t> contribute so for a fixed time observation the total noise is </a:t>
            </a:r>
            <a:r>
              <a:rPr lang="en-US" dirty="0">
                <a:ea typeface="Arial" charset="0"/>
                <a:cs typeface="Arial" charset="0"/>
              </a:rPr>
              <a:t>		  </a:t>
            </a:r>
            <a:r>
              <a:rPr lang="en-US" dirty="0" smtClean="0">
                <a:ea typeface="Arial" charset="0"/>
                <a:cs typeface="Arial" charset="0"/>
              </a:rPr>
              <a:t>          </a:t>
            </a:r>
            <a:r>
              <a:rPr lang="en-US" dirty="0" smtClean="0">
                <a:ea typeface="Arial" charset="0"/>
                <a:cs typeface="Arial" charset="0"/>
              </a:rPr>
              <a:t> </a:t>
            </a:r>
          </a:p>
          <a:p>
            <a:pPr lvl="1">
              <a:lnSpc>
                <a:spcPct val="80000"/>
              </a:lnSpc>
            </a:pPr>
            <a:endParaRPr lang="en-US" dirty="0" smtClean="0">
              <a:ea typeface="Arial" charset="0"/>
              <a:cs typeface="Arial" charset="0"/>
            </a:endParaRPr>
          </a:p>
          <a:p>
            <a:pPr lvl="1">
              <a:lnSpc>
                <a:spcPct val="80000"/>
              </a:lnSpc>
              <a:buNone/>
            </a:pPr>
            <a:endParaRPr lang="en-US" dirty="0" smtClean="0">
              <a:ea typeface="Arial" charset="0"/>
              <a:cs typeface="Arial" charset="0"/>
            </a:endParaRPr>
          </a:p>
          <a:p>
            <a:pPr lvl="1">
              <a:lnSpc>
                <a:spcPct val="80000"/>
              </a:lnSpc>
            </a:pPr>
            <a:r>
              <a:rPr lang="en-US" dirty="0" smtClean="0"/>
              <a:t>where </a:t>
            </a:r>
            <a:r>
              <a:rPr lang="en-US" dirty="0" err="1"/>
              <a:t>n</a:t>
            </a:r>
            <a:r>
              <a:rPr lang="en-US" dirty="0"/>
              <a:t> is the number of </a:t>
            </a:r>
            <a:r>
              <a:rPr lang="en-US" dirty="0" err="1" smtClean="0"/>
              <a:t>pointings</a:t>
            </a:r>
            <a:endParaRPr lang="en-US" dirty="0" smtClean="0"/>
          </a:p>
          <a:p>
            <a:pPr lvl="1"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err="1"/>
              <a:t>Mosaicing</a:t>
            </a:r>
            <a:r>
              <a:rPr lang="en-US" dirty="0"/>
              <a:t> requires a good model of the primary </a:t>
            </a:r>
            <a:r>
              <a:rPr lang="en-US" dirty="0" smtClean="0"/>
              <a:t>beam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Pointing </a:t>
            </a:r>
            <a:r>
              <a:rPr lang="en-US" dirty="0"/>
              <a:t>errors can significantly impact your mosaic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Pointing errors are </a:t>
            </a:r>
            <a:r>
              <a:rPr lang="en-US" b="1" dirty="0"/>
              <a:t>first order in mosaics </a:t>
            </a:r>
            <a:r>
              <a:rPr lang="en-US" dirty="0"/>
              <a:t>(only second order in single pointing </a:t>
            </a:r>
            <a:r>
              <a:rPr lang="en-US" dirty="0" err="1"/>
              <a:t>obs</a:t>
            </a:r>
            <a:r>
              <a:rPr lang="en-US" dirty="0"/>
              <a:t> of sources smaller than primary beam)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Solution: do reference pointing at higher frequencies</a:t>
            </a:r>
          </a:p>
        </p:txBody>
      </p:sp>
      <p:graphicFrame>
        <p:nvGraphicFramePr>
          <p:cNvPr id="47110" name="Object 6"/>
          <p:cNvGraphicFramePr>
            <a:graphicFrameLocks noChangeAspect="1"/>
          </p:cNvGraphicFramePr>
          <p:nvPr>
            <p:ph sz="half" idx="4294967295"/>
          </p:nvPr>
        </p:nvGraphicFramePr>
        <p:xfrm>
          <a:off x="1984664" y="2567371"/>
          <a:ext cx="1600200" cy="485775"/>
        </p:xfrm>
        <a:graphic>
          <a:graphicData uri="http://schemas.openxmlformats.org/presentationml/2006/ole">
            <p:oleObj spid="_x0000_s100354" name="Equation" r:id="rId3" imgW="914400" imgH="266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Rectangle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</a:rPr>
              <a:t>Summary</a:t>
            </a:r>
            <a:endParaRPr lang="en-US" dirty="0">
              <a:ea typeface="ＭＳ Ｐゴシック" charset="-128"/>
            </a:endParaRPr>
          </a:p>
        </p:txBody>
      </p:sp>
      <p:sp>
        <p:nvSpPr>
          <p:cNvPr id="59399" name="Rectangle 7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err="1" smtClean="0">
                <a:ea typeface="ＭＳ Ｐゴシック" charset="-128"/>
              </a:rPr>
              <a:t>Mosaicing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</a:rPr>
              <a:t>is a technique to image objects much larger than the primary beam</a:t>
            </a:r>
          </a:p>
          <a:p>
            <a:r>
              <a:rPr lang="en-US" dirty="0" smtClean="0">
                <a:ea typeface="ＭＳ Ｐゴシック" charset="-128"/>
              </a:rPr>
              <a:t>Unlocks additional </a:t>
            </a:r>
            <a:r>
              <a:rPr lang="en-US" dirty="0" err="1" smtClean="0">
                <a:ea typeface="ＭＳ Ｐゴシック" charset="-128"/>
              </a:rPr>
              <a:t>uv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dirty="0" err="1" smtClean="0">
                <a:ea typeface="ＭＳ Ｐゴシック" charset="-128"/>
              </a:rPr>
              <a:t>spacings</a:t>
            </a:r>
            <a:r>
              <a:rPr lang="en-US" dirty="0" smtClean="0">
                <a:ea typeface="ＭＳ Ｐゴシック" charset="-128"/>
              </a:rPr>
              <a:t> added by single dish elements</a:t>
            </a:r>
          </a:p>
          <a:p>
            <a:r>
              <a:rPr lang="en-US" dirty="0" smtClean="0">
                <a:ea typeface="ＭＳ Ｐゴシック" charset="-128"/>
              </a:rPr>
              <a:t>Needs a bit of care to </a:t>
            </a:r>
            <a:r>
              <a:rPr lang="en-US" dirty="0" smtClean="0">
                <a:ea typeface="ＭＳ Ｐゴシック" charset="-128"/>
              </a:rPr>
              <a:t>setup</a:t>
            </a:r>
          </a:p>
          <a:p>
            <a:r>
              <a:rPr lang="en-US" dirty="0" err="1" smtClean="0">
                <a:ea typeface="ＭＳ Ｐゴシック" charset="-128"/>
              </a:rPr>
              <a:t>Mosaicing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</a:rPr>
              <a:t>techniques will </a:t>
            </a:r>
            <a:r>
              <a:rPr lang="en-US" dirty="0" smtClean="0">
                <a:ea typeface="ＭＳ Ｐゴシック" charset="-128"/>
              </a:rPr>
              <a:t>be </a:t>
            </a:r>
            <a:r>
              <a:rPr lang="en-US" dirty="0" smtClean="0">
                <a:ea typeface="ＭＳ Ｐゴシック" charset="-128"/>
              </a:rPr>
              <a:t>used very commonly in the </a:t>
            </a:r>
            <a:r>
              <a:rPr lang="en-US" dirty="0" smtClean="0">
                <a:ea typeface="ＭＳ Ｐゴシック" charset="-128"/>
              </a:rPr>
              <a:t>future:</a:t>
            </a:r>
          </a:p>
          <a:p>
            <a:r>
              <a:rPr lang="en-US" dirty="0" smtClean="0">
                <a:ea typeface="ＭＳ Ｐゴシック" charset="-128"/>
              </a:rPr>
              <a:t>ALMA will work mostly in mosaic mode: primary beam @ band 3 (3mm) about 1 </a:t>
            </a:r>
            <a:r>
              <a:rPr lang="en-US" dirty="0" err="1" smtClean="0">
                <a:ea typeface="ＭＳ Ｐゴシック" charset="-128"/>
              </a:rPr>
              <a:t>arcminute</a:t>
            </a:r>
            <a:r>
              <a:rPr lang="en-US" dirty="0" smtClean="0">
                <a:ea typeface="ＭＳ Ｐゴシック" charset="-128"/>
              </a:rPr>
              <a:t>, band 9 (600GHz) about 10 </a:t>
            </a:r>
            <a:r>
              <a:rPr lang="en-US" dirty="0" err="1" smtClean="0">
                <a:ea typeface="ＭＳ Ｐゴシック" charset="-128"/>
              </a:rPr>
              <a:t>arcsec</a:t>
            </a:r>
            <a:r>
              <a:rPr lang="en-US" dirty="0" smtClean="0">
                <a:ea typeface="ＭＳ Ｐゴシック" charset="-128"/>
              </a:rPr>
              <a:t>! </a:t>
            </a:r>
            <a:r>
              <a:rPr lang="en-US" dirty="0" err="1" smtClean="0">
                <a:ea typeface="ＭＳ Ｐゴシック" charset="-128"/>
                <a:sym typeface="Wingdings"/>
              </a:rPr>
              <a:t></a:t>
            </a:r>
            <a:r>
              <a:rPr lang="en-US" dirty="0" smtClean="0">
                <a:ea typeface="ＭＳ Ｐゴシック" charset="-128"/>
                <a:sym typeface="Wingdings"/>
              </a:rPr>
              <a:t> </a:t>
            </a:r>
            <a:r>
              <a:rPr lang="en-US" b="1" dirty="0" err="1" smtClean="0">
                <a:ea typeface="ＭＳ Ｐゴシック" charset="-128"/>
                <a:sym typeface="Wingdings"/>
              </a:rPr>
              <a:t>mosaicing</a:t>
            </a:r>
            <a:r>
              <a:rPr lang="en-US" b="1" dirty="0" smtClean="0">
                <a:ea typeface="ＭＳ Ｐゴシック" charset="-128"/>
                <a:sym typeface="Wingdings"/>
              </a:rPr>
              <a:t> becomes more important at smaller wavelengths</a:t>
            </a:r>
            <a:endParaRPr lang="en-US" b="1" dirty="0" smtClean="0">
              <a:ea typeface="ＭＳ Ｐゴシック" charset="-128"/>
            </a:endParaRPr>
          </a:p>
          <a:p>
            <a:r>
              <a:rPr lang="en-US" dirty="0" smtClean="0">
                <a:ea typeface="ＭＳ Ｐゴシック" charset="-128"/>
              </a:rPr>
              <a:t>SKA demonstrators </a:t>
            </a:r>
            <a:r>
              <a:rPr lang="en-US" dirty="0" smtClean="0">
                <a:ea typeface="ＭＳ Ｐゴシック" charset="-128"/>
              </a:rPr>
              <a:t>cover large areas at once, but aim for frequent full sky coverage (ASKAP, MWA, MEERKAT, …)</a:t>
            </a:r>
            <a:r>
              <a:rPr lang="en-US" dirty="0" smtClean="0">
                <a:ea typeface="ＭＳ Ｐゴシック" charset="-128"/>
              </a:rPr>
              <a:t/>
            </a:r>
            <a:br>
              <a:rPr lang="en-US" dirty="0" smtClean="0">
                <a:ea typeface="ＭＳ Ｐゴシック" charset="-128"/>
              </a:rPr>
            </a:br>
            <a:endParaRPr lang="en-US" dirty="0" smtClean="0">
              <a:ea typeface="ＭＳ Ｐゴシック" charset="-128"/>
            </a:endParaRPr>
          </a:p>
          <a:p>
            <a:r>
              <a:rPr lang="en-US" dirty="0" smtClean="0">
                <a:ea typeface="ＭＳ Ｐゴシック" charset="-128"/>
              </a:rPr>
              <a:t>Fun to reduce and you will obtain beautiful images!</a:t>
            </a:r>
            <a:endParaRPr lang="en-US" dirty="0">
              <a:ea typeface="ＭＳ Ｐゴシック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A49FAE-DD05-6B45-B10E-805EB5D097E5}" type="slidenum">
              <a:rPr lang="en-US"/>
              <a:pPr/>
              <a:t>38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Rectangle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</a:rPr>
              <a:t>Summary</a:t>
            </a:r>
            <a:endParaRPr lang="en-US" dirty="0">
              <a:ea typeface="ＭＳ Ｐゴシック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A49FAE-DD05-6B45-B10E-805EB5D097E5}" type="slidenum">
              <a:rPr lang="en-US"/>
              <a:pPr/>
              <a:t>39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748189" y="1211822"/>
            <a:ext cx="4517973" cy="4559526"/>
            <a:chOff x="765" y="0"/>
            <a:chExt cx="4324" cy="4324"/>
          </a:xfrm>
        </p:grpSpPr>
        <p:pic>
          <p:nvPicPr>
            <p:cNvPr id="7" name="Picture 6" descr="gsh27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5" y="0"/>
              <a:ext cx="4324" cy="4324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1152" y="3744"/>
              <a:ext cx="94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chemeClr val="bg1"/>
                  </a:solidFill>
                </a:rPr>
                <a:t>1025 pointings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068" y="0"/>
            <a:ext cx="3243941" cy="4245650"/>
          </a:xfrm>
          <a:prstGeom prst="rect">
            <a:avLst/>
          </a:prstGeom>
        </p:spPr>
      </p:pic>
      <p:pic>
        <p:nvPicPr>
          <p:cNvPr id="11" name="Picture 4" descr="gc-amm11-m-2_annotat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2327" y="3860129"/>
            <a:ext cx="6571673" cy="236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0600" y="676950"/>
            <a:ext cx="3073400" cy="3568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8900" y="0"/>
            <a:ext cx="1943100" cy="267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gc-dust-final_red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600" y="1828800"/>
            <a:ext cx="8305800" cy="3440113"/>
          </a:xfrm>
          <a:noFill/>
          <a:ln>
            <a:miter lim="800000"/>
            <a:headEnd/>
            <a:tailEnd/>
          </a:ln>
        </p:spPr>
      </p:pic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304800" y="1066800"/>
            <a:ext cx="830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800">
                <a:solidFill>
                  <a:schemeClr val="bg1"/>
                </a:solidFill>
              </a:rPr>
              <a:t>Ammonia in the Galactic Center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57349" name="Rectangle 7"/>
          <p:cNvSpPr>
            <a:spLocks noChangeArrowheads="1"/>
          </p:cNvSpPr>
          <p:nvPr/>
        </p:nvSpPr>
        <p:spPr bwMode="auto">
          <a:xfrm>
            <a:off x="6248400" y="1905000"/>
            <a:ext cx="19812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solidFill>
                  <a:srgbClr val="CC0000"/>
                </a:solidFill>
              </a:rPr>
              <a:t>(Scuba 850 microns)</a:t>
            </a:r>
          </a:p>
        </p:txBody>
      </p:sp>
      <p:pic>
        <p:nvPicPr>
          <p:cNvPr id="654344" name="Picture 8" descr="gc-pointings-final_r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09600" y="1828800"/>
            <a:ext cx="8305800" cy="3452813"/>
          </a:xfrm>
          <a:noFill/>
          <a:ln>
            <a:miter lim="800000"/>
            <a:headEnd/>
            <a:tailEnd/>
          </a:ln>
        </p:spPr>
      </p:pic>
      <p:sp>
        <p:nvSpPr>
          <p:cNvPr id="57352" name="Line 14"/>
          <p:cNvSpPr>
            <a:spLocks noChangeShapeType="1"/>
          </p:cNvSpPr>
          <p:nvPr/>
        </p:nvSpPr>
        <p:spPr bwMode="auto">
          <a:xfrm flipH="1" flipV="1">
            <a:off x="2286000" y="1981200"/>
            <a:ext cx="838200" cy="1371600"/>
          </a:xfrm>
          <a:prstGeom prst="line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3" name="Line 15"/>
          <p:cNvSpPr>
            <a:spLocks noChangeShapeType="1"/>
          </p:cNvSpPr>
          <p:nvPr/>
        </p:nvSpPr>
        <p:spPr bwMode="auto">
          <a:xfrm flipV="1">
            <a:off x="6934200" y="1981200"/>
            <a:ext cx="1143000" cy="1524000"/>
          </a:xfrm>
          <a:prstGeom prst="line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4353" name="Rectangle 17"/>
          <p:cNvSpPr>
            <a:spLocks noChangeArrowheads="1"/>
          </p:cNvSpPr>
          <p:nvPr/>
        </p:nvSpPr>
        <p:spPr bwMode="auto">
          <a:xfrm>
            <a:off x="8382000" y="5715000"/>
            <a:ext cx="76200" cy="76200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4355" name="Line 19"/>
          <p:cNvSpPr>
            <a:spLocks noChangeShapeType="1"/>
          </p:cNvSpPr>
          <p:nvPr/>
        </p:nvSpPr>
        <p:spPr bwMode="auto">
          <a:xfrm>
            <a:off x="2209800" y="2667000"/>
            <a:ext cx="5638800" cy="0"/>
          </a:xfrm>
          <a:prstGeom prst="line">
            <a:avLst/>
          </a:prstGeom>
          <a:noFill/>
          <a:ln w="76200">
            <a:solidFill>
              <a:schemeClr val="bg1"/>
            </a:solidFill>
            <a:miter lim="800000"/>
            <a:headEnd type="triangle" w="med" len="med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4356" name="Line 20"/>
          <p:cNvSpPr>
            <a:spLocks noChangeShapeType="1"/>
          </p:cNvSpPr>
          <p:nvPr/>
        </p:nvSpPr>
        <p:spPr bwMode="auto">
          <a:xfrm flipV="1">
            <a:off x="1981200" y="2819400"/>
            <a:ext cx="0" cy="1143000"/>
          </a:xfrm>
          <a:prstGeom prst="line">
            <a:avLst/>
          </a:prstGeom>
          <a:noFill/>
          <a:ln w="76200">
            <a:solidFill>
              <a:schemeClr val="bg1"/>
            </a:solidFill>
            <a:miter lim="800000"/>
            <a:headEnd type="triangle" w="med" len="med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4357" name="Text Box 21"/>
          <p:cNvSpPr txBox="1">
            <a:spLocks noChangeArrowheads="1"/>
          </p:cNvSpPr>
          <p:nvPr/>
        </p:nvSpPr>
        <p:spPr bwMode="auto">
          <a:xfrm>
            <a:off x="4419600" y="2260600"/>
            <a:ext cx="1047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150 pc</a:t>
            </a:r>
          </a:p>
        </p:txBody>
      </p:sp>
      <p:sp>
        <p:nvSpPr>
          <p:cNvPr id="654358" name="Text Box 22"/>
          <p:cNvSpPr txBox="1">
            <a:spLocks noChangeArrowheads="1"/>
          </p:cNvSpPr>
          <p:nvPr/>
        </p:nvSpPr>
        <p:spPr bwMode="auto">
          <a:xfrm rot="-5400000">
            <a:off x="1200944" y="3226594"/>
            <a:ext cx="887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30 pc</a:t>
            </a:r>
          </a:p>
        </p:txBody>
      </p:sp>
      <p:sp>
        <p:nvSpPr>
          <p:cNvPr id="57361" name="Text Box 5"/>
          <p:cNvSpPr txBox="1">
            <a:spLocks noChangeArrowheads="1"/>
          </p:cNvSpPr>
          <p:nvPr/>
        </p:nvSpPr>
        <p:spPr bwMode="auto">
          <a:xfrm>
            <a:off x="7391400" y="1600200"/>
            <a:ext cx="1222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66FF"/>
                </a:solidFill>
              </a:rPr>
              <a:t>Sgr A*</a:t>
            </a:r>
          </a:p>
        </p:txBody>
      </p:sp>
      <p:sp>
        <p:nvSpPr>
          <p:cNvPr id="57362" name="Text Box 6"/>
          <p:cNvSpPr txBox="1">
            <a:spLocks noChangeArrowheads="1"/>
          </p:cNvSpPr>
          <p:nvPr/>
        </p:nvSpPr>
        <p:spPr bwMode="auto">
          <a:xfrm>
            <a:off x="1143000" y="1676400"/>
            <a:ext cx="1222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66FF"/>
                </a:solidFill>
              </a:rPr>
              <a:t>Sgr B2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3"/>
          </p:nvPr>
        </p:nvSpPr>
        <p:spPr>
          <a:xfrm>
            <a:off x="4648200" y="3162300"/>
            <a:ext cx="4038600" cy="24003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Rectangle 6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What is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</a:rPr>
              <a:t>it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</a:rPr>
              <a:t>all about?</a:t>
            </a:r>
            <a:br>
              <a:rPr lang="en-US" dirty="0" smtClean="0">
                <a:ea typeface="ＭＳ Ｐゴシック" charset="-128"/>
              </a:rPr>
            </a:br>
            <a:endParaRPr lang="en-US" dirty="0">
              <a:ea typeface="ＭＳ Ｐゴシック" charset="-128"/>
            </a:endParaRPr>
          </a:p>
        </p:txBody>
      </p:sp>
      <p:sp>
        <p:nvSpPr>
          <p:cNvPr id="18" name="Rectangle 7"/>
          <p:cNvSpPr txBox="1">
            <a:spLocks/>
          </p:cNvSpPr>
          <p:nvPr/>
        </p:nvSpPr>
        <p:spPr bwMode="auto">
          <a:xfrm>
            <a:off x="384175" y="899318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charset="-18"/>
                <a:ea typeface="ＭＳ Ｐゴシック" charset="-128"/>
                <a:cs typeface="ＭＳ Ｐゴシック" charset="-128"/>
              </a:rPr>
              <a:t>Galactic Center: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charset="-18"/>
                <a:ea typeface="ＭＳ Ｐゴシック" charset="-128"/>
                <a:cs typeface="ＭＳ Ｐゴシック" charset="-128"/>
              </a:rPr>
              <a:t> image: 1deg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charset="-18"/>
                <a:ea typeface="ＭＳ Ｐゴシック" charset="-128"/>
                <a:cs typeface="ＭＳ Ｐゴシック" charset="-128"/>
              </a:rPr>
              <a:t>x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charset="-18"/>
                <a:ea typeface="ＭＳ Ｐゴシック" charset="-128"/>
                <a:cs typeface="ＭＳ Ｐゴシック" charset="-128"/>
              </a:rPr>
              <a:t> 0.2 deg, primary beam @ 1cm: 2.4’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Gill Sans MT" charset="-18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778625" y="3505200"/>
            <a:ext cx="155575" cy="1619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725967" y="3592862"/>
            <a:ext cx="155575" cy="1619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934200" y="3505200"/>
            <a:ext cx="155575" cy="1619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978999" y="3592901"/>
            <a:ext cx="155575" cy="1619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089775" y="3505200"/>
            <a:ext cx="155575" cy="1619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856412" y="3586162"/>
            <a:ext cx="155575" cy="1619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5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5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5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5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5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4353" grpId="0" animBg="1"/>
      <p:bldP spid="654355" grpId="0" animBg="1"/>
      <p:bldP spid="654356" grpId="0" animBg="1"/>
      <p:bldP spid="654357" grpId="0"/>
      <p:bldP spid="654358" grpId="0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Rectangle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</a:rPr>
              <a:t>Is that all? No – add in zero </a:t>
            </a:r>
            <a:r>
              <a:rPr lang="en-US" dirty="0" err="1" smtClean="0">
                <a:ea typeface="ＭＳ Ｐゴシック" charset="-128"/>
              </a:rPr>
              <a:t>spacings</a:t>
            </a:r>
            <a:endParaRPr lang="en-US" dirty="0">
              <a:ea typeface="ＭＳ Ｐゴシック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A49FAE-DD05-6B45-B10E-805EB5D097E5}" type="slidenum">
              <a:rPr lang="en-US"/>
              <a:pPr/>
              <a:t>40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6" descr="ff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9200" y="1225988"/>
            <a:ext cx="4769042" cy="4779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Rectangle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</a:rPr>
              <a:t>Is that all? No – add in zero </a:t>
            </a:r>
            <a:r>
              <a:rPr lang="en-US" dirty="0" err="1" smtClean="0">
                <a:ea typeface="ＭＳ Ｐゴシック" charset="-128"/>
              </a:rPr>
              <a:t>spacings</a:t>
            </a:r>
            <a:endParaRPr lang="en-US" dirty="0">
              <a:ea typeface="ＭＳ Ｐゴシック" charset="-128"/>
            </a:endParaRPr>
          </a:p>
        </p:txBody>
      </p:sp>
      <p:sp>
        <p:nvSpPr>
          <p:cNvPr id="59399" name="Rectangle 7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err="1" smtClean="0">
                <a:ea typeface="ＭＳ Ｐゴシック" charset="-128"/>
              </a:rPr>
              <a:t>Mosaicing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</a:rPr>
              <a:t>is a technique to image objects much larger than the primary beam</a:t>
            </a:r>
          </a:p>
          <a:p>
            <a:r>
              <a:rPr lang="en-US" dirty="0" smtClean="0">
                <a:ea typeface="ＭＳ Ｐゴシック" charset="-128"/>
              </a:rPr>
              <a:t>Unlocks additional </a:t>
            </a:r>
            <a:r>
              <a:rPr lang="en-US" dirty="0" err="1" smtClean="0">
                <a:ea typeface="ＭＳ Ｐゴシック" charset="-128"/>
              </a:rPr>
              <a:t>uv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dirty="0" err="1" smtClean="0">
                <a:ea typeface="ＭＳ Ｐゴシック" charset="-128"/>
              </a:rPr>
              <a:t>spacings</a:t>
            </a:r>
            <a:r>
              <a:rPr lang="en-US" dirty="0" smtClean="0">
                <a:ea typeface="ＭＳ Ｐゴシック" charset="-128"/>
              </a:rPr>
              <a:t> added by single dish elements</a:t>
            </a:r>
          </a:p>
          <a:p>
            <a:r>
              <a:rPr lang="en-US" dirty="0" smtClean="0">
                <a:ea typeface="ＭＳ Ｐゴシック" charset="-128"/>
              </a:rPr>
              <a:t>Needs a bit of care to setup</a:t>
            </a:r>
          </a:p>
          <a:p>
            <a:r>
              <a:rPr lang="en-US" dirty="0" smtClean="0">
                <a:ea typeface="ＭＳ Ｐゴシック" charset="-128"/>
              </a:rPr>
              <a:t>Fun to reduce and beautiful images!</a:t>
            </a:r>
            <a:endParaRPr lang="en-US" dirty="0">
              <a:ea typeface="ＭＳ Ｐゴシック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A49FAE-DD05-6B45-B10E-805EB5D097E5}" type="slidenum">
              <a:rPr lang="en-US"/>
              <a:pPr/>
              <a:t>41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6" descr="ff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60012" y="-4769025"/>
            <a:ext cx="14675042" cy="14706737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flipV="1">
            <a:off x="3232727" y="3009515"/>
            <a:ext cx="1270000" cy="661940"/>
          </a:xfrm>
          <a:prstGeom prst="straightConnector1">
            <a:avLst/>
          </a:prstGeom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332182" y="3840788"/>
            <a:ext cx="5727950" cy="1569660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Looks unimportant, but the hole is where </a:t>
            </a:r>
          </a:p>
          <a:p>
            <a:r>
              <a:rPr lang="en-US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the flux of the entire map is defined!!</a:t>
            </a:r>
          </a:p>
          <a:p>
            <a:r>
              <a:rPr lang="en-US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Zero </a:t>
            </a:r>
            <a:r>
              <a:rPr lang="en-US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spacings</a:t>
            </a:r>
            <a:r>
              <a:rPr lang="en-US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, can only be recovered </a:t>
            </a:r>
          </a:p>
          <a:p>
            <a:r>
              <a:rPr lang="en-US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by a single dish telescope</a:t>
            </a:r>
            <a:endParaRPr lang="en-US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Rectangle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</a:rPr>
              <a:t>Heterogeneous Arrays</a:t>
            </a:r>
            <a:endParaRPr lang="en-US" dirty="0">
              <a:ea typeface="ＭＳ Ｐゴシック" charset="-128"/>
            </a:endParaRPr>
          </a:p>
        </p:txBody>
      </p:sp>
      <p:sp>
        <p:nvSpPr>
          <p:cNvPr id="59399" name="Rectangle 7"/>
          <p:cNvSpPr>
            <a:spLocks noGrp="1"/>
          </p:cNvSpPr>
          <p:nvPr>
            <p:ph type="body" idx="4294967295"/>
          </p:nvPr>
        </p:nvSpPr>
        <p:spPr>
          <a:xfrm>
            <a:off x="457200" y="1185190"/>
            <a:ext cx="8229600" cy="4525963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Mix small and large antennas as a compromise between sensitivity and field of view</a:t>
            </a:r>
          </a:p>
          <a:p>
            <a:r>
              <a:rPr lang="en-US" dirty="0" smtClean="0">
                <a:ea typeface="ＭＳ Ｐゴシック" charset="-128"/>
              </a:rPr>
              <a:t>Regain smaller </a:t>
            </a:r>
            <a:r>
              <a:rPr lang="en-US" dirty="0" err="1" smtClean="0">
                <a:ea typeface="ＭＳ Ｐゴシック" charset="-128"/>
              </a:rPr>
              <a:t>spacings</a:t>
            </a:r>
            <a:endParaRPr lang="en-US" dirty="0" smtClean="0">
              <a:ea typeface="ＭＳ Ｐゴシック" charset="-128"/>
            </a:endParaRPr>
          </a:p>
          <a:p>
            <a:pPr>
              <a:buNone/>
            </a:pPr>
            <a:r>
              <a:rPr lang="en-US" dirty="0" smtClean="0">
                <a:ea typeface="ＭＳ Ｐゴシック" charset="-128"/>
              </a:rPr>
              <a:t>   </a:t>
            </a:r>
            <a:r>
              <a:rPr lang="en-US" dirty="0" smtClean="0">
                <a:solidFill>
                  <a:srgbClr val="3366FF"/>
                </a:solidFill>
                <a:ea typeface="ＭＳ Ｐゴシック" charset="-128"/>
              </a:rPr>
              <a:t>CARMA=OVRO(10m)+BIMA(6m)           ALMA(12m)+ACA(7m)</a:t>
            </a:r>
          </a:p>
          <a:p>
            <a:endParaRPr lang="en-US" dirty="0">
              <a:solidFill>
                <a:srgbClr val="3366FF"/>
              </a:solidFill>
              <a:ea typeface="ＭＳ Ｐゴシック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A49FAE-DD05-6B45-B10E-805EB5D097E5}" type="slidenum">
              <a:rPr lang="en-US"/>
              <a:pPr/>
              <a:t>42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2847640"/>
            <a:ext cx="4047368" cy="28635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466" y="2974110"/>
            <a:ext cx="3967019" cy="2644679"/>
          </a:xfrm>
          <a:prstGeom prst="rect">
            <a:avLst/>
          </a:prstGeom>
        </p:spPr>
      </p:pic>
      <p:sp>
        <p:nvSpPr>
          <p:cNvPr id="8" name="Rectangle 7"/>
          <p:cNvSpPr txBox="1">
            <a:spLocks/>
          </p:cNvSpPr>
          <p:nvPr/>
        </p:nvSpPr>
        <p:spPr bwMode="auto">
          <a:xfrm>
            <a:off x="457200" y="219551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Gill Sans MT" charset="-18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Rectangle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</a:rPr>
              <a:t>Zero spacing correction</a:t>
            </a:r>
            <a:endParaRPr lang="en-US" dirty="0">
              <a:ea typeface="ＭＳ Ｐゴシック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A49FAE-DD05-6B45-B10E-805EB5D097E5}" type="slidenum">
              <a:rPr lang="en-US"/>
              <a:pPr/>
              <a:t>43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7" descr="33-m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8096" y="2715476"/>
            <a:ext cx="6291504" cy="341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gc-amm11-m-2_annotat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7927" y="984429"/>
            <a:ext cx="6571673" cy="236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648970" y="4202545"/>
            <a:ext cx="1778000" cy="56957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2857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10800000">
            <a:off x="2085880" y="2715477"/>
            <a:ext cx="2563091" cy="14870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6349223" y="2793225"/>
            <a:ext cx="1487069" cy="13315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Rectangle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</a:rPr>
              <a:t>Zero spacing correction</a:t>
            </a:r>
            <a:endParaRPr lang="en-US" dirty="0">
              <a:ea typeface="ＭＳ Ｐゴシック" charset="-128"/>
            </a:endParaRPr>
          </a:p>
        </p:txBody>
      </p:sp>
      <p:sp>
        <p:nvSpPr>
          <p:cNvPr id="59399" name="Rectangle 7"/>
          <p:cNvSpPr>
            <a:spLocks noGrp="1"/>
          </p:cNvSpPr>
          <p:nvPr>
            <p:ph type="body" idx="4294967295"/>
          </p:nvPr>
        </p:nvSpPr>
        <p:spPr>
          <a:xfrm>
            <a:off x="457200" y="1286320"/>
            <a:ext cx="8229600" cy="4525963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Get an </a:t>
            </a:r>
            <a:r>
              <a:rPr lang="en-US" dirty="0" err="1" smtClean="0">
                <a:ea typeface="ＭＳ Ｐゴシック" charset="-128"/>
              </a:rPr>
              <a:t>interferometric</a:t>
            </a:r>
            <a:r>
              <a:rPr lang="en-US" dirty="0" smtClean="0">
                <a:ea typeface="ＭＳ Ｐゴシック" charset="-128"/>
              </a:rPr>
              <a:t> observation!</a:t>
            </a:r>
          </a:p>
          <a:p>
            <a:r>
              <a:rPr lang="en-US" dirty="0" smtClean="0">
                <a:ea typeface="ＭＳ Ｐゴシック" charset="-128"/>
              </a:rPr>
              <a:t>Go to a single dish and map the same region, use a SD with a diameter larger than the shortest baseline of your </a:t>
            </a:r>
            <a:r>
              <a:rPr lang="en-US" dirty="0" err="1" smtClean="0">
                <a:ea typeface="ＭＳ Ｐゴシック" charset="-128"/>
              </a:rPr>
              <a:t>interferometric</a:t>
            </a:r>
            <a:r>
              <a:rPr lang="en-US" dirty="0" smtClean="0">
                <a:ea typeface="ＭＳ Ｐゴシック" charset="-128"/>
              </a:rPr>
              <a:t> map</a:t>
            </a:r>
          </a:p>
          <a:p>
            <a:r>
              <a:rPr lang="en-US" dirty="0" smtClean="0">
                <a:ea typeface="ＭＳ Ｐゴシック" charset="-128"/>
              </a:rPr>
              <a:t>Aim for same surface brightness sensitivity at shortest BL and SD</a:t>
            </a:r>
          </a:p>
          <a:p>
            <a:r>
              <a:rPr lang="en-US" dirty="0" smtClean="0">
                <a:ea typeface="ＭＳ Ｐゴシック" charset="-128"/>
              </a:rPr>
              <a:t>Calibrate, calibrate, calibrate!</a:t>
            </a:r>
          </a:p>
          <a:p>
            <a:r>
              <a:rPr lang="en-US" dirty="0" smtClean="0">
                <a:ea typeface="ＭＳ Ｐゴシック" charset="-128"/>
              </a:rPr>
              <a:t>3 basic methods:</a:t>
            </a:r>
          </a:p>
          <a:p>
            <a:pPr marL="457200" indent="-457200">
              <a:buAutoNum type="arabicParenR"/>
            </a:pPr>
            <a:r>
              <a:rPr lang="en-US" dirty="0" smtClean="0">
                <a:ea typeface="ＭＳ Ｐゴシック" charset="-128"/>
              </a:rPr>
              <a:t>FT SD map </a:t>
            </a:r>
            <a:r>
              <a:rPr lang="en-US" dirty="0" err="1" smtClean="0">
                <a:ea typeface="ＭＳ Ｐゴシック" charset="-128"/>
                <a:sym typeface="Wingdings"/>
              </a:rPr>
              <a:t></a:t>
            </a:r>
            <a:r>
              <a:rPr lang="en-US" dirty="0" smtClean="0">
                <a:ea typeface="ＭＳ Ｐゴシック" charset="-128"/>
                <a:sym typeface="Wingdings"/>
              </a:rPr>
              <a:t> combine with UV data of interferometer </a:t>
            </a:r>
            <a:r>
              <a:rPr lang="en-US" dirty="0" err="1" smtClean="0">
                <a:ea typeface="ＭＳ Ｐゴシック" charset="-128"/>
                <a:sym typeface="Wingdings"/>
              </a:rPr>
              <a:t></a:t>
            </a:r>
            <a:r>
              <a:rPr lang="en-US" dirty="0" smtClean="0">
                <a:ea typeface="ＭＳ Ｐゴシック" charset="-128"/>
                <a:sym typeface="Wingdings"/>
              </a:rPr>
              <a:t> FT to image </a:t>
            </a:r>
            <a:r>
              <a:rPr lang="en-US" dirty="0" err="1" smtClean="0">
                <a:ea typeface="ＭＳ Ｐゴシック" charset="-128"/>
                <a:sym typeface="Wingdings"/>
              </a:rPr>
              <a:t></a:t>
            </a:r>
            <a:r>
              <a:rPr lang="en-US" dirty="0" smtClean="0">
                <a:ea typeface="ＭＳ Ｐゴシック" charset="-128"/>
                <a:sym typeface="Wingdings"/>
              </a:rPr>
              <a:t> </a:t>
            </a:r>
            <a:r>
              <a:rPr lang="en-US" dirty="0" err="1" smtClean="0">
                <a:ea typeface="ＭＳ Ｐゴシック" charset="-128"/>
                <a:sym typeface="Wingdings"/>
              </a:rPr>
              <a:t>deconvolve</a:t>
            </a:r>
            <a:r>
              <a:rPr lang="en-US" dirty="0" smtClean="0">
                <a:ea typeface="ＭＳ Ｐゴシック" charset="-128"/>
                <a:sym typeface="Wingdings"/>
              </a:rPr>
              <a:t> with combined dirty beam</a:t>
            </a:r>
            <a:endParaRPr lang="en-US" dirty="0" smtClean="0">
              <a:ea typeface="ＭＳ Ｐゴシック" charset="-128"/>
              <a:sym typeface="Wingdings"/>
            </a:endParaRPr>
          </a:p>
          <a:p>
            <a:pPr marL="457200" indent="-457200">
              <a:buAutoNum type="arabicParenR"/>
            </a:pPr>
            <a:r>
              <a:rPr lang="en-US" dirty="0" smtClean="0">
                <a:ea typeface="ＭＳ Ｐゴシック" charset="-128"/>
                <a:sym typeface="Wingdings"/>
              </a:rPr>
              <a:t>Get your </a:t>
            </a:r>
            <a:r>
              <a:rPr lang="en-US" dirty="0" err="1" smtClean="0">
                <a:ea typeface="ＭＳ Ｐゴシック" charset="-128"/>
                <a:sym typeface="Wingdings"/>
              </a:rPr>
              <a:t>interferometric</a:t>
            </a:r>
            <a:r>
              <a:rPr lang="en-US" dirty="0" smtClean="0">
                <a:ea typeface="ＭＳ Ｐゴシック" charset="-128"/>
                <a:sym typeface="Wingdings"/>
              </a:rPr>
              <a:t> </a:t>
            </a:r>
            <a:r>
              <a:rPr lang="en-US" dirty="0" smtClean="0">
                <a:ea typeface="ＭＳ Ｐゴシック" charset="-128"/>
                <a:sym typeface="Wingdings"/>
              </a:rPr>
              <a:t>map </a:t>
            </a:r>
            <a:r>
              <a:rPr lang="en-US" dirty="0" err="1" smtClean="0">
                <a:ea typeface="ＭＳ Ｐゴシック" charset="-128"/>
                <a:sym typeface="Wingdings"/>
              </a:rPr>
              <a:t></a:t>
            </a:r>
            <a:r>
              <a:rPr lang="en-US" dirty="0" smtClean="0">
                <a:ea typeface="ＭＳ Ｐゴシック" charset="-128"/>
                <a:sym typeface="Wingdings"/>
              </a:rPr>
              <a:t> </a:t>
            </a:r>
            <a:r>
              <a:rPr lang="en-US" dirty="0" err="1" smtClean="0">
                <a:ea typeface="ＭＳ Ｐゴシック" charset="-128"/>
                <a:sym typeface="Wingdings"/>
              </a:rPr>
              <a:t>deconvolve</a:t>
            </a:r>
            <a:r>
              <a:rPr lang="en-US" dirty="0" smtClean="0">
                <a:ea typeface="ＭＳ Ｐゴシック" charset="-128"/>
                <a:sym typeface="Wingdings"/>
              </a:rPr>
              <a:t>, it will extrapolate the center </a:t>
            </a:r>
            <a:r>
              <a:rPr lang="en-US" dirty="0" err="1" smtClean="0">
                <a:ea typeface="ＭＳ Ｐゴシック" charset="-128"/>
                <a:sym typeface="Wingdings"/>
              </a:rPr>
              <a:t></a:t>
            </a:r>
            <a:r>
              <a:rPr lang="en-US" dirty="0" smtClean="0">
                <a:ea typeface="ＭＳ Ｐゴシック" charset="-128"/>
                <a:sym typeface="Wingdings"/>
              </a:rPr>
              <a:t> FT back to FT domain </a:t>
            </a:r>
            <a:r>
              <a:rPr lang="en-US" dirty="0" err="1" smtClean="0">
                <a:ea typeface="ＭＳ Ｐゴシック" charset="-128"/>
                <a:sym typeface="Wingdings"/>
              </a:rPr>
              <a:t></a:t>
            </a:r>
            <a:r>
              <a:rPr lang="en-US" dirty="0" smtClean="0">
                <a:ea typeface="ＭＳ Ｐゴシック" charset="-128"/>
                <a:sym typeface="Wingdings"/>
              </a:rPr>
              <a:t> cut out the central info as clean is only an extrapolation </a:t>
            </a:r>
            <a:r>
              <a:rPr lang="en-US" dirty="0" err="1" smtClean="0">
                <a:ea typeface="ＭＳ Ｐゴシック" charset="-128"/>
                <a:sym typeface="Wingdings"/>
              </a:rPr>
              <a:t></a:t>
            </a:r>
            <a:r>
              <a:rPr lang="en-US" dirty="0" smtClean="0">
                <a:ea typeface="ＭＳ Ｐゴシック" charset="-128"/>
                <a:sym typeface="Wingdings"/>
              </a:rPr>
              <a:t> replace by SD FT and </a:t>
            </a:r>
            <a:r>
              <a:rPr lang="en-US" dirty="0" err="1" smtClean="0">
                <a:ea typeface="ＭＳ Ｐゴシック" charset="-128"/>
                <a:sym typeface="Wingdings"/>
              </a:rPr>
              <a:t></a:t>
            </a:r>
            <a:r>
              <a:rPr lang="en-US" dirty="0" smtClean="0">
                <a:ea typeface="ＭＳ Ｐゴシック" charset="-128"/>
                <a:sym typeface="Wingdings"/>
              </a:rPr>
              <a:t> FT back to image</a:t>
            </a:r>
          </a:p>
          <a:p>
            <a:pPr marL="457200" indent="-457200">
              <a:buAutoNum type="arabicParenR"/>
            </a:pPr>
            <a:r>
              <a:rPr lang="en-US" dirty="0" smtClean="0">
                <a:ea typeface="ＭＳ Ｐゴシック" charset="-128"/>
                <a:sym typeface="Wingdings"/>
              </a:rPr>
              <a:t>Use the SD map as a model for </a:t>
            </a:r>
            <a:r>
              <a:rPr lang="en-US" dirty="0" err="1" smtClean="0">
                <a:ea typeface="ＭＳ Ｐゴシック" charset="-128"/>
                <a:sym typeface="Wingdings"/>
              </a:rPr>
              <a:t>deconvolution</a:t>
            </a:r>
            <a:r>
              <a:rPr lang="en-US" dirty="0" smtClean="0">
                <a:ea typeface="ＭＳ Ｐゴシック" charset="-128"/>
                <a:sym typeface="Wingdings"/>
              </a:rPr>
              <a:t> with maximum </a:t>
            </a:r>
            <a:r>
              <a:rPr lang="en-US" dirty="0" smtClean="0">
                <a:ea typeface="ＭＳ Ｐゴシック" charset="-128"/>
                <a:sym typeface="Wingdings"/>
              </a:rPr>
              <a:t>entropy/feather</a:t>
            </a:r>
            <a:endParaRPr lang="en-US" dirty="0" smtClean="0">
              <a:ea typeface="ＭＳ Ｐゴシック" charset="-128"/>
            </a:endParaRPr>
          </a:p>
          <a:p>
            <a:pPr>
              <a:buNone/>
            </a:pPr>
            <a:endParaRPr lang="en-US" dirty="0" smtClean="0">
              <a:ea typeface="ＭＳ Ｐゴシック" charset="-128"/>
            </a:endParaRPr>
          </a:p>
          <a:p>
            <a:endParaRPr lang="en-US" dirty="0">
              <a:ea typeface="ＭＳ Ｐゴシック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A49FAE-DD05-6B45-B10E-805EB5D097E5}" type="slidenum">
              <a:rPr lang="en-US"/>
              <a:pPr/>
              <a:t>44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Rectangle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</a:rPr>
              <a:t>Zero spacing correction</a:t>
            </a:r>
            <a:endParaRPr lang="en-US" dirty="0">
              <a:ea typeface="ＭＳ Ｐゴシック" charset="-128"/>
            </a:endParaRPr>
          </a:p>
        </p:txBody>
      </p:sp>
      <p:sp>
        <p:nvSpPr>
          <p:cNvPr id="59399" name="Rectangle 7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en-US" dirty="0" smtClean="0">
                <a:ea typeface="ＭＳ Ｐゴシック" charset="-128"/>
              </a:rPr>
              <a:t>FT </a:t>
            </a:r>
            <a:r>
              <a:rPr lang="en-US" dirty="0" smtClean="0">
                <a:ea typeface="ＭＳ Ｐゴシック" charset="-128"/>
              </a:rPr>
              <a:t>SD map </a:t>
            </a:r>
            <a:r>
              <a:rPr lang="en-US" dirty="0" err="1" smtClean="0">
                <a:ea typeface="ＭＳ Ｐゴシック" charset="-128"/>
                <a:sym typeface="Wingdings"/>
              </a:rPr>
              <a:t></a:t>
            </a:r>
            <a:r>
              <a:rPr lang="en-US" dirty="0" smtClean="0">
                <a:ea typeface="ＭＳ Ｐゴシック" charset="-128"/>
                <a:sym typeface="Wingdings"/>
              </a:rPr>
              <a:t> combine with UV data of interferometer </a:t>
            </a:r>
            <a:r>
              <a:rPr lang="en-US" dirty="0" err="1" smtClean="0">
                <a:ea typeface="ＭＳ Ｐゴシック" charset="-128"/>
                <a:sym typeface="Wingdings"/>
              </a:rPr>
              <a:t></a:t>
            </a:r>
            <a:r>
              <a:rPr lang="en-US" dirty="0" smtClean="0">
                <a:ea typeface="ＭＳ Ｐゴシック" charset="-128"/>
                <a:sym typeface="Wingdings"/>
              </a:rPr>
              <a:t> FT to image </a:t>
            </a:r>
            <a:r>
              <a:rPr lang="en-US" dirty="0" err="1" smtClean="0">
                <a:ea typeface="ＭＳ Ｐゴシック" charset="-128"/>
                <a:sym typeface="Wingdings"/>
              </a:rPr>
              <a:t></a:t>
            </a:r>
            <a:r>
              <a:rPr lang="en-US" dirty="0" smtClean="0">
                <a:ea typeface="ＭＳ Ｐゴシック" charset="-128"/>
                <a:sym typeface="Wingdings"/>
              </a:rPr>
              <a:t> </a:t>
            </a:r>
            <a:r>
              <a:rPr lang="en-US" dirty="0" err="1" smtClean="0">
                <a:ea typeface="ＭＳ Ｐゴシック" charset="-128"/>
                <a:sym typeface="Wingdings"/>
              </a:rPr>
              <a:t>deconvolve</a:t>
            </a:r>
            <a:r>
              <a:rPr lang="en-US" dirty="0" smtClean="0">
                <a:ea typeface="ＭＳ Ｐゴシック" charset="-128"/>
                <a:sym typeface="Wingdings"/>
              </a:rPr>
              <a:t> with combined dirty </a:t>
            </a:r>
            <a:r>
              <a:rPr lang="en-US" dirty="0" smtClean="0">
                <a:ea typeface="ＭＳ Ｐゴシック" charset="-128"/>
                <a:sym typeface="Wingdings"/>
              </a:rPr>
              <a:t>beam</a:t>
            </a:r>
            <a:endParaRPr lang="en-US" dirty="0">
              <a:ea typeface="ＭＳ Ｐゴシック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A49FAE-DD05-6B45-B10E-805EB5D097E5}" type="slidenum">
              <a:rPr lang="en-US"/>
              <a:pPr/>
              <a:t>45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5834303" y="2899424"/>
            <a:ext cx="3525212" cy="1176893"/>
          </a:xfrm>
          <a:custGeom>
            <a:avLst/>
            <a:gdLst>
              <a:gd name="connsiteX0" fmla="*/ 0 w 1839575"/>
              <a:gd name="connsiteY0" fmla="*/ 1164721 h 1176893"/>
              <a:gd name="connsiteX1" fmla="*/ 53878 w 1839575"/>
              <a:gd name="connsiteY1" fmla="*/ 1157024 h 1176893"/>
              <a:gd name="connsiteX2" fmla="*/ 76969 w 1839575"/>
              <a:gd name="connsiteY2" fmla="*/ 1133933 h 1176893"/>
              <a:gd name="connsiteX3" fmla="*/ 115454 w 1839575"/>
              <a:gd name="connsiteY3" fmla="*/ 1064660 h 1176893"/>
              <a:gd name="connsiteX4" fmla="*/ 138545 w 1839575"/>
              <a:gd name="connsiteY4" fmla="*/ 1010782 h 1176893"/>
              <a:gd name="connsiteX5" fmla="*/ 161636 w 1839575"/>
              <a:gd name="connsiteY5" fmla="*/ 1072357 h 1176893"/>
              <a:gd name="connsiteX6" fmla="*/ 177030 w 1839575"/>
              <a:gd name="connsiteY6" fmla="*/ 1118539 h 1176893"/>
              <a:gd name="connsiteX7" fmla="*/ 200121 w 1839575"/>
              <a:gd name="connsiteY7" fmla="*/ 1126236 h 1176893"/>
              <a:gd name="connsiteX8" fmla="*/ 230909 w 1839575"/>
              <a:gd name="connsiteY8" fmla="*/ 910721 h 1176893"/>
              <a:gd name="connsiteX9" fmla="*/ 246303 w 1839575"/>
              <a:gd name="connsiteY9" fmla="*/ 964600 h 1176893"/>
              <a:gd name="connsiteX10" fmla="*/ 261697 w 1839575"/>
              <a:gd name="connsiteY10" fmla="*/ 1010782 h 1176893"/>
              <a:gd name="connsiteX11" fmla="*/ 277091 w 1839575"/>
              <a:gd name="connsiteY11" fmla="*/ 1072357 h 1176893"/>
              <a:gd name="connsiteX12" fmla="*/ 292484 w 1839575"/>
              <a:gd name="connsiteY12" fmla="*/ 1010782 h 1176893"/>
              <a:gd name="connsiteX13" fmla="*/ 315575 w 1839575"/>
              <a:gd name="connsiteY13" fmla="*/ 995388 h 1176893"/>
              <a:gd name="connsiteX14" fmla="*/ 354060 w 1839575"/>
              <a:gd name="connsiteY14" fmla="*/ 964600 h 1176893"/>
              <a:gd name="connsiteX15" fmla="*/ 369454 w 1839575"/>
              <a:gd name="connsiteY15" fmla="*/ 1010782 h 1176893"/>
              <a:gd name="connsiteX16" fmla="*/ 415636 w 1839575"/>
              <a:gd name="connsiteY16" fmla="*/ 1033873 h 1176893"/>
              <a:gd name="connsiteX17" fmla="*/ 446424 w 1839575"/>
              <a:gd name="connsiteY17" fmla="*/ 987691 h 1176893"/>
              <a:gd name="connsiteX18" fmla="*/ 461818 w 1839575"/>
              <a:gd name="connsiteY18" fmla="*/ 856842 h 1176893"/>
              <a:gd name="connsiteX19" fmla="*/ 469515 w 1839575"/>
              <a:gd name="connsiteY19" fmla="*/ 548964 h 1176893"/>
              <a:gd name="connsiteX20" fmla="*/ 477212 w 1839575"/>
              <a:gd name="connsiteY20" fmla="*/ 487388 h 1176893"/>
              <a:gd name="connsiteX21" fmla="*/ 515697 w 1839575"/>
              <a:gd name="connsiteY21" fmla="*/ 548964 h 1176893"/>
              <a:gd name="connsiteX22" fmla="*/ 523394 w 1839575"/>
              <a:gd name="connsiteY22" fmla="*/ 641327 h 1176893"/>
              <a:gd name="connsiteX23" fmla="*/ 515697 w 1839575"/>
              <a:gd name="connsiteY23" fmla="*/ 933812 h 1176893"/>
              <a:gd name="connsiteX24" fmla="*/ 531091 w 1839575"/>
              <a:gd name="connsiteY24" fmla="*/ 903024 h 1176893"/>
              <a:gd name="connsiteX25" fmla="*/ 546484 w 1839575"/>
              <a:gd name="connsiteY25" fmla="*/ 849145 h 1176893"/>
              <a:gd name="connsiteX26" fmla="*/ 554181 w 1839575"/>
              <a:gd name="connsiteY26" fmla="*/ 695206 h 1176893"/>
              <a:gd name="connsiteX27" fmla="*/ 569575 w 1839575"/>
              <a:gd name="connsiteY27" fmla="*/ 602842 h 1176893"/>
              <a:gd name="connsiteX28" fmla="*/ 561878 w 1839575"/>
              <a:gd name="connsiteY28" fmla="*/ 733691 h 1176893"/>
              <a:gd name="connsiteX29" fmla="*/ 538787 w 1839575"/>
              <a:gd name="connsiteY29" fmla="*/ 802964 h 1176893"/>
              <a:gd name="connsiteX30" fmla="*/ 531091 w 1839575"/>
              <a:gd name="connsiteY30" fmla="*/ 833751 h 1176893"/>
              <a:gd name="connsiteX31" fmla="*/ 546484 w 1839575"/>
              <a:gd name="connsiteY31" fmla="*/ 1041570 h 1176893"/>
              <a:gd name="connsiteX32" fmla="*/ 561878 w 1839575"/>
              <a:gd name="connsiteY32" fmla="*/ 1072357 h 1176893"/>
              <a:gd name="connsiteX33" fmla="*/ 569575 w 1839575"/>
              <a:gd name="connsiteY33" fmla="*/ 1110842 h 1176893"/>
              <a:gd name="connsiteX34" fmla="*/ 577272 w 1839575"/>
              <a:gd name="connsiteY34" fmla="*/ 1133933 h 1176893"/>
              <a:gd name="connsiteX35" fmla="*/ 600363 w 1839575"/>
              <a:gd name="connsiteY35" fmla="*/ 1080054 h 1176893"/>
              <a:gd name="connsiteX36" fmla="*/ 608060 w 1839575"/>
              <a:gd name="connsiteY36" fmla="*/ 456600 h 1176893"/>
              <a:gd name="connsiteX37" fmla="*/ 615757 w 1839575"/>
              <a:gd name="connsiteY37" fmla="*/ 418115 h 1176893"/>
              <a:gd name="connsiteX38" fmla="*/ 631151 w 1839575"/>
              <a:gd name="connsiteY38" fmla="*/ 302660 h 1176893"/>
              <a:gd name="connsiteX39" fmla="*/ 646545 w 1839575"/>
              <a:gd name="connsiteY39" fmla="*/ 264176 h 1176893"/>
              <a:gd name="connsiteX40" fmla="*/ 654242 w 1839575"/>
              <a:gd name="connsiteY40" fmla="*/ 194903 h 1176893"/>
              <a:gd name="connsiteX41" fmla="*/ 661939 w 1839575"/>
              <a:gd name="connsiteY41" fmla="*/ 48660 h 1176893"/>
              <a:gd name="connsiteX42" fmla="*/ 669636 w 1839575"/>
              <a:gd name="connsiteY42" fmla="*/ 387327 h 1176893"/>
              <a:gd name="connsiteX43" fmla="*/ 677333 w 1839575"/>
              <a:gd name="connsiteY43" fmla="*/ 995388 h 1176893"/>
              <a:gd name="connsiteX44" fmla="*/ 685030 w 1839575"/>
              <a:gd name="connsiteY44" fmla="*/ 1033873 h 1176893"/>
              <a:gd name="connsiteX45" fmla="*/ 692727 w 1839575"/>
              <a:gd name="connsiteY45" fmla="*/ 1064660 h 1176893"/>
              <a:gd name="connsiteX46" fmla="*/ 715818 w 1839575"/>
              <a:gd name="connsiteY46" fmla="*/ 1072357 h 1176893"/>
              <a:gd name="connsiteX47" fmla="*/ 808181 w 1839575"/>
              <a:gd name="connsiteY47" fmla="*/ 1064660 h 1176893"/>
              <a:gd name="connsiteX48" fmla="*/ 792787 w 1839575"/>
              <a:gd name="connsiteY48" fmla="*/ 602842 h 1176893"/>
              <a:gd name="connsiteX49" fmla="*/ 800484 w 1839575"/>
              <a:gd name="connsiteY49" fmla="*/ 102539 h 1176893"/>
              <a:gd name="connsiteX50" fmla="*/ 808181 w 1839575"/>
              <a:gd name="connsiteY50" fmla="*/ 194903 h 1176893"/>
              <a:gd name="connsiteX51" fmla="*/ 831272 w 1839575"/>
              <a:gd name="connsiteY51" fmla="*/ 364236 h 1176893"/>
              <a:gd name="connsiteX52" fmla="*/ 846666 w 1839575"/>
              <a:gd name="connsiteY52" fmla="*/ 879933 h 1176893"/>
              <a:gd name="connsiteX53" fmla="*/ 854363 w 1839575"/>
              <a:gd name="connsiteY53" fmla="*/ 918418 h 1176893"/>
              <a:gd name="connsiteX54" fmla="*/ 869757 w 1839575"/>
              <a:gd name="connsiteY54" fmla="*/ 964600 h 1176893"/>
              <a:gd name="connsiteX55" fmla="*/ 877454 w 1839575"/>
              <a:gd name="connsiteY55" fmla="*/ 910721 h 1176893"/>
              <a:gd name="connsiteX56" fmla="*/ 892848 w 1839575"/>
              <a:gd name="connsiteY56" fmla="*/ 579751 h 1176893"/>
              <a:gd name="connsiteX57" fmla="*/ 908242 w 1839575"/>
              <a:gd name="connsiteY57" fmla="*/ 718297 h 1176893"/>
              <a:gd name="connsiteX58" fmla="*/ 915939 w 1839575"/>
              <a:gd name="connsiteY58" fmla="*/ 787570 h 1176893"/>
              <a:gd name="connsiteX59" fmla="*/ 931333 w 1839575"/>
              <a:gd name="connsiteY59" fmla="*/ 849145 h 1176893"/>
              <a:gd name="connsiteX60" fmla="*/ 946727 w 1839575"/>
              <a:gd name="connsiteY60" fmla="*/ 941509 h 1176893"/>
              <a:gd name="connsiteX61" fmla="*/ 962121 w 1839575"/>
              <a:gd name="connsiteY61" fmla="*/ 964600 h 1176893"/>
              <a:gd name="connsiteX62" fmla="*/ 977515 w 1839575"/>
              <a:gd name="connsiteY62" fmla="*/ 926115 h 1176893"/>
              <a:gd name="connsiteX63" fmla="*/ 985212 w 1839575"/>
              <a:gd name="connsiteY63" fmla="*/ 856842 h 1176893"/>
              <a:gd name="connsiteX64" fmla="*/ 992909 w 1839575"/>
              <a:gd name="connsiteY64" fmla="*/ 795267 h 1176893"/>
              <a:gd name="connsiteX65" fmla="*/ 985212 w 1839575"/>
              <a:gd name="connsiteY65" fmla="*/ 564357 h 1176893"/>
              <a:gd name="connsiteX66" fmla="*/ 1008303 w 1839575"/>
              <a:gd name="connsiteY66" fmla="*/ 702903 h 1176893"/>
              <a:gd name="connsiteX67" fmla="*/ 1023697 w 1839575"/>
              <a:gd name="connsiteY67" fmla="*/ 795267 h 1176893"/>
              <a:gd name="connsiteX68" fmla="*/ 1054484 w 1839575"/>
              <a:gd name="connsiteY68" fmla="*/ 895327 h 1176893"/>
              <a:gd name="connsiteX69" fmla="*/ 1062181 w 1839575"/>
              <a:gd name="connsiteY69" fmla="*/ 926115 h 1176893"/>
              <a:gd name="connsiteX70" fmla="*/ 1077575 w 1839575"/>
              <a:gd name="connsiteY70" fmla="*/ 972297 h 1176893"/>
              <a:gd name="connsiteX71" fmla="*/ 1085272 w 1839575"/>
              <a:gd name="connsiteY71" fmla="*/ 718297 h 1176893"/>
              <a:gd name="connsiteX72" fmla="*/ 1100666 w 1839575"/>
              <a:gd name="connsiteY72" fmla="*/ 795267 h 1176893"/>
              <a:gd name="connsiteX73" fmla="*/ 1116060 w 1839575"/>
              <a:gd name="connsiteY73" fmla="*/ 841448 h 1176893"/>
              <a:gd name="connsiteX74" fmla="*/ 1131454 w 1839575"/>
              <a:gd name="connsiteY74" fmla="*/ 864539 h 1176893"/>
              <a:gd name="connsiteX75" fmla="*/ 1162242 w 1839575"/>
              <a:gd name="connsiteY75" fmla="*/ 956903 h 1176893"/>
              <a:gd name="connsiteX76" fmla="*/ 1169939 w 1839575"/>
              <a:gd name="connsiteY76" fmla="*/ 987691 h 1176893"/>
              <a:gd name="connsiteX77" fmla="*/ 1223818 w 1839575"/>
              <a:gd name="connsiteY77" fmla="*/ 1041570 h 1176893"/>
              <a:gd name="connsiteX78" fmla="*/ 1254606 w 1839575"/>
              <a:gd name="connsiteY78" fmla="*/ 1049267 h 1176893"/>
              <a:gd name="connsiteX79" fmla="*/ 1400848 w 1839575"/>
              <a:gd name="connsiteY79" fmla="*/ 979994 h 1176893"/>
              <a:gd name="connsiteX80" fmla="*/ 1416242 w 1839575"/>
              <a:gd name="connsiteY80" fmla="*/ 1010782 h 1176893"/>
              <a:gd name="connsiteX81" fmla="*/ 1716424 w 1839575"/>
              <a:gd name="connsiteY81" fmla="*/ 1033873 h 1176893"/>
              <a:gd name="connsiteX82" fmla="*/ 1739515 w 1839575"/>
              <a:gd name="connsiteY82" fmla="*/ 1041570 h 1176893"/>
              <a:gd name="connsiteX83" fmla="*/ 1839575 w 1839575"/>
              <a:gd name="connsiteY83" fmla="*/ 1049267 h 1176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839575" h="1176893">
                <a:moveTo>
                  <a:pt x="0" y="1164721"/>
                </a:moveTo>
                <a:cubicBezTo>
                  <a:pt x="17959" y="1162155"/>
                  <a:pt x="37034" y="1163762"/>
                  <a:pt x="53878" y="1157024"/>
                </a:cubicBezTo>
                <a:cubicBezTo>
                  <a:pt x="63985" y="1152981"/>
                  <a:pt x="70286" y="1142525"/>
                  <a:pt x="76969" y="1133933"/>
                </a:cubicBezTo>
                <a:cubicBezTo>
                  <a:pt x="124701" y="1072564"/>
                  <a:pt x="96450" y="1109002"/>
                  <a:pt x="115454" y="1064660"/>
                </a:cubicBezTo>
                <a:cubicBezTo>
                  <a:pt x="143988" y="998083"/>
                  <a:pt x="120494" y="1064935"/>
                  <a:pt x="138545" y="1010782"/>
                </a:cubicBezTo>
                <a:cubicBezTo>
                  <a:pt x="165334" y="1050966"/>
                  <a:pt x="146272" y="1016023"/>
                  <a:pt x="161636" y="1072357"/>
                </a:cubicBezTo>
                <a:cubicBezTo>
                  <a:pt x="165906" y="1088012"/>
                  <a:pt x="161636" y="1113408"/>
                  <a:pt x="177030" y="1118539"/>
                </a:cubicBezTo>
                <a:lnTo>
                  <a:pt x="200121" y="1126236"/>
                </a:lnTo>
                <a:cubicBezTo>
                  <a:pt x="257392" y="1040329"/>
                  <a:pt x="171759" y="1176893"/>
                  <a:pt x="230909" y="910721"/>
                </a:cubicBezTo>
                <a:cubicBezTo>
                  <a:pt x="234961" y="892487"/>
                  <a:pt x="240810" y="946748"/>
                  <a:pt x="246303" y="964600"/>
                </a:cubicBezTo>
                <a:cubicBezTo>
                  <a:pt x="251075" y="980109"/>
                  <a:pt x="257427" y="995127"/>
                  <a:pt x="261697" y="1010782"/>
                </a:cubicBezTo>
                <a:cubicBezTo>
                  <a:pt x="289558" y="1112938"/>
                  <a:pt x="253739" y="1002304"/>
                  <a:pt x="277091" y="1072357"/>
                </a:cubicBezTo>
                <a:cubicBezTo>
                  <a:pt x="277475" y="1070438"/>
                  <a:pt x="286172" y="1018672"/>
                  <a:pt x="292484" y="1010782"/>
                </a:cubicBezTo>
                <a:cubicBezTo>
                  <a:pt x="298263" y="1003558"/>
                  <a:pt x="307878" y="1000519"/>
                  <a:pt x="315575" y="995388"/>
                </a:cubicBezTo>
                <a:cubicBezTo>
                  <a:pt x="316091" y="994613"/>
                  <a:pt x="339189" y="949729"/>
                  <a:pt x="354060" y="964600"/>
                </a:cubicBezTo>
                <a:cubicBezTo>
                  <a:pt x="365534" y="976074"/>
                  <a:pt x="354060" y="1005651"/>
                  <a:pt x="369454" y="1010782"/>
                </a:cubicBezTo>
                <a:cubicBezTo>
                  <a:pt x="401321" y="1021404"/>
                  <a:pt x="385794" y="1013979"/>
                  <a:pt x="415636" y="1033873"/>
                </a:cubicBezTo>
                <a:cubicBezTo>
                  <a:pt x="425899" y="1018479"/>
                  <a:pt x="444583" y="1006100"/>
                  <a:pt x="446424" y="987691"/>
                </a:cubicBezTo>
                <a:cubicBezTo>
                  <a:pt x="455926" y="892669"/>
                  <a:pt x="450475" y="936246"/>
                  <a:pt x="461818" y="856842"/>
                </a:cubicBezTo>
                <a:cubicBezTo>
                  <a:pt x="464384" y="754216"/>
                  <a:pt x="465241" y="651533"/>
                  <a:pt x="469515" y="548964"/>
                </a:cubicBezTo>
                <a:cubicBezTo>
                  <a:pt x="470376" y="528297"/>
                  <a:pt x="456527" y="487388"/>
                  <a:pt x="477212" y="487388"/>
                </a:cubicBezTo>
                <a:cubicBezTo>
                  <a:pt x="501416" y="487388"/>
                  <a:pt x="502869" y="528439"/>
                  <a:pt x="515697" y="548964"/>
                </a:cubicBezTo>
                <a:cubicBezTo>
                  <a:pt x="518263" y="579752"/>
                  <a:pt x="523394" y="610433"/>
                  <a:pt x="523394" y="641327"/>
                </a:cubicBezTo>
                <a:cubicBezTo>
                  <a:pt x="523394" y="738856"/>
                  <a:pt x="512830" y="836325"/>
                  <a:pt x="515697" y="933812"/>
                </a:cubicBezTo>
                <a:cubicBezTo>
                  <a:pt x="516034" y="945281"/>
                  <a:pt x="526571" y="913570"/>
                  <a:pt x="531091" y="903024"/>
                </a:cubicBezTo>
                <a:cubicBezTo>
                  <a:pt x="537713" y="887571"/>
                  <a:pt x="542580" y="864760"/>
                  <a:pt x="546484" y="849145"/>
                </a:cubicBezTo>
                <a:cubicBezTo>
                  <a:pt x="549050" y="797832"/>
                  <a:pt x="550386" y="746443"/>
                  <a:pt x="554181" y="695206"/>
                </a:cubicBezTo>
                <a:cubicBezTo>
                  <a:pt x="556427" y="664880"/>
                  <a:pt x="563585" y="632794"/>
                  <a:pt x="569575" y="602842"/>
                </a:cubicBezTo>
                <a:cubicBezTo>
                  <a:pt x="567009" y="646458"/>
                  <a:pt x="568522" y="690507"/>
                  <a:pt x="561878" y="733691"/>
                </a:cubicBezTo>
                <a:cubicBezTo>
                  <a:pt x="558177" y="757748"/>
                  <a:pt x="545945" y="779700"/>
                  <a:pt x="538787" y="802964"/>
                </a:cubicBezTo>
                <a:cubicBezTo>
                  <a:pt x="535676" y="813074"/>
                  <a:pt x="533656" y="823489"/>
                  <a:pt x="531091" y="833751"/>
                </a:cubicBezTo>
                <a:cubicBezTo>
                  <a:pt x="536222" y="903024"/>
                  <a:pt x="537595" y="972678"/>
                  <a:pt x="546484" y="1041570"/>
                </a:cubicBezTo>
                <a:cubicBezTo>
                  <a:pt x="547952" y="1052949"/>
                  <a:pt x="558250" y="1061472"/>
                  <a:pt x="561878" y="1072357"/>
                </a:cubicBezTo>
                <a:cubicBezTo>
                  <a:pt x="566015" y="1084768"/>
                  <a:pt x="566402" y="1098150"/>
                  <a:pt x="569575" y="1110842"/>
                </a:cubicBezTo>
                <a:cubicBezTo>
                  <a:pt x="571543" y="1118713"/>
                  <a:pt x="574706" y="1126236"/>
                  <a:pt x="577272" y="1133933"/>
                </a:cubicBezTo>
                <a:cubicBezTo>
                  <a:pt x="590371" y="1114284"/>
                  <a:pt x="599757" y="1105815"/>
                  <a:pt x="600363" y="1080054"/>
                </a:cubicBezTo>
                <a:cubicBezTo>
                  <a:pt x="605252" y="872278"/>
                  <a:pt x="603228" y="664378"/>
                  <a:pt x="608060" y="456600"/>
                </a:cubicBezTo>
                <a:cubicBezTo>
                  <a:pt x="608364" y="443521"/>
                  <a:pt x="613768" y="431045"/>
                  <a:pt x="615757" y="418115"/>
                </a:cubicBezTo>
                <a:cubicBezTo>
                  <a:pt x="617139" y="409132"/>
                  <a:pt x="628041" y="315100"/>
                  <a:pt x="631151" y="302660"/>
                </a:cubicBezTo>
                <a:cubicBezTo>
                  <a:pt x="634502" y="289256"/>
                  <a:pt x="641414" y="277004"/>
                  <a:pt x="646545" y="264176"/>
                </a:cubicBezTo>
                <a:cubicBezTo>
                  <a:pt x="649111" y="241085"/>
                  <a:pt x="652587" y="218077"/>
                  <a:pt x="654242" y="194903"/>
                </a:cubicBezTo>
                <a:cubicBezTo>
                  <a:pt x="657720" y="146212"/>
                  <a:pt x="658046" y="0"/>
                  <a:pt x="661939" y="48660"/>
                </a:cubicBezTo>
                <a:cubicBezTo>
                  <a:pt x="670944" y="161219"/>
                  <a:pt x="667800" y="274424"/>
                  <a:pt x="669636" y="387327"/>
                </a:cubicBezTo>
                <a:cubicBezTo>
                  <a:pt x="672932" y="590003"/>
                  <a:pt x="672508" y="792742"/>
                  <a:pt x="677333" y="995388"/>
                </a:cubicBezTo>
                <a:cubicBezTo>
                  <a:pt x="677644" y="1008467"/>
                  <a:pt x="682192" y="1021102"/>
                  <a:pt x="685030" y="1033873"/>
                </a:cubicBezTo>
                <a:cubicBezTo>
                  <a:pt x="687325" y="1044199"/>
                  <a:pt x="686119" y="1056400"/>
                  <a:pt x="692727" y="1064660"/>
                </a:cubicBezTo>
                <a:cubicBezTo>
                  <a:pt x="697795" y="1070995"/>
                  <a:pt x="708121" y="1069791"/>
                  <a:pt x="715818" y="1072357"/>
                </a:cubicBezTo>
                <a:cubicBezTo>
                  <a:pt x="746606" y="1069791"/>
                  <a:pt x="801787" y="1094886"/>
                  <a:pt x="808181" y="1064660"/>
                </a:cubicBezTo>
                <a:cubicBezTo>
                  <a:pt x="833124" y="946746"/>
                  <a:pt x="809061" y="749311"/>
                  <a:pt x="792787" y="602842"/>
                </a:cubicBezTo>
                <a:cubicBezTo>
                  <a:pt x="795353" y="436074"/>
                  <a:pt x="794195" y="269208"/>
                  <a:pt x="800484" y="102539"/>
                </a:cubicBezTo>
                <a:cubicBezTo>
                  <a:pt x="801649" y="71666"/>
                  <a:pt x="804349" y="164247"/>
                  <a:pt x="808181" y="194903"/>
                </a:cubicBezTo>
                <a:cubicBezTo>
                  <a:pt x="847448" y="509040"/>
                  <a:pt x="804250" y="94016"/>
                  <a:pt x="831272" y="364236"/>
                </a:cubicBezTo>
                <a:cubicBezTo>
                  <a:pt x="836403" y="536135"/>
                  <a:pt x="839507" y="708107"/>
                  <a:pt x="846666" y="879933"/>
                </a:cubicBezTo>
                <a:cubicBezTo>
                  <a:pt x="847211" y="893004"/>
                  <a:pt x="850921" y="905797"/>
                  <a:pt x="854363" y="918418"/>
                </a:cubicBezTo>
                <a:cubicBezTo>
                  <a:pt x="858633" y="934073"/>
                  <a:pt x="869757" y="964600"/>
                  <a:pt x="869757" y="964600"/>
                </a:cubicBezTo>
                <a:cubicBezTo>
                  <a:pt x="872323" y="946640"/>
                  <a:pt x="876795" y="928851"/>
                  <a:pt x="877454" y="910721"/>
                </a:cubicBezTo>
                <a:cubicBezTo>
                  <a:pt x="890450" y="553322"/>
                  <a:pt x="860459" y="417812"/>
                  <a:pt x="892848" y="579751"/>
                </a:cubicBezTo>
                <a:cubicBezTo>
                  <a:pt x="907130" y="722574"/>
                  <a:pt x="893715" y="594818"/>
                  <a:pt x="908242" y="718297"/>
                </a:cubicBezTo>
                <a:cubicBezTo>
                  <a:pt x="910957" y="741371"/>
                  <a:pt x="911901" y="764690"/>
                  <a:pt x="915939" y="787570"/>
                </a:cubicBezTo>
                <a:cubicBezTo>
                  <a:pt x="919616" y="808405"/>
                  <a:pt x="928341" y="828201"/>
                  <a:pt x="931333" y="849145"/>
                </a:cubicBezTo>
                <a:cubicBezTo>
                  <a:pt x="932476" y="857146"/>
                  <a:pt x="941532" y="927657"/>
                  <a:pt x="946727" y="941509"/>
                </a:cubicBezTo>
                <a:cubicBezTo>
                  <a:pt x="949975" y="950171"/>
                  <a:pt x="956990" y="956903"/>
                  <a:pt x="962121" y="964600"/>
                </a:cubicBezTo>
                <a:cubicBezTo>
                  <a:pt x="967252" y="951772"/>
                  <a:pt x="974620" y="939625"/>
                  <a:pt x="977515" y="926115"/>
                </a:cubicBezTo>
                <a:cubicBezTo>
                  <a:pt x="982383" y="903398"/>
                  <a:pt x="982497" y="879916"/>
                  <a:pt x="985212" y="856842"/>
                </a:cubicBezTo>
                <a:cubicBezTo>
                  <a:pt x="987629" y="836299"/>
                  <a:pt x="990343" y="815792"/>
                  <a:pt x="992909" y="795267"/>
                </a:cubicBezTo>
                <a:cubicBezTo>
                  <a:pt x="990343" y="718297"/>
                  <a:pt x="972551" y="640322"/>
                  <a:pt x="985212" y="564357"/>
                </a:cubicBezTo>
                <a:cubicBezTo>
                  <a:pt x="992909" y="518175"/>
                  <a:pt x="996948" y="657482"/>
                  <a:pt x="1008303" y="702903"/>
                </a:cubicBezTo>
                <a:cubicBezTo>
                  <a:pt x="1025624" y="772189"/>
                  <a:pt x="1005678" y="687156"/>
                  <a:pt x="1023697" y="795267"/>
                </a:cubicBezTo>
                <a:cubicBezTo>
                  <a:pt x="1037081" y="875570"/>
                  <a:pt x="1025930" y="852494"/>
                  <a:pt x="1054484" y="895327"/>
                </a:cubicBezTo>
                <a:cubicBezTo>
                  <a:pt x="1057050" y="905590"/>
                  <a:pt x="1059141" y="915983"/>
                  <a:pt x="1062181" y="926115"/>
                </a:cubicBezTo>
                <a:cubicBezTo>
                  <a:pt x="1066844" y="941657"/>
                  <a:pt x="1077575" y="972297"/>
                  <a:pt x="1077575" y="972297"/>
                </a:cubicBezTo>
                <a:cubicBezTo>
                  <a:pt x="1080141" y="887630"/>
                  <a:pt x="1074316" y="802291"/>
                  <a:pt x="1085272" y="718297"/>
                </a:cubicBezTo>
                <a:cubicBezTo>
                  <a:pt x="1088656" y="692352"/>
                  <a:pt x="1094320" y="769883"/>
                  <a:pt x="1100666" y="795267"/>
                </a:cubicBezTo>
                <a:cubicBezTo>
                  <a:pt x="1104602" y="811009"/>
                  <a:pt x="1109470" y="826620"/>
                  <a:pt x="1116060" y="841448"/>
                </a:cubicBezTo>
                <a:cubicBezTo>
                  <a:pt x="1119817" y="849901"/>
                  <a:pt x="1128018" y="855950"/>
                  <a:pt x="1131454" y="864539"/>
                </a:cubicBezTo>
                <a:cubicBezTo>
                  <a:pt x="1143507" y="894671"/>
                  <a:pt x="1154371" y="925419"/>
                  <a:pt x="1162242" y="956903"/>
                </a:cubicBezTo>
                <a:cubicBezTo>
                  <a:pt x="1164808" y="967166"/>
                  <a:pt x="1163717" y="979136"/>
                  <a:pt x="1169939" y="987691"/>
                </a:cubicBezTo>
                <a:cubicBezTo>
                  <a:pt x="1184878" y="1008232"/>
                  <a:pt x="1199178" y="1035410"/>
                  <a:pt x="1223818" y="1041570"/>
                </a:cubicBezTo>
                <a:lnTo>
                  <a:pt x="1254606" y="1049267"/>
                </a:lnTo>
                <a:cubicBezTo>
                  <a:pt x="1384637" y="967997"/>
                  <a:pt x="1331833" y="956989"/>
                  <a:pt x="1400848" y="979994"/>
                </a:cubicBezTo>
                <a:cubicBezTo>
                  <a:pt x="1405979" y="990257"/>
                  <a:pt x="1405062" y="1008202"/>
                  <a:pt x="1416242" y="1010782"/>
                </a:cubicBezTo>
                <a:cubicBezTo>
                  <a:pt x="1438908" y="1016013"/>
                  <a:pt x="1664473" y="1030410"/>
                  <a:pt x="1716424" y="1033873"/>
                </a:cubicBezTo>
                <a:cubicBezTo>
                  <a:pt x="1724121" y="1036439"/>
                  <a:pt x="1731464" y="1040564"/>
                  <a:pt x="1739515" y="1041570"/>
                </a:cubicBezTo>
                <a:cubicBezTo>
                  <a:pt x="1772709" y="1045719"/>
                  <a:pt x="1839575" y="1049267"/>
                  <a:pt x="1839575" y="104926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1"/>
          <p:cNvGrpSpPr/>
          <p:nvPr/>
        </p:nvGrpSpPr>
        <p:grpSpPr>
          <a:xfrm>
            <a:off x="6140643" y="2876187"/>
            <a:ext cx="1982739" cy="1161677"/>
            <a:chOff x="808182" y="3161914"/>
            <a:chExt cx="1982739" cy="914403"/>
          </a:xfrm>
        </p:grpSpPr>
        <p:cxnSp>
          <p:nvCxnSpPr>
            <p:cNvPr id="33" name="Curved Connector 32"/>
            <p:cNvCxnSpPr/>
            <p:nvPr/>
          </p:nvCxnSpPr>
          <p:spPr>
            <a:xfrm rot="10800000" flipV="1">
              <a:off x="808182" y="3161914"/>
              <a:ext cx="1068340" cy="914403"/>
            </a:xfrm>
            <a:prstGeom prst="curvedConnector3">
              <a:avLst>
                <a:gd name="adj1" fmla="val 26945"/>
              </a:avLst>
            </a:prstGeom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urved Connector 33"/>
            <p:cNvCxnSpPr/>
            <p:nvPr/>
          </p:nvCxnSpPr>
          <p:spPr>
            <a:xfrm>
              <a:off x="1876521" y="3161916"/>
              <a:ext cx="914400" cy="891165"/>
            </a:xfrm>
            <a:prstGeom prst="curvedConnector3">
              <a:avLst>
                <a:gd name="adj1" fmla="val 29798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Freeform 34"/>
          <p:cNvSpPr/>
          <p:nvPr/>
        </p:nvSpPr>
        <p:spPr>
          <a:xfrm>
            <a:off x="2615430" y="2876190"/>
            <a:ext cx="3525212" cy="1176893"/>
          </a:xfrm>
          <a:custGeom>
            <a:avLst/>
            <a:gdLst>
              <a:gd name="connsiteX0" fmla="*/ 0 w 1839575"/>
              <a:gd name="connsiteY0" fmla="*/ 1164721 h 1176893"/>
              <a:gd name="connsiteX1" fmla="*/ 53878 w 1839575"/>
              <a:gd name="connsiteY1" fmla="*/ 1157024 h 1176893"/>
              <a:gd name="connsiteX2" fmla="*/ 76969 w 1839575"/>
              <a:gd name="connsiteY2" fmla="*/ 1133933 h 1176893"/>
              <a:gd name="connsiteX3" fmla="*/ 115454 w 1839575"/>
              <a:gd name="connsiteY3" fmla="*/ 1064660 h 1176893"/>
              <a:gd name="connsiteX4" fmla="*/ 138545 w 1839575"/>
              <a:gd name="connsiteY4" fmla="*/ 1010782 h 1176893"/>
              <a:gd name="connsiteX5" fmla="*/ 161636 w 1839575"/>
              <a:gd name="connsiteY5" fmla="*/ 1072357 h 1176893"/>
              <a:gd name="connsiteX6" fmla="*/ 177030 w 1839575"/>
              <a:gd name="connsiteY6" fmla="*/ 1118539 h 1176893"/>
              <a:gd name="connsiteX7" fmla="*/ 200121 w 1839575"/>
              <a:gd name="connsiteY7" fmla="*/ 1126236 h 1176893"/>
              <a:gd name="connsiteX8" fmla="*/ 230909 w 1839575"/>
              <a:gd name="connsiteY8" fmla="*/ 910721 h 1176893"/>
              <a:gd name="connsiteX9" fmla="*/ 246303 w 1839575"/>
              <a:gd name="connsiteY9" fmla="*/ 964600 h 1176893"/>
              <a:gd name="connsiteX10" fmla="*/ 261697 w 1839575"/>
              <a:gd name="connsiteY10" fmla="*/ 1010782 h 1176893"/>
              <a:gd name="connsiteX11" fmla="*/ 277091 w 1839575"/>
              <a:gd name="connsiteY11" fmla="*/ 1072357 h 1176893"/>
              <a:gd name="connsiteX12" fmla="*/ 292484 w 1839575"/>
              <a:gd name="connsiteY12" fmla="*/ 1010782 h 1176893"/>
              <a:gd name="connsiteX13" fmla="*/ 315575 w 1839575"/>
              <a:gd name="connsiteY13" fmla="*/ 995388 h 1176893"/>
              <a:gd name="connsiteX14" fmla="*/ 354060 w 1839575"/>
              <a:gd name="connsiteY14" fmla="*/ 964600 h 1176893"/>
              <a:gd name="connsiteX15" fmla="*/ 369454 w 1839575"/>
              <a:gd name="connsiteY15" fmla="*/ 1010782 h 1176893"/>
              <a:gd name="connsiteX16" fmla="*/ 415636 w 1839575"/>
              <a:gd name="connsiteY16" fmla="*/ 1033873 h 1176893"/>
              <a:gd name="connsiteX17" fmla="*/ 446424 w 1839575"/>
              <a:gd name="connsiteY17" fmla="*/ 987691 h 1176893"/>
              <a:gd name="connsiteX18" fmla="*/ 461818 w 1839575"/>
              <a:gd name="connsiteY18" fmla="*/ 856842 h 1176893"/>
              <a:gd name="connsiteX19" fmla="*/ 469515 w 1839575"/>
              <a:gd name="connsiteY19" fmla="*/ 548964 h 1176893"/>
              <a:gd name="connsiteX20" fmla="*/ 477212 w 1839575"/>
              <a:gd name="connsiteY20" fmla="*/ 487388 h 1176893"/>
              <a:gd name="connsiteX21" fmla="*/ 515697 w 1839575"/>
              <a:gd name="connsiteY21" fmla="*/ 548964 h 1176893"/>
              <a:gd name="connsiteX22" fmla="*/ 523394 w 1839575"/>
              <a:gd name="connsiteY22" fmla="*/ 641327 h 1176893"/>
              <a:gd name="connsiteX23" fmla="*/ 515697 w 1839575"/>
              <a:gd name="connsiteY23" fmla="*/ 933812 h 1176893"/>
              <a:gd name="connsiteX24" fmla="*/ 531091 w 1839575"/>
              <a:gd name="connsiteY24" fmla="*/ 903024 h 1176893"/>
              <a:gd name="connsiteX25" fmla="*/ 546484 w 1839575"/>
              <a:gd name="connsiteY25" fmla="*/ 849145 h 1176893"/>
              <a:gd name="connsiteX26" fmla="*/ 554181 w 1839575"/>
              <a:gd name="connsiteY26" fmla="*/ 695206 h 1176893"/>
              <a:gd name="connsiteX27" fmla="*/ 569575 w 1839575"/>
              <a:gd name="connsiteY27" fmla="*/ 602842 h 1176893"/>
              <a:gd name="connsiteX28" fmla="*/ 561878 w 1839575"/>
              <a:gd name="connsiteY28" fmla="*/ 733691 h 1176893"/>
              <a:gd name="connsiteX29" fmla="*/ 538787 w 1839575"/>
              <a:gd name="connsiteY29" fmla="*/ 802964 h 1176893"/>
              <a:gd name="connsiteX30" fmla="*/ 531091 w 1839575"/>
              <a:gd name="connsiteY30" fmla="*/ 833751 h 1176893"/>
              <a:gd name="connsiteX31" fmla="*/ 546484 w 1839575"/>
              <a:gd name="connsiteY31" fmla="*/ 1041570 h 1176893"/>
              <a:gd name="connsiteX32" fmla="*/ 561878 w 1839575"/>
              <a:gd name="connsiteY32" fmla="*/ 1072357 h 1176893"/>
              <a:gd name="connsiteX33" fmla="*/ 569575 w 1839575"/>
              <a:gd name="connsiteY33" fmla="*/ 1110842 h 1176893"/>
              <a:gd name="connsiteX34" fmla="*/ 577272 w 1839575"/>
              <a:gd name="connsiteY34" fmla="*/ 1133933 h 1176893"/>
              <a:gd name="connsiteX35" fmla="*/ 600363 w 1839575"/>
              <a:gd name="connsiteY35" fmla="*/ 1080054 h 1176893"/>
              <a:gd name="connsiteX36" fmla="*/ 608060 w 1839575"/>
              <a:gd name="connsiteY36" fmla="*/ 456600 h 1176893"/>
              <a:gd name="connsiteX37" fmla="*/ 615757 w 1839575"/>
              <a:gd name="connsiteY37" fmla="*/ 418115 h 1176893"/>
              <a:gd name="connsiteX38" fmla="*/ 631151 w 1839575"/>
              <a:gd name="connsiteY38" fmla="*/ 302660 h 1176893"/>
              <a:gd name="connsiteX39" fmla="*/ 646545 w 1839575"/>
              <a:gd name="connsiteY39" fmla="*/ 264176 h 1176893"/>
              <a:gd name="connsiteX40" fmla="*/ 654242 w 1839575"/>
              <a:gd name="connsiteY40" fmla="*/ 194903 h 1176893"/>
              <a:gd name="connsiteX41" fmla="*/ 661939 w 1839575"/>
              <a:gd name="connsiteY41" fmla="*/ 48660 h 1176893"/>
              <a:gd name="connsiteX42" fmla="*/ 669636 w 1839575"/>
              <a:gd name="connsiteY42" fmla="*/ 387327 h 1176893"/>
              <a:gd name="connsiteX43" fmla="*/ 677333 w 1839575"/>
              <a:gd name="connsiteY43" fmla="*/ 995388 h 1176893"/>
              <a:gd name="connsiteX44" fmla="*/ 685030 w 1839575"/>
              <a:gd name="connsiteY44" fmla="*/ 1033873 h 1176893"/>
              <a:gd name="connsiteX45" fmla="*/ 692727 w 1839575"/>
              <a:gd name="connsiteY45" fmla="*/ 1064660 h 1176893"/>
              <a:gd name="connsiteX46" fmla="*/ 715818 w 1839575"/>
              <a:gd name="connsiteY46" fmla="*/ 1072357 h 1176893"/>
              <a:gd name="connsiteX47" fmla="*/ 808181 w 1839575"/>
              <a:gd name="connsiteY47" fmla="*/ 1064660 h 1176893"/>
              <a:gd name="connsiteX48" fmla="*/ 792787 w 1839575"/>
              <a:gd name="connsiteY48" fmla="*/ 602842 h 1176893"/>
              <a:gd name="connsiteX49" fmla="*/ 800484 w 1839575"/>
              <a:gd name="connsiteY49" fmla="*/ 102539 h 1176893"/>
              <a:gd name="connsiteX50" fmla="*/ 808181 w 1839575"/>
              <a:gd name="connsiteY50" fmla="*/ 194903 h 1176893"/>
              <a:gd name="connsiteX51" fmla="*/ 831272 w 1839575"/>
              <a:gd name="connsiteY51" fmla="*/ 364236 h 1176893"/>
              <a:gd name="connsiteX52" fmla="*/ 846666 w 1839575"/>
              <a:gd name="connsiteY52" fmla="*/ 879933 h 1176893"/>
              <a:gd name="connsiteX53" fmla="*/ 854363 w 1839575"/>
              <a:gd name="connsiteY53" fmla="*/ 918418 h 1176893"/>
              <a:gd name="connsiteX54" fmla="*/ 869757 w 1839575"/>
              <a:gd name="connsiteY54" fmla="*/ 964600 h 1176893"/>
              <a:gd name="connsiteX55" fmla="*/ 877454 w 1839575"/>
              <a:gd name="connsiteY55" fmla="*/ 910721 h 1176893"/>
              <a:gd name="connsiteX56" fmla="*/ 892848 w 1839575"/>
              <a:gd name="connsiteY56" fmla="*/ 579751 h 1176893"/>
              <a:gd name="connsiteX57" fmla="*/ 908242 w 1839575"/>
              <a:gd name="connsiteY57" fmla="*/ 718297 h 1176893"/>
              <a:gd name="connsiteX58" fmla="*/ 915939 w 1839575"/>
              <a:gd name="connsiteY58" fmla="*/ 787570 h 1176893"/>
              <a:gd name="connsiteX59" fmla="*/ 931333 w 1839575"/>
              <a:gd name="connsiteY59" fmla="*/ 849145 h 1176893"/>
              <a:gd name="connsiteX60" fmla="*/ 946727 w 1839575"/>
              <a:gd name="connsiteY60" fmla="*/ 941509 h 1176893"/>
              <a:gd name="connsiteX61" fmla="*/ 962121 w 1839575"/>
              <a:gd name="connsiteY61" fmla="*/ 964600 h 1176893"/>
              <a:gd name="connsiteX62" fmla="*/ 977515 w 1839575"/>
              <a:gd name="connsiteY62" fmla="*/ 926115 h 1176893"/>
              <a:gd name="connsiteX63" fmla="*/ 985212 w 1839575"/>
              <a:gd name="connsiteY63" fmla="*/ 856842 h 1176893"/>
              <a:gd name="connsiteX64" fmla="*/ 992909 w 1839575"/>
              <a:gd name="connsiteY64" fmla="*/ 795267 h 1176893"/>
              <a:gd name="connsiteX65" fmla="*/ 985212 w 1839575"/>
              <a:gd name="connsiteY65" fmla="*/ 564357 h 1176893"/>
              <a:gd name="connsiteX66" fmla="*/ 1008303 w 1839575"/>
              <a:gd name="connsiteY66" fmla="*/ 702903 h 1176893"/>
              <a:gd name="connsiteX67" fmla="*/ 1023697 w 1839575"/>
              <a:gd name="connsiteY67" fmla="*/ 795267 h 1176893"/>
              <a:gd name="connsiteX68" fmla="*/ 1054484 w 1839575"/>
              <a:gd name="connsiteY68" fmla="*/ 895327 h 1176893"/>
              <a:gd name="connsiteX69" fmla="*/ 1062181 w 1839575"/>
              <a:gd name="connsiteY69" fmla="*/ 926115 h 1176893"/>
              <a:gd name="connsiteX70" fmla="*/ 1077575 w 1839575"/>
              <a:gd name="connsiteY70" fmla="*/ 972297 h 1176893"/>
              <a:gd name="connsiteX71" fmla="*/ 1085272 w 1839575"/>
              <a:gd name="connsiteY71" fmla="*/ 718297 h 1176893"/>
              <a:gd name="connsiteX72" fmla="*/ 1100666 w 1839575"/>
              <a:gd name="connsiteY72" fmla="*/ 795267 h 1176893"/>
              <a:gd name="connsiteX73" fmla="*/ 1116060 w 1839575"/>
              <a:gd name="connsiteY73" fmla="*/ 841448 h 1176893"/>
              <a:gd name="connsiteX74" fmla="*/ 1131454 w 1839575"/>
              <a:gd name="connsiteY74" fmla="*/ 864539 h 1176893"/>
              <a:gd name="connsiteX75" fmla="*/ 1162242 w 1839575"/>
              <a:gd name="connsiteY75" fmla="*/ 956903 h 1176893"/>
              <a:gd name="connsiteX76" fmla="*/ 1169939 w 1839575"/>
              <a:gd name="connsiteY76" fmla="*/ 987691 h 1176893"/>
              <a:gd name="connsiteX77" fmla="*/ 1223818 w 1839575"/>
              <a:gd name="connsiteY77" fmla="*/ 1041570 h 1176893"/>
              <a:gd name="connsiteX78" fmla="*/ 1254606 w 1839575"/>
              <a:gd name="connsiteY78" fmla="*/ 1049267 h 1176893"/>
              <a:gd name="connsiteX79" fmla="*/ 1400848 w 1839575"/>
              <a:gd name="connsiteY79" fmla="*/ 979994 h 1176893"/>
              <a:gd name="connsiteX80" fmla="*/ 1416242 w 1839575"/>
              <a:gd name="connsiteY80" fmla="*/ 1010782 h 1176893"/>
              <a:gd name="connsiteX81" fmla="*/ 1716424 w 1839575"/>
              <a:gd name="connsiteY81" fmla="*/ 1033873 h 1176893"/>
              <a:gd name="connsiteX82" fmla="*/ 1739515 w 1839575"/>
              <a:gd name="connsiteY82" fmla="*/ 1041570 h 1176893"/>
              <a:gd name="connsiteX83" fmla="*/ 1839575 w 1839575"/>
              <a:gd name="connsiteY83" fmla="*/ 1049267 h 1176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839575" h="1176893">
                <a:moveTo>
                  <a:pt x="0" y="1164721"/>
                </a:moveTo>
                <a:cubicBezTo>
                  <a:pt x="17959" y="1162155"/>
                  <a:pt x="37034" y="1163762"/>
                  <a:pt x="53878" y="1157024"/>
                </a:cubicBezTo>
                <a:cubicBezTo>
                  <a:pt x="63985" y="1152981"/>
                  <a:pt x="70286" y="1142525"/>
                  <a:pt x="76969" y="1133933"/>
                </a:cubicBezTo>
                <a:cubicBezTo>
                  <a:pt x="124701" y="1072564"/>
                  <a:pt x="96450" y="1109002"/>
                  <a:pt x="115454" y="1064660"/>
                </a:cubicBezTo>
                <a:cubicBezTo>
                  <a:pt x="143988" y="998083"/>
                  <a:pt x="120494" y="1064935"/>
                  <a:pt x="138545" y="1010782"/>
                </a:cubicBezTo>
                <a:cubicBezTo>
                  <a:pt x="165334" y="1050966"/>
                  <a:pt x="146272" y="1016023"/>
                  <a:pt x="161636" y="1072357"/>
                </a:cubicBezTo>
                <a:cubicBezTo>
                  <a:pt x="165906" y="1088012"/>
                  <a:pt x="161636" y="1113408"/>
                  <a:pt x="177030" y="1118539"/>
                </a:cubicBezTo>
                <a:lnTo>
                  <a:pt x="200121" y="1126236"/>
                </a:lnTo>
                <a:cubicBezTo>
                  <a:pt x="257392" y="1040329"/>
                  <a:pt x="171759" y="1176893"/>
                  <a:pt x="230909" y="910721"/>
                </a:cubicBezTo>
                <a:cubicBezTo>
                  <a:pt x="234961" y="892487"/>
                  <a:pt x="240810" y="946748"/>
                  <a:pt x="246303" y="964600"/>
                </a:cubicBezTo>
                <a:cubicBezTo>
                  <a:pt x="251075" y="980109"/>
                  <a:pt x="257427" y="995127"/>
                  <a:pt x="261697" y="1010782"/>
                </a:cubicBezTo>
                <a:cubicBezTo>
                  <a:pt x="289558" y="1112938"/>
                  <a:pt x="253739" y="1002304"/>
                  <a:pt x="277091" y="1072357"/>
                </a:cubicBezTo>
                <a:cubicBezTo>
                  <a:pt x="277475" y="1070438"/>
                  <a:pt x="286172" y="1018672"/>
                  <a:pt x="292484" y="1010782"/>
                </a:cubicBezTo>
                <a:cubicBezTo>
                  <a:pt x="298263" y="1003558"/>
                  <a:pt x="307878" y="1000519"/>
                  <a:pt x="315575" y="995388"/>
                </a:cubicBezTo>
                <a:cubicBezTo>
                  <a:pt x="316091" y="994613"/>
                  <a:pt x="339189" y="949729"/>
                  <a:pt x="354060" y="964600"/>
                </a:cubicBezTo>
                <a:cubicBezTo>
                  <a:pt x="365534" y="976074"/>
                  <a:pt x="354060" y="1005651"/>
                  <a:pt x="369454" y="1010782"/>
                </a:cubicBezTo>
                <a:cubicBezTo>
                  <a:pt x="401321" y="1021404"/>
                  <a:pt x="385794" y="1013979"/>
                  <a:pt x="415636" y="1033873"/>
                </a:cubicBezTo>
                <a:cubicBezTo>
                  <a:pt x="425899" y="1018479"/>
                  <a:pt x="444583" y="1006100"/>
                  <a:pt x="446424" y="987691"/>
                </a:cubicBezTo>
                <a:cubicBezTo>
                  <a:pt x="455926" y="892669"/>
                  <a:pt x="450475" y="936246"/>
                  <a:pt x="461818" y="856842"/>
                </a:cubicBezTo>
                <a:cubicBezTo>
                  <a:pt x="464384" y="754216"/>
                  <a:pt x="465241" y="651533"/>
                  <a:pt x="469515" y="548964"/>
                </a:cubicBezTo>
                <a:cubicBezTo>
                  <a:pt x="470376" y="528297"/>
                  <a:pt x="456527" y="487388"/>
                  <a:pt x="477212" y="487388"/>
                </a:cubicBezTo>
                <a:cubicBezTo>
                  <a:pt x="501416" y="487388"/>
                  <a:pt x="502869" y="528439"/>
                  <a:pt x="515697" y="548964"/>
                </a:cubicBezTo>
                <a:cubicBezTo>
                  <a:pt x="518263" y="579752"/>
                  <a:pt x="523394" y="610433"/>
                  <a:pt x="523394" y="641327"/>
                </a:cubicBezTo>
                <a:cubicBezTo>
                  <a:pt x="523394" y="738856"/>
                  <a:pt x="512830" y="836325"/>
                  <a:pt x="515697" y="933812"/>
                </a:cubicBezTo>
                <a:cubicBezTo>
                  <a:pt x="516034" y="945281"/>
                  <a:pt x="526571" y="913570"/>
                  <a:pt x="531091" y="903024"/>
                </a:cubicBezTo>
                <a:cubicBezTo>
                  <a:pt x="537713" y="887571"/>
                  <a:pt x="542580" y="864760"/>
                  <a:pt x="546484" y="849145"/>
                </a:cubicBezTo>
                <a:cubicBezTo>
                  <a:pt x="549050" y="797832"/>
                  <a:pt x="550386" y="746443"/>
                  <a:pt x="554181" y="695206"/>
                </a:cubicBezTo>
                <a:cubicBezTo>
                  <a:pt x="556427" y="664880"/>
                  <a:pt x="563585" y="632794"/>
                  <a:pt x="569575" y="602842"/>
                </a:cubicBezTo>
                <a:cubicBezTo>
                  <a:pt x="567009" y="646458"/>
                  <a:pt x="568522" y="690507"/>
                  <a:pt x="561878" y="733691"/>
                </a:cubicBezTo>
                <a:cubicBezTo>
                  <a:pt x="558177" y="757748"/>
                  <a:pt x="545945" y="779700"/>
                  <a:pt x="538787" y="802964"/>
                </a:cubicBezTo>
                <a:cubicBezTo>
                  <a:pt x="535676" y="813074"/>
                  <a:pt x="533656" y="823489"/>
                  <a:pt x="531091" y="833751"/>
                </a:cubicBezTo>
                <a:cubicBezTo>
                  <a:pt x="536222" y="903024"/>
                  <a:pt x="537595" y="972678"/>
                  <a:pt x="546484" y="1041570"/>
                </a:cubicBezTo>
                <a:cubicBezTo>
                  <a:pt x="547952" y="1052949"/>
                  <a:pt x="558250" y="1061472"/>
                  <a:pt x="561878" y="1072357"/>
                </a:cubicBezTo>
                <a:cubicBezTo>
                  <a:pt x="566015" y="1084768"/>
                  <a:pt x="566402" y="1098150"/>
                  <a:pt x="569575" y="1110842"/>
                </a:cubicBezTo>
                <a:cubicBezTo>
                  <a:pt x="571543" y="1118713"/>
                  <a:pt x="574706" y="1126236"/>
                  <a:pt x="577272" y="1133933"/>
                </a:cubicBezTo>
                <a:cubicBezTo>
                  <a:pt x="590371" y="1114284"/>
                  <a:pt x="599757" y="1105815"/>
                  <a:pt x="600363" y="1080054"/>
                </a:cubicBezTo>
                <a:cubicBezTo>
                  <a:pt x="605252" y="872278"/>
                  <a:pt x="603228" y="664378"/>
                  <a:pt x="608060" y="456600"/>
                </a:cubicBezTo>
                <a:cubicBezTo>
                  <a:pt x="608364" y="443521"/>
                  <a:pt x="613768" y="431045"/>
                  <a:pt x="615757" y="418115"/>
                </a:cubicBezTo>
                <a:cubicBezTo>
                  <a:pt x="617139" y="409132"/>
                  <a:pt x="628041" y="315100"/>
                  <a:pt x="631151" y="302660"/>
                </a:cubicBezTo>
                <a:cubicBezTo>
                  <a:pt x="634502" y="289256"/>
                  <a:pt x="641414" y="277004"/>
                  <a:pt x="646545" y="264176"/>
                </a:cubicBezTo>
                <a:cubicBezTo>
                  <a:pt x="649111" y="241085"/>
                  <a:pt x="652587" y="218077"/>
                  <a:pt x="654242" y="194903"/>
                </a:cubicBezTo>
                <a:cubicBezTo>
                  <a:pt x="657720" y="146212"/>
                  <a:pt x="658046" y="0"/>
                  <a:pt x="661939" y="48660"/>
                </a:cubicBezTo>
                <a:cubicBezTo>
                  <a:pt x="670944" y="161219"/>
                  <a:pt x="667800" y="274424"/>
                  <a:pt x="669636" y="387327"/>
                </a:cubicBezTo>
                <a:cubicBezTo>
                  <a:pt x="672932" y="590003"/>
                  <a:pt x="672508" y="792742"/>
                  <a:pt x="677333" y="995388"/>
                </a:cubicBezTo>
                <a:cubicBezTo>
                  <a:pt x="677644" y="1008467"/>
                  <a:pt x="682192" y="1021102"/>
                  <a:pt x="685030" y="1033873"/>
                </a:cubicBezTo>
                <a:cubicBezTo>
                  <a:pt x="687325" y="1044199"/>
                  <a:pt x="686119" y="1056400"/>
                  <a:pt x="692727" y="1064660"/>
                </a:cubicBezTo>
                <a:cubicBezTo>
                  <a:pt x="697795" y="1070995"/>
                  <a:pt x="708121" y="1069791"/>
                  <a:pt x="715818" y="1072357"/>
                </a:cubicBezTo>
                <a:cubicBezTo>
                  <a:pt x="746606" y="1069791"/>
                  <a:pt x="801787" y="1094886"/>
                  <a:pt x="808181" y="1064660"/>
                </a:cubicBezTo>
                <a:cubicBezTo>
                  <a:pt x="833124" y="946746"/>
                  <a:pt x="809061" y="749311"/>
                  <a:pt x="792787" y="602842"/>
                </a:cubicBezTo>
                <a:cubicBezTo>
                  <a:pt x="795353" y="436074"/>
                  <a:pt x="794195" y="269208"/>
                  <a:pt x="800484" y="102539"/>
                </a:cubicBezTo>
                <a:cubicBezTo>
                  <a:pt x="801649" y="71666"/>
                  <a:pt x="804349" y="164247"/>
                  <a:pt x="808181" y="194903"/>
                </a:cubicBezTo>
                <a:cubicBezTo>
                  <a:pt x="847448" y="509040"/>
                  <a:pt x="804250" y="94016"/>
                  <a:pt x="831272" y="364236"/>
                </a:cubicBezTo>
                <a:cubicBezTo>
                  <a:pt x="836403" y="536135"/>
                  <a:pt x="839507" y="708107"/>
                  <a:pt x="846666" y="879933"/>
                </a:cubicBezTo>
                <a:cubicBezTo>
                  <a:pt x="847211" y="893004"/>
                  <a:pt x="850921" y="905797"/>
                  <a:pt x="854363" y="918418"/>
                </a:cubicBezTo>
                <a:cubicBezTo>
                  <a:pt x="858633" y="934073"/>
                  <a:pt x="869757" y="964600"/>
                  <a:pt x="869757" y="964600"/>
                </a:cubicBezTo>
                <a:cubicBezTo>
                  <a:pt x="872323" y="946640"/>
                  <a:pt x="876795" y="928851"/>
                  <a:pt x="877454" y="910721"/>
                </a:cubicBezTo>
                <a:cubicBezTo>
                  <a:pt x="890450" y="553322"/>
                  <a:pt x="860459" y="417812"/>
                  <a:pt x="892848" y="579751"/>
                </a:cubicBezTo>
                <a:cubicBezTo>
                  <a:pt x="907130" y="722574"/>
                  <a:pt x="893715" y="594818"/>
                  <a:pt x="908242" y="718297"/>
                </a:cubicBezTo>
                <a:cubicBezTo>
                  <a:pt x="910957" y="741371"/>
                  <a:pt x="911901" y="764690"/>
                  <a:pt x="915939" y="787570"/>
                </a:cubicBezTo>
                <a:cubicBezTo>
                  <a:pt x="919616" y="808405"/>
                  <a:pt x="928341" y="828201"/>
                  <a:pt x="931333" y="849145"/>
                </a:cubicBezTo>
                <a:cubicBezTo>
                  <a:pt x="932476" y="857146"/>
                  <a:pt x="941532" y="927657"/>
                  <a:pt x="946727" y="941509"/>
                </a:cubicBezTo>
                <a:cubicBezTo>
                  <a:pt x="949975" y="950171"/>
                  <a:pt x="956990" y="956903"/>
                  <a:pt x="962121" y="964600"/>
                </a:cubicBezTo>
                <a:cubicBezTo>
                  <a:pt x="967252" y="951772"/>
                  <a:pt x="974620" y="939625"/>
                  <a:pt x="977515" y="926115"/>
                </a:cubicBezTo>
                <a:cubicBezTo>
                  <a:pt x="982383" y="903398"/>
                  <a:pt x="982497" y="879916"/>
                  <a:pt x="985212" y="856842"/>
                </a:cubicBezTo>
                <a:cubicBezTo>
                  <a:pt x="987629" y="836299"/>
                  <a:pt x="990343" y="815792"/>
                  <a:pt x="992909" y="795267"/>
                </a:cubicBezTo>
                <a:cubicBezTo>
                  <a:pt x="990343" y="718297"/>
                  <a:pt x="972551" y="640322"/>
                  <a:pt x="985212" y="564357"/>
                </a:cubicBezTo>
                <a:cubicBezTo>
                  <a:pt x="992909" y="518175"/>
                  <a:pt x="996948" y="657482"/>
                  <a:pt x="1008303" y="702903"/>
                </a:cubicBezTo>
                <a:cubicBezTo>
                  <a:pt x="1025624" y="772189"/>
                  <a:pt x="1005678" y="687156"/>
                  <a:pt x="1023697" y="795267"/>
                </a:cubicBezTo>
                <a:cubicBezTo>
                  <a:pt x="1037081" y="875570"/>
                  <a:pt x="1025930" y="852494"/>
                  <a:pt x="1054484" y="895327"/>
                </a:cubicBezTo>
                <a:cubicBezTo>
                  <a:pt x="1057050" y="905590"/>
                  <a:pt x="1059141" y="915983"/>
                  <a:pt x="1062181" y="926115"/>
                </a:cubicBezTo>
                <a:cubicBezTo>
                  <a:pt x="1066844" y="941657"/>
                  <a:pt x="1077575" y="972297"/>
                  <a:pt x="1077575" y="972297"/>
                </a:cubicBezTo>
                <a:cubicBezTo>
                  <a:pt x="1080141" y="887630"/>
                  <a:pt x="1074316" y="802291"/>
                  <a:pt x="1085272" y="718297"/>
                </a:cubicBezTo>
                <a:cubicBezTo>
                  <a:pt x="1088656" y="692352"/>
                  <a:pt x="1094320" y="769883"/>
                  <a:pt x="1100666" y="795267"/>
                </a:cubicBezTo>
                <a:cubicBezTo>
                  <a:pt x="1104602" y="811009"/>
                  <a:pt x="1109470" y="826620"/>
                  <a:pt x="1116060" y="841448"/>
                </a:cubicBezTo>
                <a:cubicBezTo>
                  <a:pt x="1119817" y="849901"/>
                  <a:pt x="1128018" y="855950"/>
                  <a:pt x="1131454" y="864539"/>
                </a:cubicBezTo>
                <a:cubicBezTo>
                  <a:pt x="1143507" y="894671"/>
                  <a:pt x="1154371" y="925419"/>
                  <a:pt x="1162242" y="956903"/>
                </a:cubicBezTo>
                <a:cubicBezTo>
                  <a:pt x="1164808" y="967166"/>
                  <a:pt x="1163717" y="979136"/>
                  <a:pt x="1169939" y="987691"/>
                </a:cubicBezTo>
                <a:cubicBezTo>
                  <a:pt x="1184878" y="1008232"/>
                  <a:pt x="1199178" y="1035410"/>
                  <a:pt x="1223818" y="1041570"/>
                </a:cubicBezTo>
                <a:lnTo>
                  <a:pt x="1254606" y="1049267"/>
                </a:lnTo>
                <a:cubicBezTo>
                  <a:pt x="1384637" y="967997"/>
                  <a:pt x="1331833" y="956989"/>
                  <a:pt x="1400848" y="979994"/>
                </a:cubicBezTo>
                <a:cubicBezTo>
                  <a:pt x="1405979" y="990257"/>
                  <a:pt x="1405062" y="1008202"/>
                  <a:pt x="1416242" y="1010782"/>
                </a:cubicBezTo>
                <a:cubicBezTo>
                  <a:pt x="1438908" y="1016013"/>
                  <a:pt x="1664473" y="1030410"/>
                  <a:pt x="1716424" y="1033873"/>
                </a:cubicBezTo>
                <a:cubicBezTo>
                  <a:pt x="1724121" y="1036439"/>
                  <a:pt x="1731464" y="1040564"/>
                  <a:pt x="1739515" y="1041570"/>
                </a:cubicBezTo>
                <a:cubicBezTo>
                  <a:pt x="1772709" y="1045719"/>
                  <a:pt x="1839575" y="1049267"/>
                  <a:pt x="1839575" y="104926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5"/>
          <p:cNvGrpSpPr/>
          <p:nvPr/>
        </p:nvGrpSpPr>
        <p:grpSpPr>
          <a:xfrm>
            <a:off x="632691" y="2876187"/>
            <a:ext cx="1982739" cy="1161677"/>
            <a:chOff x="808182" y="3161914"/>
            <a:chExt cx="1982739" cy="914403"/>
          </a:xfrm>
        </p:grpSpPr>
        <p:cxnSp>
          <p:nvCxnSpPr>
            <p:cNvPr id="37" name="Curved Connector 36"/>
            <p:cNvCxnSpPr/>
            <p:nvPr/>
          </p:nvCxnSpPr>
          <p:spPr>
            <a:xfrm rot="10800000" flipV="1">
              <a:off x="808182" y="3161914"/>
              <a:ext cx="1068340" cy="914403"/>
            </a:xfrm>
            <a:prstGeom prst="curvedConnector3">
              <a:avLst>
                <a:gd name="adj1" fmla="val 26945"/>
              </a:avLst>
            </a:prstGeom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urved Connector 37"/>
            <p:cNvCxnSpPr/>
            <p:nvPr/>
          </p:nvCxnSpPr>
          <p:spPr>
            <a:xfrm>
              <a:off x="1876521" y="3161916"/>
              <a:ext cx="914400" cy="891165"/>
            </a:xfrm>
            <a:prstGeom prst="curvedConnector3">
              <a:avLst>
                <a:gd name="adj1" fmla="val 29798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2386061" y="3124970"/>
            <a:ext cx="364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834303" y="3124970"/>
            <a:ext cx="364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742545" y="4625879"/>
            <a:ext cx="1750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 weighting</a:t>
            </a:r>
            <a:endParaRPr lang="en-US" dirty="0"/>
          </a:p>
        </p:txBody>
      </p:sp>
      <p:pic>
        <p:nvPicPr>
          <p:cNvPr id="17" name="Picture 6" descr="ff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9900" y="4129178"/>
            <a:ext cx="1992681" cy="19969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Rectangle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</a:rPr>
              <a:t>Zero spacing correction</a:t>
            </a:r>
            <a:endParaRPr lang="en-US" dirty="0">
              <a:ea typeface="ＭＳ Ｐゴシック" charset="-128"/>
            </a:endParaRPr>
          </a:p>
        </p:txBody>
      </p:sp>
      <p:sp>
        <p:nvSpPr>
          <p:cNvPr id="59399" name="Rectangle 7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en-US" dirty="0" smtClean="0">
                <a:ea typeface="ＭＳ Ｐゴシック" charset="-128"/>
                <a:sym typeface="Wingdings"/>
              </a:rPr>
              <a:t>Clean </a:t>
            </a:r>
            <a:r>
              <a:rPr lang="en-US" dirty="0" smtClean="0">
                <a:ea typeface="ＭＳ Ｐゴシック" charset="-128"/>
                <a:sym typeface="Wingdings"/>
              </a:rPr>
              <a:t>you </a:t>
            </a:r>
            <a:r>
              <a:rPr lang="en-US" dirty="0" err="1" smtClean="0">
                <a:ea typeface="ＭＳ Ｐゴシック" charset="-128"/>
                <a:sym typeface="Wingdings"/>
              </a:rPr>
              <a:t>interferometric</a:t>
            </a:r>
            <a:r>
              <a:rPr lang="en-US" dirty="0" smtClean="0">
                <a:ea typeface="ＭＳ Ｐゴシック" charset="-128"/>
                <a:sym typeface="Wingdings"/>
              </a:rPr>
              <a:t> map </a:t>
            </a:r>
            <a:r>
              <a:rPr lang="en-US" dirty="0" err="1" smtClean="0">
                <a:ea typeface="ＭＳ Ｐゴシック" charset="-128"/>
                <a:sym typeface="Wingdings"/>
              </a:rPr>
              <a:t></a:t>
            </a:r>
            <a:r>
              <a:rPr lang="en-US" dirty="0" smtClean="0">
                <a:ea typeface="ＭＳ Ｐゴシック" charset="-128"/>
                <a:sym typeface="Wingdings"/>
              </a:rPr>
              <a:t> </a:t>
            </a:r>
            <a:r>
              <a:rPr lang="en-US" dirty="0" err="1" smtClean="0">
                <a:ea typeface="ＭＳ Ｐゴシック" charset="-128"/>
                <a:sym typeface="Wingdings"/>
              </a:rPr>
              <a:t>deconvolve</a:t>
            </a:r>
            <a:r>
              <a:rPr lang="en-US" dirty="0" smtClean="0">
                <a:ea typeface="ＭＳ Ｐゴシック" charset="-128"/>
                <a:sym typeface="Wingdings"/>
              </a:rPr>
              <a:t>, it will extrapolate the center </a:t>
            </a:r>
            <a:r>
              <a:rPr lang="en-US" dirty="0" err="1" smtClean="0">
                <a:ea typeface="ＭＳ Ｐゴシック" charset="-128"/>
                <a:sym typeface="Wingdings"/>
              </a:rPr>
              <a:t></a:t>
            </a:r>
            <a:r>
              <a:rPr lang="en-US" dirty="0" smtClean="0">
                <a:ea typeface="ＭＳ Ｐゴシック" charset="-128"/>
                <a:sym typeface="Wingdings"/>
              </a:rPr>
              <a:t> FT back to FT domain </a:t>
            </a:r>
            <a:r>
              <a:rPr lang="en-US" dirty="0" err="1" smtClean="0">
                <a:ea typeface="ＭＳ Ｐゴシック" charset="-128"/>
                <a:sym typeface="Wingdings"/>
              </a:rPr>
              <a:t></a:t>
            </a:r>
            <a:r>
              <a:rPr lang="en-US" dirty="0" smtClean="0">
                <a:ea typeface="ＭＳ Ｐゴシック" charset="-128"/>
                <a:sym typeface="Wingdings"/>
              </a:rPr>
              <a:t> cut out the central info as clean is only an extrapolation </a:t>
            </a:r>
            <a:r>
              <a:rPr lang="en-US" dirty="0" err="1" smtClean="0">
                <a:ea typeface="ＭＳ Ｐゴシック" charset="-128"/>
                <a:sym typeface="Wingdings"/>
              </a:rPr>
              <a:t></a:t>
            </a:r>
            <a:r>
              <a:rPr lang="en-US" dirty="0" smtClean="0">
                <a:ea typeface="ＭＳ Ｐゴシック" charset="-128"/>
                <a:sym typeface="Wingdings"/>
              </a:rPr>
              <a:t> replace by SD FT and </a:t>
            </a:r>
            <a:r>
              <a:rPr lang="en-US" dirty="0" err="1" smtClean="0">
                <a:ea typeface="ＭＳ Ｐゴシック" charset="-128"/>
                <a:sym typeface="Wingdings"/>
              </a:rPr>
              <a:t></a:t>
            </a:r>
            <a:r>
              <a:rPr lang="en-US" dirty="0" smtClean="0">
                <a:ea typeface="ＭＳ Ｐゴシック" charset="-128"/>
                <a:sym typeface="Wingdings"/>
              </a:rPr>
              <a:t> FT back to </a:t>
            </a:r>
            <a:r>
              <a:rPr lang="en-US" dirty="0" smtClean="0">
                <a:ea typeface="ＭＳ Ｐゴシック" charset="-128"/>
                <a:sym typeface="Wingdings"/>
              </a:rPr>
              <a:t>image</a:t>
            </a:r>
            <a:endParaRPr lang="en-US" dirty="0" smtClean="0">
              <a:ea typeface="ＭＳ Ｐゴシック" charset="-128"/>
            </a:endParaRPr>
          </a:p>
          <a:p>
            <a:pPr>
              <a:buNone/>
            </a:pPr>
            <a:endParaRPr lang="en-US" dirty="0" smtClean="0">
              <a:ea typeface="ＭＳ Ｐゴシック" charset="-128"/>
            </a:endParaRPr>
          </a:p>
          <a:p>
            <a:endParaRPr lang="en-US" dirty="0">
              <a:ea typeface="ＭＳ Ｐゴシック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A49FAE-DD05-6B45-B10E-805EB5D097E5}" type="slidenum">
              <a:rPr lang="en-US"/>
              <a:pPr/>
              <a:t>46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161588" y="2748704"/>
            <a:ext cx="3525212" cy="1176893"/>
          </a:xfrm>
          <a:custGeom>
            <a:avLst/>
            <a:gdLst>
              <a:gd name="connsiteX0" fmla="*/ 0 w 1839575"/>
              <a:gd name="connsiteY0" fmla="*/ 1164721 h 1176893"/>
              <a:gd name="connsiteX1" fmla="*/ 53878 w 1839575"/>
              <a:gd name="connsiteY1" fmla="*/ 1157024 h 1176893"/>
              <a:gd name="connsiteX2" fmla="*/ 76969 w 1839575"/>
              <a:gd name="connsiteY2" fmla="*/ 1133933 h 1176893"/>
              <a:gd name="connsiteX3" fmla="*/ 115454 w 1839575"/>
              <a:gd name="connsiteY3" fmla="*/ 1064660 h 1176893"/>
              <a:gd name="connsiteX4" fmla="*/ 138545 w 1839575"/>
              <a:gd name="connsiteY4" fmla="*/ 1010782 h 1176893"/>
              <a:gd name="connsiteX5" fmla="*/ 161636 w 1839575"/>
              <a:gd name="connsiteY5" fmla="*/ 1072357 h 1176893"/>
              <a:gd name="connsiteX6" fmla="*/ 177030 w 1839575"/>
              <a:gd name="connsiteY6" fmla="*/ 1118539 h 1176893"/>
              <a:gd name="connsiteX7" fmla="*/ 200121 w 1839575"/>
              <a:gd name="connsiteY7" fmla="*/ 1126236 h 1176893"/>
              <a:gd name="connsiteX8" fmla="*/ 230909 w 1839575"/>
              <a:gd name="connsiteY8" fmla="*/ 910721 h 1176893"/>
              <a:gd name="connsiteX9" fmla="*/ 246303 w 1839575"/>
              <a:gd name="connsiteY9" fmla="*/ 964600 h 1176893"/>
              <a:gd name="connsiteX10" fmla="*/ 261697 w 1839575"/>
              <a:gd name="connsiteY10" fmla="*/ 1010782 h 1176893"/>
              <a:gd name="connsiteX11" fmla="*/ 277091 w 1839575"/>
              <a:gd name="connsiteY11" fmla="*/ 1072357 h 1176893"/>
              <a:gd name="connsiteX12" fmla="*/ 292484 w 1839575"/>
              <a:gd name="connsiteY12" fmla="*/ 1010782 h 1176893"/>
              <a:gd name="connsiteX13" fmla="*/ 315575 w 1839575"/>
              <a:gd name="connsiteY13" fmla="*/ 995388 h 1176893"/>
              <a:gd name="connsiteX14" fmla="*/ 354060 w 1839575"/>
              <a:gd name="connsiteY14" fmla="*/ 964600 h 1176893"/>
              <a:gd name="connsiteX15" fmla="*/ 369454 w 1839575"/>
              <a:gd name="connsiteY15" fmla="*/ 1010782 h 1176893"/>
              <a:gd name="connsiteX16" fmla="*/ 415636 w 1839575"/>
              <a:gd name="connsiteY16" fmla="*/ 1033873 h 1176893"/>
              <a:gd name="connsiteX17" fmla="*/ 446424 w 1839575"/>
              <a:gd name="connsiteY17" fmla="*/ 987691 h 1176893"/>
              <a:gd name="connsiteX18" fmla="*/ 461818 w 1839575"/>
              <a:gd name="connsiteY18" fmla="*/ 856842 h 1176893"/>
              <a:gd name="connsiteX19" fmla="*/ 469515 w 1839575"/>
              <a:gd name="connsiteY19" fmla="*/ 548964 h 1176893"/>
              <a:gd name="connsiteX20" fmla="*/ 477212 w 1839575"/>
              <a:gd name="connsiteY20" fmla="*/ 487388 h 1176893"/>
              <a:gd name="connsiteX21" fmla="*/ 515697 w 1839575"/>
              <a:gd name="connsiteY21" fmla="*/ 548964 h 1176893"/>
              <a:gd name="connsiteX22" fmla="*/ 523394 w 1839575"/>
              <a:gd name="connsiteY22" fmla="*/ 641327 h 1176893"/>
              <a:gd name="connsiteX23" fmla="*/ 515697 w 1839575"/>
              <a:gd name="connsiteY23" fmla="*/ 933812 h 1176893"/>
              <a:gd name="connsiteX24" fmla="*/ 531091 w 1839575"/>
              <a:gd name="connsiteY24" fmla="*/ 903024 h 1176893"/>
              <a:gd name="connsiteX25" fmla="*/ 546484 w 1839575"/>
              <a:gd name="connsiteY25" fmla="*/ 849145 h 1176893"/>
              <a:gd name="connsiteX26" fmla="*/ 554181 w 1839575"/>
              <a:gd name="connsiteY26" fmla="*/ 695206 h 1176893"/>
              <a:gd name="connsiteX27" fmla="*/ 569575 w 1839575"/>
              <a:gd name="connsiteY27" fmla="*/ 602842 h 1176893"/>
              <a:gd name="connsiteX28" fmla="*/ 561878 w 1839575"/>
              <a:gd name="connsiteY28" fmla="*/ 733691 h 1176893"/>
              <a:gd name="connsiteX29" fmla="*/ 538787 w 1839575"/>
              <a:gd name="connsiteY29" fmla="*/ 802964 h 1176893"/>
              <a:gd name="connsiteX30" fmla="*/ 531091 w 1839575"/>
              <a:gd name="connsiteY30" fmla="*/ 833751 h 1176893"/>
              <a:gd name="connsiteX31" fmla="*/ 546484 w 1839575"/>
              <a:gd name="connsiteY31" fmla="*/ 1041570 h 1176893"/>
              <a:gd name="connsiteX32" fmla="*/ 561878 w 1839575"/>
              <a:gd name="connsiteY32" fmla="*/ 1072357 h 1176893"/>
              <a:gd name="connsiteX33" fmla="*/ 569575 w 1839575"/>
              <a:gd name="connsiteY33" fmla="*/ 1110842 h 1176893"/>
              <a:gd name="connsiteX34" fmla="*/ 577272 w 1839575"/>
              <a:gd name="connsiteY34" fmla="*/ 1133933 h 1176893"/>
              <a:gd name="connsiteX35" fmla="*/ 600363 w 1839575"/>
              <a:gd name="connsiteY35" fmla="*/ 1080054 h 1176893"/>
              <a:gd name="connsiteX36" fmla="*/ 608060 w 1839575"/>
              <a:gd name="connsiteY36" fmla="*/ 456600 h 1176893"/>
              <a:gd name="connsiteX37" fmla="*/ 615757 w 1839575"/>
              <a:gd name="connsiteY37" fmla="*/ 418115 h 1176893"/>
              <a:gd name="connsiteX38" fmla="*/ 631151 w 1839575"/>
              <a:gd name="connsiteY38" fmla="*/ 302660 h 1176893"/>
              <a:gd name="connsiteX39" fmla="*/ 646545 w 1839575"/>
              <a:gd name="connsiteY39" fmla="*/ 264176 h 1176893"/>
              <a:gd name="connsiteX40" fmla="*/ 654242 w 1839575"/>
              <a:gd name="connsiteY40" fmla="*/ 194903 h 1176893"/>
              <a:gd name="connsiteX41" fmla="*/ 661939 w 1839575"/>
              <a:gd name="connsiteY41" fmla="*/ 48660 h 1176893"/>
              <a:gd name="connsiteX42" fmla="*/ 669636 w 1839575"/>
              <a:gd name="connsiteY42" fmla="*/ 387327 h 1176893"/>
              <a:gd name="connsiteX43" fmla="*/ 677333 w 1839575"/>
              <a:gd name="connsiteY43" fmla="*/ 995388 h 1176893"/>
              <a:gd name="connsiteX44" fmla="*/ 685030 w 1839575"/>
              <a:gd name="connsiteY44" fmla="*/ 1033873 h 1176893"/>
              <a:gd name="connsiteX45" fmla="*/ 692727 w 1839575"/>
              <a:gd name="connsiteY45" fmla="*/ 1064660 h 1176893"/>
              <a:gd name="connsiteX46" fmla="*/ 715818 w 1839575"/>
              <a:gd name="connsiteY46" fmla="*/ 1072357 h 1176893"/>
              <a:gd name="connsiteX47" fmla="*/ 808181 w 1839575"/>
              <a:gd name="connsiteY47" fmla="*/ 1064660 h 1176893"/>
              <a:gd name="connsiteX48" fmla="*/ 792787 w 1839575"/>
              <a:gd name="connsiteY48" fmla="*/ 602842 h 1176893"/>
              <a:gd name="connsiteX49" fmla="*/ 800484 w 1839575"/>
              <a:gd name="connsiteY49" fmla="*/ 102539 h 1176893"/>
              <a:gd name="connsiteX50" fmla="*/ 808181 w 1839575"/>
              <a:gd name="connsiteY50" fmla="*/ 194903 h 1176893"/>
              <a:gd name="connsiteX51" fmla="*/ 831272 w 1839575"/>
              <a:gd name="connsiteY51" fmla="*/ 364236 h 1176893"/>
              <a:gd name="connsiteX52" fmla="*/ 846666 w 1839575"/>
              <a:gd name="connsiteY52" fmla="*/ 879933 h 1176893"/>
              <a:gd name="connsiteX53" fmla="*/ 854363 w 1839575"/>
              <a:gd name="connsiteY53" fmla="*/ 918418 h 1176893"/>
              <a:gd name="connsiteX54" fmla="*/ 869757 w 1839575"/>
              <a:gd name="connsiteY54" fmla="*/ 964600 h 1176893"/>
              <a:gd name="connsiteX55" fmla="*/ 877454 w 1839575"/>
              <a:gd name="connsiteY55" fmla="*/ 910721 h 1176893"/>
              <a:gd name="connsiteX56" fmla="*/ 892848 w 1839575"/>
              <a:gd name="connsiteY56" fmla="*/ 579751 h 1176893"/>
              <a:gd name="connsiteX57" fmla="*/ 908242 w 1839575"/>
              <a:gd name="connsiteY57" fmla="*/ 718297 h 1176893"/>
              <a:gd name="connsiteX58" fmla="*/ 915939 w 1839575"/>
              <a:gd name="connsiteY58" fmla="*/ 787570 h 1176893"/>
              <a:gd name="connsiteX59" fmla="*/ 931333 w 1839575"/>
              <a:gd name="connsiteY59" fmla="*/ 849145 h 1176893"/>
              <a:gd name="connsiteX60" fmla="*/ 946727 w 1839575"/>
              <a:gd name="connsiteY60" fmla="*/ 941509 h 1176893"/>
              <a:gd name="connsiteX61" fmla="*/ 962121 w 1839575"/>
              <a:gd name="connsiteY61" fmla="*/ 964600 h 1176893"/>
              <a:gd name="connsiteX62" fmla="*/ 977515 w 1839575"/>
              <a:gd name="connsiteY62" fmla="*/ 926115 h 1176893"/>
              <a:gd name="connsiteX63" fmla="*/ 985212 w 1839575"/>
              <a:gd name="connsiteY63" fmla="*/ 856842 h 1176893"/>
              <a:gd name="connsiteX64" fmla="*/ 992909 w 1839575"/>
              <a:gd name="connsiteY64" fmla="*/ 795267 h 1176893"/>
              <a:gd name="connsiteX65" fmla="*/ 985212 w 1839575"/>
              <a:gd name="connsiteY65" fmla="*/ 564357 h 1176893"/>
              <a:gd name="connsiteX66" fmla="*/ 1008303 w 1839575"/>
              <a:gd name="connsiteY66" fmla="*/ 702903 h 1176893"/>
              <a:gd name="connsiteX67" fmla="*/ 1023697 w 1839575"/>
              <a:gd name="connsiteY67" fmla="*/ 795267 h 1176893"/>
              <a:gd name="connsiteX68" fmla="*/ 1054484 w 1839575"/>
              <a:gd name="connsiteY68" fmla="*/ 895327 h 1176893"/>
              <a:gd name="connsiteX69" fmla="*/ 1062181 w 1839575"/>
              <a:gd name="connsiteY69" fmla="*/ 926115 h 1176893"/>
              <a:gd name="connsiteX70" fmla="*/ 1077575 w 1839575"/>
              <a:gd name="connsiteY70" fmla="*/ 972297 h 1176893"/>
              <a:gd name="connsiteX71" fmla="*/ 1085272 w 1839575"/>
              <a:gd name="connsiteY71" fmla="*/ 718297 h 1176893"/>
              <a:gd name="connsiteX72" fmla="*/ 1100666 w 1839575"/>
              <a:gd name="connsiteY72" fmla="*/ 795267 h 1176893"/>
              <a:gd name="connsiteX73" fmla="*/ 1116060 w 1839575"/>
              <a:gd name="connsiteY73" fmla="*/ 841448 h 1176893"/>
              <a:gd name="connsiteX74" fmla="*/ 1131454 w 1839575"/>
              <a:gd name="connsiteY74" fmla="*/ 864539 h 1176893"/>
              <a:gd name="connsiteX75" fmla="*/ 1162242 w 1839575"/>
              <a:gd name="connsiteY75" fmla="*/ 956903 h 1176893"/>
              <a:gd name="connsiteX76" fmla="*/ 1169939 w 1839575"/>
              <a:gd name="connsiteY76" fmla="*/ 987691 h 1176893"/>
              <a:gd name="connsiteX77" fmla="*/ 1223818 w 1839575"/>
              <a:gd name="connsiteY77" fmla="*/ 1041570 h 1176893"/>
              <a:gd name="connsiteX78" fmla="*/ 1254606 w 1839575"/>
              <a:gd name="connsiteY78" fmla="*/ 1049267 h 1176893"/>
              <a:gd name="connsiteX79" fmla="*/ 1400848 w 1839575"/>
              <a:gd name="connsiteY79" fmla="*/ 979994 h 1176893"/>
              <a:gd name="connsiteX80" fmla="*/ 1416242 w 1839575"/>
              <a:gd name="connsiteY80" fmla="*/ 1010782 h 1176893"/>
              <a:gd name="connsiteX81" fmla="*/ 1716424 w 1839575"/>
              <a:gd name="connsiteY81" fmla="*/ 1033873 h 1176893"/>
              <a:gd name="connsiteX82" fmla="*/ 1739515 w 1839575"/>
              <a:gd name="connsiteY82" fmla="*/ 1041570 h 1176893"/>
              <a:gd name="connsiteX83" fmla="*/ 1839575 w 1839575"/>
              <a:gd name="connsiteY83" fmla="*/ 1049267 h 1176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839575" h="1176893">
                <a:moveTo>
                  <a:pt x="0" y="1164721"/>
                </a:moveTo>
                <a:cubicBezTo>
                  <a:pt x="17959" y="1162155"/>
                  <a:pt x="37034" y="1163762"/>
                  <a:pt x="53878" y="1157024"/>
                </a:cubicBezTo>
                <a:cubicBezTo>
                  <a:pt x="63985" y="1152981"/>
                  <a:pt x="70286" y="1142525"/>
                  <a:pt x="76969" y="1133933"/>
                </a:cubicBezTo>
                <a:cubicBezTo>
                  <a:pt x="124701" y="1072564"/>
                  <a:pt x="96450" y="1109002"/>
                  <a:pt x="115454" y="1064660"/>
                </a:cubicBezTo>
                <a:cubicBezTo>
                  <a:pt x="143988" y="998083"/>
                  <a:pt x="120494" y="1064935"/>
                  <a:pt x="138545" y="1010782"/>
                </a:cubicBezTo>
                <a:cubicBezTo>
                  <a:pt x="165334" y="1050966"/>
                  <a:pt x="146272" y="1016023"/>
                  <a:pt x="161636" y="1072357"/>
                </a:cubicBezTo>
                <a:cubicBezTo>
                  <a:pt x="165906" y="1088012"/>
                  <a:pt x="161636" y="1113408"/>
                  <a:pt x="177030" y="1118539"/>
                </a:cubicBezTo>
                <a:lnTo>
                  <a:pt x="200121" y="1126236"/>
                </a:lnTo>
                <a:cubicBezTo>
                  <a:pt x="257392" y="1040329"/>
                  <a:pt x="171759" y="1176893"/>
                  <a:pt x="230909" y="910721"/>
                </a:cubicBezTo>
                <a:cubicBezTo>
                  <a:pt x="234961" y="892487"/>
                  <a:pt x="240810" y="946748"/>
                  <a:pt x="246303" y="964600"/>
                </a:cubicBezTo>
                <a:cubicBezTo>
                  <a:pt x="251075" y="980109"/>
                  <a:pt x="257427" y="995127"/>
                  <a:pt x="261697" y="1010782"/>
                </a:cubicBezTo>
                <a:cubicBezTo>
                  <a:pt x="289558" y="1112938"/>
                  <a:pt x="253739" y="1002304"/>
                  <a:pt x="277091" y="1072357"/>
                </a:cubicBezTo>
                <a:cubicBezTo>
                  <a:pt x="277475" y="1070438"/>
                  <a:pt x="286172" y="1018672"/>
                  <a:pt x="292484" y="1010782"/>
                </a:cubicBezTo>
                <a:cubicBezTo>
                  <a:pt x="298263" y="1003558"/>
                  <a:pt x="307878" y="1000519"/>
                  <a:pt x="315575" y="995388"/>
                </a:cubicBezTo>
                <a:cubicBezTo>
                  <a:pt x="316091" y="994613"/>
                  <a:pt x="339189" y="949729"/>
                  <a:pt x="354060" y="964600"/>
                </a:cubicBezTo>
                <a:cubicBezTo>
                  <a:pt x="365534" y="976074"/>
                  <a:pt x="354060" y="1005651"/>
                  <a:pt x="369454" y="1010782"/>
                </a:cubicBezTo>
                <a:cubicBezTo>
                  <a:pt x="401321" y="1021404"/>
                  <a:pt x="385794" y="1013979"/>
                  <a:pt x="415636" y="1033873"/>
                </a:cubicBezTo>
                <a:cubicBezTo>
                  <a:pt x="425899" y="1018479"/>
                  <a:pt x="444583" y="1006100"/>
                  <a:pt x="446424" y="987691"/>
                </a:cubicBezTo>
                <a:cubicBezTo>
                  <a:pt x="455926" y="892669"/>
                  <a:pt x="450475" y="936246"/>
                  <a:pt x="461818" y="856842"/>
                </a:cubicBezTo>
                <a:cubicBezTo>
                  <a:pt x="464384" y="754216"/>
                  <a:pt x="465241" y="651533"/>
                  <a:pt x="469515" y="548964"/>
                </a:cubicBezTo>
                <a:cubicBezTo>
                  <a:pt x="470376" y="528297"/>
                  <a:pt x="456527" y="487388"/>
                  <a:pt x="477212" y="487388"/>
                </a:cubicBezTo>
                <a:cubicBezTo>
                  <a:pt x="501416" y="487388"/>
                  <a:pt x="502869" y="528439"/>
                  <a:pt x="515697" y="548964"/>
                </a:cubicBezTo>
                <a:cubicBezTo>
                  <a:pt x="518263" y="579752"/>
                  <a:pt x="523394" y="610433"/>
                  <a:pt x="523394" y="641327"/>
                </a:cubicBezTo>
                <a:cubicBezTo>
                  <a:pt x="523394" y="738856"/>
                  <a:pt x="512830" y="836325"/>
                  <a:pt x="515697" y="933812"/>
                </a:cubicBezTo>
                <a:cubicBezTo>
                  <a:pt x="516034" y="945281"/>
                  <a:pt x="526571" y="913570"/>
                  <a:pt x="531091" y="903024"/>
                </a:cubicBezTo>
                <a:cubicBezTo>
                  <a:pt x="537713" y="887571"/>
                  <a:pt x="542580" y="864760"/>
                  <a:pt x="546484" y="849145"/>
                </a:cubicBezTo>
                <a:cubicBezTo>
                  <a:pt x="549050" y="797832"/>
                  <a:pt x="550386" y="746443"/>
                  <a:pt x="554181" y="695206"/>
                </a:cubicBezTo>
                <a:cubicBezTo>
                  <a:pt x="556427" y="664880"/>
                  <a:pt x="563585" y="632794"/>
                  <a:pt x="569575" y="602842"/>
                </a:cubicBezTo>
                <a:cubicBezTo>
                  <a:pt x="567009" y="646458"/>
                  <a:pt x="568522" y="690507"/>
                  <a:pt x="561878" y="733691"/>
                </a:cubicBezTo>
                <a:cubicBezTo>
                  <a:pt x="558177" y="757748"/>
                  <a:pt x="545945" y="779700"/>
                  <a:pt x="538787" y="802964"/>
                </a:cubicBezTo>
                <a:cubicBezTo>
                  <a:pt x="535676" y="813074"/>
                  <a:pt x="533656" y="823489"/>
                  <a:pt x="531091" y="833751"/>
                </a:cubicBezTo>
                <a:cubicBezTo>
                  <a:pt x="536222" y="903024"/>
                  <a:pt x="537595" y="972678"/>
                  <a:pt x="546484" y="1041570"/>
                </a:cubicBezTo>
                <a:cubicBezTo>
                  <a:pt x="547952" y="1052949"/>
                  <a:pt x="558250" y="1061472"/>
                  <a:pt x="561878" y="1072357"/>
                </a:cubicBezTo>
                <a:cubicBezTo>
                  <a:pt x="566015" y="1084768"/>
                  <a:pt x="566402" y="1098150"/>
                  <a:pt x="569575" y="1110842"/>
                </a:cubicBezTo>
                <a:cubicBezTo>
                  <a:pt x="571543" y="1118713"/>
                  <a:pt x="574706" y="1126236"/>
                  <a:pt x="577272" y="1133933"/>
                </a:cubicBezTo>
                <a:cubicBezTo>
                  <a:pt x="590371" y="1114284"/>
                  <a:pt x="599757" y="1105815"/>
                  <a:pt x="600363" y="1080054"/>
                </a:cubicBezTo>
                <a:cubicBezTo>
                  <a:pt x="605252" y="872278"/>
                  <a:pt x="603228" y="664378"/>
                  <a:pt x="608060" y="456600"/>
                </a:cubicBezTo>
                <a:cubicBezTo>
                  <a:pt x="608364" y="443521"/>
                  <a:pt x="613768" y="431045"/>
                  <a:pt x="615757" y="418115"/>
                </a:cubicBezTo>
                <a:cubicBezTo>
                  <a:pt x="617139" y="409132"/>
                  <a:pt x="628041" y="315100"/>
                  <a:pt x="631151" y="302660"/>
                </a:cubicBezTo>
                <a:cubicBezTo>
                  <a:pt x="634502" y="289256"/>
                  <a:pt x="641414" y="277004"/>
                  <a:pt x="646545" y="264176"/>
                </a:cubicBezTo>
                <a:cubicBezTo>
                  <a:pt x="649111" y="241085"/>
                  <a:pt x="652587" y="218077"/>
                  <a:pt x="654242" y="194903"/>
                </a:cubicBezTo>
                <a:cubicBezTo>
                  <a:pt x="657720" y="146212"/>
                  <a:pt x="658046" y="0"/>
                  <a:pt x="661939" y="48660"/>
                </a:cubicBezTo>
                <a:cubicBezTo>
                  <a:pt x="670944" y="161219"/>
                  <a:pt x="667800" y="274424"/>
                  <a:pt x="669636" y="387327"/>
                </a:cubicBezTo>
                <a:cubicBezTo>
                  <a:pt x="672932" y="590003"/>
                  <a:pt x="672508" y="792742"/>
                  <a:pt x="677333" y="995388"/>
                </a:cubicBezTo>
                <a:cubicBezTo>
                  <a:pt x="677644" y="1008467"/>
                  <a:pt x="682192" y="1021102"/>
                  <a:pt x="685030" y="1033873"/>
                </a:cubicBezTo>
                <a:cubicBezTo>
                  <a:pt x="687325" y="1044199"/>
                  <a:pt x="686119" y="1056400"/>
                  <a:pt x="692727" y="1064660"/>
                </a:cubicBezTo>
                <a:cubicBezTo>
                  <a:pt x="697795" y="1070995"/>
                  <a:pt x="708121" y="1069791"/>
                  <a:pt x="715818" y="1072357"/>
                </a:cubicBezTo>
                <a:cubicBezTo>
                  <a:pt x="746606" y="1069791"/>
                  <a:pt x="801787" y="1094886"/>
                  <a:pt x="808181" y="1064660"/>
                </a:cubicBezTo>
                <a:cubicBezTo>
                  <a:pt x="833124" y="946746"/>
                  <a:pt x="809061" y="749311"/>
                  <a:pt x="792787" y="602842"/>
                </a:cubicBezTo>
                <a:cubicBezTo>
                  <a:pt x="795353" y="436074"/>
                  <a:pt x="794195" y="269208"/>
                  <a:pt x="800484" y="102539"/>
                </a:cubicBezTo>
                <a:cubicBezTo>
                  <a:pt x="801649" y="71666"/>
                  <a:pt x="804349" y="164247"/>
                  <a:pt x="808181" y="194903"/>
                </a:cubicBezTo>
                <a:cubicBezTo>
                  <a:pt x="847448" y="509040"/>
                  <a:pt x="804250" y="94016"/>
                  <a:pt x="831272" y="364236"/>
                </a:cubicBezTo>
                <a:cubicBezTo>
                  <a:pt x="836403" y="536135"/>
                  <a:pt x="839507" y="708107"/>
                  <a:pt x="846666" y="879933"/>
                </a:cubicBezTo>
                <a:cubicBezTo>
                  <a:pt x="847211" y="893004"/>
                  <a:pt x="850921" y="905797"/>
                  <a:pt x="854363" y="918418"/>
                </a:cubicBezTo>
                <a:cubicBezTo>
                  <a:pt x="858633" y="934073"/>
                  <a:pt x="869757" y="964600"/>
                  <a:pt x="869757" y="964600"/>
                </a:cubicBezTo>
                <a:cubicBezTo>
                  <a:pt x="872323" y="946640"/>
                  <a:pt x="876795" y="928851"/>
                  <a:pt x="877454" y="910721"/>
                </a:cubicBezTo>
                <a:cubicBezTo>
                  <a:pt x="890450" y="553322"/>
                  <a:pt x="860459" y="417812"/>
                  <a:pt x="892848" y="579751"/>
                </a:cubicBezTo>
                <a:cubicBezTo>
                  <a:pt x="907130" y="722574"/>
                  <a:pt x="893715" y="594818"/>
                  <a:pt x="908242" y="718297"/>
                </a:cubicBezTo>
                <a:cubicBezTo>
                  <a:pt x="910957" y="741371"/>
                  <a:pt x="911901" y="764690"/>
                  <a:pt x="915939" y="787570"/>
                </a:cubicBezTo>
                <a:cubicBezTo>
                  <a:pt x="919616" y="808405"/>
                  <a:pt x="928341" y="828201"/>
                  <a:pt x="931333" y="849145"/>
                </a:cubicBezTo>
                <a:cubicBezTo>
                  <a:pt x="932476" y="857146"/>
                  <a:pt x="941532" y="927657"/>
                  <a:pt x="946727" y="941509"/>
                </a:cubicBezTo>
                <a:cubicBezTo>
                  <a:pt x="949975" y="950171"/>
                  <a:pt x="956990" y="956903"/>
                  <a:pt x="962121" y="964600"/>
                </a:cubicBezTo>
                <a:cubicBezTo>
                  <a:pt x="967252" y="951772"/>
                  <a:pt x="974620" y="939625"/>
                  <a:pt x="977515" y="926115"/>
                </a:cubicBezTo>
                <a:cubicBezTo>
                  <a:pt x="982383" y="903398"/>
                  <a:pt x="982497" y="879916"/>
                  <a:pt x="985212" y="856842"/>
                </a:cubicBezTo>
                <a:cubicBezTo>
                  <a:pt x="987629" y="836299"/>
                  <a:pt x="990343" y="815792"/>
                  <a:pt x="992909" y="795267"/>
                </a:cubicBezTo>
                <a:cubicBezTo>
                  <a:pt x="990343" y="718297"/>
                  <a:pt x="972551" y="640322"/>
                  <a:pt x="985212" y="564357"/>
                </a:cubicBezTo>
                <a:cubicBezTo>
                  <a:pt x="992909" y="518175"/>
                  <a:pt x="996948" y="657482"/>
                  <a:pt x="1008303" y="702903"/>
                </a:cubicBezTo>
                <a:cubicBezTo>
                  <a:pt x="1025624" y="772189"/>
                  <a:pt x="1005678" y="687156"/>
                  <a:pt x="1023697" y="795267"/>
                </a:cubicBezTo>
                <a:cubicBezTo>
                  <a:pt x="1037081" y="875570"/>
                  <a:pt x="1025930" y="852494"/>
                  <a:pt x="1054484" y="895327"/>
                </a:cubicBezTo>
                <a:cubicBezTo>
                  <a:pt x="1057050" y="905590"/>
                  <a:pt x="1059141" y="915983"/>
                  <a:pt x="1062181" y="926115"/>
                </a:cubicBezTo>
                <a:cubicBezTo>
                  <a:pt x="1066844" y="941657"/>
                  <a:pt x="1077575" y="972297"/>
                  <a:pt x="1077575" y="972297"/>
                </a:cubicBezTo>
                <a:cubicBezTo>
                  <a:pt x="1080141" y="887630"/>
                  <a:pt x="1074316" y="802291"/>
                  <a:pt x="1085272" y="718297"/>
                </a:cubicBezTo>
                <a:cubicBezTo>
                  <a:pt x="1088656" y="692352"/>
                  <a:pt x="1094320" y="769883"/>
                  <a:pt x="1100666" y="795267"/>
                </a:cubicBezTo>
                <a:cubicBezTo>
                  <a:pt x="1104602" y="811009"/>
                  <a:pt x="1109470" y="826620"/>
                  <a:pt x="1116060" y="841448"/>
                </a:cubicBezTo>
                <a:cubicBezTo>
                  <a:pt x="1119817" y="849901"/>
                  <a:pt x="1128018" y="855950"/>
                  <a:pt x="1131454" y="864539"/>
                </a:cubicBezTo>
                <a:cubicBezTo>
                  <a:pt x="1143507" y="894671"/>
                  <a:pt x="1154371" y="925419"/>
                  <a:pt x="1162242" y="956903"/>
                </a:cubicBezTo>
                <a:cubicBezTo>
                  <a:pt x="1164808" y="967166"/>
                  <a:pt x="1163717" y="979136"/>
                  <a:pt x="1169939" y="987691"/>
                </a:cubicBezTo>
                <a:cubicBezTo>
                  <a:pt x="1184878" y="1008232"/>
                  <a:pt x="1199178" y="1035410"/>
                  <a:pt x="1223818" y="1041570"/>
                </a:cubicBezTo>
                <a:lnTo>
                  <a:pt x="1254606" y="1049267"/>
                </a:lnTo>
                <a:cubicBezTo>
                  <a:pt x="1384637" y="967997"/>
                  <a:pt x="1331833" y="956989"/>
                  <a:pt x="1400848" y="979994"/>
                </a:cubicBezTo>
                <a:cubicBezTo>
                  <a:pt x="1405979" y="990257"/>
                  <a:pt x="1405062" y="1008202"/>
                  <a:pt x="1416242" y="1010782"/>
                </a:cubicBezTo>
                <a:cubicBezTo>
                  <a:pt x="1438908" y="1016013"/>
                  <a:pt x="1664473" y="1030410"/>
                  <a:pt x="1716424" y="1033873"/>
                </a:cubicBezTo>
                <a:cubicBezTo>
                  <a:pt x="1724121" y="1036439"/>
                  <a:pt x="1731464" y="1040564"/>
                  <a:pt x="1739515" y="1041570"/>
                </a:cubicBezTo>
                <a:cubicBezTo>
                  <a:pt x="1772709" y="1045719"/>
                  <a:pt x="1839575" y="1049267"/>
                  <a:pt x="1839575" y="104926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905673" y="4074177"/>
            <a:ext cx="364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grpSp>
        <p:nvGrpSpPr>
          <p:cNvPr id="3" name="Group 12"/>
          <p:cNvGrpSpPr/>
          <p:nvPr/>
        </p:nvGrpSpPr>
        <p:grpSpPr>
          <a:xfrm>
            <a:off x="4655129" y="2897285"/>
            <a:ext cx="3802302" cy="1028312"/>
            <a:chOff x="808182" y="3161913"/>
            <a:chExt cx="1982739" cy="914403"/>
          </a:xfrm>
        </p:grpSpPr>
        <p:cxnSp>
          <p:nvCxnSpPr>
            <p:cNvPr id="14" name="Curved Connector 13"/>
            <p:cNvCxnSpPr/>
            <p:nvPr/>
          </p:nvCxnSpPr>
          <p:spPr>
            <a:xfrm rot="10800000" flipV="1">
              <a:off x="808182" y="3161913"/>
              <a:ext cx="1068340" cy="914403"/>
            </a:xfrm>
            <a:prstGeom prst="curvedConnector3">
              <a:avLst>
                <a:gd name="adj1" fmla="val 34868"/>
              </a:avLst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urved Connector 14"/>
            <p:cNvCxnSpPr/>
            <p:nvPr/>
          </p:nvCxnSpPr>
          <p:spPr>
            <a:xfrm>
              <a:off x="1876521" y="3161916"/>
              <a:ext cx="914400" cy="891165"/>
            </a:xfrm>
            <a:prstGeom prst="curvedConnector3">
              <a:avLst>
                <a:gd name="adj1" fmla="val 28506"/>
              </a:avLst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Freeform 19"/>
          <p:cNvSpPr/>
          <p:nvPr/>
        </p:nvSpPr>
        <p:spPr>
          <a:xfrm>
            <a:off x="858982" y="2897284"/>
            <a:ext cx="3525212" cy="1176893"/>
          </a:xfrm>
          <a:custGeom>
            <a:avLst/>
            <a:gdLst>
              <a:gd name="connsiteX0" fmla="*/ 0 w 1839575"/>
              <a:gd name="connsiteY0" fmla="*/ 1164721 h 1176893"/>
              <a:gd name="connsiteX1" fmla="*/ 53878 w 1839575"/>
              <a:gd name="connsiteY1" fmla="*/ 1157024 h 1176893"/>
              <a:gd name="connsiteX2" fmla="*/ 76969 w 1839575"/>
              <a:gd name="connsiteY2" fmla="*/ 1133933 h 1176893"/>
              <a:gd name="connsiteX3" fmla="*/ 115454 w 1839575"/>
              <a:gd name="connsiteY3" fmla="*/ 1064660 h 1176893"/>
              <a:gd name="connsiteX4" fmla="*/ 138545 w 1839575"/>
              <a:gd name="connsiteY4" fmla="*/ 1010782 h 1176893"/>
              <a:gd name="connsiteX5" fmla="*/ 161636 w 1839575"/>
              <a:gd name="connsiteY5" fmla="*/ 1072357 h 1176893"/>
              <a:gd name="connsiteX6" fmla="*/ 177030 w 1839575"/>
              <a:gd name="connsiteY6" fmla="*/ 1118539 h 1176893"/>
              <a:gd name="connsiteX7" fmla="*/ 200121 w 1839575"/>
              <a:gd name="connsiteY7" fmla="*/ 1126236 h 1176893"/>
              <a:gd name="connsiteX8" fmla="*/ 230909 w 1839575"/>
              <a:gd name="connsiteY8" fmla="*/ 910721 h 1176893"/>
              <a:gd name="connsiteX9" fmla="*/ 246303 w 1839575"/>
              <a:gd name="connsiteY9" fmla="*/ 964600 h 1176893"/>
              <a:gd name="connsiteX10" fmla="*/ 261697 w 1839575"/>
              <a:gd name="connsiteY10" fmla="*/ 1010782 h 1176893"/>
              <a:gd name="connsiteX11" fmla="*/ 277091 w 1839575"/>
              <a:gd name="connsiteY11" fmla="*/ 1072357 h 1176893"/>
              <a:gd name="connsiteX12" fmla="*/ 292484 w 1839575"/>
              <a:gd name="connsiteY12" fmla="*/ 1010782 h 1176893"/>
              <a:gd name="connsiteX13" fmla="*/ 315575 w 1839575"/>
              <a:gd name="connsiteY13" fmla="*/ 995388 h 1176893"/>
              <a:gd name="connsiteX14" fmla="*/ 354060 w 1839575"/>
              <a:gd name="connsiteY14" fmla="*/ 964600 h 1176893"/>
              <a:gd name="connsiteX15" fmla="*/ 369454 w 1839575"/>
              <a:gd name="connsiteY15" fmla="*/ 1010782 h 1176893"/>
              <a:gd name="connsiteX16" fmla="*/ 415636 w 1839575"/>
              <a:gd name="connsiteY16" fmla="*/ 1033873 h 1176893"/>
              <a:gd name="connsiteX17" fmla="*/ 446424 w 1839575"/>
              <a:gd name="connsiteY17" fmla="*/ 987691 h 1176893"/>
              <a:gd name="connsiteX18" fmla="*/ 461818 w 1839575"/>
              <a:gd name="connsiteY18" fmla="*/ 856842 h 1176893"/>
              <a:gd name="connsiteX19" fmla="*/ 469515 w 1839575"/>
              <a:gd name="connsiteY19" fmla="*/ 548964 h 1176893"/>
              <a:gd name="connsiteX20" fmla="*/ 477212 w 1839575"/>
              <a:gd name="connsiteY20" fmla="*/ 487388 h 1176893"/>
              <a:gd name="connsiteX21" fmla="*/ 515697 w 1839575"/>
              <a:gd name="connsiteY21" fmla="*/ 548964 h 1176893"/>
              <a:gd name="connsiteX22" fmla="*/ 523394 w 1839575"/>
              <a:gd name="connsiteY22" fmla="*/ 641327 h 1176893"/>
              <a:gd name="connsiteX23" fmla="*/ 515697 w 1839575"/>
              <a:gd name="connsiteY23" fmla="*/ 933812 h 1176893"/>
              <a:gd name="connsiteX24" fmla="*/ 531091 w 1839575"/>
              <a:gd name="connsiteY24" fmla="*/ 903024 h 1176893"/>
              <a:gd name="connsiteX25" fmla="*/ 546484 w 1839575"/>
              <a:gd name="connsiteY25" fmla="*/ 849145 h 1176893"/>
              <a:gd name="connsiteX26" fmla="*/ 554181 w 1839575"/>
              <a:gd name="connsiteY26" fmla="*/ 695206 h 1176893"/>
              <a:gd name="connsiteX27" fmla="*/ 569575 w 1839575"/>
              <a:gd name="connsiteY27" fmla="*/ 602842 h 1176893"/>
              <a:gd name="connsiteX28" fmla="*/ 561878 w 1839575"/>
              <a:gd name="connsiteY28" fmla="*/ 733691 h 1176893"/>
              <a:gd name="connsiteX29" fmla="*/ 538787 w 1839575"/>
              <a:gd name="connsiteY29" fmla="*/ 802964 h 1176893"/>
              <a:gd name="connsiteX30" fmla="*/ 531091 w 1839575"/>
              <a:gd name="connsiteY30" fmla="*/ 833751 h 1176893"/>
              <a:gd name="connsiteX31" fmla="*/ 546484 w 1839575"/>
              <a:gd name="connsiteY31" fmla="*/ 1041570 h 1176893"/>
              <a:gd name="connsiteX32" fmla="*/ 561878 w 1839575"/>
              <a:gd name="connsiteY32" fmla="*/ 1072357 h 1176893"/>
              <a:gd name="connsiteX33" fmla="*/ 569575 w 1839575"/>
              <a:gd name="connsiteY33" fmla="*/ 1110842 h 1176893"/>
              <a:gd name="connsiteX34" fmla="*/ 577272 w 1839575"/>
              <a:gd name="connsiteY34" fmla="*/ 1133933 h 1176893"/>
              <a:gd name="connsiteX35" fmla="*/ 600363 w 1839575"/>
              <a:gd name="connsiteY35" fmla="*/ 1080054 h 1176893"/>
              <a:gd name="connsiteX36" fmla="*/ 608060 w 1839575"/>
              <a:gd name="connsiteY36" fmla="*/ 456600 h 1176893"/>
              <a:gd name="connsiteX37" fmla="*/ 615757 w 1839575"/>
              <a:gd name="connsiteY37" fmla="*/ 418115 h 1176893"/>
              <a:gd name="connsiteX38" fmla="*/ 631151 w 1839575"/>
              <a:gd name="connsiteY38" fmla="*/ 302660 h 1176893"/>
              <a:gd name="connsiteX39" fmla="*/ 646545 w 1839575"/>
              <a:gd name="connsiteY39" fmla="*/ 264176 h 1176893"/>
              <a:gd name="connsiteX40" fmla="*/ 654242 w 1839575"/>
              <a:gd name="connsiteY40" fmla="*/ 194903 h 1176893"/>
              <a:gd name="connsiteX41" fmla="*/ 661939 w 1839575"/>
              <a:gd name="connsiteY41" fmla="*/ 48660 h 1176893"/>
              <a:gd name="connsiteX42" fmla="*/ 669636 w 1839575"/>
              <a:gd name="connsiteY42" fmla="*/ 387327 h 1176893"/>
              <a:gd name="connsiteX43" fmla="*/ 677333 w 1839575"/>
              <a:gd name="connsiteY43" fmla="*/ 995388 h 1176893"/>
              <a:gd name="connsiteX44" fmla="*/ 685030 w 1839575"/>
              <a:gd name="connsiteY44" fmla="*/ 1033873 h 1176893"/>
              <a:gd name="connsiteX45" fmla="*/ 692727 w 1839575"/>
              <a:gd name="connsiteY45" fmla="*/ 1064660 h 1176893"/>
              <a:gd name="connsiteX46" fmla="*/ 715818 w 1839575"/>
              <a:gd name="connsiteY46" fmla="*/ 1072357 h 1176893"/>
              <a:gd name="connsiteX47" fmla="*/ 808181 w 1839575"/>
              <a:gd name="connsiteY47" fmla="*/ 1064660 h 1176893"/>
              <a:gd name="connsiteX48" fmla="*/ 792787 w 1839575"/>
              <a:gd name="connsiteY48" fmla="*/ 602842 h 1176893"/>
              <a:gd name="connsiteX49" fmla="*/ 800484 w 1839575"/>
              <a:gd name="connsiteY49" fmla="*/ 102539 h 1176893"/>
              <a:gd name="connsiteX50" fmla="*/ 808181 w 1839575"/>
              <a:gd name="connsiteY50" fmla="*/ 194903 h 1176893"/>
              <a:gd name="connsiteX51" fmla="*/ 831272 w 1839575"/>
              <a:gd name="connsiteY51" fmla="*/ 364236 h 1176893"/>
              <a:gd name="connsiteX52" fmla="*/ 846666 w 1839575"/>
              <a:gd name="connsiteY52" fmla="*/ 879933 h 1176893"/>
              <a:gd name="connsiteX53" fmla="*/ 854363 w 1839575"/>
              <a:gd name="connsiteY53" fmla="*/ 918418 h 1176893"/>
              <a:gd name="connsiteX54" fmla="*/ 869757 w 1839575"/>
              <a:gd name="connsiteY54" fmla="*/ 964600 h 1176893"/>
              <a:gd name="connsiteX55" fmla="*/ 877454 w 1839575"/>
              <a:gd name="connsiteY55" fmla="*/ 910721 h 1176893"/>
              <a:gd name="connsiteX56" fmla="*/ 892848 w 1839575"/>
              <a:gd name="connsiteY56" fmla="*/ 579751 h 1176893"/>
              <a:gd name="connsiteX57" fmla="*/ 908242 w 1839575"/>
              <a:gd name="connsiteY57" fmla="*/ 718297 h 1176893"/>
              <a:gd name="connsiteX58" fmla="*/ 915939 w 1839575"/>
              <a:gd name="connsiteY58" fmla="*/ 787570 h 1176893"/>
              <a:gd name="connsiteX59" fmla="*/ 931333 w 1839575"/>
              <a:gd name="connsiteY59" fmla="*/ 849145 h 1176893"/>
              <a:gd name="connsiteX60" fmla="*/ 946727 w 1839575"/>
              <a:gd name="connsiteY60" fmla="*/ 941509 h 1176893"/>
              <a:gd name="connsiteX61" fmla="*/ 962121 w 1839575"/>
              <a:gd name="connsiteY61" fmla="*/ 964600 h 1176893"/>
              <a:gd name="connsiteX62" fmla="*/ 977515 w 1839575"/>
              <a:gd name="connsiteY62" fmla="*/ 926115 h 1176893"/>
              <a:gd name="connsiteX63" fmla="*/ 985212 w 1839575"/>
              <a:gd name="connsiteY63" fmla="*/ 856842 h 1176893"/>
              <a:gd name="connsiteX64" fmla="*/ 992909 w 1839575"/>
              <a:gd name="connsiteY64" fmla="*/ 795267 h 1176893"/>
              <a:gd name="connsiteX65" fmla="*/ 985212 w 1839575"/>
              <a:gd name="connsiteY65" fmla="*/ 564357 h 1176893"/>
              <a:gd name="connsiteX66" fmla="*/ 1008303 w 1839575"/>
              <a:gd name="connsiteY66" fmla="*/ 702903 h 1176893"/>
              <a:gd name="connsiteX67" fmla="*/ 1023697 w 1839575"/>
              <a:gd name="connsiteY67" fmla="*/ 795267 h 1176893"/>
              <a:gd name="connsiteX68" fmla="*/ 1054484 w 1839575"/>
              <a:gd name="connsiteY68" fmla="*/ 895327 h 1176893"/>
              <a:gd name="connsiteX69" fmla="*/ 1062181 w 1839575"/>
              <a:gd name="connsiteY69" fmla="*/ 926115 h 1176893"/>
              <a:gd name="connsiteX70" fmla="*/ 1077575 w 1839575"/>
              <a:gd name="connsiteY70" fmla="*/ 972297 h 1176893"/>
              <a:gd name="connsiteX71" fmla="*/ 1085272 w 1839575"/>
              <a:gd name="connsiteY71" fmla="*/ 718297 h 1176893"/>
              <a:gd name="connsiteX72" fmla="*/ 1100666 w 1839575"/>
              <a:gd name="connsiteY72" fmla="*/ 795267 h 1176893"/>
              <a:gd name="connsiteX73" fmla="*/ 1116060 w 1839575"/>
              <a:gd name="connsiteY73" fmla="*/ 841448 h 1176893"/>
              <a:gd name="connsiteX74" fmla="*/ 1131454 w 1839575"/>
              <a:gd name="connsiteY74" fmla="*/ 864539 h 1176893"/>
              <a:gd name="connsiteX75" fmla="*/ 1162242 w 1839575"/>
              <a:gd name="connsiteY75" fmla="*/ 956903 h 1176893"/>
              <a:gd name="connsiteX76" fmla="*/ 1169939 w 1839575"/>
              <a:gd name="connsiteY76" fmla="*/ 987691 h 1176893"/>
              <a:gd name="connsiteX77" fmla="*/ 1223818 w 1839575"/>
              <a:gd name="connsiteY77" fmla="*/ 1041570 h 1176893"/>
              <a:gd name="connsiteX78" fmla="*/ 1254606 w 1839575"/>
              <a:gd name="connsiteY78" fmla="*/ 1049267 h 1176893"/>
              <a:gd name="connsiteX79" fmla="*/ 1400848 w 1839575"/>
              <a:gd name="connsiteY79" fmla="*/ 979994 h 1176893"/>
              <a:gd name="connsiteX80" fmla="*/ 1416242 w 1839575"/>
              <a:gd name="connsiteY80" fmla="*/ 1010782 h 1176893"/>
              <a:gd name="connsiteX81" fmla="*/ 1716424 w 1839575"/>
              <a:gd name="connsiteY81" fmla="*/ 1033873 h 1176893"/>
              <a:gd name="connsiteX82" fmla="*/ 1739515 w 1839575"/>
              <a:gd name="connsiteY82" fmla="*/ 1041570 h 1176893"/>
              <a:gd name="connsiteX83" fmla="*/ 1839575 w 1839575"/>
              <a:gd name="connsiteY83" fmla="*/ 1049267 h 1176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839575" h="1176893">
                <a:moveTo>
                  <a:pt x="0" y="1164721"/>
                </a:moveTo>
                <a:cubicBezTo>
                  <a:pt x="17959" y="1162155"/>
                  <a:pt x="37034" y="1163762"/>
                  <a:pt x="53878" y="1157024"/>
                </a:cubicBezTo>
                <a:cubicBezTo>
                  <a:pt x="63985" y="1152981"/>
                  <a:pt x="70286" y="1142525"/>
                  <a:pt x="76969" y="1133933"/>
                </a:cubicBezTo>
                <a:cubicBezTo>
                  <a:pt x="124701" y="1072564"/>
                  <a:pt x="96450" y="1109002"/>
                  <a:pt x="115454" y="1064660"/>
                </a:cubicBezTo>
                <a:cubicBezTo>
                  <a:pt x="143988" y="998083"/>
                  <a:pt x="120494" y="1064935"/>
                  <a:pt x="138545" y="1010782"/>
                </a:cubicBezTo>
                <a:cubicBezTo>
                  <a:pt x="165334" y="1050966"/>
                  <a:pt x="146272" y="1016023"/>
                  <a:pt x="161636" y="1072357"/>
                </a:cubicBezTo>
                <a:cubicBezTo>
                  <a:pt x="165906" y="1088012"/>
                  <a:pt x="161636" y="1113408"/>
                  <a:pt x="177030" y="1118539"/>
                </a:cubicBezTo>
                <a:lnTo>
                  <a:pt x="200121" y="1126236"/>
                </a:lnTo>
                <a:cubicBezTo>
                  <a:pt x="257392" y="1040329"/>
                  <a:pt x="171759" y="1176893"/>
                  <a:pt x="230909" y="910721"/>
                </a:cubicBezTo>
                <a:cubicBezTo>
                  <a:pt x="234961" y="892487"/>
                  <a:pt x="240810" y="946748"/>
                  <a:pt x="246303" y="964600"/>
                </a:cubicBezTo>
                <a:cubicBezTo>
                  <a:pt x="251075" y="980109"/>
                  <a:pt x="257427" y="995127"/>
                  <a:pt x="261697" y="1010782"/>
                </a:cubicBezTo>
                <a:cubicBezTo>
                  <a:pt x="289558" y="1112938"/>
                  <a:pt x="253739" y="1002304"/>
                  <a:pt x="277091" y="1072357"/>
                </a:cubicBezTo>
                <a:cubicBezTo>
                  <a:pt x="277475" y="1070438"/>
                  <a:pt x="286172" y="1018672"/>
                  <a:pt x="292484" y="1010782"/>
                </a:cubicBezTo>
                <a:cubicBezTo>
                  <a:pt x="298263" y="1003558"/>
                  <a:pt x="307878" y="1000519"/>
                  <a:pt x="315575" y="995388"/>
                </a:cubicBezTo>
                <a:cubicBezTo>
                  <a:pt x="316091" y="994613"/>
                  <a:pt x="339189" y="949729"/>
                  <a:pt x="354060" y="964600"/>
                </a:cubicBezTo>
                <a:cubicBezTo>
                  <a:pt x="365534" y="976074"/>
                  <a:pt x="354060" y="1005651"/>
                  <a:pt x="369454" y="1010782"/>
                </a:cubicBezTo>
                <a:cubicBezTo>
                  <a:pt x="401321" y="1021404"/>
                  <a:pt x="385794" y="1013979"/>
                  <a:pt x="415636" y="1033873"/>
                </a:cubicBezTo>
                <a:cubicBezTo>
                  <a:pt x="425899" y="1018479"/>
                  <a:pt x="444583" y="1006100"/>
                  <a:pt x="446424" y="987691"/>
                </a:cubicBezTo>
                <a:cubicBezTo>
                  <a:pt x="455926" y="892669"/>
                  <a:pt x="450475" y="936246"/>
                  <a:pt x="461818" y="856842"/>
                </a:cubicBezTo>
                <a:cubicBezTo>
                  <a:pt x="464384" y="754216"/>
                  <a:pt x="465241" y="651533"/>
                  <a:pt x="469515" y="548964"/>
                </a:cubicBezTo>
                <a:cubicBezTo>
                  <a:pt x="470376" y="528297"/>
                  <a:pt x="456527" y="487388"/>
                  <a:pt x="477212" y="487388"/>
                </a:cubicBezTo>
                <a:cubicBezTo>
                  <a:pt x="501416" y="487388"/>
                  <a:pt x="502869" y="528439"/>
                  <a:pt x="515697" y="548964"/>
                </a:cubicBezTo>
                <a:cubicBezTo>
                  <a:pt x="518263" y="579752"/>
                  <a:pt x="523394" y="610433"/>
                  <a:pt x="523394" y="641327"/>
                </a:cubicBezTo>
                <a:cubicBezTo>
                  <a:pt x="523394" y="738856"/>
                  <a:pt x="512830" y="836325"/>
                  <a:pt x="515697" y="933812"/>
                </a:cubicBezTo>
                <a:cubicBezTo>
                  <a:pt x="516034" y="945281"/>
                  <a:pt x="526571" y="913570"/>
                  <a:pt x="531091" y="903024"/>
                </a:cubicBezTo>
                <a:cubicBezTo>
                  <a:pt x="537713" y="887571"/>
                  <a:pt x="542580" y="864760"/>
                  <a:pt x="546484" y="849145"/>
                </a:cubicBezTo>
                <a:cubicBezTo>
                  <a:pt x="549050" y="797832"/>
                  <a:pt x="550386" y="746443"/>
                  <a:pt x="554181" y="695206"/>
                </a:cubicBezTo>
                <a:cubicBezTo>
                  <a:pt x="556427" y="664880"/>
                  <a:pt x="563585" y="632794"/>
                  <a:pt x="569575" y="602842"/>
                </a:cubicBezTo>
                <a:cubicBezTo>
                  <a:pt x="567009" y="646458"/>
                  <a:pt x="568522" y="690507"/>
                  <a:pt x="561878" y="733691"/>
                </a:cubicBezTo>
                <a:cubicBezTo>
                  <a:pt x="558177" y="757748"/>
                  <a:pt x="545945" y="779700"/>
                  <a:pt x="538787" y="802964"/>
                </a:cubicBezTo>
                <a:cubicBezTo>
                  <a:pt x="535676" y="813074"/>
                  <a:pt x="533656" y="823489"/>
                  <a:pt x="531091" y="833751"/>
                </a:cubicBezTo>
                <a:cubicBezTo>
                  <a:pt x="536222" y="903024"/>
                  <a:pt x="537595" y="972678"/>
                  <a:pt x="546484" y="1041570"/>
                </a:cubicBezTo>
                <a:cubicBezTo>
                  <a:pt x="547952" y="1052949"/>
                  <a:pt x="558250" y="1061472"/>
                  <a:pt x="561878" y="1072357"/>
                </a:cubicBezTo>
                <a:cubicBezTo>
                  <a:pt x="566015" y="1084768"/>
                  <a:pt x="566402" y="1098150"/>
                  <a:pt x="569575" y="1110842"/>
                </a:cubicBezTo>
                <a:cubicBezTo>
                  <a:pt x="571543" y="1118713"/>
                  <a:pt x="574706" y="1126236"/>
                  <a:pt x="577272" y="1133933"/>
                </a:cubicBezTo>
                <a:cubicBezTo>
                  <a:pt x="590371" y="1114284"/>
                  <a:pt x="599757" y="1105815"/>
                  <a:pt x="600363" y="1080054"/>
                </a:cubicBezTo>
                <a:cubicBezTo>
                  <a:pt x="605252" y="872278"/>
                  <a:pt x="603228" y="664378"/>
                  <a:pt x="608060" y="456600"/>
                </a:cubicBezTo>
                <a:cubicBezTo>
                  <a:pt x="608364" y="443521"/>
                  <a:pt x="613768" y="431045"/>
                  <a:pt x="615757" y="418115"/>
                </a:cubicBezTo>
                <a:cubicBezTo>
                  <a:pt x="617139" y="409132"/>
                  <a:pt x="628041" y="315100"/>
                  <a:pt x="631151" y="302660"/>
                </a:cubicBezTo>
                <a:cubicBezTo>
                  <a:pt x="634502" y="289256"/>
                  <a:pt x="641414" y="277004"/>
                  <a:pt x="646545" y="264176"/>
                </a:cubicBezTo>
                <a:cubicBezTo>
                  <a:pt x="649111" y="241085"/>
                  <a:pt x="652587" y="218077"/>
                  <a:pt x="654242" y="194903"/>
                </a:cubicBezTo>
                <a:cubicBezTo>
                  <a:pt x="657720" y="146212"/>
                  <a:pt x="658046" y="0"/>
                  <a:pt x="661939" y="48660"/>
                </a:cubicBezTo>
                <a:cubicBezTo>
                  <a:pt x="670944" y="161219"/>
                  <a:pt x="667800" y="274424"/>
                  <a:pt x="669636" y="387327"/>
                </a:cubicBezTo>
                <a:cubicBezTo>
                  <a:pt x="672932" y="590003"/>
                  <a:pt x="672508" y="792742"/>
                  <a:pt x="677333" y="995388"/>
                </a:cubicBezTo>
                <a:cubicBezTo>
                  <a:pt x="677644" y="1008467"/>
                  <a:pt x="682192" y="1021102"/>
                  <a:pt x="685030" y="1033873"/>
                </a:cubicBezTo>
                <a:cubicBezTo>
                  <a:pt x="687325" y="1044199"/>
                  <a:pt x="686119" y="1056400"/>
                  <a:pt x="692727" y="1064660"/>
                </a:cubicBezTo>
                <a:cubicBezTo>
                  <a:pt x="697795" y="1070995"/>
                  <a:pt x="708121" y="1069791"/>
                  <a:pt x="715818" y="1072357"/>
                </a:cubicBezTo>
                <a:cubicBezTo>
                  <a:pt x="746606" y="1069791"/>
                  <a:pt x="801787" y="1094886"/>
                  <a:pt x="808181" y="1064660"/>
                </a:cubicBezTo>
                <a:cubicBezTo>
                  <a:pt x="833124" y="946746"/>
                  <a:pt x="809061" y="749311"/>
                  <a:pt x="792787" y="602842"/>
                </a:cubicBezTo>
                <a:cubicBezTo>
                  <a:pt x="795353" y="436074"/>
                  <a:pt x="794195" y="269208"/>
                  <a:pt x="800484" y="102539"/>
                </a:cubicBezTo>
                <a:cubicBezTo>
                  <a:pt x="801649" y="71666"/>
                  <a:pt x="804349" y="164247"/>
                  <a:pt x="808181" y="194903"/>
                </a:cubicBezTo>
                <a:cubicBezTo>
                  <a:pt x="847448" y="509040"/>
                  <a:pt x="804250" y="94016"/>
                  <a:pt x="831272" y="364236"/>
                </a:cubicBezTo>
                <a:cubicBezTo>
                  <a:pt x="836403" y="536135"/>
                  <a:pt x="839507" y="708107"/>
                  <a:pt x="846666" y="879933"/>
                </a:cubicBezTo>
                <a:cubicBezTo>
                  <a:pt x="847211" y="893004"/>
                  <a:pt x="850921" y="905797"/>
                  <a:pt x="854363" y="918418"/>
                </a:cubicBezTo>
                <a:cubicBezTo>
                  <a:pt x="858633" y="934073"/>
                  <a:pt x="869757" y="964600"/>
                  <a:pt x="869757" y="964600"/>
                </a:cubicBezTo>
                <a:cubicBezTo>
                  <a:pt x="872323" y="946640"/>
                  <a:pt x="876795" y="928851"/>
                  <a:pt x="877454" y="910721"/>
                </a:cubicBezTo>
                <a:cubicBezTo>
                  <a:pt x="890450" y="553322"/>
                  <a:pt x="860459" y="417812"/>
                  <a:pt x="892848" y="579751"/>
                </a:cubicBezTo>
                <a:cubicBezTo>
                  <a:pt x="907130" y="722574"/>
                  <a:pt x="893715" y="594818"/>
                  <a:pt x="908242" y="718297"/>
                </a:cubicBezTo>
                <a:cubicBezTo>
                  <a:pt x="910957" y="741371"/>
                  <a:pt x="911901" y="764690"/>
                  <a:pt x="915939" y="787570"/>
                </a:cubicBezTo>
                <a:cubicBezTo>
                  <a:pt x="919616" y="808405"/>
                  <a:pt x="928341" y="828201"/>
                  <a:pt x="931333" y="849145"/>
                </a:cubicBezTo>
                <a:cubicBezTo>
                  <a:pt x="932476" y="857146"/>
                  <a:pt x="941532" y="927657"/>
                  <a:pt x="946727" y="941509"/>
                </a:cubicBezTo>
                <a:cubicBezTo>
                  <a:pt x="949975" y="950171"/>
                  <a:pt x="956990" y="956903"/>
                  <a:pt x="962121" y="964600"/>
                </a:cubicBezTo>
                <a:cubicBezTo>
                  <a:pt x="967252" y="951772"/>
                  <a:pt x="974620" y="939625"/>
                  <a:pt x="977515" y="926115"/>
                </a:cubicBezTo>
                <a:cubicBezTo>
                  <a:pt x="982383" y="903398"/>
                  <a:pt x="982497" y="879916"/>
                  <a:pt x="985212" y="856842"/>
                </a:cubicBezTo>
                <a:cubicBezTo>
                  <a:pt x="987629" y="836299"/>
                  <a:pt x="990343" y="815792"/>
                  <a:pt x="992909" y="795267"/>
                </a:cubicBezTo>
                <a:cubicBezTo>
                  <a:pt x="990343" y="718297"/>
                  <a:pt x="972551" y="640322"/>
                  <a:pt x="985212" y="564357"/>
                </a:cubicBezTo>
                <a:cubicBezTo>
                  <a:pt x="992909" y="518175"/>
                  <a:pt x="996948" y="657482"/>
                  <a:pt x="1008303" y="702903"/>
                </a:cubicBezTo>
                <a:cubicBezTo>
                  <a:pt x="1025624" y="772189"/>
                  <a:pt x="1005678" y="687156"/>
                  <a:pt x="1023697" y="795267"/>
                </a:cubicBezTo>
                <a:cubicBezTo>
                  <a:pt x="1037081" y="875570"/>
                  <a:pt x="1025930" y="852494"/>
                  <a:pt x="1054484" y="895327"/>
                </a:cubicBezTo>
                <a:cubicBezTo>
                  <a:pt x="1057050" y="905590"/>
                  <a:pt x="1059141" y="915983"/>
                  <a:pt x="1062181" y="926115"/>
                </a:cubicBezTo>
                <a:cubicBezTo>
                  <a:pt x="1066844" y="941657"/>
                  <a:pt x="1077575" y="972297"/>
                  <a:pt x="1077575" y="972297"/>
                </a:cubicBezTo>
                <a:cubicBezTo>
                  <a:pt x="1080141" y="887630"/>
                  <a:pt x="1074316" y="802291"/>
                  <a:pt x="1085272" y="718297"/>
                </a:cubicBezTo>
                <a:cubicBezTo>
                  <a:pt x="1088656" y="692352"/>
                  <a:pt x="1094320" y="769883"/>
                  <a:pt x="1100666" y="795267"/>
                </a:cubicBezTo>
                <a:cubicBezTo>
                  <a:pt x="1104602" y="811009"/>
                  <a:pt x="1109470" y="826620"/>
                  <a:pt x="1116060" y="841448"/>
                </a:cubicBezTo>
                <a:cubicBezTo>
                  <a:pt x="1119817" y="849901"/>
                  <a:pt x="1128018" y="855950"/>
                  <a:pt x="1131454" y="864539"/>
                </a:cubicBezTo>
                <a:cubicBezTo>
                  <a:pt x="1143507" y="894671"/>
                  <a:pt x="1154371" y="925419"/>
                  <a:pt x="1162242" y="956903"/>
                </a:cubicBezTo>
                <a:cubicBezTo>
                  <a:pt x="1164808" y="967166"/>
                  <a:pt x="1163717" y="979136"/>
                  <a:pt x="1169939" y="987691"/>
                </a:cubicBezTo>
                <a:cubicBezTo>
                  <a:pt x="1184878" y="1008232"/>
                  <a:pt x="1199178" y="1035410"/>
                  <a:pt x="1223818" y="1041570"/>
                </a:cubicBezTo>
                <a:lnTo>
                  <a:pt x="1254606" y="1049267"/>
                </a:lnTo>
                <a:cubicBezTo>
                  <a:pt x="1384637" y="967997"/>
                  <a:pt x="1331833" y="956989"/>
                  <a:pt x="1400848" y="979994"/>
                </a:cubicBezTo>
                <a:cubicBezTo>
                  <a:pt x="1405979" y="990257"/>
                  <a:pt x="1405062" y="1008202"/>
                  <a:pt x="1416242" y="1010782"/>
                </a:cubicBezTo>
                <a:cubicBezTo>
                  <a:pt x="1438908" y="1016013"/>
                  <a:pt x="1664473" y="1030410"/>
                  <a:pt x="1716424" y="1033873"/>
                </a:cubicBezTo>
                <a:cubicBezTo>
                  <a:pt x="1724121" y="1036439"/>
                  <a:pt x="1731464" y="1040564"/>
                  <a:pt x="1739515" y="1041570"/>
                </a:cubicBezTo>
                <a:cubicBezTo>
                  <a:pt x="1772709" y="1045719"/>
                  <a:pt x="1839575" y="1049267"/>
                  <a:pt x="1839575" y="104926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865669" y="2687128"/>
            <a:ext cx="33326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Clean in image domain</a:t>
            </a:r>
          </a:p>
          <a:p>
            <a:r>
              <a:rPr lang="en-US" dirty="0" smtClean="0"/>
              <a:t>FFT back</a:t>
            </a:r>
            <a:endParaRPr lang="en-US" dirty="0"/>
          </a:p>
        </p:txBody>
      </p:sp>
      <p:cxnSp>
        <p:nvCxnSpPr>
          <p:cNvPr id="19" name="Curved Connector 18"/>
          <p:cNvCxnSpPr/>
          <p:nvPr/>
        </p:nvCxnSpPr>
        <p:spPr>
          <a:xfrm rot="10800000" flipV="1">
            <a:off x="2779554" y="4402476"/>
            <a:ext cx="214748" cy="133368"/>
          </a:xfrm>
          <a:prstGeom prst="curvedConnector3">
            <a:avLst>
              <a:gd name="adj1" fmla="val 50000"/>
            </a:avLst>
          </a:prstGeom>
          <a:ln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>
            <a:off x="2994298" y="4402479"/>
            <a:ext cx="206874" cy="133365"/>
          </a:xfrm>
          <a:prstGeom prst="curvedConnector3">
            <a:avLst>
              <a:gd name="adj1" fmla="val 50000"/>
            </a:avLst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975385" y="4535844"/>
            <a:ext cx="1804171" cy="1028310"/>
          </a:xfrm>
          <a:prstGeom prst="curvedConnector3">
            <a:avLst>
              <a:gd name="adj1" fmla="val 50000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>
            <a:off x="3201170" y="4532456"/>
            <a:ext cx="1753546" cy="1002179"/>
          </a:xfrm>
          <a:prstGeom prst="curvedConnector3">
            <a:avLst>
              <a:gd name="adj1" fmla="val 50000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5712515" y="4402479"/>
            <a:ext cx="1982739" cy="1161677"/>
            <a:chOff x="808182" y="3161914"/>
            <a:chExt cx="1982739" cy="914403"/>
          </a:xfrm>
        </p:grpSpPr>
        <p:cxnSp>
          <p:nvCxnSpPr>
            <p:cNvPr id="36" name="Curved Connector 35"/>
            <p:cNvCxnSpPr/>
            <p:nvPr/>
          </p:nvCxnSpPr>
          <p:spPr>
            <a:xfrm rot="10800000" flipV="1">
              <a:off x="808182" y="3161914"/>
              <a:ext cx="1068340" cy="914403"/>
            </a:xfrm>
            <a:prstGeom prst="curvedConnector3">
              <a:avLst>
                <a:gd name="adj1" fmla="val 26945"/>
              </a:avLst>
            </a:prstGeom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urved Connector 36"/>
            <p:cNvCxnSpPr/>
            <p:nvPr/>
          </p:nvCxnSpPr>
          <p:spPr>
            <a:xfrm>
              <a:off x="1876521" y="3161916"/>
              <a:ext cx="914400" cy="891165"/>
            </a:xfrm>
            <a:prstGeom prst="curvedConnector3">
              <a:avLst>
                <a:gd name="adj1" fmla="val 29798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Twelfth Synthesis Imaging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6CDE8F-7E4B-4924-9CEC-6891C885A6D8}" type="slidenum">
              <a:rPr lang="en-US">
                <a:latin typeface="Gill Sans" pitchFamily="17" charset="0"/>
              </a:rPr>
              <a:pPr/>
              <a:t>48</a:t>
            </a:fld>
            <a:endParaRPr lang="en-US">
              <a:latin typeface="Gill Sans" pitchFamily="17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Twelfth Synthesis Imaging Workshop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gc-dust-final_red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600" y="1036638"/>
            <a:ext cx="8305800" cy="3440113"/>
          </a:xfrm>
          <a:noFill/>
          <a:ln>
            <a:miter lim="800000"/>
            <a:headEnd/>
            <a:tailEnd/>
          </a:ln>
        </p:spPr>
      </p:pic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304800" y="274638"/>
            <a:ext cx="830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800">
                <a:solidFill>
                  <a:schemeClr val="bg1"/>
                </a:solidFill>
              </a:rPr>
              <a:t>Ammonia in the Galactic Center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57349" name="Rectangle 7"/>
          <p:cNvSpPr>
            <a:spLocks noChangeArrowheads="1"/>
          </p:cNvSpPr>
          <p:nvPr/>
        </p:nvSpPr>
        <p:spPr bwMode="auto">
          <a:xfrm>
            <a:off x="6248400" y="1112838"/>
            <a:ext cx="19812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solidFill>
                  <a:srgbClr val="CC0000"/>
                </a:solidFill>
              </a:rPr>
              <a:t>(Scuba 850 microns)</a:t>
            </a:r>
          </a:p>
        </p:txBody>
      </p:sp>
      <p:pic>
        <p:nvPicPr>
          <p:cNvPr id="654344" name="Picture 8" descr="gc-pointings-final_r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09600" y="1036638"/>
            <a:ext cx="8305800" cy="3452813"/>
          </a:xfrm>
          <a:noFill/>
          <a:ln>
            <a:miter lim="800000"/>
            <a:headEnd/>
            <a:tailEnd/>
          </a:ln>
        </p:spPr>
      </p:pic>
      <p:sp>
        <p:nvSpPr>
          <p:cNvPr id="57352" name="Line 14"/>
          <p:cNvSpPr>
            <a:spLocks noChangeShapeType="1"/>
          </p:cNvSpPr>
          <p:nvPr/>
        </p:nvSpPr>
        <p:spPr bwMode="auto">
          <a:xfrm flipH="1" flipV="1">
            <a:off x="2286000" y="1189038"/>
            <a:ext cx="838200" cy="1371600"/>
          </a:xfrm>
          <a:prstGeom prst="line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3" name="Line 15"/>
          <p:cNvSpPr>
            <a:spLocks noChangeShapeType="1"/>
          </p:cNvSpPr>
          <p:nvPr/>
        </p:nvSpPr>
        <p:spPr bwMode="auto">
          <a:xfrm flipV="1">
            <a:off x="6934200" y="1189038"/>
            <a:ext cx="1143000" cy="1524000"/>
          </a:xfrm>
          <a:prstGeom prst="line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4353" name="Rectangle 17"/>
          <p:cNvSpPr>
            <a:spLocks noChangeArrowheads="1"/>
          </p:cNvSpPr>
          <p:nvPr/>
        </p:nvSpPr>
        <p:spPr bwMode="auto">
          <a:xfrm>
            <a:off x="8382000" y="5715000"/>
            <a:ext cx="76200" cy="76200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4355" name="Line 19"/>
          <p:cNvSpPr>
            <a:spLocks noChangeShapeType="1"/>
          </p:cNvSpPr>
          <p:nvPr/>
        </p:nvSpPr>
        <p:spPr bwMode="auto">
          <a:xfrm>
            <a:off x="2209800" y="1874838"/>
            <a:ext cx="5638800" cy="0"/>
          </a:xfrm>
          <a:prstGeom prst="line">
            <a:avLst/>
          </a:prstGeom>
          <a:noFill/>
          <a:ln w="76200">
            <a:solidFill>
              <a:schemeClr val="bg1"/>
            </a:solidFill>
            <a:miter lim="800000"/>
            <a:headEnd type="triangle" w="med" len="med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4356" name="Line 20"/>
          <p:cNvSpPr>
            <a:spLocks noChangeShapeType="1"/>
          </p:cNvSpPr>
          <p:nvPr/>
        </p:nvSpPr>
        <p:spPr bwMode="auto">
          <a:xfrm flipV="1">
            <a:off x="1981200" y="2027238"/>
            <a:ext cx="0" cy="1143000"/>
          </a:xfrm>
          <a:prstGeom prst="line">
            <a:avLst/>
          </a:prstGeom>
          <a:noFill/>
          <a:ln w="76200">
            <a:solidFill>
              <a:schemeClr val="bg1"/>
            </a:solidFill>
            <a:miter lim="800000"/>
            <a:headEnd type="triangle" w="med" len="med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4357" name="Text Box 21"/>
          <p:cNvSpPr txBox="1">
            <a:spLocks noChangeArrowheads="1"/>
          </p:cNvSpPr>
          <p:nvPr/>
        </p:nvSpPr>
        <p:spPr bwMode="auto">
          <a:xfrm>
            <a:off x="4419600" y="1468438"/>
            <a:ext cx="1047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150 pc</a:t>
            </a:r>
          </a:p>
        </p:txBody>
      </p:sp>
      <p:sp>
        <p:nvSpPr>
          <p:cNvPr id="654358" name="Text Box 22"/>
          <p:cNvSpPr txBox="1">
            <a:spLocks noChangeArrowheads="1"/>
          </p:cNvSpPr>
          <p:nvPr/>
        </p:nvSpPr>
        <p:spPr bwMode="auto">
          <a:xfrm rot="-5400000">
            <a:off x="1200944" y="2434432"/>
            <a:ext cx="887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30 pc</a:t>
            </a:r>
          </a:p>
        </p:txBody>
      </p:sp>
      <p:sp>
        <p:nvSpPr>
          <p:cNvPr id="57361" name="Text Box 5"/>
          <p:cNvSpPr txBox="1">
            <a:spLocks noChangeArrowheads="1"/>
          </p:cNvSpPr>
          <p:nvPr/>
        </p:nvSpPr>
        <p:spPr bwMode="auto">
          <a:xfrm>
            <a:off x="7391400" y="808038"/>
            <a:ext cx="1222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66FF"/>
                </a:solidFill>
              </a:rPr>
              <a:t>Sgr A*</a:t>
            </a:r>
          </a:p>
        </p:txBody>
      </p:sp>
      <p:sp>
        <p:nvSpPr>
          <p:cNvPr id="57362" name="Text Box 6"/>
          <p:cNvSpPr txBox="1">
            <a:spLocks noChangeArrowheads="1"/>
          </p:cNvSpPr>
          <p:nvPr/>
        </p:nvSpPr>
        <p:spPr bwMode="auto">
          <a:xfrm>
            <a:off x="1143000" y="884238"/>
            <a:ext cx="1222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66FF"/>
                </a:solidFill>
              </a:rPr>
              <a:t>Sgr B2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3"/>
          </p:nvPr>
        </p:nvSpPr>
        <p:spPr>
          <a:xfrm>
            <a:off x="4648200" y="3162300"/>
            <a:ext cx="4038600" cy="24003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Rectangle 6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Galactic Center</a:t>
            </a:r>
            <a:endParaRPr lang="en-US" dirty="0">
              <a:ea typeface="ＭＳ Ｐゴシック" charset="-128"/>
            </a:endParaRPr>
          </a:p>
        </p:txBody>
      </p:sp>
      <p:pic>
        <p:nvPicPr>
          <p:cNvPr id="26" name="Picture 4" descr="gc-amm11-m-2_annotate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0" y="4055520"/>
            <a:ext cx="6571673" cy="236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4" name="Rectangle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</a:rPr>
              <a:t>Galactic Center</a:t>
            </a:r>
            <a:endParaRPr lang="en-US" dirty="0">
              <a:ea typeface="ＭＳ Ｐゴシック" charset="-128"/>
            </a:endParaRPr>
          </a:p>
        </p:txBody>
      </p:sp>
      <p:sp>
        <p:nvSpPr>
          <p:cNvPr id="58375" name="Rectangle 7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 dirty="0"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8373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1805AE0-34B8-1744-8A10-0054E5FDA8A1}" type="slidenum">
              <a:rPr lang="en-US"/>
              <a:pPr/>
              <a:t>6</a:t>
            </a:fld>
            <a:endParaRPr lang="en-US"/>
          </a:p>
        </p:txBody>
      </p:sp>
      <p:pic>
        <p:nvPicPr>
          <p:cNvPr id="6" name="Picture 5" descr="greenandred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8228"/>
            <a:ext cx="9144000" cy="32001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9895" y="5677940"/>
            <a:ext cx="2364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Yusef-Zadeh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et al.</a:t>
            </a:r>
            <a:endParaRPr lang="en-US" sz="2000" dirty="0" smtClean="0">
              <a:solidFill>
                <a:srgbClr val="000099"/>
              </a:solidFill>
              <a:latin typeface="Gill Sans MT" pitchFamily="34" charset="0"/>
              <a:cs typeface="Gill Sans" pitchFamily="17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4" name="Rectangle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</a:rPr>
              <a:t>Problems to solve</a:t>
            </a:r>
            <a:endParaRPr lang="en-US" dirty="0">
              <a:ea typeface="ＭＳ Ｐゴシック" charset="-128"/>
            </a:endParaRPr>
          </a:p>
        </p:txBody>
      </p:sp>
      <p:sp>
        <p:nvSpPr>
          <p:cNvPr id="58375" name="Rectangle 7"/>
          <p:cNvSpPr>
            <a:spLocks noGrp="1"/>
          </p:cNvSpPr>
          <p:nvPr>
            <p:ph type="body" idx="4294967295"/>
          </p:nvPr>
        </p:nvSpPr>
        <p:spPr>
          <a:xfrm>
            <a:off x="457200" y="1069879"/>
            <a:ext cx="8229600" cy="4525963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Each primary beam has attenuation which needs to be accounted for</a:t>
            </a:r>
          </a:p>
          <a:p>
            <a:r>
              <a:rPr lang="en-US" dirty="0" smtClean="0">
                <a:ea typeface="ＭＳ Ｐゴシック" charset="-128"/>
              </a:rPr>
              <a:t>Non-linearity in </a:t>
            </a:r>
            <a:r>
              <a:rPr lang="en-US" dirty="0" err="1" smtClean="0">
                <a:ea typeface="ＭＳ Ｐゴシック" charset="-128"/>
              </a:rPr>
              <a:t>deconvolution</a:t>
            </a:r>
            <a:r>
              <a:rPr lang="en-US" dirty="0" smtClean="0">
                <a:ea typeface="ＭＳ Ｐゴシック" charset="-128"/>
              </a:rPr>
              <a:t> process</a:t>
            </a:r>
          </a:p>
          <a:p>
            <a:r>
              <a:rPr lang="en-US" dirty="0" smtClean="0">
                <a:ea typeface="ＭＳ Ｐゴシック" charset="-128"/>
              </a:rPr>
              <a:t>Obtain adequate</a:t>
            </a:r>
            <a:r>
              <a:rPr lang="en-US" dirty="0" smtClean="0">
                <a:ea typeface="ＭＳ Ｐゴシック" charset="-128"/>
              </a:rPr>
              <a:t> sky coverage, try </a:t>
            </a:r>
            <a:r>
              <a:rPr lang="en-US" dirty="0" smtClean="0">
                <a:ea typeface="ＭＳ Ｐゴシック" charset="-128"/>
              </a:rPr>
              <a:t>to keep </a:t>
            </a:r>
            <a:r>
              <a:rPr lang="en-US" dirty="0" err="1" smtClean="0">
                <a:ea typeface="ＭＳ Ｐゴシック" charset="-128"/>
              </a:rPr>
              <a:t>Nyquist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</a:rPr>
              <a:t>sampling when needed</a:t>
            </a:r>
          </a:p>
          <a:p>
            <a:r>
              <a:rPr lang="en-US" dirty="0" smtClean="0">
                <a:ea typeface="ＭＳ Ｐゴシック" charset="-128"/>
              </a:rPr>
              <a:t>At high frequencies:</a:t>
            </a:r>
            <a:r>
              <a:rPr lang="en-US" dirty="0" smtClean="0">
                <a:ea typeface="ＭＳ Ｐゴシック" charset="-128"/>
              </a:rPr>
              <a:t> atmospheric variation on small time scales</a:t>
            </a:r>
          </a:p>
          <a:p>
            <a:r>
              <a:rPr lang="en-US" dirty="0" smtClean="0">
                <a:ea typeface="ＭＳ Ｐゴシック" charset="-128"/>
              </a:rPr>
              <a:t>Minimize drive time but maximize well spaced </a:t>
            </a:r>
            <a:r>
              <a:rPr lang="en-US" dirty="0" err="1" smtClean="0">
                <a:ea typeface="ＭＳ Ｐゴシック" charset="-128"/>
              </a:rPr>
              <a:t>uv</a:t>
            </a:r>
            <a:r>
              <a:rPr lang="en-US" dirty="0" smtClean="0">
                <a:ea typeface="ＭＳ Ｐゴシック" charset="-128"/>
              </a:rPr>
              <a:t>-coverage across map</a:t>
            </a:r>
          </a:p>
          <a:p>
            <a:r>
              <a:rPr lang="en-US" dirty="0" smtClean="0">
                <a:ea typeface="ＭＳ Ｐゴシック" charset="-128"/>
              </a:rPr>
              <a:t>Gain some of the shorter </a:t>
            </a:r>
            <a:r>
              <a:rPr lang="en-US" dirty="0" err="1" smtClean="0">
                <a:ea typeface="ＭＳ Ｐゴシック" charset="-128"/>
              </a:rPr>
              <a:t>spacings</a:t>
            </a:r>
            <a:r>
              <a:rPr lang="en-US" dirty="0" smtClean="0">
                <a:ea typeface="ＭＳ Ｐゴシック" charset="-128"/>
              </a:rPr>
              <a:t>, maybe add single dish data for zero </a:t>
            </a:r>
            <a:r>
              <a:rPr lang="en-US" dirty="0" err="1" smtClean="0">
                <a:ea typeface="ＭＳ Ｐゴシック" charset="-128"/>
              </a:rPr>
              <a:t>spacings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8373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1805AE0-34B8-1744-8A10-0054E5FDA8A1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F1C70-5059-134D-B529-266A9DFE8DF3}" type="slidenum">
              <a:rPr lang="en-US"/>
              <a:pPr/>
              <a:t>8</a:t>
            </a:fld>
            <a:endParaRPr lang="en-US"/>
          </a:p>
        </p:txBody>
      </p:sp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effect of the Primary Beam</a:t>
            </a:r>
            <a:endParaRPr lang="en-US" dirty="0"/>
          </a:p>
        </p:txBody>
      </p:sp>
      <p:sp>
        <p:nvSpPr>
          <p:cNvPr id="420868" name="Rectangle 4"/>
          <p:cNvSpPr>
            <a:spLocks noChangeArrowheads="1"/>
          </p:cNvSpPr>
          <p:nvPr/>
        </p:nvSpPr>
        <p:spPr bwMode="auto">
          <a:xfrm>
            <a:off x="5353050" y="6272213"/>
            <a:ext cx="1841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0870" name="Text Box 6"/>
          <p:cNvSpPr txBox="1">
            <a:spLocks noChangeArrowheads="1"/>
          </p:cNvSpPr>
          <p:nvPr/>
        </p:nvSpPr>
        <p:spPr bwMode="auto">
          <a:xfrm>
            <a:off x="457200" y="4835913"/>
            <a:ext cx="2929288" cy="1009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 smtClean="0">
                <a:solidFill>
                  <a:srgbClr val="000099"/>
                </a:solidFill>
                <a:latin typeface="Gill Sans"/>
                <a:cs typeface="Gill Sans"/>
              </a:rPr>
              <a:t>Image larger than PB</a:t>
            </a:r>
          </a:p>
          <a:p>
            <a:pPr algn="l">
              <a:spcBef>
                <a:spcPct val="20000"/>
              </a:spcBef>
            </a:pPr>
            <a:r>
              <a:rPr lang="en-US" sz="1800" dirty="0">
                <a:solidFill>
                  <a:schemeClr val="bg1"/>
                </a:solidFill>
              </a:rPr>
              <a:t>Primary beam used for simulations</a:t>
            </a:r>
          </a:p>
        </p:txBody>
      </p:sp>
      <p:pic>
        <p:nvPicPr>
          <p:cNvPr id="420872" name="Picture 8" descr="pp3"/>
          <p:cNvPicPr>
            <a:picLocks noChangeAspect="1" noChangeArrowheads="1"/>
          </p:cNvPicPr>
          <p:nvPr/>
        </p:nvPicPr>
        <p:blipFill>
          <a:blip r:embed="rId2"/>
          <a:srcRect l="12445" t="11290" r="5777"/>
          <a:stretch>
            <a:fillRect/>
          </a:stretch>
        </p:blipFill>
        <p:spPr bwMode="auto">
          <a:xfrm>
            <a:off x="3386488" y="1468609"/>
            <a:ext cx="2598145" cy="3108061"/>
          </a:xfrm>
          <a:prstGeom prst="rect">
            <a:avLst/>
          </a:prstGeom>
          <a:noFill/>
          <a:ln w="28575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420873" name="Picture 9" descr="pp4"/>
          <p:cNvPicPr>
            <a:picLocks noChangeAspect="1" noChangeArrowheads="1"/>
          </p:cNvPicPr>
          <p:nvPr/>
        </p:nvPicPr>
        <p:blipFill>
          <a:blip r:embed="rId3"/>
          <a:srcRect l="13461" t="10606" r="6400"/>
          <a:stretch>
            <a:fillRect/>
          </a:stretch>
        </p:blipFill>
        <p:spPr bwMode="auto">
          <a:xfrm>
            <a:off x="6357406" y="1459138"/>
            <a:ext cx="2528831" cy="3108061"/>
          </a:xfrm>
          <a:prstGeom prst="rect">
            <a:avLst/>
          </a:prstGeom>
          <a:noFill/>
          <a:ln w="28575">
            <a:solidFill>
              <a:srgbClr val="FFCC00"/>
            </a:solidFill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3942075" y="1858064"/>
            <a:ext cx="1801305" cy="1089680"/>
            <a:chOff x="6292733" y="3403050"/>
            <a:chExt cx="537287" cy="244239"/>
          </a:xfrm>
        </p:grpSpPr>
        <p:cxnSp>
          <p:nvCxnSpPr>
            <p:cNvPr id="10" name="Curved Connector 9"/>
            <p:cNvCxnSpPr/>
            <p:nvPr/>
          </p:nvCxnSpPr>
          <p:spPr>
            <a:xfrm flipV="1">
              <a:off x="6292733" y="3403050"/>
              <a:ext cx="268642" cy="244238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urved Connector 10"/>
            <p:cNvCxnSpPr/>
            <p:nvPr/>
          </p:nvCxnSpPr>
          <p:spPr>
            <a:xfrm rot="10800000">
              <a:off x="6562171" y="3403846"/>
              <a:ext cx="267849" cy="243443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9" descr="pp2"/>
          <p:cNvPicPr>
            <a:picLocks noChangeAspect="1" noChangeArrowheads="1"/>
          </p:cNvPicPr>
          <p:nvPr/>
        </p:nvPicPr>
        <p:blipFill>
          <a:blip r:embed="rId4"/>
          <a:srcRect l="13780" t="9723" r="6602" b="1389"/>
          <a:stretch>
            <a:fillRect/>
          </a:stretch>
        </p:blipFill>
        <p:spPr bwMode="auto">
          <a:xfrm>
            <a:off x="612107" y="1468608"/>
            <a:ext cx="2558504" cy="3148927"/>
          </a:xfrm>
          <a:prstGeom prst="rect">
            <a:avLst/>
          </a:prstGeom>
          <a:noFill/>
          <a:ln w="28575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428118" y="4835913"/>
            <a:ext cx="2929288" cy="131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 smtClean="0">
                <a:solidFill>
                  <a:srgbClr val="000099"/>
                </a:solidFill>
                <a:latin typeface="Gill Sans"/>
                <a:cs typeface="Gill Sans"/>
              </a:rPr>
              <a:t>PB provides sensitivity pattern on sky</a:t>
            </a:r>
          </a:p>
          <a:p>
            <a:pPr algn="l">
              <a:spcBef>
                <a:spcPct val="20000"/>
              </a:spcBef>
            </a:pPr>
            <a:r>
              <a:rPr lang="en-US" sz="1800" dirty="0">
                <a:solidFill>
                  <a:schemeClr val="bg1"/>
                </a:solidFill>
              </a:rPr>
              <a:t>Primary beam used for simulations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293203" y="4835913"/>
            <a:ext cx="2929288" cy="131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 smtClean="0">
                <a:solidFill>
                  <a:srgbClr val="000099"/>
                </a:solidFill>
                <a:latin typeface="Gill Sans"/>
                <a:cs typeface="Gill Sans"/>
              </a:rPr>
              <a:t>PB applied: sensitive to center only</a:t>
            </a:r>
          </a:p>
          <a:p>
            <a:pPr algn="l">
              <a:spcBef>
                <a:spcPct val="20000"/>
              </a:spcBef>
            </a:pPr>
            <a:r>
              <a:rPr lang="en-US" sz="1800" dirty="0">
                <a:solidFill>
                  <a:schemeClr val="bg1"/>
                </a:solidFill>
              </a:rPr>
              <a:t>Primary beam used for simulations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498830" y="814127"/>
            <a:ext cx="7039424" cy="79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i="1" dirty="0" smtClean="0">
                <a:solidFill>
                  <a:srgbClr val="1F497D"/>
                </a:solidFill>
                <a:latin typeface="Times New Roman" charset="0"/>
              </a:rPr>
              <a:t> PB defined by single antenna (SD). Not by the array.</a:t>
            </a:r>
            <a:endParaRPr lang="en-US" sz="2400" dirty="0" smtClean="0">
              <a:solidFill>
                <a:srgbClr val="1F497D"/>
              </a:solidFill>
              <a:latin typeface="Times New Roman" charset="0"/>
            </a:endParaRPr>
          </a:p>
          <a:p>
            <a:pPr algn="l">
              <a:spcBef>
                <a:spcPct val="20000"/>
              </a:spcBef>
            </a:pPr>
            <a:r>
              <a:rPr lang="en-US" sz="1800" dirty="0">
                <a:solidFill>
                  <a:schemeClr val="bg1"/>
                </a:solidFill>
              </a:rPr>
              <a:t>Primary beam used for simulations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11CE-C182-AC49-85CA-53A64D4233D4}" type="slidenum">
              <a:rPr lang="en-US"/>
              <a:pPr/>
              <a:t>9</a:t>
            </a:fld>
            <a:endParaRPr lang="en-US"/>
          </a:p>
        </p:txBody>
      </p:sp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effect of the Primary Beam</a:t>
            </a:r>
            <a:endParaRPr lang="en-US" dirty="0"/>
          </a:p>
        </p:txBody>
      </p:sp>
      <p:sp>
        <p:nvSpPr>
          <p:cNvPr id="421892" name="Rectangle 4"/>
          <p:cNvSpPr>
            <a:spLocks noChangeArrowheads="1"/>
          </p:cNvSpPr>
          <p:nvPr/>
        </p:nvSpPr>
        <p:spPr bwMode="auto">
          <a:xfrm>
            <a:off x="5353050" y="6272213"/>
            <a:ext cx="1841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1894" name="Text Box 6"/>
          <p:cNvSpPr txBox="1">
            <a:spLocks noChangeArrowheads="1"/>
          </p:cNvSpPr>
          <p:nvPr/>
        </p:nvSpPr>
        <p:spPr bwMode="auto">
          <a:xfrm>
            <a:off x="381000" y="5181600"/>
            <a:ext cx="4114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 smtClean="0">
                <a:solidFill>
                  <a:srgbClr val="000099"/>
                </a:solidFill>
                <a:latin typeface="Gill Sans"/>
                <a:cs typeface="Gill Sans"/>
              </a:rPr>
              <a:t>Noise before PB correction</a:t>
            </a:r>
          </a:p>
        </p:txBody>
      </p:sp>
      <p:sp>
        <p:nvSpPr>
          <p:cNvPr id="421895" name="Text Box 7"/>
          <p:cNvSpPr txBox="1">
            <a:spLocks noChangeArrowheads="1"/>
          </p:cNvSpPr>
          <p:nvPr/>
        </p:nvSpPr>
        <p:spPr bwMode="auto">
          <a:xfrm>
            <a:off x="4572000" y="5175250"/>
            <a:ext cx="4343400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 smtClean="0">
                <a:solidFill>
                  <a:srgbClr val="000099"/>
                </a:solidFill>
                <a:latin typeface="Gill Sans"/>
                <a:cs typeface="Gill Sans"/>
              </a:rPr>
              <a:t>PB correction changes noise characteristics</a:t>
            </a:r>
          </a:p>
          <a:p>
            <a:pPr algn="l">
              <a:spcBef>
                <a:spcPct val="20000"/>
              </a:spcBef>
            </a:pPr>
            <a:r>
              <a:rPr lang="en-US" sz="1800" dirty="0">
                <a:solidFill>
                  <a:schemeClr val="bg1"/>
                </a:solidFill>
              </a:rPr>
              <a:t>Primary beam-corrected image.  </a:t>
            </a:r>
            <a:r>
              <a:rPr lang="en-US" sz="1800" dirty="0" smtClean="0">
                <a:solidFill>
                  <a:schemeClr val="bg1"/>
                </a:solidFill>
              </a:rPr>
              <a:t>Blanked</a:t>
            </a:r>
            <a:endParaRPr lang="en-US" sz="1800" dirty="0">
              <a:solidFill>
                <a:srgbClr val="FFCC00"/>
              </a:solidFill>
            </a:endParaRPr>
          </a:p>
        </p:txBody>
      </p:sp>
      <p:pic>
        <p:nvPicPr>
          <p:cNvPr id="421896" name="Picture 8" descr="pp5"/>
          <p:cNvPicPr>
            <a:picLocks noChangeAspect="1" noChangeArrowheads="1"/>
          </p:cNvPicPr>
          <p:nvPr/>
        </p:nvPicPr>
        <p:blipFill>
          <a:blip r:embed="rId2"/>
          <a:srcRect l="12025" t="10583" r="5804"/>
          <a:stretch>
            <a:fillRect/>
          </a:stretch>
        </p:blipFill>
        <p:spPr bwMode="auto">
          <a:xfrm>
            <a:off x="457200" y="1066800"/>
            <a:ext cx="3430588" cy="4114800"/>
          </a:xfrm>
          <a:prstGeom prst="rect">
            <a:avLst/>
          </a:prstGeom>
          <a:noFill/>
          <a:ln w="28575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421897" name="Picture 9" descr="pp6"/>
          <p:cNvPicPr>
            <a:picLocks noChangeAspect="1" noChangeArrowheads="1"/>
          </p:cNvPicPr>
          <p:nvPr/>
        </p:nvPicPr>
        <p:blipFill>
          <a:blip r:embed="rId3"/>
          <a:srcRect l="14072" t="11227" r="4625"/>
          <a:stretch>
            <a:fillRect/>
          </a:stretch>
        </p:blipFill>
        <p:spPr bwMode="auto">
          <a:xfrm>
            <a:off x="4648200" y="1066800"/>
            <a:ext cx="3381375" cy="4114800"/>
          </a:xfrm>
          <a:prstGeom prst="rect">
            <a:avLst/>
          </a:prstGeom>
          <a:noFill/>
          <a:ln w="28575">
            <a:solidFill>
              <a:srgbClr val="FF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RAO Title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None/>
          <a:defRPr sz="2400" dirty="0" smtClean="0">
            <a:solidFill>
              <a:srgbClr val="C00000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Blue Image 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Gold Image 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4012</TotalTime>
  <Words>2145</Words>
  <Application>Microsoft Office PowerPoint</Application>
  <PresentationFormat>On-screen Show (4:3)</PresentationFormat>
  <Paragraphs>332</Paragraphs>
  <Slides>48</Slides>
  <Notes>3</Notes>
  <HiddenSlides>1</HiddenSlides>
  <MMClips>0</MMClips>
  <ScaleCrop>false</ScaleCrop>
  <HeadingPairs>
    <vt:vector size="6" baseType="variant">
      <vt:variant>
        <vt:lpstr>Design Template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NRAO Title Page</vt:lpstr>
      <vt:lpstr>Blue Image Bottom Bar</vt:lpstr>
      <vt:lpstr>Gold Image Bottom Bar</vt:lpstr>
      <vt:lpstr>Microsoft Equation</vt:lpstr>
      <vt:lpstr>Equation</vt:lpstr>
      <vt:lpstr>Widefield Imaging II: Mosaicing</vt:lpstr>
      <vt:lpstr>What is it all about?</vt:lpstr>
      <vt:lpstr>Small Dishes: SKA</vt:lpstr>
      <vt:lpstr>What is it all about? </vt:lpstr>
      <vt:lpstr>Galactic Center</vt:lpstr>
      <vt:lpstr>Galactic Center</vt:lpstr>
      <vt:lpstr>Problems to solve</vt:lpstr>
      <vt:lpstr>The effect of the Primary Beam</vt:lpstr>
      <vt:lpstr>The effect of the Primary Beam</vt:lpstr>
      <vt:lpstr>Stitching the maps together</vt:lpstr>
      <vt:lpstr>Mosaicing: Linear Combination of Images</vt:lpstr>
      <vt:lpstr>Slide 12</vt:lpstr>
      <vt:lpstr>Slide 13</vt:lpstr>
      <vt:lpstr>Slide 14</vt:lpstr>
      <vt:lpstr>Ekers &amp; Rots Theorem</vt:lpstr>
      <vt:lpstr>Comparison of u-v coverage</vt:lpstr>
      <vt:lpstr>Ekers &amp; Rots Theorem</vt:lpstr>
      <vt:lpstr>The Joint Approach</vt:lpstr>
      <vt:lpstr>Slide 19</vt:lpstr>
      <vt:lpstr>Mosaicing: Joint Approach</vt:lpstr>
      <vt:lpstr>Mosaicing Example</vt:lpstr>
      <vt:lpstr>Mosaicing: Comparison</vt:lpstr>
      <vt:lpstr>Widefield Imaging</vt:lpstr>
      <vt:lpstr>Widefield Imaging</vt:lpstr>
      <vt:lpstr>Deconvolution</vt:lpstr>
      <vt:lpstr>Mosaicing in CASA</vt:lpstr>
      <vt:lpstr>NVSS: 217,446 pointings</vt:lpstr>
      <vt:lpstr>Centaurus A</vt:lpstr>
      <vt:lpstr>Southern Galactic Plane Survey</vt:lpstr>
      <vt:lpstr>Practical Considerations</vt:lpstr>
      <vt:lpstr>Practical Consideration: Choice of Grid</vt:lpstr>
      <vt:lpstr>Practical Consideration: Choice of Grid</vt:lpstr>
      <vt:lpstr>Complete u-v sampling</vt:lpstr>
      <vt:lpstr>Practical Consideration: Slew Time</vt:lpstr>
      <vt:lpstr>Practical Considerations</vt:lpstr>
      <vt:lpstr>Practical Consideration: Changing Atmosphere</vt:lpstr>
      <vt:lpstr>Mosaicing Practicalities</vt:lpstr>
      <vt:lpstr>Summary</vt:lpstr>
      <vt:lpstr>Summary</vt:lpstr>
      <vt:lpstr>Is that all? No – add in zero spacings</vt:lpstr>
      <vt:lpstr>Is that all? No – add in zero spacings</vt:lpstr>
      <vt:lpstr>Heterogeneous Arrays</vt:lpstr>
      <vt:lpstr>Zero spacing correction</vt:lpstr>
      <vt:lpstr>Zero spacing correction</vt:lpstr>
      <vt:lpstr>Zero spacing correction</vt:lpstr>
      <vt:lpstr>Zero spacing correction</vt:lpstr>
      <vt:lpstr>Slide 47</vt:lpstr>
      <vt:lpstr>Slide 48</vt:lpstr>
    </vt:vector>
  </TitlesOfParts>
  <Company>NRAO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amiodusz</dc:creator>
  <cp:lastModifiedBy>Juergen Ott</cp:lastModifiedBy>
  <cp:revision>198</cp:revision>
  <dcterms:created xsi:type="dcterms:W3CDTF">2010-06-08T23:13:09Z</dcterms:created>
  <dcterms:modified xsi:type="dcterms:W3CDTF">2010-06-10T18:35:30Z</dcterms:modified>
</cp:coreProperties>
</file>