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ppt/embeddings/Microsoft_Equation7.bin" ContentType="application/vnd.openxmlformats-officedocument.oleObject"/>
  <Override PartName="/ppt/embeddings/Microsoft_Equation8.bin" ContentType="application/vnd.openxmlformats-officedocument.oleObject"/>
  <Override PartName="/ppt/embeddings/Microsoft_Equation9.bin" ContentType="application/vnd.openxmlformats-officedocument.oleObject"/>
  <Override PartName="/ppt/embeddings/Microsoft_Equation10.bin" ContentType="application/vnd.openxmlformats-officedocument.oleObject"/>
  <Override PartName="/ppt/embeddings/Microsoft_Equation11.bin" ContentType="application/vnd.openxmlformats-officedocument.oleObject"/>
  <Override PartName="/ppt/embeddings/Microsoft_Equation12.bin" ContentType="application/vnd.openxmlformats-officedocument.oleObject"/>
  <Override PartName="/ppt/embeddings/Microsoft_Equation13.bin" ContentType="application/vnd.openxmlformats-officedocument.oleObject"/>
  <Override PartName="/ppt/embeddings/Microsoft_Equation14.bin" ContentType="application/vnd.openxmlformats-officedocument.oleObject"/>
  <Override PartName="/ppt/embeddings/Microsoft_Equation15.bin" ContentType="application/vnd.openxmlformats-officedocument.oleObject"/>
  <Override PartName="/ppt/embeddings/Microsoft_Equation16.bin" ContentType="application/vnd.openxmlformats-officedocument.oleObject"/>
  <Override PartName="/ppt/embeddings/Microsoft_Equation17.bin" ContentType="application/vnd.openxmlformats-officedocument.oleObject"/>
  <Override PartName="/ppt/embeddings/Microsoft_Equation18.bin" ContentType="application/vnd.openxmlformats-officedocument.oleObject"/>
  <Override PartName="/ppt/notesSlides/notesSlide1.xml" ContentType="application/vnd.openxmlformats-officedocument.presentationml.notesSlide+xml"/>
  <Override PartName="/ppt/embeddings/Microsoft_Equation19.bin" ContentType="application/vnd.openxmlformats-officedocument.oleObject"/>
  <Override PartName="/ppt/embeddings/Microsoft_Equation20.bin" ContentType="application/vnd.openxmlformats-officedocument.oleObject"/>
  <Override PartName="/ppt/embeddings/Microsoft_Equation21.bin" ContentType="application/vnd.openxmlformats-officedocument.oleObject"/>
  <Override PartName="/ppt/embeddings/Microsoft_Equation22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4671" r:id="rId3"/>
  </p:sldMasterIdLst>
  <p:notesMasterIdLst>
    <p:notesMasterId r:id="rId66"/>
  </p:notesMasterIdLst>
  <p:handoutMasterIdLst>
    <p:handoutMasterId r:id="rId67"/>
  </p:handoutMasterIdLst>
  <p:sldIdLst>
    <p:sldId id="257" r:id="rId4"/>
    <p:sldId id="258" r:id="rId5"/>
    <p:sldId id="259" r:id="rId6"/>
    <p:sldId id="263" r:id="rId7"/>
    <p:sldId id="266" r:id="rId8"/>
    <p:sldId id="265" r:id="rId9"/>
    <p:sldId id="267" r:id="rId10"/>
    <p:sldId id="268" r:id="rId11"/>
    <p:sldId id="270" r:id="rId12"/>
    <p:sldId id="269" r:id="rId13"/>
    <p:sldId id="271" r:id="rId14"/>
    <p:sldId id="272" r:id="rId15"/>
    <p:sldId id="278" r:id="rId16"/>
    <p:sldId id="274" r:id="rId17"/>
    <p:sldId id="325" r:id="rId18"/>
    <p:sldId id="289" r:id="rId19"/>
    <p:sldId id="290" r:id="rId20"/>
    <p:sldId id="279" r:id="rId21"/>
    <p:sldId id="324" r:id="rId22"/>
    <p:sldId id="326" r:id="rId23"/>
    <p:sldId id="286" r:id="rId24"/>
    <p:sldId id="287" r:id="rId25"/>
    <p:sldId id="288" r:id="rId26"/>
    <p:sldId id="317" r:id="rId27"/>
    <p:sldId id="318" r:id="rId28"/>
    <p:sldId id="330" r:id="rId29"/>
    <p:sldId id="280" r:id="rId30"/>
    <p:sldId id="323" r:id="rId31"/>
    <p:sldId id="281" r:id="rId32"/>
    <p:sldId id="282" r:id="rId33"/>
    <p:sldId id="283" r:id="rId34"/>
    <p:sldId id="291" r:id="rId35"/>
    <p:sldId id="314" r:id="rId36"/>
    <p:sldId id="316" r:id="rId37"/>
    <p:sldId id="292" r:id="rId38"/>
    <p:sldId id="294" r:id="rId39"/>
    <p:sldId id="296" r:id="rId40"/>
    <p:sldId id="299" r:id="rId41"/>
    <p:sldId id="300" r:id="rId42"/>
    <p:sldId id="301" r:id="rId43"/>
    <p:sldId id="293" r:id="rId44"/>
    <p:sldId id="297" r:id="rId45"/>
    <p:sldId id="305" r:id="rId46"/>
    <p:sldId id="298" r:id="rId47"/>
    <p:sldId id="295" r:id="rId48"/>
    <p:sldId id="302" r:id="rId49"/>
    <p:sldId id="315" r:id="rId50"/>
    <p:sldId id="303" r:id="rId51"/>
    <p:sldId id="304" r:id="rId52"/>
    <p:sldId id="306" r:id="rId53"/>
    <p:sldId id="307" r:id="rId54"/>
    <p:sldId id="312" r:id="rId55"/>
    <p:sldId id="319" r:id="rId56"/>
    <p:sldId id="321" r:id="rId57"/>
    <p:sldId id="308" r:id="rId58"/>
    <p:sldId id="327" r:id="rId59"/>
    <p:sldId id="310" r:id="rId60"/>
    <p:sldId id="328" r:id="rId61"/>
    <p:sldId id="313" r:id="rId62"/>
    <p:sldId id="320" r:id="rId63"/>
    <p:sldId id="322" r:id="rId64"/>
    <p:sldId id="329" r:id="rId6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7E39"/>
    <a:srgbClr val="FF00FF"/>
    <a:srgbClr val="000099"/>
    <a:srgbClr val="990033"/>
    <a:srgbClr val="8CC7EA"/>
    <a:srgbClr val="EAEAEA"/>
    <a:srgbClr val="66CCFF"/>
    <a:srgbClr val="99CCFF"/>
    <a:srgbClr val="330099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64" autoAdjust="0"/>
    <p:restoredTop sz="94659" autoAdjust="0"/>
  </p:normalViewPr>
  <p:slideViewPr>
    <p:cSldViewPr snapToGrid="0" snapToObjects="1">
      <p:cViewPr>
        <p:scale>
          <a:sx n="75" d="100"/>
          <a:sy n="75" d="100"/>
        </p:scale>
        <p:origin x="-119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-16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Relationship Id="rId2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image" Target="../media/image15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5/15/14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458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5/15/14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054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69" y="5581306"/>
            <a:ext cx="818222" cy="105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1" descr="aui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731786" y="5897809"/>
            <a:ext cx="1032525" cy="7146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3" descr="nmt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435159" y="5915586"/>
            <a:ext cx="1977084" cy="6969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6" descr="unm-larg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904847" y="5942629"/>
            <a:ext cx="1124426" cy="67213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 userDrawn="1"/>
        </p:nvSpPr>
        <p:spPr>
          <a:xfrm>
            <a:off x="457200" y="4298950"/>
            <a:ext cx="7335078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Fourteenth</a:t>
            </a: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 Synthesis Imaging Workshop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2014 May 13– 20</a:t>
            </a:r>
            <a:endParaRPr lang="en-US" sz="2400" dirty="0" smtClean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47" y="5915045"/>
            <a:ext cx="1180244" cy="7032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theme" Target="../theme/theme2.xml"/><Relationship Id="rId10" Type="http://schemas.openxmlformats.org/officeDocument/2006/relationships/image" Target="../media/image8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theme" Target="../theme/theme3.xml"/><Relationship Id="rId10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68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image" Target="../media/image15.emf"/><Relationship Id="rId5" Type="http://schemas.openxmlformats.org/officeDocument/2006/relationships/oleObject" Target="../embeddings/Microsoft_Equation5.bin"/><Relationship Id="rId6" Type="http://schemas.openxmlformats.org/officeDocument/2006/relationships/image" Target="../media/image18.emf"/><Relationship Id="rId7" Type="http://schemas.openxmlformats.org/officeDocument/2006/relationships/oleObject" Target="../embeddings/Microsoft_Equation6.bin"/><Relationship Id="rId8" Type="http://schemas.openxmlformats.org/officeDocument/2006/relationships/image" Target="../media/image19.emf"/><Relationship Id="rId9" Type="http://schemas.openxmlformats.org/officeDocument/2006/relationships/oleObject" Target="../embeddings/Microsoft_Equation7.bin"/><Relationship Id="rId10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emf"/><Relationship Id="rId12" Type="http://schemas.openxmlformats.org/officeDocument/2006/relationships/oleObject" Target="../embeddings/Microsoft_Equation12.bin"/><Relationship Id="rId13" Type="http://schemas.openxmlformats.org/officeDocument/2006/relationships/image" Target="../media/image2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27.png"/><Relationship Id="rId4" Type="http://schemas.openxmlformats.org/officeDocument/2006/relationships/oleObject" Target="../embeddings/Microsoft_Equation8.bin"/><Relationship Id="rId5" Type="http://schemas.openxmlformats.org/officeDocument/2006/relationships/image" Target="../media/image22.emf"/><Relationship Id="rId6" Type="http://schemas.openxmlformats.org/officeDocument/2006/relationships/oleObject" Target="../embeddings/Microsoft_Equation9.bin"/><Relationship Id="rId7" Type="http://schemas.openxmlformats.org/officeDocument/2006/relationships/image" Target="../media/image23.emf"/><Relationship Id="rId8" Type="http://schemas.openxmlformats.org/officeDocument/2006/relationships/oleObject" Target="../embeddings/Microsoft_Equation10.bin"/><Relationship Id="rId9" Type="http://schemas.openxmlformats.org/officeDocument/2006/relationships/image" Target="../media/image24.emf"/><Relationship Id="rId10" Type="http://schemas.openxmlformats.org/officeDocument/2006/relationships/oleObject" Target="../embeddings/Microsoft_Equation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oleObject" Target="../embeddings/Microsoft_Equation13.bin"/><Relationship Id="rId5" Type="http://schemas.openxmlformats.org/officeDocument/2006/relationships/image" Target="../media/image28.emf"/><Relationship Id="rId6" Type="http://schemas.openxmlformats.org/officeDocument/2006/relationships/oleObject" Target="../embeddings/Microsoft_Equation14.bin"/><Relationship Id="rId7" Type="http://schemas.openxmlformats.org/officeDocument/2006/relationships/image" Target="../media/image2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5.bin"/><Relationship Id="rId4" Type="http://schemas.openxmlformats.org/officeDocument/2006/relationships/image" Target="../media/image3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7.png"/><Relationship Id="rId5" Type="http://schemas.openxmlformats.org/officeDocument/2006/relationships/oleObject" Target="../embeddings/Microsoft_Equation16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7.bin"/><Relationship Id="rId4" Type="http://schemas.openxmlformats.org/officeDocument/2006/relationships/image" Target="../media/image41.emf"/><Relationship Id="rId5" Type="http://schemas.openxmlformats.org/officeDocument/2006/relationships/oleObject" Target="../embeddings/Microsoft_Equation18.bin"/><Relationship Id="rId6" Type="http://schemas.openxmlformats.org/officeDocument/2006/relationships/image" Target="../media/image4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gif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9.bin"/><Relationship Id="rId4" Type="http://schemas.openxmlformats.org/officeDocument/2006/relationships/image" Target="../media/image5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1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0.bin"/><Relationship Id="rId4" Type="http://schemas.openxmlformats.org/officeDocument/2006/relationships/image" Target="../media/image73.emf"/><Relationship Id="rId5" Type="http://schemas.openxmlformats.org/officeDocument/2006/relationships/oleObject" Target="../embeddings/Microsoft_Equation21.bin"/><Relationship Id="rId6" Type="http://schemas.openxmlformats.org/officeDocument/2006/relationships/image" Target="../media/image74.emf"/><Relationship Id="rId7" Type="http://schemas.openxmlformats.org/officeDocument/2006/relationships/oleObject" Target="../embeddings/Microsoft_Equation22.bin"/><Relationship Id="rId8" Type="http://schemas.openxmlformats.org/officeDocument/2006/relationships/image" Target="../media/image75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80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www.aoc.nrao.edu/~sbhatna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adsabs.harvard.edu/abs/1979ASSL...76...61E" TargetMode="External"/><Relationship Id="rId4" Type="http://schemas.openxmlformats.org/officeDocument/2006/relationships/hyperlink" Target="https://science.nrao.edu/facilities/vla/docs/manuals/obsguide/modes/mosaicking" TargetMode="External"/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arxiv.org/abs/astro-ph/0205385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Wide-Field Imaging I: </a:t>
            </a:r>
            <a:br>
              <a:rPr lang="en-US" sz="3200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</a:br>
            <a:r>
              <a:rPr lang="en-US" sz="2800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Full-Beam Imaging &amp; Surveys</a:t>
            </a:r>
            <a:endParaRPr lang="en-US" sz="2400" dirty="0" smtClean="0">
              <a:latin typeface="Gill Sans MT" pitchFamily="34" charset="0"/>
              <a:ea typeface="ＭＳ Ｐゴシック" pitchFamily="17" charset="-128"/>
              <a:cs typeface="GillSans" pitchFamily="48" charset="0"/>
            </a:endParaRP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 dirty="0" smtClean="0">
              <a:latin typeface="Gill Sans MT" pitchFamily="34" charset="0"/>
              <a:ea typeface="ＭＳ Ｐゴシック" pitchFamily="17" charset="-128"/>
              <a:cs typeface="Gill Sans" pitchFamily="17" charset="0"/>
            </a:endParaRPr>
          </a:p>
          <a:p>
            <a:r>
              <a:rPr lang="en-US" sz="2800" b="1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Steven T. Myers (NRAO-Socorro)</a:t>
            </a:r>
            <a:endParaRPr lang="en-US" sz="2400" b="1" dirty="0" smtClean="0">
              <a:latin typeface="Gill Sans MT" pitchFamily="34" charset="0"/>
              <a:ea typeface="ＭＳ Ｐゴシック" pitchFamily="17" charset="-128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Wide-field Imaging: W-term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414"/>
            <a:ext cx="8229600" cy="5111750"/>
          </a:xfrm>
        </p:spPr>
        <p:txBody>
          <a:bodyPr/>
          <a:lstStyle/>
          <a:p>
            <a:pPr lvl="0"/>
            <a:r>
              <a:rPr lang="en-US" sz="2400" dirty="0">
                <a:latin typeface="Gill Sans MT" pitchFamily="34"/>
              </a:rPr>
              <a:t>Deviation from 2D geometry </a:t>
            </a:r>
            <a:r>
              <a:rPr lang="en-US" sz="2400" dirty="0" smtClean="0">
                <a:latin typeface="Gill Sans MT" pitchFamily="34"/>
              </a:rPr>
              <a:t>increases </a:t>
            </a:r>
            <a:r>
              <a:rPr lang="en-US" sz="2400" dirty="0">
                <a:latin typeface="Gill Sans MT" pitchFamily="34"/>
              </a:rPr>
              <a:t>with </a:t>
            </a:r>
            <a:r>
              <a:rPr lang="en-US" sz="2400" dirty="0" err="1">
                <a:latin typeface="Gill Sans MT" pitchFamily="34"/>
              </a:rPr>
              <a:t>FoV</a:t>
            </a:r>
            <a:r>
              <a:rPr lang="en-US" sz="2400" dirty="0">
                <a:latin typeface="Gill Sans MT" pitchFamily="34"/>
              </a:rPr>
              <a:t> and baseline length</a:t>
            </a:r>
            <a:r>
              <a:rPr lang="en-US" sz="2400" dirty="0" smtClean="0">
                <a:latin typeface="Gill Sans MT" pitchFamily="34"/>
              </a:rPr>
              <a:t>. </a:t>
            </a:r>
            <a:endParaRPr lang="en-US" sz="2400" dirty="0">
              <a:latin typeface="Gill Sans MT" pitchFamily="34"/>
            </a:endParaRPr>
          </a:p>
          <a:p>
            <a:pPr lvl="0"/>
            <a:r>
              <a:rPr lang="en-US" sz="2400" dirty="0">
                <a:solidFill>
                  <a:srgbClr val="FF8080"/>
                </a:solidFill>
                <a:latin typeface="" pitchFamily="2"/>
              </a:rPr>
              <a:t>W-Term</a:t>
            </a:r>
            <a:r>
              <a:rPr lang="en-US" sz="2400" dirty="0">
                <a:latin typeface="" pitchFamily="2"/>
              </a:rPr>
              <a:t>: </a:t>
            </a:r>
            <a:r>
              <a:rPr lang="en-US" sz="2400" dirty="0" smtClean="0">
                <a:latin typeface="" pitchFamily="2"/>
              </a:rPr>
              <a:t>convolution in the imaging equation (IE) by</a:t>
            </a:r>
            <a:endParaRPr lang="en-US" sz="2400" dirty="0">
              <a:latin typeface="" pitchFamily="2"/>
            </a:endParaRP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5240" y="3622776"/>
            <a:ext cx="3495599" cy="21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13480" y="3467616"/>
            <a:ext cx="3619080" cy="25430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 rot="5400000">
            <a:off x="-589837" y="4598916"/>
            <a:ext cx="1896840" cy="23832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5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Measure of non-2D geometry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3968" y="2284096"/>
            <a:ext cx="3174282" cy="11264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For the Student:</a:t>
            </a:r>
          </a:p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Can </a:t>
            </a:r>
            <a:r>
              <a:rPr lang="en-US" sz="16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be treated as an extra Fourier transform (3D)? If so, is this a practical implementation?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058986"/>
              </p:ext>
            </p:extLst>
          </p:nvPr>
        </p:nvGraphicFramePr>
        <p:xfrm>
          <a:off x="947738" y="2514600"/>
          <a:ext cx="2959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5" imgW="2959100" imgH="508000" progId="Equation.3">
                  <p:embed/>
                </p:oleObj>
              </mc:Choice>
              <mc:Fallback>
                <p:oleObj name="Equation" r:id="rId5" imgW="2959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7738" y="2514600"/>
                        <a:ext cx="29591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334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W-term: when does it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6"/>
            <a:ext cx="8229600" cy="5068888"/>
          </a:xfrm>
        </p:spPr>
        <p:txBody>
          <a:bodyPr/>
          <a:lstStyle/>
          <a:p>
            <a:r>
              <a:rPr lang="en-US" sz="2400" dirty="0" smtClean="0"/>
              <a:t>The geometric term in the IE is: </a:t>
            </a:r>
          </a:p>
          <a:p>
            <a:endParaRPr lang="en-US" sz="2400" dirty="0"/>
          </a:p>
          <a:p>
            <a:r>
              <a:rPr lang="en-US" sz="2400" dirty="0" smtClean="0"/>
              <a:t>This is negligible when:</a:t>
            </a:r>
          </a:p>
          <a:p>
            <a:pPr lvl="1"/>
            <a:r>
              <a:rPr lang="en-US" sz="2400" dirty="0" smtClean="0"/>
              <a:t>the Field-of-View (</a:t>
            </a:r>
            <a:r>
              <a:rPr lang="en-US" sz="2400" dirty="0" err="1" smtClean="0"/>
              <a:t>FoV</a:t>
            </a:r>
            <a:r>
              <a:rPr lang="en-US" sz="2400" dirty="0" smtClean="0"/>
              <a:t>) is small</a:t>
            </a:r>
            <a:r>
              <a:rPr lang="en-US" sz="2400" dirty="0" smtClean="0"/>
              <a:t>: </a:t>
            </a:r>
          </a:p>
          <a:p>
            <a:pPr lvl="1"/>
            <a:r>
              <a:rPr lang="en-US" sz="2400" dirty="0" smtClean="0"/>
              <a:t>the array is nearly coplanar:   </a:t>
            </a:r>
          </a:p>
          <a:p>
            <a:pPr lvl="1"/>
            <a:r>
              <a:rPr lang="en-US" sz="2400" dirty="0" smtClean="0"/>
              <a:t>duration </a:t>
            </a:r>
            <a:r>
              <a:rPr lang="en-US" sz="2400" dirty="0" smtClean="0"/>
              <a:t>of observations is short</a:t>
            </a:r>
          </a:p>
          <a:p>
            <a:pPr lvl="2"/>
            <a:r>
              <a:rPr lang="en-US" dirty="0" smtClean="0"/>
              <a:t>“snapshot”</a:t>
            </a:r>
            <a:endParaRPr lang="en-US" sz="2400" dirty="0"/>
          </a:p>
          <a:p>
            <a:r>
              <a:rPr lang="en-US" sz="2400" dirty="0" smtClean="0"/>
              <a:t>Rule of thumb: ok when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36364" y="4054582"/>
            <a:ext cx="1791720" cy="34632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Ref: Chapter 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00873" y="3858410"/>
            <a:ext cx="221963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Remember: Earth rotation will cause non-</a:t>
            </a:r>
            <a:r>
              <a:rPr lang="en-US" sz="1400" dirty="0" err="1" smtClean="0">
                <a:latin typeface="Gill Sans MT" pitchFamily="34" charset="0"/>
                <a:cs typeface="Gill Sans" pitchFamily="17" charset="0"/>
              </a:rPr>
              <a:t>coplanarity</a:t>
            </a: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 of baselines in 2D array!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33804" y="5148658"/>
            <a:ext cx="1553096" cy="356336"/>
          </a:xfrm>
          <a:prstGeom prst="rect">
            <a:avLst/>
          </a:prstGeom>
          <a:noFill/>
          <a:ln w="0">
            <a:solidFill>
              <a:srgbClr val="007E39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007E39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VLA: D=25m</a:t>
            </a:r>
            <a:endParaRPr lang="en-US" sz="1800" b="0" i="0" u="none" strike="noStrike" kern="1200" dirty="0">
              <a:ln>
                <a:noFill/>
              </a:ln>
              <a:solidFill>
                <a:srgbClr val="007E39"/>
              </a:solidFill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9337" y="5152721"/>
            <a:ext cx="2557463" cy="921876"/>
          </a:xfrm>
          <a:prstGeom prst="rect">
            <a:avLst/>
          </a:prstGeom>
          <a:noFill/>
          <a:ln w="0">
            <a:solidFill>
              <a:srgbClr val="007E39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sng" strike="noStrike" kern="1200" dirty="0" smtClean="0">
                <a:ln>
                  <a:noFill/>
                </a:ln>
                <a:solidFill>
                  <a:srgbClr val="007E39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VLA configurations:</a:t>
            </a: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007E39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 </a:t>
            </a:r>
            <a:endParaRPr lang="en-US" sz="1800" dirty="0">
              <a:solidFill>
                <a:srgbClr val="007E39"/>
              </a:solidFill>
              <a:latin typeface="Liberation Sans" pitchFamily="18"/>
              <a:ea typeface="DejaVu LGC Sans" pitchFamily="2"/>
              <a:cs typeface="DejaVu LGC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007E39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(A) 36km    (C)  3.4km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dirty="0" smtClean="0">
                <a:solidFill>
                  <a:srgbClr val="007E39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(B) 11km     (D) 1.0km</a:t>
            </a:r>
            <a:endParaRPr lang="en-US" sz="1800" b="0" i="0" u="none" strike="noStrike" kern="1200" dirty="0" smtClean="0">
              <a:ln>
                <a:noFill/>
              </a:ln>
              <a:solidFill>
                <a:srgbClr val="007E39"/>
              </a:solidFill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334" y="5276793"/>
            <a:ext cx="2528887" cy="639106"/>
          </a:xfrm>
          <a:prstGeom prst="rect">
            <a:avLst/>
          </a:prstGeom>
          <a:noFill/>
          <a:ln w="0">
            <a:solidFill>
              <a:srgbClr val="C00000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Example: VLA A-</a:t>
            </a:r>
            <a:r>
              <a:rPr lang="en-US" sz="1800" b="0" i="0" u="none" strike="noStrike" kern="1200" dirty="0" err="1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config</a:t>
            </a: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 </a:t>
            </a:r>
            <a:r>
              <a:rPr lang="en-US" sz="1800" b="0" i="0" u="none" strike="noStrike" kern="1200" dirty="0" err="1" smtClean="0">
                <a:ln>
                  <a:noFill/>
                </a:ln>
                <a:solidFill>
                  <a:srgbClr val="C00000"/>
                </a:solidFill>
                <a:latin typeface="Symbol" panose="05050102010706020507" pitchFamily="18" charset="2"/>
                <a:ea typeface="DejaVu LGC Sans" pitchFamily="2"/>
                <a:cs typeface="DejaVu LGC Sans" pitchFamily="2"/>
              </a:rPr>
              <a:t>l</a:t>
            </a:r>
            <a:r>
              <a:rPr lang="en-US" sz="1800" b="0" i="0" u="none" strike="noStrike" kern="1200" baseline="-25000" dirty="0" err="1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max</a:t>
            </a: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 &lt; 2cm (15GHz) !</a:t>
            </a:r>
            <a:endParaRPr lang="en-US" sz="1800" b="0" i="0" u="none" strike="noStrike" kern="1200" dirty="0">
              <a:ln>
                <a:noFill/>
              </a:ln>
              <a:solidFill>
                <a:srgbClr val="C00000"/>
              </a:solidFill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547944"/>
              </p:ext>
            </p:extLst>
          </p:nvPr>
        </p:nvGraphicFramePr>
        <p:xfrm>
          <a:off x="2427800" y="1481668"/>
          <a:ext cx="2959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3" imgW="2959100" imgH="508000" progId="Equation.3">
                  <p:embed/>
                </p:oleObj>
              </mc:Choice>
              <mc:Fallback>
                <p:oleObj name="Equation" r:id="rId3" imgW="29591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7800" y="1481668"/>
                        <a:ext cx="29591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888750"/>
              </p:ext>
            </p:extLst>
          </p:nvPr>
        </p:nvGraphicFramePr>
        <p:xfrm>
          <a:off x="5909306" y="2377602"/>
          <a:ext cx="1422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Equation" r:id="rId5" imgW="1422400" imgH="342900" progId="Equation.3">
                  <p:embed/>
                </p:oleObj>
              </mc:Choice>
              <mc:Fallback>
                <p:oleObj name="Equation" r:id="rId5" imgW="14224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9306" y="2377602"/>
                        <a:ext cx="1422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758153"/>
              </p:ext>
            </p:extLst>
          </p:nvPr>
        </p:nvGraphicFramePr>
        <p:xfrm>
          <a:off x="5595938" y="2797175"/>
          <a:ext cx="2133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Equation" r:id="rId7" imgW="2133600" imgH="495300" progId="Equation.3">
                  <p:embed/>
                </p:oleObj>
              </mc:Choice>
              <mc:Fallback>
                <p:oleObj name="Equation" r:id="rId7" imgW="21336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95938" y="2797175"/>
                        <a:ext cx="21336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337164"/>
              </p:ext>
            </p:extLst>
          </p:nvPr>
        </p:nvGraphicFramePr>
        <p:xfrm>
          <a:off x="1684338" y="4457699"/>
          <a:ext cx="1485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9" imgW="1485900" imgH="723900" progId="Equation.3">
                  <p:embed/>
                </p:oleObj>
              </mc:Choice>
              <mc:Fallback>
                <p:oleObj name="Equation" r:id="rId9" imgW="14859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84338" y="4457699"/>
                        <a:ext cx="14859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613675" y="4630940"/>
            <a:ext cx="2075502" cy="367878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D = Dish diameter</a:t>
            </a: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09306" y="4631865"/>
            <a:ext cx="2918778" cy="367878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dirty="0" err="1" smtClean="0">
                <a:latin typeface="Liberation Sans" pitchFamily="18"/>
                <a:ea typeface="DejaVu LGC Sans" pitchFamily="2"/>
                <a:cs typeface="DejaVu LGC Sans" pitchFamily="2"/>
              </a:rPr>
              <a:t>B</a:t>
            </a:r>
            <a:r>
              <a:rPr lang="en-US" sz="1800" baseline="-25000" dirty="0" err="1" smtClean="0">
                <a:latin typeface="Liberation Sans" pitchFamily="18"/>
                <a:ea typeface="DejaVu LGC Sans" pitchFamily="2"/>
                <a:cs typeface="DejaVu LGC Sans" pitchFamily="2"/>
              </a:rPr>
              <a:t>max</a:t>
            </a:r>
            <a:r>
              <a:rPr lang="en-US" sz="18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 = maximum baseline</a:t>
            </a: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25838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W-term: geometric picture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42988"/>
                <a:ext cx="8229599" cy="5083175"/>
              </a:xfrm>
            </p:spPr>
            <p:txBody>
              <a:bodyPr/>
              <a:lstStyle/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pPr lvl="0"/>
                <a:r>
                  <a:rPr lang="en-US" sz="2400" dirty="0">
                    <a:latin typeface="" pitchFamily="2"/>
                  </a:rPr>
                  <a:t>Phase </a:t>
                </a:r>
                <a:r>
                  <a:rPr lang="en-US" sz="2400" dirty="0" smtClean="0">
                    <a:latin typeface="Symbol" panose="05050102010706020507" pitchFamily="18" charset="2"/>
                  </a:rPr>
                  <a:t>j</a:t>
                </a:r>
                <a:r>
                  <a:rPr lang="en-US" sz="2400" dirty="0" smtClean="0">
                    <a:latin typeface="" pitchFamily="2"/>
                  </a:rPr>
                  <a:t> of </a:t>
                </a:r>
                <a:r>
                  <a:rPr lang="en-US" sz="2400" dirty="0">
                    <a:latin typeface="" pitchFamily="2"/>
                  </a:rPr>
                  <a:t>the visibilities for </a:t>
                </a:r>
                <a:r>
                  <a:rPr lang="en-US" sz="2400" dirty="0" smtClean="0">
                    <a:latin typeface="" pitchFamily="2"/>
                  </a:rPr>
                  <a:t>offset angle </a:t>
                </a:r>
                <a:r>
                  <a:rPr lang="en-US" sz="2400" b="1" dirty="0" smtClean="0">
                    <a:latin typeface="Symbol" panose="05050102010706020507" pitchFamily="18" charset="2"/>
                  </a:rPr>
                  <a:t>q</a:t>
                </a:r>
                <a:r>
                  <a:rPr lang="en-US" sz="2400" dirty="0" smtClean="0">
                    <a:latin typeface="" pitchFamily="2"/>
                  </a:rPr>
                  <a:t> </a:t>
                </a:r>
                <a:endParaRPr lang="en-US" sz="2400" dirty="0">
                  <a:latin typeface="" pitchFamily="2"/>
                </a:endParaRPr>
              </a:p>
              <a:p>
                <a:pPr lvl="1"/>
                <a:r>
                  <a:rPr lang="en-US" dirty="0">
                    <a:latin typeface="" pitchFamily="2"/>
                  </a:rPr>
                  <a:t>For the interferometer in a </a:t>
                </a:r>
                <a:r>
                  <a:rPr lang="en-US" dirty="0" smtClean="0">
                    <a:latin typeface="" pitchFamily="2"/>
                  </a:rPr>
                  <a:t>plane (left):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0000FF"/>
                          </a:solidFill>
                          <a:latin typeface="Cambria Math"/>
                        </a:rPr>
                        <m:t>φ</m:t>
                      </m:r>
                      <m:r>
                        <a:rPr lang="en-US">
                          <a:solidFill>
                            <a:srgbClr val="0000FF"/>
                          </a:solidFill>
                          <a:latin typeface="Cambria Math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00FF"/>
                          </a:solidFill>
                          <a:latin typeface="Cambria Math"/>
                        </a:rPr>
                        <m:t>π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/>
                        </a:rPr>
                        <m:t>𝑢𝑙</m:t>
                      </m:r>
                    </m:oMath>
                  </m:oMathPara>
                </a14:m>
                <a:endParaRPr lang="en-US" dirty="0">
                  <a:latin typeface="" pitchFamily="2"/>
                </a:endParaRPr>
              </a:p>
              <a:p>
                <a:pPr lvl="1"/>
                <a:r>
                  <a:rPr lang="en-US" dirty="0" smtClean="0">
                    <a:latin typeface="" pitchFamily="2"/>
                  </a:rPr>
                  <a:t>For </a:t>
                </a:r>
                <a:r>
                  <a:rPr lang="en-US" dirty="0">
                    <a:latin typeface="" pitchFamily="2"/>
                  </a:rPr>
                  <a:t>the interferometer not in a </a:t>
                </a:r>
                <a:r>
                  <a:rPr lang="en-US" dirty="0" smtClean="0">
                    <a:latin typeface="" pitchFamily="2"/>
                  </a:rPr>
                  <a:t>plane (right) :    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 xmlns="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0000FF"/>
                          </a:solidFill>
                          <a:latin typeface="Cambria Math"/>
                        </a:rPr>
                        <m:t>φ</m:t>
                      </m:r>
                      <m:r>
                        <a:rPr lang="en-US">
                          <a:solidFill>
                            <a:srgbClr val="0000FF"/>
                          </a:solidFill>
                          <a:latin typeface="Cambria Math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00FF"/>
                          </a:solidFill>
                          <a:latin typeface="Cambria Math"/>
                        </a:rPr>
                        <m:t>π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𝑢𝑙</m:t>
                          </m:r>
                          <m:r>
                            <a:rPr lang="en-US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𝑤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latin typeface="" pitchFamily="2"/>
                </a:endParaRPr>
              </a:p>
              <a:p>
                <a:pPr lvl="0"/>
                <a:r>
                  <a:rPr lang="en-US" sz="2400" b="1" i="1" dirty="0">
                    <a:latin typeface="" pitchFamily="2"/>
                  </a:rPr>
                  <a:t>W</a:t>
                </a:r>
                <a:r>
                  <a:rPr lang="en-US" sz="2400" dirty="0" smtClean="0">
                    <a:latin typeface="" pitchFamily="2"/>
                  </a:rPr>
                  <a:t> </a:t>
                </a:r>
                <a:r>
                  <a:rPr lang="en-US" sz="2400" dirty="0" smtClean="0">
                    <a:latin typeface="Arial"/>
                    <a:cs typeface="Arial"/>
                  </a:rPr>
                  <a:t>≈ </a:t>
                </a:r>
                <a:r>
                  <a:rPr lang="en-US" sz="2400" dirty="0" smtClean="0">
                    <a:latin typeface="" pitchFamily="2"/>
                  </a:rPr>
                  <a:t>1 (coplanar) only </a:t>
                </a:r>
                <a:r>
                  <a:rPr lang="en-US" sz="2400" dirty="0">
                    <a:latin typeface="" pitchFamily="2"/>
                  </a:rPr>
                  <a:t>when: (1) w </a:t>
                </a:r>
                <a:r>
                  <a:rPr lang="en-US" sz="2400" dirty="0" smtClean="0">
                    <a:latin typeface="Arial"/>
                    <a:cs typeface="Arial"/>
                  </a:rPr>
                  <a:t>«</a:t>
                </a:r>
                <a:r>
                  <a:rPr lang="en-US" sz="2400" dirty="0" smtClean="0">
                    <a:latin typeface="" pitchFamily="2"/>
                  </a:rPr>
                  <a:t> </a:t>
                </a:r>
                <a:r>
                  <a:rPr lang="en-US" sz="2400" dirty="0">
                    <a:latin typeface="" pitchFamily="2"/>
                  </a:rPr>
                  <a:t>u, or (2</a:t>
                </a:r>
                <a:r>
                  <a:rPr lang="en-US" sz="2400" dirty="0" smtClean="0">
                    <a:latin typeface="" pitchFamily="2"/>
                  </a:rPr>
                  <a:t>) </a:t>
                </a:r>
                <a:r>
                  <a:rPr lang="en-US" sz="2400" dirty="0" smtClean="0">
                    <a:latin typeface="Symbol" panose="05050102010706020507" pitchFamily="18" charset="2"/>
                  </a:rPr>
                  <a:t>q</a:t>
                </a:r>
                <a:r>
                  <a:rPr lang="en-US" sz="2400" dirty="0" smtClean="0">
                    <a:latin typeface="" pitchFamily="2"/>
                  </a:rPr>
                  <a:t> </a:t>
                </a:r>
                <a:r>
                  <a:rPr lang="en-US" sz="2400" dirty="0" smtClean="0">
                    <a:latin typeface="Arial"/>
                    <a:cs typeface="Arial"/>
                  </a:rPr>
                  <a:t>≈ </a:t>
                </a:r>
                <a:r>
                  <a:rPr lang="en-US" sz="2400" dirty="0" smtClean="0">
                    <a:latin typeface="" pitchFamily="2"/>
                  </a:rPr>
                  <a:t>0</a:t>
                </a:r>
                <a:endParaRPr lang="en-US" sz="2400" dirty="0">
                  <a:latin typeface="" pitchFamily="2"/>
                </a:endParaRP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42988"/>
                <a:ext cx="8229599" cy="5083175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53284" y="1585080"/>
            <a:ext cx="2286555" cy="1600200"/>
            <a:chOff x="753284" y="1585080"/>
            <a:chExt cx="2286555" cy="1600200"/>
          </a:xfrm>
        </p:grpSpPr>
        <p:sp>
          <p:nvSpPr>
            <p:cNvPr id="7" name="Freeform 6"/>
            <p:cNvSpPr/>
            <p:nvPr/>
          </p:nvSpPr>
          <p:spPr>
            <a:xfrm rot="8136600">
              <a:off x="753284" y="1710124"/>
              <a:ext cx="968400" cy="914400"/>
            </a:xfrm>
            <a:custGeom>
              <a:avLst>
                <a:gd name="f0" fmla="val 21600000"/>
                <a:gd name="f1" fmla="val 5400000"/>
              </a:avLst>
              <a:gdLst>
                <a:gd name="f2" fmla="val 21600000"/>
                <a:gd name="f3" fmla="val 10800000"/>
                <a:gd name="f4" fmla="val 5400000"/>
                <a:gd name="f5" fmla="val 180"/>
                <a:gd name="f6" fmla="val w"/>
                <a:gd name="f7" fmla="val h"/>
                <a:gd name="f8" fmla="val 0"/>
                <a:gd name="f9" fmla="*/ 5419351 1 1725033"/>
                <a:gd name="f10" fmla="*/ 10800 10800 1"/>
                <a:gd name="f11" fmla="val 10800"/>
                <a:gd name="f12" fmla="val 21599999"/>
                <a:gd name="f13" fmla="min 0 21600"/>
                <a:gd name="f14" fmla="max 0 21600"/>
                <a:gd name="f15" fmla="*/ f9 1 2"/>
                <a:gd name="f16" fmla="*/ f6 1 21600"/>
                <a:gd name="f17" fmla="*/ f7 1 21600"/>
                <a:gd name="f18" fmla="*/ f9 1 180"/>
                <a:gd name="f19" fmla="pin 0 f0 21599999"/>
                <a:gd name="f20" fmla="pin 0 f1 21599999"/>
                <a:gd name="f21" fmla="+- f14 0 f13"/>
                <a:gd name="f22" fmla="+- 0 0 f19"/>
                <a:gd name="f23" fmla="+- 0 0 f20"/>
                <a:gd name="f24" fmla="*/ 10799 f16 1"/>
                <a:gd name="f25" fmla="*/ 21599 f16 1"/>
                <a:gd name="f26" fmla="*/ 10799 f17 1"/>
                <a:gd name="f27" fmla="*/ 0 f17 1"/>
                <a:gd name="f28" fmla="*/ f21 1 2"/>
                <a:gd name="f29" fmla="+- f22 f4 0"/>
                <a:gd name="f30" fmla="+- f23 f4 0"/>
                <a:gd name="f31" fmla="+- f13 f28 0"/>
                <a:gd name="f32" fmla="*/ f28 f28 1"/>
                <a:gd name="f33" fmla="*/ f29 f5 1"/>
                <a:gd name="f34" fmla="*/ f30 f5 1"/>
                <a:gd name="f35" fmla="*/ f33 1 f3"/>
                <a:gd name="f36" fmla="*/ f34 1 f3"/>
                <a:gd name="f37" fmla="+- 0 0 f35"/>
                <a:gd name="f38" fmla="+- 0 0 f36"/>
                <a:gd name="f39" fmla="val f37"/>
                <a:gd name="f40" fmla="val f38"/>
                <a:gd name="f41" fmla="*/ f39 f18 1"/>
                <a:gd name="f42" fmla="*/ f40 f18 1"/>
                <a:gd name="f43" fmla="*/ f39 f9 1"/>
                <a:gd name="f44" fmla="*/ f40 f9 1"/>
                <a:gd name="f45" fmla="+- 0 0 f41"/>
                <a:gd name="f46" fmla="+- 0 0 f42"/>
                <a:gd name="f47" fmla="*/ f43 1 f5"/>
                <a:gd name="f48" fmla="*/ f44 1 f5"/>
                <a:gd name="f49" fmla="*/ f45 f3 1"/>
                <a:gd name="f50" fmla="*/ f46 f3 1"/>
                <a:gd name="f51" fmla="+- 0 0 f47"/>
                <a:gd name="f52" fmla="+- 0 0 f48"/>
                <a:gd name="f53" fmla="*/ f49 1 f9"/>
                <a:gd name="f54" fmla="*/ f50 1 f9"/>
                <a:gd name="f55" fmla="+- f51 f9 0"/>
                <a:gd name="f56" fmla="+- f52 f9 0"/>
                <a:gd name="f57" fmla="+- f53 0 f4"/>
                <a:gd name="f58" fmla="+- f54 0 f4"/>
                <a:gd name="f59" fmla="+- f55 f15 0"/>
                <a:gd name="f60" fmla="+- f56 f15 0"/>
                <a:gd name="f61" fmla="cos 1 f57"/>
                <a:gd name="f62" fmla="sin 1 f57"/>
                <a:gd name="f63" fmla="cos 1 f58"/>
                <a:gd name="f64" fmla="sin 1 f58"/>
                <a:gd name="f65" fmla="+- 0 0 f59"/>
                <a:gd name="f66" fmla="+- 0 0 f60"/>
                <a:gd name="f67" fmla="+- 0 0 f61"/>
                <a:gd name="f68" fmla="+- 0 0 f62"/>
                <a:gd name="f69" fmla="+- 0 0 f63"/>
                <a:gd name="f70" fmla="+- 0 0 f64"/>
                <a:gd name="f71" fmla="*/ f65 f3 1"/>
                <a:gd name="f72" fmla="*/ f66 f3 1"/>
                <a:gd name="f73" fmla="*/ 10800 f67 1"/>
                <a:gd name="f74" fmla="*/ 10800 f68 1"/>
                <a:gd name="f75" fmla="*/ 10800 f69 1"/>
                <a:gd name="f76" fmla="*/ 10800 f70 1"/>
                <a:gd name="f77" fmla="*/ f71 1 f9"/>
                <a:gd name="f78" fmla="*/ f72 1 f9"/>
                <a:gd name="f79" fmla="+- f73 10800 0"/>
                <a:gd name="f80" fmla="+- f74 10800 0"/>
                <a:gd name="f81" fmla="+- f75 10800 0"/>
                <a:gd name="f82" fmla="+- f76 10800 0"/>
                <a:gd name="f83" fmla="+- f77 0 f4"/>
                <a:gd name="f84" fmla="+- f78 0 f4"/>
                <a:gd name="f85" fmla="cos 1 f83"/>
                <a:gd name="f86" fmla="sin 1 f83"/>
                <a:gd name="f87" fmla="cos 1 f84"/>
                <a:gd name="f88" fmla="sin 1 f84"/>
                <a:gd name="f89" fmla="+- f80 0 f31"/>
                <a:gd name="f90" fmla="+- f79 0 f31"/>
                <a:gd name="f91" fmla="+- f82 0 f31"/>
                <a:gd name="f92" fmla="+- f81 0 f31"/>
                <a:gd name="f93" fmla="+- 0 0 f85"/>
                <a:gd name="f94" fmla="+- 0 0 f86"/>
                <a:gd name="f95" fmla="+- 0 0 f87"/>
                <a:gd name="f96" fmla="+- 0 0 f88"/>
                <a:gd name="f97" fmla="at2 f89 f90"/>
                <a:gd name="f98" fmla="at2 f91 f92"/>
                <a:gd name="f99" fmla="*/ 10800 f93 1"/>
                <a:gd name="f100" fmla="*/ 10800 f94 1"/>
                <a:gd name="f101" fmla="*/ 10800 f95 1"/>
                <a:gd name="f102" fmla="*/ 10800 f96 1"/>
                <a:gd name="f103" fmla="+- f97 f4 0"/>
                <a:gd name="f104" fmla="+- f98 f4 0"/>
                <a:gd name="f105" fmla="*/ f99 f99 1"/>
                <a:gd name="f106" fmla="*/ f100 f100 1"/>
                <a:gd name="f107" fmla="*/ f101 f101 1"/>
                <a:gd name="f108" fmla="*/ f102 f102 1"/>
                <a:gd name="f109" fmla="*/ f103 f9 1"/>
                <a:gd name="f110" fmla="*/ f104 f9 1"/>
                <a:gd name="f111" fmla="+- f105 f106 0"/>
                <a:gd name="f112" fmla="+- f107 f108 0"/>
                <a:gd name="f113" fmla="*/ f109 1 f3"/>
                <a:gd name="f114" fmla="*/ f110 1 f3"/>
                <a:gd name="f115" fmla="sqrt f111"/>
                <a:gd name="f116" fmla="sqrt f112"/>
                <a:gd name="f117" fmla="+- 0 0 f113"/>
                <a:gd name="f118" fmla="+- 0 0 f114"/>
                <a:gd name="f119" fmla="*/ f10 1 f115"/>
                <a:gd name="f120" fmla="*/ f10 1 f116"/>
                <a:gd name="f121" fmla="+- 0 0 f117"/>
                <a:gd name="f122" fmla="+- 0 0 f118"/>
                <a:gd name="f123" fmla="*/ f93 f119 1"/>
                <a:gd name="f124" fmla="*/ f94 f119 1"/>
                <a:gd name="f125" fmla="*/ f95 f120 1"/>
                <a:gd name="f126" fmla="*/ f96 f120 1"/>
                <a:gd name="f127" fmla="*/ f121 f3 1"/>
                <a:gd name="f128" fmla="*/ f122 f3 1"/>
                <a:gd name="f129" fmla="+- 10800 0 f123"/>
                <a:gd name="f130" fmla="+- 10800 0 f124"/>
                <a:gd name="f131" fmla="+- 10800 0 f125"/>
                <a:gd name="f132" fmla="+- 10800 0 f126"/>
                <a:gd name="f133" fmla="*/ f127 1 f9"/>
                <a:gd name="f134" fmla="*/ f128 1 f9"/>
                <a:gd name="f135" fmla="*/ f129 f16 1"/>
                <a:gd name="f136" fmla="*/ f130 f17 1"/>
                <a:gd name="f137" fmla="*/ f131 f16 1"/>
                <a:gd name="f138" fmla="*/ f132 f17 1"/>
                <a:gd name="f139" fmla="+- f133 0 f4"/>
                <a:gd name="f140" fmla="+- f134 0 f4"/>
                <a:gd name="f141" fmla="cos 1 f139"/>
                <a:gd name="f142" fmla="sin 1 f139"/>
                <a:gd name="f143" fmla="+- f140 0 f139"/>
                <a:gd name="f144" fmla="+- 0 0 f141"/>
                <a:gd name="f145" fmla="+- 0 0 f142"/>
                <a:gd name="f146" fmla="+- f143 f2 0"/>
                <a:gd name="f147" fmla="*/ f28 f144 1"/>
                <a:gd name="f148" fmla="*/ f28 f145 1"/>
                <a:gd name="f149" fmla="?: f143 f143 f146"/>
                <a:gd name="f150" fmla="*/ f147 f147 1"/>
                <a:gd name="f151" fmla="*/ f148 f148 1"/>
                <a:gd name="f152" fmla="+- f150 f151 0"/>
                <a:gd name="f153" fmla="sqrt f152"/>
                <a:gd name="f154" fmla="*/ f32 1 f153"/>
                <a:gd name="f155" fmla="*/ f144 f154 1"/>
                <a:gd name="f156" fmla="*/ f145 f154 1"/>
                <a:gd name="f157" fmla="+- f31 0 f155"/>
                <a:gd name="f158" fmla="+- f31 0 f156"/>
              </a:gdLst>
              <a:ahLst>
                <a:ahPolar gdRefAng="f0" minAng="f8" maxAng="f12">
                  <a:pos x="f135" y="f136"/>
                </a:ahPolar>
                <a:ahPolar gdRefAng="f1" minAng="f8" maxAng="f12">
                  <a:pos x="f137" y="f138"/>
                </a:ahPolar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1600" h="21600" stroke="0">
                  <a:moveTo>
                    <a:pt x="f157" y="f158"/>
                  </a:moveTo>
                  <a:arcTo wR="f28" hR="f28" stAng="f139" swAng="f149"/>
                  <a:lnTo>
                    <a:pt x="f11" y="f11"/>
                  </a:lnTo>
                  <a:close/>
                </a:path>
                <a:path w="21600" h="21600" fill="none">
                  <a:moveTo>
                    <a:pt x="f157" y="f158"/>
                  </a:moveTo>
                  <a:arcTo wR="f28" hR="f28" stAng="f139" swAng="f149"/>
                </a:path>
              </a:pathLst>
            </a:custGeom>
            <a:noFill/>
            <a:ln w="12600">
              <a:solidFill>
                <a:srgbClr val="00008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V="1">
              <a:off x="1210680" y="1585080"/>
              <a:ext cx="533520" cy="1067039"/>
            </a:xfrm>
            <a:prstGeom prst="line">
              <a:avLst/>
            </a:prstGeom>
            <a:noFill/>
            <a:ln w="12600">
              <a:solidFill>
                <a:srgbClr val="FF00FF"/>
              </a:solidFill>
              <a:custDash>
                <a:ds d="402857" sp="100000"/>
              </a:custDash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1210680" y="1585080"/>
              <a:ext cx="0" cy="1067039"/>
            </a:xfrm>
            <a:prstGeom prst="line">
              <a:avLst/>
            </a:prstGeom>
            <a:noFill/>
            <a:ln w="19080">
              <a:solidFill>
                <a:srgbClr val="00008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1211040" y="2804400"/>
              <a:ext cx="1295640" cy="0"/>
            </a:xfrm>
            <a:prstGeom prst="line">
              <a:avLst/>
            </a:prstGeom>
            <a:noFill/>
            <a:ln w="25560">
              <a:solidFill>
                <a:srgbClr val="00FFFF"/>
              </a:solidFill>
              <a:prstDash val="solid"/>
              <a:miter/>
              <a:headEnd type="arrow"/>
              <a:tailEnd type="arrow"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1210680" y="2652119"/>
              <a:ext cx="0" cy="380881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1210680" y="3033000"/>
              <a:ext cx="457200" cy="0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>
              <a:off x="1210680" y="3033000"/>
              <a:ext cx="457200" cy="0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668239" y="2880720"/>
              <a:ext cx="304920" cy="3045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6699">
                <a:alpha val="50000"/>
              </a:srgbClr>
            </a:solidFill>
            <a:ln w="1260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000" b="0" i="0" u="none" strike="noStrike" kern="1200">
                  <a:ln>
                    <a:noFill/>
                  </a:ln>
                  <a:solidFill>
                    <a:srgbClr val="FF0000"/>
                  </a:solidFill>
                  <a:latin typeface="Liberation Sans" pitchFamily="18"/>
                  <a:ea typeface="DejaVu LGC Sans" pitchFamily="2"/>
                  <a:cs typeface="DejaVu LGC Sans" pitchFamily="2"/>
                </a:rPr>
                <a:t>X</a:t>
              </a:r>
            </a:p>
          </p:txBody>
        </p:sp>
        <p:sp>
          <p:nvSpPr>
            <p:cNvPr id="15" name="Straight Connector 14"/>
            <p:cNvSpPr/>
            <p:nvPr/>
          </p:nvSpPr>
          <p:spPr>
            <a:xfrm>
              <a:off x="2506320" y="2652119"/>
              <a:ext cx="0" cy="380881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>
              <a:off x="1972800" y="3033000"/>
              <a:ext cx="533520" cy="0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>
              <a:off x="2506320" y="1585080"/>
              <a:ext cx="0" cy="1067039"/>
            </a:xfrm>
            <a:prstGeom prst="line">
              <a:avLst/>
            </a:prstGeom>
            <a:noFill/>
            <a:ln w="19080">
              <a:solidFill>
                <a:srgbClr val="00008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V="1">
              <a:off x="2506680" y="1585080"/>
              <a:ext cx="533159" cy="1067039"/>
            </a:xfrm>
            <a:prstGeom prst="line">
              <a:avLst/>
            </a:prstGeom>
            <a:noFill/>
            <a:ln w="12600">
              <a:solidFill>
                <a:srgbClr val="FF00FF"/>
              </a:solidFill>
              <a:custDash>
                <a:ds d="402857" sp="100000"/>
              </a:custDash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rot="8136600">
              <a:off x="2048924" y="1710124"/>
              <a:ext cx="968400" cy="914400"/>
            </a:xfrm>
            <a:custGeom>
              <a:avLst>
                <a:gd name="f0" fmla="val 21600000"/>
                <a:gd name="f1" fmla="val 5400000"/>
              </a:avLst>
              <a:gdLst>
                <a:gd name="f2" fmla="val 21600000"/>
                <a:gd name="f3" fmla="val 10800000"/>
                <a:gd name="f4" fmla="val 5400000"/>
                <a:gd name="f5" fmla="val 180"/>
                <a:gd name="f6" fmla="val w"/>
                <a:gd name="f7" fmla="val h"/>
                <a:gd name="f8" fmla="val 0"/>
                <a:gd name="f9" fmla="*/ 5419351 1 1725033"/>
                <a:gd name="f10" fmla="*/ 10800 10800 1"/>
                <a:gd name="f11" fmla="val 10800"/>
                <a:gd name="f12" fmla="val 21599999"/>
                <a:gd name="f13" fmla="min 0 21600"/>
                <a:gd name="f14" fmla="max 0 21600"/>
                <a:gd name="f15" fmla="*/ f9 1 2"/>
                <a:gd name="f16" fmla="*/ f6 1 21600"/>
                <a:gd name="f17" fmla="*/ f7 1 21600"/>
                <a:gd name="f18" fmla="*/ f9 1 180"/>
                <a:gd name="f19" fmla="pin 0 f0 21599999"/>
                <a:gd name="f20" fmla="pin 0 f1 21599999"/>
                <a:gd name="f21" fmla="+- f14 0 f13"/>
                <a:gd name="f22" fmla="+- 0 0 f19"/>
                <a:gd name="f23" fmla="+- 0 0 f20"/>
                <a:gd name="f24" fmla="*/ 10799 f16 1"/>
                <a:gd name="f25" fmla="*/ 21599 f16 1"/>
                <a:gd name="f26" fmla="*/ 10799 f17 1"/>
                <a:gd name="f27" fmla="*/ 0 f17 1"/>
                <a:gd name="f28" fmla="*/ f21 1 2"/>
                <a:gd name="f29" fmla="+- f22 f4 0"/>
                <a:gd name="f30" fmla="+- f23 f4 0"/>
                <a:gd name="f31" fmla="+- f13 f28 0"/>
                <a:gd name="f32" fmla="*/ f28 f28 1"/>
                <a:gd name="f33" fmla="*/ f29 f5 1"/>
                <a:gd name="f34" fmla="*/ f30 f5 1"/>
                <a:gd name="f35" fmla="*/ f33 1 f3"/>
                <a:gd name="f36" fmla="*/ f34 1 f3"/>
                <a:gd name="f37" fmla="+- 0 0 f35"/>
                <a:gd name="f38" fmla="+- 0 0 f36"/>
                <a:gd name="f39" fmla="val f37"/>
                <a:gd name="f40" fmla="val f38"/>
                <a:gd name="f41" fmla="*/ f39 f18 1"/>
                <a:gd name="f42" fmla="*/ f40 f18 1"/>
                <a:gd name="f43" fmla="*/ f39 f9 1"/>
                <a:gd name="f44" fmla="*/ f40 f9 1"/>
                <a:gd name="f45" fmla="+- 0 0 f41"/>
                <a:gd name="f46" fmla="+- 0 0 f42"/>
                <a:gd name="f47" fmla="*/ f43 1 f5"/>
                <a:gd name="f48" fmla="*/ f44 1 f5"/>
                <a:gd name="f49" fmla="*/ f45 f3 1"/>
                <a:gd name="f50" fmla="*/ f46 f3 1"/>
                <a:gd name="f51" fmla="+- 0 0 f47"/>
                <a:gd name="f52" fmla="+- 0 0 f48"/>
                <a:gd name="f53" fmla="*/ f49 1 f9"/>
                <a:gd name="f54" fmla="*/ f50 1 f9"/>
                <a:gd name="f55" fmla="+- f51 f9 0"/>
                <a:gd name="f56" fmla="+- f52 f9 0"/>
                <a:gd name="f57" fmla="+- f53 0 f4"/>
                <a:gd name="f58" fmla="+- f54 0 f4"/>
                <a:gd name="f59" fmla="+- f55 f15 0"/>
                <a:gd name="f60" fmla="+- f56 f15 0"/>
                <a:gd name="f61" fmla="cos 1 f57"/>
                <a:gd name="f62" fmla="sin 1 f57"/>
                <a:gd name="f63" fmla="cos 1 f58"/>
                <a:gd name="f64" fmla="sin 1 f58"/>
                <a:gd name="f65" fmla="+- 0 0 f59"/>
                <a:gd name="f66" fmla="+- 0 0 f60"/>
                <a:gd name="f67" fmla="+- 0 0 f61"/>
                <a:gd name="f68" fmla="+- 0 0 f62"/>
                <a:gd name="f69" fmla="+- 0 0 f63"/>
                <a:gd name="f70" fmla="+- 0 0 f64"/>
                <a:gd name="f71" fmla="*/ f65 f3 1"/>
                <a:gd name="f72" fmla="*/ f66 f3 1"/>
                <a:gd name="f73" fmla="*/ 10800 f67 1"/>
                <a:gd name="f74" fmla="*/ 10800 f68 1"/>
                <a:gd name="f75" fmla="*/ 10800 f69 1"/>
                <a:gd name="f76" fmla="*/ 10800 f70 1"/>
                <a:gd name="f77" fmla="*/ f71 1 f9"/>
                <a:gd name="f78" fmla="*/ f72 1 f9"/>
                <a:gd name="f79" fmla="+- f73 10800 0"/>
                <a:gd name="f80" fmla="+- f74 10800 0"/>
                <a:gd name="f81" fmla="+- f75 10800 0"/>
                <a:gd name="f82" fmla="+- f76 10800 0"/>
                <a:gd name="f83" fmla="+- f77 0 f4"/>
                <a:gd name="f84" fmla="+- f78 0 f4"/>
                <a:gd name="f85" fmla="cos 1 f83"/>
                <a:gd name="f86" fmla="sin 1 f83"/>
                <a:gd name="f87" fmla="cos 1 f84"/>
                <a:gd name="f88" fmla="sin 1 f84"/>
                <a:gd name="f89" fmla="+- f80 0 f31"/>
                <a:gd name="f90" fmla="+- f79 0 f31"/>
                <a:gd name="f91" fmla="+- f82 0 f31"/>
                <a:gd name="f92" fmla="+- f81 0 f31"/>
                <a:gd name="f93" fmla="+- 0 0 f85"/>
                <a:gd name="f94" fmla="+- 0 0 f86"/>
                <a:gd name="f95" fmla="+- 0 0 f87"/>
                <a:gd name="f96" fmla="+- 0 0 f88"/>
                <a:gd name="f97" fmla="at2 f89 f90"/>
                <a:gd name="f98" fmla="at2 f91 f92"/>
                <a:gd name="f99" fmla="*/ 10800 f93 1"/>
                <a:gd name="f100" fmla="*/ 10800 f94 1"/>
                <a:gd name="f101" fmla="*/ 10800 f95 1"/>
                <a:gd name="f102" fmla="*/ 10800 f96 1"/>
                <a:gd name="f103" fmla="+- f97 f4 0"/>
                <a:gd name="f104" fmla="+- f98 f4 0"/>
                <a:gd name="f105" fmla="*/ f99 f99 1"/>
                <a:gd name="f106" fmla="*/ f100 f100 1"/>
                <a:gd name="f107" fmla="*/ f101 f101 1"/>
                <a:gd name="f108" fmla="*/ f102 f102 1"/>
                <a:gd name="f109" fmla="*/ f103 f9 1"/>
                <a:gd name="f110" fmla="*/ f104 f9 1"/>
                <a:gd name="f111" fmla="+- f105 f106 0"/>
                <a:gd name="f112" fmla="+- f107 f108 0"/>
                <a:gd name="f113" fmla="*/ f109 1 f3"/>
                <a:gd name="f114" fmla="*/ f110 1 f3"/>
                <a:gd name="f115" fmla="sqrt f111"/>
                <a:gd name="f116" fmla="sqrt f112"/>
                <a:gd name="f117" fmla="+- 0 0 f113"/>
                <a:gd name="f118" fmla="+- 0 0 f114"/>
                <a:gd name="f119" fmla="*/ f10 1 f115"/>
                <a:gd name="f120" fmla="*/ f10 1 f116"/>
                <a:gd name="f121" fmla="+- 0 0 f117"/>
                <a:gd name="f122" fmla="+- 0 0 f118"/>
                <a:gd name="f123" fmla="*/ f93 f119 1"/>
                <a:gd name="f124" fmla="*/ f94 f119 1"/>
                <a:gd name="f125" fmla="*/ f95 f120 1"/>
                <a:gd name="f126" fmla="*/ f96 f120 1"/>
                <a:gd name="f127" fmla="*/ f121 f3 1"/>
                <a:gd name="f128" fmla="*/ f122 f3 1"/>
                <a:gd name="f129" fmla="+- 10800 0 f123"/>
                <a:gd name="f130" fmla="+- 10800 0 f124"/>
                <a:gd name="f131" fmla="+- 10800 0 f125"/>
                <a:gd name="f132" fmla="+- 10800 0 f126"/>
                <a:gd name="f133" fmla="*/ f127 1 f9"/>
                <a:gd name="f134" fmla="*/ f128 1 f9"/>
                <a:gd name="f135" fmla="*/ f129 f16 1"/>
                <a:gd name="f136" fmla="*/ f130 f17 1"/>
                <a:gd name="f137" fmla="*/ f131 f16 1"/>
                <a:gd name="f138" fmla="*/ f132 f17 1"/>
                <a:gd name="f139" fmla="+- f133 0 f4"/>
                <a:gd name="f140" fmla="+- f134 0 f4"/>
                <a:gd name="f141" fmla="cos 1 f139"/>
                <a:gd name="f142" fmla="sin 1 f139"/>
                <a:gd name="f143" fmla="+- f140 0 f139"/>
                <a:gd name="f144" fmla="+- 0 0 f141"/>
                <a:gd name="f145" fmla="+- 0 0 f142"/>
                <a:gd name="f146" fmla="+- f143 f2 0"/>
                <a:gd name="f147" fmla="*/ f28 f144 1"/>
                <a:gd name="f148" fmla="*/ f28 f145 1"/>
                <a:gd name="f149" fmla="?: f143 f143 f146"/>
                <a:gd name="f150" fmla="*/ f147 f147 1"/>
                <a:gd name="f151" fmla="*/ f148 f148 1"/>
                <a:gd name="f152" fmla="+- f150 f151 0"/>
                <a:gd name="f153" fmla="sqrt f152"/>
                <a:gd name="f154" fmla="*/ f32 1 f153"/>
                <a:gd name="f155" fmla="*/ f144 f154 1"/>
                <a:gd name="f156" fmla="*/ f145 f154 1"/>
                <a:gd name="f157" fmla="+- f31 0 f155"/>
                <a:gd name="f158" fmla="+- f31 0 f156"/>
              </a:gdLst>
              <a:ahLst>
                <a:ahPolar gdRefAng="f0" minAng="f8" maxAng="f12">
                  <a:pos x="f135" y="f136"/>
                </a:ahPolar>
                <a:ahPolar gdRefAng="f1" minAng="f8" maxAng="f12">
                  <a:pos x="f137" y="f138"/>
                </a:ahPolar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1600" h="21600" stroke="0">
                  <a:moveTo>
                    <a:pt x="f157" y="f158"/>
                  </a:moveTo>
                  <a:arcTo wR="f28" hR="f28" stAng="f139" swAng="f149"/>
                  <a:lnTo>
                    <a:pt x="f11" y="f11"/>
                  </a:lnTo>
                  <a:close/>
                </a:path>
                <a:path w="21600" h="21600" fill="none">
                  <a:moveTo>
                    <a:pt x="f157" y="f158"/>
                  </a:moveTo>
                  <a:arcTo wR="f28" hR="f28" stAng="f139" swAng="f149"/>
                </a:path>
              </a:pathLst>
            </a:custGeom>
            <a:noFill/>
            <a:ln w="12600">
              <a:solidFill>
                <a:srgbClr val="00008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40160" y="2517840"/>
              <a:ext cx="307080" cy="3463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>
                  <a:ln>
                    <a:noFill/>
                  </a:ln>
                  <a:latin typeface="Liberation Sans" pitchFamily="18"/>
                  <a:ea typeface="DejaVu LGC Sans" pitchFamily="2"/>
                  <a:cs typeface="DejaVu LGC Sans" pitchFamily="2"/>
                </a:rPr>
                <a:t>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>
                  <a:spLocks noResize="1"/>
                </p:cNvSpPr>
                <p:nvPr/>
              </p:nvSpPr>
              <p:spPr>
                <a:xfrm>
                  <a:off x="1169640" y="1753200"/>
                  <a:ext cx="348840" cy="3974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lIns="90000" tIns="45000" rIns="90000" bIns="4500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>
                            <a:solidFill>
                              <a:srgbClr val="0000FF"/>
                            </a:solidFill>
                            <a:latin typeface="Cambria Math"/>
                          </a:rPr>
                          <m:t>𝛉</m:t>
                        </m:r>
                      </m:oMath>
                    </m:oMathPara>
                  </a14:m>
                  <a:endParaRPr lang="en-US" b="1" i="0">
                    <a:solidFill>
                      <a:srgbClr val="0000FF"/>
                    </a:solidFill>
                    <a:latin typeface="Liberation Sans" pitchFamily="18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9640" y="1753200"/>
                  <a:ext cx="348840" cy="39744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263" r="-8772" b="-1076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5714804" y="1119600"/>
            <a:ext cx="2286195" cy="2070359"/>
            <a:chOff x="5714804" y="1119600"/>
            <a:chExt cx="2286195" cy="2070359"/>
          </a:xfrm>
        </p:grpSpPr>
        <p:grpSp>
          <p:nvGrpSpPr>
            <p:cNvPr id="23" name="Group 22"/>
            <p:cNvGrpSpPr/>
            <p:nvPr/>
          </p:nvGrpSpPr>
          <p:grpSpPr>
            <a:xfrm>
              <a:off x="5714804" y="1119600"/>
              <a:ext cx="2286195" cy="2070359"/>
              <a:chOff x="5714804" y="1119600"/>
              <a:chExt cx="2286195" cy="2070359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714804" y="1119600"/>
                <a:ext cx="2286195" cy="2070359"/>
                <a:chOff x="5714804" y="1119600"/>
                <a:chExt cx="2286195" cy="2070359"/>
              </a:xfrm>
            </p:grpSpPr>
            <p:sp>
              <p:nvSpPr>
                <p:cNvPr id="28" name="Straight Connector 27"/>
                <p:cNvSpPr/>
                <p:nvPr/>
              </p:nvSpPr>
              <p:spPr>
                <a:xfrm flipH="1" flipV="1">
                  <a:off x="5958720" y="1155600"/>
                  <a:ext cx="2160" cy="363600"/>
                </a:xfrm>
                <a:prstGeom prst="line">
                  <a:avLst/>
                </a:prstGeom>
                <a:noFill/>
                <a:ln w="36000">
                  <a:solidFill>
                    <a:srgbClr val="FFFFFF"/>
                  </a:solidFill>
                  <a:prstDash val="solid"/>
                  <a:tailEnd type="arrow"/>
                </a:ln>
              </p:spPr>
              <p:txBody>
                <a:bodyPr vert="horz" lIns="18000" tIns="18000" rIns="18000" bIns="1800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29" name="Straight Connector 28"/>
                <p:cNvSpPr/>
                <p:nvPr/>
              </p:nvSpPr>
              <p:spPr>
                <a:xfrm flipH="1" flipV="1">
                  <a:off x="6930360" y="1119600"/>
                  <a:ext cx="2160" cy="363599"/>
                </a:xfrm>
                <a:prstGeom prst="line">
                  <a:avLst/>
                </a:prstGeom>
                <a:noFill/>
                <a:ln w="36000">
                  <a:solidFill>
                    <a:srgbClr val="FFFFFF"/>
                  </a:solidFill>
                  <a:prstDash val="solid"/>
                  <a:tailEnd type="arrow"/>
                </a:ln>
              </p:spPr>
              <p:txBody>
                <a:bodyPr vert="horz" lIns="18000" tIns="18000" rIns="18000" bIns="18000" anchor="ctr" anchorCtr="1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30" name="Straight Connector 29"/>
                <p:cNvSpPr/>
                <p:nvPr/>
              </p:nvSpPr>
              <p:spPr>
                <a:xfrm>
                  <a:off x="6172200" y="1589760"/>
                  <a:ext cx="0" cy="1066680"/>
                </a:xfrm>
                <a:prstGeom prst="line">
                  <a:avLst/>
                </a:prstGeom>
                <a:noFill/>
                <a:ln w="19080">
                  <a:solidFill>
                    <a:srgbClr val="00008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31" name="Straight Connector 30"/>
                <p:cNvSpPr/>
                <p:nvPr/>
              </p:nvSpPr>
              <p:spPr>
                <a:xfrm flipV="1">
                  <a:off x="6172200" y="1589400"/>
                  <a:ext cx="533520" cy="1066680"/>
                </a:xfrm>
                <a:prstGeom prst="line">
                  <a:avLst/>
                </a:prstGeom>
                <a:noFill/>
                <a:ln w="12600">
                  <a:solidFill>
                    <a:srgbClr val="FF00FF"/>
                  </a:solidFill>
                  <a:custDash>
                    <a:ds d="402857" sp="100000"/>
                  </a:custDash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 rot="8136600">
                  <a:off x="5714804" y="1714444"/>
                  <a:ext cx="968400" cy="914400"/>
                </a:xfrm>
                <a:custGeom>
                  <a:avLst>
                    <a:gd name="f0" fmla="val 21600000"/>
                    <a:gd name="f1" fmla="val 5400000"/>
                  </a:avLst>
                  <a:gdLst>
                    <a:gd name="f2" fmla="val 21600000"/>
                    <a:gd name="f3" fmla="val 10800000"/>
                    <a:gd name="f4" fmla="val 5400000"/>
                    <a:gd name="f5" fmla="val 180"/>
                    <a:gd name="f6" fmla="val w"/>
                    <a:gd name="f7" fmla="val h"/>
                    <a:gd name="f8" fmla="val 0"/>
                    <a:gd name="f9" fmla="*/ 5419351 1 1725033"/>
                    <a:gd name="f10" fmla="*/ 10800 10800 1"/>
                    <a:gd name="f11" fmla="val 10800"/>
                    <a:gd name="f12" fmla="val 21599999"/>
                    <a:gd name="f13" fmla="min 0 21600"/>
                    <a:gd name="f14" fmla="max 0 21600"/>
                    <a:gd name="f15" fmla="*/ f9 1 2"/>
                    <a:gd name="f16" fmla="*/ f6 1 21600"/>
                    <a:gd name="f17" fmla="*/ f7 1 21600"/>
                    <a:gd name="f18" fmla="*/ f9 1 180"/>
                    <a:gd name="f19" fmla="pin 0 f0 21599999"/>
                    <a:gd name="f20" fmla="pin 0 f1 21599999"/>
                    <a:gd name="f21" fmla="+- f14 0 f13"/>
                    <a:gd name="f22" fmla="+- 0 0 f19"/>
                    <a:gd name="f23" fmla="+- 0 0 f20"/>
                    <a:gd name="f24" fmla="*/ 10799 f16 1"/>
                    <a:gd name="f25" fmla="*/ 21599 f16 1"/>
                    <a:gd name="f26" fmla="*/ 10799 f17 1"/>
                    <a:gd name="f27" fmla="*/ 0 f17 1"/>
                    <a:gd name="f28" fmla="*/ f21 1 2"/>
                    <a:gd name="f29" fmla="+- f22 f4 0"/>
                    <a:gd name="f30" fmla="+- f23 f4 0"/>
                    <a:gd name="f31" fmla="+- f13 f28 0"/>
                    <a:gd name="f32" fmla="*/ f28 f28 1"/>
                    <a:gd name="f33" fmla="*/ f29 f5 1"/>
                    <a:gd name="f34" fmla="*/ f30 f5 1"/>
                    <a:gd name="f35" fmla="*/ f33 1 f3"/>
                    <a:gd name="f36" fmla="*/ f34 1 f3"/>
                    <a:gd name="f37" fmla="+- 0 0 f35"/>
                    <a:gd name="f38" fmla="+- 0 0 f36"/>
                    <a:gd name="f39" fmla="val f37"/>
                    <a:gd name="f40" fmla="val f38"/>
                    <a:gd name="f41" fmla="*/ f39 f18 1"/>
                    <a:gd name="f42" fmla="*/ f40 f18 1"/>
                    <a:gd name="f43" fmla="*/ f39 f9 1"/>
                    <a:gd name="f44" fmla="*/ f40 f9 1"/>
                    <a:gd name="f45" fmla="+- 0 0 f41"/>
                    <a:gd name="f46" fmla="+- 0 0 f42"/>
                    <a:gd name="f47" fmla="*/ f43 1 f5"/>
                    <a:gd name="f48" fmla="*/ f44 1 f5"/>
                    <a:gd name="f49" fmla="*/ f45 f3 1"/>
                    <a:gd name="f50" fmla="*/ f46 f3 1"/>
                    <a:gd name="f51" fmla="+- 0 0 f47"/>
                    <a:gd name="f52" fmla="+- 0 0 f48"/>
                    <a:gd name="f53" fmla="*/ f49 1 f9"/>
                    <a:gd name="f54" fmla="*/ f50 1 f9"/>
                    <a:gd name="f55" fmla="+- f51 f9 0"/>
                    <a:gd name="f56" fmla="+- f52 f9 0"/>
                    <a:gd name="f57" fmla="+- f53 0 f4"/>
                    <a:gd name="f58" fmla="+- f54 0 f4"/>
                    <a:gd name="f59" fmla="+- f55 f15 0"/>
                    <a:gd name="f60" fmla="+- f56 f15 0"/>
                    <a:gd name="f61" fmla="cos 1 f57"/>
                    <a:gd name="f62" fmla="sin 1 f57"/>
                    <a:gd name="f63" fmla="cos 1 f58"/>
                    <a:gd name="f64" fmla="sin 1 f58"/>
                    <a:gd name="f65" fmla="+- 0 0 f59"/>
                    <a:gd name="f66" fmla="+- 0 0 f60"/>
                    <a:gd name="f67" fmla="+- 0 0 f61"/>
                    <a:gd name="f68" fmla="+- 0 0 f62"/>
                    <a:gd name="f69" fmla="+- 0 0 f63"/>
                    <a:gd name="f70" fmla="+- 0 0 f64"/>
                    <a:gd name="f71" fmla="*/ f65 f3 1"/>
                    <a:gd name="f72" fmla="*/ f66 f3 1"/>
                    <a:gd name="f73" fmla="*/ 10800 f67 1"/>
                    <a:gd name="f74" fmla="*/ 10800 f68 1"/>
                    <a:gd name="f75" fmla="*/ 10800 f69 1"/>
                    <a:gd name="f76" fmla="*/ 10800 f70 1"/>
                    <a:gd name="f77" fmla="*/ f71 1 f9"/>
                    <a:gd name="f78" fmla="*/ f72 1 f9"/>
                    <a:gd name="f79" fmla="+- f73 10800 0"/>
                    <a:gd name="f80" fmla="+- f74 10800 0"/>
                    <a:gd name="f81" fmla="+- f75 10800 0"/>
                    <a:gd name="f82" fmla="+- f76 10800 0"/>
                    <a:gd name="f83" fmla="+- f77 0 f4"/>
                    <a:gd name="f84" fmla="+- f78 0 f4"/>
                    <a:gd name="f85" fmla="cos 1 f83"/>
                    <a:gd name="f86" fmla="sin 1 f83"/>
                    <a:gd name="f87" fmla="cos 1 f84"/>
                    <a:gd name="f88" fmla="sin 1 f84"/>
                    <a:gd name="f89" fmla="+- f80 0 f31"/>
                    <a:gd name="f90" fmla="+- f79 0 f31"/>
                    <a:gd name="f91" fmla="+- f82 0 f31"/>
                    <a:gd name="f92" fmla="+- f81 0 f31"/>
                    <a:gd name="f93" fmla="+- 0 0 f85"/>
                    <a:gd name="f94" fmla="+- 0 0 f86"/>
                    <a:gd name="f95" fmla="+- 0 0 f87"/>
                    <a:gd name="f96" fmla="+- 0 0 f88"/>
                    <a:gd name="f97" fmla="at2 f89 f90"/>
                    <a:gd name="f98" fmla="at2 f91 f92"/>
                    <a:gd name="f99" fmla="*/ 10800 f93 1"/>
                    <a:gd name="f100" fmla="*/ 10800 f94 1"/>
                    <a:gd name="f101" fmla="*/ 10800 f95 1"/>
                    <a:gd name="f102" fmla="*/ 10800 f96 1"/>
                    <a:gd name="f103" fmla="+- f97 f4 0"/>
                    <a:gd name="f104" fmla="+- f98 f4 0"/>
                    <a:gd name="f105" fmla="*/ f99 f99 1"/>
                    <a:gd name="f106" fmla="*/ f100 f100 1"/>
                    <a:gd name="f107" fmla="*/ f101 f101 1"/>
                    <a:gd name="f108" fmla="*/ f102 f102 1"/>
                    <a:gd name="f109" fmla="*/ f103 f9 1"/>
                    <a:gd name="f110" fmla="*/ f104 f9 1"/>
                    <a:gd name="f111" fmla="+- f105 f106 0"/>
                    <a:gd name="f112" fmla="+- f107 f108 0"/>
                    <a:gd name="f113" fmla="*/ f109 1 f3"/>
                    <a:gd name="f114" fmla="*/ f110 1 f3"/>
                    <a:gd name="f115" fmla="sqrt f111"/>
                    <a:gd name="f116" fmla="sqrt f112"/>
                    <a:gd name="f117" fmla="+- 0 0 f113"/>
                    <a:gd name="f118" fmla="+- 0 0 f114"/>
                    <a:gd name="f119" fmla="*/ f10 1 f115"/>
                    <a:gd name="f120" fmla="*/ f10 1 f116"/>
                    <a:gd name="f121" fmla="+- 0 0 f117"/>
                    <a:gd name="f122" fmla="+- 0 0 f118"/>
                    <a:gd name="f123" fmla="*/ f93 f119 1"/>
                    <a:gd name="f124" fmla="*/ f94 f119 1"/>
                    <a:gd name="f125" fmla="*/ f95 f120 1"/>
                    <a:gd name="f126" fmla="*/ f96 f120 1"/>
                    <a:gd name="f127" fmla="*/ f121 f3 1"/>
                    <a:gd name="f128" fmla="*/ f122 f3 1"/>
                    <a:gd name="f129" fmla="+- 10800 0 f123"/>
                    <a:gd name="f130" fmla="+- 10800 0 f124"/>
                    <a:gd name="f131" fmla="+- 10800 0 f125"/>
                    <a:gd name="f132" fmla="+- 10800 0 f126"/>
                    <a:gd name="f133" fmla="*/ f127 1 f9"/>
                    <a:gd name="f134" fmla="*/ f128 1 f9"/>
                    <a:gd name="f135" fmla="*/ f129 f16 1"/>
                    <a:gd name="f136" fmla="*/ f130 f17 1"/>
                    <a:gd name="f137" fmla="*/ f131 f16 1"/>
                    <a:gd name="f138" fmla="*/ f132 f17 1"/>
                    <a:gd name="f139" fmla="+- f133 0 f4"/>
                    <a:gd name="f140" fmla="+- f134 0 f4"/>
                    <a:gd name="f141" fmla="cos 1 f139"/>
                    <a:gd name="f142" fmla="sin 1 f139"/>
                    <a:gd name="f143" fmla="+- f140 0 f139"/>
                    <a:gd name="f144" fmla="+- 0 0 f141"/>
                    <a:gd name="f145" fmla="+- 0 0 f142"/>
                    <a:gd name="f146" fmla="+- f143 f2 0"/>
                    <a:gd name="f147" fmla="*/ f28 f144 1"/>
                    <a:gd name="f148" fmla="*/ f28 f145 1"/>
                    <a:gd name="f149" fmla="?: f143 f143 f146"/>
                    <a:gd name="f150" fmla="*/ f147 f147 1"/>
                    <a:gd name="f151" fmla="*/ f148 f148 1"/>
                    <a:gd name="f152" fmla="+- f150 f151 0"/>
                    <a:gd name="f153" fmla="sqrt f152"/>
                    <a:gd name="f154" fmla="*/ f32 1 f153"/>
                    <a:gd name="f155" fmla="*/ f144 f154 1"/>
                    <a:gd name="f156" fmla="*/ f145 f154 1"/>
                    <a:gd name="f157" fmla="+- f31 0 f155"/>
                    <a:gd name="f158" fmla="+- f31 0 f156"/>
                  </a:gdLst>
                  <a:ahLst>
                    <a:ahPolar gdRefAng="f0" minAng="f8" maxAng="f12">
                      <a:pos x="f135" y="f136"/>
                    </a:ahPolar>
                    <a:ahPolar gdRefAng="f1" minAng="f8" maxAng="f12">
                      <a:pos x="f137" y="f138"/>
                    </a:ahPolar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4" t="f27" r="f25" b="f26"/>
                  <a:pathLst>
                    <a:path w="21600" h="21600" stroke="0">
                      <a:moveTo>
                        <a:pt x="f157" y="f158"/>
                      </a:moveTo>
                      <a:arcTo wR="f28" hR="f28" stAng="f139" swAng="f149"/>
                      <a:lnTo>
                        <a:pt x="f11" y="f11"/>
                      </a:lnTo>
                      <a:close/>
                    </a:path>
                    <a:path w="21600" h="21600" fill="none">
                      <a:moveTo>
                        <a:pt x="f157" y="f158"/>
                      </a:moveTo>
                      <a:arcTo wR="f28" hR="f28" stAng="f139" swAng="f149"/>
                    </a:path>
                  </a:pathLst>
                </a:custGeom>
                <a:noFill/>
                <a:ln w="12600">
                  <a:solidFill>
                    <a:srgbClr val="00008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33" name="Straight Connector 32"/>
                <p:cNvSpPr/>
                <p:nvPr/>
              </p:nvSpPr>
              <p:spPr>
                <a:xfrm>
                  <a:off x="6172200" y="2656440"/>
                  <a:ext cx="0" cy="381239"/>
                </a:xfrm>
                <a:prstGeom prst="line">
                  <a:avLst/>
                </a:prstGeom>
                <a:noFill/>
                <a:ln w="25560">
                  <a:solidFill>
                    <a:srgbClr val="FF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34" name="Straight Connector 33"/>
                <p:cNvSpPr/>
                <p:nvPr/>
              </p:nvSpPr>
              <p:spPr>
                <a:xfrm>
                  <a:off x="6172200" y="3037320"/>
                  <a:ext cx="533520" cy="0"/>
                </a:xfrm>
                <a:prstGeom prst="line">
                  <a:avLst/>
                </a:prstGeom>
                <a:noFill/>
                <a:ln w="25560">
                  <a:solidFill>
                    <a:srgbClr val="FF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6705720" y="2885039"/>
                  <a:ext cx="304560" cy="304920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solidFill>
                  <a:srgbClr val="006699">
                    <a:alpha val="50000"/>
                  </a:srgbClr>
                </a:solidFill>
                <a:ln w="12600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algn="ctr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r>
                    <a:rPr lang="en-US" sz="2000" b="0" i="0" u="none" strike="noStrike" kern="1200">
                      <a:ln>
                        <a:noFill/>
                      </a:ln>
                      <a:solidFill>
                        <a:srgbClr val="FF0000"/>
                      </a:solidFill>
                      <a:latin typeface="Liberation Sans" pitchFamily="18"/>
                      <a:ea typeface="DejaVu LGC Sans" pitchFamily="2"/>
                      <a:cs typeface="DejaVu LGC Sans" pitchFamily="2"/>
                    </a:rPr>
                    <a:t>X</a:t>
                  </a:r>
                </a:p>
              </p:txBody>
            </p:sp>
            <p:sp>
              <p:nvSpPr>
                <p:cNvPr id="36" name="Straight Connector 35"/>
                <p:cNvSpPr/>
                <p:nvPr/>
              </p:nvSpPr>
              <p:spPr>
                <a:xfrm>
                  <a:off x="7010280" y="3037320"/>
                  <a:ext cx="457199" cy="0"/>
                </a:xfrm>
                <a:prstGeom prst="line">
                  <a:avLst/>
                </a:prstGeom>
                <a:noFill/>
                <a:ln w="25560">
                  <a:solidFill>
                    <a:srgbClr val="FF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37" name="Straight Connector 36"/>
                <p:cNvSpPr/>
                <p:nvPr/>
              </p:nvSpPr>
              <p:spPr>
                <a:xfrm>
                  <a:off x="7467479" y="2199240"/>
                  <a:ext cx="0" cy="838439"/>
                </a:xfrm>
                <a:prstGeom prst="line">
                  <a:avLst/>
                </a:prstGeom>
                <a:noFill/>
                <a:ln w="25560">
                  <a:solidFill>
                    <a:srgbClr val="FF000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 rot="8136600">
                  <a:off x="7010084" y="1257244"/>
                  <a:ext cx="968400" cy="914400"/>
                </a:xfrm>
                <a:custGeom>
                  <a:avLst>
                    <a:gd name="f0" fmla="val 21600000"/>
                    <a:gd name="f1" fmla="val 5400000"/>
                  </a:avLst>
                  <a:gdLst>
                    <a:gd name="f2" fmla="val 21600000"/>
                    <a:gd name="f3" fmla="val 10800000"/>
                    <a:gd name="f4" fmla="val 5400000"/>
                    <a:gd name="f5" fmla="val 180"/>
                    <a:gd name="f6" fmla="val w"/>
                    <a:gd name="f7" fmla="val h"/>
                    <a:gd name="f8" fmla="val 0"/>
                    <a:gd name="f9" fmla="*/ 5419351 1 1725033"/>
                    <a:gd name="f10" fmla="*/ 10800 10800 1"/>
                    <a:gd name="f11" fmla="val 10800"/>
                    <a:gd name="f12" fmla="val 21599999"/>
                    <a:gd name="f13" fmla="min 0 21600"/>
                    <a:gd name="f14" fmla="max 0 21600"/>
                    <a:gd name="f15" fmla="*/ f9 1 2"/>
                    <a:gd name="f16" fmla="*/ f6 1 21600"/>
                    <a:gd name="f17" fmla="*/ f7 1 21600"/>
                    <a:gd name="f18" fmla="*/ f9 1 180"/>
                    <a:gd name="f19" fmla="pin 0 f0 21599999"/>
                    <a:gd name="f20" fmla="pin 0 f1 21599999"/>
                    <a:gd name="f21" fmla="+- f14 0 f13"/>
                    <a:gd name="f22" fmla="+- 0 0 f19"/>
                    <a:gd name="f23" fmla="+- 0 0 f20"/>
                    <a:gd name="f24" fmla="*/ 10799 f16 1"/>
                    <a:gd name="f25" fmla="*/ 21599 f16 1"/>
                    <a:gd name="f26" fmla="*/ 10799 f17 1"/>
                    <a:gd name="f27" fmla="*/ 0 f17 1"/>
                    <a:gd name="f28" fmla="*/ f21 1 2"/>
                    <a:gd name="f29" fmla="+- f22 f4 0"/>
                    <a:gd name="f30" fmla="+- f23 f4 0"/>
                    <a:gd name="f31" fmla="+- f13 f28 0"/>
                    <a:gd name="f32" fmla="*/ f28 f28 1"/>
                    <a:gd name="f33" fmla="*/ f29 f5 1"/>
                    <a:gd name="f34" fmla="*/ f30 f5 1"/>
                    <a:gd name="f35" fmla="*/ f33 1 f3"/>
                    <a:gd name="f36" fmla="*/ f34 1 f3"/>
                    <a:gd name="f37" fmla="+- 0 0 f35"/>
                    <a:gd name="f38" fmla="+- 0 0 f36"/>
                    <a:gd name="f39" fmla="val f37"/>
                    <a:gd name="f40" fmla="val f38"/>
                    <a:gd name="f41" fmla="*/ f39 f18 1"/>
                    <a:gd name="f42" fmla="*/ f40 f18 1"/>
                    <a:gd name="f43" fmla="*/ f39 f9 1"/>
                    <a:gd name="f44" fmla="*/ f40 f9 1"/>
                    <a:gd name="f45" fmla="+- 0 0 f41"/>
                    <a:gd name="f46" fmla="+- 0 0 f42"/>
                    <a:gd name="f47" fmla="*/ f43 1 f5"/>
                    <a:gd name="f48" fmla="*/ f44 1 f5"/>
                    <a:gd name="f49" fmla="*/ f45 f3 1"/>
                    <a:gd name="f50" fmla="*/ f46 f3 1"/>
                    <a:gd name="f51" fmla="+- 0 0 f47"/>
                    <a:gd name="f52" fmla="+- 0 0 f48"/>
                    <a:gd name="f53" fmla="*/ f49 1 f9"/>
                    <a:gd name="f54" fmla="*/ f50 1 f9"/>
                    <a:gd name="f55" fmla="+- f51 f9 0"/>
                    <a:gd name="f56" fmla="+- f52 f9 0"/>
                    <a:gd name="f57" fmla="+- f53 0 f4"/>
                    <a:gd name="f58" fmla="+- f54 0 f4"/>
                    <a:gd name="f59" fmla="+- f55 f15 0"/>
                    <a:gd name="f60" fmla="+- f56 f15 0"/>
                    <a:gd name="f61" fmla="cos 1 f57"/>
                    <a:gd name="f62" fmla="sin 1 f57"/>
                    <a:gd name="f63" fmla="cos 1 f58"/>
                    <a:gd name="f64" fmla="sin 1 f58"/>
                    <a:gd name="f65" fmla="+- 0 0 f59"/>
                    <a:gd name="f66" fmla="+- 0 0 f60"/>
                    <a:gd name="f67" fmla="+- 0 0 f61"/>
                    <a:gd name="f68" fmla="+- 0 0 f62"/>
                    <a:gd name="f69" fmla="+- 0 0 f63"/>
                    <a:gd name="f70" fmla="+- 0 0 f64"/>
                    <a:gd name="f71" fmla="*/ f65 f3 1"/>
                    <a:gd name="f72" fmla="*/ f66 f3 1"/>
                    <a:gd name="f73" fmla="*/ 10800 f67 1"/>
                    <a:gd name="f74" fmla="*/ 10800 f68 1"/>
                    <a:gd name="f75" fmla="*/ 10800 f69 1"/>
                    <a:gd name="f76" fmla="*/ 10800 f70 1"/>
                    <a:gd name="f77" fmla="*/ f71 1 f9"/>
                    <a:gd name="f78" fmla="*/ f72 1 f9"/>
                    <a:gd name="f79" fmla="+- f73 10800 0"/>
                    <a:gd name="f80" fmla="+- f74 10800 0"/>
                    <a:gd name="f81" fmla="+- f75 10800 0"/>
                    <a:gd name="f82" fmla="+- f76 10800 0"/>
                    <a:gd name="f83" fmla="+- f77 0 f4"/>
                    <a:gd name="f84" fmla="+- f78 0 f4"/>
                    <a:gd name="f85" fmla="cos 1 f83"/>
                    <a:gd name="f86" fmla="sin 1 f83"/>
                    <a:gd name="f87" fmla="cos 1 f84"/>
                    <a:gd name="f88" fmla="sin 1 f84"/>
                    <a:gd name="f89" fmla="+- f80 0 f31"/>
                    <a:gd name="f90" fmla="+- f79 0 f31"/>
                    <a:gd name="f91" fmla="+- f82 0 f31"/>
                    <a:gd name="f92" fmla="+- f81 0 f31"/>
                    <a:gd name="f93" fmla="+- 0 0 f85"/>
                    <a:gd name="f94" fmla="+- 0 0 f86"/>
                    <a:gd name="f95" fmla="+- 0 0 f87"/>
                    <a:gd name="f96" fmla="+- 0 0 f88"/>
                    <a:gd name="f97" fmla="at2 f89 f90"/>
                    <a:gd name="f98" fmla="at2 f91 f92"/>
                    <a:gd name="f99" fmla="*/ 10800 f93 1"/>
                    <a:gd name="f100" fmla="*/ 10800 f94 1"/>
                    <a:gd name="f101" fmla="*/ 10800 f95 1"/>
                    <a:gd name="f102" fmla="*/ 10800 f96 1"/>
                    <a:gd name="f103" fmla="+- f97 f4 0"/>
                    <a:gd name="f104" fmla="+- f98 f4 0"/>
                    <a:gd name="f105" fmla="*/ f99 f99 1"/>
                    <a:gd name="f106" fmla="*/ f100 f100 1"/>
                    <a:gd name="f107" fmla="*/ f101 f101 1"/>
                    <a:gd name="f108" fmla="*/ f102 f102 1"/>
                    <a:gd name="f109" fmla="*/ f103 f9 1"/>
                    <a:gd name="f110" fmla="*/ f104 f9 1"/>
                    <a:gd name="f111" fmla="+- f105 f106 0"/>
                    <a:gd name="f112" fmla="+- f107 f108 0"/>
                    <a:gd name="f113" fmla="*/ f109 1 f3"/>
                    <a:gd name="f114" fmla="*/ f110 1 f3"/>
                    <a:gd name="f115" fmla="sqrt f111"/>
                    <a:gd name="f116" fmla="sqrt f112"/>
                    <a:gd name="f117" fmla="+- 0 0 f113"/>
                    <a:gd name="f118" fmla="+- 0 0 f114"/>
                    <a:gd name="f119" fmla="*/ f10 1 f115"/>
                    <a:gd name="f120" fmla="*/ f10 1 f116"/>
                    <a:gd name="f121" fmla="+- 0 0 f117"/>
                    <a:gd name="f122" fmla="+- 0 0 f118"/>
                    <a:gd name="f123" fmla="*/ f93 f119 1"/>
                    <a:gd name="f124" fmla="*/ f94 f119 1"/>
                    <a:gd name="f125" fmla="*/ f95 f120 1"/>
                    <a:gd name="f126" fmla="*/ f96 f120 1"/>
                    <a:gd name="f127" fmla="*/ f121 f3 1"/>
                    <a:gd name="f128" fmla="*/ f122 f3 1"/>
                    <a:gd name="f129" fmla="+- 10800 0 f123"/>
                    <a:gd name="f130" fmla="+- 10800 0 f124"/>
                    <a:gd name="f131" fmla="+- 10800 0 f125"/>
                    <a:gd name="f132" fmla="+- 10800 0 f126"/>
                    <a:gd name="f133" fmla="*/ f127 1 f9"/>
                    <a:gd name="f134" fmla="*/ f128 1 f9"/>
                    <a:gd name="f135" fmla="*/ f129 f16 1"/>
                    <a:gd name="f136" fmla="*/ f130 f17 1"/>
                    <a:gd name="f137" fmla="*/ f131 f16 1"/>
                    <a:gd name="f138" fmla="*/ f132 f17 1"/>
                    <a:gd name="f139" fmla="+- f133 0 f4"/>
                    <a:gd name="f140" fmla="+- f134 0 f4"/>
                    <a:gd name="f141" fmla="cos 1 f139"/>
                    <a:gd name="f142" fmla="sin 1 f139"/>
                    <a:gd name="f143" fmla="+- f140 0 f139"/>
                    <a:gd name="f144" fmla="+- 0 0 f141"/>
                    <a:gd name="f145" fmla="+- 0 0 f142"/>
                    <a:gd name="f146" fmla="+- f143 f2 0"/>
                    <a:gd name="f147" fmla="*/ f28 f144 1"/>
                    <a:gd name="f148" fmla="*/ f28 f145 1"/>
                    <a:gd name="f149" fmla="?: f143 f143 f146"/>
                    <a:gd name="f150" fmla="*/ f147 f147 1"/>
                    <a:gd name="f151" fmla="*/ f148 f148 1"/>
                    <a:gd name="f152" fmla="+- f150 f151 0"/>
                    <a:gd name="f153" fmla="sqrt f152"/>
                    <a:gd name="f154" fmla="*/ f32 1 f153"/>
                    <a:gd name="f155" fmla="*/ f144 f154 1"/>
                    <a:gd name="f156" fmla="*/ f145 f154 1"/>
                    <a:gd name="f157" fmla="+- f31 0 f155"/>
                    <a:gd name="f158" fmla="+- f31 0 f156"/>
                  </a:gdLst>
                  <a:ahLst>
                    <a:ahPolar gdRefAng="f0" minAng="f8" maxAng="f12">
                      <a:pos x="f135" y="f136"/>
                    </a:ahPolar>
                    <a:ahPolar gdRefAng="f1" minAng="f8" maxAng="f12">
                      <a:pos x="f137" y="f138"/>
                    </a:ahPolar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4" t="f27" r="f25" b="f26"/>
                  <a:pathLst>
                    <a:path w="21600" h="21600" stroke="0">
                      <a:moveTo>
                        <a:pt x="f157" y="f158"/>
                      </a:moveTo>
                      <a:arcTo wR="f28" hR="f28" stAng="f139" swAng="f149"/>
                      <a:lnTo>
                        <a:pt x="f11" y="f11"/>
                      </a:lnTo>
                      <a:close/>
                    </a:path>
                    <a:path w="21600" h="21600" fill="none">
                      <a:moveTo>
                        <a:pt x="f157" y="f158"/>
                      </a:moveTo>
                      <a:arcTo wR="f28" hR="f28" stAng="f139" swAng="f149"/>
                    </a:path>
                  </a:pathLst>
                </a:custGeom>
                <a:noFill/>
                <a:ln w="12600">
                  <a:solidFill>
                    <a:srgbClr val="00008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39" name="Straight Connector 38"/>
                <p:cNvSpPr/>
                <p:nvPr/>
              </p:nvSpPr>
              <p:spPr>
                <a:xfrm>
                  <a:off x="7467479" y="1132560"/>
                  <a:ext cx="0" cy="1066680"/>
                </a:xfrm>
                <a:prstGeom prst="line">
                  <a:avLst/>
                </a:prstGeom>
                <a:noFill/>
                <a:ln w="19080">
                  <a:solidFill>
                    <a:srgbClr val="000080"/>
                  </a:solidFill>
                  <a:prstDash val="solid"/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40" name="Straight Connector 39"/>
                <p:cNvSpPr/>
                <p:nvPr/>
              </p:nvSpPr>
              <p:spPr>
                <a:xfrm flipV="1">
                  <a:off x="7467479" y="1132200"/>
                  <a:ext cx="533520" cy="1066680"/>
                </a:xfrm>
                <a:prstGeom prst="line">
                  <a:avLst/>
                </a:prstGeom>
                <a:noFill/>
                <a:ln w="12600">
                  <a:solidFill>
                    <a:srgbClr val="FF00FF"/>
                  </a:solidFill>
                  <a:custDash>
                    <a:ds d="402857" sp="100000"/>
                  </a:custDash>
                  <a:miter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41" name="Straight Connector 40"/>
                <p:cNvSpPr/>
                <p:nvPr/>
              </p:nvSpPr>
              <p:spPr>
                <a:xfrm>
                  <a:off x="6172200" y="2732400"/>
                  <a:ext cx="1295279" cy="0"/>
                </a:xfrm>
                <a:prstGeom prst="line">
                  <a:avLst/>
                </a:prstGeom>
                <a:noFill/>
                <a:ln w="25560">
                  <a:solidFill>
                    <a:srgbClr val="00FFFF"/>
                  </a:solidFill>
                  <a:prstDash val="solid"/>
                  <a:miter/>
                  <a:headEnd type="arrow"/>
                  <a:tailEnd type="arrow"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sp>
              <p:nvSpPr>
                <p:cNvPr id="42" name="Straight Connector 41"/>
                <p:cNvSpPr/>
                <p:nvPr/>
              </p:nvSpPr>
              <p:spPr>
                <a:xfrm flipV="1">
                  <a:off x="7620120" y="2198880"/>
                  <a:ext cx="0" cy="533520"/>
                </a:xfrm>
                <a:prstGeom prst="line">
                  <a:avLst/>
                </a:prstGeom>
                <a:noFill/>
                <a:ln w="25560">
                  <a:solidFill>
                    <a:srgbClr val="00FFFF"/>
                  </a:solidFill>
                  <a:prstDash val="solid"/>
                  <a:miter/>
                  <a:headEnd type="arrow"/>
                  <a:tailEnd type="arrow"/>
                </a:ln>
              </p:spPr>
              <p:txBody>
                <a:bodyPr vert="horz" wrap="none" lIns="90000" tIns="46800" rIns="90000" bIns="468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6680520" y="2445840"/>
                <a:ext cx="30708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rPr>
                  <a:t>u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80880" y="2229839"/>
                <a:ext cx="34524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800" b="0" i="0" u="none" strike="noStrike" kern="1200">
                    <a:ln>
                      <a:noFill/>
                    </a:ln>
                    <a:latin typeface="Liberation Sans" pitchFamily="18"/>
                    <a:ea typeface="DejaVu LGC Sans" pitchFamily="2"/>
                    <a:cs typeface="DejaVu LGC Sans" pitchFamily="2"/>
                  </a:rPr>
                  <a:t>w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>
                  <a:spLocks noResize="1"/>
                </p:cNvSpPr>
                <p:nvPr/>
              </p:nvSpPr>
              <p:spPr>
                <a:xfrm>
                  <a:off x="6138000" y="1753200"/>
                  <a:ext cx="348840" cy="3974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lIns="90000" tIns="45000" rIns="90000" bIns="4500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>
                            <a:solidFill>
                              <a:srgbClr val="0000FF"/>
                            </a:solidFill>
                            <a:latin typeface="Cambria Math"/>
                          </a:rPr>
                          <m:t>𝛉</m:t>
                        </m:r>
                      </m:oMath>
                    </m:oMathPara>
                  </a14:m>
                  <a:endParaRPr lang="en-US" b="1" i="0">
                    <a:solidFill>
                      <a:srgbClr val="0000FF"/>
                    </a:solidFill>
                    <a:latin typeface="Liberation Sans" pitchFamily="18"/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8000" y="1753200"/>
                  <a:ext cx="348840" cy="39744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5263" r="-8772" b="-1076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673372" y="1953975"/>
                <a:ext cx="145007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eaLnBrk="0" hangingPunct="0">
                  <a:spcBef>
                    <a:spcPct val="20000"/>
                  </a:spcBef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/>
                        </a:rPr>
                        <m:t>𝑙</m:t>
                      </m:r>
                      <m:r>
                        <a:rPr lang="en-US" sz="200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rgbClr val="0000FF"/>
                          </a:solidFill>
                          <a:latin typeface="Cambria Math"/>
                        </a:rPr>
                        <m:t>sin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Liberation Sans" pitchFamily="18"/>
                </a:endParaRPr>
              </a:p>
              <a:p>
                <a:pPr lvl="0" eaLnBrk="0" hangingPunct="0">
                  <a:spcBef>
                    <a:spcPct val="20000"/>
                  </a:spcBef>
                </a:pPr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200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rgbClr val="0000FF"/>
                          </a:solidFill>
                          <a:latin typeface="Cambria Math"/>
                        </a:rPr>
                        <m:t>cos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Liberation Sans" pitchFamily="18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372" y="1953975"/>
                <a:ext cx="1450077" cy="70788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904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W-term: </a:t>
            </a:r>
            <a:r>
              <a:rPr lang="en-US" dirty="0"/>
              <a:t>o</a:t>
            </a:r>
            <a:r>
              <a:rPr lang="en-US" dirty="0" smtClean="0"/>
              <a:t>ptics picture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57713" y="1082520"/>
            <a:ext cx="4494487" cy="30637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65200"/>
            <a:ext cx="4859867" cy="5096933"/>
          </a:xfrm>
        </p:spPr>
        <p:txBody>
          <a:bodyPr/>
          <a:lstStyle/>
          <a:p>
            <a:r>
              <a:rPr lang="en-US" sz="2400" dirty="0" smtClean="0"/>
              <a:t>We want to measure:</a:t>
            </a:r>
          </a:p>
          <a:p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(in </a:t>
            </a:r>
            <a:r>
              <a:rPr lang="en-US" sz="2400" dirty="0" err="1" smtClean="0"/>
              <a:t>wavefront</a:t>
            </a:r>
            <a:r>
              <a:rPr lang="en-US" sz="2400" dirty="0" smtClean="0"/>
              <a:t> tangent plane)</a:t>
            </a:r>
          </a:p>
          <a:p>
            <a:r>
              <a:rPr lang="en-US" sz="2400" dirty="0" smtClean="0"/>
              <a:t>We actually measure:</a:t>
            </a:r>
          </a:p>
          <a:p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(in imaging tangent plane)</a:t>
            </a:r>
          </a:p>
          <a:p>
            <a:r>
              <a:rPr lang="en-US" sz="2400" dirty="0" smtClean="0"/>
              <a:t>Propagate using Fresnel diffraction: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so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7037453"/>
              </p:ext>
            </p:extLst>
          </p:nvPr>
        </p:nvGraphicFramePr>
        <p:xfrm>
          <a:off x="1041400" y="1417638"/>
          <a:ext cx="33020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Equation" r:id="rId4" imgW="3302000" imgH="520700" progId="Equation.3">
                  <p:embed/>
                </p:oleObj>
              </mc:Choice>
              <mc:Fallback>
                <p:oleObj name="Equation" r:id="rId4" imgW="33020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1400" y="1417638"/>
                        <a:ext cx="33020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229508"/>
              </p:ext>
            </p:extLst>
          </p:nvPr>
        </p:nvGraphicFramePr>
        <p:xfrm>
          <a:off x="1047750" y="2771775"/>
          <a:ext cx="32893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6" imgW="3289300" imgH="520700" progId="Equation.3">
                  <p:embed/>
                </p:oleObj>
              </mc:Choice>
              <mc:Fallback>
                <p:oleObj name="Equation" r:id="rId6" imgW="32893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47750" y="2771775"/>
                        <a:ext cx="32893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975023"/>
              </p:ext>
            </p:extLst>
          </p:nvPr>
        </p:nvGraphicFramePr>
        <p:xfrm>
          <a:off x="1473200" y="4130675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8" imgW="2425700" imgH="406400" progId="Equation.3">
                  <p:embed/>
                </p:oleObj>
              </mc:Choice>
              <mc:Fallback>
                <p:oleObj name="Equation" r:id="rId8" imgW="2425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3200" y="4130675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620080"/>
              </p:ext>
            </p:extLst>
          </p:nvPr>
        </p:nvGraphicFramePr>
        <p:xfrm>
          <a:off x="1229782" y="4551889"/>
          <a:ext cx="35814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10" imgW="3581400" imgH="749300" progId="Equation.3">
                  <p:embed/>
                </p:oleObj>
              </mc:Choice>
              <mc:Fallback>
                <p:oleObj name="Equation" r:id="rId10" imgW="35814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29782" y="4551889"/>
                        <a:ext cx="35814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320454"/>
              </p:ext>
            </p:extLst>
          </p:nvPr>
        </p:nvGraphicFramePr>
        <p:xfrm>
          <a:off x="1771650" y="5407025"/>
          <a:ext cx="68199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12" imgW="6819900" imgH="673100" progId="Equation.3">
                  <p:embed/>
                </p:oleObj>
              </mc:Choice>
              <mc:Fallback>
                <p:oleObj name="Equation" r:id="rId12" imgW="68199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771650" y="5407025"/>
                        <a:ext cx="68199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42579" y="4310638"/>
            <a:ext cx="3124088" cy="8802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For the Student:</a:t>
            </a:r>
          </a:p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What 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is the functional form of transform W?</a:t>
            </a:r>
            <a:endParaRPr lang="en-US" sz="16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2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W-term: image-plane faceting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4400"/>
            <a:ext cx="7915276" cy="5211764"/>
          </a:xfrm>
        </p:spPr>
        <p:txBody>
          <a:bodyPr/>
          <a:lstStyle/>
          <a:p>
            <a:pPr lvl="0"/>
            <a:r>
              <a:rPr lang="en-US" sz="2400" dirty="0"/>
              <a:t>Interpret </a:t>
            </a:r>
            <a:r>
              <a:rPr lang="en-US" sz="2400" i="1" dirty="0" smtClean="0"/>
              <a:t>S(</a:t>
            </a:r>
            <a:r>
              <a:rPr lang="en-US" sz="2400" i="1" dirty="0" err="1" smtClean="0"/>
              <a:t>l,m</a:t>
            </a:r>
            <a:r>
              <a:rPr lang="en-US" sz="2400" i="1" dirty="0"/>
              <a:t>)</a:t>
            </a:r>
            <a:r>
              <a:rPr lang="en-US" sz="2400" dirty="0"/>
              <a:t> as emission on the surface of the Celestial Sphere of unit radius:  </a:t>
            </a:r>
            <a:r>
              <a:rPr lang="en-US" sz="2400" i="1" dirty="0"/>
              <a:t>l</a:t>
            </a:r>
            <a:r>
              <a:rPr lang="en-US" sz="2400" i="1" baseline="30000" dirty="0"/>
              <a:t>2</a:t>
            </a:r>
            <a:r>
              <a:rPr lang="en-US" sz="2400" i="1" dirty="0"/>
              <a:t>+m</a:t>
            </a:r>
            <a:r>
              <a:rPr lang="en-US" sz="2400" i="1" baseline="30000" dirty="0"/>
              <a:t>2</a:t>
            </a:r>
            <a:r>
              <a:rPr lang="en-US" sz="2400" i="1" dirty="0"/>
              <a:t>+n</a:t>
            </a:r>
            <a:r>
              <a:rPr lang="en-US" sz="2400" i="1" baseline="30000" dirty="0"/>
              <a:t>2</a:t>
            </a:r>
            <a:r>
              <a:rPr lang="en-US" sz="2400" i="1" dirty="0"/>
              <a:t>=1</a:t>
            </a:r>
          </a:p>
          <a:p>
            <a:pPr lvl="1"/>
            <a:r>
              <a:rPr lang="en-US" dirty="0"/>
              <a:t>Approximate the celestial sphere by a set of tangent planes – a.k.a. “facets” – such that 2D geometry is valid per facet</a:t>
            </a:r>
          </a:p>
          <a:p>
            <a:pPr lvl="1"/>
            <a:r>
              <a:rPr lang="en-US" dirty="0"/>
              <a:t>Use 2D imaging on each facet</a:t>
            </a:r>
          </a:p>
          <a:p>
            <a:pPr lvl="1"/>
            <a:r>
              <a:rPr lang="en-US" dirty="0"/>
              <a:t>Re-project and stitch the facet-images to a single 2D </a:t>
            </a:r>
            <a:r>
              <a:rPr lang="en-US" dirty="0" smtClean="0"/>
              <a:t>plane</a:t>
            </a:r>
            <a:endParaRPr lang="en-US" dirty="0">
              <a:latin typeface="" pitchFamily="2"/>
            </a:endParaRPr>
          </a:p>
          <a:p>
            <a:pPr lvl="0"/>
            <a:endParaRPr lang="en-US" dirty="0" smtClean="0">
              <a:latin typeface="" pitchFamily="2"/>
            </a:endParaRPr>
          </a:p>
          <a:p>
            <a:pPr lvl="0"/>
            <a:r>
              <a:rPr lang="en-US" dirty="0" smtClean="0">
                <a:latin typeface="" pitchFamily="2"/>
              </a:rPr>
              <a:t>Number </a:t>
            </a:r>
            <a:r>
              <a:rPr lang="en-US" dirty="0">
                <a:latin typeface="" pitchFamily="2"/>
              </a:rPr>
              <a:t>of facets </a:t>
            </a:r>
            <a:r>
              <a:rPr lang="en-US" dirty="0" smtClean="0">
                <a:latin typeface="" pitchFamily="2"/>
              </a:rPr>
              <a:t>required:</a:t>
            </a:r>
            <a:endParaRPr lang="en-US" dirty="0">
              <a:latin typeface="" pitchFamily="2"/>
            </a:endParaRP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48980" y="3323878"/>
            <a:ext cx="4470380" cy="23911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178488" y="5545996"/>
            <a:ext cx="2936312" cy="621793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1" dirty="0" smtClean="0">
                <a:latin typeface="Liberation Sans" pitchFamily="18"/>
                <a:ea typeface="DejaVu LGC Sans" pitchFamily="2"/>
                <a:cs typeface="DejaVu LGC Sans" pitchFamily="2"/>
              </a:rPr>
              <a:t>f</a:t>
            </a:r>
            <a:r>
              <a:rPr lang="en-US" sz="1800" dirty="0" smtClean="0">
                <a:latin typeface="Liberation Sans" pitchFamily="18"/>
                <a:ea typeface="DejaVu LGC Sans" pitchFamily="2"/>
                <a:cs typeface="DejaVu LGC Sans" pitchFamily="2"/>
              </a:rPr>
              <a:t>=1 for critical sampling. </a:t>
            </a:r>
            <a:r>
              <a:rPr lang="en-US" sz="1800" i="1" dirty="0" smtClean="0">
                <a:latin typeface="Liberation Sans" pitchFamily="18"/>
                <a:ea typeface="DejaVu LGC Sans" pitchFamily="2"/>
                <a:cs typeface="DejaVu LGC Sans" pitchFamily="2"/>
              </a:rPr>
              <a:t>f</a:t>
            </a:r>
            <a:r>
              <a:rPr lang="en-US" sz="1800" dirty="0" smtClean="0">
                <a:latin typeface="Liberation Sans" pitchFamily="18"/>
                <a:ea typeface="DejaVu LGC Sans" pitchFamily="2"/>
                <a:cs typeface="DejaVu LGC Sans" pitchFamily="2"/>
              </a:rPr>
              <a:t>&lt;1 for high dynamic range</a:t>
            </a:r>
            <a:endParaRPr lang="en-US" sz="1800" b="0" i="0" u="none" strike="noStrike" kern="1200" dirty="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3143" y="3123422"/>
            <a:ext cx="1791720" cy="34632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Ref: Chapter 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8365" y="3881316"/>
            <a:ext cx="1593635" cy="1034727"/>
          </a:xfrm>
          <a:prstGeom prst="rect">
            <a:avLst/>
          </a:prstGeom>
          <a:noFill/>
          <a:ln w="0">
            <a:solidFill>
              <a:srgbClr val="C00000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Example: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VLA A-</a:t>
            </a:r>
            <a:r>
              <a:rPr lang="en-US" sz="1600" b="0" i="0" u="none" strike="noStrike" kern="1200" dirty="0" err="1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config</a:t>
            </a:r>
            <a:r>
              <a:rPr lang="en-US" sz="1600" dirty="0"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 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1.0GHz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C00000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N&gt;34</a:t>
            </a:r>
            <a:endParaRPr lang="en-US" sz="1600" b="0" i="0" u="none" strike="noStrike" kern="1200" dirty="0">
              <a:ln>
                <a:noFill/>
              </a:ln>
              <a:solidFill>
                <a:srgbClr val="C00000"/>
              </a:solidFill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781874"/>
              </p:ext>
            </p:extLst>
          </p:nvPr>
        </p:nvGraphicFramePr>
        <p:xfrm>
          <a:off x="696600" y="3847450"/>
          <a:ext cx="2197100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4" imgW="2197100" imgH="1663700" progId="Equation.3">
                  <p:embed/>
                </p:oleObj>
              </mc:Choice>
              <mc:Fallback>
                <p:oleObj name="Equation" r:id="rId4" imgW="2197100" imgH="166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6600" y="3847450"/>
                        <a:ext cx="2197100" cy="166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085117"/>
              </p:ext>
            </p:extLst>
          </p:nvPr>
        </p:nvGraphicFramePr>
        <p:xfrm>
          <a:off x="5010150" y="5562073"/>
          <a:ext cx="3276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6" imgW="3276600" imgH="558800" progId="Equation.3">
                  <p:embed/>
                </p:oleObj>
              </mc:Choice>
              <mc:Fallback>
                <p:oleObj name="Equation" r:id="rId6" imgW="32766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10150" y="5562073"/>
                        <a:ext cx="3276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467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W-term: </a:t>
            </a:r>
            <a:r>
              <a:rPr lang="en-US" dirty="0" err="1"/>
              <a:t>uv</a:t>
            </a:r>
            <a:r>
              <a:rPr lang="en-US" dirty="0"/>
              <a:t>-plane faceting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868"/>
            <a:ext cx="8229600" cy="5076296"/>
          </a:xfrm>
        </p:spPr>
        <p:txBody>
          <a:bodyPr/>
          <a:lstStyle/>
          <a:p>
            <a:r>
              <a:rPr lang="en-US" dirty="0" smtClean="0"/>
              <a:t>Since shifting (rotating axes on sky) and summing image facets is a linear operation, and our Imaging Equation is linear, there must be an equivalent in the </a:t>
            </a:r>
            <a:r>
              <a:rPr lang="en-US" dirty="0" err="1" smtClean="0"/>
              <a:t>uv</a:t>
            </a:r>
            <a:r>
              <a:rPr lang="en-US" dirty="0" smtClean="0"/>
              <a:t>-plane to faceting: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 = image-plane coordinate transformation</a:t>
            </a:r>
          </a:p>
          <a:p>
            <a:pPr lvl="1"/>
            <a:r>
              <a:rPr lang="en-US" b="1" i="1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and </a:t>
            </a:r>
            <a:r>
              <a:rPr lang="en-US" b="1" i="1" dirty="0" smtClean="0"/>
              <a:t>u</a:t>
            </a:r>
            <a:r>
              <a:rPr lang="en-US" dirty="0" smtClean="0"/>
              <a:t> are the image and </a:t>
            </a:r>
            <a:r>
              <a:rPr lang="en-US" dirty="0" err="1" smtClean="0"/>
              <a:t>uv</a:t>
            </a:r>
            <a:r>
              <a:rPr lang="en-US" dirty="0" smtClean="0"/>
              <a:t> plane coordinates respectively</a:t>
            </a:r>
          </a:p>
          <a:p>
            <a:r>
              <a:rPr lang="en-US" dirty="0" err="1" smtClean="0"/>
              <a:t>uv</a:t>
            </a:r>
            <a:r>
              <a:rPr lang="en-US" dirty="0" smtClean="0"/>
              <a:t>-plane faceting vs. image plane faceting</a:t>
            </a:r>
          </a:p>
          <a:p>
            <a:pPr lvl="1"/>
            <a:r>
              <a:rPr lang="en-US" dirty="0" smtClean="0"/>
              <a:t>errors same as in image plane faceting</a:t>
            </a:r>
          </a:p>
          <a:p>
            <a:pPr lvl="1"/>
            <a:r>
              <a:rPr lang="en-US" dirty="0" smtClean="0"/>
              <a:t>produces a single image (no edge effects)</a:t>
            </a:r>
          </a:p>
          <a:p>
            <a:pPr lvl="1"/>
            <a:r>
              <a:rPr lang="en-US" dirty="0" smtClean="0"/>
              <a:t>global (single plane) </a:t>
            </a:r>
            <a:r>
              <a:rPr lang="en-US" dirty="0" err="1" smtClean="0"/>
              <a:t>deconvolution</a:t>
            </a:r>
            <a:r>
              <a:rPr lang="en-US" dirty="0" smtClean="0"/>
              <a:t> straightforward</a:t>
            </a:r>
          </a:p>
          <a:p>
            <a:pPr lvl="1"/>
            <a:r>
              <a:rPr lang="en-US" dirty="0" smtClean="0"/>
              <a:t>use of advanced algorithms for extended emission possible</a:t>
            </a:r>
            <a:endParaRPr lang="en-US" dirty="0"/>
          </a:p>
          <a:p>
            <a:pPr lvl="1"/>
            <a:r>
              <a:rPr lang="en-US" dirty="0" smtClean="0"/>
              <a:t>can be faster in some implementations</a:t>
            </a:r>
          </a:p>
          <a:p>
            <a:pPr marL="457200" lvl="1" indent="0" algn="ctr">
              <a:buNone/>
            </a:pPr>
            <a:r>
              <a:rPr lang="en-US" dirty="0" smtClean="0">
                <a:solidFill>
                  <a:srgbClr val="008000"/>
                </a:solidFill>
              </a:rPr>
              <a:t>Note: </a:t>
            </a:r>
            <a:r>
              <a:rPr lang="en-US" dirty="0" err="1" smtClean="0">
                <a:solidFill>
                  <a:srgbClr val="008000"/>
                </a:solidFill>
              </a:rPr>
              <a:t>uv</a:t>
            </a:r>
            <a:r>
              <a:rPr lang="en-US" dirty="0" smtClean="0">
                <a:solidFill>
                  <a:srgbClr val="008000"/>
                </a:solidFill>
              </a:rPr>
              <a:t>-plane faceting used in CASA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271650"/>
              </p:ext>
            </p:extLst>
          </p:nvPr>
        </p:nvGraphicFramePr>
        <p:xfrm>
          <a:off x="2377017" y="2197101"/>
          <a:ext cx="35433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3" imgW="3543300" imgH="533400" progId="Equation.3">
                  <p:embed/>
                </p:oleObj>
              </mc:Choice>
              <mc:Fallback>
                <p:oleObj name="Equation" r:id="rId3" imgW="35433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7017" y="2197101"/>
                        <a:ext cx="35433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34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188"/>
            <a:ext cx="8229600" cy="1143000"/>
          </a:xfrm>
        </p:spPr>
        <p:txBody>
          <a:bodyPr/>
          <a:lstStyle/>
          <a:p>
            <a:r>
              <a:rPr lang="en-US" dirty="0" smtClean="0"/>
              <a:t>W-term: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061" y="1042988"/>
            <a:ext cx="3371527" cy="5083175"/>
          </a:xfrm>
        </p:spPr>
        <p:txBody>
          <a:bodyPr/>
          <a:lstStyle/>
          <a:p>
            <a:r>
              <a:rPr lang="en-US" sz="2400" dirty="0" smtClean="0"/>
              <a:t>No correction</a:t>
            </a:r>
          </a:p>
          <a:p>
            <a:pPr lvl="1"/>
            <a:r>
              <a:rPr lang="en-US" dirty="0" smtClean="0"/>
              <a:t>W-term introduces a phase error</a:t>
            </a:r>
          </a:p>
          <a:p>
            <a:pPr lvl="1"/>
            <a:r>
              <a:rPr lang="en-US" dirty="0" smtClean="0"/>
              <a:t>dependent on distance from center of image </a:t>
            </a:r>
          </a:p>
          <a:p>
            <a:pPr lvl="1"/>
            <a:r>
              <a:rPr lang="en-US" dirty="0" smtClean="0"/>
              <a:t>dependent on baseline length and frequency (</a:t>
            </a:r>
            <a:r>
              <a:rPr lang="en-US" dirty="0" err="1" smtClean="0"/>
              <a:t>uv</a:t>
            </a:r>
            <a:r>
              <a:rPr lang="en-US" dirty="0" smtClean="0"/>
              <a:t> radius)</a:t>
            </a:r>
          </a:p>
          <a:p>
            <a:pPr lvl="1"/>
            <a:r>
              <a:rPr lang="en-US" dirty="0" smtClean="0"/>
              <a:t>characteristic arc shapes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58230" y="1120723"/>
            <a:ext cx="5346720" cy="5005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70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188"/>
            <a:ext cx="8229600" cy="1143000"/>
          </a:xfrm>
        </p:spPr>
        <p:txBody>
          <a:bodyPr/>
          <a:lstStyle/>
          <a:p>
            <a:r>
              <a:rPr lang="en-US" dirty="0" smtClean="0"/>
              <a:t>W-term: corrected!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2988"/>
            <a:ext cx="3100388" cy="5083175"/>
          </a:xfrm>
        </p:spPr>
        <p:txBody>
          <a:bodyPr/>
          <a:lstStyle/>
          <a:p>
            <a:r>
              <a:rPr lang="en-US" sz="2400" dirty="0" smtClean="0"/>
              <a:t>Correction applied</a:t>
            </a:r>
          </a:p>
          <a:p>
            <a:pPr lvl="1"/>
            <a:r>
              <a:rPr lang="en-US" dirty="0" smtClean="0"/>
              <a:t>using CASA w-projection</a:t>
            </a:r>
          </a:p>
          <a:p>
            <a:pPr lvl="1"/>
            <a:r>
              <a:rPr lang="en-US" dirty="0" smtClean="0"/>
              <a:t>256 w planes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58230" y="1103424"/>
            <a:ext cx="5346720" cy="5005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68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W-term: W-projection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26"/>
            <a:ext cx="8229600" cy="5126038"/>
          </a:xfrm>
        </p:spPr>
        <p:txBody>
          <a:bodyPr/>
          <a:lstStyle/>
          <a:p>
            <a:r>
              <a:rPr lang="en-US" sz="2400" dirty="0" smtClean="0"/>
              <a:t>Go back to our Imaging Equation (including W):</a:t>
            </a:r>
          </a:p>
          <a:p>
            <a:pPr marL="0" lvl="1" indent="0" algn="ctr">
              <a:buNone/>
            </a:pPr>
            <a:r>
              <a:rPr lang="en-US" altLang="en-US" sz="3200" b="1" i="1" u="sng" dirty="0" smtClean="0"/>
              <a:t>v</a:t>
            </a:r>
            <a:r>
              <a:rPr lang="en-US" altLang="en-US" sz="3200" dirty="0" smtClean="0"/>
              <a:t>  </a:t>
            </a:r>
            <a:r>
              <a:rPr lang="en-US" altLang="en-US" sz="3200" dirty="0"/>
              <a:t>=  </a:t>
            </a:r>
            <a:r>
              <a:rPr lang="en-US" altLang="en-US" sz="3200" b="1" dirty="0"/>
              <a:t>F</a:t>
            </a:r>
            <a:r>
              <a:rPr lang="en-US" altLang="en-US" sz="3200" baseline="26000" dirty="0"/>
              <a:t>-1</a:t>
            </a:r>
            <a:r>
              <a:rPr lang="en-US" altLang="en-US" sz="2800" dirty="0"/>
              <a:t> </a:t>
            </a:r>
            <a:r>
              <a:rPr lang="en-US" altLang="en-US" sz="3200" b="1" dirty="0" smtClean="0"/>
              <a:t>W</a:t>
            </a:r>
            <a:r>
              <a:rPr lang="en-US" altLang="en-US" sz="2800" dirty="0" smtClean="0"/>
              <a:t> </a:t>
            </a:r>
            <a:r>
              <a:rPr lang="en-US" altLang="en-US" sz="3200" b="1" dirty="0" smtClean="0"/>
              <a:t>A</a:t>
            </a:r>
            <a:r>
              <a:rPr lang="en-US" altLang="en-US" sz="3200" dirty="0" smtClean="0"/>
              <a:t> </a:t>
            </a:r>
            <a:r>
              <a:rPr lang="en-US" altLang="en-US" sz="3200" b="1" dirty="0"/>
              <a:t>s</a:t>
            </a:r>
            <a:r>
              <a:rPr lang="en-US" altLang="en-US" sz="3200" dirty="0"/>
              <a:t> + </a:t>
            </a:r>
            <a:r>
              <a:rPr lang="en-US" altLang="en-US" sz="3200" b="1" i="1" u="sng" dirty="0"/>
              <a:t>n</a:t>
            </a:r>
            <a:endParaRPr lang="en-US" altLang="en-US" sz="3200" b="1" dirty="0"/>
          </a:p>
          <a:p>
            <a:r>
              <a:rPr lang="en-US" sz="2400" dirty="0" smtClean="0"/>
              <a:t>or in the </a:t>
            </a:r>
            <a:r>
              <a:rPr lang="en-US" sz="2400" dirty="0" err="1" smtClean="0"/>
              <a:t>uv</a:t>
            </a:r>
            <a:r>
              <a:rPr lang="en-US" sz="2400" dirty="0" smtClean="0"/>
              <a:t> domain:</a:t>
            </a:r>
          </a:p>
          <a:p>
            <a:pPr marL="0" lvl="1" indent="0" algn="ctr">
              <a:buNone/>
            </a:pPr>
            <a:r>
              <a:rPr lang="en-US" altLang="en-US" sz="3200" b="1" i="1" u="sng" dirty="0"/>
              <a:t>v</a:t>
            </a:r>
            <a:r>
              <a:rPr lang="en-US" altLang="en-US" sz="3200" dirty="0"/>
              <a:t>  = </a:t>
            </a:r>
            <a:r>
              <a:rPr lang="en-US" altLang="en-US" sz="3200" b="1" i="1" u="sng" dirty="0" smtClean="0"/>
              <a:t>W</a:t>
            </a:r>
            <a:r>
              <a:rPr lang="en-US" altLang="en-US" sz="3200" dirty="0" smtClean="0"/>
              <a:t> </a:t>
            </a:r>
            <a:r>
              <a:rPr lang="en-US" altLang="en-US" sz="3200" b="1" i="1" u="sng" dirty="0"/>
              <a:t>A</a:t>
            </a:r>
            <a:r>
              <a:rPr lang="en-US" altLang="en-US" sz="3200" dirty="0"/>
              <a:t> </a:t>
            </a:r>
            <a:r>
              <a:rPr lang="en-US" altLang="en-US" sz="3200" b="1" i="1" u="sng" dirty="0"/>
              <a:t>s</a:t>
            </a:r>
            <a:r>
              <a:rPr lang="en-US" altLang="en-US" sz="3200" dirty="0"/>
              <a:t> + </a:t>
            </a:r>
            <a:r>
              <a:rPr lang="en-US" altLang="en-US" sz="3200" b="1" i="1" u="sng" dirty="0" smtClean="0"/>
              <a:t>n</a:t>
            </a:r>
            <a:endParaRPr lang="en-US" sz="2400" dirty="0"/>
          </a:p>
          <a:p>
            <a:r>
              <a:rPr lang="en-US" sz="2400" dirty="0" smtClean="0"/>
              <a:t>which implies that we image using:</a:t>
            </a:r>
          </a:p>
          <a:p>
            <a:pPr marL="0" lvl="1" indent="0" algn="ctr">
              <a:buNone/>
            </a:pPr>
            <a:r>
              <a:rPr lang="en-US" altLang="en-US" sz="3200" b="1" i="1" u="sng" dirty="0"/>
              <a:t>d</a:t>
            </a:r>
            <a:r>
              <a:rPr lang="en-US" altLang="en-US" sz="2400" dirty="0"/>
              <a:t>  </a:t>
            </a:r>
            <a:r>
              <a:rPr lang="en-US" altLang="en-US" sz="3200" dirty="0"/>
              <a:t>=</a:t>
            </a:r>
            <a:r>
              <a:rPr lang="en-US" altLang="en-US" sz="2400" dirty="0"/>
              <a:t>  </a:t>
            </a:r>
            <a:r>
              <a:rPr lang="en-US" altLang="en-US" sz="3200" b="1" i="1" u="sng" dirty="0"/>
              <a:t>H</a:t>
            </a:r>
            <a:r>
              <a:rPr lang="en-US" altLang="en-US" sz="3200" dirty="0"/>
              <a:t> </a:t>
            </a:r>
            <a:r>
              <a:rPr lang="en-US" altLang="en-US" sz="3200" b="1" i="1" u="sng" dirty="0" smtClean="0"/>
              <a:t>v</a:t>
            </a:r>
            <a:r>
              <a:rPr lang="en-US" altLang="en-US" sz="3200" b="1" dirty="0" smtClean="0"/>
              <a:t>     </a:t>
            </a:r>
            <a:r>
              <a:rPr lang="en-US" altLang="en-US" sz="3200" b="1" i="1" u="sng" dirty="0"/>
              <a:t>H</a:t>
            </a:r>
            <a:r>
              <a:rPr lang="en-US" altLang="en-US" sz="3200" dirty="0"/>
              <a:t> =</a:t>
            </a:r>
            <a:r>
              <a:rPr lang="en-US" altLang="en-US" sz="3200" b="1" i="1" u="sng" dirty="0">
                <a:sym typeface="Wingdings" pitchFamily="80" charset="2"/>
              </a:rPr>
              <a:t> </a:t>
            </a:r>
            <a:r>
              <a:rPr lang="en-US" altLang="en-US" sz="3200" b="1" i="1" u="sng" dirty="0" smtClean="0">
                <a:latin typeface="Lucida Calligraphy" panose="03010101010101010101" pitchFamily="66" charset="0"/>
                <a:sym typeface="Wingdings" pitchFamily="80" charset="2"/>
              </a:rPr>
              <a:t>A</a:t>
            </a:r>
            <a:r>
              <a:rPr lang="en-US" altLang="en-US" sz="3200" baseline="20000" dirty="0" smtClean="0">
                <a:sym typeface="Wingdings" pitchFamily="80" charset="2"/>
              </a:rPr>
              <a:t>T</a:t>
            </a:r>
            <a:r>
              <a:rPr lang="en-US" altLang="en-US" sz="3200" b="1" dirty="0">
                <a:sym typeface="Wingdings" pitchFamily="80" charset="2"/>
              </a:rPr>
              <a:t> </a:t>
            </a:r>
            <a:r>
              <a:rPr lang="en-US" altLang="en-US" sz="3200" b="1" i="1" u="sng" dirty="0" smtClean="0">
                <a:latin typeface="Lucida Calligraphy" panose="03010101010101010101" pitchFamily="66" charset="0"/>
                <a:sym typeface="Wingdings" pitchFamily="80" charset="2"/>
              </a:rPr>
              <a:t>W</a:t>
            </a:r>
            <a:r>
              <a:rPr lang="en-US" altLang="en-US" sz="3200" baseline="20000" dirty="0" smtClean="0">
                <a:sym typeface="Wingdings" pitchFamily="80" charset="2"/>
              </a:rPr>
              <a:t>T</a:t>
            </a:r>
            <a:r>
              <a:rPr lang="en-US" altLang="en-US" sz="3200" dirty="0" smtClean="0">
                <a:sym typeface="Wingdings" pitchFamily="80" charset="2"/>
              </a:rPr>
              <a:t> </a:t>
            </a:r>
            <a:r>
              <a:rPr lang="en-US" altLang="en-US" sz="3200" b="1" i="1" u="sng" dirty="0">
                <a:sym typeface="Wingdings" pitchFamily="80" charset="2"/>
              </a:rPr>
              <a:t>N</a:t>
            </a:r>
            <a:r>
              <a:rPr lang="en-US" altLang="en-US" sz="3200" baseline="20000" dirty="0">
                <a:sym typeface="Wingdings" pitchFamily="80" charset="2"/>
              </a:rPr>
              <a:t>-1 </a:t>
            </a:r>
            <a:endParaRPr lang="en-US" altLang="en-US" sz="1600" dirty="0">
              <a:solidFill>
                <a:srgbClr val="33CC33"/>
              </a:solidFill>
            </a:endParaRPr>
          </a:p>
          <a:p>
            <a:pPr marL="0" indent="0" algn="ctr">
              <a:buNone/>
            </a:pPr>
            <a:r>
              <a:rPr lang="en-US" sz="2400" dirty="0" smtClean="0"/>
              <a:t>(</a:t>
            </a:r>
            <a:r>
              <a:rPr lang="en-US" altLang="en-US" sz="2400" b="1" i="1" u="sng" dirty="0" smtClean="0">
                <a:latin typeface="Lucida Calligraphy" panose="03010101010101010101" pitchFamily="66" charset="0"/>
                <a:sym typeface="Wingdings" pitchFamily="80" charset="2"/>
              </a:rPr>
              <a:t>W</a:t>
            </a:r>
            <a:r>
              <a:rPr lang="en-US" altLang="en-US" sz="2400" dirty="0" smtClean="0">
                <a:latin typeface="Lucida Calligraphy" panose="03010101010101010101" pitchFamily="66" charset="0"/>
                <a:sym typeface="Wingdings" pitchFamily="80" charset="2"/>
              </a:rPr>
              <a:t> </a:t>
            </a:r>
            <a:r>
              <a:rPr lang="en-US" altLang="en-US" sz="2400" dirty="0" smtClean="0">
                <a:latin typeface="Arial"/>
                <a:cs typeface="Arial"/>
                <a:sym typeface="Wingdings" pitchFamily="80" charset="2"/>
              </a:rPr>
              <a:t>≈</a:t>
            </a:r>
            <a:r>
              <a:rPr lang="en-US" altLang="en-US" sz="2400" dirty="0" smtClean="0"/>
              <a:t> </a:t>
            </a:r>
            <a:r>
              <a:rPr lang="en-US" altLang="en-US" sz="2400" b="1" i="1" u="sng" dirty="0" smtClean="0"/>
              <a:t>W</a:t>
            </a:r>
            <a:r>
              <a:rPr lang="en-US" altLang="en-US" sz="2400" dirty="0" smtClean="0"/>
              <a:t> </a:t>
            </a:r>
            <a:r>
              <a:rPr lang="en-US" sz="2400" dirty="0" smtClean="0"/>
              <a:t>using </a:t>
            </a:r>
            <a:r>
              <a:rPr lang="en-US" sz="2400" dirty="0" err="1" smtClean="0"/>
              <a:t>Hermitian</a:t>
            </a:r>
            <a:r>
              <a:rPr lang="en-US" sz="2400" dirty="0" smtClean="0"/>
              <a:t> transpose, </a:t>
            </a:r>
            <a:r>
              <a:rPr lang="en-US" altLang="en-US" sz="2400" b="1" i="1" u="sng" dirty="0" smtClean="0">
                <a:sym typeface="Wingdings" pitchFamily="80" charset="2"/>
              </a:rPr>
              <a:t>W</a:t>
            </a:r>
            <a:r>
              <a:rPr lang="en-US" altLang="en-US" sz="2400" baseline="20000" dirty="0" smtClean="0">
                <a:sym typeface="Wingdings" pitchFamily="80" charset="2"/>
              </a:rPr>
              <a:t>T</a:t>
            </a:r>
            <a:r>
              <a:rPr lang="en-US" altLang="en-US" sz="2400" b="1" i="1" u="sng" dirty="0"/>
              <a:t> </a:t>
            </a:r>
            <a:r>
              <a:rPr lang="en-US" altLang="en-US" sz="2400" b="1" i="1" u="sng" dirty="0" smtClean="0"/>
              <a:t>W</a:t>
            </a:r>
            <a:r>
              <a:rPr lang="en-US" altLang="en-US" sz="2400" dirty="0">
                <a:latin typeface="Arial"/>
                <a:cs typeface="Arial"/>
              </a:rPr>
              <a:t>=</a:t>
            </a:r>
            <a:r>
              <a:rPr lang="en-US" altLang="en-US" sz="2400" dirty="0" smtClean="0">
                <a:cs typeface="Arial"/>
              </a:rPr>
              <a:t>1 unitary</a:t>
            </a:r>
            <a:r>
              <a:rPr lang="en-US" altLang="en-US" sz="2400" dirty="0" smtClean="0">
                <a:latin typeface="Arial"/>
                <a:cs typeface="Arial"/>
              </a:rPr>
              <a:t>)</a:t>
            </a:r>
            <a:endParaRPr lang="en-US" sz="2400" dirty="0" smtClean="0"/>
          </a:p>
          <a:p>
            <a:r>
              <a:rPr lang="en-US" sz="2400" dirty="0" smtClean="0"/>
              <a:t>Gridding using the W-kernel (in the </a:t>
            </a:r>
            <a:r>
              <a:rPr lang="en-US" sz="2400" dirty="0" err="1" smtClean="0"/>
              <a:t>uv</a:t>
            </a:r>
            <a:r>
              <a:rPr lang="en-US" sz="2400" dirty="0" smtClean="0"/>
              <a:t>-plane) is called “W-projection” (see Cornwell, </a:t>
            </a:r>
            <a:r>
              <a:rPr lang="en-US" sz="2400" dirty="0" err="1" smtClean="0"/>
              <a:t>Golap</a:t>
            </a:r>
            <a:r>
              <a:rPr lang="en-US" sz="2400" dirty="0" smtClean="0"/>
              <a:t>, </a:t>
            </a:r>
            <a:r>
              <a:rPr lang="en-US" sz="2400" dirty="0" err="1" smtClean="0"/>
              <a:t>Bhatnagar</a:t>
            </a:r>
            <a:r>
              <a:rPr lang="en-US" sz="2400" dirty="0" smtClean="0"/>
              <a:t> EVLA Memo 67). This is an efficient alternative / augmentation to faceting.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57311" y="5830644"/>
            <a:ext cx="7566556" cy="3371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dirty="0" smtClean="0">
                <a:latin typeface="Liberation Sans" pitchFamily="18"/>
                <a:ea typeface="DejaVu LGC Sans" pitchFamily="2"/>
                <a:cs typeface="DejaVu LGC Sans" pitchFamily="2"/>
              </a:rPr>
              <a:t>Ref</a:t>
            </a:r>
            <a:r>
              <a:rPr lang="en-US" sz="16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: Cornwell et al. </a:t>
            </a:r>
            <a:r>
              <a:rPr lang="en-US" sz="1600" b="0" i="0" u="none" strike="noStrike" kern="1200" dirty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IEEE Special topics in SP, Vol. 2, No5, </a:t>
            </a:r>
            <a:r>
              <a:rPr lang="en-US" sz="16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2008 [arXiv:0807.4161]</a:t>
            </a:r>
            <a:endParaRPr lang="en-US" sz="1600" b="0" i="0" u="none" strike="noStrike" kern="1200" dirty="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9772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W-term: W-projection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734"/>
            <a:ext cx="6028496" cy="5042430"/>
          </a:xfrm>
        </p:spPr>
        <p:txBody>
          <a:bodyPr/>
          <a:lstStyle/>
          <a:p>
            <a:r>
              <a:rPr lang="en-US" dirty="0" smtClean="0"/>
              <a:t>As </a:t>
            </a:r>
            <a:r>
              <a:rPr lang="en-US" b="1" i="1" u="sng" dirty="0" smtClean="0"/>
              <a:t>W</a:t>
            </a:r>
            <a:r>
              <a:rPr lang="en-US" dirty="0" smtClean="0"/>
              <a:t> is unitary and </a:t>
            </a:r>
            <a:r>
              <a:rPr lang="en-US" b="1" u="sng" dirty="0" smtClean="0">
                <a:latin typeface="Lucida Calligraphy"/>
                <a:cs typeface="Lucida Calligraphy"/>
              </a:rPr>
              <a:t>W</a:t>
            </a:r>
            <a:r>
              <a:rPr lang="en-US" baseline="30000" dirty="0" smtClean="0"/>
              <a:t>T</a:t>
            </a:r>
            <a:r>
              <a:rPr lang="en-US" b="1" i="1" u="sng" dirty="0" smtClean="0"/>
              <a:t>W≈</a:t>
            </a:r>
            <a:r>
              <a:rPr lang="en-US" dirty="0" smtClean="0"/>
              <a:t>1  </a:t>
            </a:r>
            <a:r>
              <a:rPr lang="en-US" b="1" u="sng" dirty="0" smtClean="0">
                <a:latin typeface="Lucida Calligraphy"/>
                <a:cs typeface="Lucida Calligraphy"/>
              </a:rPr>
              <a:t>W</a:t>
            </a:r>
            <a:r>
              <a:rPr lang="en-US" baseline="30000" dirty="0" smtClean="0"/>
              <a:t>T</a:t>
            </a:r>
            <a:r>
              <a:rPr lang="en-US" dirty="0" smtClean="0"/>
              <a:t> and </a:t>
            </a:r>
            <a:r>
              <a:rPr lang="en-US" b="1" i="1" u="sng" dirty="0" smtClean="0"/>
              <a:t>W</a:t>
            </a:r>
            <a:r>
              <a:rPr lang="en-US" dirty="0" smtClean="0"/>
              <a:t> can be used in the forward and inverse transforms to produce minimally distorted residual images as part of Cotton-Schwab (CS) clean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tx1"/>
                </a:solidFill>
              </a:rPr>
              <a:t>V</a:t>
            </a:r>
            <a:r>
              <a:rPr lang="en-US" i="1" baseline="30000" dirty="0" smtClean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i="1" dirty="0" err="1" smtClean="0">
                <a:solidFill>
                  <a:schemeClr val="tx1"/>
                </a:solidFill>
              </a:rPr>
              <a:t>u,v,w</a:t>
            </a:r>
            <a:r>
              <a:rPr lang="en-US" dirty="0" smtClean="0">
                <a:solidFill>
                  <a:schemeClr val="tx1"/>
                </a:solidFill>
              </a:rPr>
              <a:t>) = </a:t>
            </a:r>
            <a:r>
              <a:rPr lang="en-US" i="1" dirty="0" smtClean="0">
                <a:solidFill>
                  <a:schemeClr val="tx1"/>
                </a:solidFill>
              </a:rPr>
              <a:t>V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i="1" dirty="0" smtClean="0">
                <a:solidFill>
                  <a:schemeClr val="tx1"/>
                </a:solidFill>
              </a:rPr>
              <a:t>u,v,0</a:t>
            </a:r>
            <a:r>
              <a:rPr lang="en-US" dirty="0" smtClean="0">
                <a:solidFill>
                  <a:schemeClr val="tx1"/>
                </a:solidFill>
              </a:rPr>
              <a:t>) * </a:t>
            </a:r>
            <a:r>
              <a:rPr lang="en-US" i="1" u="sng" dirty="0" smtClean="0">
                <a:solidFill>
                  <a:schemeClr val="tx1"/>
                </a:solidFill>
              </a:rPr>
              <a:t>W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i="1" dirty="0" err="1" smtClean="0">
                <a:solidFill>
                  <a:schemeClr val="tx1"/>
                </a:solidFill>
              </a:rPr>
              <a:t>u,v,w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/>
              <a:t>Model prediction during major cycle:</a:t>
            </a:r>
          </a:p>
          <a:p>
            <a:pPr lvl="1"/>
            <a:r>
              <a:rPr lang="en-US" dirty="0" smtClean="0"/>
              <a:t>compute 2D FFT of model image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V</a:t>
            </a:r>
            <a:r>
              <a:rPr lang="en-US" dirty="0" smtClean="0">
                <a:sym typeface="Wingdings"/>
              </a:rPr>
              <a:t>(</a:t>
            </a:r>
            <a:r>
              <a:rPr lang="en-US" i="1" dirty="0" smtClean="0">
                <a:sym typeface="Wingdings"/>
              </a:rPr>
              <a:t>u,v,0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evaluate above convolution to get </a:t>
            </a:r>
            <a:r>
              <a:rPr lang="en-US" i="1" dirty="0" smtClean="0">
                <a:sym typeface="Wingdings"/>
              </a:rPr>
              <a:t>V</a:t>
            </a:r>
            <a:r>
              <a:rPr lang="en-US" baseline="30000" dirty="0" smtClean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(</a:t>
            </a:r>
            <a:r>
              <a:rPr lang="en-US" i="1" dirty="0" err="1" smtClean="0">
                <a:sym typeface="Wingdings"/>
              </a:rPr>
              <a:t>u,v,w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subtract from </a:t>
            </a:r>
            <a:r>
              <a:rPr lang="en-US" dirty="0" err="1" smtClean="0">
                <a:sym typeface="Wingdings"/>
              </a:rPr>
              <a:t>visibilites</a:t>
            </a:r>
            <a:r>
              <a:rPr lang="en-US" dirty="0" smtClean="0">
                <a:sym typeface="Wingdings"/>
              </a:rPr>
              <a:t> to get residual</a:t>
            </a:r>
          </a:p>
          <a:p>
            <a:r>
              <a:rPr lang="en-US" dirty="0" smtClean="0">
                <a:sym typeface="Wingdings"/>
              </a:rPr>
              <a:t>Compute dirty residual image for minor cycle:</a:t>
            </a:r>
          </a:p>
          <a:p>
            <a:pPr lvl="1"/>
            <a:r>
              <a:rPr lang="en-US" dirty="0" smtClean="0">
                <a:sym typeface="Wingdings"/>
              </a:rPr>
              <a:t>use </a:t>
            </a:r>
            <a:r>
              <a:rPr lang="en-US" dirty="0" smtClean="0">
                <a:latin typeface="Lucida Calligraphy"/>
                <a:cs typeface="Lucida Calligraphy"/>
                <a:sym typeface="Wingdings"/>
              </a:rPr>
              <a:t>W</a:t>
            </a:r>
            <a:r>
              <a:rPr lang="en-US" baseline="30000" dirty="0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(</a:t>
            </a:r>
            <a:r>
              <a:rPr lang="en-US" i="1" dirty="0" err="1" smtClean="0">
                <a:sym typeface="Wingdings"/>
              </a:rPr>
              <a:t>u,v,w</a:t>
            </a:r>
            <a:r>
              <a:rPr lang="en-US" dirty="0" smtClean="0">
                <a:sym typeface="Wingdings"/>
              </a:rPr>
              <a:t>) on each </a:t>
            </a:r>
            <a:r>
              <a:rPr lang="en-US" i="1" dirty="0" smtClean="0">
                <a:sym typeface="Wingdings"/>
              </a:rPr>
              <a:t>V</a:t>
            </a:r>
            <a:r>
              <a:rPr lang="en-US" baseline="30000" dirty="0" smtClean="0">
                <a:sym typeface="Wingdings"/>
              </a:rPr>
              <a:t>o</a:t>
            </a:r>
            <a:r>
              <a:rPr lang="en-US" dirty="0" smtClean="0">
                <a:sym typeface="Wingdings"/>
              </a:rPr>
              <a:t>(</a:t>
            </a:r>
            <a:r>
              <a:rPr lang="en-US" i="1" dirty="0" err="1" smtClean="0">
                <a:sym typeface="Wingdings"/>
              </a:rPr>
              <a:t>u,v,w</a:t>
            </a:r>
            <a:r>
              <a:rPr lang="en-US" dirty="0" smtClean="0">
                <a:sym typeface="Wingdings"/>
              </a:rPr>
              <a:t>) on a grid in w, sum to get </a:t>
            </a:r>
            <a:r>
              <a:rPr lang="en-US" i="1" dirty="0" err="1" smtClean="0">
                <a:sym typeface="Wingdings"/>
              </a:rPr>
              <a:t>V</a:t>
            </a:r>
            <a:r>
              <a:rPr lang="en-US" baseline="30000" dirty="0" err="1" smtClean="0">
                <a:sym typeface="Wingdings"/>
              </a:rPr>
              <a:t>proj</a:t>
            </a:r>
            <a:r>
              <a:rPr lang="en-US" dirty="0" smtClean="0">
                <a:sym typeface="Wingdings"/>
              </a:rPr>
              <a:t>(</a:t>
            </a:r>
            <a:r>
              <a:rPr lang="en-US" i="1" dirty="0" err="1" smtClean="0">
                <a:sym typeface="Wingdings"/>
              </a:rPr>
              <a:t>u,v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this is just a modification of normal gridding CF!</a:t>
            </a:r>
          </a:p>
          <a:p>
            <a:pPr lvl="1"/>
            <a:r>
              <a:rPr lang="en-US" dirty="0" smtClean="0"/>
              <a:t>make dirty image with 2D FFT-1 of V(</a:t>
            </a:r>
            <a:r>
              <a:rPr lang="en-US" dirty="0" err="1" smtClean="0"/>
              <a:t>u,v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5696" y="3659625"/>
            <a:ext cx="2427120" cy="257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87432" y="478766"/>
            <a:ext cx="2905920" cy="1963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995193"/>
              </p:ext>
            </p:extLst>
          </p:nvPr>
        </p:nvGraphicFramePr>
        <p:xfrm>
          <a:off x="7286625" y="2970213"/>
          <a:ext cx="10541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5" imgW="1054100" imgH="749300" progId="Equation.3">
                  <p:embed/>
                </p:oleObj>
              </mc:Choice>
              <mc:Fallback>
                <p:oleObj name="Equation" r:id="rId5" imgW="10541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6625" y="2970213"/>
                        <a:ext cx="105410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29393" y="2726267"/>
            <a:ext cx="2083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Gill Sans MT" pitchFamily="34" charset="0"/>
                <a:cs typeface="Gill Sans" pitchFamily="17" charset="0"/>
              </a:rPr>
              <a:t>Radius of Fresnel zone:</a:t>
            </a:r>
            <a:endParaRPr lang="en-US" sz="1600" dirty="0" smtClean="0">
              <a:solidFill>
                <a:srgbClr val="000000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2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Wide-Field Imaging?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057276"/>
            <a:ext cx="8415338" cy="5068888"/>
          </a:xfrm>
        </p:spPr>
        <p:txBody>
          <a:bodyPr/>
          <a:lstStyle/>
          <a:p>
            <a:r>
              <a:rPr lang="en-US" sz="2400" dirty="0" smtClean="0"/>
              <a:t>“Narrow-Field” Imaging:</a:t>
            </a:r>
          </a:p>
          <a:p>
            <a:pPr lvl="1"/>
            <a:r>
              <a:rPr lang="en-US" sz="2400" dirty="0" smtClean="0"/>
              <a:t>imaging of a single field well within Primary Beam (PB)</a:t>
            </a:r>
          </a:p>
          <a:p>
            <a:pPr lvl="1"/>
            <a:r>
              <a:rPr lang="en-US" sz="2400" dirty="0" smtClean="0"/>
              <a:t>able to ignore (orientation dependent) PB effects</a:t>
            </a:r>
          </a:p>
          <a:p>
            <a:pPr lvl="1"/>
            <a:r>
              <a:rPr lang="en-US" sz="2400" dirty="0" smtClean="0"/>
              <a:t>able to ignore non-coplanar array (w-term) effects</a:t>
            </a:r>
          </a:p>
          <a:p>
            <a:pPr lvl="1"/>
            <a:r>
              <a:rPr lang="en-US" sz="2400" dirty="0" smtClean="0"/>
              <a:t>this will get you far, but sometimes you need…</a:t>
            </a:r>
          </a:p>
          <a:p>
            <a:r>
              <a:rPr lang="en-US" sz="2400" dirty="0" smtClean="0"/>
              <a:t>“Wide-Field” Imaging:</a:t>
            </a:r>
          </a:p>
          <a:p>
            <a:pPr lvl="1"/>
            <a:r>
              <a:rPr lang="en-US" sz="2400" dirty="0" smtClean="0"/>
              <a:t>includes non-coplanar array (w-term) effects</a:t>
            </a:r>
          </a:p>
          <a:p>
            <a:pPr lvl="1"/>
            <a:r>
              <a:rPr lang="en-US" sz="2400" dirty="0" smtClean="0"/>
              <a:t>includes orientation-dependent (polarized) PB effects</a:t>
            </a:r>
          </a:p>
          <a:p>
            <a:pPr lvl="1"/>
            <a:r>
              <a:rPr lang="en-US" sz="2400" dirty="0" smtClean="0"/>
              <a:t>includes </a:t>
            </a:r>
            <a:r>
              <a:rPr lang="en-US" sz="2400" dirty="0" err="1" smtClean="0"/>
              <a:t>mosaciking</a:t>
            </a:r>
            <a:r>
              <a:rPr lang="en-US" sz="2400" dirty="0" smtClean="0"/>
              <a:t> outside PB</a:t>
            </a:r>
          </a:p>
          <a:p>
            <a:pPr lvl="1"/>
            <a:r>
              <a:rPr lang="en-US" sz="2400" dirty="0" smtClean="0"/>
              <a:t>all these more complicated for wide-bandwidth imaging!</a:t>
            </a:r>
          </a:p>
          <a:p>
            <a:pPr lvl="1"/>
            <a:r>
              <a:rPr lang="en-US" sz="2400" dirty="0" smtClean="0"/>
              <a:t>these effects limit dynamic range &amp; fidelity even within PB </a:t>
            </a: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15040" y="2050044"/>
            <a:ext cx="7428960" cy="4147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W-term: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8306"/>
            <a:ext cx="8229600" cy="5077857"/>
          </a:xfrm>
        </p:spPr>
        <p:txBody>
          <a:bodyPr/>
          <a:lstStyle/>
          <a:p>
            <a:r>
              <a:rPr lang="en-US" sz="2400" dirty="0" smtClean="0"/>
              <a:t>Scaling</a:t>
            </a:r>
          </a:p>
          <a:p>
            <a:pPr lvl="1"/>
            <a:r>
              <a:rPr lang="en-US" sz="2400" dirty="0" smtClean="0"/>
              <a:t>Faceted imaging: (N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fac</a:t>
            </a:r>
            <a:r>
              <a:rPr lang="en-US" sz="2400" dirty="0" smtClean="0"/>
              <a:t> + N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GCF</a:t>
            </a:r>
            <a:r>
              <a:rPr lang="en-US" sz="2400" dirty="0" smtClean="0"/>
              <a:t>)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vis</a:t>
            </a:r>
            <a:endParaRPr lang="en-US" sz="2400" baseline="-25000" dirty="0" smtClean="0"/>
          </a:p>
          <a:p>
            <a:pPr lvl="1"/>
            <a:r>
              <a:rPr lang="en-US" sz="2400" dirty="0" smtClean="0"/>
              <a:t>W-projection: (N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Wplanes</a:t>
            </a:r>
            <a:r>
              <a:rPr lang="en-US" sz="2400" dirty="0" smtClean="0"/>
              <a:t> + N</a:t>
            </a:r>
            <a:r>
              <a:rPr lang="en-US" sz="2400" baseline="30000" dirty="0" smtClean="0"/>
              <a:t>2</a:t>
            </a:r>
            <a:r>
              <a:rPr lang="en-US" sz="2400" baseline="-25000" dirty="0" smtClean="0"/>
              <a:t>GCF</a:t>
            </a:r>
            <a:r>
              <a:rPr lang="en-US" sz="2400" dirty="0" smtClean="0"/>
              <a:t>)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vis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Ratio: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077" y="3435480"/>
            <a:ext cx="2010623" cy="195805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Gill Sans MT" panose="020B0502020104020203" pitchFamily="34" charset="0"/>
                <a:ea typeface="DejaVu LGC Sans" pitchFamily="2"/>
                <a:cs typeface="DejaVu LGC Sans" pitchFamily="2"/>
              </a:rPr>
              <a:t>In practice </a:t>
            </a:r>
            <a:r>
              <a:rPr lang="en-US" sz="1800" b="0" i="0" u="none" strike="noStrike" kern="1200" dirty="0" smtClean="0">
                <a:ln>
                  <a:noFill/>
                </a:ln>
                <a:latin typeface="Gill Sans MT" panose="020B0502020104020203" pitchFamily="34" charset="0"/>
                <a:ea typeface="DejaVu LGC Sans" pitchFamily="2"/>
                <a:cs typeface="DejaVu LGC Sans" pitchFamily="2"/>
              </a:rPr>
              <a:t>W-Projection </a:t>
            </a:r>
            <a:r>
              <a:rPr lang="en-US" sz="1800" b="0" i="0" u="none" strike="noStrike" kern="1200" dirty="0">
                <a:ln>
                  <a:noFill/>
                </a:ln>
                <a:latin typeface="Gill Sans MT" panose="020B0502020104020203" pitchFamily="34" charset="0"/>
                <a:ea typeface="DejaVu LGC Sans" pitchFamily="2"/>
                <a:cs typeface="DejaVu LGC Sans" pitchFamily="2"/>
              </a:rPr>
              <a:t>algorithm is about 10x faster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</a:pPr>
            <a:r>
              <a:rPr lang="en-US" sz="1800" b="0" i="0" u="none" strike="noStrike" kern="1200" dirty="0">
                <a:ln>
                  <a:noFill/>
                </a:ln>
                <a:solidFill>
                  <a:srgbClr val="007E39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Size of G(</a:t>
            </a:r>
            <a:r>
              <a:rPr lang="en-US" sz="1800" b="0" i="0" u="none" strike="noStrike" kern="1200" dirty="0" err="1">
                <a:ln>
                  <a:noFill/>
                </a:ln>
                <a:solidFill>
                  <a:srgbClr val="007E39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u,v,w</a:t>
            </a:r>
            <a:r>
              <a:rPr lang="en-US" sz="1800" b="0" i="0" u="none" strike="noStrike" kern="1200" dirty="0">
                <a:ln>
                  <a:noFill/>
                </a:ln>
                <a:solidFill>
                  <a:srgbClr val="007E39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) increases with 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8261" y="1048306"/>
            <a:ext cx="2328539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In practice W-projection works well for modest (</a:t>
            </a: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128 or 256</a:t>
            </a: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) number of w-planes. Best to combine with faceting for larger problems!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57311" y="5830644"/>
            <a:ext cx="7566556" cy="3371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dirty="0" smtClean="0">
                <a:latin typeface="Liberation Sans" pitchFamily="18"/>
                <a:ea typeface="DejaVu LGC Sans" pitchFamily="2"/>
                <a:cs typeface="DejaVu LGC Sans" pitchFamily="2"/>
              </a:rPr>
              <a:t>Ref</a:t>
            </a:r>
            <a:r>
              <a:rPr lang="en-US" sz="16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: Cornwell et al. </a:t>
            </a:r>
            <a:r>
              <a:rPr lang="en-US" sz="1600" b="0" i="0" u="none" strike="noStrike" kern="1200" dirty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IEEE Special topics in SP, Vol. 2, No5, </a:t>
            </a:r>
            <a:r>
              <a:rPr lang="en-US" sz="16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2008 [arXiv:0807.4161]</a:t>
            </a:r>
            <a:endParaRPr lang="en-US" sz="1600" b="0" i="0" u="none" strike="noStrike" kern="1200" dirty="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1636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2D imaging uncorrected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23677" y="1000125"/>
            <a:ext cx="4896645" cy="5126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72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2D imaging uncorrected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23677" y="1000125"/>
            <a:ext cx="4896645" cy="5126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29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2D imaging uncorrected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23677" y="1000125"/>
            <a:ext cx="4896645" cy="5126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29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VLA 74MHz before correction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1091822"/>
            <a:ext cx="1771130" cy="50343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Courtesy Kumar </a:t>
            </a:r>
            <a:r>
              <a:rPr lang="en-US" dirty="0" err="1" smtClean="0"/>
              <a:t>Golap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93960" y="1080720"/>
            <a:ext cx="5357520" cy="5002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13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VLA 74MHz after correction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1091822"/>
            <a:ext cx="1771130" cy="50343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Courtesy Kumar </a:t>
            </a:r>
            <a:r>
              <a:rPr lang="en-US" dirty="0" err="1" smtClean="0"/>
              <a:t>Golap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71640" y="1129320"/>
            <a:ext cx="5357520" cy="50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5528" y="3736968"/>
            <a:ext cx="1337760" cy="13075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traight Connector 8"/>
          <p:cNvSpPr/>
          <p:nvPr/>
        </p:nvSpPr>
        <p:spPr>
          <a:xfrm flipH="1">
            <a:off x="6778800" y="4608000"/>
            <a:ext cx="961200" cy="1347119"/>
          </a:xfrm>
          <a:prstGeom prst="line">
            <a:avLst/>
          </a:prstGeom>
          <a:noFill/>
          <a:ln w="18360">
            <a:solidFill>
              <a:srgbClr val="FF3366"/>
            </a:solidFill>
            <a:prstDash val="solid"/>
            <a:tail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360" y="2456384"/>
            <a:ext cx="1520280" cy="1196631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500" b="0" i="0" u="none" strike="noStrike" kern="1200" dirty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Sub-image of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500" b="0" i="0" u="none" strike="noStrike" kern="1200" dirty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an “outlier” </a:t>
            </a:r>
            <a:r>
              <a:rPr lang="en-US" sz="15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field. This bright source should be peeled out!</a:t>
            </a:r>
            <a:endParaRPr lang="en-US" sz="1500" b="0" i="0" u="none" strike="noStrike" kern="1200" dirty="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6253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48306"/>
            <a:ext cx="8466667" cy="5077857"/>
          </a:xfrm>
        </p:spPr>
        <p:txBody>
          <a:bodyPr/>
          <a:lstStyle/>
          <a:p>
            <a:r>
              <a:rPr lang="en-US" sz="2400" dirty="0" smtClean="0"/>
              <a:t>Faceted imaging: </a:t>
            </a:r>
          </a:p>
          <a:p>
            <a:pPr lvl="1"/>
            <a:r>
              <a:rPr lang="en-US" sz="2400" dirty="0" smtClean="0"/>
              <a:t>number of facets in l and m</a:t>
            </a:r>
          </a:p>
          <a:p>
            <a:pPr lvl="1"/>
            <a:endParaRPr lang="en-US" sz="2400" baseline="-25000" dirty="0" smtClean="0"/>
          </a:p>
          <a:p>
            <a:pPr lvl="1"/>
            <a:endParaRPr lang="en-US" sz="2400" baseline="-25000" dirty="0" smtClean="0"/>
          </a:p>
          <a:p>
            <a:pPr marL="457200" lvl="1" indent="0" algn="ctr">
              <a:buNone/>
            </a:pP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= FOV (radians)  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w</a:t>
            </a:r>
            <a:r>
              <a:rPr lang="en-US" dirty="0" smtClean="0"/>
              <a:t> = </a:t>
            </a:r>
            <a:r>
              <a:rPr lang="en-US" dirty="0" err="1" smtClean="0"/>
              <a:t>rms</a:t>
            </a:r>
            <a:r>
              <a:rPr lang="en-US" dirty="0" smtClean="0"/>
              <a:t> </a:t>
            </a:r>
            <a:r>
              <a:rPr lang="en-US" i="1" dirty="0" smtClean="0"/>
              <a:t>w</a:t>
            </a:r>
            <a:r>
              <a:rPr lang="en-US" dirty="0" smtClean="0"/>
              <a:t>  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A</a:t>
            </a:r>
            <a:r>
              <a:rPr lang="en-US" dirty="0" smtClean="0"/>
              <a:t> = max tolerable amp loss</a:t>
            </a:r>
            <a:endParaRPr lang="en-US" dirty="0"/>
          </a:p>
          <a:p>
            <a:pPr lvl="1"/>
            <a:r>
              <a:rPr lang="en-US" sz="2400" dirty="0" err="1" smtClean="0"/>
              <a:t>N</a:t>
            </a:r>
            <a:r>
              <a:rPr lang="en-US" sz="2400" baseline="-25000" dirty="0" err="1" smtClean="0"/>
              <a:t>facets</a:t>
            </a:r>
            <a:r>
              <a:rPr lang="en-US" sz="2400" dirty="0" smtClean="0"/>
              <a:t> =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facets</a:t>
            </a:r>
            <a:r>
              <a:rPr lang="en-US" sz="2400" dirty="0" smtClean="0"/>
              <a:t> x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facets</a:t>
            </a:r>
            <a:r>
              <a:rPr lang="en-US" sz="2400" dirty="0" smtClean="0"/>
              <a:t> , </a:t>
            </a:r>
            <a:r>
              <a:rPr lang="en-US" sz="2400" dirty="0">
                <a:latin typeface="Symbol" charset="2"/>
                <a:cs typeface="Symbol" charset="2"/>
              </a:rPr>
              <a:t>q</a:t>
            </a:r>
            <a:r>
              <a:rPr lang="en-US" sz="2400" dirty="0"/>
              <a:t> </a:t>
            </a:r>
            <a:r>
              <a:rPr lang="en-US" sz="2400" dirty="0" smtClean="0"/>
              <a:t>~ </a:t>
            </a:r>
            <a:r>
              <a:rPr lang="en-US" sz="2400" dirty="0" smtClean="0">
                <a:latin typeface="Symbol" charset="2"/>
                <a:cs typeface="Symbol" charset="2"/>
              </a:rPr>
              <a:t>l</a:t>
            </a:r>
            <a:r>
              <a:rPr lang="en-US" sz="2400" dirty="0" smtClean="0"/>
              <a:t>/D   </a:t>
            </a:r>
            <a:r>
              <a:rPr lang="en-US" sz="2400" dirty="0" err="1">
                <a:latin typeface="Symbol" charset="2"/>
                <a:cs typeface="Symbol" charset="2"/>
              </a:rPr>
              <a:t>s</a:t>
            </a:r>
            <a:r>
              <a:rPr lang="en-US" sz="2400" baseline="-25000" dirty="0" err="1"/>
              <a:t>w</a:t>
            </a:r>
            <a:r>
              <a:rPr lang="en-US" sz="2400" dirty="0"/>
              <a:t> </a:t>
            </a:r>
            <a:r>
              <a:rPr lang="en-US" sz="2400" dirty="0" smtClean="0"/>
              <a:t>~  </a:t>
            </a:r>
            <a:r>
              <a:rPr lang="en-US" sz="2400" dirty="0"/>
              <a:t>√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 ~ √</a:t>
            </a:r>
            <a:r>
              <a:rPr lang="en-US" sz="2400" dirty="0" err="1" smtClean="0"/>
              <a:t>B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charset="2"/>
                <a:cs typeface="Symbol" charset="2"/>
              </a:rPr>
              <a:t>l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r>
              <a:rPr lang="en-US" sz="2400" dirty="0" smtClean="0"/>
              <a:t>W-projection: </a:t>
            </a:r>
          </a:p>
          <a:p>
            <a:pPr lvl="1"/>
            <a:r>
              <a:rPr lang="en-US" sz="2400" dirty="0" err="1" smtClean="0"/>
              <a:t>N</a:t>
            </a:r>
            <a:r>
              <a:rPr lang="en-US" sz="2400" baseline="-25000" dirty="0" err="1" smtClean="0"/>
              <a:t>Wplanes</a:t>
            </a:r>
            <a:r>
              <a:rPr lang="en-US" sz="2400" dirty="0" smtClean="0"/>
              <a:t>~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facets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?? </a:t>
            </a:r>
            <a:r>
              <a:rPr lang="en-US" sz="2400" dirty="0"/>
              <a:t>C</a:t>
            </a:r>
            <a:r>
              <a:rPr lang="en-US" sz="2400" dirty="0" smtClean="0"/>
              <a:t>hoose 256? We are working on formula</a:t>
            </a:r>
            <a:endParaRPr lang="en-US" sz="2400" dirty="0"/>
          </a:p>
          <a:p>
            <a:pPr lvl="1"/>
            <a:r>
              <a:rPr lang="en-US" sz="2400" dirty="0" smtClean="0"/>
              <a:t>space w-planes uniformly in √w</a:t>
            </a:r>
          </a:p>
          <a:p>
            <a:pPr lvl="1"/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W-term: </a:t>
            </a:r>
            <a:r>
              <a:rPr lang="en-US" dirty="0" smtClean="0"/>
              <a:t>Practical Considerations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57311" y="5830644"/>
            <a:ext cx="7566556" cy="3371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dirty="0" smtClean="0">
                <a:latin typeface="Liberation Sans" pitchFamily="18"/>
                <a:ea typeface="DejaVu LGC Sans" pitchFamily="2"/>
                <a:cs typeface="DejaVu LGC Sans" pitchFamily="2"/>
              </a:rPr>
              <a:t>Ref</a:t>
            </a:r>
            <a:r>
              <a:rPr lang="en-US" sz="16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: Cornwell et al. </a:t>
            </a:r>
            <a:r>
              <a:rPr lang="en-US" sz="1600" b="0" i="0" u="none" strike="noStrike" kern="1200" dirty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IEEE Special topics in SP, Vol. 2, No5, </a:t>
            </a:r>
            <a:r>
              <a:rPr lang="en-US" sz="16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2008 [arXiv:0807.4161]</a:t>
            </a:r>
            <a:endParaRPr lang="en-US" sz="1600" b="0" i="0" u="none" strike="noStrike" kern="1200" dirty="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302739"/>
              </p:ext>
            </p:extLst>
          </p:nvPr>
        </p:nvGraphicFramePr>
        <p:xfrm>
          <a:off x="1809750" y="1798757"/>
          <a:ext cx="1841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3" imgW="1841500" imgH="838200" progId="Equation.3">
                  <p:embed/>
                </p:oleObj>
              </mc:Choice>
              <mc:Fallback>
                <p:oleObj name="Equation" r:id="rId3" imgW="1841500" imgH="838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9750" y="1798757"/>
                        <a:ext cx="1841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24354"/>
              </p:ext>
            </p:extLst>
          </p:nvPr>
        </p:nvGraphicFramePr>
        <p:xfrm>
          <a:off x="1339850" y="3432175"/>
          <a:ext cx="51181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5" imgW="5118100" imgH="889000" progId="Equation.3">
                  <p:embed/>
                </p:oleObj>
              </mc:Choice>
              <mc:Fallback>
                <p:oleObj name="Equation" r:id="rId5" imgW="51181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9850" y="3432175"/>
                        <a:ext cx="51181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52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Wide-field imaging:</a:t>
            </a:r>
            <a:r>
              <a:rPr lang="en-US" dirty="0" smtClean="0"/>
              <a:t> Primary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8714"/>
            <a:ext cx="8229600" cy="4997450"/>
          </a:xfrm>
        </p:spPr>
        <p:txBody>
          <a:bodyPr/>
          <a:lstStyle/>
          <a:p>
            <a:r>
              <a:rPr lang="en-US" sz="2400" dirty="0" smtClean="0"/>
              <a:t>The “Primary Beam” pattern for an </a:t>
            </a:r>
            <a:r>
              <a:rPr lang="en-US" sz="2400" dirty="0" err="1" smtClean="0"/>
              <a:t>interferometric</a:t>
            </a:r>
            <a:r>
              <a:rPr lang="en-US" sz="2400" dirty="0" smtClean="0"/>
              <a:t> array (visibility from the correlation of a pair of antennas) contains effects from:</a:t>
            </a:r>
          </a:p>
          <a:p>
            <a:pPr lvl="1"/>
            <a:r>
              <a:rPr lang="en-US" sz="2400" dirty="0" smtClean="0"/>
              <a:t>amplitude fall-off (with characteristic FWHM or Gaussian dispersion) due to geometric mean of diffraction patterns from the antenna elements (including optics, blockage)</a:t>
            </a:r>
          </a:p>
          <a:p>
            <a:pPr lvl="1"/>
            <a:r>
              <a:rPr lang="en-US" sz="2400" dirty="0" smtClean="0"/>
              <a:t>phase pattern due to diffraction and optics (focus, etc.)</a:t>
            </a:r>
          </a:p>
          <a:p>
            <a:pPr lvl="1"/>
            <a:r>
              <a:rPr lang="en-US" sz="2400" dirty="0" smtClean="0"/>
              <a:t>polarization pattern due to optics (reflection from dish surface, feed legs, location of feed (off-axis) in focal plane, any secondary or tertiary mirrors)</a:t>
            </a:r>
          </a:p>
          <a:p>
            <a:pPr lvl="1"/>
            <a:r>
              <a:rPr lang="en-US" sz="2400" dirty="0" smtClean="0"/>
              <a:t>large (angle) scale </a:t>
            </a:r>
            <a:r>
              <a:rPr lang="en-US" sz="2400" dirty="0" err="1" smtClean="0"/>
              <a:t>sidelobes</a:t>
            </a:r>
            <a:r>
              <a:rPr lang="en-US" sz="2400" dirty="0" smtClean="0"/>
              <a:t> and scattered power due to surface errors (e.g. misaligned panels) [</a:t>
            </a:r>
            <a:r>
              <a:rPr lang="en-US" sz="2400" dirty="0" err="1" smtClean="0"/>
              <a:t>T.Hunter</a:t>
            </a:r>
            <a:r>
              <a:rPr lang="en-US" sz="2400" dirty="0" smtClean="0"/>
              <a:t> talk]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Beam – responses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7822"/>
            <a:ext cx="8229600" cy="5038342"/>
          </a:xfrm>
        </p:spPr>
        <p:txBody>
          <a:bodyPr/>
          <a:lstStyle/>
          <a:p>
            <a:r>
              <a:rPr lang="en-US" sz="2400" dirty="0" smtClean="0"/>
              <a:t>Example: response to a grid of point sources within the primary beam (courtesy T. Hunter):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6" y="2001839"/>
            <a:ext cx="56102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89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Beam – example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6"/>
            <a:ext cx="8229600" cy="5068888"/>
          </a:xfrm>
        </p:spPr>
        <p:txBody>
          <a:bodyPr/>
          <a:lstStyle/>
          <a:p>
            <a:r>
              <a:rPr lang="en-US" sz="2400" dirty="0" smtClean="0"/>
              <a:t>Primary effect – </a:t>
            </a:r>
            <a:r>
              <a:rPr lang="en-US" sz="2400" dirty="0" err="1" smtClean="0"/>
              <a:t>apodization</a:t>
            </a:r>
            <a:r>
              <a:rPr lang="en-US" sz="2400" dirty="0" smtClean="0"/>
              <a:t> of image by PB amplitude pattern</a:t>
            </a:r>
          </a:p>
          <a:p>
            <a:pPr lvl="1"/>
            <a:r>
              <a:rPr lang="en-US" sz="2400" dirty="0" smtClean="0"/>
              <a:t>suppression of emission far from pointing center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" name="Picture 8" descr="pp3"/>
          <p:cNvPicPr>
            <a:picLocks noChangeAspect="1" noChangeArrowheads="1"/>
          </p:cNvPicPr>
          <p:nvPr/>
        </p:nvPicPr>
        <p:blipFill>
          <a:blip r:embed="rId2"/>
          <a:srcRect l="12445" t="11290" r="5777"/>
          <a:stretch>
            <a:fillRect/>
          </a:stretch>
        </p:blipFill>
        <p:spPr bwMode="auto">
          <a:xfrm>
            <a:off x="3231579" y="1954384"/>
            <a:ext cx="2598145" cy="3108061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7" name="Picture 9" descr="pp4"/>
          <p:cNvPicPr>
            <a:picLocks noChangeAspect="1" noChangeArrowheads="1"/>
          </p:cNvPicPr>
          <p:nvPr/>
        </p:nvPicPr>
        <p:blipFill>
          <a:blip r:embed="rId3"/>
          <a:srcRect l="13461" t="10606" r="6400"/>
          <a:stretch>
            <a:fillRect/>
          </a:stretch>
        </p:blipFill>
        <p:spPr bwMode="auto">
          <a:xfrm>
            <a:off x="6202497" y="1944913"/>
            <a:ext cx="2528831" cy="3108061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1" name="Picture 9" descr="pp2"/>
          <p:cNvPicPr>
            <a:picLocks noChangeAspect="1" noChangeArrowheads="1"/>
          </p:cNvPicPr>
          <p:nvPr/>
        </p:nvPicPr>
        <p:blipFill>
          <a:blip r:embed="rId4"/>
          <a:srcRect l="13780" t="9723" r="6602" b="1389"/>
          <a:stretch>
            <a:fillRect/>
          </a:stretch>
        </p:blipFill>
        <p:spPr bwMode="auto">
          <a:xfrm>
            <a:off x="457198" y="1954383"/>
            <a:ext cx="2558504" cy="3148927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7200" y="5172266"/>
            <a:ext cx="2558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"/>
                <a:cs typeface="Gill Sans"/>
              </a:rPr>
              <a:t>Emission structure larger than PB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31579" y="5172455"/>
            <a:ext cx="25981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"/>
                <a:cs typeface="Gill Sans"/>
              </a:rPr>
              <a:t>PB sensitivity pattern on sky (circular symmetry assumed)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202497" y="5157978"/>
            <a:ext cx="252883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"/>
                <a:cs typeface="Gill Sans"/>
              </a:rPr>
              <a:t>PB applied: sensitive to center emission only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2497" y="76690"/>
            <a:ext cx="2827896" cy="1077218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CASA tip: </a:t>
            </a:r>
            <a:r>
              <a:rPr lang="en-US" sz="1600" dirty="0" err="1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pbcor</a:t>
            </a: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=True during clean or divide by .flux image. Uses Airy or Gaussian beam model </a:t>
            </a: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  <a:sym typeface="Wingdings" panose="05000000000000000000" pitchFamily="2" charset="2"/>
              </a:rPr>
              <a:t></a:t>
            </a:r>
            <a:endParaRPr lang="en-US" sz="1600" dirty="0" smtClean="0">
              <a:solidFill>
                <a:srgbClr val="007E3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76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this Lecture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42988"/>
            <a:ext cx="8229600" cy="5083175"/>
          </a:xfrm>
        </p:spPr>
        <p:txBody>
          <a:bodyPr/>
          <a:lstStyle/>
          <a:p>
            <a:r>
              <a:rPr lang="en-US" sz="2400" dirty="0" smtClean="0"/>
              <a:t>The Imaging Equation revisited</a:t>
            </a:r>
          </a:p>
          <a:p>
            <a:r>
              <a:rPr lang="en-US" sz="2400" dirty="0" smtClean="0"/>
              <a:t>The W-Term</a:t>
            </a:r>
          </a:p>
          <a:p>
            <a:r>
              <a:rPr lang="en-US" sz="2400" dirty="0" smtClean="0"/>
              <a:t>The (Polarized) Primary Beam</a:t>
            </a:r>
          </a:p>
          <a:p>
            <a:r>
              <a:rPr lang="en-US" sz="2400" dirty="0" smtClean="0"/>
              <a:t>Mosaicking 101 </a:t>
            </a:r>
          </a:p>
          <a:p>
            <a:r>
              <a:rPr lang="en-US" sz="2400" dirty="0" smtClean="0"/>
              <a:t>Imaging Techniques for Linear Mosaics</a:t>
            </a:r>
          </a:p>
          <a:p>
            <a:r>
              <a:rPr lang="en-US" sz="2400" dirty="0" smtClean="0"/>
              <a:t>Mosaic Sampling – Hex Grids &amp; On-The-Fly</a:t>
            </a:r>
          </a:p>
          <a:p>
            <a:r>
              <a:rPr lang="en-US" sz="2400" dirty="0" smtClean="0"/>
              <a:t>Practical Mosaicking – Observing Preparation</a:t>
            </a:r>
          </a:p>
          <a:p>
            <a:r>
              <a:rPr lang="en-US" sz="2400" dirty="0" smtClean="0"/>
              <a:t>Setting up your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Beam – example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414"/>
            <a:ext cx="8229600" cy="5111750"/>
          </a:xfrm>
        </p:spPr>
        <p:txBody>
          <a:bodyPr/>
          <a:lstStyle/>
          <a:p>
            <a:r>
              <a:rPr lang="en-US" sz="2400" dirty="0" smtClean="0"/>
              <a:t>another example…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26080" y="1474790"/>
            <a:ext cx="6616440" cy="4942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reeform 10"/>
          <p:cNvSpPr/>
          <p:nvPr/>
        </p:nvSpPr>
        <p:spPr>
          <a:xfrm>
            <a:off x="3857039" y="3206030"/>
            <a:ext cx="1298160" cy="12394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0">
            <a:solidFill>
              <a:srgbClr val="FFFF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6640" y="6135710"/>
            <a:ext cx="3555000" cy="2901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LGC Sans" pitchFamily="2"/>
                <a:cs typeface="DejaVu LGC Sans" pitchFamily="2"/>
              </a:rPr>
              <a:t>EVLA Special Issue, ApJ, 739, L20, 2011</a:t>
            </a:r>
          </a:p>
        </p:txBody>
      </p:sp>
    </p:spTree>
    <p:extLst>
      <p:ext uri="{BB962C8B-B14F-4D97-AF65-F5344CB8AC3E}">
        <p14:creationId xmlns:p14="http://schemas.microsoft.com/office/powerpoint/2010/main" val="162599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57559" y="1132560"/>
            <a:ext cx="8229240" cy="4850280"/>
          </a:xfrm>
        </p:spPr>
        <p:txBody>
          <a:bodyPr lIns="0" tIns="0" rIns="0" bIns="0"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5pPr>
            <a:lvl6pPr marL="2592000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6pPr>
            <a:lvl7pPr marL="3024000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9pPr>
          </a:lstStyle>
          <a:p>
            <a:pPr lvl="0"/>
            <a:r>
              <a:rPr lang="en-US" sz="2200" dirty="0">
                <a:solidFill>
                  <a:srgbClr val="FF8080"/>
                </a:solidFill>
                <a:latin typeface="Gill Sans MT" pitchFamily="34"/>
              </a:rPr>
              <a:t>Full-beam imaging</a:t>
            </a:r>
            <a:r>
              <a:rPr lang="en-US" sz="2200" dirty="0">
                <a:latin typeface="Gill Sans MT" pitchFamily="34"/>
              </a:rPr>
              <a:t>: </a:t>
            </a:r>
            <a:r>
              <a:rPr lang="en-US" sz="2200" dirty="0" smtClean="0">
                <a:latin typeface="Gill Sans MT" pitchFamily="34"/>
              </a:rPr>
              <a:t> Antenna </a:t>
            </a:r>
            <a:r>
              <a:rPr lang="en-US" sz="2200" dirty="0">
                <a:latin typeface="Gill Sans MT" pitchFamily="34"/>
              </a:rPr>
              <a:t>Primary Beam (PB) </a:t>
            </a:r>
            <a:r>
              <a:rPr lang="en-US" sz="2200" dirty="0" smtClean="0">
                <a:latin typeface="Gill Sans MT" pitchFamily="34"/>
              </a:rPr>
              <a:t>asymmetry </a:t>
            </a:r>
            <a:r>
              <a:rPr lang="en-US" sz="2200" dirty="0">
                <a:latin typeface="Gill Sans MT" pitchFamily="34"/>
              </a:rPr>
              <a:t>cannot be </a:t>
            </a:r>
            <a:r>
              <a:rPr lang="en-US" sz="2200" dirty="0" smtClean="0">
                <a:latin typeface="Gill Sans MT" pitchFamily="34"/>
              </a:rPr>
              <a:t>ignored. “</a:t>
            </a:r>
            <a:r>
              <a:rPr lang="en-US" sz="2200" dirty="0" err="1" smtClean="0">
                <a:latin typeface="Gill Sans MT" pitchFamily="34"/>
              </a:rPr>
              <a:t>Sidelobe</a:t>
            </a:r>
            <a:r>
              <a:rPr lang="en-US" sz="2200" dirty="0" smtClean="0">
                <a:latin typeface="Gill Sans MT" pitchFamily="34"/>
              </a:rPr>
              <a:t>” pattern very sensitive to orientation.</a:t>
            </a:r>
            <a:endParaRPr lang="en-US" sz="2200" dirty="0">
              <a:latin typeface="Gill Sans MT" pitchFamily="34"/>
            </a:endParaRPr>
          </a:p>
          <a:p>
            <a:pPr lvl="0">
              <a:buNone/>
            </a:pPr>
            <a:endParaRPr lang="en-US" sz="2200" dirty="0">
              <a:latin typeface="Gill Sans MT" pitchFamily="34"/>
            </a:endParaRPr>
          </a:p>
          <a:p>
            <a:pPr lvl="0">
              <a:buNone/>
            </a:pPr>
            <a:endParaRPr lang="en-US" sz="2200" dirty="0">
              <a:solidFill>
                <a:srgbClr val="FF8080"/>
              </a:solidFill>
              <a:latin typeface="" pitchFamily="2"/>
            </a:endParaRPr>
          </a:p>
          <a:p>
            <a:pPr lvl="0">
              <a:buNone/>
            </a:pPr>
            <a:endParaRPr lang="en-US" sz="2200" dirty="0">
              <a:solidFill>
                <a:srgbClr val="FF8080"/>
              </a:solidFill>
              <a:latin typeface="" pitchFamily="2"/>
            </a:endParaRPr>
          </a:p>
          <a:p>
            <a:pPr lvl="0">
              <a:buNone/>
            </a:pPr>
            <a:endParaRPr lang="en-US" sz="2200" dirty="0">
              <a:solidFill>
                <a:srgbClr val="FF8080"/>
              </a:solidFill>
              <a:latin typeface="" pitchFamily="2"/>
            </a:endParaRPr>
          </a:p>
          <a:p>
            <a:pPr lvl="0">
              <a:buNone/>
            </a:pPr>
            <a:endParaRPr lang="en-US" sz="1800" dirty="0">
              <a:solidFill>
                <a:srgbClr val="FF8080"/>
              </a:solidFill>
              <a:latin typeface="" pitchFamily="2"/>
            </a:endParaRPr>
          </a:p>
          <a:p>
            <a:pPr lvl="0">
              <a:buNone/>
            </a:pPr>
            <a:endParaRPr lang="en-US" sz="1800" dirty="0">
              <a:latin typeface="" pitchFamily="2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 idx="4294967295"/>
          </p:nvPr>
        </p:nvSpPr>
        <p:spPr>
          <a:xfrm>
            <a:off x="457920" y="203400"/>
            <a:ext cx="8229240" cy="753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Primary Beam Time-dependence</a:t>
            </a:r>
            <a:endParaRPr lang="en-US" dirty="0"/>
          </a:p>
        </p:txBody>
      </p:sp>
      <p:sp>
        <p:nvSpPr>
          <p:cNvPr id="4" name="Straight Connector 3"/>
          <p:cNvSpPr/>
          <p:nvPr/>
        </p:nvSpPr>
        <p:spPr>
          <a:xfrm>
            <a:off x="0" y="1028159"/>
            <a:ext cx="9144000" cy="2881"/>
          </a:xfrm>
          <a:prstGeom prst="line">
            <a:avLst/>
          </a:prstGeom>
          <a:noFill/>
          <a:ln w="36720">
            <a:solidFill>
              <a:srgbClr val="8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1780" y="2290238"/>
            <a:ext cx="1486439" cy="15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1420" y="4229198"/>
            <a:ext cx="1486079" cy="153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973260" y="2187998"/>
            <a:ext cx="3268080" cy="19115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traight Connector 8"/>
          <p:cNvSpPr/>
          <p:nvPr/>
        </p:nvSpPr>
        <p:spPr>
          <a:xfrm>
            <a:off x="1310060" y="2963078"/>
            <a:ext cx="2895480" cy="3132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1299260" y="3135158"/>
            <a:ext cx="2953800" cy="632879"/>
          </a:xfrm>
          <a:prstGeom prst="line">
            <a:avLst/>
          </a:prstGeom>
          <a:noFill/>
          <a:ln w="18360">
            <a:solidFill>
              <a:srgbClr val="00FF00"/>
            </a:solidFill>
            <a:prstDash val="solid"/>
            <a:tail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952020" y="4017157"/>
            <a:ext cx="3515400" cy="203687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92284" y="1787888"/>
                <a:ext cx="73532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14:m/>
                <a:endParaRPr lang="en-US" sz="1800" dirty="0" smtClean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284" y="1787888"/>
                <a:ext cx="7353295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641231" y="2238934"/>
            <a:ext cx="2207803" cy="18097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For the Student:</a:t>
            </a:r>
          </a:p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What happens if there is a time-variable antenna-dependent pointing error?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1341" y="4225062"/>
            <a:ext cx="2784126" cy="1618905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Antenna PB = autocorrelation of voltage patterns </a:t>
            </a:r>
            <a:r>
              <a:rPr lang="en-US" sz="1600" dirty="0" err="1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1600" baseline="-25000" dirty="0" err="1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*</a:t>
            </a:r>
            <a:r>
              <a:rPr lang="en-US" sz="1600" dirty="0" err="1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1600" baseline="-25000" dirty="0" err="1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1600" baseline="300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* </a:t>
            </a:r>
            <a:endParaRPr lang="en-US" sz="1600" dirty="0" smtClean="0">
              <a:solidFill>
                <a:srgbClr val="007E39"/>
              </a:solidFill>
              <a:latin typeface="Gill Sans MT" pitchFamily="34" charset="0"/>
              <a:cs typeface="Gill Sans" pitchFamily="17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Visibility “</a:t>
            </a:r>
            <a:r>
              <a:rPr lang="en-US" sz="1600" dirty="0" err="1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vPB</a:t>
            </a: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” = cross-</a:t>
            </a:r>
            <a:r>
              <a:rPr lang="en-US" sz="1600" dirty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correlation </a:t>
            </a:r>
            <a:r>
              <a:rPr lang="en-US" sz="1600" dirty="0" err="1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1600" baseline="-25000" dirty="0" err="1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1600" dirty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*</a:t>
            </a:r>
            <a:r>
              <a:rPr lang="en-US" sz="1600" dirty="0" err="1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1600" baseline="-25000" dirty="0" err="1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j</a:t>
            </a:r>
            <a:r>
              <a:rPr lang="en-US" sz="1600" baseline="30000" dirty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* </a:t>
            </a: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 of voltage patterns. If not identical </a:t>
            </a:r>
            <a:r>
              <a:rPr lang="en-US" sz="1600" dirty="0" err="1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vPB</a:t>
            </a: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 will be complex</a:t>
            </a:r>
            <a:endParaRPr lang="en-US" sz="1600" dirty="0" smtClean="0">
              <a:solidFill>
                <a:srgbClr val="007E3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Beam: Polarized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6"/>
            <a:ext cx="8343900" cy="5068888"/>
          </a:xfrm>
        </p:spPr>
        <p:txBody>
          <a:bodyPr/>
          <a:lstStyle/>
          <a:p>
            <a:r>
              <a:rPr lang="en-US" sz="2400" dirty="0" smtClean="0"/>
              <a:t>The aperture response functions have polarization dependence</a:t>
            </a:r>
          </a:p>
          <a:p>
            <a:pPr lvl="1"/>
            <a:r>
              <a:rPr lang="en-US" dirty="0" smtClean="0"/>
              <a:t>cross-correlation of complex antenna voltage patterns (R,L or X,Y)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79743" y="2005560"/>
            <a:ext cx="3417840" cy="362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62623" y="2006280"/>
            <a:ext cx="3401640" cy="36194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104663" y="1991161"/>
            <a:ext cx="2972520" cy="3549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Parallel Hand Pattern: </a:t>
            </a:r>
            <a:r>
              <a:rPr lang="en-US" sz="18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A</a:t>
            </a:r>
            <a:r>
              <a:rPr lang="en-US" sz="1800" b="0" i="0" u="none" strike="noStrike" kern="1200" baseline="300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RR</a:t>
            </a:r>
            <a:endParaRPr lang="en-US" sz="1800" b="0" i="0" u="none" strike="noStrike" kern="1200" baseline="30000" dirty="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2663" y="1991161"/>
            <a:ext cx="2786760" cy="3549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Cross Hand Pattern: </a:t>
            </a:r>
            <a:r>
              <a:rPr lang="en-US" sz="1800" b="0" i="0" u="none" strike="noStrike" kern="12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A</a:t>
            </a:r>
            <a:r>
              <a:rPr lang="en-US" sz="1800" b="0" i="0" u="none" strike="noStrike" kern="1200" baseline="30000" dirty="0" smtClean="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rPr>
              <a:t>RL</a:t>
            </a:r>
            <a:endParaRPr lang="en-US" sz="1800" b="0" i="0" u="none" strike="noStrike" kern="1200" baseline="30000" dirty="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1141" y="5346229"/>
            <a:ext cx="6811037" cy="646331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Imperative – you MUST correct (at some level) for (polarized) primary beam effects during imaging if you want accurate wide-field images!</a:t>
            </a:r>
          </a:p>
        </p:txBody>
      </p:sp>
    </p:spTree>
    <p:extLst>
      <p:ext uri="{BB962C8B-B14F-4D97-AF65-F5344CB8AC3E}">
        <p14:creationId xmlns:p14="http://schemas.microsoft.com/office/powerpoint/2010/main" val="222364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40" y="1023582"/>
            <a:ext cx="6905618" cy="5205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Beam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2762"/>
            <a:ext cx="8229600" cy="527340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N</a:t>
            </a:r>
            <a:r>
              <a:rPr lang="en-US" sz="2400" dirty="0" smtClean="0"/>
              <a:t>ow underway for JVLA (</a:t>
            </a:r>
            <a:r>
              <a:rPr lang="en-US" sz="2400" dirty="0" err="1" smtClean="0"/>
              <a:t>Perley</a:t>
            </a:r>
            <a:r>
              <a:rPr lang="en-US" sz="2400" dirty="0" smtClean="0"/>
              <a:t>, Cotton, </a:t>
            </a:r>
            <a:r>
              <a:rPr lang="en-US" sz="2400" u="sng" dirty="0" err="1" smtClean="0"/>
              <a:t>Jagannathan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1068" y="1776619"/>
            <a:ext cx="199257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This row: II IQ IU IV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0060" y="5788567"/>
            <a:ext cx="74044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Mueller matrix (IQUV) showing  leakages in L-band. Data taken this past weekend!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8609" y="1220880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7842" y="1195859"/>
            <a:ext cx="4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Q</a:t>
            </a:r>
            <a:endParaRPr lang="en-US" sz="2000" b="1" dirty="0" smtClean="0">
              <a:solidFill>
                <a:srgbClr val="007E3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0436" y="1236803"/>
            <a:ext cx="396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14448" y="1236803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 smtClean="0">
                <a:solidFill>
                  <a:srgbClr val="FF00FF"/>
                </a:solidFill>
                <a:latin typeface="Gill Sans MT" pitchFamily="34" charset="0"/>
                <a:cs typeface="Gill Sans" pitchFamily="17" charset="0"/>
              </a:rPr>
              <a:t>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4247" y="1581502"/>
            <a:ext cx="1399628" cy="830997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IV leakage showing  R/L squint.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94247" y="2708042"/>
            <a:ext cx="1399628" cy="2462213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“Squint”: Due to VLA feeds off-axis on feed ring, R and L are displaced (phase gradients in X and Y). This causes apparent V signature in </a:t>
            </a:r>
            <a:r>
              <a:rPr lang="en-US" sz="1400" dirty="0" err="1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unpolarized</a:t>
            </a:r>
            <a:r>
              <a:rPr lang="en-US" sz="14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 sources!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068" y="2708042"/>
            <a:ext cx="1992573" cy="156966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Q and U get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quadrupolar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patterns of induced cross-polarization. Note purity is good on-axis (after calibration).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1068" y="4536235"/>
            <a:ext cx="199257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Direction-dependent. Must correct during imaging.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0756" y="63942"/>
            <a:ext cx="1868177" cy="11264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For the Student:</a:t>
            </a:r>
          </a:p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What do the leakages QI UI VI imply?</a:t>
            </a:r>
          </a:p>
        </p:txBody>
      </p:sp>
    </p:spTree>
    <p:extLst>
      <p:ext uri="{BB962C8B-B14F-4D97-AF65-F5344CB8AC3E}">
        <p14:creationId xmlns:p14="http://schemas.microsoft.com/office/powerpoint/2010/main" val="16557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Beam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9934"/>
            <a:ext cx="8229600" cy="5116229"/>
          </a:xfrm>
        </p:spPr>
        <p:txBody>
          <a:bodyPr/>
          <a:lstStyle/>
          <a:p>
            <a:r>
              <a:rPr lang="en-US" sz="2400" dirty="0" smtClean="0"/>
              <a:t>The primary beam response of the antennas in the array must be corrected for during imaging to get accurate intensities (and polarizations) for source outside the core of the beam.</a:t>
            </a:r>
          </a:p>
          <a:p>
            <a:r>
              <a:rPr lang="en-US" sz="2400" dirty="0" smtClean="0"/>
              <a:t>Due to various optics effects, the primary beam is asymmetric and rotates with respect to the source as the sky rotates (in </a:t>
            </a:r>
            <a:r>
              <a:rPr lang="en-US" sz="2400" dirty="0" err="1" smtClean="0"/>
              <a:t>parallactic</a:t>
            </a:r>
            <a:r>
              <a:rPr lang="en-US" sz="2400" dirty="0" smtClean="0"/>
              <a:t> angle).</a:t>
            </a:r>
          </a:p>
          <a:p>
            <a:r>
              <a:rPr lang="en-US" sz="2400" dirty="0" smtClean="0"/>
              <a:t>During imaging can be corrected </a:t>
            </a:r>
            <a:r>
              <a:rPr lang="en-US" sz="2400" dirty="0"/>
              <a:t>approximately </a:t>
            </a:r>
            <a:r>
              <a:rPr lang="en-US" sz="2400" dirty="0" smtClean="0"/>
              <a:t>in gridding (A-projection) and accurately in de-gridding (major cycles). </a:t>
            </a:r>
          </a:p>
          <a:p>
            <a:r>
              <a:rPr lang="en-US" sz="2400" dirty="0" smtClean="0"/>
              <a:t>Accurate time-dependent beam correction is expensive!</a:t>
            </a:r>
          </a:p>
          <a:p>
            <a:r>
              <a:rPr lang="en-US" sz="2400" dirty="0" smtClean="0"/>
              <a:t>The primary beam structure depends on frequency, so wideband imaging is harder (see Wide Bandwidth Imaging lecture by </a:t>
            </a:r>
            <a:r>
              <a:rPr lang="en-US" sz="2400" dirty="0" err="1" smtClean="0"/>
              <a:t>Urvashi</a:t>
            </a:r>
            <a:r>
              <a:rPr lang="en-US" sz="2400" dirty="0" smtClean="0"/>
              <a:t> on Monday!)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5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4388"/>
            <a:ext cx="8229600" cy="5311776"/>
          </a:xfrm>
        </p:spPr>
        <p:txBody>
          <a:bodyPr/>
          <a:lstStyle/>
          <a:p>
            <a:r>
              <a:rPr lang="en-US" sz="2400" dirty="0" smtClean="0"/>
              <a:t>Accurate imaging of emission covering areas larger than the primary beam requires the combination of multiple </a:t>
            </a:r>
            <a:r>
              <a:rPr lang="en-US" sz="2400" dirty="0" err="1" smtClean="0"/>
              <a:t>pointings</a:t>
            </a:r>
            <a:r>
              <a:rPr lang="en-US" sz="2400" dirty="0" smtClean="0"/>
              <a:t>. Example: </a:t>
            </a:r>
            <a:r>
              <a:rPr lang="en-US" sz="2400" u="sng" dirty="0" smtClean="0"/>
              <a:t>Large area sky surveys</a:t>
            </a:r>
          </a:p>
          <a:p>
            <a:endParaRPr lang="en-US" sz="2400" dirty="0" smtClean="0"/>
          </a:p>
          <a:p>
            <a:r>
              <a:rPr lang="en-US" sz="2400" dirty="0" smtClean="0"/>
              <a:t>This is called “Mosaicking”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Simple mosaicking captures the distribution of compact structures (each &lt;&lt; primary beam in size) = panorama</a:t>
            </a:r>
          </a:p>
          <a:p>
            <a:r>
              <a:rPr lang="en-US" sz="2400" dirty="0" smtClean="0"/>
              <a:t>If you have good measurements on the shortest baselines (which probe the center of the </a:t>
            </a:r>
            <a:r>
              <a:rPr lang="en-US" sz="2400" dirty="0" err="1" smtClean="0"/>
              <a:t>uv</a:t>
            </a:r>
            <a:r>
              <a:rPr lang="en-US" sz="2400" dirty="0" smtClean="0"/>
              <a:t>-plane) then mosaicking can reconstruct spacing on sub-aperture scales!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02" y="1617663"/>
            <a:ext cx="2140535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0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Mosaicking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4400"/>
            <a:ext cx="8372475" cy="5211763"/>
          </a:xfrm>
        </p:spPr>
        <p:txBody>
          <a:bodyPr/>
          <a:lstStyle/>
          <a:p>
            <a:r>
              <a:rPr lang="en-US" sz="2400" dirty="0" smtClean="0"/>
              <a:t>Classic – Linear Image-plane Mosaicking</a:t>
            </a:r>
          </a:p>
          <a:p>
            <a:pPr lvl="1"/>
            <a:r>
              <a:rPr lang="en-US" dirty="0" smtClean="0"/>
              <a:t>Form separate images from each pointing (using normal clean), then form weighted sum with PB correction to form larger image. Example: NVSS and FIRST</a:t>
            </a:r>
          </a:p>
          <a:p>
            <a:r>
              <a:rPr lang="en-US" sz="2400" dirty="0" smtClean="0"/>
              <a:t>Modern – Joint </a:t>
            </a:r>
            <a:r>
              <a:rPr lang="en-US" sz="2400" dirty="0" err="1" smtClean="0"/>
              <a:t>Deconvolution</a:t>
            </a:r>
            <a:endParaRPr lang="en-US" sz="2400" dirty="0" smtClean="0"/>
          </a:p>
          <a:p>
            <a:pPr lvl="1"/>
            <a:r>
              <a:rPr lang="en-US" dirty="0" smtClean="0"/>
              <a:t>Linear:  At minor cycles form linear mosaic of residual images.</a:t>
            </a:r>
          </a:p>
          <a:p>
            <a:pPr lvl="1"/>
            <a:r>
              <a:rPr lang="en-US" dirty="0" smtClean="0"/>
              <a:t>Gridded: Use Fourier shift theorem to combine </a:t>
            </a:r>
            <a:r>
              <a:rPr lang="en-US" dirty="0" err="1" smtClean="0"/>
              <a:t>pointings</a:t>
            </a:r>
            <a:r>
              <a:rPr lang="en-US" dirty="0" smtClean="0"/>
              <a:t> in the </a:t>
            </a:r>
            <a:r>
              <a:rPr lang="en-US" dirty="0" err="1" smtClean="0"/>
              <a:t>uv</a:t>
            </a:r>
            <a:r>
              <a:rPr lang="en-US" dirty="0" smtClean="0"/>
              <a:t>-plane during gridding (A-projection) with application of the phase gradient from phase center offsets of each pointing. Example: CBI (Myers et al. 2003)</a:t>
            </a:r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00B050"/>
                </a:solidFill>
              </a:rPr>
              <a:t>of course there is a third path…</a:t>
            </a:r>
          </a:p>
          <a:p>
            <a:r>
              <a:rPr lang="en-US" sz="2400" dirty="0" smtClean="0"/>
              <a:t>Post-modern – use Joint Mosaicking for subsets of nearby </a:t>
            </a:r>
            <a:r>
              <a:rPr lang="en-US" sz="2400" dirty="0" err="1" smtClean="0"/>
              <a:t>pointings</a:t>
            </a:r>
            <a:r>
              <a:rPr lang="en-US" sz="2400" dirty="0" smtClean="0"/>
              <a:t>, and Image plane Mosaicking to combine sub-mosaics. </a:t>
            </a:r>
            <a:endParaRPr lang="en-US" sz="2400" dirty="0"/>
          </a:p>
          <a:p>
            <a:pPr lvl="1"/>
            <a:r>
              <a:rPr lang="en-US" sz="2400" dirty="0" smtClean="0"/>
              <a:t>Combine with “peeling” of sources outside of beams.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5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Mosaicking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0113"/>
            <a:ext cx="8229600" cy="5226051"/>
          </a:xfrm>
        </p:spPr>
        <p:txBody>
          <a:bodyPr/>
          <a:lstStyle/>
          <a:p>
            <a:r>
              <a:rPr lang="en-US" sz="2400" dirty="0"/>
              <a:t>Form a linear combination of the individual </a:t>
            </a:r>
            <a:r>
              <a:rPr lang="en-US" sz="2400" dirty="0" err="1" smtClean="0"/>
              <a:t>pointings</a:t>
            </a:r>
            <a:r>
              <a:rPr lang="en-US" sz="2400" dirty="0" smtClean="0"/>
              <a:t>  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smtClean="0"/>
              <a:t>of the individual </a:t>
            </a:r>
            <a:r>
              <a:rPr lang="en-US" sz="2400" dirty="0" err="1" smtClean="0"/>
              <a:t>deconvolved</a:t>
            </a:r>
            <a:r>
              <a:rPr lang="en-US" sz="2400" dirty="0" smtClean="0"/>
              <a:t> images </a:t>
            </a:r>
            <a:r>
              <a:rPr lang="en-US" sz="2400" b="1" i="1" dirty="0" err="1" smtClean="0"/>
              <a:t>I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 on a pixel by pixel basis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400" dirty="0"/>
              <a:t>Here </a:t>
            </a:r>
            <a:r>
              <a:rPr lang="el-GR" sz="2400" dirty="0" smtClean="0"/>
              <a:t>σ</a:t>
            </a:r>
            <a:r>
              <a:rPr lang="en-US" sz="2400" baseline="30000" dirty="0" smtClean="0"/>
              <a:t>-2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 </a:t>
            </a:r>
            <a:r>
              <a:rPr lang="en-US" sz="2400" dirty="0" smtClean="0"/>
              <a:t>(diagonals of </a:t>
            </a:r>
            <a:r>
              <a:rPr lang="en-US" sz="2400" b="1" dirty="0" smtClean="0"/>
              <a:t>N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 is </a:t>
            </a:r>
            <a:r>
              <a:rPr lang="en-US" sz="2400" dirty="0"/>
              <a:t>the </a:t>
            </a:r>
            <a:r>
              <a:rPr lang="en-US" sz="2400" dirty="0" smtClean="0"/>
              <a:t>inverse noise </a:t>
            </a:r>
            <a:r>
              <a:rPr lang="en-US" sz="2400" dirty="0"/>
              <a:t>variance of an individual pointing and </a:t>
            </a:r>
            <a:r>
              <a:rPr lang="en-US" sz="2400" b="1" dirty="0" smtClean="0"/>
              <a:t>A</a:t>
            </a:r>
            <a:r>
              <a:rPr lang="en-US" sz="2400" dirty="0" smtClean="0"/>
              <a:t>(</a:t>
            </a:r>
            <a:r>
              <a:rPr lang="en-US" sz="2400" b="1" dirty="0" smtClean="0"/>
              <a:t>m</a:t>
            </a:r>
            <a:r>
              <a:rPr lang="en-US" sz="2400" dirty="0" smtClean="0"/>
              <a:t>) </a:t>
            </a:r>
            <a:r>
              <a:rPr lang="en-US" sz="2400" dirty="0"/>
              <a:t>is the primary response function of an antenna (primary beam)</a:t>
            </a:r>
          </a:p>
          <a:p>
            <a:r>
              <a:rPr lang="en-US" sz="2400" dirty="0" smtClean="0"/>
              <a:t>W(</a:t>
            </a:r>
            <a:r>
              <a:rPr lang="en-US" sz="2400" b="1" dirty="0" smtClean="0"/>
              <a:t>m</a:t>
            </a:r>
            <a:r>
              <a:rPr lang="en-US" sz="2400" dirty="0" smtClean="0"/>
              <a:t>) </a:t>
            </a:r>
            <a:r>
              <a:rPr lang="en-US" sz="2400" dirty="0"/>
              <a:t>is a weighting function that suppresses noise amplification at the edge of mosaic</a:t>
            </a:r>
          </a:p>
          <a:p>
            <a:r>
              <a:rPr lang="en-US" sz="2400" dirty="0" smtClean="0"/>
              <a:t>This linear weighted mosaic can also be computed for the residual dirty image at minor cycles to carry out a joint linear mosaic </a:t>
            </a:r>
            <a:r>
              <a:rPr lang="en-US" sz="2400" dirty="0" err="1" smtClean="0"/>
              <a:t>deconvolution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759645"/>
              </p:ext>
            </p:extLst>
          </p:nvPr>
        </p:nvGraphicFramePr>
        <p:xfrm>
          <a:off x="2525183" y="1771650"/>
          <a:ext cx="44323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3" imgW="4432300" imgH="1104900" progId="Equation.3">
                  <p:embed/>
                </p:oleObj>
              </mc:Choice>
              <mc:Fallback>
                <p:oleObj name="Equation" r:id="rId3" imgW="4432300" imgH="1104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5183" y="1771650"/>
                        <a:ext cx="44323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13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Mosaic – observe </a:t>
            </a:r>
            <a:r>
              <a:rPr lang="en-US" dirty="0" err="1" smtClean="0"/>
              <a:t>pointings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6" name="Picture 7" descr="g260_lin_circ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1124744"/>
            <a:ext cx="4876800" cy="48768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06576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Mosaic – </a:t>
            </a:r>
            <a:br>
              <a:rPr lang="en-US" dirty="0" smtClean="0"/>
            </a:br>
            <a:r>
              <a:rPr lang="en-US" dirty="0" smtClean="0"/>
              <a:t>individual images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8763"/>
            <a:ext cx="3435349" cy="4597400"/>
          </a:xfrm>
        </p:spPr>
        <p:txBody>
          <a:bodyPr/>
          <a:lstStyle/>
          <a:p>
            <a:pPr lvl="0">
              <a:defRPr/>
            </a:pPr>
            <a:r>
              <a:rPr lang="en-US" sz="2400" dirty="0">
                <a:latin typeface="Gill Sans MT" charset="-18"/>
                <a:ea typeface="ＭＳ Ｐゴシック" charset="-128"/>
                <a:cs typeface="ＭＳ Ｐゴシック" charset="-128"/>
              </a:rPr>
              <a:t>Treat each pointing separately</a:t>
            </a:r>
          </a:p>
          <a:p>
            <a:pPr lvl="0">
              <a:defRPr/>
            </a:pPr>
            <a:r>
              <a:rPr lang="en-US" sz="2400" dirty="0" smtClean="0">
                <a:latin typeface="Gill Sans MT" charset="-18"/>
                <a:ea typeface="ＭＳ Ｐゴシック" charset="-128"/>
                <a:cs typeface="ＭＳ Ｐゴシック" charset="-128"/>
              </a:rPr>
              <a:t>Image &amp; </a:t>
            </a:r>
            <a:r>
              <a:rPr lang="en-US" sz="2400" dirty="0" err="1" smtClean="0">
                <a:latin typeface="Gill Sans MT" charset="-18"/>
                <a:ea typeface="ＭＳ Ｐゴシック" charset="-128"/>
                <a:cs typeface="ＭＳ Ｐゴシック" charset="-128"/>
              </a:rPr>
              <a:t>deconvolve</a:t>
            </a:r>
            <a:r>
              <a:rPr lang="en-US" sz="2400" dirty="0" smtClean="0">
                <a:latin typeface="Gill Sans MT" charset="-18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dirty="0">
                <a:latin typeface="Gill Sans MT" charset="-18"/>
                <a:ea typeface="ＭＳ Ｐゴシック" charset="-128"/>
                <a:cs typeface="ＭＳ Ｐゴシック" charset="-128"/>
              </a:rPr>
              <a:t>each pointing</a:t>
            </a:r>
          </a:p>
          <a:p>
            <a:pPr lvl="0">
              <a:defRPr/>
            </a:pPr>
            <a:r>
              <a:rPr lang="en-US" sz="2400" dirty="0" smtClean="0">
                <a:latin typeface="Gill Sans MT" charset="-18"/>
                <a:ea typeface="ＭＳ Ｐゴシック" charset="-128"/>
                <a:cs typeface="ＭＳ Ｐゴシック" charset="-128"/>
              </a:rPr>
              <a:t>Stitch </a:t>
            </a:r>
            <a:r>
              <a:rPr lang="en-US" sz="2400" dirty="0">
                <a:latin typeface="Gill Sans MT" charset="-18"/>
                <a:ea typeface="ＭＳ Ｐゴシック" charset="-128"/>
                <a:cs typeface="ＭＳ Ｐゴシック" charset="-128"/>
              </a:rPr>
              <a:t>together linearly with </a:t>
            </a:r>
            <a:r>
              <a:rPr lang="en-US" sz="2400" dirty="0" smtClean="0">
                <a:latin typeface="Gill Sans MT" charset="-18"/>
                <a:ea typeface="ＭＳ Ｐゴシック" charset="-128"/>
                <a:cs typeface="ＭＳ Ｐゴシック" charset="-128"/>
              </a:rPr>
              <a:t>optimal pointing weights from noise and primary beam</a:t>
            </a:r>
            <a:endParaRPr lang="en-US" sz="2400" dirty="0">
              <a:latin typeface="Gill Sans MT" charset="-18"/>
              <a:ea typeface="ＭＳ Ｐゴシック" charset="-128"/>
              <a:cs typeface="ＭＳ Ｐゴシック" charset="-128"/>
            </a:endParaRPr>
          </a:p>
          <a:p>
            <a:endParaRPr lang="en-US" sz="2400" dirty="0"/>
          </a:p>
        </p:txBody>
      </p:sp>
      <p:pic>
        <p:nvPicPr>
          <p:cNvPr id="7" name="Picture 4" descr="g260_097"/>
          <p:cNvPicPr>
            <a:picLocks noChangeAspect="1" noChangeArrowheads="1"/>
          </p:cNvPicPr>
          <p:nvPr/>
        </p:nvPicPr>
        <p:blipFill>
          <a:blip r:embed="rId2"/>
          <a:srcRect l="7500" t="7500" r="7500" b="7500"/>
          <a:stretch>
            <a:fillRect/>
          </a:stretch>
        </p:blipFill>
        <p:spPr bwMode="auto">
          <a:xfrm>
            <a:off x="7092949" y="2132012"/>
            <a:ext cx="2074863" cy="2074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5" descr="g260_081"/>
          <p:cNvPicPr>
            <a:picLocks noChangeAspect="1" noChangeArrowheads="1"/>
          </p:cNvPicPr>
          <p:nvPr/>
        </p:nvPicPr>
        <p:blipFill>
          <a:blip r:embed="rId3"/>
          <a:srcRect l="7500" t="7500" r="7500" b="7500"/>
          <a:stretch>
            <a:fillRect/>
          </a:stretch>
        </p:blipFill>
        <p:spPr bwMode="auto">
          <a:xfrm>
            <a:off x="5645149" y="-77788"/>
            <a:ext cx="2071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g260_086"/>
          <p:cNvPicPr>
            <a:picLocks noChangeAspect="1" noChangeArrowheads="1"/>
          </p:cNvPicPr>
          <p:nvPr/>
        </p:nvPicPr>
        <p:blipFill>
          <a:blip r:embed="rId4"/>
          <a:srcRect l="7500" t="7500" r="7500" b="7500"/>
          <a:stretch>
            <a:fillRect/>
          </a:stretch>
        </p:blipFill>
        <p:spPr bwMode="auto">
          <a:xfrm>
            <a:off x="5416549" y="1674812"/>
            <a:ext cx="2071688" cy="2071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6" descr="g260_083"/>
          <p:cNvPicPr>
            <a:picLocks noChangeAspect="1" noChangeArrowheads="1"/>
          </p:cNvPicPr>
          <p:nvPr/>
        </p:nvPicPr>
        <p:blipFill>
          <a:blip r:embed="rId5"/>
          <a:srcRect l="7500" t="7500" r="7500" b="7500"/>
          <a:stretch>
            <a:fillRect/>
          </a:stretch>
        </p:blipFill>
        <p:spPr bwMode="auto">
          <a:xfrm>
            <a:off x="5568949" y="3656012"/>
            <a:ext cx="2071688" cy="2071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8" descr="g260_087"/>
          <p:cNvPicPr>
            <a:picLocks noChangeAspect="1" noChangeArrowheads="1"/>
          </p:cNvPicPr>
          <p:nvPr/>
        </p:nvPicPr>
        <p:blipFill>
          <a:blip r:embed="rId6"/>
          <a:srcRect l="7500" t="7500" r="7500" b="7500"/>
          <a:stretch>
            <a:fillRect/>
          </a:stretch>
        </p:blipFill>
        <p:spPr bwMode="auto">
          <a:xfrm>
            <a:off x="3892549" y="760412"/>
            <a:ext cx="2071688" cy="2071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Picture 10" descr="g260_095"/>
          <p:cNvPicPr>
            <a:picLocks noChangeAspect="1" noChangeArrowheads="1"/>
          </p:cNvPicPr>
          <p:nvPr/>
        </p:nvPicPr>
        <p:blipFill>
          <a:blip r:embed="rId7"/>
          <a:srcRect l="7500" t="7500" r="7500" b="7500"/>
          <a:stretch>
            <a:fillRect/>
          </a:stretch>
        </p:blipFill>
        <p:spPr bwMode="auto">
          <a:xfrm>
            <a:off x="4121149" y="2513012"/>
            <a:ext cx="2071688" cy="2071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11" descr="g260_096"/>
          <p:cNvPicPr>
            <a:picLocks noChangeAspect="1" noChangeArrowheads="1"/>
          </p:cNvPicPr>
          <p:nvPr/>
        </p:nvPicPr>
        <p:blipFill>
          <a:blip r:embed="rId8"/>
          <a:srcRect l="7500" t="7500" r="7500" b="7500"/>
          <a:stretch>
            <a:fillRect/>
          </a:stretch>
        </p:blipFill>
        <p:spPr bwMode="auto">
          <a:xfrm>
            <a:off x="3892549" y="4418012"/>
            <a:ext cx="2074863" cy="20748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071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Interferometer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0113"/>
            <a:ext cx="8229600" cy="5226051"/>
          </a:xfrm>
        </p:spPr>
        <p:txBody>
          <a:bodyPr/>
          <a:lstStyle/>
          <a:p>
            <a:r>
              <a:rPr lang="en-US" sz="2400" dirty="0" smtClean="0"/>
              <a:t>Relates what we measure in a visibility </a:t>
            </a:r>
            <a:r>
              <a:rPr lang="en-US" sz="2400" i="1" dirty="0" smtClean="0"/>
              <a:t>k</a:t>
            </a:r>
            <a:r>
              <a:rPr lang="en-US" sz="2400" dirty="0" smtClean="0"/>
              <a:t> to what is on the sky and what our antennas and array are doing (no noise):</a:t>
            </a:r>
          </a:p>
          <a:p>
            <a:endParaRPr lang="en-US" sz="2400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visibility index </a:t>
            </a:r>
            <a:r>
              <a:rPr lang="en-US" i="1" dirty="0"/>
              <a:t>k</a:t>
            </a:r>
            <a:r>
              <a:rPr lang="en-US" dirty="0" smtClean="0"/>
              <a:t> encapsulates the time, antenna pair, </a:t>
            </a:r>
            <a:r>
              <a:rPr lang="en-US" dirty="0" err="1" smtClean="0"/>
              <a:t>parallactic</a:t>
            </a:r>
            <a:r>
              <a:rPr lang="en-US" dirty="0" smtClean="0"/>
              <a:t> angle, pointing direction, phase center of the observation for 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o do 2D Fourier transforms between the (</a:t>
            </a:r>
            <a:r>
              <a:rPr lang="en-US" sz="2400" dirty="0" err="1" smtClean="0"/>
              <a:t>l,m</a:t>
            </a:r>
            <a:r>
              <a:rPr lang="en-US" sz="2400" dirty="0" smtClean="0"/>
              <a:t>) and (</a:t>
            </a:r>
            <a:r>
              <a:rPr lang="en-US" sz="2400" dirty="0" err="1" smtClean="0"/>
              <a:t>u,v</a:t>
            </a:r>
            <a:r>
              <a:rPr lang="en-US" sz="2400" dirty="0" smtClean="0"/>
              <a:t>)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r>
              <a:rPr lang="en-US" sz="2400" dirty="0" smtClean="0"/>
              <a:t>Write with linear operators: (includes noise term)</a:t>
            </a:r>
          </a:p>
          <a:p>
            <a:pPr marL="0" lvl="1" indent="0" algn="ctr">
              <a:buNone/>
            </a:pPr>
            <a:r>
              <a:rPr lang="en-US" altLang="en-US" sz="3200" b="1" i="1" u="sng" dirty="0"/>
              <a:t>v</a:t>
            </a:r>
            <a:r>
              <a:rPr lang="en-US" altLang="en-US" sz="3200" dirty="0"/>
              <a:t>  =  </a:t>
            </a:r>
            <a:r>
              <a:rPr lang="en-US" altLang="en-US" sz="3200" b="1" dirty="0"/>
              <a:t>F</a:t>
            </a:r>
            <a:r>
              <a:rPr lang="en-US" altLang="en-US" sz="3200" baseline="26000" dirty="0"/>
              <a:t>-1</a:t>
            </a:r>
            <a:r>
              <a:rPr lang="en-US" altLang="en-US" sz="2800" dirty="0"/>
              <a:t> </a:t>
            </a:r>
            <a:r>
              <a:rPr lang="en-US" altLang="en-US" sz="3200" b="1" dirty="0" smtClean="0"/>
              <a:t>W</a:t>
            </a:r>
            <a:r>
              <a:rPr lang="en-US" altLang="en-US" sz="3200" dirty="0" smtClean="0"/>
              <a:t> </a:t>
            </a:r>
            <a:r>
              <a:rPr lang="en-US" altLang="en-US" sz="3200" b="1" dirty="0" smtClean="0"/>
              <a:t>A</a:t>
            </a:r>
            <a:r>
              <a:rPr lang="en-US" altLang="en-US" sz="3200" dirty="0" smtClean="0"/>
              <a:t> </a:t>
            </a:r>
            <a:r>
              <a:rPr lang="en-US" altLang="en-US" sz="3200" b="1" dirty="0" smtClean="0"/>
              <a:t>s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+ </a:t>
            </a:r>
            <a:r>
              <a:rPr lang="en-US" altLang="en-US" sz="3200" i="1" u="sng" dirty="0"/>
              <a:t>n</a:t>
            </a:r>
            <a:endParaRPr lang="en-US" altLang="en-US" sz="32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57969" y="4283891"/>
            <a:ext cx="7957431" cy="1020187"/>
            <a:chOff x="1508364" y="1903382"/>
            <a:chExt cx="5616302" cy="603658"/>
          </a:xfrm>
        </p:grpSpPr>
        <p:sp>
          <p:nvSpPr>
            <p:cNvPr id="9" name="Straight Connector 8"/>
            <p:cNvSpPr/>
            <p:nvPr/>
          </p:nvSpPr>
          <p:spPr>
            <a:xfrm flipH="1" flipV="1">
              <a:off x="5975640" y="2167920"/>
              <a:ext cx="2160" cy="339120"/>
            </a:xfrm>
            <a:prstGeom prst="line">
              <a:avLst/>
            </a:prstGeom>
            <a:noFill/>
            <a:ln w="36000">
              <a:solidFill>
                <a:srgbClr val="FFFFFF"/>
              </a:solidFill>
              <a:prstDash val="solid"/>
              <a:tailEnd type="arrow"/>
            </a:ln>
          </p:spPr>
          <p:txBody>
            <a:bodyPr vert="horz" lIns="18000" tIns="18000" rIns="18000" bIns="18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 flipV="1">
              <a:off x="6876720" y="2134440"/>
              <a:ext cx="2160" cy="339120"/>
            </a:xfrm>
            <a:prstGeom prst="line">
              <a:avLst/>
            </a:prstGeom>
            <a:noFill/>
            <a:ln w="36000">
              <a:solidFill>
                <a:srgbClr val="FFFFFF"/>
              </a:solidFill>
              <a:prstDash val="solid"/>
              <a:tailEnd type="arrow"/>
            </a:ln>
          </p:spPr>
          <p:txBody>
            <a:bodyPr vert="horz" lIns="18000" tIns="18000" rIns="18000" bIns="18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08364" y="2146210"/>
              <a:ext cx="5616302" cy="2176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dirty="0" smtClean="0">
                  <a:ln>
                    <a:noFill/>
                  </a:ln>
                  <a:solidFill>
                    <a:srgbClr val="280099"/>
                  </a:solidFill>
                  <a:latin typeface="Liberation Sans" pitchFamily="18"/>
                  <a:ea typeface="DejaVu LGC Sans" pitchFamily="2"/>
                  <a:cs typeface="DejaVu LGC Sans" pitchFamily="2"/>
                </a:rPr>
                <a:t>     Data                          </a:t>
              </a:r>
              <a:r>
                <a:rPr lang="en-US" sz="1800" dirty="0" smtClean="0">
                  <a:solidFill>
                    <a:srgbClr val="280099"/>
                  </a:solidFill>
                  <a:latin typeface="Liberation Sans" pitchFamily="18"/>
                  <a:ea typeface="DejaVu LGC Sans" pitchFamily="2"/>
                  <a:cs typeface="DejaVu LGC Sans" pitchFamily="2"/>
                </a:rPr>
                <a:t>Sky     </a:t>
              </a:r>
              <a:r>
                <a:rPr lang="en-US" sz="1800" b="0" i="0" u="none" strike="noStrike" kern="1200" dirty="0" smtClean="0">
                  <a:ln>
                    <a:noFill/>
                  </a:ln>
                  <a:solidFill>
                    <a:srgbClr val="280099"/>
                  </a:solidFill>
                  <a:latin typeface="Liberation Sans" pitchFamily="18"/>
                  <a:ea typeface="DejaVu LGC Sans" pitchFamily="2"/>
                  <a:cs typeface="DejaVu LGC Sans" pitchFamily="2"/>
                </a:rPr>
                <a:t>Primary Beam     Geometry  Fourier kernel</a:t>
              </a:r>
              <a:endParaRPr lang="en-US" sz="1800" b="0" i="0" u="none" strike="noStrike" kern="1200" dirty="0">
                <a:ln>
                  <a:noFill/>
                </a:ln>
                <a:solidFill>
                  <a:srgbClr val="280099"/>
                </a:solidFill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 flipV="1">
              <a:off x="1865536" y="1903384"/>
              <a:ext cx="0" cy="23105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olid"/>
              <a:tailEnd type="arrow"/>
            </a:ln>
          </p:spPr>
          <p:txBody>
            <a:bodyPr vert="horz" lIns="108000" tIns="63000" rIns="108000" bIns="63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V="1">
              <a:off x="4177610" y="1903384"/>
              <a:ext cx="118487" cy="23105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olid"/>
              <a:tailEnd type="arrow"/>
            </a:ln>
          </p:spPr>
          <p:txBody>
            <a:bodyPr vert="horz" lIns="108000" tIns="63000" rIns="108000" bIns="63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V="1">
              <a:off x="5117944" y="1903383"/>
              <a:ext cx="70589" cy="231057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olid"/>
              <a:tailEnd type="arrow"/>
            </a:ln>
          </p:spPr>
          <p:txBody>
            <a:bodyPr vert="horz" lIns="108000" tIns="63000" rIns="108000" bIns="63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V="1">
              <a:off x="5940069" y="1903382"/>
              <a:ext cx="135859" cy="231057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olid"/>
              <a:tailEnd type="arrow"/>
            </a:ln>
          </p:spPr>
          <p:txBody>
            <a:bodyPr vert="horz" lIns="108000" tIns="63000" rIns="108000" bIns="63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DejaVu LGC Sans" pitchFamily="2"/>
                <a:cs typeface="DejaVu LGC Sans" pitchFamily="2"/>
              </a:endParaRPr>
            </a:p>
          </p:txBody>
        </p:sp>
      </p:grpSp>
      <p:sp>
        <p:nvSpPr>
          <p:cNvPr id="19" name="Straight Connector 18"/>
          <p:cNvSpPr/>
          <p:nvPr/>
        </p:nvSpPr>
        <p:spPr>
          <a:xfrm flipV="1">
            <a:off x="3666843" y="4283893"/>
            <a:ext cx="199053" cy="410049"/>
          </a:xfrm>
          <a:prstGeom prst="line">
            <a:avLst/>
          </a:prstGeom>
          <a:noFill/>
          <a:ln w="36720">
            <a:solidFill>
              <a:srgbClr val="000080"/>
            </a:solidFill>
            <a:prstDash val="solid"/>
            <a:tailEnd type="arrow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5767" y="5403435"/>
            <a:ext cx="221963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Linear operator notation: can represent integrals or discrete matrix equations!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135421"/>
              </p:ext>
            </p:extLst>
          </p:nvPr>
        </p:nvGraphicFramePr>
        <p:xfrm>
          <a:off x="812800" y="1798109"/>
          <a:ext cx="74168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3" imgW="7416800" imgH="711200" progId="Equation.3">
                  <p:embed/>
                </p:oleObj>
              </mc:Choice>
              <mc:Fallback>
                <p:oleObj name="Equation" r:id="rId3" imgW="7416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2800" y="1798109"/>
                        <a:ext cx="74168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448742"/>
              </p:ext>
            </p:extLst>
          </p:nvPr>
        </p:nvGraphicFramePr>
        <p:xfrm>
          <a:off x="693738" y="3635375"/>
          <a:ext cx="77089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5" imgW="7708900" imgH="584200" progId="Equation.3">
                  <p:embed/>
                </p:oleObj>
              </mc:Choice>
              <mc:Fallback>
                <p:oleObj name="Equation" r:id="rId5" imgW="77089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3738" y="3635375"/>
                        <a:ext cx="77089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916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Mosaic – combine </a:t>
            </a:r>
            <a:r>
              <a:rPr lang="en-US" dirty="0" err="1" smtClean="0"/>
              <a:t>pointings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8" name="Picture 20" descr="g260_comb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067594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785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0062"/>
            <a:ext cx="3614738" cy="5126038"/>
          </a:xfrm>
        </p:spPr>
        <p:txBody>
          <a:bodyPr/>
          <a:lstStyle/>
          <a:p>
            <a:r>
              <a:rPr lang="en-US" sz="2400" dirty="0" smtClean="0"/>
              <a:t>Mosaicking in the image and </a:t>
            </a:r>
            <a:r>
              <a:rPr lang="en-US" sz="2400" dirty="0" err="1" smtClean="0"/>
              <a:t>uv</a:t>
            </a:r>
            <a:r>
              <a:rPr lang="en-US" sz="2400" dirty="0" smtClean="0"/>
              <a:t> domains:</a:t>
            </a:r>
            <a:endParaRPr lang="en-US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0536"/>
            <a:ext cx="3948113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0536"/>
            <a:ext cx="3948113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736975" y="2724136"/>
            <a:ext cx="1670050" cy="415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33CC33"/>
                </a:solidFill>
              </a:rPr>
              <a:t>offset &amp; add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29050" y="3943336"/>
            <a:ext cx="1487488" cy="7207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33CC33"/>
                </a:solidFill>
              </a:rPr>
              <a:t>phase</a:t>
            </a:r>
          </a:p>
          <a:p>
            <a:r>
              <a:rPr lang="en-US" altLang="en-US" sz="2000" b="1">
                <a:solidFill>
                  <a:srgbClr val="33CC33"/>
                </a:solidFill>
              </a:rPr>
              <a:t> gradients 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1752600" y="2647936"/>
            <a:ext cx="1905000" cy="2286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5486400" y="1962136"/>
            <a:ext cx="228600" cy="9906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5486400" y="1962136"/>
            <a:ext cx="762000" cy="9906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5486400" y="2343136"/>
            <a:ext cx="762000" cy="6096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4572000" y="3181336"/>
            <a:ext cx="0" cy="76200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5410200" y="4324336"/>
            <a:ext cx="1524000" cy="762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5410200" y="4324336"/>
            <a:ext cx="1524000" cy="2286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5410200" y="4324336"/>
            <a:ext cx="1524000" cy="3810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Mosaicking 101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67167" y="180160"/>
            <a:ext cx="221963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err="1" smtClean="0">
                <a:latin typeface="Gill Sans MT" pitchFamily="34" charset="0"/>
                <a:cs typeface="Gill Sans" pitchFamily="17" charset="0"/>
              </a:rPr>
              <a:t>Ekers</a:t>
            </a: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 &amp; Rots (1979) – mosaicking can synthesize short </a:t>
            </a:r>
            <a:r>
              <a:rPr lang="en-US" sz="1400" dirty="0" err="1" smtClean="0">
                <a:latin typeface="Gill Sans MT" pitchFamily="34" charset="0"/>
                <a:cs typeface="Gill Sans" pitchFamily="17" charset="0"/>
              </a:rPr>
              <a:t>spacings</a:t>
            </a: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. Effectively is a FT of the mosaic grid.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61920" y="5863202"/>
            <a:ext cx="6867680" cy="338554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Mosaicking increases resolution in ALL parts of the </a:t>
            </a:r>
            <a:r>
              <a:rPr lang="en-US" sz="1600" b="1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uv</a:t>
            </a:r>
            <a:r>
              <a:rPr lang="en-US" sz="1600" b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-plane!</a:t>
            </a:r>
          </a:p>
        </p:txBody>
      </p:sp>
    </p:spTree>
    <p:extLst>
      <p:ext uri="{BB962C8B-B14F-4D97-AF65-F5344CB8AC3E}">
        <p14:creationId xmlns:p14="http://schemas.microsoft.com/office/powerpoint/2010/main" val="360942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Mosaicking and the </a:t>
            </a:r>
            <a:r>
              <a:rPr lang="en-US" dirty="0" err="1" smtClean="0"/>
              <a:t>uv</a:t>
            </a:r>
            <a:r>
              <a:rPr lang="en-US" dirty="0" smtClean="0"/>
              <a:t>-plane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4426"/>
            <a:ext cx="8229600" cy="5011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6" name="Picture 5" descr="f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4400550" cy="4427538"/>
          </a:xfrm>
          <a:prstGeom prst="rect">
            <a:avLst/>
          </a:prstGeom>
          <a:noFill/>
        </p:spPr>
      </p:pic>
      <p:pic>
        <p:nvPicPr>
          <p:cNvPr id="7" name="Picture 6" descr="f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4410075" cy="4419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1217583"/>
            <a:ext cx="1727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No </a:t>
            </a:r>
            <a:r>
              <a:rPr lang="en-US" sz="2000" dirty="0" err="1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Ekers</a:t>
            </a:r>
            <a:r>
              <a:rPr lang="en-US" sz="20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-Rots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1219200"/>
            <a:ext cx="131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Ekers</a:t>
            </a:r>
            <a:r>
              <a:rPr lang="en-US" sz="2000" dirty="0" smtClean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-Rots</a:t>
            </a:r>
          </a:p>
        </p:txBody>
      </p:sp>
    </p:spTree>
    <p:extLst>
      <p:ext uri="{BB962C8B-B14F-4D97-AF65-F5344CB8AC3E}">
        <p14:creationId xmlns:p14="http://schemas.microsoft.com/office/powerpoint/2010/main" val="290798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Aperture 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538"/>
            <a:ext cx="8229600" cy="5254625"/>
          </a:xfrm>
        </p:spPr>
        <p:txBody>
          <a:bodyPr/>
          <a:lstStyle/>
          <a:p>
            <a:r>
              <a:rPr lang="en-US" dirty="0" smtClean="0"/>
              <a:t>See “</a:t>
            </a:r>
            <a:r>
              <a:rPr lang="en-US" dirty="0" err="1" smtClean="0"/>
              <a:t>Widefield</a:t>
            </a:r>
            <a:r>
              <a:rPr lang="en-US" dirty="0" smtClean="0"/>
              <a:t> Imaging II” tomorrow (Brian Mason) for more on recovery of short spacing information.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16" name="Picture 4" descr="readhead_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8" t="12134" r="17233" b="45872"/>
          <a:stretch>
            <a:fillRect/>
          </a:stretch>
        </p:blipFill>
        <p:spPr bwMode="auto">
          <a:xfrm>
            <a:off x="152400" y="1620043"/>
            <a:ext cx="7086600" cy="40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2889250" y="4058443"/>
            <a:ext cx="2801938" cy="1114425"/>
            <a:chOff x="3197" y="1632"/>
            <a:chExt cx="1765" cy="702"/>
          </a:xfrm>
        </p:grpSpPr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3315" y="1632"/>
              <a:ext cx="1597" cy="0"/>
            </a:xfrm>
            <a:prstGeom prst="line">
              <a:avLst/>
            </a:prstGeom>
            <a:noFill/>
            <a:ln w="76200">
              <a:solidFill>
                <a:srgbClr val="3333CC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3333CC">
                  <a:gamma/>
                  <a:shade val="60000"/>
                  <a:invGamma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3197" y="1749"/>
              <a:ext cx="1765" cy="58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3333CC"/>
                  </a:solidFill>
                </a:rPr>
                <a:t>each point on aperture</a:t>
              </a:r>
            </a:p>
            <a:p>
              <a:r>
                <a:rPr lang="en-US" altLang="en-US" sz="1800">
                  <a:solidFill>
                    <a:srgbClr val="3333CC"/>
                  </a:solidFill>
                </a:rPr>
                <a:t>gets correlated with each </a:t>
              </a:r>
            </a:p>
            <a:p>
              <a:r>
                <a:rPr lang="en-US" altLang="en-US" sz="1800">
                  <a:solidFill>
                    <a:srgbClr val="3333CC"/>
                  </a:solidFill>
                </a:rPr>
                <a:t>point on other aperture</a:t>
              </a:r>
              <a:endParaRPr lang="en-US" altLang="en-US" sz="1800" b="1">
                <a:solidFill>
                  <a:srgbClr val="3333CC"/>
                </a:solidFill>
              </a:endParaRPr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315200" y="1625598"/>
            <a:ext cx="1828800" cy="1815882"/>
          </a:xfrm>
          <a:prstGeom prst="rect">
            <a:avLst/>
          </a:prstGeom>
          <a:solidFill>
            <a:srgbClr val="CCEC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 dirty="0">
                <a:solidFill>
                  <a:srgbClr val="007E39"/>
                </a:solidFill>
                <a:cs typeface="Arial" charset="0"/>
                <a:sym typeface="Symbol" pitchFamily="80" charset="2"/>
              </a:rPr>
              <a:t>visibility contains range of baselines from</a:t>
            </a:r>
          </a:p>
          <a:p>
            <a:r>
              <a:rPr lang="en-US" altLang="en-US" sz="1600" b="1" dirty="0">
                <a:solidFill>
                  <a:srgbClr val="007E39"/>
                </a:solidFill>
                <a:cs typeface="Arial" charset="0"/>
                <a:sym typeface="Symbol" pitchFamily="80" charset="2"/>
              </a:rPr>
              <a:t>closest to furthest parts of apertures </a:t>
            </a:r>
            <a:endParaRPr lang="en-US" altLang="en-US" sz="1600" b="1" dirty="0">
              <a:solidFill>
                <a:srgbClr val="007E39"/>
              </a:solidFill>
              <a:sym typeface="Symbol" pitchFamily="80" charset="2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5410200" y="3144043"/>
            <a:ext cx="457200" cy="1524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 type="triangle" w="med" len="med"/>
            <a:tailEnd type="triangle" w="med" len="med"/>
          </a:ln>
          <a:effectLst>
            <a:prstShdw prst="shdw17" dist="17961" dir="2700000">
              <a:srgbClr val="33CC33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4343400" y="2686843"/>
            <a:ext cx="2819400" cy="8382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 type="triangle" w="med" len="med"/>
            <a:tailEnd type="triangle" w="med" len="med"/>
          </a:ln>
          <a:effectLst>
            <a:prstShdw prst="shdw17" dist="17961" dir="2700000">
              <a:srgbClr val="33CC33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6415088" y="3375819"/>
            <a:ext cx="2728912" cy="2154238"/>
            <a:chOff x="4041" y="2450"/>
            <a:chExt cx="1719" cy="1357"/>
          </a:xfrm>
        </p:grpSpPr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4608" y="3128"/>
              <a:ext cx="1152" cy="679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b="1" dirty="0">
                  <a:solidFill>
                    <a:schemeClr val="folHlink"/>
                  </a:solidFill>
                  <a:cs typeface="Arial" charset="0"/>
                  <a:sym typeface="Symbol" pitchFamily="80" charset="2"/>
                </a:rPr>
                <a:t>autocorrelations</a:t>
              </a:r>
            </a:p>
            <a:p>
              <a:r>
                <a:rPr lang="en-US" altLang="en-US" sz="1600" b="1" dirty="0">
                  <a:solidFill>
                    <a:schemeClr val="folHlink"/>
                  </a:solidFill>
                  <a:cs typeface="Arial" charset="0"/>
                  <a:sym typeface="Symbol" pitchFamily="80" charset="2"/>
                </a:rPr>
                <a:t>measure </a:t>
              </a:r>
              <a:r>
                <a:rPr lang="en-US" altLang="en-US" sz="1600" b="1" dirty="0" err="1">
                  <a:solidFill>
                    <a:schemeClr val="folHlink"/>
                  </a:solidFill>
                  <a:cs typeface="Arial" charset="0"/>
                  <a:sym typeface="Symbol" pitchFamily="80" charset="2"/>
                </a:rPr>
                <a:t>uv</a:t>
              </a:r>
              <a:r>
                <a:rPr lang="en-US" altLang="en-US" sz="1600" b="1" dirty="0">
                  <a:solidFill>
                    <a:schemeClr val="folHlink"/>
                  </a:solidFill>
                  <a:cs typeface="Arial" charset="0"/>
                  <a:sym typeface="Symbol" pitchFamily="80" charset="2"/>
                </a:rPr>
                <a:t> </a:t>
              </a:r>
              <a:r>
                <a:rPr lang="en-US" altLang="en-US" sz="1600" b="1" dirty="0" err="1">
                  <a:solidFill>
                    <a:schemeClr val="folHlink"/>
                  </a:solidFill>
                  <a:cs typeface="Arial" charset="0"/>
                  <a:sym typeface="Symbol" pitchFamily="80" charset="2"/>
                </a:rPr>
                <a:t>spacings</a:t>
              </a:r>
              <a:r>
                <a:rPr lang="en-US" altLang="en-US" sz="1600" b="1" dirty="0">
                  <a:solidFill>
                    <a:schemeClr val="folHlink"/>
                  </a:solidFill>
                  <a:cs typeface="Arial" charset="0"/>
                  <a:sym typeface="Symbol" pitchFamily="80" charset="2"/>
                </a:rPr>
                <a:t> inside  </a:t>
              </a:r>
              <a:r>
                <a:rPr lang="en-US" altLang="en-US" sz="1600" b="1" dirty="0" err="1">
                  <a:solidFill>
                    <a:schemeClr val="folHlink"/>
                  </a:solidFill>
                  <a:cs typeface="Arial" charset="0"/>
                  <a:sym typeface="Symbol" pitchFamily="80" charset="2"/>
                </a:rPr>
                <a:t>D/</a:t>
              </a:r>
              <a:r>
                <a:rPr lang="en-US" altLang="en-US" sz="1600" b="1" dirty="0" err="1">
                  <a:solidFill>
                    <a:schemeClr val="folHlink"/>
                  </a:solidFill>
                  <a:latin typeface="Symbol" pitchFamily="80" charset="2"/>
                  <a:cs typeface="Arial" charset="0"/>
                  <a:sym typeface="Symbol" pitchFamily="80" charset="2"/>
                </a:rPr>
                <a:t>l</a:t>
              </a:r>
              <a:r>
                <a:rPr lang="en-US" altLang="en-US" sz="1600" b="1" dirty="0">
                  <a:solidFill>
                    <a:schemeClr val="folHlink"/>
                  </a:solidFill>
                  <a:cs typeface="Arial" charset="0"/>
                  <a:sym typeface="Symbol" pitchFamily="80" charset="2"/>
                </a:rPr>
                <a:t>  </a:t>
              </a:r>
              <a:endParaRPr lang="en-US" altLang="en-US" sz="1600" b="1" dirty="0">
                <a:solidFill>
                  <a:schemeClr val="folHlink"/>
                </a:solidFill>
                <a:sym typeface="Symbol" pitchFamily="80" charset="2"/>
              </a:endParaRPr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 flipH="1" flipV="1">
              <a:off x="4041" y="2450"/>
              <a:ext cx="557" cy="677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157287" y="5737166"/>
            <a:ext cx="77588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000" u="sng" dirty="0">
                <a:solidFill>
                  <a:srgbClr val="33CC33"/>
                </a:solidFill>
              </a:rPr>
              <a:t>interferometer cannot measure “zero-spacing” w/o autocorrelations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733" y="1761071"/>
            <a:ext cx="574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CBI</a:t>
            </a:r>
            <a:endParaRPr lang="en-US" sz="20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7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Mosaicking Options – comparison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5838"/>
            <a:ext cx="8229600" cy="5140325"/>
          </a:xfrm>
        </p:spPr>
        <p:txBody>
          <a:bodyPr/>
          <a:lstStyle/>
          <a:p>
            <a:r>
              <a:rPr lang="en-US" sz="2400" dirty="0"/>
              <a:t>Individual </a:t>
            </a:r>
            <a:r>
              <a:rPr lang="en-US" sz="2400" dirty="0" err="1" smtClean="0"/>
              <a:t>Deconvolution</a:t>
            </a:r>
            <a:r>
              <a:rPr lang="en-US" sz="2400" dirty="0" smtClean="0"/>
              <a:t>, Linear Mosaic:</a:t>
            </a:r>
            <a:endParaRPr lang="en-US" sz="2400" dirty="0"/>
          </a:p>
          <a:p>
            <a:pPr lvl="1"/>
            <a:r>
              <a:rPr lang="en-US" dirty="0"/>
              <a:t>Disadvantages: </a:t>
            </a:r>
          </a:p>
          <a:p>
            <a:pPr lvl="2"/>
            <a:r>
              <a:rPr lang="en-US" sz="1800" dirty="0" err="1"/>
              <a:t>Deconvolution</a:t>
            </a:r>
            <a:r>
              <a:rPr lang="en-US" sz="1800" dirty="0"/>
              <a:t> </a:t>
            </a:r>
            <a:r>
              <a:rPr lang="en-US" sz="1800" dirty="0" smtClean="0"/>
              <a:t>only possible to depth of individual pointing</a:t>
            </a:r>
            <a:endParaRPr lang="en-US" sz="1800" dirty="0"/>
          </a:p>
          <a:p>
            <a:pPr lvl="2"/>
            <a:r>
              <a:rPr lang="en-US" sz="1800" dirty="0"/>
              <a:t>Overlap regions rather noisy when not drastically oversampled</a:t>
            </a:r>
          </a:p>
          <a:p>
            <a:pPr lvl="1"/>
            <a:r>
              <a:rPr lang="en-US" dirty="0"/>
              <a:t>Advantage:</a:t>
            </a:r>
          </a:p>
          <a:p>
            <a:pPr lvl="2"/>
            <a:r>
              <a:rPr lang="en-US" sz="1800" dirty="0"/>
              <a:t>Each pointing can be treated and calibrated separately for best results. Can be an advantage for high-dynamic range imaging where calibration effects need to be treated with great </a:t>
            </a:r>
            <a:r>
              <a:rPr lang="en-US" sz="1800" dirty="0" smtClean="0"/>
              <a:t>care. Easy to integrate with “peeling”.</a:t>
            </a:r>
            <a:endParaRPr lang="en-US" sz="1800" dirty="0"/>
          </a:p>
          <a:p>
            <a:r>
              <a:rPr lang="en-US" sz="2400" dirty="0"/>
              <a:t>Joint </a:t>
            </a:r>
            <a:r>
              <a:rPr lang="en-US" sz="2400" dirty="0" smtClean="0"/>
              <a:t>(Gridded) Approach</a:t>
            </a:r>
            <a:r>
              <a:rPr lang="en-US" sz="2400" dirty="0"/>
              <a:t>:</a:t>
            </a:r>
          </a:p>
          <a:p>
            <a:pPr lvl="1"/>
            <a:r>
              <a:rPr lang="en-US" dirty="0"/>
              <a:t>Advantages:</a:t>
            </a:r>
          </a:p>
          <a:p>
            <a:pPr lvl="2"/>
            <a:r>
              <a:rPr lang="en-US" sz="1800" dirty="0"/>
              <a:t>Uses all </a:t>
            </a:r>
            <a:r>
              <a:rPr lang="en-US" sz="1800" dirty="0" err="1"/>
              <a:t>uv</a:t>
            </a:r>
            <a:r>
              <a:rPr lang="en-US" sz="1800" dirty="0"/>
              <a:t> info per overlap </a:t>
            </a:r>
            <a:r>
              <a:rPr lang="en-US" sz="1800" dirty="0">
                <a:sym typeface="Wingdings"/>
              </a:rPr>
              <a:t></a:t>
            </a:r>
            <a:r>
              <a:rPr lang="en-US" sz="1800" dirty="0"/>
              <a:t> better </a:t>
            </a:r>
            <a:r>
              <a:rPr lang="en-US" sz="1800" dirty="0" smtClean="0"/>
              <a:t>sensitivity &amp; beam </a:t>
            </a:r>
            <a:endParaRPr lang="en-US" sz="1800" dirty="0"/>
          </a:p>
          <a:p>
            <a:pPr lvl="2"/>
            <a:r>
              <a:rPr lang="en-US" sz="1800" dirty="0"/>
              <a:t>More large-scale structure due to PB convolution in </a:t>
            </a:r>
            <a:r>
              <a:rPr lang="en-US" sz="1800" dirty="0" err="1" smtClean="0"/>
              <a:t>uv</a:t>
            </a:r>
            <a:r>
              <a:rPr lang="en-US" sz="1800" dirty="0" smtClean="0"/>
              <a:t>-plane</a:t>
            </a:r>
            <a:endParaRPr lang="en-US" sz="1800" dirty="0"/>
          </a:p>
          <a:p>
            <a:pPr lvl="1"/>
            <a:r>
              <a:rPr lang="en-US" dirty="0" smtClean="0"/>
              <a:t>Disadvantages:</a:t>
            </a:r>
            <a:endParaRPr lang="en-US" dirty="0"/>
          </a:p>
          <a:p>
            <a:pPr lvl="2"/>
            <a:r>
              <a:rPr lang="en-US" sz="1800" dirty="0"/>
              <a:t>Requires a </a:t>
            </a:r>
            <a:r>
              <a:rPr lang="en-US" sz="1800" dirty="0" smtClean="0"/>
              <a:t>good </a:t>
            </a:r>
            <a:r>
              <a:rPr lang="en-US" sz="1800" dirty="0"/>
              <a:t>model for the primary </a:t>
            </a:r>
            <a:r>
              <a:rPr lang="en-US" sz="1800" dirty="0" smtClean="0"/>
              <a:t>beam response</a:t>
            </a:r>
            <a:endParaRPr lang="en-US" sz="1800" dirty="0"/>
          </a:p>
          <a:p>
            <a:pPr lvl="2"/>
            <a:r>
              <a:rPr lang="en-US" sz="1800" dirty="0" smtClean="0"/>
              <a:t>WA-projection can be expensive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7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Mosaicking -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26"/>
            <a:ext cx="8229600" cy="5126038"/>
          </a:xfrm>
        </p:spPr>
        <p:txBody>
          <a:bodyPr/>
          <a:lstStyle/>
          <a:p>
            <a:r>
              <a:rPr lang="en-US" sz="2400" dirty="0" smtClean="0"/>
              <a:t>Use our Imaging Equation</a:t>
            </a:r>
            <a:endParaRPr lang="en-US" sz="2400" dirty="0"/>
          </a:p>
          <a:p>
            <a:pPr lvl="1"/>
            <a:r>
              <a:rPr lang="en-US" sz="2400" dirty="0" smtClean="0"/>
              <a:t>Visibility </a:t>
            </a:r>
            <a:r>
              <a:rPr lang="en-US" sz="2400" i="1" dirty="0" smtClean="0"/>
              <a:t>k</a:t>
            </a:r>
            <a:r>
              <a:rPr lang="en-US" sz="2400" dirty="0" smtClean="0"/>
              <a:t> for the phase center </a:t>
            </a:r>
            <a:r>
              <a:rPr lang="en-US" sz="2400" i="1" dirty="0" smtClean="0">
                <a:latin typeface="Symbol" panose="05050102010706020507" pitchFamily="18" charset="2"/>
              </a:rPr>
              <a:t>f</a:t>
            </a:r>
            <a:r>
              <a:rPr lang="en-US" sz="2400" dirty="0" smtClean="0"/>
              <a:t> and pointing center </a:t>
            </a:r>
            <a:r>
              <a:rPr lang="en-US" sz="2400" i="1" dirty="0" smtClean="0"/>
              <a:t>p</a:t>
            </a:r>
            <a:r>
              <a:rPr lang="en-US" sz="2400" dirty="0" smtClean="0"/>
              <a:t> where </a:t>
            </a:r>
            <a:r>
              <a:rPr lang="en-US" sz="2400" b="1" dirty="0" smtClean="0"/>
              <a:t>A</a:t>
            </a:r>
            <a:r>
              <a:rPr lang="en-US" sz="2400" dirty="0" smtClean="0"/>
              <a:t> is the primary beam </a:t>
            </a:r>
            <a:r>
              <a:rPr lang="en-US" sz="2400" dirty="0" smtClean="0"/>
              <a:t>pattern (ignoring w)</a:t>
            </a: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 algn="ctr">
              <a:buNone/>
            </a:pPr>
            <a:r>
              <a:rPr lang="en-US" sz="2400" dirty="0"/>
              <a:t>	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express convolution integral </a:t>
            </a:r>
            <a:r>
              <a:rPr lang="en-US" sz="2400" dirty="0" smtClean="0"/>
              <a:t>in </a:t>
            </a:r>
            <a:r>
              <a:rPr lang="en-US" sz="2400" dirty="0" err="1" smtClean="0"/>
              <a:t>uv</a:t>
            </a:r>
            <a:r>
              <a:rPr lang="en-US" sz="2400" dirty="0" smtClean="0"/>
              <a:t>-plane (shift theorem)</a:t>
            </a:r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09948" y="5018046"/>
            <a:ext cx="46623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This tells you how to apply the phase offsets and gradients from the pointing and phase centers – these centers are not necessarily the same in a mosaic!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906771"/>
              </p:ext>
            </p:extLst>
          </p:nvPr>
        </p:nvGraphicFramePr>
        <p:xfrm>
          <a:off x="1622425" y="2373313"/>
          <a:ext cx="5816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3" imgW="5816600" imgH="508000" progId="Equation.3">
                  <p:embed/>
                </p:oleObj>
              </mc:Choice>
              <mc:Fallback>
                <p:oleObj name="Equation" r:id="rId3" imgW="58166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2425" y="2373313"/>
                        <a:ext cx="58166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230448"/>
              </p:ext>
            </p:extLst>
          </p:nvPr>
        </p:nvGraphicFramePr>
        <p:xfrm>
          <a:off x="2117725" y="2881313"/>
          <a:ext cx="51308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5" imgW="5130800" imgH="800100" progId="Equation.3">
                  <p:embed/>
                </p:oleObj>
              </mc:Choice>
              <mc:Fallback>
                <p:oleObj name="Equation" r:id="rId5" imgW="51308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7725" y="2881313"/>
                        <a:ext cx="51308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709192"/>
              </p:ext>
            </p:extLst>
          </p:nvPr>
        </p:nvGraphicFramePr>
        <p:xfrm>
          <a:off x="1368425" y="4223807"/>
          <a:ext cx="6324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7" imgW="6324600" imgH="533400" progId="Equation.3">
                  <p:embed/>
                </p:oleObj>
              </mc:Choice>
              <mc:Fallback>
                <p:oleObj name="Equation" r:id="rId7" imgW="63246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8425" y="4223807"/>
                        <a:ext cx="63246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500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Mosaicing</a:t>
            </a:r>
            <a:r>
              <a:rPr lang="en-US" dirty="0" smtClean="0"/>
              <a:t> – joint imaging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2988"/>
            <a:ext cx="8229600" cy="50831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From JVLA </a:t>
            </a:r>
            <a:r>
              <a:rPr lang="en-US" sz="2400" dirty="0" err="1" smtClean="0"/>
              <a:t>casaguide</a:t>
            </a:r>
            <a:r>
              <a:rPr lang="en-US" sz="2400" dirty="0" smtClean="0"/>
              <a:t> for Supernova Remnant 3C391 at 4.6GHz: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7062"/>
            <a:ext cx="3043239" cy="2959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9" y="2427062"/>
            <a:ext cx="3044040" cy="2959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79" y="2413337"/>
            <a:ext cx="3056721" cy="2973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448" y="1607342"/>
            <a:ext cx="2376340" cy="634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Stokes I image showing</a:t>
            </a:r>
          </a:p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extended SNR emission.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7089" y="1602574"/>
            <a:ext cx="2376340" cy="634020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Stokes V image showing</a:t>
            </a:r>
          </a:p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artifacts from R/L squint.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5949" y="1623243"/>
            <a:ext cx="2716531" cy="584775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990033"/>
                </a:solidFill>
                <a:latin typeface="Gill Sans MT" pitchFamily="34" charset="0"/>
                <a:cs typeface="Gill Sans" pitchFamily="17" charset="0"/>
              </a:rPr>
              <a:t>Linear polarization vectors, on-axis leakage corrected.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5946" y="5626557"/>
            <a:ext cx="6129265" cy="400110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Hexagonal mosaic, 7 </a:t>
            </a: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pointings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. FWHM is 9.8’ at 4.6GHz.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043970" y="3105511"/>
            <a:ext cx="1225296" cy="1224951"/>
          </a:xfrm>
          <a:prstGeom prst="ellipse">
            <a:avLst/>
          </a:prstGeom>
          <a:noFill/>
          <a:ln w="190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2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887"/>
          </a:xfrm>
        </p:spPr>
        <p:txBody>
          <a:bodyPr/>
          <a:lstStyle/>
          <a:p>
            <a:r>
              <a:rPr lang="en-US" dirty="0" smtClean="0"/>
              <a:t>Mosaicking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991"/>
            <a:ext cx="8229600" cy="5157173"/>
          </a:xfrm>
        </p:spPr>
        <p:txBody>
          <a:bodyPr/>
          <a:lstStyle/>
          <a:p>
            <a:r>
              <a:rPr lang="en-US" sz="2400" dirty="0" smtClean="0"/>
              <a:t>Your ability to combine observations from different </a:t>
            </a:r>
            <a:r>
              <a:rPr lang="en-US" sz="2400" dirty="0" err="1" smtClean="0"/>
              <a:t>pointings</a:t>
            </a:r>
            <a:r>
              <a:rPr lang="en-US" sz="2400" dirty="0" smtClean="0"/>
              <a:t> is limited by your knowledge of the primary beam pattern(s)</a:t>
            </a:r>
          </a:p>
          <a:p>
            <a:r>
              <a:rPr lang="en-US" sz="2400" dirty="0" smtClean="0"/>
              <a:t>Denser field sampling gives more uniform coverage, but requires more processing for imaging.</a:t>
            </a:r>
          </a:p>
          <a:p>
            <a:r>
              <a:rPr lang="en-US" sz="2400" dirty="0" smtClean="0"/>
              <a:t>If you use fields taken with different </a:t>
            </a:r>
            <a:r>
              <a:rPr lang="en-US" sz="2400" dirty="0" err="1" smtClean="0"/>
              <a:t>uv-coverages</a:t>
            </a:r>
            <a:r>
              <a:rPr lang="en-US" sz="2400" dirty="0" smtClean="0"/>
              <a:t> (e.g. observed at different hour angles) then the PSF will vary over the mosaic (it will be a weighted sum of field PSFs).</a:t>
            </a:r>
          </a:p>
          <a:p>
            <a:r>
              <a:rPr lang="en-US" sz="2400" dirty="0" smtClean="0"/>
              <a:t>Flagging can cause unanticipated gaps and variations across the mosaic.</a:t>
            </a:r>
          </a:p>
          <a:p>
            <a:r>
              <a:rPr lang="en-US" sz="2400" dirty="0" smtClean="0"/>
              <a:t>Bright sources can cause problems for “nearby” fields, self-calibration can help, and possibly “peeling” </a:t>
            </a:r>
          </a:p>
          <a:p>
            <a:r>
              <a:rPr lang="en-US" sz="2400" dirty="0" smtClean="0"/>
              <a:t>Pointing errors will induce errors into mosaic (via PB).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63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Mosaicking in CASA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942975"/>
            <a:ext cx="8572499" cy="5183189"/>
          </a:xfrm>
        </p:spPr>
        <p:txBody>
          <a:bodyPr/>
          <a:lstStyle/>
          <a:p>
            <a:r>
              <a:rPr lang="en-US" sz="2400" dirty="0" smtClean="0">
                <a:ea typeface="ＭＳ Ｐゴシック" charset="-128"/>
              </a:rPr>
              <a:t>Calibrate </a:t>
            </a:r>
            <a:r>
              <a:rPr lang="en-US" sz="2400" dirty="0">
                <a:ea typeface="ＭＳ Ｐゴシック" charset="-128"/>
              </a:rPr>
              <a:t>as you would do for a single </a:t>
            </a:r>
            <a:r>
              <a:rPr lang="en-US" sz="2400" dirty="0" smtClean="0">
                <a:ea typeface="ＭＳ Ｐゴシック" charset="-128"/>
              </a:rPr>
              <a:t>pointing (e.g. pipeline)</a:t>
            </a:r>
            <a:endParaRPr lang="en-US" sz="2400" dirty="0">
              <a:ea typeface="ＭＳ Ｐゴシック" charset="-128"/>
            </a:endParaRPr>
          </a:p>
          <a:p>
            <a:r>
              <a:rPr lang="en-US" sz="2400" dirty="0">
                <a:ea typeface="ＭＳ Ｐゴシック" charset="-128"/>
              </a:rPr>
              <a:t>Use the </a:t>
            </a:r>
            <a:r>
              <a:rPr lang="en-US" sz="2400" b="1" dirty="0">
                <a:ea typeface="ＭＳ Ｐゴシック" charset="-128"/>
              </a:rPr>
              <a:t>clean</a:t>
            </a:r>
            <a:r>
              <a:rPr lang="en-US" sz="2400" dirty="0">
                <a:ea typeface="ＭＳ Ｐゴシック" charset="-128"/>
              </a:rPr>
              <a:t> task with your favorite parameters</a:t>
            </a:r>
          </a:p>
          <a:p>
            <a:r>
              <a:rPr lang="en-US" sz="2400" dirty="0">
                <a:ea typeface="ＭＳ Ｐゴシック" charset="-128"/>
              </a:rPr>
              <a:t>In </a:t>
            </a:r>
            <a:r>
              <a:rPr lang="en-US" sz="2400" i="1" dirty="0" err="1">
                <a:ea typeface="ＭＳ Ｐゴシック" charset="-128"/>
              </a:rPr>
              <a:t>imagermode</a:t>
            </a:r>
            <a:r>
              <a:rPr lang="en-US" sz="2400" dirty="0">
                <a:ea typeface="ＭＳ Ｐゴシック" charset="-128"/>
              </a:rPr>
              <a:t> use </a:t>
            </a:r>
            <a:r>
              <a:rPr lang="en-US" sz="2400" i="1" dirty="0">
                <a:ea typeface="ＭＳ Ｐゴシック" charset="-128"/>
              </a:rPr>
              <a:t>‘mosaic’</a:t>
            </a:r>
          </a:p>
          <a:p>
            <a:pPr lvl="1"/>
            <a:r>
              <a:rPr lang="en-US" sz="2400" dirty="0">
                <a:ea typeface="ＭＳ Ｐゴシック" charset="-128"/>
              </a:rPr>
              <a:t>Use </a:t>
            </a:r>
            <a:r>
              <a:rPr lang="en-US" sz="2400" i="1" dirty="0" err="1">
                <a:ea typeface="ＭＳ Ｐゴシック" charset="-128"/>
              </a:rPr>
              <a:t>ftmachine</a:t>
            </a:r>
            <a:r>
              <a:rPr lang="en-US" sz="2400" i="1" dirty="0">
                <a:ea typeface="ＭＳ Ｐゴシック" charset="-128"/>
              </a:rPr>
              <a:t>=‘</a:t>
            </a:r>
            <a:r>
              <a:rPr lang="en-US" sz="2400" i="1" dirty="0" err="1">
                <a:ea typeface="ＭＳ Ｐゴシック" charset="-128"/>
              </a:rPr>
              <a:t>ft</a:t>
            </a:r>
            <a:r>
              <a:rPr lang="en-US" sz="2400" i="1" dirty="0">
                <a:ea typeface="ＭＳ Ｐゴシック" charset="-128"/>
              </a:rPr>
              <a:t>’ </a:t>
            </a:r>
            <a:r>
              <a:rPr lang="en-US" sz="2400" dirty="0">
                <a:ea typeface="ＭＳ Ｐゴシック" charset="-128"/>
              </a:rPr>
              <a:t>for joint </a:t>
            </a:r>
            <a:r>
              <a:rPr lang="en-US" sz="2400" dirty="0" smtClean="0">
                <a:ea typeface="ＭＳ Ｐゴシック" charset="-128"/>
              </a:rPr>
              <a:t>linear </a:t>
            </a:r>
            <a:r>
              <a:rPr lang="en-US" sz="2400" dirty="0" err="1" smtClean="0">
                <a:ea typeface="ＭＳ Ｐゴシック" charset="-128"/>
              </a:rPr>
              <a:t>deconvolution</a:t>
            </a:r>
            <a:r>
              <a:rPr lang="en-US" sz="2400" dirty="0">
                <a:ea typeface="ＭＳ Ｐゴシック" charset="-128"/>
              </a:rPr>
              <a:t>, </a:t>
            </a:r>
            <a:r>
              <a:rPr lang="en-US" sz="2400" i="1" dirty="0">
                <a:ea typeface="ＭＳ Ｐゴシック" charset="-128"/>
              </a:rPr>
              <a:t>‘mosaic’</a:t>
            </a:r>
            <a:r>
              <a:rPr lang="en-US" sz="2400" dirty="0">
                <a:ea typeface="ＭＳ Ｐゴシック" charset="-128"/>
              </a:rPr>
              <a:t> for the </a:t>
            </a:r>
            <a:r>
              <a:rPr lang="en-US" sz="2400" dirty="0" smtClean="0">
                <a:ea typeface="ＭＳ Ｐゴシック" charset="-128"/>
              </a:rPr>
              <a:t>joint gridded imaging (preferred, faster)</a:t>
            </a:r>
          </a:p>
          <a:p>
            <a:pPr lvl="1"/>
            <a:r>
              <a:rPr lang="en-US" sz="2400" dirty="0" smtClean="0">
                <a:ea typeface="ＭＳ Ｐゴシック" charset="-128"/>
              </a:rPr>
              <a:t>will always use </a:t>
            </a:r>
            <a:r>
              <a:rPr lang="en-US" sz="2400" dirty="0">
                <a:ea typeface="ＭＳ Ｐゴシック" charset="-128"/>
              </a:rPr>
              <a:t>Cotton-Schwab </a:t>
            </a:r>
            <a:r>
              <a:rPr lang="en-US" sz="2400" dirty="0" smtClean="0">
                <a:ea typeface="ＭＳ Ｐゴシック" charset="-128"/>
              </a:rPr>
              <a:t>(major/minor cycle) algorithm </a:t>
            </a:r>
            <a:endParaRPr lang="en-US" sz="2400" dirty="0">
              <a:ea typeface="ＭＳ Ｐゴシック" charset="-128"/>
            </a:endParaRPr>
          </a:p>
          <a:p>
            <a:pPr lvl="1"/>
            <a:r>
              <a:rPr lang="en-US" sz="2400" dirty="0">
                <a:ea typeface="ＭＳ Ｐゴシック" charset="-128"/>
              </a:rPr>
              <a:t>Use </a:t>
            </a:r>
            <a:r>
              <a:rPr lang="en-US" sz="2400" i="1" dirty="0" err="1">
                <a:ea typeface="ＭＳ Ｐゴシック" charset="-128"/>
              </a:rPr>
              <a:t>psfmode</a:t>
            </a:r>
            <a:r>
              <a:rPr lang="en-US" sz="2400" i="1" dirty="0">
                <a:ea typeface="ＭＳ Ｐゴシック" charset="-128"/>
              </a:rPr>
              <a:t>=‘</a:t>
            </a:r>
            <a:r>
              <a:rPr lang="en-US" sz="2400" i="1" dirty="0" err="1">
                <a:ea typeface="ＭＳ Ｐゴシック" charset="-128"/>
              </a:rPr>
              <a:t>clark</a:t>
            </a:r>
            <a:r>
              <a:rPr lang="en-US" sz="2400" i="1" dirty="0">
                <a:ea typeface="ＭＳ Ｐゴシック" charset="-128"/>
              </a:rPr>
              <a:t>’ </a:t>
            </a:r>
            <a:r>
              <a:rPr lang="en-US" sz="2400" dirty="0" smtClean="0">
                <a:ea typeface="ＭＳ Ｐゴシック" charset="-128"/>
              </a:rPr>
              <a:t>(default) or </a:t>
            </a:r>
            <a:r>
              <a:rPr lang="en-US" sz="2400" i="1" dirty="0" smtClean="0">
                <a:ea typeface="ＭＳ Ｐゴシック" charset="-128"/>
              </a:rPr>
              <a:t>‘</a:t>
            </a:r>
            <a:r>
              <a:rPr lang="en-US" sz="2400" i="1" dirty="0" err="1" smtClean="0">
                <a:ea typeface="ＭＳ Ｐゴシック" charset="-128"/>
              </a:rPr>
              <a:t>hogbom</a:t>
            </a:r>
            <a:r>
              <a:rPr lang="en-US" sz="2400" i="1" dirty="0" smtClean="0">
                <a:ea typeface="ＭＳ Ｐゴシック" charset="-128"/>
              </a:rPr>
              <a:t>’ </a:t>
            </a:r>
            <a:r>
              <a:rPr lang="en-US" sz="2400" dirty="0" smtClean="0">
                <a:ea typeface="ＭＳ Ｐゴシック" charset="-128"/>
              </a:rPr>
              <a:t>(for poor </a:t>
            </a:r>
            <a:r>
              <a:rPr lang="en-US" sz="2400" dirty="0" err="1" smtClean="0">
                <a:ea typeface="ＭＳ Ｐゴシック" charset="-128"/>
              </a:rPr>
              <a:t>psf</a:t>
            </a:r>
            <a:r>
              <a:rPr lang="en-US" sz="2400" dirty="0" smtClean="0">
                <a:ea typeface="ＭＳ Ｐゴシック" charset="-128"/>
              </a:rPr>
              <a:t>)</a:t>
            </a:r>
            <a:endParaRPr lang="en-US" sz="2400" dirty="0">
              <a:ea typeface="ＭＳ Ｐゴシック" charset="-128"/>
            </a:endParaRPr>
          </a:p>
          <a:p>
            <a:pPr lvl="1"/>
            <a:r>
              <a:rPr lang="en-US" sz="2400" dirty="0">
                <a:ea typeface="ＭＳ Ｐゴシック" charset="-128"/>
              </a:rPr>
              <a:t>Fill in </a:t>
            </a:r>
            <a:r>
              <a:rPr lang="en-US" sz="2400" i="1" dirty="0">
                <a:ea typeface="ＭＳ Ｐゴシック" charset="-128"/>
              </a:rPr>
              <a:t>‘</a:t>
            </a:r>
            <a:r>
              <a:rPr lang="en-US" sz="2400" i="1" dirty="0" err="1">
                <a:ea typeface="ＭＳ Ｐゴシック" charset="-128"/>
              </a:rPr>
              <a:t>multiscale</a:t>
            </a:r>
            <a:r>
              <a:rPr lang="en-US" sz="2400" i="1" dirty="0">
                <a:ea typeface="ＭＳ Ｐゴシック" charset="-128"/>
              </a:rPr>
              <a:t>’ </a:t>
            </a:r>
            <a:r>
              <a:rPr lang="en-US" sz="2400" dirty="0">
                <a:ea typeface="ＭＳ Ｐゴシック" charset="-128"/>
              </a:rPr>
              <a:t>parameters (scales) for MS Clean</a:t>
            </a:r>
          </a:p>
          <a:p>
            <a:r>
              <a:rPr lang="en-US" sz="2400" dirty="0">
                <a:ea typeface="ＭＳ Ｐゴシック" charset="-128"/>
              </a:rPr>
              <a:t>L</a:t>
            </a:r>
            <a:r>
              <a:rPr lang="en-US" sz="2400" dirty="0" smtClean="0">
                <a:ea typeface="ＭＳ Ｐゴシック" charset="-128"/>
              </a:rPr>
              <a:t>inear mosaicking </a:t>
            </a:r>
            <a:r>
              <a:rPr lang="en-US" sz="2400" dirty="0">
                <a:ea typeface="ＭＳ Ｐゴシック" charset="-128"/>
              </a:rPr>
              <a:t>of cleaned images </a:t>
            </a:r>
            <a:r>
              <a:rPr lang="en-US" sz="2400" dirty="0" smtClean="0">
                <a:ea typeface="ＭＳ Ｐゴシック" charset="-128"/>
              </a:rPr>
              <a:t>only </a:t>
            </a:r>
            <a:r>
              <a:rPr lang="en-US" sz="2400" dirty="0">
                <a:ea typeface="ＭＳ Ｐゴシック" charset="-128"/>
              </a:rPr>
              <a:t>available from the CASA toolkit </a:t>
            </a:r>
            <a:r>
              <a:rPr lang="en-US" sz="2400" dirty="0" smtClean="0">
                <a:ea typeface="ＭＳ Ｐゴシック" charset="-128"/>
              </a:rPr>
              <a:t>(</a:t>
            </a:r>
            <a:r>
              <a:rPr lang="en-US" dirty="0" err="1" smtClean="0">
                <a:latin typeface="Courier New" panose="02070309020205020404" pitchFamily="49" charset="0"/>
                <a:ea typeface="ＭＳ Ｐゴシック" charset="-128"/>
                <a:cs typeface="Courier New" panose="02070309020205020404" pitchFamily="49" charset="0"/>
              </a:rPr>
              <a:t>im.linearmosaic</a:t>
            </a:r>
            <a:r>
              <a:rPr lang="en-US" sz="2400" dirty="0" smtClean="0">
                <a:ea typeface="ＭＳ Ｐゴシック" charset="-128"/>
              </a:rPr>
              <a:t>) currently. [AIPS FLATN]</a:t>
            </a:r>
            <a:endParaRPr lang="en-US" sz="2400" dirty="0">
              <a:ea typeface="ＭＳ Ｐゴシック" charset="-128"/>
            </a:endParaRPr>
          </a:p>
          <a:p>
            <a:r>
              <a:rPr lang="en-US" sz="2400" dirty="0">
                <a:ea typeface="ＭＳ Ｐゴシック" charset="-128"/>
              </a:rPr>
              <a:t>Contributed tasks for </a:t>
            </a:r>
            <a:r>
              <a:rPr lang="en-US" sz="2400" dirty="0" smtClean="0">
                <a:ea typeface="ＭＳ Ｐゴシック" charset="-128"/>
              </a:rPr>
              <a:t>mosaicking field setup (</a:t>
            </a:r>
            <a:r>
              <a:rPr lang="en-US" sz="2400" i="1" dirty="0" err="1" smtClean="0">
                <a:ea typeface="ＭＳ Ｐゴシック" charset="-128"/>
              </a:rPr>
              <a:t>makeschedule</a:t>
            </a:r>
            <a:r>
              <a:rPr lang="en-US" sz="2400" dirty="0" smtClean="0">
                <a:ea typeface="ＭＳ Ｐゴシック" charset="-128"/>
              </a:rPr>
              <a:t>)</a:t>
            </a:r>
          </a:p>
          <a:p>
            <a:pPr lvl="1"/>
            <a:r>
              <a:rPr lang="en-US" sz="2400" dirty="0" smtClean="0">
                <a:ea typeface="ＭＳ Ｐゴシック" charset="-128"/>
              </a:rPr>
              <a:t>also </a:t>
            </a:r>
            <a:r>
              <a:rPr lang="en-US" sz="2400" dirty="0">
                <a:ea typeface="ＭＳ Ｐゴシック" charset="-128"/>
              </a:rPr>
              <a:t>check ALMA </a:t>
            </a:r>
            <a:r>
              <a:rPr lang="en-US" sz="2400" dirty="0" smtClean="0">
                <a:ea typeface="ＭＳ Ｐゴシック" charset="-128"/>
              </a:rPr>
              <a:t>OT and JVLA OPT (e.g. for OTF)</a:t>
            </a:r>
            <a:endParaRPr lang="en-US" sz="2400" dirty="0">
              <a:ea typeface="ＭＳ Ｐゴシック" charset="-128"/>
            </a:endParaRP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9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Mosaicking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64"/>
            <a:ext cx="8229600" cy="5054600"/>
          </a:xfrm>
        </p:spPr>
        <p:txBody>
          <a:bodyPr/>
          <a:lstStyle/>
          <a:p>
            <a:r>
              <a:rPr lang="en-US" sz="2400" dirty="0" smtClean="0"/>
              <a:t>So you </a:t>
            </a:r>
            <a:r>
              <a:rPr lang="en-US" sz="2400" dirty="0"/>
              <a:t>w</a:t>
            </a:r>
            <a:r>
              <a:rPr lang="en-US" sz="2400" dirty="0" smtClean="0"/>
              <a:t>ant to mosaic over a large area?</a:t>
            </a:r>
          </a:p>
          <a:p>
            <a:endParaRPr lang="en-US" sz="2400" dirty="0"/>
          </a:p>
          <a:p>
            <a:r>
              <a:rPr lang="en-US" sz="2400" dirty="0" smtClean="0"/>
              <a:t>What field center pattern </a:t>
            </a:r>
            <a:r>
              <a:rPr lang="en-US" sz="2400" dirty="0"/>
              <a:t>to use?</a:t>
            </a:r>
          </a:p>
          <a:p>
            <a:r>
              <a:rPr lang="en-US" sz="2400" dirty="0"/>
              <a:t>How often to come back to a individual pointing</a:t>
            </a:r>
          </a:p>
          <a:p>
            <a:r>
              <a:rPr lang="en-US" sz="2400" dirty="0"/>
              <a:t>Slew time of Antennas</a:t>
            </a:r>
          </a:p>
          <a:p>
            <a:r>
              <a:rPr lang="en-US" sz="2400" dirty="0"/>
              <a:t>Change of atmospheric conditions</a:t>
            </a:r>
          </a:p>
          <a:p>
            <a:endParaRPr lang="en-US" sz="2400" dirty="0" smtClean="0"/>
          </a:p>
          <a:p>
            <a:r>
              <a:rPr lang="en-US" sz="2400" dirty="0" smtClean="0"/>
              <a:t>For more information, see the </a:t>
            </a:r>
            <a:r>
              <a:rPr lang="en-US" sz="2400" u="sng" dirty="0" smtClean="0"/>
              <a:t>Guide to VLA Observing </a:t>
            </a:r>
            <a:r>
              <a:rPr lang="en-US" sz="2400" dirty="0" smtClean="0"/>
              <a:t>section on mosaicking: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E39"/>
                </a:solidFill>
              </a:rPr>
              <a:t>https://science.nrao.edu/facilities/vla/docs/manuals/obsguide/modes/mosaicking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6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sky to </a:t>
            </a:r>
            <a:r>
              <a:rPr lang="en-US" i="1" dirty="0" err="1" smtClean="0"/>
              <a:t>uv</a:t>
            </a:r>
            <a:r>
              <a:rPr lang="en-US" dirty="0"/>
              <a:t> </a:t>
            </a:r>
            <a:r>
              <a:rPr lang="en-US" dirty="0" smtClean="0"/>
              <a:t>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5862"/>
            <a:ext cx="8229600" cy="4940301"/>
          </a:xfrm>
        </p:spPr>
        <p:txBody>
          <a:bodyPr/>
          <a:lstStyle/>
          <a:p>
            <a:r>
              <a:rPr lang="en-US" sz="2400" dirty="0" smtClean="0"/>
              <a:t>Visibility equation (subsume </a:t>
            </a:r>
            <a:r>
              <a:rPr lang="en-US" sz="2400" b="1" dirty="0" smtClean="0"/>
              <a:t>W</a:t>
            </a:r>
            <a:r>
              <a:rPr lang="en-US" sz="2400" dirty="0" smtClean="0"/>
              <a:t> inside </a:t>
            </a:r>
            <a:r>
              <a:rPr lang="en-US" sz="2400" b="1" dirty="0" smtClean="0"/>
              <a:t>A </a:t>
            </a:r>
            <a:r>
              <a:rPr lang="en-US" sz="2400" dirty="0" smtClean="0"/>
              <a:t>for now):</a:t>
            </a:r>
            <a:endParaRPr lang="en-US" sz="2400" dirty="0"/>
          </a:p>
          <a:p>
            <a:pPr marL="0" lvl="1" indent="0" algn="ctr">
              <a:buNone/>
            </a:pPr>
            <a:r>
              <a:rPr lang="en-US" altLang="en-US" sz="3200" b="1" i="1" u="sng" dirty="0"/>
              <a:t>v</a:t>
            </a:r>
            <a:r>
              <a:rPr lang="en-US" altLang="en-US" sz="3200" dirty="0"/>
              <a:t>  =  </a:t>
            </a:r>
            <a:r>
              <a:rPr lang="en-US" altLang="en-US" sz="3200" b="1" dirty="0"/>
              <a:t>F</a:t>
            </a:r>
            <a:r>
              <a:rPr lang="en-US" altLang="en-US" sz="3200" baseline="26000" dirty="0"/>
              <a:t>-1</a:t>
            </a:r>
            <a:r>
              <a:rPr lang="en-US" altLang="en-US" sz="2800" dirty="0"/>
              <a:t> </a:t>
            </a:r>
            <a:r>
              <a:rPr lang="en-US" altLang="en-US" sz="3200" b="1" dirty="0" smtClean="0"/>
              <a:t>A</a:t>
            </a:r>
            <a:r>
              <a:rPr lang="en-US" altLang="en-US" sz="3200" dirty="0" smtClean="0"/>
              <a:t> </a:t>
            </a:r>
            <a:r>
              <a:rPr lang="en-US" altLang="en-US" sz="3200" b="1" dirty="0"/>
              <a:t>s</a:t>
            </a:r>
            <a:r>
              <a:rPr lang="en-US" altLang="en-US" sz="3200" dirty="0"/>
              <a:t> + </a:t>
            </a:r>
            <a:r>
              <a:rPr lang="en-US" altLang="en-US" sz="3200" b="1" i="1" u="sng" dirty="0"/>
              <a:t>n</a:t>
            </a:r>
            <a:endParaRPr lang="en-US" altLang="en-US" sz="3200" b="1" dirty="0"/>
          </a:p>
          <a:p>
            <a:r>
              <a:rPr lang="en-US" sz="2400" dirty="0" smtClean="0"/>
              <a:t>Fourier transformation of vector and matrix operators:</a:t>
            </a:r>
          </a:p>
          <a:p>
            <a:pPr marL="0" indent="0" algn="ctr">
              <a:buNone/>
            </a:pPr>
            <a:r>
              <a:rPr lang="en-US" altLang="en-US" sz="3200" b="1" i="1" u="sng" dirty="0" smtClean="0"/>
              <a:t>s</a:t>
            </a:r>
            <a:r>
              <a:rPr lang="en-US" altLang="en-US" sz="2800" dirty="0" smtClean="0"/>
              <a:t>  </a:t>
            </a:r>
            <a:r>
              <a:rPr lang="en-US" altLang="en-US" sz="3200" dirty="0"/>
              <a:t>=</a:t>
            </a:r>
            <a:r>
              <a:rPr lang="en-US" altLang="en-US" sz="2800" dirty="0"/>
              <a:t>  </a:t>
            </a:r>
            <a:r>
              <a:rPr lang="en-US" altLang="en-US" sz="3200" b="1" dirty="0" smtClean="0"/>
              <a:t>F</a:t>
            </a:r>
            <a:r>
              <a:rPr lang="en-US" altLang="en-US" sz="3200" baseline="26000" dirty="0" smtClean="0"/>
              <a:t>-1 </a:t>
            </a:r>
            <a:r>
              <a:rPr lang="en-US" altLang="en-US" sz="3200" b="1" dirty="0" smtClean="0"/>
              <a:t>s</a:t>
            </a:r>
            <a:r>
              <a:rPr lang="en-US" altLang="en-US" sz="2800" b="1" i="1" dirty="0" smtClean="0"/>
              <a:t>        </a:t>
            </a:r>
            <a:r>
              <a:rPr lang="en-US" altLang="en-US" sz="3200" b="1" i="1" u="sng" dirty="0"/>
              <a:t>A</a:t>
            </a:r>
            <a:r>
              <a:rPr lang="en-US" altLang="en-US" sz="2800" dirty="0" smtClean="0"/>
              <a:t>  </a:t>
            </a:r>
            <a:r>
              <a:rPr lang="en-US" altLang="en-US" sz="3200" dirty="0"/>
              <a:t>=</a:t>
            </a:r>
            <a:r>
              <a:rPr lang="en-US" altLang="en-US" sz="2800" dirty="0"/>
              <a:t>  </a:t>
            </a:r>
            <a:r>
              <a:rPr lang="en-US" altLang="en-US" sz="3200" b="1" dirty="0"/>
              <a:t>F</a:t>
            </a:r>
            <a:r>
              <a:rPr lang="en-US" altLang="en-US" sz="3200" baseline="26000" dirty="0"/>
              <a:t>-1</a:t>
            </a:r>
            <a:r>
              <a:rPr lang="en-US" altLang="en-US" sz="2400" dirty="0"/>
              <a:t> </a:t>
            </a:r>
            <a:r>
              <a:rPr lang="en-US" altLang="en-US" sz="3200" b="1" dirty="0"/>
              <a:t>A</a:t>
            </a:r>
            <a:r>
              <a:rPr lang="en-US" altLang="en-US" sz="2800" dirty="0"/>
              <a:t> </a:t>
            </a:r>
            <a:r>
              <a:rPr lang="en-US" altLang="en-US" sz="3200" b="1" dirty="0" smtClean="0"/>
              <a:t>F</a:t>
            </a:r>
            <a:r>
              <a:rPr lang="en-US" altLang="en-US" sz="2800" b="1" i="1" dirty="0" smtClean="0"/>
              <a:t>   </a:t>
            </a:r>
            <a:endParaRPr lang="en-US" sz="2800" b="1" i="1" dirty="0"/>
          </a:p>
          <a:p>
            <a:r>
              <a:rPr lang="en-US" sz="2400" dirty="0" smtClean="0"/>
              <a:t>Equivalent Fourier (</a:t>
            </a:r>
            <a:r>
              <a:rPr lang="en-US" sz="2400" dirty="0" err="1" smtClean="0"/>
              <a:t>uv</a:t>
            </a:r>
            <a:r>
              <a:rPr lang="en-US" sz="2400" dirty="0" smtClean="0"/>
              <a:t>) domain equation (insert </a:t>
            </a:r>
            <a:r>
              <a:rPr lang="en-US" sz="2400" b="1" dirty="0" smtClean="0"/>
              <a:t>FF</a:t>
            </a:r>
            <a:r>
              <a:rPr lang="en-US" sz="2400" b="1" baseline="30000" dirty="0" smtClean="0"/>
              <a:t>-1</a:t>
            </a:r>
            <a:r>
              <a:rPr lang="en-US" sz="2400" dirty="0" smtClean="0"/>
              <a:t>):</a:t>
            </a:r>
          </a:p>
          <a:p>
            <a:pPr marL="0" lvl="1" indent="0" algn="ctr">
              <a:buNone/>
            </a:pPr>
            <a:r>
              <a:rPr lang="en-US" altLang="en-US" sz="3200" b="1" i="1" u="sng" dirty="0"/>
              <a:t>v</a:t>
            </a:r>
            <a:r>
              <a:rPr lang="en-US" altLang="en-US" sz="3200" dirty="0"/>
              <a:t>  =  </a:t>
            </a:r>
            <a:r>
              <a:rPr lang="en-US" altLang="en-US" sz="3200" b="1" i="1" u="sng" dirty="0"/>
              <a:t>A</a:t>
            </a:r>
            <a:r>
              <a:rPr lang="en-US" altLang="en-US" sz="3200" dirty="0"/>
              <a:t> </a:t>
            </a:r>
            <a:r>
              <a:rPr lang="en-US" altLang="en-US" sz="3200" b="1" i="1" u="sng" dirty="0" smtClean="0"/>
              <a:t>s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+ </a:t>
            </a:r>
            <a:r>
              <a:rPr lang="en-US" altLang="en-US" sz="3200" b="1" i="1" u="sng" dirty="0"/>
              <a:t>n</a:t>
            </a:r>
            <a:endParaRPr lang="en-US" altLang="en-US" sz="3200" b="1" dirty="0"/>
          </a:p>
          <a:p>
            <a:pPr marL="0" indent="0" algn="ctr">
              <a:buNone/>
            </a:pPr>
            <a:r>
              <a:rPr lang="en-US" sz="2400" dirty="0" smtClean="0"/>
              <a:t>(this is just stating the Fourier convolution theorem)</a:t>
            </a:r>
            <a:endParaRPr lang="en-US" sz="2400" dirty="0"/>
          </a:p>
          <a:p>
            <a:r>
              <a:rPr lang="en-US" sz="2400" dirty="0" smtClean="0"/>
              <a:t>This is saying that the Fourier transform of the sky (</a:t>
            </a:r>
            <a:r>
              <a:rPr lang="en-US" sz="2400" b="1" dirty="0" smtClean="0"/>
              <a:t>F</a:t>
            </a:r>
            <a:r>
              <a:rPr lang="en-US" sz="2400" b="1" baseline="30000" dirty="0" smtClean="0"/>
              <a:t>-1</a:t>
            </a:r>
            <a:r>
              <a:rPr lang="en-US" sz="2400" dirty="0" smtClean="0"/>
              <a:t>s) is convolved in the </a:t>
            </a:r>
            <a:r>
              <a:rPr lang="en-US" sz="2400" dirty="0" err="1" smtClean="0"/>
              <a:t>uv</a:t>
            </a:r>
            <a:r>
              <a:rPr lang="en-US" sz="2400" dirty="0" smtClean="0"/>
              <a:t>-plane with the transform of the Primary Beam (including any geometric w-term)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72339" y="274638"/>
            <a:ext cx="1769422" cy="19020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Visibility vector </a:t>
            </a:r>
            <a:r>
              <a:rPr lang="en-US" sz="1400" b="1" i="1" u="sng" dirty="0" smtClean="0">
                <a:latin typeface="Gill Sans MT" pitchFamily="34" charset="0"/>
                <a:cs typeface="Gill Sans" pitchFamily="17" charset="0"/>
              </a:rPr>
              <a:t>v</a:t>
            </a: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 is over distinct integrations and channels. 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Sky image vector </a:t>
            </a:r>
            <a:r>
              <a:rPr lang="en-US" sz="1400" b="1" i="1" dirty="0" smtClean="0">
                <a:latin typeface="Gill Sans MT" pitchFamily="34" charset="0"/>
                <a:cs typeface="Gill Sans" pitchFamily="17" charset="0"/>
              </a:rPr>
              <a:t>s</a:t>
            </a: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 is over pixels on sky.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b="1" dirty="0" smtClean="0">
                <a:latin typeface="Gill Sans MT" pitchFamily="34" charset="0"/>
                <a:cs typeface="Gill Sans" pitchFamily="17" charset="0"/>
              </a:rPr>
              <a:t>A</a:t>
            </a: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 is not square and is non-invertible!</a:t>
            </a:r>
          </a:p>
        </p:txBody>
      </p:sp>
    </p:spTree>
    <p:extLst>
      <p:ext uri="{BB962C8B-B14F-4D97-AF65-F5344CB8AC3E}">
        <p14:creationId xmlns:p14="http://schemas.microsoft.com/office/powerpoint/2010/main" val="342750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Mosaicking – pattern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5154613"/>
          </a:xfrm>
        </p:spPr>
        <p:txBody>
          <a:bodyPr/>
          <a:lstStyle/>
          <a:p>
            <a:r>
              <a:rPr lang="en-US" sz="2400" dirty="0">
                <a:ea typeface="ＭＳ Ｐゴシック" charset="-128"/>
              </a:rPr>
              <a:t>Different ways to </a:t>
            </a:r>
            <a:r>
              <a:rPr lang="en-US" sz="2400" dirty="0" smtClean="0">
                <a:ea typeface="ＭＳ Ｐゴシック" charset="-128"/>
              </a:rPr>
              <a:t>lay out </a:t>
            </a:r>
            <a:r>
              <a:rPr lang="en-US" sz="2400" dirty="0">
                <a:ea typeface="ＭＳ Ｐゴシック" charset="-128"/>
              </a:rPr>
              <a:t>the </a:t>
            </a:r>
            <a:r>
              <a:rPr lang="en-US" sz="2400" dirty="0" smtClean="0">
                <a:ea typeface="ＭＳ Ｐゴシック" charset="-128"/>
              </a:rPr>
              <a:t>field centers </a:t>
            </a:r>
            <a:r>
              <a:rPr lang="en-US" sz="2400" dirty="0">
                <a:ea typeface="ＭＳ Ｐゴシック" charset="-128"/>
              </a:rPr>
              <a:t>on the sky:</a:t>
            </a:r>
          </a:p>
          <a:p>
            <a:r>
              <a:rPr lang="en-US" sz="2400" dirty="0" smtClean="0">
                <a:ea typeface="ＭＳ Ｐゴシック" charset="-128"/>
              </a:rPr>
              <a:t>“</a:t>
            </a:r>
            <a:r>
              <a:rPr lang="en-US" sz="2400" dirty="0" err="1" smtClean="0">
                <a:ea typeface="ＭＳ Ｐゴシック" charset="-128"/>
              </a:rPr>
              <a:t>Nyquist</a:t>
            </a:r>
            <a:r>
              <a:rPr lang="en-US" sz="2400" dirty="0" smtClean="0">
                <a:ea typeface="ＭＳ Ｐゴシック" charset="-128"/>
              </a:rPr>
              <a:t>” </a:t>
            </a:r>
            <a:r>
              <a:rPr lang="en-US" sz="2400" dirty="0">
                <a:ea typeface="ＭＳ Ｐゴシック" charset="-128"/>
              </a:rPr>
              <a:t>sampling: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790429" y="2080492"/>
            <a:ext cx="3490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400" dirty="0">
                <a:solidFill>
                  <a:srgbClr val="5E0000"/>
                </a:solidFill>
              </a:rPr>
              <a:t>Rectangular grid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160968"/>
              </p:ext>
            </p:extLst>
          </p:nvPr>
        </p:nvGraphicFramePr>
        <p:xfrm>
          <a:off x="472136" y="3149064"/>
          <a:ext cx="4826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3" imgW="482400" imgH="711000" progId="Equation.3">
                  <p:embed/>
                </p:oleObj>
              </mc:Choice>
              <mc:Fallback>
                <p:oleObj name="Equation" r:id="rId3" imgW="4824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36" y="3149064"/>
                        <a:ext cx="482600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24"/>
          <p:cNvSpPr>
            <a:spLocks noChangeShapeType="1"/>
          </p:cNvSpPr>
          <p:nvPr/>
        </p:nvSpPr>
        <p:spPr bwMode="auto">
          <a:xfrm>
            <a:off x="1076612" y="3149064"/>
            <a:ext cx="0" cy="758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4562291" y="2092814"/>
            <a:ext cx="3490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400" dirty="0">
                <a:solidFill>
                  <a:srgbClr val="5E0000"/>
                </a:solidFill>
              </a:rPr>
              <a:t>Hexagonal grid</a:t>
            </a:r>
          </a:p>
        </p:txBody>
      </p:sp>
      <p:graphicFrame>
        <p:nvGraphicFramePr>
          <p:cNvPr id="10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631547"/>
              </p:ext>
            </p:extLst>
          </p:nvPr>
        </p:nvGraphicFramePr>
        <p:xfrm>
          <a:off x="7979142" y="4174471"/>
          <a:ext cx="927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5" imgW="927000" imgH="736560" progId="Equation.3">
                  <p:embed/>
                </p:oleObj>
              </mc:Choice>
              <mc:Fallback>
                <p:oleObj name="Equation" r:id="rId5" imgW="9270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9142" y="4174471"/>
                        <a:ext cx="9271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46"/>
          <p:cNvSpPr>
            <a:spLocks noChangeShapeType="1"/>
          </p:cNvSpPr>
          <p:nvPr/>
        </p:nvSpPr>
        <p:spPr bwMode="auto">
          <a:xfrm flipV="1">
            <a:off x="7077538" y="3616440"/>
            <a:ext cx="415925" cy="7620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26198" y="2656466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867548" y="2656465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67548" y="3282176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08898" y="2656466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50248" y="3282176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148661" y="2656465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07311" y="3282177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92067" y="3282177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150248" y="3931880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520949" y="3919180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225838" y="3903769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55435" y="3921240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856869" y="3558721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78"/>
          <p:cNvGrpSpPr/>
          <p:nvPr/>
        </p:nvGrpSpPr>
        <p:grpSpPr>
          <a:xfrm>
            <a:off x="5025047" y="2777820"/>
            <a:ext cx="2361237" cy="2471043"/>
            <a:chOff x="5126567" y="2472515"/>
            <a:chExt cx="2361237" cy="2471043"/>
          </a:xfrm>
        </p:grpSpPr>
        <p:sp>
          <p:nvSpPr>
            <p:cNvPr id="26" name="Oval 25"/>
            <p:cNvSpPr/>
            <p:nvPr/>
          </p:nvSpPr>
          <p:spPr>
            <a:xfrm>
              <a:off x="5126567" y="2617743"/>
              <a:ext cx="1282700" cy="125142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586845" y="3067438"/>
              <a:ext cx="1282700" cy="125142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468890" y="3692135"/>
              <a:ext cx="1282700" cy="125142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987969" y="3521021"/>
              <a:ext cx="1282700" cy="125142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205104" y="2982770"/>
              <a:ext cx="1282700" cy="125142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719425" y="2472515"/>
              <a:ext cx="1282700" cy="125142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/>
          <p:cNvSpPr/>
          <p:nvPr/>
        </p:nvSpPr>
        <p:spPr>
          <a:xfrm>
            <a:off x="6504707" y="3706012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34542" y="3078861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210763" y="2606706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7"/>
          <p:cNvSpPr txBox="1">
            <a:spLocks/>
          </p:cNvSpPr>
          <p:nvPr/>
        </p:nvSpPr>
        <p:spPr bwMode="auto">
          <a:xfrm>
            <a:off x="1076612" y="5235723"/>
            <a:ext cx="3670342" cy="81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charset="-18"/>
              </a:rPr>
              <a:t>Minimum “N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-18"/>
                <a:ea typeface="ＭＳ Ｐゴシック" charset="-128"/>
                <a:cs typeface="ＭＳ Ｐゴシック" charset="-128"/>
              </a:rPr>
              <a:t>yquist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-18"/>
                <a:ea typeface="ＭＳ Ｐゴシック" charset="-128"/>
                <a:cs typeface="ＭＳ Ｐゴシック" charset="-128"/>
              </a:rPr>
              <a:t>”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-18"/>
                <a:ea typeface="ＭＳ Ｐゴシック" charset="-128"/>
                <a:cs typeface="ＭＳ Ｐゴシック" charset="-128"/>
              </a:rPr>
              <a:t>for structure</a:t>
            </a:r>
            <a:r>
              <a:rPr lang="en-US" sz="2000" dirty="0" smtClean="0">
                <a:solidFill>
                  <a:srgbClr val="000099"/>
                </a:solidFill>
                <a:latin typeface="Gill Sans MT" charset="-18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-18"/>
                <a:ea typeface="ＭＳ Ｐゴシック" charset="-128"/>
                <a:cs typeface="ＭＳ Ｐゴシック" charset="-128"/>
              </a:rPr>
              <a:t>information recovery</a:t>
            </a:r>
          </a:p>
        </p:txBody>
      </p:sp>
      <p:sp>
        <p:nvSpPr>
          <p:cNvPr id="36" name="Rectangle 7"/>
          <p:cNvSpPr txBox="1">
            <a:spLocks/>
          </p:cNvSpPr>
          <p:nvPr/>
        </p:nvSpPr>
        <p:spPr bwMode="auto">
          <a:xfrm>
            <a:off x="4856869" y="5221889"/>
            <a:ext cx="3996266" cy="106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charset="-18"/>
                <a:ea typeface="ＭＳ Ｐゴシック" charset="-128"/>
                <a:cs typeface="ＭＳ Ｐゴシック" charset="-128"/>
              </a:rPr>
              <a:t>Most efficient coverage with minimal non-uniformity (centers on equilateral triangles). </a:t>
            </a:r>
            <a:r>
              <a:rPr lang="en-US" sz="2000" dirty="0">
                <a:solidFill>
                  <a:srgbClr val="000099"/>
                </a:solidFill>
                <a:latin typeface="Gill Sans MT" charset="-18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u="sng" dirty="0" smtClean="0">
                <a:latin typeface="Gill Sans MT" charset="-18"/>
                <a:ea typeface="ＭＳ Ｐゴシック" charset="-128"/>
                <a:cs typeface="ＭＳ Ｐゴシック" charset="-128"/>
              </a:rPr>
              <a:t>Preferred!</a:t>
            </a:r>
            <a:endParaRPr kumimoji="0" lang="en-US" sz="2000" b="0" i="0" u="sng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Gill Sans MT" charset="-18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814528" y="1757363"/>
            <a:ext cx="2670797" cy="1854963"/>
          </a:xfrm>
          <a:prstGeom prst="straightConnector1">
            <a:avLst/>
          </a:prstGeom>
          <a:ln w="38100">
            <a:solidFill>
              <a:srgbClr val="007E3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307747" y="1757363"/>
            <a:ext cx="71440" cy="2040387"/>
          </a:xfrm>
          <a:prstGeom prst="straightConnector1">
            <a:avLst/>
          </a:prstGeom>
          <a:ln w="38100">
            <a:solidFill>
              <a:srgbClr val="007E3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728049" y="1372835"/>
            <a:ext cx="296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lower sensitivity at interstices</a:t>
            </a:r>
          </a:p>
        </p:txBody>
      </p:sp>
    </p:spTree>
    <p:extLst>
      <p:ext uri="{BB962C8B-B14F-4D97-AF65-F5344CB8AC3E}">
        <p14:creationId xmlns:p14="http://schemas.microsoft.com/office/powerpoint/2010/main" val="195596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Centaurus A – 406 </a:t>
            </a:r>
            <a:r>
              <a:rPr lang="en-US" dirty="0" err="1"/>
              <a:t>pointings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5097463"/>
          </a:xfrm>
        </p:spPr>
        <p:txBody>
          <a:bodyPr/>
          <a:lstStyle/>
          <a:p>
            <a:r>
              <a:rPr lang="en-US" sz="2400" dirty="0" err="1"/>
              <a:t>Feain</a:t>
            </a:r>
            <a:r>
              <a:rPr lang="en-US" sz="2400" dirty="0"/>
              <a:t> et al. 2011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870" y="1577106"/>
            <a:ext cx="3243941" cy="4245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907" y="1417638"/>
            <a:ext cx="3091027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4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709"/>
            <a:ext cx="9144000" cy="4583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JVLA 2-4GHz Stripe82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414"/>
            <a:ext cx="8229600" cy="5111750"/>
          </a:xfrm>
        </p:spPr>
        <p:txBody>
          <a:bodyPr/>
          <a:lstStyle/>
          <a:p>
            <a:r>
              <a:rPr lang="en-US" sz="2400" dirty="0" err="1" smtClean="0"/>
              <a:t>Mooley</a:t>
            </a:r>
            <a:r>
              <a:rPr lang="en-US" sz="2400" dirty="0" smtClean="0"/>
              <a:t>, </a:t>
            </a:r>
            <a:r>
              <a:rPr lang="en-US" sz="2400" dirty="0" err="1" smtClean="0"/>
              <a:t>Hallinan</a:t>
            </a:r>
            <a:r>
              <a:rPr lang="en-US" sz="2400" dirty="0" smtClean="0"/>
              <a:t>, et al. (Caltech) – 50 </a:t>
            </a:r>
            <a:r>
              <a:rPr lang="en-US" sz="2400" dirty="0" err="1" smtClean="0"/>
              <a:t>sq.deg</a:t>
            </a:r>
            <a:r>
              <a:rPr lang="en-US" sz="2400" dirty="0" smtClean="0"/>
              <a:t>. pilot, B-</a:t>
            </a:r>
            <a:r>
              <a:rPr lang="en-US" sz="2400" dirty="0" err="1" smtClean="0"/>
              <a:t>config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948" y="5475145"/>
            <a:ext cx="5562452" cy="701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Hexagonal mosaic with 970 </a:t>
            </a:r>
            <a:r>
              <a:rPr lang="en-US" sz="1800" dirty="0" err="1" smtClean="0">
                <a:latin typeface="Gill Sans MT" pitchFamily="34" charset="0"/>
                <a:cs typeface="Gill Sans" pitchFamily="17" charset="0"/>
              </a:rPr>
              <a:t>pointings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(</a:t>
            </a:r>
            <a:r>
              <a:rPr lang="en-US" sz="1800" i="1" dirty="0" err="1" smtClean="0">
                <a:latin typeface="Gill Sans MT" pitchFamily="34" charset="0"/>
                <a:cs typeface="Gill Sans" pitchFamily="17" charset="0"/>
              </a:rPr>
              <a:t>makeschedule</a:t>
            </a: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)</a:t>
            </a:r>
          </a:p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Observed in 3 epochs. </a:t>
            </a:r>
            <a:r>
              <a:rPr lang="en-US" sz="1800" dirty="0" err="1" smtClean="0">
                <a:latin typeface="Gill Sans MT" pitchFamily="34" charset="0"/>
                <a:cs typeface="Gill Sans" pitchFamily="17" charset="0"/>
              </a:rPr>
              <a:t>Coadded</a:t>
            </a: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1800" dirty="0" err="1" smtClean="0">
                <a:latin typeface="Gill Sans MT" pitchFamily="34" charset="0"/>
                <a:cs typeface="Gill Sans" pitchFamily="17" charset="0"/>
              </a:rPr>
              <a:t>rms</a:t>
            </a:r>
            <a:r>
              <a:rPr lang="en-US" sz="1800" dirty="0" smtClean="0">
                <a:latin typeface="Gill Sans MT" pitchFamily="34" charset="0"/>
                <a:cs typeface="Gill Sans" pitchFamily="17" charset="0"/>
              </a:rPr>
              <a:t> 50 </a:t>
            </a:r>
            <a:r>
              <a:rPr lang="en-US" sz="1800" dirty="0" err="1" smtClean="0">
                <a:latin typeface="Symbol" panose="05050102010706020507" pitchFamily="18" charset="2"/>
                <a:cs typeface="Gill Sans" pitchFamily="17" charset="0"/>
              </a:rPr>
              <a:t>m</a:t>
            </a:r>
            <a:r>
              <a:rPr lang="en-US" sz="1800" dirty="0" err="1" smtClean="0">
                <a:latin typeface="Gill Sans MT" pitchFamily="34" charset="0"/>
                <a:cs typeface="Gill Sans" pitchFamily="17" charset="0"/>
              </a:rPr>
              <a:t>Jy</a:t>
            </a:r>
            <a:endParaRPr lang="en-US" sz="1800" dirty="0" smtClean="0"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8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Mosaicking: Antenna Slew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0752"/>
            <a:ext cx="8229600" cy="5225411"/>
          </a:xfrm>
        </p:spPr>
        <p:txBody>
          <a:bodyPr/>
          <a:lstStyle/>
          <a:p>
            <a:r>
              <a:rPr lang="en-US" sz="2400" dirty="0">
                <a:ea typeface="ＭＳ Ｐゴシック" charset="-128"/>
              </a:rPr>
              <a:t>Telescope slew times are calculated by:</a:t>
            </a:r>
          </a:p>
          <a:p>
            <a:pPr lvl="1"/>
            <a:r>
              <a:rPr lang="en-US" dirty="0">
                <a:ea typeface="ＭＳ Ｐゴシック" charset="-128"/>
              </a:rPr>
              <a:t>Acceleration</a:t>
            </a:r>
          </a:p>
          <a:p>
            <a:pPr lvl="1"/>
            <a:r>
              <a:rPr lang="en-US" dirty="0">
                <a:ea typeface="ＭＳ Ｐゴシック" charset="-128"/>
              </a:rPr>
              <a:t>Constant Slew velocity </a:t>
            </a:r>
          </a:p>
          <a:p>
            <a:pPr lvl="1"/>
            <a:r>
              <a:rPr lang="en-US" dirty="0">
                <a:ea typeface="ＭＳ Ｐゴシック" charset="-128"/>
              </a:rPr>
              <a:t>Deceleration</a:t>
            </a:r>
          </a:p>
          <a:p>
            <a:pPr lvl="1"/>
            <a:r>
              <a:rPr lang="en-US" dirty="0">
                <a:ea typeface="ＭＳ Ｐゴシック" charset="-128"/>
              </a:rPr>
              <a:t>Settling time</a:t>
            </a:r>
          </a:p>
          <a:p>
            <a:r>
              <a:rPr lang="en-US" sz="2400" dirty="0">
                <a:ea typeface="ＭＳ Ｐゴシック" charset="-128"/>
              </a:rPr>
              <a:t>Some telescopes may have variations in </a:t>
            </a:r>
            <a:r>
              <a:rPr lang="en-US" sz="2400" dirty="0" err="1">
                <a:ea typeface="ＭＳ Ｐゴシック" charset="-128"/>
              </a:rPr>
              <a:t>Az</a:t>
            </a:r>
            <a:r>
              <a:rPr lang="en-US" sz="2400" dirty="0">
                <a:ea typeface="ＭＳ Ｐゴシック" charset="-128"/>
              </a:rPr>
              <a:t> and El</a:t>
            </a:r>
          </a:p>
          <a:p>
            <a:r>
              <a:rPr lang="en-US" dirty="0">
                <a:ea typeface="ＭＳ Ｐゴシック" charset="-128"/>
              </a:rPr>
              <a:t>JVLA:  acceleration: 2.2 </a:t>
            </a:r>
            <a:r>
              <a:rPr lang="en-US" dirty="0" err="1">
                <a:ea typeface="ＭＳ Ｐゴシック" charset="-128"/>
              </a:rPr>
              <a:t>deg</a:t>
            </a:r>
            <a:r>
              <a:rPr lang="en-US" dirty="0">
                <a:ea typeface="ＭＳ Ｐゴシック" charset="-128"/>
              </a:rPr>
              <a:t> s</a:t>
            </a:r>
            <a:r>
              <a:rPr lang="en-US" baseline="30000" dirty="0">
                <a:ea typeface="ＭＳ Ｐゴシック" charset="-128"/>
              </a:rPr>
              <a:t>-2</a:t>
            </a:r>
            <a:r>
              <a:rPr lang="en-US" dirty="0">
                <a:ea typeface="ＭＳ Ｐゴシック" charset="-128"/>
              </a:rPr>
              <a:t>, slew rate: 20 </a:t>
            </a:r>
            <a:r>
              <a:rPr lang="en-US" dirty="0" err="1">
                <a:ea typeface="ＭＳ Ｐゴシック" charset="-128"/>
              </a:rPr>
              <a:t>deg</a:t>
            </a:r>
            <a:r>
              <a:rPr lang="en-US" dirty="0">
                <a:ea typeface="ＭＳ Ｐゴシック" charset="-128"/>
              </a:rPr>
              <a:t> min</a:t>
            </a:r>
            <a:r>
              <a:rPr lang="en-US" baseline="30000" dirty="0">
                <a:ea typeface="ＭＳ Ｐゴシック" charset="-128"/>
              </a:rPr>
              <a:t>-1</a:t>
            </a:r>
            <a:r>
              <a:rPr lang="en-US" dirty="0">
                <a:ea typeface="ＭＳ Ｐゴシック" charset="-128"/>
              </a:rPr>
              <a:t> in El, 40 in </a:t>
            </a:r>
            <a:r>
              <a:rPr lang="en-US" dirty="0" err="1">
                <a:ea typeface="ＭＳ Ｐゴシック" charset="-128"/>
              </a:rPr>
              <a:t>Az</a:t>
            </a:r>
            <a:endParaRPr lang="en-US" dirty="0">
              <a:ea typeface="ＭＳ Ｐゴシック" charset="-128"/>
            </a:endParaRPr>
          </a:p>
          <a:p>
            <a:pPr lvl="1"/>
            <a:r>
              <a:rPr lang="en-US" sz="1800" dirty="0">
                <a:ea typeface="ＭＳ Ｐゴシック" charset="-128"/>
              </a:rPr>
              <a:t>Settling time:  </a:t>
            </a:r>
            <a:r>
              <a:rPr lang="en-US" sz="1800" dirty="0" smtClean="0">
                <a:ea typeface="ＭＳ Ｐゴシック" charset="-128"/>
              </a:rPr>
              <a:t>around 6-7s min, ~1-3s </a:t>
            </a:r>
            <a:r>
              <a:rPr lang="en-US" sz="1800" dirty="0">
                <a:ea typeface="ＭＳ Ｐゴシック" charset="-128"/>
              </a:rPr>
              <a:t>shorter in El, longer in </a:t>
            </a:r>
            <a:r>
              <a:rPr lang="en-US" sz="1800" dirty="0" err="1">
                <a:ea typeface="ＭＳ Ｐゴシック" charset="-128"/>
              </a:rPr>
              <a:t>Az</a:t>
            </a:r>
            <a:endParaRPr lang="en-US" sz="1800" dirty="0">
              <a:ea typeface="ＭＳ Ｐゴシック" charset="-128"/>
            </a:endParaRPr>
          </a:p>
          <a:p>
            <a:r>
              <a:rPr lang="en-US" dirty="0">
                <a:ea typeface="ＭＳ Ｐゴシック" charset="-128"/>
              </a:rPr>
              <a:t>ALMA: acceleration: 24 </a:t>
            </a:r>
            <a:r>
              <a:rPr lang="en-US" dirty="0" err="1">
                <a:ea typeface="ＭＳ Ｐゴシック" charset="-128"/>
              </a:rPr>
              <a:t>deg</a:t>
            </a:r>
            <a:r>
              <a:rPr lang="en-US" dirty="0">
                <a:ea typeface="ＭＳ Ｐゴシック" charset="-128"/>
              </a:rPr>
              <a:t> s</a:t>
            </a:r>
            <a:r>
              <a:rPr lang="en-US" baseline="30000" dirty="0">
                <a:ea typeface="ＭＳ Ｐゴシック" charset="-128"/>
              </a:rPr>
              <a:t>-2</a:t>
            </a:r>
            <a:r>
              <a:rPr lang="en-US" dirty="0">
                <a:ea typeface="ＭＳ Ｐゴシック" charset="-128"/>
              </a:rPr>
              <a:t>, slew rate 180 </a:t>
            </a:r>
            <a:r>
              <a:rPr lang="en-US" dirty="0" err="1">
                <a:ea typeface="ＭＳ Ｐゴシック" charset="-128"/>
              </a:rPr>
              <a:t>deg</a:t>
            </a:r>
            <a:r>
              <a:rPr lang="en-US" dirty="0">
                <a:ea typeface="ＭＳ Ｐゴシック" charset="-128"/>
              </a:rPr>
              <a:t> min</a:t>
            </a:r>
            <a:r>
              <a:rPr lang="en-US" baseline="30000" dirty="0">
                <a:ea typeface="ＭＳ Ｐゴシック" charset="-128"/>
              </a:rPr>
              <a:t>-1</a:t>
            </a:r>
            <a:r>
              <a:rPr lang="en-US" dirty="0">
                <a:ea typeface="ＭＳ Ｐゴシック" charset="-128"/>
              </a:rPr>
              <a:t> in El, 360 in </a:t>
            </a:r>
            <a:r>
              <a:rPr lang="en-US" dirty="0" err="1" smtClean="0">
                <a:ea typeface="ＭＳ Ｐゴシック" charset="-128"/>
              </a:rPr>
              <a:t>Az</a:t>
            </a:r>
            <a:r>
              <a:rPr lang="en-US" dirty="0" smtClean="0">
                <a:ea typeface="ＭＳ Ｐゴシック" charset="-128"/>
              </a:rPr>
              <a:t> = super fast!</a:t>
            </a:r>
            <a:endParaRPr lang="en-US" baseline="30000" dirty="0">
              <a:ea typeface="ＭＳ Ｐゴシック" charset="-128"/>
            </a:endParaRP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2053242" y="5060758"/>
            <a:ext cx="977515" cy="5387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2811397" y="4841394"/>
            <a:ext cx="325119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5792456" y="5113122"/>
            <a:ext cx="975927" cy="435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48848" y="4950823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accel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46389" y="4955462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slew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98245" y="4913334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decel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71089" y="5588078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settle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6477752" y="5628290"/>
            <a:ext cx="1119351" cy="425669"/>
          </a:xfrm>
          <a:custGeom>
            <a:avLst/>
            <a:gdLst>
              <a:gd name="connsiteX0" fmla="*/ 0 w 1119351"/>
              <a:gd name="connsiteY0" fmla="*/ 157655 h 425669"/>
              <a:gd name="connsiteX1" fmla="*/ 31531 w 1119351"/>
              <a:gd name="connsiteY1" fmla="*/ 236482 h 425669"/>
              <a:gd name="connsiteX2" fmla="*/ 47296 w 1119351"/>
              <a:gd name="connsiteY2" fmla="*/ 283779 h 425669"/>
              <a:gd name="connsiteX3" fmla="*/ 126124 w 1119351"/>
              <a:gd name="connsiteY3" fmla="*/ 378372 h 425669"/>
              <a:gd name="connsiteX4" fmla="*/ 173420 w 1119351"/>
              <a:gd name="connsiteY4" fmla="*/ 409903 h 425669"/>
              <a:gd name="connsiteX5" fmla="*/ 220717 w 1119351"/>
              <a:gd name="connsiteY5" fmla="*/ 425669 h 425669"/>
              <a:gd name="connsiteX6" fmla="*/ 331075 w 1119351"/>
              <a:gd name="connsiteY6" fmla="*/ 409903 h 425669"/>
              <a:gd name="connsiteX7" fmla="*/ 441434 w 1119351"/>
              <a:gd name="connsiteY7" fmla="*/ 299544 h 425669"/>
              <a:gd name="connsiteX8" fmla="*/ 457200 w 1119351"/>
              <a:gd name="connsiteY8" fmla="*/ 252248 h 425669"/>
              <a:gd name="connsiteX9" fmla="*/ 488731 w 1119351"/>
              <a:gd name="connsiteY9" fmla="*/ 204951 h 425669"/>
              <a:gd name="connsiteX10" fmla="*/ 520262 w 1119351"/>
              <a:gd name="connsiteY10" fmla="*/ 63062 h 425669"/>
              <a:gd name="connsiteX11" fmla="*/ 551793 w 1119351"/>
              <a:gd name="connsiteY11" fmla="*/ 15765 h 425669"/>
              <a:gd name="connsiteX12" fmla="*/ 614855 w 1119351"/>
              <a:gd name="connsiteY12" fmla="*/ 0 h 425669"/>
              <a:gd name="connsiteX13" fmla="*/ 662151 w 1119351"/>
              <a:gd name="connsiteY13" fmla="*/ 63062 h 425669"/>
              <a:gd name="connsiteX14" fmla="*/ 709448 w 1119351"/>
              <a:gd name="connsiteY14" fmla="*/ 173420 h 425669"/>
              <a:gd name="connsiteX15" fmla="*/ 725213 w 1119351"/>
              <a:gd name="connsiteY15" fmla="*/ 252248 h 425669"/>
              <a:gd name="connsiteX16" fmla="*/ 788275 w 1119351"/>
              <a:gd name="connsiteY16" fmla="*/ 346841 h 425669"/>
              <a:gd name="connsiteX17" fmla="*/ 898634 w 1119351"/>
              <a:gd name="connsiteY17" fmla="*/ 315310 h 425669"/>
              <a:gd name="connsiteX18" fmla="*/ 945931 w 1119351"/>
              <a:gd name="connsiteY18" fmla="*/ 299544 h 425669"/>
              <a:gd name="connsiteX19" fmla="*/ 977462 w 1119351"/>
              <a:gd name="connsiteY19" fmla="*/ 252248 h 425669"/>
              <a:gd name="connsiteX20" fmla="*/ 1072055 w 1119351"/>
              <a:gd name="connsiteY20" fmla="*/ 204951 h 425669"/>
              <a:gd name="connsiteX21" fmla="*/ 1119351 w 1119351"/>
              <a:gd name="connsiteY21" fmla="*/ 204951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19351" h="425669">
                <a:moveTo>
                  <a:pt x="0" y="157655"/>
                </a:moveTo>
                <a:cubicBezTo>
                  <a:pt x="10510" y="183931"/>
                  <a:pt x="21594" y="209984"/>
                  <a:pt x="31531" y="236482"/>
                </a:cubicBezTo>
                <a:cubicBezTo>
                  <a:pt x="37366" y="252042"/>
                  <a:pt x="39864" y="268915"/>
                  <a:pt x="47296" y="283779"/>
                </a:cubicBezTo>
                <a:cubicBezTo>
                  <a:pt x="65013" y="319213"/>
                  <a:pt x="96236" y="353466"/>
                  <a:pt x="126124" y="378372"/>
                </a:cubicBezTo>
                <a:cubicBezTo>
                  <a:pt x="140680" y="390502"/>
                  <a:pt x="156473" y="401429"/>
                  <a:pt x="173420" y="409903"/>
                </a:cubicBezTo>
                <a:cubicBezTo>
                  <a:pt x="188284" y="417335"/>
                  <a:pt x="204951" y="420414"/>
                  <a:pt x="220717" y="425669"/>
                </a:cubicBezTo>
                <a:cubicBezTo>
                  <a:pt x="257503" y="420414"/>
                  <a:pt x="296774" y="424195"/>
                  <a:pt x="331075" y="409903"/>
                </a:cubicBezTo>
                <a:cubicBezTo>
                  <a:pt x="373883" y="392066"/>
                  <a:pt x="419852" y="342708"/>
                  <a:pt x="441434" y="299544"/>
                </a:cubicBezTo>
                <a:cubicBezTo>
                  <a:pt x="448866" y="284680"/>
                  <a:pt x="449768" y="267112"/>
                  <a:pt x="457200" y="252248"/>
                </a:cubicBezTo>
                <a:cubicBezTo>
                  <a:pt x="465674" y="235301"/>
                  <a:pt x="478221" y="220717"/>
                  <a:pt x="488731" y="204951"/>
                </a:cubicBezTo>
                <a:cubicBezTo>
                  <a:pt x="491538" y="190916"/>
                  <a:pt x="511911" y="82548"/>
                  <a:pt x="520262" y="63062"/>
                </a:cubicBezTo>
                <a:cubicBezTo>
                  <a:pt x="527726" y="45646"/>
                  <a:pt x="536027" y="26275"/>
                  <a:pt x="551793" y="15765"/>
                </a:cubicBezTo>
                <a:cubicBezTo>
                  <a:pt x="569822" y="3746"/>
                  <a:pt x="593834" y="5255"/>
                  <a:pt x="614855" y="0"/>
                </a:cubicBezTo>
                <a:cubicBezTo>
                  <a:pt x="630620" y="21021"/>
                  <a:pt x="648225" y="40780"/>
                  <a:pt x="662151" y="63062"/>
                </a:cubicBezTo>
                <a:cubicBezTo>
                  <a:pt x="680949" y="93138"/>
                  <a:pt x="700509" y="137663"/>
                  <a:pt x="709448" y="173420"/>
                </a:cubicBezTo>
                <a:cubicBezTo>
                  <a:pt x="715947" y="199416"/>
                  <a:pt x="714125" y="227853"/>
                  <a:pt x="725213" y="252248"/>
                </a:cubicBezTo>
                <a:cubicBezTo>
                  <a:pt x="740894" y="286747"/>
                  <a:pt x="788275" y="346841"/>
                  <a:pt x="788275" y="346841"/>
                </a:cubicBezTo>
                <a:lnTo>
                  <a:pt x="898634" y="315310"/>
                </a:lnTo>
                <a:cubicBezTo>
                  <a:pt x="914552" y="310535"/>
                  <a:pt x="932954" y="309925"/>
                  <a:pt x="945931" y="299544"/>
                </a:cubicBezTo>
                <a:cubicBezTo>
                  <a:pt x="960727" y="287708"/>
                  <a:pt x="964064" y="265646"/>
                  <a:pt x="977462" y="252248"/>
                </a:cubicBezTo>
                <a:cubicBezTo>
                  <a:pt x="999252" y="230458"/>
                  <a:pt x="1041281" y="210080"/>
                  <a:pt x="1072055" y="204951"/>
                </a:cubicBezTo>
                <a:cubicBezTo>
                  <a:pt x="1087606" y="202359"/>
                  <a:pt x="1103586" y="204951"/>
                  <a:pt x="1119351" y="204951"/>
                </a:cubicBezTo>
              </a:path>
            </a:pathLst>
          </a:custGeom>
          <a:noFill/>
          <a:ln w="158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52910" y="1422149"/>
            <a:ext cx="4018580" cy="1200329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Good news! An Antenna Control Unit (ACU) upgrade has started on the JVLA . This will give us better control and greatly reduce settling times!</a:t>
            </a:r>
          </a:p>
        </p:txBody>
      </p:sp>
    </p:spTree>
    <p:extLst>
      <p:ext uri="{BB962C8B-B14F-4D97-AF65-F5344CB8AC3E}">
        <p14:creationId xmlns:p14="http://schemas.microsoft.com/office/powerpoint/2010/main" val="223275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18786" cy="1143000"/>
          </a:xfrm>
        </p:spPr>
        <p:txBody>
          <a:bodyPr/>
          <a:lstStyle/>
          <a:p>
            <a:r>
              <a:rPr lang="en-US" dirty="0" smtClean="0"/>
              <a:t>Practical Mosaicking: Time is your Enemy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1698"/>
            <a:ext cx="8229600" cy="5164466"/>
          </a:xfrm>
        </p:spPr>
        <p:txBody>
          <a:bodyPr/>
          <a:lstStyle/>
          <a:p>
            <a:r>
              <a:rPr lang="en-US" sz="2400" dirty="0">
                <a:ea typeface="ＭＳ Ｐゴシック" charset="-128"/>
              </a:rPr>
              <a:t>The water vapor content of the atmosphere can change on small timescales</a:t>
            </a:r>
          </a:p>
          <a:p>
            <a:r>
              <a:rPr lang="en-US" sz="2400" dirty="0">
                <a:ea typeface="ＭＳ Ｐゴシック" charset="-128"/>
              </a:rPr>
              <a:t>In particular there can be large variations in individual cells</a:t>
            </a:r>
          </a:p>
          <a:p>
            <a:pPr lvl="1"/>
            <a:r>
              <a:rPr lang="en-US" sz="2400" dirty="0">
                <a:ea typeface="ＭＳ Ｐゴシック" charset="-128"/>
              </a:rPr>
              <a:t>Changing sky brightness</a:t>
            </a:r>
          </a:p>
          <a:p>
            <a:pPr lvl="1"/>
            <a:r>
              <a:rPr lang="en-US" sz="2400" dirty="0">
                <a:ea typeface="ＭＳ Ｐゴシック" charset="-128"/>
              </a:rPr>
              <a:t>Changing opacity</a:t>
            </a:r>
          </a:p>
          <a:p>
            <a:pPr lvl="1"/>
            <a:r>
              <a:rPr lang="en-US" sz="2400" dirty="0">
                <a:ea typeface="ＭＳ Ｐゴシック" charset="-128"/>
              </a:rPr>
              <a:t>Increased phase </a:t>
            </a:r>
            <a:r>
              <a:rPr lang="en-US" sz="2400" dirty="0" smtClean="0">
                <a:ea typeface="ＭＳ Ｐゴシック" charset="-128"/>
              </a:rPr>
              <a:t>noise</a:t>
            </a:r>
            <a:endParaRPr lang="en-US" sz="2800" dirty="0">
              <a:ea typeface="ＭＳ Ｐゴシック" charset="-128"/>
            </a:endParaRPr>
          </a:p>
          <a:p>
            <a:r>
              <a:rPr lang="en-US" sz="2400" dirty="0">
                <a:ea typeface="ＭＳ Ｐゴシック" charset="-128"/>
              </a:rPr>
              <a:t>Delay variations due to ionosphere are possible at low </a:t>
            </a:r>
            <a:r>
              <a:rPr lang="en-US" sz="2400" dirty="0" smtClean="0">
                <a:ea typeface="ＭＳ Ｐゴシック" charset="-128"/>
              </a:rPr>
              <a:t>frequencies</a:t>
            </a:r>
            <a:endParaRPr lang="en-US" sz="2400" dirty="0">
              <a:ea typeface="ＭＳ Ｐゴシック" charset="-128"/>
            </a:endParaRPr>
          </a:p>
          <a:p>
            <a:pPr>
              <a:buNone/>
            </a:pPr>
            <a:r>
              <a:rPr lang="en-US" sz="2400" dirty="0">
                <a:ea typeface="ＭＳ Ｐゴシック" charset="-128"/>
                <a:sym typeface="Wingdings"/>
              </a:rPr>
              <a:t> </a:t>
            </a:r>
            <a:r>
              <a:rPr lang="en-US" sz="2400" dirty="0">
                <a:ea typeface="ＭＳ Ｐゴシック" charset="-128"/>
              </a:rPr>
              <a:t>Try to cover the full mosaic fast but more frequently</a:t>
            </a:r>
          </a:p>
          <a:p>
            <a:pPr>
              <a:buNone/>
            </a:pPr>
            <a:r>
              <a:rPr lang="en-US" sz="2400" dirty="0">
                <a:ea typeface="ＭＳ Ｐゴシック" charset="-128"/>
              </a:rPr>
              <a:t>     This will make the map </a:t>
            </a:r>
            <a:r>
              <a:rPr lang="en-US" sz="2400" dirty="0" smtClean="0">
                <a:ea typeface="ＭＳ Ｐゴシック" charset="-128"/>
              </a:rPr>
              <a:t>(and </a:t>
            </a:r>
            <a:r>
              <a:rPr lang="en-US" sz="2400" dirty="0" err="1" smtClean="0">
                <a:ea typeface="ＭＳ Ｐゴシック" charset="-128"/>
              </a:rPr>
              <a:t>uv</a:t>
            </a:r>
            <a:r>
              <a:rPr lang="en-US" sz="2400" dirty="0" smtClean="0">
                <a:ea typeface="ＭＳ Ｐゴシック" charset="-128"/>
              </a:rPr>
              <a:t>-coverage) more </a:t>
            </a:r>
            <a:r>
              <a:rPr lang="en-US" sz="2400" dirty="0">
                <a:ea typeface="ＭＳ Ｐゴシック" charset="-128"/>
              </a:rPr>
              <a:t>uniform, but it </a:t>
            </a:r>
            <a:r>
              <a:rPr lang="en-US" sz="2400" dirty="0" smtClean="0">
                <a:ea typeface="ＭＳ Ｐゴシック" charset="-128"/>
              </a:rPr>
              <a:t>can increase </a:t>
            </a:r>
            <a:r>
              <a:rPr lang="en-US" sz="2400" dirty="0">
                <a:ea typeface="ＭＳ Ｐゴシック" charset="-128"/>
              </a:rPr>
              <a:t>your overhead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4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Other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5838"/>
            <a:ext cx="8229600" cy="5140325"/>
          </a:xfrm>
        </p:spPr>
        <p:txBody>
          <a:bodyPr/>
          <a:lstStyle/>
          <a:p>
            <a:r>
              <a:rPr lang="en-US" sz="2400" dirty="0">
                <a:ea typeface="ＭＳ Ｐゴシック" charset="-128"/>
              </a:rPr>
              <a:t>On-The-Fly </a:t>
            </a:r>
            <a:r>
              <a:rPr lang="en-US" sz="2400" dirty="0" smtClean="0">
                <a:ea typeface="ＭＳ Ｐゴシック" charset="-128"/>
              </a:rPr>
              <a:t>(OTF) Interferometry – continual scanning</a:t>
            </a:r>
            <a:endParaRPr lang="en-US" sz="2400" dirty="0">
              <a:ea typeface="ＭＳ Ｐゴシック" charset="-128"/>
            </a:endParaRPr>
          </a:p>
          <a:p>
            <a:r>
              <a:rPr lang="en-US" sz="2400" dirty="0" smtClean="0">
                <a:ea typeface="ＭＳ Ｐゴシック" charset="-128"/>
              </a:rPr>
              <a:t>Sub-</a:t>
            </a:r>
            <a:r>
              <a:rPr lang="en-US" sz="2400" dirty="0" err="1" smtClean="0">
                <a:ea typeface="ＭＳ Ｐゴシック" charset="-128"/>
              </a:rPr>
              <a:t>Nyquist</a:t>
            </a:r>
            <a:r>
              <a:rPr lang="en-US" sz="2400" dirty="0" smtClean="0">
                <a:ea typeface="ＭＳ Ｐゴシック" charset="-128"/>
              </a:rPr>
              <a:t> </a:t>
            </a:r>
            <a:r>
              <a:rPr lang="en-US" sz="2400" dirty="0">
                <a:ea typeface="ＭＳ Ｐゴシック" charset="-128"/>
              </a:rPr>
              <a:t>sampling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891949" y="1685636"/>
            <a:ext cx="3490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400" dirty="0" smtClean="0">
                <a:solidFill>
                  <a:srgbClr val="5E0000"/>
                </a:solidFill>
              </a:rPr>
              <a:t>OTF</a:t>
            </a:r>
            <a:endParaRPr lang="en-AU" sz="2400" dirty="0">
              <a:solidFill>
                <a:srgbClr val="5E0000"/>
              </a:solidFill>
            </a:endParaRP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4559826" y="1685636"/>
            <a:ext cx="3490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400" dirty="0" smtClean="0">
                <a:solidFill>
                  <a:srgbClr val="5E0000"/>
                </a:solidFill>
              </a:rPr>
              <a:t>Non-</a:t>
            </a:r>
            <a:r>
              <a:rPr lang="en-AU" sz="2400" dirty="0" err="1" smtClean="0">
                <a:solidFill>
                  <a:srgbClr val="5E0000"/>
                </a:solidFill>
              </a:rPr>
              <a:t>Nyquist</a:t>
            </a:r>
            <a:endParaRPr lang="en-AU" sz="2400" dirty="0">
              <a:solidFill>
                <a:srgbClr val="5E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74481" y="3355059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05269" y="2440712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63754" y="3354343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3811" y="4213385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14715" y="3338949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86845" y="2440712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586845" y="4213385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14715" y="2474574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14715" y="4213385"/>
            <a:ext cx="1282700" cy="12514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7"/>
          <p:cNvSpPr txBox="1">
            <a:spLocks/>
          </p:cNvSpPr>
          <p:nvPr/>
        </p:nvSpPr>
        <p:spPr bwMode="auto">
          <a:xfrm>
            <a:off x="965262" y="4666528"/>
            <a:ext cx="3782532" cy="137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charset="-18"/>
              </a:rPr>
              <a:t>Antenna scan does not stop,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-18"/>
                <a:ea typeface="ＭＳ Ｐゴシック" charset="-128"/>
                <a:cs typeface="ＭＳ Ｐゴシック" charset="-128"/>
              </a:rPr>
              <a:t> fast dumping of data, </a:t>
            </a:r>
            <a:r>
              <a:rPr lang="en-US" sz="2000" dirty="0" smtClean="0">
                <a:solidFill>
                  <a:srgbClr val="000099"/>
                </a:solidFill>
                <a:latin typeface="Gill Sans MT" charset="-18"/>
                <a:ea typeface="ＭＳ Ｐゴシック" charset="-128"/>
                <a:cs typeface="ＭＳ Ｐゴシック" charset="-128"/>
              </a:rPr>
              <a:t>influences the primary beam shape, produces lots of data but reduces overhead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charset="-18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charset="-18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aseline="0" dirty="0" smtClean="0">
                <a:solidFill>
                  <a:srgbClr val="000099"/>
                </a:solidFill>
                <a:latin typeface="Gill Sans MT" charset="-18"/>
              </a:rPr>
              <a:t>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Gill Sans MT" charset="-18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7"/>
          <p:cNvSpPr txBox="1">
            <a:spLocks/>
          </p:cNvSpPr>
          <p:nvPr/>
        </p:nvSpPr>
        <p:spPr bwMode="auto">
          <a:xfrm>
            <a:off x="4559825" y="5572606"/>
            <a:ext cx="3490913" cy="55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99"/>
                </a:solidFill>
                <a:latin typeface="Gill Sans MT" charset="-18"/>
              </a:rPr>
              <a:t> Fast sky coverage</a:t>
            </a:r>
            <a:r>
              <a:rPr lang="en-US" sz="2000" dirty="0" smtClean="0">
                <a:solidFill>
                  <a:srgbClr val="000099"/>
                </a:solidFill>
                <a:latin typeface="Gill Sans MT" charset="-18"/>
                <a:ea typeface="ＭＳ Ｐゴシック" charset="-128"/>
              </a:rPr>
              <a:t>, non-uniform</a:t>
            </a:r>
            <a:endParaRPr lang="en-US" sz="2000" dirty="0" smtClean="0">
              <a:solidFill>
                <a:srgbClr val="000099"/>
              </a:solidFill>
              <a:latin typeface="Gill Sans MT" charset="-1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85514" y="2104338"/>
            <a:ext cx="2712007" cy="2519326"/>
            <a:chOff x="1285514" y="2385330"/>
            <a:chExt cx="2712007" cy="2519326"/>
          </a:xfrm>
        </p:grpSpPr>
        <p:grpSp>
          <p:nvGrpSpPr>
            <p:cNvPr id="20" name="Group 36"/>
            <p:cNvGrpSpPr/>
            <p:nvPr/>
          </p:nvGrpSpPr>
          <p:grpSpPr>
            <a:xfrm>
              <a:off x="1327718" y="3649113"/>
              <a:ext cx="1889919" cy="1255543"/>
              <a:chOff x="1327718" y="2600494"/>
              <a:chExt cx="1889919" cy="1255543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1327718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463266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573828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715983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934937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37"/>
            <p:cNvGrpSpPr/>
            <p:nvPr/>
          </p:nvGrpSpPr>
          <p:grpSpPr>
            <a:xfrm>
              <a:off x="2107602" y="3644993"/>
              <a:ext cx="1889919" cy="1255543"/>
              <a:chOff x="1327718" y="2600494"/>
              <a:chExt cx="1889919" cy="1255543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1327718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463266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573828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1715983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1934937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46"/>
            <p:cNvGrpSpPr/>
            <p:nvPr/>
          </p:nvGrpSpPr>
          <p:grpSpPr>
            <a:xfrm>
              <a:off x="1315042" y="3096166"/>
              <a:ext cx="1889919" cy="1255543"/>
              <a:chOff x="1327718" y="2600494"/>
              <a:chExt cx="1889919" cy="1255543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327718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463266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573828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715983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934937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71"/>
            <p:cNvGrpSpPr/>
            <p:nvPr/>
          </p:nvGrpSpPr>
          <p:grpSpPr>
            <a:xfrm>
              <a:off x="2094926" y="3092046"/>
              <a:ext cx="1889919" cy="1255543"/>
              <a:chOff x="1327718" y="2600494"/>
              <a:chExt cx="1889919" cy="1255543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327718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463266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573828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715983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934937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36"/>
            <p:cNvGrpSpPr/>
            <p:nvPr/>
          </p:nvGrpSpPr>
          <p:grpSpPr>
            <a:xfrm>
              <a:off x="1285514" y="2389450"/>
              <a:ext cx="1889919" cy="1255543"/>
              <a:chOff x="1327718" y="2600494"/>
              <a:chExt cx="1889919" cy="1255543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1327718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463266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573828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715983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934937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37"/>
            <p:cNvGrpSpPr/>
            <p:nvPr/>
          </p:nvGrpSpPr>
          <p:grpSpPr>
            <a:xfrm>
              <a:off x="2065398" y="2385330"/>
              <a:ext cx="1889919" cy="1255543"/>
              <a:chOff x="1327718" y="2600494"/>
              <a:chExt cx="1889919" cy="1255543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327718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463266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573828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715983" y="260049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934937" y="2604614"/>
                <a:ext cx="1282700" cy="125142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5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5000"/>
                    </a:schemeClr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760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charset="0"/>
                <a:ea typeface="ＭＳ Ｐゴシック" charset="0"/>
              </a:rPr>
              <a:t>On-the-fly (OTF)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dirty="0" smtClean="0"/>
              <a:t>Available for JVLA (currently shared risk) and ALMA</a:t>
            </a:r>
          </a:p>
          <a:p>
            <a:r>
              <a:rPr lang="en-US" dirty="0" smtClean="0"/>
              <a:t>JVLA Atomic element: “OTF Scan” of length </a:t>
            </a:r>
            <a:r>
              <a:rPr lang="en-US" dirty="0" smtClean="0">
                <a:solidFill>
                  <a:srgbClr val="007E39"/>
                </a:solidFill>
              </a:rPr>
              <a:t>Duration</a:t>
            </a:r>
            <a:r>
              <a:rPr lang="en-US" dirty="0" smtClean="0"/>
              <a:t> in time</a:t>
            </a:r>
          </a:p>
          <a:p>
            <a:pPr lvl="1"/>
            <a:r>
              <a:rPr lang="en-US" dirty="0" err="1" smtClean="0">
                <a:solidFill>
                  <a:srgbClr val="007E39"/>
                </a:solidFill>
              </a:rPr>
              <a:t>StartPosition</a:t>
            </a:r>
            <a:r>
              <a:rPr lang="en-US" dirty="0" smtClean="0"/>
              <a:t> 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olidFill>
                  <a:srgbClr val="007E39"/>
                </a:solidFill>
                <a:sym typeface="Wingdings"/>
              </a:rPr>
              <a:t>EndPosition</a:t>
            </a:r>
            <a:r>
              <a:rPr lang="en-US" dirty="0" smtClean="0">
                <a:sym typeface="Wingdings"/>
              </a:rPr>
              <a:t> (</a:t>
            </a:r>
            <a:r>
              <a:rPr lang="en-US" dirty="0" err="1" smtClean="0">
                <a:sym typeface="Wingdings"/>
              </a:rPr>
              <a:t>RA,Dec</a:t>
            </a:r>
            <a:r>
              <a:rPr lang="en-US" dirty="0" smtClean="0">
                <a:sym typeface="Wingdings"/>
              </a:rPr>
              <a:t>)</a:t>
            </a:r>
          </a:p>
          <a:p>
            <a:pPr lvl="2"/>
            <a:r>
              <a:rPr lang="en-US" dirty="0" smtClean="0">
                <a:sym typeface="Wingdings"/>
              </a:rPr>
              <a:t>COSMOS Field example: 2 square degrees = 85’x85’</a:t>
            </a:r>
          </a:p>
          <a:p>
            <a:pPr lvl="2"/>
            <a:r>
              <a:rPr lang="en-US" dirty="0" smtClean="0">
                <a:sym typeface="Wingdings"/>
              </a:rPr>
              <a:t>COSMOS 6GHz : 85’ in 150sec = 34”/sec (2x sidereal)</a:t>
            </a:r>
          </a:p>
          <a:p>
            <a:pPr lvl="1"/>
            <a:r>
              <a:rPr lang="en-US" dirty="0" smtClean="0">
                <a:sym typeface="Wingdings"/>
              </a:rPr>
              <a:t>Usually scan at fixed Dec, weave in RA alternate stripes</a:t>
            </a:r>
          </a:p>
          <a:p>
            <a:pPr lvl="2"/>
            <a:r>
              <a:rPr lang="en-US" dirty="0" smtClean="0">
                <a:sym typeface="Wingdings"/>
              </a:rPr>
              <a:t>Step phase center every </a:t>
            </a:r>
            <a:r>
              <a:rPr lang="en-US" dirty="0" err="1" smtClean="0">
                <a:solidFill>
                  <a:srgbClr val="007E39"/>
                </a:solidFill>
                <a:sym typeface="Wingdings"/>
              </a:rPr>
              <a:t>N</a:t>
            </a:r>
            <a:r>
              <a:rPr lang="en-US" baseline="-25000" dirty="0" err="1" smtClean="0">
                <a:solidFill>
                  <a:srgbClr val="007E39"/>
                </a:solidFill>
                <a:sym typeface="Wingdings"/>
              </a:rPr>
              <a:t>int</a:t>
            </a:r>
            <a:r>
              <a:rPr lang="en-US" dirty="0" smtClean="0">
                <a:sym typeface="Wingdings"/>
              </a:rPr>
              <a:t> integrations (or fix at stripe center)</a:t>
            </a:r>
          </a:p>
          <a:p>
            <a:pPr lvl="2"/>
            <a:r>
              <a:rPr lang="en-US" dirty="0" smtClean="0"/>
              <a:t>Scan stripes FWHM/√2 separation (at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/>
              <a:t>max</a:t>
            </a:r>
            <a:r>
              <a:rPr lang="en-US" dirty="0" smtClean="0"/>
              <a:t>) for uniformity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6" name="Picture 5" descr="img2.cosmosc_56386.clean.linmos800.ima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26"/>
          <a:stretch/>
        </p:blipFill>
        <p:spPr>
          <a:xfrm>
            <a:off x="2930564" y="3998193"/>
            <a:ext cx="5118100" cy="2222028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>
          <a:xfrm>
            <a:off x="1330586" y="4829695"/>
            <a:ext cx="2585571" cy="393073"/>
          </a:xfrm>
          <a:prstGeom prst="striped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359" y="4289291"/>
            <a:ext cx="2695902" cy="584775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Efficiency: taking data while scanning, no overhead.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359" y="5206037"/>
            <a:ext cx="2695901" cy="584775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Go to calibrator  when needed (between stripes).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976640" y="4829695"/>
            <a:ext cx="3235744" cy="393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rved Left Arrow 10"/>
          <p:cNvSpPr/>
          <p:nvPr/>
        </p:nvSpPr>
        <p:spPr>
          <a:xfrm flipV="1">
            <a:off x="7242626" y="4407610"/>
            <a:ext cx="715318" cy="769800"/>
          </a:xfrm>
          <a:prstGeom prst="curved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 flipH="1" flipV="1">
            <a:off x="3210738" y="4119140"/>
            <a:ext cx="715318" cy="650084"/>
          </a:xfrm>
          <a:prstGeom prst="curved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3992960" y="4407611"/>
            <a:ext cx="3235744" cy="393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29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43925" cy="1143000"/>
          </a:xfrm>
        </p:spPr>
        <p:txBody>
          <a:bodyPr/>
          <a:lstStyle/>
          <a:p>
            <a:r>
              <a:rPr lang="en-US" dirty="0">
                <a:latin typeface="Gill Sans MT" charset="0"/>
                <a:ea typeface="ＭＳ Ｐゴシック" charset="0"/>
              </a:rPr>
              <a:t>OTF Now – </a:t>
            </a:r>
            <a:r>
              <a:rPr lang="en-US" dirty="0" smtClean="0">
                <a:latin typeface="Gill Sans MT" charset="0"/>
                <a:ea typeface="ＭＳ Ｐゴシック" charset="0"/>
              </a:rPr>
              <a:t>VLA COSMOS 6GHz </a:t>
            </a:r>
            <a:r>
              <a:rPr lang="en-US" dirty="0">
                <a:latin typeface="Gill Sans MT" charset="0"/>
                <a:ea typeface="ＭＳ Ｐゴシック" charset="0"/>
              </a:rPr>
              <a:t>C-</a:t>
            </a:r>
            <a:r>
              <a:rPr lang="en-US" dirty="0" err="1">
                <a:latin typeface="Gill Sans MT" charset="0"/>
                <a:ea typeface="ＭＳ Ｐゴシック" charset="0"/>
              </a:rPr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414"/>
            <a:ext cx="3314700" cy="5111750"/>
          </a:xfrm>
        </p:spPr>
        <p:txBody>
          <a:bodyPr/>
          <a:lstStyle/>
          <a:p>
            <a:r>
              <a:rPr lang="en-US" sz="1600" dirty="0">
                <a:latin typeface="Gill Sans MT" charset="0"/>
                <a:ea typeface="ＭＳ Ｐゴシック" charset="0"/>
              </a:rPr>
              <a:t>C-</a:t>
            </a:r>
            <a:r>
              <a:rPr lang="en-US" sz="1600" dirty="0" err="1">
                <a:latin typeface="Gill Sans MT" charset="0"/>
                <a:ea typeface="ＭＳ Ｐゴシック" charset="0"/>
              </a:rPr>
              <a:t>config</a:t>
            </a:r>
            <a:r>
              <a:rPr lang="en-US" sz="1600" dirty="0">
                <a:latin typeface="Gill Sans MT" charset="0"/>
                <a:ea typeface="ＭＳ Ｐゴシック" charset="0"/>
              </a:rPr>
              <a:t> C-band OTF </a:t>
            </a:r>
          </a:p>
          <a:p>
            <a:pPr lvl="1"/>
            <a:r>
              <a:rPr lang="en-US" sz="1600" dirty="0">
                <a:latin typeface="Gill Sans MT" charset="0"/>
                <a:ea typeface="ＭＳ Ｐゴシック" charset="0"/>
              </a:rPr>
              <a:t>3200x3200 2” cells</a:t>
            </a:r>
          </a:p>
          <a:p>
            <a:pPr lvl="1"/>
            <a:r>
              <a:rPr lang="en-US" sz="1600" dirty="0">
                <a:latin typeface="Gill Sans MT" charset="0"/>
                <a:ea typeface="ＭＳ Ｐゴシック" charset="0"/>
              </a:rPr>
              <a:t>8bit 2GHz, 84</a:t>
            </a:r>
            <a:r>
              <a:rPr lang="en-US" sz="1600" dirty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1600" dirty="0">
                <a:latin typeface="Gill Sans MT" charset="0"/>
                <a:ea typeface="ＭＳ Ｐゴシック" charset="0"/>
              </a:rPr>
              <a:t>Jy </a:t>
            </a:r>
            <a:r>
              <a:rPr lang="en-US" sz="1600" dirty="0" err="1">
                <a:latin typeface="Gill Sans MT" charset="0"/>
                <a:ea typeface="ＭＳ Ｐゴシック" charset="0"/>
              </a:rPr>
              <a:t>rms</a:t>
            </a:r>
            <a:endParaRPr lang="en-US" sz="1600" dirty="0">
              <a:latin typeface="Gill Sans MT" charset="0"/>
              <a:ea typeface="ＭＳ Ｐゴシック" charset="0"/>
            </a:endParaRPr>
          </a:p>
          <a:p>
            <a:pPr lvl="1"/>
            <a:r>
              <a:rPr lang="en-US" sz="1600" dirty="0">
                <a:latin typeface="Gill Sans MT" charset="0"/>
                <a:ea typeface="ＭＳ Ｐゴシック" charset="0"/>
              </a:rPr>
              <a:t>&lt;30m on-</a:t>
            </a:r>
            <a:r>
              <a:rPr lang="en-US" sz="1600" dirty="0" err="1">
                <a:latin typeface="Gill Sans MT" charset="0"/>
                <a:ea typeface="ＭＳ Ｐゴシック" charset="0"/>
              </a:rPr>
              <a:t>src</a:t>
            </a:r>
            <a:endParaRPr lang="en-US" sz="1600" dirty="0">
              <a:latin typeface="Gill Sans MT" charset="0"/>
              <a:ea typeface="ＭＳ Ｐゴシック" charset="0"/>
            </a:endParaRPr>
          </a:p>
          <a:p>
            <a:pPr lvl="1"/>
            <a:r>
              <a:rPr lang="en-US" sz="1600" dirty="0">
                <a:latin typeface="Gill Sans MT" charset="0"/>
                <a:ea typeface="ＭＳ Ｐゴシック" charset="0"/>
              </a:rPr>
              <a:t>Now: simple linear mosaic after clean of each 4s “field” (CASA) </a:t>
            </a:r>
          </a:p>
          <a:p>
            <a:pPr lvl="1"/>
            <a:r>
              <a:rPr lang="en-US" sz="1600" dirty="0">
                <a:latin typeface="Gill Sans MT" charset="0"/>
                <a:ea typeface="ＭＳ Ｐゴシック" charset="0"/>
              </a:rPr>
              <a:t>Striping/defects: RFI, missing data, unboxed cleaning, spectral index</a:t>
            </a:r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114114" y="3994096"/>
            <a:ext cx="2290763" cy="2062103"/>
          </a:xfrm>
          <a:prstGeom prst="rect">
            <a:avLst/>
          </a:prstGeom>
          <a:noFill/>
          <a:ln w="9525">
            <a:solidFill>
              <a:srgbClr val="3ACBF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1600" i="1" u="sng" dirty="0">
                <a:solidFill>
                  <a:srgbClr val="008000"/>
                </a:solidFill>
                <a:latin typeface="Arial" charset="0"/>
              </a:rPr>
              <a:t>COSMOS field</a:t>
            </a:r>
          </a:p>
          <a:p>
            <a:pPr algn="ctr" defTabSz="914400" eaLnBrk="1" hangingPunct="1"/>
            <a:r>
              <a:rPr lang="en-US" sz="1600" b="1" dirty="0" smtClean="0">
                <a:solidFill>
                  <a:schemeClr val="tx2"/>
                </a:solidFill>
                <a:latin typeface="Arial" charset="0"/>
              </a:rPr>
              <a:t>13A-362 (Myers)</a:t>
            </a:r>
            <a:endParaRPr lang="en-US" sz="1600" b="1" dirty="0">
              <a:solidFill>
                <a:schemeClr val="tx2"/>
              </a:solidFill>
              <a:latin typeface="Arial" charset="0"/>
            </a:endParaRPr>
          </a:p>
          <a:p>
            <a:pPr algn="ctr" defTabSz="914400" eaLnBrk="1" hangingPunct="1"/>
            <a:r>
              <a:rPr lang="en-US" sz="1600" b="1" dirty="0">
                <a:solidFill>
                  <a:schemeClr val="tx2"/>
                </a:solidFill>
                <a:latin typeface="Arial" charset="0"/>
              </a:rPr>
              <a:t>C-band  1hr SB </a:t>
            </a:r>
          </a:p>
          <a:p>
            <a:pPr algn="ctr" defTabSz="914400" eaLnBrk="1" hangingPunct="1"/>
            <a:r>
              <a:rPr lang="en-US" sz="1600" b="1" dirty="0">
                <a:solidFill>
                  <a:schemeClr val="tx2"/>
                </a:solidFill>
                <a:latin typeface="Arial" charset="0"/>
              </a:rPr>
              <a:t>4.2-5.2 + 6.5-7.5GHz</a:t>
            </a:r>
          </a:p>
          <a:p>
            <a:pPr algn="ctr" defTabSz="914400" eaLnBrk="1" hangingPunct="1"/>
            <a:r>
              <a:rPr lang="en-US" sz="1600" dirty="0">
                <a:solidFill>
                  <a:schemeClr val="tx2"/>
                </a:solidFill>
                <a:latin typeface="Arial" charset="0"/>
              </a:rPr>
              <a:t>2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Arial" charset="0"/>
              </a:rPr>
              <a:t>square degrees</a:t>
            </a:r>
          </a:p>
          <a:p>
            <a:pPr algn="ctr" defTabSz="914400" eaLnBrk="1" hangingPunct="1"/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OTF scans in RA</a:t>
            </a:r>
            <a:endParaRPr lang="en-US" sz="1600" dirty="0">
              <a:solidFill>
                <a:schemeClr val="tx2"/>
              </a:solidFill>
              <a:latin typeface="Arial" charset="0"/>
            </a:endParaRPr>
          </a:p>
          <a:p>
            <a:pPr algn="ctr" defTabSz="914400" eaLnBrk="1" hangingPunct="1"/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432 </a:t>
            </a:r>
            <a:r>
              <a:rPr lang="en-US" sz="1600" dirty="0">
                <a:solidFill>
                  <a:schemeClr val="tx2"/>
                </a:solidFill>
                <a:latin typeface="Arial" charset="0"/>
              </a:rPr>
              <a:t>phase centers</a:t>
            </a:r>
          </a:p>
          <a:p>
            <a:pPr algn="ctr" defTabSz="914400" eaLnBrk="1" hangingPunct="1"/>
            <a:r>
              <a:rPr lang="en-US" sz="1600" dirty="0" smtClean="0">
                <a:solidFill>
                  <a:schemeClr val="tx2"/>
                </a:solidFill>
                <a:latin typeface="Arial" charset="0"/>
              </a:rPr>
              <a:t>Repeat bi-monthly.</a:t>
            </a:r>
            <a:endParaRPr lang="en-US" sz="16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7" name="Picture 6" descr="plot.img.cosmosc_56447_Cconfig.clean.linmos3200.ima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4" r="25953" b="8977"/>
          <a:stretch/>
        </p:blipFill>
        <p:spPr>
          <a:xfrm>
            <a:off x="3751248" y="1013586"/>
            <a:ext cx="5392752" cy="54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9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7809"/>
          </a:xfrm>
        </p:spPr>
        <p:txBody>
          <a:bodyPr/>
          <a:lstStyle/>
          <a:p>
            <a:r>
              <a:rPr lang="en-US" dirty="0"/>
              <a:t>OTF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Goal: Cover a fixed area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to a </a:t>
            </a:r>
            <a:r>
              <a:rPr lang="en-US" dirty="0" err="1" smtClean="0"/>
              <a:t>rms</a:t>
            </a:r>
            <a:r>
              <a:rPr lang="en-US" dirty="0" smtClean="0"/>
              <a:t> image sensitivity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</a:p>
          <a:p>
            <a:pPr lvl="1"/>
            <a:r>
              <a:rPr lang="en-US" dirty="0" smtClean="0"/>
              <a:t>how long does it take? how many </a:t>
            </a:r>
            <a:r>
              <a:rPr lang="en-US" dirty="0" err="1" smtClean="0"/>
              <a:t>pointings</a:t>
            </a:r>
            <a:r>
              <a:rPr lang="en-US" dirty="0" smtClean="0"/>
              <a:t>? what scan rate?</a:t>
            </a:r>
          </a:p>
          <a:p>
            <a:pPr lvl="1"/>
            <a:r>
              <a:rPr lang="en-US" dirty="0" smtClean="0"/>
              <a:t>effective beam area (area under square of beam)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baseline="-25000" dirty="0" smtClean="0"/>
              <a:t>B</a:t>
            </a:r>
            <a:r>
              <a:rPr lang="en-US" dirty="0" smtClean="0"/>
              <a:t>=0.5665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FWHM</a:t>
            </a:r>
          </a:p>
          <a:p>
            <a:pPr lvl="1"/>
            <a:r>
              <a:rPr lang="en-US" dirty="0" smtClean="0"/>
              <a:t>example: JVLA 3GHz (15’ FWHM)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baseline="-25000" dirty="0" smtClean="0"/>
              <a:t>B</a:t>
            </a:r>
            <a:r>
              <a:rPr lang="en-US" dirty="0" smtClean="0"/>
              <a:t> = 0.0354 deg</a:t>
            </a:r>
            <a:r>
              <a:rPr lang="en-US" baseline="30000" dirty="0" smtClean="0"/>
              <a:t>2</a:t>
            </a:r>
          </a:p>
          <a:p>
            <a:pPr lvl="2"/>
            <a:r>
              <a:rPr lang="en-US" dirty="0" smtClean="0"/>
              <a:t>34000 deg</a:t>
            </a:r>
            <a:r>
              <a:rPr lang="en-US" baseline="30000" dirty="0" smtClean="0"/>
              <a:t>2</a:t>
            </a:r>
            <a:r>
              <a:rPr lang="en-US" dirty="0" smtClean="0"/>
              <a:t> (full sky from VLA) will have 960282 beam areas!</a:t>
            </a:r>
          </a:p>
          <a:p>
            <a:pPr lvl="1"/>
            <a:r>
              <a:rPr lang="en-US" dirty="0" smtClean="0"/>
              <a:t>use JVLA exposure calculator for integration time </a:t>
            </a:r>
            <a:r>
              <a:rPr lang="en-US" i="1" dirty="0" smtClean="0"/>
              <a:t>t</a:t>
            </a:r>
            <a:r>
              <a:rPr lang="en-US" baseline="-25000" dirty="0" smtClean="0"/>
              <a:t>int</a:t>
            </a:r>
            <a:r>
              <a:rPr lang="en-US" dirty="0" smtClean="0"/>
              <a:t> to reach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</a:p>
          <a:p>
            <a:pPr lvl="2"/>
            <a:r>
              <a:rPr lang="en-US" dirty="0" smtClean="0"/>
              <a:t>2-4GHz (1500MHz bandwidth)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=100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Jy gives </a:t>
            </a:r>
            <a:r>
              <a:rPr lang="en-US" i="1" dirty="0" smtClean="0"/>
              <a:t>t</a:t>
            </a:r>
            <a:r>
              <a:rPr lang="en-US" baseline="-25000" dirty="0" smtClean="0"/>
              <a:t>int</a:t>
            </a:r>
            <a:r>
              <a:rPr lang="en-US" dirty="0" smtClean="0"/>
              <a:t> = 7.7sec</a:t>
            </a:r>
          </a:p>
          <a:p>
            <a:pPr lvl="2"/>
            <a:r>
              <a:rPr lang="en-US" dirty="0" smtClean="0"/>
              <a:t>survey speed SS = 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baseline="-25000" dirty="0"/>
              <a:t>B</a:t>
            </a:r>
            <a:r>
              <a:rPr lang="en-US" dirty="0" smtClean="0"/>
              <a:t>/</a:t>
            </a:r>
            <a:r>
              <a:rPr lang="en-US" i="1" dirty="0" smtClean="0"/>
              <a:t>t</a:t>
            </a:r>
            <a:r>
              <a:rPr lang="en-US" baseline="-25000" dirty="0" smtClean="0"/>
              <a:t>int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16.5 deg</a:t>
            </a:r>
            <a:r>
              <a:rPr lang="en-US" baseline="30000" dirty="0" smtClean="0"/>
              <a:t>2</a:t>
            </a:r>
            <a:r>
              <a:rPr lang="en-US" dirty="0" smtClean="0"/>
              <a:t>/hour (or arcmin</a:t>
            </a:r>
            <a:r>
              <a:rPr lang="en-US" baseline="30000" dirty="0" smtClean="0"/>
              <a:t>2</a:t>
            </a:r>
            <a:r>
              <a:rPr lang="en-US" dirty="0" smtClean="0"/>
              <a:t>/sec)</a:t>
            </a:r>
          </a:p>
          <a:p>
            <a:pPr lvl="2"/>
            <a:r>
              <a:rPr lang="en-US" dirty="0" smtClean="0"/>
              <a:t>our full-sky survey will need 7.4Msec = 2054 hours integration</a:t>
            </a:r>
          </a:p>
          <a:p>
            <a:pPr lvl="1"/>
            <a:r>
              <a:rPr lang="en-US" dirty="0" smtClean="0"/>
              <a:t>stripe (row) spacing FWHM/√2 (at 4GHz) 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/>
              <a:t>row</a:t>
            </a:r>
            <a:r>
              <a:rPr lang="en-US" dirty="0" smtClean="0"/>
              <a:t> = 7.96’</a:t>
            </a:r>
          </a:p>
          <a:p>
            <a:pPr lvl="2"/>
            <a:r>
              <a:rPr lang="en-US" dirty="0" smtClean="0"/>
              <a:t>scan speed SS/</a:t>
            </a:r>
            <a:r>
              <a:rPr lang="en-US" dirty="0" err="1">
                <a:latin typeface="Symbol" charset="2"/>
                <a:cs typeface="Symbol" charset="2"/>
              </a:rPr>
              <a:t>q</a:t>
            </a:r>
            <a:r>
              <a:rPr lang="en-US" baseline="-25000" dirty="0" err="1"/>
              <a:t>row</a:t>
            </a:r>
            <a:r>
              <a:rPr lang="en-US" dirty="0" smtClean="0"/>
              <a:t> = 2.1 </a:t>
            </a:r>
            <a:r>
              <a:rPr lang="en-US" dirty="0" err="1" smtClean="0"/>
              <a:t>arcmin</a:t>
            </a:r>
            <a:r>
              <a:rPr lang="en-US" dirty="0" smtClean="0"/>
              <a:t>/sec (0.19 FWHM/sec at 4GHz!)</a:t>
            </a:r>
          </a:p>
          <a:p>
            <a:pPr lvl="2"/>
            <a:r>
              <a:rPr lang="en-US" dirty="0" smtClean="0"/>
              <a:t>need 0.5sec integrations to minimize PB smearing in integration</a:t>
            </a:r>
          </a:p>
          <a:p>
            <a:pPr lvl="1"/>
            <a:r>
              <a:rPr lang="en-US" dirty="0" smtClean="0"/>
              <a:t>change phase center every ~7sec = 1 million phase centers!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34250" y="42206"/>
            <a:ext cx="5562452" cy="880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We are crazy enough to do this! The VLA Sky Survey (VLASS) is being planned. See</a:t>
            </a:r>
          </a:p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rgbClr val="007E39"/>
                </a:solidFill>
              </a:rPr>
              <a:t>https://</a:t>
            </a:r>
            <a:r>
              <a:rPr lang="en-US" sz="1600" dirty="0" smtClean="0">
                <a:solidFill>
                  <a:srgbClr val="007E39"/>
                </a:solidFill>
              </a:rPr>
              <a:t>science.nrao.edu/science/surveys/vlass</a:t>
            </a:r>
            <a:endParaRPr lang="en-US" sz="1600" dirty="0">
              <a:solidFill>
                <a:srgbClr val="007E3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3963" y="5870205"/>
            <a:ext cx="6513322" cy="307777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7E39"/>
                </a:solidFill>
              </a:rPr>
              <a:t>https://</a:t>
            </a:r>
            <a:r>
              <a:rPr lang="en-US" sz="1400" dirty="0" smtClean="0">
                <a:solidFill>
                  <a:srgbClr val="007E39"/>
                </a:solidFill>
              </a:rPr>
              <a:t>science.nrao.edu/facilities/vla/docs/manuals/obsguide/modes/mosaicking</a:t>
            </a:r>
            <a:endParaRPr lang="en-US" sz="1400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820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8634"/>
            <a:ext cx="8229600" cy="5227530"/>
          </a:xfrm>
        </p:spPr>
        <p:txBody>
          <a:bodyPr/>
          <a:lstStyle/>
          <a:p>
            <a:r>
              <a:rPr lang="en-US" sz="2400" dirty="0" smtClean="0"/>
              <a:t>Imaging of fields larger than the central area of the primary beam requires attention to special issues</a:t>
            </a:r>
          </a:p>
          <a:p>
            <a:pPr lvl="1"/>
            <a:r>
              <a:rPr lang="en-US" sz="2400" dirty="0" smtClean="0"/>
              <a:t>determined by imaging equation</a:t>
            </a:r>
          </a:p>
          <a:p>
            <a:pPr lvl="1"/>
            <a:r>
              <a:rPr lang="en-US" sz="2400" dirty="0" smtClean="0"/>
              <a:t>non-coplanar array geometry (W-term)</a:t>
            </a:r>
          </a:p>
          <a:p>
            <a:pPr lvl="1"/>
            <a:r>
              <a:rPr lang="en-US" sz="2400" dirty="0" smtClean="0"/>
              <a:t>(polarized) primary beam pattern (optics)</a:t>
            </a:r>
          </a:p>
          <a:p>
            <a:r>
              <a:rPr lang="en-US" sz="2400" dirty="0" smtClean="0"/>
              <a:t>Carrying out sky surveys or accurate observations of fields and structures larger than the main beam of the array requires multiple </a:t>
            </a:r>
            <a:r>
              <a:rPr lang="en-US" sz="2400" dirty="0" err="1" smtClean="0"/>
              <a:t>pointings</a:t>
            </a:r>
            <a:r>
              <a:rPr lang="en-US" sz="2400" dirty="0" smtClean="0"/>
              <a:t> of the array, which are combined in imaging using Mosaicking</a:t>
            </a:r>
          </a:p>
          <a:p>
            <a:pPr lvl="1"/>
            <a:r>
              <a:rPr lang="en-US" sz="2400" dirty="0" smtClean="0"/>
              <a:t>linear and/or joint mosaic </a:t>
            </a:r>
            <a:r>
              <a:rPr lang="en-US" sz="2400" dirty="0" err="1" smtClean="0"/>
              <a:t>deconvolution</a:t>
            </a:r>
            <a:r>
              <a:rPr lang="en-US" sz="2400" dirty="0" smtClean="0"/>
              <a:t> algorithms</a:t>
            </a:r>
          </a:p>
          <a:p>
            <a:r>
              <a:rPr lang="en-US" sz="2400" dirty="0" smtClean="0"/>
              <a:t>Carrying out mosaicking requires control of antenna motion and correct calculation of fields and integration times.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1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2975"/>
            <a:ext cx="8415338" cy="5183189"/>
          </a:xfrm>
        </p:spPr>
        <p:txBody>
          <a:bodyPr/>
          <a:lstStyle/>
          <a:p>
            <a:r>
              <a:rPr lang="en-US" altLang="en-US" sz="2400" dirty="0"/>
              <a:t>Visibilities and the Sky</a:t>
            </a:r>
          </a:p>
          <a:p>
            <a:pPr lvl="1" algn="ctr">
              <a:buFontTx/>
              <a:buNone/>
            </a:pPr>
            <a:r>
              <a:rPr lang="en-US" altLang="en-US" sz="3200" b="1" i="1" u="sng" dirty="0"/>
              <a:t>v</a:t>
            </a:r>
            <a:r>
              <a:rPr lang="en-US" altLang="en-US" sz="3200" dirty="0"/>
              <a:t>  =  </a:t>
            </a:r>
            <a:r>
              <a:rPr lang="en-US" altLang="en-US" sz="3200" b="1" i="1" u="sng" dirty="0"/>
              <a:t>A</a:t>
            </a:r>
            <a:r>
              <a:rPr lang="en-US" altLang="en-US" sz="3200" dirty="0"/>
              <a:t> </a:t>
            </a:r>
            <a:r>
              <a:rPr lang="en-US" altLang="en-US" sz="3200" b="1" i="1" u="sng" dirty="0" smtClean="0"/>
              <a:t>s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+ </a:t>
            </a:r>
            <a:r>
              <a:rPr lang="en-US" altLang="en-US" sz="3200" b="1" i="1" u="sng" dirty="0"/>
              <a:t>n</a:t>
            </a:r>
            <a:endParaRPr lang="en-US" altLang="en-US" sz="3200" b="1" dirty="0"/>
          </a:p>
          <a:p>
            <a:pPr lvl="1"/>
            <a:r>
              <a:rPr lang="en-US" altLang="en-US" b="1" i="1" u="sng" dirty="0"/>
              <a:t>A</a:t>
            </a:r>
            <a:r>
              <a:rPr lang="en-US" altLang="en-US" dirty="0"/>
              <a:t> known instrumental response, but is </a:t>
            </a:r>
            <a:r>
              <a:rPr lang="en-US" altLang="en-US" u="sng" dirty="0"/>
              <a:t>not </a:t>
            </a:r>
            <a:r>
              <a:rPr lang="en-US" altLang="en-US" u="sng" dirty="0" smtClean="0"/>
              <a:t>invertible</a:t>
            </a:r>
          </a:p>
          <a:p>
            <a:pPr lvl="2"/>
            <a:r>
              <a:rPr lang="en-US" altLang="en-US" dirty="0" smtClean="0"/>
              <a:t>true </a:t>
            </a:r>
            <a:r>
              <a:rPr lang="en-US" altLang="en-US" dirty="0" err="1" smtClean="0"/>
              <a:t>uv</a:t>
            </a:r>
            <a:r>
              <a:rPr lang="en-US" altLang="en-US" dirty="0" smtClean="0"/>
              <a:t>-plane convolved by aperture cross correlation </a:t>
            </a:r>
            <a:r>
              <a:rPr lang="en-US" altLang="en-US" b="1" i="1" u="sng" dirty="0"/>
              <a:t>A</a:t>
            </a:r>
            <a:endParaRPr lang="en-US" altLang="en-US" dirty="0" smtClean="0"/>
          </a:p>
          <a:p>
            <a:pPr lvl="2"/>
            <a:r>
              <a:rPr lang="en-US" altLang="en-US" dirty="0" smtClean="0"/>
              <a:t>has finite support (2x dish dia.) in </a:t>
            </a:r>
            <a:r>
              <a:rPr lang="en-US" altLang="en-US" dirty="0" err="1" smtClean="0"/>
              <a:t>uv</a:t>
            </a:r>
            <a:r>
              <a:rPr lang="en-US" altLang="en-US" dirty="0" smtClean="0"/>
              <a:t>-plane (not including w-term)</a:t>
            </a:r>
          </a:p>
          <a:p>
            <a:pPr lvl="1"/>
            <a:r>
              <a:rPr lang="en-US" altLang="en-US" b="1" i="1" u="sng" dirty="0" smtClean="0"/>
              <a:t>A</a:t>
            </a:r>
            <a:r>
              <a:rPr lang="en-US" altLang="en-US" dirty="0" smtClean="0"/>
              <a:t> has support only where there is data in </a:t>
            </a:r>
            <a:r>
              <a:rPr lang="en-US" altLang="en-US" i="1" u="sng" dirty="0" smtClean="0"/>
              <a:t>v</a:t>
            </a:r>
            <a:r>
              <a:rPr lang="en-US" altLang="en-US" dirty="0" smtClean="0"/>
              <a:t> </a:t>
            </a:r>
          </a:p>
          <a:p>
            <a:pPr lvl="2"/>
            <a:r>
              <a:rPr lang="en-US" altLang="en-US" dirty="0" smtClean="0"/>
              <a:t>incomplete sampling of </a:t>
            </a:r>
            <a:r>
              <a:rPr lang="en-US" altLang="en-US" dirty="0" err="1" smtClean="0"/>
              <a:t>uv</a:t>
            </a:r>
            <a:r>
              <a:rPr lang="en-US" altLang="en-US" dirty="0" smtClean="0"/>
              <a:t>-plane by visibilities </a:t>
            </a:r>
          </a:p>
          <a:p>
            <a:pPr lvl="1"/>
            <a:r>
              <a:rPr lang="en-US" altLang="en-US" dirty="0" smtClean="0"/>
              <a:t>instrumental </a:t>
            </a:r>
            <a:r>
              <a:rPr lang="en-US" altLang="en-US" dirty="0"/>
              <a:t>noise </a:t>
            </a:r>
            <a:r>
              <a:rPr lang="en-US" altLang="en-US" i="1" u="sng" dirty="0"/>
              <a:t>n</a:t>
            </a:r>
            <a:r>
              <a:rPr lang="en-US" altLang="en-US" dirty="0"/>
              <a:t> is a </a:t>
            </a:r>
            <a:r>
              <a:rPr lang="en-US" altLang="en-US" u="sng" dirty="0"/>
              <a:t>random </a:t>
            </a:r>
            <a:r>
              <a:rPr lang="en-US" altLang="en-US" u="sng" dirty="0" smtClean="0"/>
              <a:t>variable</a:t>
            </a:r>
            <a:r>
              <a:rPr lang="en-US" altLang="en-US" dirty="0" smtClean="0"/>
              <a:t> with covariance </a:t>
            </a:r>
            <a:r>
              <a:rPr lang="en-US" altLang="en-US" b="1" dirty="0" smtClean="0"/>
              <a:t>N</a:t>
            </a:r>
            <a:r>
              <a:rPr lang="en-US" altLang="en-US" dirty="0" smtClean="0"/>
              <a:t> = &lt;</a:t>
            </a:r>
            <a:r>
              <a:rPr lang="en-US" altLang="en-US" dirty="0" err="1" smtClean="0"/>
              <a:t>nn</a:t>
            </a:r>
            <a:r>
              <a:rPr lang="en-US" altLang="en-US" baseline="30000" dirty="0" err="1" smtClean="0"/>
              <a:t>T</a:t>
            </a:r>
            <a:r>
              <a:rPr lang="en-US" altLang="en-US" dirty="0" smtClean="0"/>
              <a:t>&gt;</a:t>
            </a:r>
            <a:endParaRPr lang="en-US" altLang="en-US" i="1" dirty="0"/>
          </a:p>
          <a:p>
            <a:r>
              <a:rPr lang="en-US" altLang="en-US" sz="2400" dirty="0" smtClean="0"/>
              <a:t>Maximum Likelihood Estimate (MLE) of sky:</a:t>
            </a:r>
            <a:endParaRPr lang="en-US" altLang="en-US" sz="2400" dirty="0"/>
          </a:p>
          <a:p>
            <a:pPr lvl="1" algn="ctr">
              <a:buFontTx/>
              <a:buNone/>
            </a:pPr>
            <a:r>
              <a:rPr lang="en-US" altLang="en-US" sz="2800" b="1" i="1" u="sng" dirty="0" err="1" smtClean="0">
                <a:latin typeface="Lucida Calligraphy" panose="03010101010101010101" pitchFamily="66" charset="0"/>
                <a:sym typeface="Wingdings" pitchFamily="80" charset="2"/>
              </a:rPr>
              <a:t>s</a:t>
            </a:r>
            <a:r>
              <a:rPr lang="en-US" altLang="en-US" sz="2800" baseline="-25000" dirty="0" err="1" smtClean="0">
                <a:sym typeface="Wingdings" pitchFamily="80" charset="2"/>
              </a:rPr>
              <a:t>MLE</a:t>
            </a:r>
            <a:r>
              <a:rPr lang="en-US" altLang="en-US" sz="2800" dirty="0" smtClean="0">
                <a:sym typeface="Wingdings" pitchFamily="80" charset="2"/>
              </a:rPr>
              <a:t> </a:t>
            </a:r>
            <a:r>
              <a:rPr lang="en-US" altLang="en-US" sz="2800" dirty="0">
                <a:sym typeface="Wingdings" pitchFamily="80" charset="2"/>
              </a:rPr>
              <a:t>= ( </a:t>
            </a:r>
            <a:r>
              <a:rPr lang="en-US" altLang="en-US" sz="2800" b="1" i="1" u="sng" dirty="0">
                <a:sym typeface="Wingdings" pitchFamily="80" charset="2"/>
              </a:rPr>
              <a:t>A</a:t>
            </a:r>
            <a:r>
              <a:rPr lang="en-US" altLang="en-US" sz="2800" baseline="20000" dirty="0">
                <a:sym typeface="Wingdings" pitchFamily="80" charset="2"/>
              </a:rPr>
              <a:t>T</a:t>
            </a:r>
            <a:r>
              <a:rPr lang="en-US" altLang="en-US" sz="2800" dirty="0">
                <a:sym typeface="Wingdings" pitchFamily="80" charset="2"/>
              </a:rPr>
              <a:t> </a:t>
            </a:r>
            <a:r>
              <a:rPr lang="en-US" altLang="en-US" sz="2800" b="1" i="1" u="sng" dirty="0">
                <a:sym typeface="Wingdings" pitchFamily="80" charset="2"/>
              </a:rPr>
              <a:t>N</a:t>
            </a:r>
            <a:r>
              <a:rPr lang="en-US" altLang="en-US" sz="2800" baseline="20000" dirty="0">
                <a:sym typeface="Wingdings" pitchFamily="80" charset="2"/>
              </a:rPr>
              <a:t>-1</a:t>
            </a:r>
            <a:r>
              <a:rPr lang="en-US" altLang="en-US" sz="2800" dirty="0">
                <a:sym typeface="Wingdings" pitchFamily="80" charset="2"/>
              </a:rPr>
              <a:t> </a:t>
            </a:r>
            <a:r>
              <a:rPr lang="en-US" altLang="en-US" sz="2800" b="1" i="1" u="sng" dirty="0">
                <a:sym typeface="Wingdings" pitchFamily="80" charset="2"/>
              </a:rPr>
              <a:t>A</a:t>
            </a:r>
            <a:r>
              <a:rPr lang="en-US" altLang="en-US" sz="2800" dirty="0">
                <a:sym typeface="Wingdings" pitchFamily="80" charset="2"/>
              </a:rPr>
              <a:t>)</a:t>
            </a:r>
            <a:r>
              <a:rPr lang="en-US" altLang="en-US" sz="3600" baseline="20000" dirty="0">
                <a:sym typeface="Wingdings" pitchFamily="80" charset="2"/>
              </a:rPr>
              <a:t>-1</a:t>
            </a:r>
            <a:r>
              <a:rPr lang="en-US" altLang="en-US" sz="2800" dirty="0">
                <a:sym typeface="Wingdings" pitchFamily="80" charset="2"/>
              </a:rPr>
              <a:t> </a:t>
            </a:r>
            <a:r>
              <a:rPr lang="en-US" altLang="en-US" sz="2800" b="1" i="1" u="sng" dirty="0">
                <a:sym typeface="Wingdings" pitchFamily="80" charset="2"/>
              </a:rPr>
              <a:t>A</a:t>
            </a:r>
            <a:r>
              <a:rPr lang="en-US" altLang="en-US" sz="2800" baseline="20000" dirty="0">
                <a:sym typeface="Wingdings" pitchFamily="80" charset="2"/>
              </a:rPr>
              <a:t>T</a:t>
            </a:r>
            <a:r>
              <a:rPr lang="en-US" altLang="en-US" sz="2800" dirty="0">
                <a:sym typeface="Wingdings" pitchFamily="80" charset="2"/>
              </a:rPr>
              <a:t> </a:t>
            </a:r>
            <a:r>
              <a:rPr lang="en-US" altLang="en-US" sz="2800" b="1" i="1" u="sng" dirty="0">
                <a:sym typeface="Wingdings" pitchFamily="80" charset="2"/>
              </a:rPr>
              <a:t>N</a:t>
            </a:r>
            <a:r>
              <a:rPr lang="en-US" altLang="en-US" sz="2800" baseline="20000" dirty="0">
                <a:sym typeface="Wingdings" pitchFamily="80" charset="2"/>
              </a:rPr>
              <a:t>-1</a:t>
            </a:r>
            <a:r>
              <a:rPr lang="en-US" altLang="en-US" sz="2800" dirty="0">
                <a:sym typeface="Wingdings" pitchFamily="80" charset="2"/>
              </a:rPr>
              <a:t> </a:t>
            </a:r>
            <a:r>
              <a:rPr lang="en-US" altLang="en-US" sz="2800" i="1" u="sng" dirty="0">
                <a:sym typeface="Wingdings" pitchFamily="80" charset="2"/>
              </a:rPr>
              <a:t>v </a:t>
            </a:r>
            <a:r>
              <a:rPr lang="en-US" altLang="en-US" sz="2800" dirty="0"/>
              <a:t>= </a:t>
            </a:r>
            <a:r>
              <a:rPr lang="en-US" altLang="en-US" sz="2800" b="1" i="1" u="sng" dirty="0"/>
              <a:t>R</a:t>
            </a:r>
            <a:r>
              <a:rPr lang="en-US" altLang="en-US" sz="3600" baseline="26000" dirty="0"/>
              <a:t>-1</a:t>
            </a:r>
            <a:r>
              <a:rPr lang="en-US" altLang="en-US" sz="2800" dirty="0"/>
              <a:t> </a:t>
            </a:r>
            <a:r>
              <a:rPr lang="en-US" altLang="en-US" sz="2800" i="1" u="sng" dirty="0"/>
              <a:t>d</a:t>
            </a:r>
            <a:r>
              <a:rPr lang="en-US" altLang="en-US" sz="2800" dirty="0">
                <a:sym typeface="Wingdings" pitchFamily="80" charset="2"/>
              </a:rPr>
              <a:t>       </a:t>
            </a:r>
            <a:r>
              <a:rPr lang="en-US" altLang="en-US" sz="2800" i="1" u="sng" dirty="0" err="1"/>
              <a:t>d</a:t>
            </a:r>
            <a:r>
              <a:rPr lang="en-US" altLang="en-US" sz="2800" dirty="0"/>
              <a:t> = </a:t>
            </a:r>
            <a:r>
              <a:rPr lang="en-US" altLang="en-US" sz="2800" b="1" i="1" u="sng" dirty="0"/>
              <a:t>H</a:t>
            </a:r>
            <a:r>
              <a:rPr lang="en-US" altLang="en-US" sz="2800" dirty="0"/>
              <a:t> </a:t>
            </a:r>
            <a:r>
              <a:rPr lang="en-US" altLang="en-US" sz="2800" i="1" u="sng" dirty="0"/>
              <a:t>v</a:t>
            </a:r>
            <a:r>
              <a:rPr lang="en-US" altLang="en-US" sz="2800" dirty="0"/>
              <a:t> </a:t>
            </a:r>
            <a:endParaRPr lang="en-US" altLang="en-US" sz="2800" dirty="0" smtClean="0"/>
          </a:p>
          <a:p>
            <a:pPr lvl="1" algn="ctr">
              <a:buFontTx/>
              <a:buNone/>
            </a:pPr>
            <a:r>
              <a:rPr lang="en-US" altLang="en-US" sz="2800" b="1" i="1" u="sng" dirty="0" smtClean="0"/>
              <a:t>R</a:t>
            </a:r>
            <a:r>
              <a:rPr lang="en-US" altLang="en-US" sz="2800" dirty="0" smtClean="0"/>
              <a:t> =</a:t>
            </a:r>
            <a:r>
              <a:rPr lang="en-US" altLang="en-US" sz="2800" dirty="0" smtClean="0">
                <a:sym typeface="Wingdings" pitchFamily="80" charset="2"/>
              </a:rPr>
              <a:t> </a:t>
            </a:r>
            <a:r>
              <a:rPr lang="en-US" altLang="en-US" sz="2800" b="1" i="1" u="sng" dirty="0">
                <a:sym typeface="Wingdings" pitchFamily="80" charset="2"/>
              </a:rPr>
              <a:t>A</a:t>
            </a:r>
            <a:r>
              <a:rPr lang="en-US" altLang="en-US" sz="2800" baseline="20000" dirty="0">
                <a:sym typeface="Wingdings" pitchFamily="80" charset="2"/>
              </a:rPr>
              <a:t>T</a:t>
            </a:r>
            <a:r>
              <a:rPr lang="en-US" altLang="en-US" sz="2800" dirty="0">
                <a:sym typeface="Wingdings" pitchFamily="80" charset="2"/>
              </a:rPr>
              <a:t> </a:t>
            </a:r>
            <a:r>
              <a:rPr lang="en-US" altLang="en-US" sz="2800" b="1" i="1" u="sng" dirty="0">
                <a:sym typeface="Wingdings" pitchFamily="80" charset="2"/>
              </a:rPr>
              <a:t>N</a:t>
            </a:r>
            <a:r>
              <a:rPr lang="en-US" altLang="en-US" sz="2800" baseline="20000" dirty="0">
                <a:sym typeface="Wingdings" pitchFamily="80" charset="2"/>
              </a:rPr>
              <a:t>-1</a:t>
            </a:r>
            <a:r>
              <a:rPr lang="en-US" altLang="en-US" sz="2800" dirty="0">
                <a:sym typeface="Wingdings" pitchFamily="80" charset="2"/>
              </a:rPr>
              <a:t> </a:t>
            </a:r>
            <a:r>
              <a:rPr lang="en-US" altLang="en-US" sz="2800" b="1" i="1" u="sng" dirty="0">
                <a:sym typeface="Wingdings" pitchFamily="80" charset="2"/>
              </a:rPr>
              <a:t>A</a:t>
            </a:r>
            <a:r>
              <a:rPr lang="en-US" altLang="en-US" sz="2800" dirty="0" smtClean="0"/>
              <a:t>      </a:t>
            </a:r>
            <a:r>
              <a:rPr lang="en-US" altLang="en-US" sz="2800" b="1" i="1" u="sng" dirty="0" smtClean="0"/>
              <a:t>H</a:t>
            </a:r>
            <a:r>
              <a:rPr lang="en-US" altLang="en-US" sz="2800" dirty="0" smtClean="0"/>
              <a:t> =</a:t>
            </a:r>
            <a:r>
              <a:rPr lang="en-US" altLang="en-US" sz="2800" b="1" i="1" u="sng" dirty="0">
                <a:sym typeface="Wingdings" pitchFamily="80" charset="2"/>
              </a:rPr>
              <a:t> A</a:t>
            </a:r>
            <a:r>
              <a:rPr lang="en-US" altLang="en-US" sz="2800" baseline="20000" dirty="0">
                <a:sym typeface="Wingdings" pitchFamily="80" charset="2"/>
              </a:rPr>
              <a:t>T</a:t>
            </a:r>
            <a:r>
              <a:rPr lang="en-US" altLang="en-US" sz="2800" dirty="0">
                <a:sym typeface="Wingdings" pitchFamily="80" charset="2"/>
              </a:rPr>
              <a:t> </a:t>
            </a:r>
            <a:r>
              <a:rPr lang="en-US" altLang="en-US" sz="2800" b="1" i="1" u="sng" dirty="0" smtClean="0">
                <a:sym typeface="Wingdings" pitchFamily="80" charset="2"/>
              </a:rPr>
              <a:t>N</a:t>
            </a:r>
            <a:r>
              <a:rPr lang="en-US" altLang="en-US" sz="2800" baseline="20000" dirty="0" smtClean="0">
                <a:sym typeface="Wingdings" pitchFamily="80" charset="2"/>
              </a:rPr>
              <a:t>-1 </a:t>
            </a:r>
            <a:endParaRPr lang="en-US" altLang="en-US" sz="1600" dirty="0" smtClean="0">
              <a:solidFill>
                <a:srgbClr val="33CC33"/>
              </a:solidFill>
            </a:endParaRPr>
          </a:p>
          <a:p>
            <a:pPr lvl="1" algn="ctr">
              <a:buFontTx/>
              <a:buNone/>
            </a:pPr>
            <a:r>
              <a:rPr lang="en-US" altLang="en-US" dirty="0" smtClean="0">
                <a:solidFill>
                  <a:srgbClr val="33CC33"/>
                </a:solidFill>
              </a:rPr>
              <a:t> </a:t>
            </a:r>
            <a:r>
              <a:rPr lang="en-US" altLang="en-US" b="1" i="1" u="sng" dirty="0" smtClean="0">
                <a:solidFill>
                  <a:srgbClr val="33CC33"/>
                </a:solidFill>
              </a:rPr>
              <a:t>R</a:t>
            </a:r>
            <a:r>
              <a:rPr lang="en-US" altLang="en-US" dirty="0" smtClean="0">
                <a:solidFill>
                  <a:srgbClr val="33CC33"/>
                </a:solidFill>
              </a:rPr>
              <a:t> singular (at best ill-conditioned) so no inversion practical</a:t>
            </a:r>
            <a:endParaRPr lang="en-US" altLang="en-US" i="1" u="sng" dirty="0" smtClean="0">
              <a:solidFill>
                <a:srgbClr val="33CC33"/>
              </a:solidFill>
            </a:endParaRP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Fourteenth Synthesis Imaging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3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748189" y="1211822"/>
            <a:ext cx="4517973" cy="4559526"/>
            <a:chOff x="765" y="0"/>
            <a:chExt cx="4324" cy="4324"/>
          </a:xfrm>
        </p:grpSpPr>
        <p:pic>
          <p:nvPicPr>
            <p:cNvPr id="8" name="Picture 7" descr="gsh27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5" y="0"/>
              <a:ext cx="4324" cy="432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52" y="3744"/>
              <a:ext cx="9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1025 pointings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068" y="0"/>
            <a:ext cx="3243941" cy="4245650"/>
          </a:xfrm>
          <a:prstGeom prst="rect">
            <a:avLst/>
          </a:prstGeom>
        </p:spPr>
      </p:pic>
      <p:pic>
        <p:nvPicPr>
          <p:cNvPr id="11" name="Picture 4" descr="gc-amm11-m-2_ann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2327" y="3860129"/>
            <a:ext cx="6571673" cy="236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600" y="676950"/>
            <a:ext cx="3073400" cy="3568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900" y="0"/>
            <a:ext cx="1943100" cy="2679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45649"/>
            <a:ext cx="1526227" cy="16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2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for W-term &amp; PB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6" name="Text Placeholder 1"/>
          <p:cNvSpPr txBox="1">
            <a:spLocks noGrp="1"/>
          </p:cNvSpPr>
          <p:nvPr>
            <p:ph idx="1"/>
          </p:nvPr>
        </p:nvSpPr>
        <p:spPr>
          <a:xfrm>
            <a:off x="756745" y="898525"/>
            <a:ext cx="8229600" cy="5227638"/>
          </a:xfrm>
        </p:spPr>
        <p:txBody>
          <a:bodyPr lIns="0" tIns="0" rIns="0" bIns="0"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5pPr>
            <a:lvl6pPr marL="2592000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6pPr>
            <a:lvl7pPr marL="3024000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9pPr>
          </a:lstStyle>
          <a:p>
            <a:pPr lvl="0"/>
            <a:r>
              <a:rPr lang="en-US" sz="1300" dirty="0">
                <a:latin typeface="" pitchFamily="2"/>
              </a:rPr>
              <a:t>Interferometry and Synthesis in Radio Astronomy, 2</a:t>
            </a:r>
            <a:r>
              <a:rPr lang="en-US" sz="1300" baseline="30000" dirty="0">
                <a:latin typeface="" pitchFamily="2"/>
              </a:rPr>
              <a:t>nd</a:t>
            </a:r>
            <a:r>
              <a:rPr lang="en-US" sz="1300" dirty="0">
                <a:latin typeface="" pitchFamily="2"/>
              </a:rPr>
              <a:t> Ed.: Thompson, Moran and Swenson</a:t>
            </a:r>
          </a:p>
          <a:p>
            <a:pPr lvl="0"/>
            <a:r>
              <a:rPr lang="en-US" sz="1300" dirty="0">
                <a:latin typeface="" pitchFamily="2"/>
              </a:rPr>
              <a:t>Synthesis Imaging in Radio Astronomy: II  – The “White Book”</a:t>
            </a:r>
          </a:p>
          <a:p>
            <a:pPr lvl="0"/>
            <a:r>
              <a:rPr lang="en-US" sz="1300" dirty="0">
                <a:latin typeface="" pitchFamily="2"/>
              </a:rPr>
              <a:t>W-Projection: IEEE Journal of Selected Topics in Signal Processing, Vol. 2, No. 5, 2008</a:t>
            </a:r>
          </a:p>
          <a:p>
            <a:pPr lvl="0"/>
            <a:r>
              <a:rPr lang="en-US" sz="1300" dirty="0">
                <a:latin typeface="" pitchFamily="2"/>
              </a:rPr>
              <a:t>A-Projection:  A&amp;A, 487, 419, 2008 (arXiv:0808.0834)</a:t>
            </a:r>
          </a:p>
          <a:p>
            <a:pPr lvl="0"/>
            <a:r>
              <a:rPr lang="en-US" sz="1300" dirty="0">
                <a:latin typeface="" pitchFamily="2"/>
              </a:rPr>
              <a:t>Scale sensitive </a:t>
            </a:r>
            <a:r>
              <a:rPr lang="en-US" sz="1300" dirty="0" err="1">
                <a:latin typeface="" pitchFamily="2"/>
              </a:rPr>
              <a:t>deconvolution</a:t>
            </a:r>
            <a:r>
              <a:rPr lang="en-US" sz="1300" dirty="0">
                <a:latin typeface="" pitchFamily="2"/>
              </a:rPr>
              <a:t> of astronomical images: A&amp;A, 426, 747, 2004 (</a:t>
            </a:r>
            <a:r>
              <a:rPr lang="en-US" sz="1300" dirty="0" err="1">
                <a:latin typeface="" pitchFamily="2"/>
              </a:rPr>
              <a:t>astro-ph</a:t>
            </a:r>
            <a:r>
              <a:rPr lang="en-US" sz="1300" dirty="0">
                <a:latin typeface="" pitchFamily="2"/>
              </a:rPr>
              <a:t>/0407225)</a:t>
            </a:r>
          </a:p>
          <a:p>
            <a:pPr lvl="0"/>
            <a:r>
              <a:rPr lang="en-US" sz="1300" dirty="0">
                <a:latin typeface="" pitchFamily="2"/>
              </a:rPr>
              <a:t>MS-Clean: IEEE Journal of Selected Topics in Signal Processing, Vol.2, No.5,2008</a:t>
            </a:r>
          </a:p>
          <a:p>
            <a:pPr lvl="0"/>
            <a:r>
              <a:rPr lang="en-US" sz="1300" dirty="0">
                <a:latin typeface="" pitchFamily="2"/>
              </a:rPr>
              <a:t>Advances in Calibration and Imaging in Radio Interferometry: Proc. IEEE, Vol. 97, No. 8, 2008</a:t>
            </a:r>
          </a:p>
          <a:p>
            <a:pPr lvl="0"/>
            <a:r>
              <a:rPr lang="en-US" sz="1300" dirty="0">
                <a:latin typeface="" pitchFamily="2"/>
              </a:rPr>
              <a:t>Calibration and Imaging challenges at low frequencies: ASP Conf. Series, Vol. 407, 2009</a:t>
            </a:r>
          </a:p>
          <a:p>
            <a:pPr lvl="0"/>
            <a:r>
              <a:rPr lang="en-US" sz="1300" dirty="0">
                <a:latin typeface="" pitchFamily="2"/>
              </a:rPr>
              <a:t>High Fidelity Imaging of Moderately Resolved Source; PhD Thesis, Briggs, NMT, 1995</a:t>
            </a:r>
          </a:p>
          <a:p>
            <a:pPr lvl="0"/>
            <a:r>
              <a:rPr lang="en-US" sz="1300" dirty="0" err="1">
                <a:latin typeface="" pitchFamily="2"/>
              </a:rPr>
              <a:t>Parametrized</a:t>
            </a:r>
            <a:r>
              <a:rPr lang="en-US" sz="1300" dirty="0">
                <a:latin typeface="" pitchFamily="2"/>
              </a:rPr>
              <a:t> </a:t>
            </a:r>
            <a:r>
              <a:rPr lang="en-US" sz="1300" dirty="0" err="1">
                <a:latin typeface="" pitchFamily="2"/>
              </a:rPr>
              <a:t>Deconvolution</a:t>
            </a:r>
            <a:r>
              <a:rPr lang="en-US" sz="1300" dirty="0">
                <a:latin typeface="" pitchFamily="2"/>
              </a:rPr>
              <a:t> for Wide-band Radio Synthesis Imaging; PhD Thesis, Rao </a:t>
            </a:r>
            <a:r>
              <a:rPr lang="en-US" sz="1300" dirty="0" err="1">
                <a:latin typeface="" pitchFamily="2"/>
              </a:rPr>
              <a:t>Venkata</a:t>
            </a:r>
            <a:r>
              <a:rPr lang="en-US" sz="1300" dirty="0">
                <a:latin typeface="" pitchFamily="2"/>
              </a:rPr>
              <a:t>; NMT, 2010</a:t>
            </a:r>
          </a:p>
          <a:p>
            <a:pPr lvl="0"/>
            <a:r>
              <a:rPr lang="en-US" sz="1300" dirty="0">
                <a:latin typeface="" pitchFamily="2"/>
                <a:hlinkClick r:id="rId2"/>
              </a:rPr>
              <a:t>http://www.aoc.nrao.edu/~sbhatnag</a:t>
            </a:r>
          </a:p>
          <a:p>
            <a:pPr lvl="0"/>
            <a:r>
              <a:rPr lang="en-US" sz="1300" dirty="0">
                <a:latin typeface="" pitchFamily="2"/>
              </a:rPr>
              <a:t>NRAO </a:t>
            </a:r>
            <a:r>
              <a:rPr lang="en-US" sz="1300" dirty="0" err="1">
                <a:latin typeface="" pitchFamily="2"/>
              </a:rPr>
              <a:t>Algo</a:t>
            </a:r>
            <a:r>
              <a:rPr lang="en-US" sz="1300" dirty="0">
                <a:latin typeface="" pitchFamily="2"/>
              </a:rPr>
              <a:t>. R&amp;D Page: https://safe.nrao.edu/wiki/bin/view/Software/Algorithms/WebHome</a:t>
            </a:r>
          </a:p>
          <a:p>
            <a:pPr lvl="0"/>
            <a:r>
              <a:rPr lang="en-US" sz="1300" dirty="0">
                <a:latin typeface="" pitchFamily="2"/>
              </a:rPr>
              <a:t>Home pages of SKA Calibration and Imaging Workshops (CALIM), 2005, 2006, 2008, 2009  </a:t>
            </a:r>
          </a:p>
          <a:p>
            <a:pPr lvl="0"/>
            <a:r>
              <a:rPr lang="en-US" sz="1300" dirty="0">
                <a:latin typeface="" pitchFamily="2"/>
              </a:rPr>
              <a:t>Home Pages of: EVLA, ALMA, ATA, LOFAR, ASKAP, SKA, </a:t>
            </a:r>
            <a:r>
              <a:rPr lang="en-US" sz="1300" dirty="0" err="1">
                <a:latin typeface="" pitchFamily="2"/>
              </a:rPr>
              <a:t>MeerKat</a:t>
            </a:r>
            <a:endParaRPr lang="en-US" sz="1300" dirty="0">
              <a:latin typeface="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153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for </a:t>
            </a:r>
            <a:r>
              <a:rPr lang="en-US" dirty="0" smtClean="0"/>
              <a:t>Mosaicking &amp; Surveys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6" name="Text Placeholder 1"/>
          <p:cNvSpPr txBox="1">
            <a:spLocks noGrp="1"/>
          </p:cNvSpPr>
          <p:nvPr>
            <p:ph idx="1"/>
          </p:nvPr>
        </p:nvSpPr>
        <p:spPr>
          <a:xfrm>
            <a:off x="756745" y="898525"/>
            <a:ext cx="8229600" cy="5227638"/>
          </a:xfrm>
        </p:spPr>
        <p:txBody>
          <a:bodyPr lIns="0" tIns="0" rIns="0" bIns="0"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5pPr>
            <a:lvl6pPr marL="2592000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6pPr>
            <a:lvl7pPr marL="3024000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000099"/>
                </a:solidFill>
                <a:latin typeface="Gill Sans MT" pitchFamily="32"/>
                <a:ea typeface="ＭＳ Ｐゴシック" pitchFamily="2"/>
                <a:cs typeface="Gill Sans"/>
              </a:defRPr>
            </a:lvl9pPr>
          </a:lstStyle>
          <a:p>
            <a:pPr lvl="0"/>
            <a:r>
              <a:rPr lang="en-US" sz="1300" dirty="0">
                <a:latin typeface="" pitchFamily="2"/>
              </a:rPr>
              <a:t>Interferometry and Synthesis in Radio Astronomy, 2</a:t>
            </a:r>
            <a:r>
              <a:rPr lang="en-US" sz="1300" baseline="30000" dirty="0">
                <a:latin typeface="" pitchFamily="2"/>
              </a:rPr>
              <a:t>nd</a:t>
            </a:r>
            <a:r>
              <a:rPr lang="en-US" sz="1300" dirty="0">
                <a:latin typeface="" pitchFamily="2"/>
              </a:rPr>
              <a:t> Ed.: Thompson, Moran and Swenson</a:t>
            </a:r>
          </a:p>
          <a:p>
            <a:pPr lvl="0"/>
            <a:r>
              <a:rPr lang="en-US" sz="1300" dirty="0">
                <a:latin typeface="" pitchFamily="2"/>
              </a:rPr>
              <a:t>Synthesis Imaging in Radio Astronomy: II  – The “White Book”</a:t>
            </a:r>
          </a:p>
          <a:p>
            <a:pPr lvl="0"/>
            <a:r>
              <a:rPr lang="en-US" sz="1300" dirty="0" smtClean="0">
                <a:latin typeface="" pitchFamily="2"/>
              </a:rPr>
              <a:t>A</a:t>
            </a:r>
            <a:r>
              <a:rPr lang="en-US" sz="1300" dirty="0">
                <a:latin typeface="" pitchFamily="2"/>
              </a:rPr>
              <a:t>-Projection:  A&amp;A, 487, 419, 2008 (arXiv:0808.0834</a:t>
            </a:r>
            <a:r>
              <a:rPr lang="en-US" sz="1300" dirty="0" smtClean="0">
                <a:latin typeface="" pitchFamily="2"/>
              </a:rPr>
              <a:t>)</a:t>
            </a:r>
          </a:p>
          <a:p>
            <a:r>
              <a:rPr lang="en-US" sz="1400" dirty="0"/>
              <a:t>A Fast Gridded Method for </a:t>
            </a:r>
            <a:r>
              <a:rPr lang="en-US" sz="1400" dirty="0" smtClean="0"/>
              <a:t>Mosaicking of </a:t>
            </a:r>
            <a:r>
              <a:rPr lang="en-US" sz="1400" dirty="0"/>
              <a:t>Interferometer </a:t>
            </a:r>
            <a:r>
              <a:rPr lang="en-US" sz="1400" dirty="0" smtClean="0"/>
              <a:t>Data: </a:t>
            </a:r>
            <a:r>
              <a:rPr lang="en-US" sz="1400" dirty="0" err="1"/>
              <a:t>ApJ</a:t>
            </a:r>
            <a:r>
              <a:rPr lang="en-US" sz="1400" dirty="0"/>
              <a:t>, 591, 575-598 (2003); </a:t>
            </a:r>
            <a:r>
              <a:rPr lang="en-US" sz="1400" u="sng" dirty="0">
                <a:hlinkClick r:id="rId2"/>
              </a:rPr>
              <a:t>astro-ph/0205385	</a:t>
            </a:r>
          </a:p>
          <a:p>
            <a:pPr lvl="0"/>
            <a:r>
              <a:rPr lang="en-US" sz="1300" dirty="0" err="1" smtClean="0">
                <a:latin typeface="" pitchFamily="2"/>
              </a:rPr>
              <a:t>Ekers</a:t>
            </a:r>
            <a:r>
              <a:rPr lang="en-US" sz="1300" dirty="0">
                <a:latin typeface="" pitchFamily="2"/>
              </a:rPr>
              <a:t> &amp; Rots 1979 : </a:t>
            </a:r>
            <a:r>
              <a:rPr lang="en-US" sz="1300" dirty="0">
                <a:latin typeface="" pitchFamily="2"/>
                <a:hlinkClick r:id="rId3"/>
              </a:rPr>
              <a:t>http://adsabs.harvard.edu/abs/1979ASSL...76...</a:t>
            </a:r>
            <a:r>
              <a:rPr lang="en-US" sz="1300" dirty="0" smtClean="0">
                <a:latin typeface="" pitchFamily="2"/>
                <a:hlinkClick r:id="rId3"/>
              </a:rPr>
              <a:t>61E</a:t>
            </a:r>
            <a:r>
              <a:rPr lang="en-US" sz="1300" dirty="0" smtClean="0">
                <a:latin typeface="" pitchFamily="2"/>
              </a:rPr>
              <a:t> [</a:t>
            </a:r>
            <a:r>
              <a:rPr lang="en-US" sz="1400" dirty="0"/>
              <a:t>arXiv:</a:t>
            </a:r>
            <a:r>
              <a:rPr lang="en-US" sz="1400" dirty="0" smtClean="0"/>
              <a:t>1212.3311]</a:t>
            </a:r>
          </a:p>
          <a:p>
            <a:r>
              <a:rPr lang="en-US" sz="1400" dirty="0">
                <a:solidFill>
                  <a:srgbClr val="007E39"/>
                </a:solidFill>
                <a:hlinkClick r:id="rId4"/>
              </a:rPr>
              <a:t>https://</a:t>
            </a:r>
            <a:r>
              <a:rPr lang="en-US" sz="1400" dirty="0" err="1">
                <a:solidFill>
                  <a:srgbClr val="007E39"/>
                </a:solidFill>
                <a:hlinkClick r:id="rId4"/>
              </a:rPr>
              <a:t>science.nrao.edu</a:t>
            </a:r>
            <a:r>
              <a:rPr lang="en-US" sz="1400" dirty="0">
                <a:solidFill>
                  <a:srgbClr val="007E39"/>
                </a:solidFill>
                <a:hlinkClick r:id="rId4"/>
              </a:rPr>
              <a:t>/facilities/</a:t>
            </a:r>
            <a:r>
              <a:rPr lang="en-US" sz="1400" dirty="0" err="1">
                <a:solidFill>
                  <a:srgbClr val="007E39"/>
                </a:solidFill>
                <a:hlinkClick r:id="rId4"/>
              </a:rPr>
              <a:t>vla</a:t>
            </a:r>
            <a:r>
              <a:rPr lang="en-US" sz="1400" dirty="0">
                <a:solidFill>
                  <a:srgbClr val="007E39"/>
                </a:solidFill>
                <a:hlinkClick r:id="rId4"/>
              </a:rPr>
              <a:t>/docs/manuals/</a:t>
            </a:r>
            <a:r>
              <a:rPr lang="en-US" sz="1400" dirty="0" err="1">
                <a:solidFill>
                  <a:srgbClr val="007E39"/>
                </a:solidFill>
                <a:hlinkClick r:id="rId4"/>
              </a:rPr>
              <a:t>obsguide</a:t>
            </a:r>
            <a:r>
              <a:rPr lang="en-US" sz="1400" dirty="0">
                <a:solidFill>
                  <a:srgbClr val="007E39"/>
                </a:solidFill>
                <a:hlinkClick r:id="rId4"/>
              </a:rPr>
              <a:t>/modes/mosaicking</a:t>
            </a:r>
            <a:endParaRPr lang="en-US" sz="1400" dirty="0">
              <a:solidFill>
                <a:srgbClr val="007E39"/>
              </a:solidFill>
            </a:endParaRPr>
          </a:p>
          <a:p>
            <a:pPr lvl="0"/>
            <a:r>
              <a:rPr lang="en-US" sz="1300" dirty="0" smtClean="0">
                <a:latin typeface="" pitchFamily="2"/>
              </a:rPr>
              <a:t>NVSS: </a:t>
            </a:r>
            <a:r>
              <a:rPr lang="fi-FI" sz="1400" dirty="0" err="1"/>
              <a:t>Condon</a:t>
            </a:r>
            <a:r>
              <a:rPr lang="fi-FI" sz="1400" dirty="0"/>
              <a:t>, J. J</a:t>
            </a:r>
            <a:r>
              <a:rPr lang="fi-FI" sz="1400" dirty="0" smtClean="0"/>
              <a:t>.</a:t>
            </a:r>
            <a:r>
              <a:rPr lang="fi-FI" sz="1400" dirty="0"/>
              <a:t> </a:t>
            </a:r>
            <a:r>
              <a:rPr lang="fi-FI" sz="1400" dirty="0" smtClean="0"/>
              <a:t>et al. </a:t>
            </a:r>
            <a:r>
              <a:rPr lang="fi-FI" sz="1400" dirty="0"/>
              <a:t>1998, AJ, 115, 1693</a:t>
            </a:r>
            <a:r>
              <a:rPr lang="fi-FI" sz="1400" dirty="0" smtClean="0"/>
              <a:t>.</a:t>
            </a:r>
          </a:p>
          <a:p>
            <a:pPr lvl="1"/>
            <a:r>
              <a:rPr lang="fi-FI" sz="1300" dirty="0" err="1">
                <a:latin typeface="" pitchFamily="2"/>
              </a:rPr>
              <a:t>http://www.cv.nrao.edu/nvss</a:t>
            </a:r>
            <a:r>
              <a:rPr lang="fi-FI" sz="1300" dirty="0">
                <a:latin typeface="" pitchFamily="2"/>
              </a:rPr>
              <a:t>/</a:t>
            </a:r>
            <a:endParaRPr lang="en-US" sz="1300" dirty="0" smtClean="0">
              <a:latin typeface="" pitchFamily="2"/>
            </a:endParaRPr>
          </a:p>
          <a:p>
            <a:r>
              <a:rPr lang="en-US" sz="1300" dirty="0" smtClean="0">
                <a:latin typeface="" pitchFamily="2"/>
              </a:rPr>
              <a:t>FIRST: </a:t>
            </a:r>
            <a:r>
              <a:rPr lang="is-IS" sz="1400" dirty="0">
                <a:latin typeface="Gill Sans MT"/>
                <a:cs typeface="Gill Sans MT"/>
              </a:rPr>
              <a:t>Becker, R. H., White, R. L., &amp; Helfand, D. J. 1995, ApJ, 450, </a:t>
            </a:r>
            <a:r>
              <a:rPr lang="is-IS" sz="1400" dirty="0" smtClean="0">
                <a:latin typeface="Gill Sans MT"/>
                <a:cs typeface="Gill Sans MT"/>
              </a:rPr>
              <a:t>559</a:t>
            </a:r>
          </a:p>
          <a:p>
            <a:pPr lvl="1"/>
            <a:r>
              <a:rPr lang="en-US" sz="1400" dirty="0">
                <a:latin typeface="Gill Sans MT"/>
                <a:cs typeface="Gill Sans MT"/>
              </a:rPr>
              <a:t>http://</a:t>
            </a:r>
            <a:r>
              <a:rPr lang="en-US" sz="1400" dirty="0" err="1">
                <a:latin typeface="Gill Sans MT"/>
                <a:cs typeface="Gill Sans MT"/>
              </a:rPr>
              <a:t>sundog.stsci.edu</a:t>
            </a:r>
            <a:r>
              <a:rPr lang="en-US" sz="1400" dirty="0">
                <a:latin typeface="Gill Sans MT"/>
                <a:cs typeface="Gill Sans MT"/>
              </a:rPr>
              <a:t>/</a:t>
            </a:r>
            <a:r>
              <a:rPr lang="en-US" sz="1400" dirty="0" err="1">
                <a:latin typeface="Gill Sans MT"/>
                <a:cs typeface="Gill Sans MT"/>
              </a:rPr>
              <a:t>top.html</a:t>
            </a:r>
            <a:endParaRPr lang="en-US" sz="1400" dirty="0" smtClean="0">
              <a:latin typeface="Gill Sans MT"/>
              <a:cs typeface="Gill Sans MT"/>
            </a:endParaRPr>
          </a:p>
          <a:p>
            <a:r>
              <a:rPr lang="en-US" sz="1300" dirty="0" smtClean="0">
                <a:latin typeface="" pitchFamily="2"/>
              </a:rPr>
              <a:t>VLASS: </a:t>
            </a:r>
            <a:r>
              <a:rPr lang="en-US" sz="1400" dirty="0">
                <a:solidFill>
                  <a:srgbClr val="007E39"/>
                </a:solidFill>
              </a:rPr>
              <a:t>https://</a:t>
            </a:r>
            <a:r>
              <a:rPr lang="en-US" sz="1400" dirty="0" err="1">
                <a:solidFill>
                  <a:srgbClr val="007E39"/>
                </a:solidFill>
              </a:rPr>
              <a:t>science.nrao.edu</a:t>
            </a:r>
            <a:r>
              <a:rPr lang="en-US" sz="1400" dirty="0">
                <a:solidFill>
                  <a:srgbClr val="007E39"/>
                </a:solidFill>
              </a:rPr>
              <a:t>/science/surveys/</a:t>
            </a:r>
            <a:r>
              <a:rPr lang="en-US" sz="1400" dirty="0" err="1">
                <a:solidFill>
                  <a:srgbClr val="007E39"/>
                </a:solidFill>
              </a:rPr>
              <a:t>vlass</a:t>
            </a:r>
            <a:endParaRPr lang="en-US" sz="1400" dirty="0">
              <a:solidFill>
                <a:srgbClr val="007E39"/>
              </a:solidFill>
            </a:endParaRPr>
          </a:p>
          <a:p>
            <a:pPr lvl="0"/>
            <a:endParaRPr lang="en-US" sz="1300" dirty="0" smtClean="0">
              <a:latin typeface="" pitchFamily="2"/>
            </a:endParaRPr>
          </a:p>
          <a:p>
            <a:pPr lvl="0"/>
            <a:endParaRPr lang="en-US" sz="1300" dirty="0" smtClean="0">
              <a:latin typeface="" pitchFamily="2"/>
            </a:endParaRPr>
          </a:p>
          <a:p>
            <a:pPr lvl="0"/>
            <a:endParaRPr lang="en-US" sz="1300" dirty="0" smtClean="0">
              <a:latin typeface="" pitchFamily="2"/>
            </a:endParaRPr>
          </a:p>
          <a:p>
            <a:pPr lvl="0"/>
            <a:endParaRPr lang="en-US" sz="1300" dirty="0">
              <a:latin typeface="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7346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Dirty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42975"/>
            <a:ext cx="8584562" cy="518318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Grid onto sampled </a:t>
            </a:r>
            <a:r>
              <a:rPr lang="en-US" altLang="en-US" sz="2400" dirty="0" err="1"/>
              <a:t>uv</a:t>
            </a:r>
            <a:r>
              <a:rPr lang="en-US" altLang="en-US" sz="2400" dirty="0"/>
              <a:t>-plane</a:t>
            </a:r>
          </a:p>
          <a:p>
            <a:pPr lvl="1" algn="ctr">
              <a:lnSpc>
                <a:spcPct val="90000"/>
              </a:lnSpc>
              <a:buFontTx/>
              <a:buNone/>
            </a:pPr>
            <a:r>
              <a:rPr lang="en-US" altLang="en-US" sz="3200" i="1" u="sng" dirty="0"/>
              <a:t>d</a:t>
            </a:r>
            <a:r>
              <a:rPr lang="en-US" altLang="en-US" sz="3200" dirty="0"/>
              <a:t>  =  </a:t>
            </a:r>
            <a:r>
              <a:rPr lang="en-US" altLang="en-US" sz="3200" b="1" i="1" u="sng" dirty="0"/>
              <a:t>H</a:t>
            </a:r>
            <a:r>
              <a:rPr lang="en-US" altLang="en-US" sz="3200" dirty="0"/>
              <a:t> </a:t>
            </a:r>
            <a:r>
              <a:rPr lang="en-US" altLang="en-US" sz="3200" b="1" i="1" u="sng" dirty="0"/>
              <a:t>v</a:t>
            </a:r>
            <a:r>
              <a:rPr lang="en-US" altLang="en-US" sz="3200" dirty="0"/>
              <a:t>  =  </a:t>
            </a:r>
            <a:r>
              <a:rPr lang="en-US" altLang="en-US" sz="3200" b="1" i="1" u="sng" dirty="0"/>
              <a:t>H</a:t>
            </a:r>
            <a:r>
              <a:rPr lang="en-US" altLang="en-US" sz="3200" dirty="0"/>
              <a:t> </a:t>
            </a:r>
            <a:r>
              <a:rPr lang="en-US" altLang="en-US" sz="3200" i="1" u="sng" dirty="0"/>
              <a:t>s</a:t>
            </a:r>
            <a:r>
              <a:rPr lang="en-US" altLang="en-US" sz="3200" dirty="0"/>
              <a:t> + </a:t>
            </a:r>
            <a:r>
              <a:rPr lang="en-US" altLang="en-US" sz="3200" i="1" u="sng" dirty="0" err="1"/>
              <a:t>n</a:t>
            </a:r>
            <a:r>
              <a:rPr lang="en-US" altLang="en-US" sz="3600" baseline="-20000" dirty="0" err="1"/>
              <a:t>d</a:t>
            </a:r>
            <a:r>
              <a:rPr lang="en-US" altLang="en-US" sz="3200" dirty="0"/>
              <a:t>  </a:t>
            </a:r>
          </a:p>
          <a:p>
            <a:pPr lvl="1">
              <a:lnSpc>
                <a:spcPct val="90000"/>
              </a:lnSpc>
            </a:pPr>
            <a:r>
              <a:rPr lang="en-US" altLang="en-US" b="1" i="1" u="sng" dirty="0"/>
              <a:t>H</a:t>
            </a:r>
            <a:r>
              <a:rPr lang="en-US" altLang="en-US" dirty="0"/>
              <a:t> should be close to </a:t>
            </a:r>
            <a:r>
              <a:rPr lang="en-US" altLang="en-US" b="1" i="1" u="sng" dirty="0"/>
              <a:t>H</a:t>
            </a:r>
            <a:r>
              <a:rPr lang="en-US" altLang="en-US" baseline="-25000" dirty="0"/>
              <a:t>MLE</a:t>
            </a:r>
            <a:r>
              <a:rPr lang="en-US" altLang="en-US" dirty="0"/>
              <a:t>, e.g.</a:t>
            </a:r>
          </a:p>
          <a:p>
            <a:pPr lvl="1" algn="ctr">
              <a:lnSpc>
                <a:spcPct val="90000"/>
              </a:lnSpc>
              <a:buFontTx/>
              <a:buNone/>
            </a:pPr>
            <a:r>
              <a:rPr lang="en-US" altLang="en-US" sz="2800" b="1" i="1" u="sng" dirty="0"/>
              <a:t>H</a:t>
            </a:r>
            <a:r>
              <a:rPr lang="en-US" altLang="en-US" sz="2800" dirty="0"/>
              <a:t> = </a:t>
            </a:r>
            <a:r>
              <a:rPr lang="en-US" altLang="en-US" sz="2800" b="1" i="1" u="sng" dirty="0">
                <a:latin typeface="Lucida Calligraphy" pitchFamily="80" charset="0"/>
              </a:rPr>
              <a:t>A</a:t>
            </a:r>
            <a:r>
              <a:rPr lang="en-US" altLang="en-US" sz="3200" baseline="26000" dirty="0"/>
              <a:t>T</a:t>
            </a:r>
            <a:r>
              <a:rPr lang="en-US" altLang="en-US" sz="2800" dirty="0"/>
              <a:t> </a:t>
            </a:r>
            <a:r>
              <a:rPr lang="en-US" altLang="en-US" sz="2800" i="1" u="sng" dirty="0">
                <a:latin typeface="Lucida Calligraphy" panose="03010101010101010101" pitchFamily="66" charset="0"/>
              </a:rPr>
              <a:t>N</a:t>
            </a:r>
            <a:r>
              <a:rPr lang="en-US" altLang="en-US" sz="3200" baseline="26000" dirty="0"/>
              <a:t>-1      </a:t>
            </a:r>
            <a:r>
              <a:rPr lang="en-US" altLang="en-US" sz="2800" dirty="0"/>
              <a:t>:     </a:t>
            </a:r>
            <a:r>
              <a:rPr lang="en-US" altLang="en-US" sz="2800" b="1" i="1" u="sng" dirty="0">
                <a:latin typeface="Lucida Calligraphy" pitchFamily="80" charset="0"/>
              </a:rPr>
              <a:t>A</a:t>
            </a:r>
            <a:r>
              <a:rPr lang="en-US" altLang="en-US" sz="2800" dirty="0"/>
              <a:t> ~ </a:t>
            </a:r>
            <a:r>
              <a:rPr lang="en-US" altLang="en-US" sz="2800" b="1" i="1" u="sng" dirty="0"/>
              <a:t>A</a:t>
            </a:r>
            <a:r>
              <a:rPr lang="en-US" altLang="en-US" sz="2800" dirty="0"/>
              <a:t>  </a:t>
            </a:r>
            <a:r>
              <a:rPr lang="en-US" altLang="en-US" sz="2800" b="1" i="1" u="sng" dirty="0" smtClean="0">
                <a:latin typeface="Lucida Calligraphy" panose="03010101010101010101" pitchFamily="66" charset="0"/>
              </a:rPr>
              <a:t>N</a:t>
            </a:r>
            <a:r>
              <a:rPr lang="en-US" altLang="en-US" sz="2800" dirty="0" smtClean="0">
                <a:latin typeface="Lucida Calligraphy" panose="03010101010101010101" pitchFamily="66" charset="0"/>
              </a:rPr>
              <a:t> ~ </a:t>
            </a:r>
            <a:r>
              <a:rPr lang="en-US" altLang="en-US" sz="2800" b="1" i="1" u="sng" dirty="0" smtClean="0"/>
              <a:t>N</a:t>
            </a:r>
            <a:endParaRPr lang="en-US" altLang="en-US" sz="2800" b="1" i="1" dirty="0"/>
          </a:p>
          <a:p>
            <a:pPr lvl="1">
              <a:lnSpc>
                <a:spcPct val="90000"/>
              </a:lnSpc>
            </a:pPr>
            <a:r>
              <a:rPr lang="en-US" altLang="en-US" b="1" i="1" u="sng" dirty="0">
                <a:latin typeface="Lucida Calligraphy" pitchFamily="80" charset="0"/>
              </a:rPr>
              <a:t>A</a:t>
            </a:r>
            <a:r>
              <a:rPr lang="en-US" altLang="en-US" sz="2800" baseline="26000" dirty="0">
                <a:sym typeface="Wingdings" pitchFamily="80" charset="2"/>
              </a:rPr>
              <a:t>T</a:t>
            </a:r>
            <a:r>
              <a:rPr lang="en-US" altLang="en-US" dirty="0">
                <a:sym typeface="Wingdings" pitchFamily="80" charset="2"/>
              </a:rPr>
              <a:t> should sample onto suitable grid in </a:t>
            </a:r>
            <a:r>
              <a:rPr lang="en-US" altLang="en-US" dirty="0" err="1">
                <a:sym typeface="Wingdings" pitchFamily="80" charset="2"/>
              </a:rPr>
              <a:t>uv</a:t>
            </a:r>
            <a:r>
              <a:rPr lang="en-US" altLang="en-US" dirty="0">
                <a:sym typeface="Wingdings" pitchFamily="80" charset="2"/>
              </a:rPr>
              <a:t>-plane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ym typeface="Wingdings" pitchFamily="80" charset="2"/>
              </a:rPr>
              <a:t>reminder: need only be approximate for </a:t>
            </a:r>
            <a:r>
              <a:rPr lang="en-US" altLang="en-US" dirty="0" smtClean="0">
                <a:sym typeface="Wingdings" pitchFamily="80" charset="2"/>
              </a:rPr>
              <a:t>gridding = “A-projection”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>
                <a:sym typeface="Wingdings" pitchFamily="80" charset="2"/>
              </a:rPr>
              <a:t>include w-term geometry A </a:t>
            </a:r>
            <a:r>
              <a:rPr lang="en-US" altLang="en-US" dirty="0" smtClean="0">
                <a:sym typeface="Wingdings" panose="05000000000000000000" pitchFamily="2" charset="2"/>
              </a:rPr>
              <a:t> AG = “AW-projection” (later)</a:t>
            </a:r>
            <a:endParaRPr lang="en-US" altLang="en-US" dirty="0">
              <a:sym typeface="Wingdings" pitchFamily="80" charset="2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/>
              <a:t>Invert onto sky </a:t>
            </a:r>
            <a:r>
              <a:rPr lang="en-US" altLang="en-US" sz="2400" dirty="0">
                <a:sym typeface="Wingdings" pitchFamily="80" charset="2"/>
              </a:rPr>
              <a:t> “dirty image”</a:t>
            </a:r>
          </a:p>
          <a:p>
            <a:pPr lvl="1" algn="ctr">
              <a:lnSpc>
                <a:spcPct val="90000"/>
              </a:lnSpc>
              <a:buFontTx/>
              <a:buNone/>
            </a:pPr>
            <a:r>
              <a:rPr lang="en-US" altLang="en-US" sz="3200" dirty="0">
                <a:sym typeface="Wingdings" pitchFamily="80" charset="2"/>
              </a:rPr>
              <a:t>d = </a:t>
            </a:r>
            <a:r>
              <a:rPr lang="en-US" altLang="en-US" sz="3200" b="1" dirty="0">
                <a:sym typeface="Wingdings" pitchFamily="80" charset="2"/>
              </a:rPr>
              <a:t>F</a:t>
            </a:r>
            <a:r>
              <a:rPr lang="en-US" altLang="en-US" sz="3200" dirty="0">
                <a:sym typeface="Wingdings" pitchFamily="80" charset="2"/>
              </a:rPr>
              <a:t> </a:t>
            </a:r>
            <a:r>
              <a:rPr lang="en-US" altLang="en-US" sz="3200" i="1" u="sng" dirty="0">
                <a:sym typeface="Wingdings" pitchFamily="80" charset="2"/>
              </a:rPr>
              <a:t>d</a:t>
            </a:r>
            <a:r>
              <a:rPr lang="en-US" altLang="en-US" sz="3200" dirty="0">
                <a:sym typeface="Wingdings" pitchFamily="80" charset="2"/>
              </a:rPr>
              <a:t> = </a:t>
            </a:r>
            <a:r>
              <a:rPr lang="en-US" altLang="en-US" sz="3200" b="1" dirty="0">
                <a:sym typeface="Wingdings" pitchFamily="80" charset="2"/>
              </a:rPr>
              <a:t>R</a:t>
            </a:r>
            <a:r>
              <a:rPr lang="en-US" altLang="en-US" sz="3200" dirty="0">
                <a:sym typeface="Wingdings" pitchFamily="80" charset="2"/>
              </a:rPr>
              <a:t> s + </a:t>
            </a:r>
            <a:r>
              <a:rPr lang="en-US" altLang="en-US" sz="3200" dirty="0" err="1">
                <a:sym typeface="Wingdings" pitchFamily="80" charset="2"/>
              </a:rPr>
              <a:t>n</a:t>
            </a:r>
            <a:r>
              <a:rPr lang="en-US" altLang="en-US" sz="3600" baseline="-20000" dirty="0" err="1">
                <a:sym typeface="Wingdings" pitchFamily="80" charset="2"/>
              </a:rPr>
              <a:t>d</a:t>
            </a:r>
            <a:r>
              <a:rPr lang="en-US" altLang="en-US" sz="3200" dirty="0">
                <a:sym typeface="Wingdings" pitchFamily="80" charset="2"/>
              </a:rPr>
              <a:t>        </a:t>
            </a:r>
            <a:r>
              <a:rPr lang="en-US" altLang="en-US" sz="3200" b="1" dirty="0">
                <a:sym typeface="Wingdings" pitchFamily="80" charset="2"/>
              </a:rPr>
              <a:t>R</a:t>
            </a:r>
            <a:r>
              <a:rPr lang="en-US" altLang="en-US" sz="3200" dirty="0">
                <a:sym typeface="Wingdings" pitchFamily="80" charset="2"/>
              </a:rPr>
              <a:t> = </a:t>
            </a:r>
            <a:r>
              <a:rPr lang="en-US" altLang="en-US" sz="3200" b="1" dirty="0">
                <a:sym typeface="Wingdings" pitchFamily="80" charset="2"/>
              </a:rPr>
              <a:t>F</a:t>
            </a:r>
            <a:r>
              <a:rPr lang="en-US" altLang="en-US" sz="3200" dirty="0">
                <a:sym typeface="Wingdings" pitchFamily="80" charset="2"/>
              </a:rPr>
              <a:t> </a:t>
            </a:r>
            <a:r>
              <a:rPr lang="en-US" altLang="en-US" sz="3200" b="1" i="1" u="sng" dirty="0">
                <a:sym typeface="Wingdings" pitchFamily="80" charset="2"/>
              </a:rPr>
              <a:t>R</a:t>
            </a:r>
            <a:r>
              <a:rPr lang="en-US" altLang="en-US" sz="3200" dirty="0">
                <a:sym typeface="Wingdings" pitchFamily="80" charset="2"/>
              </a:rPr>
              <a:t> </a:t>
            </a:r>
            <a:r>
              <a:rPr lang="en-US" altLang="en-US" sz="3200" b="1" dirty="0">
                <a:sym typeface="Wingdings" pitchFamily="80" charset="2"/>
              </a:rPr>
              <a:t>F</a:t>
            </a:r>
            <a:r>
              <a:rPr lang="en-US" altLang="en-US" sz="3600" baseline="26000" dirty="0">
                <a:sym typeface="Wingdings" pitchFamily="80" charset="2"/>
              </a:rPr>
              <a:t>-1</a:t>
            </a:r>
            <a:endParaRPr lang="en-US" altLang="en-US" sz="3200" dirty="0">
              <a:sym typeface="Wingdings" pitchFamily="80" charset="2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sym typeface="Wingdings" pitchFamily="80" charset="2"/>
              </a:rPr>
              <a:t>image is “dirty” as it contains artifacts</a:t>
            </a:r>
          </a:p>
          <a:p>
            <a:pPr marL="914400" lvl="2" indent="-231775">
              <a:lnSpc>
                <a:spcPct val="90000"/>
              </a:lnSpc>
            </a:pPr>
            <a:r>
              <a:rPr lang="en-US" altLang="en-US" dirty="0">
                <a:sym typeface="Wingdings" pitchFamily="80" charset="2"/>
              </a:rPr>
              <a:t>convolution by “point spread function” (columns of </a:t>
            </a:r>
            <a:r>
              <a:rPr lang="en-US" altLang="en-US" b="1" dirty="0">
                <a:sym typeface="Wingdings" pitchFamily="80" charset="2"/>
              </a:rPr>
              <a:t>R</a:t>
            </a:r>
            <a:r>
              <a:rPr lang="en-US" altLang="en-US" dirty="0" smtClean="0">
                <a:sym typeface="Wingdings" pitchFamily="80" charset="2"/>
              </a:rPr>
              <a:t>) = </a:t>
            </a:r>
            <a:r>
              <a:rPr lang="en-US" altLang="en-US" u="sng" dirty="0" smtClean="0">
                <a:sym typeface="Wingdings" pitchFamily="80" charset="2"/>
              </a:rPr>
              <a:t>PSF </a:t>
            </a:r>
            <a:r>
              <a:rPr lang="en-US" altLang="en-US" dirty="0" smtClean="0">
                <a:sym typeface="Wingdings" pitchFamily="80" charset="2"/>
              </a:rPr>
              <a:t>dirty beam</a:t>
            </a:r>
            <a:endParaRPr lang="en-US" altLang="en-US" u="sng" dirty="0">
              <a:sym typeface="Wingdings" pitchFamily="80" charset="2"/>
            </a:endParaRPr>
          </a:p>
          <a:p>
            <a:pPr marL="914400" lvl="2" indent="-231775">
              <a:lnSpc>
                <a:spcPct val="90000"/>
              </a:lnSpc>
            </a:pPr>
            <a:r>
              <a:rPr lang="en-US" altLang="en-US" dirty="0">
                <a:sym typeface="Wingdings" pitchFamily="80" charset="2"/>
              </a:rPr>
              <a:t>multiplication by response function (diagonal of </a:t>
            </a:r>
            <a:r>
              <a:rPr lang="en-US" altLang="en-US" b="1" dirty="0">
                <a:sym typeface="Wingdings" pitchFamily="80" charset="2"/>
              </a:rPr>
              <a:t>R</a:t>
            </a:r>
            <a:r>
              <a:rPr lang="en-US" altLang="en-US" dirty="0" smtClean="0">
                <a:sym typeface="Wingdings" pitchFamily="80" charset="2"/>
              </a:rPr>
              <a:t>) = </a:t>
            </a:r>
            <a:r>
              <a:rPr lang="en-US" altLang="en-US" u="sng" dirty="0" smtClean="0">
                <a:sym typeface="Wingdings" pitchFamily="80" charset="2"/>
              </a:rPr>
              <a:t>Primary Beam</a:t>
            </a:r>
            <a:endParaRPr lang="en-US" altLang="en-US" u="sng" dirty="0">
              <a:sym typeface="Wingdings" pitchFamily="80" charset="2"/>
            </a:endParaRPr>
          </a:p>
          <a:p>
            <a:pPr marL="914400" lvl="2" indent="-231775">
              <a:lnSpc>
                <a:spcPct val="90000"/>
              </a:lnSpc>
            </a:pPr>
            <a:r>
              <a:rPr lang="en-US" altLang="en-US" dirty="0" smtClean="0">
                <a:sym typeface="Wingdings" pitchFamily="80" charset="2"/>
              </a:rPr>
              <a:t>noise (&amp; calibration errors, etc.)</a:t>
            </a:r>
            <a:endParaRPr lang="en-US" altLang="en-US" dirty="0">
              <a:sym typeface="Wingdings" pitchFamily="80" charset="2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72339" y="943376"/>
            <a:ext cx="1769422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Use of </a:t>
            </a:r>
            <a:r>
              <a:rPr lang="en-US" sz="1400" b="1" dirty="0" smtClean="0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400" baseline="30000" dirty="0" smtClean="0">
                <a:latin typeface="Gill Sans MT" pitchFamily="34" charset="0"/>
                <a:cs typeface="Gill Sans" pitchFamily="17" charset="0"/>
              </a:rPr>
              <a:t>-1</a:t>
            </a: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 here in gridding is “natural weighting”. Other choices give uniform or robust weighting!</a:t>
            </a:r>
          </a:p>
        </p:txBody>
      </p:sp>
    </p:spTree>
    <p:extLst>
      <p:ext uri="{BB962C8B-B14F-4D97-AF65-F5344CB8AC3E}">
        <p14:creationId xmlns:p14="http://schemas.microsoft.com/office/powerpoint/2010/main" val="161163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Equation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0114"/>
            <a:ext cx="8229600" cy="5226050"/>
          </a:xfrm>
        </p:spPr>
        <p:txBody>
          <a:bodyPr/>
          <a:lstStyle/>
          <a:p>
            <a:r>
              <a:rPr lang="en-US" sz="2400" dirty="0" smtClean="0"/>
              <a:t>Our best estimation (MLE) of the sky is </a:t>
            </a:r>
          </a:p>
          <a:p>
            <a:pPr marL="0" indent="0" algn="ctr">
              <a:buNone/>
            </a:pPr>
            <a:r>
              <a:rPr lang="en-US" altLang="en-US" sz="3200" b="1" dirty="0" err="1" smtClean="0">
                <a:latin typeface="Lucida Calligraphy" panose="03010101010101010101" pitchFamily="66" charset="0"/>
                <a:sym typeface="Wingdings" pitchFamily="80" charset="2"/>
              </a:rPr>
              <a:t>s</a:t>
            </a:r>
            <a:r>
              <a:rPr lang="en-US" altLang="en-US" sz="3200" baseline="-25000" dirty="0" err="1" smtClean="0">
                <a:sym typeface="Wingdings" pitchFamily="80" charset="2"/>
              </a:rPr>
              <a:t>MLE</a:t>
            </a:r>
            <a:r>
              <a:rPr lang="en-US" altLang="en-US" sz="3200" dirty="0" smtClean="0">
                <a:sym typeface="Wingdings" pitchFamily="80" charset="2"/>
              </a:rPr>
              <a:t> </a:t>
            </a:r>
            <a:r>
              <a:rPr lang="en-US" altLang="en-US" sz="3200" dirty="0">
                <a:sym typeface="Wingdings" pitchFamily="80" charset="2"/>
              </a:rPr>
              <a:t>= </a:t>
            </a:r>
            <a:r>
              <a:rPr lang="en-US" altLang="en-US" sz="3200" b="1" dirty="0" smtClean="0">
                <a:sym typeface="Wingdings" pitchFamily="80" charset="2"/>
              </a:rPr>
              <a:t>R</a:t>
            </a:r>
            <a:r>
              <a:rPr lang="en-US" altLang="en-US" sz="4000" baseline="20000" dirty="0" smtClean="0">
                <a:sym typeface="Wingdings" pitchFamily="80" charset="2"/>
              </a:rPr>
              <a:t>-1</a:t>
            </a:r>
            <a:r>
              <a:rPr lang="en-US" altLang="en-US" sz="3200" dirty="0" smtClean="0">
                <a:sym typeface="Wingdings" pitchFamily="80" charset="2"/>
              </a:rPr>
              <a:t> </a:t>
            </a:r>
            <a:r>
              <a:rPr lang="en-US" altLang="en-US" sz="3200" b="1" i="1" u="sng" dirty="0">
                <a:sym typeface="Wingdings" pitchFamily="80" charset="2"/>
              </a:rPr>
              <a:t>A</a:t>
            </a:r>
            <a:r>
              <a:rPr lang="en-US" altLang="en-US" sz="3200" baseline="20000" dirty="0">
                <a:sym typeface="Wingdings" pitchFamily="80" charset="2"/>
              </a:rPr>
              <a:t>T</a:t>
            </a:r>
            <a:r>
              <a:rPr lang="en-US" altLang="en-US" sz="3200" dirty="0">
                <a:sym typeface="Wingdings" pitchFamily="80" charset="2"/>
              </a:rPr>
              <a:t> </a:t>
            </a:r>
            <a:r>
              <a:rPr lang="en-US" altLang="en-US" sz="3200" b="1" i="1" u="sng" dirty="0">
                <a:sym typeface="Wingdings" pitchFamily="80" charset="2"/>
              </a:rPr>
              <a:t>N</a:t>
            </a:r>
            <a:r>
              <a:rPr lang="en-US" altLang="en-US" sz="3200" baseline="20000" dirty="0">
                <a:sym typeface="Wingdings" pitchFamily="80" charset="2"/>
              </a:rPr>
              <a:t>-1</a:t>
            </a:r>
            <a:r>
              <a:rPr lang="en-US" altLang="en-US" sz="3200" dirty="0">
                <a:sym typeface="Wingdings" pitchFamily="80" charset="2"/>
              </a:rPr>
              <a:t> </a:t>
            </a:r>
            <a:r>
              <a:rPr lang="en-US" altLang="en-US" sz="3200" b="1" i="1" u="sng" dirty="0">
                <a:sym typeface="Wingdings" pitchFamily="80" charset="2"/>
              </a:rPr>
              <a:t>v</a:t>
            </a:r>
            <a:endParaRPr lang="en-US" sz="3200" b="1" dirty="0" smtClean="0"/>
          </a:p>
          <a:p>
            <a:r>
              <a:rPr lang="en-US" sz="2400" dirty="0" smtClean="0"/>
              <a:t>An intermediate estimate is the dirty image</a:t>
            </a:r>
          </a:p>
          <a:p>
            <a:pPr marL="0" indent="0" algn="ctr">
              <a:buNone/>
            </a:pPr>
            <a:r>
              <a:rPr lang="en-US" altLang="en-US" sz="3200" b="1" dirty="0">
                <a:sym typeface="Wingdings" pitchFamily="80" charset="2"/>
              </a:rPr>
              <a:t>d</a:t>
            </a:r>
            <a:r>
              <a:rPr lang="en-US" altLang="en-US" sz="3200" dirty="0">
                <a:sym typeface="Wingdings" pitchFamily="80" charset="2"/>
              </a:rPr>
              <a:t> = </a:t>
            </a:r>
            <a:r>
              <a:rPr lang="en-US" altLang="en-US" sz="3200" b="1" dirty="0" smtClean="0">
                <a:sym typeface="Wingdings" pitchFamily="80" charset="2"/>
              </a:rPr>
              <a:t>F </a:t>
            </a:r>
            <a:r>
              <a:rPr lang="en-US" altLang="en-US" sz="3200" b="1" i="1" u="sng" dirty="0"/>
              <a:t>H</a:t>
            </a:r>
            <a:r>
              <a:rPr lang="en-US" altLang="en-US" sz="3200" dirty="0"/>
              <a:t> </a:t>
            </a:r>
            <a:r>
              <a:rPr lang="en-US" altLang="en-US" sz="3200" b="1" i="1" u="sng" dirty="0" smtClean="0"/>
              <a:t>v</a:t>
            </a:r>
            <a:r>
              <a:rPr lang="en-US" altLang="en-US" sz="3200" dirty="0">
                <a:sym typeface="Wingdings" pitchFamily="80" charset="2"/>
              </a:rPr>
              <a:t> = </a:t>
            </a:r>
            <a:r>
              <a:rPr lang="en-US" altLang="en-US" sz="3200" b="1" dirty="0">
                <a:sym typeface="Wingdings" pitchFamily="80" charset="2"/>
              </a:rPr>
              <a:t>F </a:t>
            </a:r>
            <a:r>
              <a:rPr lang="en-US" altLang="en-US" sz="3200" b="1" i="1" u="sng" dirty="0" smtClean="0">
                <a:sym typeface="Wingdings" pitchFamily="80" charset="2"/>
              </a:rPr>
              <a:t>H</a:t>
            </a:r>
            <a:r>
              <a:rPr lang="en-US" altLang="en-US" sz="3200" b="1" dirty="0" smtClean="0">
                <a:sym typeface="Wingdings" pitchFamily="80" charset="2"/>
              </a:rPr>
              <a:t> ( </a:t>
            </a:r>
            <a:r>
              <a:rPr lang="en-US" altLang="en-US" sz="3200" b="1" dirty="0" smtClean="0"/>
              <a:t>F</a:t>
            </a:r>
            <a:r>
              <a:rPr lang="en-US" altLang="en-US" sz="3200" baseline="26000" dirty="0" smtClean="0"/>
              <a:t>-1</a:t>
            </a:r>
            <a:r>
              <a:rPr lang="en-US" altLang="en-US" sz="2800" dirty="0" smtClean="0"/>
              <a:t> </a:t>
            </a:r>
            <a:r>
              <a:rPr lang="en-US" altLang="en-US" sz="3200" b="1" dirty="0" smtClean="0"/>
              <a:t>A </a:t>
            </a:r>
            <a:r>
              <a:rPr lang="en-US" altLang="en-US" sz="3200" b="1" dirty="0" smtClean="0">
                <a:sym typeface="Wingdings" pitchFamily="80" charset="2"/>
              </a:rPr>
              <a:t>s</a:t>
            </a:r>
            <a:r>
              <a:rPr lang="en-US" altLang="en-US" sz="3200" dirty="0" smtClean="0">
                <a:sym typeface="Wingdings" pitchFamily="80" charset="2"/>
              </a:rPr>
              <a:t> +</a:t>
            </a:r>
            <a:r>
              <a:rPr lang="en-US" altLang="en-US" sz="3200" dirty="0" smtClean="0"/>
              <a:t> </a:t>
            </a:r>
            <a:r>
              <a:rPr lang="en-US" altLang="en-US" sz="3200" b="1" i="1" u="sng" dirty="0" smtClean="0"/>
              <a:t>n</a:t>
            </a:r>
            <a:r>
              <a:rPr lang="en-US" altLang="en-US" sz="3200" b="1" dirty="0" smtClean="0"/>
              <a:t> ) </a:t>
            </a:r>
            <a:r>
              <a:rPr lang="en-US" altLang="en-US" sz="3200" dirty="0" smtClean="0"/>
              <a:t>= </a:t>
            </a:r>
            <a:r>
              <a:rPr lang="en-US" altLang="en-US" sz="3200" b="1" dirty="0">
                <a:sym typeface="Wingdings" pitchFamily="80" charset="2"/>
              </a:rPr>
              <a:t>R</a:t>
            </a:r>
            <a:r>
              <a:rPr lang="en-US" altLang="en-US" sz="3200" dirty="0">
                <a:sym typeface="Wingdings" pitchFamily="80" charset="2"/>
              </a:rPr>
              <a:t> s + </a:t>
            </a:r>
            <a:r>
              <a:rPr lang="en-US" altLang="en-US" sz="3200" dirty="0" err="1">
                <a:sym typeface="Wingdings" pitchFamily="80" charset="2"/>
              </a:rPr>
              <a:t>n</a:t>
            </a:r>
            <a:r>
              <a:rPr lang="en-US" altLang="en-US" sz="3600" baseline="-20000" dirty="0" err="1">
                <a:sym typeface="Wingdings" pitchFamily="80" charset="2"/>
              </a:rPr>
              <a:t>d</a:t>
            </a:r>
            <a:endParaRPr lang="en-US" sz="3200" dirty="0" smtClean="0"/>
          </a:p>
          <a:p>
            <a:pPr lvl="1"/>
            <a:r>
              <a:rPr lang="en-US" sz="2400" dirty="0" smtClean="0"/>
              <a:t>all the data, regardless of where the antennas and array were pointed or phase, goes into this image through </a:t>
            </a:r>
            <a:r>
              <a:rPr lang="en-US" sz="2400" b="1" i="1" u="sng" dirty="0" smtClean="0"/>
              <a:t>H</a:t>
            </a:r>
            <a:r>
              <a:rPr lang="en-US" sz="2400" dirty="0" smtClean="0"/>
              <a:t> </a:t>
            </a:r>
          </a:p>
          <a:p>
            <a:pPr lvl="2"/>
            <a:r>
              <a:rPr lang="en-US" sz="2400" i="1" dirty="0" smtClean="0"/>
              <a:t>There is a single </a:t>
            </a:r>
            <a:r>
              <a:rPr lang="en-US" sz="2400" i="1" dirty="0" err="1" smtClean="0"/>
              <a:t>uv</a:t>
            </a:r>
            <a:r>
              <a:rPr lang="en-US" sz="2400" i="1" dirty="0" smtClean="0"/>
              <a:t>-plane</a:t>
            </a:r>
          </a:p>
          <a:p>
            <a:pPr lvl="1"/>
            <a:r>
              <a:rPr lang="en-US" sz="2400" dirty="0" smtClean="0"/>
              <a:t>can choose the gridding kernel </a:t>
            </a:r>
            <a:r>
              <a:rPr lang="en-US" sz="2400" b="1" i="1" u="sng" dirty="0" smtClean="0"/>
              <a:t>H</a:t>
            </a:r>
            <a:r>
              <a:rPr lang="en-US" sz="2400" dirty="0" smtClean="0"/>
              <a:t> to optimize image</a:t>
            </a:r>
          </a:p>
          <a:p>
            <a:pPr lvl="2"/>
            <a:r>
              <a:rPr lang="en-US" sz="2400" dirty="0" smtClean="0"/>
              <a:t>e.g. </a:t>
            </a:r>
            <a:r>
              <a:rPr lang="en-US" altLang="en-US" sz="2800" b="1" i="1" u="sng" dirty="0" smtClean="0"/>
              <a:t>H</a:t>
            </a:r>
            <a:r>
              <a:rPr lang="en-US" altLang="en-US" sz="2400" dirty="0" smtClean="0"/>
              <a:t> = </a:t>
            </a:r>
            <a:r>
              <a:rPr lang="en-US" altLang="en-US" sz="2800" b="1" i="1" u="sng" dirty="0" smtClean="0">
                <a:latin typeface="Lucida Calligraphy" pitchFamily="80" charset="0"/>
              </a:rPr>
              <a:t>A</a:t>
            </a:r>
            <a:r>
              <a:rPr lang="en-US" altLang="en-US" sz="2800" baseline="26000" dirty="0" smtClean="0"/>
              <a:t>T</a:t>
            </a:r>
            <a:r>
              <a:rPr lang="en-US" altLang="en-US" sz="2400" dirty="0" smtClean="0"/>
              <a:t> </a:t>
            </a:r>
            <a:r>
              <a:rPr lang="en-US" altLang="en-US" sz="2800" b="1" i="1" u="sng" dirty="0" smtClean="0">
                <a:latin typeface="Lucida Calligraphy" panose="03010101010101010101" pitchFamily="66" charset="0"/>
              </a:rPr>
              <a:t>N</a:t>
            </a:r>
            <a:r>
              <a:rPr lang="en-US" altLang="en-US" sz="2800" baseline="26000" dirty="0" smtClean="0"/>
              <a:t>-1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b="1" dirty="0"/>
              <a:t>R</a:t>
            </a:r>
            <a:r>
              <a:rPr lang="en-US" sz="2400" dirty="0" smtClean="0"/>
              <a:t> is the known relation between </a:t>
            </a:r>
            <a:r>
              <a:rPr lang="en-US" sz="2400" b="1" dirty="0" smtClean="0"/>
              <a:t>d</a:t>
            </a:r>
            <a:r>
              <a:rPr lang="en-US" sz="2400" dirty="0" smtClean="0"/>
              <a:t> and </a:t>
            </a:r>
            <a:r>
              <a:rPr lang="en-US" sz="2400" b="1" dirty="0" smtClean="0"/>
              <a:t>s</a:t>
            </a:r>
            <a:r>
              <a:rPr lang="en-US" sz="2400" dirty="0" smtClean="0"/>
              <a:t> (PSF &amp; PB)</a:t>
            </a:r>
          </a:p>
          <a:p>
            <a:pPr lvl="2"/>
            <a:r>
              <a:rPr lang="en-US" dirty="0" smtClean="0"/>
              <a:t>iterative methods (e.g. Cotton-Schwab Clean) perform well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49918" y="4795825"/>
            <a:ext cx="3271576" cy="338554"/>
          </a:xfrm>
          <a:prstGeom prst="rect">
            <a:avLst/>
          </a:prstGeom>
          <a:noFill/>
          <a:ln>
            <a:solidFill>
              <a:srgbClr val="007E39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You can store </a:t>
            </a:r>
            <a:r>
              <a:rPr lang="en-US" sz="1600" b="1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R</a:t>
            </a: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 and </a:t>
            </a:r>
            <a:r>
              <a:rPr lang="en-US" sz="1600" b="1" u="sng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H</a:t>
            </a:r>
            <a:r>
              <a:rPr lang="en-US" sz="1600" dirty="0" smtClean="0">
                <a:solidFill>
                  <a:srgbClr val="007E39"/>
                </a:solidFill>
                <a:latin typeface="Gill Sans MT" pitchFamily="34" charset="0"/>
                <a:cs typeface="Gill Sans" pitchFamily="17" charset="0"/>
              </a:rPr>
              <a:t> for later use!</a:t>
            </a:r>
          </a:p>
        </p:txBody>
      </p:sp>
    </p:spTree>
    <p:extLst>
      <p:ext uri="{BB962C8B-B14F-4D97-AF65-F5344CB8AC3E}">
        <p14:creationId xmlns:p14="http://schemas.microsoft.com/office/powerpoint/2010/main" val="165538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51040" y="1804560"/>
            <a:ext cx="2909880" cy="295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29600" y="1835160"/>
            <a:ext cx="2925000" cy="29026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traight Connector 7"/>
          <p:cNvSpPr/>
          <p:nvPr/>
        </p:nvSpPr>
        <p:spPr>
          <a:xfrm flipV="1">
            <a:off x="3914280" y="2379832"/>
            <a:ext cx="1581480" cy="6119"/>
          </a:xfrm>
          <a:prstGeom prst="line">
            <a:avLst/>
          </a:prstGeom>
          <a:noFill/>
          <a:ln w="36720">
            <a:solidFill>
              <a:srgbClr val="000080"/>
            </a:solidFill>
            <a:prstDash val="solid"/>
            <a:tailEnd type="arrow"/>
          </a:ln>
        </p:spPr>
        <p:txBody>
          <a:bodyPr vert="horz" lIns="108360" tIns="63360" rIns="108360" bIns="6336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Wide-field Imaging: W-term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6"/>
            <a:ext cx="8229600" cy="5068888"/>
          </a:xfrm>
        </p:spPr>
        <p:txBody>
          <a:bodyPr/>
          <a:lstStyle/>
          <a:p>
            <a:r>
              <a:rPr lang="en-US" sz="2400" dirty="0"/>
              <a:t>2D </a:t>
            </a:r>
            <a:r>
              <a:rPr lang="en-US" sz="2400" dirty="0" smtClean="0"/>
              <a:t>Fourier transform approximation </a:t>
            </a:r>
            <a:r>
              <a:rPr lang="en-US" sz="2400" dirty="0"/>
              <a:t>of the </a:t>
            </a:r>
            <a:r>
              <a:rPr lang="en-US" sz="2400" dirty="0" smtClean="0"/>
              <a:t>imaging </a:t>
            </a:r>
            <a:r>
              <a:rPr lang="en-US" sz="2400" dirty="0"/>
              <a:t>equation </a:t>
            </a:r>
            <a:r>
              <a:rPr lang="en-US" sz="2400" dirty="0" smtClean="0"/>
              <a:t>breaks </a:t>
            </a:r>
            <a:r>
              <a:rPr lang="en-US" sz="2400" dirty="0"/>
              <a:t>down </a:t>
            </a:r>
            <a:r>
              <a:rPr lang="en-US" sz="2400" dirty="0" smtClean="0"/>
              <a:t>due to geometric term (“</a:t>
            </a:r>
            <a:r>
              <a:rPr lang="en-US" sz="2400" dirty="0"/>
              <a:t>The W-term problem</a:t>
            </a:r>
            <a:r>
              <a:rPr lang="en-US" sz="2400" dirty="0" smtClean="0"/>
              <a:t>”)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Imaging dynamic range </a:t>
            </a:r>
            <a:r>
              <a:rPr lang="en-US" sz="2400" dirty="0">
                <a:solidFill>
                  <a:srgbClr val="FF0000"/>
                </a:solidFill>
              </a:rPr>
              <a:t>throughout the image</a:t>
            </a:r>
            <a:r>
              <a:rPr lang="en-US" sz="2400" dirty="0"/>
              <a:t> is limited by </a:t>
            </a:r>
            <a:r>
              <a:rPr lang="en-US" sz="2400" dirty="0" err="1"/>
              <a:t>deconvolution</a:t>
            </a:r>
            <a:r>
              <a:rPr lang="en-US" sz="2400" dirty="0"/>
              <a:t> errors due to the sources away from the (phase) center.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Fourteenth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15318" y="1804560"/>
            <a:ext cx="3071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With w-term correction (w-projection)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2270" y="1804560"/>
            <a:ext cx="22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Gill Sans MT" pitchFamily="34" charset="0"/>
                <a:cs typeface="Gill Sans" pitchFamily="17" charset="0"/>
              </a:rPr>
              <a:t>Without w-term correction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2345" y="2686335"/>
            <a:ext cx="185439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b="1" dirty="0" smtClean="0">
                <a:latin typeface="Gill Sans MT" pitchFamily="34" charset="0"/>
                <a:cs typeface="Gill Sans" pitchFamily="17" charset="0"/>
              </a:rPr>
              <a:t>For the Student: </a:t>
            </a:r>
            <a:r>
              <a:rPr lang="en-US" sz="1600" dirty="0" smtClean="0">
                <a:latin typeface="Gill Sans MT" pitchFamily="34" charset="0"/>
                <a:cs typeface="Gill Sans" pitchFamily="17" charset="0"/>
              </a:rPr>
              <a:t>Hey, these look like diffraction patterns! Is there some sort of diffraction at work here?</a:t>
            </a:r>
          </a:p>
        </p:txBody>
      </p:sp>
    </p:spTree>
    <p:extLst>
      <p:ext uri="{BB962C8B-B14F-4D97-AF65-F5344CB8AC3E}">
        <p14:creationId xmlns:p14="http://schemas.microsoft.com/office/powerpoint/2010/main" val="324398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W14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None/>
          <a:defRPr sz="2400" dirty="0" smtClean="0">
            <a:solidFill>
              <a:srgbClr val="C00000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SIW14template</Template>
  <TotalTime>32964</TotalTime>
  <Words>5421</Words>
  <Application>Microsoft Macintosh PowerPoint</Application>
  <PresentationFormat>On-screen Show (4:3)</PresentationFormat>
  <Paragraphs>663</Paragraphs>
  <Slides>62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SIW14template</vt:lpstr>
      <vt:lpstr>Blue Image Bottom Bar</vt:lpstr>
      <vt:lpstr>Gold Image Bottom Bar</vt:lpstr>
      <vt:lpstr>Equation</vt:lpstr>
      <vt:lpstr>Microsoft Equation</vt:lpstr>
      <vt:lpstr>Wide-Field Imaging I:  Full-Beam Imaging &amp; Surveys</vt:lpstr>
      <vt:lpstr>What is Wide-Field Imaging?</vt:lpstr>
      <vt:lpstr>Outline of this Lecture</vt:lpstr>
      <vt:lpstr>Interferometer Equation</vt:lpstr>
      <vt:lpstr>From sky to uv plane</vt:lpstr>
      <vt:lpstr>Image Reconstruction</vt:lpstr>
      <vt:lpstr>The Dirty Map</vt:lpstr>
      <vt:lpstr>Imaging Equation Summary</vt:lpstr>
      <vt:lpstr>Wide-field Imaging: W-term</vt:lpstr>
      <vt:lpstr>Wide-field Imaging: W-term</vt:lpstr>
      <vt:lpstr>W-term: when does it matter?</vt:lpstr>
      <vt:lpstr>W-term: geometric picture</vt:lpstr>
      <vt:lpstr>W-term: optics picture</vt:lpstr>
      <vt:lpstr>W-term: image-plane faceting</vt:lpstr>
      <vt:lpstr>W-term: uv-plane faceting</vt:lpstr>
      <vt:lpstr>W-term: example</vt:lpstr>
      <vt:lpstr>W-term: corrected!</vt:lpstr>
      <vt:lpstr>W-term: W-projection</vt:lpstr>
      <vt:lpstr>W-term: W-projection</vt:lpstr>
      <vt:lpstr>W-term: Performance</vt:lpstr>
      <vt:lpstr>Example: 2D imaging uncorrected</vt:lpstr>
      <vt:lpstr>Example: 2D imaging uncorrected</vt:lpstr>
      <vt:lpstr>Example: 2D imaging uncorrected</vt:lpstr>
      <vt:lpstr>Example: VLA 74MHz before correction</vt:lpstr>
      <vt:lpstr>Example: VLA 74MHz after correction</vt:lpstr>
      <vt:lpstr>W-term: Practical Considerations</vt:lpstr>
      <vt:lpstr>Wide-field imaging: Primary Beam</vt:lpstr>
      <vt:lpstr>Primary Beam – responses </vt:lpstr>
      <vt:lpstr>Primary Beam – example 1</vt:lpstr>
      <vt:lpstr>Primary Beam – example 2 </vt:lpstr>
      <vt:lpstr>Primary Beam Time-dependence</vt:lpstr>
      <vt:lpstr>Primary Beam: Polarized</vt:lpstr>
      <vt:lpstr>Primary Beam Mapping</vt:lpstr>
      <vt:lpstr>Primary Beam Summary</vt:lpstr>
      <vt:lpstr>Mosaicking</vt:lpstr>
      <vt:lpstr>Mosaicking Options</vt:lpstr>
      <vt:lpstr>Linear Mosaicking</vt:lpstr>
      <vt:lpstr>Linear Mosaic – observe pointings</vt:lpstr>
      <vt:lpstr>Linear Mosaic –  individual images </vt:lpstr>
      <vt:lpstr>Linear Mosaic – combine pointings</vt:lpstr>
      <vt:lpstr>Mosaicking 101</vt:lpstr>
      <vt:lpstr>Mosaicking and the uv-plane</vt:lpstr>
      <vt:lpstr>The Aperture Plane</vt:lpstr>
      <vt:lpstr>Mosaicking Options – comparison </vt:lpstr>
      <vt:lpstr>Mosaicking - equations</vt:lpstr>
      <vt:lpstr>Mosaicing – joint imaging example</vt:lpstr>
      <vt:lpstr>Mosaicking Limitations</vt:lpstr>
      <vt:lpstr>Mosaicking in CASA</vt:lpstr>
      <vt:lpstr>Practical Mosaicking</vt:lpstr>
      <vt:lpstr>Practical Mosaicking – pattern </vt:lpstr>
      <vt:lpstr>Example: Centaurus A – 406 pointings</vt:lpstr>
      <vt:lpstr>Example – JVLA 2-4GHz Stripe82</vt:lpstr>
      <vt:lpstr>Practical Mosaicking: Antenna Slew</vt:lpstr>
      <vt:lpstr>Practical Mosaicking: Time is your Enemy</vt:lpstr>
      <vt:lpstr>Other Patterns</vt:lpstr>
      <vt:lpstr>On-the-fly (OTF) scanning</vt:lpstr>
      <vt:lpstr>OTF Now – VLA COSMOS 6GHz C-config</vt:lpstr>
      <vt:lpstr>OTF Surveys</vt:lpstr>
      <vt:lpstr>Summary</vt:lpstr>
      <vt:lpstr>The End?</vt:lpstr>
      <vt:lpstr>References for W-term &amp; PB</vt:lpstr>
      <vt:lpstr>References for Mosaicking &amp; Surveys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Wide-Field Imaging I:  Full-Beam Imaging &amp; Surveys</dc:title>
  <dc:creator>NRAO</dc:creator>
  <cp:lastModifiedBy>Steven Myers</cp:lastModifiedBy>
  <cp:revision>124</cp:revision>
  <cp:lastPrinted>2014-05-15T22:54:22Z</cp:lastPrinted>
  <dcterms:created xsi:type="dcterms:W3CDTF">2014-05-06T20:11:51Z</dcterms:created>
  <dcterms:modified xsi:type="dcterms:W3CDTF">2014-05-29T21:01:29Z</dcterms:modified>
</cp:coreProperties>
</file>