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wmf" ContentType="image/x-e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47"/>
  </p:notesMasterIdLst>
  <p:handoutMasterIdLst>
    <p:handoutMasterId r:id="rId48"/>
  </p:handoutMasterIdLst>
  <p:sldIdLst>
    <p:sldId id="256" r:id="rId4"/>
    <p:sldId id="332" r:id="rId5"/>
    <p:sldId id="258" r:id="rId6"/>
    <p:sldId id="260" r:id="rId7"/>
    <p:sldId id="261" r:id="rId8"/>
    <p:sldId id="313" r:id="rId9"/>
    <p:sldId id="268" r:id="rId10"/>
    <p:sldId id="269" r:id="rId11"/>
    <p:sldId id="270" r:id="rId12"/>
    <p:sldId id="271" r:id="rId13"/>
    <p:sldId id="272" r:id="rId14"/>
    <p:sldId id="273" r:id="rId15"/>
    <p:sldId id="274" r:id="rId16"/>
    <p:sldId id="275" r:id="rId17"/>
    <p:sldId id="333" r:id="rId18"/>
    <p:sldId id="331" r:id="rId19"/>
    <p:sldId id="276" r:id="rId20"/>
    <p:sldId id="282" r:id="rId21"/>
    <p:sldId id="336" r:id="rId22"/>
    <p:sldId id="318" r:id="rId23"/>
    <p:sldId id="319" r:id="rId24"/>
    <p:sldId id="316" r:id="rId25"/>
    <p:sldId id="317" r:id="rId26"/>
    <p:sldId id="320" r:id="rId27"/>
    <p:sldId id="321" r:id="rId28"/>
    <p:sldId id="322" r:id="rId29"/>
    <p:sldId id="323" r:id="rId30"/>
    <p:sldId id="324" r:id="rId31"/>
    <p:sldId id="325" r:id="rId32"/>
    <p:sldId id="326" r:id="rId33"/>
    <p:sldId id="334" r:id="rId34"/>
    <p:sldId id="264" r:id="rId35"/>
    <p:sldId id="337" r:id="rId36"/>
    <p:sldId id="265" r:id="rId37"/>
    <p:sldId id="266" r:id="rId38"/>
    <p:sldId id="267" r:id="rId39"/>
    <p:sldId id="315" r:id="rId40"/>
    <p:sldId id="335" r:id="rId41"/>
    <p:sldId id="279" r:id="rId42"/>
    <p:sldId id="280" r:id="rId43"/>
    <p:sldId id="340" r:id="rId44"/>
    <p:sldId id="338" r:id="rId45"/>
    <p:sldId id="339" r:id="rId46"/>
  </p:sldIdLst>
  <p:sldSz cx="10077450" cy="756285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368"/>
    <p:restoredTop sz="94669"/>
  </p:normalViewPr>
  <p:slideViewPr>
    <p:cSldViewPr snapToGrid="0">
      <p:cViewPr varScale="1">
        <p:scale>
          <a:sx n="91" d="100"/>
          <a:sy n="91" d="100"/>
        </p:scale>
        <p:origin x="1728" y="192"/>
      </p:cViewPr>
      <p:guideLst/>
    </p:cSldViewPr>
  </p:slideViewPr>
  <p:notesTextViewPr>
    <p:cViewPr>
      <p:scale>
        <a:sx n="1" d="1"/>
        <a:sy n="1" d="1"/>
      </p:scale>
      <p:origin x="0" y="0"/>
    </p:cViewPr>
  </p:notesTextViewPr>
  <p:sorterViewPr>
    <p:cViewPr>
      <p:scale>
        <a:sx n="49" d="100"/>
        <a:sy n="49" d="100"/>
      </p:scale>
      <p:origin x="0" y="0"/>
    </p:cViewPr>
  </p:sorterViewPr>
  <p:notesViewPr>
    <p:cSldViewPr snapToGrid="0">
      <p:cViewPr varScale="1">
        <p:scale>
          <a:sx n="83" d="100"/>
          <a:sy n="83" d="100"/>
        </p:scale>
        <p:origin x="4040"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A72F7B-3DA8-5363-85D9-302CE4D96660}"/>
              </a:ext>
            </a:extLst>
          </p:cNvPr>
          <p:cNvSpPr txBox="1">
            <a:spLocks noGrp="1"/>
          </p:cNvSpPr>
          <p:nvPr>
            <p:ph type="hdr" sz="quarter"/>
          </p:nvPr>
        </p:nvSpPr>
        <p:spPr>
          <a:xfrm>
            <a:off x="0" y="0"/>
            <a:ext cx="3372672" cy="502225"/>
          </a:xfrm>
          <a:prstGeom prst="rect">
            <a:avLst/>
          </a:prstGeom>
          <a:noFill/>
          <a:ln>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n-US" sz="14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 name="Date Placeholder 2">
            <a:extLst>
              <a:ext uri="{FF2B5EF4-FFF2-40B4-BE49-F238E27FC236}">
                <a16:creationId xmlns:a16="http://schemas.microsoft.com/office/drawing/2014/main" id="{8ECC987F-81D2-D0FF-130F-22C1DC4C36B0}"/>
              </a:ext>
            </a:extLst>
          </p:cNvPr>
          <p:cNvSpPr txBox="1">
            <a:spLocks noGrp="1"/>
          </p:cNvSpPr>
          <p:nvPr>
            <p:ph type="dt" sz="quarter" idx="1"/>
          </p:nvPr>
        </p:nvSpPr>
        <p:spPr>
          <a:xfrm>
            <a:off x="4399443" y="0"/>
            <a:ext cx="3372672" cy="502225"/>
          </a:xfrm>
          <a:prstGeom prst="rect">
            <a:avLst/>
          </a:prstGeom>
          <a:noFill/>
          <a:ln>
            <a:noFill/>
          </a:ln>
        </p:spPr>
        <p:txBody>
          <a:bodyPr vert="horz" wrap="none" lIns="90004" tIns="44997" rIns="90004" bIns="44997" anchor="t"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n-US" sz="14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 name="Footer Placeholder 3">
            <a:extLst>
              <a:ext uri="{FF2B5EF4-FFF2-40B4-BE49-F238E27FC236}">
                <a16:creationId xmlns:a16="http://schemas.microsoft.com/office/drawing/2014/main" id="{0832BE39-6E8E-58E2-8025-962FB289DFB6}"/>
              </a:ext>
            </a:extLst>
          </p:cNvPr>
          <p:cNvSpPr txBox="1">
            <a:spLocks noGrp="1"/>
          </p:cNvSpPr>
          <p:nvPr>
            <p:ph type="ftr" sz="quarter" idx="2"/>
          </p:nvPr>
        </p:nvSpPr>
        <p:spPr>
          <a:xfrm>
            <a:off x="0" y="9555708"/>
            <a:ext cx="3372672" cy="502225"/>
          </a:xfrm>
          <a:prstGeom prst="rect">
            <a:avLst/>
          </a:prstGeom>
          <a:noFill/>
          <a:ln>
            <a:noFill/>
          </a:ln>
        </p:spPr>
        <p:txBody>
          <a:bodyPr vert="horz" wrap="none" lIns="90004" tIns="44997" rIns="90004" bIns="44997" anchor="b"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n-US" sz="14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5" name="Slide Number Placeholder 4">
            <a:extLst>
              <a:ext uri="{FF2B5EF4-FFF2-40B4-BE49-F238E27FC236}">
                <a16:creationId xmlns:a16="http://schemas.microsoft.com/office/drawing/2014/main" id="{99D6EFC9-8466-DC51-FB0B-6AA49C0665E9}"/>
              </a:ext>
            </a:extLst>
          </p:cNvPr>
          <p:cNvSpPr txBox="1">
            <a:spLocks noGrp="1"/>
          </p:cNvSpPr>
          <p:nvPr>
            <p:ph type="sldNum" sz="quarter" idx="3"/>
          </p:nvPr>
        </p:nvSpPr>
        <p:spPr>
          <a:xfrm>
            <a:off x="4399443" y="9555708"/>
            <a:ext cx="3372672" cy="502225"/>
          </a:xfrm>
          <a:prstGeom prst="rect">
            <a:avLst/>
          </a:prstGeom>
          <a:noFill/>
          <a:ln>
            <a:noFill/>
          </a:ln>
        </p:spPr>
        <p:txBody>
          <a:bodyPr vert="horz" wrap="none" lIns="90004" tIns="44997" rIns="90004" bIns="44997" anchor="b"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F5D12226-C313-C140-BA8D-746E30816B59}" type="slidenum">
              <a:t>‹#›</a:t>
            </a:fld>
            <a:endParaRPr lang="en-US" sz="1400" b="0" i="0" u="none" strike="noStrike" kern="1200" cap="none" spc="0" baseline="0">
              <a:solidFill>
                <a:srgbClr val="000000"/>
              </a:solidFill>
              <a:uFillTx/>
              <a:latin typeface="Luxi Sans" pitchFamily="34"/>
              <a:ea typeface="DejaVu LGC Sans" pitchFamily="2"/>
              <a:cs typeface="DejaVu LGC Sans" pitchFamily="2"/>
            </a:endParaRPr>
          </a:p>
        </p:txBody>
      </p:sp>
    </p:spTree>
    <p:extLst>
      <p:ext uri="{BB962C8B-B14F-4D97-AF65-F5344CB8AC3E}">
        <p14:creationId xmlns:p14="http://schemas.microsoft.com/office/powerpoint/2010/main" val="422339472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2T18:38:39.396"/>
    </inkml:context>
    <inkml:brush xml:id="br0">
      <inkml:brushProperty name="width" value="0.05" units="cm"/>
      <inkml:brushProperty name="height" value="0.0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1 22728,'17'0'0,"1"0"902,19 5-902,26 17 310,-31-1-310,18 8 0,-33-7 0,-6-10 157,1 11-157,-1-11 478,1 10-478,-1-4 0,0 0 0,1 4 0,-6-9 0,5 9 0,-5-4 0,6 6 0,-5-1 0,3 1 0,-3 7 0,0-12 0,4 10 0,-9-11 0,8 6 0,-9 0 0,5 6 0,-6-4 0,0 4 0,0 1 0,0-6 0,0 6 0,0-7 0,0-1 0,0 1 0,0 0 0,0 0 0,5-1 0,-4-5 0,10 5 0,-5-5 0,6 0 0,0 4 0,4-9 0,-3 3 0,9-4 0,-9 5 0,9-4 0,-3 4 0,5-5 0,-1 0 0,1 0 0,0-6 0,0 5 0,-1-5 0,1 1 0,7 4 0,-6-10 0,6 5 0,-8-1 0,1-3 0,0 3 0,-6-5 0,4 0 0,-4 0 0,6 0 0,0 0 0,-6 0 0,4 5 0,-4-3 0,6 8 0,-7-8 0,6 8 0,-11-4 0,10 6 0,-10-1 0,5 0 0,-1 0 0,-3 6 0,4 1 0,-5 6 0,5 0 0,-3 0 0,3 6 0,-5-4 0,1 11 0,0-5 0,-6 0 0,4-1 0,-10 0 0,4 1 0,1 0 0,-5-1 0,4-1 0,1-4 0,-5 11 0,4-12 0,1 13 0,-5-13 0,11 6 0,-6-8 0,6 1 0,0 0 0,0 0 0,0 6 0,0-4 0,0 4 0,6-6 0,0 0 0,6-1 0,0 1 0,-1 0 0,1 0 0,0-6 0,6 6 0,-4-11 0,4 10 0,-6-9 0,0 3 0,0-5 0,-1-6 0,-5 0 0,5-1 0,-5-4 0,5 4 0,1-5 0,0 6 0,-6-5 0,4 4 0,-4 1 0,6 0 0,-6 6 0,4-1 0,-10 0 0,5 0 0,-6 6 0,7 8 0,-5 0 0,11 6 0,-11-1 0,10-4 0,-4 4 0,0 1 0,-2-6 0,-5 6 0,0-8 0,1 8 0,-1-6 0,1 13 0,-7-6 0,0 7 0,-6 0 0,0 8 0,0-6 0,6 6 0,-5-8 0,10-7 0,-4-1 0,5-8 0,-1-5 0,0-1 0,0-6 0,6 0 0,7 1 0,2 0 0,11 1 0,-11-1 0,19 1 0,-11 0 0,13-6 0,-8 5 0,0-11 0,8 5 0,-13 0 0,11-5 0,-12 4 0,-1-5 0,-2 5 0,1-3 0,-11 3 0,9 0 0,-11 2 0,5 5 0,-5-1 0,5 1 0,-11-1 0,10 6 0,-9 1 0,4 0 0,-5 11 0,5-10 0,-4 12 0,5 0 0,-6 1 0,1 0 0,0 5 0,-1-4 0,1 6 0,0 0 0,0-7 0,0 5 0,-1-11 0,0 4 0,0-6 0,-1-6 0,1-2 0,4-4 0,2-1 0,6 1 0,0 0 0,-1 0 0,1-6 0,0 5 0,6-10 0,-4 10 0,11-4 0,-11 5 0,11 1 0,-12-7 0,13 6 0,-13-5 0,0 5 0,-3-1 0,-10 0 0,11 6 0,-11-5 0,5 11 0,-11-5 0,-1 12 0,-5 2 0,0 8 0,0 6 0,0-5 0,0 14 0,0-14 0,0-1 0,0-2 0,0-13 0,0 12 0,0-11 0,0 4 0,6-6 0,1 7 0,10-6 0,2 6 0,5-8 0,-1-4 0,1 3 0,0-8 0,0 3 0,-1 0 0,1-4 0,0 4 0,0-5 0,-1 0 0,1 0 0,7 0 0,-6 0 0,6 1 0,-1-1 0,-4 0 0,4 6 0,-6-5 0,0 9 0,-1-9 0,1 10 0,-6-10 0,-1 3 0,-7-5 0,1 0 0,0-1 0,0 1 0,5 0 0,-4 0 0,5 0 0,-1 1 0,2-1 0,0 0 0,5 1 0,-5-1 0,0 7 0,4-5 0,-8 9 0,2-9 0,-4 3 0,-2-5 0,1 0 0,0 0 0,-1-1 0,1-4 0,0 4 0,-1-4 0,1 4 0,0-4 0,-1 3 0,1-8 0,-1 9 0,1-5 0,-1 1 0,-5 3 0,0-4 0,-5 1 0,0-2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2T18:41:15.454"/>
    </inkml:context>
    <inkml:brush xml:id="br0">
      <inkml:brushProperty name="width" value="0.035" units="cm"/>
      <inkml:brushProperty name="height" value="0.035" units="cm"/>
      <inkml:brushProperty name="color" value="#E71224"/>
    </inkml:brush>
  </inkml:definitions>
  <inkml:trace contextRef="#ctx0" brushRef="#br0">0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2T18:41:51.046"/>
    </inkml:context>
    <inkml:brush xml:id="br0">
      <inkml:brushProperty name="width" value="0.05" units="cm"/>
      <inkml:brushProperty name="height" value="0.05" units="cm"/>
      <inkml:brushProperty name="color" value="#66CC00"/>
    </inkml:brush>
  </inkml:definitions>
  <inkml:trace contextRef="#ctx0" brushRef="#br0">0 0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2T18:41:54.313"/>
    </inkml:context>
    <inkml:brush xml:id="br0">
      <inkml:brushProperty name="width" value="0.05" units="cm"/>
      <inkml:brushProperty name="height" value="0.05" units="cm"/>
      <inkml:brushProperty name="color" value="#66CC00"/>
    </inkml:brush>
  </inkml:definitions>
  <inkml:trace contextRef="#ctx0" brushRef="#br0">211 47 24575,'-15'0'0,"9"4"0,-3 2 0,9 4 0,0 1 0,0-1 0,0 7 0,0-5 0,0 10 0,0-4 0,0 0 0,0-2 0,0-5 0,0 0 0,0 0 0,0-1 0,0 1 0,0 0 0,0 0 0,5-1 0,1 1 0,4 0 0,1 0 0,0-1 0,-1 1 0,1 0 0,0-5 0,0-2 0,5-4 0,-4 0 0,5 0 0,-6 0 0,-1 0 0,1 0 0,0 0 0,0-4 0,-1-2 0,-4-11 0,-1 5 0,-5-11 0,0 11 0,0-5 0,0 6 0,0 0 0,0 0 0,0 0 0,0 1 0,-5-1 0,-1 0 0,-5 0 0,-5-1 0,3 1 0,-3 0 0,-1 5 0,5 1 0,-5 0 0,6 4 0,0-4 0,0 5 0,0 0 0,-5 0 0,3 0 0,-3 0 0,5 0 0,-6 0 0,5 0 0,-5 0 0,6 5 0,0 7 0,-1 6 0,5 6 0,2-7 0,5 6 0,0-5 0,0 5 0,0 1 0,0-6 0,0-1 0,11-1 0,2-3 0,5 4 0,4-11 0,-4-1 0,13-5 0,-6 0 0,6 0 0,-8 0 0,1-11 0,-5-9 0,-1-12 0,-6-1 0,1-4 0,-6 11 0,-1-11 0,-6 11 0,0-5 0,0 7 0,-6 1 0,-6-1 0,-13 4 0,-1 8 0,-4 1 0,-1 10 0,5-4 0,-11 5 0,11 0 0,-4 0 0,-1 0 0,11 0 0,-9 5 0,16 7 0,-5 13 0,11 0 0,1 13 0,6-6 0,0 0 0,0 6 0,6-13 0,12 7 0,3-14 0,16 1 0,-5-7 0,0-4 0,-1-3 0,-7-5 0,-1 0 0,-5 0 0,-1-10 0,-5-3 0,-6-18 0,0 5 0,-6-11 0,0 11 0,-6-5 0,-6 13 0,-6 0 0,-6 6 0,0 6 0,6 0 0,-5 6 0,5 0 0,0 0 0,-4 0 0,9 0 0,-9 11 0,8 17 0,2 6 0,5 13 0,7-8 0,0-7 0,0-1 0,0-7 0,0-7 0,26 2 0,-3-13 0,24 0 0,-8-6 0,0 0 0,-7 0 0,-1-5 0,-13-7 0,-6-14 0,-6 1 0,-6-13 0,0 6 0,-11-1 0,-9 2 0,-13 6 0,-6-2 0,7 8 0,1 0 0,7 12 0,6 2 0,1 5 0,7 0 0,-1 0 0,5 14 0,1 1 0,5 19 0,0-9 0,0 0 0,10-8 0,4-6 0,9 1 0,1-5 0,0-2 0,-1-5 0,1 0 0,1-17 0,-6-5 0,0-10 0,-12-6 0,-2 13 0,-5-6 0,0 7 0,-18 5 0,3 1 0,-22 11 0,5 2 0,-1 5 0,2 0 0,8 0 0,4 0 0,3 5 0,5 1 0,5 4 0,1 1 0,5 0 0,0-1 0,0 1 0,0 0 0,0-1 0,0 1 0,0-1 0,0-5 0,0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2T18:42:12.141"/>
    </inkml:context>
    <inkml:brush xml:id="br0">
      <inkml:brushProperty name="width" value="0.05" units="cm"/>
      <inkml:brushProperty name="height" value="0.05" units="cm"/>
      <inkml:brushProperty name="color" value="#66CC00"/>
    </inkml:brush>
  </inkml:definitions>
  <inkml:trace contextRef="#ctx0" brushRef="#br0">148 78 24575,'0'16'0,"0"0"0,0 2 0,0 3 0,0-9 0,0 10 0,0-10 0,5 5 0,1-7 0,5 7 0,6-4 0,2 4 0,4-5 0,1 0 0,-6-1 0,4-5 0,-10 4 0,5-9 0,-6 9 0,-1-9 0,1 4 0,0-5 0,-1 0 0,1 0 0,-1 0 0,-5-11 0,4 4 0,-7-16 0,2 11 0,1-5 0,-4 6 0,4 0 0,-5 0 0,0 0 0,0 1 0,0-1 0,0 0 0,0 0 0,0-6 0,0 5 0,0-5 0,0 0 0,0 5 0,0-5 0,0 7 0,0-1 0,-5 0 0,-7 5 0,0-4 0,-5 4 0,6 0 0,-5-4 0,3 8 0,-3-8 0,-1 9 0,5-4 0,-11 5 0,5 0 0,0 0 0,1 0 0,6 0 0,1 0 0,-1 0 0,0 0 0,0 5 0,5 1 0,-4 10 0,8 2 0,-3 0 0,5 5 0,0-11 0,0 10 0,0-10 0,0 5 0,0-1 0,0-3 0,0 3 0,0-5 0,0 0 0,0-1 0,5 1 0,1-5 0,10-1 0,2-5 0,6 0 0,6 0 0,-4 0 0,11 0 0,-11 0 0,4 0 0,-6-6 0,-6 0 0,-2 0 0,-5-4 0,0 4 0,-5-5 0,-1-6 0,-5 5 0,0-11 0,0 11 0,-5-5 0,-7 1 0,-6 3 0,-6-4 0,0 5 0,0 5 0,0-4 0,0 10 0,6-4 0,-4 5 0,4 0 0,-1 0 0,-3 0 0,4 0 0,0 0 0,-5 5 0,10 7 0,-4 6 0,10 13 0,-3-6 0,8 6 0,-3-8 0,5 1 0,0 0 0,0-6 0,0-2 0,0-5 0,11 0 0,2 1 0,10 0 0,1-6 0,0-1 0,0-5 0,-1 0 0,-5 0 0,-1 0 0,-6 0 0,0-10 0,-5 2 0,-1-14 0,-5 10 0,0-5 0,0 0 0,0 5 0,-5-11 0,-7 11 0,-7-6 0,-5 1 0,1 4 0,-1-5 0,0 6 0,0 0 0,0 5 0,0 2 0,6 5 0,1 0 0,1 0 0,3 0 0,-4 0 0,11 10 0,2 3 0,4 9 0,0 2 0,0 0 0,0-6 0,0 4 0,10-9 0,10 4 0,6-5 0,4-4 0,1-3 0,-6-5 0,0 0 0,-3 0 0,-10 0 0,5 0 0,-6-5 0,0-7 0,-5-6 0,-1-6 0,-5 0 0,0-7 0,0 6 0,0-6 0,0 13 0,0-4 0,-5 9 0,-1-3 0,-5 5 0,1 5 0,-1 1 0,-6 5 0,5 0 0,-11 0 0,5 0 0,0 0 0,1 0 0,1 0 0,8 5 0,-3 6 0,11 7 0,0 6 0,0-6 0,0 4 0,0-4 0,11 1 0,9-2 0,12-4 0,0-6 0,6-1 0,-13-6 0,6 0 0,-13 0 0,-2 0 0,-5 0 0,0 0 0,-5-5 0,-2-1 0,-4-5 0,0-6 0,0 5 0,-5-10 0,-1 9 0,-11-9 0,4 9 0,-9-4 0,10 11 0,-5-4 0,0 9 0,5-4 0,-11 5 0,11 0 0,-5 0 0,6 0 0,1 5 0,-2 6 0,6 7 0,1 6 0,5 0 0,0 0 0,0-6 0,0-2 0,0-5 0,0-1 0,0 1 0,4-5 0,2-1 0,4-5 0,1 0 0,0 0 0,-1-5 0,1-7 0,0 0 0,-4-11 0,2 11 0,-8-4 0,4 5 0,-9 5 0,-8 1 0,-21 5 0,11 5 0,-10 1 0,26 5 0,1 5 0,5-4 0,0 11 0,0-11 0,0 4 0,0-5 0,5 0 0,1 0 0,4-5 0,1-2 0,6-4 0,-5 0 0,10 0 0,-4 0 0,0 0 0,-1 0 0,-7 0 0,1 0 0,-5-4 0,-1-2 0,-5-11 0,0 4 0,0-9 0,0 4 0,0-6 0,0 6 0,0-5 0,0 11 0,0-5 0,0 6 0,0 1 0,-5 4 0,-1 1 0,-10 5 0,-2 0 0,-6 0 0,0 0 0,0 0 0,0 0 0,6 0 0,1 0 0,11 9 0,1 4 0,5 10 0,0 1 0,0 6 0,0-4 0,5-2 0,7-1 0,6-11 0,6 6 0,-1-7 0,-5 1 0,5-6 0,-5 4 0,0-8 0,-2 3 0,-5-5 0,0 0 0,-1 0 0,1 0 0,0 0 0,-5-5 0,3-1 0,-8-11 0,4 5 0,-5-5 0,0 6 0,0 0 0,0 1 0,0-1 0,0 0 0,0 0 0,0 0 0,0 0 0,0 0 0,-5 5 0,-6-4 0,-2 9 0,-4-5 0,7 6 0,-1 0 0,0 0 0,0 0 0,0 0 0,5 5 0,-4 1 0,9 4 0,-4 1 0,5 0 0,0-1 0,0 1 0,0-1 0,0 1 0,5-1 0,1-5 0,4 0 0,7 0 0,-5-4 0,4 5 0,-5-6 0,0 0 0,-5 5 0,3-4 0,-4 3 0,6-4 0,-1 0 0,0 0 0,0 0 0,-4-4 0,3-2 0,-8-5 0,9 0 0,-9 0 0,3 1 0,-4-1 0,0 1 0,0 0 0,0 0 0,0 0 0,0-1 0,0 1 0,0 0 0,5 4 0,0 2 0,5 4 0,0 0 0,0 0 0,0 0 0,-4 4 0,-1 2 0,-5 4 0,0 0 0,0 0 0,0 0 0,0 0 0,0 0 0,0 0 0,0 0 0,0 1 0,0-1 0,-5 1 0,-6-5 0,0 3 0,-5-8 0,-1 9 0,5-9 0,-11 5 0,11-6 0,-10 0 0,9 0 0,-3 0 0,5 0 0,0 0 0,0 0 0,0 0 0,1 0 0,-1 0 0,1 0 0,-1 0 0,1 0 0,4-5 0,-4 4 0,9-9 0,-4 4 0,5-4 0,0-1 0,0 1 0,0-1 0,0 1 0,0-1 0,0 0 0,0 0 0,0 0 0,0 0 0,5 0 0,1 5 0,4-4 0,1 9 0,0-8 0,0 7 0,-1-3 0,1 5 0,-1 0 0,1 0 0,0 0 0,-1 0 0,1 0 0,0 0 0,0 0 0,-1 0 0,-4 5 0,3 1 0,-8 5 0,4 0 0,-5-1 0,0 1 0,0-1 0,0 1 0,0-5 0,0-1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2T18:42:36.778"/>
    </inkml:context>
    <inkml:brush xml:id="br0">
      <inkml:brushProperty name="width" value="0.05" units="cm"/>
      <inkml:brushProperty name="height" value="0.05" units="cm"/>
      <inkml:brushProperty name="color" value="#66CC00"/>
    </inkml:brush>
  </inkml:definitions>
  <inkml:trace contextRef="#ctx0" brushRef="#br0">116 1 24575,'-16'0'0,"4"0"0,-4 0 0,6 0 0,-1 0 0,5 10 0,2 10 0,4 12 0,0 15 0,0-12 0,0 10 0,0-5 0,0-6 0,0 4 0,0-7 0,0-11 0,0 3 0,0-12 0,0-1 0,0 1 0,4 0 0,8-5 0,6-1 0,13-5 0,1 0 0,7 0 0,-7 0 0,6 0 0,-13 0 0,6 0 0,-8-6 0,-5 0 0,-1-5 0,-6-6 0,-5-1 0,-1-6 0,-5 0 0,0-7 0,0-1 0,-5-7 0,-2 6 0,-12-4 0,5 11 0,-4 1 0,1 3 0,10 10 0,-9 0 0,10 7 0,-5 5 0,-5 0 0,-2 0 0,-6 0 0,0 0 0,0 0 0,0 0 0,0 5 0,0 2 0,5 10 0,2 8 0,4 1 0,6 4 0,2 1 0,5-6 0,0 6 0,0-8 0,0 1 0,0 0 0,10-6 0,10 6 0,6-11 0,4 5 0,1-5 0,-6-6 0,13-2 0,-13-5 0,13 0 0,-19 0 0,10-10 0,-15-10 0,3-13 0,-9-6 0,-3 0 0,-5 0 0,0-1 0,-17 7 0,-5 1 0,-17 6 0,7 1 0,-6 5 0,6 2 0,-1 10 0,3-3 0,6 10 0,0-5 0,6 6 0,1 0 0,6 0 0,0 0 0,5 18 0,2-3 0,4 22 0,0-12 0,0 13 0,0-13 0,5 6 0,7-8 0,6 1 0,13-5 0,1-1 0,0-5 0,6-6 0,-6-2 0,0-5 0,-1 0 0,-7 0 0,-6-5 0,4-7 0,-9-13 0,-1 0 0,-6-13 0,-6 13 0,0-6 0,0 7 0,-11 5 0,4 3 0,-16 9 0,5-3 0,-6 8 0,0-3 0,0 5 0,6 0 0,-4 5 0,8 14 0,-3 1 0,10 18 0,-4-6 0,9 0 0,-4-1 0,6-8 0,0-5 0,0-1 0,15-11 0,0-1 0,13-5 0,-4 0 0,-6-5 0,-1-7 0,-6-1 0,0-9 0,-5 4 0,0 0 0,-6-5 0,0 11 0,0-11 0,-11 11 0,-2 0 0,-5 1 0,1 10 0,6-4 0,0 5 0,0 0 0,5 10 0,1 2 0,5 18 0,0-5 0,0 0 0,0-3 0,5-10 0,1 5 0,11-6 0,1-5 0,5-1 0,8-5 0,-6 0 0,6 0 0,-7 0 0,-6 0 0,-2 0 0,-5-10 0,-5 2 0,0-14 0,-6 10 0,-11-6 0,-9 12 0,-12-5 0,-8 9 0,-7-3 0,13 5 0,-11 0 0,19 0 0,0 17 0,8 5 0,11 10 0,1 5 0,6-5 0,0 1 0,0-3 0,0-6 0,11-6 0,2 0 0,10-12 0,8 0 0,-6-6 0,6 0 0,-13-11 0,0-9 0,-5-13 0,-1 1 0,-5-6 0,-1 13 0,-6-6 0,0 7 0,-5 6 0,-1 1 0,-5 7 0,0 4 0,0 1 0,5 5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2T18:42:43.685"/>
    </inkml:context>
    <inkml:brush xml:id="br0">
      <inkml:brushProperty name="width" value="0.05" units="cm"/>
      <inkml:brushProperty name="height" value="0.05" units="cm"/>
      <inkml:brushProperty name="color" value="#66CC00"/>
    </inkml:brush>
  </inkml:definitions>
  <inkml:trace contextRef="#ctx0" brushRef="#br0">257 367 24575,'-5'9'0,"1"-2"0,4 8 0,0 1 0,0-3 0,0 3 0,0 1 0,0-5 0,4-1 0,8-1 0,6-3 0,13-1 0,1-1 0,0-5 0,-7 0 0,-3 0 0,-10 0 0,11 0 0,-11 0 0,4 0 0,-5-4 0,0-8 0,-5-13 0,0-8 0,-6-14 0,0 6 0,0-6 0,-12 8 0,-2 6 0,-19-6 0,0 12 0,-7 0 0,7 8 0,2 7 0,8 5 0,-1 2 0,0 5 0,0 0 0,0 0 0,0 0 0,0 5 0,0 7 0,0 6 0,0 6 0,5 6 0,-3-4 0,7 11 0,-2-11 0,10 11 0,1-11 0,6 4 0,0-6 0,0 0 0,0-1 0,5 1 0,7-5 0,14-2 0,6-4 0,7-6 0,-7-1 0,5-6 0,-11 0 0,4 0 0,-6 0 0,0 0 0,-6-5 0,-2-1 0,-10-11 0,-1-1 0,-5-6 0,0 0 0,0 0 0,0 0 0,-5 0 0,-7 6 0,-1 1 0,-9 5 0,9 1 0,-9 4 0,9 3 0,-3 4 0,-1 0 0,-1 0 0,0 0 0,-5 0 0,11 4 0,-5 8 0,5 6 0,6 6 0,0 0 0,6-1 0,0 1 0,0-6 0,5-1 0,13-6 0,9 1 0,12-4 0,-7-3 0,-1-5 0,-7 0 0,-1 0 0,-5-4 0,-1-8 0,-5-6 0,-6-6 0,-1 6 0,-5-5 0,0 5 0,0 0 0,0-5 0,0 11 0,-4-5 0,-8 11 0,-6-4 0,-6 9 0,0-5 0,-7 6 0,6 0 0,-6 0 0,7 0 0,6 0 0,1 0 0,6 0 0,5 5 0,1 7 0,5 6 0,0 12 0,0-4 0,6 4 0,12-5 0,9-6 0,12 0 0,-6-6 0,4 0 0,-12-1 0,0-5 0,-8-2 0,-7-5 0,1 0 0,0 0 0,-5-11 0,-1-2 0,-5-11 0,0-7 0,0 6 0,0-6 0,0 7 0,0 6 0,-6-4 0,0 9 0,-5 1 0,-6 8 0,5 4 0,-11 0 0,5 0 0,-6 0 0,6 0 0,-5 0 0,11 0 0,0 4 0,7 8 0,5 6 0,0 6 0,0 0 0,0-1 0,11 1 0,2-5 0,11-2 0,0-5 0,6-6 0,-4-1 0,4-5 0,-12 0 0,-1-4 0,-6-8 0,0-6 0,-4-6 0,-2 0 0,-5 0 0,0 0 0,0 6 0,-5-5 0,-7 11 0,-7-6 0,-5 6 0,6 6 0,2-5 0,5 10 0,0-4 0,0 5 0,0 0 0,0 0 0,1 5 0,-2 7 0,6 6 0,1 5 0,5 1 0,0 0 0,0 7 0,0-12 0,5 10 0,7-16 0,13 5 0,1-12 0,11 0 0,-11-6 0,4 0 0,-6 0 0,-6 0 0,-2 0 0,-10-9 0,-1-5 0,-5-3 0,0-12 0,-5 15 0,-1-15 0,-11 11 0,4 0 0,-4-5 0,6 11 0,-1-5 0,1 6 0,1 5 0,-1-4 0,0 9 0,0-4 0,0 5 0,1 0 0,-1 0 0,5 10 0,1 9 0,5 12 0,0 1 0,0 6 0,0-13 0,5 0 0,6-3 0,7-9 0,0 3 0,5-9 0,-5-2 0,0-5 0,4 0 0,-10 0 0,6-18 0,-7 3 0,2-22 0,-1 4 0,-4-6 0,-3 0 0,-5 0 0,0 6 0,0 3 0,0 6 0,0 0 0,-4 6 0,-2 1 0,-11 6 0,5 0 0,-11-1 0,5 0 0,-6 0 0,0 5 0,0-3 0,6 4 0,-4-1 0,9 2 0,-3 5 0,5 0 0,0 0 0,0 0 0,1 0 0,-1 0 0,0 5 0,0 7 0,5 6 0,1 5 0,0-5 0,4 5 0,-4-11 0,0 4 0,4-5 0,-4 0 0,5 0 0,0-1 0,0 1 0,0-1 0,0 1 0,0 0 0,0-1 0,0 1 0,0 0 0,0 0 0,0-1 0,5 1 0,1 0 0,4 0 0,1-1 0,6-4 0,-5-1 0,10-5 0,-4 0 0,6 0 0,-1 0 0,-5 0 0,5 0 0,-11 0 0,4 0 0,-5-5 0,0-7 0,0 0 0,-4-11 0,-2 11 0,-5-10 0,0 9 0,0-9 0,0 10 0,0-5 0,-5 6 0,-2-6 0,-10 10 0,-1-9 0,0 10 0,-5-1 0,5 2 0,-6 5 0,0 0 0,0 0 0,0 0 0,0 0 0,6 0 0,-4 5 0,9 2 0,2 10 0,0 1 0,10 5 0,-4-5 0,5 5 0,0-11 0,0 10 0,0-10 0,17 6 0,-2-7 0,16-4 0,-8-1 0,1-6 0,0 0 0,0 0 0,-1 0 0,-5 0 0,-1 0 0,-6-11 0,0-2 0,-4-11 0,-2 0 0,-5-7 0,0 6 0,0-6 0,0 0 0,0 6 0,0 0 0,0 2 0,0 11 0,0-5 0,0 6 0,-4 5 0,-2 1 0,-5 5 0,0 0 0,0 0 0,0 0 0,1 0 0,-1 0 0,0 0 0,0 0 0,5 5 0,2 0 0,-1 6 0,-2 10 0,-4-8 0,5 9 0,-5-6 0,10-4 0,-4 11 0,5-11 0,0 4 0,0-5 0,0 0 0,0 0 0,0-1 0,0 0 0,0 0 0,4-4 0,-3 3 0,8-7 0,-3 2 0,4-13 0,1-4 0,-5-10 0,-1-1 0,-5 6 0,0 1 0,0 6 0,0 0 0,-9 5 0,2 2 0,-14 4 0,9 0 0,-11 10 0,10 3 0,1 11 0,7 0 0,5 6 0,0-4 0,0-2 0,0-1 0,0-11 0,0 4 0,5-5 0,7-5 0,0-1 0,10-5 0,-10 0 0,5 0 0,-6 0 0,-1 0 0,-4-5 0,-1-1 0,-5-5 0,0 5 0,0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2T18:38:42.753"/>
    </inkml:context>
    <inkml:brush xml:id="br0">
      <inkml:brushProperty name="width" value="0.05" units="cm"/>
      <inkml:brushProperty name="height" value="0.05" units="cm"/>
      <inkml:brushProperty name="color" value="#AE198D"/>
      <inkml:brushProperty name="inkEffects" value="galaxy"/>
      <inkml:brushProperty name="anchorX" value="-24873.97852"/>
      <inkml:brushProperty name="anchorY" value="-13297.26465"/>
      <inkml:brushProperty name="scaleFactor" value="0.5"/>
    </inkml:brush>
  </inkml:definitions>
  <inkml:trace contextRef="#ctx0" brushRef="#br0">1 1 24575,'21'0'0,"1"0"0,8 0 0,-4 0 0,11 0 0,-5 0 0,0 10 0,-1-2 0,-18 9 0,8-6 0,-13 5 0,3 1 0,-6 6 0,-5-1 0,0 9 0,0 1 0,0 15 0,0-6 0,0 14 0,0-14 0,0 14 0,0-14 0,0 6 0,-6-8 0,5-7 0,-5-2 0,6-6 0,0 0 0,0 0 0,0-1 0,0 8 0,0-6 0,0 6 0,6 0 0,6-6 0,7 6 0,5-8 0,6 2 0,2-6 0,7 6 0,0-11 0,0 11 0,8-10 0,-6 4 0,6-6 0,-15 0 0,6 0 0,-13-1 0,6 0 0,-7 0 0,-6 5 0,4 2 0,-9-1 0,9 4 0,-4-4 0,6 0 0,-5 5 0,3-10 0,-9 4 0,3-6 0,-5-1 0,0 1 0,-1-5 0,-4 4 0,4 1 0,-8 7 0,8 6 0,-8 7 0,3 1 0,-5 7 0,0-7 0,6 6 0,-5-6 0,10 0 0,-4 5 0,5-11 0,1 4 0,-2-12 0,6 5 0,1-11 0,13 6 0,1-5 0,7-6 0,-7 4 0,5-10 0,-4 4 0,-1-5 0,5 6 0,-17-4 0,9 9 0,-17-5 0,5 5 0,-6 0 0,-1 0 0,1-1 0,0 7 0,1 1 0,0 12 0,0-4 0,1 11 0,-1-12 0,-5 6 0,4 0 0,-4-6 0,10 6 0,2-8 0,11 2 0,-4-1 0,11-4 0,-5-2 0,1 0 0,4-4 0,-17 3 0,9-5 0,-17-1 0,4 0 0,-4 5 0,-1-3 0,-5 9 0,-1-4 0,-5 6 0,0 6 0,0 2 0,0 7 0,6 1 0,1-1 0,6 7 0,6-5 0,-3 14 0,16-12 0,-10 4 0,11-13 0,0 5 0,10-3 0,1 7 0,7 1 0,-8-2 0,-1 1 0,1 0 0,-8-2 0,-2-7 0,-8-4 0,-7-6 0,-1 0 0,-6-6 0,7 4 0,-6-10 0,17 6 0,-3-6 0,21 1 0,2 1 0,8 0 0,-8-6 0,6-2 0,-14-6 0,-1 0 0,-10 0 0,-12 0 0,-1 0 0,-7 5 0,-4 0 0,-1 6 0,-5 5 0,0 9 0,0 1 0,0 11 0,0-5 0,0 7 0,0 8 0,6-6 0,2 14 0,11-14 0,10 16 0,7-14 0,9 16 0,0-6 0,8 2 0,-14-5 0,10-6 0,-22-12 0,5 0 0,-14-8 0,5-5 0,-11-3 0,6 1 0,-8-5 0,2 5 0,-2-6 0,7 5 0,1-3 0,12 10 0,-4-9 0,11 4 0,-11-6 0,4 1 0,-12-2 0,4 1 0,-9-6 0,3-1 0,-10 0 0,4-4 0,-9 9 0,8-4 0,-7 4 0,7 1 0,-3 0 0,5 0 0,12 6 0,-3 1 0,17 8 0,-11-2 0,4 1 0,-6-1 0,0-1 0,-6 1 0,-1-6 0,-6 4 0,0-9 0,1 3 0,-2-5 0,1 0 0,0-1 0,0 7 0,0 1 0,8 12 0,0 3 0,15 7 0,1 1 0,-1-6 0,7 5 0,-21-20 0,10 11 0,-17-19 0,3 4 0,-5-5 0,-5 0 0,-1 0 0,-5-1 0,0 1 0,0 0 0,4-1 0,2 1 0,18 6 0,2 2 0,23 16 0,0-5 0,2 5 0,-4-8 0,-14-7 0,-3-2 0,-6-6 0,-6-1 0,-2 0 0,-10 0 0,-1-5 0,-5-2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2T18:38:47.455"/>
    </inkml:context>
    <inkml:brush xml:id="br0">
      <inkml:brushProperty name="width" value="0.05" units="cm"/>
      <inkml:brushProperty name="height" value="0.05" units="cm"/>
      <inkml:brushProperty name="color" value="#AE198D"/>
      <inkml:brushProperty name="inkEffects" value="galaxy"/>
      <inkml:brushProperty name="anchorX" value="-50025.11719"/>
      <inkml:brushProperty name="anchorY" value="-26488.31641"/>
      <inkml:brushProperty name="scaleFactor" value="0.5"/>
    </inkml:brush>
  </inkml:definitions>
  <inkml:trace contextRef="#ctx0" brushRef="#br0">0 0 24575,'59'0'0,"-18"0"0,23 0 0,-25 0 0,0 0 0,0 0 0,-7 0 0,-1 0 0,-7 6 0,-6 6 0,5 6 0,-4 13 0,0 1 0,0 7 0,-5 8 0,-1 2 0,1 7 0,1 1 0,5 0 0,-4 0 0,10 0 0,-4-1 0,13-5 0,1-2 0,5-14 0,0-7 0,-2-4 0,0-9 0,8 4 0,-6-12 0,6 0 0,-8-2 0,0-3 0,0 9 0,0-9 0,-7 9 0,-1-5 0,-7 6 0,-6 0 0,-2-1 0,-5 0 0,0-1 0,0 7 0,1 8 0,-6 7 0,6 7 0,-11 0 0,11 0 0,-5 0 0,7 8 0,-1-6 0,6 6 0,10 2 0,0-8 0,14 18 0,-7-15 0,1 5 0,-3-1 0,-8-7 0,2 14 0,-7-14 0,-1 14 0,-7-14 0,1 6 0,-7-8 0,-1 0 0,0 0 0,-5-7 0,5 6 0,-1-13 0,2 6 0,11-1 0,2 2 0,19 3 0,-3-3 0,37 5 0,-27-8 0,36 9 0,-30-10 0,5 0 0,-2-6 0,-21 2 0,5-10 0,-16 8 0,-5-9 0,-1 4 0,-6-1 0,0-4 0,1 11 0,-1-11 0,0 10 0,1-4 0,12 7 0,-9-1 0,21 2 0,-16-8 0,10 6 0,-12-12 0,5 5 0,-11-6 0,4 1 0,-5-2 0,0 1 0,0 0 0,-1 0 0,-4-1 0,-1 1 0,-5 0 0,0-1 0,0 1 0,0 6 0,0 1 0,5 0 0,2 11 0,4-10 0,14 13 0,3 0 0,20-3 0,-4 12 0,11-11 0,-12 4 0,-3-8 0,-10-7 0,-6-2 0,-6 1 0,-1-6 0,-6 5 0,0-6 0,-5 5 0,-1-4 0,-5 11 0,0-5 0,0-1 0,0 6 0,0-5 0,5 5 0,2 1 0,17 1 0,13 16 0,4-11 0,16 13 0,1-8 0,1-5 0,-2 5 0,-10-8 0,-14-7 0,-3-2 0,-12-7 0,-1 1 0,-7-2 0,-4 1 0,-1 0 0,-5 0 0,0-1 0,0 1 0,5 6 0,3 7 0,4 2 0,14 13 0,3-5 0,13 9 0,-1-8 0,1 6 0,-2-14 0,-6 1 0,3-4 0,-17-11 0,3 5 0,-12-8 0,-1 1 0,-4 0 0,-1-1 0,-5 1 0,0 5 0,0-4 0,0 11 0,0-6 0,0 14 0,0-6 0,0 13 0,13 2 0,7-5 0,15 5 0,5-7 0,1 2 0,0 1 0,-7-4 0,-9-7 0,-8-7 0,-6-2 0,0-5 0,0 0 0,-5 0 0,-2-1 0,-4 1 0,5 0 0,2 5 0,4 2 0,-4 6 0,3 0 0,3 6 0,7 3 0,12 0 0,2 6 0,16-2 0,1-1 0,8 1 0,-3-9 0,-7-7 0,-2 5 0,-8-12 0,-6 5 0,-9-7 0,-7-1 0,-6 0 0,-1-5 0,-4 3 0,-2-3 0,-4 4 0,5 0 0,1 1 0,4-5 0,-4 3 0,3-8 0,-8 8 0,8-8 0,-8 9 0,8-9 0,-3 8 0,5-7 0,-1 7 0,1-3 0,12 0 0,-14-1 0,9-5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2T18:40:06.207"/>
    </inkml:context>
    <inkml:brush xml:id="br0">
      <inkml:brushProperty name="width" value="0.035" units="cm"/>
      <inkml:brushProperty name="height" value="0.035" units="cm"/>
      <inkml:brushProperty name="color" value="#E71224"/>
    </inkml:brush>
  </inkml:definitions>
  <inkml:trace contextRef="#ctx0" brushRef="#br0">0 1243 24575,'21'0'0,"1"0"0,9 0 0,1 0 0,0 0 0,6 0 0,-6 0 0,7 0 0,-7 0 0,5 0 0,-11 0 0,11 0 0,-11 0 0,4 0 0,-6 0 0,0 0 0,-6 0 0,11 0 0,-15 0 0,15-6 0,-11 5 0,5-4 0,1 5 0,0 0 0,-6-5 0,4-2 0,-4 1 0,1-10 0,3 8 0,-3-9 0,4 5 0,1 0 0,0-6 0,0 5 0,-1-4 0,1-1 0,-6 6 0,4-6 0,-4 2 0,6 2 0,0-3 0,-6 0 0,5 3 0,-5-8 0,6 3 0,-6 1 0,-1-5 0,-1 5 0,-2-6 0,2 6 0,1-4 0,-4 9 0,3-3 0,-5-1 0,0 5 0,0-5 0,0 11 0,0-4 0,-5 4 0,-1-4 0,-5 0 0,0 0 0,4-1 0,-2 0 0,2 1 0,-4-1 0,5 1 0,-4 0 0,3-5 0,-4 3 0,0-4 0,0 0 0,0 3 0,0-3 0,0 5 0,5 5 0,-4-4 0,4 4 0,-5-4 0,0-1 0,0 1 0,0-7 0,0-1 0,5-6 0,-3 0 0,3 6 0,-5-5 0,0 11 0,0-5 0,0 7 0,0-1 0,0 1 0,0 0 0,0 0 0,0 0 0,0-1 0,0 1 0,0-1 0,0 1 0,0 0 0,0-1 0,0-5 0,0-3 0,0 1 0,5-4 0,-4 10 0,5-11 0,-6 11 0,0-5 0,0 7 0,0 0 0,0 0 0,0-1 0,0 5 0,0 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2T18:40:08.145"/>
    </inkml:context>
    <inkml:brush xml:id="br0">
      <inkml:brushProperty name="width" value="0.035" units="cm"/>
      <inkml:brushProperty name="height" value="0.035" units="cm"/>
      <inkml:brushProperty name="color" value="#E71224"/>
    </inkml:brush>
  </inkml:definitions>
  <inkml:trace contextRef="#ctx0" brushRef="#br0">1 1952 24575,'23'0'0,"-4"0"0,26 0 0,-3 0 0,15 0 0,8 0 0,-6 0 0,16 0 0,-16 0 0,7 0 0,-10 0 0,1 0 0,0 0 0,-8 0 0,15 0 0,-13 0 0,6 0 0,-16 0 0,-4 0 0,-5 0 0,7 0 0,-7-6 0,6-1 0,-6-6 0,7-6 0,0-1 0,0 0 0,-7-4 0,6 4 0,-6-5 0,7-2 0,0 1 0,0 0 0,0 6 0,0-5 0,0 10 0,0-10 0,-7 11 0,-1-9 0,-7 4 0,-1-5 0,2-7 0,-1 6 0,2-13 0,-7 6 0,6-7 0,-5 0 0,15-11 0,-7 9 0,15-10 0,-16 11 0,14-2 0,-13 2 0,4 6 0,-6-3 0,-7 11 0,4-4 0,-9-1 0,4-2 0,-11-6 0,-1 7 0,-6-6 0,0 6 0,0-7 0,0 6 0,0-4 0,0 11 0,0-11 0,0 11 0,0-5 0,0 1 0,0 4 0,0-5 0,0 7 0,0-6 0,0 4 0,0-11 0,0 11 0,-6-11 0,-1 4 0,-6 1 0,0-6 0,1 13 0,-1-6 0,2 13 0,4 1 0,-3 6 0,9 0 0,-4 1 0,1 4 0,-2 1 0,-5 0 0,1 0 0,0-1 0,4 1 0,1 5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2T18:40:10.440"/>
    </inkml:context>
    <inkml:brush xml:id="br0">
      <inkml:brushProperty name="width" value="0.035" units="cm"/>
      <inkml:brushProperty name="height" value="0.035" units="cm"/>
      <inkml:brushProperty name="color" value="#E71224"/>
    </inkml:brush>
  </inkml:definitions>
  <inkml:trace contextRef="#ctx0" brushRef="#br0">1 2420 24575,'5'0'0,"4"0"0,21 0 0,-4 0 0,38 0 0,-17 0 0,47 0 0,-24 0 0,-16 0 0,0 0 0,11 0 0,-8 4 0,0 0 0,19 6 0,-27-5 0,2-1 0,45 3 0,-7 1-708,11-6 708,-11 5 0,7-7 0,-17 0 0,8 0 174,-19 0-174,7 0 0,-16 0 0,6-6 0,-8-9 0,-8-6 533,6-7-533,-14 2 0,6-2 0,-7-5 1,-7 6-1,6-7 0,-14 10 0,6-1 0,-1 0 0,-3-6 0,4 5 0,-7-5 0,0 7 0,0 0 0,0 0 0,-1 0 0,1 1 0,-5-8 0,4 5 0,-4-4 0,-1 6 0,-1 0 0,-5 0 0,0 0 0,0 0 0,0-7 0,0 6 0,1-6 0,-2 7 0,2-7 0,-1-1 0,1 0 0,0-6 0,-1 12 0,6-11 0,-4 11 0,4-4 0,-6 6 0,5 0 0,-4 6 0,4-12 0,0 11 0,-3-12 0,9 0 0,-9 6 0,4-13 0,1 6 0,-5-8 0,5 1 0,-7 7 0,1-6 0,-1 13 0,1-13 0,-1 13 0,-5-13 0,4 13 0,-10-13 0,4 12 0,-5-11 0,0 11 0,0-4 0,0-1 0,0 11 0,0-9 0,0 11 0,0-6 0,0 6 0,0-5 0,0 11 0,0-11 0,0 5 0,0-6 0,0 0 0,0 6 0,0-11 0,0 9 0,0-17 0,0 4 0,0-6 0,0 0 0,-5 0 0,-2 6 0,0 3 0,-4 6 0,9 6 0,-3 1 0,5 6 0,0 0 0,-4 5 0,3 2 0,-4 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2T18:41:06.481"/>
    </inkml:context>
    <inkml:brush xml:id="br0">
      <inkml:brushProperty name="width" value="0.035" units="cm"/>
      <inkml:brushProperty name="height" value="0.035" units="cm"/>
      <inkml:brushProperty name="color" value="#E71224"/>
    </inkml:brush>
  </inkml:definitions>
  <inkml:trace contextRef="#ctx0" brushRef="#br0">1 0 24575,'4'0'0,"3"0"0,10 11 0,-1-4 0,-5 10 0,-1-7 0,1 1 0,0 0 0,0 0 0,-5-1 0,3 1 0,-3 0 0,0 0 0,4-1 0,-4 1 0,5 6 0,0-5 0,0 10 0,0-10 0,1 11 0,-1-11 0,-5 4 0,4 1 0,-3-5 0,-1 10 0,4-10 0,-9 5 0,9-1 0,-9-3 0,4 3 0,1 1 0,-5-5 0,9 4 0,-3 1 0,-1-5 0,4 10 0,-4-9 0,1 9 0,2-10 0,-8 10 0,9-4 0,-8 0 0,3 5 0,0-5 0,-3 0 0,3 4 0,0-4 0,-3 0 0,3 4 0,-5-10 0,0 5 0,5-7 0,-4 1 0,4 6 0,-5-5 0,0 4 0,0-5 0,0 0 0,0 0 0,0-1 0,0 1 0,0 0 0,0 5 0,0-3 0,0 3 0,0-5 0,0 0 0,0-1 0,0 1 0,0 0 0,-5-1 0,4 1 0,-4 0 0,0-5 0,4 3 0,-9-3 0,4 5 0,1-1 0,-5 1 0,4 0 0,0-1 0,-4 1 0,4-1 0,0 1 0,-3-6 0,8 5 0,-3-5 0,-1 1 0,4 4 0,-9-5 0,4 6 0,0 0 0,-3-1 0,8 1 0,-9-5 0,9 3 0,-4-3 0,5 0 0,0-2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2T18:41:12.067"/>
    </inkml:context>
    <inkml:brush xml:id="br0">
      <inkml:brushProperty name="width" value="0.035" units="cm"/>
      <inkml:brushProperty name="height" value="0.035" units="cm"/>
      <inkml:brushProperty name="color" value="#E71224"/>
    </inkml:brush>
  </inkml:definitions>
  <inkml:trace contextRef="#ctx0" brushRef="#br0">0 1 24575,'15'9'0,"-3"-6"0,-2 17 0,0-13 0,-4 5 0,4-2 0,1-4 0,0 10 0,0-4 0,1 5 0,-6-6 0,3-1 0,-2 7 0,-1-5 0,4 4 0,-4-5 0,0 0 0,3 0 0,-3-1 0,5 1 0,-5 0 0,3 0 0,-3-1 0,0 1 0,4 0 0,-9 0 0,9-1 0,-9 1 0,8 0 0,-8-1 0,9 1 0,-9 6 0,9 1 0,-8 0 0,8 4 0,-9-10 0,10 10 0,-10-9 0,10 9 0,-5-10 0,0 5 0,5-1 0,-10-4 0,4 5 0,0-6 0,-4-1 0,9 1 0,-9 0 0,4 5 0,-1-4 0,-2 5 0,2-6 0,-4-1 0,5 1 0,-4 6 0,4-5 0,-5 4 0,0 1 0,0-5 0,0 10 0,0-9 0,0 3 0,0-5 0,0 0 0,0-1 0,0 7 0,0-5 0,0 5 0,0-7 0,0 1 0,0 0 0,0-1 0,0 1 0,0 0 0,0 0 0,0-1 0,0 1 0,0 6 0,0-5 0,0 4 0,0-5 0,0 0 0,0 0 0,0-1 0,0 1 0,0 0 0,0 0 0,0-1 0,0 1 0,0 0 0,0-1 0,0 1 0,0 0 0,0 0 0,0-1 0,0 1 0,0 0 0,0 0 0,0-1 0,0 1 0,0 0 0,0 0 0,-5-1 0,4 1 0,-9 0 0,9 0 0,-9-1 0,9 1 0,-9 5 0,4-3 0,-1 3 0,-2-5 0,3 0 0,-1-1 0,-2 1 0,3 0 0,0-1 0,1-5 0,5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2T18:41:14.766"/>
    </inkml:context>
    <inkml:brush xml:id="br0">
      <inkml:brushProperty name="width" value="0.035" units="cm"/>
      <inkml:brushProperty name="height" value="0.035" units="cm"/>
      <inkml:brushProperty name="color" value="#E71224"/>
    </inkml:brush>
  </inkml:definitions>
  <inkml:trace contextRef="#ctx0" brushRef="#br0">1 0 24575,'0'16'0,"0"-4"0,5 4 0,-4 1 0,9 1 0,-4 5 0,7 8 0,4-11 0,-3 16 0,-2-9 0,5 5 0,-9 6 0,10-6 0,-5 7 0,-1-7 0,1 5 0,-1-11 0,0-1 0,0-3 0,-6-4 0,4 0 0,-4 4 0,5-10 0,-4 11 0,3-5 0,-4 0 0,0 4 0,4-10 0,-4 5 0,0-1 0,3-4 0,-7 5 0,7-6 0,-8-1 0,9 7 0,-8-5 0,8 5 0,-9-7 0,4 1 0,-1 0 0,-2-1 0,2 1 0,-4 0 0,5 0 0,-4-1 0,4 1 0,-5 6 0,5-5 0,-4 10 0,4-10 0,-5 5 0,5-6 0,-4 5 0,4-4 0,-5 5 0,0-1 0,0-4 0,4 5 0,-2 0 0,2 0 0,-4 7 0,0-6 0,0 4 0,0-4 0,0 0 0,0 5 0,0-11 0,0 10 0,0-10 0,0 11 0,0-11 0,0 10 0,5-10 0,-4 11 0,4-5 0,-5 0 0,0 4 0,0-4 0,0 0 0,0-2 0,0 1 0,0-5 0,0 5 0,0-7 0,0 1 0,0 6 0,0-5 0,0 4 0,0-5 0,0 5 0,0-3 0,0 9 0,0-10 0,0 5 0,0-1 0,0-4 0,0 11 0,0-11 0,0 4 0,0-5 0,0 0 0,0 0 0,0 5 0,0-4 0,0 5 0,0-6 0,0-1 0,0 7 0,-5-5 0,-1 4 0,0 1 0,-4-5 0,4 5 0,-5-1 0,0-4 0,4 5 0,-2-6 0,8-1 0,-9-4 0,9 4 0,-8-9 0,3 8 0,-5-3 0,0 0 0,0 3 0,-5-2 0,3-1 0,-3 4 0,5-4 0,0 0 0,1 3 0,0-8 0,4 4 0,2-5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5DFF7B-7CEB-1184-0A07-7775A1D5D995}"/>
              </a:ext>
            </a:extLst>
          </p:cNvPr>
          <p:cNvSpPr>
            <a:spLocks noGrp="1" noRot="1" noChangeAspect="1"/>
          </p:cNvSpPr>
          <p:nvPr>
            <p:ph type="sldImg" idx="2"/>
          </p:nvPr>
        </p:nvSpPr>
        <p:spPr>
          <a:xfrm>
            <a:off x="1371600" y="764282"/>
            <a:ext cx="5028477" cy="3771360"/>
          </a:xfrm>
          <a:prstGeom prst="rect">
            <a:avLst/>
          </a:prstGeom>
          <a:noFill/>
          <a:ln>
            <a:noFill/>
            <a:prstDash val="solid"/>
          </a:ln>
        </p:spPr>
      </p:sp>
      <p:sp>
        <p:nvSpPr>
          <p:cNvPr id="3" name="Notes Placeholder 2">
            <a:extLst>
              <a:ext uri="{FF2B5EF4-FFF2-40B4-BE49-F238E27FC236}">
                <a16:creationId xmlns:a16="http://schemas.microsoft.com/office/drawing/2014/main" id="{A77B9AC2-71D0-AF0F-3F01-6BF541F8CCED}"/>
              </a:ext>
            </a:extLst>
          </p:cNvPr>
          <p:cNvSpPr txBox="1">
            <a:spLocks noGrp="1"/>
          </p:cNvSpPr>
          <p:nvPr>
            <p:ph type="body" sz="quarter" idx="3"/>
          </p:nvPr>
        </p:nvSpPr>
        <p:spPr>
          <a:xfrm>
            <a:off x="777240" y="4777557"/>
            <a:ext cx="6217563" cy="4525923"/>
          </a:xfrm>
          <a:prstGeom prst="rect">
            <a:avLst/>
          </a:prstGeom>
          <a:noFill/>
          <a:ln>
            <a:noFill/>
          </a:ln>
        </p:spPr>
        <p:txBody>
          <a:bodyPr vert="horz" wrap="square" lIns="0" tIns="0" rIns="0" bIns="0" anchor="t" anchorCtr="0" compatLnSpc="1">
            <a:noAutofit/>
          </a:bodyPr>
          <a:lstStyle/>
          <a:p>
            <a:pPr lvl="0"/>
            <a:endParaRPr lang="en-US"/>
          </a:p>
        </p:txBody>
      </p:sp>
      <p:sp>
        <p:nvSpPr>
          <p:cNvPr id="4" name="Header Placeholder 3">
            <a:extLst>
              <a:ext uri="{FF2B5EF4-FFF2-40B4-BE49-F238E27FC236}">
                <a16:creationId xmlns:a16="http://schemas.microsoft.com/office/drawing/2014/main" id="{FBCD9958-56E8-37AB-2BE6-D8A0FFEF797E}"/>
              </a:ext>
            </a:extLst>
          </p:cNvPr>
          <p:cNvSpPr txBox="1">
            <a:spLocks noGrp="1"/>
          </p:cNvSpPr>
          <p:nvPr>
            <p:ph type="hdr" sz="quarter"/>
          </p:nvPr>
        </p:nvSpPr>
        <p:spPr>
          <a:xfrm>
            <a:off x="0" y="0"/>
            <a:ext cx="3372837" cy="502563"/>
          </a:xfrm>
          <a:prstGeom prst="rect">
            <a:avLst/>
          </a:prstGeom>
          <a:noFill/>
          <a:ln>
            <a:noFill/>
          </a:ln>
        </p:spPr>
        <p:txBody>
          <a:bodyPr vert="horz" wrap="square" lIns="0" tIns="0" rIns="0" bIns="0" anchor="t" anchorCtr="0" compatLnSpc="1">
            <a:noAutofit/>
          </a:bodyPr>
          <a:lstStyle>
            <a:lvl1pPr marL="0" marR="0" lvl="0" indent="0" algn="l"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Liberation Serif" pitchFamily="18"/>
                <a:ea typeface="DejaVu LGC Sans" pitchFamily="2"/>
                <a:cs typeface="DejaVu LGC Sans" pitchFamily="2"/>
              </a:defRPr>
            </a:lvl1pPr>
          </a:lstStyle>
          <a:p>
            <a:pPr lvl="0"/>
            <a:endParaRPr lang="en-US"/>
          </a:p>
        </p:txBody>
      </p:sp>
      <p:sp>
        <p:nvSpPr>
          <p:cNvPr id="5" name="Date Placeholder 4">
            <a:extLst>
              <a:ext uri="{FF2B5EF4-FFF2-40B4-BE49-F238E27FC236}">
                <a16:creationId xmlns:a16="http://schemas.microsoft.com/office/drawing/2014/main" id="{2F00D064-D3E0-0C21-E07F-DDB24823CABD}"/>
              </a:ext>
            </a:extLst>
          </p:cNvPr>
          <p:cNvSpPr txBox="1">
            <a:spLocks noGrp="1"/>
          </p:cNvSpPr>
          <p:nvPr>
            <p:ph type="dt" idx="1"/>
          </p:nvPr>
        </p:nvSpPr>
        <p:spPr>
          <a:xfrm>
            <a:off x="4399196" y="0"/>
            <a:ext cx="3372837" cy="502563"/>
          </a:xfrm>
          <a:prstGeom prst="rect">
            <a:avLst/>
          </a:prstGeom>
          <a:noFill/>
          <a:ln>
            <a:noFill/>
          </a:ln>
        </p:spPr>
        <p:txBody>
          <a:bodyPr vert="horz" wrap="square" lIns="0" tIns="0" rIns="0" bIns="0" anchor="t" anchorCtr="0" compatLnSpc="1">
            <a:noAutofit/>
          </a:bodyPr>
          <a:lstStyle>
            <a:lvl1pPr marL="0" marR="0" lvl="0" indent="0" algn="r"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Liberation Serif" pitchFamily="18"/>
                <a:ea typeface="DejaVu LGC Sans" pitchFamily="2"/>
                <a:cs typeface="DejaVu LGC Sans" pitchFamily="2"/>
              </a:defRPr>
            </a:lvl1pPr>
          </a:lstStyle>
          <a:p>
            <a:pPr lvl="0"/>
            <a:endParaRPr lang="en-US"/>
          </a:p>
        </p:txBody>
      </p:sp>
      <p:sp>
        <p:nvSpPr>
          <p:cNvPr id="6" name="Footer Placeholder 5">
            <a:extLst>
              <a:ext uri="{FF2B5EF4-FFF2-40B4-BE49-F238E27FC236}">
                <a16:creationId xmlns:a16="http://schemas.microsoft.com/office/drawing/2014/main" id="{7752C499-2AFA-9C67-4892-337A4616C580}"/>
              </a:ext>
            </a:extLst>
          </p:cNvPr>
          <p:cNvSpPr txBox="1">
            <a:spLocks noGrp="1"/>
          </p:cNvSpPr>
          <p:nvPr>
            <p:ph type="ftr" sz="quarter" idx="4"/>
          </p:nvPr>
        </p:nvSpPr>
        <p:spPr>
          <a:xfrm>
            <a:off x="0" y="9555480"/>
            <a:ext cx="3372837" cy="502563"/>
          </a:xfrm>
          <a:prstGeom prst="rect">
            <a:avLst/>
          </a:prstGeom>
          <a:noFill/>
          <a:ln>
            <a:noFill/>
          </a:ln>
        </p:spPr>
        <p:txBody>
          <a:bodyPr vert="horz" wrap="square" lIns="0" tIns="0" rIns="0" bIns="0" anchor="b" anchorCtr="0" compatLnSpc="1">
            <a:noAutofit/>
          </a:bodyPr>
          <a:lstStyle>
            <a:lvl1pPr marL="0" marR="0" lvl="0" indent="0" algn="l"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Liberation Serif" pitchFamily="18"/>
                <a:ea typeface="DejaVu LGC Sans" pitchFamily="2"/>
                <a:cs typeface="DejaVu LGC Sans" pitchFamily="2"/>
              </a:defRPr>
            </a:lvl1pPr>
          </a:lstStyle>
          <a:p>
            <a:pPr lvl="0"/>
            <a:endParaRPr lang="en-US"/>
          </a:p>
        </p:txBody>
      </p:sp>
      <p:sp>
        <p:nvSpPr>
          <p:cNvPr id="7" name="Slide Number Placeholder 6">
            <a:extLst>
              <a:ext uri="{FF2B5EF4-FFF2-40B4-BE49-F238E27FC236}">
                <a16:creationId xmlns:a16="http://schemas.microsoft.com/office/drawing/2014/main" id="{2DD674B1-6119-8BBD-B7EF-FBC8B0DD6C1B}"/>
              </a:ext>
            </a:extLst>
          </p:cNvPr>
          <p:cNvSpPr txBox="1">
            <a:spLocks noGrp="1"/>
          </p:cNvSpPr>
          <p:nvPr>
            <p:ph type="sldNum" sz="quarter" idx="5"/>
          </p:nvPr>
        </p:nvSpPr>
        <p:spPr>
          <a:xfrm>
            <a:off x="4399196" y="9555480"/>
            <a:ext cx="3372837" cy="502563"/>
          </a:xfrm>
          <a:prstGeom prst="rect">
            <a:avLst/>
          </a:prstGeom>
          <a:noFill/>
          <a:ln>
            <a:noFill/>
          </a:ln>
        </p:spPr>
        <p:txBody>
          <a:bodyPr vert="horz" wrap="square" lIns="0" tIns="0" rIns="0" bIns="0" anchor="b" anchorCtr="0" compatLnSpc="1">
            <a:noAutofit/>
          </a:bodyPr>
          <a:lstStyle>
            <a:lvl1pPr marL="0" marR="0" lvl="0" indent="0" algn="r"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Liberation Serif" pitchFamily="18"/>
                <a:ea typeface="DejaVu LGC Sans" pitchFamily="2"/>
                <a:cs typeface="DejaVu LGC Sans" pitchFamily="2"/>
              </a:defRPr>
            </a:lvl1pPr>
          </a:lstStyle>
          <a:p>
            <a:pPr lvl="0"/>
            <a:fld id="{1012A6C6-902A-5349-9DA5-351D9A49DB43}" type="slidenum">
              <a:t>‹#›</a:t>
            </a:fld>
            <a:endParaRPr lang="en-US"/>
          </a:p>
        </p:txBody>
      </p:sp>
    </p:spTree>
    <p:extLst>
      <p:ext uri="{BB962C8B-B14F-4D97-AF65-F5344CB8AC3E}">
        <p14:creationId xmlns:p14="http://schemas.microsoft.com/office/powerpoint/2010/main" val="2725775757"/>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en-US" sz="2000" b="0" i="0" u="none" strike="noStrike" kern="1200" cap="none" spc="0" baseline="0">
        <a:solidFill>
          <a:srgbClr val="000000"/>
        </a:solidFill>
        <a:uFillTx/>
        <a:latin typeface="Liberation Sans"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9CFD0CF4-3268-793B-E140-119B0F6E9B2C}"/>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0EFFCA1-AB52-7748-9480-1E786B3A041F}" type="slidenum">
              <a:t>1</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438FC0D0-F976-544A-8FE4-9F85304237EC}"/>
              </a:ext>
            </a:extLst>
          </p:cNvPr>
          <p:cNvSpPr>
            <a:spLocks noGrp="1" noRot="1" noChangeAspect="1"/>
          </p:cNvSpPr>
          <p:nvPr>
            <p:ph type="sldImg"/>
          </p:nvPr>
        </p:nvSpPr>
        <p:spPr>
          <a:xfrm>
            <a:off x="1373191" y="763588"/>
            <a:ext cx="5026027"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288E55C5-58B9-E79C-8FCF-090FC092A809}"/>
              </a:ext>
            </a:extLst>
          </p:cNvPr>
          <p:cNvSpPr txBox="1">
            <a:spLocks noGrp="1"/>
          </p:cNvSpPr>
          <p:nvPr>
            <p:ph type="body" sz="quarter" idx="1"/>
          </p:nvPr>
        </p:nvSpPr>
        <p:spPr>
          <a:xfrm>
            <a:off x="777240" y="4777557"/>
            <a:ext cx="6217563" cy="4526280"/>
          </a:xfrm>
        </p:spPr>
        <p:txBody>
          <a:bodyPr>
            <a:spAutoFit/>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927F970E-527C-FB75-ADC3-53B57183C962}"/>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472E201-A60F-EE41-9D7B-0116A1B1122F}" type="slidenum">
              <a:t>10</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CF68049B-4EE3-CC3D-C8F5-7A7EE6DF8E54}"/>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5264BF34-251B-5B2C-388C-63D6D9E1B090}"/>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7736891-4C22-F99C-6C1D-A4281E6F84F8}"/>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06BAA59-2301-7B4A-9CBC-D861EB64C12E}" type="slidenum">
              <a:t>11</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6F5EE36F-5785-F800-C523-9CA6ACBA5542}"/>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36A91EAA-3429-F551-9264-C0A28A1FDCFB}"/>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0D549B0-5202-C309-2552-89106B600C9E}"/>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D700570-582B-1044-8BC3-0A1C4DAE3E0B}" type="slidenum">
              <a:t>12</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CCBBD80E-4D48-3D3A-8EB2-CCB06FFEF57A}"/>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C2DD0600-138E-80AD-22DC-0AD2C5E6C2F5}"/>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3EB26A8B-E22A-9F19-93C1-4082A3BDAB4D}"/>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892DF9E-988F-F044-84A4-BFE282E9EF27}" type="slidenum">
              <a:t>13</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1E0F74AF-21EB-775D-7708-6697B0396D05}"/>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B812A803-5803-758C-B226-D6319EB19620}"/>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20F4A3A7-B0EC-D877-EF55-CB6FE5437D48}"/>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BFCDDCD-674D-5447-ACE6-6B48C1D15CE3}" type="slidenum">
              <a:t>14</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2FE803DB-35BD-39DB-233F-0A947D7EA4A5}"/>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83A01A9F-FF95-B9B6-2F98-0C0439F16232}"/>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F670C-1F0D-C498-6724-DEDF52F76B2B}"/>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65DA5F8D-36C8-C23A-3578-64F1DA5A525C}"/>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7A9697D-B133-C444-9B35-7F585AE6F2C1}" type="slidenum">
              <a:t>15</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9E148E1A-C775-A25C-AB18-954D714DDB09}"/>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C721B8D1-321C-94A1-9060-431AC6FE324A}"/>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699038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E9722-B11A-4549-F8BC-8154E26A999D}"/>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240B14FE-DDA4-7F83-89A5-A4CA4F6E53BA}"/>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E0A177F-E59F-604B-9BF1-3BF7C2C74260}" type="slidenum">
              <a:t>16</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4AA8FB17-0F16-CBB3-111B-FFA0650D880E}"/>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BDDCE618-F2F2-5A0F-CC66-281EC3942743}"/>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463144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2859F952-16A7-893E-A24D-A2F7290A5258}"/>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78C642D-5D71-5644-9178-8EFA189231CE}" type="slidenum">
              <a:t>17</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89F11D73-D910-BAA7-36CD-513A02F7F9F6}"/>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A957D742-AEDC-C114-D1C2-6711BF7A567F}"/>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325EE298-686D-052D-8239-47E9C521E451}"/>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65BDDA8-F1E5-1143-BB71-4D3F366ED9BE}" type="slidenum">
              <a:t>18</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7EF933F2-9F12-4276-1DE7-D91901ADC74F}"/>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0C503DBF-B0F2-86BE-C46B-AB80F6EEF074}"/>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210681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61BAD-DE9D-3B89-1F3D-816311A0FD44}"/>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CB005C1-D522-0EF4-E242-F663F60F6C46}"/>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C36525D-BE6E-DF47-B082-36F78729C300}" type="slidenum">
              <a:t>19</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02E2DBAF-D06A-4908-A79B-C45F50249358}"/>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D5E118AC-B754-E2C7-A84F-F4B535072658}"/>
              </a:ext>
            </a:extLst>
          </p:cNvPr>
          <p:cNvSpPr txBox="1">
            <a:spLocks noGrp="1"/>
          </p:cNvSpPr>
          <p:nvPr>
            <p:ph type="body" sz="quarter" idx="1"/>
          </p:nvPr>
        </p:nvSpPr>
        <p:spPr>
          <a:xfrm>
            <a:off x="777240" y="4777557"/>
            <a:ext cx="6217563" cy="4435918"/>
          </a:xfrm>
        </p:spPr>
        <p:txBody>
          <a:bodyPr/>
          <a:lstStyle/>
          <a:p>
            <a:endParaRPr lang="en-US"/>
          </a:p>
        </p:txBody>
      </p:sp>
    </p:spTree>
    <p:extLst>
      <p:ext uri="{BB962C8B-B14F-4D97-AF65-F5344CB8AC3E}">
        <p14:creationId xmlns:p14="http://schemas.microsoft.com/office/powerpoint/2010/main" val="396305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F48E6-E80A-EEBD-72F1-B5B99001E827}"/>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7E32CB9F-1002-E132-9614-0710BE75EFD3}"/>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7A9697D-B133-C444-9B35-7F585AE6F2C1}" type="slidenum">
              <a:t>2</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A708EE13-3C17-4719-80E4-4069257DC969}"/>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7B74909F-9CA0-BCA5-892A-8E4CB1D7BFBC}"/>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752623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26437-0A67-E36D-AC30-629513B0C6B3}"/>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D2448F14-74A8-0C44-27AA-B91B30706299}"/>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A46856E-6F3D-2549-9992-AE0A92CF71A6}" type="slidenum">
              <a:t>20</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11A3A551-CAFA-EB87-19CE-16461EC8B391}"/>
              </a:ext>
            </a:extLst>
          </p:cNvPr>
          <p:cNvSpPr>
            <a:spLocks noGrp="1" noRot="1" noChangeAspect="1"/>
          </p:cNvSpPr>
          <p:nvPr>
            <p:ph type="sldImg"/>
          </p:nvPr>
        </p:nvSpPr>
        <p:spPr>
          <a:xfrm>
            <a:off x="1373191" y="763588"/>
            <a:ext cx="5026027"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4B4C4E86-AD10-1FB1-9F46-177AE8629A70}"/>
              </a:ext>
            </a:extLst>
          </p:cNvPr>
          <p:cNvSpPr txBox="1">
            <a:spLocks noGrp="1"/>
          </p:cNvSpPr>
          <p:nvPr>
            <p:ph type="body" sz="quarter" idx="1"/>
          </p:nvPr>
        </p:nvSpPr>
        <p:spPr>
          <a:xfrm>
            <a:off x="777240" y="4777557"/>
            <a:ext cx="6217563" cy="4435918"/>
          </a:xfrm>
        </p:spPr>
        <p:txBody>
          <a:bodyPr/>
          <a:lstStyle/>
          <a:p>
            <a:endParaRPr lang="en-US"/>
          </a:p>
        </p:txBody>
      </p:sp>
    </p:spTree>
    <p:extLst>
      <p:ext uri="{BB962C8B-B14F-4D97-AF65-F5344CB8AC3E}">
        <p14:creationId xmlns:p14="http://schemas.microsoft.com/office/powerpoint/2010/main" val="2041234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B06FF-68BC-1A85-8F81-DD8D868921A2}"/>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E7D0383E-D4C7-627D-B66D-05277022180F}"/>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1852ACB-6294-3D44-AFA6-007F1B818975}" type="slidenum">
              <a:t>21</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8ED6F3CE-D1B4-0014-BB1B-2EDA4AAE7628}"/>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847CB572-5803-4A5F-31B3-14108F36C0B5}"/>
              </a:ext>
            </a:extLst>
          </p:cNvPr>
          <p:cNvSpPr txBox="1">
            <a:spLocks noGrp="1"/>
          </p:cNvSpPr>
          <p:nvPr>
            <p:ph type="body" sz="quarter" idx="1"/>
          </p:nvPr>
        </p:nvSpPr>
        <p:spPr>
          <a:xfrm>
            <a:off x="777240" y="4777557"/>
            <a:ext cx="6217563" cy="4435918"/>
          </a:xfrm>
        </p:spPr>
        <p:txBody>
          <a:bodyPr/>
          <a:lstStyle/>
          <a:p>
            <a:endParaRPr lang="en-US"/>
          </a:p>
        </p:txBody>
      </p:sp>
    </p:spTree>
    <p:extLst>
      <p:ext uri="{BB962C8B-B14F-4D97-AF65-F5344CB8AC3E}">
        <p14:creationId xmlns:p14="http://schemas.microsoft.com/office/powerpoint/2010/main" val="4289017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54BEC-80D2-2E2F-7033-1AEA83DD0EAE}"/>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22CB4116-D38A-5668-EAFE-0C36078C01B7}"/>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E0A177F-E59F-604B-9BF1-3BF7C2C74260}" type="slidenum">
              <a:t>22</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02BFF0F1-B07F-66FC-BDEE-BD511BB0EAB6}"/>
              </a:ext>
            </a:extLst>
          </p:cNvPr>
          <p:cNvSpPr>
            <a:spLocks noGrp="1" noRot="1" noChangeAspect="1"/>
          </p:cNvSpPr>
          <p:nvPr>
            <p:ph type="sldImg"/>
          </p:nvPr>
        </p:nvSpPr>
        <p:spPr>
          <a:xfrm>
            <a:off x="1373191" y="763588"/>
            <a:ext cx="5026027"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8032D649-F95D-21ED-AE79-BEA9C36BD553}"/>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256751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83E13-AA3D-F607-0039-7A5C2E72B865}"/>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9F53DC65-F152-BD15-0115-72F3457475F9}"/>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1C6EDB8-39E2-5B48-91C2-DD029AF2194F}" type="slidenum">
              <a:t>23</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3E8A7F8D-68FD-619B-FCCD-1E88C84F666F}"/>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3E03A17C-4193-5401-7829-934E1C11A143}"/>
              </a:ext>
            </a:extLst>
          </p:cNvPr>
          <p:cNvSpPr txBox="1">
            <a:spLocks noGrp="1"/>
          </p:cNvSpPr>
          <p:nvPr>
            <p:ph type="body" sz="quarter" idx="1"/>
          </p:nvPr>
        </p:nvSpPr>
        <p:spPr>
          <a:xfrm>
            <a:off x="777240" y="4777557"/>
            <a:ext cx="6217563" cy="4435918"/>
          </a:xfrm>
        </p:spPr>
        <p:txBody>
          <a:bodyPr/>
          <a:lstStyle/>
          <a:p>
            <a:endParaRPr lang="en-US"/>
          </a:p>
        </p:txBody>
      </p:sp>
    </p:spTree>
    <p:extLst>
      <p:ext uri="{BB962C8B-B14F-4D97-AF65-F5344CB8AC3E}">
        <p14:creationId xmlns:p14="http://schemas.microsoft.com/office/powerpoint/2010/main" val="3462544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6DF71-249C-E00F-9F2E-DBD7DB4252DB}"/>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3AED2560-CE94-EC2E-94B2-7338F112E706}"/>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4AE5659-C66F-2748-AA09-8B14C4406C2D}" type="slidenum">
              <a:t>24</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62E9C650-A809-42BD-2BC0-76C511A434FE}"/>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662254E2-16F3-6375-809F-50B154E1CF4E}"/>
              </a:ext>
            </a:extLst>
          </p:cNvPr>
          <p:cNvSpPr txBox="1">
            <a:spLocks noGrp="1"/>
          </p:cNvSpPr>
          <p:nvPr>
            <p:ph type="body" sz="quarter" idx="1"/>
          </p:nvPr>
        </p:nvSpPr>
        <p:spPr>
          <a:xfrm>
            <a:off x="777240" y="4777557"/>
            <a:ext cx="6217563" cy="4435918"/>
          </a:xfrm>
        </p:spPr>
        <p:txBody>
          <a:bodyPr/>
          <a:lstStyle/>
          <a:p>
            <a:endParaRPr lang="en-US"/>
          </a:p>
        </p:txBody>
      </p:sp>
    </p:spTree>
    <p:extLst>
      <p:ext uri="{BB962C8B-B14F-4D97-AF65-F5344CB8AC3E}">
        <p14:creationId xmlns:p14="http://schemas.microsoft.com/office/powerpoint/2010/main" val="1247992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82CF1-16C0-F4F9-F630-6D3F18CCB62D}"/>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A6FC0C01-E995-6828-EC4E-3EBEF50F4D28}"/>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9054CD3-3251-8041-BEE6-CC5C33E20761}" type="slidenum">
              <a:t>25</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56DDFAEE-7106-6ED2-CBB1-6A5C472D68CF}"/>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E6BFFB53-E1C3-AF63-6629-F6D86D776871}"/>
              </a:ext>
            </a:extLst>
          </p:cNvPr>
          <p:cNvSpPr txBox="1">
            <a:spLocks noGrp="1"/>
          </p:cNvSpPr>
          <p:nvPr>
            <p:ph type="body" sz="quarter" idx="1"/>
          </p:nvPr>
        </p:nvSpPr>
        <p:spPr>
          <a:xfrm>
            <a:off x="777240" y="4777557"/>
            <a:ext cx="6217563" cy="4435918"/>
          </a:xfrm>
        </p:spPr>
        <p:txBody>
          <a:bodyPr/>
          <a:lstStyle/>
          <a:p>
            <a:endParaRPr lang="en-US"/>
          </a:p>
        </p:txBody>
      </p:sp>
    </p:spTree>
    <p:extLst>
      <p:ext uri="{BB962C8B-B14F-4D97-AF65-F5344CB8AC3E}">
        <p14:creationId xmlns:p14="http://schemas.microsoft.com/office/powerpoint/2010/main" val="4136763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D0780-A3C1-039C-A866-CA695A68E543}"/>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A10BBD02-6657-9B09-98BA-04F7F16FE0F9}"/>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8C8B83F-0E60-954E-AD0B-ADD3FC623F02}" type="slidenum">
              <a:t>26</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943885F9-102D-F742-E777-A96437BCBEA1}"/>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EDB25325-B768-90AC-F080-1FDB1A98051F}"/>
              </a:ext>
            </a:extLst>
          </p:cNvPr>
          <p:cNvSpPr txBox="1">
            <a:spLocks noGrp="1"/>
          </p:cNvSpPr>
          <p:nvPr>
            <p:ph type="body" sz="quarter" idx="1"/>
          </p:nvPr>
        </p:nvSpPr>
        <p:spPr>
          <a:xfrm>
            <a:off x="777240" y="4777557"/>
            <a:ext cx="6217563" cy="4435918"/>
          </a:xfrm>
        </p:spPr>
        <p:txBody>
          <a:bodyPr/>
          <a:lstStyle/>
          <a:p>
            <a:endParaRPr lang="en-US"/>
          </a:p>
        </p:txBody>
      </p:sp>
    </p:spTree>
    <p:extLst>
      <p:ext uri="{BB962C8B-B14F-4D97-AF65-F5344CB8AC3E}">
        <p14:creationId xmlns:p14="http://schemas.microsoft.com/office/powerpoint/2010/main" val="3715649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B72E3-A622-E857-190E-50B14313DB29}"/>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24BBE1AA-94F6-74E2-6434-D098022A5213}"/>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453C777-AA20-714B-AECB-6F3EEC131AAE}" type="slidenum">
              <a:t>27</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C10959B3-707A-4C99-85F3-8C06C5F13A9C}"/>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E092EEB6-5FBC-A1D7-00E6-5A2371765A0A}"/>
              </a:ext>
            </a:extLst>
          </p:cNvPr>
          <p:cNvSpPr txBox="1">
            <a:spLocks noGrp="1"/>
          </p:cNvSpPr>
          <p:nvPr>
            <p:ph type="body" sz="quarter" idx="1"/>
          </p:nvPr>
        </p:nvSpPr>
        <p:spPr>
          <a:xfrm>
            <a:off x="777240" y="4777557"/>
            <a:ext cx="6217563" cy="4435918"/>
          </a:xfrm>
        </p:spPr>
        <p:txBody>
          <a:bodyPr/>
          <a:lstStyle/>
          <a:p>
            <a:endParaRPr lang="en-US"/>
          </a:p>
        </p:txBody>
      </p:sp>
    </p:spTree>
    <p:extLst>
      <p:ext uri="{BB962C8B-B14F-4D97-AF65-F5344CB8AC3E}">
        <p14:creationId xmlns:p14="http://schemas.microsoft.com/office/powerpoint/2010/main" val="4228707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99A43-9219-D117-C8E7-DCED2D9AEB38}"/>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2D36B304-AD15-E0BC-F3E9-B9649CF3E391}"/>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89EB2E1-5668-3340-A8D4-F84CF156A6C4}" type="slidenum">
              <a:t>28</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F8060F68-0D17-A8CE-4F2F-D1156006233F}"/>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AC8EEE1A-D7AB-FD3A-1024-BB8C483FA968}"/>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956830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21264-967C-6D5A-FB14-97B924461288}"/>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FEAA103-EFCE-B375-D55F-037D97CF06FA}"/>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ECD54B7-8D66-1C47-A18F-B56B21CFF647}" type="slidenum">
              <a:t>29</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BECC0622-4B14-C834-636C-A241359F46A5}"/>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C44895D5-6C38-70E1-0D43-C4D9D38CF2BB}"/>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425527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D18F761A-10A5-5BCD-54EB-3F848E515AED}"/>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C34EB17-5588-214B-9385-7DA68E39677B}" type="slidenum">
              <a:t>3</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EB518263-EE80-EB5B-F275-16C10B56DB6D}"/>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B659B1F1-E9B2-EE3C-CCF2-C44ED0FF3E70}"/>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E9AFC-111C-3AD7-18F5-924F14040700}"/>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529AFF36-31D5-8217-4CFC-F2C170FE3957}"/>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535F28E-2D4D-964A-A4E8-25063793C88C}" type="slidenum">
              <a:t>30</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4BC9CDF1-6713-B495-8A46-EA2ECF0524B7}"/>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58AF099D-8CD6-D47E-F52A-5CEFCF8D0C17}"/>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40508075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E766E-3325-BCB3-B146-077EB4112721}"/>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6D10CA36-A720-DCE6-DA8B-213EF6AA7C60}"/>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7A9697D-B133-C444-9B35-7F585AE6F2C1}" type="slidenum">
              <a:t>31</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ECA60AC6-D42B-5EB3-DF15-66FC9F7A7A2F}"/>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0618C226-166A-DCAE-FA5D-C99D49EA7F6C}"/>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2012071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69F5DA7-8BE6-48CF-8767-B90A18FAE655}"/>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4CF22BB-D1A1-BE4A-B51D-7EEFAC8331EE}" type="slidenum">
              <a:t>32</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74A4391A-50D9-A1C5-927C-D15E64779873}"/>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E214D6DC-62B6-ADF9-45EF-46844499FBE2}"/>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CA4F6-BA74-57A4-661B-75CFC23CC292}"/>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AB59D661-9695-E8B5-3F02-763D9587CCDE}"/>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4CF22BB-D1A1-BE4A-B51D-7EEFAC8331EE}" type="slidenum">
              <a:t>33</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B1CA89F7-40DC-A16C-C390-33F7AD330FA8}"/>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CD739790-0CE4-B238-1192-D1C8D64F6DDC}"/>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15186774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4818DA4E-4E8F-C3BB-E5A1-38AFE3BD94CD}"/>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1CA9072-BB0B-504D-B9DB-FA2CC7AC86E3}" type="slidenum">
              <a:t>34</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CD03ACD8-0AC6-6E1F-E8BD-A40D80DB8F28}"/>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B2742943-C762-DB1E-5472-2F0D8D422970}"/>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25E073DC-44E8-CC11-034E-207F14B04067}"/>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ACD5262-791E-2E49-ADA7-CAC307D07DA3}" type="slidenum">
              <a:t>35</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76631143-6566-A0F3-BDD1-890BBA28A1B4}"/>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A5812675-B7BC-EE95-9046-B54CE3F7633B}"/>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2959413F-54FD-182B-20BB-41CEF0C0738C}"/>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E0139A9-92F2-6F42-943D-C4B4273FBCA7}" type="slidenum">
              <a:t>36</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A28AB1F4-11A7-05D2-DFD5-39693691225B}"/>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750CF1C7-E2CD-8EF7-CEA3-ADF369A87568}"/>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2959413F-54FD-182B-20BB-41CEF0C0738C}"/>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E0139A9-92F2-6F42-943D-C4B4273FBCA7}" type="slidenum">
              <a:t>37</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A28AB1F4-11A7-05D2-DFD5-39693691225B}"/>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750CF1C7-E2CD-8EF7-CEA3-ADF369A87568}"/>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064441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06D15-0BA9-14BC-6A26-4EC86B4E3B41}"/>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7521D756-6DC5-DA4E-8E8C-1744C8C0A2C3}"/>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7A9697D-B133-C444-9B35-7F585AE6F2C1}" type="slidenum">
              <a:t>38</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74BFCF36-0EDC-00C6-9463-0B1645EC5C08}"/>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25ED4E1A-4805-3587-F797-9F9D7C5176ED}"/>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22762470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435BE94-DB35-ABBC-91DD-A5F63998CAB6}"/>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2CFEE51-5142-EE42-82CE-6E97B45D6DDB}" type="slidenum">
              <a:t>39</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9454C5BC-5883-6B2D-B4E3-C4107F4B7D55}"/>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5916ACCF-E50E-3C42-446F-A7E058390FD3}"/>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F990DCF-C896-D210-46BE-9A57073D48AD}"/>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AF88FF5-5943-2D41-B46E-FFEB22DA8CD5}" type="slidenum">
              <a:t>4</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3686B891-6E57-DBC5-1719-B95003D22FE9}"/>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AB04236D-69BA-E002-B397-EEE767D90B59}"/>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EEBB4586-52F6-1CF8-84FD-0D12C61F66DE}"/>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F9536A1-3C0F-FF4A-9F1F-F789D8F04EC9}" type="slidenum">
              <a:t>40</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9267A04D-B794-98CE-8CE1-0F74AF0E9DC2}"/>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AC036A49-B60B-CE09-A351-E095582F2B62}"/>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389E6-476A-787E-D75F-722281C2E8C4}"/>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422D7847-ED8B-0683-0D3C-D8BF42BC1837}"/>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7A9697D-B133-C444-9B35-7F585AE6F2C1}" type="slidenum">
              <a:t>41</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45DC7ED5-7281-8194-7A45-D804D9CDE0DC}"/>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E0BE3E5E-A769-46E3-9187-369EF7A7563F}"/>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4698682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DDFDC-8120-2B6F-018A-DD87DB27C851}"/>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4AB68041-6AE3-523B-62C2-7EA90C674909}"/>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E4DFAC2-9D00-6149-BCC4-4F94054523C9}" type="slidenum">
              <a:t>42</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485713EF-1AB7-A6C4-9583-EE70B1D43BEE}"/>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8B582222-8416-FED2-6DAB-6840DDA8F62E}"/>
              </a:ext>
            </a:extLst>
          </p:cNvPr>
          <p:cNvSpPr txBox="1">
            <a:spLocks noGrp="1"/>
          </p:cNvSpPr>
          <p:nvPr>
            <p:ph type="body" sz="quarter" idx="1"/>
          </p:nvPr>
        </p:nvSpPr>
        <p:spPr>
          <a:xfrm>
            <a:off x="777240" y="4777557"/>
            <a:ext cx="6217563" cy="4435918"/>
          </a:xfrm>
        </p:spPr>
        <p:txBody>
          <a:bodyPr/>
          <a:lstStyle/>
          <a:p>
            <a:endParaRPr lang="en-US"/>
          </a:p>
        </p:txBody>
      </p:sp>
    </p:spTree>
    <p:extLst>
      <p:ext uri="{BB962C8B-B14F-4D97-AF65-F5344CB8AC3E}">
        <p14:creationId xmlns:p14="http://schemas.microsoft.com/office/powerpoint/2010/main" val="11024083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FB095-81E8-3F79-1F80-558DE7A740D7}"/>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2A196E39-28E1-0DCF-9FB3-2D36390F2D24}"/>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A97AA97-218E-CB41-BAF1-A94D74118284}" type="slidenum">
              <a:t>43</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074E1A22-209F-9073-CC70-5FD21E6BCDE1}"/>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F5824C95-5A24-030C-5C53-1BF93AB8DC0E}"/>
              </a:ext>
            </a:extLst>
          </p:cNvPr>
          <p:cNvSpPr txBox="1">
            <a:spLocks noGrp="1"/>
          </p:cNvSpPr>
          <p:nvPr>
            <p:ph type="body" sz="quarter" idx="1"/>
          </p:nvPr>
        </p:nvSpPr>
        <p:spPr>
          <a:xfrm>
            <a:off x="777240" y="4777557"/>
            <a:ext cx="6217563" cy="4435918"/>
          </a:xfrm>
        </p:spPr>
        <p:txBody>
          <a:bodyPr/>
          <a:lstStyle/>
          <a:p>
            <a:endParaRPr lang="en-US"/>
          </a:p>
        </p:txBody>
      </p:sp>
    </p:spTree>
    <p:extLst>
      <p:ext uri="{BB962C8B-B14F-4D97-AF65-F5344CB8AC3E}">
        <p14:creationId xmlns:p14="http://schemas.microsoft.com/office/powerpoint/2010/main" val="2530133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16E4C03-98C5-9464-043C-A45C51706A44}"/>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A6D04C4-6AD3-8843-8BD0-D0F828C0CC5D}" type="slidenum">
              <a:t>5</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07A81591-35B2-8BB0-18DA-E36486458963}"/>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CCE872EF-A83F-CEF3-F431-FE1BF975C908}"/>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DE290EA-2210-3634-9801-81D943E8C6E5}"/>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36E4BDB-F18E-F146-90E9-FB489D219ADB}" type="slidenum">
              <a:t>6</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C6B20435-5C5E-E3AF-B224-D096FD1F93A0}"/>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81C452FA-0037-46C9-5834-93C5D7F0A70C}"/>
              </a:ext>
            </a:extLst>
          </p:cNvPr>
          <p:cNvSpPr txBox="1">
            <a:spLocks noGrp="1"/>
          </p:cNvSpPr>
          <p:nvPr>
            <p:ph type="body" sz="quarter" idx="1"/>
          </p:nvPr>
        </p:nvSpPr>
        <p:spPr>
          <a:xfrm>
            <a:off x="777240" y="4777557"/>
            <a:ext cx="6217563" cy="4435918"/>
          </a:xfrm>
        </p:spPr>
        <p:txBody>
          <a:bodyPr/>
          <a:lstStyle/>
          <a:p>
            <a:endParaRPr lang="en-US"/>
          </a:p>
        </p:txBody>
      </p:sp>
    </p:spTree>
    <p:extLst>
      <p:ext uri="{BB962C8B-B14F-4D97-AF65-F5344CB8AC3E}">
        <p14:creationId xmlns:p14="http://schemas.microsoft.com/office/powerpoint/2010/main" val="1320216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45D9FA52-F79F-AA13-60A3-AB4C468AB1E1}"/>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F6FF8FC-5D52-D944-AC90-2AD2E1ECBD61}" type="slidenum">
              <a:t>7</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105F163A-3B6B-0BC9-CDCB-A61C3A1FC723}"/>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2FD21D18-6DA2-41FA-5710-D08404E7AF79}"/>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BDAAC4D2-6202-F3BF-E9D8-6A2B8DE961C3}"/>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06A9E0D-052E-494D-A56D-4ABC1DBB2521}" type="slidenum">
              <a:t>8</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3B65199B-83AF-AB02-3F57-9EFD9E745508}"/>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7F1C04D1-4C09-0B39-DD21-568FA60AFF27}"/>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E5B958FB-01ED-2413-740F-F7BC6CACAB66}"/>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BCE4E18-444D-2B45-BD8E-8511EF5360C0}" type="slidenum">
              <a:t>9</a:t>
            </a:fld>
            <a:endParaRPr lang="en-US" sz="1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3" name="Slide Image Placeholder 1">
            <a:extLst>
              <a:ext uri="{FF2B5EF4-FFF2-40B4-BE49-F238E27FC236}">
                <a16:creationId xmlns:a16="http://schemas.microsoft.com/office/drawing/2014/main" id="{019EC68D-AB1D-1DF6-D040-FA72FAAE8485}"/>
              </a:ext>
            </a:extLst>
          </p:cNvPr>
          <p:cNvSpPr>
            <a:spLocks noGrp="1" noRot="1" noChangeAspect="1"/>
          </p:cNvSpPr>
          <p:nvPr>
            <p:ph type="sldImg"/>
          </p:nvPr>
        </p:nvSpPr>
        <p:spPr>
          <a:xfrm>
            <a:off x="1373188" y="763588"/>
            <a:ext cx="5026025" cy="3771900"/>
          </a:xfrm>
          <a:solidFill>
            <a:srgbClr val="99CCFF"/>
          </a:solidFill>
          <a:ln w="25402">
            <a:solidFill>
              <a:srgbClr val="000000"/>
            </a:solidFill>
            <a:prstDash val="solid"/>
          </a:ln>
        </p:spPr>
      </p:sp>
      <p:sp>
        <p:nvSpPr>
          <p:cNvPr id="4" name="Notes Placeholder 2">
            <a:extLst>
              <a:ext uri="{FF2B5EF4-FFF2-40B4-BE49-F238E27FC236}">
                <a16:creationId xmlns:a16="http://schemas.microsoft.com/office/drawing/2014/main" id="{691CFDA5-60AC-10E1-C251-D9C83459D7B7}"/>
              </a:ext>
            </a:extLst>
          </p:cNvPr>
          <p:cNvSpPr txBox="1">
            <a:spLocks noGrp="1"/>
          </p:cNvSpPr>
          <p:nvPr>
            <p:ph type="body" sz="quarter" idx="1"/>
          </p:nvPr>
        </p:nvSpPr>
        <p:spPr>
          <a:xfrm>
            <a:off x="777240" y="4777557"/>
            <a:ext cx="6217563" cy="4435918"/>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D0A06-74AF-64A4-D04B-1BE042EDFF0A}"/>
              </a:ext>
            </a:extLst>
          </p:cNvPr>
          <p:cNvSpPr txBox="1">
            <a:spLocks noGrp="1"/>
          </p:cNvSpPr>
          <p:nvPr>
            <p:ph type="ctrTitle"/>
          </p:nvPr>
        </p:nvSpPr>
        <p:spPr>
          <a:xfrm>
            <a:off x="1260472" y="1238253"/>
            <a:ext cx="7558092" cy="2632072"/>
          </a:xfrm>
        </p:spPr>
        <p:txBody>
          <a:bodyPr anchor="b"/>
          <a:lstStyle>
            <a:lvl1pPr>
              <a:defRPr sz="6000"/>
            </a:lvl1pPr>
          </a:lstStyle>
          <a:p>
            <a:pPr lvl="0"/>
            <a:r>
              <a:rPr lang="en-US"/>
              <a:t>Click to edit Master title style</a:t>
            </a:r>
          </a:p>
        </p:txBody>
      </p:sp>
      <p:sp>
        <p:nvSpPr>
          <p:cNvPr id="3" name="Subtitle 2">
            <a:extLst>
              <a:ext uri="{FF2B5EF4-FFF2-40B4-BE49-F238E27FC236}">
                <a16:creationId xmlns:a16="http://schemas.microsoft.com/office/drawing/2014/main" id="{F74910D6-FFDB-0901-9222-1395C6CFF935}"/>
              </a:ext>
            </a:extLst>
          </p:cNvPr>
          <p:cNvSpPr txBox="1">
            <a:spLocks noGrp="1"/>
          </p:cNvSpPr>
          <p:nvPr>
            <p:ph type="subTitle" idx="1"/>
          </p:nvPr>
        </p:nvSpPr>
        <p:spPr>
          <a:xfrm>
            <a:off x="1260472" y="3971925"/>
            <a:ext cx="7558092" cy="1825627"/>
          </a:xfrm>
        </p:spPr>
        <p:txBody>
          <a:bodyPr anchorCtr="1"/>
          <a:lstStyle>
            <a:lvl1pPr marL="0" indent="0" algn="ctr">
              <a:buNone/>
              <a:defRPr sz="2400"/>
            </a:lvl1pPr>
          </a:lstStyle>
          <a:p>
            <a:pPr lvl="0"/>
            <a:r>
              <a:rPr lang="en-US"/>
              <a:t>Click to edit Master subtitle style</a:t>
            </a:r>
          </a:p>
        </p:txBody>
      </p:sp>
      <p:sp>
        <p:nvSpPr>
          <p:cNvPr id="4" name="Footer Placeholder 3">
            <a:extLst>
              <a:ext uri="{FF2B5EF4-FFF2-40B4-BE49-F238E27FC236}">
                <a16:creationId xmlns:a16="http://schemas.microsoft.com/office/drawing/2014/main" id="{476A80D4-C126-FD94-1FB6-CFD321678192}"/>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817556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FF98D-0142-F676-7F0F-B3F92DA526B7}"/>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39F28D00-91ED-F41E-DB17-FFFFC8D68EA5}"/>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C52792FC-702A-E6EB-714F-0DBB3F22E8D1}"/>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2881796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B0B42D-D7D9-48F8-75AA-F8B09337FF40}"/>
              </a:ext>
            </a:extLst>
          </p:cNvPr>
          <p:cNvSpPr txBox="1">
            <a:spLocks noGrp="1"/>
          </p:cNvSpPr>
          <p:nvPr>
            <p:ph type="title" orient="vert"/>
          </p:nvPr>
        </p:nvSpPr>
        <p:spPr>
          <a:xfrm>
            <a:off x="7305671" y="96834"/>
            <a:ext cx="2266953" cy="6662739"/>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056B3421-A2D6-17D7-1294-353011F17A3A}"/>
              </a:ext>
            </a:extLst>
          </p:cNvPr>
          <p:cNvSpPr txBox="1">
            <a:spLocks noGrp="1"/>
          </p:cNvSpPr>
          <p:nvPr>
            <p:ph type="body" orient="vert" idx="1"/>
          </p:nvPr>
        </p:nvSpPr>
        <p:spPr>
          <a:xfrm>
            <a:off x="503240" y="96834"/>
            <a:ext cx="6650038" cy="666273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1DE06F3F-A536-107D-3D55-0AEE58A899FA}"/>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3962215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E38A-FF63-0C27-235C-C06AA17429D1}"/>
              </a:ext>
            </a:extLst>
          </p:cNvPr>
          <p:cNvSpPr txBox="1">
            <a:spLocks noGrp="1"/>
          </p:cNvSpPr>
          <p:nvPr>
            <p:ph type="ctrTitle"/>
          </p:nvPr>
        </p:nvSpPr>
        <p:spPr>
          <a:xfrm>
            <a:off x="1260472" y="1238253"/>
            <a:ext cx="7558092" cy="2632072"/>
          </a:xfrm>
          <a:prstGeom prst="rect">
            <a:avLst/>
          </a:prstGeom>
          <a:noFill/>
          <a:ln>
            <a:noFill/>
          </a:ln>
        </p:spPr>
        <p:txBody>
          <a:bodyPr vert="horz" wrap="square" lIns="91440" tIns="45720" rIns="91440" bIns="45720" anchor="b" anchorCtr="1" compatLnSpc="1">
            <a:noAutofit/>
          </a:bodyPr>
          <a:lstStyle>
            <a:lvl1pPr marL="0" marR="0" lvl="0" indent="0" algn="ctr" fontAlgn="auto">
              <a:spcBef>
                <a:spcPts val="0"/>
              </a:spcBef>
              <a:spcAft>
                <a:spcPts val="0"/>
              </a:spcAft>
              <a:tabLst/>
              <a:defRPr lang="en-US" sz="6000" b="0" i="0" u="none" strike="noStrike" cap="none" spc="0" baseline="0">
                <a:solidFill>
                  <a:srgbClr val="000000"/>
                </a:solidFill>
                <a:uFillTx/>
                <a:latin typeface="Aptos Display"/>
              </a:defRPr>
            </a:lvl1pPr>
          </a:lstStyle>
          <a:p>
            <a:pPr lvl="0"/>
            <a:r>
              <a:rPr lang="en-US"/>
              <a:t>Click to edit Master title style</a:t>
            </a:r>
          </a:p>
        </p:txBody>
      </p:sp>
      <p:sp>
        <p:nvSpPr>
          <p:cNvPr id="3" name="Subtitle 2">
            <a:extLst>
              <a:ext uri="{FF2B5EF4-FFF2-40B4-BE49-F238E27FC236}">
                <a16:creationId xmlns:a16="http://schemas.microsoft.com/office/drawing/2014/main" id="{F78EF4EC-22A1-A1D0-C239-F8D662E447AE}"/>
              </a:ext>
            </a:extLst>
          </p:cNvPr>
          <p:cNvSpPr txBox="1">
            <a:spLocks noGrp="1"/>
          </p:cNvSpPr>
          <p:nvPr>
            <p:ph type="subTitle" idx="1"/>
          </p:nvPr>
        </p:nvSpPr>
        <p:spPr>
          <a:xfrm>
            <a:off x="1260472" y="3971925"/>
            <a:ext cx="7558092" cy="1825627"/>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2400" b="0" i="0" u="none" strike="noStrike" cap="none" spc="0" baseline="0">
                <a:solidFill>
                  <a:srgbClr val="000000"/>
                </a:solidFill>
                <a:uFillTx/>
                <a:latin typeface="Aptos"/>
              </a:defRPr>
            </a:lvl1pPr>
          </a:lstStyle>
          <a:p>
            <a:pPr lvl="0"/>
            <a:r>
              <a:rPr lang="en-US"/>
              <a:t>Click to edit Master subtitle style</a:t>
            </a:r>
          </a:p>
        </p:txBody>
      </p:sp>
    </p:spTree>
    <p:extLst>
      <p:ext uri="{BB962C8B-B14F-4D97-AF65-F5344CB8AC3E}">
        <p14:creationId xmlns:p14="http://schemas.microsoft.com/office/powerpoint/2010/main" val="4115449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45490-2E2E-FF06-E4B7-F2495912605C}"/>
              </a:ext>
            </a:extLst>
          </p:cNvPr>
          <p:cNvSpPr txBox="1">
            <a:spLocks noGrp="1"/>
          </p:cNvSpPr>
          <p:nvPr>
            <p:ph type="title"/>
          </p:nvPr>
        </p:nvSpPr>
        <p:spPr>
          <a:xfrm>
            <a:off x="692145" y="403222"/>
            <a:ext cx="8693145" cy="1460497"/>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US" b="0" i="0" u="none" strike="noStrike" cap="none" spc="0" baseline="0">
                <a:solidFill>
                  <a:srgbClr val="000000"/>
                </a:solidFill>
                <a:uFillTx/>
                <a:latin typeface="Aptos Display"/>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85DFDFA7-432D-D363-BBAC-6527FE295369}"/>
              </a:ext>
            </a:extLst>
          </p:cNvPr>
          <p:cNvSpPr txBox="1">
            <a:spLocks noGrp="1"/>
          </p:cNvSpPr>
          <p:nvPr>
            <p:ph idx="1"/>
          </p:nvPr>
        </p:nvSpPr>
        <p:spPr>
          <a:xfrm>
            <a:off x="692145" y="2012951"/>
            <a:ext cx="8693145" cy="479900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Aptos"/>
              </a:defRPr>
            </a:lvl1pPr>
            <a:lvl2pPr marR="0" lvl="1" fontAlgn="auto">
              <a:spcAft>
                <a:spcPts val="0"/>
              </a:spcAft>
              <a:buSzPct val="100000"/>
              <a:buFont typeface="Arial" pitchFamily="34"/>
              <a:tabLst/>
              <a:defRPr lang="en-US" b="0" i="0" u="none" strike="noStrike" cap="none" spc="0" baseline="0">
                <a:solidFill>
                  <a:srgbClr val="000000"/>
                </a:solidFill>
                <a:uFillTx/>
                <a:latin typeface="Aptos"/>
              </a:defRPr>
            </a:lvl2pPr>
            <a:lvl3pPr marR="0" lvl="2" fontAlgn="auto">
              <a:spcAft>
                <a:spcPts val="0"/>
              </a:spcAft>
              <a:buSzPct val="100000"/>
              <a:buFont typeface="Arial" pitchFamily="34"/>
              <a:tabLst/>
              <a:defRPr lang="en-US" b="0" i="0" u="none" strike="noStrike" cap="none" spc="0" baseline="0">
                <a:solidFill>
                  <a:srgbClr val="000000"/>
                </a:solidFill>
                <a:uFillTx/>
                <a:latin typeface="Aptos"/>
              </a:defRPr>
            </a:lvl3pPr>
            <a:lvl4pPr marR="0" lvl="3" fontAlgn="auto">
              <a:spcAft>
                <a:spcPts val="0"/>
              </a:spcAft>
              <a:buSzPct val="100000"/>
              <a:buFont typeface="Arial" pitchFamily="34"/>
              <a:tabLst/>
              <a:defRPr lang="en-US" b="0" i="0" u="none" strike="noStrike" cap="none" spc="0" baseline="0">
                <a:solidFill>
                  <a:srgbClr val="000000"/>
                </a:solidFill>
                <a:uFillTx/>
                <a:latin typeface="Aptos"/>
              </a:defRPr>
            </a:lvl4pPr>
            <a:lvl5pPr marR="0" lvl="4" fontAlgn="auto">
              <a:spcAft>
                <a:spcPts val="0"/>
              </a:spcAft>
              <a:buSzPct val="100000"/>
              <a:buFont typeface="Arial" pitchFamily="34"/>
              <a:tabLst/>
              <a:defRPr lang="en-US" b="0" i="0" u="none" strike="noStrike" cap="none" spc="0" baseline="0">
                <a:solidFill>
                  <a:srgbClr val="000000"/>
                </a:solidFill>
                <a:uFillTx/>
                <a:latin typeface="Apto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0785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15706-783D-A9AB-0827-A4EEDFCEC441}"/>
              </a:ext>
            </a:extLst>
          </p:cNvPr>
          <p:cNvSpPr txBox="1">
            <a:spLocks noGrp="1"/>
          </p:cNvSpPr>
          <p:nvPr>
            <p:ph type="title"/>
          </p:nvPr>
        </p:nvSpPr>
        <p:spPr>
          <a:xfrm>
            <a:off x="687391" y="1885950"/>
            <a:ext cx="8691564" cy="3144841"/>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6000" b="0" i="0" u="none" strike="noStrike" cap="none" spc="0" baseline="0">
                <a:solidFill>
                  <a:srgbClr val="000000"/>
                </a:solidFill>
                <a:uFillTx/>
                <a:latin typeface="Aptos Display"/>
              </a:defRPr>
            </a:lvl1pPr>
          </a:lstStyle>
          <a:p>
            <a:pPr lvl="0"/>
            <a:r>
              <a:rPr lang="en-US"/>
              <a:t>Click to edit Master title style</a:t>
            </a:r>
          </a:p>
        </p:txBody>
      </p:sp>
      <p:sp>
        <p:nvSpPr>
          <p:cNvPr id="3" name="Text Placeholder 2">
            <a:extLst>
              <a:ext uri="{FF2B5EF4-FFF2-40B4-BE49-F238E27FC236}">
                <a16:creationId xmlns:a16="http://schemas.microsoft.com/office/drawing/2014/main" id="{8AFE8446-A0DB-2DD9-503A-C4A14EE484FA}"/>
              </a:ext>
            </a:extLst>
          </p:cNvPr>
          <p:cNvSpPr txBox="1">
            <a:spLocks noGrp="1"/>
          </p:cNvSpPr>
          <p:nvPr>
            <p:ph type="body" idx="1"/>
          </p:nvPr>
        </p:nvSpPr>
        <p:spPr>
          <a:xfrm>
            <a:off x="687391" y="5060947"/>
            <a:ext cx="8691564" cy="165417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400" b="0" i="0" u="none" strike="noStrike" cap="none" spc="0" baseline="0">
                <a:solidFill>
                  <a:srgbClr val="767676"/>
                </a:solidFill>
                <a:uFillTx/>
                <a:latin typeface="Aptos"/>
              </a:defRPr>
            </a:lvl1pPr>
          </a:lstStyle>
          <a:p>
            <a:pPr lvl="0"/>
            <a:r>
              <a:rPr lang="en-US"/>
              <a:t>Click to edit Master text styles</a:t>
            </a:r>
          </a:p>
        </p:txBody>
      </p:sp>
    </p:spTree>
    <p:extLst>
      <p:ext uri="{BB962C8B-B14F-4D97-AF65-F5344CB8AC3E}">
        <p14:creationId xmlns:p14="http://schemas.microsoft.com/office/powerpoint/2010/main" val="3107921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CFBE6-85AF-36DE-D4FA-CEA50CEFB1AB}"/>
              </a:ext>
            </a:extLst>
          </p:cNvPr>
          <p:cNvSpPr txBox="1">
            <a:spLocks noGrp="1"/>
          </p:cNvSpPr>
          <p:nvPr>
            <p:ph type="title"/>
          </p:nvPr>
        </p:nvSpPr>
        <p:spPr>
          <a:xfrm>
            <a:off x="692145" y="403222"/>
            <a:ext cx="8693145" cy="1460497"/>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US" b="0" i="0" u="none" strike="noStrike" cap="none" spc="0" baseline="0">
                <a:solidFill>
                  <a:srgbClr val="000000"/>
                </a:solidFill>
                <a:uFillTx/>
                <a:latin typeface="Aptos Display"/>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DA654180-83BF-2E6E-E09F-1D90441C419F}"/>
              </a:ext>
            </a:extLst>
          </p:cNvPr>
          <p:cNvSpPr txBox="1">
            <a:spLocks noGrp="1"/>
          </p:cNvSpPr>
          <p:nvPr>
            <p:ph sz="half" idx="1"/>
          </p:nvPr>
        </p:nvSpPr>
        <p:spPr>
          <a:xfrm>
            <a:off x="692145" y="2012951"/>
            <a:ext cx="4270376" cy="479900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Aptos"/>
              </a:defRPr>
            </a:lvl1pPr>
            <a:lvl2pPr marR="0" lvl="1" fontAlgn="auto">
              <a:spcAft>
                <a:spcPts val="0"/>
              </a:spcAft>
              <a:buSzPct val="100000"/>
              <a:buFont typeface="Arial" pitchFamily="34"/>
              <a:tabLst/>
              <a:defRPr lang="en-US" b="0" i="0" u="none" strike="noStrike" cap="none" spc="0" baseline="0">
                <a:solidFill>
                  <a:srgbClr val="000000"/>
                </a:solidFill>
                <a:uFillTx/>
                <a:latin typeface="Aptos"/>
              </a:defRPr>
            </a:lvl2pPr>
            <a:lvl3pPr marR="0" lvl="2" fontAlgn="auto">
              <a:spcAft>
                <a:spcPts val="0"/>
              </a:spcAft>
              <a:buSzPct val="100000"/>
              <a:buFont typeface="Arial" pitchFamily="34"/>
              <a:tabLst/>
              <a:defRPr lang="en-US" b="0" i="0" u="none" strike="noStrike" cap="none" spc="0" baseline="0">
                <a:solidFill>
                  <a:srgbClr val="000000"/>
                </a:solidFill>
                <a:uFillTx/>
                <a:latin typeface="Aptos"/>
              </a:defRPr>
            </a:lvl3pPr>
            <a:lvl4pPr marR="0" lvl="3" fontAlgn="auto">
              <a:spcAft>
                <a:spcPts val="0"/>
              </a:spcAft>
              <a:buSzPct val="100000"/>
              <a:buFont typeface="Arial" pitchFamily="34"/>
              <a:tabLst/>
              <a:defRPr lang="en-US" b="0" i="0" u="none" strike="noStrike" cap="none" spc="0" baseline="0">
                <a:solidFill>
                  <a:srgbClr val="000000"/>
                </a:solidFill>
                <a:uFillTx/>
                <a:latin typeface="Aptos"/>
              </a:defRPr>
            </a:lvl4pPr>
            <a:lvl5pPr marR="0" lvl="4" fontAlgn="auto">
              <a:spcAft>
                <a:spcPts val="0"/>
              </a:spcAft>
              <a:buSzPct val="100000"/>
              <a:buFont typeface="Arial" pitchFamily="34"/>
              <a:tabLst/>
              <a:defRPr lang="en-US" b="0" i="0" u="none" strike="noStrike" cap="none" spc="0" baseline="0">
                <a:solidFill>
                  <a:srgbClr val="000000"/>
                </a:solidFill>
                <a:uFillTx/>
                <a:latin typeface="Apto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63038A-5303-A45A-42EE-F96D7CA349B0}"/>
              </a:ext>
            </a:extLst>
          </p:cNvPr>
          <p:cNvSpPr txBox="1">
            <a:spLocks noGrp="1"/>
          </p:cNvSpPr>
          <p:nvPr>
            <p:ph sz="half" idx="2"/>
          </p:nvPr>
        </p:nvSpPr>
        <p:spPr>
          <a:xfrm>
            <a:off x="5114925" y="2012951"/>
            <a:ext cx="4270376" cy="479900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Aptos"/>
              </a:defRPr>
            </a:lvl1pPr>
            <a:lvl2pPr marR="0" lvl="1" fontAlgn="auto">
              <a:spcAft>
                <a:spcPts val="0"/>
              </a:spcAft>
              <a:buSzPct val="100000"/>
              <a:buFont typeface="Arial" pitchFamily="34"/>
              <a:tabLst/>
              <a:defRPr lang="en-US" b="0" i="0" u="none" strike="noStrike" cap="none" spc="0" baseline="0">
                <a:solidFill>
                  <a:srgbClr val="000000"/>
                </a:solidFill>
                <a:uFillTx/>
                <a:latin typeface="Aptos"/>
              </a:defRPr>
            </a:lvl2pPr>
            <a:lvl3pPr marR="0" lvl="2" fontAlgn="auto">
              <a:spcAft>
                <a:spcPts val="0"/>
              </a:spcAft>
              <a:buSzPct val="100000"/>
              <a:buFont typeface="Arial" pitchFamily="34"/>
              <a:tabLst/>
              <a:defRPr lang="en-US" b="0" i="0" u="none" strike="noStrike" cap="none" spc="0" baseline="0">
                <a:solidFill>
                  <a:srgbClr val="000000"/>
                </a:solidFill>
                <a:uFillTx/>
                <a:latin typeface="Aptos"/>
              </a:defRPr>
            </a:lvl3pPr>
            <a:lvl4pPr marR="0" lvl="3" fontAlgn="auto">
              <a:spcAft>
                <a:spcPts val="0"/>
              </a:spcAft>
              <a:buSzPct val="100000"/>
              <a:buFont typeface="Arial" pitchFamily="34"/>
              <a:tabLst/>
              <a:defRPr lang="en-US" b="0" i="0" u="none" strike="noStrike" cap="none" spc="0" baseline="0">
                <a:solidFill>
                  <a:srgbClr val="000000"/>
                </a:solidFill>
                <a:uFillTx/>
                <a:latin typeface="Aptos"/>
              </a:defRPr>
            </a:lvl4pPr>
            <a:lvl5pPr marR="0" lvl="4" fontAlgn="auto">
              <a:spcAft>
                <a:spcPts val="0"/>
              </a:spcAft>
              <a:buSzPct val="100000"/>
              <a:buFont typeface="Arial" pitchFamily="34"/>
              <a:tabLst/>
              <a:defRPr lang="en-US" b="0" i="0" u="none" strike="noStrike" cap="none" spc="0" baseline="0">
                <a:solidFill>
                  <a:srgbClr val="000000"/>
                </a:solidFill>
                <a:uFillTx/>
                <a:latin typeface="Apto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307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42A3-F8B5-40E8-CFBB-49DE6B603404}"/>
              </a:ext>
            </a:extLst>
          </p:cNvPr>
          <p:cNvSpPr txBox="1">
            <a:spLocks noGrp="1"/>
          </p:cNvSpPr>
          <p:nvPr>
            <p:ph type="title"/>
          </p:nvPr>
        </p:nvSpPr>
        <p:spPr>
          <a:xfrm>
            <a:off x="693736" y="403222"/>
            <a:ext cx="8691564" cy="1460497"/>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US" b="0" i="0" u="none" strike="noStrike" cap="none" spc="0" baseline="0">
                <a:solidFill>
                  <a:srgbClr val="000000"/>
                </a:solidFill>
                <a:uFillTx/>
                <a:latin typeface="Aptos Display"/>
              </a:defRPr>
            </a:lvl1pPr>
          </a:lstStyle>
          <a:p>
            <a:pPr lvl="0"/>
            <a:r>
              <a:rPr lang="en-US"/>
              <a:t>Click to edit Master title style</a:t>
            </a:r>
          </a:p>
        </p:txBody>
      </p:sp>
      <p:sp>
        <p:nvSpPr>
          <p:cNvPr id="3" name="Text Placeholder 2">
            <a:extLst>
              <a:ext uri="{FF2B5EF4-FFF2-40B4-BE49-F238E27FC236}">
                <a16:creationId xmlns:a16="http://schemas.microsoft.com/office/drawing/2014/main" id="{CA485D6B-E21A-67C7-916F-13293746F94E}"/>
              </a:ext>
            </a:extLst>
          </p:cNvPr>
          <p:cNvSpPr txBox="1">
            <a:spLocks noGrp="1"/>
          </p:cNvSpPr>
          <p:nvPr>
            <p:ph type="body" idx="1"/>
          </p:nvPr>
        </p:nvSpPr>
        <p:spPr>
          <a:xfrm>
            <a:off x="693736" y="1854202"/>
            <a:ext cx="4264020" cy="908054"/>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en-US" sz="2400" b="1" i="0" u="none" strike="noStrike" cap="none" spc="0" baseline="0">
                <a:solidFill>
                  <a:srgbClr val="000000"/>
                </a:solidFill>
                <a:uFillTx/>
                <a:latin typeface="Aptos"/>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0CDF3BB0-8513-DD6A-D4E6-7463E91B2F78}"/>
              </a:ext>
            </a:extLst>
          </p:cNvPr>
          <p:cNvSpPr txBox="1">
            <a:spLocks noGrp="1"/>
          </p:cNvSpPr>
          <p:nvPr>
            <p:ph sz="half" idx="2"/>
          </p:nvPr>
        </p:nvSpPr>
        <p:spPr>
          <a:xfrm>
            <a:off x="693736" y="2762246"/>
            <a:ext cx="4264020" cy="4063995"/>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Aptos"/>
              </a:defRPr>
            </a:lvl1pPr>
            <a:lvl2pPr marR="0" lvl="1" fontAlgn="auto">
              <a:spcAft>
                <a:spcPts val="0"/>
              </a:spcAft>
              <a:buSzPct val="100000"/>
              <a:buFont typeface="Arial" pitchFamily="34"/>
              <a:tabLst/>
              <a:defRPr lang="en-US" b="0" i="0" u="none" strike="noStrike" cap="none" spc="0" baseline="0">
                <a:solidFill>
                  <a:srgbClr val="000000"/>
                </a:solidFill>
                <a:uFillTx/>
                <a:latin typeface="Aptos"/>
              </a:defRPr>
            </a:lvl2pPr>
            <a:lvl3pPr marR="0" lvl="2" fontAlgn="auto">
              <a:spcAft>
                <a:spcPts val="0"/>
              </a:spcAft>
              <a:buSzPct val="100000"/>
              <a:buFont typeface="Arial" pitchFamily="34"/>
              <a:tabLst/>
              <a:defRPr lang="en-US" b="0" i="0" u="none" strike="noStrike" cap="none" spc="0" baseline="0">
                <a:solidFill>
                  <a:srgbClr val="000000"/>
                </a:solidFill>
                <a:uFillTx/>
                <a:latin typeface="Aptos"/>
              </a:defRPr>
            </a:lvl3pPr>
            <a:lvl4pPr marR="0" lvl="3" fontAlgn="auto">
              <a:spcAft>
                <a:spcPts val="0"/>
              </a:spcAft>
              <a:buSzPct val="100000"/>
              <a:buFont typeface="Arial" pitchFamily="34"/>
              <a:tabLst/>
              <a:defRPr lang="en-US" b="0" i="0" u="none" strike="noStrike" cap="none" spc="0" baseline="0">
                <a:solidFill>
                  <a:srgbClr val="000000"/>
                </a:solidFill>
                <a:uFillTx/>
                <a:latin typeface="Aptos"/>
              </a:defRPr>
            </a:lvl4pPr>
            <a:lvl5pPr marR="0" lvl="4" fontAlgn="auto">
              <a:spcAft>
                <a:spcPts val="0"/>
              </a:spcAft>
              <a:buSzPct val="100000"/>
              <a:buFont typeface="Arial" pitchFamily="34"/>
              <a:tabLst/>
              <a:defRPr lang="en-US" b="0" i="0" u="none" strike="noStrike" cap="none" spc="0" baseline="0">
                <a:solidFill>
                  <a:srgbClr val="000000"/>
                </a:solidFill>
                <a:uFillTx/>
                <a:latin typeface="Apto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DED11B-6CB0-2ABB-14EE-F24B4526CDA0}"/>
              </a:ext>
            </a:extLst>
          </p:cNvPr>
          <p:cNvSpPr txBox="1">
            <a:spLocks noGrp="1"/>
          </p:cNvSpPr>
          <p:nvPr>
            <p:ph type="body" sz="quarter" idx="3"/>
          </p:nvPr>
        </p:nvSpPr>
        <p:spPr>
          <a:xfrm>
            <a:off x="5102223" y="1854202"/>
            <a:ext cx="4283077" cy="908054"/>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en-US" sz="2400" b="1" i="0" u="none" strike="noStrike" cap="none" spc="0" baseline="0">
                <a:solidFill>
                  <a:srgbClr val="000000"/>
                </a:solidFill>
                <a:uFillTx/>
                <a:latin typeface="Aptos"/>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0A8AD212-6987-5915-3ED4-C581E90AE883}"/>
              </a:ext>
            </a:extLst>
          </p:cNvPr>
          <p:cNvSpPr txBox="1">
            <a:spLocks noGrp="1"/>
          </p:cNvSpPr>
          <p:nvPr>
            <p:ph sz="quarter" idx="4"/>
          </p:nvPr>
        </p:nvSpPr>
        <p:spPr>
          <a:xfrm>
            <a:off x="5102223" y="2762246"/>
            <a:ext cx="4283077" cy="4063995"/>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Aptos"/>
              </a:defRPr>
            </a:lvl1pPr>
            <a:lvl2pPr marR="0" lvl="1" fontAlgn="auto">
              <a:spcAft>
                <a:spcPts val="0"/>
              </a:spcAft>
              <a:buSzPct val="100000"/>
              <a:buFont typeface="Arial" pitchFamily="34"/>
              <a:tabLst/>
              <a:defRPr lang="en-US" b="0" i="0" u="none" strike="noStrike" cap="none" spc="0" baseline="0">
                <a:solidFill>
                  <a:srgbClr val="000000"/>
                </a:solidFill>
                <a:uFillTx/>
                <a:latin typeface="Aptos"/>
              </a:defRPr>
            </a:lvl2pPr>
            <a:lvl3pPr marR="0" lvl="2" fontAlgn="auto">
              <a:spcAft>
                <a:spcPts val="0"/>
              </a:spcAft>
              <a:buSzPct val="100000"/>
              <a:buFont typeface="Arial" pitchFamily="34"/>
              <a:tabLst/>
              <a:defRPr lang="en-US" b="0" i="0" u="none" strike="noStrike" cap="none" spc="0" baseline="0">
                <a:solidFill>
                  <a:srgbClr val="000000"/>
                </a:solidFill>
                <a:uFillTx/>
                <a:latin typeface="Aptos"/>
              </a:defRPr>
            </a:lvl3pPr>
            <a:lvl4pPr marR="0" lvl="3" fontAlgn="auto">
              <a:spcAft>
                <a:spcPts val="0"/>
              </a:spcAft>
              <a:buSzPct val="100000"/>
              <a:buFont typeface="Arial" pitchFamily="34"/>
              <a:tabLst/>
              <a:defRPr lang="en-US" b="0" i="0" u="none" strike="noStrike" cap="none" spc="0" baseline="0">
                <a:solidFill>
                  <a:srgbClr val="000000"/>
                </a:solidFill>
                <a:uFillTx/>
                <a:latin typeface="Aptos"/>
              </a:defRPr>
            </a:lvl4pPr>
            <a:lvl5pPr marR="0" lvl="4" fontAlgn="auto">
              <a:spcAft>
                <a:spcPts val="0"/>
              </a:spcAft>
              <a:buSzPct val="100000"/>
              <a:buFont typeface="Arial" pitchFamily="34"/>
              <a:tabLst/>
              <a:defRPr lang="en-US" b="0" i="0" u="none" strike="noStrike" cap="none" spc="0" baseline="0">
                <a:solidFill>
                  <a:srgbClr val="000000"/>
                </a:solidFill>
                <a:uFillTx/>
                <a:latin typeface="Apto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4875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FAAF3-E0AE-380B-8956-11AD823697F2}"/>
              </a:ext>
            </a:extLst>
          </p:cNvPr>
          <p:cNvSpPr txBox="1">
            <a:spLocks noGrp="1"/>
          </p:cNvSpPr>
          <p:nvPr>
            <p:ph type="title"/>
          </p:nvPr>
        </p:nvSpPr>
        <p:spPr>
          <a:xfrm>
            <a:off x="692145" y="403222"/>
            <a:ext cx="8693145" cy="1460497"/>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US" b="0" i="0" u="none" strike="noStrike" cap="none" spc="0" baseline="0">
                <a:solidFill>
                  <a:srgbClr val="000000"/>
                </a:solidFill>
                <a:uFillTx/>
                <a:latin typeface="Aptos Display"/>
              </a:defRPr>
            </a:lvl1pPr>
          </a:lstStyle>
          <a:p>
            <a:pPr lvl="0"/>
            <a:r>
              <a:rPr lang="en-US"/>
              <a:t>Click to edit Master title style</a:t>
            </a:r>
          </a:p>
        </p:txBody>
      </p:sp>
    </p:spTree>
    <p:extLst>
      <p:ext uri="{BB962C8B-B14F-4D97-AF65-F5344CB8AC3E}">
        <p14:creationId xmlns:p14="http://schemas.microsoft.com/office/powerpoint/2010/main" val="2496231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161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414E9-9CBF-0483-F834-2A51A5BF6B6F}"/>
              </a:ext>
            </a:extLst>
          </p:cNvPr>
          <p:cNvSpPr txBox="1">
            <a:spLocks noGrp="1"/>
          </p:cNvSpPr>
          <p:nvPr>
            <p:ph type="title"/>
          </p:nvPr>
        </p:nvSpPr>
        <p:spPr>
          <a:xfrm>
            <a:off x="693736" y="504821"/>
            <a:ext cx="3251204" cy="1763713"/>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3200" b="0" i="0" u="none" strike="noStrike" cap="none" spc="0" baseline="0">
                <a:solidFill>
                  <a:srgbClr val="000000"/>
                </a:solidFill>
                <a:uFillTx/>
                <a:latin typeface="Aptos Display"/>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9711F36A-AABB-E6E5-1F85-DE8D26112083}"/>
              </a:ext>
            </a:extLst>
          </p:cNvPr>
          <p:cNvSpPr txBox="1">
            <a:spLocks noGrp="1"/>
          </p:cNvSpPr>
          <p:nvPr>
            <p:ph idx="1"/>
          </p:nvPr>
        </p:nvSpPr>
        <p:spPr>
          <a:xfrm>
            <a:off x="4284658" y="1089022"/>
            <a:ext cx="5100632" cy="5373691"/>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3200" b="0" i="0" u="none" strike="noStrike" cap="none" spc="0" baseline="0">
                <a:solidFill>
                  <a:srgbClr val="000000"/>
                </a:solidFill>
                <a:uFillTx/>
                <a:latin typeface="Aptos"/>
              </a:defRPr>
            </a:lvl1pPr>
            <a:lvl2pPr marR="0" lvl="1" fontAlgn="auto">
              <a:spcAft>
                <a:spcPts val="0"/>
              </a:spcAft>
              <a:buSzPct val="100000"/>
              <a:buFont typeface="Arial" pitchFamily="34"/>
              <a:tabLst/>
              <a:defRPr lang="en-US" sz="2800" b="0" i="0" u="none" strike="noStrike" cap="none" spc="0" baseline="0">
                <a:solidFill>
                  <a:srgbClr val="000000"/>
                </a:solidFill>
                <a:uFillTx/>
                <a:latin typeface="Aptos"/>
              </a:defRPr>
            </a:lvl2pPr>
            <a:lvl3pPr marR="0" lvl="2" fontAlgn="auto">
              <a:spcAft>
                <a:spcPts val="0"/>
              </a:spcAft>
              <a:buSzPct val="100000"/>
              <a:buFont typeface="Arial" pitchFamily="34"/>
              <a:tabLst/>
              <a:defRPr lang="en-US" sz="2400" b="0" i="0" u="none" strike="noStrike" cap="none" spc="0" baseline="0">
                <a:solidFill>
                  <a:srgbClr val="000000"/>
                </a:solidFill>
                <a:uFillTx/>
                <a:latin typeface="Aptos"/>
              </a:defRPr>
            </a:lvl3pPr>
            <a:lvl4pPr marR="0" lvl="3" fontAlgn="auto">
              <a:spcAft>
                <a:spcPts val="0"/>
              </a:spcAft>
              <a:buSzPct val="100000"/>
              <a:buFont typeface="Arial" pitchFamily="34"/>
              <a:tabLst/>
              <a:defRPr lang="en-US" sz="2000" b="0" i="0" u="none" strike="noStrike" cap="none" spc="0" baseline="0">
                <a:solidFill>
                  <a:srgbClr val="000000"/>
                </a:solidFill>
                <a:uFillTx/>
                <a:latin typeface="Aptos"/>
              </a:defRPr>
            </a:lvl4pPr>
            <a:lvl5pPr marR="0" lvl="4" fontAlgn="auto">
              <a:spcAft>
                <a:spcPts val="0"/>
              </a:spcAft>
              <a:buSzPct val="100000"/>
              <a:buFont typeface="Arial" pitchFamily="34"/>
              <a:tabLst/>
              <a:defRPr lang="en-US" sz="2000" b="0" i="0" u="none" strike="noStrike" cap="none" spc="0" baseline="0">
                <a:solidFill>
                  <a:srgbClr val="000000"/>
                </a:solidFill>
                <a:uFillTx/>
                <a:latin typeface="Apto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5FBBB7-3B81-A51D-3D50-02782F3DC22C}"/>
              </a:ext>
            </a:extLst>
          </p:cNvPr>
          <p:cNvSpPr txBox="1">
            <a:spLocks noGrp="1"/>
          </p:cNvSpPr>
          <p:nvPr>
            <p:ph type="body" sz="half" idx="2"/>
          </p:nvPr>
        </p:nvSpPr>
        <p:spPr>
          <a:xfrm>
            <a:off x="693736" y="2268534"/>
            <a:ext cx="3251204" cy="420369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rgbClr val="000000"/>
                </a:solidFill>
                <a:uFillTx/>
                <a:latin typeface="Aptos"/>
              </a:defRPr>
            </a:lvl1pPr>
          </a:lstStyle>
          <a:p>
            <a:pPr lvl="0"/>
            <a:r>
              <a:rPr lang="en-US"/>
              <a:t>Click to edit Master text styles</a:t>
            </a:r>
          </a:p>
        </p:txBody>
      </p:sp>
    </p:spTree>
    <p:extLst>
      <p:ext uri="{BB962C8B-B14F-4D97-AF65-F5344CB8AC3E}">
        <p14:creationId xmlns:p14="http://schemas.microsoft.com/office/powerpoint/2010/main" val="3439295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12F40-8960-509F-C2E8-F4A9B45E2C86}"/>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55419FF6-7AF8-1CD2-BC6F-BCFBA7F40102}"/>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2DDBBE28-2E39-36F6-ED54-3FEA1E46A587}"/>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4158446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611F-81F7-DA2E-66CF-EED6AF4EB2B9}"/>
              </a:ext>
            </a:extLst>
          </p:cNvPr>
          <p:cNvSpPr txBox="1">
            <a:spLocks noGrp="1"/>
          </p:cNvSpPr>
          <p:nvPr>
            <p:ph type="title"/>
          </p:nvPr>
        </p:nvSpPr>
        <p:spPr>
          <a:xfrm>
            <a:off x="693736" y="504821"/>
            <a:ext cx="3251204" cy="1763713"/>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3200" b="0" i="0" u="none" strike="noStrike" cap="none" spc="0" baseline="0">
                <a:solidFill>
                  <a:srgbClr val="000000"/>
                </a:solidFill>
                <a:uFillTx/>
                <a:latin typeface="Aptos Display"/>
              </a:defRPr>
            </a:lvl1pPr>
          </a:lstStyle>
          <a:p>
            <a:pPr lvl="0"/>
            <a:r>
              <a:rPr lang="en-US"/>
              <a:t>Click to edit Master title style</a:t>
            </a:r>
          </a:p>
        </p:txBody>
      </p:sp>
      <p:sp>
        <p:nvSpPr>
          <p:cNvPr id="3" name="Picture Placeholder 2">
            <a:extLst>
              <a:ext uri="{FF2B5EF4-FFF2-40B4-BE49-F238E27FC236}">
                <a16:creationId xmlns:a16="http://schemas.microsoft.com/office/drawing/2014/main" id="{594280B6-234E-F0A2-8DC7-52B2ED05FE46}"/>
              </a:ext>
            </a:extLst>
          </p:cNvPr>
          <p:cNvSpPr txBox="1">
            <a:spLocks noGrp="1"/>
          </p:cNvSpPr>
          <p:nvPr>
            <p:ph type="pic" idx="1"/>
          </p:nvPr>
        </p:nvSpPr>
        <p:spPr>
          <a:xfrm>
            <a:off x="4284658" y="1089022"/>
            <a:ext cx="5100632" cy="537369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3200" b="0" i="0" u="none" strike="noStrike" cap="none" spc="0" baseline="0">
                <a:solidFill>
                  <a:srgbClr val="000000"/>
                </a:solidFill>
                <a:uFillTx/>
                <a:latin typeface="Aptos"/>
              </a:defRPr>
            </a:lvl1pPr>
          </a:lstStyle>
          <a:p>
            <a:pPr lvl="0"/>
            <a:endParaRPr lang="en-US"/>
          </a:p>
        </p:txBody>
      </p:sp>
      <p:sp>
        <p:nvSpPr>
          <p:cNvPr id="4" name="Text Placeholder 3">
            <a:extLst>
              <a:ext uri="{FF2B5EF4-FFF2-40B4-BE49-F238E27FC236}">
                <a16:creationId xmlns:a16="http://schemas.microsoft.com/office/drawing/2014/main" id="{29B3D809-87CB-8E1C-13CF-494BED9691D2}"/>
              </a:ext>
            </a:extLst>
          </p:cNvPr>
          <p:cNvSpPr txBox="1">
            <a:spLocks noGrp="1"/>
          </p:cNvSpPr>
          <p:nvPr>
            <p:ph type="body" sz="half" idx="2"/>
          </p:nvPr>
        </p:nvSpPr>
        <p:spPr>
          <a:xfrm>
            <a:off x="693736" y="2268534"/>
            <a:ext cx="3251204" cy="420369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rgbClr val="000000"/>
                </a:solidFill>
                <a:uFillTx/>
                <a:latin typeface="Aptos"/>
              </a:defRPr>
            </a:lvl1pPr>
          </a:lstStyle>
          <a:p>
            <a:pPr lvl="0"/>
            <a:r>
              <a:rPr lang="en-US"/>
              <a:t>Click to edit Master text styles</a:t>
            </a:r>
          </a:p>
        </p:txBody>
      </p:sp>
    </p:spTree>
    <p:extLst>
      <p:ext uri="{BB962C8B-B14F-4D97-AF65-F5344CB8AC3E}">
        <p14:creationId xmlns:p14="http://schemas.microsoft.com/office/powerpoint/2010/main" val="3549007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93758-0581-9424-A171-939F0958623E}"/>
              </a:ext>
            </a:extLst>
          </p:cNvPr>
          <p:cNvSpPr txBox="1">
            <a:spLocks noGrp="1"/>
          </p:cNvSpPr>
          <p:nvPr>
            <p:ph type="title"/>
          </p:nvPr>
        </p:nvSpPr>
        <p:spPr>
          <a:xfrm>
            <a:off x="692145" y="403222"/>
            <a:ext cx="8693145" cy="1460497"/>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US" b="0" i="0" u="none" strike="noStrike" cap="none" spc="0" baseline="0">
                <a:solidFill>
                  <a:srgbClr val="000000"/>
                </a:solidFill>
                <a:uFillTx/>
                <a:latin typeface="Aptos Display"/>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2582CB77-A0C3-17C3-F208-6E1E8E545F5F}"/>
              </a:ext>
            </a:extLst>
          </p:cNvPr>
          <p:cNvSpPr txBox="1">
            <a:spLocks noGrp="1"/>
          </p:cNvSpPr>
          <p:nvPr>
            <p:ph type="body" orient="vert" idx="1"/>
          </p:nvPr>
        </p:nvSpPr>
        <p:spPr>
          <a:xfrm>
            <a:off x="692145" y="2012951"/>
            <a:ext cx="8693145" cy="4799008"/>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Aptos"/>
              </a:defRPr>
            </a:lvl1pPr>
            <a:lvl2pPr marR="0" lvl="1" fontAlgn="auto">
              <a:spcAft>
                <a:spcPts val="0"/>
              </a:spcAft>
              <a:buSzPct val="100000"/>
              <a:buFont typeface="Arial" pitchFamily="34"/>
              <a:tabLst/>
              <a:defRPr lang="en-US" b="0" i="0" u="none" strike="noStrike" cap="none" spc="0" baseline="0">
                <a:solidFill>
                  <a:srgbClr val="000000"/>
                </a:solidFill>
                <a:uFillTx/>
                <a:latin typeface="Aptos"/>
              </a:defRPr>
            </a:lvl2pPr>
            <a:lvl3pPr marR="0" lvl="2" fontAlgn="auto">
              <a:spcAft>
                <a:spcPts val="0"/>
              </a:spcAft>
              <a:buSzPct val="100000"/>
              <a:buFont typeface="Arial" pitchFamily="34"/>
              <a:tabLst/>
              <a:defRPr lang="en-US" b="0" i="0" u="none" strike="noStrike" cap="none" spc="0" baseline="0">
                <a:solidFill>
                  <a:srgbClr val="000000"/>
                </a:solidFill>
                <a:uFillTx/>
                <a:latin typeface="Aptos"/>
              </a:defRPr>
            </a:lvl3pPr>
            <a:lvl4pPr marR="0" lvl="3" fontAlgn="auto">
              <a:spcAft>
                <a:spcPts val="0"/>
              </a:spcAft>
              <a:buSzPct val="100000"/>
              <a:buFont typeface="Arial" pitchFamily="34"/>
              <a:tabLst/>
              <a:defRPr lang="en-US" b="0" i="0" u="none" strike="noStrike" cap="none" spc="0" baseline="0">
                <a:solidFill>
                  <a:srgbClr val="000000"/>
                </a:solidFill>
                <a:uFillTx/>
                <a:latin typeface="Aptos"/>
              </a:defRPr>
            </a:lvl4pPr>
            <a:lvl5pPr marR="0" lvl="4" fontAlgn="auto">
              <a:spcAft>
                <a:spcPts val="0"/>
              </a:spcAft>
              <a:buSzPct val="100000"/>
              <a:buFont typeface="Arial" pitchFamily="34"/>
              <a:tabLst/>
              <a:defRPr lang="en-US" b="0" i="0" u="none" strike="noStrike" cap="none" spc="0" baseline="0">
                <a:solidFill>
                  <a:srgbClr val="000000"/>
                </a:solidFill>
                <a:uFillTx/>
                <a:latin typeface="Apto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002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2A735B-C57B-A44D-562C-505BE03A581C}"/>
              </a:ext>
            </a:extLst>
          </p:cNvPr>
          <p:cNvSpPr txBox="1">
            <a:spLocks noGrp="1"/>
          </p:cNvSpPr>
          <p:nvPr>
            <p:ph type="title" orient="vert"/>
          </p:nvPr>
        </p:nvSpPr>
        <p:spPr>
          <a:xfrm>
            <a:off x="7212009" y="403222"/>
            <a:ext cx="2173291" cy="6408736"/>
          </a:xfrm>
          <a:prstGeom prst="rect">
            <a:avLst/>
          </a:prstGeom>
          <a:noFill/>
          <a:ln>
            <a:noFill/>
          </a:ln>
        </p:spPr>
        <p:txBody>
          <a:bodyPr vert="eaVert" wrap="square" lIns="91440" tIns="45720" rIns="91440" bIns="45720" anchor="t" anchorCtr="0" compatLnSpc="1">
            <a:noAutofit/>
          </a:bodyPr>
          <a:lstStyle>
            <a:lvl1pPr marL="0" marR="0" lvl="0" indent="0" fontAlgn="auto">
              <a:spcBef>
                <a:spcPts val="0"/>
              </a:spcBef>
              <a:spcAft>
                <a:spcPts val="0"/>
              </a:spcAft>
              <a:tabLst/>
              <a:defRPr lang="en-US" b="0" i="0" u="none" strike="noStrike" cap="none" spc="0" baseline="0">
                <a:solidFill>
                  <a:srgbClr val="000000"/>
                </a:solidFill>
                <a:uFillTx/>
                <a:latin typeface="Aptos Display"/>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9683505D-FB88-BEDE-FC58-BAEA03F0FA95}"/>
              </a:ext>
            </a:extLst>
          </p:cNvPr>
          <p:cNvSpPr txBox="1">
            <a:spLocks noGrp="1"/>
          </p:cNvSpPr>
          <p:nvPr>
            <p:ph type="body" orient="vert" idx="1"/>
          </p:nvPr>
        </p:nvSpPr>
        <p:spPr>
          <a:xfrm>
            <a:off x="692145" y="403222"/>
            <a:ext cx="6367460" cy="6408736"/>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Aptos"/>
              </a:defRPr>
            </a:lvl1pPr>
            <a:lvl2pPr marR="0" lvl="1" fontAlgn="auto">
              <a:spcAft>
                <a:spcPts val="0"/>
              </a:spcAft>
              <a:buSzPct val="100000"/>
              <a:buFont typeface="Arial" pitchFamily="34"/>
              <a:tabLst/>
              <a:defRPr lang="en-US" b="0" i="0" u="none" strike="noStrike" cap="none" spc="0" baseline="0">
                <a:solidFill>
                  <a:srgbClr val="000000"/>
                </a:solidFill>
                <a:uFillTx/>
                <a:latin typeface="Aptos"/>
              </a:defRPr>
            </a:lvl2pPr>
            <a:lvl3pPr marR="0" lvl="2" fontAlgn="auto">
              <a:spcAft>
                <a:spcPts val="0"/>
              </a:spcAft>
              <a:buSzPct val="100000"/>
              <a:buFont typeface="Arial" pitchFamily="34"/>
              <a:tabLst/>
              <a:defRPr lang="en-US" b="0" i="0" u="none" strike="noStrike" cap="none" spc="0" baseline="0">
                <a:solidFill>
                  <a:srgbClr val="000000"/>
                </a:solidFill>
                <a:uFillTx/>
                <a:latin typeface="Aptos"/>
              </a:defRPr>
            </a:lvl3pPr>
            <a:lvl4pPr marR="0" lvl="3" fontAlgn="auto">
              <a:spcAft>
                <a:spcPts val="0"/>
              </a:spcAft>
              <a:buSzPct val="100000"/>
              <a:buFont typeface="Arial" pitchFamily="34"/>
              <a:tabLst/>
              <a:defRPr lang="en-US" b="0" i="0" u="none" strike="noStrike" cap="none" spc="0" baseline="0">
                <a:solidFill>
                  <a:srgbClr val="000000"/>
                </a:solidFill>
                <a:uFillTx/>
                <a:latin typeface="Aptos"/>
              </a:defRPr>
            </a:lvl4pPr>
            <a:lvl5pPr marR="0" lvl="4" fontAlgn="auto">
              <a:spcAft>
                <a:spcPts val="0"/>
              </a:spcAft>
              <a:buSzPct val="100000"/>
              <a:buFont typeface="Arial" pitchFamily="34"/>
              <a:tabLst/>
              <a:defRPr lang="en-US" b="0" i="0" u="none" strike="noStrike" cap="none" spc="0" baseline="0">
                <a:solidFill>
                  <a:srgbClr val="000000"/>
                </a:solidFill>
                <a:uFillTx/>
                <a:latin typeface="Apto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5740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977F5-8ADF-7507-C0F8-0379AC65B2ED}"/>
              </a:ext>
            </a:extLst>
          </p:cNvPr>
          <p:cNvSpPr txBox="1">
            <a:spLocks noGrp="1"/>
          </p:cNvSpPr>
          <p:nvPr>
            <p:ph type="ctrTitle"/>
          </p:nvPr>
        </p:nvSpPr>
        <p:spPr>
          <a:xfrm>
            <a:off x="1260472" y="1238253"/>
            <a:ext cx="7558092" cy="2632072"/>
          </a:xfrm>
        </p:spPr>
        <p:txBody>
          <a:bodyPr anchor="b"/>
          <a:lstStyle>
            <a:lvl1pPr>
              <a:defRPr sz="6000"/>
            </a:lvl1pPr>
          </a:lstStyle>
          <a:p>
            <a:pPr lvl="0"/>
            <a:r>
              <a:rPr lang="en-US"/>
              <a:t>Click to edit Master title style</a:t>
            </a:r>
          </a:p>
        </p:txBody>
      </p:sp>
      <p:sp>
        <p:nvSpPr>
          <p:cNvPr id="3" name="Subtitle 2">
            <a:extLst>
              <a:ext uri="{FF2B5EF4-FFF2-40B4-BE49-F238E27FC236}">
                <a16:creationId xmlns:a16="http://schemas.microsoft.com/office/drawing/2014/main" id="{52CCD75F-C4DA-D729-AC2B-9D02D1D01C77}"/>
              </a:ext>
            </a:extLst>
          </p:cNvPr>
          <p:cNvSpPr txBox="1">
            <a:spLocks noGrp="1"/>
          </p:cNvSpPr>
          <p:nvPr>
            <p:ph type="subTitle" idx="1"/>
          </p:nvPr>
        </p:nvSpPr>
        <p:spPr>
          <a:xfrm>
            <a:off x="1260472" y="3971925"/>
            <a:ext cx="7558092" cy="1825627"/>
          </a:xfrm>
        </p:spPr>
        <p:txBody>
          <a:bodyPr anchorCtr="1"/>
          <a:lstStyle>
            <a:lvl1pPr marL="0" indent="0" algn="ctr">
              <a:buNone/>
              <a:defRPr/>
            </a:lvl1pPr>
          </a:lstStyle>
          <a:p>
            <a:pPr lvl="0"/>
            <a:r>
              <a:rPr lang="en-US"/>
              <a:t>Click to edit Master subtitle style</a:t>
            </a:r>
          </a:p>
        </p:txBody>
      </p:sp>
    </p:spTree>
    <p:extLst>
      <p:ext uri="{BB962C8B-B14F-4D97-AF65-F5344CB8AC3E}">
        <p14:creationId xmlns:p14="http://schemas.microsoft.com/office/powerpoint/2010/main" val="3277687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E17B8-FEEB-97CF-A759-23943A9BE02A}"/>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8810BEBF-9B08-9F3B-B472-185B5EAA13C3}"/>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7454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467F4-FE17-0774-B257-D565466D50EB}"/>
              </a:ext>
            </a:extLst>
          </p:cNvPr>
          <p:cNvSpPr txBox="1">
            <a:spLocks noGrp="1"/>
          </p:cNvSpPr>
          <p:nvPr>
            <p:ph type="title"/>
          </p:nvPr>
        </p:nvSpPr>
        <p:spPr>
          <a:xfrm>
            <a:off x="687391" y="1885950"/>
            <a:ext cx="8691564" cy="3144841"/>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244ED245-95E4-14D6-3910-6D5D46B84127}"/>
              </a:ext>
            </a:extLst>
          </p:cNvPr>
          <p:cNvSpPr txBox="1">
            <a:spLocks noGrp="1"/>
          </p:cNvSpPr>
          <p:nvPr>
            <p:ph type="body" idx="1"/>
          </p:nvPr>
        </p:nvSpPr>
        <p:spPr>
          <a:xfrm>
            <a:off x="687391" y="5060947"/>
            <a:ext cx="8691564" cy="1654177"/>
          </a:xfrm>
        </p:spPr>
        <p:txBody>
          <a:bodyPr/>
          <a:lstStyle>
            <a:lvl1pPr marL="0" indent="0">
              <a:buNone/>
              <a:defRPr>
                <a:solidFill>
                  <a:srgbClr val="767676"/>
                </a:solidFill>
              </a:defRPr>
            </a:lvl1pPr>
          </a:lstStyle>
          <a:p>
            <a:pPr lvl="0"/>
            <a:r>
              <a:rPr lang="en-US"/>
              <a:t>Click to edit Master text styles</a:t>
            </a:r>
          </a:p>
        </p:txBody>
      </p:sp>
    </p:spTree>
    <p:extLst>
      <p:ext uri="{BB962C8B-B14F-4D97-AF65-F5344CB8AC3E}">
        <p14:creationId xmlns:p14="http://schemas.microsoft.com/office/powerpoint/2010/main" val="3080494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AE00D-A712-3C60-BE0E-4C371EB784F6}"/>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65F92549-D181-2A1F-CAA9-3EC77555FF95}"/>
              </a:ext>
            </a:extLst>
          </p:cNvPr>
          <p:cNvSpPr txBox="1">
            <a:spLocks noGrp="1"/>
          </p:cNvSpPr>
          <p:nvPr>
            <p:ph idx="1"/>
          </p:nvPr>
        </p:nvSpPr>
        <p:spPr>
          <a:xfrm>
            <a:off x="503240" y="1600200"/>
            <a:ext cx="4457700" cy="515937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BC64A9-72A4-98F6-6BB6-A6F276B1B016}"/>
              </a:ext>
            </a:extLst>
          </p:cNvPr>
          <p:cNvSpPr txBox="1">
            <a:spLocks noGrp="1"/>
          </p:cNvSpPr>
          <p:nvPr>
            <p:ph idx="2"/>
          </p:nvPr>
        </p:nvSpPr>
        <p:spPr>
          <a:xfrm>
            <a:off x="5113333" y="1600200"/>
            <a:ext cx="4459291" cy="515937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5417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FC119-456D-59F7-A369-56AAD354D6FE}"/>
              </a:ext>
            </a:extLst>
          </p:cNvPr>
          <p:cNvSpPr txBox="1">
            <a:spLocks noGrp="1"/>
          </p:cNvSpPr>
          <p:nvPr>
            <p:ph type="title"/>
          </p:nvPr>
        </p:nvSpPr>
        <p:spPr>
          <a:xfrm>
            <a:off x="693736" y="403222"/>
            <a:ext cx="8691564" cy="1460497"/>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0F4A6468-09FB-1A96-8674-C2DB9BA153E4}"/>
              </a:ext>
            </a:extLst>
          </p:cNvPr>
          <p:cNvSpPr txBox="1">
            <a:spLocks noGrp="1"/>
          </p:cNvSpPr>
          <p:nvPr>
            <p:ph type="body" idx="1"/>
          </p:nvPr>
        </p:nvSpPr>
        <p:spPr>
          <a:xfrm>
            <a:off x="693736" y="1854202"/>
            <a:ext cx="4264020" cy="908054"/>
          </a:xfrm>
        </p:spPr>
        <p:txBody>
          <a:bodyPr anchor="b"/>
          <a:lstStyle>
            <a:lvl1pPr marL="0" indent="0">
              <a:buNone/>
              <a:defRPr b="1"/>
            </a:lvl1pPr>
          </a:lstStyle>
          <a:p>
            <a:pPr lvl="0"/>
            <a:r>
              <a:rPr lang="en-US"/>
              <a:t>Click to edit Master text styles</a:t>
            </a:r>
          </a:p>
        </p:txBody>
      </p:sp>
      <p:sp>
        <p:nvSpPr>
          <p:cNvPr id="4" name="Content Placeholder 3">
            <a:extLst>
              <a:ext uri="{FF2B5EF4-FFF2-40B4-BE49-F238E27FC236}">
                <a16:creationId xmlns:a16="http://schemas.microsoft.com/office/drawing/2014/main" id="{2C0B1C4F-34E5-73F4-6E25-57F72A6C5F9D}"/>
              </a:ext>
            </a:extLst>
          </p:cNvPr>
          <p:cNvSpPr txBox="1">
            <a:spLocks noGrp="1"/>
          </p:cNvSpPr>
          <p:nvPr>
            <p:ph idx="2"/>
          </p:nvPr>
        </p:nvSpPr>
        <p:spPr>
          <a:xfrm>
            <a:off x="693736" y="2762246"/>
            <a:ext cx="4264020" cy="406399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D2D82D-98D1-962C-1C06-307A42920455}"/>
              </a:ext>
            </a:extLst>
          </p:cNvPr>
          <p:cNvSpPr txBox="1">
            <a:spLocks noGrp="1"/>
          </p:cNvSpPr>
          <p:nvPr>
            <p:ph type="body" idx="3"/>
          </p:nvPr>
        </p:nvSpPr>
        <p:spPr>
          <a:xfrm>
            <a:off x="5102223" y="1854202"/>
            <a:ext cx="4283077" cy="908054"/>
          </a:xfrm>
        </p:spPr>
        <p:txBody>
          <a:bodyPr anchor="b"/>
          <a:lstStyle>
            <a:lvl1pPr marL="0" indent="0">
              <a:buNone/>
              <a:defRPr b="1"/>
            </a:lvl1pPr>
          </a:lstStyle>
          <a:p>
            <a:pPr lvl="0"/>
            <a:r>
              <a:rPr lang="en-US"/>
              <a:t>Click to edit Master text styles</a:t>
            </a:r>
          </a:p>
        </p:txBody>
      </p:sp>
      <p:sp>
        <p:nvSpPr>
          <p:cNvPr id="6" name="Content Placeholder 5">
            <a:extLst>
              <a:ext uri="{FF2B5EF4-FFF2-40B4-BE49-F238E27FC236}">
                <a16:creationId xmlns:a16="http://schemas.microsoft.com/office/drawing/2014/main" id="{4954E34A-E923-A76B-C0EB-D35BED5E6436}"/>
              </a:ext>
            </a:extLst>
          </p:cNvPr>
          <p:cNvSpPr txBox="1">
            <a:spLocks noGrp="1"/>
          </p:cNvSpPr>
          <p:nvPr>
            <p:ph idx="4"/>
          </p:nvPr>
        </p:nvSpPr>
        <p:spPr>
          <a:xfrm>
            <a:off x="5102223" y="2762246"/>
            <a:ext cx="4283077" cy="406399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810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75550-CA24-56EA-0B06-F440B90FE444}"/>
              </a:ext>
            </a:extLst>
          </p:cNvPr>
          <p:cNvSpPr txBox="1">
            <a:spLocks noGrp="1"/>
          </p:cNvSpPr>
          <p:nvPr>
            <p:ph type="title"/>
          </p:nvPr>
        </p:nvSpPr>
        <p:spPr/>
        <p:txBody>
          <a:bodyPr/>
          <a:lstStyle>
            <a:lvl1pPr>
              <a:defRPr/>
            </a:lvl1pPr>
          </a:lstStyle>
          <a:p>
            <a:pPr lvl="0"/>
            <a:r>
              <a:rPr lang="en-US"/>
              <a:t>Click to edit Master title style</a:t>
            </a:r>
          </a:p>
        </p:txBody>
      </p:sp>
    </p:spTree>
    <p:extLst>
      <p:ext uri="{BB962C8B-B14F-4D97-AF65-F5344CB8AC3E}">
        <p14:creationId xmlns:p14="http://schemas.microsoft.com/office/powerpoint/2010/main" val="40426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047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7C297-4C66-B050-1E1C-524D60DDBF82}"/>
              </a:ext>
            </a:extLst>
          </p:cNvPr>
          <p:cNvSpPr txBox="1">
            <a:spLocks noGrp="1"/>
          </p:cNvSpPr>
          <p:nvPr>
            <p:ph type="title"/>
          </p:nvPr>
        </p:nvSpPr>
        <p:spPr>
          <a:xfrm>
            <a:off x="687391" y="1885950"/>
            <a:ext cx="8691564" cy="3144841"/>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6C2E4991-DAE8-1638-5CD3-2B1A21765FB3}"/>
              </a:ext>
            </a:extLst>
          </p:cNvPr>
          <p:cNvSpPr txBox="1">
            <a:spLocks noGrp="1"/>
          </p:cNvSpPr>
          <p:nvPr>
            <p:ph type="body" idx="1"/>
          </p:nvPr>
        </p:nvSpPr>
        <p:spPr>
          <a:xfrm>
            <a:off x="687391" y="5060947"/>
            <a:ext cx="8691564" cy="1654177"/>
          </a:xfrm>
        </p:spPr>
        <p:txBody>
          <a:bodyPr/>
          <a:lstStyle>
            <a:lvl1pPr marL="0" indent="0">
              <a:buNone/>
              <a:defRPr sz="2400">
                <a:solidFill>
                  <a:srgbClr val="767676"/>
                </a:solidFill>
              </a:defRPr>
            </a:lvl1pPr>
          </a:lstStyle>
          <a:p>
            <a:pPr lvl="0"/>
            <a:r>
              <a:rPr lang="en-US"/>
              <a:t>Click to edit Master text styles</a:t>
            </a:r>
          </a:p>
        </p:txBody>
      </p:sp>
      <p:sp>
        <p:nvSpPr>
          <p:cNvPr id="4" name="Footer Placeholder 3">
            <a:extLst>
              <a:ext uri="{FF2B5EF4-FFF2-40B4-BE49-F238E27FC236}">
                <a16:creationId xmlns:a16="http://schemas.microsoft.com/office/drawing/2014/main" id="{0190C889-2192-ABF8-D0FD-6DD56DE5159D}"/>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42040171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E3525-BBAA-08AF-FB83-39B5E26DC0AE}"/>
              </a:ext>
            </a:extLst>
          </p:cNvPr>
          <p:cNvSpPr txBox="1">
            <a:spLocks noGrp="1"/>
          </p:cNvSpPr>
          <p:nvPr>
            <p:ph type="title"/>
          </p:nvPr>
        </p:nvSpPr>
        <p:spPr>
          <a:xfrm>
            <a:off x="693736" y="504821"/>
            <a:ext cx="3251204" cy="1763713"/>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21973BBA-1E0E-F2EE-B64D-7E57C785D496}"/>
              </a:ext>
            </a:extLst>
          </p:cNvPr>
          <p:cNvSpPr txBox="1">
            <a:spLocks noGrp="1"/>
          </p:cNvSpPr>
          <p:nvPr>
            <p:ph idx="1"/>
          </p:nvPr>
        </p:nvSpPr>
        <p:spPr>
          <a:xfrm>
            <a:off x="4284658" y="1089022"/>
            <a:ext cx="5100632" cy="5373691"/>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C7A957-895B-1B8C-5B6D-5A7E62C38E13}"/>
              </a:ext>
            </a:extLst>
          </p:cNvPr>
          <p:cNvSpPr txBox="1">
            <a:spLocks noGrp="1"/>
          </p:cNvSpPr>
          <p:nvPr>
            <p:ph type="body" idx="2"/>
          </p:nvPr>
        </p:nvSpPr>
        <p:spPr>
          <a:xfrm>
            <a:off x="693736" y="2268534"/>
            <a:ext cx="3251204" cy="4203697"/>
          </a:xfrm>
        </p:spPr>
        <p:txBody>
          <a:bodyPr/>
          <a:lstStyle>
            <a:lvl1pPr marL="0" indent="0">
              <a:buNone/>
              <a:defRPr sz="1600"/>
            </a:lvl1pPr>
          </a:lstStyle>
          <a:p>
            <a:pPr lvl="0"/>
            <a:r>
              <a:rPr lang="en-US"/>
              <a:t>Click to edit Master text styles</a:t>
            </a:r>
          </a:p>
        </p:txBody>
      </p:sp>
    </p:spTree>
    <p:extLst>
      <p:ext uri="{BB962C8B-B14F-4D97-AF65-F5344CB8AC3E}">
        <p14:creationId xmlns:p14="http://schemas.microsoft.com/office/powerpoint/2010/main" val="2631881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BA85C-B83F-0C1E-4490-32CE14F88F20}"/>
              </a:ext>
            </a:extLst>
          </p:cNvPr>
          <p:cNvSpPr txBox="1">
            <a:spLocks noGrp="1"/>
          </p:cNvSpPr>
          <p:nvPr>
            <p:ph type="title"/>
          </p:nvPr>
        </p:nvSpPr>
        <p:spPr>
          <a:xfrm>
            <a:off x="693736" y="504821"/>
            <a:ext cx="3251204" cy="1763713"/>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B682531F-B18E-FF3A-282B-74259B7D48D1}"/>
              </a:ext>
            </a:extLst>
          </p:cNvPr>
          <p:cNvSpPr txBox="1">
            <a:spLocks noGrp="1"/>
          </p:cNvSpPr>
          <p:nvPr>
            <p:ph type="pic" idx="1"/>
          </p:nvPr>
        </p:nvSpPr>
        <p:spPr>
          <a:xfrm>
            <a:off x="4284658" y="1089022"/>
            <a:ext cx="5100632" cy="5373691"/>
          </a:xfrm>
        </p:spPr>
        <p:txBody>
          <a:bodyPr/>
          <a:lstStyle>
            <a:lvl1pPr marL="0" indent="0">
              <a:buNone/>
              <a:defRPr sz="3200"/>
            </a:lvl1pPr>
          </a:lstStyle>
          <a:p>
            <a:pPr lvl="0"/>
            <a:endParaRPr lang="en-US"/>
          </a:p>
        </p:txBody>
      </p:sp>
      <p:sp>
        <p:nvSpPr>
          <p:cNvPr id="4" name="Text Placeholder 3">
            <a:extLst>
              <a:ext uri="{FF2B5EF4-FFF2-40B4-BE49-F238E27FC236}">
                <a16:creationId xmlns:a16="http://schemas.microsoft.com/office/drawing/2014/main" id="{64077EDA-6226-3647-9052-083FA78724CA}"/>
              </a:ext>
            </a:extLst>
          </p:cNvPr>
          <p:cNvSpPr txBox="1">
            <a:spLocks noGrp="1"/>
          </p:cNvSpPr>
          <p:nvPr>
            <p:ph type="body" idx="2"/>
          </p:nvPr>
        </p:nvSpPr>
        <p:spPr>
          <a:xfrm>
            <a:off x="693736" y="2268534"/>
            <a:ext cx="3251204" cy="4203697"/>
          </a:xfrm>
        </p:spPr>
        <p:txBody>
          <a:bodyPr/>
          <a:lstStyle>
            <a:lvl1pPr marL="0" indent="0">
              <a:buNone/>
              <a:defRPr sz="1600"/>
            </a:lvl1pPr>
          </a:lstStyle>
          <a:p>
            <a:pPr lvl="0"/>
            <a:r>
              <a:rPr lang="en-US"/>
              <a:t>Click to edit Master text styles</a:t>
            </a:r>
          </a:p>
        </p:txBody>
      </p:sp>
    </p:spTree>
    <p:extLst>
      <p:ext uri="{BB962C8B-B14F-4D97-AF65-F5344CB8AC3E}">
        <p14:creationId xmlns:p14="http://schemas.microsoft.com/office/powerpoint/2010/main" val="27676267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37A1A-1AD0-4083-6319-AD9DC72645DD}"/>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EB9F95CB-B8EF-4ADD-745F-914081FEBB84}"/>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899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21309-DB73-C10E-7C7E-B6466E6B8087}"/>
              </a:ext>
            </a:extLst>
          </p:cNvPr>
          <p:cNvSpPr txBox="1">
            <a:spLocks noGrp="1"/>
          </p:cNvSpPr>
          <p:nvPr>
            <p:ph type="title" orient="vert"/>
          </p:nvPr>
        </p:nvSpPr>
        <p:spPr>
          <a:xfrm>
            <a:off x="7305671" y="133346"/>
            <a:ext cx="2266953" cy="6626227"/>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DDDAA3D2-563C-1614-05DB-2AFAF0687F9F}"/>
              </a:ext>
            </a:extLst>
          </p:cNvPr>
          <p:cNvSpPr txBox="1">
            <a:spLocks noGrp="1"/>
          </p:cNvSpPr>
          <p:nvPr>
            <p:ph type="body" orient="vert" idx="1"/>
          </p:nvPr>
        </p:nvSpPr>
        <p:spPr>
          <a:xfrm>
            <a:off x="503240" y="133346"/>
            <a:ext cx="6650038" cy="6626227"/>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0297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1339E-2A87-2415-8E5B-910C6138D400}"/>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E80EEAE3-3DE7-771E-5EF7-C5A6852F1D22}"/>
              </a:ext>
            </a:extLst>
          </p:cNvPr>
          <p:cNvSpPr txBox="1">
            <a:spLocks noGrp="1"/>
          </p:cNvSpPr>
          <p:nvPr>
            <p:ph idx="1"/>
          </p:nvPr>
        </p:nvSpPr>
        <p:spPr>
          <a:xfrm>
            <a:off x="503240" y="1600200"/>
            <a:ext cx="4457700" cy="515937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6444E9-DC30-9D4E-6ABE-962A1E933531}"/>
              </a:ext>
            </a:extLst>
          </p:cNvPr>
          <p:cNvSpPr txBox="1">
            <a:spLocks noGrp="1"/>
          </p:cNvSpPr>
          <p:nvPr>
            <p:ph idx="2"/>
          </p:nvPr>
        </p:nvSpPr>
        <p:spPr>
          <a:xfrm>
            <a:off x="5113333" y="1600200"/>
            <a:ext cx="4459291" cy="515937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4E28F26-4367-3559-3883-7CD77CE9696D}"/>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92090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834DB-335A-C0C8-A97B-81BEB3D8E63A}"/>
              </a:ext>
            </a:extLst>
          </p:cNvPr>
          <p:cNvSpPr txBox="1">
            <a:spLocks noGrp="1"/>
          </p:cNvSpPr>
          <p:nvPr>
            <p:ph type="title"/>
          </p:nvPr>
        </p:nvSpPr>
        <p:spPr>
          <a:xfrm>
            <a:off x="693736" y="403222"/>
            <a:ext cx="8691564" cy="1460497"/>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8A8BB006-6E6F-46E4-5E94-23CD5900FA12}"/>
              </a:ext>
            </a:extLst>
          </p:cNvPr>
          <p:cNvSpPr txBox="1">
            <a:spLocks noGrp="1"/>
          </p:cNvSpPr>
          <p:nvPr>
            <p:ph type="body" idx="1"/>
          </p:nvPr>
        </p:nvSpPr>
        <p:spPr>
          <a:xfrm>
            <a:off x="693736" y="1854202"/>
            <a:ext cx="4264020" cy="908054"/>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16DC9AFE-B437-4E84-9318-237B4F2EC2DA}"/>
              </a:ext>
            </a:extLst>
          </p:cNvPr>
          <p:cNvSpPr txBox="1">
            <a:spLocks noGrp="1"/>
          </p:cNvSpPr>
          <p:nvPr>
            <p:ph idx="2"/>
          </p:nvPr>
        </p:nvSpPr>
        <p:spPr>
          <a:xfrm>
            <a:off x="693736" y="2762246"/>
            <a:ext cx="4264020" cy="406399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A780E9-C80A-966A-4814-1F7F6B261610}"/>
              </a:ext>
            </a:extLst>
          </p:cNvPr>
          <p:cNvSpPr txBox="1">
            <a:spLocks noGrp="1"/>
          </p:cNvSpPr>
          <p:nvPr>
            <p:ph type="body" idx="3"/>
          </p:nvPr>
        </p:nvSpPr>
        <p:spPr>
          <a:xfrm>
            <a:off x="5102223" y="1854202"/>
            <a:ext cx="4283077" cy="908054"/>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03B3352D-C6B4-FB16-4405-FE51FD20F72D}"/>
              </a:ext>
            </a:extLst>
          </p:cNvPr>
          <p:cNvSpPr txBox="1">
            <a:spLocks noGrp="1"/>
          </p:cNvSpPr>
          <p:nvPr>
            <p:ph idx="4"/>
          </p:nvPr>
        </p:nvSpPr>
        <p:spPr>
          <a:xfrm>
            <a:off x="5102223" y="2762246"/>
            <a:ext cx="4283077" cy="406399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458BCA99-75A6-251B-47A1-D9D81FAC4B61}"/>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3581521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B49D7-A564-A269-C006-214C41990D24}"/>
              </a:ext>
            </a:extLst>
          </p:cNvPr>
          <p:cNvSpPr txBox="1">
            <a:spLocks noGrp="1"/>
          </p:cNvSpPr>
          <p:nvPr>
            <p:ph type="title"/>
          </p:nvPr>
        </p:nvSpPr>
        <p:spPr/>
        <p:txBody>
          <a:bodyPr/>
          <a:lstStyle>
            <a:lvl1pPr>
              <a:defRPr/>
            </a:lvl1pPr>
          </a:lstStyle>
          <a:p>
            <a:pPr lvl="0"/>
            <a:r>
              <a:rPr lang="en-US"/>
              <a:t>Click to edit Master title style</a:t>
            </a:r>
          </a:p>
        </p:txBody>
      </p:sp>
      <p:sp>
        <p:nvSpPr>
          <p:cNvPr id="3" name="Footer Placeholder 2">
            <a:extLst>
              <a:ext uri="{FF2B5EF4-FFF2-40B4-BE49-F238E27FC236}">
                <a16:creationId xmlns:a16="http://schemas.microsoft.com/office/drawing/2014/main" id="{622CF324-28CD-B570-5FD3-279CDC218DE3}"/>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2238916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3A08B46-3E0A-0163-936D-BFE132449B69}"/>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217798372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CFAC3-3D95-979F-A72B-0119E3DD1A75}"/>
              </a:ext>
            </a:extLst>
          </p:cNvPr>
          <p:cNvSpPr txBox="1">
            <a:spLocks noGrp="1"/>
          </p:cNvSpPr>
          <p:nvPr>
            <p:ph type="title"/>
          </p:nvPr>
        </p:nvSpPr>
        <p:spPr>
          <a:xfrm>
            <a:off x="693736" y="504821"/>
            <a:ext cx="3251204" cy="1763713"/>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F8616B62-5EB6-F175-6550-5BADD35FD17F}"/>
              </a:ext>
            </a:extLst>
          </p:cNvPr>
          <p:cNvSpPr txBox="1">
            <a:spLocks noGrp="1"/>
          </p:cNvSpPr>
          <p:nvPr>
            <p:ph idx="1"/>
          </p:nvPr>
        </p:nvSpPr>
        <p:spPr>
          <a:xfrm>
            <a:off x="4284658" y="1089022"/>
            <a:ext cx="5100632" cy="5373691"/>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392C17-6BD3-7267-CC5B-D492E16FF83E}"/>
              </a:ext>
            </a:extLst>
          </p:cNvPr>
          <p:cNvSpPr txBox="1">
            <a:spLocks noGrp="1"/>
          </p:cNvSpPr>
          <p:nvPr>
            <p:ph type="body" idx="2"/>
          </p:nvPr>
        </p:nvSpPr>
        <p:spPr>
          <a:xfrm>
            <a:off x="693736" y="2268534"/>
            <a:ext cx="3251204" cy="4203697"/>
          </a:xfrm>
        </p:spPr>
        <p:txBody>
          <a:bodyPr/>
          <a:lstStyle>
            <a:lvl1pPr marL="0" indent="0">
              <a:buNone/>
              <a:defRPr sz="1600"/>
            </a:lvl1pPr>
          </a:lstStyle>
          <a:p>
            <a:pPr lvl="0"/>
            <a:r>
              <a:rPr lang="en-US"/>
              <a:t>Click to edit Master text styles</a:t>
            </a:r>
          </a:p>
        </p:txBody>
      </p:sp>
      <p:sp>
        <p:nvSpPr>
          <p:cNvPr id="5" name="Footer Placeholder 4">
            <a:extLst>
              <a:ext uri="{FF2B5EF4-FFF2-40B4-BE49-F238E27FC236}">
                <a16:creationId xmlns:a16="http://schemas.microsoft.com/office/drawing/2014/main" id="{E79E44B6-7759-E282-4317-DF3A8FD77FBE}"/>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167576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841C3-712F-6AB7-C79F-3B38E2A91D19}"/>
              </a:ext>
            </a:extLst>
          </p:cNvPr>
          <p:cNvSpPr txBox="1">
            <a:spLocks noGrp="1"/>
          </p:cNvSpPr>
          <p:nvPr>
            <p:ph type="title"/>
          </p:nvPr>
        </p:nvSpPr>
        <p:spPr>
          <a:xfrm>
            <a:off x="693736" y="504821"/>
            <a:ext cx="3251204" cy="1763713"/>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3EBA2446-41B4-6132-AB1D-C75F3DB4C4A0}"/>
              </a:ext>
            </a:extLst>
          </p:cNvPr>
          <p:cNvSpPr txBox="1">
            <a:spLocks noGrp="1"/>
          </p:cNvSpPr>
          <p:nvPr>
            <p:ph type="pic" idx="1"/>
          </p:nvPr>
        </p:nvSpPr>
        <p:spPr>
          <a:xfrm>
            <a:off x="4284658" y="1089022"/>
            <a:ext cx="5100632" cy="5373691"/>
          </a:xfrm>
        </p:spPr>
        <p:txBody>
          <a:bodyPr/>
          <a:lstStyle>
            <a:lvl1pPr marL="0" indent="0">
              <a:buNone/>
              <a:defRPr sz="3200"/>
            </a:lvl1pPr>
          </a:lstStyle>
          <a:p>
            <a:pPr lvl="0"/>
            <a:endParaRPr lang="en-US"/>
          </a:p>
        </p:txBody>
      </p:sp>
      <p:sp>
        <p:nvSpPr>
          <p:cNvPr id="4" name="Text Placeholder 3">
            <a:extLst>
              <a:ext uri="{FF2B5EF4-FFF2-40B4-BE49-F238E27FC236}">
                <a16:creationId xmlns:a16="http://schemas.microsoft.com/office/drawing/2014/main" id="{E6CF8319-FE1F-5FF9-8A80-970881832B37}"/>
              </a:ext>
            </a:extLst>
          </p:cNvPr>
          <p:cNvSpPr txBox="1">
            <a:spLocks noGrp="1"/>
          </p:cNvSpPr>
          <p:nvPr>
            <p:ph type="body" idx="2"/>
          </p:nvPr>
        </p:nvSpPr>
        <p:spPr>
          <a:xfrm>
            <a:off x="693736" y="2268534"/>
            <a:ext cx="3251204" cy="4203697"/>
          </a:xfrm>
        </p:spPr>
        <p:txBody>
          <a:bodyPr/>
          <a:lstStyle>
            <a:lvl1pPr marL="0" indent="0">
              <a:buNone/>
              <a:defRPr sz="1600"/>
            </a:lvl1pPr>
          </a:lstStyle>
          <a:p>
            <a:pPr lvl="0"/>
            <a:r>
              <a:rPr lang="en-US"/>
              <a:t>Click to edit Master text styles</a:t>
            </a:r>
          </a:p>
        </p:txBody>
      </p:sp>
      <p:sp>
        <p:nvSpPr>
          <p:cNvPr id="5" name="Footer Placeholder 4">
            <a:extLst>
              <a:ext uri="{FF2B5EF4-FFF2-40B4-BE49-F238E27FC236}">
                <a16:creationId xmlns:a16="http://schemas.microsoft.com/office/drawing/2014/main" id="{66A4F37E-5841-FA90-08A3-2BF3C6C4917B}"/>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3526280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60B6A8-8E17-071F-1309-BAFD1B2F74BB}"/>
              </a:ext>
            </a:extLst>
          </p:cNvPr>
          <p:cNvSpPr txBox="1">
            <a:spLocks noGrp="1"/>
          </p:cNvSpPr>
          <p:nvPr>
            <p:ph type="title"/>
          </p:nvPr>
        </p:nvSpPr>
        <p:spPr>
          <a:xfrm>
            <a:off x="503642" y="97200"/>
            <a:ext cx="9068763" cy="444599"/>
          </a:xfrm>
          <a:prstGeom prst="rect">
            <a:avLst/>
          </a:prstGeom>
          <a:noFill/>
          <a:ln>
            <a:noFill/>
          </a:ln>
        </p:spPr>
        <p:txBody>
          <a:bodyPr vert="horz" wrap="square" lIns="0" tIns="0" rIns="0" bIns="0" anchor="ctr" anchorCtr="1" compatLnSpc="1">
            <a:noAutofit/>
          </a:bodyPr>
          <a:lstStyle/>
          <a:p>
            <a:pPr lvl="0"/>
            <a:r>
              <a:rPr lang="en-US"/>
              <a:t>Click to edit the title text format</a:t>
            </a:r>
          </a:p>
        </p:txBody>
      </p:sp>
      <p:sp>
        <p:nvSpPr>
          <p:cNvPr id="3" name="Text Placeholder 2">
            <a:extLst>
              <a:ext uri="{FF2B5EF4-FFF2-40B4-BE49-F238E27FC236}">
                <a16:creationId xmlns:a16="http://schemas.microsoft.com/office/drawing/2014/main" id="{F486B3C6-032D-B84F-91A5-D30C99E22F4D}"/>
              </a:ext>
            </a:extLst>
          </p:cNvPr>
          <p:cNvSpPr txBox="1">
            <a:spLocks noGrp="1"/>
          </p:cNvSpPr>
          <p:nvPr>
            <p:ph type="body" idx="1"/>
          </p:nvPr>
        </p:nvSpPr>
        <p:spPr>
          <a:xfrm>
            <a:off x="503642" y="1600556"/>
            <a:ext cx="9068763" cy="5159520"/>
          </a:xfrm>
          <a:prstGeom prst="rect">
            <a:avLst/>
          </a:prstGeom>
          <a:noFill/>
          <a:ln>
            <a:noFill/>
          </a:ln>
        </p:spPr>
        <p:txBody>
          <a:bodyPr vert="horz" wrap="square" lIns="0" tIns="0" rIns="0" bIns="0" anchor="t" anchorCtr="0" compatLnSpc="1">
            <a:noAutofit/>
          </a:body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8"/>
            <a:r>
              <a:rPr lang="en-US"/>
              <a:t>Ninth Outline Level</a:t>
            </a:r>
          </a:p>
        </p:txBody>
      </p:sp>
      <p:sp>
        <p:nvSpPr>
          <p:cNvPr id="4" name="Straight Connector 3">
            <a:extLst>
              <a:ext uri="{FF2B5EF4-FFF2-40B4-BE49-F238E27FC236}">
                <a16:creationId xmlns:a16="http://schemas.microsoft.com/office/drawing/2014/main" id="{4C138842-6D2E-AEFB-A584-B1559F7C1094}"/>
              </a:ext>
            </a:extLst>
          </p:cNvPr>
          <p:cNvSpPr/>
          <p:nvPr/>
        </p:nvSpPr>
        <p:spPr>
          <a:xfrm>
            <a:off x="228600" y="675000"/>
            <a:ext cx="9601200"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73078" cap="flat">
            <a:solidFill>
              <a:srgbClr val="000080"/>
            </a:solidFill>
            <a:prstDash val="solid"/>
            <a:miter/>
          </a:ln>
        </p:spPr>
        <p:txBody>
          <a:bodyPr vert="horz" wrap="square" lIns="36356" tIns="36356" rIns="36356" bIns="36356" anchor="ctr" anchorCtr="1"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Liberation Serif" pitchFamily="18"/>
              <a:ea typeface="DejaVu LGC Sans" pitchFamily="2"/>
              <a:cs typeface="DejaVu LGC Sans" pitchFamily="2"/>
            </a:endParaRPr>
          </a:p>
        </p:txBody>
      </p:sp>
      <p:sp>
        <p:nvSpPr>
          <p:cNvPr id="5" name="Footer Placeholder 4">
            <a:extLst>
              <a:ext uri="{FF2B5EF4-FFF2-40B4-BE49-F238E27FC236}">
                <a16:creationId xmlns:a16="http://schemas.microsoft.com/office/drawing/2014/main" id="{AFA95876-D891-C62D-A8A1-8ADF6DD88229}"/>
              </a:ext>
            </a:extLst>
          </p:cNvPr>
          <p:cNvSpPr txBox="1">
            <a:spLocks noGrp="1"/>
          </p:cNvSpPr>
          <p:nvPr>
            <p:ph type="ftr" sz="quarter" idx="3"/>
          </p:nvPr>
        </p:nvSpPr>
        <p:spPr>
          <a:xfrm>
            <a:off x="105476" y="7240319"/>
            <a:ext cx="718197" cy="321841"/>
          </a:xfrm>
          <a:prstGeom prst="rect">
            <a:avLst/>
          </a:prstGeom>
          <a:noFill/>
          <a:ln>
            <a:noFill/>
          </a:ln>
        </p:spPr>
        <p:txBody>
          <a:bodyPr vert="horz" wrap="square" lIns="0" tIns="0" rIns="0" bIns="0" anchor="t" anchorCtr="1" compatLnSpc="1">
            <a:noAutofit/>
          </a:bodyPr>
          <a:lstStyle>
            <a:lvl1pPr marL="0" marR="0" lvl="0" indent="0" algn="ctr"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Liberation Serif" pitchFamily="18"/>
                <a:ea typeface="DejaVu LGC Sans" pitchFamily="2"/>
                <a:cs typeface="DejaVu LGC Sans" pitchFamily="2"/>
              </a:defRPr>
            </a:lvl1pPr>
          </a:lstStyle>
          <a:p>
            <a:pPr lvl="0"/>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ctr" defTabSz="914400" rtl="0" fontAlgn="auto" hangingPunct="0">
        <a:lnSpc>
          <a:spcPct val="100000"/>
        </a:lnSpc>
        <a:spcBef>
          <a:spcPts val="0"/>
        </a:spcBef>
        <a:spcAft>
          <a:spcPts val="0"/>
        </a:spcAft>
        <a:buNone/>
        <a:tabLst/>
        <a:defRPr lang="en-US" sz="2400" b="0" i="0" u="none" strike="noStrike" kern="1200" cap="none" spc="0" baseline="0">
          <a:solidFill>
            <a:srgbClr val="800000"/>
          </a:solidFill>
          <a:uFillTx/>
          <a:latin typeface="Liberation Sans" pitchFamily="34"/>
          <a:ea typeface="DejaVu LGC Sans" pitchFamily="2"/>
          <a:cs typeface="DejaVu LGC Sans" pitchFamily="2"/>
        </a:defRPr>
      </a:lvl1pPr>
    </p:titleStyle>
    <p:bodyStyle>
      <a:lvl1pPr marL="431999" marR="0" lvl="0" indent="-323999" defTabSz="914400" rtl="0" fontAlgn="auto" hangingPunct="0">
        <a:lnSpc>
          <a:spcPct val="100000"/>
        </a:lnSpc>
        <a:spcBef>
          <a:spcPts val="0"/>
        </a:spcBef>
        <a:spcAft>
          <a:spcPts val="1200"/>
        </a:spcAft>
        <a:buSzPct val="45000"/>
        <a:buFont typeface="StarSymbol"/>
        <a:buChar char="●"/>
        <a:tabLst/>
        <a:defRPr lang="en-US" sz="2000" b="0" i="0" u="none" strike="noStrike" kern="1200" cap="none" spc="0" baseline="0">
          <a:solidFill>
            <a:srgbClr val="000000"/>
          </a:solidFill>
          <a:uFillTx/>
          <a:latin typeface="Liberation Sans" pitchFamily="34"/>
          <a:ea typeface="DejaVu LGC Sans" pitchFamily="2"/>
          <a:cs typeface="DejaVu LGC Sans" pitchFamily="2"/>
        </a:defRPr>
      </a:lvl1pPr>
      <a:lvl2pPr marL="365403" marR="0" lvl="1" indent="-273963" algn="l" defTabSz="914400" rtl="0" fontAlgn="auto" hangingPunct="0">
        <a:lnSpc>
          <a:spcPct val="100000"/>
        </a:lnSpc>
        <a:spcBef>
          <a:spcPts val="0"/>
        </a:spcBef>
        <a:spcAft>
          <a:spcPts val="1200"/>
        </a:spcAft>
        <a:buSzPct val="75000"/>
        <a:buFont typeface="StarSymbol"/>
        <a:buChar char="–"/>
        <a:tabLst/>
        <a:defRPr lang="en-US" sz="2200" b="0" i="0" u="none" strike="noStrike" kern="1200" cap="none" spc="0" baseline="0">
          <a:solidFill>
            <a:srgbClr val="000000"/>
          </a:solidFill>
          <a:uFillTx/>
          <a:latin typeface="Luxi Sans" pitchFamily="34"/>
          <a:ea typeface="DejaVu LGC Sans" pitchFamily="2"/>
          <a:cs typeface="DejaVu LGC Sans" pitchFamily="2"/>
        </a:defRPr>
      </a:lvl2pPr>
      <a:lvl3pPr marL="365403" marR="0" lvl="2" indent="-273963"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3pPr>
      <a:lvl4pPr marL="365403" marR="0" lvl="3" indent="-273963" algn="l" defTabSz="914400" rtl="0" fontAlgn="auto" hangingPunct="0">
        <a:lnSpc>
          <a:spcPct val="100000"/>
        </a:lnSpc>
        <a:spcBef>
          <a:spcPts val="0"/>
        </a:spcBef>
        <a:spcAft>
          <a:spcPts val="1200"/>
        </a:spcAft>
        <a:buSzPct val="7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4pPr>
      <a:lvl5pPr marL="365403" marR="0" lvl="4" indent="-273963"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5pPr>
      <a:lvl6pPr marL="365403" marR="0" lvl="5" indent="-273963"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6pPr>
      <a:lvl7pPr marL="365403" marR="0" lvl="6" indent="-273963"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7pPr>
      <a:lvl8pPr marL="365403" marR="0" lvl="7" indent="-273963"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8pPr>
      <a:lvl9pPr marL="365403" marR="0" lvl="8" indent="-273963"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7FEA0C-9149-209E-7BE8-DB0E46AC7C90}"/>
              </a:ext>
            </a:extLst>
          </p:cNvPr>
          <p:cNvSpPr txBox="1">
            <a:spLocks noGrp="1"/>
          </p:cNvSpPr>
          <p:nvPr>
            <p:ph type="title"/>
          </p:nvPr>
        </p:nvSpPr>
        <p:spPr>
          <a:xfrm>
            <a:off x="503642" y="133200"/>
            <a:ext cx="9068763" cy="444599"/>
          </a:xfrm>
          <a:prstGeom prst="rect">
            <a:avLst/>
          </a:prstGeom>
          <a:noFill/>
          <a:ln>
            <a:noFill/>
          </a:ln>
        </p:spPr>
        <p:txBody>
          <a:bodyPr vert="horz" wrap="square" lIns="0" tIns="0" rIns="0" bIns="0" anchor="ctr" anchorCtr="1" compatLnSpc="1">
            <a:noAutofit/>
          </a:bodyPr>
          <a:lstStyle/>
          <a:p>
            <a:pPr lvl="0"/>
            <a:r>
              <a:rPr lang="en-US"/>
              <a:t>Click to edit the title text format</a:t>
            </a:r>
          </a:p>
        </p:txBody>
      </p:sp>
      <p:sp>
        <p:nvSpPr>
          <p:cNvPr id="3" name="Text Placeholder 2">
            <a:extLst>
              <a:ext uri="{FF2B5EF4-FFF2-40B4-BE49-F238E27FC236}">
                <a16:creationId xmlns:a16="http://schemas.microsoft.com/office/drawing/2014/main" id="{8D82246A-F5EC-6423-365C-1F2FFB1CA653}"/>
              </a:ext>
            </a:extLst>
          </p:cNvPr>
          <p:cNvSpPr txBox="1">
            <a:spLocks noGrp="1"/>
          </p:cNvSpPr>
          <p:nvPr>
            <p:ph type="body" idx="1"/>
          </p:nvPr>
        </p:nvSpPr>
        <p:spPr>
          <a:xfrm>
            <a:off x="503642" y="1600556"/>
            <a:ext cx="9068763" cy="5159520"/>
          </a:xfrm>
          <a:prstGeom prst="rect">
            <a:avLst/>
          </a:prstGeom>
          <a:noFill/>
          <a:ln>
            <a:noFill/>
          </a:ln>
        </p:spPr>
        <p:txBody>
          <a:bodyPr vert="horz" wrap="square" lIns="0" tIns="0" rIns="0" bIns="0" anchor="t" anchorCtr="0" compatLnSpc="1">
            <a:noAutofit/>
          </a:body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8"/>
            <a:r>
              <a:rPr lang="en-US"/>
              <a:t>Ninth Outline Level</a:t>
            </a:r>
          </a:p>
        </p:txBody>
      </p:sp>
      <p:sp>
        <p:nvSpPr>
          <p:cNvPr id="4" name="Straight Connector 3">
            <a:extLst>
              <a:ext uri="{FF2B5EF4-FFF2-40B4-BE49-F238E27FC236}">
                <a16:creationId xmlns:a16="http://schemas.microsoft.com/office/drawing/2014/main" id="{314316DC-12F9-BE13-B186-BB810EE74AAD}"/>
              </a:ext>
            </a:extLst>
          </p:cNvPr>
          <p:cNvSpPr/>
          <p:nvPr/>
        </p:nvSpPr>
        <p:spPr>
          <a:xfrm>
            <a:off x="-167399" y="-17638"/>
            <a:ext cx="9601200"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73078" cap="flat">
            <a:solidFill>
              <a:srgbClr val="000080"/>
            </a:solidFill>
            <a:prstDash val="solid"/>
            <a:miter/>
          </a:ln>
        </p:spPr>
        <p:txBody>
          <a:bodyPr vert="horz" wrap="square" lIns="36356" tIns="36356" rIns="36356" bIns="36356" anchor="ctr" anchorCtr="1"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Liberation Serif" pitchFamily="18"/>
              <a:ea typeface="DejaVu LGC Sans" pitchFamily="2"/>
              <a:cs typeface="DejaVu LGC Sans" pitchFamily="2"/>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marL="0" marR="0" lvl="0" indent="0" algn="ctr" defTabSz="914400" rtl="0" fontAlgn="auto" hangingPunct="0">
        <a:lnSpc>
          <a:spcPct val="100000"/>
        </a:lnSpc>
        <a:spcBef>
          <a:spcPts val="0"/>
        </a:spcBef>
        <a:spcAft>
          <a:spcPts val="0"/>
        </a:spcAft>
        <a:buNone/>
        <a:tabLst/>
        <a:defRPr lang="en-US" sz="2800" b="1" i="0" u="none" strike="noStrike" kern="1200" cap="none" spc="0" baseline="0">
          <a:solidFill>
            <a:srgbClr val="800000"/>
          </a:solidFill>
          <a:uFillTx/>
          <a:latin typeface="Liberation Sans" pitchFamily="34"/>
          <a:ea typeface="DejaVu LGC Sans" pitchFamily="2"/>
          <a:cs typeface="DejaVu LGC Sans" pitchFamily="2"/>
        </a:defRPr>
      </a:lvl1pPr>
    </p:titleStyle>
    <p:bodyStyle>
      <a:lvl1pPr marL="431999" marR="0" lvl="0" indent="-323999" defTabSz="914400" rtl="0" fontAlgn="auto" hangingPunct="0">
        <a:lnSpc>
          <a:spcPct val="100000"/>
        </a:lnSpc>
        <a:spcBef>
          <a:spcPts val="0"/>
        </a:spcBef>
        <a:spcAft>
          <a:spcPts val="1200"/>
        </a:spcAft>
        <a:buSzPct val="45000"/>
        <a:buFont typeface="StarSymbol"/>
        <a:buChar char="●"/>
        <a:tabLst/>
        <a:defRPr lang="en-US" sz="2400" b="0" i="0" u="none" strike="noStrike" kern="1200" cap="none" spc="0" baseline="0">
          <a:solidFill>
            <a:srgbClr val="000000"/>
          </a:solidFill>
          <a:uFillTx/>
          <a:latin typeface="Liberation Sans" pitchFamily="34"/>
          <a:ea typeface="DejaVu LGC Sans" pitchFamily="2"/>
          <a:cs typeface="DejaVu LGC Sans" pitchFamily="2"/>
        </a:defRPr>
      </a:lvl1pPr>
      <a:lvl2pPr marL="365403" marR="0" lvl="1" indent="0" algn="l" defTabSz="914400" rtl="0" fontAlgn="auto" hangingPunct="0">
        <a:lnSpc>
          <a:spcPct val="100000"/>
        </a:lnSpc>
        <a:spcBef>
          <a:spcPts val="0"/>
        </a:spcBef>
        <a:spcAft>
          <a:spcPts val="1200"/>
        </a:spcAft>
        <a:buSzPct val="75000"/>
        <a:buFont typeface="StarSymbol"/>
        <a:buChar char="–"/>
        <a:tabLst/>
        <a:defRPr lang="en-US" sz="2200" b="0" i="0" u="none" strike="noStrike" kern="1200" cap="none" spc="0" baseline="0">
          <a:solidFill>
            <a:srgbClr val="000000"/>
          </a:solidFill>
          <a:uFillTx/>
          <a:latin typeface="Luxi Sans" pitchFamily="34"/>
          <a:ea typeface="DejaVu LGC Sans" pitchFamily="2"/>
          <a:cs typeface="DejaVu LGC Sans" pitchFamily="2"/>
        </a:defRPr>
      </a:lvl2pPr>
      <a:lvl3pPr marL="365403" marR="0" lvl="2" indent="0"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3pPr>
      <a:lvl4pPr marL="365403" marR="0" lvl="3" indent="0" algn="l" defTabSz="914400" rtl="0" fontAlgn="auto" hangingPunct="0">
        <a:lnSpc>
          <a:spcPct val="100000"/>
        </a:lnSpc>
        <a:spcBef>
          <a:spcPts val="0"/>
        </a:spcBef>
        <a:spcAft>
          <a:spcPts val="1200"/>
        </a:spcAft>
        <a:buSzPct val="7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4pPr>
      <a:lvl5pPr marL="365403" marR="0" lvl="4" indent="0"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5pPr>
      <a:lvl6pPr marL="365403" marR="0" lvl="5" indent="0"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6pPr>
      <a:lvl7pPr marL="365403" marR="0" lvl="6" indent="0"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7pPr>
      <a:lvl8pPr marL="365403" marR="0" lvl="7" indent="0"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8pPr>
      <a:lvl9pPr marL="365403" marR="0" lvl="8" indent="0" algn="l" defTabSz="914400" rtl="0" fontAlgn="auto" hangingPunct="0">
        <a:lnSpc>
          <a:spcPct val="100000"/>
        </a:lnSpc>
        <a:spcBef>
          <a:spcPts val="0"/>
        </a:spcBef>
        <a:spcAft>
          <a:spcPts val="1200"/>
        </a:spcAft>
        <a:buSzPct val="45000"/>
        <a:buFont typeface="StarSymbol"/>
        <a:buChar char="●"/>
        <a:tabLst/>
        <a:defRPr lang="en-US" sz="1800" b="0" i="0" u="none" strike="noStrike" kern="1200" cap="none" spc="0" baseline="0">
          <a:solidFill>
            <a:srgbClr val="000000"/>
          </a:solidFill>
          <a:uFillTx/>
          <a:latin typeface="Luxi Sans" pitchFamily="34"/>
          <a:ea typeface="DejaVu LGC Sans" pitchFamily="2"/>
          <a:cs typeface="DejaVu LGC Sans" pitchFamily="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18" Type="http://schemas.openxmlformats.org/officeDocument/2006/relationships/image" Target="../media/image16.png"/><Relationship Id="rId26" Type="http://schemas.openxmlformats.org/officeDocument/2006/relationships/image" Target="../media/image24.jpg"/><Relationship Id="rId3" Type="http://schemas.openxmlformats.org/officeDocument/2006/relationships/image" Target="../media/image1.jpg"/><Relationship Id="rId21" Type="http://schemas.openxmlformats.org/officeDocument/2006/relationships/image" Target="../media/image19.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jpg"/><Relationship Id="rId20" Type="http://schemas.openxmlformats.org/officeDocument/2006/relationships/image" Target="../media/image18.jpg"/><Relationship Id="rId29"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4.jpg"/><Relationship Id="rId11" Type="http://schemas.openxmlformats.org/officeDocument/2006/relationships/image" Target="../media/image9.jpg"/><Relationship Id="rId24" Type="http://schemas.openxmlformats.org/officeDocument/2006/relationships/image" Target="../media/image22.png"/><Relationship Id="rId32" Type="http://schemas.openxmlformats.org/officeDocument/2006/relationships/image" Target="../media/image30.png"/><Relationship Id="rId5" Type="http://schemas.openxmlformats.org/officeDocument/2006/relationships/image" Target="../media/image3.jpg"/><Relationship Id="rId15" Type="http://schemas.openxmlformats.org/officeDocument/2006/relationships/image" Target="../media/image13.png"/><Relationship Id="rId23" Type="http://schemas.openxmlformats.org/officeDocument/2006/relationships/image" Target="../media/image21.gif"/><Relationship Id="rId28" Type="http://schemas.openxmlformats.org/officeDocument/2006/relationships/image" Target="../media/image26.jpg"/><Relationship Id="rId10" Type="http://schemas.openxmlformats.org/officeDocument/2006/relationships/image" Target="../media/image8.jp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 Id="rId22" Type="http://schemas.openxmlformats.org/officeDocument/2006/relationships/image" Target="../media/image20.jpg"/><Relationship Id="rId27" Type="http://schemas.openxmlformats.org/officeDocument/2006/relationships/image" Target="../media/image25.jpg"/><Relationship Id="rId30" Type="http://schemas.openxmlformats.org/officeDocument/2006/relationships/image" Target="../media/image28.png"/></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7.png"/><Relationship Id="rId7"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71.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9.png"/><Relationship Id="rId7"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71.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1.png"/><Relationship Id="rId7"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71.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2.png"/><Relationship Id="rId7"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2.png"/><Relationship Id="rId7"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69.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0.png"/><Relationship Id="rId7"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52.pn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9.png"/><Relationship Id="rId7" Type="http://schemas.openxmlformats.org/officeDocument/2006/relationships/image" Target="../media/image85.png"/><Relationship Id="rId12" Type="http://schemas.openxmlformats.org/officeDocument/2006/relationships/image" Target="../media/image13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136.png"/><Relationship Id="rId5" Type="http://schemas.openxmlformats.org/officeDocument/2006/relationships/image" Target="../media/image81.png"/><Relationship Id="rId10" Type="http://schemas.openxmlformats.org/officeDocument/2006/relationships/image" Target="../media/image88.png"/><Relationship Id="rId4" Type="http://schemas.openxmlformats.org/officeDocument/2006/relationships/image" Target="../media/image80.png"/><Relationship Id="rId9" Type="http://schemas.openxmlformats.org/officeDocument/2006/relationships/image" Target="../media/image87.png"/></Relationships>
</file>

<file path=ppt/slides/_rels/slide2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9.png"/><Relationship Id="rId7" Type="http://schemas.openxmlformats.org/officeDocument/2006/relationships/image" Target="../media/image81.png"/><Relationship Id="rId12" Type="http://schemas.openxmlformats.org/officeDocument/2006/relationships/image" Target="../media/image14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136.png"/><Relationship Id="rId5" Type="http://schemas.openxmlformats.org/officeDocument/2006/relationships/image" Target="../media/image80.png"/><Relationship Id="rId10" Type="http://schemas.openxmlformats.org/officeDocument/2006/relationships/image" Target="../media/image92.png"/><Relationship Id="rId4" Type="http://schemas.openxmlformats.org/officeDocument/2006/relationships/image" Target="../media/image79.png"/><Relationship Id="rId9" Type="http://schemas.openxmlformats.org/officeDocument/2006/relationships/image" Target="../media/image8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145.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48.png"/><Relationship Id="rId11" Type="http://schemas.openxmlformats.org/officeDocument/2006/relationships/image" Target="../media/image97.png"/><Relationship Id="rId5" Type="http://schemas.openxmlformats.org/officeDocument/2006/relationships/image" Target="../media/image147.png"/><Relationship Id="rId15" Type="http://schemas.openxmlformats.org/officeDocument/2006/relationships/image" Target="../media/image157.png"/><Relationship Id="rId10" Type="http://schemas.openxmlformats.org/officeDocument/2006/relationships/image" Target="../media/image96.png"/><Relationship Id="rId4" Type="http://schemas.openxmlformats.org/officeDocument/2006/relationships/image" Target="../media/image146.png"/><Relationship Id="rId9" Type="http://schemas.openxmlformats.org/officeDocument/2006/relationships/image" Target="../media/image95.png"/><Relationship Id="rId14" Type="http://schemas.openxmlformats.org/officeDocument/2006/relationships/image" Target="../media/image100.png"/></Relationships>
</file>

<file path=ppt/slides/_rels/slide2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25.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 Id="rId9" Type="http://schemas.openxmlformats.org/officeDocument/2006/relationships/image" Target="../media/image173.png"/></Relationships>
</file>

<file path=ppt/slides/_rels/slide26.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1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0.png"/><Relationship Id="rId4" Type="http://schemas.openxmlformats.org/officeDocument/2006/relationships/image" Target="../media/image168.png"/></Relationships>
</file>

<file path=ppt/slides/_rels/slide27.xml.rels><?xml version="1.0" encoding="UTF-8" standalone="yes"?>
<Relationships xmlns="http://schemas.openxmlformats.org/package/2006/relationships"><Relationship Id="rId8" Type="http://schemas.openxmlformats.org/officeDocument/2006/relationships/image" Target="../media/image117.gif"/><Relationship Id="rId3" Type="http://schemas.openxmlformats.org/officeDocument/2006/relationships/image" Target="../media/image177.png"/><Relationship Id="rId7" Type="http://schemas.openxmlformats.org/officeDocument/2006/relationships/image" Target="../media/image116.gi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79.png"/><Relationship Id="rId11" Type="http://schemas.openxmlformats.org/officeDocument/2006/relationships/image" Target="../media/image120.png"/><Relationship Id="rId5" Type="http://schemas.openxmlformats.org/officeDocument/2006/relationships/image" Target="../media/image178.png"/><Relationship Id="rId10" Type="http://schemas.openxmlformats.org/officeDocument/2006/relationships/image" Target="../media/image119.png"/><Relationship Id="rId4" Type="http://schemas.openxmlformats.org/officeDocument/2006/relationships/image" Target="../media/image35.png"/><Relationship Id="rId9" Type="http://schemas.openxmlformats.org/officeDocument/2006/relationships/image" Target="../media/image118.png"/></Relationships>
</file>

<file path=ppt/slides/_rels/slide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gif"/><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5.jpg"/><Relationship Id="rId4" Type="http://schemas.openxmlformats.org/officeDocument/2006/relationships/image" Target="../media/image32.jpg"/></Relationships>
</file>

<file path=ppt/slides/_rels/slide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24.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33.xml.rels><?xml version="1.0" encoding="UTF-8" standalone="yes"?>
<Relationships xmlns="http://schemas.openxmlformats.org/package/2006/relationships"><Relationship Id="rId13" Type="http://schemas.openxmlformats.org/officeDocument/2006/relationships/customXml" Target="../ink/ink1.xml"/><Relationship Id="rId18" Type="http://schemas.openxmlformats.org/officeDocument/2006/relationships/image" Target="../media/image128.png"/><Relationship Id="rId26" Type="http://schemas.openxmlformats.org/officeDocument/2006/relationships/image" Target="../media/image133.png"/><Relationship Id="rId39" Type="http://schemas.openxmlformats.org/officeDocument/2006/relationships/customXml" Target="../ink/ink13.xml"/><Relationship Id="rId21" Type="http://schemas.openxmlformats.org/officeDocument/2006/relationships/image" Target="../media/image130.png"/><Relationship Id="rId34" Type="http://schemas.openxmlformats.org/officeDocument/2006/relationships/image" Target="../media/image139.png"/><Relationship Id="rId42" Type="http://schemas.openxmlformats.org/officeDocument/2006/relationships/image" Target="../media/image144.png"/><Relationship Id="rId7" Type="http://schemas.openxmlformats.org/officeDocument/2006/relationships/image" Target="../media/image42.png"/><Relationship Id="rId2" Type="http://schemas.openxmlformats.org/officeDocument/2006/relationships/notesSlide" Target="../notesSlides/notesSlide33.xml"/><Relationship Id="rId16" Type="http://schemas.openxmlformats.org/officeDocument/2006/relationships/image" Target="../media/image127.png"/><Relationship Id="rId20" Type="http://schemas.openxmlformats.org/officeDocument/2006/relationships/customXml" Target="../ink/ink4.xml"/><Relationship Id="rId29" Type="http://schemas.openxmlformats.org/officeDocument/2006/relationships/customXml" Target="../ink/ink8.xml"/><Relationship Id="rId41" Type="http://schemas.openxmlformats.org/officeDocument/2006/relationships/customXml" Target="../ink/ink14.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customXml" Target="../ink/ink6.xml"/><Relationship Id="rId32" Type="http://schemas.openxmlformats.org/officeDocument/2006/relationships/image" Target="../media/image138.png"/><Relationship Id="rId37" Type="http://schemas.openxmlformats.org/officeDocument/2006/relationships/customXml" Target="../ink/ink12.xml"/><Relationship Id="rId40" Type="http://schemas.openxmlformats.org/officeDocument/2006/relationships/image" Target="../media/image143.png"/><Relationship Id="rId5" Type="http://schemas.openxmlformats.org/officeDocument/2006/relationships/image" Target="../media/image40.png"/><Relationship Id="rId15" Type="http://schemas.openxmlformats.org/officeDocument/2006/relationships/customXml" Target="../ink/ink2.xml"/><Relationship Id="rId23" Type="http://schemas.openxmlformats.org/officeDocument/2006/relationships/image" Target="../media/image131.png"/><Relationship Id="rId28" Type="http://schemas.openxmlformats.org/officeDocument/2006/relationships/image" Target="../media/image134.png"/><Relationship Id="rId36" Type="http://schemas.openxmlformats.org/officeDocument/2006/relationships/image" Target="../media/image140.png"/><Relationship Id="rId10" Type="http://schemas.openxmlformats.org/officeDocument/2006/relationships/image" Target="../media/image45.png"/><Relationship Id="rId19" Type="http://schemas.openxmlformats.org/officeDocument/2006/relationships/image" Target="../media/image129.png"/><Relationship Id="rId31" Type="http://schemas.openxmlformats.org/officeDocument/2006/relationships/customXml" Target="../ink/ink9.xml"/><Relationship Id="rId44" Type="http://schemas.openxmlformats.org/officeDocument/2006/relationships/image" Target="../media/image149.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125.png"/><Relationship Id="rId22" Type="http://schemas.openxmlformats.org/officeDocument/2006/relationships/customXml" Target="../ink/ink5.xml"/><Relationship Id="rId27" Type="http://schemas.openxmlformats.org/officeDocument/2006/relationships/customXml" Target="../ink/ink7.xml"/><Relationship Id="rId30" Type="http://schemas.openxmlformats.org/officeDocument/2006/relationships/image" Target="../media/image135.png"/><Relationship Id="rId35" Type="http://schemas.openxmlformats.org/officeDocument/2006/relationships/customXml" Target="../ink/ink11.xml"/><Relationship Id="rId43" Type="http://schemas.openxmlformats.org/officeDocument/2006/relationships/customXml" Target="../ink/ink15.xml"/><Relationship Id="rId8" Type="http://schemas.openxmlformats.org/officeDocument/2006/relationships/image" Target="../media/image43.png"/><Relationship Id="rId3" Type="http://schemas.openxmlformats.org/officeDocument/2006/relationships/image" Target="../media/image124.png"/><Relationship Id="rId12" Type="http://schemas.openxmlformats.org/officeDocument/2006/relationships/image" Target="../media/image47.png"/><Relationship Id="rId17" Type="http://schemas.openxmlformats.org/officeDocument/2006/relationships/customXml" Target="../ink/ink3.xml"/><Relationship Id="rId25" Type="http://schemas.openxmlformats.org/officeDocument/2006/relationships/image" Target="../media/image132.png"/><Relationship Id="rId33" Type="http://schemas.openxmlformats.org/officeDocument/2006/relationships/customXml" Target="../ink/ink10.xml"/><Relationship Id="rId38" Type="http://schemas.openxmlformats.org/officeDocument/2006/relationships/image" Target="../media/image141.png"/></Relationships>
</file>

<file path=ppt/slides/_rels/slide34.x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3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570.png"/><Relationship Id="rId7" Type="http://schemas.openxmlformats.org/officeDocument/2006/relationships/image" Target="../media/image610.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00.png"/><Relationship Id="rId5" Type="http://schemas.openxmlformats.org/officeDocument/2006/relationships/image" Target="../media/image590.png"/><Relationship Id="rId4" Type="http://schemas.openxmlformats.org/officeDocument/2006/relationships/image" Target="../media/image580.png"/><Relationship Id="rId9" Type="http://schemas.openxmlformats.org/officeDocument/2006/relationships/image" Target="../media/image152.png"/></Relationships>
</file>

<file path=ppt/slides/_rels/slide3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00.png"/><Relationship Id="rId4" Type="http://schemas.openxmlformats.org/officeDocument/2006/relationships/image" Target="../media/image58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github.com/urvashirau/ImagingSimulator"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8.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37.png"/></Relationships>
</file>

<file path=ppt/slides/_rels/slide4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8.png"/><Relationship Id="rId18" Type="http://schemas.openxmlformats.org/officeDocument/2006/relationships/image" Target="../media/image33.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36.png"/><Relationship Id="rId17" Type="http://schemas.openxmlformats.org/officeDocument/2006/relationships/image" Target="../media/image5.jpg"/><Relationship Id="rId2" Type="http://schemas.openxmlformats.org/officeDocument/2006/relationships/notesSlide" Target="../notesSlides/notesSlide5.xml"/><Relationship Id="rId16" Type="http://schemas.openxmlformats.org/officeDocument/2006/relationships/image" Target="../media/image37.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49.png"/><Relationship Id="rId10" Type="http://schemas.openxmlformats.org/officeDocument/2006/relationships/image" Target="../media/image46.png"/><Relationship Id="rId19" Type="http://schemas.openxmlformats.org/officeDocument/2006/relationships/image" Target="../media/image34.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jpg"/><Relationship Id="rId11" Type="http://schemas.openxmlformats.org/officeDocument/2006/relationships/image" Target="../media/image84.png"/><Relationship Id="rId5" Type="http://schemas.openxmlformats.org/officeDocument/2006/relationships/image" Target="../media/image37.png"/><Relationship Id="rId10" Type="http://schemas.openxmlformats.org/officeDocument/2006/relationships/image" Target="../media/image83.png"/><Relationship Id="rId4" Type="http://schemas.openxmlformats.org/officeDocument/2006/relationships/image" Target="../media/image38.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0.png"/><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65.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3.png"/><Relationship Id="rId7"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71.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5.pn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71.pn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EDD58F-4003-8152-71E2-C4FC78E1E57D}"/>
              </a:ext>
            </a:extLst>
          </p:cNvPr>
          <p:cNvSpPr/>
          <p:nvPr/>
        </p:nvSpPr>
        <p:spPr>
          <a:xfrm>
            <a:off x="0" y="6728402"/>
            <a:ext cx="10076761" cy="833759"/>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 name="Rectangle 2">
            <a:extLst>
              <a:ext uri="{FF2B5EF4-FFF2-40B4-BE49-F238E27FC236}">
                <a16:creationId xmlns:a16="http://schemas.microsoft.com/office/drawing/2014/main" id="{56C420DD-8072-26E8-4226-C70CE5F0C584}"/>
              </a:ext>
            </a:extLst>
          </p:cNvPr>
          <p:cNvSpPr/>
          <p:nvPr/>
        </p:nvSpPr>
        <p:spPr>
          <a:xfrm>
            <a:off x="353159" y="4119115"/>
            <a:ext cx="5326919" cy="695520"/>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 name="Rectangle 3">
            <a:extLst>
              <a:ext uri="{FF2B5EF4-FFF2-40B4-BE49-F238E27FC236}">
                <a16:creationId xmlns:a16="http://schemas.microsoft.com/office/drawing/2014/main" id="{46A58A9D-AD9F-C2D6-F97B-DFDC4382477E}"/>
              </a:ext>
            </a:extLst>
          </p:cNvPr>
          <p:cNvSpPr/>
          <p:nvPr/>
        </p:nvSpPr>
        <p:spPr>
          <a:xfrm>
            <a:off x="2734202" y="1887477"/>
            <a:ext cx="591123" cy="3042364"/>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5" name="Title 4">
            <a:extLst>
              <a:ext uri="{FF2B5EF4-FFF2-40B4-BE49-F238E27FC236}">
                <a16:creationId xmlns:a16="http://schemas.microsoft.com/office/drawing/2014/main" id="{F0FA36C1-668F-688F-DE78-26288C744A3C}"/>
              </a:ext>
            </a:extLst>
          </p:cNvPr>
          <p:cNvSpPr txBox="1">
            <a:spLocks noGrp="1"/>
          </p:cNvSpPr>
          <p:nvPr>
            <p:ph type="title" idx="4294967295"/>
          </p:nvPr>
        </p:nvSpPr>
        <p:spPr>
          <a:xfrm>
            <a:off x="287999" y="-13679"/>
            <a:ext cx="9071643" cy="751682"/>
          </a:xfrm>
        </p:spPr>
        <p:txBody>
          <a:bodyPr/>
          <a:lstStyle/>
          <a:p>
            <a:pPr lvl="0"/>
            <a:r>
              <a:rPr lang="en-US" sz="2800"/>
              <a:t>Radio Interferometry - Imaging</a:t>
            </a:r>
          </a:p>
        </p:txBody>
      </p:sp>
      <p:sp>
        <p:nvSpPr>
          <p:cNvPr id="6" name="TextBox 5">
            <a:extLst>
              <a:ext uri="{FF2B5EF4-FFF2-40B4-BE49-F238E27FC236}">
                <a16:creationId xmlns:a16="http://schemas.microsoft.com/office/drawing/2014/main" id="{54581926-919B-603F-4BD0-F165F6F61A3D}"/>
              </a:ext>
            </a:extLst>
          </p:cNvPr>
          <p:cNvSpPr txBox="1"/>
          <p:nvPr/>
        </p:nvSpPr>
        <p:spPr>
          <a:xfrm>
            <a:off x="359999" y="6407639"/>
            <a:ext cx="9716761" cy="98208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80"/>
                </a:solidFill>
                <a:uFillTx/>
                <a:latin typeface="Luxi Sans" pitchFamily="34"/>
                <a:ea typeface="DejaVu LGC Sans" pitchFamily="2"/>
                <a:cs typeface="DejaVu LGC Sans" pitchFamily="2"/>
              </a:rPr>
              <a:t>Urvashi Rau</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8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80"/>
                </a:solidFill>
                <a:uFillTx/>
                <a:latin typeface="Luxi Sans" pitchFamily="34"/>
                <a:ea typeface="DejaVu LGC Sans" pitchFamily="2"/>
                <a:cs typeface="DejaVu LGC Sans" pitchFamily="2"/>
              </a:rPr>
              <a:t>National Radio Astronomy Observatory, Socorro, NM, USA</a:t>
            </a:r>
          </a:p>
        </p:txBody>
      </p:sp>
      <p:grpSp>
        <p:nvGrpSpPr>
          <p:cNvPr id="7" name="Group 6">
            <a:extLst>
              <a:ext uri="{FF2B5EF4-FFF2-40B4-BE49-F238E27FC236}">
                <a16:creationId xmlns:a16="http://schemas.microsoft.com/office/drawing/2014/main" id="{DBDF9BEC-37EE-FFFD-8D1E-F1B2BD5E4271}"/>
              </a:ext>
            </a:extLst>
          </p:cNvPr>
          <p:cNvGrpSpPr/>
          <p:nvPr/>
        </p:nvGrpSpPr>
        <p:grpSpPr>
          <a:xfrm>
            <a:off x="272884" y="812517"/>
            <a:ext cx="5158432" cy="5408639"/>
            <a:chOff x="272884" y="812517"/>
            <a:chExt cx="5158432" cy="5408639"/>
          </a:xfrm>
        </p:grpSpPr>
        <p:grpSp>
          <p:nvGrpSpPr>
            <p:cNvPr id="8" name="Group 7">
              <a:extLst>
                <a:ext uri="{FF2B5EF4-FFF2-40B4-BE49-F238E27FC236}">
                  <a16:creationId xmlns:a16="http://schemas.microsoft.com/office/drawing/2014/main" id="{5D5CFDD6-B653-2271-B6E2-7AAEF0D8DCBE}"/>
                </a:ext>
              </a:extLst>
            </p:cNvPr>
            <p:cNvGrpSpPr/>
            <p:nvPr/>
          </p:nvGrpSpPr>
          <p:grpSpPr>
            <a:xfrm>
              <a:off x="272884" y="847081"/>
              <a:ext cx="4690432" cy="5347439"/>
              <a:chOff x="272884" y="847081"/>
              <a:chExt cx="4690432" cy="5347439"/>
            </a:xfrm>
          </p:grpSpPr>
          <p:pic>
            <p:nvPicPr>
              <p:cNvPr id="9" name="Picture 24">
                <a:extLst>
                  <a:ext uri="{FF2B5EF4-FFF2-40B4-BE49-F238E27FC236}">
                    <a16:creationId xmlns:a16="http://schemas.microsoft.com/office/drawing/2014/main" id="{062FC14A-4C33-FA6C-496C-0B115E8FE070}"/>
                  </a:ext>
                </a:extLst>
              </p:cNvPr>
              <p:cNvPicPr>
                <a:picLocks noChangeAspect="1"/>
              </p:cNvPicPr>
              <p:nvPr/>
            </p:nvPicPr>
            <p:blipFill>
              <a:blip r:embed="rId3">
                <a:lum/>
                <a:alphaModFix/>
              </a:blip>
              <a:srcRect/>
              <a:stretch>
                <a:fillRect/>
              </a:stretch>
            </p:blipFill>
            <p:spPr>
              <a:xfrm>
                <a:off x="1330561" y="3371401"/>
                <a:ext cx="3487320" cy="1136160"/>
              </a:xfrm>
              <a:prstGeom prst="rect">
                <a:avLst/>
              </a:prstGeom>
              <a:noFill/>
              <a:ln cap="flat">
                <a:noFill/>
              </a:ln>
            </p:spPr>
          </p:pic>
          <p:pic>
            <p:nvPicPr>
              <p:cNvPr id="10" name="Picture 18">
                <a:extLst>
                  <a:ext uri="{FF2B5EF4-FFF2-40B4-BE49-F238E27FC236}">
                    <a16:creationId xmlns:a16="http://schemas.microsoft.com/office/drawing/2014/main" id="{05645DE5-325B-6A4F-E243-C16A9D35B45C}"/>
                  </a:ext>
                </a:extLst>
              </p:cNvPr>
              <p:cNvPicPr>
                <a:picLocks noChangeAspect="1"/>
              </p:cNvPicPr>
              <p:nvPr/>
            </p:nvPicPr>
            <p:blipFill>
              <a:blip r:embed="rId4">
                <a:lum/>
                <a:alphaModFix/>
              </a:blip>
              <a:srcRect/>
              <a:stretch>
                <a:fillRect/>
              </a:stretch>
            </p:blipFill>
            <p:spPr>
              <a:xfrm>
                <a:off x="2963515" y="2825998"/>
                <a:ext cx="1999801" cy="939244"/>
              </a:xfrm>
              <a:prstGeom prst="rect">
                <a:avLst/>
              </a:prstGeom>
              <a:noFill/>
              <a:ln cap="flat">
                <a:noFill/>
              </a:ln>
            </p:spPr>
          </p:pic>
          <p:pic>
            <p:nvPicPr>
              <p:cNvPr id="11" name="Picture 10">
                <a:extLst>
                  <a:ext uri="{FF2B5EF4-FFF2-40B4-BE49-F238E27FC236}">
                    <a16:creationId xmlns:a16="http://schemas.microsoft.com/office/drawing/2014/main" id="{2AA4757C-341A-794E-39B9-D693D280160C}"/>
                  </a:ext>
                </a:extLst>
              </p:cNvPr>
              <p:cNvPicPr>
                <a:picLocks noChangeAspect="1"/>
              </p:cNvPicPr>
              <p:nvPr/>
            </p:nvPicPr>
            <p:blipFill>
              <a:blip r:embed="rId5">
                <a:lum/>
                <a:alphaModFix/>
              </a:blip>
              <a:srcRect/>
              <a:stretch>
                <a:fillRect/>
              </a:stretch>
            </p:blipFill>
            <p:spPr>
              <a:xfrm>
                <a:off x="1356841" y="2711159"/>
                <a:ext cx="1695599" cy="1069198"/>
              </a:xfrm>
              <a:prstGeom prst="rect">
                <a:avLst/>
              </a:prstGeom>
              <a:noFill/>
              <a:ln cap="flat">
                <a:noFill/>
              </a:ln>
            </p:spPr>
          </p:pic>
          <p:pic>
            <p:nvPicPr>
              <p:cNvPr id="12" name="Picture 9">
                <a:extLst>
                  <a:ext uri="{FF2B5EF4-FFF2-40B4-BE49-F238E27FC236}">
                    <a16:creationId xmlns:a16="http://schemas.microsoft.com/office/drawing/2014/main" id="{826B6668-4F89-3E79-43CB-D098D2459603}"/>
                  </a:ext>
                </a:extLst>
              </p:cNvPr>
              <p:cNvPicPr>
                <a:picLocks noChangeAspect="1"/>
              </p:cNvPicPr>
              <p:nvPr/>
            </p:nvPicPr>
            <p:blipFill>
              <a:blip r:embed="rId6">
                <a:lum/>
                <a:alphaModFix/>
              </a:blip>
              <a:srcRect/>
              <a:stretch>
                <a:fillRect/>
              </a:stretch>
            </p:blipFill>
            <p:spPr>
              <a:xfrm>
                <a:off x="272884" y="1429198"/>
                <a:ext cx="4445995" cy="1369798"/>
              </a:xfrm>
              <a:prstGeom prst="rect">
                <a:avLst/>
              </a:prstGeom>
              <a:noFill/>
              <a:ln cap="flat">
                <a:noFill/>
              </a:ln>
            </p:spPr>
          </p:pic>
          <p:pic>
            <p:nvPicPr>
              <p:cNvPr id="13" name="Picture 10">
                <a:extLst>
                  <a:ext uri="{FF2B5EF4-FFF2-40B4-BE49-F238E27FC236}">
                    <a16:creationId xmlns:a16="http://schemas.microsoft.com/office/drawing/2014/main" id="{D4AB4727-D843-4D33-6EC1-FCDB165A59A4}"/>
                  </a:ext>
                </a:extLst>
              </p:cNvPr>
              <p:cNvPicPr>
                <a:picLocks noChangeAspect="1"/>
              </p:cNvPicPr>
              <p:nvPr/>
            </p:nvPicPr>
            <p:blipFill>
              <a:blip r:embed="rId7">
                <a:lum/>
                <a:alphaModFix/>
              </a:blip>
              <a:srcRect/>
              <a:stretch>
                <a:fillRect/>
              </a:stretch>
            </p:blipFill>
            <p:spPr>
              <a:xfrm>
                <a:off x="272884" y="853555"/>
                <a:ext cx="2866323" cy="1192679"/>
              </a:xfrm>
              <a:prstGeom prst="rect">
                <a:avLst/>
              </a:prstGeom>
              <a:noFill/>
              <a:ln cap="flat">
                <a:noFill/>
              </a:ln>
            </p:spPr>
          </p:pic>
          <p:pic>
            <p:nvPicPr>
              <p:cNvPr id="14" name="Picture 17">
                <a:extLst>
                  <a:ext uri="{FF2B5EF4-FFF2-40B4-BE49-F238E27FC236}">
                    <a16:creationId xmlns:a16="http://schemas.microsoft.com/office/drawing/2014/main" id="{9F1AF3F8-8AE5-0FBA-D5FD-9D2546D0EE83}"/>
                  </a:ext>
                </a:extLst>
              </p:cNvPr>
              <p:cNvPicPr>
                <a:picLocks noChangeAspect="1"/>
              </p:cNvPicPr>
              <p:nvPr/>
            </p:nvPicPr>
            <p:blipFill>
              <a:blip r:embed="rId8">
                <a:lum/>
                <a:alphaModFix/>
              </a:blip>
              <a:srcRect/>
              <a:stretch>
                <a:fillRect/>
              </a:stretch>
            </p:blipFill>
            <p:spPr>
              <a:xfrm>
                <a:off x="1237320" y="4344478"/>
                <a:ext cx="2053084" cy="997555"/>
              </a:xfrm>
              <a:prstGeom prst="rect">
                <a:avLst/>
              </a:prstGeom>
              <a:noFill/>
              <a:ln cap="flat">
                <a:noFill/>
              </a:ln>
            </p:spPr>
          </p:pic>
          <p:pic>
            <p:nvPicPr>
              <p:cNvPr id="15" name="Picture 15">
                <a:extLst>
                  <a:ext uri="{FF2B5EF4-FFF2-40B4-BE49-F238E27FC236}">
                    <a16:creationId xmlns:a16="http://schemas.microsoft.com/office/drawing/2014/main" id="{C62D94FE-F35F-4289-9BBB-BAD1D495BF93}"/>
                  </a:ext>
                </a:extLst>
              </p:cNvPr>
              <p:cNvPicPr>
                <a:picLocks noChangeAspect="1"/>
              </p:cNvPicPr>
              <p:nvPr/>
            </p:nvPicPr>
            <p:blipFill>
              <a:blip r:embed="rId9">
                <a:lum/>
                <a:alphaModFix/>
              </a:blip>
              <a:srcRect/>
              <a:stretch>
                <a:fillRect/>
              </a:stretch>
            </p:blipFill>
            <p:spPr>
              <a:xfrm>
                <a:off x="3087718" y="847081"/>
                <a:ext cx="1677603" cy="1192679"/>
              </a:xfrm>
              <a:prstGeom prst="rect">
                <a:avLst/>
              </a:prstGeom>
              <a:noFill/>
              <a:ln cap="flat">
                <a:noFill/>
              </a:ln>
            </p:spPr>
          </p:pic>
          <p:pic>
            <p:nvPicPr>
              <p:cNvPr id="16" name="Picture 15">
                <a:extLst>
                  <a:ext uri="{FF2B5EF4-FFF2-40B4-BE49-F238E27FC236}">
                    <a16:creationId xmlns:a16="http://schemas.microsoft.com/office/drawing/2014/main" id="{96931FB1-1B37-5732-28FE-F3C5165AE35F}"/>
                  </a:ext>
                </a:extLst>
              </p:cNvPr>
              <p:cNvPicPr>
                <a:picLocks noChangeAspect="1"/>
              </p:cNvPicPr>
              <p:nvPr/>
            </p:nvPicPr>
            <p:blipFill>
              <a:blip r:embed="rId10">
                <a:lum/>
                <a:alphaModFix/>
              </a:blip>
              <a:srcRect/>
              <a:stretch>
                <a:fillRect/>
              </a:stretch>
            </p:blipFill>
            <p:spPr>
              <a:xfrm>
                <a:off x="3031556" y="2050560"/>
                <a:ext cx="1884240" cy="952201"/>
              </a:xfrm>
              <a:prstGeom prst="rect">
                <a:avLst/>
              </a:prstGeom>
              <a:noFill/>
              <a:ln cap="flat">
                <a:noFill/>
              </a:ln>
            </p:spPr>
          </p:pic>
          <p:pic>
            <p:nvPicPr>
              <p:cNvPr id="17" name="Picture 16">
                <a:extLst>
                  <a:ext uri="{FF2B5EF4-FFF2-40B4-BE49-F238E27FC236}">
                    <a16:creationId xmlns:a16="http://schemas.microsoft.com/office/drawing/2014/main" id="{E1CAD7AD-2C03-CE74-C898-4308264EDA8D}"/>
                  </a:ext>
                </a:extLst>
              </p:cNvPr>
              <p:cNvPicPr>
                <a:picLocks noChangeAspect="1"/>
              </p:cNvPicPr>
              <p:nvPr/>
            </p:nvPicPr>
            <p:blipFill>
              <a:blip r:embed="rId11">
                <a:lum/>
                <a:alphaModFix/>
              </a:blip>
              <a:srcRect/>
              <a:stretch>
                <a:fillRect/>
              </a:stretch>
            </p:blipFill>
            <p:spPr>
              <a:xfrm>
                <a:off x="277200" y="4342321"/>
                <a:ext cx="1481401" cy="942115"/>
              </a:xfrm>
              <a:prstGeom prst="rect">
                <a:avLst/>
              </a:prstGeom>
              <a:noFill/>
              <a:ln cap="flat">
                <a:noFill/>
              </a:ln>
            </p:spPr>
          </p:pic>
          <p:pic>
            <p:nvPicPr>
              <p:cNvPr id="18" name="Picture 17">
                <a:extLst>
                  <a:ext uri="{FF2B5EF4-FFF2-40B4-BE49-F238E27FC236}">
                    <a16:creationId xmlns:a16="http://schemas.microsoft.com/office/drawing/2014/main" id="{3FD5C791-471E-2995-D732-AA3AB3F38894}"/>
                  </a:ext>
                </a:extLst>
              </p:cNvPr>
              <p:cNvPicPr>
                <a:picLocks noChangeAspect="1"/>
              </p:cNvPicPr>
              <p:nvPr/>
            </p:nvPicPr>
            <p:blipFill>
              <a:blip r:embed="rId12">
                <a:lum/>
                <a:alphaModFix/>
              </a:blip>
              <a:srcRect/>
              <a:stretch>
                <a:fillRect/>
              </a:stretch>
            </p:blipFill>
            <p:spPr>
              <a:xfrm>
                <a:off x="277200" y="5280477"/>
                <a:ext cx="1654204" cy="895682"/>
              </a:xfrm>
              <a:prstGeom prst="rect">
                <a:avLst/>
              </a:prstGeom>
              <a:noFill/>
              <a:ln cap="flat">
                <a:noFill/>
              </a:ln>
            </p:spPr>
          </p:pic>
          <p:pic>
            <p:nvPicPr>
              <p:cNvPr id="19" name="Picture 18">
                <a:extLst>
                  <a:ext uri="{FF2B5EF4-FFF2-40B4-BE49-F238E27FC236}">
                    <a16:creationId xmlns:a16="http://schemas.microsoft.com/office/drawing/2014/main" id="{1C682C8B-D84B-3C1D-82CF-17831D5FADF7}"/>
                  </a:ext>
                </a:extLst>
              </p:cNvPr>
              <p:cNvPicPr>
                <a:picLocks noChangeAspect="1"/>
              </p:cNvPicPr>
              <p:nvPr/>
            </p:nvPicPr>
            <p:blipFill>
              <a:blip r:embed="rId13">
                <a:lum/>
                <a:alphaModFix/>
              </a:blip>
              <a:srcRect/>
              <a:stretch>
                <a:fillRect/>
              </a:stretch>
            </p:blipFill>
            <p:spPr>
              <a:xfrm>
                <a:off x="3270598" y="4425119"/>
                <a:ext cx="1614958" cy="882716"/>
              </a:xfrm>
              <a:prstGeom prst="rect">
                <a:avLst/>
              </a:prstGeom>
              <a:noFill/>
              <a:ln cap="flat">
                <a:noFill/>
              </a:ln>
            </p:spPr>
          </p:pic>
          <p:pic>
            <p:nvPicPr>
              <p:cNvPr id="20" name="Picture 19">
                <a:extLst>
                  <a:ext uri="{FF2B5EF4-FFF2-40B4-BE49-F238E27FC236}">
                    <a16:creationId xmlns:a16="http://schemas.microsoft.com/office/drawing/2014/main" id="{3F7EB557-3BA8-8DCC-0D90-7AD931A82221}"/>
                  </a:ext>
                </a:extLst>
              </p:cNvPr>
              <p:cNvPicPr>
                <a:picLocks noChangeAspect="1"/>
              </p:cNvPicPr>
              <p:nvPr/>
            </p:nvPicPr>
            <p:blipFill>
              <a:blip r:embed="rId14">
                <a:lum/>
                <a:alphaModFix/>
              </a:blip>
              <a:srcRect/>
              <a:stretch>
                <a:fillRect/>
              </a:stretch>
            </p:blipFill>
            <p:spPr>
              <a:xfrm>
                <a:off x="277556" y="2774883"/>
                <a:ext cx="1085036" cy="1578601"/>
              </a:xfrm>
              <a:prstGeom prst="rect">
                <a:avLst/>
              </a:prstGeom>
              <a:noFill/>
              <a:ln cap="flat">
                <a:noFill/>
              </a:ln>
            </p:spPr>
          </p:pic>
          <p:pic>
            <p:nvPicPr>
              <p:cNvPr id="21" name="Picture 20">
                <a:extLst>
                  <a:ext uri="{FF2B5EF4-FFF2-40B4-BE49-F238E27FC236}">
                    <a16:creationId xmlns:a16="http://schemas.microsoft.com/office/drawing/2014/main" id="{5F17F635-EFA6-AACC-8E66-FBFB89799920}"/>
                  </a:ext>
                </a:extLst>
              </p:cNvPr>
              <p:cNvPicPr>
                <a:picLocks noChangeAspect="1"/>
              </p:cNvPicPr>
              <p:nvPr/>
            </p:nvPicPr>
            <p:blipFill>
              <a:blip r:embed="rId15">
                <a:lum/>
                <a:alphaModFix/>
              </a:blip>
              <a:srcRect/>
              <a:stretch>
                <a:fillRect/>
              </a:stretch>
            </p:blipFill>
            <p:spPr>
              <a:xfrm>
                <a:off x="3293275" y="5281199"/>
                <a:ext cx="1558082" cy="913321"/>
              </a:xfrm>
              <a:prstGeom prst="rect">
                <a:avLst/>
              </a:prstGeom>
              <a:noFill/>
              <a:ln cap="flat">
                <a:noFill/>
              </a:ln>
            </p:spPr>
          </p:pic>
          <p:pic>
            <p:nvPicPr>
              <p:cNvPr id="22" name="Picture 21">
                <a:extLst>
                  <a:ext uri="{FF2B5EF4-FFF2-40B4-BE49-F238E27FC236}">
                    <a16:creationId xmlns:a16="http://schemas.microsoft.com/office/drawing/2014/main" id="{D171A0A6-BD15-465D-36D8-69F50791A260}"/>
                  </a:ext>
                </a:extLst>
              </p:cNvPr>
              <p:cNvPicPr>
                <a:picLocks noChangeAspect="1"/>
              </p:cNvPicPr>
              <p:nvPr/>
            </p:nvPicPr>
            <p:blipFill>
              <a:blip r:embed="rId16">
                <a:lum/>
                <a:alphaModFix/>
              </a:blip>
              <a:srcRect/>
              <a:stretch>
                <a:fillRect/>
              </a:stretch>
            </p:blipFill>
            <p:spPr>
              <a:xfrm>
                <a:off x="1937522" y="5307122"/>
                <a:ext cx="1559518" cy="876964"/>
              </a:xfrm>
              <a:prstGeom prst="rect">
                <a:avLst/>
              </a:prstGeom>
              <a:noFill/>
              <a:ln cap="flat">
                <a:noFill/>
              </a:ln>
            </p:spPr>
          </p:pic>
        </p:grpSp>
        <p:sp>
          <p:nvSpPr>
            <p:cNvPr id="23" name="Rectangle 22">
              <a:extLst>
                <a:ext uri="{FF2B5EF4-FFF2-40B4-BE49-F238E27FC236}">
                  <a16:creationId xmlns:a16="http://schemas.microsoft.com/office/drawing/2014/main" id="{01890284-0A9C-E166-3CBA-EB4AD2A6ED43}"/>
                </a:ext>
              </a:extLst>
            </p:cNvPr>
            <p:cNvSpPr/>
            <p:nvPr/>
          </p:nvSpPr>
          <p:spPr>
            <a:xfrm>
              <a:off x="4775399" y="812517"/>
              <a:ext cx="655917" cy="5408639"/>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pic>
        <p:nvPicPr>
          <p:cNvPr id="24" name="Picture 23">
            <a:extLst>
              <a:ext uri="{FF2B5EF4-FFF2-40B4-BE49-F238E27FC236}">
                <a16:creationId xmlns:a16="http://schemas.microsoft.com/office/drawing/2014/main" id="{5A907415-865B-7956-FF4A-01DCAF224ADF}"/>
              </a:ext>
            </a:extLst>
          </p:cNvPr>
          <p:cNvPicPr>
            <a:picLocks noChangeAspect="1"/>
          </p:cNvPicPr>
          <p:nvPr/>
        </p:nvPicPr>
        <p:blipFill>
          <a:blip r:embed="rId17">
            <a:lum/>
            <a:alphaModFix/>
          </a:blip>
          <a:srcRect/>
          <a:stretch>
            <a:fillRect/>
          </a:stretch>
        </p:blipFill>
        <p:spPr>
          <a:xfrm>
            <a:off x="6198479" y="3909956"/>
            <a:ext cx="2512798" cy="1236241"/>
          </a:xfrm>
          <a:prstGeom prst="rect">
            <a:avLst/>
          </a:prstGeom>
          <a:noFill/>
          <a:ln cap="flat">
            <a:noFill/>
          </a:ln>
        </p:spPr>
      </p:pic>
      <p:pic>
        <p:nvPicPr>
          <p:cNvPr id="25" name="Picture 24">
            <a:extLst>
              <a:ext uri="{FF2B5EF4-FFF2-40B4-BE49-F238E27FC236}">
                <a16:creationId xmlns:a16="http://schemas.microsoft.com/office/drawing/2014/main" id="{D066E8F8-1D5B-6229-E1FB-C0EFB7A3750F}"/>
              </a:ext>
            </a:extLst>
          </p:cNvPr>
          <p:cNvPicPr>
            <a:picLocks noChangeAspect="1"/>
          </p:cNvPicPr>
          <p:nvPr/>
        </p:nvPicPr>
        <p:blipFill>
          <a:blip r:embed="rId18">
            <a:lum/>
            <a:alphaModFix/>
          </a:blip>
          <a:srcRect l="35463" t="38687" r="36757" b="34388"/>
          <a:stretch>
            <a:fillRect/>
          </a:stretch>
        </p:blipFill>
        <p:spPr>
          <a:xfrm>
            <a:off x="5003642" y="3901324"/>
            <a:ext cx="1252444" cy="1269717"/>
          </a:xfrm>
          <a:prstGeom prst="rect">
            <a:avLst/>
          </a:prstGeom>
          <a:noFill/>
          <a:ln cap="flat">
            <a:noFill/>
          </a:ln>
        </p:spPr>
      </p:pic>
      <p:pic>
        <p:nvPicPr>
          <p:cNvPr id="26" name="Picture 25">
            <a:extLst>
              <a:ext uri="{FF2B5EF4-FFF2-40B4-BE49-F238E27FC236}">
                <a16:creationId xmlns:a16="http://schemas.microsoft.com/office/drawing/2014/main" id="{7B6AC388-D771-3051-AFC9-C98ACB141A38}"/>
              </a:ext>
            </a:extLst>
          </p:cNvPr>
          <p:cNvPicPr>
            <a:picLocks noChangeAspect="1"/>
          </p:cNvPicPr>
          <p:nvPr/>
        </p:nvPicPr>
        <p:blipFill>
          <a:blip r:embed="rId19">
            <a:lum/>
            <a:alphaModFix/>
          </a:blip>
          <a:srcRect t="15312"/>
          <a:stretch>
            <a:fillRect/>
          </a:stretch>
        </p:blipFill>
        <p:spPr>
          <a:xfrm>
            <a:off x="4992843" y="2617918"/>
            <a:ext cx="1216078" cy="1311478"/>
          </a:xfrm>
          <a:prstGeom prst="rect">
            <a:avLst/>
          </a:prstGeom>
          <a:noFill/>
          <a:ln cap="flat">
            <a:noFill/>
          </a:ln>
        </p:spPr>
      </p:pic>
      <p:pic>
        <p:nvPicPr>
          <p:cNvPr id="27" name="Picture 26">
            <a:extLst>
              <a:ext uri="{FF2B5EF4-FFF2-40B4-BE49-F238E27FC236}">
                <a16:creationId xmlns:a16="http://schemas.microsoft.com/office/drawing/2014/main" id="{ACFB510F-790E-3D36-402B-D93C1984DB1F}"/>
              </a:ext>
            </a:extLst>
          </p:cNvPr>
          <p:cNvPicPr>
            <a:picLocks noChangeAspect="1"/>
          </p:cNvPicPr>
          <p:nvPr/>
        </p:nvPicPr>
        <p:blipFill>
          <a:blip r:embed="rId20">
            <a:lum/>
            <a:alphaModFix/>
          </a:blip>
          <a:srcRect l="30348" t="9608" r="16951" b="24736"/>
          <a:stretch>
            <a:fillRect/>
          </a:stretch>
        </p:blipFill>
        <p:spPr>
          <a:xfrm>
            <a:off x="8507879" y="2639881"/>
            <a:ext cx="1273676" cy="1108435"/>
          </a:xfrm>
          <a:prstGeom prst="rect">
            <a:avLst/>
          </a:prstGeom>
          <a:noFill/>
          <a:ln cap="flat">
            <a:noFill/>
          </a:ln>
        </p:spPr>
      </p:pic>
      <p:pic>
        <p:nvPicPr>
          <p:cNvPr id="28" name="Picture 27">
            <a:extLst>
              <a:ext uri="{FF2B5EF4-FFF2-40B4-BE49-F238E27FC236}">
                <a16:creationId xmlns:a16="http://schemas.microsoft.com/office/drawing/2014/main" id="{47D0EAB3-2AB1-004B-B39C-B3B98ED51870}"/>
              </a:ext>
            </a:extLst>
          </p:cNvPr>
          <p:cNvPicPr>
            <a:picLocks noChangeAspect="1"/>
          </p:cNvPicPr>
          <p:nvPr/>
        </p:nvPicPr>
        <p:blipFill>
          <a:blip r:embed="rId21">
            <a:lum/>
            <a:alphaModFix/>
          </a:blip>
          <a:srcRect l="3789" r="3789" b="7265"/>
          <a:stretch>
            <a:fillRect/>
          </a:stretch>
        </p:blipFill>
        <p:spPr>
          <a:xfrm>
            <a:off x="6874559" y="5126757"/>
            <a:ext cx="2144880" cy="1045799"/>
          </a:xfrm>
          <a:prstGeom prst="rect">
            <a:avLst/>
          </a:prstGeom>
          <a:noFill/>
          <a:ln cap="flat">
            <a:noFill/>
          </a:ln>
        </p:spPr>
      </p:pic>
      <p:pic>
        <p:nvPicPr>
          <p:cNvPr id="29" name="Picture 28">
            <a:extLst>
              <a:ext uri="{FF2B5EF4-FFF2-40B4-BE49-F238E27FC236}">
                <a16:creationId xmlns:a16="http://schemas.microsoft.com/office/drawing/2014/main" id="{2F945216-AE4E-95E5-931D-C0CDC1A381C1}"/>
              </a:ext>
            </a:extLst>
          </p:cNvPr>
          <p:cNvPicPr>
            <a:picLocks noChangeAspect="1"/>
          </p:cNvPicPr>
          <p:nvPr/>
        </p:nvPicPr>
        <p:blipFill>
          <a:blip r:embed="rId22">
            <a:lum/>
            <a:alphaModFix/>
          </a:blip>
          <a:srcRect/>
          <a:stretch>
            <a:fillRect/>
          </a:stretch>
        </p:blipFill>
        <p:spPr>
          <a:xfrm rot="16200004">
            <a:off x="5492696" y="4609257"/>
            <a:ext cx="1067040" cy="2066763"/>
          </a:xfrm>
          <a:prstGeom prst="rect">
            <a:avLst/>
          </a:prstGeom>
          <a:noFill/>
          <a:ln cap="flat">
            <a:noFill/>
          </a:ln>
        </p:spPr>
      </p:pic>
      <p:pic>
        <p:nvPicPr>
          <p:cNvPr id="30" name="Picture 29">
            <a:extLst>
              <a:ext uri="{FF2B5EF4-FFF2-40B4-BE49-F238E27FC236}">
                <a16:creationId xmlns:a16="http://schemas.microsoft.com/office/drawing/2014/main" id="{2DDE1F55-B7C8-9809-4BF9-4EA84E5CD2A4}"/>
              </a:ext>
            </a:extLst>
          </p:cNvPr>
          <p:cNvPicPr>
            <a:picLocks noChangeAspect="1"/>
          </p:cNvPicPr>
          <p:nvPr/>
        </p:nvPicPr>
        <p:blipFill>
          <a:blip r:embed="rId23">
            <a:lum/>
            <a:alphaModFix/>
          </a:blip>
          <a:srcRect/>
          <a:stretch>
            <a:fillRect/>
          </a:stretch>
        </p:blipFill>
        <p:spPr>
          <a:xfrm>
            <a:off x="6381359" y="1559884"/>
            <a:ext cx="883081" cy="1128598"/>
          </a:xfrm>
          <a:prstGeom prst="rect">
            <a:avLst/>
          </a:prstGeom>
          <a:noFill/>
          <a:ln cap="flat">
            <a:noFill/>
          </a:ln>
        </p:spPr>
      </p:pic>
      <p:pic>
        <p:nvPicPr>
          <p:cNvPr id="31" name="Picture 30">
            <a:extLst>
              <a:ext uri="{FF2B5EF4-FFF2-40B4-BE49-F238E27FC236}">
                <a16:creationId xmlns:a16="http://schemas.microsoft.com/office/drawing/2014/main" id="{5CB54BA9-2BBB-BBEC-CB10-5813ED13E17F}"/>
              </a:ext>
            </a:extLst>
          </p:cNvPr>
          <p:cNvPicPr>
            <a:picLocks noChangeAspect="1"/>
          </p:cNvPicPr>
          <p:nvPr/>
        </p:nvPicPr>
        <p:blipFill>
          <a:blip r:embed="rId24">
            <a:lum/>
            <a:alphaModFix/>
          </a:blip>
          <a:srcRect l="29707" t="7461" r="22283" b="29845"/>
          <a:stretch>
            <a:fillRect/>
          </a:stretch>
        </p:blipFill>
        <p:spPr>
          <a:xfrm>
            <a:off x="8089916" y="860038"/>
            <a:ext cx="1688037" cy="1785603"/>
          </a:xfrm>
          <a:prstGeom prst="rect">
            <a:avLst/>
          </a:prstGeom>
          <a:noFill/>
          <a:ln cap="flat">
            <a:noFill/>
          </a:ln>
        </p:spPr>
      </p:pic>
      <p:pic>
        <p:nvPicPr>
          <p:cNvPr id="32" name="Picture 31">
            <a:extLst>
              <a:ext uri="{FF2B5EF4-FFF2-40B4-BE49-F238E27FC236}">
                <a16:creationId xmlns:a16="http://schemas.microsoft.com/office/drawing/2014/main" id="{82C04798-A9B0-0283-16AD-A72B0E23AF8C}"/>
              </a:ext>
            </a:extLst>
          </p:cNvPr>
          <p:cNvPicPr>
            <a:picLocks noChangeAspect="1"/>
          </p:cNvPicPr>
          <p:nvPr/>
        </p:nvPicPr>
        <p:blipFill>
          <a:blip r:embed="rId25">
            <a:lum/>
            <a:alphaModFix/>
          </a:blip>
          <a:srcRect/>
          <a:stretch>
            <a:fillRect/>
          </a:stretch>
        </p:blipFill>
        <p:spPr>
          <a:xfrm rot="5400013">
            <a:off x="6755939" y="1317773"/>
            <a:ext cx="1821237" cy="891357"/>
          </a:xfrm>
          <a:prstGeom prst="rect">
            <a:avLst/>
          </a:prstGeom>
          <a:noFill/>
          <a:ln cap="flat">
            <a:noFill/>
          </a:ln>
        </p:spPr>
      </p:pic>
      <p:pic>
        <p:nvPicPr>
          <p:cNvPr id="33" name="Picture 32">
            <a:extLst>
              <a:ext uri="{FF2B5EF4-FFF2-40B4-BE49-F238E27FC236}">
                <a16:creationId xmlns:a16="http://schemas.microsoft.com/office/drawing/2014/main" id="{EF89334A-1DF1-0213-AC6F-AD8BEE143F93}"/>
              </a:ext>
            </a:extLst>
          </p:cNvPr>
          <p:cNvPicPr>
            <a:picLocks noChangeAspect="1"/>
          </p:cNvPicPr>
          <p:nvPr/>
        </p:nvPicPr>
        <p:blipFill>
          <a:blip r:embed="rId26">
            <a:lum/>
            <a:alphaModFix/>
          </a:blip>
          <a:srcRect l="20040" t="5000" r="20040" b="5000"/>
          <a:stretch>
            <a:fillRect/>
          </a:stretch>
        </p:blipFill>
        <p:spPr>
          <a:xfrm>
            <a:off x="6194520" y="2652482"/>
            <a:ext cx="1226877" cy="1282683"/>
          </a:xfrm>
          <a:prstGeom prst="rect">
            <a:avLst/>
          </a:prstGeom>
          <a:noFill/>
          <a:ln cap="flat">
            <a:noFill/>
          </a:ln>
        </p:spPr>
      </p:pic>
      <p:pic>
        <p:nvPicPr>
          <p:cNvPr id="34" name="Picture 33">
            <a:extLst>
              <a:ext uri="{FF2B5EF4-FFF2-40B4-BE49-F238E27FC236}">
                <a16:creationId xmlns:a16="http://schemas.microsoft.com/office/drawing/2014/main" id="{2763131A-6557-F9D6-9E21-EAFDFAABCA99}"/>
              </a:ext>
            </a:extLst>
          </p:cNvPr>
          <p:cNvPicPr>
            <a:picLocks noChangeAspect="1"/>
          </p:cNvPicPr>
          <p:nvPr/>
        </p:nvPicPr>
        <p:blipFill>
          <a:blip r:embed="rId27">
            <a:lum/>
            <a:alphaModFix/>
          </a:blip>
          <a:srcRect/>
          <a:stretch>
            <a:fillRect/>
          </a:stretch>
        </p:blipFill>
        <p:spPr>
          <a:xfrm>
            <a:off x="7420676" y="2645999"/>
            <a:ext cx="1300679" cy="1283396"/>
          </a:xfrm>
          <a:prstGeom prst="rect">
            <a:avLst/>
          </a:prstGeom>
          <a:noFill/>
          <a:ln cap="flat">
            <a:noFill/>
          </a:ln>
        </p:spPr>
      </p:pic>
      <p:pic>
        <p:nvPicPr>
          <p:cNvPr id="35" name="Picture 34">
            <a:extLst>
              <a:ext uri="{FF2B5EF4-FFF2-40B4-BE49-F238E27FC236}">
                <a16:creationId xmlns:a16="http://schemas.microsoft.com/office/drawing/2014/main" id="{49FC0AFE-8F7A-3CCE-0D9D-0A90EE871D35}"/>
              </a:ext>
            </a:extLst>
          </p:cNvPr>
          <p:cNvPicPr>
            <a:picLocks noChangeAspect="1"/>
          </p:cNvPicPr>
          <p:nvPr/>
        </p:nvPicPr>
        <p:blipFill>
          <a:blip r:embed="rId28">
            <a:lum/>
            <a:alphaModFix/>
          </a:blip>
          <a:srcRect/>
          <a:stretch>
            <a:fillRect/>
          </a:stretch>
        </p:blipFill>
        <p:spPr>
          <a:xfrm>
            <a:off x="6389278" y="852842"/>
            <a:ext cx="849596" cy="734400"/>
          </a:xfrm>
          <a:prstGeom prst="rect">
            <a:avLst/>
          </a:prstGeom>
          <a:noFill/>
          <a:ln cap="flat">
            <a:noFill/>
          </a:ln>
        </p:spPr>
      </p:pic>
      <p:pic>
        <p:nvPicPr>
          <p:cNvPr id="36" name="Picture 35">
            <a:extLst>
              <a:ext uri="{FF2B5EF4-FFF2-40B4-BE49-F238E27FC236}">
                <a16:creationId xmlns:a16="http://schemas.microsoft.com/office/drawing/2014/main" id="{AF1824FC-1365-1F87-A46E-35B66AD94206}"/>
              </a:ext>
            </a:extLst>
          </p:cNvPr>
          <p:cNvPicPr>
            <a:picLocks noChangeAspect="1"/>
          </p:cNvPicPr>
          <p:nvPr/>
        </p:nvPicPr>
        <p:blipFill>
          <a:blip r:embed="rId29">
            <a:lum/>
            <a:alphaModFix/>
          </a:blip>
          <a:srcRect l="7360"/>
          <a:stretch>
            <a:fillRect/>
          </a:stretch>
        </p:blipFill>
        <p:spPr>
          <a:xfrm>
            <a:off x="4993922" y="852842"/>
            <a:ext cx="1406520" cy="1799283"/>
          </a:xfrm>
          <a:prstGeom prst="rect">
            <a:avLst/>
          </a:prstGeom>
          <a:noFill/>
          <a:ln cap="flat">
            <a:noFill/>
          </a:ln>
        </p:spPr>
      </p:pic>
      <p:pic>
        <p:nvPicPr>
          <p:cNvPr id="37" name="Picture 36">
            <a:extLst>
              <a:ext uri="{FF2B5EF4-FFF2-40B4-BE49-F238E27FC236}">
                <a16:creationId xmlns:a16="http://schemas.microsoft.com/office/drawing/2014/main" id="{73D1A63B-FD99-29FF-F943-B4E7CF5F5FF8}"/>
              </a:ext>
            </a:extLst>
          </p:cNvPr>
          <p:cNvPicPr>
            <a:picLocks noChangeAspect="1"/>
          </p:cNvPicPr>
          <p:nvPr/>
        </p:nvPicPr>
        <p:blipFill>
          <a:blip r:embed="rId30">
            <a:lum/>
            <a:alphaModFix/>
          </a:blip>
          <a:srcRect/>
          <a:stretch>
            <a:fillRect/>
          </a:stretch>
        </p:blipFill>
        <p:spPr>
          <a:xfrm>
            <a:off x="8684276" y="3738240"/>
            <a:ext cx="1101239" cy="687601"/>
          </a:xfrm>
          <a:prstGeom prst="rect">
            <a:avLst/>
          </a:prstGeom>
          <a:noFill/>
          <a:ln cap="flat">
            <a:noFill/>
          </a:ln>
        </p:spPr>
      </p:pic>
      <p:pic>
        <p:nvPicPr>
          <p:cNvPr id="38" name="Picture 37">
            <a:extLst>
              <a:ext uri="{FF2B5EF4-FFF2-40B4-BE49-F238E27FC236}">
                <a16:creationId xmlns:a16="http://schemas.microsoft.com/office/drawing/2014/main" id="{F87EB04D-6075-1C11-2E71-69E71DAD6793}"/>
              </a:ext>
            </a:extLst>
          </p:cNvPr>
          <p:cNvPicPr>
            <a:picLocks noChangeAspect="1"/>
          </p:cNvPicPr>
          <p:nvPr/>
        </p:nvPicPr>
        <p:blipFill>
          <a:blip r:embed="rId31">
            <a:lum/>
            <a:alphaModFix/>
          </a:blip>
          <a:srcRect/>
          <a:stretch>
            <a:fillRect/>
          </a:stretch>
        </p:blipFill>
        <p:spPr>
          <a:xfrm>
            <a:off x="8759156" y="5133962"/>
            <a:ext cx="1038602" cy="1042196"/>
          </a:xfrm>
          <a:prstGeom prst="rect">
            <a:avLst/>
          </a:prstGeom>
          <a:noFill/>
          <a:ln cap="flat">
            <a:noFill/>
          </a:ln>
        </p:spPr>
      </p:pic>
      <p:pic>
        <p:nvPicPr>
          <p:cNvPr id="39" name="Picture 38">
            <a:extLst>
              <a:ext uri="{FF2B5EF4-FFF2-40B4-BE49-F238E27FC236}">
                <a16:creationId xmlns:a16="http://schemas.microsoft.com/office/drawing/2014/main" id="{0F6984D2-F6AD-A419-3F8A-847AC22F6EC2}"/>
              </a:ext>
            </a:extLst>
          </p:cNvPr>
          <p:cNvPicPr>
            <a:picLocks noChangeAspect="1"/>
          </p:cNvPicPr>
          <p:nvPr/>
        </p:nvPicPr>
        <p:blipFill>
          <a:blip r:embed="rId32">
            <a:lum/>
            <a:alphaModFix/>
          </a:blip>
          <a:srcRect l="37200" t="37200" r="37200" b="37200"/>
          <a:stretch>
            <a:fillRect/>
          </a:stretch>
        </p:blipFill>
        <p:spPr>
          <a:xfrm>
            <a:off x="8684276" y="4290117"/>
            <a:ext cx="1107356" cy="843835"/>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42E651-6D0E-8935-79C5-84E94B239C25}"/>
              </a:ext>
            </a:extLst>
          </p:cNvPr>
          <p:cNvSpPr/>
          <p:nvPr/>
        </p:nvSpPr>
        <p:spPr>
          <a:xfrm>
            <a:off x="3467563" y="1000217"/>
            <a:ext cx="267123" cy="835560"/>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 name="Title 1">
            <a:extLst>
              <a:ext uri="{FF2B5EF4-FFF2-40B4-BE49-F238E27FC236}">
                <a16:creationId xmlns:a16="http://schemas.microsoft.com/office/drawing/2014/main" id="{15097DC4-C65E-3E2D-E72E-E9775F43B42C}"/>
              </a:ext>
            </a:extLst>
          </p:cNvPr>
          <p:cNvSpPr txBox="1">
            <a:spLocks noGrp="1"/>
          </p:cNvSpPr>
          <p:nvPr>
            <p:ph type="title" idx="4294967295"/>
          </p:nvPr>
        </p:nvSpPr>
        <p:spPr/>
        <p:txBody>
          <a:bodyPr>
            <a:spAutoFit/>
          </a:bodyPr>
          <a:lstStyle/>
          <a:p>
            <a:pPr lvl="0"/>
            <a:r>
              <a:rPr lang="en-US"/>
              <a:t>Spatial Frequency (uv) coverage + Observed Image</a:t>
            </a:r>
          </a:p>
        </p:txBody>
      </p:sp>
      <p:pic>
        <p:nvPicPr>
          <p:cNvPr id="3" name="Picture 2">
            <a:extLst>
              <a:ext uri="{FF2B5EF4-FFF2-40B4-BE49-F238E27FC236}">
                <a16:creationId xmlns:a16="http://schemas.microsoft.com/office/drawing/2014/main" id="{67106E05-61C0-4DB4-7EBD-27B2C472FF38}"/>
              </a:ext>
            </a:extLst>
          </p:cNvPr>
          <p:cNvPicPr>
            <a:picLocks noChangeAspect="1"/>
          </p:cNvPicPr>
          <p:nvPr/>
        </p:nvPicPr>
        <p:blipFill>
          <a:blip r:embed="rId3">
            <a:lum/>
            <a:alphaModFix/>
          </a:blip>
          <a:srcRect/>
          <a:stretch>
            <a:fillRect/>
          </a:stretch>
        </p:blipFill>
        <p:spPr>
          <a:xfrm>
            <a:off x="368274" y="2063160"/>
            <a:ext cx="4770360" cy="4579562"/>
          </a:xfrm>
          <a:prstGeom prst="rect">
            <a:avLst/>
          </a:prstGeom>
          <a:noFill/>
          <a:ln cap="flat">
            <a:noFill/>
          </a:ln>
        </p:spPr>
      </p:pic>
      <p:pic>
        <p:nvPicPr>
          <p:cNvPr id="4" name="Picture 3">
            <a:extLst>
              <a:ext uri="{FF2B5EF4-FFF2-40B4-BE49-F238E27FC236}">
                <a16:creationId xmlns:a16="http://schemas.microsoft.com/office/drawing/2014/main" id="{3F688BFF-5432-08A5-ED78-7DA6C2AD3638}"/>
              </a:ext>
            </a:extLst>
          </p:cNvPr>
          <p:cNvPicPr>
            <a:picLocks noChangeAspect="1"/>
          </p:cNvPicPr>
          <p:nvPr/>
        </p:nvPicPr>
        <p:blipFill>
          <a:blip r:embed="rId4">
            <a:lum/>
            <a:alphaModFix/>
          </a:blip>
          <a:srcRect/>
          <a:stretch>
            <a:fillRect/>
          </a:stretch>
        </p:blipFill>
        <p:spPr>
          <a:xfrm>
            <a:off x="4771083" y="2221196"/>
            <a:ext cx="5021281" cy="4849556"/>
          </a:xfrm>
          <a:prstGeom prst="rect">
            <a:avLst/>
          </a:prstGeom>
          <a:noFill/>
          <a:ln cap="flat">
            <a:no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F640BA2-E478-20AB-95A7-AA3EB6D18F4B}"/>
                  </a:ext>
                </a:extLst>
              </p:cNvPr>
              <p:cNvSpPr txBox="1"/>
              <p:nvPr/>
            </p:nvSpPr>
            <p:spPr>
              <a:xfrm>
                <a:off x="1153442" y="965880"/>
                <a:ext cx="3156837" cy="13280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𝑢</m:t>
                                </m:r>
                              </m:e>
                            </m:mr>
                            <m:mr>
                              <m:e>
                                <m:r>
                                  <a:rPr lang="en-US" i="1">
                                    <a:latin typeface="Cambria Math" panose="02040503050406030204" pitchFamily="18" charset="0"/>
                                  </a:rPr>
                                  <m:t>𝑣</m:t>
                                </m:r>
                              </m:e>
                            </m:mr>
                            <m:mr>
                              <m:e>
                                <m:r>
                                  <a:rPr lang="en-US" i="1">
                                    <a:latin typeface="Cambria Math" panose="02040503050406030204" pitchFamily="18" charset="0"/>
                                  </a:rPr>
                                  <m:t>𝑤</m:t>
                                </m:r>
                              </m:e>
                            </m:mr>
                          </m:m>
                        </m:e>
                      </m:d>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𝜆</m:t>
                          </m:r>
                        </m:den>
                      </m:f>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mr>
                            <m:mr>
                              <m:e>
                                <m:r>
                                  <a:rPr lang="en-US" i="1">
                                    <a:latin typeface="Cambria Math" panose="02040503050406030204" pitchFamily="18" charset="0"/>
                                  </a:rPr>
                                  <m:t>𝑅</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h</m:t>
                                    </m:r>
                                    <m:r>
                                      <a:rPr lang="en-US" i="0">
                                        <a:latin typeface="Cambria Math" panose="02040503050406030204" pitchFamily="18" charset="0"/>
                                      </a:rPr>
                                      <m:t>,</m:t>
                                    </m:r>
                                    <m:r>
                                      <a:rPr lang="en-US" i="1">
                                        <a:latin typeface="Cambria Math" panose="02040503050406030204" pitchFamily="18" charset="0"/>
                                      </a:rPr>
                                      <m:t>𝜃</m:t>
                                    </m:r>
                                  </m:e>
                                </m:d>
                              </m:e>
                            </m:mr>
                            <m:mr>
                              <m:e/>
                            </m:mr>
                          </m:m>
                        </m:e>
                      </m:d>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𝛿</m:t>
                                </m:r>
                                <m:r>
                                  <a:rPr lang="en-US" i="1">
                                    <a:latin typeface="Cambria Math" panose="02040503050406030204" pitchFamily="18" charset="0"/>
                                  </a:rPr>
                                  <m:t>𝑥</m:t>
                                </m:r>
                              </m:e>
                            </m:mr>
                            <m:mr>
                              <m:e>
                                <m:r>
                                  <a:rPr lang="en-US" i="1">
                                    <a:latin typeface="Cambria Math" panose="02040503050406030204" pitchFamily="18" charset="0"/>
                                  </a:rPr>
                                  <m:t>𝛿</m:t>
                                </m:r>
                                <m:r>
                                  <a:rPr lang="en-US" i="1">
                                    <a:latin typeface="Cambria Math" panose="02040503050406030204" pitchFamily="18" charset="0"/>
                                  </a:rPr>
                                  <m:t>𝑦</m:t>
                                </m:r>
                              </m:e>
                            </m:mr>
                            <m:mr>
                              <m:e>
                                <m:r>
                                  <a:rPr lang="en-US" i="1">
                                    <a:latin typeface="Cambria Math" panose="02040503050406030204" pitchFamily="18" charset="0"/>
                                  </a:rPr>
                                  <m:t>𝛿</m:t>
                                </m:r>
                                <m:r>
                                  <a:rPr lang="en-US" i="1">
                                    <a:latin typeface="Cambria Math" panose="02040503050406030204" pitchFamily="18" charset="0"/>
                                  </a:rPr>
                                  <m:t>𝑧</m:t>
                                </m:r>
                              </m:e>
                            </m:mr>
                          </m:m>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6" name="TextBox 5">
                <a:extLst>
                  <a:ext uri="{FF2B5EF4-FFF2-40B4-BE49-F238E27FC236}">
                    <a16:creationId xmlns:a16="http://schemas.microsoft.com/office/drawing/2014/main" id="{9F640BA2-E478-20AB-95A7-AA3EB6D18F4B}"/>
                  </a:ext>
                </a:extLst>
              </p:cNvPr>
              <p:cNvSpPr txBox="1">
                <a:spLocks noRot="1" noChangeAspect="1" noMove="1" noResize="1" noEditPoints="1" noAdjustHandles="1" noChangeArrowheads="1" noChangeShapeType="1" noTextEdit="1"/>
              </p:cNvSpPr>
              <p:nvPr/>
            </p:nvSpPr>
            <p:spPr>
              <a:xfrm>
                <a:off x="1153442" y="965880"/>
                <a:ext cx="3156837" cy="1328037"/>
              </a:xfrm>
              <a:prstGeom prst="rect">
                <a:avLst/>
              </a:prstGeom>
              <a:blipFill>
                <a:blip r:embed="rId5"/>
                <a:stretch>
                  <a:fillRect t="-4717"/>
                </a:stretch>
              </a:blipFill>
              <a:ln cap="flat">
                <a:no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6C0B00E1-424C-6C92-FE40-41F038A1A86C}"/>
              </a:ext>
            </a:extLst>
          </p:cNvPr>
          <p:cNvPicPr>
            <a:picLocks noChangeAspect="1"/>
          </p:cNvPicPr>
          <p:nvPr/>
        </p:nvPicPr>
        <p:blipFill>
          <a:blip r:embed="rId6">
            <a:lum/>
            <a:alphaModFix/>
          </a:blip>
          <a:srcRect/>
          <a:stretch>
            <a:fillRect/>
          </a:stretch>
        </p:blipFill>
        <p:spPr>
          <a:xfrm>
            <a:off x="8271717" y="727560"/>
            <a:ext cx="1805043" cy="1779120"/>
          </a:xfrm>
          <a:prstGeom prst="rect">
            <a:avLst/>
          </a:prstGeom>
          <a:noFill/>
          <a:ln cap="flat">
            <a:noFill/>
          </a:ln>
        </p:spPr>
      </p:pic>
      <p:sp>
        <p:nvSpPr>
          <p:cNvPr id="8" name="TextBox 7">
            <a:extLst>
              <a:ext uri="{FF2B5EF4-FFF2-40B4-BE49-F238E27FC236}">
                <a16:creationId xmlns:a16="http://schemas.microsoft.com/office/drawing/2014/main" id="{21EE16D9-AD02-5B1A-1A23-95762FB84F52}"/>
              </a:ext>
            </a:extLst>
          </p:cNvPr>
          <p:cNvSpPr txBox="1"/>
          <p:nvPr/>
        </p:nvSpPr>
        <p:spPr>
          <a:xfrm>
            <a:off x="5423397" y="904323"/>
            <a:ext cx="2639516" cy="13935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Image of the sky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using 27 antennas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763EE55-223D-37EC-8911-96778B7ECD94}"/>
                  </a:ext>
                </a:extLst>
              </p:cNvPr>
              <p:cNvSpPr txBox="1"/>
              <p:nvPr/>
            </p:nvSpPr>
            <p:spPr>
              <a:xfrm>
                <a:off x="6994803" y="6524637"/>
                <a:ext cx="1383478" cy="4240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9" name="TextBox 8">
                <a:extLst>
                  <a:ext uri="{FF2B5EF4-FFF2-40B4-BE49-F238E27FC236}">
                    <a16:creationId xmlns:a16="http://schemas.microsoft.com/office/drawing/2014/main" id="{9763EE55-223D-37EC-8911-96778B7ECD94}"/>
                  </a:ext>
                </a:extLst>
              </p:cNvPr>
              <p:cNvSpPr txBox="1">
                <a:spLocks noRot="1" noChangeAspect="1" noMove="1" noResize="1" noEditPoints="1" noAdjustHandles="1" noChangeArrowheads="1" noChangeShapeType="1" noTextEdit="1"/>
              </p:cNvSpPr>
              <p:nvPr/>
            </p:nvSpPr>
            <p:spPr>
              <a:xfrm>
                <a:off x="6994803" y="6524637"/>
                <a:ext cx="1383478" cy="424080"/>
              </a:xfrm>
              <a:prstGeom prst="rect">
                <a:avLst/>
              </a:prstGeom>
              <a:blipFill>
                <a:blip r:embed="rId7"/>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5D71A60-5B19-BBDC-F463-53094FDCC80E}"/>
                  </a:ext>
                </a:extLst>
              </p:cNvPr>
              <p:cNvSpPr txBox="1"/>
              <p:nvPr/>
            </p:nvSpPr>
            <p:spPr>
              <a:xfrm>
                <a:off x="2166478" y="6545878"/>
                <a:ext cx="1126440" cy="3776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0" name="TextBox 9">
                <a:extLst>
                  <a:ext uri="{FF2B5EF4-FFF2-40B4-BE49-F238E27FC236}">
                    <a16:creationId xmlns:a16="http://schemas.microsoft.com/office/drawing/2014/main" id="{D5D71A60-5B19-BBDC-F463-53094FDCC80E}"/>
                  </a:ext>
                </a:extLst>
              </p:cNvPr>
              <p:cNvSpPr txBox="1">
                <a:spLocks noRot="1" noChangeAspect="1" noMove="1" noResize="1" noEditPoints="1" noAdjustHandles="1" noChangeArrowheads="1" noChangeShapeType="1" noTextEdit="1"/>
              </p:cNvSpPr>
              <p:nvPr/>
            </p:nvSpPr>
            <p:spPr>
              <a:xfrm>
                <a:off x="2166478" y="6545878"/>
                <a:ext cx="1126440" cy="377638"/>
              </a:xfrm>
              <a:prstGeom prst="rect">
                <a:avLst/>
              </a:prstGeom>
              <a:blipFill>
                <a:blip r:embed="rId8"/>
                <a:stretch>
                  <a:fillRect/>
                </a:stretch>
              </a:blipFill>
              <a:ln cap="flat">
                <a:noFill/>
              </a:ln>
            </p:spPr>
            <p:txBody>
              <a:bodyPr/>
              <a:lstStyle/>
              <a:p>
                <a:r>
                  <a:rPr lang="en-US">
                    <a:noFill/>
                  </a:rPr>
                  <a:t> </a:t>
                </a:r>
              </a:p>
            </p:txBody>
          </p:sp>
        </mc:Fallback>
      </mc:AlternateContent>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D76FA4-930A-8B57-199E-D705446D37D3}"/>
              </a:ext>
            </a:extLst>
          </p:cNvPr>
          <p:cNvSpPr/>
          <p:nvPr/>
        </p:nvSpPr>
        <p:spPr>
          <a:xfrm>
            <a:off x="2518966" y="1161535"/>
            <a:ext cx="734929" cy="423119"/>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4" name="Rectangle 13">
            <a:extLst>
              <a:ext uri="{FF2B5EF4-FFF2-40B4-BE49-F238E27FC236}">
                <a16:creationId xmlns:a16="http://schemas.microsoft.com/office/drawing/2014/main" id="{3BEA70C1-D93C-CBE4-52A0-A6FB70380012}"/>
              </a:ext>
            </a:extLst>
          </p:cNvPr>
          <p:cNvSpPr/>
          <p:nvPr/>
        </p:nvSpPr>
        <p:spPr>
          <a:xfrm>
            <a:off x="3467563" y="1000217"/>
            <a:ext cx="267123" cy="835560"/>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 name="Title 1">
            <a:extLst>
              <a:ext uri="{FF2B5EF4-FFF2-40B4-BE49-F238E27FC236}">
                <a16:creationId xmlns:a16="http://schemas.microsoft.com/office/drawing/2014/main" id="{DFBD755A-9DB9-6550-E9B1-099FAED742FE}"/>
              </a:ext>
            </a:extLst>
          </p:cNvPr>
          <p:cNvSpPr txBox="1">
            <a:spLocks noGrp="1"/>
          </p:cNvSpPr>
          <p:nvPr>
            <p:ph type="title" idx="4294967295"/>
          </p:nvPr>
        </p:nvSpPr>
        <p:spPr>
          <a:xfrm>
            <a:off x="503642" y="97200"/>
            <a:ext cx="9068763" cy="444956"/>
          </a:xfrm>
        </p:spPr>
        <p:txBody>
          <a:bodyPr>
            <a:spAutoFit/>
          </a:bodyPr>
          <a:lstStyle/>
          <a:p>
            <a:pPr lvl="0"/>
            <a:r>
              <a:rPr lang="en-US"/>
              <a:t>Spatial Frequency (uv) coverage + Observed Image</a:t>
            </a:r>
          </a:p>
        </p:txBody>
      </p:sp>
      <p:pic>
        <p:nvPicPr>
          <p:cNvPr id="3" name="Picture 2">
            <a:extLst>
              <a:ext uri="{FF2B5EF4-FFF2-40B4-BE49-F238E27FC236}">
                <a16:creationId xmlns:a16="http://schemas.microsoft.com/office/drawing/2014/main" id="{58662E52-10EA-10DA-BD99-2027DFB12A2A}"/>
              </a:ext>
            </a:extLst>
          </p:cNvPr>
          <p:cNvPicPr>
            <a:picLocks noChangeAspect="1"/>
          </p:cNvPicPr>
          <p:nvPr/>
        </p:nvPicPr>
        <p:blipFill>
          <a:blip r:embed="rId3">
            <a:lum/>
            <a:alphaModFix/>
          </a:blip>
          <a:srcRect/>
          <a:stretch>
            <a:fillRect/>
          </a:stretch>
        </p:blipFill>
        <p:spPr>
          <a:xfrm>
            <a:off x="368274" y="2063160"/>
            <a:ext cx="4770360" cy="4579562"/>
          </a:xfrm>
          <a:prstGeom prst="rect">
            <a:avLst/>
          </a:prstGeom>
          <a:noFill/>
          <a:ln cap="flat">
            <a:noFill/>
          </a:ln>
        </p:spPr>
      </p:pic>
      <p:pic>
        <p:nvPicPr>
          <p:cNvPr id="4" name="Picture 3">
            <a:extLst>
              <a:ext uri="{FF2B5EF4-FFF2-40B4-BE49-F238E27FC236}">
                <a16:creationId xmlns:a16="http://schemas.microsoft.com/office/drawing/2014/main" id="{FA0BB258-AD8C-5CFB-4BED-9AA838BC563A}"/>
              </a:ext>
            </a:extLst>
          </p:cNvPr>
          <p:cNvPicPr>
            <a:picLocks noChangeAspect="1"/>
          </p:cNvPicPr>
          <p:nvPr/>
        </p:nvPicPr>
        <p:blipFill>
          <a:blip r:embed="rId4">
            <a:lum/>
            <a:alphaModFix/>
          </a:blip>
          <a:srcRect/>
          <a:stretch>
            <a:fillRect/>
          </a:stretch>
        </p:blipFill>
        <p:spPr>
          <a:xfrm>
            <a:off x="4771083" y="2221196"/>
            <a:ext cx="5021281" cy="4849556"/>
          </a:xfrm>
          <a:prstGeom prst="rect">
            <a:avLst/>
          </a:prstGeom>
          <a:noFill/>
          <a:ln cap="flat">
            <a:noFill/>
          </a:ln>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1157915-5CF8-A475-B3E9-3E0D2D7F189B}"/>
                  </a:ext>
                </a:extLst>
              </p:cNvPr>
              <p:cNvSpPr txBox="1"/>
              <p:nvPr/>
            </p:nvSpPr>
            <p:spPr>
              <a:xfrm>
                <a:off x="1153442" y="965880"/>
                <a:ext cx="3156837" cy="13280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𝑢</m:t>
                                </m:r>
                              </m:e>
                            </m:mr>
                            <m:mr>
                              <m:e>
                                <m:r>
                                  <a:rPr lang="en-US" i="1">
                                    <a:latin typeface="Cambria Math" panose="02040503050406030204" pitchFamily="18" charset="0"/>
                                  </a:rPr>
                                  <m:t>𝑣</m:t>
                                </m:r>
                              </m:e>
                            </m:mr>
                            <m:mr>
                              <m:e>
                                <m:r>
                                  <a:rPr lang="en-US" i="1">
                                    <a:latin typeface="Cambria Math" panose="02040503050406030204" pitchFamily="18" charset="0"/>
                                  </a:rPr>
                                  <m:t>𝑤</m:t>
                                </m:r>
                              </m:e>
                            </m:mr>
                          </m:m>
                        </m:e>
                      </m:d>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𝜆</m:t>
                          </m:r>
                        </m:den>
                      </m:f>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mr>
                            <m:mr>
                              <m:e>
                                <m:r>
                                  <a:rPr lang="en-US" i="1">
                                    <a:latin typeface="Cambria Math" panose="02040503050406030204" pitchFamily="18" charset="0"/>
                                  </a:rPr>
                                  <m:t>𝑅</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h</m:t>
                                    </m:r>
                                    <m:r>
                                      <a:rPr lang="en-US" i="0">
                                        <a:latin typeface="Cambria Math" panose="02040503050406030204" pitchFamily="18" charset="0"/>
                                      </a:rPr>
                                      <m:t>,</m:t>
                                    </m:r>
                                    <m:r>
                                      <a:rPr lang="en-US" i="1">
                                        <a:latin typeface="Cambria Math" panose="02040503050406030204" pitchFamily="18" charset="0"/>
                                      </a:rPr>
                                      <m:t>𝜃</m:t>
                                    </m:r>
                                  </m:e>
                                </m:d>
                              </m:e>
                            </m:mr>
                            <m:mr>
                              <m:e/>
                            </m:mr>
                          </m:m>
                        </m:e>
                      </m:d>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𝛿</m:t>
                                </m:r>
                                <m:r>
                                  <a:rPr lang="en-US" i="1">
                                    <a:latin typeface="Cambria Math" panose="02040503050406030204" pitchFamily="18" charset="0"/>
                                  </a:rPr>
                                  <m:t>𝑥</m:t>
                                </m:r>
                              </m:e>
                            </m:mr>
                            <m:mr>
                              <m:e>
                                <m:r>
                                  <a:rPr lang="en-US" i="1">
                                    <a:latin typeface="Cambria Math" panose="02040503050406030204" pitchFamily="18" charset="0"/>
                                  </a:rPr>
                                  <m:t>𝛿</m:t>
                                </m:r>
                                <m:r>
                                  <a:rPr lang="en-US" i="1">
                                    <a:latin typeface="Cambria Math" panose="02040503050406030204" pitchFamily="18" charset="0"/>
                                  </a:rPr>
                                  <m:t>𝑦</m:t>
                                </m:r>
                              </m:e>
                            </m:mr>
                            <m:mr>
                              <m:e>
                                <m:r>
                                  <a:rPr lang="en-US" i="1">
                                    <a:latin typeface="Cambria Math" panose="02040503050406030204" pitchFamily="18" charset="0"/>
                                  </a:rPr>
                                  <m:t>𝛿</m:t>
                                </m:r>
                                <m:r>
                                  <a:rPr lang="en-US" i="1">
                                    <a:latin typeface="Cambria Math" panose="02040503050406030204" pitchFamily="18" charset="0"/>
                                  </a:rPr>
                                  <m:t>𝑧</m:t>
                                </m:r>
                              </m:e>
                            </m:mr>
                          </m:m>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7" name="TextBox 6">
                <a:extLst>
                  <a:ext uri="{FF2B5EF4-FFF2-40B4-BE49-F238E27FC236}">
                    <a16:creationId xmlns:a16="http://schemas.microsoft.com/office/drawing/2014/main" id="{11157915-5CF8-A475-B3E9-3E0D2D7F189B}"/>
                  </a:ext>
                </a:extLst>
              </p:cNvPr>
              <p:cNvSpPr txBox="1">
                <a:spLocks noRot="1" noChangeAspect="1" noMove="1" noResize="1" noEditPoints="1" noAdjustHandles="1" noChangeArrowheads="1" noChangeShapeType="1" noTextEdit="1"/>
              </p:cNvSpPr>
              <p:nvPr/>
            </p:nvSpPr>
            <p:spPr>
              <a:xfrm>
                <a:off x="1153442" y="965880"/>
                <a:ext cx="3156837" cy="1328037"/>
              </a:xfrm>
              <a:prstGeom prst="rect">
                <a:avLst/>
              </a:prstGeom>
              <a:blipFill>
                <a:blip r:embed="rId5"/>
                <a:stretch>
                  <a:fillRect t="-4717"/>
                </a:stretch>
              </a:blipFill>
              <a:ln cap="flat">
                <a:noFill/>
              </a:ln>
            </p:spPr>
            <p:txBody>
              <a:bodyPr/>
              <a:lstStyle/>
              <a:p>
                <a:r>
                  <a:rPr lang="en-US">
                    <a:noFill/>
                  </a:rPr>
                  <a:t> </a:t>
                </a:r>
              </a:p>
            </p:txBody>
          </p:sp>
        </mc:Fallback>
      </mc:AlternateContent>
      <p:pic>
        <p:nvPicPr>
          <p:cNvPr id="8" name="Picture 7">
            <a:extLst>
              <a:ext uri="{FF2B5EF4-FFF2-40B4-BE49-F238E27FC236}">
                <a16:creationId xmlns:a16="http://schemas.microsoft.com/office/drawing/2014/main" id="{6D441F3C-5DC4-34E2-39D8-FB07220CB57E}"/>
              </a:ext>
            </a:extLst>
          </p:cNvPr>
          <p:cNvPicPr>
            <a:picLocks noChangeAspect="1"/>
          </p:cNvPicPr>
          <p:nvPr/>
        </p:nvPicPr>
        <p:blipFill>
          <a:blip r:embed="rId6">
            <a:lum/>
            <a:alphaModFix/>
          </a:blip>
          <a:srcRect/>
          <a:stretch>
            <a:fillRect/>
          </a:stretch>
        </p:blipFill>
        <p:spPr>
          <a:xfrm>
            <a:off x="8271717" y="727560"/>
            <a:ext cx="1805043" cy="1779120"/>
          </a:xfrm>
          <a:prstGeom prst="rect">
            <a:avLst/>
          </a:prstGeom>
          <a:noFill/>
          <a:ln cap="flat">
            <a:noFill/>
          </a:ln>
        </p:spPr>
      </p:pic>
      <p:sp>
        <p:nvSpPr>
          <p:cNvPr id="9" name="TextBox 8">
            <a:extLst>
              <a:ext uri="{FF2B5EF4-FFF2-40B4-BE49-F238E27FC236}">
                <a16:creationId xmlns:a16="http://schemas.microsoft.com/office/drawing/2014/main" id="{9EA784CF-8D85-DD83-5B91-053386345FC0}"/>
              </a:ext>
            </a:extLst>
          </p:cNvPr>
          <p:cNvSpPr txBox="1"/>
          <p:nvPr/>
        </p:nvSpPr>
        <p:spPr>
          <a:xfrm>
            <a:off x="5155204" y="904323"/>
            <a:ext cx="3553559" cy="13935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Image of the sky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using 27 antennas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over 2 hours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'Earth Rotation Synthesis'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90FDEB3-F133-A55B-294A-E768104A5797}"/>
                  </a:ext>
                </a:extLst>
              </p:cNvPr>
              <p:cNvSpPr txBox="1"/>
              <p:nvPr/>
            </p:nvSpPr>
            <p:spPr>
              <a:xfrm>
                <a:off x="6994803" y="6524637"/>
                <a:ext cx="1383478" cy="4240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0" name="TextBox 9">
                <a:extLst>
                  <a:ext uri="{FF2B5EF4-FFF2-40B4-BE49-F238E27FC236}">
                    <a16:creationId xmlns:a16="http://schemas.microsoft.com/office/drawing/2014/main" id="{090FDEB3-F133-A55B-294A-E768104A5797}"/>
                  </a:ext>
                </a:extLst>
              </p:cNvPr>
              <p:cNvSpPr txBox="1">
                <a:spLocks noRot="1" noChangeAspect="1" noMove="1" noResize="1" noEditPoints="1" noAdjustHandles="1" noChangeArrowheads="1" noChangeShapeType="1" noTextEdit="1"/>
              </p:cNvSpPr>
              <p:nvPr/>
            </p:nvSpPr>
            <p:spPr>
              <a:xfrm>
                <a:off x="6994803" y="6524637"/>
                <a:ext cx="1383478" cy="424080"/>
              </a:xfrm>
              <a:prstGeom prst="rect">
                <a:avLst/>
              </a:prstGeom>
              <a:blipFill>
                <a:blip r:embed="rId7"/>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572F3D6-F0F1-5849-36BB-D8E03EB169C1}"/>
                  </a:ext>
                </a:extLst>
              </p:cNvPr>
              <p:cNvSpPr txBox="1"/>
              <p:nvPr/>
            </p:nvSpPr>
            <p:spPr>
              <a:xfrm>
                <a:off x="2166478" y="6545878"/>
                <a:ext cx="1126440" cy="3776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1" name="TextBox 10">
                <a:extLst>
                  <a:ext uri="{FF2B5EF4-FFF2-40B4-BE49-F238E27FC236}">
                    <a16:creationId xmlns:a16="http://schemas.microsoft.com/office/drawing/2014/main" id="{7572F3D6-F0F1-5849-36BB-D8E03EB169C1}"/>
                  </a:ext>
                </a:extLst>
              </p:cNvPr>
              <p:cNvSpPr txBox="1">
                <a:spLocks noRot="1" noChangeAspect="1" noMove="1" noResize="1" noEditPoints="1" noAdjustHandles="1" noChangeArrowheads="1" noChangeShapeType="1" noTextEdit="1"/>
              </p:cNvSpPr>
              <p:nvPr/>
            </p:nvSpPr>
            <p:spPr>
              <a:xfrm>
                <a:off x="2166478" y="6545878"/>
                <a:ext cx="1126440" cy="377638"/>
              </a:xfrm>
              <a:prstGeom prst="rect">
                <a:avLst/>
              </a:prstGeom>
              <a:blipFill>
                <a:blip r:embed="rId8"/>
                <a:stretch>
                  <a:fillRect/>
                </a:stretch>
              </a:blipFill>
              <a:ln cap="flat">
                <a:noFill/>
              </a:ln>
            </p:spPr>
            <p:txBody>
              <a:bodyPr/>
              <a:lstStyle/>
              <a:p>
                <a:r>
                  <a:rPr lang="en-US">
                    <a:noFill/>
                  </a:rPr>
                  <a:t> </a:t>
                </a:r>
              </a:p>
            </p:txBody>
          </p:sp>
        </mc:Fallback>
      </mc:AlternateContent>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25D9F7-A81C-CBD0-D94A-DBFAD8F59B53}"/>
              </a:ext>
            </a:extLst>
          </p:cNvPr>
          <p:cNvSpPr/>
          <p:nvPr/>
        </p:nvSpPr>
        <p:spPr>
          <a:xfrm>
            <a:off x="2518966" y="1161535"/>
            <a:ext cx="734929" cy="423119"/>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4" name="Rectangle 13">
            <a:extLst>
              <a:ext uri="{FF2B5EF4-FFF2-40B4-BE49-F238E27FC236}">
                <a16:creationId xmlns:a16="http://schemas.microsoft.com/office/drawing/2014/main" id="{331E7F31-D726-006F-03F4-6342B8601137}"/>
              </a:ext>
            </a:extLst>
          </p:cNvPr>
          <p:cNvSpPr/>
          <p:nvPr/>
        </p:nvSpPr>
        <p:spPr>
          <a:xfrm>
            <a:off x="3467563" y="1000217"/>
            <a:ext cx="267123" cy="835560"/>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 name="Title 1">
            <a:extLst>
              <a:ext uri="{FF2B5EF4-FFF2-40B4-BE49-F238E27FC236}">
                <a16:creationId xmlns:a16="http://schemas.microsoft.com/office/drawing/2014/main" id="{DE3F7EF4-2074-D595-1DD3-DB7607A24E71}"/>
              </a:ext>
            </a:extLst>
          </p:cNvPr>
          <p:cNvSpPr txBox="1">
            <a:spLocks noGrp="1"/>
          </p:cNvSpPr>
          <p:nvPr>
            <p:ph type="title" idx="4294967295"/>
          </p:nvPr>
        </p:nvSpPr>
        <p:spPr/>
        <p:txBody>
          <a:bodyPr>
            <a:spAutoFit/>
          </a:bodyPr>
          <a:lstStyle/>
          <a:p>
            <a:pPr lvl="0"/>
            <a:r>
              <a:rPr lang="en-US"/>
              <a:t>Spatial Frequency (uv) coverage + Observed Image</a:t>
            </a:r>
          </a:p>
        </p:txBody>
      </p:sp>
      <p:pic>
        <p:nvPicPr>
          <p:cNvPr id="3" name="Picture 2">
            <a:extLst>
              <a:ext uri="{FF2B5EF4-FFF2-40B4-BE49-F238E27FC236}">
                <a16:creationId xmlns:a16="http://schemas.microsoft.com/office/drawing/2014/main" id="{81407832-2174-EEE9-F3D2-900C050E9E6A}"/>
              </a:ext>
            </a:extLst>
          </p:cNvPr>
          <p:cNvPicPr>
            <a:picLocks noChangeAspect="1"/>
          </p:cNvPicPr>
          <p:nvPr/>
        </p:nvPicPr>
        <p:blipFill>
          <a:blip r:embed="rId3">
            <a:lum/>
            <a:alphaModFix/>
          </a:blip>
          <a:srcRect/>
          <a:stretch>
            <a:fillRect/>
          </a:stretch>
        </p:blipFill>
        <p:spPr>
          <a:xfrm>
            <a:off x="368274" y="2063160"/>
            <a:ext cx="4770360" cy="4579562"/>
          </a:xfrm>
          <a:prstGeom prst="rect">
            <a:avLst/>
          </a:prstGeom>
          <a:noFill/>
          <a:ln cap="flat">
            <a:noFill/>
          </a:ln>
        </p:spPr>
      </p:pic>
      <p:pic>
        <p:nvPicPr>
          <p:cNvPr id="4" name="Picture 3">
            <a:extLst>
              <a:ext uri="{FF2B5EF4-FFF2-40B4-BE49-F238E27FC236}">
                <a16:creationId xmlns:a16="http://schemas.microsoft.com/office/drawing/2014/main" id="{B60421FD-AF46-D2D4-0A7D-9C0FBDFBFBB9}"/>
              </a:ext>
            </a:extLst>
          </p:cNvPr>
          <p:cNvPicPr>
            <a:picLocks noChangeAspect="1"/>
          </p:cNvPicPr>
          <p:nvPr/>
        </p:nvPicPr>
        <p:blipFill>
          <a:blip r:embed="rId4">
            <a:lum/>
            <a:alphaModFix/>
          </a:blip>
          <a:srcRect/>
          <a:stretch>
            <a:fillRect/>
          </a:stretch>
        </p:blipFill>
        <p:spPr>
          <a:xfrm>
            <a:off x="4771083" y="2221196"/>
            <a:ext cx="5021281" cy="4849556"/>
          </a:xfrm>
          <a:prstGeom prst="rect">
            <a:avLst/>
          </a:prstGeom>
          <a:noFill/>
          <a:ln cap="flat">
            <a:noFill/>
          </a:ln>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CEF5141-DF44-F745-EB77-ECEA0DF5E614}"/>
                  </a:ext>
                </a:extLst>
              </p:cNvPr>
              <p:cNvSpPr txBox="1"/>
              <p:nvPr/>
            </p:nvSpPr>
            <p:spPr>
              <a:xfrm>
                <a:off x="1153442" y="965880"/>
                <a:ext cx="3156837" cy="13280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𝑢</m:t>
                                </m:r>
                              </m:e>
                            </m:mr>
                            <m:mr>
                              <m:e>
                                <m:r>
                                  <a:rPr lang="en-US" i="1">
                                    <a:latin typeface="Cambria Math" panose="02040503050406030204" pitchFamily="18" charset="0"/>
                                  </a:rPr>
                                  <m:t>𝑣</m:t>
                                </m:r>
                              </m:e>
                            </m:mr>
                            <m:mr>
                              <m:e>
                                <m:r>
                                  <a:rPr lang="en-US" i="1">
                                    <a:latin typeface="Cambria Math" panose="02040503050406030204" pitchFamily="18" charset="0"/>
                                  </a:rPr>
                                  <m:t>𝑤</m:t>
                                </m:r>
                              </m:e>
                            </m:mr>
                          </m:m>
                        </m:e>
                      </m:d>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𝜆</m:t>
                          </m:r>
                        </m:den>
                      </m:f>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mr>
                            <m:mr>
                              <m:e>
                                <m:r>
                                  <a:rPr lang="en-US" i="1">
                                    <a:latin typeface="Cambria Math" panose="02040503050406030204" pitchFamily="18" charset="0"/>
                                  </a:rPr>
                                  <m:t>𝑅</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h</m:t>
                                    </m:r>
                                    <m:r>
                                      <a:rPr lang="en-US" i="0">
                                        <a:latin typeface="Cambria Math" panose="02040503050406030204" pitchFamily="18" charset="0"/>
                                      </a:rPr>
                                      <m:t>,</m:t>
                                    </m:r>
                                    <m:r>
                                      <a:rPr lang="en-US" i="1">
                                        <a:latin typeface="Cambria Math" panose="02040503050406030204" pitchFamily="18" charset="0"/>
                                      </a:rPr>
                                      <m:t>𝜃</m:t>
                                    </m:r>
                                  </m:e>
                                </m:d>
                              </m:e>
                            </m:mr>
                            <m:mr>
                              <m:e/>
                            </m:mr>
                          </m:m>
                        </m:e>
                      </m:d>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𝛿</m:t>
                                </m:r>
                                <m:r>
                                  <a:rPr lang="en-US" i="1">
                                    <a:latin typeface="Cambria Math" panose="02040503050406030204" pitchFamily="18" charset="0"/>
                                  </a:rPr>
                                  <m:t>𝑥</m:t>
                                </m:r>
                              </m:e>
                            </m:mr>
                            <m:mr>
                              <m:e>
                                <m:r>
                                  <a:rPr lang="en-US" i="1">
                                    <a:latin typeface="Cambria Math" panose="02040503050406030204" pitchFamily="18" charset="0"/>
                                  </a:rPr>
                                  <m:t>𝛿</m:t>
                                </m:r>
                                <m:r>
                                  <a:rPr lang="en-US" i="1">
                                    <a:latin typeface="Cambria Math" panose="02040503050406030204" pitchFamily="18" charset="0"/>
                                  </a:rPr>
                                  <m:t>𝑦</m:t>
                                </m:r>
                              </m:e>
                            </m:mr>
                            <m:mr>
                              <m:e>
                                <m:r>
                                  <a:rPr lang="en-US" i="1">
                                    <a:latin typeface="Cambria Math" panose="02040503050406030204" pitchFamily="18" charset="0"/>
                                  </a:rPr>
                                  <m:t>𝛿</m:t>
                                </m:r>
                                <m:r>
                                  <a:rPr lang="en-US" i="1">
                                    <a:latin typeface="Cambria Math" panose="02040503050406030204" pitchFamily="18" charset="0"/>
                                  </a:rPr>
                                  <m:t>𝑧</m:t>
                                </m:r>
                              </m:e>
                            </m:mr>
                          </m:m>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7" name="TextBox 6">
                <a:extLst>
                  <a:ext uri="{FF2B5EF4-FFF2-40B4-BE49-F238E27FC236}">
                    <a16:creationId xmlns:a16="http://schemas.microsoft.com/office/drawing/2014/main" id="{9CEF5141-DF44-F745-EB77-ECEA0DF5E614}"/>
                  </a:ext>
                </a:extLst>
              </p:cNvPr>
              <p:cNvSpPr txBox="1">
                <a:spLocks noRot="1" noChangeAspect="1" noMove="1" noResize="1" noEditPoints="1" noAdjustHandles="1" noChangeArrowheads="1" noChangeShapeType="1" noTextEdit="1"/>
              </p:cNvSpPr>
              <p:nvPr/>
            </p:nvSpPr>
            <p:spPr>
              <a:xfrm>
                <a:off x="1153442" y="965880"/>
                <a:ext cx="3156837" cy="1328037"/>
              </a:xfrm>
              <a:prstGeom prst="rect">
                <a:avLst/>
              </a:prstGeom>
              <a:blipFill>
                <a:blip r:embed="rId5"/>
                <a:stretch>
                  <a:fillRect t="-4717"/>
                </a:stretch>
              </a:blipFill>
              <a:ln cap="flat">
                <a:noFill/>
              </a:ln>
            </p:spPr>
            <p:txBody>
              <a:bodyPr/>
              <a:lstStyle/>
              <a:p>
                <a:r>
                  <a:rPr lang="en-US">
                    <a:noFill/>
                  </a:rPr>
                  <a:t> </a:t>
                </a:r>
              </a:p>
            </p:txBody>
          </p:sp>
        </mc:Fallback>
      </mc:AlternateContent>
      <p:pic>
        <p:nvPicPr>
          <p:cNvPr id="8" name="Picture 7">
            <a:extLst>
              <a:ext uri="{FF2B5EF4-FFF2-40B4-BE49-F238E27FC236}">
                <a16:creationId xmlns:a16="http://schemas.microsoft.com/office/drawing/2014/main" id="{23D402FC-EEC5-58F2-F32A-DA5F57849F47}"/>
              </a:ext>
            </a:extLst>
          </p:cNvPr>
          <p:cNvPicPr>
            <a:picLocks noChangeAspect="1"/>
          </p:cNvPicPr>
          <p:nvPr/>
        </p:nvPicPr>
        <p:blipFill>
          <a:blip r:embed="rId6">
            <a:lum/>
            <a:alphaModFix/>
          </a:blip>
          <a:srcRect/>
          <a:stretch>
            <a:fillRect/>
          </a:stretch>
        </p:blipFill>
        <p:spPr>
          <a:xfrm>
            <a:off x="8271717" y="727560"/>
            <a:ext cx="1805043" cy="1779120"/>
          </a:xfrm>
          <a:prstGeom prst="rect">
            <a:avLst/>
          </a:prstGeom>
          <a:noFill/>
          <a:ln cap="flat">
            <a:noFill/>
          </a:ln>
        </p:spPr>
      </p:pic>
      <p:sp>
        <p:nvSpPr>
          <p:cNvPr id="9" name="TextBox 8">
            <a:extLst>
              <a:ext uri="{FF2B5EF4-FFF2-40B4-BE49-F238E27FC236}">
                <a16:creationId xmlns:a16="http://schemas.microsoft.com/office/drawing/2014/main" id="{6EDEBC6C-CF3D-251D-6043-863F97A84F73}"/>
              </a:ext>
            </a:extLst>
          </p:cNvPr>
          <p:cNvSpPr txBox="1"/>
          <p:nvPr/>
        </p:nvSpPr>
        <p:spPr>
          <a:xfrm>
            <a:off x="5155560" y="904679"/>
            <a:ext cx="3553202" cy="13935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Image of the sky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using 27 antennas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over 4 hours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'Earth Rotation Synthesis'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FBD03F4-B343-C683-8DB6-8C4AAB2C7A49}"/>
                  </a:ext>
                </a:extLst>
              </p:cNvPr>
              <p:cNvSpPr txBox="1"/>
              <p:nvPr/>
            </p:nvSpPr>
            <p:spPr>
              <a:xfrm>
                <a:off x="6994803" y="6524637"/>
                <a:ext cx="1383478" cy="4240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0" name="TextBox 9">
                <a:extLst>
                  <a:ext uri="{FF2B5EF4-FFF2-40B4-BE49-F238E27FC236}">
                    <a16:creationId xmlns:a16="http://schemas.microsoft.com/office/drawing/2014/main" id="{8FBD03F4-B343-C683-8DB6-8C4AAB2C7A49}"/>
                  </a:ext>
                </a:extLst>
              </p:cNvPr>
              <p:cNvSpPr txBox="1">
                <a:spLocks noRot="1" noChangeAspect="1" noMove="1" noResize="1" noEditPoints="1" noAdjustHandles="1" noChangeArrowheads="1" noChangeShapeType="1" noTextEdit="1"/>
              </p:cNvSpPr>
              <p:nvPr/>
            </p:nvSpPr>
            <p:spPr>
              <a:xfrm>
                <a:off x="6994803" y="6524637"/>
                <a:ext cx="1383478" cy="424080"/>
              </a:xfrm>
              <a:prstGeom prst="rect">
                <a:avLst/>
              </a:prstGeom>
              <a:blipFill>
                <a:blip r:embed="rId7"/>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498C1C3-37CB-4B4C-2F62-8D61BF89C99C}"/>
                  </a:ext>
                </a:extLst>
              </p:cNvPr>
              <p:cNvSpPr txBox="1"/>
              <p:nvPr/>
            </p:nvSpPr>
            <p:spPr>
              <a:xfrm>
                <a:off x="2166478" y="6545878"/>
                <a:ext cx="1126440" cy="3776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1" name="TextBox 10">
                <a:extLst>
                  <a:ext uri="{FF2B5EF4-FFF2-40B4-BE49-F238E27FC236}">
                    <a16:creationId xmlns:a16="http://schemas.microsoft.com/office/drawing/2014/main" id="{D498C1C3-37CB-4B4C-2F62-8D61BF89C99C}"/>
                  </a:ext>
                </a:extLst>
              </p:cNvPr>
              <p:cNvSpPr txBox="1">
                <a:spLocks noRot="1" noChangeAspect="1" noMove="1" noResize="1" noEditPoints="1" noAdjustHandles="1" noChangeArrowheads="1" noChangeShapeType="1" noTextEdit="1"/>
              </p:cNvSpPr>
              <p:nvPr/>
            </p:nvSpPr>
            <p:spPr>
              <a:xfrm>
                <a:off x="2166478" y="6545878"/>
                <a:ext cx="1126440" cy="377638"/>
              </a:xfrm>
              <a:prstGeom prst="rect">
                <a:avLst/>
              </a:prstGeom>
              <a:blipFill>
                <a:blip r:embed="rId8"/>
                <a:stretch>
                  <a:fillRect/>
                </a:stretch>
              </a:blipFill>
              <a:ln cap="flat">
                <a:noFill/>
              </a:ln>
            </p:spPr>
            <p:txBody>
              <a:bodyPr/>
              <a:lstStyle/>
              <a:p>
                <a:r>
                  <a:rPr lang="en-US">
                    <a:noFill/>
                  </a:rPr>
                  <a:t> </a:t>
                </a:r>
              </a:p>
            </p:txBody>
          </p:sp>
        </mc:Fallback>
      </mc:AlternateContent>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4151F21-00F1-F42B-AA5B-0B34099D45E0}"/>
              </a:ext>
            </a:extLst>
          </p:cNvPr>
          <p:cNvSpPr/>
          <p:nvPr/>
        </p:nvSpPr>
        <p:spPr>
          <a:xfrm>
            <a:off x="2518966" y="1161535"/>
            <a:ext cx="734929" cy="423119"/>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4" name="Rectangle 13">
            <a:extLst>
              <a:ext uri="{FF2B5EF4-FFF2-40B4-BE49-F238E27FC236}">
                <a16:creationId xmlns:a16="http://schemas.microsoft.com/office/drawing/2014/main" id="{EFD62EFD-CE57-F852-0343-8E9DFB66C7CD}"/>
              </a:ext>
            </a:extLst>
          </p:cNvPr>
          <p:cNvSpPr/>
          <p:nvPr/>
        </p:nvSpPr>
        <p:spPr>
          <a:xfrm>
            <a:off x="2286279" y="1047883"/>
            <a:ext cx="162536" cy="722126"/>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5" name="Rectangle 14">
            <a:extLst>
              <a:ext uri="{FF2B5EF4-FFF2-40B4-BE49-F238E27FC236}">
                <a16:creationId xmlns:a16="http://schemas.microsoft.com/office/drawing/2014/main" id="{4F69D212-3610-4426-A15F-6C343B971FEA}"/>
              </a:ext>
            </a:extLst>
          </p:cNvPr>
          <p:cNvSpPr/>
          <p:nvPr/>
        </p:nvSpPr>
        <p:spPr>
          <a:xfrm>
            <a:off x="3467563" y="1000217"/>
            <a:ext cx="267123" cy="835560"/>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pic>
        <p:nvPicPr>
          <p:cNvPr id="2" name="Picture 1">
            <a:extLst>
              <a:ext uri="{FF2B5EF4-FFF2-40B4-BE49-F238E27FC236}">
                <a16:creationId xmlns:a16="http://schemas.microsoft.com/office/drawing/2014/main" id="{94B4C08E-5275-6C77-2107-24414568C6DB}"/>
              </a:ext>
            </a:extLst>
          </p:cNvPr>
          <p:cNvPicPr>
            <a:picLocks noChangeAspect="1"/>
          </p:cNvPicPr>
          <p:nvPr/>
        </p:nvPicPr>
        <p:blipFill>
          <a:blip r:embed="rId3">
            <a:lum/>
            <a:alphaModFix/>
          </a:blip>
          <a:srcRect/>
          <a:stretch>
            <a:fillRect/>
          </a:stretch>
        </p:blipFill>
        <p:spPr>
          <a:xfrm>
            <a:off x="8271717" y="727560"/>
            <a:ext cx="1805043" cy="1779120"/>
          </a:xfrm>
          <a:prstGeom prst="rect">
            <a:avLst/>
          </a:prstGeom>
          <a:noFill/>
          <a:ln cap="flat">
            <a:noFill/>
          </a:ln>
        </p:spPr>
      </p:pic>
      <p:sp>
        <p:nvSpPr>
          <p:cNvPr id="3" name="Title 2">
            <a:extLst>
              <a:ext uri="{FF2B5EF4-FFF2-40B4-BE49-F238E27FC236}">
                <a16:creationId xmlns:a16="http://schemas.microsoft.com/office/drawing/2014/main" id="{7F5D5A6E-862F-F269-30E9-8A77BD30387A}"/>
              </a:ext>
            </a:extLst>
          </p:cNvPr>
          <p:cNvSpPr txBox="1">
            <a:spLocks noGrp="1"/>
          </p:cNvSpPr>
          <p:nvPr>
            <p:ph type="title" idx="4294967295"/>
          </p:nvPr>
        </p:nvSpPr>
        <p:spPr/>
        <p:txBody>
          <a:bodyPr>
            <a:spAutoFit/>
          </a:bodyPr>
          <a:lstStyle/>
          <a:p>
            <a:pPr lvl="0"/>
            <a:r>
              <a:rPr lang="en-US"/>
              <a:t>Spatial Frequency (uv) coverage + Observed Image</a:t>
            </a:r>
          </a:p>
        </p:txBody>
      </p:sp>
      <p:pic>
        <p:nvPicPr>
          <p:cNvPr id="4" name="Picture 3">
            <a:extLst>
              <a:ext uri="{FF2B5EF4-FFF2-40B4-BE49-F238E27FC236}">
                <a16:creationId xmlns:a16="http://schemas.microsoft.com/office/drawing/2014/main" id="{495DF863-795D-33CD-ECFA-D3902FDE2CFD}"/>
              </a:ext>
            </a:extLst>
          </p:cNvPr>
          <p:cNvPicPr>
            <a:picLocks noChangeAspect="1"/>
          </p:cNvPicPr>
          <p:nvPr/>
        </p:nvPicPr>
        <p:blipFill>
          <a:blip r:embed="rId4">
            <a:lum/>
            <a:alphaModFix/>
          </a:blip>
          <a:srcRect/>
          <a:stretch>
            <a:fillRect/>
          </a:stretch>
        </p:blipFill>
        <p:spPr>
          <a:xfrm>
            <a:off x="368274" y="2063160"/>
            <a:ext cx="4770360" cy="4579562"/>
          </a:xfrm>
          <a:prstGeom prst="rect">
            <a:avLst/>
          </a:prstGeom>
          <a:noFill/>
          <a:ln cap="flat">
            <a:noFill/>
          </a:ln>
        </p:spPr>
      </p:pic>
      <p:pic>
        <p:nvPicPr>
          <p:cNvPr id="5" name="Picture 4">
            <a:extLst>
              <a:ext uri="{FF2B5EF4-FFF2-40B4-BE49-F238E27FC236}">
                <a16:creationId xmlns:a16="http://schemas.microsoft.com/office/drawing/2014/main" id="{06DEBFF5-A9E5-E762-D65E-5133C409359F}"/>
              </a:ext>
            </a:extLst>
          </p:cNvPr>
          <p:cNvPicPr>
            <a:picLocks noChangeAspect="1"/>
          </p:cNvPicPr>
          <p:nvPr/>
        </p:nvPicPr>
        <p:blipFill>
          <a:blip r:embed="rId5">
            <a:lum/>
            <a:alphaModFix/>
          </a:blip>
          <a:srcRect/>
          <a:stretch>
            <a:fillRect/>
          </a:stretch>
        </p:blipFill>
        <p:spPr>
          <a:xfrm>
            <a:off x="4771083" y="2221196"/>
            <a:ext cx="5021281" cy="4849556"/>
          </a:xfrm>
          <a:prstGeom prst="rect">
            <a:avLst/>
          </a:prstGeom>
          <a:noFill/>
          <a:ln cap="flat">
            <a:noFill/>
          </a:ln>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A6DB97A-7C58-3AED-224E-02D23B87E329}"/>
                  </a:ext>
                </a:extLst>
              </p:cNvPr>
              <p:cNvSpPr txBox="1"/>
              <p:nvPr/>
            </p:nvSpPr>
            <p:spPr>
              <a:xfrm>
                <a:off x="1153442" y="965880"/>
                <a:ext cx="3156837" cy="13280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𝑢</m:t>
                                </m:r>
                              </m:e>
                            </m:mr>
                            <m:mr>
                              <m:e>
                                <m:r>
                                  <a:rPr lang="en-US" i="1">
                                    <a:latin typeface="Cambria Math" panose="02040503050406030204" pitchFamily="18" charset="0"/>
                                  </a:rPr>
                                  <m:t>𝑣</m:t>
                                </m:r>
                              </m:e>
                            </m:mr>
                            <m:mr>
                              <m:e>
                                <m:r>
                                  <a:rPr lang="en-US" i="1">
                                    <a:latin typeface="Cambria Math" panose="02040503050406030204" pitchFamily="18" charset="0"/>
                                  </a:rPr>
                                  <m:t>𝑤</m:t>
                                </m:r>
                              </m:e>
                            </m:mr>
                          </m:m>
                        </m:e>
                      </m:d>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𝜆</m:t>
                          </m:r>
                        </m:den>
                      </m:f>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mr>
                            <m:mr>
                              <m:e>
                                <m:r>
                                  <a:rPr lang="en-US" i="1">
                                    <a:latin typeface="Cambria Math" panose="02040503050406030204" pitchFamily="18" charset="0"/>
                                  </a:rPr>
                                  <m:t>𝑅</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h</m:t>
                                    </m:r>
                                    <m:r>
                                      <a:rPr lang="en-US" i="0">
                                        <a:latin typeface="Cambria Math" panose="02040503050406030204" pitchFamily="18" charset="0"/>
                                      </a:rPr>
                                      <m:t>,</m:t>
                                    </m:r>
                                    <m:r>
                                      <a:rPr lang="en-US" i="1">
                                        <a:latin typeface="Cambria Math" panose="02040503050406030204" pitchFamily="18" charset="0"/>
                                      </a:rPr>
                                      <m:t>𝜃</m:t>
                                    </m:r>
                                  </m:e>
                                </m:d>
                              </m:e>
                            </m:mr>
                            <m:mr>
                              <m:e/>
                            </m:mr>
                          </m:m>
                        </m:e>
                      </m:d>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𝛿</m:t>
                                </m:r>
                                <m:r>
                                  <a:rPr lang="en-US" i="1">
                                    <a:latin typeface="Cambria Math" panose="02040503050406030204" pitchFamily="18" charset="0"/>
                                  </a:rPr>
                                  <m:t>𝑥</m:t>
                                </m:r>
                              </m:e>
                            </m:mr>
                            <m:mr>
                              <m:e>
                                <m:r>
                                  <a:rPr lang="en-US" i="1">
                                    <a:latin typeface="Cambria Math" panose="02040503050406030204" pitchFamily="18" charset="0"/>
                                  </a:rPr>
                                  <m:t>𝛿</m:t>
                                </m:r>
                                <m:r>
                                  <a:rPr lang="en-US" i="1">
                                    <a:latin typeface="Cambria Math" panose="02040503050406030204" pitchFamily="18" charset="0"/>
                                  </a:rPr>
                                  <m:t>𝑦</m:t>
                                </m:r>
                              </m:e>
                            </m:mr>
                            <m:mr>
                              <m:e>
                                <m:r>
                                  <a:rPr lang="en-US" i="1">
                                    <a:latin typeface="Cambria Math" panose="02040503050406030204" pitchFamily="18" charset="0"/>
                                  </a:rPr>
                                  <m:t>𝛿</m:t>
                                </m:r>
                                <m:r>
                                  <a:rPr lang="en-US" i="1">
                                    <a:latin typeface="Cambria Math" panose="02040503050406030204" pitchFamily="18" charset="0"/>
                                  </a:rPr>
                                  <m:t>𝑧</m:t>
                                </m:r>
                              </m:e>
                            </m:mr>
                          </m:m>
                        </m:e>
                      </m:d>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9" name="TextBox 8">
                <a:extLst>
                  <a:ext uri="{FF2B5EF4-FFF2-40B4-BE49-F238E27FC236}">
                    <a16:creationId xmlns:a16="http://schemas.microsoft.com/office/drawing/2014/main" id="{7A6DB97A-7C58-3AED-224E-02D23B87E329}"/>
                  </a:ext>
                </a:extLst>
              </p:cNvPr>
              <p:cNvSpPr txBox="1">
                <a:spLocks noRot="1" noChangeAspect="1" noMove="1" noResize="1" noEditPoints="1" noAdjustHandles="1" noChangeArrowheads="1" noChangeShapeType="1" noTextEdit="1"/>
              </p:cNvSpPr>
              <p:nvPr/>
            </p:nvSpPr>
            <p:spPr>
              <a:xfrm>
                <a:off x="1153442" y="965880"/>
                <a:ext cx="3156837" cy="1328037"/>
              </a:xfrm>
              <a:prstGeom prst="rect">
                <a:avLst/>
              </a:prstGeom>
              <a:blipFill>
                <a:blip r:embed="rId6"/>
                <a:stretch>
                  <a:fillRect t="-4717"/>
                </a:stretch>
              </a:blipFill>
              <a:ln cap="flat">
                <a:noFill/>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C05588DF-1EA3-1AC1-8F17-3062F08A4465}"/>
              </a:ext>
            </a:extLst>
          </p:cNvPr>
          <p:cNvSpPr txBox="1"/>
          <p:nvPr/>
        </p:nvSpPr>
        <p:spPr>
          <a:xfrm>
            <a:off x="5155917" y="905036"/>
            <a:ext cx="3778922" cy="13935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Image of the sky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using 27 antennas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over 4 hours, 2 freqs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'Multi-Frequency Synthesis'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E8B01C1-1836-D052-F37D-0FA968FEC767}"/>
                  </a:ext>
                </a:extLst>
              </p:cNvPr>
              <p:cNvSpPr txBox="1"/>
              <p:nvPr/>
            </p:nvSpPr>
            <p:spPr>
              <a:xfrm>
                <a:off x="6994803" y="6524637"/>
                <a:ext cx="1383478" cy="4240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1" name="TextBox 10">
                <a:extLst>
                  <a:ext uri="{FF2B5EF4-FFF2-40B4-BE49-F238E27FC236}">
                    <a16:creationId xmlns:a16="http://schemas.microsoft.com/office/drawing/2014/main" id="{DE8B01C1-1836-D052-F37D-0FA968FEC767}"/>
                  </a:ext>
                </a:extLst>
              </p:cNvPr>
              <p:cNvSpPr txBox="1">
                <a:spLocks noRot="1" noChangeAspect="1" noMove="1" noResize="1" noEditPoints="1" noAdjustHandles="1" noChangeArrowheads="1" noChangeShapeType="1" noTextEdit="1"/>
              </p:cNvSpPr>
              <p:nvPr/>
            </p:nvSpPr>
            <p:spPr>
              <a:xfrm>
                <a:off x="6994803" y="6524637"/>
                <a:ext cx="1383478" cy="424080"/>
              </a:xfrm>
              <a:prstGeom prst="rect">
                <a:avLst/>
              </a:prstGeom>
              <a:blipFill>
                <a:blip r:embed="rId7"/>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E9FEEB9-9E0F-60B7-8A2C-D46FE1D982B3}"/>
                  </a:ext>
                </a:extLst>
              </p:cNvPr>
              <p:cNvSpPr txBox="1"/>
              <p:nvPr/>
            </p:nvSpPr>
            <p:spPr>
              <a:xfrm>
                <a:off x="2166478" y="6545878"/>
                <a:ext cx="1126440" cy="3776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2" name="TextBox 11">
                <a:extLst>
                  <a:ext uri="{FF2B5EF4-FFF2-40B4-BE49-F238E27FC236}">
                    <a16:creationId xmlns:a16="http://schemas.microsoft.com/office/drawing/2014/main" id="{3E9FEEB9-9E0F-60B7-8A2C-D46FE1D982B3}"/>
                  </a:ext>
                </a:extLst>
              </p:cNvPr>
              <p:cNvSpPr txBox="1">
                <a:spLocks noRot="1" noChangeAspect="1" noMove="1" noResize="1" noEditPoints="1" noAdjustHandles="1" noChangeArrowheads="1" noChangeShapeType="1" noTextEdit="1"/>
              </p:cNvSpPr>
              <p:nvPr/>
            </p:nvSpPr>
            <p:spPr>
              <a:xfrm>
                <a:off x="2166478" y="6545878"/>
                <a:ext cx="1126440" cy="377638"/>
              </a:xfrm>
              <a:prstGeom prst="rect">
                <a:avLst/>
              </a:prstGeom>
              <a:blipFill>
                <a:blip r:embed="rId8"/>
                <a:stretch>
                  <a:fillRect/>
                </a:stretch>
              </a:blipFill>
              <a:ln cap="flat">
                <a:noFill/>
              </a:ln>
            </p:spPr>
            <p:txBody>
              <a:bodyPr/>
              <a:lstStyle/>
              <a:p>
                <a:r>
                  <a:rPr lang="en-US">
                    <a:noFill/>
                  </a:rPr>
                  <a:t> </a:t>
                </a:r>
              </a:p>
            </p:txBody>
          </p:sp>
        </mc:Fallback>
      </mc:AlternateContent>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A0B1A9F-596F-CA16-8B3A-7BC6CEA54CA2}"/>
              </a:ext>
            </a:extLst>
          </p:cNvPr>
          <p:cNvSpPr/>
          <p:nvPr/>
        </p:nvSpPr>
        <p:spPr>
          <a:xfrm>
            <a:off x="2286279" y="1047883"/>
            <a:ext cx="162536" cy="722126"/>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pic>
        <p:nvPicPr>
          <p:cNvPr id="2" name="Picture 1">
            <a:extLst>
              <a:ext uri="{FF2B5EF4-FFF2-40B4-BE49-F238E27FC236}">
                <a16:creationId xmlns:a16="http://schemas.microsoft.com/office/drawing/2014/main" id="{B53B80B4-4411-2493-3DBD-DE369181A3A5}"/>
              </a:ext>
            </a:extLst>
          </p:cNvPr>
          <p:cNvPicPr>
            <a:picLocks noChangeAspect="1"/>
          </p:cNvPicPr>
          <p:nvPr/>
        </p:nvPicPr>
        <p:blipFill>
          <a:blip r:embed="rId3">
            <a:lum/>
            <a:alphaModFix/>
          </a:blip>
          <a:srcRect/>
          <a:stretch>
            <a:fillRect/>
          </a:stretch>
        </p:blipFill>
        <p:spPr>
          <a:xfrm>
            <a:off x="8271717" y="727560"/>
            <a:ext cx="1805043" cy="1779120"/>
          </a:xfrm>
          <a:prstGeom prst="rect">
            <a:avLst/>
          </a:prstGeom>
          <a:noFill/>
          <a:ln cap="flat">
            <a:noFill/>
          </a:ln>
        </p:spPr>
      </p:pic>
      <p:sp>
        <p:nvSpPr>
          <p:cNvPr id="3" name="Title 2">
            <a:extLst>
              <a:ext uri="{FF2B5EF4-FFF2-40B4-BE49-F238E27FC236}">
                <a16:creationId xmlns:a16="http://schemas.microsoft.com/office/drawing/2014/main" id="{E31E722D-B5FD-D513-AA9E-F6D5FE16DFF3}"/>
              </a:ext>
            </a:extLst>
          </p:cNvPr>
          <p:cNvSpPr txBox="1">
            <a:spLocks noGrp="1"/>
          </p:cNvSpPr>
          <p:nvPr>
            <p:ph type="title" idx="4294967295"/>
          </p:nvPr>
        </p:nvSpPr>
        <p:spPr/>
        <p:txBody>
          <a:bodyPr>
            <a:spAutoFit/>
          </a:bodyPr>
          <a:lstStyle/>
          <a:p>
            <a:pPr lvl="0"/>
            <a:r>
              <a:rPr lang="en-US"/>
              <a:t>Spatial Frequency (uv) coverage + Observed Image</a:t>
            </a:r>
          </a:p>
        </p:txBody>
      </p:sp>
      <p:pic>
        <p:nvPicPr>
          <p:cNvPr id="4" name="Picture 3">
            <a:extLst>
              <a:ext uri="{FF2B5EF4-FFF2-40B4-BE49-F238E27FC236}">
                <a16:creationId xmlns:a16="http://schemas.microsoft.com/office/drawing/2014/main" id="{CD4FFD8D-E6CF-6D3A-05FE-D1A512D2C396}"/>
              </a:ext>
            </a:extLst>
          </p:cNvPr>
          <p:cNvPicPr>
            <a:picLocks noChangeAspect="1"/>
          </p:cNvPicPr>
          <p:nvPr/>
        </p:nvPicPr>
        <p:blipFill>
          <a:blip r:embed="rId4">
            <a:lum/>
            <a:alphaModFix/>
          </a:blip>
          <a:srcRect/>
          <a:stretch>
            <a:fillRect/>
          </a:stretch>
        </p:blipFill>
        <p:spPr>
          <a:xfrm>
            <a:off x="368274" y="2063160"/>
            <a:ext cx="4770360" cy="4579562"/>
          </a:xfrm>
          <a:prstGeom prst="rect">
            <a:avLst/>
          </a:prstGeom>
          <a:noFill/>
          <a:ln cap="flat">
            <a:noFill/>
          </a:ln>
        </p:spPr>
      </p:pic>
      <p:pic>
        <p:nvPicPr>
          <p:cNvPr id="5" name="Picture 4">
            <a:extLst>
              <a:ext uri="{FF2B5EF4-FFF2-40B4-BE49-F238E27FC236}">
                <a16:creationId xmlns:a16="http://schemas.microsoft.com/office/drawing/2014/main" id="{91083B54-7526-1E02-C890-F0DEEA4FCC74}"/>
              </a:ext>
            </a:extLst>
          </p:cNvPr>
          <p:cNvPicPr>
            <a:picLocks noChangeAspect="1"/>
          </p:cNvPicPr>
          <p:nvPr/>
        </p:nvPicPr>
        <p:blipFill>
          <a:blip r:embed="rId5">
            <a:lum/>
            <a:alphaModFix/>
          </a:blip>
          <a:srcRect/>
          <a:stretch>
            <a:fillRect/>
          </a:stretch>
        </p:blipFill>
        <p:spPr>
          <a:xfrm>
            <a:off x="4771083" y="2221196"/>
            <a:ext cx="5021281" cy="4849556"/>
          </a:xfrm>
          <a:prstGeom prst="rect">
            <a:avLst/>
          </a:prstGeom>
          <a:noFill/>
          <a:ln cap="flat">
            <a:noFill/>
          </a:ln>
        </p:spPr>
      </p:pic>
      <p:sp>
        <p:nvSpPr>
          <p:cNvPr id="6" name="Rectangle 5">
            <a:extLst>
              <a:ext uri="{FF2B5EF4-FFF2-40B4-BE49-F238E27FC236}">
                <a16:creationId xmlns:a16="http://schemas.microsoft.com/office/drawing/2014/main" id="{3A62CF67-AEDC-BB7C-5EC1-7EC41C651870}"/>
              </a:ext>
            </a:extLst>
          </p:cNvPr>
          <p:cNvSpPr/>
          <p:nvPr/>
        </p:nvSpPr>
        <p:spPr>
          <a:xfrm>
            <a:off x="2518966" y="1161535"/>
            <a:ext cx="734929" cy="423119"/>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 name="Rectangle 7">
            <a:extLst>
              <a:ext uri="{FF2B5EF4-FFF2-40B4-BE49-F238E27FC236}">
                <a16:creationId xmlns:a16="http://schemas.microsoft.com/office/drawing/2014/main" id="{FA30952A-FACB-633D-76DD-6FC800C4B9CF}"/>
              </a:ext>
            </a:extLst>
          </p:cNvPr>
          <p:cNvSpPr/>
          <p:nvPr/>
        </p:nvSpPr>
        <p:spPr>
          <a:xfrm>
            <a:off x="3467563" y="1000217"/>
            <a:ext cx="267123" cy="835560"/>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93EBBE2-61C7-0953-F695-A559664802FC}"/>
                  </a:ext>
                </a:extLst>
              </p:cNvPr>
              <p:cNvSpPr txBox="1"/>
              <p:nvPr/>
            </p:nvSpPr>
            <p:spPr>
              <a:xfrm>
                <a:off x="1153442" y="965880"/>
                <a:ext cx="3156837" cy="13280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𝑢</m:t>
                                </m:r>
                              </m:e>
                            </m:mr>
                            <m:mr>
                              <m:e>
                                <m:r>
                                  <a:rPr lang="en-US" i="1">
                                    <a:latin typeface="Cambria Math" panose="02040503050406030204" pitchFamily="18" charset="0"/>
                                  </a:rPr>
                                  <m:t>𝑣</m:t>
                                </m:r>
                              </m:e>
                            </m:mr>
                            <m:mr>
                              <m:e>
                                <m:r>
                                  <a:rPr lang="en-US" i="1">
                                    <a:latin typeface="Cambria Math" panose="02040503050406030204" pitchFamily="18" charset="0"/>
                                  </a:rPr>
                                  <m:t>𝑤</m:t>
                                </m:r>
                              </m:e>
                            </m:mr>
                          </m:m>
                        </m:e>
                      </m:d>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𝜆</m:t>
                          </m:r>
                        </m:den>
                      </m:f>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mr>
                            <m:mr>
                              <m:e>
                                <m:r>
                                  <a:rPr lang="en-US" i="1">
                                    <a:latin typeface="Cambria Math" panose="02040503050406030204" pitchFamily="18" charset="0"/>
                                  </a:rPr>
                                  <m:t>𝑅</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h</m:t>
                                    </m:r>
                                    <m:r>
                                      <a:rPr lang="en-US" i="0">
                                        <a:latin typeface="Cambria Math" panose="02040503050406030204" pitchFamily="18" charset="0"/>
                                      </a:rPr>
                                      <m:t>,</m:t>
                                    </m:r>
                                    <m:r>
                                      <a:rPr lang="en-US" i="1">
                                        <a:latin typeface="Cambria Math" panose="02040503050406030204" pitchFamily="18" charset="0"/>
                                      </a:rPr>
                                      <m:t>𝜃</m:t>
                                    </m:r>
                                  </m:e>
                                </m:d>
                              </m:e>
                            </m:mr>
                            <m:mr>
                              <m:e/>
                            </m:mr>
                          </m:m>
                        </m:e>
                      </m:d>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𝛿</m:t>
                                </m:r>
                                <m:r>
                                  <a:rPr lang="en-US" i="1">
                                    <a:latin typeface="Cambria Math" panose="02040503050406030204" pitchFamily="18" charset="0"/>
                                  </a:rPr>
                                  <m:t>𝑥</m:t>
                                </m:r>
                              </m:e>
                            </m:mr>
                            <m:mr>
                              <m:e>
                                <m:r>
                                  <a:rPr lang="en-US" i="1">
                                    <a:latin typeface="Cambria Math" panose="02040503050406030204" pitchFamily="18" charset="0"/>
                                  </a:rPr>
                                  <m:t>𝛿</m:t>
                                </m:r>
                                <m:r>
                                  <a:rPr lang="en-US" i="1">
                                    <a:latin typeface="Cambria Math" panose="02040503050406030204" pitchFamily="18" charset="0"/>
                                  </a:rPr>
                                  <m:t>𝑦</m:t>
                                </m:r>
                              </m:e>
                            </m:mr>
                            <m:mr>
                              <m:e>
                                <m:r>
                                  <a:rPr lang="en-US" i="1">
                                    <a:latin typeface="Cambria Math" panose="02040503050406030204" pitchFamily="18" charset="0"/>
                                  </a:rPr>
                                  <m:t>𝛿</m:t>
                                </m:r>
                                <m:r>
                                  <a:rPr lang="en-US" i="1">
                                    <a:latin typeface="Cambria Math" panose="02040503050406030204" pitchFamily="18" charset="0"/>
                                  </a:rPr>
                                  <m:t>𝑧</m:t>
                                </m:r>
                              </m:e>
                            </m:mr>
                          </m:m>
                        </m:e>
                      </m:d>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9" name="TextBox 8">
                <a:extLst>
                  <a:ext uri="{FF2B5EF4-FFF2-40B4-BE49-F238E27FC236}">
                    <a16:creationId xmlns:a16="http://schemas.microsoft.com/office/drawing/2014/main" id="{893EBBE2-61C7-0953-F695-A559664802FC}"/>
                  </a:ext>
                </a:extLst>
              </p:cNvPr>
              <p:cNvSpPr txBox="1">
                <a:spLocks noRot="1" noChangeAspect="1" noMove="1" noResize="1" noEditPoints="1" noAdjustHandles="1" noChangeArrowheads="1" noChangeShapeType="1" noTextEdit="1"/>
              </p:cNvSpPr>
              <p:nvPr/>
            </p:nvSpPr>
            <p:spPr>
              <a:xfrm>
                <a:off x="1153442" y="965880"/>
                <a:ext cx="3156837" cy="1328037"/>
              </a:xfrm>
              <a:prstGeom prst="rect">
                <a:avLst/>
              </a:prstGeom>
              <a:blipFill>
                <a:blip r:embed="rId6"/>
                <a:stretch>
                  <a:fillRect t="-4717"/>
                </a:stretch>
              </a:blipFill>
              <a:ln cap="flat">
                <a:noFill/>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3E4992EF-876D-1978-82D5-EB1D9558F096}"/>
              </a:ext>
            </a:extLst>
          </p:cNvPr>
          <p:cNvSpPr txBox="1"/>
          <p:nvPr/>
        </p:nvSpPr>
        <p:spPr>
          <a:xfrm>
            <a:off x="5156283" y="905402"/>
            <a:ext cx="4004642" cy="13935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Image of the sky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using 27 antennas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over 4 hours, 3 freqs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'Multi-Frequency Synthesis'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E376506-B23A-3174-7A7E-82B48900C342}"/>
                  </a:ext>
                </a:extLst>
              </p:cNvPr>
              <p:cNvSpPr txBox="1"/>
              <p:nvPr/>
            </p:nvSpPr>
            <p:spPr>
              <a:xfrm>
                <a:off x="6994803" y="6524637"/>
                <a:ext cx="1383478" cy="4240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1" name="TextBox 10">
                <a:extLst>
                  <a:ext uri="{FF2B5EF4-FFF2-40B4-BE49-F238E27FC236}">
                    <a16:creationId xmlns:a16="http://schemas.microsoft.com/office/drawing/2014/main" id="{9E376506-B23A-3174-7A7E-82B48900C342}"/>
                  </a:ext>
                </a:extLst>
              </p:cNvPr>
              <p:cNvSpPr txBox="1">
                <a:spLocks noRot="1" noChangeAspect="1" noMove="1" noResize="1" noEditPoints="1" noAdjustHandles="1" noChangeArrowheads="1" noChangeShapeType="1" noTextEdit="1"/>
              </p:cNvSpPr>
              <p:nvPr/>
            </p:nvSpPr>
            <p:spPr>
              <a:xfrm>
                <a:off x="6994803" y="6524637"/>
                <a:ext cx="1383478" cy="424080"/>
              </a:xfrm>
              <a:prstGeom prst="rect">
                <a:avLst/>
              </a:prstGeom>
              <a:blipFill>
                <a:blip r:embed="rId7"/>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A9944E2-191A-F65D-9F64-E51EB058B5FB}"/>
                  </a:ext>
                </a:extLst>
              </p:cNvPr>
              <p:cNvSpPr txBox="1"/>
              <p:nvPr/>
            </p:nvSpPr>
            <p:spPr>
              <a:xfrm>
                <a:off x="2166478" y="6545878"/>
                <a:ext cx="1126440" cy="3776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2" name="TextBox 11">
                <a:extLst>
                  <a:ext uri="{FF2B5EF4-FFF2-40B4-BE49-F238E27FC236}">
                    <a16:creationId xmlns:a16="http://schemas.microsoft.com/office/drawing/2014/main" id="{6A9944E2-191A-F65D-9F64-E51EB058B5FB}"/>
                  </a:ext>
                </a:extLst>
              </p:cNvPr>
              <p:cNvSpPr txBox="1">
                <a:spLocks noRot="1" noChangeAspect="1" noMove="1" noResize="1" noEditPoints="1" noAdjustHandles="1" noChangeArrowheads="1" noChangeShapeType="1" noTextEdit="1"/>
              </p:cNvSpPr>
              <p:nvPr/>
            </p:nvSpPr>
            <p:spPr>
              <a:xfrm>
                <a:off x="2166478" y="6545878"/>
                <a:ext cx="1126440" cy="377638"/>
              </a:xfrm>
              <a:prstGeom prst="rect">
                <a:avLst/>
              </a:prstGeom>
              <a:blipFill>
                <a:blip r:embed="rId8"/>
                <a:stretch>
                  <a:fillRect/>
                </a:stretch>
              </a:blipFill>
              <a:ln cap="flat">
                <a:noFill/>
              </a:ln>
            </p:spPr>
            <p:txBody>
              <a:bodyPr/>
              <a:lstStyle/>
              <a:p>
                <a:r>
                  <a:rPr lang="en-US">
                    <a:noFill/>
                  </a:rPr>
                  <a:t> </a:t>
                </a:r>
              </a:p>
            </p:txBody>
          </p:sp>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3CA64-F921-2537-2241-DDD9891384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19C156-1A3B-6DA8-7CCC-88488ADD99D6}"/>
              </a:ext>
            </a:extLst>
          </p:cNvPr>
          <p:cNvSpPr txBox="1">
            <a:spLocks noGrp="1"/>
          </p:cNvSpPr>
          <p:nvPr>
            <p:ph type="title" idx="4294967295"/>
          </p:nvPr>
        </p:nvSpPr>
        <p:spPr>
          <a:xfrm>
            <a:off x="384422" y="3412093"/>
            <a:ext cx="9068763" cy="369332"/>
          </a:xfrm>
        </p:spPr>
        <p:txBody>
          <a:bodyPr>
            <a:spAutoFit/>
          </a:bodyPr>
          <a:lstStyle/>
          <a:p>
            <a:pPr lvl="0"/>
            <a:r>
              <a:rPr lang="en-US" dirty="0"/>
              <a:t>Image Reconstruction</a:t>
            </a:r>
          </a:p>
        </p:txBody>
      </p:sp>
      <p:sp>
        <p:nvSpPr>
          <p:cNvPr id="3" name="TextBox 2">
            <a:extLst>
              <a:ext uri="{FF2B5EF4-FFF2-40B4-BE49-F238E27FC236}">
                <a16:creationId xmlns:a16="http://schemas.microsoft.com/office/drawing/2014/main" id="{60E4095C-E46B-F089-0A0D-EC1ECC067E9F}"/>
              </a:ext>
            </a:extLst>
          </p:cNvPr>
          <p:cNvSpPr txBox="1"/>
          <p:nvPr/>
        </p:nvSpPr>
        <p:spPr>
          <a:xfrm>
            <a:off x="634675" y="7742160"/>
            <a:ext cx="8351635" cy="14169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Multi-stage process. Linear.  There are weblogs showing human readable information to use for diagnostics (numerical as well as procedural failures). QA system.  Ability to 'restore' to any state for optimized re-processing. Standarized calibrated data and output image products for the archive.</a:t>
            </a:r>
          </a:p>
        </p:txBody>
      </p:sp>
    </p:spTree>
    <p:extLst>
      <p:ext uri="{BB962C8B-B14F-4D97-AF65-F5344CB8AC3E}">
        <p14:creationId xmlns:p14="http://schemas.microsoft.com/office/powerpoint/2010/main" val="2701989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BC730-9D26-4DCE-6B97-430D5035579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0486F2E-89C6-4C6D-D27C-1218BC38DB3A}"/>
              </a:ext>
            </a:extLst>
          </p:cNvPr>
          <p:cNvSpPr txBox="1"/>
          <p:nvPr/>
        </p:nvSpPr>
        <p:spPr>
          <a:xfrm>
            <a:off x="799203" y="1115641"/>
            <a:ext cx="8817120" cy="600156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FF"/>
                </a:solidFill>
                <a:uFillTx/>
                <a:latin typeface="Luxi Sans" pitchFamily="34"/>
                <a:ea typeface="DejaVu LGC Sans" pitchFamily="2"/>
                <a:cs typeface="DejaVu LGC Sans" pitchFamily="2"/>
              </a:rPr>
              <a:t>Basic Imaging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Luxi Sans" pitchFamily="34"/>
                <a:ea typeface="DejaVu LGC Sans" pitchFamily="2"/>
                <a:cs typeface="DejaVu LGC Sans" pitchFamily="2"/>
              </a:rPr>
              <a:t>      Narrow-frequency range,  Small region of the sky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Luxi Sans" pitchFamily="34"/>
                <a:ea typeface="DejaVu LGC Sans" pitchFamily="2"/>
                <a:cs typeface="DejaVu LGC Sans" pitchFamily="2"/>
              </a:rPr>
              <a:t>           =&gt; The 2D Fourier Transform relations hold</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Luxi Sans" pitchFamily="34"/>
                <a:ea typeface="DejaVu LGC Sans" pitchFamily="2"/>
                <a:cs typeface="DejaVu LGC Sans" pitchFamily="2"/>
              </a:rPr>
              <a:t>           =&gt; Convolution and deconvolution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FF"/>
                </a:solidFill>
                <a:uFillTx/>
                <a:latin typeface="Luxi Sans" pitchFamily="34"/>
                <a:ea typeface="DejaVu LGC Sans" pitchFamily="2"/>
                <a:cs typeface="DejaVu LGC Sans" pitchFamily="2"/>
              </a:rPr>
              <a:t>Wide-Band Imaging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Luxi Sans" pitchFamily="34"/>
                <a:ea typeface="DejaVu LGC Sans" pitchFamily="2"/>
                <a:cs typeface="DejaVu LGC Sans" pitchFamily="2"/>
              </a:rPr>
              <a:t>      =&gt; Sky and instrument change across frequency range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FF"/>
                </a:solidFill>
                <a:uFillTx/>
                <a:latin typeface="Luxi Sans" pitchFamily="34"/>
                <a:ea typeface="DejaVu LGC Sans" pitchFamily="2"/>
                <a:cs typeface="DejaVu LGC Sans" pitchFamily="2"/>
              </a:rPr>
              <a:t>Wide-Field Imaging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Luxi Sans" pitchFamily="34"/>
                <a:ea typeface="DejaVu LGC Sans" pitchFamily="2"/>
                <a:cs typeface="DejaVu LGC Sans" pitchFamily="2"/>
              </a:rPr>
              <a:t>      =&gt; The 2D Fourier Transform relation breaks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FF"/>
                </a:solidFill>
                <a:uFillTx/>
                <a:latin typeface="Luxi Sans" pitchFamily="34"/>
                <a:ea typeface="DejaVu LGC Sans" pitchFamily="2"/>
                <a:cs typeface="DejaVu LGC Sans" pitchFamily="2"/>
              </a:rPr>
              <a:t>Mosaic Imaging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Luxi Sans" pitchFamily="34"/>
                <a:ea typeface="DejaVu LGC Sans" pitchFamily="2"/>
                <a:cs typeface="DejaVu LGC Sans" pitchFamily="2"/>
              </a:rPr>
              <a:t>      =&gt; Image an area larger than what each antenna can see.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dirty="0">
              <a:solidFill>
                <a:srgbClr val="000000"/>
              </a:solidFill>
              <a:uFillTx/>
              <a:latin typeface="Luxi Sans" pitchFamily="34"/>
              <a:ea typeface="DejaVu LGC Sans" pitchFamily="2"/>
              <a:cs typeface="DejaVu LGC Sans" pitchFamily="2"/>
            </a:endParaRPr>
          </a:p>
        </p:txBody>
      </p:sp>
      <p:sp>
        <p:nvSpPr>
          <p:cNvPr id="3" name="TextBox 2">
            <a:extLst>
              <a:ext uri="{FF2B5EF4-FFF2-40B4-BE49-F238E27FC236}">
                <a16:creationId xmlns:a16="http://schemas.microsoft.com/office/drawing/2014/main" id="{855F4835-E60F-78A7-3071-C3CBBC537EF9}"/>
              </a:ext>
            </a:extLst>
          </p:cNvPr>
          <p:cNvSpPr txBox="1"/>
          <p:nvPr/>
        </p:nvSpPr>
        <p:spPr>
          <a:xfrm>
            <a:off x="1710723" y="154076"/>
            <a:ext cx="6355436" cy="340559"/>
          </a:xfrm>
          <a:prstGeom prst="rect">
            <a:avLst/>
          </a:prstGeom>
          <a:noFill/>
          <a:ln cap="flat">
            <a:noFill/>
          </a:ln>
        </p:spPr>
        <p:txBody>
          <a:bodyPr vert="horz" wrap="square" lIns="0" tIns="0" rIns="0" bIns="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800000"/>
                </a:solidFill>
                <a:uFillTx/>
                <a:latin typeface="Liberation Sans" pitchFamily="34"/>
                <a:ea typeface="DejaVu LGC Sans" pitchFamily="2"/>
                <a:cs typeface="DejaVu LGC Sans" pitchFamily="2"/>
              </a:rPr>
              <a:t>Imaging with modern instruments</a:t>
            </a:r>
          </a:p>
        </p:txBody>
      </p:sp>
      <p:sp>
        <p:nvSpPr>
          <p:cNvPr id="4" name="Freeform 3">
            <a:extLst>
              <a:ext uri="{FF2B5EF4-FFF2-40B4-BE49-F238E27FC236}">
                <a16:creationId xmlns:a16="http://schemas.microsoft.com/office/drawing/2014/main" id="{487E7309-795A-C1CB-7994-37BA1683247F}"/>
              </a:ext>
            </a:extLst>
          </p:cNvPr>
          <p:cNvSpPr/>
          <p:nvPr/>
        </p:nvSpPr>
        <p:spPr>
          <a:xfrm>
            <a:off x="547544" y="977763"/>
            <a:ext cx="8982361" cy="2350054"/>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Tree>
    <p:extLst>
      <p:ext uri="{BB962C8B-B14F-4D97-AF65-F5344CB8AC3E}">
        <p14:creationId xmlns:p14="http://schemas.microsoft.com/office/powerpoint/2010/main" val="2622618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E8B33-62A2-2FA1-3B72-3430E1571583}"/>
              </a:ext>
            </a:extLst>
          </p:cNvPr>
          <p:cNvSpPr txBox="1">
            <a:spLocks noGrp="1"/>
          </p:cNvSpPr>
          <p:nvPr>
            <p:ph type="title" idx="4294967295"/>
          </p:nvPr>
        </p:nvSpPr>
        <p:spPr/>
        <p:txBody>
          <a:bodyPr>
            <a:spAutoFit/>
          </a:bodyPr>
          <a:lstStyle/>
          <a:p>
            <a:pPr lvl="0"/>
            <a:r>
              <a:rPr lang="en-US" dirty="0"/>
              <a:t>Image formed by an interferometer : Convolution Equation</a:t>
            </a:r>
          </a:p>
        </p:txBody>
      </p:sp>
      <p:pic>
        <p:nvPicPr>
          <p:cNvPr id="3" name="Picture 2">
            <a:extLst>
              <a:ext uri="{FF2B5EF4-FFF2-40B4-BE49-F238E27FC236}">
                <a16:creationId xmlns:a16="http://schemas.microsoft.com/office/drawing/2014/main" id="{ACD2CFBE-6123-E530-7658-842E02844692}"/>
              </a:ext>
            </a:extLst>
          </p:cNvPr>
          <p:cNvPicPr>
            <a:picLocks noChangeAspect="1"/>
          </p:cNvPicPr>
          <p:nvPr/>
        </p:nvPicPr>
        <p:blipFill>
          <a:blip r:embed="rId3">
            <a:lum/>
            <a:alphaModFix/>
          </a:blip>
          <a:srcRect/>
          <a:stretch>
            <a:fillRect/>
          </a:stretch>
        </p:blipFill>
        <p:spPr>
          <a:xfrm>
            <a:off x="2142722" y="1538276"/>
            <a:ext cx="2694956" cy="2261155"/>
          </a:xfrm>
          <a:prstGeom prst="rect">
            <a:avLst/>
          </a:prstGeom>
          <a:noFill/>
          <a:ln cap="flat">
            <a:noFill/>
          </a:ln>
        </p:spPr>
      </p:pic>
      <p:pic>
        <p:nvPicPr>
          <p:cNvPr id="4" name="Picture 3">
            <a:extLst>
              <a:ext uri="{FF2B5EF4-FFF2-40B4-BE49-F238E27FC236}">
                <a16:creationId xmlns:a16="http://schemas.microsoft.com/office/drawing/2014/main" id="{4A9FE086-48FC-7C51-A249-783F541D6484}"/>
              </a:ext>
            </a:extLst>
          </p:cNvPr>
          <p:cNvPicPr>
            <a:picLocks noChangeAspect="1"/>
          </p:cNvPicPr>
          <p:nvPr/>
        </p:nvPicPr>
        <p:blipFill>
          <a:blip r:embed="rId4">
            <a:lum/>
            <a:alphaModFix/>
          </a:blip>
          <a:srcRect/>
          <a:stretch>
            <a:fillRect/>
          </a:stretch>
        </p:blipFill>
        <p:spPr>
          <a:xfrm>
            <a:off x="-260283" y="1548719"/>
            <a:ext cx="2660757" cy="2261521"/>
          </a:xfrm>
          <a:prstGeom prst="rect">
            <a:avLst/>
          </a:prstGeom>
          <a:noFill/>
          <a:ln cap="flat">
            <a:noFill/>
          </a:ln>
        </p:spPr>
      </p:pic>
      <p:pic>
        <p:nvPicPr>
          <p:cNvPr id="5" name="Picture 4">
            <a:extLst>
              <a:ext uri="{FF2B5EF4-FFF2-40B4-BE49-F238E27FC236}">
                <a16:creationId xmlns:a16="http://schemas.microsoft.com/office/drawing/2014/main" id="{CF60E866-AB12-DB63-84A2-3CBD58801B32}"/>
              </a:ext>
            </a:extLst>
          </p:cNvPr>
          <p:cNvPicPr>
            <a:picLocks noChangeAspect="1"/>
          </p:cNvPicPr>
          <p:nvPr/>
        </p:nvPicPr>
        <p:blipFill>
          <a:blip r:embed="rId5">
            <a:lum/>
            <a:alphaModFix/>
          </a:blip>
          <a:srcRect/>
          <a:stretch>
            <a:fillRect/>
          </a:stretch>
        </p:blipFill>
        <p:spPr>
          <a:xfrm>
            <a:off x="4597557" y="1548362"/>
            <a:ext cx="2481480" cy="2228401"/>
          </a:xfrm>
          <a:prstGeom prst="rect">
            <a:avLst/>
          </a:prstGeom>
          <a:noFill/>
          <a:ln cap="flat">
            <a:noFill/>
          </a:ln>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847314C9-C562-4E5B-82A1-19E373EDD6BF}"/>
                  </a:ext>
                </a:extLst>
              </p:cNvPr>
              <p:cNvSpPr txBox="1"/>
              <p:nvPr/>
            </p:nvSpPr>
            <p:spPr>
              <a:xfrm>
                <a:off x="374754" y="910127"/>
                <a:ext cx="6600107" cy="49426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sz="3200" i="1">
                              <a:solidFill>
                                <a:srgbClr val="836967"/>
                              </a:solidFill>
                              <a:latin typeface="Cambria Math" panose="02040503050406030204" pitchFamily="18" charset="0"/>
                            </a:rPr>
                          </m:ctrlPr>
                        </m:sSupPr>
                        <m:e>
                          <m:r>
                            <a:rPr lang="en-US" sz="3200" i="1">
                              <a:latin typeface="Cambria Math" panose="02040503050406030204" pitchFamily="18" charset="0"/>
                            </a:rPr>
                            <m:t>𝐼</m:t>
                          </m:r>
                        </m:e>
                        <m:sup>
                          <m:r>
                            <a:rPr lang="en-US" sz="3200" i="1">
                              <a:latin typeface="Cambria Math" panose="02040503050406030204" pitchFamily="18" charset="0"/>
                            </a:rPr>
                            <m:t>𝑜𝑏𝑠</m:t>
                          </m:r>
                        </m:sup>
                      </m:sSup>
                      <m:d>
                        <m:dPr>
                          <m:ctrlPr>
                            <a:rPr lang="en-US" sz="3200" i="1">
                              <a:solidFill>
                                <a:srgbClr val="836967"/>
                              </a:solidFill>
                              <a:latin typeface="Cambria Math" panose="02040503050406030204" pitchFamily="18" charset="0"/>
                            </a:rPr>
                          </m:ctrlPr>
                        </m:dPr>
                        <m:e>
                          <m:r>
                            <a:rPr lang="en-US" sz="3200" i="1">
                              <a:latin typeface="Cambria Math" panose="02040503050406030204" pitchFamily="18" charset="0"/>
                            </a:rPr>
                            <m:t>𝑙</m:t>
                          </m:r>
                          <m:r>
                            <a:rPr lang="en-US" sz="3200" i="0">
                              <a:latin typeface="Cambria Math" panose="02040503050406030204" pitchFamily="18" charset="0"/>
                            </a:rPr>
                            <m:t>,</m:t>
                          </m:r>
                          <m:r>
                            <a:rPr lang="en-US" sz="3200" i="1">
                              <a:latin typeface="Cambria Math" panose="02040503050406030204" pitchFamily="18" charset="0"/>
                            </a:rPr>
                            <m:t>𝑚</m:t>
                          </m:r>
                        </m:e>
                      </m:d>
                      <m:r>
                        <a:rPr lang="en-US" sz="3200" i="0">
                          <a:latin typeface="Cambria Math" panose="02040503050406030204" pitchFamily="18" charset="0"/>
                        </a:rPr>
                        <m:t> = </m:t>
                      </m:r>
                      <m:sSup>
                        <m:sSupPr>
                          <m:ctrlPr>
                            <a:rPr lang="en-US" sz="3200" i="1">
                              <a:solidFill>
                                <a:srgbClr val="836967"/>
                              </a:solidFill>
                              <a:latin typeface="Cambria Math" panose="02040503050406030204" pitchFamily="18" charset="0"/>
                            </a:rPr>
                          </m:ctrlPr>
                        </m:sSupPr>
                        <m:e>
                          <m:r>
                            <a:rPr lang="en-US" sz="3200" i="1">
                              <a:latin typeface="Cambria Math" panose="02040503050406030204" pitchFamily="18" charset="0"/>
                            </a:rPr>
                            <m:t>𝐼</m:t>
                          </m:r>
                        </m:e>
                        <m:sup>
                          <m:r>
                            <a:rPr lang="en-US" sz="3200" i="1">
                              <a:latin typeface="Cambria Math" panose="02040503050406030204" pitchFamily="18" charset="0"/>
                            </a:rPr>
                            <m:t>𝑃𝑆𝐹</m:t>
                          </m:r>
                        </m:sup>
                      </m:sSup>
                      <m:d>
                        <m:dPr>
                          <m:ctrlPr>
                            <a:rPr lang="en-US" sz="3200" i="1">
                              <a:solidFill>
                                <a:srgbClr val="836967"/>
                              </a:solidFill>
                              <a:latin typeface="Cambria Math" panose="02040503050406030204" pitchFamily="18" charset="0"/>
                            </a:rPr>
                          </m:ctrlPr>
                        </m:dPr>
                        <m:e>
                          <m:r>
                            <a:rPr lang="en-US" sz="3200" i="1">
                              <a:latin typeface="Cambria Math" panose="02040503050406030204" pitchFamily="18" charset="0"/>
                            </a:rPr>
                            <m:t>𝑙</m:t>
                          </m:r>
                          <m:r>
                            <a:rPr lang="en-US" sz="3200" i="0">
                              <a:latin typeface="Cambria Math" panose="02040503050406030204" pitchFamily="18" charset="0"/>
                            </a:rPr>
                            <m:t>,</m:t>
                          </m:r>
                          <m:r>
                            <a:rPr lang="en-US" sz="3200" i="1">
                              <a:latin typeface="Cambria Math" panose="02040503050406030204" pitchFamily="18" charset="0"/>
                            </a:rPr>
                            <m:t>𝑚</m:t>
                          </m:r>
                        </m:e>
                      </m:d>
                      <m:r>
                        <a:rPr lang="en-US" sz="3200" i="0">
                          <a:latin typeface="Cambria Math" panose="02040503050406030204" pitchFamily="18" charset="0"/>
                        </a:rPr>
                        <m:t> ∗ </m:t>
                      </m:r>
                      <m:sSup>
                        <m:sSupPr>
                          <m:ctrlPr>
                            <a:rPr lang="en-US" sz="3200" i="1">
                              <a:solidFill>
                                <a:srgbClr val="836967"/>
                              </a:solidFill>
                              <a:latin typeface="Cambria Math" panose="02040503050406030204" pitchFamily="18" charset="0"/>
                            </a:rPr>
                          </m:ctrlPr>
                        </m:sSupPr>
                        <m:e>
                          <m:r>
                            <a:rPr lang="en-US" sz="3200" i="1">
                              <a:latin typeface="Cambria Math" panose="02040503050406030204" pitchFamily="18" charset="0"/>
                            </a:rPr>
                            <m:t>𝐼</m:t>
                          </m:r>
                        </m:e>
                        <m:sup>
                          <m:r>
                            <a:rPr lang="en-US" sz="3200" i="1">
                              <a:latin typeface="Cambria Math" panose="02040503050406030204" pitchFamily="18" charset="0"/>
                            </a:rPr>
                            <m:t>𝑠𝑘𝑦</m:t>
                          </m:r>
                        </m:sup>
                      </m:sSup>
                      <m:d>
                        <m:dPr>
                          <m:ctrlPr>
                            <a:rPr lang="en-US" sz="3200" i="1">
                              <a:solidFill>
                                <a:srgbClr val="836967"/>
                              </a:solidFill>
                              <a:latin typeface="Cambria Math" panose="02040503050406030204" pitchFamily="18" charset="0"/>
                            </a:rPr>
                          </m:ctrlPr>
                        </m:dPr>
                        <m:e>
                          <m:r>
                            <a:rPr lang="en-US" sz="3200" i="1">
                              <a:latin typeface="Cambria Math" panose="02040503050406030204" pitchFamily="18" charset="0"/>
                            </a:rPr>
                            <m:t>𝑙</m:t>
                          </m:r>
                          <m:r>
                            <a:rPr lang="en-US" sz="3200" i="0">
                              <a:latin typeface="Cambria Math" panose="02040503050406030204" pitchFamily="18" charset="0"/>
                            </a:rPr>
                            <m:t>,</m:t>
                          </m:r>
                          <m:r>
                            <a:rPr lang="en-US" sz="3200" i="1">
                              <a:latin typeface="Cambria Math" panose="02040503050406030204" pitchFamily="18" charset="0"/>
                            </a:rPr>
                            <m:t>𝑚</m:t>
                          </m:r>
                        </m:e>
                      </m:d>
                    </m:oMath>
                  </m:oMathPara>
                </a14:m>
                <a:endParaRPr lang="en-US" sz="3200" b="0" i="0" u="none" strike="noStrike" kern="1200" cap="none" spc="0" baseline="0" dirty="0">
                  <a:solidFill>
                    <a:srgbClr val="000000"/>
                  </a:solidFill>
                  <a:uFillTx/>
                  <a:latin typeface="Luxi Sans" pitchFamily="34"/>
                </a:endParaRPr>
              </a:p>
            </p:txBody>
          </p:sp>
        </mc:Choice>
        <mc:Fallback>
          <p:sp>
            <p:nvSpPr>
              <p:cNvPr id="6" name="TextBox 5">
                <a:extLst>
                  <a:ext uri="{FF2B5EF4-FFF2-40B4-BE49-F238E27FC236}">
                    <a16:creationId xmlns:a16="http://schemas.microsoft.com/office/drawing/2014/main" id="{847314C9-C562-4E5B-82A1-19E373EDD6BF}"/>
                  </a:ext>
                </a:extLst>
              </p:cNvPr>
              <p:cNvSpPr txBox="1">
                <a:spLocks noRot="1" noChangeAspect="1" noMove="1" noResize="1" noEditPoints="1" noAdjustHandles="1" noChangeArrowheads="1" noChangeShapeType="1" noTextEdit="1"/>
              </p:cNvSpPr>
              <p:nvPr/>
            </p:nvSpPr>
            <p:spPr>
              <a:xfrm>
                <a:off x="374754" y="910127"/>
                <a:ext cx="6600107" cy="494268"/>
              </a:xfrm>
              <a:prstGeom prst="rect">
                <a:avLst/>
              </a:prstGeom>
              <a:blipFill>
                <a:blip r:embed="rId6"/>
                <a:stretch>
                  <a:fillRect b="-50000"/>
                </a:stretch>
              </a:blipFill>
              <a:ln cap="flat">
                <a:noFill/>
              </a:ln>
            </p:spPr>
            <p:txBody>
              <a:bodyPr/>
              <a:lstStyle/>
              <a:p>
                <a:r>
                  <a:rPr lang="en-001">
                    <a:noFill/>
                  </a:rPr>
                  <a:t> </a:t>
                </a:r>
              </a:p>
            </p:txBody>
          </p:sp>
        </mc:Fallback>
      </mc:AlternateContent>
      <p:sp>
        <p:nvSpPr>
          <p:cNvPr id="7" name="Rectangle 6">
            <a:extLst>
              <a:ext uri="{FF2B5EF4-FFF2-40B4-BE49-F238E27FC236}">
                <a16:creationId xmlns:a16="http://schemas.microsoft.com/office/drawing/2014/main" id="{E23197D6-7390-FAB6-8FCE-1910CA09FC01}"/>
              </a:ext>
            </a:extLst>
          </p:cNvPr>
          <p:cNvSpPr/>
          <p:nvPr/>
        </p:nvSpPr>
        <p:spPr>
          <a:xfrm>
            <a:off x="2151363" y="1692362"/>
            <a:ext cx="622075" cy="1667518"/>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 name="Rectangle 7">
            <a:extLst>
              <a:ext uri="{FF2B5EF4-FFF2-40B4-BE49-F238E27FC236}">
                <a16:creationId xmlns:a16="http://schemas.microsoft.com/office/drawing/2014/main" id="{3289812A-EEF3-1769-2768-FD1022A36775}"/>
              </a:ext>
            </a:extLst>
          </p:cNvPr>
          <p:cNvSpPr/>
          <p:nvPr/>
        </p:nvSpPr>
        <p:spPr>
          <a:xfrm>
            <a:off x="4582442" y="1692718"/>
            <a:ext cx="556924" cy="1667518"/>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9" name="Rectangle 8">
            <a:extLst>
              <a:ext uri="{FF2B5EF4-FFF2-40B4-BE49-F238E27FC236}">
                <a16:creationId xmlns:a16="http://schemas.microsoft.com/office/drawing/2014/main" id="{071D664C-234D-4185-CCF5-0094EE077F51}"/>
              </a:ext>
            </a:extLst>
          </p:cNvPr>
          <p:cNvSpPr/>
          <p:nvPr/>
        </p:nvSpPr>
        <p:spPr>
          <a:xfrm>
            <a:off x="254157" y="1414083"/>
            <a:ext cx="6705715" cy="255602"/>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0" name="TextBox 9">
            <a:extLst>
              <a:ext uri="{FF2B5EF4-FFF2-40B4-BE49-F238E27FC236}">
                <a16:creationId xmlns:a16="http://schemas.microsoft.com/office/drawing/2014/main" id="{1148D339-10D6-E80E-8F57-8CEB584FB805}"/>
              </a:ext>
            </a:extLst>
          </p:cNvPr>
          <p:cNvSpPr txBox="1"/>
          <p:nvPr/>
        </p:nvSpPr>
        <p:spPr>
          <a:xfrm>
            <a:off x="7240683" y="2024641"/>
            <a:ext cx="2481480" cy="100296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You have measured the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AE00"/>
                </a:solidFill>
                <a:uFillTx/>
                <a:latin typeface="Luxi Sans" pitchFamily="34"/>
                <a:ea typeface="DejaVu LGC Sans" pitchFamily="2"/>
                <a:cs typeface="DejaVu LGC Sans" pitchFamily="2"/>
              </a:rPr>
              <a:t>Convolution of the True Sky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AE00"/>
                </a:solidFill>
                <a:uFillTx/>
                <a:latin typeface="Luxi Sans" pitchFamily="34"/>
                <a:ea typeface="DejaVu LGC Sans" pitchFamily="2"/>
                <a:cs typeface="DejaVu LGC Sans" pitchFamily="2"/>
              </a:rPr>
              <a:t> with the instrumental PSF.</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p:txBody>
      </p:sp>
      <p:sp>
        <p:nvSpPr>
          <p:cNvPr id="14" name="Straight Connector 13">
            <a:extLst>
              <a:ext uri="{FF2B5EF4-FFF2-40B4-BE49-F238E27FC236}">
                <a16:creationId xmlns:a16="http://schemas.microsoft.com/office/drawing/2014/main" id="{E3DFBC12-133A-B9EA-CE26-325A8B72EA86}"/>
              </a:ext>
            </a:extLst>
          </p:cNvPr>
          <p:cNvSpPr/>
          <p:nvPr/>
        </p:nvSpPr>
        <p:spPr>
          <a:xfrm flipH="1" flipV="1">
            <a:off x="2307598" y="2560320"/>
            <a:ext cx="356039" cy="35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5" name="Straight Connector 14">
            <a:extLst>
              <a:ext uri="{FF2B5EF4-FFF2-40B4-BE49-F238E27FC236}">
                <a16:creationId xmlns:a16="http://schemas.microsoft.com/office/drawing/2014/main" id="{B7056F4F-82F2-F071-C2E8-1FB5AF80568C}"/>
              </a:ext>
            </a:extLst>
          </p:cNvPr>
          <p:cNvSpPr/>
          <p:nvPr/>
        </p:nvSpPr>
        <p:spPr>
          <a:xfrm flipH="1" flipV="1">
            <a:off x="2307598" y="2464564"/>
            <a:ext cx="356039" cy="35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6" name="Straight Connector 15">
            <a:extLst>
              <a:ext uri="{FF2B5EF4-FFF2-40B4-BE49-F238E27FC236}">
                <a16:creationId xmlns:a16="http://schemas.microsoft.com/office/drawing/2014/main" id="{38A829E0-76DA-0D26-FF4E-B8A5B4744AB3}"/>
              </a:ext>
            </a:extLst>
          </p:cNvPr>
          <p:cNvSpPr/>
          <p:nvPr/>
        </p:nvSpPr>
        <p:spPr>
          <a:xfrm flipH="1" flipV="1">
            <a:off x="4691155" y="2471760"/>
            <a:ext cx="356039" cy="35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7" name="Straight Connector 16">
            <a:extLst>
              <a:ext uri="{FF2B5EF4-FFF2-40B4-BE49-F238E27FC236}">
                <a16:creationId xmlns:a16="http://schemas.microsoft.com/office/drawing/2014/main" id="{58974BB8-6496-B4AF-D21F-E38A49D8D15C}"/>
              </a:ext>
            </a:extLst>
          </p:cNvPr>
          <p:cNvSpPr/>
          <p:nvPr/>
        </p:nvSpPr>
        <p:spPr>
          <a:xfrm flipH="1">
            <a:off x="4777557" y="2348636"/>
            <a:ext cx="201597" cy="26207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8" name="Straight Connector 17">
            <a:extLst>
              <a:ext uri="{FF2B5EF4-FFF2-40B4-BE49-F238E27FC236}">
                <a16:creationId xmlns:a16="http://schemas.microsoft.com/office/drawing/2014/main" id="{3815CF73-8FE4-55F1-EDAB-662C609EBB51}"/>
              </a:ext>
            </a:extLst>
          </p:cNvPr>
          <p:cNvSpPr/>
          <p:nvPr/>
        </p:nvSpPr>
        <p:spPr>
          <a:xfrm flipH="1" flipV="1">
            <a:off x="4771796" y="2331720"/>
            <a:ext cx="201597" cy="256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nvGrpSpPr>
          <p:cNvPr id="19" name="Group 18">
            <a:extLst>
              <a:ext uri="{FF2B5EF4-FFF2-40B4-BE49-F238E27FC236}">
                <a16:creationId xmlns:a16="http://schemas.microsoft.com/office/drawing/2014/main" id="{A710B8B3-7BFC-5390-55D8-CA43AC84FBBB}"/>
              </a:ext>
            </a:extLst>
          </p:cNvPr>
          <p:cNvGrpSpPr/>
          <p:nvPr/>
        </p:nvGrpSpPr>
        <p:grpSpPr>
          <a:xfrm>
            <a:off x="3503157" y="3831838"/>
            <a:ext cx="263521" cy="635764"/>
            <a:chOff x="3503157" y="3831838"/>
            <a:chExt cx="263521" cy="635764"/>
          </a:xfrm>
        </p:grpSpPr>
        <p:sp>
          <p:nvSpPr>
            <p:cNvPr id="20" name="Straight Connector 19">
              <a:extLst>
                <a:ext uri="{FF2B5EF4-FFF2-40B4-BE49-F238E27FC236}">
                  <a16:creationId xmlns:a16="http://schemas.microsoft.com/office/drawing/2014/main" id="{B7911FED-2BBF-AD9A-650C-D8ADA192A18A}"/>
                </a:ext>
              </a:extLst>
            </p:cNvPr>
            <p:cNvSpPr/>
            <p:nvPr/>
          </p:nvSpPr>
          <p:spPr>
            <a:xfrm flipV="1">
              <a:off x="3588480" y="3831838"/>
              <a:ext cx="0" cy="63576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1" name="Straight Connector 20">
              <a:extLst>
                <a:ext uri="{FF2B5EF4-FFF2-40B4-BE49-F238E27FC236}">
                  <a16:creationId xmlns:a16="http://schemas.microsoft.com/office/drawing/2014/main" id="{2403BBE2-51F7-66F2-5EA9-AC738E50CD34}"/>
                </a:ext>
              </a:extLst>
            </p:cNvPr>
            <p:cNvSpPr/>
            <p:nvPr/>
          </p:nvSpPr>
          <p:spPr>
            <a:xfrm flipH="1" flipV="1">
              <a:off x="3503157" y="4199400"/>
              <a:ext cx="85322" cy="26783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2" name="Straight Connector 21">
              <a:extLst>
                <a:ext uri="{FF2B5EF4-FFF2-40B4-BE49-F238E27FC236}">
                  <a16:creationId xmlns:a16="http://schemas.microsoft.com/office/drawing/2014/main" id="{F9A2582A-95E8-1512-B2BC-56CFCCD0D240}"/>
                </a:ext>
              </a:extLst>
            </p:cNvPr>
            <p:cNvSpPr/>
            <p:nvPr/>
          </p:nvSpPr>
          <p:spPr>
            <a:xfrm>
              <a:off x="3681356" y="3831838"/>
              <a:ext cx="0" cy="63576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3" name="Straight Connector 22">
              <a:extLst>
                <a:ext uri="{FF2B5EF4-FFF2-40B4-BE49-F238E27FC236}">
                  <a16:creationId xmlns:a16="http://schemas.microsoft.com/office/drawing/2014/main" id="{8B42A7BE-F768-7051-34E1-F1F9D99EAF2B}"/>
                </a:ext>
              </a:extLst>
            </p:cNvPr>
            <p:cNvSpPr/>
            <p:nvPr/>
          </p:nvSpPr>
          <p:spPr>
            <a:xfrm>
              <a:off x="3681356" y="3832195"/>
              <a:ext cx="85322" cy="26783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0000"/>
              </a:solidFill>
              <a:prstDash val="solid"/>
              <a:miter/>
            </a:ln>
          </p:spPr>
          <p:txBody>
            <a:bodyPr vert="horz" wrap="none" lIns="107999" tIns="63002" rIns="107999" bIns="63002"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pic>
        <p:nvPicPr>
          <p:cNvPr id="24" name="Picture 23">
            <a:extLst>
              <a:ext uri="{FF2B5EF4-FFF2-40B4-BE49-F238E27FC236}">
                <a16:creationId xmlns:a16="http://schemas.microsoft.com/office/drawing/2014/main" id="{D3033109-7F19-D694-BEC7-72BFAD387685}"/>
              </a:ext>
            </a:extLst>
          </p:cNvPr>
          <p:cNvPicPr>
            <a:picLocks noChangeAspect="1"/>
          </p:cNvPicPr>
          <p:nvPr/>
        </p:nvPicPr>
        <p:blipFill>
          <a:blip r:embed="rId7">
            <a:lum/>
            <a:alphaModFix/>
          </a:blip>
          <a:srcRect/>
          <a:stretch>
            <a:fillRect/>
          </a:stretch>
        </p:blipFill>
        <p:spPr>
          <a:xfrm>
            <a:off x="2587013" y="4424606"/>
            <a:ext cx="2040001" cy="1942925"/>
          </a:xfrm>
          <a:prstGeom prst="rect">
            <a:avLst/>
          </a:prstGeom>
          <a:noFill/>
          <a:ln cap="flat">
            <a:noFill/>
          </a:ln>
        </p:spPr>
      </p:pic>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CC0A523B-6405-31D7-0DFC-8C2C595F212D}"/>
                  </a:ext>
                </a:extLst>
              </p:cNvPr>
              <p:cNvSpPr txBox="1"/>
              <p:nvPr/>
            </p:nvSpPr>
            <p:spPr>
              <a:xfrm>
                <a:off x="3011222" y="6491738"/>
                <a:ext cx="1127875" cy="37836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oMath>
                  </m:oMathPara>
                </a14:m>
                <a:endParaRPr lang="en-US" sz="1800" b="0" i="0" u="none" strike="noStrike" kern="1200" cap="none" spc="0" baseline="0" dirty="0">
                  <a:solidFill>
                    <a:srgbClr val="000000"/>
                  </a:solidFill>
                  <a:uFillTx/>
                  <a:latin typeface="Luxi Sans" pitchFamily="34"/>
                </a:endParaRPr>
              </a:p>
            </p:txBody>
          </p:sp>
        </mc:Choice>
        <mc:Fallback>
          <p:sp>
            <p:nvSpPr>
              <p:cNvPr id="25" name="TextBox 24">
                <a:extLst>
                  <a:ext uri="{FF2B5EF4-FFF2-40B4-BE49-F238E27FC236}">
                    <a16:creationId xmlns:a16="http://schemas.microsoft.com/office/drawing/2014/main" id="{CC0A523B-6405-31D7-0DFC-8C2C595F212D}"/>
                  </a:ext>
                </a:extLst>
              </p:cNvPr>
              <p:cNvSpPr txBox="1">
                <a:spLocks noRot="1" noChangeAspect="1" noMove="1" noResize="1" noEditPoints="1" noAdjustHandles="1" noChangeArrowheads="1" noChangeShapeType="1" noTextEdit="1"/>
              </p:cNvSpPr>
              <p:nvPr/>
            </p:nvSpPr>
            <p:spPr>
              <a:xfrm>
                <a:off x="3011222" y="6491738"/>
                <a:ext cx="1127875" cy="378360"/>
              </a:xfrm>
              <a:prstGeom prst="rect">
                <a:avLst/>
              </a:prstGeom>
              <a:blipFill>
                <a:blip r:embed="rId8"/>
                <a:stretch>
                  <a:fillRect/>
                </a:stretch>
              </a:blipFill>
              <a:ln cap="flat">
                <a:noFill/>
              </a:ln>
            </p:spPr>
            <p:txBody>
              <a:bodyPr/>
              <a:lstStyle/>
              <a:p>
                <a:r>
                  <a:rPr lang="en-001">
                    <a:noFill/>
                  </a:rPr>
                  <a:t> </a:t>
                </a:r>
              </a:p>
            </p:txBody>
          </p:sp>
        </mc:Fallback>
      </mc:AlternateContent>
      <p:sp>
        <p:nvSpPr>
          <p:cNvPr id="26" name="TextBox 25">
            <a:extLst>
              <a:ext uri="{FF2B5EF4-FFF2-40B4-BE49-F238E27FC236}">
                <a16:creationId xmlns:a16="http://schemas.microsoft.com/office/drawing/2014/main" id="{0C1C0FF6-FA88-128B-E4BB-B866C001CC4A}"/>
              </a:ext>
            </a:extLst>
          </p:cNvPr>
          <p:cNvSpPr txBox="1"/>
          <p:nvPr/>
        </p:nvSpPr>
        <p:spPr>
          <a:xfrm>
            <a:off x="99544" y="4848222"/>
            <a:ext cx="2487472" cy="1300545"/>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PSF =  Point Spread Function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dirty="0">
                <a:solidFill>
                  <a:srgbClr val="000000"/>
                </a:solidFill>
                <a:latin typeface="Luxi Sans" pitchFamily="34"/>
                <a:ea typeface="DejaVu LGC Sans" pitchFamily="2"/>
                <a:cs typeface="DejaVu LGC Sans" pitchFamily="2"/>
              </a:rPr>
              <a:t>I</a:t>
            </a:r>
            <a:r>
              <a:rPr lang="en-US" sz="1600" b="0" i="0" u="none" strike="noStrike" kern="1200" cap="none" spc="0" baseline="0" dirty="0">
                <a:solidFill>
                  <a:srgbClr val="000000"/>
                </a:solidFill>
                <a:uFillTx/>
                <a:latin typeface="Luxi Sans" pitchFamily="34"/>
                <a:ea typeface="DejaVu LGC Sans" pitchFamily="2"/>
                <a:cs typeface="DejaVu LGC Sans" pitchFamily="2"/>
              </a:rPr>
              <a:t>nverse Fourier transform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of the UV-coverage</a:t>
            </a:r>
          </a:p>
        </p:txBody>
      </p:sp>
      <p:sp>
        <p:nvSpPr>
          <p:cNvPr id="27" name="Straight Connector 26">
            <a:extLst>
              <a:ext uri="{FF2B5EF4-FFF2-40B4-BE49-F238E27FC236}">
                <a16:creationId xmlns:a16="http://schemas.microsoft.com/office/drawing/2014/main" id="{2169C471-1D00-19BA-88CC-FFE38B85DC06}"/>
              </a:ext>
            </a:extLst>
          </p:cNvPr>
          <p:cNvSpPr/>
          <p:nvPr/>
        </p:nvSpPr>
        <p:spPr>
          <a:xfrm flipH="1">
            <a:off x="1380963" y="3621601"/>
            <a:ext cx="1803955" cy="110241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0" name="TextBox 29">
            <a:extLst>
              <a:ext uri="{FF2B5EF4-FFF2-40B4-BE49-F238E27FC236}">
                <a16:creationId xmlns:a16="http://schemas.microsoft.com/office/drawing/2014/main" id="{338633F6-DFFC-1C33-CEF3-D7DBB9E13506}"/>
              </a:ext>
            </a:extLst>
          </p:cNvPr>
          <p:cNvSpPr txBox="1"/>
          <p:nvPr/>
        </p:nvSpPr>
        <p:spPr>
          <a:xfrm>
            <a:off x="5466533" y="4336275"/>
            <a:ext cx="4511373" cy="2031325"/>
          </a:xfrm>
          <a:prstGeom prst="rect">
            <a:avLst/>
          </a:prstGeom>
          <a:noFill/>
        </p:spPr>
        <p:txBody>
          <a:bodyPr wrap="square">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Recovering True Sky =  DE-convolution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dirty="0">
              <a:solidFill>
                <a:srgbClr val="000000"/>
              </a:solidFill>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dirty="0">
                <a:solidFill>
                  <a:srgbClr val="000000"/>
                </a:solidFill>
                <a:latin typeface="Luxi Sans" pitchFamily="34"/>
                <a:ea typeface="DejaVu LGC Sans" pitchFamily="2"/>
                <a:cs typeface="DejaVu LGC Sans" pitchFamily="2"/>
              </a:rPr>
              <a:t>” Model Fitting “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285750" marR="0" lvl="0" indent="-285750" algn="l" defTabSz="914400" rtl="0" fontAlgn="auto" hangingPunct="0">
              <a:lnSpc>
                <a:spcPct val="100000"/>
              </a:lnSpc>
              <a:spcBef>
                <a:spcPts val="0"/>
              </a:spcBef>
              <a:spcAft>
                <a:spcPts val="0"/>
              </a:spcAft>
              <a:buFont typeface="Wingdings" pitchFamily="2" charset="2"/>
              <a:buChar char="n"/>
              <a:tabLst/>
              <a:defRPr sz="1800" b="0" i="0" u="none" strike="noStrike" kern="0" cap="none" spc="0" baseline="0">
                <a:solidFill>
                  <a:srgbClr val="000000"/>
                </a:solidFill>
                <a:uFillTx/>
              </a:defRPr>
            </a:pPr>
            <a:r>
              <a:rPr lang="en-US" dirty="0">
                <a:solidFill>
                  <a:srgbClr val="000000"/>
                </a:solidFill>
                <a:latin typeface="Luxi Sans" pitchFamily="34"/>
                <a:ea typeface="DejaVu LGC Sans" pitchFamily="2"/>
                <a:cs typeface="DejaVu LGC Sans" pitchFamily="2"/>
              </a:rPr>
              <a:t>Parameterize the sky structure</a:t>
            </a:r>
          </a:p>
          <a:p>
            <a:pPr marL="285750" marR="0" lvl="0" indent="-285750" algn="l" defTabSz="914400" rtl="0" fontAlgn="auto" hangingPunct="0">
              <a:lnSpc>
                <a:spcPct val="100000"/>
              </a:lnSpc>
              <a:spcBef>
                <a:spcPts val="0"/>
              </a:spcBef>
              <a:spcAft>
                <a:spcPts val="0"/>
              </a:spcAft>
              <a:buFont typeface="Wingdings" pitchFamily="2" charset="2"/>
              <a:buChar char="n"/>
              <a:tabLst/>
              <a:defRPr sz="1800" b="0" i="0" u="none" strike="noStrike" kern="0" cap="none" spc="0" baseline="0">
                <a:solidFill>
                  <a:srgbClr val="000000"/>
                </a:solidFill>
                <a:uFillTx/>
              </a:defRPr>
            </a:pPr>
            <a:r>
              <a:rPr lang="en-US" dirty="0">
                <a:solidFill>
                  <a:srgbClr val="000000"/>
                </a:solidFill>
                <a:latin typeface="Luxi Sans" pitchFamily="34"/>
                <a:ea typeface="DejaVu LGC Sans" pitchFamily="2"/>
                <a:cs typeface="DejaVu LGC Sans" pitchFamily="2"/>
              </a:rPr>
              <a:t>Iteratively build a “model” of the structure by minimizing Chi-square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2DAD38-4D86-D117-B509-8C653CB7E52B}"/>
              </a:ext>
            </a:extLst>
          </p:cNvPr>
          <p:cNvPicPr>
            <a:picLocks noChangeAspect="1"/>
          </p:cNvPicPr>
          <p:nvPr/>
        </p:nvPicPr>
        <p:blipFill>
          <a:blip r:embed="rId3">
            <a:lum/>
            <a:alphaModFix/>
          </a:blip>
          <a:srcRect/>
          <a:stretch>
            <a:fillRect/>
          </a:stretch>
        </p:blipFill>
        <p:spPr>
          <a:xfrm>
            <a:off x="563398" y="1940759"/>
            <a:ext cx="8772479" cy="4784396"/>
          </a:xfrm>
          <a:prstGeom prst="rect">
            <a:avLst/>
          </a:prstGeom>
          <a:noFill/>
          <a:ln cap="flat">
            <a:noFill/>
          </a:ln>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3688D76-0D7E-8B93-5930-F8462158EA58}"/>
                  </a:ext>
                </a:extLst>
              </p:cNvPr>
              <p:cNvSpPr txBox="1"/>
              <p:nvPr/>
            </p:nvSpPr>
            <p:spPr>
              <a:xfrm>
                <a:off x="10574277" y="2629082"/>
                <a:ext cx="1105921" cy="81684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𝛿</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𝜒</m:t>
                              </m:r>
                            </m:e>
                            <m:sup>
                              <m:r>
                                <a:rPr lang="en-US" i="0">
                                  <a:latin typeface="Cambria Math" panose="02040503050406030204" pitchFamily="18" charset="0"/>
                                </a:rPr>
                                <m:t>2</m:t>
                              </m:r>
                            </m:sup>
                          </m:sSup>
                        </m:num>
                        <m:den>
                          <m:r>
                            <a:rPr lang="en-US" i="1">
                              <a:latin typeface="Cambria Math" panose="02040503050406030204" pitchFamily="18" charset="0"/>
                            </a:rPr>
                            <m:t>𝛿</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𝑚</m:t>
                              </m:r>
                            </m:sup>
                          </m:sSup>
                        </m:den>
                      </m:f>
                      <m:r>
                        <a:rPr lang="en-US" i="0">
                          <a:latin typeface="Cambria Math" panose="02040503050406030204" pitchFamily="18" charset="0"/>
                        </a:rPr>
                        <m:t>=0</m:t>
                      </m:r>
                    </m:oMath>
                  </m:oMathPara>
                </a14:m>
                <a:endParaRPr lang="en-US" sz="1800" b="0" i="0" u="none" strike="noStrike" kern="1200" cap="none" spc="0" baseline="0">
                  <a:solidFill>
                    <a:srgbClr val="000000"/>
                  </a:solidFill>
                  <a:uFillTx/>
                  <a:latin typeface="Luxi Sans" pitchFamily="34"/>
                </a:endParaRPr>
              </a:p>
            </p:txBody>
          </p:sp>
        </mc:Choice>
        <mc:Fallback xmlns="">
          <p:sp>
            <p:nvSpPr>
              <p:cNvPr id="3" name="TextBox 2">
                <a:extLst>
                  <a:ext uri="{FF2B5EF4-FFF2-40B4-BE49-F238E27FC236}">
                    <a16:creationId xmlns:a16="http://schemas.microsoft.com/office/drawing/2014/main" id="{E3688D76-0D7E-8B93-5930-F8462158EA58}"/>
                  </a:ext>
                </a:extLst>
              </p:cNvPr>
              <p:cNvSpPr txBox="1">
                <a:spLocks noRot="1" noChangeAspect="1" noMove="1" noResize="1" noEditPoints="1" noAdjustHandles="1" noChangeArrowheads="1" noChangeShapeType="1" noTextEdit="1"/>
              </p:cNvSpPr>
              <p:nvPr/>
            </p:nvSpPr>
            <p:spPr>
              <a:xfrm>
                <a:off x="10574277" y="2629082"/>
                <a:ext cx="1105921" cy="816842"/>
              </a:xfrm>
              <a:prstGeom prst="rect">
                <a:avLst/>
              </a:prstGeom>
              <a:blipFill>
                <a:blip r:embed="rId4"/>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A0B0BEA-C222-B99B-04B3-6EBFC5CF0F55}"/>
                  </a:ext>
                </a:extLst>
              </p:cNvPr>
              <p:cNvSpPr txBox="1"/>
              <p:nvPr/>
            </p:nvSpPr>
            <p:spPr>
              <a:xfrm>
                <a:off x="10576444" y="1705319"/>
                <a:ext cx="3285356" cy="38880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𝐴</m:t>
                              </m:r>
                            </m:e>
                            <m:sup>
                              <m:r>
                                <a:rPr lang="en-US" i="1">
                                  <a:latin typeface="Cambria Math" panose="02040503050406030204" pitchFamily="18" charset="0"/>
                                </a:rPr>
                                <m:t>𝑇</m:t>
                              </m:r>
                            </m:sup>
                          </m:sSup>
                          <m:r>
                            <a:rPr lang="en-US" i="1">
                              <a:latin typeface="Cambria Math" panose="02040503050406030204" pitchFamily="18" charset="0"/>
                            </a:rPr>
                            <m:t>𝑊𝐴</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𝑚</m:t>
                          </m:r>
                        </m:sup>
                      </m:sSup>
                      <m:r>
                        <a:rPr lang="en-US" i="0">
                          <a:latin typeface="Cambria Math" panose="02040503050406030204" pitchFamily="18" charset="0"/>
                        </a:rPr>
                        <m:t>=</m:t>
                      </m:r>
                      <m:d>
                        <m:dPr>
                          <m:begChr m:val="["/>
                          <m:endChr m:val="]"/>
                          <m:ctrlPr>
                            <a:rPr lang="en-US" i="1">
                              <a:solidFill>
                                <a:srgbClr val="836967"/>
                              </a:solidFill>
                              <a:latin typeface="Cambria Math" panose="02040503050406030204" pitchFamily="18" charset="0"/>
                            </a:rPr>
                          </m:ctrlPr>
                        </m:dPr>
                        <m:e>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𝐴</m:t>
                              </m:r>
                            </m:e>
                            <m:sup>
                              <m:r>
                                <a:rPr lang="en-US" i="1">
                                  <a:latin typeface="Cambria Math" panose="02040503050406030204" pitchFamily="18" charset="0"/>
                                </a:rPr>
                                <m:t>𝑇</m:t>
                              </m:r>
                            </m:sup>
                          </m:sSup>
                          <m:r>
                            <a:rPr lang="en-US" i="1">
                              <a:latin typeface="Cambria Math" panose="02040503050406030204" pitchFamily="18" charset="0"/>
                            </a:rPr>
                            <m:t>𝑊</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𝑜𝑏𝑠</m:t>
                          </m:r>
                        </m:sup>
                      </m:sSup>
                    </m:oMath>
                  </m:oMathPara>
                </a14:m>
                <a:endParaRPr lang="en-US" sz="1800" b="0" i="0" u="none" strike="noStrike" kern="1200" cap="none" spc="0" baseline="0">
                  <a:solidFill>
                    <a:srgbClr val="000000"/>
                  </a:solidFill>
                  <a:uFillTx/>
                  <a:latin typeface="Luxi Sans" pitchFamily="34"/>
                </a:endParaRPr>
              </a:p>
            </p:txBody>
          </p:sp>
        </mc:Choice>
        <mc:Fallback xmlns="">
          <p:sp>
            <p:nvSpPr>
              <p:cNvPr id="4" name="TextBox 3">
                <a:extLst>
                  <a:ext uri="{FF2B5EF4-FFF2-40B4-BE49-F238E27FC236}">
                    <a16:creationId xmlns:a16="http://schemas.microsoft.com/office/drawing/2014/main" id="{5A0B0BEA-C222-B99B-04B3-6EBFC5CF0F55}"/>
                  </a:ext>
                </a:extLst>
              </p:cNvPr>
              <p:cNvSpPr txBox="1">
                <a:spLocks noRot="1" noChangeAspect="1" noMove="1" noResize="1" noEditPoints="1" noAdjustHandles="1" noChangeArrowheads="1" noChangeShapeType="1" noTextEdit="1"/>
              </p:cNvSpPr>
              <p:nvPr/>
            </p:nvSpPr>
            <p:spPr>
              <a:xfrm>
                <a:off x="10576444" y="1705319"/>
                <a:ext cx="3285356" cy="388802"/>
              </a:xfrm>
              <a:prstGeom prst="rect">
                <a:avLst/>
              </a:prstGeom>
              <a:blipFill>
                <a:blip r:embed="rId5"/>
                <a:stretch>
                  <a:fillRect/>
                </a:stretch>
              </a:blipFill>
              <a:ln cap="flat">
                <a:noFill/>
              </a:ln>
            </p:spPr>
            <p:txBody>
              <a:bodyPr/>
              <a:lstStyle/>
              <a:p>
                <a:r>
                  <a:rPr lang="en-US">
                    <a:noFill/>
                  </a:rPr>
                  <a:t> </a:t>
                </a:r>
              </a:p>
            </p:txBody>
          </p:sp>
        </mc:Fallback>
      </mc:AlternateContent>
      <p:sp>
        <p:nvSpPr>
          <p:cNvPr id="5" name="Title 4">
            <a:extLst>
              <a:ext uri="{FF2B5EF4-FFF2-40B4-BE49-F238E27FC236}">
                <a16:creationId xmlns:a16="http://schemas.microsoft.com/office/drawing/2014/main" id="{849D519B-188F-30DD-E9A8-D65B6B026891}"/>
              </a:ext>
            </a:extLst>
          </p:cNvPr>
          <p:cNvSpPr txBox="1">
            <a:spLocks noGrp="1"/>
          </p:cNvSpPr>
          <p:nvPr>
            <p:ph type="title" idx="4294967295"/>
          </p:nvPr>
        </p:nvSpPr>
        <p:spPr>
          <a:xfrm>
            <a:off x="504355" y="135556"/>
            <a:ext cx="9068763" cy="369332"/>
          </a:xfrm>
        </p:spPr>
        <p:txBody>
          <a:bodyPr>
            <a:spAutoFit/>
          </a:bodyPr>
          <a:lstStyle/>
          <a:p>
            <a:pPr lvl="0"/>
            <a:r>
              <a:rPr lang="en-US" dirty="0"/>
              <a:t>Reconstruction = Imaging + Deconvolution</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C74082C-112F-86CA-D97D-E99EAF34F993}"/>
                  </a:ext>
                </a:extLst>
              </p:cNvPr>
              <p:cNvSpPr txBox="1"/>
              <p:nvPr/>
            </p:nvSpPr>
            <p:spPr>
              <a:xfrm>
                <a:off x="75602" y="6959516"/>
                <a:ext cx="1552678" cy="3931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e>
                      </m:d>
                      <m:r>
                        <a:rPr lang="en-US" i="0">
                          <a:latin typeface="Cambria Math" panose="02040503050406030204" pitchFamily="18" charset="0"/>
                        </a:rPr>
                        <m:t>,</m:t>
                      </m:r>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𝑢</m:t>
                          </m:r>
                        </m:e>
                      </m:acc>
                      <m:r>
                        <a:rPr lang="en-US" i="0">
                          <a:latin typeface="Cambria Math" panose="02040503050406030204" pitchFamily="18" charset="0"/>
                        </a:rPr>
                        <m:t>,</m:t>
                      </m:r>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𝑣</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6" name="TextBox 5">
                <a:extLst>
                  <a:ext uri="{FF2B5EF4-FFF2-40B4-BE49-F238E27FC236}">
                    <a16:creationId xmlns:a16="http://schemas.microsoft.com/office/drawing/2014/main" id="{8C74082C-112F-86CA-D97D-E99EAF34F993}"/>
                  </a:ext>
                </a:extLst>
              </p:cNvPr>
              <p:cNvSpPr txBox="1">
                <a:spLocks noRot="1" noChangeAspect="1" noMove="1" noResize="1" noEditPoints="1" noAdjustHandles="1" noChangeArrowheads="1" noChangeShapeType="1" noTextEdit="1"/>
              </p:cNvSpPr>
              <p:nvPr/>
            </p:nvSpPr>
            <p:spPr>
              <a:xfrm>
                <a:off x="75602" y="6959516"/>
                <a:ext cx="1552678" cy="393118"/>
              </a:xfrm>
              <a:prstGeom prst="rect">
                <a:avLst/>
              </a:prstGeom>
              <a:blipFill>
                <a:blip r:embed="rId6"/>
                <a:stretch>
                  <a:fillRect t="-6452" b="-12903"/>
                </a:stretch>
              </a:blipFill>
              <a:ln cap="flat">
                <a:noFill/>
              </a:ln>
            </p:spPr>
            <p:txBody>
              <a:bodyPr/>
              <a:lstStyle/>
              <a:p>
                <a:r>
                  <a:rPr lang="en-US">
                    <a:noFill/>
                  </a:rPr>
                  <a:t> </a:t>
                </a:r>
              </a:p>
            </p:txBody>
          </p:sp>
        </mc:Fallback>
      </mc:AlternateContent>
      <p:sp>
        <p:nvSpPr>
          <p:cNvPr id="7" name="Straight Connector 6">
            <a:extLst>
              <a:ext uri="{FF2B5EF4-FFF2-40B4-BE49-F238E27FC236}">
                <a16:creationId xmlns:a16="http://schemas.microsoft.com/office/drawing/2014/main" id="{A1127ED3-4DC2-2DB3-CCC8-5F33EA21A6C1}"/>
              </a:ext>
            </a:extLst>
          </p:cNvPr>
          <p:cNvSpPr/>
          <p:nvPr/>
        </p:nvSpPr>
        <p:spPr>
          <a:xfrm flipV="1">
            <a:off x="692639" y="5357524"/>
            <a:ext cx="191164" cy="154799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B847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 name="TextBox 7">
            <a:extLst>
              <a:ext uri="{FF2B5EF4-FFF2-40B4-BE49-F238E27FC236}">
                <a16:creationId xmlns:a16="http://schemas.microsoft.com/office/drawing/2014/main" id="{6A70E69B-39FF-2549-66B6-91ABA4560749}"/>
              </a:ext>
            </a:extLst>
          </p:cNvPr>
          <p:cNvSpPr txBox="1"/>
          <p:nvPr/>
        </p:nvSpPr>
        <p:spPr>
          <a:xfrm>
            <a:off x="949677" y="820802"/>
            <a:ext cx="7756196" cy="8863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Data</a:t>
            </a:r>
            <a:r>
              <a:rPr lang="en-US" sz="1800" b="0" i="0" u="none" strike="noStrike" kern="1200" cap="none" spc="0" baseline="0">
                <a:solidFill>
                  <a:srgbClr val="000000"/>
                </a:solidFill>
                <a:uFillTx/>
                <a:latin typeface="Luxi Sans" pitchFamily="34"/>
                <a:ea typeface="DejaVu LGC Sans" pitchFamily="2"/>
                <a:cs typeface="DejaVu LGC Sans" pitchFamily="2"/>
              </a:rPr>
              <a:t> = </a:t>
            </a:r>
            <a:r>
              <a:rPr lang="en-US" sz="1800" b="0" i="0" u="none" strike="noStrike" kern="1200" cap="none" spc="0" baseline="0">
                <a:solidFill>
                  <a:srgbClr val="008080"/>
                </a:solidFill>
                <a:uFillTx/>
                <a:latin typeface="Luxi Sans" pitchFamily="34"/>
                <a:ea typeface="DejaVu LGC Sans" pitchFamily="2"/>
                <a:cs typeface="DejaVu LGC Sans" pitchFamily="2"/>
              </a:rPr>
              <a:t>Incomplete set of samples of the true signal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808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Image Reconstruction</a:t>
            </a:r>
            <a:r>
              <a:rPr lang="en-US" sz="1800" b="0" i="0" u="none" strike="noStrike" kern="1200" cap="none" spc="0" baseline="0">
                <a:solidFill>
                  <a:srgbClr val="000000"/>
                </a:solidFill>
                <a:uFillTx/>
                <a:latin typeface="Luxi Sans" pitchFamily="34"/>
                <a:ea typeface="DejaVu LGC Sans" pitchFamily="2"/>
                <a:cs typeface="DejaVu LGC Sans" pitchFamily="2"/>
              </a:rPr>
              <a:t> = </a:t>
            </a:r>
            <a:r>
              <a:rPr lang="en-US" sz="1800" b="0" i="0" u="none" strike="noStrike" kern="1200" cap="none" spc="0" baseline="0">
                <a:solidFill>
                  <a:srgbClr val="008080"/>
                </a:solidFill>
                <a:uFillTx/>
                <a:latin typeface="Luxi Sans" pitchFamily="34"/>
                <a:ea typeface="DejaVu LGC Sans" pitchFamily="2"/>
                <a:cs typeface="DejaVu LGC Sans" pitchFamily="2"/>
              </a:rPr>
              <a:t>Fit a model (of the sky) to the data</a:t>
            </a:r>
          </a:p>
        </p:txBody>
      </p:sp>
    </p:spTree>
    <p:extLst>
      <p:ext uri="{BB962C8B-B14F-4D97-AF65-F5344CB8AC3E}">
        <p14:creationId xmlns:p14="http://schemas.microsoft.com/office/powerpoint/2010/main" val="1581239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2BF77-E45E-6C64-5868-7F61CA300DE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5818AA9-E781-2189-298A-BCD370832481}"/>
              </a:ext>
            </a:extLst>
          </p:cNvPr>
          <p:cNvPicPr>
            <a:picLocks noChangeAspect="1"/>
          </p:cNvPicPr>
          <p:nvPr/>
        </p:nvPicPr>
        <p:blipFill>
          <a:blip r:embed="rId3">
            <a:lum/>
            <a:alphaModFix/>
          </a:blip>
          <a:srcRect/>
          <a:stretch>
            <a:fillRect/>
          </a:stretch>
        </p:blipFill>
        <p:spPr>
          <a:xfrm>
            <a:off x="7144198" y="773637"/>
            <a:ext cx="2748960" cy="2586956"/>
          </a:xfrm>
          <a:prstGeom prst="rect">
            <a:avLst/>
          </a:prstGeom>
          <a:noFill/>
          <a:ln cap="flat">
            <a:noFill/>
          </a:ln>
        </p:spPr>
      </p:pic>
      <p:pic>
        <p:nvPicPr>
          <p:cNvPr id="3" name="Picture 2">
            <a:extLst>
              <a:ext uri="{FF2B5EF4-FFF2-40B4-BE49-F238E27FC236}">
                <a16:creationId xmlns:a16="http://schemas.microsoft.com/office/drawing/2014/main" id="{63F6B850-7319-3082-27D9-AD407BE9531B}"/>
              </a:ext>
            </a:extLst>
          </p:cNvPr>
          <p:cNvPicPr>
            <a:picLocks noChangeAspect="1"/>
          </p:cNvPicPr>
          <p:nvPr/>
        </p:nvPicPr>
        <p:blipFill>
          <a:blip r:embed="rId4">
            <a:lum/>
            <a:alphaModFix/>
          </a:blip>
          <a:srcRect/>
          <a:stretch>
            <a:fillRect/>
          </a:stretch>
        </p:blipFill>
        <p:spPr>
          <a:xfrm>
            <a:off x="7118640" y="2877836"/>
            <a:ext cx="2783159" cy="2586599"/>
          </a:xfrm>
          <a:prstGeom prst="rect">
            <a:avLst/>
          </a:prstGeom>
          <a:noFill/>
          <a:ln cap="flat">
            <a:noFill/>
          </a:ln>
        </p:spPr>
      </p:pic>
      <p:sp>
        <p:nvSpPr>
          <p:cNvPr id="4" name="Title 3">
            <a:extLst>
              <a:ext uri="{FF2B5EF4-FFF2-40B4-BE49-F238E27FC236}">
                <a16:creationId xmlns:a16="http://schemas.microsoft.com/office/drawing/2014/main" id="{417628C0-C469-89D1-6554-247D0A717FEF}"/>
              </a:ext>
            </a:extLst>
          </p:cNvPr>
          <p:cNvSpPr txBox="1">
            <a:spLocks noGrp="1"/>
          </p:cNvSpPr>
          <p:nvPr>
            <p:ph type="title" idx="4294967295"/>
          </p:nvPr>
        </p:nvSpPr>
        <p:spPr/>
        <p:txBody>
          <a:bodyPr>
            <a:spAutoFit/>
          </a:bodyPr>
          <a:lstStyle/>
          <a:p>
            <a:pPr lvl="0"/>
            <a:r>
              <a:rPr lang="en-US"/>
              <a:t>Deconvolution – Hogbom CLEAN</a:t>
            </a:r>
          </a:p>
        </p:txBody>
      </p:sp>
      <p:sp>
        <p:nvSpPr>
          <p:cNvPr id="5" name="TextBox 4">
            <a:extLst>
              <a:ext uri="{FF2B5EF4-FFF2-40B4-BE49-F238E27FC236}">
                <a16:creationId xmlns:a16="http://schemas.microsoft.com/office/drawing/2014/main" id="{3DA31027-F0F4-4D70-C992-5EB791C8638D}"/>
              </a:ext>
            </a:extLst>
          </p:cNvPr>
          <p:cNvSpPr txBox="1"/>
          <p:nvPr/>
        </p:nvSpPr>
        <p:spPr>
          <a:xfrm>
            <a:off x="262076" y="974878"/>
            <a:ext cx="9612721" cy="436895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Sky Model :     List of delta-functions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(1) Construct the observed (dirty) image and PSF</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(2) Search for the location of peak amplitude.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(3) Add a delta-function of this peak/location to the model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(4) Subtract the contribution of this component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from the dirty image  - a scaled/shifted copy of the PSF</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Repeat steps (2), (3), (4) until a stopping criterion is reached.</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(5) Restore : Smooth the model with a 'clean beam' and</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add residuals</a:t>
            </a:r>
          </a:p>
        </p:txBody>
      </p:sp>
      <p:grpSp>
        <p:nvGrpSpPr>
          <p:cNvPr id="6" name="Group 5">
            <a:extLst>
              <a:ext uri="{FF2B5EF4-FFF2-40B4-BE49-F238E27FC236}">
                <a16:creationId xmlns:a16="http://schemas.microsoft.com/office/drawing/2014/main" id="{233BC108-6D35-34AD-A175-E2D7DF7BF65D}"/>
              </a:ext>
            </a:extLst>
          </p:cNvPr>
          <p:cNvGrpSpPr/>
          <p:nvPr/>
        </p:nvGrpSpPr>
        <p:grpSpPr>
          <a:xfrm>
            <a:off x="240478" y="5425555"/>
            <a:ext cx="9836282" cy="1966682"/>
            <a:chOff x="240478" y="5425555"/>
            <a:chExt cx="9836282" cy="1966682"/>
          </a:xfrm>
        </p:grpSpPr>
        <p:sp>
          <p:nvSpPr>
            <p:cNvPr id="7" name="TextBox 6">
              <a:extLst>
                <a:ext uri="{FF2B5EF4-FFF2-40B4-BE49-F238E27FC236}">
                  <a16:creationId xmlns:a16="http://schemas.microsoft.com/office/drawing/2014/main" id="{39523434-075B-92F4-4D8A-C919E2989851}"/>
                </a:ext>
              </a:extLst>
            </p:cNvPr>
            <p:cNvSpPr txBox="1"/>
            <p:nvPr/>
          </p:nvSpPr>
          <p:spPr>
            <a:xfrm>
              <a:off x="345240" y="5614562"/>
              <a:ext cx="9731520" cy="168227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The CLEAN algorithm can be formally derived as a </a:t>
              </a:r>
              <a:r>
                <a:rPr lang="en-US" sz="1800" b="0" i="0" u="none" strike="noStrike" kern="1200" cap="none" spc="0" baseline="0">
                  <a:solidFill>
                    <a:srgbClr val="0000FF"/>
                  </a:solidFill>
                  <a:uFillTx/>
                  <a:latin typeface="Luxi Sans" pitchFamily="34"/>
                  <a:ea typeface="DejaVu LGC Sans" pitchFamily="2"/>
                  <a:cs typeface="DejaVu LGC Sans" pitchFamily="2"/>
                </a:rPr>
                <a:t>model-fitting problem</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 model parameters</a:t>
              </a:r>
              <a:r>
                <a:rPr lang="en-US" sz="1800" b="0" i="0" u="none" strike="noStrike" kern="1200" cap="none" spc="0" baseline="0">
                  <a:solidFill>
                    <a:srgbClr val="000000"/>
                  </a:solidFill>
                  <a:uFillTx/>
                  <a:latin typeface="Luxi Sans" pitchFamily="34"/>
                  <a:ea typeface="DejaVu LGC Sans" pitchFamily="2"/>
                  <a:cs typeface="DejaVu LGC Sans" pitchFamily="2"/>
                </a:rPr>
                <a:t> :  locations and amplitudes of delta functions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a:t>
              </a:r>
              <a:r>
                <a:rPr lang="en-US" sz="1800" b="0" i="0" u="none" strike="noStrike" kern="1200" cap="none" spc="0" baseline="0">
                  <a:solidFill>
                    <a:srgbClr val="0000FF"/>
                  </a:solidFill>
                  <a:uFillTx/>
                  <a:latin typeface="Luxi Sans" pitchFamily="34"/>
                  <a:ea typeface="DejaVu LGC Sans" pitchFamily="2"/>
                  <a:cs typeface="DejaVu LGC Sans" pitchFamily="2"/>
                </a:rPr>
                <a:t>  – solution process </a:t>
              </a:r>
              <a:r>
                <a:rPr lang="en-US" sz="1800" b="0" i="0" u="none" strike="noStrike" kern="1200" cap="none" spc="0" baseline="0">
                  <a:solidFill>
                    <a:srgbClr val="000000"/>
                  </a:solidFill>
                  <a:uFillTx/>
                  <a:latin typeface="Luxi Sans" pitchFamily="34"/>
                  <a:ea typeface="DejaVu LGC Sans" pitchFamily="2"/>
                  <a:cs typeface="DejaVu LGC Sans" pitchFamily="2"/>
                </a:rPr>
                <a:t>:     minimization via an iterative steepest-descent algorithm</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 method of successive approximation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F3CFFC9-B978-8FAD-5370-CE1964DC0E09}"/>
                    </a:ext>
                  </a:extLst>
                </p:cNvPr>
                <p:cNvSpPr txBox="1"/>
                <p:nvPr/>
              </p:nvSpPr>
              <p:spPr>
                <a:xfrm>
                  <a:off x="2338933" y="6661789"/>
                  <a:ext cx="391683" cy="34955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𝜒</m:t>
                            </m:r>
                          </m:e>
                          <m:sup>
                            <m:r>
                              <a:rPr lang="en-US" i="0">
                                <a:latin typeface="Cambria Math" panose="02040503050406030204" pitchFamily="18" charset="0"/>
                              </a:rPr>
                              <m:t>2</m:t>
                            </m:r>
                          </m:sup>
                        </m:sSup>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8" name="TextBox 7">
                  <a:extLst>
                    <a:ext uri="{FF2B5EF4-FFF2-40B4-BE49-F238E27FC236}">
                      <a16:creationId xmlns:a16="http://schemas.microsoft.com/office/drawing/2014/main" id="{56B341CD-C8FA-0F1D-3EBB-526217CD78AA}"/>
                    </a:ext>
                  </a:extLst>
                </p:cNvPr>
                <p:cNvSpPr txBox="1">
                  <a:spLocks noRot="1" noChangeAspect="1" noMove="1" noResize="1" noEditPoints="1" noAdjustHandles="1" noChangeArrowheads="1" noChangeShapeType="1" noTextEdit="1"/>
                </p:cNvSpPr>
                <p:nvPr/>
              </p:nvSpPr>
              <p:spPr>
                <a:xfrm>
                  <a:off x="2338933" y="6661789"/>
                  <a:ext cx="391683" cy="349556"/>
                </a:xfrm>
                <a:prstGeom prst="rect">
                  <a:avLst/>
                </a:prstGeom>
                <a:blipFill>
                  <a:blip r:embed="rId5"/>
                  <a:stretch>
                    <a:fillRect b="-14286"/>
                  </a:stretch>
                </a:blipFill>
                <a:ln cap="flat">
                  <a:noFill/>
                </a:ln>
              </p:spPr>
              <p:txBody>
                <a:bodyPr/>
                <a:lstStyle/>
                <a:p>
                  <a:r>
                    <a:rPr lang="en-US">
                      <a:noFill/>
                    </a:rPr>
                    <a:t> </a:t>
                  </a:r>
                </a:p>
              </p:txBody>
            </p:sp>
          </mc:Fallback>
        </mc:AlternateContent>
        <p:sp>
          <p:nvSpPr>
            <p:cNvPr id="9" name="Rectangle 8">
              <a:extLst>
                <a:ext uri="{FF2B5EF4-FFF2-40B4-BE49-F238E27FC236}">
                  <a16:creationId xmlns:a16="http://schemas.microsoft.com/office/drawing/2014/main" id="{3B8FBB96-4143-DC69-3505-4A237841559B}"/>
                </a:ext>
              </a:extLst>
            </p:cNvPr>
            <p:cNvSpPr/>
            <p:nvPr/>
          </p:nvSpPr>
          <p:spPr>
            <a:xfrm>
              <a:off x="240478" y="5425555"/>
              <a:ext cx="9584996" cy="1966682"/>
            </a:xfrm>
            <a:prstGeom prst="rect">
              <a:avLst/>
            </a:pr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spTree>
    <p:extLst>
      <p:ext uri="{BB962C8B-B14F-4D97-AF65-F5344CB8AC3E}">
        <p14:creationId xmlns:p14="http://schemas.microsoft.com/office/powerpoint/2010/main" val="3483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584C7-4303-9B1D-ACEB-8F6B40657E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95400F-002A-9981-B5FC-8736F58C83A8}"/>
              </a:ext>
            </a:extLst>
          </p:cNvPr>
          <p:cNvSpPr txBox="1">
            <a:spLocks noGrp="1"/>
          </p:cNvSpPr>
          <p:nvPr>
            <p:ph type="title" idx="4294967295"/>
          </p:nvPr>
        </p:nvSpPr>
        <p:spPr>
          <a:xfrm>
            <a:off x="384422" y="3412093"/>
            <a:ext cx="9068763" cy="369332"/>
          </a:xfrm>
        </p:spPr>
        <p:txBody>
          <a:bodyPr>
            <a:spAutoFit/>
          </a:bodyPr>
          <a:lstStyle/>
          <a:p>
            <a:pPr lvl="0"/>
            <a:r>
              <a:rPr lang="en-US" dirty="0"/>
              <a:t>Image Formation </a:t>
            </a:r>
          </a:p>
        </p:txBody>
      </p:sp>
      <p:sp>
        <p:nvSpPr>
          <p:cNvPr id="3" name="TextBox 2">
            <a:extLst>
              <a:ext uri="{FF2B5EF4-FFF2-40B4-BE49-F238E27FC236}">
                <a16:creationId xmlns:a16="http://schemas.microsoft.com/office/drawing/2014/main" id="{C876542F-DEEA-F280-2DF1-65E833262AFE}"/>
              </a:ext>
            </a:extLst>
          </p:cNvPr>
          <p:cNvSpPr txBox="1"/>
          <p:nvPr/>
        </p:nvSpPr>
        <p:spPr>
          <a:xfrm>
            <a:off x="634675" y="7742160"/>
            <a:ext cx="8351635" cy="14169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Multi-stage process. Linear.  There are weblogs showing human readable information to use for diagnostics (numerical as well as procedural failures). QA system.  Ability to 'restore' to any state for optimized re-processing. Standarized calibrated data and output image products for the archive.</a:t>
            </a:r>
          </a:p>
        </p:txBody>
      </p:sp>
    </p:spTree>
    <p:extLst>
      <p:ext uri="{BB962C8B-B14F-4D97-AF65-F5344CB8AC3E}">
        <p14:creationId xmlns:p14="http://schemas.microsoft.com/office/powerpoint/2010/main" val="1493841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DE069-8319-CB0C-E5D7-7166A6601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7EF8B8-56EE-0080-3EDA-5187384E8F76}"/>
              </a:ext>
            </a:extLst>
          </p:cNvPr>
          <p:cNvSpPr txBox="1">
            <a:spLocks noGrp="1"/>
          </p:cNvSpPr>
          <p:nvPr>
            <p:ph type="title" idx="4294967295"/>
          </p:nvPr>
        </p:nvSpPr>
        <p:spPr/>
        <p:txBody>
          <a:bodyPr>
            <a:spAutoFit/>
          </a:bodyPr>
          <a:lstStyle/>
          <a:p>
            <a:pPr lvl="0"/>
            <a:r>
              <a:rPr lang="en-US"/>
              <a:t>Deconvolution – Comparison of Algorithms</a:t>
            </a:r>
          </a:p>
        </p:txBody>
      </p:sp>
      <p:pic>
        <p:nvPicPr>
          <p:cNvPr id="3" name="Picture 2">
            <a:extLst>
              <a:ext uri="{FF2B5EF4-FFF2-40B4-BE49-F238E27FC236}">
                <a16:creationId xmlns:a16="http://schemas.microsoft.com/office/drawing/2014/main" id="{2DFE8142-3249-C677-433E-0EAB3AAA807E}"/>
              </a:ext>
            </a:extLst>
          </p:cNvPr>
          <p:cNvPicPr>
            <a:picLocks noChangeAspect="1"/>
          </p:cNvPicPr>
          <p:nvPr/>
        </p:nvPicPr>
        <p:blipFill>
          <a:blip r:embed="rId3">
            <a:lum/>
            <a:alphaModFix/>
          </a:blip>
          <a:srcRect/>
          <a:stretch>
            <a:fillRect/>
          </a:stretch>
        </p:blipFill>
        <p:spPr>
          <a:xfrm>
            <a:off x="341281" y="2638080"/>
            <a:ext cx="2022835" cy="2031476"/>
          </a:xfrm>
          <a:prstGeom prst="rect">
            <a:avLst/>
          </a:prstGeom>
          <a:noFill/>
          <a:ln cap="flat">
            <a:noFill/>
          </a:ln>
        </p:spPr>
      </p:pic>
      <p:pic>
        <p:nvPicPr>
          <p:cNvPr id="4" name="Picture 3">
            <a:extLst>
              <a:ext uri="{FF2B5EF4-FFF2-40B4-BE49-F238E27FC236}">
                <a16:creationId xmlns:a16="http://schemas.microsoft.com/office/drawing/2014/main" id="{50ACF957-8B44-09AF-BAF5-380126F6B3BC}"/>
              </a:ext>
            </a:extLst>
          </p:cNvPr>
          <p:cNvPicPr>
            <a:picLocks noChangeAspect="1"/>
          </p:cNvPicPr>
          <p:nvPr/>
        </p:nvPicPr>
        <p:blipFill>
          <a:blip r:embed="rId4">
            <a:lum/>
            <a:alphaModFix/>
          </a:blip>
          <a:srcRect/>
          <a:stretch>
            <a:fillRect/>
          </a:stretch>
        </p:blipFill>
        <p:spPr>
          <a:xfrm>
            <a:off x="2591281" y="2630518"/>
            <a:ext cx="2075761" cy="2055242"/>
          </a:xfrm>
          <a:prstGeom prst="rect">
            <a:avLst/>
          </a:prstGeom>
          <a:noFill/>
          <a:ln cap="flat">
            <a:noFill/>
          </a:ln>
        </p:spPr>
      </p:pic>
      <p:pic>
        <p:nvPicPr>
          <p:cNvPr id="5" name="Picture 4">
            <a:extLst>
              <a:ext uri="{FF2B5EF4-FFF2-40B4-BE49-F238E27FC236}">
                <a16:creationId xmlns:a16="http://schemas.microsoft.com/office/drawing/2014/main" id="{C2B0A7A1-FF1F-9A75-C4EA-8E86A37EACF9}"/>
              </a:ext>
            </a:extLst>
          </p:cNvPr>
          <p:cNvPicPr>
            <a:picLocks noChangeAspect="1"/>
          </p:cNvPicPr>
          <p:nvPr/>
        </p:nvPicPr>
        <p:blipFill>
          <a:blip r:embed="rId5">
            <a:lum/>
            <a:alphaModFix/>
          </a:blip>
          <a:srcRect/>
          <a:stretch>
            <a:fillRect/>
          </a:stretch>
        </p:blipFill>
        <p:spPr>
          <a:xfrm>
            <a:off x="4870441" y="2631963"/>
            <a:ext cx="2159282" cy="2065684"/>
          </a:xfrm>
          <a:prstGeom prst="rect">
            <a:avLst/>
          </a:prstGeom>
          <a:noFill/>
          <a:ln cap="flat">
            <a:noFill/>
          </a:ln>
        </p:spPr>
      </p:pic>
      <p:pic>
        <p:nvPicPr>
          <p:cNvPr id="6" name="Picture 5">
            <a:extLst>
              <a:ext uri="{FF2B5EF4-FFF2-40B4-BE49-F238E27FC236}">
                <a16:creationId xmlns:a16="http://schemas.microsoft.com/office/drawing/2014/main" id="{02758030-9664-6974-5F0B-5859F8DCA1DC}"/>
              </a:ext>
            </a:extLst>
          </p:cNvPr>
          <p:cNvPicPr>
            <a:picLocks noChangeAspect="1"/>
          </p:cNvPicPr>
          <p:nvPr/>
        </p:nvPicPr>
        <p:blipFill>
          <a:blip r:embed="rId6">
            <a:lum/>
            <a:alphaModFix/>
          </a:blip>
          <a:srcRect/>
          <a:stretch>
            <a:fillRect/>
          </a:stretch>
        </p:blipFill>
        <p:spPr>
          <a:xfrm>
            <a:off x="7246080" y="2656075"/>
            <a:ext cx="2159995" cy="2074316"/>
          </a:xfrm>
          <a:prstGeom prst="rect">
            <a:avLst/>
          </a:prstGeom>
          <a:noFill/>
          <a:ln cap="flat">
            <a:noFill/>
          </a:ln>
        </p:spPr>
      </p:pic>
      <p:sp>
        <p:nvSpPr>
          <p:cNvPr id="7" name="TextBox 6">
            <a:extLst>
              <a:ext uri="{FF2B5EF4-FFF2-40B4-BE49-F238E27FC236}">
                <a16:creationId xmlns:a16="http://schemas.microsoft.com/office/drawing/2014/main" id="{EA587135-D25A-2524-E13E-5A37A4443767}"/>
              </a:ext>
            </a:extLst>
          </p:cNvPr>
          <p:cNvSpPr txBox="1"/>
          <p:nvPr/>
        </p:nvSpPr>
        <p:spPr>
          <a:xfrm>
            <a:off x="603357" y="797402"/>
            <a:ext cx="7596990" cy="435272"/>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200" b="0" i="0" u="none" strike="noStrike" kern="1200" cap="none" spc="0" baseline="0" dirty="0">
                <a:solidFill>
                  <a:srgbClr val="000000"/>
                </a:solidFill>
                <a:uFillTx/>
                <a:latin typeface="Luxi Sans" pitchFamily="34"/>
                <a:ea typeface="DejaVu LGC Sans" pitchFamily="2"/>
                <a:cs typeface="DejaVu LGC Sans" pitchFamily="2"/>
              </a:rPr>
              <a:t>   CLEAN                    MEM                         MS-CLEAN                     ASP</a:t>
            </a:r>
          </a:p>
        </p:txBody>
      </p:sp>
      <p:sp>
        <p:nvSpPr>
          <p:cNvPr id="8" name="TextBox 7">
            <a:extLst>
              <a:ext uri="{FF2B5EF4-FFF2-40B4-BE49-F238E27FC236}">
                <a16:creationId xmlns:a16="http://schemas.microsoft.com/office/drawing/2014/main" id="{48BA1DF0-6D1C-D277-0BCA-A09E2D7E3B3C}"/>
              </a:ext>
            </a:extLst>
          </p:cNvPr>
          <p:cNvSpPr txBox="1"/>
          <p:nvPr/>
        </p:nvSpPr>
        <p:spPr>
          <a:xfrm>
            <a:off x="351358" y="1304281"/>
            <a:ext cx="1943282" cy="8308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Point source model</a:t>
            </a:r>
          </a:p>
        </p:txBody>
      </p:sp>
      <p:sp>
        <p:nvSpPr>
          <p:cNvPr id="9" name="TextBox 8">
            <a:extLst>
              <a:ext uri="{FF2B5EF4-FFF2-40B4-BE49-F238E27FC236}">
                <a16:creationId xmlns:a16="http://schemas.microsoft.com/office/drawing/2014/main" id="{788D6A14-76EE-01FA-F6BB-44F36EAEE68C}"/>
              </a:ext>
            </a:extLst>
          </p:cNvPr>
          <p:cNvSpPr txBox="1"/>
          <p:nvPr/>
        </p:nvSpPr>
        <p:spPr>
          <a:xfrm>
            <a:off x="2534396" y="1343884"/>
            <a:ext cx="2256839" cy="11516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Point source model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with a smoothness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constraint</a:t>
            </a:r>
          </a:p>
        </p:txBody>
      </p:sp>
      <p:sp>
        <p:nvSpPr>
          <p:cNvPr id="10" name="TextBox 9">
            <a:extLst>
              <a:ext uri="{FF2B5EF4-FFF2-40B4-BE49-F238E27FC236}">
                <a16:creationId xmlns:a16="http://schemas.microsoft.com/office/drawing/2014/main" id="{99FAABE4-ACCC-8FAF-CF49-E82FBEDC1E8D}"/>
              </a:ext>
            </a:extLst>
          </p:cNvPr>
          <p:cNvSpPr txBox="1"/>
          <p:nvPr/>
        </p:nvSpPr>
        <p:spPr>
          <a:xfrm>
            <a:off x="4849200" y="1324444"/>
            <a:ext cx="2298957" cy="8863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Multi-Scale model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with a fixed set of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scale sizes</a:t>
            </a:r>
          </a:p>
        </p:txBody>
      </p:sp>
      <p:sp>
        <p:nvSpPr>
          <p:cNvPr id="11" name="TextBox 10">
            <a:extLst>
              <a:ext uri="{FF2B5EF4-FFF2-40B4-BE49-F238E27FC236}">
                <a16:creationId xmlns:a16="http://schemas.microsoft.com/office/drawing/2014/main" id="{1D32367C-E644-1998-B9EC-8FD0472102C6}"/>
              </a:ext>
            </a:extLst>
          </p:cNvPr>
          <p:cNvSpPr txBox="1"/>
          <p:nvPr/>
        </p:nvSpPr>
        <p:spPr>
          <a:xfrm>
            <a:off x="7242477" y="1311843"/>
            <a:ext cx="2397959" cy="11516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Multi-Scale model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with adaptive best-fit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scale per component</a:t>
            </a:r>
          </a:p>
        </p:txBody>
      </p:sp>
      <p:pic>
        <p:nvPicPr>
          <p:cNvPr id="12" name="Picture 11">
            <a:extLst>
              <a:ext uri="{FF2B5EF4-FFF2-40B4-BE49-F238E27FC236}">
                <a16:creationId xmlns:a16="http://schemas.microsoft.com/office/drawing/2014/main" id="{E2685C87-032D-E5F8-FC1B-8BF5C8BDBCC9}"/>
              </a:ext>
            </a:extLst>
          </p:cNvPr>
          <p:cNvPicPr>
            <a:picLocks noChangeAspect="1"/>
          </p:cNvPicPr>
          <p:nvPr/>
        </p:nvPicPr>
        <p:blipFill>
          <a:blip r:embed="rId7">
            <a:lum/>
            <a:alphaModFix/>
          </a:blip>
          <a:srcRect/>
          <a:stretch>
            <a:fillRect/>
          </a:stretch>
        </p:blipFill>
        <p:spPr>
          <a:xfrm>
            <a:off x="322563" y="4762442"/>
            <a:ext cx="2041562" cy="1991160"/>
          </a:xfrm>
          <a:prstGeom prst="rect">
            <a:avLst/>
          </a:prstGeom>
          <a:noFill/>
          <a:ln cap="flat">
            <a:noFill/>
          </a:ln>
        </p:spPr>
      </p:pic>
      <p:pic>
        <p:nvPicPr>
          <p:cNvPr id="13" name="Picture 12">
            <a:extLst>
              <a:ext uri="{FF2B5EF4-FFF2-40B4-BE49-F238E27FC236}">
                <a16:creationId xmlns:a16="http://schemas.microsoft.com/office/drawing/2014/main" id="{D94C7755-FE20-520A-5E81-D87229CB9542}"/>
              </a:ext>
            </a:extLst>
          </p:cNvPr>
          <p:cNvPicPr>
            <a:picLocks noChangeAspect="1"/>
          </p:cNvPicPr>
          <p:nvPr/>
        </p:nvPicPr>
        <p:blipFill>
          <a:blip r:embed="rId8">
            <a:lum/>
            <a:alphaModFix/>
          </a:blip>
          <a:srcRect/>
          <a:stretch>
            <a:fillRect/>
          </a:stretch>
        </p:blipFill>
        <p:spPr>
          <a:xfrm>
            <a:off x="2611078" y="4758482"/>
            <a:ext cx="2057400" cy="1980718"/>
          </a:xfrm>
          <a:prstGeom prst="rect">
            <a:avLst/>
          </a:prstGeom>
          <a:noFill/>
          <a:ln cap="flat">
            <a:noFill/>
          </a:ln>
        </p:spPr>
      </p:pic>
      <p:pic>
        <p:nvPicPr>
          <p:cNvPr id="14" name="Picture 13">
            <a:extLst>
              <a:ext uri="{FF2B5EF4-FFF2-40B4-BE49-F238E27FC236}">
                <a16:creationId xmlns:a16="http://schemas.microsoft.com/office/drawing/2014/main" id="{8F0D5724-8CD9-EC3A-5005-F83760CBF679}"/>
              </a:ext>
            </a:extLst>
          </p:cNvPr>
          <p:cNvPicPr>
            <a:picLocks noChangeAspect="1"/>
          </p:cNvPicPr>
          <p:nvPr/>
        </p:nvPicPr>
        <p:blipFill>
          <a:blip r:embed="rId9">
            <a:lum/>
            <a:alphaModFix/>
          </a:blip>
          <a:srcRect/>
          <a:stretch>
            <a:fillRect/>
          </a:stretch>
        </p:blipFill>
        <p:spPr>
          <a:xfrm>
            <a:off x="4894197" y="4763164"/>
            <a:ext cx="2130835" cy="1963436"/>
          </a:xfrm>
          <a:prstGeom prst="rect">
            <a:avLst/>
          </a:prstGeom>
          <a:noFill/>
          <a:ln cap="flat">
            <a:noFill/>
          </a:ln>
        </p:spPr>
      </p:pic>
      <p:pic>
        <p:nvPicPr>
          <p:cNvPr id="15" name="Picture 14">
            <a:extLst>
              <a:ext uri="{FF2B5EF4-FFF2-40B4-BE49-F238E27FC236}">
                <a16:creationId xmlns:a16="http://schemas.microsoft.com/office/drawing/2014/main" id="{91F67B48-8C66-EA72-61CF-B7B7083CB415}"/>
              </a:ext>
            </a:extLst>
          </p:cNvPr>
          <p:cNvPicPr>
            <a:picLocks noChangeAspect="1"/>
          </p:cNvPicPr>
          <p:nvPr/>
        </p:nvPicPr>
        <p:blipFill>
          <a:blip r:embed="rId10">
            <a:lum/>
            <a:alphaModFix/>
          </a:blip>
          <a:srcRect/>
          <a:stretch>
            <a:fillRect/>
          </a:stretch>
        </p:blipFill>
        <p:spPr>
          <a:xfrm>
            <a:off x="7261195" y="4804915"/>
            <a:ext cx="2132280" cy="1922041"/>
          </a:xfrm>
          <a:prstGeom prst="rect">
            <a:avLst/>
          </a:prstGeom>
          <a:noFill/>
          <a:ln cap="flat">
            <a:noFill/>
          </a:ln>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AC7C909-8A52-0DE8-B0E7-D23B58E1A615}"/>
                  </a:ext>
                </a:extLst>
              </p:cNvPr>
              <p:cNvSpPr txBox="1"/>
              <p:nvPr/>
            </p:nvSpPr>
            <p:spPr>
              <a:xfrm>
                <a:off x="9461159" y="3441957"/>
                <a:ext cx="462604" cy="4136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𝑚</m:t>
                          </m:r>
                        </m:sup>
                      </m:sSup>
                    </m:oMath>
                  </m:oMathPara>
                </a14:m>
                <a:endParaRPr lang="en-US" sz="1800" b="0" i="0" u="none" strike="noStrike" kern="1200" cap="none" spc="0" baseline="0">
                  <a:solidFill>
                    <a:srgbClr val="000000"/>
                  </a:solidFill>
                  <a:uFillTx/>
                  <a:latin typeface="Luxi Sans" pitchFamily="34"/>
                </a:endParaRPr>
              </a:p>
            </p:txBody>
          </p:sp>
        </mc:Choice>
        <mc:Fallback xmlns="">
          <p:sp>
            <p:nvSpPr>
              <p:cNvPr id="16" name="TextBox 15">
                <a:extLst>
                  <a:ext uri="{FF2B5EF4-FFF2-40B4-BE49-F238E27FC236}">
                    <a16:creationId xmlns:a16="http://schemas.microsoft.com/office/drawing/2014/main" id="{468FB6B2-4395-0C8D-10E9-E3545FCC23A7}"/>
                  </a:ext>
                </a:extLst>
              </p:cNvPr>
              <p:cNvSpPr txBox="1">
                <a:spLocks noRot="1" noChangeAspect="1" noMove="1" noResize="1" noEditPoints="1" noAdjustHandles="1" noChangeArrowheads="1" noChangeShapeType="1" noTextEdit="1"/>
              </p:cNvSpPr>
              <p:nvPr/>
            </p:nvSpPr>
            <p:spPr>
              <a:xfrm>
                <a:off x="9461159" y="3441957"/>
                <a:ext cx="462604" cy="413637"/>
              </a:xfrm>
              <a:prstGeom prst="rect">
                <a:avLst/>
              </a:prstGeom>
              <a:blipFill>
                <a:blip r:embed="rId11"/>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F493E20-A6DF-D4C6-C31A-DA1AC2070FF3}"/>
                  </a:ext>
                </a:extLst>
              </p:cNvPr>
              <p:cNvSpPr txBox="1"/>
              <p:nvPr/>
            </p:nvSpPr>
            <p:spPr>
              <a:xfrm>
                <a:off x="9474116" y="5397483"/>
                <a:ext cx="571317" cy="4136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𝑜𝑢𝑡</m:t>
                          </m:r>
                        </m:sup>
                      </m:sSup>
                    </m:oMath>
                  </m:oMathPara>
                </a14:m>
                <a:endParaRPr lang="en-US" sz="1800" b="0" i="0" u="none" strike="noStrike" kern="1200" cap="none" spc="0" baseline="0">
                  <a:solidFill>
                    <a:srgbClr val="000000"/>
                  </a:solidFill>
                  <a:uFillTx/>
                  <a:latin typeface="Luxi Sans" pitchFamily="34"/>
                </a:endParaRPr>
              </a:p>
            </p:txBody>
          </p:sp>
        </mc:Choice>
        <mc:Fallback xmlns="">
          <p:sp>
            <p:nvSpPr>
              <p:cNvPr id="17" name="TextBox 16">
                <a:extLst>
                  <a:ext uri="{FF2B5EF4-FFF2-40B4-BE49-F238E27FC236}">
                    <a16:creationId xmlns:a16="http://schemas.microsoft.com/office/drawing/2014/main" id="{7E5A4152-B6A5-9230-6346-A2BA6EE9095B}"/>
                  </a:ext>
                </a:extLst>
              </p:cNvPr>
              <p:cNvSpPr txBox="1">
                <a:spLocks noRot="1" noChangeAspect="1" noMove="1" noResize="1" noEditPoints="1" noAdjustHandles="1" noChangeArrowheads="1" noChangeShapeType="1" noTextEdit="1"/>
              </p:cNvSpPr>
              <p:nvPr/>
            </p:nvSpPr>
            <p:spPr>
              <a:xfrm>
                <a:off x="9474116" y="5397483"/>
                <a:ext cx="571317" cy="413637"/>
              </a:xfrm>
              <a:prstGeom prst="rect">
                <a:avLst/>
              </a:prstGeom>
              <a:blipFill>
                <a:blip r:embed="rId12"/>
                <a:stretch>
                  <a:fillRect/>
                </a:stretch>
              </a:blipFill>
              <a:ln cap="flat">
                <a:noFill/>
              </a:ln>
            </p:spPr>
            <p:txBody>
              <a:bodyPr/>
              <a:lstStyle/>
              <a:p>
                <a:r>
                  <a:rPr lang="en-US">
                    <a:noFill/>
                  </a:rPr>
                  <a:t> </a:t>
                </a:r>
              </a:p>
            </p:txBody>
          </p:sp>
        </mc:Fallback>
      </mc:AlternateContent>
    </p:spTree>
    <p:extLst>
      <p:ext uri="{BB962C8B-B14F-4D97-AF65-F5344CB8AC3E}">
        <p14:creationId xmlns:p14="http://schemas.microsoft.com/office/powerpoint/2010/main" val="1375966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43C24-E0CF-85D4-B288-CC981480EB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68EC92-5BD8-4C4D-53CE-433A6B9F3ACC}"/>
              </a:ext>
            </a:extLst>
          </p:cNvPr>
          <p:cNvSpPr txBox="1">
            <a:spLocks noGrp="1"/>
          </p:cNvSpPr>
          <p:nvPr>
            <p:ph type="title" idx="4294967295"/>
          </p:nvPr>
        </p:nvSpPr>
        <p:spPr/>
        <p:txBody>
          <a:bodyPr>
            <a:spAutoFit/>
          </a:bodyPr>
          <a:lstStyle/>
          <a:p>
            <a:pPr lvl="0"/>
            <a:r>
              <a:rPr lang="en-US"/>
              <a:t>Deconvolution – Comparison of Algorithms</a:t>
            </a:r>
          </a:p>
        </p:txBody>
      </p:sp>
      <p:pic>
        <p:nvPicPr>
          <p:cNvPr id="3" name="Picture 2">
            <a:extLst>
              <a:ext uri="{FF2B5EF4-FFF2-40B4-BE49-F238E27FC236}">
                <a16:creationId xmlns:a16="http://schemas.microsoft.com/office/drawing/2014/main" id="{1A5C524D-EC8A-9AC4-9869-8FA6D22A99D0}"/>
              </a:ext>
            </a:extLst>
          </p:cNvPr>
          <p:cNvPicPr>
            <a:picLocks noChangeAspect="1"/>
          </p:cNvPicPr>
          <p:nvPr/>
        </p:nvPicPr>
        <p:blipFill>
          <a:blip r:embed="rId3">
            <a:lum/>
            <a:alphaModFix/>
          </a:blip>
          <a:srcRect/>
          <a:stretch>
            <a:fillRect/>
          </a:stretch>
        </p:blipFill>
        <p:spPr>
          <a:xfrm>
            <a:off x="321118" y="4690442"/>
            <a:ext cx="2024280" cy="2042275"/>
          </a:xfrm>
          <a:prstGeom prst="rect">
            <a:avLst/>
          </a:prstGeom>
          <a:noFill/>
          <a:ln cap="flat">
            <a:noFill/>
          </a:ln>
        </p:spPr>
      </p:pic>
      <p:pic>
        <p:nvPicPr>
          <p:cNvPr id="4" name="Picture 3">
            <a:extLst>
              <a:ext uri="{FF2B5EF4-FFF2-40B4-BE49-F238E27FC236}">
                <a16:creationId xmlns:a16="http://schemas.microsoft.com/office/drawing/2014/main" id="{93797D0C-A71A-D4E0-6603-404C64872B6F}"/>
              </a:ext>
            </a:extLst>
          </p:cNvPr>
          <p:cNvPicPr>
            <a:picLocks noChangeAspect="1"/>
          </p:cNvPicPr>
          <p:nvPr/>
        </p:nvPicPr>
        <p:blipFill>
          <a:blip r:embed="rId4">
            <a:lum/>
            <a:alphaModFix/>
          </a:blip>
          <a:srcRect/>
          <a:stretch>
            <a:fillRect/>
          </a:stretch>
        </p:blipFill>
        <p:spPr>
          <a:xfrm>
            <a:off x="339480" y="2638080"/>
            <a:ext cx="2015282" cy="2031476"/>
          </a:xfrm>
          <a:prstGeom prst="rect">
            <a:avLst/>
          </a:prstGeom>
          <a:noFill/>
          <a:ln cap="flat">
            <a:noFill/>
          </a:ln>
        </p:spPr>
      </p:pic>
      <p:pic>
        <p:nvPicPr>
          <p:cNvPr id="5" name="Picture 4">
            <a:extLst>
              <a:ext uri="{FF2B5EF4-FFF2-40B4-BE49-F238E27FC236}">
                <a16:creationId xmlns:a16="http://schemas.microsoft.com/office/drawing/2014/main" id="{666ADBED-F3DD-9203-3F15-63DB2DC9CB7E}"/>
              </a:ext>
            </a:extLst>
          </p:cNvPr>
          <p:cNvPicPr>
            <a:picLocks noChangeAspect="1"/>
          </p:cNvPicPr>
          <p:nvPr/>
        </p:nvPicPr>
        <p:blipFill>
          <a:blip r:embed="rId5">
            <a:lum/>
            <a:alphaModFix/>
          </a:blip>
          <a:srcRect/>
          <a:stretch>
            <a:fillRect/>
          </a:stretch>
        </p:blipFill>
        <p:spPr>
          <a:xfrm>
            <a:off x="2581195" y="2630518"/>
            <a:ext cx="2067842" cy="2055242"/>
          </a:xfrm>
          <a:prstGeom prst="rect">
            <a:avLst/>
          </a:prstGeom>
          <a:noFill/>
          <a:ln cap="flat">
            <a:noFill/>
          </a:ln>
        </p:spPr>
      </p:pic>
      <p:pic>
        <p:nvPicPr>
          <p:cNvPr id="6" name="Picture 5">
            <a:extLst>
              <a:ext uri="{FF2B5EF4-FFF2-40B4-BE49-F238E27FC236}">
                <a16:creationId xmlns:a16="http://schemas.microsoft.com/office/drawing/2014/main" id="{5F018B83-499E-2902-1465-1854262C2334}"/>
              </a:ext>
            </a:extLst>
          </p:cNvPr>
          <p:cNvPicPr>
            <a:picLocks noChangeAspect="1"/>
          </p:cNvPicPr>
          <p:nvPr/>
        </p:nvPicPr>
        <p:blipFill>
          <a:blip r:embed="rId6">
            <a:lum/>
            <a:alphaModFix/>
          </a:blip>
          <a:srcRect/>
          <a:stretch>
            <a:fillRect/>
          </a:stretch>
        </p:blipFill>
        <p:spPr>
          <a:xfrm>
            <a:off x="2559963" y="4681078"/>
            <a:ext cx="2058478" cy="2050916"/>
          </a:xfrm>
          <a:prstGeom prst="rect">
            <a:avLst/>
          </a:prstGeom>
          <a:noFill/>
          <a:ln cap="flat">
            <a:noFill/>
          </a:ln>
        </p:spPr>
      </p:pic>
      <p:pic>
        <p:nvPicPr>
          <p:cNvPr id="7" name="Picture 6">
            <a:extLst>
              <a:ext uri="{FF2B5EF4-FFF2-40B4-BE49-F238E27FC236}">
                <a16:creationId xmlns:a16="http://schemas.microsoft.com/office/drawing/2014/main" id="{0EE3BC15-3733-B4C4-B411-4F8BC4A989AE}"/>
              </a:ext>
            </a:extLst>
          </p:cNvPr>
          <p:cNvPicPr>
            <a:picLocks noChangeAspect="1"/>
          </p:cNvPicPr>
          <p:nvPr/>
        </p:nvPicPr>
        <p:blipFill>
          <a:blip r:embed="rId7">
            <a:lum/>
            <a:alphaModFix/>
          </a:blip>
          <a:srcRect/>
          <a:stretch>
            <a:fillRect/>
          </a:stretch>
        </p:blipFill>
        <p:spPr>
          <a:xfrm>
            <a:off x="4851358" y="2631963"/>
            <a:ext cx="2151363" cy="2065684"/>
          </a:xfrm>
          <a:prstGeom prst="rect">
            <a:avLst/>
          </a:prstGeom>
          <a:noFill/>
          <a:ln cap="flat">
            <a:noFill/>
          </a:ln>
        </p:spPr>
      </p:pic>
      <p:pic>
        <p:nvPicPr>
          <p:cNvPr id="8" name="Picture 7">
            <a:extLst>
              <a:ext uri="{FF2B5EF4-FFF2-40B4-BE49-F238E27FC236}">
                <a16:creationId xmlns:a16="http://schemas.microsoft.com/office/drawing/2014/main" id="{621B9115-4C56-6BED-6BD6-B941D1D6B705}"/>
              </a:ext>
            </a:extLst>
          </p:cNvPr>
          <p:cNvPicPr>
            <a:picLocks noChangeAspect="1"/>
          </p:cNvPicPr>
          <p:nvPr/>
        </p:nvPicPr>
        <p:blipFill>
          <a:blip r:embed="rId8">
            <a:lum/>
            <a:alphaModFix/>
          </a:blip>
          <a:srcRect/>
          <a:stretch>
            <a:fillRect/>
          </a:stretch>
        </p:blipFill>
        <p:spPr>
          <a:xfrm>
            <a:off x="4865760" y="4698004"/>
            <a:ext cx="2120036" cy="2016718"/>
          </a:xfrm>
          <a:prstGeom prst="rect">
            <a:avLst/>
          </a:prstGeom>
          <a:noFill/>
          <a:ln cap="flat">
            <a:noFill/>
          </a:ln>
        </p:spPr>
      </p:pic>
      <p:pic>
        <p:nvPicPr>
          <p:cNvPr id="9" name="Picture 8">
            <a:extLst>
              <a:ext uri="{FF2B5EF4-FFF2-40B4-BE49-F238E27FC236}">
                <a16:creationId xmlns:a16="http://schemas.microsoft.com/office/drawing/2014/main" id="{29FA809B-CCFE-9AC2-14B0-F252E1D7A8B4}"/>
              </a:ext>
            </a:extLst>
          </p:cNvPr>
          <p:cNvPicPr>
            <a:picLocks noChangeAspect="1"/>
          </p:cNvPicPr>
          <p:nvPr/>
        </p:nvPicPr>
        <p:blipFill>
          <a:blip r:embed="rId9">
            <a:lum/>
            <a:alphaModFix/>
          </a:blip>
          <a:srcRect/>
          <a:stretch>
            <a:fillRect/>
          </a:stretch>
        </p:blipFill>
        <p:spPr>
          <a:xfrm>
            <a:off x="7217999" y="2656075"/>
            <a:ext cx="2174763" cy="2074316"/>
          </a:xfrm>
          <a:prstGeom prst="rect">
            <a:avLst/>
          </a:prstGeom>
          <a:noFill/>
          <a:ln cap="flat">
            <a:noFill/>
          </a:ln>
        </p:spPr>
      </p:pic>
      <p:pic>
        <p:nvPicPr>
          <p:cNvPr id="10" name="Picture 9">
            <a:extLst>
              <a:ext uri="{FF2B5EF4-FFF2-40B4-BE49-F238E27FC236}">
                <a16:creationId xmlns:a16="http://schemas.microsoft.com/office/drawing/2014/main" id="{B535181D-5987-B5F8-4EB2-BC8E7400873E}"/>
              </a:ext>
            </a:extLst>
          </p:cNvPr>
          <p:cNvPicPr>
            <a:picLocks noChangeAspect="1"/>
          </p:cNvPicPr>
          <p:nvPr/>
        </p:nvPicPr>
        <p:blipFill>
          <a:blip r:embed="rId10">
            <a:lum/>
            <a:alphaModFix/>
          </a:blip>
          <a:srcRect/>
          <a:stretch>
            <a:fillRect/>
          </a:stretch>
        </p:blipFill>
        <p:spPr>
          <a:xfrm>
            <a:off x="7209358" y="4737597"/>
            <a:ext cx="2162519" cy="2013115"/>
          </a:xfrm>
          <a:prstGeom prst="rect">
            <a:avLst/>
          </a:prstGeom>
          <a:noFill/>
          <a:ln cap="flat">
            <a:noFill/>
          </a:ln>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33FA11D-B764-5462-692C-6B2CB2F44AC4}"/>
                  </a:ext>
                </a:extLst>
              </p:cNvPr>
              <p:cNvSpPr txBox="1"/>
              <p:nvPr/>
            </p:nvSpPr>
            <p:spPr>
              <a:xfrm>
                <a:off x="9461516" y="3442322"/>
                <a:ext cx="462604" cy="4136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𝑚</m:t>
                          </m:r>
                        </m:sup>
                      </m:sSup>
                    </m:oMath>
                  </m:oMathPara>
                </a14:m>
                <a:endParaRPr lang="en-US" sz="1800" b="0" i="0" u="none" strike="noStrike" kern="1200" cap="none" spc="0" baseline="0">
                  <a:solidFill>
                    <a:srgbClr val="000000"/>
                  </a:solidFill>
                  <a:uFillTx/>
                  <a:latin typeface="Luxi Sans" pitchFamily="34"/>
                </a:endParaRPr>
              </a:p>
            </p:txBody>
          </p:sp>
        </mc:Choice>
        <mc:Fallback xmlns="">
          <p:sp>
            <p:nvSpPr>
              <p:cNvPr id="11" name="TextBox 10">
                <a:extLst>
                  <a:ext uri="{FF2B5EF4-FFF2-40B4-BE49-F238E27FC236}">
                    <a16:creationId xmlns:a16="http://schemas.microsoft.com/office/drawing/2014/main" id="{EDE43DBF-6930-E29F-13C1-18C314D74B08}"/>
                  </a:ext>
                </a:extLst>
              </p:cNvPr>
              <p:cNvSpPr txBox="1">
                <a:spLocks noRot="1" noChangeAspect="1" noMove="1" noResize="1" noEditPoints="1" noAdjustHandles="1" noChangeArrowheads="1" noChangeShapeType="1" noTextEdit="1"/>
              </p:cNvSpPr>
              <p:nvPr/>
            </p:nvSpPr>
            <p:spPr>
              <a:xfrm>
                <a:off x="9461516" y="3442322"/>
                <a:ext cx="462604" cy="413637"/>
              </a:xfrm>
              <a:prstGeom prst="rect">
                <a:avLst/>
              </a:prstGeom>
              <a:blipFill>
                <a:blip r:embed="rId11"/>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EF11D56-2C82-E2B4-D0F8-EAF3ED2BD9D9}"/>
                  </a:ext>
                </a:extLst>
              </p:cNvPr>
              <p:cNvSpPr txBox="1"/>
              <p:nvPr/>
            </p:nvSpPr>
            <p:spPr>
              <a:xfrm>
                <a:off x="9474482" y="5397840"/>
                <a:ext cx="561597" cy="4136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𝑟𝑒𝑠</m:t>
                          </m:r>
                        </m:sup>
                      </m:sSup>
                    </m:oMath>
                  </m:oMathPara>
                </a14:m>
                <a:endParaRPr lang="en-US" sz="1800" b="0" i="0" u="none" strike="noStrike" kern="1200" cap="none" spc="0" baseline="0">
                  <a:solidFill>
                    <a:srgbClr val="000000"/>
                  </a:solidFill>
                  <a:uFillTx/>
                  <a:latin typeface="Luxi Sans" pitchFamily="34"/>
                </a:endParaRPr>
              </a:p>
            </p:txBody>
          </p:sp>
        </mc:Choice>
        <mc:Fallback xmlns="">
          <p:sp>
            <p:nvSpPr>
              <p:cNvPr id="12" name="TextBox 11">
                <a:extLst>
                  <a:ext uri="{FF2B5EF4-FFF2-40B4-BE49-F238E27FC236}">
                    <a16:creationId xmlns:a16="http://schemas.microsoft.com/office/drawing/2014/main" id="{B3C0A5D0-33F7-00D3-2C5D-02CF680094CB}"/>
                  </a:ext>
                </a:extLst>
              </p:cNvPr>
              <p:cNvSpPr txBox="1">
                <a:spLocks noRot="1" noChangeAspect="1" noMove="1" noResize="1" noEditPoints="1" noAdjustHandles="1" noChangeArrowheads="1" noChangeShapeType="1" noTextEdit="1"/>
              </p:cNvSpPr>
              <p:nvPr/>
            </p:nvSpPr>
            <p:spPr>
              <a:xfrm>
                <a:off x="9474482" y="5397840"/>
                <a:ext cx="561597" cy="413637"/>
              </a:xfrm>
              <a:prstGeom prst="rect">
                <a:avLst/>
              </a:prstGeom>
              <a:blipFill>
                <a:blip r:embed="rId12"/>
                <a:stretch>
                  <a:fillRect/>
                </a:stretch>
              </a:blipFill>
              <a:ln cap="flat">
                <a:no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00A4DABD-39C7-A502-881C-1E67A1B1516C}"/>
              </a:ext>
            </a:extLst>
          </p:cNvPr>
          <p:cNvSpPr txBox="1"/>
          <p:nvPr/>
        </p:nvSpPr>
        <p:spPr>
          <a:xfrm>
            <a:off x="351723" y="1304638"/>
            <a:ext cx="1943282" cy="8308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Point source model</a:t>
            </a:r>
          </a:p>
        </p:txBody>
      </p:sp>
      <p:sp>
        <p:nvSpPr>
          <p:cNvPr id="15" name="TextBox 14">
            <a:extLst>
              <a:ext uri="{FF2B5EF4-FFF2-40B4-BE49-F238E27FC236}">
                <a16:creationId xmlns:a16="http://schemas.microsoft.com/office/drawing/2014/main" id="{744EE5B0-9FDA-AA7C-B940-DE70ABFF36E7}"/>
              </a:ext>
            </a:extLst>
          </p:cNvPr>
          <p:cNvSpPr txBox="1"/>
          <p:nvPr/>
        </p:nvSpPr>
        <p:spPr>
          <a:xfrm>
            <a:off x="2534762" y="1344241"/>
            <a:ext cx="2256839" cy="11516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80"/>
                </a:solidFill>
                <a:uFillTx/>
                <a:latin typeface="Luxi Sans" pitchFamily="34"/>
                <a:ea typeface="DejaVu LGC Sans" pitchFamily="2"/>
                <a:cs typeface="DejaVu LGC Sans" pitchFamily="2"/>
              </a:rPr>
              <a:t>Point source model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80"/>
                </a:solidFill>
                <a:uFillTx/>
                <a:latin typeface="Luxi Sans" pitchFamily="34"/>
                <a:ea typeface="DejaVu LGC Sans" pitchFamily="2"/>
                <a:cs typeface="DejaVu LGC Sans" pitchFamily="2"/>
              </a:rPr>
              <a:t>with a smoothness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80"/>
                </a:solidFill>
                <a:uFillTx/>
                <a:latin typeface="Luxi Sans" pitchFamily="34"/>
                <a:ea typeface="DejaVu LGC Sans" pitchFamily="2"/>
                <a:cs typeface="DejaVu LGC Sans" pitchFamily="2"/>
              </a:rPr>
              <a:t>constraint</a:t>
            </a:r>
          </a:p>
        </p:txBody>
      </p:sp>
      <p:sp>
        <p:nvSpPr>
          <p:cNvPr id="16" name="TextBox 15">
            <a:extLst>
              <a:ext uri="{FF2B5EF4-FFF2-40B4-BE49-F238E27FC236}">
                <a16:creationId xmlns:a16="http://schemas.microsoft.com/office/drawing/2014/main" id="{8F1AE8CB-285F-A2FF-B77F-8679408FBB7B}"/>
              </a:ext>
            </a:extLst>
          </p:cNvPr>
          <p:cNvSpPr txBox="1"/>
          <p:nvPr/>
        </p:nvSpPr>
        <p:spPr>
          <a:xfrm>
            <a:off x="4849556" y="1324801"/>
            <a:ext cx="2298957" cy="8863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Multi-Scale model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with a fixed set of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scale sizes</a:t>
            </a:r>
          </a:p>
        </p:txBody>
      </p:sp>
      <p:sp>
        <p:nvSpPr>
          <p:cNvPr id="17" name="TextBox 16">
            <a:extLst>
              <a:ext uri="{FF2B5EF4-FFF2-40B4-BE49-F238E27FC236}">
                <a16:creationId xmlns:a16="http://schemas.microsoft.com/office/drawing/2014/main" id="{D5211E54-9BDD-0223-7DA2-5297901CE3DC}"/>
              </a:ext>
            </a:extLst>
          </p:cNvPr>
          <p:cNvSpPr txBox="1"/>
          <p:nvPr/>
        </p:nvSpPr>
        <p:spPr>
          <a:xfrm>
            <a:off x="7242843" y="1312200"/>
            <a:ext cx="2397959" cy="11516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Multi-Scale model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with adaptive best-fit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scale per component</a:t>
            </a:r>
          </a:p>
        </p:txBody>
      </p:sp>
      <p:sp>
        <p:nvSpPr>
          <p:cNvPr id="18" name="TextBox 17">
            <a:extLst>
              <a:ext uri="{FF2B5EF4-FFF2-40B4-BE49-F238E27FC236}">
                <a16:creationId xmlns:a16="http://schemas.microsoft.com/office/drawing/2014/main" id="{B556EF3F-77A1-FE70-B4C9-77427CB9D687}"/>
              </a:ext>
            </a:extLst>
          </p:cNvPr>
          <p:cNvSpPr txBox="1"/>
          <p:nvPr/>
        </p:nvSpPr>
        <p:spPr>
          <a:xfrm>
            <a:off x="603357" y="797402"/>
            <a:ext cx="7596990" cy="435272"/>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200" b="0" i="0" u="none" strike="noStrike" kern="1200" cap="none" spc="0" baseline="0" dirty="0">
                <a:solidFill>
                  <a:srgbClr val="000000"/>
                </a:solidFill>
                <a:uFillTx/>
                <a:latin typeface="Luxi Sans" pitchFamily="34"/>
                <a:ea typeface="DejaVu LGC Sans" pitchFamily="2"/>
                <a:cs typeface="DejaVu LGC Sans" pitchFamily="2"/>
              </a:rPr>
              <a:t>   CLEAN                    MEM                         MS-CLEAN                     ASP</a:t>
            </a:r>
          </a:p>
        </p:txBody>
      </p:sp>
    </p:spTree>
    <p:extLst>
      <p:ext uri="{BB962C8B-B14F-4D97-AF65-F5344CB8AC3E}">
        <p14:creationId xmlns:p14="http://schemas.microsoft.com/office/powerpoint/2010/main" val="2655718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B9488-496E-3F5C-688A-20DE14B79C6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34E7485-691C-8FDB-C450-15FDD379BE35}"/>
              </a:ext>
            </a:extLst>
          </p:cNvPr>
          <p:cNvSpPr txBox="1"/>
          <p:nvPr/>
        </p:nvSpPr>
        <p:spPr>
          <a:xfrm>
            <a:off x="799203" y="1115641"/>
            <a:ext cx="8817120" cy="600156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FF"/>
                </a:solidFill>
                <a:uFillTx/>
                <a:latin typeface="Luxi Sans" pitchFamily="34"/>
                <a:ea typeface="DejaVu LGC Sans" pitchFamily="2"/>
                <a:cs typeface="DejaVu LGC Sans" pitchFamily="2"/>
              </a:rPr>
              <a:t>Basic Imaging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      Narrow-frequency range,  Small region of the sky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           =&gt; The 2D Fourier Transform relations hold</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           =&gt; Convolution and deconvolution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FF"/>
                </a:solidFill>
                <a:uFillTx/>
                <a:latin typeface="Luxi Sans" pitchFamily="34"/>
                <a:ea typeface="DejaVu LGC Sans" pitchFamily="2"/>
                <a:cs typeface="DejaVu LGC Sans" pitchFamily="2"/>
              </a:rPr>
              <a:t>Wide-Band Imaging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      =&gt; Sky and instrument change across frequency range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FF"/>
                </a:solidFill>
                <a:uFillTx/>
                <a:latin typeface="Luxi Sans" pitchFamily="34"/>
                <a:ea typeface="DejaVu LGC Sans" pitchFamily="2"/>
                <a:cs typeface="DejaVu LGC Sans" pitchFamily="2"/>
              </a:rPr>
              <a:t>Wide-Field Imaging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      =&gt; The 2D Fourier Transform relation breaks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FF"/>
                </a:solidFill>
                <a:uFillTx/>
                <a:latin typeface="Luxi Sans" pitchFamily="34"/>
                <a:ea typeface="DejaVu LGC Sans" pitchFamily="2"/>
                <a:cs typeface="DejaVu LGC Sans" pitchFamily="2"/>
              </a:rPr>
              <a:t>Mosaic Imaging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      =&gt; Image an area larger than what each antenna can see.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 name="TextBox 2">
            <a:extLst>
              <a:ext uri="{FF2B5EF4-FFF2-40B4-BE49-F238E27FC236}">
                <a16:creationId xmlns:a16="http://schemas.microsoft.com/office/drawing/2014/main" id="{E9E1B32D-4B9B-AF62-F745-40F9D104066D}"/>
              </a:ext>
            </a:extLst>
          </p:cNvPr>
          <p:cNvSpPr txBox="1"/>
          <p:nvPr/>
        </p:nvSpPr>
        <p:spPr>
          <a:xfrm>
            <a:off x="1710723" y="154076"/>
            <a:ext cx="6355436" cy="340559"/>
          </a:xfrm>
          <a:prstGeom prst="rect">
            <a:avLst/>
          </a:prstGeom>
          <a:noFill/>
          <a:ln cap="flat">
            <a:noFill/>
          </a:ln>
        </p:spPr>
        <p:txBody>
          <a:bodyPr vert="horz" wrap="square" lIns="0" tIns="0" rIns="0" bIns="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800000"/>
                </a:solidFill>
                <a:uFillTx/>
                <a:latin typeface="Liberation Sans" pitchFamily="34"/>
                <a:ea typeface="DejaVu LGC Sans" pitchFamily="2"/>
                <a:cs typeface="DejaVu LGC Sans" pitchFamily="2"/>
              </a:rPr>
              <a:t>Imaging with modern instruments</a:t>
            </a:r>
          </a:p>
        </p:txBody>
      </p:sp>
      <p:sp>
        <p:nvSpPr>
          <p:cNvPr id="4" name="Freeform 3">
            <a:extLst>
              <a:ext uri="{FF2B5EF4-FFF2-40B4-BE49-F238E27FC236}">
                <a16:creationId xmlns:a16="http://schemas.microsoft.com/office/drawing/2014/main" id="{E782C2A8-5D95-38E4-0A2B-2134C76561B0}"/>
              </a:ext>
            </a:extLst>
          </p:cNvPr>
          <p:cNvSpPr/>
          <p:nvPr/>
        </p:nvSpPr>
        <p:spPr>
          <a:xfrm>
            <a:off x="561962" y="3181316"/>
            <a:ext cx="8982361" cy="401003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Tree>
    <p:extLst>
      <p:ext uri="{BB962C8B-B14F-4D97-AF65-F5344CB8AC3E}">
        <p14:creationId xmlns:p14="http://schemas.microsoft.com/office/powerpoint/2010/main" val="1486030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CF115-D461-AF4E-56AF-0DD948204FC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3A8E1B5-C57D-4F5E-8BA3-1DB3DA9DDA83}"/>
              </a:ext>
            </a:extLst>
          </p:cNvPr>
          <p:cNvSpPr/>
          <p:nvPr/>
        </p:nvSpPr>
        <p:spPr>
          <a:xfrm>
            <a:off x="388080" y="827998"/>
            <a:ext cx="9389882" cy="1906917"/>
          </a:xfrm>
          <a:prstGeom prst="rect">
            <a:avLst/>
          </a:prstGeom>
          <a:solidFill>
            <a:srgbClr val="CCFF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 name="Title 2">
            <a:extLst>
              <a:ext uri="{FF2B5EF4-FFF2-40B4-BE49-F238E27FC236}">
                <a16:creationId xmlns:a16="http://schemas.microsoft.com/office/drawing/2014/main" id="{6D0D2977-1706-ED3E-BC5C-89B68623389B}"/>
              </a:ext>
            </a:extLst>
          </p:cNvPr>
          <p:cNvSpPr txBox="1">
            <a:spLocks noGrp="1"/>
          </p:cNvSpPr>
          <p:nvPr>
            <p:ph type="title" idx="4294967295"/>
          </p:nvPr>
        </p:nvSpPr>
        <p:spPr/>
        <p:txBody>
          <a:bodyPr>
            <a:spAutoFit/>
          </a:bodyPr>
          <a:lstStyle/>
          <a:p>
            <a:pPr lvl="0"/>
            <a:r>
              <a:rPr lang="en-US"/>
              <a:t>Wide-band Imaging – Sensitivity and Multi-Frequency Synthesis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1DC5E18-1AA9-DEF9-0FB3-D2DE213DDDCF}"/>
                  </a:ext>
                </a:extLst>
              </p:cNvPr>
              <p:cNvSpPr txBox="1"/>
              <p:nvPr/>
            </p:nvSpPr>
            <p:spPr>
              <a:xfrm>
                <a:off x="9115196" y="8121956"/>
                <a:ext cx="1695242" cy="78984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𝑐𝑜𝑛𝑡</m:t>
                          </m:r>
                        </m:sub>
                      </m:sSub>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𝑐h𝑎𝑛</m:t>
                              </m:r>
                            </m:sub>
                          </m:sSub>
                        </m:num>
                        <m:den>
                          <m:rad>
                            <m:radPr>
                              <m:degHide m:val="on"/>
                              <m:ctrlPr>
                                <a:rPr lang="en-US" i="1">
                                  <a:solidFill>
                                    <a:srgbClr val="836967"/>
                                  </a:solidFill>
                                  <a:latin typeface="Cambria Math" panose="02040503050406030204" pitchFamily="18" charset="0"/>
                                </a:rPr>
                              </m:ctrlPr>
                            </m:radPr>
                            <m:deg/>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𝑐h𝑎𝑛</m:t>
                                  </m:r>
                                </m:sub>
                              </m:sSub>
                            </m:e>
                          </m:rad>
                        </m:den>
                      </m:f>
                    </m:oMath>
                  </m:oMathPara>
                </a14:m>
                <a:endParaRPr lang="en-US" sz="1800" b="0" i="0" u="none" strike="noStrike" kern="1200" cap="none" spc="0" baseline="0">
                  <a:solidFill>
                    <a:srgbClr val="000000"/>
                  </a:solidFill>
                  <a:uFillTx/>
                  <a:latin typeface="Luxi Sans" pitchFamily="34"/>
                </a:endParaRPr>
              </a:p>
            </p:txBody>
          </p:sp>
        </mc:Choice>
        <mc:Fallback xmlns="">
          <p:sp>
            <p:nvSpPr>
              <p:cNvPr id="4" name="TextBox 3">
                <a:extLst>
                  <a:ext uri="{FF2B5EF4-FFF2-40B4-BE49-F238E27FC236}">
                    <a16:creationId xmlns:a16="http://schemas.microsoft.com/office/drawing/2014/main" id="{5E410AE0-3B28-124D-C28B-E2B22B9152EB}"/>
                  </a:ext>
                </a:extLst>
              </p:cNvPr>
              <p:cNvSpPr txBox="1">
                <a:spLocks noRot="1" noChangeAspect="1" noMove="1" noResize="1" noEditPoints="1" noAdjustHandles="1" noChangeArrowheads="1" noChangeShapeType="1" noTextEdit="1"/>
              </p:cNvSpPr>
              <p:nvPr/>
            </p:nvSpPr>
            <p:spPr>
              <a:xfrm>
                <a:off x="9115196" y="8121956"/>
                <a:ext cx="1695242" cy="789840"/>
              </a:xfrm>
              <a:prstGeom prst="rect">
                <a:avLst/>
              </a:prstGeom>
              <a:blipFill>
                <a:blip r:embed="rId3"/>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28207BF-1A6F-D6D2-C1AB-C981EB774287}"/>
                  </a:ext>
                </a:extLst>
              </p:cNvPr>
              <p:cNvSpPr txBox="1"/>
              <p:nvPr/>
            </p:nvSpPr>
            <p:spPr>
              <a:xfrm>
                <a:off x="2164049" y="1817644"/>
                <a:ext cx="795601" cy="2469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𝑚𝑎𝑥</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𝑚𝑖𝑛</m:t>
                          </m:r>
                        </m:sub>
                      </m:sSub>
                    </m:oMath>
                  </m:oMathPara>
                </a14:m>
                <a:endParaRPr lang="en-US" sz="1800" b="0" i="0" u="none" strike="noStrike" kern="1200" cap="none" spc="0" baseline="0">
                  <a:solidFill>
                    <a:srgbClr val="000000"/>
                  </a:solidFill>
                  <a:uFillTx/>
                  <a:latin typeface="Luxi Sans" pitchFamily="34"/>
                </a:endParaRPr>
              </a:p>
            </p:txBody>
          </p:sp>
        </mc:Choice>
        <mc:Fallback xmlns="">
          <p:sp>
            <p:nvSpPr>
              <p:cNvPr id="5" name="TextBox 4">
                <a:extLst>
                  <a:ext uri="{FF2B5EF4-FFF2-40B4-BE49-F238E27FC236}">
                    <a16:creationId xmlns:a16="http://schemas.microsoft.com/office/drawing/2014/main" id="{4A53A791-2D3C-8253-128C-D5040E8A7AC5}"/>
                  </a:ext>
                </a:extLst>
              </p:cNvPr>
              <p:cNvSpPr txBox="1">
                <a:spLocks noRot="1" noChangeAspect="1" noMove="1" noResize="1" noEditPoints="1" noAdjustHandles="1" noChangeArrowheads="1" noChangeShapeType="1" noTextEdit="1"/>
              </p:cNvSpPr>
              <p:nvPr/>
            </p:nvSpPr>
            <p:spPr>
              <a:xfrm>
                <a:off x="2164049" y="1817644"/>
                <a:ext cx="795601" cy="246961"/>
              </a:xfrm>
              <a:prstGeom prst="rect">
                <a:avLst/>
              </a:prstGeom>
              <a:blipFill>
                <a:blip r:embed="rId4"/>
                <a:stretch>
                  <a:fillRect r="-45313" b="-45000"/>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1D52CDD-A832-B791-DA52-76724A4A1B78}"/>
                  </a:ext>
                </a:extLst>
              </p:cNvPr>
              <p:cNvSpPr txBox="1"/>
              <p:nvPr/>
            </p:nvSpPr>
            <p:spPr>
              <a:xfrm>
                <a:off x="1860134" y="1345320"/>
                <a:ext cx="868680" cy="2469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𝑚𝑎𝑥</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𝑚𝑖𝑛</m:t>
                          </m:r>
                        </m:sub>
                      </m:sSub>
                    </m:oMath>
                  </m:oMathPara>
                </a14:m>
                <a:endParaRPr lang="en-US" sz="1800" b="0" i="0" u="none" strike="noStrike" kern="1200" cap="none" spc="0" baseline="0">
                  <a:solidFill>
                    <a:srgbClr val="000000"/>
                  </a:solidFill>
                  <a:uFillTx/>
                  <a:latin typeface="Luxi Sans" pitchFamily="34"/>
                </a:endParaRPr>
              </a:p>
            </p:txBody>
          </p:sp>
        </mc:Choice>
        <mc:Fallback xmlns="">
          <p:sp>
            <p:nvSpPr>
              <p:cNvPr id="6" name="TextBox 5">
                <a:extLst>
                  <a:ext uri="{FF2B5EF4-FFF2-40B4-BE49-F238E27FC236}">
                    <a16:creationId xmlns:a16="http://schemas.microsoft.com/office/drawing/2014/main" id="{EB695165-DED7-160A-0C2A-F88F362D8137}"/>
                  </a:ext>
                </a:extLst>
              </p:cNvPr>
              <p:cNvSpPr txBox="1">
                <a:spLocks noRot="1" noChangeAspect="1" noMove="1" noResize="1" noEditPoints="1" noAdjustHandles="1" noChangeArrowheads="1" noChangeShapeType="1" noTextEdit="1"/>
              </p:cNvSpPr>
              <p:nvPr/>
            </p:nvSpPr>
            <p:spPr>
              <a:xfrm>
                <a:off x="1860134" y="1345320"/>
                <a:ext cx="868680" cy="246961"/>
              </a:xfrm>
              <a:prstGeom prst="rect">
                <a:avLst/>
              </a:prstGeom>
              <a:blipFill>
                <a:blip r:embed="rId5"/>
                <a:stretch>
                  <a:fillRect r="-51429" b="-45000"/>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A8BE5DE-32E8-DB22-92F7-28A6762D3FBB}"/>
                  </a:ext>
                </a:extLst>
              </p:cNvPr>
              <p:cNvSpPr txBox="1"/>
              <p:nvPr/>
            </p:nvSpPr>
            <p:spPr>
              <a:xfrm>
                <a:off x="2396773" y="2305440"/>
                <a:ext cx="1533960" cy="27216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f>
                        <m:fPr>
                          <m:type m:val="lin"/>
                          <m:ctrlPr>
                            <a:rPr lang="en-US" i="1">
                              <a:solidFill>
                                <a:srgbClr val="836967"/>
                              </a:solidFill>
                              <a:latin typeface="Cambria Math" panose="02040503050406030204" pitchFamily="18" charset="0"/>
                            </a:rPr>
                          </m:ctrlPr>
                        </m:fPr>
                        <m:num>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𝑚𝑎𝑥</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𝑚𝑖𝑛</m:t>
                                  </m:r>
                                </m:sub>
                              </m:sSub>
                            </m:e>
                          </m:d>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𝑚𝑖𝑑</m:t>
                              </m:r>
                            </m:sub>
                          </m:sSub>
                        </m:den>
                      </m:f>
                    </m:oMath>
                  </m:oMathPara>
                </a14:m>
                <a:endParaRPr lang="en-US" sz="1800" b="0" i="0" u="none" strike="noStrike" kern="1200" cap="none" spc="0" baseline="0">
                  <a:solidFill>
                    <a:srgbClr val="000000"/>
                  </a:solidFill>
                  <a:uFillTx/>
                  <a:latin typeface="Luxi Sans" pitchFamily="34"/>
                </a:endParaRPr>
              </a:p>
            </p:txBody>
          </p:sp>
        </mc:Choice>
        <mc:Fallback xmlns="">
          <p:sp>
            <p:nvSpPr>
              <p:cNvPr id="7" name="TextBox 6">
                <a:extLst>
                  <a:ext uri="{FF2B5EF4-FFF2-40B4-BE49-F238E27FC236}">
                    <a16:creationId xmlns:a16="http://schemas.microsoft.com/office/drawing/2014/main" id="{674C8BB0-AB45-8BD9-3027-9C0CC43C4AC6}"/>
                  </a:ext>
                </a:extLst>
              </p:cNvPr>
              <p:cNvSpPr txBox="1">
                <a:spLocks noRot="1" noChangeAspect="1" noMove="1" noResize="1" noEditPoints="1" noAdjustHandles="1" noChangeArrowheads="1" noChangeShapeType="1" noTextEdit="1"/>
              </p:cNvSpPr>
              <p:nvPr/>
            </p:nvSpPr>
            <p:spPr>
              <a:xfrm>
                <a:off x="2396773" y="2305440"/>
                <a:ext cx="1533960" cy="272162"/>
              </a:xfrm>
              <a:prstGeom prst="rect">
                <a:avLst/>
              </a:prstGeom>
              <a:blipFill>
                <a:blip r:embed="rId6"/>
                <a:stretch>
                  <a:fillRect t="-143478" r="-36066" b="-247826"/>
                </a:stretch>
              </a:blipFill>
              <a:ln cap="flat">
                <a:no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09960103-8F07-F8AA-A1FC-80BDE6DD548B}"/>
              </a:ext>
            </a:extLst>
          </p:cNvPr>
          <p:cNvSpPr txBox="1"/>
          <p:nvPr/>
        </p:nvSpPr>
        <p:spPr>
          <a:xfrm>
            <a:off x="529556" y="844923"/>
            <a:ext cx="9046076" cy="182699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Frequency Range :                                                            (1 – 2  GHz)          (4 – 8 GHz)            (8 – 12 GHz)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Bandwidth :                                                                              1 GHz                   4 GHz                    4 GHz</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Bandwidth Ratio :                                                                     2 : 1                      2 : 1                      1.5 : 1</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Fractional Bandwidth :                                                              66%                      66%                        40%</a:t>
            </a:r>
          </a:p>
        </p:txBody>
      </p:sp>
      <p:grpSp>
        <p:nvGrpSpPr>
          <p:cNvPr id="9" name="Group 8">
            <a:extLst>
              <a:ext uri="{FF2B5EF4-FFF2-40B4-BE49-F238E27FC236}">
                <a16:creationId xmlns:a16="http://schemas.microsoft.com/office/drawing/2014/main" id="{9B79B54B-8BBA-62B7-5060-D02C95F274AC}"/>
              </a:ext>
            </a:extLst>
          </p:cNvPr>
          <p:cNvGrpSpPr/>
          <p:nvPr/>
        </p:nvGrpSpPr>
        <p:grpSpPr>
          <a:xfrm>
            <a:off x="7783555" y="3490923"/>
            <a:ext cx="2027517" cy="3447717"/>
            <a:chOff x="7783555" y="3490923"/>
            <a:chExt cx="2027517" cy="3447717"/>
          </a:xfrm>
        </p:grpSpPr>
        <p:pic>
          <p:nvPicPr>
            <p:cNvPr id="10" name="Picture 9">
              <a:extLst>
                <a:ext uri="{FF2B5EF4-FFF2-40B4-BE49-F238E27FC236}">
                  <a16:creationId xmlns:a16="http://schemas.microsoft.com/office/drawing/2014/main" id="{379A3018-1005-BFCF-3763-BD2D8C0C6D95}"/>
                </a:ext>
              </a:extLst>
            </p:cNvPr>
            <p:cNvPicPr>
              <a:picLocks noChangeAspect="1"/>
            </p:cNvPicPr>
            <p:nvPr/>
          </p:nvPicPr>
          <p:blipFill>
            <a:blip r:embed="rId7">
              <a:lum/>
              <a:alphaModFix/>
            </a:blip>
            <a:srcRect/>
            <a:stretch>
              <a:fillRect/>
            </a:stretch>
          </p:blipFill>
          <p:spPr>
            <a:xfrm>
              <a:off x="7818476" y="3650403"/>
              <a:ext cx="1876677" cy="1635843"/>
            </a:xfrm>
            <a:prstGeom prst="rect">
              <a:avLst/>
            </a:prstGeom>
            <a:noFill/>
            <a:ln cap="flat">
              <a:noFill/>
            </a:ln>
          </p:spPr>
        </p:pic>
        <p:sp>
          <p:nvSpPr>
            <p:cNvPr id="11" name="Rectangle 10">
              <a:extLst>
                <a:ext uri="{FF2B5EF4-FFF2-40B4-BE49-F238E27FC236}">
                  <a16:creationId xmlns:a16="http://schemas.microsoft.com/office/drawing/2014/main" id="{D208C1A1-4525-6455-4D66-3BFB17619937}"/>
                </a:ext>
              </a:extLst>
            </p:cNvPr>
            <p:cNvSpPr/>
            <p:nvPr/>
          </p:nvSpPr>
          <p:spPr>
            <a:xfrm>
              <a:off x="8266678" y="3522597"/>
              <a:ext cx="1181523" cy="199439"/>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2" name="TextBox 11">
              <a:extLst>
                <a:ext uri="{FF2B5EF4-FFF2-40B4-BE49-F238E27FC236}">
                  <a16:creationId xmlns:a16="http://schemas.microsoft.com/office/drawing/2014/main" id="{638C2CDB-2E06-1CDE-F073-1A0617D54898}"/>
                </a:ext>
              </a:extLst>
            </p:cNvPr>
            <p:cNvSpPr txBox="1"/>
            <p:nvPr/>
          </p:nvSpPr>
          <p:spPr>
            <a:xfrm>
              <a:off x="8232123" y="3490923"/>
              <a:ext cx="1477076" cy="53243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Luxi Sans" pitchFamily="34"/>
                  <a:ea typeface="DejaVu LGC Sans" pitchFamily="2"/>
                  <a:cs typeface="DejaVu LGC Sans" pitchFamily="2"/>
                </a:rPr>
                <a:t>1.0 - 2.0 GHz</a:t>
              </a:r>
            </a:p>
          </p:txBody>
        </p:sp>
        <p:pic>
          <p:nvPicPr>
            <p:cNvPr id="13" name="Picture 12">
              <a:extLst>
                <a:ext uri="{FF2B5EF4-FFF2-40B4-BE49-F238E27FC236}">
                  <a16:creationId xmlns:a16="http://schemas.microsoft.com/office/drawing/2014/main" id="{86EB050A-4443-8C7F-0395-A23ECDD34C8E}"/>
                </a:ext>
              </a:extLst>
            </p:cNvPr>
            <p:cNvPicPr>
              <a:picLocks noChangeAspect="1"/>
            </p:cNvPicPr>
            <p:nvPr/>
          </p:nvPicPr>
          <p:blipFill>
            <a:blip r:embed="rId8">
              <a:lum/>
              <a:alphaModFix/>
            </a:blip>
            <a:srcRect/>
            <a:stretch>
              <a:fillRect/>
            </a:stretch>
          </p:blipFill>
          <p:spPr>
            <a:xfrm>
              <a:off x="8057519" y="5335560"/>
              <a:ext cx="1511996" cy="1487884"/>
            </a:xfrm>
            <a:prstGeom prst="rect">
              <a:avLst/>
            </a:prstGeom>
            <a:noFill/>
            <a:ln cap="flat">
              <a:noFill/>
            </a:ln>
          </p:spPr>
        </p:pic>
        <p:sp>
          <p:nvSpPr>
            <p:cNvPr id="14" name="Rectangle 13">
              <a:extLst>
                <a:ext uri="{FF2B5EF4-FFF2-40B4-BE49-F238E27FC236}">
                  <a16:creationId xmlns:a16="http://schemas.microsoft.com/office/drawing/2014/main" id="{78B4C62C-0ACB-366F-D793-55D719D75031}"/>
                </a:ext>
              </a:extLst>
            </p:cNvPr>
            <p:cNvSpPr/>
            <p:nvPr/>
          </p:nvSpPr>
          <p:spPr>
            <a:xfrm>
              <a:off x="7783555" y="3528724"/>
              <a:ext cx="2027517" cy="3409916"/>
            </a:xfrm>
            <a:prstGeom prst="rect">
              <a:avLst/>
            </a:prstGeom>
            <a:noFill/>
            <a:ln w="18361" cap="flat">
              <a:solidFill>
                <a:srgbClr val="FF0000"/>
              </a:solidFill>
              <a:prstDash val="solid"/>
              <a:miter/>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grpSp>
        <p:nvGrpSpPr>
          <p:cNvPr id="15" name="Group 14">
            <a:extLst>
              <a:ext uri="{FF2B5EF4-FFF2-40B4-BE49-F238E27FC236}">
                <a16:creationId xmlns:a16="http://schemas.microsoft.com/office/drawing/2014/main" id="{56A68E3D-7B15-AD6C-8A65-6B9E04C81725}"/>
              </a:ext>
            </a:extLst>
          </p:cNvPr>
          <p:cNvGrpSpPr/>
          <p:nvPr/>
        </p:nvGrpSpPr>
        <p:grpSpPr>
          <a:xfrm>
            <a:off x="231123" y="3062161"/>
            <a:ext cx="9845637" cy="4581353"/>
            <a:chOff x="231123" y="3062161"/>
            <a:chExt cx="9845637" cy="4581353"/>
          </a:xfrm>
        </p:grpSpPr>
        <p:pic>
          <p:nvPicPr>
            <p:cNvPr id="16" name="Picture 15">
              <a:extLst>
                <a:ext uri="{FF2B5EF4-FFF2-40B4-BE49-F238E27FC236}">
                  <a16:creationId xmlns:a16="http://schemas.microsoft.com/office/drawing/2014/main" id="{15BCEAD0-1BB1-DB31-A1EE-401D5F319C80}"/>
                </a:ext>
              </a:extLst>
            </p:cNvPr>
            <p:cNvPicPr>
              <a:picLocks noChangeAspect="1"/>
            </p:cNvPicPr>
            <p:nvPr/>
          </p:nvPicPr>
          <p:blipFill>
            <a:blip r:embed="rId9">
              <a:lum/>
              <a:alphaModFix/>
            </a:blip>
            <a:srcRect/>
            <a:stretch>
              <a:fillRect/>
            </a:stretch>
          </p:blipFill>
          <p:spPr>
            <a:xfrm>
              <a:off x="446044" y="5355723"/>
              <a:ext cx="1546561" cy="1487884"/>
            </a:xfrm>
            <a:prstGeom prst="rect">
              <a:avLst/>
            </a:prstGeom>
            <a:noFill/>
            <a:ln cap="flat">
              <a:noFill/>
            </a:ln>
          </p:spPr>
        </p:pic>
        <p:pic>
          <p:nvPicPr>
            <p:cNvPr id="17" name="Picture 16">
              <a:extLst>
                <a:ext uri="{FF2B5EF4-FFF2-40B4-BE49-F238E27FC236}">
                  <a16:creationId xmlns:a16="http://schemas.microsoft.com/office/drawing/2014/main" id="{204DCC52-0438-C2E8-9148-13C670A8C310}"/>
                </a:ext>
              </a:extLst>
            </p:cNvPr>
            <p:cNvPicPr>
              <a:picLocks noChangeAspect="1"/>
            </p:cNvPicPr>
            <p:nvPr/>
          </p:nvPicPr>
          <p:blipFill>
            <a:blip r:embed="rId10">
              <a:lum/>
              <a:alphaModFix/>
            </a:blip>
            <a:srcRect/>
            <a:stretch>
              <a:fillRect/>
            </a:stretch>
          </p:blipFill>
          <p:spPr>
            <a:xfrm>
              <a:off x="2362315" y="5344201"/>
              <a:ext cx="1511996" cy="1487518"/>
            </a:xfrm>
            <a:prstGeom prst="rect">
              <a:avLst/>
            </a:prstGeom>
            <a:noFill/>
            <a:ln cap="flat">
              <a:noFill/>
            </a:ln>
          </p:spPr>
        </p:pic>
        <p:pic>
          <p:nvPicPr>
            <p:cNvPr id="18" name="Picture 17">
              <a:extLst>
                <a:ext uri="{FF2B5EF4-FFF2-40B4-BE49-F238E27FC236}">
                  <a16:creationId xmlns:a16="http://schemas.microsoft.com/office/drawing/2014/main" id="{8AE8A437-844F-FF0A-E46F-64AE8783E325}"/>
                </a:ext>
              </a:extLst>
            </p:cNvPr>
            <p:cNvPicPr>
              <a:picLocks noChangeAspect="1"/>
            </p:cNvPicPr>
            <p:nvPr/>
          </p:nvPicPr>
          <p:blipFill>
            <a:blip r:embed="rId11">
              <a:lum/>
              <a:alphaModFix/>
            </a:blip>
            <a:srcRect/>
            <a:stretch>
              <a:fillRect/>
            </a:stretch>
          </p:blipFill>
          <p:spPr>
            <a:xfrm>
              <a:off x="4176357" y="5344558"/>
              <a:ext cx="1511996" cy="1488240"/>
            </a:xfrm>
            <a:prstGeom prst="rect">
              <a:avLst/>
            </a:prstGeom>
            <a:noFill/>
            <a:ln cap="flat">
              <a:noFill/>
            </a:ln>
          </p:spPr>
        </p:pic>
        <p:pic>
          <p:nvPicPr>
            <p:cNvPr id="19" name="Picture 18">
              <a:extLst>
                <a:ext uri="{FF2B5EF4-FFF2-40B4-BE49-F238E27FC236}">
                  <a16:creationId xmlns:a16="http://schemas.microsoft.com/office/drawing/2014/main" id="{94935D45-AAC4-7AFB-6151-6AD48136C672}"/>
                </a:ext>
              </a:extLst>
            </p:cNvPr>
            <p:cNvPicPr>
              <a:picLocks noChangeAspect="1"/>
            </p:cNvPicPr>
            <p:nvPr/>
          </p:nvPicPr>
          <p:blipFill>
            <a:blip r:embed="rId12">
              <a:lum/>
              <a:alphaModFix/>
            </a:blip>
            <a:srcRect/>
            <a:stretch>
              <a:fillRect/>
            </a:stretch>
          </p:blipFill>
          <p:spPr>
            <a:xfrm>
              <a:off x="231123" y="3687839"/>
              <a:ext cx="1811161" cy="1631161"/>
            </a:xfrm>
            <a:prstGeom prst="rect">
              <a:avLst/>
            </a:prstGeom>
            <a:noFill/>
            <a:ln cap="flat">
              <a:noFill/>
            </a:ln>
          </p:spPr>
        </p:pic>
        <p:pic>
          <p:nvPicPr>
            <p:cNvPr id="20" name="Picture 19">
              <a:extLst>
                <a:ext uri="{FF2B5EF4-FFF2-40B4-BE49-F238E27FC236}">
                  <a16:creationId xmlns:a16="http://schemas.microsoft.com/office/drawing/2014/main" id="{2B6C2A56-7C0C-CD2B-985B-41E93783C31D}"/>
                </a:ext>
              </a:extLst>
            </p:cNvPr>
            <p:cNvPicPr>
              <a:picLocks noChangeAspect="1"/>
            </p:cNvPicPr>
            <p:nvPr/>
          </p:nvPicPr>
          <p:blipFill>
            <a:blip r:embed="rId13">
              <a:lum/>
              <a:alphaModFix/>
            </a:blip>
            <a:srcRect/>
            <a:stretch>
              <a:fillRect/>
            </a:stretch>
          </p:blipFill>
          <p:spPr>
            <a:xfrm>
              <a:off x="2070357" y="3665518"/>
              <a:ext cx="1811161" cy="1630795"/>
            </a:xfrm>
            <a:prstGeom prst="rect">
              <a:avLst/>
            </a:prstGeom>
            <a:noFill/>
            <a:ln cap="flat">
              <a:noFill/>
            </a:ln>
          </p:spPr>
        </p:pic>
        <p:pic>
          <p:nvPicPr>
            <p:cNvPr id="21" name="Picture 20">
              <a:extLst>
                <a:ext uri="{FF2B5EF4-FFF2-40B4-BE49-F238E27FC236}">
                  <a16:creationId xmlns:a16="http://schemas.microsoft.com/office/drawing/2014/main" id="{8487FF4B-2189-BA2A-21B7-BE05BD608704}"/>
                </a:ext>
              </a:extLst>
            </p:cNvPr>
            <p:cNvPicPr>
              <a:picLocks noChangeAspect="1"/>
            </p:cNvPicPr>
            <p:nvPr/>
          </p:nvPicPr>
          <p:blipFill>
            <a:blip r:embed="rId14">
              <a:lum/>
              <a:alphaModFix/>
            </a:blip>
            <a:srcRect/>
            <a:stretch>
              <a:fillRect/>
            </a:stretch>
          </p:blipFill>
          <p:spPr>
            <a:xfrm>
              <a:off x="3927238" y="3660480"/>
              <a:ext cx="1811517" cy="1630795"/>
            </a:xfrm>
            <a:prstGeom prst="rect">
              <a:avLst/>
            </a:prstGeom>
            <a:noFill/>
            <a:ln cap="flat">
              <a:noFill/>
            </a:ln>
          </p:spPr>
        </p:pic>
        <p:sp>
          <p:nvSpPr>
            <p:cNvPr id="22" name="Rectangle 21">
              <a:extLst>
                <a:ext uri="{FF2B5EF4-FFF2-40B4-BE49-F238E27FC236}">
                  <a16:creationId xmlns:a16="http://schemas.microsoft.com/office/drawing/2014/main" id="{C0A2B008-AD2B-753F-0690-16929303768A}"/>
                </a:ext>
              </a:extLst>
            </p:cNvPr>
            <p:cNvSpPr/>
            <p:nvPr/>
          </p:nvSpPr>
          <p:spPr>
            <a:xfrm>
              <a:off x="714237" y="3565803"/>
              <a:ext cx="1181157" cy="199083"/>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3" name="Rectangle 22">
              <a:extLst>
                <a:ext uri="{FF2B5EF4-FFF2-40B4-BE49-F238E27FC236}">
                  <a16:creationId xmlns:a16="http://schemas.microsoft.com/office/drawing/2014/main" id="{CF5CDB12-D299-9AA1-9A94-F8B55AC7DFE4}"/>
                </a:ext>
              </a:extLst>
            </p:cNvPr>
            <p:cNvSpPr/>
            <p:nvPr/>
          </p:nvSpPr>
          <p:spPr>
            <a:xfrm>
              <a:off x="5604842" y="5045037"/>
              <a:ext cx="1066318" cy="177119"/>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4" name="TextBox 23">
              <a:extLst>
                <a:ext uri="{FF2B5EF4-FFF2-40B4-BE49-F238E27FC236}">
                  <a16:creationId xmlns:a16="http://schemas.microsoft.com/office/drawing/2014/main" id="{FFF64218-BFC5-CB33-A6F7-9618901F9DEF}"/>
                </a:ext>
              </a:extLst>
            </p:cNvPr>
            <p:cNvSpPr txBox="1"/>
            <p:nvPr/>
          </p:nvSpPr>
          <p:spPr>
            <a:xfrm>
              <a:off x="694441" y="3550679"/>
              <a:ext cx="988201" cy="56376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Luxi Sans" pitchFamily="34"/>
                  <a:ea typeface="DejaVu LGC Sans" pitchFamily="2"/>
                  <a:cs typeface="DejaVu LGC Sans" pitchFamily="2"/>
                </a:rPr>
                <a:t>1.0 GHz</a:t>
              </a:r>
            </a:p>
          </p:txBody>
        </p:sp>
        <p:sp>
          <p:nvSpPr>
            <p:cNvPr id="25" name="Rectangle 24">
              <a:extLst>
                <a:ext uri="{FF2B5EF4-FFF2-40B4-BE49-F238E27FC236}">
                  <a16:creationId xmlns:a16="http://schemas.microsoft.com/office/drawing/2014/main" id="{9B14E053-A305-D234-0FD0-B79D7778959B}"/>
                </a:ext>
              </a:extLst>
            </p:cNvPr>
            <p:cNvSpPr/>
            <p:nvPr/>
          </p:nvSpPr>
          <p:spPr>
            <a:xfrm>
              <a:off x="2489399" y="3566160"/>
              <a:ext cx="1181157" cy="198717"/>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6" name="Rectangle 25">
              <a:extLst>
                <a:ext uri="{FF2B5EF4-FFF2-40B4-BE49-F238E27FC236}">
                  <a16:creationId xmlns:a16="http://schemas.microsoft.com/office/drawing/2014/main" id="{66A266D3-408C-AF96-C6FA-6EC9B5AACB9F}"/>
                </a:ext>
              </a:extLst>
            </p:cNvPr>
            <p:cNvSpPr/>
            <p:nvPr/>
          </p:nvSpPr>
          <p:spPr>
            <a:xfrm>
              <a:off x="4331878" y="3566160"/>
              <a:ext cx="1181157" cy="198717"/>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7" name="TextBox 26">
              <a:extLst>
                <a:ext uri="{FF2B5EF4-FFF2-40B4-BE49-F238E27FC236}">
                  <a16:creationId xmlns:a16="http://schemas.microsoft.com/office/drawing/2014/main" id="{D2CE9C9C-B909-BC23-0902-FF72D231EA4B}"/>
                </a:ext>
              </a:extLst>
            </p:cNvPr>
            <p:cNvSpPr txBox="1"/>
            <p:nvPr/>
          </p:nvSpPr>
          <p:spPr>
            <a:xfrm>
              <a:off x="2660757" y="3561844"/>
              <a:ext cx="977758" cy="56339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Luxi Sans" pitchFamily="34"/>
                  <a:ea typeface="DejaVu LGC Sans" pitchFamily="2"/>
                  <a:cs typeface="DejaVu LGC Sans" pitchFamily="2"/>
                </a:rPr>
                <a:t>1.5 GHz</a:t>
              </a:r>
            </a:p>
          </p:txBody>
        </p:sp>
        <p:sp>
          <p:nvSpPr>
            <p:cNvPr id="28" name="TextBox 27">
              <a:extLst>
                <a:ext uri="{FF2B5EF4-FFF2-40B4-BE49-F238E27FC236}">
                  <a16:creationId xmlns:a16="http://schemas.microsoft.com/office/drawing/2014/main" id="{70C6CDE9-59B2-BB2A-5753-76ED71D7A238}"/>
                </a:ext>
              </a:extLst>
            </p:cNvPr>
            <p:cNvSpPr txBox="1"/>
            <p:nvPr/>
          </p:nvSpPr>
          <p:spPr>
            <a:xfrm>
              <a:off x="4453557" y="3475442"/>
              <a:ext cx="984598" cy="56376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Luxi Sans" pitchFamily="34"/>
                  <a:ea typeface="DejaVu LGC Sans" pitchFamily="2"/>
                  <a:cs typeface="DejaVu LGC Sans" pitchFamily="2"/>
                </a:rPr>
                <a:t>2.0 GHz</a:t>
              </a:r>
            </a:p>
          </p:txBody>
        </p:sp>
        <p:sp>
          <p:nvSpPr>
            <p:cNvPr id="29" name="TextBox 28">
              <a:extLst>
                <a:ext uri="{FF2B5EF4-FFF2-40B4-BE49-F238E27FC236}">
                  <a16:creationId xmlns:a16="http://schemas.microsoft.com/office/drawing/2014/main" id="{964D1EC5-3A59-B8A7-42A3-5C6E59013563}"/>
                </a:ext>
              </a:extLst>
            </p:cNvPr>
            <p:cNvSpPr txBox="1"/>
            <p:nvPr/>
          </p:nvSpPr>
          <p:spPr>
            <a:xfrm>
              <a:off x="421922" y="3062161"/>
              <a:ext cx="8645761" cy="41867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UV-coverage / imaging properties change with frequency</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04F1342-5899-B70A-5209-597028141FA1}"/>
                    </a:ext>
                  </a:extLst>
                </p:cNvPr>
                <p:cNvSpPr txBox="1"/>
                <p:nvPr/>
              </p:nvSpPr>
              <p:spPr>
                <a:xfrm>
                  <a:off x="5802480" y="4061883"/>
                  <a:ext cx="1810438" cy="59436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sSub>
                          <m:sSubPr>
                            <m:ctrlPr>
                              <a:rPr lang="en-US" i="1">
                                <a:solidFill>
                                  <a:srgbClr val="836967"/>
                                </a:solidFill>
                                <a:latin typeface="Cambria Math" panose="02040503050406030204" pitchFamily="18" charset="0"/>
                              </a:rPr>
                            </m:ctrlPr>
                          </m:sSubPr>
                          <m:e>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e>
                          <m:sub>
                            <m:r>
                              <a:rPr lang="en-US" i="1">
                                <a:latin typeface="Cambria Math" panose="02040503050406030204" pitchFamily="18" charset="0"/>
                              </a:rPr>
                              <m:t>𝜈</m:t>
                            </m:r>
                          </m:sub>
                        </m:sSub>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𝑏</m:t>
                                </m:r>
                              </m:e>
                            </m:acc>
                          </m:num>
                          <m:den>
                            <m:r>
                              <a:rPr lang="en-US" i="1">
                                <a:latin typeface="Cambria Math" panose="02040503050406030204" pitchFamily="18" charset="0"/>
                              </a:rPr>
                              <m:t>𝜆</m:t>
                            </m:r>
                          </m:den>
                        </m:f>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𝑏</m:t>
                                </m:r>
                              </m:e>
                            </m:acc>
                            <m:r>
                              <a:rPr lang="en-US" i="1">
                                <a:latin typeface="Cambria Math" panose="02040503050406030204" pitchFamily="18" charset="0"/>
                              </a:rPr>
                              <m:t>𝜈</m:t>
                            </m:r>
                          </m:num>
                          <m:den>
                            <m:r>
                              <a:rPr lang="en-US" i="1">
                                <a:latin typeface="Cambria Math" panose="02040503050406030204" pitchFamily="18" charset="0"/>
                              </a:rPr>
                              <m:t>𝑐</m:t>
                            </m:r>
                          </m:den>
                        </m:f>
                      </m:oMath>
                    </m:oMathPara>
                  </a14:m>
                  <a:endParaRPr lang="en-US" sz="1800" b="0" i="0" u="none" strike="noStrike" kern="1200" cap="none" spc="0" baseline="0">
                    <a:solidFill>
                      <a:srgbClr val="000000"/>
                    </a:solidFill>
                    <a:uFillTx/>
                    <a:latin typeface="Luxi Sans" pitchFamily="34"/>
                  </a:endParaRPr>
                </a:p>
              </p:txBody>
            </p:sp>
          </mc:Choice>
          <mc:Fallback xmlns="">
            <p:sp>
              <p:nvSpPr>
                <p:cNvPr id="30" name="TextBox 29">
                  <a:extLst>
                    <a:ext uri="{FF2B5EF4-FFF2-40B4-BE49-F238E27FC236}">
                      <a16:creationId xmlns:a16="http://schemas.microsoft.com/office/drawing/2014/main" id="{AE57D9AE-2694-F358-59BB-38F71E9BC2B1}"/>
                    </a:ext>
                  </a:extLst>
                </p:cNvPr>
                <p:cNvSpPr txBox="1">
                  <a:spLocks noRot="1" noChangeAspect="1" noMove="1" noResize="1" noEditPoints="1" noAdjustHandles="1" noChangeArrowheads="1" noChangeShapeType="1" noTextEdit="1"/>
                </p:cNvSpPr>
                <p:nvPr/>
              </p:nvSpPr>
              <p:spPr>
                <a:xfrm>
                  <a:off x="5802480" y="4061883"/>
                  <a:ext cx="1810438" cy="594360"/>
                </a:xfrm>
                <a:prstGeom prst="rect">
                  <a:avLst/>
                </a:prstGeom>
                <a:blipFill>
                  <a:blip r:embed="rId15"/>
                  <a:stretch>
                    <a:fillRect r="-4861" b="-20833"/>
                  </a:stretch>
                </a:blipFill>
                <a:ln cap="flat">
                  <a:noFill/>
                </a:ln>
              </p:spPr>
              <p:txBody>
                <a:bodyPr/>
                <a:lstStyle/>
                <a:p>
                  <a:r>
                    <a:rPr lang="en-US">
                      <a:noFill/>
                    </a:rPr>
                    <a:t> </a:t>
                  </a:r>
                </a:p>
              </p:txBody>
            </p:sp>
          </mc:Fallback>
        </mc:AlternateContent>
        <p:sp>
          <p:nvSpPr>
            <p:cNvPr id="31" name="TextBox 30">
              <a:extLst>
                <a:ext uri="{FF2B5EF4-FFF2-40B4-BE49-F238E27FC236}">
                  <a16:creationId xmlns:a16="http://schemas.microsoft.com/office/drawing/2014/main" id="{34A8FB58-B969-F8A2-D8CC-B96E25E67FDF}"/>
                </a:ext>
              </a:extLst>
            </p:cNvPr>
            <p:cNvSpPr txBox="1"/>
            <p:nvPr/>
          </p:nvSpPr>
          <p:spPr>
            <a:xfrm>
              <a:off x="5776923" y="5448242"/>
              <a:ext cx="2010235" cy="171864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FF"/>
                  </a:solidFill>
                  <a:uFillTx/>
                  <a:latin typeface="Luxi Sans" pitchFamily="34"/>
                  <a:ea typeface="DejaVu LGC Sans" pitchFamily="2"/>
                  <a:cs typeface="DejaVu LGC Sans" pitchFamily="2"/>
                </a:rPr>
                <a:t> =&gt; combine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FF"/>
                  </a:solidFill>
                  <a:uFillTx/>
                  <a:latin typeface="Luxi Sans" pitchFamily="34"/>
                  <a:ea typeface="DejaVu LGC Sans" pitchFamily="2"/>
                  <a:cs typeface="DejaVu LGC Sans" pitchFamily="2"/>
                </a:rPr>
                <a:t>multi-frequency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FF"/>
                  </a:solidFill>
                  <a:uFillTx/>
                  <a:latin typeface="Luxi Sans" pitchFamily="34"/>
                  <a:ea typeface="DejaVu LGC Sans" pitchFamily="2"/>
                  <a:cs typeface="DejaVu LGC Sans" pitchFamily="2"/>
                </a:rPr>
                <a:t>measurements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FF"/>
                  </a:solidFill>
                  <a:uFillTx/>
                  <a:latin typeface="Luxi Sans" pitchFamily="34"/>
                  <a:ea typeface="DejaVu LGC Sans" pitchFamily="2"/>
                  <a:cs typeface="DejaVu LGC Sans" pitchFamily="2"/>
                </a:rPr>
                <a:t>during imaging</a:t>
              </a:r>
            </a:p>
          </p:txBody>
        </p:sp>
        <p:sp>
          <p:nvSpPr>
            <p:cNvPr id="32" name="TextBox 31">
              <a:extLst>
                <a:ext uri="{FF2B5EF4-FFF2-40B4-BE49-F238E27FC236}">
                  <a16:creationId xmlns:a16="http://schemas.microsoft.com/office/drawing/2014/main" id="{1D5EA9CC-BE42-9135-B4D0-00681BAD4A7A}"/>
                </a:ext>
              </a:extLst>
            </p:cNvPr>
            <p:cNvSpPr txBox="1"/>
            <p:nvPr/>
          </p:nvSpPr>
          <p:spPr>
            <a:xfrm>
              <a:off x="421922" y="7022518"/>
              <a:ext cx="9654838" cy="62099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80"/>
                  </a:solidFill>
                  <a:uFillTx/>
                  <a:latin typeface="Luxi Sans" pitchFamily="34"/>
                  <a:ea typeface="DejaVu LGC Sans" pitchFamily="2"/>
                  <a:cs typeface="DejaVu LGC Sans" pitchFamily="2"/>
                </a:rPr>
                <a:t>Sky Brightness can also change with frequency → model intensity and spectrum</a:t>
              </a:r>
            </a:p>
          </p:txBody>
        </p:sp>
      </p:grpSp>
    </p:spTree>
    <p:extLst>
      <p:ext uri="{BB962C8B-B14F-4D97-AF65-F5344CB8AC3E}">
        <p14:creationId xmlns:p14="http://schemas.microsoft.com/office/powerpoint/2010/main" val="135529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9EA39-3F74-72F0-60F0-B5B269AFAC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78B846-FF31-166F-ECCE-9A67586008B8}"/>
              </a:ext>
            </a:extLst>
          </p:cNvPr>
          <p:cNvSpPr txBox="1">
            <a:spLocks noGrp="1"/>
          </p:cNvSpPr>
          <p:nvPr>
            <p:ph type="title" idx="4294967295"/>
          </p:nvPr>
        </p:nvSpPr>
        <p:spPr/>
        <p:txBody>
          <a:bodyPr>
            <a:spAutoFit/>
          </a:bodyPr>
          <a:lstStyle/>
          <a:p>
            <a:pPr lvl="0"/>
            <a:r>
              <a:rPr lang="en-US"/>
              <a:t>Spectral Cube (vs) MFS imaging</a:t>
            </a:r>
          </a:p>
        </p:txBody>
      </p:sp>
      <p:pic>
        <p:nvPicPr>
          <p:cNvPr id="3" name="Picture 2">
            <a:extLst>
              <a:ext uri="{FF2B5EF4-FFF2-40B4-BE49-F238E27FC236}">
                <a16:creationId xmlns:a16="http://schemas.microsoft.com/office/drawing/2014/main" id="{B3534097-E209-A488-276F-96335831429D}"/>
              </a:ext>
            </a:extLst>
          </p:cNvPr>
          <p:cNvPicPr>
            <a:picLocks noChangeAspect="1"/>
          </p:cNvPicPr>
          <p:nvPr/>
        </p:nvPicPr>
        <p:blipFill>
          <a:blip r:embed="rId3">
            <a:lum/>
            <a:alphaModFix/>
          </a:blip>
          <a:srcRect/>
          <a:stretch>
            <a:fillRect/>
          </a:stretch>
        </p:blipFill>
        <p:spPr>
          <a:xfrm>
            <a:off x="7275597" y="1769400"/>
            <a:ext cx="2250000" cy="1828443"/>
          </a:xfrm>
          <a:prstGeom prst="rect">
            <a:avLst/>
          </a:prstGeom>
          <a:noFill/>
          <a:ln cap="flat">
            <a:noFill/>
          </a:ln>
        </p:spPr>
      </p:pic>
      <p:pic>
        <p:nvPicPr>
          <p:cNvPr id="4" name="Picture 3">
            <a:extLst>
              <a:ext uri="{FF2B5EF4-FFF2-40B4-BE49-F238E27FC236}">
                <a16:creationId xmlns:a16="http://schemas.microsoft.com/office/drawing/2014/main" id="{940D1A37-199D-A6D1-B84A-8CBB18D30383}"/>
              </a:ext>
            </a:extLst>
          </p:cNvPr>
          <p:cNvPicPr>
            <a:picLocks noChangeAspect="1"/>
          </p:cNvPicPr>
          <p:nvPr/>
        </p:nvPicPr>
        <p:blipFill>
          <a:blip r:embed="rId4">
            <a:lum/>
            <a:alphaModFix/>
          </a:blip>
          <a:srcRect/>
          <a:stretch>
            <a:fillRect/>
          </a:stretch>
        </p:blipFill>
        <p:spPr>
          <a:xfrm>
            <a:off x="-78839" y="5237637"/>
            <a:ext cx="2214356" cy="1835996"/>
          </a:xfrm>
          <a:prstGeom prst="rect">
            <a:avLst/>
          </a:prstGeom>
          <a:noFill/>
          <a:ln cap="flat">
            <a:noFill/>
          </a:ln>
        </p:spPr>
      </p:pic>
      <p:pic>
        <p:nvPicPr>
          <p:cNvPr id="5" name="Picture 4">
            <a:extLst>
              <a:ext uri="{FF2B5EF4-FFF2-40B4-BE49-F238E27FC236}">
                <a16:creationId xmlns:a16="http://schemas.microsoft.com/office/drawing/2014/main" id="{40B79409-9BE6-5215-565B-2E345A4330B0}"/>
              </a:ext>
            </a:extLst>
          </p:cNvPr>
          <p:cNvPicPr>
            <a:picLocks noChangeAspect="1"/>
          </p:cNvPicPr>
          <p:nvPr/>
        </p:nvPicPr>
        <p:blipFill>
          <a:blip r:embed="rId5">
            <a:lum/>
            <a:alphaModFix/>
          </a:blip>
          <a:srcRect/>
          <a:stretch>
            <a:fillRect/>
          </a:stretch>
        </p:blipFill>
        <p:spPr>
          <a:xfrm>
            <a:off x="2410916" y="5171041"/>
            <a:ext cx="2239201" cy="1919517"/>
          </a:xfrm>
          <a:prstGeom prst="rect">
            <a:avLst/>
          </a:prstGeom>
          <a:noFill/>
          <a:ln cap="flat">
            <a:noFill/>
          </a:ln>
        </p:spPr>
      </p:pic>
      <p:pic>
        <p:nvPicPr>
          <p:cNvPr id="6" name="Picture 5">
            <a:extLst>
              <a:ext uri="{FF2B5EF4-FFF2-40B4-BE49-F238E27FC236}">
                <a16:creationId xmlns:a16="http://schemas.microsoft.com/office/drawing/2014/main" id="{91EC3058-458F-0A1D-87F3-F8293924386E}"/>
              </a:ext>
            </a:extLst>
          </p:cNvPr>
          <p:cNvPicPr>
            <a:picLocks noChangeAspect="1"/>
          </p:cNvPicPr>
          <p:nvPr/>
        </p:nvPicPr>
        <p:blipFill>
          <a:blip r:embed="rId6">
            <a:lum/>
            <a:alphaModFix/>
          </a:blip>
          <a:srcRect/>
          <a:stretch>
            <a:fillRect/>
          </a:stretch>
        </p:blipFill>
        <p:spPr>
          <a:xfrm>
            <a:off x="5099041" y="5326562"/>
            <a:ext cx="2422437" cy="1968483"/>
          </a:xfrm>
          <a:prstGeom prst="rect">
            <a:avLst/>
          </a:prstGeom>
          <a:noFill/>
          <a:ln cap="flat">
            <a:noFill/>
          </a:ln>
        </p:spPr>
      </p:pic>
      <p:pic>
        <p:nvPicPr>
          <p:cNvPr id="7" name="Picture 6">
            <a:extLst>
              <a:ext uri="{FF2B5EF4-FFF2-40B4-BE49-F238E27FC236}">
                <a16:creationId xmlns:a16="http://schemas.microsoft.com/office/drawing/2014/main" id="{F087E7A3-AFAB-E5B2-5009-E5F7328CE6D0}"/>
              </a:ext>
            </a:extLst>
          </p:cNvPr>
          <p:cNvPicPr>
            <a:picLocks noChangeAspect="1"/>
          </p:cNvPicPr>
          <p:nvPr/>
        </p:nvPicPr>
        <p:blipFill>
          <a:blip r:embed="rId7">
            <a:lum/>
            <a:alphaModFix/>
          </a:blip>
          <a:srcRect/>
          <a:stretch>
            <a:fillRect/>
          </a:stretch>
        </p:blipFill>
        <p:spPr>
          <a:xfrm>
            <a:off x="7431118" y="5379122"/>
            <a:ext cx="2171160" cy="1799283"/>
          </a:xfrm>
          <a:prstGeom prst="rect">
            <a:avLst/>
          </a:prstGeom>
          <a:noFill/>
          <a:ln cap="flat">
            <a:noFill/>
          </a:ln>
        </p:spPr>
      </p:pic>
      <p:pic>
        <p:nvPicPr>
          <p:cNvPr id="8" name="Picture 7">
            <a:extLst>
              <a:ext uri="{FF2B5EF4-FFF2-40B4-BE49-F238E27FC236}">
                <a16:creationId xmlns:a16="http://schemas.microsoft.com/office/drawing/2014/main" id="{5D1487A2-DEF0-1B4B-46D0-67CB6A2E0AC6}"/>
              </a:ext>
            </a:extLst>
          </p:cNvPr>
          <p:cNvPicPr>
            <a:picLocks noChangeAspect="1"/>
          </p:cNvPicPr>
          <p:nvPr/>
        </p:nvPicPr>
        <p:blipFill>
          <a:blip r:embed="rId8">
            <a:lum/>
            <a:alphaModFix/>
          </a:blip>
          <a:srcRect/>
          <a:stretch>
            <a:fillRect/>
          </a:stretch>
        </p:blipFill>
        <p:spPr>
          <a:xfrm>
            <a:off x="5566684" y="1763996"/>
            <a:ext cx="2250356" cy="1828443"/>
          </a:xfrm>
          <a:prstGeom prst="rect">
            <a:avLst/>
          </a:prstGeom>
          <a:noFill/>
          <a:ln cap="flat">
            <a:noFill/>
          </a:ln>
        </p:spPr>
      </p:pic>
      <p:pic>
        <p:nvPicPr>
          <p:cNvPr id="9" name="Picture 8">
            <a:extLst>
              <a:ext uri="{FF2B5EF4-FFF2-40B4-BE49-F238E27FC236}">
                <a16:creationId xmlns:a16="http://schemas.microsoft.com/office/drawing/2014/main" id="{7F567A34-CA51-63B5-B4C6-CAC2FFC50384}"/>
              </a:ext>
            </a:extLst>
          </p:cNvPr>
          <p:cNvPicPr>
            <a:picLocks noChangeAspect="1"/>
          </p:cNvPicPr>
          <p:nvPr/>
        </p:nvPicPr>
        <p:blipFill>
          <a:blip r:embed="rId9">
            <a:lum/>
            <a:alphaModFix/>
          </a:blip>
          <a:srcRect/>
          <a:stretch>
            <a:fillRect/>
          </a:stretch>
        </p:blipFill>
        <p:spPr>
          <a:xfrm>
            <a:off x="3872877" y="1752484"/>
            <a:ext cx="2249643" cy="1828443"/>
          </a:xfrm>
          <a:prstGeom prst="rect">
            <a:avLst/>
          </a:prstGeom>
          <a:noFill/>
          <a:ln cap="flat">
            <a:noFill/>
          </a:ln>
        </p:spPr>
      </p:pic>
      <p:pic>
        <p:nvPicPr>
          <p:cNvPr id="10" name="Picture 9">
            <a:extLst>
              <a:ext uri="{FF2B5EF4-FFF2-40B4-BE49-F238E27FC236}">
                <a16:creationId xmlns:a16="http://schemas.microsoft.com/office/drawing/2014/main" id="{0DF7B322-24B1-9F2A-DEC1-D91C2E4732B0}"/>
              </a:ext>
            </a:extLst>
          </p:cNvPr>
          <p:cNvPicPr>
            <a:picLocks noChangeAspect="1"/>
          </p:cNvPicPr>
          <p:nvPr/>
        </p:nvPicPr>
        <p:blipFill>
          <a:blip r:embed="rId10">
            <a:lum/>
            <a:alphaModFix/>
          </a:blip>
          <a:srcRect/>
          <a:stretch>
            <a:fillRect/>
          </a:stretch>
        </p:blipFill>
        <p:spPr>
          <a:xfrm>
            <a:off x="2173684" y="1752484"/>
            <a:ext cx="2250000" cy="1828443"/>
          </a:xfrm>
          <a:prstGeom prst="rect">
            <a:avLst/>
          </a:prstGeom>
          <a:noFill/>
          <a:ln cap="flat">
            <a:noFill/>
          </a:ln>
        </p:spPr>
      </p:pic>
      <p:pic>
        <p:nvPicPr>
          <p:cNvPr id="11" name="Picture 10">
            <a:extLst>
              <a:ext uri="{FF2B5EF4-FFF2-40B4-BE49-F238E27FC236}">
                <a16:creationId xmlns:a16="http://schemas.microsoft.com/office/drawing/2014/main" id="{AB13662E-24C5-EDE0-9083-C306B5CF5FD7}"/>
              </a:ext>
            </a:extLst>
          </p:cNvPr>
          <p:cNvPicPr>
            <a:picLocks noChangeAspect="1"/>
          </p:cNvPicPr>
          <p:nvPr/>
        </p:nvPicPr>
        <p:blipFill>
          <a:blip r:embed="rId11">
            <a:lum/>
            <a:alphaModFix/>
          </a:blip>
          <a:srcRect/>
          <a:stretch>
            <a:fillRect/>
          </a:stretch>
        </p:blipFill>
        <p:spPr>
          <a:xfrm>
            <a:off x="470522" y="1752840"/>
            <a:ext cx="2250000" cy="1828443"/>
          </a:xfrm>
          <a:prstGeom prst="rect">
            <a:avLst/>
          </a:prstGeom>
          <a:noFill/>
          <a:ln cap="flat">
            <a:noFill/>
          </a:ln>
        </p:spPr>
      </p:pic>
      <p:sp>
        <p:nvSpPr>
          <p:cNvPr id="12" name="TextBox 11">
            <a:extLst>
              <a:ext uri="{FF2B5EF4-FFF2-40B4-BE49-F238E27FC236}">
                <a16:creationId xmlns:a16="http://schemas.microsoft.com/office/drawing/2014/main" id="{31113065-6DC2-9198-8EBE-00873BFF8AB8}"/>
              </a:ext>
            </a:extLst>
          </p:cNvPr>
          <p:cNvSpPr txBox="1"/>
          <p:nvPr/>
        </p:nvSpPr>
        <p:spPr>
          <a:xfrm>
            <a:off x="0" y="859682"/>
            <a:ext cx="10475997" cy="11516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3 flat-spectrum sources + 1 steep-spectrum source</a:t>
            </a:r>
            <a:r>
              <a:rPr lang="en-US" sz="1600" b="0" i="0" u="none" strike="noStrike" kern="1200" cap="none" spc="0" baseline="0">
                <a:solidFill>
                  <a:srgbClr val="0000FF"/>
                </a:solidFill>
                <a:uFillTx/>
                <a:latin typeface="Luxi Sans" pitchFamily="34"/>
                <a:ea typeface="DejaVu LGC Sans" pitchFamily="2"/>
                <a:cs typeface="DejaVu LGC Sans" pitchFamily="2"/>
              </a:rPr>
              <a:t> ( 1-2 GHz VLA observation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Images made at different frequencies ( limited to narrow-band sensitivity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3" name="TextBox 12">
            <a:extLst>
              <a:ext uri="{FF2B5EF4-FFF2-40B4-BE49-F238E27FC236}">
                <a16:creationId xmlns:a16="http://schemas.microsoft.com/office/drawing/2014/main" id="{3DAAF458-B7A4-ED51-23A6-C72F48790BAE}"/>
              </a:ext>
            </a:extLst>
          </p:cNvPr>
          <p:cNvSpPr txBox="1"/>
          <p:nvPr/>
        </p:nvSpPr>
        <p:spPr>
          <a:xfrm>
            <a:off x="96738" y="3890159"/>
            <a:ext cx="2091964" cy="14169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Add all single-frequency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images (after smoothing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to a low resolution)</a:t>
            </a:r>
          </a:p>
        </p:txBody>
      </p:sp>
      <p:sp>
        <p:nvSpPr>
          <p:cNvPr id="14" name="TextBox 13">
            <a:extLst>
              <a:ext uri="{FF2B5EF4-FFF2-40B4-BE49-F238E27FC236}">
                <a16:creationId xmlns:a16="http://schemas.microsoft.com/office/drawing/2014/main" id="{1810DC83-E499-1625-CABF-88A26B54455E}"/>
              </a:ext>
            </a:extLst>
          </p:cNvPr>
          <p:cNvSpPr txBox="1"/>
          <p:nvPr/>
        </p:nvSpPr>
        <p:spPr>
          <a:xfrm>
            <a:off x="2922479" y="3863677"/>
            <a:ext cx="1900795" cy="11516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Use wideband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UV-coverage,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but </a:t>
            </a:r>
            <a:r>
              <a:rPr lang="en-US" sz="1800" b="0" i="0" u="none" strike="noStrike" kern="1200" cap="none" spc="0" baseline="0" dirty="0">
                <a:solidFill>
                  <a:srgbClr val="000080"/>
                </a:solidFill>
                <a:uFillTx/>
                <a:latin typeface="Luxi Sans" pitchFamily="34"/>
                <a:ea typeface="DejaVu LGC Sans" pitchFamily="2"/>
                <a:cs typeface="DejaVu LGC Sans" pitchFamily="2"/>
              </a:rPr>
              <a:t>ignore spectrum</a:t>
            </a:r>
            <a:r>
              <a:rPr lang="en-US" sz="1800" b="0" i="0" u="none" strike="noStrike" kern="1200" cap="none" spc="0" baseline="0" dirty="0">
                <a:solidFill>
                  <a:srgbClr val="000000"/>
                </a:solidFill>
                <a:uFillTx/>
                <a:latin typeface="Luxi Sans" pitchFamily="34"/>
                <a:ea typeface="DejaVu LGC Sans" pitchFamily="2"/>
                <a:cs typeface="DejaVu LGC Sans" pitchFamily="2"/>
              </a:rPr>
              <a: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MFS, </a:t>
            </a:r>
            <a:r>
              <a:rPr lang="en-US" sz="1800" b="0" i="0" u="none" strike="noStrike" kern="1200" cap="none" spc="0" baseline="0" dirty="0" err="1">
                <a:solidFill>
                  <a:srgbClr val="000000"/>
                </a:solidFill>
                <a:uFillTx/>
                <a:latin typeface="Luxi Sans" pitchFamily="34"/>
                <a:ea typeface="DejaVu LGC Sans" pitchFamily="2"/>
                <a:cs typeface="DejaVu LGC Sans" pitchFamily="2"/>
              </a:rPr>
              <a:t>nterms</a:t>
            </a:r>
            <a:r>
              <a:rPr lang="en-US" sz="1800" b="0" i="0" u="none" strike="noStrike" kern="1200" cap="none" spc="0" baseline="0" dirty="0">
                <a:solidFill>
                  <a:srgbClr val="000000"/>
                </a:solidFill>
                <a:uFillTx/>
                <a:latin typeface="Luxi Sans" pitchFamily="34"/>
                <a:ea typeface="DejaVu LGC Sans" pitchFamily="2"/>
                <a:cs typeface="DejaVu LGC Sans" pitchFamily="2"/>
              </a:rPr>
              <a:t>=1)</a:t>
            </a:r>
          </a:p>
        </p:txBody>
      </p:sp>
      <p:sp>
        <p:nvSpPr>
          <p:cNvPr id="15" name="TextBox 14">
            <a:extLst>
              <a:ext uri="{FF2B5EF4-FFF2-40B4-BE49-F238E27FC236}">
                <a16:creationId xmlns:a16="http://schemas.microsoft.com/office/drawing/2014/main" id="{DE6EC228-0D1A-950B-887C-7A713F626732}"/>
              </a:ext>
            </a:extLst>
          </p:cNvPr>
          <p:cNvSpPr txBox="1"/>
          <p:nvPr/>
        </p:nvSpPr>
        <p:spPr>
          <a:xfrm>
            <a:off x="5617076" y="3835441"/>
            <a:ext cx="4830482" cy="14864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Use wideband UV-coverage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Model and fit for spectra too</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 MT-MFS, nterms &gt; 1 )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Output : Intensity and Spectral-Index</a:t>
            </a:r>
          </a:p>
        </p:txBody>
      </p:sp>
      <p:sp>
        <p:nvSpPr>
          <p:cNvPr id="16" name="Freeform 15">
            <a:extLst>
              <a:ext uri="{FF2B5EF4-FFF2-40B4-BE49-F238E27FC236}">
                <a16:creationId xmlns:a16="http://schemas.microsoft.com/office/drawing/2014/main" id="{DBFA9B42-AF5C-0708-6DE8-C5511208B28A}"/>
              </a:ext>
            </a:extLst>
          </p:cNvPr>
          <p:cNvSpPr/>
          <p:nvPr/>
        </p:nvSpPr>
        <p:spPr>
          <a:xfrm>
            <a:off x="5133597" y="3791879"/>
            <a:ext cx="21241" cy="3370322"/>
          </a:xfrm>
          <a:custGeom>
            <a:avLst/>
            <a:gdLst>
              <a:gd name="f0" fmla="val w"/>
              <a:gd name="f1" fmla="val h"/>
              <a:gd name="f2" fmla="val 0"/>
              <a:gd name="f3" fmla="val 60"/>
              <a:gd name="f4" fmla="val 9363"/>
              <a:gd name="f5" fmla="*/ f0 1 60"/>
              <a:gd name="f6" fmla="*/ f1 1 9363"/>
              <a:gd name="f7" fmla="val f2"/>
              <a:gd name="f8" fmla="val f3"/>
              <a:gd name="f9" fmla="val f4"/>
              <a:gd name="f10" fmla="+- f9 0 f7"/>
              <a:gd name="f11" fmla="+- f8 0 f7"/>
              <a:gd name="f12" fmla="*/ f11 1 60"/>
              <a:gd name="f13" fmla="*/ f10 1 9363"/>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60" h="9363" fill="none">
                <a:moveTo>
                  <a:pt x="f3" y="f2"/>
                </a:moveTo>
                <a:lnTo>
                  <a:pt x="f2" y="f4"/>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7" name="Straight Connector 16">
            <a:extLst>
              <a:ext uri="{FF2B5EF4-FFF2-40B4-BE49-F238E27FC236}">
                <a16:creationId xmlns:a16="http://schemas.microsoft.com/office/drawing/2014/main" id="{BF6B9F8C-A938-CA77-62A6-4A9CF8335294}"/>
              </a:ext>
            </a:extLst>
          </p:cNvPr>
          <p:cNvSpPr/>
          <p:nvPr/>
        </p:nvSpPr>
        <p:spPr>
          <a:xfrm flipH="1">
            <a:off x="173159" y="3711238"/>
            <a:ext cx="9759958" cy="244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8" name="Straight Connector 17">
            <a:extLst>
              <a:ext uri="{FF2B5EF4-FFF2-40B4-BE49-F238E27FC236}">
                <a16:creationId xmlns:a16="http://schemas.microsoft.com/office/drawing/2014/main" id="{6A5BCAF3-B95B-CC8D-713C-686008D1CB8A}"/>
              </a:ext>
            </a:extLst>
          </p:cNvPr>
          <p:cNvSpPr/>
          <p:nvPr/>
        </p:nvSpPr>
        <p:spPr>
          <a:xfrm flipH="1">
            <a:off x="173516" y="1335243"/>
            <a:ext cx="9759958" cy="244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9" name="Rectangle 18">
            <a:extLst>
              <a:ext uri="{FF2B5EF4-FFF2-40B4-BE49-F238E27FC236}">
                <a16:creationId xmlns:a16="http://schemas.microsoft.com/office/drawing/2014/main" id="{10514A8F-5D55-63FA-634E-5788E08FF3A3}"/>
              </a:ext>
            </a:extLst>
          </p:cNvPr>
          <p:cNvSpPr/>
          <p:nvPr/>
        </p:nvSpPr>
        <p:spPr>
          <a:xfrm>
            <a:off x="5214237" y="3797640"/>
            <a:ext cx="4768559" cy="3364918"/>
          </a:xfrm>
          <a:prstGeom prst="rect">
            <a:avLst/>
          </a:prstGeom>
          <a:noFill/>
          <a:ln w="18361" cap="flat">
            <a:solidFill>
              <a:srgbClr val="FF0000"/>
            </a:solidFill>
            <a:prstDash val="solid"/>
            <a:miter/>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0" name="TextBox 19">
            <a:extLst>
              <a:ext uri="{FF2B5EF4-FFF2-40B4-BE49-F238E27FC236}">
                <a16:creationId xmlns:a16="http://schemas.microsoft.com/office/drawing/2014/main" id="{F8355017-F1E5-2D55-E899-B920B8818B3B}"/>
              </a:ext>
            </a:extLst>
          </p:cNvPr>
          <p:cNvSpPr txBox="1"/>
          <p:nvPr/>
        </p:nvSpPr>
        <p:spPr>
          <a:xfrm>
            <a:off x="9227877" y="2352961"/>
            <a:ext cx="941402" cy="36648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2 GHz</a:t>
            </a:r>
          </a:p>
        </p:txBody>
      </p:sp>
      <p:sp>
        <p:nvSpPr>
          <p:cNvPr id="21" name="TextBox 20">
            <a:extLst>
              <a:ext uri="{FF2B5EF4-FFF2-40B4-BE49-F238E27FC236}">
                <a16:creationId xmlns:a16="http://schemas.microsoft.com/office/drawing/2014/main" id="{E57E0BD3-BB42-BBD4-BBE3-1EE41F0FF910}"/>
              </a:ext>
            </a:extLst>
          </p:cNvPr>
          <p:cNvSpPr txBox="1"/>
          <p:nvPr/>
        </p:nvSpPr>
        <p:spPr>
          <a:xfrm>
            <a:off x="-75236" y="2340717"/>
            <a:ext cx="941402" cy="36648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1 GHz</a:t>
            </a:r>
          </a:p>
        </p:txBody>
      </p:sp>
    </p:spTree>
    <p:extLst>
      <p:ext uri="{BB962C8B-B14F-4D97-AF65-F5344CB8AC3E}">
        <p14:creationId xmlns:p14="http://schemas.microsoft.com/office/powerpoint/2010/main" val="68797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Class="entr"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Class="entr"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Class="entr"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Class="entr"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Class="entr"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Class="entr"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Class="entr"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B9912-E7AF-EA91-FFBF-2632A0094A7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75443FA-D899-5C80-DDA4-E2228907709E}"/>
              </a:ext>
            </a:extLst>
          </p:cNvPr>
          <p:cNvSpPr/>
          <p:nvPr/>
        </p:nvSpPr>
        <p:spPr>
          <a:xfrm>
            <a:off x="6374701" y="2053074"/>
            <a:ext cx="718077" cy="224041"/>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 name="Title 2">
            <a:extLst>
              <a:ext uri="{FF2B5EF4-FFF2-40B4-BE49-F238E27FC236}">
                <a16:creationId xmlns:a16="http://schemas.microsoft.com/office/drawing/2014/main" id="{4D364035-EE50-8DAE-0788-BF67F476F33A}"/>
              </a:ext>
            </a:extLst>
          </p:cNvPr>
          <p:cNvSpPr txBox="1">
            <a:spLocks noGrp="1"/>
          </p:cNvSpPr>
          <p:nvPr>
            <p:ph type="title" idx="4294967295"/>
          </p:nvPr>
        </p:nvSpPr>
        <p:spPr/>
        <p:txBody>
          <a:bodyPr>
            <a:spAutoFit/>
          </a:bodyPr>
          <a:lstStyle/>
          <a:p>
            <a:pPr lvl="0"/>
            <a:r>
              <a:rPr lang="en-US"/>
              <a:t>Wide-Field Imaging – W-term</a:t>
            </a:r>
          </a:p>
        </p:txBody>
      </p:sp>
      <p:sp>
        <p:nvSpPr>
          <p:cNvPr id="4" name="TextBox 3">
            <a:extLst>
              <a:ext uri="{FF2B5EF4-FFF2-40B4-BE49-F238E27FC236}">
                <a16:creationId xmlns:a16="http://schemas.microsoft.com/office/drawing/2014/main" id="{961F65B9-4FE0-AD13-E866-A91E0FA40E7C}"/>
              </a:ext>
            </a:extLst>
          </p:cNvPr>
          <p:cNvSpPr txBox="1"/>
          <p:nvPr/>
        </p:nvSpPr>
        <p:spPr>
          <a:xfrm>
            <a:off x="343439" y="2747159"/>
            <a:ext cx="10150562" cy="97703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The ' w ' of a baseline can be large, away from the image phase center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The ' n ' for a source can be large, away from the image phase center</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6BCCE4C-396F-5D88-F77D-7858FE8B9D21}"/>
                  </a:ext>
                </a:extLst>
              </p:cNvPr>
              <p:cNvSpPr txBox="1"/>
              <p:nvPr/>
            </p:nvSpPr>
            <p:spPr>
              <a:xfrm>
                <a:off x="2036524" y="1083957"/>
                <a:ext cx="5943600" cy="48455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r>
                        <a:rPr lang="en-US" i="0">
                          <a:latin typeface="Cambria Math" panose="02040503050406030204" pitchFamily="18" charset="0"/>
                        </a:rPr>
                        <m:t>=</m:t>
                      </m:r>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nary>
                        <m:naryPr>
                          <m:chr m:val="∬"/>
                          <m:subHide m:val="on"/>
                          <m:supHide m:val="on"/>
                          <m:ctrlPr>
                            <a:rPr lang="en-US" i="1">
                              <a:latin typeface="Cambria Math" panose="02040503050406030204" pitchFamily="18" charset="0"/>
                            </a:rPr>
                          </m:ctrlPr>
                        </m:naryPr>
                        <m:sub/>
                        <m:sup/>
                        <m:e>
                          <m:r>
                            <a:rPr lang="en-US" i="1">
                              <a:latin typeface="Cambria Math" panose="02040503050406030204" pitchFamily="18" charset="0"/>
                            </a:rPr>
                            <m:t>𝐼</m:t>
                          </m:r>
                        </m:e>
                      </m:nary>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𝑢𝑙</m:t>
                              </m:r>
                              <m:r>
                                <a:rPr lang="en-US" i="0">
                                  <a:latin typeface="Cambria Math" panose="02040503050406030204" pitchFamily="18" charset="0"/>
                                </a:rPr>
                                <m:t>+</m:t>
                              </m:r>
                              <m:r>
                                <a:rPr lang="en-US" i="1">
                                  <a:latin typeface="Cambria Math" panose="02040503050406030204" pitchFamily="18" charset="0"/>
                                </a:rPr>
                                <m:t>𝑣𝑚</m:t>
                              </m:r>
                            </m:e>
                          </m:d>
                        </m:sup>
                      </m:sSup>
                      <m:r>
                        <a:rPr lang="en-US" i="1">
                          <a:latin typeface="Cambria Math" panose="02040503050406030204" pitchFamily="18" charset="0"/>
                        </a:rPr>
                        <m:t>𝑑𝑙𝑑𝑚</m:t>
                      </m:r>
                    </m:oMath>
                  </m:oMathPara>
                </a14:m>
                <a:endParaRPr lang="en-US" sz="1800" b="0" i="0" u="none" strike="noStrike" kern="1200" cap="none" spc="0" baseline="0">
                  <a:solidFill>
                    <a:srgbClr val="000000"/>
                  </a:solidFill>
                  <a:uFillTx/>
                  <a:latin typeface="Luxi Sans" pitchFamily="34"/>
                </a:endParaRPr>
              </a:p>
            </p:txBody>
          </p:sp>
        </mc:Choice>
        <mc:Fallback xmlns="">
          <p:sp>
            <p:nvSpPr>
              <p:cNvPr id="5" name="TextBox 4">
                <a:extLst>
                  <a:ext uri="{FF2B5EF4-FFF2-40B4-BE49-F238E27FC236}">
                    <a16:creationId xmlns:a16="http://schemas.microsoft.com/office/drawing/2014/main" id="{7273813D-13E1-D08D-6027-F5D1AF1E5F2A}"/>
                  </a:ext>
                </a:extLst>
              </p:cNvPr>
              <p:cNvSpPr txBox="1">
                <a:spLocks noRot="1" noChangeAspect="1" noMove="1" noResize="1" noEditPoints="1" noAdjustHandles="1" noChangeArrowheads="1" noChangeShapeType="1" noTextEdit="1"/>
              </p:cNvSpPr>
              <p:nvPr/>
            </p:nvSpPr>
            <p:spPr>
              <a:xfrm>
                <a:off x="2036524" y="1083957"/>
                <a:ext cx="5943600" cy="484558"/>
              </a:xfrm>
              <a:prstGeom prst="rect">
                <a:avLst/>
              </a:prstGeom>
              <a:blipFill>
                <a:blip r:embed="rId3"/>
                <a:stretch>
                  <a:fillRect t="-233333" b="-371795"/>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99556A0-5EBD-AAF6-C2C9-43363C192C45}"/>
                  </a:ext>
                </a:extLst>
              </p:cNvPr>
              <p:cNvSpPr txBox="1"/>
              <p:nvPr/>
            </p:nvSpPr>
            <p:spPr>
              <a:xfrm>
                <a:off x="1405798" y="1950122"/>
                <a:ext cx="7251118" cy="48455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r>
                        <a:rPr lang="en-US" i="0">
                          <a:latin typeface="Cambria Math" panose="02040503050406030204" pitchFamily="18" charset="0"/>
                        </a:rPr>
                        <m:t>=</m:t>
                      </m:r>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nary>
                        <m:naryPr>
                          <m:chr m:val="∭"/>
                          <m:subHide m:val="on"/>
                          <m:supHide m:val="on"/>
                          <m:ctrlPr>
                            <a:rPr lang="en-US" i="1">
                              <a:latin typeface="Cambria Math" panose="02040503050406030204" pitchFamily="18" charset="0"/>
                            </a:rPr>
                          </m:ctrlPr>
                        </m:naryPr>
                        <m:sub/>
                        <m:sup/>
                        <m:e>
                          <m:r>
                            <a:rPr lang="en-US" i="1">
                              <a:latin typeface="Cambria Math" panose="02040503050406030204" pitchFamily="18" charset="0"/>
                            </a:rPr>
                            <m:t>𝐼</m:t>
                          </m:r>
                        </m:e>
                      </m:nary>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𝑢𝑙</m:t>
                              </m:r>
                              <m:r>
                                <a:rPr lang="en-US" i="0">
                                  <a:latin typeface="Cambria Math" panose="02040503050406030204" pitchFamily="18" charset="0"/>
                                </a:rPr>
                                <m:t>+</m:t>
                              </m:r>
                              <m:r>
                                <a:rPr lang="en-US" i="1">
                                  <a:latin typeface="Cambria Math" panose="02040503050406030204" pitchFamily="18" charset="0"/>
                                </a:rPr>
                                <m:t>𝑣𝑚</m:t>
                              </m:r>
                              <m:r>
                                <a:rPr lang="en-US" i="0">
                                  <a:latin typeface="Cambria Math" panose="02040503050406030204" pitchFamily="18" charset="0"/>
                                </a:rPr>
                                <m:t>+</m:t>
                              </m:r>
                              <m:r>
                                <a:rPr lang="en-US" i="1">
                                  <a:latin typeface="Cambria Math" panose="02040503050406030204" pitchFamily="18" charset="0"/>
                                </a:rPr>
                                <m:t>𝑤</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𝑛</m:t>
                                  </m:r>
                                  <m:r>
                                    <a:rPr lang="en-US" i="0">
                                      <a:latin typeface="Cambria Math" panose="02040503050406030204" pitchFamily="18" charset="0"/>
                                    </a:rPr>
                                    <m:t>−1</m:t>
                                  </m:r>
                                </m:e>
                              </m:d>
                            </m:e>
                          </m:d>
                        </m:sup>
                      </m:sSup>
                      <m:r>
                        <a:rPr lang="en-US" i="1">
                          <a:latin typeface="Cambria Math" panose="02040503050406030204" pitchFamily="18" charset="0"/>
                        </a:rPr>
                        <m:t>𝑑𝑙𝑑𝑚𝑑𝑛</m:t>
                      </m:r>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6" name="TextBox 5">
                <a:extLst>
                  <a:ext uri="{FF2B5EF4-FFF2-40B4-BE49-F238E27FC236}">
                    <a16:creationId xmlns:a16="http://schemas.microsoft.com/office/drawing/2014/main" id="{2ED88EF9-6E17-448F-BE6E-E41B317E4E2F}"/>
                  </a:ext>
                </a:extLst>
              </p:cNvPr>
              <p:cNvSpPr txBox="1">
                <a:spLocks noRot="1" noChangeAspect="1" noMove="1" noResize="1" noEditPoints="1" noAdjustHandles="1" noChangeArrowheads="1" noChangeShapeType="1" noTextEdit="1"/>
              </p:cNvSpPr>
              <p:nvPr/>
            </p:nvSpPr>
            <p:spPr>
              <a:xfrm>
                <a:off x="1405798" y="1950122"/>
                <a:ext cx="7251118" cy="484558"/>
              </a:xfrm>
              <a:prstGeom prst="rect">
                <a:avLst/>
              </a:prstGeom>
              <a:blipFill>
                <a:blip r:embed="rId4"/>
                <a:stretch>
                  <a:fillRect t="-233333" b="-371795"/>
                </a:stretch>
              </a:blipFill>
              <a:ln cap="flat">
                <a:noFill/>
              </a:ln>
            </p:spPr>
            <p:txBody>
              <a:bodyPr/>
              <a:lstStyle/>
              <a:p>
                <a:r>
                  <a:rPr lang="en-US">
                    <a:noFill/>
                  </a:rPr>
                  <a:t> </a:t>
                </a:r>
              </a:p>
            </p:txBody>
          </p:sp>
        </mc:Fallback>
      </mc:AlternateContent>
      <p:sp>
        <p:nvSpPr>
          <p:cNvPr id="7" name="Straight Connector 6">
            <a:extLst>
              <a:ext uri="{FF2B5EF4-FFF2-40B4-BE49-F238E27FC236}">
                <a16:creationId xmlns:a16="http://schemas.microsoft.com/office/drawing/2014/main" id="{2C3136FD-EFB5-E41A-B632-616E582FEC26}"/>
              </a:ext>
            </a:extLst>
          </p:cNvPr>
          <p:cNvSpPr/>
          <p:nvPr/>
        </p:nvSpPr>
        <p:spPr>
          <a:xfrm flipV="1">
            <a:off x="555479" y="5257443"/>
            <a:ext cx="1386715" cy="4698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 name="Straight Connector 7">
            <a:extLst>
              <a:ext uri="{FF2B5EF4-FFF2-40B4-BE49-F238E27FC236}">
                <a16:creationId xmlns:a16="http://schemas.microsoft.com/office/drawing/2014/main" id="{339504CB-0221-7584-0D4B-A8463053C292}"/>
              </a:ext>
            </a:extLst>
          </p:cNvPr>
          <p:cNvSpPr/>
          <p:nvPr/>
        </p:nvSpPr>
        <p:spPr>
          <a:xfrm flipH="1" flipV="1">
            <a:off x="1942194" y="5232599"/>
            <a:ext cx="167042" cy="44604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9" name="Straight Connector 8">
            <a:extLst>
              <a:ext uri="{FF2B5EF4-FFF2-40B4-BE49-F238E27FC236}">
                <a16:creationId xmlns:a16="http://schemas.microsoft.com/office/drawing/2014/main" id="{1B577413-8604-7C18-FABB-65C0AC01F24F}"/>
              </a:ext>
            </a:extLst>
          </p:cNvPr>
          <p:cNvSpPr/>
          <p:nvPr/>
        </p:nvSpPr>
        <p:spPr>
          <a:xfrm flipV="1">
            <a:off x="558003" y="5693758"/>
            <a:ext cx="1572841" cy="3059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nvGrpSpPr>
          <p:cNvPr id="10" name="Group 9">
            <a:extLst>
              <a:ext uri="{FF2B5EF4-FFF2-40B4-BE49-F238E27FC236}">
                <a16:creationId xmlns:a16="http://schemas.microsoft.com/office/drawing/2014/main" id="{BB2947CE-4172-8E12-1C75-22FA819E07EE}"/>
              </a:ext>
            </a:extLst>
          </p:cNvPr>
          <p:cNvGrpSpPr/>
          <p:nvPr/>
        </p:nvGrpSpPr>
        <p:grpSpPr>
          <a:xfrm>
            <a:off x="451439" y="5805717"/>
            <a:ext cx="295918" cy="476996"/>
            <a:chOff x="451439" y="5805717"/>
            <a:chExt cx="295918" cy="476996"/>
          </a:xfrm>
        </p:grpSpPr>
        <p:sp>
          <p:nvSpPr>
            <p:cNvPr id="11" name="Freeform 10">
              <a:extLst>
                <a:ext uri="{FF2B5EF4-FFF2-40B4-BE49-F238E27FC236}">
                  <a16:creationId xmlns:a16="http://schemas.microsoft.com/office/drawing/2014/main" id="{73B6A342-6020-4CAF-F185-6075F79AE7F0}"/>
                </a:ext>
              </a:extLst>
            </p:cNvPr>
            <p:cNvSpPr/>
            <p:nvPr/>
          </p:nvSpPr>
          <p:spPr>
            <a:xfrm>
              <a:off x="512640" y="5997238"/>
              <a:ext cx="187195" cy="285475"/>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2" name="Freeform 11">
              <a:extLst>
                <a:ext uri="{FF2B5EF4-FFF2-40B4-BE49-F238E27FC236}">
                  <a16:creationId xmlns:a16="http://schemas.microsoft.com/office/drawing/2014/main" id="{79A87956-B1E8-28F9-E30E-E7DFD94B0290}"/>
                </a:ext>
              </a:extLst>
            </p:cNvPr>
            <p:cNvSpPr/>
            <p:nvPr/>
          </p:nvSpPr>
          <p:spPr>
            <a:xfrm>
              <a:off x="451439" y="5805717"/>
              <a:ext cx="295918" cy="29303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3" name="Straight Connector 12">
              <a:extLst>
                <a:ext uri="{FF2B5EF4-FFF2-40B4-BE49-F238E27FC236}">
                  <a16:creationId xmlns:a16="http://schemas.microsoft.com/office/drawing/2014/main" id="{3E812C87-BAD6-2A84-7D1E-B5782224B40E}"/>
                </a:ext>
              </a:extLst>
            </p:cNvPr>
            <p:cNvSpPr/>
            <p:nvPr/>
          </p:nvSpPr>
          <p:spPr>
            <a:xfrm>
              <a:off x="523439" y="5837035"/>
              <a:ext cx="150839" cy="2264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4" name="Straight Connector 13">
              <a:extLst>
                <a:ext uri="{FF2B5EF4-FFF2-40B4-BE49-F238E27FC236}">
                  <a16:creationId xmlns:a16="http://schemas.microsoft.com/office/drawing/2014/main" id="{F4CC958F-A60B-8B41-A938-5A51CE3A294E}"/>
                </a:ext>
              </a:extLst>
            </p:cNvPr>
            <p:cNvSpPr/>
            <p:nvPr/>
          </p:nvSpPr>
          <p:spPr>
            <a:xfrm flipV="1">
              <a:off x="486716" y="5847478"/>
              <a:ext cx="231836" cy="18720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grpSp>
        <p:nvGrpSpPr>
          <p:cNvPr id="15" name="Group 14">
            <a:extLst>
              <a:ext uri="{FF2B5EF4-FFF2-40B4-BE49-F238E27FC236}">
                <a16:creationId xmlns:a16="http://schemas.microsoft.com/office/drawing/2014/main" id="{19C431A0-21BA-7BE6-1352-D39D01EA1D86}"/>
              </a:ext>
            </a:extLst>
          </p:cNvPr>
          <p:cNvGrpSpPr/>
          <p:nvPr/>
        </p:nvGrpSpPr>
        <p:grpSpPr>
          <a:xfrm>
            <a:off x="1919883" y="5769361"/>
            <a:ext cx="295918" cy="476996"/>
            <a:chOff x="1919883" y="5769361"/>
            <a:chExt cx="295918" cy="476996"/>
          </a:xfrm>
        </p:grpSpPr>
        <p:sp>
          <p:nvSpPr>
            <p:cNvPr id="16" name="Freeform 15">
              <a:extLst>
                <a:ext uri="{FF2B5EF4-FFF2-40B4-BE49-F238E27FC236}">
                  <a16:creationId xmlns:a16="http://schemas.microsoft.com/office/drawing/2014/main" id="{01015772-701B-A270-A656-7860C90A680E}"/>
                </a:ext>
              </a:extLst>
            </p:cNvPr>
            <p:cNvSpPr/>
            <p:nvPr/>
          </p:nvSpPr>
          <p:spPr>
            <a:xfrm>
              <a:off x="1981084" y="5960882"/>
              <a:ext cx="187195" cy="285475"/>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7" name="Freeform 16">
              <a:extLst>
                <a:ext uri="{FF2B5EF4-FFF2-40B4-BE49-F238E27FC236}">
                  <a16:creationId xmlns:a16="http://schemas.microsoft.com/office/drawing/2014/main" id="{B3F0A1D1-604A-C6C7-18F0-2B7BAA1ED75D}"/>
                </a:ext>
              </a:extLst>
            </p:cNvPr>
            <p:cNvSpPr/>
            <p:nvPr/>
          </p:nvSpPr>
          <p:spPr>
            <a:xfrm>
              <a:off x="1919883" y="5769361"/>
              <a:ext cx="295918" cy="29303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8" name="Straight Connector 17">
              <a:extLst>
                <a:ext uri="{FF2B5EF4-FFF2-40B4-BE49-F238E27FC236}">
                  <a16:creationId xmlns:a16="http://schemas.microsoft.com/office/drawing/2014/main" id="{AFDD5A32-50DA-1168-824F-32EFDEF56F76}"/>
                </a:ext>
              </a:extLst>
            </p:cNvPr>
            <p:cNvSpPr/>
            <p:nvPr/>
          </p:nvSpPr>
          <p:spPr>
            <a:xfrm>
              <a:off x="1991883" y="5800679"/>
              <a:ext cx="150839" cy="2264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9" name="Straight Connector 18">
              <a:extLst>
                <a:ext uri="{FF2B5EF4-FFF2-40B4-BE49-F238E27FC236}">
                  <a16:creationId xmlns:a16="http://schemas.microsoft.com/office/drawing/2014/main" id="{434AC427-0C69-66B7-E497-51CF1F29DFBF}"/>
                </a:ext>
              </a:extLst>
            </p:cNvPr>
            <p:cNvSpPr/>
            <p:nvPr/>
          </p:nvSpPr>
          <p:spPr>
            <a:xfrm flipV="1">
              <a:off x="1955160" y="5811121"/>
              <a:ext cx="231836" cy="18719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sp>
        <p:nvSpPr>
          <p:cNvPr id="20" name="Straight Connector 19">
            <a:extLst>
              <a:ext uri="{FF2B5EF4-FFF2-40B4-BE49-F238E27FC236}">
                <a16:creationId xmlns:a16="http://schemas.microsoft.com/office/drawing/2014/main" id="{808A6A4F-D54A-5DE3-D624-97C1EE1936B3}"/>
              </a:ext>
            </a:extLst>
          </p:cNvPr>
          <p:cNvSpPr/>
          <p:nvPr/>
        </p:nvSpPr>
        <p:spPr>
          <a:xfrm>
            <a:off x="902878" y="4350962"/>
            <a:ext cx="270004" cy="75456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1" name="Straight Connector 20">
            <a:extLst>
              <a:ext uri="{FF2B5EF4-FFF2-40B4-BE49-F238E27FC236}">
                <a16:creationId xmlns:a16="http://schemas.microsoft.com/office/drawing/2014/main" id="{152BD437-1A3F-2F35-9AA5-4BE58F453BC9}"/>
              </a:ext>
            </a:extLst>
          </p:cNvPr>
          <p:cNvSpPr/>
          <p:nvPr/>
        </p:nvSpPr>
        <p:spPr>
          <a:xfrm>
            <a:off x="611998" y="4462198"/>
            <a:ext cx="290879" cy="73620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2" name="Straight Connector 21">
            <a:extLst>
              <a:ext uri="{FF2B5EF4-FFF2-40B4-BE49-F238E27FC236}">
                <a16:creationId xmlns:a16="http://schemas.microsoft.com/office/drawing/2014/main" id="{0317A65E-2F63-C220-613E-2F85550DC795}"/>
              </a:ext>
            </a:extLst>
          </p:cNvPr>
          <p:cNvSpPr/>
          <p:nvPr/>
        </p:nvSpPr>
        <p:spPr>
          <a:xfrm>
            <a:off x="1196638" y="4262759"/>
            <a:ext cx="270004" cy="75456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C641CA7-4574-6B99-487C-5BC7FCCD43CC}"/>
                  </a:ext>
                </a:extLst>
              </p:cNvPr>
              <p:cNvSpPr txBox="1"/>
              <p:nvPr/>
            </p:nvSpPr>
            <p:spPr>
              <a:xfrm>
                <a:off x="1982519" y="5253118"/>
                <a:ext cx="385922" cy="3675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𝑤</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23" name="TextBox 22">
                <a:extLst>
                  <a:ext uri="{FF2B5EF4-FFF2-40B4-BE49-F238E27FC236}">
                    <a16:creationId xmlns:a16="http://schemas.microsoft.com/office/drawing/2014/main" id="{079A0A7C-E930-BEAD-0DFF-3712A309C1F1}"/>
                  </a:ext>
                </a:extLst>
              </p:cNvPr>
              <p:cNvSpPr txBox="1">
                <a:spLocks noRot="1" noChangeAspect="1" noMove="1" noResize="1" noEditPoints="1" noAdjustHandles="1" noChangeArrowheads="1" noChangeShapeType="1" noTextEdit="1"/>
              </p:cNvSpPr>
              <p:nvPr/>
            </p:nvSpPr>
            <p:spPr>
              <a:xfrm>
                <a:off x="1982519" y="5253118"/>
                <a:ext cx="385922" cy="367561"/>
              </a:xfrm>
              <a:prstGeom prst="rect">
                <a:avLst/>
              </a:prstGeom>
              <a:blipFill>
                <a:blip r:embed="rId5"/>
                <a:stretch>
                  <a:fillRect/>
                </a:stretch>
              </a:blipFill>
              <a:ln cap="flat">
                <a:noFill/>
              </a:ln>
            </p:spPr>
            <p:txBody>
              <a:bodyPr/>
              <a:lstStyle/>
              <a:p>
                <a:r>
                  <a:rPr lang="en-US">
                    <a:noFill/>
                  </a:rPr>
                  <a:t> </a:t>
                </a:r>
              </a:p>
            </p:txBody>
          </p:sp>
        </mc:Fallback>
      </mc:AlternateContent>
      <p:sp>
        <p:nvSpPr>
          <p:cNvPr id="24" name="Freeform 23">
            <a:extLst>
              <a:ext uri="{FF2B5EF4-FFF2-40B4-BE49-F238E27FC236}">
                <a16:creationId xmlns:a16="http://schemas.microsoft.com/office/drawing/2014/main" id="{E6FA3D2E-473C-241F-3C1A-D552D615C46F}"/>
              </a:ext>
            </a:extLst>
          </p:cNvPr>
          <p:cNvSpPr/>
          <p:nvPr/>
        </p:nvSpPr>
        <p:spPr>
          <a:xfrm>
            <a:off x="6271924" y="4799521"/>
            <a:ext cx="3018242" cy="197928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5" name="Rectangle 24">
            <a:extLst>
              <a:ext uri="{FF2B5EF4-FFF2-40B4-BE49-F238E27FC236}">
                <a16:creationId xmlns:a16="http://schemas.microsoft.com/office/drawing/2014/main" id="{E8567192-BB01-3DB1-A0B7-038803F7A3B4}"/>
              </a:ext>
            </a:extLst>
          </p:cNvPr>
          <p:cNvSpPr/>
          <p:nvPr/>
        </p:nvSpPr>
        <p:spPr>
          <a:xfrm>
            <a:off x="5838480" y="5702756"/>
            <a:ext cx="4119481" cy="1261798"/>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6" name="Straight Connector 25">
            <a:extLst>
              <a:ext uri="{FF2B5EF4-FFF2-40B4-BE49-F238E27FC236}">
                <a16:creationId xmlns:a16="http://schemas.microsoft.com/office/drawing/2014/main" id="{9A25E686-30EE-F18D-0298-6A411D125E66}"/>
              </a:ext>
            </a:extLst>
          </p:cNvPr>
          <p:cNvSpPr/>
          <p:nvPr/>
        </p:nvSpPr>
        <p:spPr>
          <a:xfrm flipV="1">
            <a:off x="6172556" y="4771796"/>
            <a:ext cx="3204002" cy="370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7" name="Straight Connector 26">
            <a:extLst>
              <a:ext uri="{FF2B5EF4-FFF2-40B4-BE49-F238E27FC236}">
                <a16:creationId xmlns:a16="http://schemas.microsoft.com/office/drawing/2014/main" id="{275341AF-F2A0-7972-FC52-A3BDA8113EFE}"/>
              </a:ext>
            </a:extLst>
          </p:cNvPr>
          <p:cNvSpPr/>
          <p:nvPr/>
        </p:nvSpPr>
        <p:spPr>
          <a:xfrm flipV="1">
            <a:off x="7756196" y="4775042"/>
            <a:ext cx="12243" cy="162036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8" name="Straight Connector 27">
            <a:extLst>
              <a:ext uri="{FF2B5EF4-FFF2-40B4-BE49-F238E27FC236}">
                <a16:creationId xmlns:a16="http://schemas.microsoft.com/office/drawing/2014/main" id="{5202F20D-2CAA-B2CE-6832-F05C91AC5B7B}"/>
              </a:ext>
            </a:extLst>
          </p:cNvPr>
          <p:cNvSpPr/>
          <p:nvPr/>
        </p:nvSpPr>
        <p:spPr>
          <a:xfrm flipV="1">
            <a:off x="7756196" y="5232599"/>
            <a:ext cx="1274042" cy="116316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9" name="Freeform 28">
            <a:extLst>
              <a:ext uri="{FF2B5EF4-FFF2-40B4-BE49-F238E27FC236}">
                <a16:creationId xmlns:a16="http://schemas.microsoft.com/office/drawing/2014/main" id="{F0C20364-0EEA-2445-AA1A-399566AFFA4D}"/>
              </a:ext>
            </a:extLst>
          </p:cNvPr>
          <p:cNvSpPr/>
          <p:nvPr/>
        </p:nvSpPr>
        <p:spPr>
          <a:xfrm>
            <a:off x="7561438" y="4317120"/>
            <a:ext cx="334076" cy="272162"/>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val f2"/>
              <a:gd name="f17" fmla="val f3"/>
              <a:gd name="f18" fmla="+- f17 0 f16"/>
              <a:gd name="f19" fmla="*/ f18 1 21600"/>
              <a:gd name="f20" fmla="*/ 6722 f19 1"/>
              <a:gd name="f21" fmla="*/ 14878 f19 1"/>
              <a:gd name="f22" fmla="*/ 15460 f19 1"/>
              <a:gd name="f23" fmla="*/ 8256 f19 1"/>
              <a:gd name="f24" fmla="*/ f20 1 f19"/>
              <a:gd name="f25" fmla="*/ f21 1 f19"/>
              <a:gd name="f26" fmla="*/ f23 1 f19"/>
              <a:gd name="f27" fmla="*/ f22 1 f19"/>
              <a:gd name="f28" fmla="*/ f24 f14 1"/>
              <a:gd name="f29" fmla="*/ f25 f14 1"/>
              <a:gd name="f30" fmla="*/ f27 f15 1"/>
              <a:gd name="f31" fmla="*/ f26 f15 1"/>
            </a:gdLst>
            <a:ahLst/>
            <a:cxnLst>
              <a:cxn ang="3cd4">
                <a:pos x="hc" y="t"/>
              </a:cxn>
              <a:cxn ang="0">
                <a:pos x="r" y="vc"/>
              </a:cxn>
              <a:cxn ang="cd4">
                <a:pos x="hc" y="b"/>
              </a:cxn>
              <a:cxn ang="cd2">
                <a:pos x="l" y="vc"/>
              </a:cxn>
            </a:cxnLst>
            <a:rect l="f28" t="f31" r="f29" b="f30"/>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E6E64C"/>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0" name="Freeform 29">
            <a:extLst>
              <a:ext uri="{FF2B5EF4-FFF2-40B4-BE49-F238E27FC236}">
                <a16:creationId xmlns:a16="http://schemas.microsoft.com/office/drawing/2014/main" id="{74075655-C8DE-4863-EF88-11A563754F64}"/>
              </a:ext>
            </a:extLst>
          </p:cNvPr>
          <p:cNvSpPr/>
          <p:nvPr/>
        </p:nvSpPr>
        <p:spPr>
          <a:xfrm>
            <a:off x="9491398" y="4403521"/>
            <a:ext cx="334076" cy="272162"/>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val f2"/>
              <a:gd name="f17" fmla="val f3"/>
              <a:gd name="f18" fmla="+- f17 0 f16"/>
              <a:gd name="f19" fmla="*/ f18 1 21600"/>
              <a:gd name="f20" fmla="*/ 6722 f19 1"/>
              <a:gd name="f21" fmla="*/ 14878 f19 1"/>
              <a:gd name="f22" fmla="*/ 15460 f19 1"/>
              <a:gd name="f23" fmla="*/ 8256 f19 1"/>
              <a:gd name="f24" fmla="*/ f20 1 f19"/>
              <a:gd name="f25" fmla="*/ f21 1 f19"/>
              <a:gd name="f26" fmla="*/ f23 1 f19"/>
              <a:gd name="f27" fmla="*/ f22 1 f19"/>
              <a:gd name="f28" fmla="*/ f24 f14 1"/>
              <a:gd name="f29" fmla="*/ f25 f14 1"/>
              <a:gd name="f30" fmla="*/ f27 f15 1"/>
              <a:gd name="f31" fmla="*/ f26 f15 1"/>
            </a:gdLst>
            <a:ahLst/>
            <a:cxnLst>
              <a:cxn ang="3cd4">
                <a:pos x="hc" y="t"/>
              </a:cxn>
              <a:cxn ang="0">
                <a:pos x="r" y="vc"/>
              </a:cxn>
              <a:cxn ang="cd4">
                <a:pos x="hc" y="b"/>
              </a:cxn>
              <a:cxn ang="cd2">
                <a:pos x="l" y="vc"/>
              </a:cxn>
            </a:cxnLst>
            <a:rect l="f28" t="f31" r="f29" b="f30"/>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E6E64C"/>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1" name="Straight Connector 30">
            <a:extLst>
              <a:ext uri="{FF2B5EF4-FFF2-40B4-BE49-F238E27FC236}">
                <a16:creationId xmlns:a16="http://schemas.microsoft.com/office/drawing/2014/main" id="{62D3AECE-AC7E-A1D3-AF59-F9A0399AE1F1}"/>
              </a:ext>
            </a:extLst>
          </p:cNvPr>
          <p:cNvSpPr/>
          <p:nvPr/>
        </p:nvSpPr>
        <p:spPr>
          <a:xfrm flipV="1">
            <a:off x="9030239" y="4824356"/>
            <a:ext cx="0" cy="29699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61D60E88-5298-E8A5-6BFD-68B44425ECD7}"/>
                  </a:ext>
                </a:extLst>
              </p:cNvPr>
              <p:cNvSpPr txBox="1"/>
              <p:nvPr/>
            </p:nvSpPr>
            <p:spPr>
              <a:xfrm>
                <a:off x="9107643" y="4845597"/>
                <a:ext cx="328324" cy="3675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𝑛</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32" name="TextBox 31">
                <a:extLst>
                  <a:ext uri="{FF2B5EF4-FFF2-40B4-BE49-F238E27FC236}">
                    <a16:creationId xmlns:a16="http://schemas.microsoft.com/office/drawing/2014/main" id="{6399FF10-202E-B9E0-B80F-4FAB4C03AA99}"/>
                  </a:ext>
                </a:extLst>
              </p:cNvPr>
              <p:cNvSpPr txBox="1">
                <a:spLocks noRot="1" noChangeAspect="1" noMove="1" noResize="1" noEditPoints="1" noAdjustHandles="1" noChangeArrowheads="1" noChangeShapeType="1" noTextEdit="1"/>
              </p:cNvSpPr>
              <p:nvPr/>
            </p:nvSpPr>
            <p:spPr>
              <a:xfrm>
                <a:off x="9107643" y="4845597"/>
                <a:ext cx="328324" cy="367561"/>
              </a:xfrm>
              <a:prstGeom prst="rect">
                <a:avLst/>
              </a:prstGeom>
              <a:blipFill>
                <a:blip r:embed="rId6"/>
                <a:stretch>
                  <a:fillRect/>
                </a:stretch>
              </a:blipFill>
              <a:ln cap="flat">
                <a:noFill/>
              </a:ln>
            </p:spPr>
            <p:txBody>
              <a:bodyPr/>
              <a:lstStyle/>
              <a:p>
                <a:r>
                  <a:rPr lang="en-US">
                    <a:noFill/>
                  </a:rPr>
                  <a:t> </a:t>
                </a:r>
              </a:p>
            </p:txBody>
          </p:sp>
        </mc:Fallback>
      </mc:AlternateContent>
      <p:sp>
        <p:nvSpPr>
          <p:cNvPr id="33" name="Freeform 32">
            <a:extLst>
              <a:ext uri="{FF2B5EF4-FFF2-40B4-BE49-F238E27FC236}">
                <a16:creationId xmlns:a16="http://schemas.microsoft.com/office/drawing/2014/main" id="{C3B5A856-195F-B3BE-1BB9-55FE68BD818E}"/>
              </a:ext>
            </a:extLst>
          </p:cNvPr>
          <p:cNvSpPr/>
          <p:nvPr/>
        </p:nvSpPr>
        <p:spPr>
          <a:xfrm>
            <a:off x="621718" y="3933721"/>
            <a:ext cx="334076" cy="272162"/>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val f2"/>
              <a:gd name="f17" fmla="val f3"/>
              <a:gd name="f18" fmla="+- f17 0 f16"/>
              <a:gd name="f19" fmla="*/ f18 1 21600"/>
              <a:gd name="f20" fmla="*/ 6722 f19 1"/>
              <a:gd name="f21" fmla="*/ 14878 f19 1"/>
              <a:gd name="f22" fmla="*/ 15460 f19 1"/>
              <a:gd name="f23" fmla="*/ 8256 f19 1"/>
              <a:gd name="f24" fmla="*/ f20 1 f19"/>
              <a:gd name="f25" fmla="*/ f21 1 f19"/>
              <a:gd name="f26" fmla="*/ f23 1 f19"/>
              <a:gd name="f27" fmla="*/ f22 1 f19"/>
              <a:gd name="f28" fmla="*/ f24 f14 1"/>
              <a:gd name="f29" fmla="*/ f25 f14 1"/>
              <a:gd name="f30" fmla="*/ f27 f15 1"/>
              <a:gd name="f31" fmla="*/ f26 f15 1"/>
            </a:gdLst>
            <a:ahLst/>
            <a:cxnLst>
              <a:cxn ang="3cd4">
                <a:pos x="hc" y="t"/>
              </a:cxn>
              <a:cxn ang="0">
                <a:pos x="r" y="vc"/>
              </a:cxn>
              <a:cxn ang="cd4">
                <a:pos x="hc" y="b"/>
              </a:cxn>
              <a:cxn ang="cd2">
                <a:pos x="l" y="vc"/>
              </a:cxn>
            </a:cxnLst>
            <a:rect l="f28" t="f31" r="f29" b="f30"/>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E6E64C"/>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nvGrpSpPr>
          <p:cNvPr id="34" name="Group 33">
            <a:extLst>
              <a:ext uri="{FF2B5EF4-FFF2-40B4-BE49-F238E27FC236}">
                <a16:creationId xmlns:a16="http://schemas.microsoft.com/office/drawing/2014/main" id="{477F906F-3123-9BE5-DDE7-BF225A75D4E8}"/>
              </a:ext>
            </a:extLst>
          </p:cNvPr>
          <p:cNvGrpSpPr/>
          <p:nvPr/>
        </p:nvGrpSpPr>
        <p:grpSpPr>
          <a:xfrm>
            <a:off x="2551678" y="4007879"/>
            <a:ext cx="2495160" cy="2312636"/>
            <a:chOff x="2551678" y="4007879"/>
            <a:chExt cx="2495160" cy="2312636"/>
          </a:xfrm>
        </p:grpSpPr>
        <p:sp>
          <p:nvSpPr>
            <p:cNvPr id="35" name="Straight Connector 34">
              <a:extLst>
                <a:ext uri="{FF2B5EF4-FFF2-40B4-BE49-F238E27FC236}">
                  <a16:creationId xmlns:a16="http://schemas.microsoft.com/office/drawing/2014/main" id="{69AADCFB-0308-F50B-4CE0-C074EFA3DC6F}"/>
                </a:ext>
              </a:extLst>
            </p:cNvPr>
            <p:cNvSpPr/>
            <p:nvPr/>
          </p:nvSpPr>
          <p:spPr>
            <a:xfrm flipV="1">
              <a:off x="3360602" y="4874035"/>
              <a:ext cx="820436" cy="8470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6" name="Straight Connector 35">
              <a:extLst>
                <a:ext uri="{FF2B5EF4-FFF2-40B4-BE49-F238E27FC236}">
                  <a16:creationId xmlns:a16="http://schemas.microsoft.com/office/drawing/2014/main" id="{A17F303C-15FA-959C-7AF7-43188490DCC3}"/>
                </a:ext>
              </a:extLst>
            </p:cNvPr>
            <p:cNvSpPr/>
            <p:nvPr/>
          </p:nvSpPr>
          <p:spPr>
            <a:xfrm flipH="1" flipV="1">
              <a:off x="4168804" y="4861444"/>
              <a:ext cx="782644" cy="8182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7" name="Straight Connector 36">
              <a:extLst>
                <a:ext uri="{FF2B5EF4-FFF2-40B4-BE49-F238E27FC236}">
                  <a16:creationId xmlns:a16="http://schemas.microsoft.com/office/drawing/2014/main" id="{60304C5C-1657-8822-64B1-0EAF7B4283F9}"/>
                </a:ext>
              </a:extLst>
            </p:cNvPr>
            <p:cNvSpPr/>
            <p:nvPr/>
          </p:nvSpPr>
          <p:spPr>
            <a:xfrm flipV="1">
              <a:off x="3400196" y="5694837"/>
              <a:ext cx="1572841" cy="3059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nvGrpSpPr>
            <p:cNvPr id="38" name="Group 37">
              <a:extLst>
                <a:ext uri="{FF2B5EF4-FFF2-40B4-BE49-F238E27FC236}">
                  <a16:creationId xmlns:a16="http://schemas.microsoft.com/office/drawing/2014/main" id="{9215720C-5E56-AD8D-F15C-60F92FFFD4CE}"/>
                </a:ext>
              </a:extLst>
            </p:cNvPr>
            <p:cNvGrpSpPr/>
            <p:nvPr/>
          </p:nvGrpSpPr>
          <p:grpSpPr>
            <a:xfrm>
              <a:off x="3307320" y="5843518"/>
              <a:ext cx="295918" cy="476997"/>
              <a:chOff x="3307320" y="5843518"/>
              <a:chExt cx="295918" cy="476997"/>
            </a:xfrm>
          </p:grpSpPr>
          <p:sp>
            <p:nvSpPr>
              <p:cNvPr id="39" name="Freeform 38">
                <a:extLst>
                  <a:ext uri="{FF2B5EF4-FFF2-40B4-BE49-F238E27FC236}">
                    <a16:creationId xmlns:a16="http://schemas.microsoft.com/office/drawing/2014/main" id="{C7981B97-0B84-E961-969A-0CC274FFCA7C}"/>
                  </a:ext>
                </a:extLst>
              </p:cNvPr>
              <p:cNvSpPr/>
              <p:nvPr/>
            </p:nvSpPr>
            <p:spPr>
              <a:xfrm>
                <a:off x="3368155" y="6035040"/>
                <a:ext cx="187195" cy="285475"/>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0" name="Freeform 39">
                <a:extLst>
                  <a:ext uri="{FF2B5EF4-FFF2-40B4-BE49-F238E27FC236}">
                    <a16:creationId xmlns:a16="http://schemas.microsoft.com/office/drawing/2014/main" id="{2E70499F-2069-F624-DA27-9F71C8D00EE2}"/>
                  </a:ext>
                </a:extLst>
              </p:cNvPr>
              <p:cNvSpPr/>
              <p:nvPr/>
            </p:nvSpPr>
            <p:spPr>
              <a:xfrm>
                <a:off x="3307320" y="5843518"/>
                <a:ext cx="295918" cy="29303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1" name="Straight Connector 40">
                <a:extLst>
                  <a:ext uri="{FF2B5EF4-FFF2-40B4-BE49-F238E27FC236}">
                    <a16:creationId xmlns:a16="http://schemas.microsoft.com/office/drawing/2014/main" id="{0AA741C4-B5C6-3DAB-6D8F-F9462F478E30}"/>
                  </a:ext>
                </a:extLst>
              </p:cNvPr>
              <p:cNvSpPr/>
              <p:nvPr/>
            </p:nvSpPr>
            <p:spPr>
              <a:xfrm>
                <a:off x="3378954" y="5874837"/>
                <a:ext cx="150839" cy="2264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2" name="Straight Connector 41">
                <a:extLst>
                  <a:ext uri="{FF2B5EF4-FFF2-40B4-BE49-F238E27FC236}">
                    <a16:creationId xmlns:a16="http://schemas.microsoft.com/office/drawing/2014/main" id="{6A867577-1DC0-304E-2826-47D05F0B082A}"/>
                  </a:ext>
                </a:extLst>
              </p:cNvPr>
              <p:cNvSpPr/>
              <p:nvPr/>
            </p:nvSpPr>
            <p:spPr>
              <a:xfrm flipV="1">
                <a:off x="3342598" y="5885636"/>
                <a:ext cx="231836" cy="18719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grpSp>
          <p:nvGrpSpPr>
            <p:cNvPr id="43" name="Group 42">
              <a:extLst>
                <a:ext uri="{FF2B5EF4-FFF2-40B4-BE49-F238E27FC236}">
                  <a16:creationId xmlns:a16="http://schemas.microsoft.com/office/drawing/2014/main" id="{E9128389-F7ED-7B11-80D6-F58891FF76E2}"/>
                </a:ext>
              </a:extLst>
            </p:cNvPr>
            <p:cNvGrpSpPr/>
            <p:nvPr/>
          </p:nvGrpSpPr>
          <p:grpSpPr>
            <a:xfrm>
              <a:off x="4750920" y="5819397"/>
              <a:ext cx="295918" cy="476996"/>
              <a:chOff x="4750920" y="5819397"/>
              <a:chExt cx="295918" cy="476996"/>
            </a:xfrm>
          </p:grpSpPr>
          <p:sp>
            <p:nvSpPr>
              <p:cNvPr id="44" name="Freeform 43">
                <a:extLst>
                  <a:ext uri="{FF2B5EF4-FFF2-40B4-BE49-F238E27FC236}">
                    <a16:creationId xmlns:a16="http://schemas.microsoft.com/office/drawing/2014/main" id="{867312F3-A655-1CEF-A1AC-4E6ED82693F3}"/>
                  </a:ext>
                </a:extLst>
              </p:cNvPr>
              <p:cNvSpPr/>
              <p:nvPr/>
            </p:nvSpPr>
            <p:spPr>
              <a:xfrm>
                <a:off x="4811755" y="6010918"/>
                <a:ext cx="187195" cy="285475"/>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5" name="Freeform 44">
                <a:extLst>
                  <a:ext uri="{FF2B5EF4-FFF2-40B4-BE49-F238E27FC236}">
                    <a16:creationId xmlns:a16="http://schemas.microsoft.com/office/drawing/2014/main" id="{926D87F0-5CAD-DAEE-12EB-913C79F82575}"/>
                  </a:ext>
                </a:extLst>
              </p:cNvPr>
              <p:cNvSpPr/>
              <p:nvPr/>
            </p:nvSpPr>
            <p:spPr>
              <a:xfrm>
                <a:off x="4750920" y="5819397"/>
                <a:ext cx="295918" cy="29303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6" name="Straight Connector 45">
                <a:extLst>
                  <a:ext uri="{FF2B5EF4-FFF2-40B4-BE49-F238E27FC236}">
                    <a16:creationId xmlns:a16="http://schemas.microsoft.com/office/drawing/2014/main" id="{DF943D68-818E-E6AB-2798-1086B02241FF}"/>
                  </a:ext>
                </a:extLst>
              </p:cNvPr>
              <p:cNvSpPr/>
              <p:nvPr/>
            </p:nvSpPr>
            <p:spPr>
              <a:xfrm>
                <a:off x="4822563" y="5850724"/>
                <a:ext cx="150839" cy="2264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7" name="Straight Connector 46">
                <a:extLst>
                  <a:ext uri="{FF2B5EF4-FFF2-40B4-BE49-F238E27FC236}">
                    <a16:creationId xmlns:a16="http://schemas.microsoft.com/office/drawing/2014/main" id="{914CE9D1-71B4-AB58-07C0-26488BF1D4BA}"/>
                  </a:ext>
                </a:extLst>
              </p:cNvPr>
              <p:cNvSpPr/>
              <p:nvPr/>
            </p:nvSpPr>
            <p:spPr>
              <a:xfrm flipV="1">
                <a:off x="4786198" y="5861157"/>
                <a:ext cx="231836" cy="18719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sp>
          <p:nvSpPr>
            <p:cNvPr id="48" name="Straight Connector 47">
              <a:extLst>
                <a:ext uri="{FF2B5EF4-FFF2-40B4-BE49-F238E27FC236}">
                  <a16:creationId xmlns:a16="http://schemas.microsoft.com/office/drawing/2014/main" id="{11CDA617-FC0D-2D53-80DC-1E0BAD6545D6}"/>
                </a:ext>
              </a:extLst>
            </p:cNvPr>
            <p:cNvSpPr/>
            <p:nvPr/>
          </p:nvSpPr>
          <p:spPr>
            <a:xfrm>
              <a:off x="2832838" y="4567318"/>
              <a:ext cx="523795" cy="57887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49" name="Straight Connector 48">
              <a:extLst>
                <a:ext uri="{FF2B5EF4-FFF2-40B4-BE49-F238E27FC236}">
                  <a16:creationId xmlns:a16="http://schemas.microsoft.com/office/drawing/2014/main" id="{236DD2FE-AC80-96A6-D590-9ED8C3E106F9}"/>
                </a:ext>
              </a:extLst>
            </p:cNvPr>
            <p:cNvSpPr/>
            <p:nvPr/>
          </p:nvSpPr>
          <p:spPr>
            <a:xfrm>
              <a:off x="2976838" y="4364641"/>
              <a:ext cx="523795" cy="57887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50" name="Straight Connector 49">
              <a:extLst>
                <a:ext uri="{FF2B5EF4-FFF2-40B4-BE49-F238E27FC236}">
                  <a16:creationId xmlns:a16="http://schemas.microsoft.com/office/drawing/2014/main" id="{0746DAEC-C586-48D7-879A-80F2975E0FDE}"/>
                </a:ext>
              </a:extLst>
            </p:cNvPr>
            <p:cNvSpPr/>
            <p:nvPr/>
          </p:nvSpPr>
          <p:spPr>
            <a:xfrm>
              <a:off x="3149998" y="4219919"/>
              <a:ext cx="523795" cy="57887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420D61A8-A003-C0E9-05EA-2A3FD99EBAF6}"/>
                    </a:ext>
                  </a:extLst>
                </p:cNvPr>
                <p:cNvSpPr txBox="1"/>
                <p:nvPr/>
              </p:nvSpPr>
              <p:spPr>
                <a:xfrm>
                  <a:off x="4493517" y="4969078"/>
                  <a:ext cx="385922" cy="3675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𝑤</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51" name="TextBox 50">
                  <a:extLst>
                    <a:ext uri="{FF2B5EF4-FFF2-40B4-BE49-F238E27FC236}">
                      <a16:creationId xmlns:a16="http://schemas.microsoft.com/office/drawing/2014/main" id="{34644214-D3B9-53E5-E788-76795407776F}"/>
                    </a:ext>
                  </a:extLst>
                </p:cNvPr>
                <p:cNvSpPr txBox="1">
                  <a:spLocks noRot="1" noChangeAspect="1" noMove="1" noResize="1" noEditPoints="1" noAdjustHandles="1" noChangeArrowheads="1" noChangeShapeType="1" noTextEdit="1"/>
                </p:cNvSpPr>
                <p:nvPr/>
              </p:nvSpPr>
              <p:spPr>
                <a:xfrm>
                  <a:off x="4493517" y="4969078"/>
                  <a:ext cx="385922" cy="367561"/>
                </a:xfrm>
                <a:prstGeom prst="rect">
                  <a:avLst/>
                </a:prstGeom>
                <a:blipFill>
                  <a:blip r:embed="rId7"/>
                  <a:stretch>
                    <a:fillRect/>
                  </a:stretch>
                </a:blipFill>
                <a:ln cap="flat">
                  <a:noFill/>
                </a:ln>
              </p:spPr>
              <p:txBody>
                <a:bodyPr/>
                <a:lstStyle/>
                <a:p>
                  <a:r>
                    <a:rPr lang="en-US">
                      <a:noFill/>
                    </a:rPr>
                    <a:t> </a:t>
                  </a:r>
                </a:p>
              </p:txBody>
            </p:sp>
          </mc:Fallback>
        </mc:AlternateContent>
        <p:sp>
          <p:nvSpPr>
            <p:cNvPr id="52" name="Freeform 51">
              <a:extLst>
                <a:ext uri="{FF2B5EF4-FFF2-40B4-BE49-F238E27FC236}">
                  <a16:creationId xmlns:a16="http://schemas.microsoft.com/office/drawing/2014/main" id="{307161CC-85CC-C00C-488B-C7300C466E8A}"/>
                </a:ext>
              </a:extLst>
            </p:cNvPr>
            <p:cNvSpPr/>
            <p:nvPr/>
          </p:nvSpPr>
          <p:spPr>
            <a:xfrm>
              <a:off x="2551678" y="4007879"/>
              <a:ext cx="334076" cy="272162"/>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val f2"/>
                <a:gd name="f17" fmla="val f3"/>
                <a:gd name="f18" fmla="+- f17 0 f16"/>
                <a:gd name="f19" fmla="*/ f18 1 21600"/>
                <a:gd name="f20" fmla="*/ 6722 f19 1"/>
                <a:gd name="f21" fmla="*/ 14878 f19 1"/>
                <a:gd name="f22" fmla="*/ 15460 f19 1"/>
                <a:gd name="f23" fmla="*/ 8256 f19 1"/>
                <a:gd name="f24" fmla="*/ f20 1 f19"/>
                <a:gd name="f25" fmla="*/ f21 1 f19"/>
                <a:gd name="f26" fmla="*/ f23 1 f19"/>
                <a:gd name="f27" fmla="*/ f22 1 f19"/>
                <a:gd name="f28" fmla="*/ f24 f14 1"/>
                <a:gd name="f29" fmla="*/ f25 f14 1"/>
                <a:gd name="f30" fmla="*/ f27 f15 1"/>
                <a:gd name="f31" fmla="*/ f26 f15 1"/>
              </a:gdLst>
              <a:ahLst/>
              <a:cxnLst>
                <a:cxn ang="3cd4">
                  <a:pos x="hc" y="t"/>
                </a:cxn>
                <a:cxn ang="0">
                  <a:pos x="r" y="vc"/>
                </a:cxn>
                <a:cxn ang="cd4">
                  <a:pos x="hc" y="b"/>
                </a:cxn>
                <a:cxn ang="cd2">
                  <a:pos x="l" y="vc"/>
                </a:cxn>
              </a:cxnLst>
              <a:rect l="f28" t="f31" r="f29" b="f30"/>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E6E64C"/>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sp>
        <p:nvSpPr>
          <p:cNvPr id="53" name="TextBox 52">
            <a:extLst>
              <a:ext uri="{FF2B5EF4-FFF2-40B4-BE49-F238E27FC236}">
                <a16:creationId xmlns:a16="http://schemas.microsoft.com/office/drawing/2014/main" id="{37C0420E-52B1-8594-7E6D-629A8C7F9511}"/>
              </a:ext>
            </a:extLst>
          </p:cNvPr>
          <p:cNvSpPr txBox="1"/>
          <p:nvPr/>
        </p:nvSpPr>
        <p:spPr>
          <a:xfrm>
            <a:off x="301322" y="6567476"/>
            <a:ext cx="9433800" cy="68148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There are algorithms to account for this :  Image Faceting,  W-Projection.</a:t>
            </a:r>
          </a:p>
        </p:txBody>
      </p:sp>
      <p:grpSp>
        <p:nvGrpSpPr>
          <p:cNvPr id="54" name="Group 53">
            <a:extLst>
              <a:ext uri="{FF2B5EF4-FFF2-40B4-BE49-F238E27FC236}">
                <a16:creationId xmlns:a16="http://schemas.microsoft.com/office/drawing/2014/main" id="{50533EC4-6FE9-5AB7-DB60-B1145F65617B}"/>
              </a:ext>
            </a:extLst>
          </p:cNvPr>
          <p:cNvGrpSpPr/>
          <p:nvPr/>
        </p:nvGrpSpPr>
        <p:grpSpPr>
          <a:xfrm>
            <a:off x="2566437" y="4024438"/>
            <a:ext cx="2890802" cy="2585877"/>
            <a:chOff x="2566437" y="4024438"/>
            <a:chExt cx="2890802" cy="2585877"/>
          </a:xfrm>
        </p:grpSpPr>
        <p:sp>
          <p:nvSpPr>
            <p:cNvPr id="55" name="Straight Connector 54">
              <a:extLst>
                <a:ext uri="{FF2B5EF4-FFF2-40B4-BE49-F238E27FC236}">
                  <a16:creationId xmlns:a16="http://schemas.microsoft.com/office/drawing/2014/main" id="{0573DF4D-E33A-82ED-11D6-04B6E0AFA2E9}"/>
                </a:ext>
              </a:extLst>
            </p:cNvPr>
            <p:cNvSpPr/>
            <p:nvPr/>
          </p:nvSpPr>
          <p:spPr>
            <a:xfrm flipV="1">
              <a:off x="3375361" y="4890604"/>
              <a:ext cx="820436" cy="8470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56" name="Straight Connector 55">
              <a:extLst>
                <a:ext uri="{FF2B5EF4-FFF2-40B4-BE49-F238E27FC236}">
                  <a16:creationId xmlns:a16="http://schemas.microsoft.com/office/drawing/2014/main" id="{77C77FB2-437B-D1F1-D7FA-A034CDAD3176}"/>
                </a:ext>
              </a:extLst>
            </p:cNvPr>
            <p:cNvSpPr/>
            <p:nvPr/>
          </p:nvSpPr>
          <p:spPr>
            <a:xfrm flipH="1" flipV="1">
              <a:off x="4183562" y="4878003"/>
              <a:ext cx="1090083" cy="117539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57" name="Straight Connector 56">
              <a:extLst>
                <a:ext uri="{FF2B5EF4-FFF2-40B4-BE49-F238E27FC236}">
                  <a16:creationId xmlns:a16="http://schemas.microsoft.com/office/drawing/2014/main" id="{9691B993-C5F3-226F-ECA6-411BE499BC09}"/>
                </a:ext>
              </a:extLst>
            </p:cNvPr>
            <p:cNvSpPr/>
            <p:nvPr/>
          </p:nvSpPr>
          <p:spPr>
            <a:xfrm flipV="1">
              <a:off x="3386516" y="5725442"/>
              <a:ext cx="1572841" cy="3059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nvGrpSpPr>
            <p:cNvPr id="58" name="Group 57">
              <a:extLst>
                <a:ext uri="{FF2B5EF4-FFF2-40B4-BE49-F238E27FC236}">
                  <a16:creationId xmlns:a16="http://schemas.microsoft.com/office/drawing/2014/main" id="{B7CC1659-F8EF-31D1-3789-DD952E006848}"/>
                </a:ext>
              </a:extLst>
            </p:cNvPr>
            <p:cNvGrpSpPr/>
            <p:nvPr/>
          </p:nvGrpSpPr>
          <p:grpSpPr>
            <a:xfrm>
              <a:off x="3322079" y="5860078"/>
              <a:ext cx="295918" cy="476996"/>
              <a:chOff x="3322079" y="5860078"/>
              <a:chExt cx="295918" cy="476996"/>
            </a:xfrm>
          </p:grpSpPr>
          <p:sp>
            <p:nvSpPr>
              <p:cNvPr id="59" name="Freeform 58">
                <a:extLst>
                  <a:ext uri="{FF2B5EF4-FFF2-40B4-BE49-F238E27FC236}">
                    <a16:creationId xmlns:a16="http://schemas.microsoft.com/office/drawing/2014/main" id="{D9C8C045-11D8-0887-50B6-0318053D75CA}"/>
                  </a:ext>
                </a:extLst>
              </p:cNvPr>
              <p:cNvSpPr/>
              <p:nvPr/>
            </p:nvSpPr>
            <p:spPr>
              <a:xfrm>
                <a:off x="3382923" y="6051599"/>
                <a:ext cx="187195" cy="285475"/>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0" name="Freeform 59">
                <a:extLst>
                  <a:ext uri="{FF2B5EF4-FFF2-40B4-BE49-F238E27FC236}">
                    <a16:creationId xmlns:a16="http://schemas.microsoft.com/office/drawing/2014/main" id="{61AD43F0-C420-23B4-E99C-F597B118D634}"/>
                  </a:ext>
                </a:extLst>
              </p:cNvPr>
              <p:cNvSpPr/>
              <p:nvPr/>
            </p:nvSpPr>
            <p:spPr>
              <a:xfrm>
                <a:off x="3322079" y="5860078"/>
                <a:ext cx="295918" cy="29303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1" name="Straight Connector 60">
                <a:extLst>
                  <a:ext uri="{FF2B5EF4-FFF2-40B4-BE49-F238E27FC236}">
                    <a16:creationId xmlns:a16="http://schemas.microsoft.com/office/drawing/2014/main" id="{FB295007-6DD3-BB10-1C02-23EF4F838246}"/>
                  </a:ext>
                </a:extLst>
              </p:cNvPr>
              <p:cNvSpPr/>
              <p:nvPr/>
            </p:nvSpPr>
            <p:spPr>
              <a:xfrm>
                <a:off x="3393722" y="5891396"/>
                <a:ext cx="150839" cy="2264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2" name="Straight Connector 61">
                <a:extLst>
                  <a:ext uri="{FF2B5EF4-FFF2-40B4-BE49-F238E27FC236}">
                    <a16:creationId xmlns:a16="http://schemas.microsoft.com/office/drawing/2014/main" id="{FBCECA56-1ACB-E866-C53A-61C562256C82}"/>
                  </a:ext>
                </a:extLst>
              </p:cNvPr>
              <p:cNvSpPr/>
              <p:nvPr/>
            </p:nvSpPr>
            <p:spPr>
              <a:xfrm flipV="1">
                <a:off x="3357356" y="5902195"/>
                <a:ext cx="231836" cy="18719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grpSp>
          <p:nvGrpSpPr>
            <p:cNvPr id="63" name="Group 62">
              <a:extLst>
                <a:ext uri="{FF2B5EF4-FFF2-40B4-BE49-F238E27FC236}">
                  <a16:creationId xmlns:a16="http://schemas.microsoft.com/office/drawing/2014/main" id="{1F6E9C84-1EBB-F68A-2926-1120AF9F9E5A}"/>
                </a:ext>
              </a:extLst>
            </p:cNvPr>
            <p:cNvGrpSpPr/>
            <p:nvPr/>
          </p:nvGrpSpPr>
          <p:grpSpPr>
            <a:xfrm>
              <a:off x="5161321" y="6133319"/>
              <a:ext cx="295918" cy="476996"/>
              <a:chOff x="5161321" y="6133319"/>
              <a:chExt cx="295918" cy="476996"/>
            </a:xfrm>
          </p:grpSpPr>
          <p:sp>
            <p:nvSpPr>
              <p:cNvPr id="64" name="Freeform 63">
                <a:extLst>
                  <a:ext uri="{FF2B5EF4-FFF2-40B4-BE49-F238E27FC236}">
                    <a16:creationId xmlns:a16="http://schemas.microsoft.com/office/drawing/2014/main" id="{7B5EDC2F-C0EC-4651-3DE1-3B2F4D7F85F6}"/>
                  </a:ext>
                </a:extLst>
              </p:cNvPr>
              <p:cNvSpPr/>
              <p:nvPr/>
            </p:nvSpPr>
            <p:spPr>
              <a:xfrm>
                <a:off x="5222156" y="6324840"/>
                <a:ext cx="187195" cy="285475"/>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5" name="Freeform 64">
                <a:extLst>
                  <a:ext uri="{FF2B5EF4-FFF2-40B4-BE49-F238E27FC236}">
                    <a16:creationId xmlns:a16="http://schemas.microsoft.com/office/drawing/2014/main" id="{B0CD0DFE-EEAC-1B7C-0913-AC7BAACA5E2D}"/>
                  </a:ext>
                </a:extLst>
              </p:cNvPr>
              <p:cNvSpPr/>
              <p:nvPr/>
            </p:nvSpPr>
            <p:spPr>
              <a:xfrm>
                <a:off x="5161321" y="6133319"/>
                <a:ext cx="295918" cy="29303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6" name="Straight Connector 65">
                <a:extLst>
                  <a:ext uri="{FF2B5EF4-FFF2-40B4-BE49-F238E27FC236}">
                    <a16:creationId xmlns:a16="http://schemas.microsoft.com/office/drawing/2014/main" id="{D0C07610-AE44-353E-0C58-C7B4B6ED763F}"/>
                  </a:ext>
                </a:extLst>
              </p:cNvPr>
              <p:cNvSpPr/>
              <p:nvPr/>
            </p:nvSpPr>
            <p:spPr>
              <a:xfrm>
                <a:off x="5232955" y="6164637"/>
                <a:ext cx="150839" cy="2264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7" name="Straight Connector 66">
                <a:extLst>
                  <a:ext uri="{FF2B5EF4-FFF2-40B4-BE49-F238E27FC236}">
                    <a16:creationId xmlns:a16="http://schemas.microsoft.com/office/drawing/2014/main" id="{EBBAB584-C023-CC03-29D6-F7E01E5D06BE}"/>
                  </a:ext>
                </a:extLst>
              </p:cNvPr>
              <p:cNvSpPr/>
              <p:nvPr/>
            </p:nvSpPr>
            <p:spPr>
              <a:xfrm flipV="1">
                <a:off x="5196599" y="6175080"/>
                <a:ext cx="231836" cy="18719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sp>
          <p:nvSpPr>
            <p:cNvPr id="68" name="Straight Connector 67">
              <a:extLst>
                <a:ext uri="{FF2B5EF4-FFF2-40B4-BE49-F238E27FC236}">
                  <a16:creationId xmlns:a16="http://schemas.microsoft.com/office/drawing/2014/main" id="{2C152C3A-9632-E31F-C568-85743C11116E}"/>
                </a:ext>
              </a:extLst>
            </p:cNvPr>
            <p:cNvSpPr/>
            <p:nvPr/>
          </p:nvSpPr>
          <p:spPr>
            <a:xfrm>
              <a:off x="2847597" y="4583878"/>
              <a:ext cx="523795" cy="57887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9" name="Straight Connector 68">
              <a:extLst>
                <a:ext uri="{FF2B5EF4-FFF2-40B4-BE49-F238E27FC236}">
                  <a16:creationId xmlns:a16="http://schemas.microsoft.com/office/drawing/2014/main" id="{CE7DF513-986B-59A1-2B7F-E622EF9729ED}"/>
                </a:ext>
              </a:extLst>
            </p:cNvPr>
            <p:cNvSpPr/>
            <p:nvPr/>
          </p:nvSpPr>
          <p:spPr>
            <a:xfrm>
              <a:off x="2991596" y="4381201"/>
              <a:ext cx="523795" cy="57887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70" name="Straight Connector 69">
              <a:extLst>
                <a:ext uri="{FF2B5EF4-FFF2-40B4-BE49-F238E27FC236}">
                  <a16:creationId xmlns:a16="http://schemas.microsoft.com/office/drawing/2014/main" id="{459D0707-043E-0339-1C3F-338D5227AE9B}"/>
                </a:ext>
              </a:extLst>
            </p:cNvPr>
            <p:cNvSpPr/>
            <p:nvPr/>
          </p:nvSpPr>
          <p:spPr>
            <a:xfrm>
              <a:off x="3164756" y="4236479"/>
              <a:ext cx="523795" cy="57887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5E3D7603-9E3D-662C-09F3-F09D8699EC43}"/>
                    </a:ext>
                  </a:extLst>
                </p:cNvPr>
                <p:cNvSpPr txBox="1"/>
                <p:nvPr/>
              </p:nvSpPr>
              <p:spPr>
                <a:xfrm>
                  <a:off x="4508275" y="4985637"/>
                  <a:ext cx="385922" cy="3675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𝑤</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71" name="TextBox 70">
                  <a:extLst>
                    <a:ext uri="{FF2B5EF4-FFF2-40B4-BE49-F238E27FC236}">
                      <a16:creationId xmlns:a16="http://schemas.microsoft.com/office/drawing/2014/main" id="{347AE3A5-D12D-EA37-7F82-4D762325F5A2}"/>
                    </a:ext>
                  </a:extLst>
                </p:cNvPr>
                <p:cNvSpPr txBox="1">
                  <a:spLocks noRot="1" noChangeAspect="1" noMove="1" noResize="1" noEditPoints="1" noAdjustHandles="1" noChangeArrowheads="1" noChangeShapeType="1" noTextEdit="1"/>
                </p:cNvSpPr>
                <p:nvPr/>
              </p:nvSpPr>
              <p:spPr>
                <a:xfrm>
                  <a:off x="4508275" y="4985637"/>
                  <a:ext cx="385922" cy="367561"/>
                </a:xfrm>
                <a:prstGeom prst="rect">
                  <a:avLst/>
                </a:prstGeom>
                <a:blipFill>
                  <a:blip r:embed="rId8"/>
                  <a:stretch>
                    <a:fillRect/>
                  </a:stretch>
                </a:blipFill>
                <a:ln cap="flat">
                  <a:noFill/>
                </a:ln>
              </p:spPr>
              <p:txBody>
                <a:bodyPr/>
                <a:lstStyle/>
                <a:p>
                  <a:r>
                    <a:rPr lang="en-US">
                      <a:noFill/>
                    </a:rPr>
                    <a:t> </a:t>
                  </a:r>
                </a:p>
              </p:txBody>
            </p:sp>
          </mc:Fallback>
        </mc:AlternateContent>
        <p:sp>
          <p:nvSpPr>
            <p:cNvPr id="72" name="Freeform 71">
              <a:extLst>
                <a:ext uri="{FF2B5EF4-FFF2-40B4-BE49-F238E27FC236}">
                  <a16:creationId xmlns:a16="http://schemas.microsoft.com/office/drawing/2014/main" id="{88AB5AF3-3981-A93D-D2E0-86954384FE49}"/>
                </a:ext>
              </a:extLst>
            </p:cNvPr>
            <p:cNvSpPr/>
            <p:nvPr/>
          </p:nvSpPr>
          <p:spPr>
            <a:xfrm>
              <a:off x="2566437" y="4024438"/>
              <a:ext cx="334076" cy="272162"/>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val f2"/>
                <a:gd name="f17" fmla="val f3"/>
                <a:gd name="f18" fmla="+- f17 0 f16"/>
                <a:gd name="f19" fmla="*/ f18 1 21600"/>
                <a:gd name="f20" fmla="*/ 6722 f19 1"/>
                <a:gd name="f21" fmla="*/ 14878 f19 1"/>
                <a:gd name="f22" fmla="*/ 15460 f19 1"/>
                <a:gd name="f23" fmla="*/ 8256 f19 1"/>
                <a:gd name="f24" fmla="*/ f20 1 f19"/>
                <a:gd name="f25" fmla="*/ f21 1 f19"/>
                <a:gd name="f26" fmla="*/ f23 1 f19"/>
                <a:gd name="f27" fmla="*/ f22 1 f19"/>
                <a:gd name="f28" fmla="*/ f24 f14 1"/>
                <a:gd name="f29" fmla="*/ f25 f14 1"/>
                <a:gd name="f30" fmla="*/ f27 f15 1"/>
                <a:gd name="f31" fmla="*/ f26 f15 1"/>
              </a:gdLst>
              <a:ahLst/>
              <a:cxnLst>
                <a:cxn ang="3cd4">
                  <a:pos x="hc" y="t"/>
                </a:cxn>
                <a:cxn ang="0">
                  <a:pos x="r" y="vc"/>
                </a:cxn>
                <a:cxn ang="cd4">
                  <a:pos x="hc" y="b"/>
                </a:cxn>
                <a:cxn ang="cd2">
                  <a:pos x="l" y="vc"/>
                </a:cxn>
              </a:cxnLst>
              <a:rect l="f28" t="f31" r="f29" b="f30"/>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E6E64C"/>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grpSp>
        <p:nvGrpSpPr>
          <p:cNvPr id="73" name="Group 72">
            <a:extLst>
              <a:ext uri="{FF2B5EF4-FFF2-40B4-BE49-F238E27FC236}">
                <a16:creationId xmlns:a16="http://schemas.microsoft.com/office/drawing/2014/main" id="{004D8E4E-7E23-14B3-D97D-AA272C00CCF5}"/>
              </a:ext>
            </a:extLst>
          </p:cNvPr>
          <p:cNvGrpSpPr/>
          <p:nvPr/>
        </p:nvGrpSpPr>
        <p:grpSpPr>
          <a:xfrm>
            <a:off x="2552757" y="4020479"/>
            <a:ext cx="3145683" cy="2312636"/>
            <a:chOff x="2552757" y="4020479"/>
            <a:chExt cx="3145683" cy="2312636"/>
          </a:xfrm>
        </p:grpSpPr>
        <p:sp>
          <p:nvSpPr>
            <p:cNvPr id="74" name="Straight Connector 73">
              <a:extLst>
                <a:ext uri="{FF2B5EF4-FFF2-40B4-BE49-F238E27FC236}">
                  <a16:creationId xmlns:a16="http://schemas.microsoft.com/office/drawing/2014/main" id="{909E5033-1EE2-90D5-ABDF-AC74A482B282}"/>
                </a:ext>
              </a:extLst>
            </p:cNvPr>
            <p:cNvSpPr/>
            <p:nvPr/>
          </p:nvSpPr>
          <p:spPr>
            <a:xfrm flipV="1">
              <a:off x="3361681" y="4578839"/>
              <a:ext cx="1162440" cy="11548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75" name="Straight Connector 74">
              <a:extLst>
                <a:ext uri="{FF2B5EF4-FFF2-40B4-BE49-F238E27FC236}">
                  <a16:creationId xmlns:a16="http://schemas.microsoft.com/office/drawing/2014/main" id="{F1F9A88D-2EDA-AE04-ABF0-6982301A16C9}"/>
                </a:ext>
              </a:extLst>
            </p:cNvPr>
            <p:cNvSpPr/>
            <p:nvPr/>
          </p:nvSpPr>
          <p:spPr>
            <a:xfrm flipH="1" flipV="1">
              <a:off x="4169883" y="4874035"/>
              <a:ext cx="782644" cy="8182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76" name="Straight Connector 75">
              <a:extLst>
                <a:ext uri="{FF2B5EF4-FFF2-40B4-BE49-F238E27FC236}">
                  <a16:creationId xmlns:a16="http://schemas.microsoft.com/office/drawing/2014/main" id="{68450DF6-6F39-A11C-7021-B48DF599C9FA}"/>
                </a:ext>
              </a:extLst>
            </p:cNvPr>
            <p:cNvSpPr/>
            <p:nvPr/>
          </p:nvSpPr>
          <p:spPr>
            <a:xfrm flipV="1">
              <a:off x="3401284" y="5709961"/>
              <a:ext cx="2140921" cy="280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nvGrpSpPr>
            <p:cNvPr id="77" name="Group 76">
              <a:extLst>
                <a:ext uri="{FF2B5EF4-FFF2-40B4-BE49-F238E27FC236}">
                  <a16:creationId xmlns:a16="http://schemas.microsoft.com/office/drawing/2014/main" id="{E7D485DE-B1C1-EF3B-948C-2D220F252740}"/>
                </a:ext>
              </a:extLst>
            </p:cNvPr>
            <p:cNvGrpSpPr/>
            <p:nvPr/>
          </p:nvGrpSpPr>
          <p:grpSpPr>
            <a:xfrm>
              <a:off x="3308399" y="5856119"/>
              <a:ext cx="295918" cy="476996"/>
              <a:chOff x="3308399" y="5856119"/>
              <a:chExt cx="295918" cy="476996"/>
            </a:xfrm>
          </p:grpSpPr>
          <p:sp>
            <p:nvSpPr>
              <p:cNvPr id="78" name="Freeform 77">
                <a:extLst>
                  <a:ext uri="{FF2B5EF4-FFF2-40B4-BE49-F238E27FC236}">
                    <a16:creationId xmlns:a16="http://schemas.microsoft.com/office/drawing/2014/main" id="{21A1ABA0-D80E-4DEC-FE89-971D2E3682B2}"/>
                  </a:ext>
                </a:extLst>
              </p:cNvPr>
              <p:cNvSpPr/>
              <p:nvPr/>
            </p:nvSpPr>
            <p:spPr>
              <a:xfrm>
                <a:off x="3369243" y="6047640"/>
                <a:ext cx="187195" cy="285475"/>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79" name="Freeform 78">
                <a:extLst>
                  <a:ext uri="{FF2B5EF4-FFF2-40B4-BE49-F238E27FC236}">
                    <a16:creationId xmlns:a16="http://schemas.microsoft.com/office/drawing/2014/main" id="{B48BCA7A-70E5-5AF5-7461-67F773FE462F}"/>
                  </a:ext>
                </a:extLst>
              </p:cNvPr>
              <p:cNvSpPr/>
              <p:nvPr/>
            </p:nvSpPr>
            <p:spPr>
              <a:xfrm>
                <a:off x="3308399" y="5856119"/>
                <a:ext cx="295918" cy="29303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0" name="Straight Connector 79">
                <a:extLst>
                  <a:ext uri="{FF2B5EF4-FFF2-40B4-BE49-F238E27FC236}">
                    <a16:creationId xmlns:a16="http://schemas.microsoft.com/office/drawing/2014/main" id="{1BD6CE37-77D1-F2C9-E04D-B1F2F9AA33F0}"/>
                  </a:ext>
                </a:extLst>
              </p:cNvPr>
              <p:cNvSpPr/>
              <p:nvPr/>
            </p:nvSpPr>
            <p:spPr>
              <a:xfrm>
                <a:off x="3380043" y="5887437"/>
                <a:ext cx="150839" cy="2264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1" name="Straight Connector 80">
                <a:extLst>
                  <a:ext uri="{FF2B5EF4-FFF2-40B4-BE49-F238E27FC236}">
                    <a16:creationId xmlns:a16="http://schemas.microsoft.com/office/drawing/2014/main" id="{03E3C678-B0EE-ADE4-C2D6-F15F4B39135F}"/>
                  </a:ext>
                </a:extLst>
              </p:cNvPr>
              <p:cNvSpPr/>
              <p:nvPr/>
            </p:nvSpPr>
            <p:spPr>
              <a:xfrm flipV="1">
                <a:off x="3343677" y="5898236"/>
                <a:ext cx="231836" cy="18719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grpSp>
          <p:nvGrpSpPr>
            <p:cNvPr id="82" name="Group 81">
              <a:extLst>
                <a:ext uri="{FF2B5EF4-FFF2-40B4-BE49-F238E27FC236}">
                  <a16:creationId xmlns:a16="http://schemas.microsoft.com/office/drawing/2014/main" id="{B529CA4E-11CB-BA8C-9433-3E1B33E1EA06}"/>
                </a:ext>
              </a:extLst>
            </p:cNvPr>
            <p:cNvGrpSpPr/>
            <p:nvPr/>
          </p:nvGrpSpPr>
          <p:grpSpPr>
            <a:xfrm>
              <a:off x="5402522" y="5789880"/>
              <a:ext cx="295918" cy="476996"/>
              <a:chOff x="5402522" y="5789880"/>
              <a:chExt cx="295918" cy="476996"/>
            </a:xfrm>
          </p:grpSpPr>
          <p:sp>
            <p:nvSpPr>
              <p:cNvPr id="83" name="Freeform 82">
                <a:extLst>
                  <a:ext uri="{FF2B5EF4-FFF2-40B4-BE49-F238E27FC236}">
                    <a16:creationId xmlns:a16="http://schemas.microsoft.com/office/drawing/2014/main" id="{D0FD48EE-3460-FCFD-008D-15798E86D545}"/>
                  </a:ext>
                </a:extLst>
              </p:cNvPr>
              <p:cNvSpPr/>
              <p:nvPr/>
            </p:nvSpPr>
            <p:spPr>
              <a:xfrm>
                <a:off x="5463357" y="5981401"/>
                <a:ext cx="187195" cy="285475"/>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4" name="Freeform 83">
                <a:extLst>
                  <a:ext uri="{FF2B5EF4-FFF2-40B4-BE49-F238E27FC236}">
                    <a16:creationId xmlns:a16="http://schemas.microsoft.com/office/drawing/2014/main" id="{6D3D77EE-E5DA-27E5-9B12-D79C5A4D6E3F}"/>
                  </a:ext>
                </a:extLst>
              </p:cNvPr>
              <p:cNvSpPr/>
              <p:nvPr/>
            </p:nvSpPr>
            <p:spPr>
              <a:xfrm>
                <a:off x="5402522" y="5789880"/>
                <a:ext cx="295918" cy="29303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5" name="Straight Connector 84">
                <a:extLst>
                  <a:ext uri="{FF2B5EF4-FFF2-40B4-BE49-F238E27FC236}">
                    <a16:creationId xmlns:a16="http://schemas.microsoft.com/office/drawing/2014/main" id="{EACF8DE6-902A-5A45-72B5-19F3CB81D638}"/>
                  </a:ext>
                </a:extLst>
              </p:cNvPr>
              <p:cNvSpPr/>
              <p:nvPr/>
            </p:nvSpPr>
            <p:spPr>
              <a:xfrm>
                <a:off x="5474156" y="5821198"/>
                <a:ext cx="150839" cy="2264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6" name="Straight Connector 85">
                <a:extLst>
                  <a:ext uri="{FF2B5EF4-FFF2-40B4-BE49-F238E27FC236}">
                    <a16:creationId xmlns:a16="http://schemas.microsoft.com/office/drawing/2014/main" id="{7B16E50E-A702-D692-3C35-4B25786CBD6C}"/>
                  </a:ext>
                </a:extLst>
              </p:cNvPr>
              <p:cNvSpPr/>
              <p:nvPr/>
            </p:nvSpPr>
            <p:spPr>
              <a:xfrm flipV="1">
                <a:off x="5437799" y="5831640"/>
                <a:ext cx="231836" cy="18719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sp>
          <p:nvSpPr>
            <p:cNvPr id="87" name="Straight Connector 86">
              <a:extLst>
                <a:ext uri="{FF2B5EF4-FFF2-40B4-BE49-F238E27FC236}">
                  <a16:creationId xmlns:a16="http://schemas.microsoft.com/office/drawing/2014/main" id="{9263A1CE-A58C-482F-A35F-57CD4978B0B6}"/>
                </a:ext>
              </a:extLst>
            </p:cNvPr>
            <p:cNvSpPr/>
            <p:nvPr/>
          </p:nvSpPr>
          <p:spPr>
            <a:xfrm>
              <a:off x="2833917" y="4579918"/>
              <a:ext cx="523795" cy="57887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8" name="Straight Connector 87">
              <a:extLst>
                <a:ext uri="{FF2B5EF4-FFF2-40B4-BE49-F238E27FC236}">
                  <a16:creationId xmlns:a16="http://schemas.microsoft.com/office/drawing/2014/main" id="{0A0607ED-580C-3545-1B05-142BD26BD17B}"/>
                </a:ext>
              </a:extLst>
            </p:cNvPr>
            <p:cNvSpPr/>
            <p:nvPr/>
          </p:nvSpPr>
          <p:spPr>
            <a:xfrm>
              <a:off x="2977917" y="4377241"/>
              <a:ext cx="523795" cy="57887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9" name="Straight Connector 88">
              <a:extLst>
                <a:ext uri="{FF2B5EF4-FFF2-40B4-BE49-F238E27FC236}">
                  <a16:creationId xmlns:a16="http://schemas.microsoft.com/office/drawing/2014/main" id="{071E9621-059E-CFD5-70D9-1811F625E1A4}"/>
                </a:ext>
              </a:extLst>
            </p:cNvPr>
            <p:cNvSpPr/>
            <p:nvPr/>
          </p:nvSpPr>
          <p:spPr>
            <a:xfrm>
              <a:off x="3151077" y="4232519"/>
              <a:ext cx="523795" cy="57887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B3ECCF2B-7CD7-1745-C7E4-3F9B6774C96C}"/>
                    </a:ext>
                  </a:extLst>
                </p:cNvPr>
                <p:cNvSpPr txBox="1"/>
                <p:nvPr/>
              </p:nvSpPr>
              <p:spPr>
                <a:xfrm>
                  <a:off x="4494596" y="4981678"/>
                  <a:ext cx="385922" cy="3675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𝑤</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90" name="TextBox 89">
                  <a:extLst>
                    <a:ext uri="{FF2B5EF4-FFF2-40B4-BE49-F238E27FC236}">
                      <a16:creationId xmlns:a16="http://schemas.microsoft.com/office/drawing/2014/main" id="{D792D633-7B17-714C-F261-DF2BA32CDD8F}"/>
                    </a:ext>
                  </a:extLst>
                </p:cNvPr>
                <p:cNvSpPr txBox="1">
                  <a:spLocks noRot="1" noChangeAspect="1" noMove="1" noResize="1" noEditPoints="1" noAdjustHandles="1" noChangeArrowheads="1" noChangeShapeType="1" noTextEdit="1"/>
                </p:cNvSpPr>
                <p:nvPr/>
              </p:nvSpPr>
              <p:spPr>
                <a:xfrm>
                  <a:off x="4494596" y="4981678"/>
                  <a:ext cx="385922" cy="367561"/>
                </a:xfrm>
                <a:prstGeom prst="rect">
                  <a:avLst/>
                </a:prstGeom>
                <a:blipFill>
                  <a:blip r:embed="rId9"/>
                  <a:stretch>
                    <a:fillRect/>
                  </a:stretch>
                </a:blipFill>
                <a:ln cap="flat">
                  <a:noFill/>
                </a:ln>
              </p:spPr>
              <p:txBody>
                <a:bodyPr/>
                <a:lstStyle/>
                <a:p>
                  <a:r>
                    <a:rPr lang="en-US">
                      <a:noFill/>
                    </a:rPr>
                    <a:t> </a:t>
                  </a:r>
                </a:p>
              </p:txBody>
            </p:sp>
          </mc:Fallback>
        </mc:AlternateContent>
        <p:sp>
          <p:nvSpPr>
            <p:cNvPr id="91" name="Freeform 90">
              <a:extLst>
                <a:ext uri="{FF2B5EF4-FFF2-40B4-BE49-F238E27FC236}">
                  <a16:creationId xmlns:a16="http://schemas.microsoft.com/office/drawing/2014/main" id="{5B7C0AA8-D90D-97E3-492C-2638D3FB2152}"/>
                </a:ext>
              </a:extLst>
            </p:cNvPr>
            <p:cNvSpPr/>
            <p:nvPr/>
          </p:nvSpPr>
          <p:spPr>
            <a:xfrm>
              <a:off x="2552757" y="4020479"/>
              <a:ext cx="334076" cy="272162"/>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val f2"/>
                <a:gd name="f17" fmla="val f3"/>
                <a:gd name="f18" fmla="+- f17 0 f16"/>
                <a:gd name="f19" fmla="*/ f18 1 21600"/>
                <a:gd name="f20" fmla="*/ 6722 f19 1"/>
                <a:gd name="f21" fmla="*/ 14878 f19 1"/>
                <a:gd name="f22" fmla="*/ 15460 f19 1"/>
                <a:gd name="f23" fmla="*/ 8256 f19 1"/>
                <a:gd name="f24" fmla="*/ f20 1 f19"/>
                <a:gd name="f25" fmla="*/ f21 1 f19"/>
                <a:gd name="f26" fmla="*/ f23 1 f19"/>
                <a:gd name="f27" fmla="*/ f22 1 f19"/>
                <a:gd name="f28" fmla="*/ f24 f14 1"/>
                <a:gd name="f29" fmla="*/ f25 f14 1"/>
                <a:gd name="f30" fmla="*/ f27 f15 1"/>
                <a:gd name="f31" fmla="*/ f26 f15 1"/>
              </a:gdLst>
              <a:ahLst/>
              <a:cxnLst>
                <a:cxn ang="3cd4">
                  <a:pos x="hc" y="t"/>
                </a:cxn>
                <a:cxn ang="0">
                  <a:pos x="r" y="vc"/>
                </a:cxn>
                <a:cxn ang="cd4">
                  <a:pos x="hc" y="b"/>
                </a:cxn>
                <a:cxn ang="cd2">
                  <a:pos x="l" y="vc"/>
                </a:cxn>
              </a:cxnLst>
              <a:rect l="f28" t="f31" r="f29" b="f30"/>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E6E64C"/>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92" name="Straight Connector 91">
              <a:extLst>
                <a:ext uri="{FF2B5EF4-FFF2-40B4-BE49-F238E27FC236}">
                  <a16:creationId xmlns:a16="http://schemas.microsoft.com/office/drawing/2014/main" id="{AD60DE52-325E-6D87-AC62-0D4DBFF23F07}"/>
                </a:ext>
              </a:extLst>
            </p:cNvPr>
            <p:cNvSpPr/>
            <p:nvPr/>
          </p:nvSpPr>
          <p:spPr>
            <a:xfrm flipH="1" flipV="1">
              <a:off x="4494961" y="4563715"/>
              <a:ext cx="1075316" cy="11322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spTree>
    <p:extLst>
      <p:ext uri="{BB962C8B-B14F-4D97-AF65-F5344CB8AC3E}">
        <p14:creationId xmlns:p14="http://schemas.microsoft.com/office/powerpoint/2010/main" val="344401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xit" fill="hold"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xit" fill="hold" nodeType="clickEffect">
                                  <p:stCondLst>
                                    <p:cond delay="0"/>
                                  </p:stCondLst>
                                  <p:childTnLst>
                                    <p:set>
                                      <p:cBhvr>
                                        <p:cTn id="14" dur="1" fill="hold">
                                          <p:stCondLst>
                                            <p:cond delay="0"/>
                                          </p:stCondLst>
                                        </p:cTn>
                                        <p:tgtEl>
                                          <p:spTgt spid="5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Class="entr"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EABC8-1FC3-0B4F-7C25-56CA01EEC2B5}"/>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81E1D51-DD1E-9B11-3ADE-009AFC424EEA}"/>
              </a:ext>
            </a:extLst>
          </p:cNvPr>
          <p:cNvSpPr/>
          <p:nvPr/>
        </p:nvSpPr>
        <p:spPr>
          <a:xfrm>
            <a:off x="6374701" y="2053074"/>
            <a:ext cx="718077" cy="224041"/>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 name="Title 2">
            <a:extLst>
              <a:ext uri="{FF2B5EF4-FFF2-40B4-BE49-F238E27FC236}">
                <a16:creationId xmlns:a16="http://schemas.microsoft.com/office/drawing/2014/main" id="{0C0E5CF6-8388-B8E1-0A70-A1EA75D1DAEE}"/>
              </a:ext>
            </a:extLst>
          </p:cNvPr>
          <p:cNvSpPr txBox="1">
            <a:spLocks noGrp="1"/>
          </p:cNvSpPr>
          <p:nvPr>
            <p:ph type="title" idx="4294967295"/>
          </p:nvPr>
        </p:nvSpPr>
        <p:spPr/>
        <p:txBody>
          <a:bodyPr>
            <a:spAutoFit/>
          </a:bodyPr>
          <a:lstStyle/>
          <a:p>
            <a:pPr lvl="0"/>
            <a:r>
              <a:rPr lang="en-US"/>
              <a:t>Wide-Field Imaging – W-term</a:t>
            </a:r>
          </a:p>
        </p:txBody>
      </p:sp>
      <p:sp>
        <p:nvSpPr>
          <p:cNvPr id="4" name="TextBox 3">
            <a:extLst>
              <a:ext uri="{FF2B5EF4-FFF2-40B4-BE49-F238E27FC236}">
                <a16:creationId xmlns:a16="http://schemas.microsoft.com/office/drawing/2014/main" id="{713F72F6-644D-BEAC-F675-21716E51E48D}"/>
              </a:ext>
            </a:extLst>
          </p:cNvPr>
          <p:cNvSpPr txBox="1"/>
          <p:nvPr/>
        </p:nvSpPr>
        <p:spPr>
          <a:xfrm>
            <a:off x="343439" y="2747159"/>
            <a:ext cx="10150562" cy="97703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The ' w ' of a baseline can be large, away from the image phase center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The ' n ' for a source can be large, away from the image phase center</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30C29BB-79C8-8FB9-7BD3-CDEA29D452C7}"/>
                  </a:ext>
                </a:extLst>
              </p:cNvPr>
              <p:cNvSpPr txBox="1"/>
              <p:nvPr/>
            </p:nvSpPr>
            <p:spPr>
              <a:xfrm>
                <a:off x="2036524" y="1083957"/>
                <a:ext cx="5943600" cy="48455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r>
                        <a:rPr lang="en-US" i="0">
                          <a:latin typeface="Cambria Math" panose="02040503050406030204" pitchFamily="18" charset="0"/>
                        </a:rPr>
                        <m:t>=</m:t>
                      </m:r>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nary>
                        <m:naryPr>
                          <m:chr m:val="∬"/>
                          <m:subHide m:val="on"/>
                          <m:supHide m:val="on"/>
                          <m:ctrlPr>
                            <a:rPr lang="en-US" i="1">
                              <a:latin typeface="Cambria Math" panose="02040503050406030204" pitchFamily="18" charset="0"/>
                            </a:rPr>
                          </m:ctrlPr>
                        </m:naryPr>
                        <m:sub/>
                        <m:sup/>
                        <m:e>
                          <m:r>
                            <a:rPr lang="en-US" i="1">
                              <a:latin typeface="Cambria Math" panose="02040503050406030204" pitchFamily="18" charset="0"/>
                            </a:rPr>
                            <m:t>𝐼</m:t>
                          </m:r>
                        </m:e>
                      </m:nary>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𝑢𝑙</m:t>
                              </m:r>
                              <m:r>
                                <a:rPr lang="en-US" i="0">
                                  <a:latin typeface="Cambria Math" panose="02040503050406030204" pitchFamily="18" charset="0"/>
                                </a:rPr>
                                <m:t>+</m:t>
                              </m:r>
                              <m:r>
                                <a:rPr lang="en-US" i="1">
                                  <a:latin typeface="Cambria Math" panose="02040503050406030204" pitchFamily="18" charset="0"/>
                                </a:rPr>
                                <m:t>𝑣𝑚</m:t>
                              </m:r>
                            </m:e>
                          </m:d>
                        </m:sup>
                      </m:sSup>
                      <m:r>
                        <a:rPr lang="en-US" i="1">
                          <a:latin typeface="Cambria Math" panose="02040503050406030204" pitchFamily="18" charset="0"/>
                        </a:rPr>
                        <m:t>𝑑𝑙𝑑𝑚</m:t>
                      </m:r>
                    </m:oMath>
                  </m:oMathPara>
                </a14:m>
                <a:endParaRPr lang="en-US" sz="1800" b="0" i="0" u="none" strike="noStrike" kern="1200" cap="none" spc="0" baseline="0">
                  <a:solidFill>
                    <a:srgbClr val="000000"/>
                  </a:solidFill>
                  <a:uFillTx/>
                  <a:latin typeface="Luxi Sans" pitchFamily="34"/>
                </a:endParaRPr>
              </a:p>
            </p:txBody>
          </p:sp>
        </mc:Choice>
        <mc:Fallback xmlns="">
          <p:sp>
            <p:nvSpPr>
              <p:cNvPr id="5" name="TextBox 4">
                <a:extLst>
                  <a:ext uri="{FF2B5EF4-FFF2-40B4-BE49-F238E27FC236}">
                    <a16:creationId xmlns:a16="http://schemas.microsoft.com/office/drawing/2014/main" id="{DE52905F-5960-3166-36FE-723490A36FDB}"/>
                  </a:ext>
                </a:extLst>
              </p:cNvPr>
              <p:cNvSpPr txBox="1">
                <a:spLocks noRot="1" noChangeAspect="1" noMove="1" noResize="1" noEditPoints="1" noAdjustHandles="1" noChangeArrowheads="1" noChangeShapeType="1" noTextEdit="1"/>
              </p:cNvSpPr>
              <p:nvPr/>
            </p:nvSpPr>
            <p:spPr>
              <a:xfrm>
                <a:off x="2036524" y="1083957"/>
                <a:ext cx="5943600" cy="484558"/>
              </a:xfrm>
              <a:prstGeom prst="rect">
                <a:avLst/>
              </a:prstGeom>
              <a:blipFill>
                <a:blip r:embed="rId3"/>
                <a:stretch>
                  <a:fillRect t="-233333" b="-371795"/>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11C2236-EEEC-2514-F933-0245AE6E1BFF}"/>
                  </a:ext>
                </a:extLst>
              </p:cNvPr>
              <p:cNvSpPr txBox="1"/>
              <p:nvPr/>
            </p:nvSpPr>
            <p:spPr>
              <a:xfrm>
                <a:off x="1405798" y="1950122"/>
                <a:ext cx="7251118" cy="48455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r>
                        <a:rPr lang="en-US" i="0">
                          <a:latin typeface="Cambria Math" panose="02040503050406030204" pitchFamily="18" charset="0"/>
                        </a:rPr>
                        <m:t>=</m:t>
                      </m:r>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nary>
                        <m:naryPr>
                          <m:chr m:val="∭"/>
                          <m:subHide m:val="on"/>
                          <m:supHide m:val="on"/>
                          <m:ctrlPr>
                            <a:rPr lang="en-US" i="1">
                              <a:latin typeface="Cambria Math" panose="02040503050406030204" pitchFamily="18" charset="0"/>
                            </a:rPr>
                          </m:ctrlPr>
                        </m:naryPr>
                        <m:sub/>
                        <m:sup/>
                        <m:e>
                          <m:r>
                            <a:rPr lang="en-US" i="1">
                              <a:latin typeface="Cambria Math" panose="02040503050406030204" pitchFamily="18" charset="0"/>
                            </a:rPr>
                            <m:t>𝐼</m:t>
                          </m:r>
                        </m:e>
                      </m:nary>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𝑢𝑙</m:t>
                              </m:r>
                              <m:r>
                                <a:rPr lang="en-US" i="0">
                                  <a:latin typeface="Cambria Math" panose="02040503050406030204" pitchFamily="18" charset="0"/>
                                </a:rPr>
                                <m:t>+</m:t>
                              </m:r>
                              <m:r>
                                <a:rPr lang="en-US" i="1">
                                  <a:latin typeface="Cambria Math" panose="02040503050406030204" pitchFamily="18" charset="0"/>
                                </a:rPr>
                                <m:t>𝑣𝑚</m:t>
                              </m:r>
                              <m:r>
                                <a:rPr lang="en-US" i="0">
                                  <a:latin typeface="Cambria Math" panose="02040503050406030204" pitchFamily="18" charset="0"/>
                                </a:rPr>
                                <m:t>+</m:t>
                              </m:r>
                              <m:r>
                                <a:rPr lang="en-US" i="1">
                                  <a:latin typeface="Cambria Math" panose="02040503050406030204" pitchFamily="18" charset="0"/>
                                </a:rPr>
                                <m:t>𝑤</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𝑛</m:t>
                                  </m:r>
                                  <m:r>
                                    <a:rPr lang="en-US" i="0">
                                      <a:latin typeface="Cambria Math" panose="02040503050406030204" pitchFamily="18" charset="0"/>
                                    </a:rPr>
                                    <m:t>−1</m:t>
                                  </m:r>
                                </m:e>
                              </m:d>
                            </m:e>
                          </m:d>
                        </m:sup>
                      </m:sSup>
                      <m:r>
                        <a:rPr lang="en-US" i="1">
                          <a:latin typeface="Cambria Math" panose="02040503050406030204" pitchFamily="18" charset="0"/>
                        </a:rPr>
                        <m:t>𝑑𝑙𝑑𝑚𝑑𝑛</m:t>
                      </m:r>
                    </m:oMath>
                  </m:oMathPara>
                </a14:m>
                <a:endParaRPr lang="en-US" sz="1800" b="0" i="0" u="none" strike="noStrike" kern="1200" cap="none" spc="0" baseline="0">
                  <a:solidFill>
                    <a:srgbClr val="000000"/>
                  </a:solidFill>
                  <a:uFillTx/>
                  <a:latin typeface="Luxi Sans" pitchFamily="34"/>
                </a:endParaRPr>
              </a:p>
            </p:txBody>
          </p:sp>
        </mc:Choice>
        <mc:Fallback xmlns="">
          <p:sp>
            <p:nvSpPr>
              <p:cNvPr id="6" name="TextBox 5">
                <a:extLst>
                  <a:ext uri="{FF2B5EF4-FFF2-40B4-BE49-F238E27FC236}">
                    <a16:creationId xmlns:a16="http://schemas.microsoft.com/office/drawing/2014/main" id="{77FA6083-BEED-C5B7-5CE2-28509CEBF5D8}"/>
                  </a:ext>
                </a:extLst>
              </p:cNvPr>
              <p:cNvSpPr txBox="1">
                <a:spLocks noRot="1" noChangeAspect="1" noMove="1" noResize="1" noEditPoints="1" noAdjustHandles="1" noChangeArrowheads="1" noChangeShapeType="1" noTextEdit="1"/>
              </p:cNvSpPr>
              <p:nvPr/>
            </p:nvSpPr>
            <p:spPr>
              <a:xfrm>
                <a:off x="1405798" y="1950122"/>
                <a:ext cx="7251118" cy="484558"/>
              </a:xfrm>
              <a:prstGeom prst="rect">
                <a:avLst/>
              </a:prstGeom>
              <a:blipFill>
                <a:blip r:embed="rId4"/>
                <a:stretch>
                  <a:fillRect t="-233333" b="-371795"/>
                </a:stretch>
              </a:blipFill>
              <a:ln cap="flat">
                <a:noFill/>
              </a:ln>
            </p:spPr>
            <p:txBody>
              <a:bodyPr/>
              <a:lstStyle/>
              <a:p>
                <a:r>
                  <a:rPr lang="en-US">
                    <a:noFill/>
                  </a:rPr>
                  <a:t> </a:t>
                </a:r>
              </a:p>
            </p:txBody>
          </p:sp>
        </mc:Fallback>
      </mc:AlternateContent>
      <p:grpSp>
        <p:nvGrpSpPr>
          <p:cNvPr id="7" name="Group 6">
            <a:extLst>
              <a:ext uri="{FF2B5EF4-FFF2-40B4-BE49-F238E27FC236}">
                <a16:creationId xmlns:a16="http://schemas.microsoft.com/office/drawing/2014/main" id="{C66E3E45-5A53-E0D9-29AE-6691A8711A8F}"/>
              </a:ext>
            </a:extLst>
          </p:cNvPr>
          <p:cNvGrpSpPr/>
          <p:nvPr/>
        </p:nvGrpSpPr>
        <p:grpSpPr>
          <a:xfrm>
            <a:off x="64437" y="3730678"/>
            <a:ext cx="9920884" cy="3795482"/>
            <a:chOff x="64437" y="3730678"/>
            <a:chExt cx="9920884" cy="3795482"/>
          </a:xfrm>
        </p:grpSpPr>
        <p:sp>
          <p:nvSpPr>
            <p:cNvPr id="8" name="Freeform 7">
              <a:extLst>
                <a:ext uri="{FF2B5EF4-FFF2-40B4-BE49-F238E27FC236}">
                  <a16:creationId xmlns:a16="http://schemas.microsoft.com/office/drawing/2014/main" id="{0DAE3706-CEB4-0725-2E41-29964C91423F}"/>
                </a:ext>
              </a:extLst>
            </p:cNvPr>
            <p:cNvSpPr/>
            <p:nvPr/>
          </p:nvSpPr>
          <p:spPr>
            <a:xfrm>
              <a:off x="64437" y="3730678"/>
              <a:ext cx="9920883" cy="606238"/>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FFFFFF"/>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pic>
          <p:nvPicPr>
            <p:cNvPr id="9" name="Picture 8">
              <a:extLst>
                <a:ext uri="{FF2B5EF4-FFF2-40B4-BE49-F238E27FC236}">
                  <a16:creationId xmlns:a16="http://schemas.microsoft.com/office/drawing/2014/main" id="{D1CB085C-EBCA-FF15-85F7-C73236A9E76A}"/>
                </a:ext>
              </a:extLst>
            </p:cNvPr>
            <p:cNvPicPr>
              <a:picLocks noChangeAspect="1"/>
            </p:cNvPicPr>
            <p:nvPr/>
          </p:nvPicPr>
          <p:blipFill>
            <a:blip r:embed="rId5">
              <a:lum/>
              <a:alphaModFix/>
            </a:blip>
            <a:srcRect l="10919" t="10928" r="5454" b="10928"/>
            <a:stretch>
              <a:fillRect/>
            </a:stretch>
          </p:blipFill>
          <p:spPr>
            <a:xfrm>
              <a:off x="6451924" y="4350962"/>
              <a:ext cx="3533397" cy="3159718"/>
            </a:xfrm>
            <a:prstGeom prst="rect">
              <a:avLst/>
            </a:prstGeom>
            <a:noFill/>
            <a:ln cap="flat">
              <a:noFill/>
            </a:ln>
          </p:spPr>
        </p:pic>
        <p:pic>
          <p:nvPicPr>
            <p:cNvPr id="10" name="Picture 9">
              <a:extLst>
                <a:ext uri="{FF2B5EF4-FFF2-40B4-BE49-F238E27FC236}">
                  <a16:creationId xmlns:a16="http://schemas.microsoft.com/office/drawing/2014/main" id="{D8BD2FC8-1107-870B-9F05-4A6A327695B3}"/>
                </a:ext>
              </a:extLst>
            </p:cNvPr>
            <p:cNvPicPr>
              <a:picLocks noChangeAspect="1"/>
            </p:cNvPicPr>
            <p:nvPr/>
          </p:nvPicPr>
          <p:blipFill>
            <a:blip r:embed="rId6">
              <a:lum/>
              <a:alphaModFix/>
            </a:blip>
            <a:srcRect l="10919" t="10928" r="5454" b="10928"/>
            <a:stretch>
              <a:fillRect/>
            </a:stretch>
          </p:blipFill>
          <p:spPr>
            <a:xfrm>
              <a:off x="3183117" y="4357436"/>
              <a:ext cx="3529081" cy="3154323"/>
            </a:xfrm>
            <a:prstGeom prst="rect">
              <a:avLst/>
            </a:prstGeom>
            <a:noFill/>
            <a:ln cap="flat">
              <a:noFill/>
            </a:ln>
          </p:spPr>
        </p:pic>
        <p:pic>
          <p:nvPicPr>
            <p:cNvPr id="11" name="Picture 10">
              <a:extLst>
                <a:ext uri="{FF2B5EF4-FFF2-40B4-BE49-F238E27FC236}">
                  <a16:creationId xmlns:a16="http://schemas.microsoft.com/office/drawing/2014/main" id="{7BC91FB5-6328-F4F1-F7BE-A80904DE06BC}"/>
                </a:ext>
              </a:extLst>
            </p:cNvPr>
            <p:cNvPicPr>
              <a:picLocks noChangeAspect="1"/>
            </p:cNvPicPr>
            <p:nvPr/>
          </p:nvPicPr>
          <p:blipFill>
            <a:blip r:embed="rId7">
              <a:lum/>
              <a:alphaModFix/>
            </a:blip>
            <a:srcRect l="10919" t="10928" r="5454" b="10928"/>
            <a:stretch>
              <a:fillRect/>
            </a:stretch>
          </p:blipFill>
          <p:spPr>
            <a:xfrm>
              <a:off x="103318" y="4371837"/>
              <a:ext cx="3300481" cy="3154323"/>
            </a:xfrm>
            <a:prstGeom prst="rect">
              <a:avLst/>
            </a:prstGeom>
            <a:noFill/>
            <a:ln cap="flat">
              <a:noFill/>
            </a:ln>
          </p:spPr>
        </p:pic>
        <p:sp>
          <p:nvSpPr>
            <p:cNvPr id="12" name="TextBox 11">
              <a:extLst>
                <a:ext uri="{FF2B5EF4-FFF2-40B4-BE49-F238E27FC236}">
                  <a16:creationId xmlns:a16="http://schemas.microsoft.com/office/drawing/2014/main" id="{487C7BEF-B85E-2CAF-87A1-C287441615E2}"/>
                </a:ext>
              </a:extLst>
            </p:cNvPr>
            <p:cNvSpPr txBox="1"/>
            <p:nvPr/>
          </p:nvSpPr>
          <p:spPr>
            <a:xfrm>
              <a:off x="971275" y="3805915"/>
              <a:ext cx="1860483" cy="385922"/>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2D Imaging</a:t>
              </a:r>
            </a:p>
          </p:txBody>
        </p:sp>
        <p:sp>
          <p:nvSpPr>
            <p:cNvPr id="13" name="TextBox 12">
              <a:extLst>
                <a:ext uri="{FF2B5EF4-FFF2-40B4-BE49-F238E27FC236}">
                  <a16:creationId xmlns:a16="http://schemas.microsoft.com/office/drawing/2014/main" id="{F212ECC1-CCD1-06DA-1F35-B42DCC8B05F7}"/>
                </a:ext>
              </a:extLst>
            </p:cNvPr>
            <p:cNvSpPr txBox="1"/>
            <p:nvPr/>
          </p:nvSpPr>
          <p:spPr>
            <a:xfrm>
              <a:off x="3912123" y="3848042"/>
              <a:ext cx="2450518" cy="385922"/>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Facet Imaging</a:t>
              </a:r>
            </a:p>
          </p:txBody>
        </p:sp>
        <p:sp>
          <p:nvSpPr>
            <p:cNvPr id="14" name="TextBox 13">
              <a:extLst>
                <a:ext uri="{FF2B5EF4-FFF2-40B4-BE49-F238E27FC236}">
                  <a16:creationId xmlns:a16="http://schemas.microsoft.com/office/drawing/2014/main" id="{B7258913-981E-8638-D76D-9D63C99F672B}"/>
                </a:ext>
              </a:extLst>
            </p:cNvPr>
            <p:cNvSpPr txBox="1"/>
            <p:nvPr/>
          </p:nvSpPr>
          <p:spPr>
            <a:xfrm>
              <a:off x="7188482" y="3848042"/>
              <a:ext cx="2450518" cy="385922"/>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W-Projection</a:t>
              </a:r>
            </a:p>
          </p:txBody>
        </p:sp>
      </p:grpSp>
    </p:spTree>
    <p:extLst>
      <p:ext uri="{BB962C8B-B14F-4D97-AF65-F5344CB8AC3E}">
        <p14:creationId xmlns:p14="http://schemas.microsoft.com/office/powerpoint/2010/main" val="735527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605B1-A1CE-4E9B-C360-2056730820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C5A012-0131-2AD8-0BF4-EFB93002A9AE}"/>
              </a:ext>
            </a:extLst>
          </p:cNvPr>
          <p:cNvSpPr txBox="1">
            <a:spLocks noGrp="1"/>
          </p:cNvSpPr>
          <p:nvPr>
            <p:ph type="title" idx="4294967295"/>
          </p:nvPr>
        </p:nvSpPr>
        <p:spPr/>
        <p:txBody>
          <a:bodyPr>
            <a:spAutoFit/>
          </a:bodyPr>
          <a:lstStyle/>
          <a:p>
            <a:pPr lvl="0"/>
            <a:r>
              <a:rPr lang="en-US"/>
              <a:t>Wide-Field Imaging – Primary Beams</a:t>
            </a:r>
          </a:p>
        </p:txBody>
      </p:sp>
      <p:sp>
        <p:nvSpPr>
          <p:cNvPr id="3" name="TextBox 2">
            <a:extLst>
              <a:ext uri="{FF2B5EF4-FFF2-40B4-BE49-F238E27FC236}">
                <a16:creationId xmlns:a16="http://schemas.microsoft.com/office/drawing/2014/main" id="{9893F1CD-9A5A-DD4E-5199-EE4BFA15C7CA}"/>
              </a:ext>
            </a:extLst>
          </p:cNvPr>
          <p:cNvSpPr txBox="1"/>
          <p:nvPr/>
        </p:nvSpPr>
        <p:spPr>
          <a:xfrm>
            <a:off x="262076" y="891357"/>
            <a:ext cx="9546838" cy="8863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Each antenna has a limited field of view =&gt;  Primary Beam (gain) pattern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=&gt; Sky is (approx) multiplied by PB, before being sampled by the interferometer</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AB424FA-E3F9-448C-50F4-E9805C52A0F0}"/>
                  </a:ext>
                </a:extLst>
              </p:cNvPr>
              <p:cNvSpPr txBox="1"/>
              <p:nvPr/>
            </p:nvSpPr>
            <p:spPr>
              <a:xfrm>
                <a:off x="1721156" y="1944361"/>
                <a:ext cx="6612474" cy="46799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r>
                        <a:rPr lang="en-US" i="0">
                          <a:latin typeface="Cambria Math" panose="02040503050406030204" pitchFamily="18" charset="0"/>
                        </a:rPr>
                        <m:t>≈</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𝑃𝑆𝐹</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r>
                        <a:rPr lang="en-US" i="0">
                          <a:latin typeface="Cambria Math" panose="02040503050406030204" pitchFamily="18" charset="0"/>
                        </a:rPr>
                        <m:t>∗</m:t>
                      </m:r>
                      <m:d>
                        <m:dPr>
                          <m:begChr m:val="["/>
                          <m:endChr m:val="]"/>
                          <m:ctrlPr>
                            <a:rPr lang="en-US" i="1">
                              <a:solidFill>
                                <a:srgbClr val="836967"/>
                              </a:solidFill>
                              <a:latin typeface="Cambria Math" panose="02040503050406030204" pitchFamily="18" charset="0"/>
                            </a:rPr>
                          </m:ctrlPr>
                        </m:dPr>
                        <m:e>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𝑃</m:t>
                              </m:r>
                            </m:e>
                            <m:sup>
                              <m:r>
                                <a:rPr lang="en-US" i="1">
                                  <a:latin typeface="Cambria Math" panose="02040503050406030204" pitchFamily="18" charset="0"/>
                                </a:rPr>
                                <m:t>𝑠𝑘𝑦</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r>
                            <a:rPr lang="en-US" i="0">
                              <a:latin typeface="Cambria Math" panose="02040503050406030204" pitchFamily="18" charset="0"/>
                            </a:rPr>
                            <m:t>⋅</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𝑠𝑘𝑦</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e>
                      </m:d>
                    </m:oMath>
                  </m:oMathPara>
                </a14:m>
                <a:endParaRPr lang="en-US" sz="1800" b="0" i="0" u="none" strike="noStrike" kern="1200" cap="none" spc="0" baseline="0">
                  <a:solidFill>
                    <a:srgbClr val="0000FF"/>
                  </a:solidFill>
                  <a:uFillTx/>
                  <a:latin typeface="Luxi Sans" pitchFamily="34"/>
                </a:endParaRPr>
              </a:p>
            </p:txBody>
          </p:sp>
        </mc:Choice>
        <mc:Fallback xmlns="">
          <p:sp>
            <p:nvSpPr>
              <p:cNvPr id="4" name="TextBox 3">
                <a:extLst>
                  <a:ext uri="{FF2B5EF4-FFF2-40B4-BE49-F238E27FC236}">
                    <a16:creationId xmlns:a16="http://schemas.microsoft.com/office/drawing/2014/main" id="{F54EC4BD-A94E-6EE0-AEF3-481B0F081F6D}"/>
                  </a:ext>
                </a:extLst>
              </p:cNvPr>
              <p:cNvSpPr txBox="1">
                <a:spLocks noRot="1" noChangeAspect="1" noMove="1" noResize="1" noEditPoints="1" noAdjustHandles="1" noChangeArrowheads="1" noChangeShapeType="1" noTextEdit="1"/>
              </p:cNvSpPr>
              <p:nvPr/>
            </p:nvSpPr>
            <p:spPr>
              <a:xfrm>
                <a:off x="1721156" y="1944361"/>
                <a:ext cx="6612474" cy="467999"/>
              </a:xfrm>
              <a:prstGeom prst="rect">
                <a:avLst/>
              </a:prstGeom>
              <a:blipFill>
                <a:blip r:embed="rId3"/>
                <a:stretch>
                  <a:fillRect/>
                </a:stretch>
              </a:blipFill>
              <a:ln cap="flat">
                <a:noFill/>
              </a:ln>
            </p:spPr>
            <p:txBody>
              <a:bodyPr/>
              <a:lstStyle/>
              <a:p>
                <a:r>
                  <a:rPr lang="en-US">
                    <a:noFill/>
                  </a:rPr>
                  <a:t> </a:t>
                </a:r>
              </a:p>
            </p:txBody>
          </p:sp>
        </mc:Fallback>
      </mc:AlternateContent>
      <p:pic>
        <p:nvPicPr>
          <p:cNvPr id="32" name="Picture 31">
            <a:extLst>
              <a:ext uri="{FF2B5EF4-FFF2-40B4-BE49-F238E27FC236}">
                <a16:creationId xmlns:a16="http://schemas.microsoft.com/office/drawing/2014/main" id="{AB0C0309-DBCC-6DB8-3B3D-1D118500D9DF}"/>
              </a:ext>
            </a:extLst>
          </p:cNvPr>
          <p:cNvPicPr>
            <a:picLocks noChangeAspect="1"/>
          </p:cNvPicPr>
          <p:nvPr/>
        </p:nvPicPr>
        <p:blipFill>
          <a:blip r:embed="rId4">
            <a:lum/>
            <a:alphaModFix/>
          </a:blip>
          <a:srcRect/>
          <a:stretch>
            <a:fillRect/>
          </a:stretch>
        </p:blipFill>
        <p:spPr>
          <a:xfrm>
            <a:off x="-2202478" y="4792681"/>
            <a:ext cx="1735202" cy="1640159"/>
          </a:xfrm>
          <a:prstGeom prst="rect">
            <a:avLst/>
          </a:prstGeom>
          <a:noFill/>
          <a:ln cap="flat">
            <a:noFill/>
          </a:ln>
        </p:spPr>
      </p:pic>
      <p:sp>
        <p:nvSpPr>
          <p:cNvPr id="33" name="Rectangle 32">
            <a:extLst>
              <a:ext uri="{FF2B5EF4-FFF2-40B4-BE49-F238E27FC236}">
                <a16:creationId xmlns:a16="http://schemas.microsoft.com/office/drawing/2014/main" id="{4DB5AC39-4B75-D1A1-1FF2-F3535137E987}"/>
              </a:ext>
            </a:extLst>
          </p:cNvPr>
          <p:cNvSpPr/>
          <p:nvPr/>
        </p:nvSpPr>
        <p:spPr>
          <a:xfrm>
            <a:off x="-2190244" y="4796997"/>
            <a:ext cx="1754642" cy="1660321"/>
          </a:xfrm>
          <a:prstGeom prst="rect">
            <a:avLst/>
          </a:prstGeom>
          <a:solidFill>
            <a:srgbClr val="000000"/>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9242337-7AF4-C067-7DA2-60396D49678D}"/>
                  </a:ext>
                </a:extLst>
              </p:cNvPr>
              <p:cNvSpPr txBox="1"/>
              <p:nvPr/>
            </p:nvSpPr>
            <p:spPr>
              <a:xfrm>
                <a:off x="4152601" y="3661559"/>
                <a:ext cx="754197" cy="36756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f>
                        <m:fPr>
                          <m:type m:val="lin"/>
                          <m:ctrlPr>
                            <a:rPr lang="en-US" i="1">
                              <a:latin typeface="Cambria Math" panose="02040503050406030204" pitchFamily="18" charset="0"/>
                            </a:rPr>
                          </m:ctrlPr>
                        </m:fPr>
                        <m:num>
                          <m:r>
                            <a:rPr lang="en-US" i="1">
                              <a:latin typeface="Cambria Math" panose="02040503050406030204" pitchFamily="18" charset="0"/>
                            </a:rPr>
                            <m:t>𝜆</m:t>
                          </m:r>
                        </m:num>
                        <m:den>
                          <m:r>
                            <a:rPr lang="en-US" i="1">
                              <a:latin typeface="Cambria Math" panose="02040503050406030204" pitchFamily="18" charset="0"/>
                            </a:rPr>
                            <m:t>𝐷</m:t>
                          </m:r>
                        </m:den>
                      </m:f>
                    </m:oMath>
                  </m:oMathPara>
                </a14:m>
                <a:endParaRPr lang="en-US" sz="1800" b="0" i="0" u="none" strike="noStrike" kern="1200" cap="none" spc="0" baseline="0">
                  <a:solidFill>
                    <a:srgbClr val="000000"/>
                  </a:solidFill>
                  <a:uFillTx/>
                  <a:latin typeface="Luxi Sans" pitchFamily="34"/>
                </a:endParaRPr>
              </a:p>
            </p:txBody>
          </p:sp>
        </mc:Choice>
        <mc:Fallback xmlns="">
          <p:sp>
            <p:nvSpPr>
              <p:cNvPr id="34" name="TextBox 33">
                <a:extLst>
                  <a:ext uri="{FF2B5EF4-FFF2-40B4-BE49-F238E27FC236}">
                    <a16:creationId xmlns:a16="http://schemas.microsoft.com/office/drawing/2014/main" id="{86979DDF-8190-AA09-B519-98F5B0A01213}"/>
                  </a:ext>
                </a:extLst>
              </p:cNvPr>
              <p:cNvSpPr txBox="1">
                <a:spLocks noRot="1" noChangeAspect="1" noMove="1" noResize="1" noEditPoints="1" noAdjustHandles="1" noChangeArrowheads="1" noChangeShapeType="1" noTextEdit="1"/>
              </p:cNvSpPr>
              <p:nvPr/>
            </p:nvSpPr>
            <p:spPr>
              <a:xfrm>
                <a:off x="4152601" y="3661559"/>
                <a:ext cx="754197" cy="367561"/>
              </a:xfrm>
              <a:prstGeom prst="rect">
                <a:avLst/>
              </a:prstGeom>
              <a:blipFill>
                <a:blip r:embed="rId5"/>
                <a:stretch>
                  <a:fillRect l="-14754" t="-113333" b="-166667"/>
                </a:stretch>
              </a:blipFill>
              <a:ln cap="flat">
                <a:noFill/>
              </a:ln>
            </p:spPr>
            <p:txBody>
              <a:bodyPr/>
              <a:lstStyle/>
              <a:p>
                <a:r>
                  <a:rPr lang="en-US">
                    <a:noFill/>
                  </a:rPr>
                  <a:t> </a:t>
                </a:r>
              </a:p>
            </p:txBody>
          </p:sp>
        </mc:Fallback>
      </mc:AlternateContent>
      <p:sp>
        <p:nvSpPr>
          <p:cNvPr id="35" name="TextBox 34">
            <a:extLst>
              <a:ext uri="{FF2B5EF4-FFF2-40B4-BE49-F238E27FC236}">
                <a16:creationId xmlns:a16="http://schemas.microsoft.com/office/drawing/2014/main" id="{83B4C4A3-2863-6CC1-E00D-6E26DC32998D}"/>
              </a:ext>
            </a:extLst>
          </p:cNvPr>
          <p:cNvSpPr txBox="1"/>
          <p:nvPr/>
        </p:nvSpPr>
        <p:spPr>
          <a:xfrm>
            <a:off x="3227036" y="3053876"/>
            <a:ext cx="3712317" cy="235116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The antenna field of view :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D = antenna diameter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Compare with angular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resolution of the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00000"/>
                </a:solidFill>
                <a:uFillTx/>
                <a:latin typeface="Luxi Sans" pitchFamily="34"/>
                <a:ea typeface="DejaVu LGC Sans" pitchFamily="2"/>
                <a:cs typeface="DejaVu LGC Sans" pitchFamily="2"/>
              </a:rPr>
              <a:t>interferometer :  </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FEC919AC-667C-5768-C145-09F1D2557D4E}"/>
                  </a:ext>
                </a:extLst>
              </p:cNvPr>
              <p:cNvSpPr txBox="1"/>
              <p:nvPr/>
            </p:nvSpPr>
            <p:spPr>
              <a:xfrm>
                <a:off x="4034515" y="5075642"/>
                <a:ext cx="1001158" cy="41436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f>
                        <m:fPr>
                          <m:type m:val="lin"/>
                          <m:ctrlPr>
                            <a:rPr lang="en-US" i="1">
                              <a:latin typeface="Cambria Math" panose="02040503050406030204" pitchFamily="18" charset="0"/>
                            </a:rPr>
                          </m:ctrlPr>
                        </m:fPr>
                        <m:num>
                          <m:r>
                            <a:rPr lang="en-US" i="1">
                              <a:latin typeface="Cambria Math" panose="02040503050406030204" pitchFamily="18" charset="0"/>
                            </a:rPr>
                            <m:t>𝜆</m:t>
                          </m:r>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𝑚𝑎𝑥</m:t>
                              </m:r>
                            </m:sub>
                          </m:sSub>
                        </m:den>
                      </m:f>
                    </m:oMath>
                  </m:oMathPara>
                </a14:m>
                <a:endParaRPr lang="en-US" sz="1800" b="0" i="0" u="none" strike="noStrike" kern="1200" cap="none" spc="0" baseline="0">
                  <a:solidFill>
                    <a:srgbClr val="000000"/>
                  </a:solidFill>
                  <a:uFillTx/>
                  <a:latin typeface="Luxi Sans" pitchFamily="34"/>
                </a:endParaRPr>
              </a:p>
            </p:txBody>
          </p:sp>
        </mc:Choice>
        <mc:Fallback xmlns="">
          <p:sp>
            <p:nvSpPr>
              <p:cNvPr id="36" name="TextBox 35">
                <a:extLst>
                  <a:ext uri="{FF2B5EF4-FFF2-40B4-BE49-F238E27FC236}">
                    <a16:creationId xmlns:a16="http://schemas.microsoft.com/office/drawing/2014/main" id="{46359E8C-3725-8091-776C-A944891ACB39}"/>
                  </a:ext>
                </a:extLst>
              </p:cNvPr>
              <p:cNvSpPr txBox="1">
                <a:spLocks noRot="1" noChangeAspect="1" noMove="1" noResize="1" noEditPoints="1" noAdjustHandles="1" noChangeArrowheads="1" noChangeShapeType="1" noTextEdit="1"/>
              </p:cNvSpPr>
              <p:nvPr/>
            </p:nvSpPr>
            <p:spPr>
              <a:xfrm>
                <a:off x="4034515" y="5075642"/>
                <a:ext cx="1001158" cy="414360"/>
              </a:xfrm>
              <a:prstGeom prst="rect">
                <a:avLst/>
              </a:prstGeom>
              <a:blipFill>
                <a:blip r:embed="rId6"/>
                <a:stretch>
                  <a:fillRect l="-15000" t="-97059" b="-135294"/>
                </a:stretch>
              </a:blipFill>
              <a:ln cap="flat">
                <a:noFill/>
              </a:ln>
            </p:spPr>
            <p:txBody>
              <a:bodyPr/>
              <a:lstStyle/>
              <a:p>
                <a:r>
                  <a:rPr lang="en-US">
                    <a:noFill/>
                  </a:rPr>
                  <a:t> </a:t>
                </a:r>
              </a:p>
            </p:txBody>
          </p:sp>
        </mc:Fallback>
      </mc:AlternateContent>
      <p:sp>
        <p:nvSpPr>
          <p:cNvPr id="37" name="TextBox 36">
            <a:extLst>
              <a:ext uri="{FF2B5EF4-FFF2-40B4-BE49-F238E27FC236}">
                <a16:creationId xmlns:a16="http://schemas.microsoft.com/office/drawing/2014/main" id="{5D78B6CF-6E24-B5E1-4CFB-E6474A63025D}"/>
              </a:ext>
            </a:extLst>
          </p:cNvPr>
          <p:cNvSpPr txBox="1"/>
          <p:nvPr/>
        </p:nvSpPr>
        <p:spPr>
          <a:xfrm>
            <a:off x="2944084" y="6302163"/>
            <a:ext cx="7207200" cy="11516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But, in reality, P changes with time, freq, pol and antenna....</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FF"/>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=&gt; Ignoring such effects limits dynamic range to 10^4</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=&gt; More-accurate method to account for this :  A-Projection</a:t>
            </a:r>
          </a:p>
        </p:txBody>
      </p:sp>
      <p:pic>
        <p:nvPicPr>
          <p:cNvPr id="38" name="Picture 37">
            <a:extLst>
              <a:ext uri="{FF2B5EF4-FFF2-40B4-BE49-F238E27FC236}">
                <a16:creationId xmlns:a16="http://schemas.microsoft.com/office/drawing/2014/main" id="{5BA40F47-A44C-B171-5788-C9A358097D31}"/>
              </a:ext>
            </a:extLst>
          </p:cNvPr>
          <p:cNvPicPr>
            <a:picLocks noChangeAspect="1"/>
          </p:cNvPicPr>
          <p:nvPr/>
        </p:nvPicPr>
        <p:blipFill>
          <a:blip r:embed="rId7">
            <a:lum/>
            <a:alphaModFix/>
          </a:blip>
          <a:srcRect/>
          <a:stretch>
            <a:fillRect/>
          </a:stretch>
        </p:blipFill>
        <p:spPr>
          <a:xfrm>
            <a:off x="86401" y="5922358"/>
            <a:ext cx="1229035" cy="1404362"/>
          </a:xfrm>
          <a:prstGeom prst="rect">
            <a:avLst/>
          </a:prstGeom>
          <a:solidFill>
            <a:srgbClr val="FFFFFF">
              <a:alpha val="50000"/>
            </a:srgbClr>
          </a:solidFill>
          <a:ln cap="flat">
            <a:noFill/>
          </a:ln>
        </p:spPr>
      </p:pic>
      <p:pic>
        <p:nvPicPr>
          <p:cNvPr id="39" name="Picture 38">
            <a:extLst>
              <a:ext uri="{FF2B5EF4-FFF2-40B4-BE49-F238E27FC236}">
                <a16:creationId xmlns:a16="http://schemas.microsoft.com/office/drawing/2014/main" id="{20523521-6D78-50A2-B147-4B9D99D6DC7E}"/>
              </a:ext>
            </a:extLst>
          </p:cNvPr>
          <p:cNvPicPr>
            <a:picLocks noChangeAspect="1"/>
          </p:cNvPicPr>
          <p:nvPr/>
        </p:nvPicPr>
        <p:blipFill>
          <a:blip r:embed="rId8">
            <a:lum/>
            <a:alphaModFix/>
          </a:blip>
          <a:srcRect/>
          <a:stretch>
            <a:fillRect/>
          </a:stretch>
        </p:blipFill>
        <p:spPr>
          <a:xfrm>
            <a:off x="1291315" y="5932078"/>
            <a:ext cx="1466276" cy="1394999"/>
          </a:xfrm>
          <a:prstGeom prst="rect">
            <a:avLst/>
          </a:prstGeom>
          <a:noFill/>
          <a:ln cap="flat">
            <a:noFill/>
          </a:ln>
        </p:spPr>
      </p:pic>
      <p:sp>
        <p:nvSpPr>
          <p:cNvPr id="40" name="Freeform 39">
            <a:extLst>
              <a:ext uri="{FF2B5EF4-FFF2-40B4-BE49-F238E27FC236}">
                <a16:creationId xmlns:a16="http://schemas.microsoft.com/office/drawing/2014/main" id="{21710EA2-7B7D-34C4-EB60-611DC90501BD}"/>
              </a:ext>
            </a:extLst>
          </p:cNvPr>
          <p:cNvSpPr/>
          <p:nvPr/>
        </p:nvSpPr>
        <p:spPr>
          <a:xfrm>
            <a:off x="666359" y="6511323"/>
            <a:ext cx="171724" cy="151918"/>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val f5"/>
              <a:gd name="f15" fmla="val f6"/>
              <a:gd name="f16" fmla="*/ 0 f7 1"/>
              <a:gd name="f17" fmla="*/ f5 f0 1"/>
              <a:gd name="f18" fmla="*/ f9 f0 1"/>
              <a:gd name="f19" fmla="*/ f11 f0 1"/>
              <a:gd name="f20" fmla="+- f15 0 f14"/>
              <a:gd name="f21" fmla="*/ f16 1 f2"/>
              <a:gd name="f22" fmla="*/ f17 1 f2"/>
              <a:gd name="f23" fmla="*/ f18 1 f2"/>
              <a:gd name="f24" fmla="*/ f19 1 f2"/>
              <a:gd name="f25" fmla="*/ f20 1 21600"/>
              <a:gd name="f26" fmla="+- 0 0 f21"/>
              <a:gd name="f27" fmla="+- f22 0 f1"/>
              <a:gd name="f28" fmla="+- f23 0 f1"/>
              <a:gd name="f29" fmla="+- f24 0 f1"/>
              <a:gd name="f30" fmla="*/ 3163 f25 1"/>
              <a:gd name="f31" fmla="*/ 18437 f25 1"/>
              <a:gd name="f32" fmla="*/ 10800 f25 1"/>
              <a:gd name="f33" fmla="*/ 0 f25 1"/>
              <a:gd name="f34" fmla="*/ 21600 f25 1"/>
              <a:gd name="f35" fmla="*/ f26 f0 1"/>
              <a:gd name="f36" fmla="+- f28 0 f27"/>
              <a:gd name="f37" fmla="*/ f35 1 f7"/>
              <a:gd name="f38" fmla="*/ f32 1 f25"/>
              <a:gd name="f39" fmla="*/ f33 1 f25"/>
              <a:gd name="f40" fmla="*/ f30 1 f25"/>
              <a:gd name="f41" fmla="*/ f31 1 f25"/>
              <a:gd name="f42" fmla="*/ f34 1 f25"/>
              <a:gd name="f43" fmla="+- f37 0 f1"/>
              <a:gd name="f44" fmla="*/ f40 f12 1"/>
              <a:gd name="f45" fmla="*/ f41 f12 1"/>
              <a:gd name="f46" fmla="*/ f41 f13 1"/>
              <a:gd name="f47" fmla="*/ f40 f13 1"/>
              <a:gd name="f48" fmla="*/ f38 f12 1"/>
              <a:gd name="f49" fmla="*/ f39 f13 1"/>
              <a:gd name="f50" fmla="*/ f39 f12 1"/>
              <a:gd name="f51" fmla="*/ f38 f13 1"/>
              <a:gd name="f52" fmla="*/ f42 f13 1"/>
              <a:gd name="f53" fmla="*/ f42 f12 1"/>
              <a:gd name="f54" fmla="+- f43 f1 0"/>
              <a:gd name="f55" fmla="*/ f54 f7 1"/>
              <a:gd name="f56" fmla="*/ f55 1 f0"/>
              <a:gd name="f57" fmla="+- 0 0 f56"/>
              <a:gd name="f58" fmla="+- 0 0 f57"/>
              <a:gd name="f59" fmla="*/ f58 f0 1"/>
              <a:gd name="f60" fmla="*/ f59 1 f7"/>
              <a:gd name="f61" fmla="+- f60 0 f1"/>
              <a:gd name="f62" fmla="cos 1 f61"/>
              <a:gd name="f63" fmla="sin 1 f61"/>
              <a:gd name="f64" fmla="+- 0 0 f62"/>
              <a:gd name="f65" fmla="+- 0 0 f63"/>
              <a:gd name="f66" fmla="+- 0 0 f64"/>
              <a:gd name="f67" fmla="+- 0 0 f65"/>
              <a:gd name="f68" fmla="val f66"/>
              <a:gd name="f69" fmla="val f67"/>
              <a:gd name="f70" fmla="+- 0 0 f68"/>
              <a:gd name="f71" fmla="+- 0 0 f69"/>
              <a:gd name="f72" fmla="*/ 10800 f70 1"/>
              <a:gd name="f73" fmla="*/ 10800 f71 1"/>
              <a:gd name="f74" fmla="*/ f72 f72 1"/>
              <a:gd name="f75" fmla="*/ f73 f73 1"/>
              <a:gd name="f76" fmla="+- f74 f75 0"/>
              <a:gd name="f77" fmla="sqrt f76"/>
              <a:gd name="f78" fmla="*/ f8 1 f77"/>
              <a:gd name="f79" fmla="*/ f70 f78 1"/>
              <a:gd name="f80" fmla="*/ f71 f78 1"/>
              <a:gd name="f81" fmla="+- 10800 0 f79"/>
              <a:gd name="f82" fmla="+- 10800 0 f80"/>
            </a:gdLst>
            <a:ahLst/>
            <a:cxnLst>
              <a:cxn ang="3cd4">
                <a:pos x="hc" y="t"/>
              </a:cxn>
              <a:cxn ang="0">
                <a:pos x="r" y="vc"/>
              </a:cxn>
              <a:cxn ang="cd4">
                <a:pos x="hc" y="b"/>
              </a:cxn>
              <a:cxn ang="cd2">
                <a:pos x="l" y="vc"/>
              </a:cxn>
              <a:cxn ang="f29">
                <a:pos x="f48" y="f49"/>
              </a:cxn>
              <a:cxn ang="f29">
                <a:pos x="f44" y="f47"/>
              </a:cxn>
              <a:cxn ang="f29">
                <a:pos x="f50" y="f51"/>
              </a:cxn>
              <a:cxn ang="f29">
                <a:pos x="f44" y="f46"/>
              </a:cxn>
              <a:cxn ang="f29">
                <a:pos x="f48" y="f52"/>
              </a:cxn>
              <a:cxn ang="f29">
                <a:pos x="f45" y="f46"/>
              </a:cxn>
              <a:cxn ang="f29">
                <a:pos x="f53" y="f51"/>
              </a:cxn>
              <a:cxn ang="f29">
                <a:pos x="f45" y="f47"/>
              </a:cxn>
            </a:cxnLst>
            <a:rect l="f44" t="f47" r="f45" b="f46"/>
            <a:pathLst>
              <a:path w="21600" h="21600">
                <a:moveTo>
                  <a:pt x="f81" y="f82"/>
                </a:moveTo>
                <a:arcTo wR="f10" hR="f10" stAng="f27" swAng="f36"/>
                <a:close/>
              </a:path>
            </a:pathLst>
          </a:custGeom>
          <a:noFill/>
          <a:ln w="0" cap="flat">
            <a:solidFill>
              <a:srgbClr val="00FFFF"/>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pic>
        <p:nvPicPr>
          <p:cNvPr id="41" name="Picture 40">
            <a:extLst>
              <a:ext uri="{FF2B5EF4-FFF2-40B4-BE49-F238E27FC236}">
                <a16:creationId xmlns:a16="http://schemas.microsoft.com/office/drawing/2014/main" id="{9E14461B-5DE1-C5F3-115A-CB91E5316709}"/>
              </a:ext>
            </a:extLst>
          </p:cNvPr>
          <p:cNvPicPr>
            <a:picLocks noChangeAspect="1"/>
          </p:cNvPicPr>
          <p:nvPr/>
        </p:nvPicPr>
        <p:blipFill>
          <a:blip r:embed="rId9">
            <a:lum/>
            <a:alphaModFix/>
          </a:blip>
          <a:srcRect/>
          <a:stretch>
            <a:fillRect/>
          </a:stretch>
        </p:blipFill>
        <p:spPr>
          <a:xfrm>
            <a:off x="6226561" y="2471037"/>
            <a:ext cx="3762719" cy="3723482"/>
          </a:xfrm>
          <a:prstGeom prst="rect">
            <a:avLst/>
          </a:prstGeom>
          <a:noFill/>
          <a:ln cap="flat">
            <a:noFill/>
          </a:ln>
        </p:spPr>
      </p:pic>
      <p:pic>
        <p:nvPicPr>
          <p:cNvPr id="42" name="Picture 41">
            <a:extLst>
              <a:ext uri="{FF2B5EF4-FFF2-40B4-BE49-F238E27FC236}">
                <a16:creationId xmlns:a16="http://schemas.microsoft.com/office/drawing/2014/main" id="{FA7B4250-6786-8FA2-6498-527EB399124B}"/>
              </a:ext>
            </a:extLst>
          </p:cNvPr>
          <p:cNvPicPr>
            <a:picLocks noChangeAspect="1"/>
          </p:cNvPicPr>
          <p:nvPr/>
        </p:nvPicPr>
        <p:blipFill>
          <a:blip r:embed="rId10">
            <a:lum/>
            <a:alphaModFix/>
          </a:blip>
          <a:srcRect/>
          <a:stretch>
            <a:fillRect/>
          </a:stretch>
        </p:blipFill>
        <p:spPr>
          <a:xfrm>
            <a:off x="6243120" y="2437918"/>
            <a:ext cx="3793681" cy="3755879"/>
          </a:xfrm>
          <a:prstGeom prst="rect">
            <a:avLst/>
          </a:prstGeom>
          <a:noFill/>
          <a:ln cap="flat">
            <a:noFill/>
          </a:ln>
        </p:spPr>
      </p:pic>
      <p:sp>
        <p:nvSpPr>
          <p:cNvPr id="43" name="Freeform 42">
            <a:extLst>
              <a:ext uri="{FF2B5EF4-FFF2-40B4-BE49-F238E27FC236}">
                <a16:creationId xmlns:a16="http://schemas.microsoft.com/office/drawing/2014/main" id="{3A8AB265-B148-829E-A4BA-72F5CBFB0E7F}"/>
              </a:ext>
            </a:extLst>
          </p:cNvPr>
          <p:cNvSpPr/>
          <p:nvPr/>
        </p:nvSpPr>
        <p:spPr>
          <a:xfrm>
            <a:off x="6701399" y="2912400"/>
            <a:ext cx="2948043" cy="2917438"/>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val f5"/>
              <a:gd name="f15" fmla="val f6"/>
              <a:gd name="f16" fmla="*/ 0 f7 1"/>
              <a:gd name="f17" fmla="*/ f5 f0 1"/>
              <a:gd name="f18" fmla="*/ f9 f0 1"/>
              <a:gd name="f19" fmla="*/ f11 f0 1"/>
              <a:gd name="f20" fmla="+- f15 0 f14"/>
              <a:gd name="f21" fmla="*/ f16 1 f2"/>
              <a:gd name="f22" fmla="*/ f17 1 f2"/>
              <a:gd name="f23" fmla="*/ f18 1 f2"/>
              <a:gd name="f24" fmla="*/ f19 1 f2"/>
              <a:gd name="f25" fmla="*/ f20 1 21600"/>
              <a:gd name="f26" fmla="+- 0 0 f21"/>
              <a:gd name="f27" fmla="+- f22 0 f1"/>
              <a:gd name="f28" fmla="+- f23 0 f1"/>
              <a:gd name="f29" fmla="+- f24 0 f1"/>
              <a:gd name="f30" fmla="*/ 3163 f25 1"/>
              <a:gd name="f31" fmla="*/ 18437 f25 1"/>
              <a:gd name="f32" fmla="*/ 10800 f25 1"/>
              <a:gd name="f33" fmla="*/ 0 f25 1"/>
              <a:gd name="f34" fmla="*/ 21600 f25 1"/>
              <a:gd name="f35" fmla="*/ f26 f0 1"/>
              <a:gd name="f36" fmla="+- f28 0 f27"/>
              <a:gd name="f37" fmla="*/ f35 1 f7"/>
              <a:gd name="f38" fmla="*/ f32 1 f25"/>
              <a:gd name="f39" fmla="*/ f33 1 f25"/>
              <a:gd name="f40" fmla="*/ f30 1 f25"/>
              <a:gd name="f41" fmla="*/ f31 1 f25"/>
              <a:gd name="f42" fmla="*/ f34 1 f25"/>
              <a:gd name="f43" fmla="+- f37 0 f1"/>
              <a:gd name="f44" fmla="*/ f40 f12 1"/>
              <a:gd name="f45" fmla="*/ f41 f12 1"/>
              <a:gd name="f46" fmla="*/ f41 f13 1"/>
              <a:gd name="f47" fmla="*/ f40 f13 1"/>
              <a:gd name="f48" fmla="*/ f38 f12 1"/>
              <a:gd name="f49" fmla="*/ f39 f13 1"/>
              <a:gd name="f50" fmla="*/ f39 f12 1"/>
              <a:gd name="f51" fmla="*/ f38 f13 1"/>
              <a:gd name="f52" fmla="*/ f42 f13 1"/>
              <a:gd name="f53" fmla="*/ f42 f12 1"/>
              <a:gd name="f54" fmla="+- f43 f1 0"/>
              <a:gd name="f55" fmla="*/ f54 f7 1"/>
              <a:gd name="f56" fmla="*/ f55 1 f0"/>
              <a:gd name="f57" fmla="+- 0 0 f56"/>
              <a:gd name="f58" fmla="+- 0 0 f57"/>
              <a:gd name="f59" fmla="*/ f58 f0 1"/>
              <a:gd name="f60" fmla="*/ f59 1 f7"/>
              <a:gd name="f61" fmla="+- f60 0 f1"/>
              <a:gd name="f62" fmla="cos 1 f61"/>
              <a:gd name="f63" fmla="sin 1 f61"/>
              <a:gd name="f64" fmla="+- 0 0 f62"/>
              <a:gd name="f65" fmla="+- 0 0 f63"/>
              <a:gd name="f66" fmla="+- 0 0 f64"/>
              <a:gd name="f67" fmla="+- 0 0 f65"/>
              <a:gd name="f68" fmla="val f66"/>
              <a:gd name="f69" fmla="val f67"/>
              <a:gd name="f70" fmla="+- 0 0 f68"/>
              <a:gd name="f71" fmla="+- 0 0 f69"/>
              <a:gd name="f72" fmla="*/ 10800 f70 1"/>
              <a:gd name="f73" fmla="*/ 10800 f71 1"/>
              <a:gd name="f74" fmla="*/ f72 f72 1"/>
              <a:gd name="f75" fmla="*/ f73 f73 1"/>
              <a:gd name="f76" fmla="+- f74 f75 0"/>
              <a:gd name="f77" fmla="sqrt f76"/>
              <a:gd name="f78" fmla="*/ f8 1 f77"/>
              <a:gd name="f79" fmla="*/ f70 f78 1"/>
              <a:gd name="f80" fmla="*/ f71 f78 1"/>
              <a:gd name="f81" fmla="+- 10800 0 f79"/>
              <a:gd name="f82" fmla="+- 10800 0 f80"/>
            </a:gdLst>
            <a:ahLst/>
            <a:cxnLst>
              <a:cxn ang="3cd4">
                <a:pos x="hc" y="t"/>
              </a:cxn>
              <a:cxn ang="0">
                <a:pos x="r" y="vc"/>
              </a:cxn>
              <a:cxn ang="cd4">
                <a:pos x="hc" y="b"/>
              </a:cxn>
              <a:cxn ang="cd2">
                <a:pos x="l" y="vc"/>
              </a:cxn>
              <a:cxn ang="f29">
                <a:pos x="f48" y="f49"/>
              </a:cxn>
              <a:cxn ang="f29">
                <a:pos x="f44" y="f47"/>
              </a:cxn>
              <a:cxn ang="f29">
                <a:pos x="f50" y="f51"/>
              </a:cxn>
              <a:cxn ang="f29">
                <a:pos x="f44" y="f46"/>
              </a:cxn>
              <a:cxn ang="f29">
                <a:pos x="f48" y="f52"/>
              </a:cxn>
              <a:cxn ang="f29">
                <a:pos x="f45" y="f46"/>
              </a:cxn>
              <a:cxn ang="f29">
                <a:pos x="f53" y="f51"/>
              </a:cxn>
              <a:cxn ang="f29">
                <a:pos x="f45" y="f47"/>
              </a:cxn>
            </a:cxnLst>
            <a:rect l="f44" t="f47" r="f45" b="f46"/>
            <a:pathLst>
              <a:path w="21600" h="21600">
                <a:moveTo>
                  <a:pt x="f81" y="f82"/>
                </a:moveTo>
                <a:arcTo wR="f10" hR="f10" stAng="f27" swAng="f36"/>
                <a:close/>
              </a:path>
            </a:pathLst>
          </a:custGeom>
          <a:noFill/>
          <a:ln w="0" cap="flat">
            <a:solidFill>
              <a:srgbClr val="00FFFF"/>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pic>
        <p:nvPicPr>
          <p:cNvPr id="46" name="Picture 45">
            <a:extLst>
              <a:ext uri="{FF2B5EF4-FFF2-40B4-BE49-F238E27FC236}">
                <a16:creationId xmlns:a16="http://schemas.microsoft.com/office/drawing/2014/main" id="{2F28F2F6-FDEF-096E-5BD6-C44BF7C9A0DD}"/>
              </a:ext>
            </a:extLst>
          </p:cNvPr>
          <p:cNvPicPr>
            <a:picLocks noChangeAspect="1"/>
          </p:cNvPicPr>
          <p:nvPr/>
        </p:nvPicPr>
        <p:blipFill>
          <a:blip r:embed="rId11"/>
          <a:stretch>
            <a:fillRect/>
          </a:stretch>
        </p:blipFill>
        <p:spPr>
          <a:xfrm>
            <a:off x="22677" y="2382496"/>
            <a:ext cx="3052054" cy="3143501"/>
          </a:xfrm>
          <a:prstGeom prst="rect">
            <a:avLst/>
          </a:prstGeom>
        </p:spPr>
      </p:pic>
    </p:spTree>
    <p:extLst>
      <p:ext uri="{BB962C8B-B14F-4D97-AF65-F5344CB8AC3E}">
        <p14:creationId xmlns:p14="http://schemas.microsoft.com/office/powerpoint/2010/main" val="256404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Class="entr"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Class="entr"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Class="entr" fill="hold" grpId="0" nodeType="withEffect">
                                  <p:stCondLst>
                                    <p:cond delay="0"/>
                                  </p:stCondLst>
                                  <p:childTnLst>
                                    <p:set>
                                      <p:cBhvr>
                                        <p:cTn id="20" dur="1" fill="hold">
                                          <p:stCondLst>
                                            <p:cond delay="0"/>
                                          </p:stCondLst>
                                        </p:cTn>
                                        <p:tgtEl>
                                          <p:spTgt spid="37">
                                            <p:txEl>
                                              <p:pRg st="0" end="0"/>
                                            </p:txEl>
                                          </p:spTgt>
                                        </p:tgtEl>
                                        <p:attrNameLst>
                                          <p:attrName>style.visibility</p:attrName>
                                        </p:attrNameLst>
                                      </p:cBhvr>
                                      <p:to>
                                        <p:strVal val="visible"/>
                                      </p:to>
                                    </p:set>
                                  </p:childTnLst>
                                </p:cTn>
                              </p:par>
                              <p:par>
                                <p:cTn id="21" presetClass="entr" fill="hold" grpId="0" nodeType="withEffect">
                                  <p:stCondLst>
                                    <p:cond delay="0"/>
                                  </p:stCondLst>
                                  <p:childTnLst>
                                    <p:set>
                                      <p:cBhvr>
                                        <p:cTn id="22" dur="1" fill="hold">
                                          <p:stCondLst>
                                            <p:cond delay="0"/>
                                          </p:stCondLst>
                                        </p:cTn>
                                        <p:tgtEl>
                                          <p:spTgt spid="37">
                                            <p:txEl>
                                              <p:pRg st="2" end="2"/>
                                            </p:txEl>
                                          </p:spTgt>
                                        </p:tgtEl>
                                        <p:attrNameLst>
                                          <p:attrName>style.visibility</p:attrName>
                                        </p:attrNameLst>
                                      </p:cBhvr>
                                      <p:to>
                                        <p:strVal val="visible"/>
                                      </p:to>
                                    </p:set>
                                  </p:childTnLst>
                                </p:cTn>
                              </p:par>
                              <p:par>
                                <p:cTn id="23" presetClass="entr" fill="hold" grpId="0" nodeType="withEffect">
                                  <p:stCondLst>
                                    <p:cond delay="0"/>
                                  </p:stCondLst>
                                  <p:childTnLst>
                                    <p:set>
                                      <p:cBhvr>
                                        <p:cTn id="24"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8DED1-4FC9-C290-D52B-C666F1D219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426504-35B3-7D8F-EECA-8C50EEB4A1B0}"/>
              </a:ext>
            </a:extLst>
          </p:cNvPr>
          <p:cNvSpPr txBox="1">
            <a:spLocks noGrp="1"/>
          </p:cNvSpPr>
          <p:nvPr>
            <p:ph type="title" idx="4294967295"/>
          </p:nvPr>
        </p:nvSpPr>
        <p:spPr/>
        <p:txBody>
          <a:bodyPr>
            <a:spAutoFit/>
          </a:bodyPr>
          <a:lstStyle/>
          <a:p>
            <a:pPr lvl="0"/>
            <a:r>
              <a:rPr lang="en-US"/>
              <a:t>Wide-field Imaging -- Mosaics</a:t>
            </a:r>
          </a:p>
        </p:txBody>
      </p:sp>
      <p:sp>
        <p:nvSpPr>
          <p:cNvPr id="3" name="TextBox 2">
            <a:extLst>
              <a:ext uri="{FF2B5EF4-FFF2-40B4-BE49-F238E27FC236}">
                <a16:creationId xmlns:a16="http://schemas.microsoft.com/office/drawing/2014/main" id="{6FC7BD42-6DAF-689D-69CF-D12BBD6F4330}"/>
              </a:ext>
            </a:extLst>
          </p:cNvPr>
          <p:cNvSpPr txBox="1"/>
          <p:nvPr/>
        </p:nvSpPr>
        <p:spPr>
          <a:xfrm>
            <a:off x="334076" y="954359"/>
            <a:ext cx="9457556" cy="6976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Combine data from multiple pointings to form one large image.</a:t>
            </a:r>
          </a:p>
        </p:txBody>
      </p:sp>
      <p:sp>
        <p:nvSpPr>
          <p:cNvPr id="4" name="TextBox 3">
            <a:extLst>
              <a:ext uri="{FF2B5EF4-FFF2-40B4-BE49-F238E27FC236}">
                <a16:creationId xmlns:a16="http://schemas.microsoft.com/office/drawing/2014/main" id="{35D4B215-F9F8-D4E9-37A9-E27843607CC2}"/>
              </a:ext>
            </a:extLst>
          </p:cNvPr>
          <p:cNvSpPr txBox="1"/>
          <p:nvPr/>
        </p:nvSpPr>
        <p:spPr>
          <a:xfrm>
            <a:off x="5821564" y="1638714"/>
            <a:ext cx="4255196" cy="51314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Combine </a:t>
            </a:r>
            <a:r>
              <a:rPr lang="en-US" sz="1800" b="0" i="0" u="none" strike="noStrike" kern="1200" cap="none" spc="0" baseline="0" dirty="0" err="1">
                <a:solidFill>
                  <a:srgbClr val="000000"/>
                </a:solidFill>
                <a:uFillTx/>
                <a:latin typeface="Luxi Sans" pitchFamily="34"/>
                <a:ea typeface="DejaVu LGC Sans" pitchFamily="2"/>
                <a:cs typeface="DejaVu LGC Sans" pitchFamily="2"/>
              </a:rPr>
              <a:t>pointings</a:t>
            </a:r>
            <a:r>
              <a:rPr lang="en-US" sz="1800" b="0" i="0" u="none" strike="noStrike" kern="1200" cap="none" spc="0" baseline="0" dirty="0">
                <a:solidFill>
                  <a:srgbClr val="000000"/>
                </a:solidFill>
                <a:uFillTx/>
                <a:latin typeface="Luxi Sans" pitchFamily="34"/>
                <a:ea typeface="DejaVu LGC Sans" pitchFamily="2"/>
                <a:cs typeface="DejaVu LGC Sans" pitchFamily="2"/>
              </a:rPr>
              <a:t> either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before or after deconvolution.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FF"/>
                </a:solidFill>
                <a:uFillTx/>
                <a:latin typeface="Luxi Sans" pitchFamily="34"/>
                <a:ea typeface="DejaVu LGC Sans" pitchFamily="2"/>
                <a:cs typeface="DejaVu LGC Sans" pitchFamily="2"/>
              </a:rPr>
              <a:t> Stitched mosaic :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Deconvolve each</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pointing separately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Divide each image by PB</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Combine as a weighted avg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FF"/>
                </a:solidFill>
                <a:uFillTx/>
                <a:latin typeface="Luxi Sans" pitchFamily="34"/>
                <a:ea typeface="DejaVu LGC Sans" pitchFamily="2"/>
                <a:cs typeface="DejaVu LGC Sans" pitchFamily="2"/>
              </a:rPr>
              <a:t>Joint mosaic  :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Combine observed images as a</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weighted average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(or)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Grid all data onto one UV-grid,</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and then </a:t>
            </a:r>
            <a:r>
              <a:rPr lang="en-US" sz="1800" b="0" i="0" u="none" strike="noStrike" kern="1200" cap="none" spc="0" baseline="0" dirty="0" err="1">
                <a:solidFill>
                  <a:srgbClr val="000000"/>
                </a:solidFill>
                <a:uFillTx/>
                <a:latin typeface="Luxi Sans" pitchFamily="34"/>
                <a:ea typeface="DejaVu LGC Sans" pitchFamily="2"/>
                <a:cs typeface="DejaVu LGC Sans" pitchFamily="2"/>
              </a:rPr>
              <a:t>iFFT</a:t>
            </a: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Deconvolve as one large image</a:t>
            </a:r>
          </a:p>
        </p:txBody>
      </p:sp>
      <p:sp>
        <p:nvSpPr>
          <p:cNvPr id="9" name="TextBox 8">
            <a:extLst>
              <a:ext uri="{FF2B5EF4-FFF2-40B4-BE49-F238E27FC236}">
                <a16:creationId xmlns:a16="http://schemas.microsoft.com/office/drawing/2014/main" id="{3B1295D0-F037-668C-9CF2-CE7514906E8D}"/>
              </a:ext>
            </a:extLst>
          </p:cNvPr>
          <p:cNvSpPr txBox="1"/>
          <p:nvPr/>
        </p:nvSpPr>
        <p:spPr>
          <a:xfrm>
            <a:off x="383816" y="6966568"/>
            <a:ext cx="5065199" cy="62099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One Pointing sees only part of the source</a:t>
            </a:r>
          </a:p>
        </p:txBody>
      </p:sp>
      <p:pic>
        <p:nvPicPr>
          <p:cNvPr id="10" name="Picture 9">
            <a:extLst>
              <a:ext uri="{FF2B5EF4-FFF2-40B4-BE49-F238E27FC236}">
                <a16:creationId xmlns:a16="http://schemas.microsoft.com/office/drawing/2014/main" id="{744674FF-A1FD-0FBE-B9F1-BE6057C6F21B}"/>
              </a:ext>
            </a:extLst>
          </p:cNvPr>
          <p:cNvPicPr>
            <a:picLocks noChangeAspect="1"/>
          </p:cNvPicPr>
          <p:nvPr/>
        </p:nvPicPr>
        <p:blipFill>
          <a:blip r:embed="rId3"/>
          <a:stretch>
            <a:fillRect/>
          </a:stretch>
        </p:blipFill>
        <p:spPr>
          <a:xfrm>
            <a:off x="136368" y="1414411"/>
            <a:ext cx="5560097" cy="5434870"/>
          </a:xfrm>
          <a:prstGeom prst="rect">
            <a:avLst/>
          </a:prstGeom>
        </p:spPr>
      </p:pic>
    </p:spTree>
    <p:extLst>
      <p:ext uri="{BB962C8B-B14F-4D97-AF65-F5344CB8AC3E}">
        <p14:creationId xmlns:p14="http://schemas.microsoft.com/office/powerpoint/2010/main" val="3039947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3F6B0-D58F-AD21-712E-139F4836C0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914321-A42C-64EE-D6BC-1E07EB581641}"/>
              </a:ext>
            </a:extLst>
          </p:cNvPr>
          <p:cNvSpPr txBox="1">
            <a:spLocks noGrp="1"/>
          </p:cNvSpPr>
          <p:nvPr>
            <p:ph type="title" idx="4294967295"/>
          </p:nvPr>
        </p:nvSpPr>
        <p:spPr/>
        <p:txBody>
          <a:bodyPr>
            <a:spAutoFit/>
          </a:bodyPr>
          <a:lstStyle/>
          <a:p>
            <a:pPr lvl="0"/>
            <a:r>
              <a:rPr lang="en-US"/>
              <a:t>Wide-field Imaging -- Mosaics</a:t>
            </a:r>
          </a:p>
        </p:txBody>
      </p:sp>
      <p:sp>
        <p:nvSpPr>
          <p:cNvPr id="3" name="TextBox 2">
            <a:extLst>
              <a:ext uri="{FF2B5EF4-FFF2-40B4-BE49-F238E27FC236}">
                <a16:creationId xmlns:a16="http://schemas.microsoft.com/office/drawing/2014/main" id="{A623D48A-41E5-5E61-DC10-C18933EACBF6}"/>
              </a:ext>
            </a:extLst>
          </p:cNvPr>
          <p:cNvSpPr txBox="1"/>
          <p:nvPr/>
        </p:nvSpPr>
        <p:spPr>
          <a:xfrm>
            <a:off x="334076" y="954359"/>
            <a:ext cx="9457556" cy="6976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Combine data from multiple pointings to form one large image.</a:t>
            </a:r>
          </a:p>
        </p:txBody>
      </p:sp>
      <p:sp>
        <p:nvSpPr>
          <p:cNvPr id="4" name="TextBox 3">
            <a:extLst>
              <a:ext uri="{FF2B5EF4-FFF2-40B4-BE49-F238E27FC236}">
                <a16:creationId xmlns:a16="http://schemas.microsoft.com/office/drawing/2014/main" id="{E4DA9C32-323E-14F4-2534-14250BE149AE}"/>
              </a:ext>
            </a:extLst>
          </p:cNvPr>
          <p:cNvSpPr txBox="1"/>
          <p:nvPr/>
        </p:nvSpPr>
        <p:spPr>
          <a:xfrm>
            <a:off x="5821564" y="1638714"/>
            <a:ext cx="4255196" cy="51314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Combine </a:t>
            </a:r>
            <a:r>
              <a:rPr lang="en-US" sz="1800" b="0" i="0" u="none" strike="noStrike" kern="1200" cap="none" spc="0" baseline="0" dirty="0" err="1">
                <a:solidFill>
                  <a:srgbClr val="000000"/>
                </a:solidFill>
                <a:uFillTx/>
                <a:latin typeface="Luxi Sans" pitchFamily="34"/>
                <a:ea typeface="DejaVu LGC Sans" pitchFamily="2"/>
                <a:cs typeface="DejaVu LGC Sans" pitchFamily="2"/>
              </a:rPr>
              <a:t>pointings</a:t>
            </a:r>
            <a:r>
              <a:rPr lang="en-US" sz="1800" b="0" i="0" u="none" strike="noStrike" kern="1200" cap="none" spc="0" baseline="0" dirty="0">
                <a:solidFill>
                  <a:srgbClr val="000000"/>
                </a:solidFill>
                <a:uFillTx/>
                <a:latin typeface="Luxi Sans" pitchFamily="34"/>
                <a:ea typeface="DejaVu LGC Sans" pitchFamily="2"/>
                <a:cs typeface="DejaVu LGC Sans" pitchFamily="2"/>
              </a:rPr>
              <a:t> either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before or after deconvolution.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FF"/>
                </a:solidFill>
                <a:uFillTx/>
                <a:latin typeface="Luxi Sans" pitchFamily="34"/>
                <a:ea typeface="DejaVu LGC Sans" pitchFamily="2"/>
                <a:cs typeface="DejaVu LGC Sans" pitchFamily="2"/>
              </a:rPr>
              <a:t> Stitched mosaic :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Deconvolve each</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pointing separately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Divide each image by PB</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Combine as a weighted avg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FF"/>
                </a:solidFill>
                <a:uFillTx/>
                <a:latin typeface="Luxi Sans" pitchFamily="34"/>
                <a:ea typeface="DejaVu LGC Sans" pitchFamily="2"/>
                <a:cs typeface="DejaVu LGC Sans" pitchFamily="2"/>
              </a:rPr>
              <a:t>Joint mosaic  :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Combine observed images as a</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weighted average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(or)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Grid all data onto one UV-grid,</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and then </a:t>
            </a:r>
            <a:r>
              <a:rPr lang="en-US" sz="1800" b="0" i="0" u="none" strike="noStrike" kern="1200" cap="none" spc="0" baseline="0" dirty="0" err="1">
                <a:solidFill>
                  <a:srgbClr val="000000"/>
                </a:solidFill>
                <a:uFillTx/>
                <a:latin typeface="Luxi Sans" pitchFamily="34"/>
                <a:ea typeface="DejaVu LGC Sans" pitchFamily="2"/>
                <a:cs typeface="DejaVu LGC Sans" pitchFamily="2"/>
              </a:rPr>
              <a:t>iFFT</a:t>
            </a: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Deconvolve as one large image</a:t>
            </a:r>
          </a:p>
        </p:txBody>
      </p:sp>
      <p:sp>
        <p:nvSpPr>
          <p:cNvPr id="10" name="TextBox 9">
            <a:extLst>
              <a:ext uri="{FF2B5EF4-FFF2-40B4-BE49-F238E27FC236}">
                <a16:creationId xmlns:a16="http://schemas.microsoft.com/office/drawing/2014/main" id="{061C7B01-046B-505E-A61D-37A06227CF63}"/>
              </a:ext>
            </a:extLst>
          </p:cNvPr>
          <p:cNvSpPr txBox="1"/>
          <p:nvPr/>
        </p:nvSpPr>
        <p:spPr>
          <a:xfrm>
            <a:off x="682063" y="6976718"/>
            <a:ext cx="4618076" cy="36648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Two </a:t>
            </a:r>
            <a:r>
              <a:rPr lang="en-US" sz="1800" b="0" i="0" u="none" strike="noStrike" kern="1200" cap="none" spc="0" baseline="0" dirty="0" err="1">
                <a:solidFill>
                  <a:srgbClr val="000000"/>
                </a:solidFill>
                <a:uFillTx/>
                <a:latin typeface="Luxi Sans" pitchFamily="34"/>
                <a:ea typeface="DejaVu LGC Sans" pitchFamily="2"/>
                <a:cs typeface="DejaVu LGC Sans" pitchFamily="2"/>
              </a:rPr>
              <a:t>Pointings</a:t>
            </a:r>
            <a:r>
              <a:rPr lang="en-US" sz="1800" b="0" i="0" u="none" strike="noStrike" kern="1200" cap="none" spc="0" baseline="0" dirty="0">
                <a:solidFill>
                  <a:srgbClr val="000000"/>
                </a:solidFill>
                <a:uFillTx/>
                <a:latin typeface="Luxi Sans" pitchFamily="34"/>
                <a:ea typeface="DejaVu LGC Sans" pitchFamily="2"/>
                <a:cs typeface="DejaVu LGC Sans" pitchFamily="2"/>
              </a:rPr>
              <a:t> see more.....</a:t>
            </a:r>
          </a:p>
        </p:txBody>
      </p:sp>
      <p:pic>
        <p:nvPicPr>
          <p:cNvPr id="11" name="Picture 10">
            <a:extLst>
              <a:ext uri="{FF2B5EF4-FFF2-40B4-BE49-F238E27FC236}">
                <a16:creationId xmlns:a16="http://schemas.microsoft.com/office/drawing/2014/main" id="{65ED1A9B-A7DD-32E1-D9CF-8A3A0952B195}"/>
              </a:ext>
            </a:extLst>
          </p:cNvPr>
          <p:cNvPicPr>
            <a:picLocks noChangeAspect="1"/>
          </p:cNvPicPr>
          <p:nvPr/>
        </p:nvPicPr>
        <p:blipFill>
          <a:blip r:embed="rId3"/>
          <a:stretch>
            <a:fillRect/>
          </a:stretch>
        </p:blipFill>
        <p:spPr>
          <a:xfrm>
            <a:off x="160638" y="1463666"/>
            <a:ext cx="5660926" cy="5472228"/>
          </a:xfrm>
          <a:prstGeom prst="rect">
            <a:avLst/>
          </a:prstGeom>
        </p:spPr>
      </p:pic>
    </p:spTree>
    <p:extLst>
      <p:ext uri="{BB962C8B-B14F-4D97-AF65-F5344CB8AC3E}">
        <p14:creationId xmlns:p14="http://schemas.microsoft.com/office/powerpoint/2010/main" val="82913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AEDA-A150-3DBF-5743-415D91230EF5}"/>
              </a:ext>
            </a:extLst>
          </p:cNvPr>
          <p:cNvSpPr txBox="1">
            <a:spLocks noGrp="1"/>
          </p:cNvSpPr>
          <p:nvPr>
            <p:ph type="title" idx="4294967295"/>
          </p:nvPr>
        </p:nvSpPr>
        <p:spPr/>
        <p:txBody>
          <a:bodyPr>
            <a:spAutoFit/>
          </a:bodyPr>
          <a:lstStyle/>
          <a:p>
            <a:pPr lvl="0"/>
            <a:r>
              <a:rPr lang="en-US"/>
              <a:t>An interferometer is an indirect imaging device</a:t>
            </a:r>
          </a:p>
        </p:txBody>
      </p:sp>
      <p:pic>
        <p:nvPicPr>
          <p:cNvPr id="3" name="Picture 2">
            <a:extLst>
              <a:ext uri="{FF2B5EF4-FFF2-40B4-BE49-F238E27FC236}">
                <a16:creationId xmlns:a16="http://schemas.microsoft.com/office/drawing/2014/main" id="{264F9F5E-BF84-6E2B-F797-29A4EA1171B8}"/>
              </a:ext>
            </a:extLst>
          </p:cNvPr>
          <p:cNvPicPr>
            <a:picLocks noChangeAspect="1"/>
          </p:cNvPicPr>
          <p:nvPr/>
        </p:nvPicPr>
        <p:blipFill>
          <a:blip r:embed="rId3">
            <a:lum/>
            <a:alphaModFix/>
          </a:blip>
          <a:srcRect/>
          <a:stretch>
            <a:fillRect/>
          </a:stretch>
        </p:blipFill>
        <p:spPr>
          <a:xfrm>
            <a:off x="-137160" y="4190759"/>
            <a:ext cx="4674961" cy="3580561"/>
          </a:xfrm>
          <a:prstGeom prst="rect">
            <a:avLst/>
          </a:prstGeom>
          <a:noFill/>
          <a:ln cap="flat">
            <a:noFill/>
          </a:ln>
        </p:spPr>
      </p:pic>
      <p:sp>
        <p:nvSpPr>
          <p:cNvPr id="4" name="TextBox 3">
            <a:extLst>
              <a:ext uri="{FF2B5EF4-FFF2-40B4-BE49-F238E27FC236}">
                <a16:creationId xmlns:a16="http://schemas.microsoft.com/office/drawing/2014/main" id="{2DE86677-ED51-A611-7028-75FCDD99304C}"/>
              </a:ext>
            </a:extLst>
          </p:cNvPr>
          <p:cNvSpPr txBox="1"/>
          <p:nvPr/>
        </p:nvSpPr>
        <p:spPr>
          <a:xfrm>
            <a:off x="368274" y="4644722"/>
            <a:ext cx="4016520" cy="274355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2D Fourier transform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Image =  sum of cosine 'fringes'.</a:t>
            </a:r>
          </a:p>
        </p:txBody>
      </p:sp>
      <p:grpSp>
        <p:nvGrpSpPr>
          <p:cNvPr id="5" name="Group 4">
            <a:extLst>
              <a:ext uri="{FF2B5EF4-FFF2-40B4-BE49-F238E27FC236}">
                <a16:creationId xmlns:a16="http://schemas.microsoft.com/office/drawing/2014/main" id="{C9A84A98-B135-9A27-E8AC-095DB73341D2}"/>
              </a:ext>
            </a:extLst>
          </p:cNvPr>
          <p:cNvGrpSpPr/>
          <p:nvPr/>
        </p:nvGrpSpPr>
        <p:grpSpPr>
          <a:xfrm>
            <a:off x="296283" y="933483"/>
            <a:ext cx="4156204" cy="3403076"/>
            <a:chOff x="296283" y="933483"/>
            <a:chExt cx="4156204" cy="3403076"/>
          </a:xfrm>
        </p:grpSpPr>
        <p:pic>
          <p:nvPicPr>
            <p:cNvPr id="6" name="Picture 5">
              <a:extLst>
                <a:ext uri="{FF2B5EF4-FFF2-40B4-BE49-F238E27FC236}">
                  <a16:creationId xmlns:a16="http://schemas.microsoft.com/office/drawing/2014/main" id="{213471E6-4279-E7D1-11D6-02209FD042B6}"/>
                </a:ext>
              </a:extLst>
            </p:cNvPr>
            <p:cNvPicPr>
              <a:picLocks noChangeAspect="1"/>
            </p:cNvPicPr>
            <p:nvPr/>
          </p:nvPicPr>
          <p:blipFill>
            <a:blip r:embed="rId4">
              <a:lum/>
              <a:alphaModFix/>
            </a:blip>
            <a:srcRect/>
            <a:stretch>
              <a:fillRect/>
            </a:stretch>
          </p:blipFill>
          <p:spPr>
            <a:xfrm>
              <a:off x="296283" y="1350001"/>
              <a:ext cx="4156204" cy="2986558"/>
            </a:xfrm>
            <a:prstGeom prst="rect">
              <a:avLst/>
            </a:prstGeom>
            <a:noFill/>
            <a:ln cap="flat">
              <a:noFill/>
            </a:ln>
          </p:spPr>
        </p:pic>
        <p:sp>
          <p:nvSpPr>
            <p:cNvPr id="7" name="Straight Connector 6">
              <a:extLst>
                <a:ext uri="{FF2B5EF4-FFF2-40B4-BE49-F238E27FC236}">
                  <a16:creationId xmlns:a16="http://schemas.microsoft.com/office/drawing/2014/main" id="{6DB7F405-3CB3-B136-2C31-1A82A86AE38E}"/>
                </a:ext>
              </a:extLst>
            </p:cNvPr>
            <p:cNvSpPr/>
            <p:nvPr/>
          </p:nvSpPr>
          <p:spPr>
            <a:xfrm>
              <a:off x="1824118" y="2504157"/>
              <a:ext cx="0" cy="6022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headEnd type="arrow"/>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8" name="TextBox 7">
              <a:extLst>
                <a:ext uri="{FF2B5EF4-FFF2-40B4-BE49-F238E27FC236}">
                  <a16:creationId xmlns:a16="http://schemas.microsoft.com/office/drawing/2014/main" id="{9056D3E7-08DA-8E54-C61F-2230160B9E63}"/>
                </a:ext>
              </a:extLst>
            </p:cNvPr>
            <p:cNvSpPr txBox="1"/>
            <p:nvPr/>
          </p:nvSpPr>
          <p:spPr>
            <a:xfrm>
              <a:off x="1502276" y="2690640"/>
              <a:ext cx="395999" cy="37404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FF0000"/>
                  </a:solidFill>
                  <a:uFillTx/>
                  <a:latin typeface="Luxi Sans" pitchFamily="34"/>
                  <a:ea typeface="DejaVu LGC Sans" pitchFamily="2"/>
                  <a:cs typeface="DejaVu LGC Sans" pitchFamily="2"/>
                </a:rPr>
                <a:t>b</a:t>
              </a:r>
            </a:p>
          </p:txBody>
        </p:sp>
        <p:sp>
          <p:nvSpPr>
            <p:cNvPr id="9" name="TextBox 8">
              <a:extLst>
                <a:ext uri="{FF2B5EF4-FFF2-40B4-BE49-F238E27FC236}">
                  <a16:creationId xmlns:a16="http://schemas.microsoft.com/office/drawing/2014/main" id="{6FFC018A-D5ED-0FD7-61A2-1983C0DBA32D}"/>
                </a:ext>
              </a:extLst>
            </p:cNvPr>
            <p:cNvSpPr txBox="1"/>
            <p:nvPr/>
          </p:nvSpPr>
          <p:spPr>
            <a:xfrm>
              <a:off x="455398" y="933483"/>
              <a:ext cx="3795116" cy="3560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Young’s double slit experiment</a:t>
              </a:r>
            </a:p>
          </p:txBody>
        </p:sp>
      </p:grpSp>
      <p:grpSp>
        <p:nvGrpSpPr>
          <p:cNvPr id="10" name="Group 9">
            <a:extLst>
              <a:ext uri="{FF2B5EF4-FFF2-40B4-BE49-F238E27FC236}">
                <a16:creationId xmlns:a16="http://schemas.microsoft.com/office/drawing/2014/main" id="{CC1FF4E7-B573-64F2-2DF2-7D4AEA57095C}"/>
              </a:ext>
            </a:extLst>
          </p:cNvPr>
          <p:cNvGrpSpPr/>
          <p:nvPr/>
        </p:nvGrpSpPr>
        <p:grpSpPr>
          <a:xfrm>
            <a:off x="5077800" y="1147315"/>
            <a:ext cx="4717078" cy="6348963"/>
            <a:chOff x="5077800" y="1147315"/>
            <a:chExt cx="4717078" cy="6348963"/>
          </a:xfrm>
        </p:grpSpPr>
        <p:pic>
          <p:nvPicPr>
            <p:cNvPr id="11" name="Picture 10">
              <a:extLst>
                <a:ext uri="{FF2B5EF4-FFF2-40B4-BE49-F238E27FC236}">
                  <a16:creationId xmlns:a16="http://schemas.microsoft.com/office/drawing/2014/main" id="{A0A6F231-AE39-4D5D-A010-36886E353F99}"/>
                </a:ext>
              </a:extLst>
            </p:cNvPr>
            <p:cNvPicPr>
              <a:picLocks noChangeAspect="1"/>
            </p:cNvPicPr>
            <p:nvPr/>
          </p:nvPicPr>
          <p:blipFill>
            <a:blip r:embed="rId5">
              <a:lum/>
              <a:alphaModFix/>
            </a:blip>
            <a:srcRect/>
            <a:stretch>
              <a:fillRect/>
            </a:stretch>
          </p:blipFill>
          <p:spPr>
            <a:xfrm>
              <a:off x="5124599" y="2397602"/>
              <a:ext cx="4670279" cy="2797204"/>
            </a:xfrm>
            <a:prstGeom prst="rect">
              <a:avLst/>
            </a:prstGeom>
            <a:noFill/>
            <a:ln cap="flat">
              <a:noFill/>
            </a:ln>
          </p:spPr>
        </p:pic>
        <p:sp>
          <p:nvSpPr>
            <p:cNvPr id="12" name="Freeform 11">
              <a:extLst>
                <a:ext uri="{FF2B5EF4-FFF2-40B4-BE49-F238E27FC236}">
                  <a16:creationId xmlns:a16="http://schemas.microsoft.com/office/drawing/2014/main" id="{0B01BB5F-7FC0-4E2A-CDE5-EF912396BA2C}"/>
                </a:ext>
              </a:extLst>
            </p:cNvPr>
            <p:cNvSpPr/>
            <p:nvPr/>
          </p:nvSpPr>
          <p:spPr>
            <a:xfrm>
              <a:off x="5464436" y="3241081"/>
              <a:ext cx="4202637" cy="168119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noFill/>
            <a:ln w="0" cap="flat">
              <a:solidFill>
                <a:srgbClr val="FF3366"/>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pic>
          <p:nvPicPr>
            <p:cNvPr id="13" name="Picture 12">
              <a:extLst>
                <a:ext uri="{FF2B5EF4-FFF2-40B4-BE49-F238E27FC236}">
                  <a16:creationId xmlns:a16="http://schemas.microsoft.com/office/drawing/2014/main" id="{1516485B-FF27-968D-87E4-57879593EF81}"/>
                </a:ext>
              </a:extLst>
            </p:cNvPr>
            <p:cNvPicPr>
              <a:picLocks noChangeAspect="1"/>
            </p:cNvPicPr>
            <p:nvPr/>
          </p:nvPicPr>
          <p:blipFill>
            <a:blip r:embed="rId6">
              <a:lum/>
              <a:alphaModFix/>
            </a:blip>
            <a:srcRect/>
            <a:stretch>
              <a:fillRect/>
            </a:stretch>
          </p:blipFill>
          <p:spPr>
            <a:xfrm>
              <a:off x="8687878" y="4359603"/>
              <a:ext cx="1083243" cy="1045442"/>
            </a:xfrm>
            <a:prstGeom prst="rect">
              <a:avLst/>
            </a:prstGeom>
            <a:noFill/>
            <a:ln cap="flat">
              <a:noFill/>
            </a:ln>
          </p:spPr>
        </p:pic>
        <p:pic>
          <p:nvPicPr>
            <p:cNvPr id="14" name="Picture 13">
              <a:extLst>
                <a:ext uri="{FF2B5EF4-FFF2-40B4-BE49-F238E27FC236}">
                  <a16:creationId xmlns:a16="http://schemas.microsoft.com/office/drawing/2014/main" id="{B6EBEC06-0C3A-3385-B6B6-88B72557CBCE}"/>
                </a:ext>
              </a:extLst>
            </p:cNvPr>
            <p:cNvPicPr>
              <a:picLocks noChangeAspect="1"/>
            </p:cNvPicPr>
            <p:nvPr/>
          </p:nvPicPr>
          <p:blipFill>
            <a:blip r:embed="rId7">
              <a:lum/>
              <a:alphaModFix/>
            </a:blip>
            <a:srcRect/>
            <a:stretch>
              <a:fillRect/>
            </a:stretch>
          </p:blipFill>
          <p:spPr>
            <a:xfrm flipH="1">
              <a:off x="5077800" y="4524844"/>
              <a:ext cx="1087559" cy="1068476"/>
            </a:xfrm>
            <a:prstGeom prst="rect">
              <a:avLst/>
            </a:prstGeom>
            <a:noFill/>
            <a:ln cap="flat">
              <a:noFill/>
            </a:ln>
          </p:spPr>
        </p:pic>
        <p:pic>
          <p:nvPicPr>
            <p:cNvPr id="15" name="Picture 14">
              <a:extLst>
                <a:ext uri="{FF2B5EF4-FFF2-40B4-BE49-F238E27FC236}">
                  <a16:creationId xmlns:a16="http://schemas.microsoft.com/office/drawing/2014/main" id="{1E7AED66-1A98-AEBC-4B79-270BF7E16444}"/>
                </a:ext>
              </a:extLst>
            </p:cNvPr>
            <p:cNvPicPr>
              <a:picLocks noChangeAspect="1"/>
            </p:cNvPicPr>
            <p:nvPr/>
          </p:nvPicPr>
          <p:blipFill>
            <a:blip r:embed="rId8">
              <a:lum/>
              <a:alphaModFix/>
            </a:blip>
            <a:srcRect/>
            <a:stretch>
              <a:fillRect/>
            </a:stretch>
          </p:blipFill>
          <p:spPr>
            <a:xfrm>
              <a:off x="5259235" y="2060636"/>
              <a:ext cx="1154521" cy="1159203"/>
            </a:xfrm>
            <a:prstGeom prst="rect">
              <a:avLst/>
            </a:prstGeom>
            <a:noFill/>
            <a:ln cap="flat">
              <a:noFill/>
            </a:ln>
          </p:spPr>
        </p:pic>
        <p:sp>
          <p:nvSpPr>
            <p:cNvPr id="16" name="Straight Connector 15">
              <a:extLst>
                <a:ext uri="{FF2B5EF4-FFF2-40B4-BE49-F238E27FC236}">
                  <a16:creationId xmlns:a16="http://schemas.microsoft.com/office/drawing/2014/main" id="{6CBEA27E-7A4E-E446-E87C-C853CE24859C}"/>
                </a:ext>
              </a:extLst>
            </p:cNvPr>
            <p:cNvSpPr/>
            <p:nvPr/>
          </p:nvSpPr>
          <p:spPr>
            <a:xfrm flipH="1" flipV="1">
              <a:off x="6302520" y="3089876"/>
              <a:ext cx="41760" cy="78515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FF00"/>
              </a:solidFill>
              <a:prstDash val="solid"/>
              <a:miter/>
            </a:ln>
          </p:spPr>
          <p:txBody>
            <a:bodyPr vert="horz" wrap="none" lIns="91440" tIns="91440" rIns="91440" bIns="9144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7" name="Straight Connector 16">
              <a:extLst>
                <a:ext uri="{FF2B5EF4-FFF2-40B4-BE49-F238E27FC236}">
                  <a16:creationId xmlns:a16="http://schemas.microsoft.com/office/drawing/2014/main" id="{0FABAD2B-E385-ABA0-21A7-72ED1EAE6B72}"/>
                </a:ext>
              </a:extLst>
            </p:cNvPr>
            <p:cNvSpPr/>
            <p:nvPr/>
          </p:nvSpPr>
          <p:spPr>
            <a:xfrm flipH="1" flipV="1">
              <a:off x="6294235" y="3106436"/>
              <a:ext cx="2698558" cy="7937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FF00"/>
              </a:solidFill>
              <a:prstDash val="solid"/>
              <a:miter/>
            </a:ln>
          </p:spPr>
          <p:txBody>
            <a:bodyPr vert="horz" wrap="none" lIns="91440" tIns="91440" rIns="91440" bIns="9144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8" name="Straight Connector 17">
              <a:extLst>
                <a:ext uri="{FF2B5EF4-FFF2-40B4-BE49-F238E27FC236}">
                  <a16:creationId xmlns:a16="http://schemas.microsoft.com/office/drawing/2014/main" id="{99691431-160E-C14E-A9DF-B9D77E641C2C}"/>
                </a:ext>
              </a:extLst>
            </p:cNvPr>
            <p:cNvSpPr/>
            <p:nvPr/>
          </p:nvSpPr>
          <p:spPr>
            <a:xfrm>
              <a:off x="8206922" y="4012204"/>
              <a:ext cx="551876" cy="51479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FF00"/>
              </a:solidFill>
              <a:prstDash val="solid"/>
              <a:miter/>
            </a:ln>
          </p:spPr>
          <p:txBody>
            <a:bodyPr vert="horz" wrap="none" lIns="91440" tIns="91440" rIns="91440" bIns="9144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9" name="Straight Connector 18">
              <a:extLst>
                <a:ext uri="{FF2B5EF4-FFF2-40B4-BE49-F238E27FC236}">
                  <a16:creationId xmlns:a16="http://schemas.microsoft.com/office/drawing/2014/main" id="{C9C379BD-943A-BB5F-ED69-3136821CC3DB}"/>
                </a:ext>
              </a:extLst>
            </p:cNvPr>
            <p:cNvSpPr/>
            <p:nvPr/>
          </p:nvSpPr>
          <p:spPr>
            <a:xfrm>
              <a:off x="7540919" y="4416478"/>
              <a:ext cx="1234796" cy="13535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FF00"/>
              </a:solidFill>
              <a:prstDash val="solid"/>
              <a:miter/>
            </a:ln>
          </p:spPr>
          <p:txBody>
            <a:bodyPr vert="horz" wrap="none" lIns="91440" tIns="91440" rIns="91440" bIns="9144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0" name="Straight Connector 19">
              <a:extLst>
                <a:ext uri="{FF2B5EF4-FFF2-40B4-BE49-F238E27FC236}">
                  <a16:creationId xmlns:a16="http://schemas.microsoft.com/office/drawing/2014/main" id="{D4D4F7D2-7532-A110-F369-783571B0452F}"/>
                </a:ext>
              </a:extLst>
            </p:cNvPr>
            <p:cNvSpPr/>
            <p:nvPr/>
          </p:nvSpPr>
          <p:spPr>
            <a:xfrm flipV="1">
              <a:off x="6035040" y="4602239"/>
              <a:ext cx="1361879" cy="28944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FF00"/>
              </a:solidFill>
              <a:prstDash val="solid"/>
              <a:miter/>
            </a:ln>
          </p:spPr>
          <p:txBody>
            <a:bodyPr vert="horz" wrap="none" lIns="91440" tIns="91440" rIns="91440" bIns="9144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1" name="Straight Connector 20">
              <a:extLst>
                <a:ext uri="{FF2B5EF4-FFF2-40B4-BE49-F238E27FC236}">
                  <a16:creationId xmlns:a16="http://schemas.microsoft.com/office/drawing/2014/main" id="{7CF9B377-0891-735E-B1F1-97AA553A49F1}"/>
                </a:ext>
              </a:extLst>
            </p:cNvPr>
            <p:cNvSpPr/>
            <p:nvPr/>
          </p:nvSpPr>
          <p:spPr>
            <a:xfrm flipV="1">
              <a:off x="6035396" y="4827602"/>
              <a:ext cx="1303202" cy="640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00FF00"/>
              </a:solidFill>
              <a:prstDash val="solid"/>
              <a:miter/>
            </a:ln>
          </p:spPr>
          <p:txBody>
            <a:bodyPr vert="horz" wrap="none" lIns="91440" tIns="91440" rIns="91440" bIns="9144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2" name="TextBox 21">
              <a:extLst>
                <a:ext uri="{FF2B5EF4-FFF2-40B4-BE49-F238E27FC236}">
                  <a16:creationId xmlns:a16="http://schemas.microsoft.com/office/drawing/2014/main" id="{A06C5008-4235-7608-E997-9FD43255B336}"/>
                </a:ext>
              </a:extLst>
            </p:cNvPr>
            <p:cNvSpPr txBox="1"/>
            <p:nvPr/>
          </p:nvSpPr>
          <p:spPr>
            <a:xfrm>
              <a:off x="5349962" y="1147315"/>
              <a:ext cx="3992398" cy="62136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Each antenna-pair measures the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parameters of one 'fringe'.</a:t>
              </a:r>
            </a:p>
          </p:txBody>
        </p:sp>
        <p:sp>
          <p:nvSpPr>
            <p:cNvPr id="23" name="TextBox 22">
              <a:extLst>
                <a:ext uri="{FF2B5EF4-FFF2-40B4-BE49-F238E27FC236}">
                  <a16:creationId xmlns:a16="http://schemas.microsoft.com/office/drawing/2014/main" id="{EB0A07CA-8B4B-6DB1-DE92-C3108065B2EA}"/>
                </a:ext>
              </a:extLst>
            </p:cNvPr>
            <p:cNvSpPr txBox="1"/>
            <p:nvPr/>
          </p:nvSpPr>
          <p:spPr>
            <a:xfrm>
              <a:off x="5686918" y="5814002"/>
              <a:ext cx="3830403" cy="168227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Measured Fringe Parameters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0000"/>
                  </a:solidFill>
                  <a:uFillTx/>
                  <a:latin typeface="Luxi Sans" pitchFamily="34"/>
                  <a:ea typeface="DejaVu LGC Sans" pitchFamily="2"/>
                  <a:cs typeface="DejaVu LGC Sans" pitchFamily="2"/>
                </a:rPr>
                <a:t>Amplitude, Phase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0000"/>
                  </a:solidFill>
                  <a:uFillTx/>
                  <a:latin typeface="Luxi Sans" pitchFamily="34"/>
                  <a:ea typeface="DejaVu LGC Sans" pitchFamily="2"/>
                  <a:cs typeface="DejaVu LGC Sans" pitchFamily="2"/>
                </a:rPr>
                <a:t>Orientation, Wavelength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Class="entr"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5C8BD-8FEE-0BC5-9D0B-C5177B6AE4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B1A25E-0DAC-CA53-4B67-68E979F28F6D}"/>
              </a:ext>
            </a:extLst>
          </p:cNvPr>
          <p:cNvSpPr txBox="1">
            <a:spLocks noGrp="1"/>
          </p:cNvSpPr>
          <p:nvPr>
            <p:ph type="title" idx="4294967295"/>
          </p:nvPr>
        </p:nvSpPr>
        <p:spPr/>
        <p:txBody>
          <a:bodyPr>
            <a:spAutoFit/>
          </a:bodyPr>
          <a:lstStyle/>
          <a:p>
            <a:pPr lvl="0"/>
            <a:r>
              <a:rPr lang="en-US"/>
              <a:t>Wide-field Imaging -- Mosaics</a:t>
            </a:r>
          </a:p>
        </p:txBody>
      </p:sp>
      <p:sp>
        <p:nvSpPr>
          <p:cNvPr id="3" name="TextBox 2">
            <a:extLst>
              <a:ext uri="{FF2B5EF4-FFF2-40B4-BE49-F238E27FC236}">
                <a16:creationId xmlns:a16="http://schemas.microsoft.com/office/drawing/2014/main" id="{4D0F116E-9315-D4DD-BF2F-ACB87CE1E374}"/>
              </a:ext>
            </a:extLst>
          </p:cNvPr>
          <p:cNvSpPr txBox="1"/>
          <p:nvPr/>
        </p:nvSpPr>
        <p:spPr>
          <a:xfrm>
            <a:off x="334076" y="954359"/>
            <a:ext cx="9457556" cy="69767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Combine data from multiple pointings to form one large image.</a:t>
            </a:r>
          </a:p>
        </p:txBody>
      </p:sp>
      <p:sp>
        <p:nvSpPr>
          <p:cNvPr id="4" name="TextBox 3">
            <a:extLst>
              <a:ext uri="{FF2B5EF4-FFF2-40B4-BE49-F238E27FC236}">
                <a16:creationId xmlns:a16="http://schemas.microsoft.com/office/drawing/2014/main" id="{83E350F5-2FAB-ED0B-7D11-FE8988E3540A}"/>
              </a:ext>
            </a:extLst>
          </p:cNvPr>
          <p:cNvSpPr txBox="1"/>
          <p:nvPr/>
        </p:nvSpPr>
        <p:spPr>
          <a:xfrm>
            <a:off x="5821564" y="1638714"/>
            <a:ext cx="4255196" cy="51314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Combine </a:t>
            </a:r>
            <a:r>
              <a:rPr lang="en-US" sz="1800" b="0" i="0" u="none" strike="noStrike" kern="1200" cap="none" spc="0" baseline="0" dirty="0" err="1">
                <a:solidFill>
                  <a:srgbClr val="000000"/>
                </a:solidFill>
                <a:uFillTx/>
                <a:latin typeface="Luxi Sans" pitchFamily="34"/>
                <a:ea typeface="DejaVu LGC Sans" pitchFamily="2"/>
                <a:cs typeface="DejaVu LGC Sans" pitchFamily="2"/>
              </a:rPr>
              <a:t>pointings</a:t>
            </a:r>
            <a:r>
              <a:rPr lang="en-US" sz="1800" b="0" i="0" u="none" strike="noStrike" kern="1200" cap="none" spc="0" baseline="0" dirty="0">
                <a:solidFill>
                  <a:srgbClr val="000000"/>
                </a:solidFill>
                <a:uFillTx/>
                <a:latin typeface="Luxi Sans" pitchFamily="34"/>
                <a:ea typeface="DejaVu LGC Sans" pitchFamily="2"/>
                <a:cs typeface="DejaVu LGC Sans" pitchFamily="2"/>
              </a:rPr>
              <a:t> either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before or after deconvolution.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FF"/>
                </a:solidFill>
                <a:uFillTx/>
                <a:latin typeface="Luxi Sans" pitchFamily="34"/>
                <a:ea typeface="DejaVu LGC Sans" pitchFamily="2"/>
                <a:cs typeface="DejaVu LGC Sans" pitchFamily="2"/>
              </a:rPr>
              <a:t> Stitched mosaic :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Deconvolve each</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pointing separately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Divide each image by PB</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Combine as a weighted avg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FF"/>
                </a:solidFill>
                <a:uFillTx/>
                <a:latin typeface="Luxi Sans" pitchFamily="34"/>
                <a:ea typeface="DejaVu LGC Sans" pitchFamily="2"/>
                <a:cs typeface="DejaVu LGC Sans" pitchFamily="2"/>
              </a:rPr>
              <a:t>Joint mosaic  :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Combine observed images as a</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weighted average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(or)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Grid all data onto one UV-grid,</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and then </a:t>
            </a:r>
            <a:r>
              <a:rPr lang="en-US" sz="1800" b="0" i="0" u="none" strike="noStrike" kern="1200" cap="none" spc="0" baseline="0" dirty="0" err="1">
                <a:solidFill>
                  <a:srgbClr val="000000"/>
                </a:solidFill>
                <a:uFillTx/>
                <a:latin typeface="Luxi Sans" pitchFamily="34"/>
                <a:ea typeface="DejaVu LGC Sans" pitchFamily="2"/>
                <a:cs typeface="DejaVu LGC Sans" pitchFamily="2"/>
              </a:rPr>
              <a:t>iFFT</a:t>
            </a: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  -- Deconvolve as one large image</a:t>
            </a:r>
          </a:p>
        </p:txBody>
      </p:sp>
      <p:sp>
        <p:nvSpPr>
          <p:cNvPr id="13" name="TextBox 12">
            <a:extLst>
              <a:ext uri="{FF2B5EF4-FFF2-40B4-BE49-F238E27FC236}">
                <a16:creationId xmlns:a16="http://schemas.microsoft.com/office/drawing/2014/main" id="{DFA74AD9-5C9C-5393-A2C9-B5BF5ABD6D7F}"/>
              </a:ext>
            </a:extLst>
          </p:cNvPr>
          <p:cNvSpPr txBox="1"/>
          <p:nvPr/>
        </p:nvSpPr>
        <p:spPr>
          <a:xfrm>
            <a:off x="334075" y="7022491"/>
            <a:ext cx="7586605" cy="8863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Luxi Sans" pitchFamily="34"/>
                <a:ea typeface="DejaVu LGC Sans" pitchFamily="2"/>
                <a:cs typeface="DejaVu LGC Sans" pitchFamily="2"/>
              </a:rPr>
              <a:t>Use many </a:t>
            </a:r>
            <a:r>
              <a:rPr lang="en-US" sz="1800" b="0" i="0" u="none" strike="noStrike" kern="1200" cap="none" spc="0" baseline="0" dirty="0" err="1">
                <a:solidFill>
                  <a:srgbClr val="000000"/>
                </a:solidFill>
                <a:uFillTx/>
                <a:latin typeface="Luxi Sans" pitchFamily="34"/>
                <a:ea typeface="DejaVu LGC Sans" pitchFamily="2"/>
                <a:cs typeface="DejaVu LGC Sans" pitchFamily="2"/>
              </a:rPr>
              <a:t>pointings</a:t>
            </a:r>
            <a:r>
              <a:rPr lang="en-US" sz="1800" b="0" i="0" u="none" strike="noStrike" kern="1200" cap="none" spc="0" baseline="0" dirty="0">
                <a:solidFill>
                  <a:srgbClr val="000000"/>
                </a:solidFill>
                <a:uFillTx/>
                <a:latin typeface="Luxi Sans" pitchFamily="34"/>
                <a:ea typeface="DejaVu LGC Sans" pitchFamily="2"/>
                <a:cs typeface="DejaVu LGC Sans" pitchFamily="2"/>
              </a:rPr>
              <a:t> to cover the source with approximately uniform sensitivity</a:t>
            </a:r>
          </a:p>
        </p:txBody>
      </p:sp>
      <p:pic>
        <p:nvPicPr>
          <p:cNvPr id="14" name="Picture 13">
            <a:extLst>
              <a:ext uri="{FF2B5EF4-FFF2-40B4-BE49-F238E27FC236}">
                <a16:creationId xmlns:a16="http://schemas.microsoft.com/office/drawing/2014/main" id="{E1D3D4CE-1434-B3B6-25E7-B69730DBB7A8}"/>
              </a:ext>
            </a:extLst>
          </p:cNvPr>
          <p:cNvPicPr>
            <a:picLocks noChangeAspect="1"/>
          </p:cNvPicPr>
          <p:nvPr/>
        </p:nvPicPr>
        <p:blipFill>
          <a:blip r:embed="rId3"/>
          <a:stretch>
            <a:fillRect/>
          </a:stretch>
        </p:blipFill>
        <p:spPr>
          <a:xfrm>
            <a:off x="121482" y="1439125"/>
            <a:ext cx="5676900" cy="5524500"/>
          </a:xfrm>
          <a:prstGeom prst="rect">
            <a:avLst/>
          </a:prstGeom>
        </p:spPr>
      </p:pic>
    </p:spTree>
    <p:extLst>
      <p:ext uri="{BB962C8B-B14F-4D97-AF65-F5344CB8AC3E}">
        <p14:creationId xmlns:p14="http://schemas.microsoft.com/office/powerpoint/2010/main" val="994907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BFAAA-907B-E392-62DD-B924CC86ED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E70E2D-08F4-49F7-E08E-276A673340D0}"/>
              </a:ext>
            </a:extLst>
          </p:cNvPr>
          <p:cNvSpPr txBox="1">
            <a:spLocks noGrp="1"/>
          </p:cNvSpPr>
          <p:nvPr>
            <p:ph type="title" idx="4294967295"/>
          </p:nvPr>
        </p:nvSpPr>
        <p:spPr>
          <a:xfrm>
            <a:off x="384422" y="3412093"/>
            <a:ext cx="9068763" cy="369332"/>
          </a:xfrm>
        </p:spPr>
        <p:txBody>
          <a:bodyPr>
            <a:spAutoFit/>
          </a:bodyPr>
          <a:lstStyle/>
          <a:p>
            <a:pPr lvl="0"/>
            <a:r>
              <a:rPr lang="en-US" dirty="0"/>
              <a:t>Data Analysis</a:t>
            </a:r>
          </a:p>
        </p:txBody>
      </p:sp>
      <p:sp>
        <p:nvSpPr>
          <p:cNvPr id="3" name="TextBox 2">
            <a:extLst>
              <a:ext uri="{FF2B5EF4-FFF2-40B4-BE49-F238E27FC236}">
                <a16:creationId xmlns:a16="http://schemas.microsoft.com/office/drawing/2014/main" id="{07B6485A-98F3-D60C-D5AD-83BE051ACD6F}"/>
              </a:ext>
            </a:extLst>
          </p:cNvPr>
          <p:cNvSpPr txBox="1"/>
          <p:nvPr/>
        </p:nvSpPr>
        <p:spPr>
          <a:xfrm>
            <a:off x="634675" y="7742160"/>
            <a:ext cx="8351635" cy="14169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Multi-stage process. Linear.  There are weblogs showing human readable information to use for diagnostics (numerical as well as procedural failures). QA system.  Ability to 'restore' to any state for optimized re-processing. Standarized calibrated data and output image products for the archive.</a:t>
            </a:r>
          </a:p>
        </p:txBody>
      </p:sp>
    </p:spTree>
    <p:extLst>
      <p:ext uri="{BB962C8B-B14F-4D97-AF65-F5344CB8AC3E}">
        <p14:creationId xmlns:p14="http://schemas.microsoft.com/office/powerpoint/2010/main" val="3841659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C5F60-103D-D86C-A00D-01A413DA9E1E}"/>
              </a:ext>
            </a:extLst>
          </p:cNvPr>
          <p:cNvSpPr txBox="1">
            <a:spLocks noGrp="1"/>
          </p:cNvSpPr>
          <p:nvPr>
            <p:ph type="title" idx="4294967295"/>
          </p:nvPr>
        </p:nvSpPr>
        <p:spPr/>
        <p:txBody>
          <a:bodyPr>
            <a:spAutoFit/>
          </a:bodyPr>
          <a:lstStyle/>
          <a:p>
            <a:pPr lvl="0"/>
            <a:r>
              <a:rPr lang="en-US"/>
              <a:t>Data Analysis</a:t>
            </a:r>
          </a:p>
        </p:txBody>
      </p:sp>
      <p:sp>
        <p:nvSpPr>
          <p:cNvPr id="3" name="TextBox 2">
            <a:extLst>
              <a:ext uri="{FF2B5EF4-FFF2-40B4-BE49-F238E27FC236}">
                <a16:creationId xmlns:a16="http://schemas.microsoft.com/office/drawing/2014/main" id="{DB6740FF-DCC1-B02D-C399-51562528C612}"/>
              </a:ext>
            </a:extLst>
          </p:cNvPr>
          <p:cNvSpPr txBox="1"/>
          <p:nvPr/>
        </p:nvSpPr>
        <p:spPr>
          <a:xfrm>
            <a:off x="445678" y="998277"/>
            <a:ext cx="9312843" cy="10292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dirty="0">
                <a:solidFill>
                  <a:srgbClr val="000000"/>
                </a:solidFill>
                <a:latin typeface="Luxi Sans" pitchFamily="34"/>
                <a:ea typeface="DejaVu LGC Sans" pitchFamily="2"/>
                <a:cs typeface="DejaVu LGC Sans" pitchFamily="2"/>
              </a:rPr>
              <a:t>T</a:t>
            </a:r>
            <a:r>
              <a:rPr lang="en-US" sz="1600" b="0" i="0" u="none" strike="noStrike" kern="1200" cap="none" spc="0" baseline="0" dirty="0">
                <a:solidFill>
                  <a:srgbClr val="000000"/>
                </a:solidFill>
                <a:uFillTx/>
                <a:latin typeface="Luxi Sans" pitchFamily="34"/>
                <a:ea typeface="DejaVu LGC Sans" pitchFamily="2"/>
                <a:cs typeface="DejaVu LGC Sans" pitchFamily="2"/>
              </a:rPr>
              <a:t>he measured                values are imperfect and incomplete</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CD32D321-A922-2549-8E51-829BDA4BD1F1}"/>
                  </a:ext>
                </a:extLst>
              </p:cNvPr>
              <p:cNvSpPr txBox="1"/>
              <p:nvPr/>
            </p:nvSpPr>
            <p:spPr>
              <a:xfrm>
                <a:off x="1600442" y="968297"/>
                <a:ext cx="969117" cy="3931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r>
                        <a:rPr lang="en-US" i="0">
                          <a:latin typeface="Cambria Math" panose="02040503050406030204" pitchFamily="18" charset="0"/>
                        </a:rPr>
                        <m:t>〉</m:t>
                      </m:r>
                    </m:oMath>
                  </m:oMathPara>
                </a14:m>
                <a:endParaRPr lang="en-US" sz="1800" b="0" i="0" u="none" strike="noStrike" kern="1200" cap="none" spc="0" baseline="0" dirty="0">
                  <a:solidFill>
                    <a:srgbClr val="000000"/>
                  </a:solidFill>
                  <a:uFillTx/>
                  <a:latin typeface="Luxi Sans" pitchFamily="34"/>
                </a:endParaRPr>
              </a:p>
            </p:txBody>
          </p:sp>
        </mc:Choice>
        <mc:Fallback>
          <p:sp>
            <p:nvSpPr>
              <p:cNvPr id="4" name="TextBox 3">
                <a:extLst>
                  <a:ext uri="{FF2B5EF4-FFF2-40B4-BE49-F238E27FC236}">
                    <a16:creationId xmlns:a16="http://schemas.microsoft.com/office/drawing/2014/main" id="{CD32D321-A922-2549-8E51-829BDA4BD1F1}"/>
                  </a:ext>
                </a:extLst>
              </p:cNvPr>
              <p:cNvSpPr txBox="1">
                <a:spLocks noRot="1" noChangeAspect="1" noMove="1" noResize="1" noEditPoints="1" noAdjustHandles="1" noChangeArrowheads="1" noChangeShapeType="1" noTextEdit="1"/>
              </p:cNvSpPr>
              <p:nvPr/>
            </p:nvSpPr>
            <p:spPr>
              <a:xfrm>
                <a:off x="1600442" y="968297"/>
                <a:ext cx="969117" cy="393118"/>
              </a:xfrm>
              <a:prstGeom prst="rect">
                <a:avLst/>
              </a:prstGeom>
              <a:blipFill>
                <a:blip r:embed="rId3"/>
                <a:stretch>
                  <a:fillRect b="-6250"/>
                </a:stretch>
              </a:blipFill>
              <a:ln cap="flat">
                <a:noFill/>
              </a:ln>
            </p:spPr>
            <p:txBody>
              <a:bodyPr/>
              <a:lstStyle/>
              <a:p>
                <a:r>
                  <a:rPr lang="en-001">
                    <a:noFill/>
                  </a:rPr>
                  <a:t> </a:t>
                </a:r>
              </a:p>
            </p:txBody>
          </p:sp>
        </mc:Fallback>
      </mc:AlternateContent>
      <p:sp>
        <p:nvSpPr>
          <p:cNvPr id="5" name="Straight Connector 4">
            <a:extLst>
              <a:ext uri="{FF2B5EF4-FFF2-40B4-BE49-F238E27FC236}">
                <a16:creationId xmlns:a16="http://schemas.microsoft.com/office/drawing/2014/main" id="{B823EACE-E57E-3030-D4D0-E7335C7A2306}"/>
              </a:ext>
            </a:extLst>
          </p:cNvPr>
          <p:cNvSpPr/>
          <p:nvPr/>
        </p:nvSpPr>
        <p:spPr>
          <a:xfrm flipV="1">
            <a:off x="10610276" y="3402363"/>
            <a:ext cx="631082" cy="4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 name="Straight Connector 5">
            <a:extLst>
              <a:ext uri="{FF2B5EF4-FFF2-40B4-BE49-F238E27FC236}">
                <a16:creationId xmlns:a16="http://schemas.microsoft.com/office/drawing/2014/main" id="{F6B5616B-D973-A107-7E5C-A4BF0E6FBCBA}"/>
              </a:ext>
            </a:extLst>
          </p:cNvPr>
          <p:cNvSpPr/>
          <p:nvPr/>
        </p:nvSpPr>
        <p:spPr>
          <a:xfrm flipV="1">
            <a:off x="10611355" y="3000960"/>
            <a:ext cx="631082" cy="4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nvGrpSpPr>
          <p:cNvPr id="7" name="Group 6">
            <a:extLst>
              <a:ext uri="{FF2B5EF4-FFF2-40B4-BE49-F238E27FC236}">
                <a16:creationId xmlns:a16="http://schemas.microsoft.com/office/drawing/2014/main" id="{E0B2A1D0-BFCF-3082-5755-8FF9A0800660}"/>
              </a:ext>
            </a:extLst>
          </p:cNvPr>
          <p:cNvGrpSpPr/>
          <p:nvPr/>
        </p:nvGrpSpPr>
        <p:grpSpPr>
          <a:xfrm>
            <a:off x="3330184" y="2616514"/>
            <a:ext cx="3842646" cy="3354842"/>
            <a:chOff x="833759" y="2680920"/>
            <a:chExt cx="3842646" cy="3354842"/>
          </a:xfrm>
        </p:grpSpPr>
        <p:grpSp>
          <p:nvGrpSpPr>
            <p:cNvPr id="8" name="Group 7">
              <a:extLst>
                <a:ext uri="{FF2B5EF4-FFF2-40B4-BE49-F238E27FC236}">
                  <a16:creationId xmlns:a16="http://schemas.microsoft.com/office/drawing/2014/main" id="{39CF0FDC-2E5F-A92C-8E56-FC0DFF620C2B}"/>
                </a:ext>
              </a:extLst>
            </p:cNvPr>
            <p:cNvGrpSpPr/>
            <p:nvPr/>
          </p:nvGrpSpPr>
          <p:grpSpPr>
            <a:xfrm>
              <a:off x="833759" y="2680920"/>
              <a:ext cx="3842646" cy="2707565"/>
              <a:chOff x="833759" y="2680920"/>
              <a:chExt cx="3842646" cy="2707565"/>
            </a:xfrm>
          </p:grpSpPr>
          <p:sp>
            <p:nvSpPr>
              <p:cNvPr id="14" name="Freeform 13">
                <a:extLst>
                  <a:ext uri="{FF2B5EF4-FFF2-40B4-BE49-F238E27FC236}">
                    <a16:creationId xmlns:a16="http://schemas.microsoft.com/office/drawing/2014/main" id="{8F05FBAE-E51D-4C3B-BCFF-AA6807B07158}"/>
                  </a:ext>
                </a:extLst>
              </p:cNvPr>
              <p:cNvSpPr/>
              <p:nvPr/>
            </p:nvSpPr>
            <p:spPr>
              <a:xfrm>
                <a:off x="887397" y="4903195"/>
                <a:ext cx="189719" cy="272884"/>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5" name="Freeform 14">
                <a:extLst>
                  <a:ext uri="{FF2B5EF4-FFF2-40B4-BE49-F238E27FC236}">
                    <a16:creationId xmlns:a16="http://schemas.microsoft.com/office/drawing/2014/main" id="{067DED05-5FBD-7222-5F7D-30F272BFDC02}"/>
                  </a:ext>
                </a:extLst>
              </p:cNvPr>
              <p:cNvSpPr/>
              <p:nvPr/>
            </p:nvSpPr>
            <p:spPr>
              <a:xfrm>
                <a:off x="3194639" y="4875123"/>
                <a:ext cx="190442" cy="273597"/>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6" name="Freeform 15">
                <a:extLst>
                  <a:ext uri="{FF2B5EF4-FFF2-40B4-BE49-F238E27FC236}">
                    <a16:creationId xmlns:a16="http://schemas.microsoft.com/office/drawing/2014/main" id="{1C762C75-0C03-BF54-3198-DED2FE3BBC82}"/>
                  </a:ext>
                </a:extLst>
              </p:cNvPr>
              <p:cNvSpPr/>
              <p:nvPr/>
            </p:nvSpPr>
            <p:spPr>
              <a:xfrm>
                <a:off x="833759" y="4705200"/>
                <a:ext cx="298441" cy="28331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2DAB74F-3B74-A925-16E5-6350C9DAB946}"/>
                      </a:ext>
                    </a:extLst>
                  </p:cNvPr>
                  <p:cNvSpPr txBox="1"/>
                  <p:nvPr/>
                </p:nvSpPr>
                <p:spPr>
                  <a:xfrm>
                    <a:off x="2862355" y="3677762"/>
                    <a:ext cx="245516" cy="3218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𝑏</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8" name="TextBox 7">
                    <a:extLst>
                      <a:ext uri="{FF2B5EF4-FFF2-40B4-BE49-F238E27FC236}">
                        <a16:creationId xmlns:a16="http://schemas.microsoft.com/office/drawing/2014/main" id="{C10165D3-6E23-F2B6-0522-D39CAF9770D0}"/>
                      </a:ext>
                    </a:extLst>
                  </p:cNvPr>
                  <p:cNvSpPr txBox="1">
                    <a:spLocks noRot="1" noChangeAspect="1" noMove="1" noResize="1" noEditPoints="1" noAdjustHandles="1" noChangeArrowheads="1" noChangeShapeType="1" noTextEdit="1"/>
                  </p:cNvSpPr>
                  <p:nvPr/>
                </p:nvSpPr>
                <p:spPr>
                  <a:xfrm>
                    <a:off x="2862355" y="3677762"/>
                    <a:ext cx="245516" cy="321841"/>
                  </a:xfrm>
                  <a:prstGeom prst="rect">
                    <a:avLst/>
                  </a:prstGeom>
                  <a:blipFill>
                    <a:blip r:embed="rId4"/>
                    <a:stretch>
                      <a:fillRect r="-25000" b="-23077"/>
                    </a:stretch>
                  </a:blipFill>
                  <a:ln cap="flat">
                    <a:noFill/>
                  </a:ln>
                </p:spPr>
                <p:txBody>
                  <a:bodyPr/>
                  <a:lstStyle/>
                  <a:p>
                    <a:r>
                      <a:rPr lang="en-US">
                        <a:noFill/>
                      </a:rPr>
                      <a:t> </a:t>
                    </a:r>
                  </a:p>
                </p:txBody>
              </p:sp>
            </mc:Fallback>
          </mc:AlternateContent>
          <p:sp>
            <p:nvSpPr>
              <p:cNvPr id="18" name="Straight Connector 8">
                <a:extLst>
                  <a:ext uri="{FF2B5EF4-FFF2-40B4-BE49-F238E27FC236}">
                    <a16:creationId xmlns:a16="http://schemas.microsoft.com/office/drawing/2014/main" id="{A158A0EA-05A4-BB85-DD50-B772A00D6FA2}"/>
                  </a:ext>
                </a:extLst>
              </p:cNvPr>
              <p:cNvSpPr/>
              <p:nvPr/>
            </p:nvSpPr>
            <p:spPr>
              <a:xfrm>
                <a:off x="906481" y="4736518"/>
                <a:ext cx="153719" cy="2170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9" name="Straight Connector 9">
                <a:extLst>
                  <a:ext uri="{FF2B5EF4-FFF2-40B4-BE49-F238E27FC236}">
                    <a16:creationId xmlns:a16="http://schemas.microsoft.com/office/drawing/2014/main" id="{731D0736-B5B1-B091-B19E-54D2F8EB17AF}"/>
                  </a:ext>
                </a:extLst>
              </p:cNvPr>
              <p:cNvSpPr/>
              <p:nvPr/>
            </p:nvSpPr>
            <p:spPr>
              <a:xfrm flipV="1">
                <a:off x="870481" y="4746238"/>
                <a:ext cx="235083" cy="17927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0" name="Freeform 19">
                <a:extLst>
                  <a:ext uri="{FF2B5EF4-FFF2-40B4-BE49-F238E27FC236}">
                    <a16:creationId xmlns:a16="http://schemas.microsoft.com/office/drawing/2014/main" id="{DD694AC5-8F9C-D032-A4FE-1B628B6E0774}"/>
                  </a:ext>
                </a:extLst>
              </p:cNvPr>
              <p:cNvSpPr/>
              <p:nvPr/>
            </p:nvSpPr>
            <p:spPr>
              <a:xfrm>
                <a:off x="3153244" y="4678564"/>
                <a:ext cx="298798" cy="282238"/>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1" name="Straight Connector 11">
                <a:extLst>
                  <a:ext uri="{FF2B5EF4-FFF2-40B4-BE49-F238E27FC236}">
                    <a16:creationId xmlns:a16="http://schemas.microsoft.com/office/drawing/2014/main" id="{93AF5B06-1D70-48B1-AB0E-5E60A1B49427}"/>
                  </a:ext>
                </a:extLst>
              </p:cNvPr>
              <p:cNvSpPr/>
              <p:nvPr/>
            </p:nvSpPr>
            <p:spPr>
              <a:xfrm>
                <a:off x="3225600" y="4709516"/>
                <a:ext cx="153719" cy="2170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2" name="Straight Connector 12">
                <a:extLst>
                  <a:ext uri="{FF2B5EF4-FFF2-40B4-BE49-F238E27FC236}">
                    <a16:creationId xmlns:a16="http://schemas.microsoft.com/office/drawing/2014/main" id="{9FFE7BA1-B5AE-D5C8-1CED-319D4ECDC59B}"/>
                  </a:ext>
                </a:extLst>
              </p:cNvPr>
              <p:cNvSpPr/>
              <p:nvPr/>
            </p:nvSpPr>
            <p:spPr>
              <a:xfrm flipV="1">
                <a:off x="3189600" y="4718880"/>
                <a:ext cx="235083" cy="17927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3" name="Freeform 22">
                <a:extLst>
                  <a:ext uri="{FF2B5EF4-FFF2-40B4-BE49-F238E27FC236}">
                    <a16:creationId xmlns:a16="http://schemas.microsoft.com/office/drawing/2014/main" id="{E20E6F0E-5B36-C2B8-D78F-49ED7A74E753}"/>
                  </a:ext>
                </a:extLst>
              </p:cNvPr>
              <p:cNvSpPr/>
              <p:nvPr/>
            </p:nvSpPr>
            <p:spPr>
              <a:xfrm>
                <a:off x="4331521" y="2689195"/>
                <a:ext cx="344884" cy="32004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val f2"/>
                  <a:gd name="f17" fmla="val f3"/>
                  <a:gd name="f18" fmla="+- f17 0 f16"/>
                  <a:gd name="f19" fmla="*/ f18 1 21600"/>
                  <a:gd name="f20" fmla="*/ 6722 f19 1"/>
                  <a:gd name="f21" fmla="*/ 14878 f19 1"/>
                  <a:gd name="f22" fmla="*/ 15460 f19 1"/>
                  <a:gd name="f23" fmla="*/ 8256 f19 1"/>
                  <a:gd name="f24" fmla="*/ f20 1 f19"/>
                  <a:gd name="f25" fmla="*/ f21 1 f19"/>
                  <a:gd name="f26" fmla="*/ f23 1 f19"/>
                  <a:gd name="f27" fmla="*/ f22 1 f19"/>
                  <a:gd name="f28" fmla="*/ f24 f14 1"/>
                  <a:gd name="f29" fmla="*/ f25 f14 1"/>
                  <a:gd name="f30" fmla="*/ f27 f15 1"/>
                  <a:gd name="f31" fmla="*/ f26 f15 1"/>
                </a:gdLst>
                <a:ahLst/>
                <a:cxnLst>
                  <a:cxn ang="3cd4">
                    <a:pos x="hc" y="t"/>
                  </a:cxn>
                  <a:cxn ang="0">
                    <a:pos x="r" y="vc"/>
                  </a:cxn>
                  <a:cxn ang="cd4">
                    <a:pos x="hc" y="b"/>
                  </a:cxn>
                  <a:cxn ang="cd2">
                    <a:pos x="l" y="vc"/>
                  </a:cxn>
                </a:cxnLst>
                <a:rect l="f28" t="f31" r="f29" b="f30"/>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FF00"/>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4" name="Straight Connector 14">
                <a:extLst>
                  <a:ext uri="{FF2B5EF4-FFF2-40B4-BE49-F238E27FC236}">
                    <a16:creationId xmlns:a16="http://schemas.microsoft.com/office/drawing/2014/main" id="{74814927-A1B0-9CD3-3C7A-004D6BF08B4B}"/>
                  </a:ext>
                </a:extLst>
              </p:cNvPr>
              <p:cNvSpPr/>
              <p:nvPr/>
            </p:nvSpPr>
            <p:spPr>
              <a:xfrm flipH="1">
                <a:off x="3394079" y="3047759"/>
                <a:ext cx="785524" cy="63900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FF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5" name="Straight Connector 15">
                <a:extLst>
                  <a:ext uri="{FF2B5EF4-FFF2-40B4-BE49-F238E27FC236}">
                    <a16:creationId xmlns:a16="http://schemas.microsoft.com/office/drawing/2014/main" id="{BA5487C9-7A06-E5D6-1E10-41EF9E291769}"/>
                  </a:ext>
                </a:extLst>
              </p:cNvPr>
              <p:cNvSpPr/>
              <p:nvPr/>
            </p:nvSpPr>
            <p:spPr>
              <a:xfrm flipH="1">
                <a:off x="972363" y="3137754"/>
                <a:ext cx="1956239" cy="149903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6" name="Straight Connector 16">
                <a:extLst>
                  <a:ext uri="{FF2B5EF4-FFF2-40B4-BE49-F238E27FC236}">
                    <a16:creationId xmlns:a16="http://schemas.microsoft.com/office/drawing/2014/main" id="{A98707AE-38E5-E572-6D04-E76CF06B58DB}"/>
                  </a:ext>
                </a:extLst>
              </p:cNvPr>
              <p:cNvSpPr/>
              <p:nvPr/>
            </p:nvSpPr>
            <p:spPr>
              <a:xfrm>
                <a:off x="1987558" y="2976115"/>
                <a:ext cx="1260363" cy="163547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7" name="Straight Connector 17">
                <a:extLst>
                  <a:ext uri="{FF2B5EF4-FFF2-40B4-BE49-F238E27FC236}">
                    <a16:creationId xmlns:a16="http://schemas.microsoft.com/office/drawing/2014/main" id="{9C2F5AA6-F577-E2B1-A54F-181897708713}"/>
                  </a:ext>
                </a:extLst>
              </p:cNvPr>
              <p:cNvSpPr/>
              <p:nvPr/>
            </p:nvSpPr>
            <p:spPr>
              <a:xfrm flipH="1">
                <a:off x="972720" y="4585679"/>
                <a:ext cx="3126598" cy="5975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AF989C9-AFFB-69DA-8EA2-E8A5FBEF0944}"/>
                      </a:ext>
                    </a:extLst>
                  </p:cNvPr>
                  <p:cNvSpPr txBox="1"/>
                  <p:nvPr/>
                </p:nvSpPr>
                <p:spPr>
                  <a:xfrm>
                    <a:off x="4082037" y="4432316"/>
                    <a:ext cx="510116" cy="28115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𝑥</m:t>
                              </m:r>
                            </m:e>
                          </m:acc>
                          <m:r>
                            <a:rPr lang="en-US" i="0">
                              <a:latin typeface="Cambria Math" panose="02040503050406030204" pitchFamily="18" charset="0"/>
                            </a:rPr>
                            <m:t>,</m:t>
                          </m:r>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𝑦</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19" name="TextBox 18">
                    <a:extLst>
                      <a:ext uri="{FF2B5EF4-FFF2-40B4-BE49-F238E27FC236}">
                        <a16:creationId xmlns:a16="http://schemas.microsoft.com/office/drawing/2014/main" id="{814E7E65-177F-FBD7-BD65-8D3DB44E6908}"/>
                      </a:ext>
                    </a:extLst>
                  </p:cNvPr>
                  <p:cNvSpPr txBox="1">
                    <a:spLocks noRot="1" noChangeAspect="1" noMove="1" noResize="1" noEditPoints="1" noAdjustHandles="1" noChangeArrowheads="1" noChangeShapeType="1" noTextEdit="1"/>
                  </p:cNvSpPr>
                  <p:nvPr/>
                </p:nvSpPr>
                <p:spPr>
                  <a:xfrm>
                    <a:off x="4082037" y="4432316"/>
                    <a:ext cx="510116" cy="281159"/>
                  </a:xfrm>
                  <a:prstGeom prst="rect">
                    <a:avLst/>
                  </a:prstGeom>
                  <a:blipFill>
                    <a:blip r:embed="rId5"/>
                    <a:stretch>
                      <a:fillRect t="-12500" b="-37500"/>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0214084-F283-CE3F-9A94-62AA33E3EC9F}"/>
                      </a:ext>
                    </a:extLst>
                  </p:cNvPr>
                  <p:cNvSpPr txBox="1"/>
                  <p:nvPr/>
                </p:nvSpPr>
                <p:spPr>
                  <a:xfrm>
                    <a:off x="1350724" y="4293364"/>
                    <a:ext cx="487439" cy="28188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𝜃</m:t>
                          </m:r>
                          <m:r>
                            <a:rPr lang="en-US" i="0">
                              <a:latin typeface="Cambria Math" panose="02040503050406030204" pitchFamily="18" charset="0"/>
                            </a:rPr>
                            <m:t>,</m:t>
                          </m:r>
                          <m:r>
                            <a:rPr lang="en-US" i="1">
                              <a:latin typeface="Cambria Math" panose="02040503050406030204" pitchFamily="18" charset="0"/>
                            </a:rPr>
                            <m:t>h</m:t>
                          </m:r>
                        </m:oMath>
                      </m:oMathPara>
                    </a14:m>
                    <a:endParaRPr lang="en-US" sz="1800" b="0" i="0" u="none" strike="noStrike" kern="1200" cap="none" spc="0" baseline="0">
                      <a:solidFill>
                        <a:srgbClr val="000000"/>
                      </a:solidFill>
                      <a:uFillTx/>
                      <a:latin typeface="Luxi Sans" pitchFamily="34"/>
                    </a:endParaRPr>
                  </a:p>
                </p:txBody>
              </p:sp>
            </mc:Choice>
            <mc:Fallback xmlns="">
              <p:sp>
                <p:nvSpPr>
                  <p:cNvPr id="20" name="TextBox 19">
                    <a:extLst>
                      <a:ext uri="{FF2B5EF4-FFF2-40B4-BE49-F238E27FC236}">
                        <a16:creationId xmlns:a16="http://schemas.microsoft.com/office/drawing/2014/main" id="{D6D69652-3D94-0E97-2709-7BA04198F542}"/>
                      </a:ext>
                    </a:extLst>
                  </p:cNvPr>
                  <p:cNvSpPr txBox="1">
                    <a:spLocks noRot="1" noChangeAspect="1" noMove="1" noResize="1" noEditPoints="1" noAdjustHandles="1" noChangeArrowheads="1" noChangeShapeType="1" noTextEdit="1"/>
                  </p:cNvSpPr>
                  <p:nvPr/>
                </p:nvSpPr>
                <p:spPr>
                  <a:xfrm>
                    <a:off x="1350724" y="4293364"/>
                    <a:ext cx="487439" cy="281882"/>
                  </a:xfrm>
                  <a:prstGeom prst="rect">
                    <a:avLst/>
                  </a:prstGeom>
                  <a:blipFill>
                    <a:blip r:embed="rId6"/>
                    <a:stretch>
                      <a:fillRect r="-7692" b="-20833"/>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1DE9464-6422-76CC-E00D-4323D8A9FEEF}"/>
                      </a:ext>
                    </a:extLst>
                  </p:cNvPr>
                  <p:cNvSpPr txBox="1"/>
                  <p:nvPr/>
                </p:nvSpPr>
                <p:spPr>
                  <a:xfrm>
                    <a:off x="1685879" y="2680920"/>
                    <a:ext cx="498238" cy="2822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𝑢</m:t>
                              </m:r>
                            </m:e>
                          </m:acc>
                          <m:r>
                            <a:rPr lang="en-US" i="0">
                              <a:latin typeface="Cambria Math" panose="02040503050406030204" pitchFamily="18" charset="0"/>
                            </a:rPr>
                            <m:t>,</m:t>
                          </m:r>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𝑣</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21" name="TextBox 20">
                    <a:extLst>
                      <a:ext uri="{FF2B5EF4-FFF2-40B4-BE49-F238E27FC236}">
                        <a16:creationId xmlns:a16="http://schemas.microsoft.com/office/drawing/2014/main" id="{C9A23181-3DE5-EAE2-E084-50B5C0CAF224}"/>
                      </a:ext>
                    </a:extLst>
                  </p:cNvPr>
                  <p:cNvSpPr txBox="1">
                    <a:spLocks noRot="1" noChangeAspect="1" noMove="1" noResize="1" noEditPoints="1" noAdjustHandles="1" noChangeArrowheads="1" noChangeShapeType="1" noTextEdit="1"/>
                  </p:cNvSpPr>
                  <p:nvPr/>
                </p:nvSpPr>
                <p:spPr>
                  <a:xfrm>
                    <a:off x="1685879" y="2680920"/>
                    <a:ext cx="498238" cy="282238"/>
                  </a:xfrm>
                  <a:prstGeom prst="rect">
                    <a:avLst/>
                  </a:prstGeom>
                  <a:blipFill>
                    <a:blip r:embed="rId7"/>
                    <a:stretch>
                      <a:fillRect t="-17391" b="-13043"/>
                    </a:stretch>
                  </a:blipFill>
                  <a:ln cap="flat">
                    <a:noFill/>
                  </a:ln>
                </p:spPr>
                <p:txBody>
                  <a:bodyPr/>
                  <a:lstStyle/>
                  <a:p>
                    <a:r>
                      <a:rPr lang="en-US">
                        <a:noFill/>
                      </a:rPr>
                      <a:t> </a:t>
                    </a:r>
                  </a:p>
                </p:txBody>
              </p:sp>
            </mc:Fallback>
          </mc:AlternateContent>
          <p:sp>
            <p:nvSpPr>
              <p:cNvPr id="31" name="Freeform 30">
                <a:extLst>
                  <a:ext uri="{FF2B5EF4-FFF2-40B4-BE49-F238E27FC236}">
                    <a16:creationId xmlns:a16="http://schemas.microsoft.com/office/drawing/2014/main" id="{FE05FE18-4EE0-1492-AB60-93B85871BC44}"/>
                  </a:ext>
                </a:extLst>
              </p:cNvPr>
              <p:cNvSpPr/>
              <p:nvPr/>
            </p:nvSpPr>
            <p:spPr>
              <a:xfrm rot="1093788">
                <a:off x="1206550" y="4459172"/>
                <a:ext cx="251642" cy="175683"/>
              </a:xfrm>
              <a:custGeom>
                <a:avLst/>
                <a:gdLst>
                  <a:gd name="f0" fmla="val w"/>
                  <a:gd name="f1" fmla="val h"/>
                  <a:gd name="f2" fmla="val 0"/>
                  <a:gd name="f3" fmla="val 700"/>
                  <a:gd name="f4" fmla="val 489"/>
                  <a:gd name="f5" fmla="val 294"/>
                  <a:gd name="f6" fmla="val -1"/>
                  <a:gd name="f7" fmla="val 538"/>
                  <a:gd name="f8" fmla="val 142"/>
                  <a:gd name="f9" fmla="val 528"/>
                  <a:gd name="f10" fmla="val 121"/>
                  <a:gd name="f11" fmla="val 518"/>
                  <a:gd name="f12" fmla="val 99"/>
                  <a:gd name="f13" fmla="*/ f0 1 700"/>
                  <a:gd name="f14" fmla="*/ f1 1 489"/>
                  <a:gd name="f15" fmla="val f2"/>
                  <a:gd name="f16" fmla="val f3"/>
                  <a:gd name="f17" fmla="val f4"/>
                  <a:gd name="f18" fmla="+- f17 0 f15"/>
                  <a:gd name="f19" fmla="+- f16 0 f15"/>
                  <a:gd name="f20" fmla="*/ f19 1 700"/>
                  <a:gd name="f21" fmla="*/ f18 1 48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700" h="489">
                    <a:moveTo>
                      <a:pt x="f2" y="f2"/>
                    </a:moveTo>
                    <a:cubicBezTo>
                      <a:pt x="f5" y="f6"/>
                      <a:pt x="f7" y="f8"/>
                      <a:pt x="f9" y="f10"/>
                    </a:cubicBezTo>
                    <a:cubicBezTo>
                      <a:pt x="f11" y="f12"/>
                      <a:pt x="f3" y="f4"/>
                      <a:pt x="f3" y="f4"/>
                    </a:cubicBez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2" name="Straight Connector 22">
                <a:extLst>
                  <a:ext uri="{FF2B5EF4-FFF2-40B4-BE49-F238E27FC236}">
                    <a16:creationId xmlns:a16="http://schemas.microsoft.com/office/drawing/2014/main" id="{B10D20A2-5AB0-2EC1-A1D3-EC3D1302DC83}"/>
                  </a:ext>
                </a:extLst>
              </p:cNvPr>
              <p:cNvSpPr/>
              <p:nvPr/>
            </p:nvSpPr>
            <p:spPr>
              <a:xfrm flipH="1">
                <a:off x="3574444" y="3269876"/>
                <a:ext cx="785524" cy="63900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FF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3" name="Straight Connector 23">
                <a:extLst>
                  <a:ext uri="{FF2B5EF4-FFF2-40B4-BE49-F238E27FC236}">
                    <a16:creationId xmlns:a16="http://schemas.microsoft.com/office/drawing/2014/main" id="{E4D8D6A0-5EA5-7FA9-FC0A-361249EE12FB}"/>
                  </a:ext>
                </a:extLst>
              </p:cNvPr>
              <p:cNvSpPr/>
              <p:nvPr/>
            </p:nvSpPr>
            <p:spPr>
              <a:xfrm flipH="1">
                <a:off x="3222363" y="2827077"/>
                <a:ext cx="785515" cy="63900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FF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4" name="Straight Connector 24">
                <a:extLst>
                  <a:ext uri="{FF2B5EF4-FFF2-40B4-BE49-F238E27FC236}">
                    <a16:creationId xmlns:a16="http://schemas.microsoft.com/office/drawing/2014/main" id="{E5DFFF41-15A9-1EFD-F59B-7377E919C393}"/>
                  </a:ext>
                </a:extLst>
              </p:cNvPr>
              <p:cNvSpPr/>
              <p:nvPr/>
            </p:nvSpPr>
            <p:spPr>
              <a:xfrm>
                <a:off x="2511363" y="3478322"/>
                <a:ext cx="810359" cy="105624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00AE00"/>
                </a:solidFill>
                <a:prstDash val="solid"/>
                <a:miter/>
                <a:headEnd type="arrow"/>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8065CD1-B6E8-2728-298A-20BEAE2A9AAA}"/>
                      </a:ext>
                    </a:extLst>
                  </p:cNvPr>
                  <p:cNvSpPr txBox="1"/>
                  <p:nvPr/>
                </p:nvSpPr>
                <p:spPr>
                  <a:xfrm>
                    <a:off x="2889357" y="2893682"/>
                    <a:ext cx="281882" cy="28151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𝑤</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26" name="TextBox 25">
                    <a:extLst>
                      <a:ext uri="{FF2B5EF4-FFF2-40B4-BE49-F238E27FC236}">
                        <a16:creationId xmlns:a16="http://schemas.microsoft.com/office/drawing/2014/main" id="{BFCBCB20-7615-18B1-AAED-C0274F4BF6F5}"/>
                      </a:ext>
                    </a:extLst>
                  </p:cNvPr>
                  <p:cNvSpPr txBox="1">
                    <a:spLocks noRot="1" noChangeAspect="1" noMove="1" noResize="1" noEditPoints="1" noAdjustHandles="1" noChangeArrowheads="1" noChangeShapeType="1" noTextEdit="1"/>
                  </p:cNvSpPr>
                  <p:nvPr/>
                </p:nvSpPr>
                <p:spPr>
                  <a:xfrm>
                    <a:off x="2889357" y="2893682"/>
                    <a:ext cx="281882" cy="281516"/>
                  </a:xfrm>
                  <a:prstGeom prst="rect">
                    <a:avLst/>
                  </a:prstGeom>
                  <a:blipFill>
                    <a:blip r:embed="rId8"/>
                    <a:stretch>
                      <a:fillRect r="-13043" b="-8696"/>
                    </a:stretch>
                  </a:blipFill>
                  <a:ln cap="flat">
                    <a:noFill/>
                  </a:ln>
                </p:spPr>
                <p:txBody>
                  <a:bodyPr/>
                  <a:lstStyle/>
                  <a:p>
                    <a:r>
                      <a:rPr lang="en-US">
                        <a:noFill/>
                      </a:rPr>
                      <a:t> </a:t>
                    </a:r>
                  </a:p>
                </p:txBody>
              </p:sp>
            </mc:Fallback>
          </mc:AlternateContent>
          <p:sp>
            <p:nvSpPr>
              <p:cNvPr id="36" name="Straight Connector 26">
                <a:extLst>
                  <a:ext uri="{FF2B5EF4-FFF2-40B4-BE49-F238E27FC236}">
                    <a16:creationId xmlns:a16="http://schemas.microsoft.com/office/drawing/2014/main" id="{B5519F57-F235-1184-69A5-D98545D87E59}"/>
                  </a:ext>
                </a:extLst>
              </p:cNvPr>
              <p:cNvSpPr/>
              <p:nvPr/>
            </p:nvSpPr>
            <p:spPr>
              <a:xfrm>
                <a:off x="972720" y="3981242"/>
                <a:ext cx="0" cy="66455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77C4B04-CDDB-6BAA-058F-EE2799BB8B21}"/>
                      </a:ext>
                    </a:extLst>
                  </p:cNvPr>
                  <p:cNvSpPr txBox="1"/>
                  <p:nvPr/>
                </p:nvSpPr>
                <p:spPr>
                  <a:xfrm>
                    <a:off x="857158" y="3709437"/>
                    <a:ext cx="245159" cy="28080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𝑧</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28" name="TextBox 27">
                    <a:extLst>
                      <a:ext uri="{FF2B5EF4-FFF2-40B4-BE49-F238E27FC236}">
                        <a16:creationId xmlns:a16="http://schemas.microsoft.com/office/drawing/2014/main" id="{D2FB6688-CDB5-AC82-7E3D-219AB8CAB519}"/>
                      </a:ext>
                    </a:extLst>
                  </p:cNvPr>
                  <p:cNvSpPr txBox="1">
                    <a:spLocks noRot="1" noChangeAspect="1" noMove="1" noResize="1" noEditPoints="1" noAdjustHandles="1" noChangeArrowheads="1" noChangeShapeType="1" noTextEdit="1"/>
                  </p:cNvSpPr>
                  <p:nvPr/>
                </p:nvSpPr>
                <p:spPr>
                  <a:xfrm>
                    <a:off x="857158" y="3709437"/>
                    <a:ext cx="245159" cy="280803"/>
                  </a:xfrm>
                  <a:prstGeom prst="rect">
                    <a:avLst/>
                  </a:prstGeom>
                  <a:blipFill>
                    <a:blip r:embed="rId9"/>
                    <a:stretch>
                      <a:fillRect t="-17391" r="-5000" b="-8696"/>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A439B61-E878-C874-ECE5-A33746951C16}"/>
                      </a:ext>
                    </a:extLst>
                  </p:cNvPr>
                  <p:cNvSpPr txBox="1"/>
                  <p:nvPr/>
                </p:nvSpPr>
                <p:spPr>
                  <a:xfrm>
                    <a:off x="1019876" y="5013362"/>
                    <a:ext cx="243001" cy="37512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𝑖</m:t>
                          </m:r>
                        </m:oMath>
                      </m:oMathPara>
                    </a14:m>
                    <a:endParaRPr lang="en-US" sz="1800" b="0" i="0" u="none" strike="noStrike" kern="1200" cap="none" spc="0" baseline="0">
                      <a:solidFill>
                        <a:srgbClr val="000000"/>
                      </a:solidFill>
                      <a:uFillTx/>
                      <a:latin typeface="Luxi Sans" pitchFamily="34"/>
                    </a:endParaRPr>
                  </a:p>
                </p:txBody>
              </p:sp>
            </mc:Choice>
            <mc:Fallback xmlns="">
              <p:sp>
                <p:nvSpPr>
                  <p:cNvPr id="29" name="TextBox 28">
                    <a:extLst>
                      <a:ext uri="{FF2B5EF4-FFF2-40B4-BE49-F238E27FC236}">
                        <a16:creationId xmlns:a16="http://schemas.microsoft.com/office/drawing/2014/main" id="{77A8E14A-F140-019A-08EA-31834BF9D6C9}"/>
                      </a:ext>
                    </a:extLst>
                  </p:cNvPr>
                  <p:cNvSpPr txBox="1">
                    <a:spLocks noRot="1" noChangeAspect="1" noMove="1" noResize="1" noEditPoints="1" noAdjustHandles="1" noChangeArrowheads="1" noChangeShapeType="1" noTextEdit="1"/>
                  </p:cNvSpPr>
                  <p:nvPr/>
                </p:nvSpPr>
                <p:spPr>
                  <a:xfrm>
                    <a:off x="1019876" y="5013362"/>
                    <a:ext cx="243001" cy="375123"/>
                  </a:xfrm>
                  <a:prstGeom prst="rect">
                    <a:avLst/>
                  </a:prstGeom>
                  <a:blipFill>
                    <a:blip r:embed="rId10"/>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9FA6F72-7D38-AE3F-E34B-2519BE94B4EE}"/>
                      </a:ext>
                    </a:extLst>
                  </p:cNvPr>
                  <p:cNvSpPr txBox="1"/>
                  <p:nvPr/>
                </p:nvSpPr>
                <p:spPr>
                  <a:xfrm>
                    <a:off x="3262679" y="5004721"/>
                    <a:ext cx="295561" cy="3754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𝑗</m:t>
                          </m:r>
                        </m:oMath>
                      </m:oMathPara>
                    </a14:m>
                    <a:endParaRPr lang="en-US" sz="1800" b="0" i="0" u="none" strike="noStrike" kern="1200" cap="none" spc="0" baseline="0">
                      <a:solidFill>
                        <a:srgbClr val="000000"/>
                      </a:solidFill>
                      <a:uFillTx/>
                      <a:latin typeface="Luxi Sans" pitchFamily="34"/>
                    </a:endParaRPr>
                  </a:p>
                </p:txBody>
              </p:sp>
            </mc:Choice>
            <mc:Fallback xmlns="">
              <p:sp>
                <p:nvSpPr>
                  <p:cNvPr id="30" name="TextBox 29">
                    <a:extLst>
                      <a:ext uri="{FF2B5EF4-FFF2-40B4-BE49-F238E27FC236}">
                        <a16:creationId xmlns:a16="http://schemas.microsoft.com/office/drawing/2014/main" id="{9D5995D2-1BD7-25CA-11EF-C819796FC8E1}"/>
                      </a:ext>
                    </a:extLst>
                  </p:cNvPr>
                  <p:cNvSpPr txBox="1">
                    <a:spLocks noRot="1" noChangeAspect="1" noMove="1" noResize="1" noEditPoints="1" noAdjustHandles="1" noChangeArrowheads="1" noChangeShapeType="1" noTextEdit="1"/>
                  </p:cNvSpPr>
                  <p:nvPr/>
                </p:nvSpPr>
                <p:spPr>
                  <a:xfrm>
                    <a:off x="3262679" y="5004721"/>
                    <a:ext cx="295561" cy="375480"/>
                  </a:xfrm>
                  <a:prstGeom prst="rect">
                    <a:avLst/>
                  </a:prstGeom>
                  <a:blipFill>
                    <a:blip r:embed="rId11"/>
                    <a:stretch>
                      <a:fillRect b="-10000"/>
                    </a:stretch>
                  </a:blipFill>
                  <a:ln cap="flat">
                    <a:noFill/>
                  </a:ln>
                </p:spPr>
                <p:txBody>
                  <a:bodyPr/>
                  <a:lstStyle/>
                  <a:p>
                    <a:r>
                      <a:rPr lang="en-US">
                        <a:noFill/>
                      </a:rPr>
                      <a:t> </a:t>
                    </a:r>
                  </a:p>
                </p:txBody>
              </p:sp>
            </mc:Fallback>
          </mc:AlternateContent>
        </p:grpSp>
        <p:sp>
          <p:nvSpPr>
            <p:cNvPr id="9" name="Freeform 8">
              <a:extLst>
                <a:ext uri="{FF2B5EF4-FFF2-40B4-BE49-F238E27FC236}">
                  <a16:creationId xmlns:a16="http://schemas.microsoft.com/office/drawing/2014/main" id="{20D49056-D23F-115C-9110-78EE86204F8A}"/>
                </a:ext>
              </a:extLst>
            </p:cNvPr>
            <p:cNvSpPr/>
            <p:nvPr/>
          </p:nvSpPr>
          <p:spPr>
            <a:xfrm rot="5400013">
              <a:off x="1105527" y="4999803"/>
              <a:ext cx="653402" cy="959763"/>
            </a:xfrm>
            <a:custGeom>
              <a:avLst/>
              <a:gdLst>
                <a:gd name="f0" fmla="val w"/>
                <a:gd name="f1" fmla="val h"/>
                <a:gd name="f2" fmla="val 0"/>
                <a:gd name="f3" fmla="val 1816"/>
                <a:gd name="f4" fmla="val 2667"/>
                <a:gd name="f5" fmla="val 2659"/>
                <a:gd name="f6" fmla="val 184"/>
                <a:gd name="f7" fmla="val 2684"/>
                <a:gd name="f8" fmla="val 380"/>
                <a:gd name="f9" fmla="val 2651"/>
                <a:gd name="f10" fmla="val 534"/>
                <a:gd name="f11" fmla="val 2523"/>
                <a:gd name="f12" fmla="val 713"/>
                <a:gd name="f13" fmla="val 2376"/>
                <a:gd name="f14" fmla="val 839"/>
                <a:gd name="f15" fmla="val 2116"/>
                <a:gd name="f16" fmla="val 873"/>
                <a:gd name="f17" fmla="val 1842"/>
                <a:gd name="f18" fmla="val 901"/>
                <a:gd name="f19" fmla="val 1604"/>
                <a:gd name="f20" fmla="val 1018"/>
                <a:gd name="f21" fmla="val 1405"/>
                <a:gd name="f22" fmla="val 1033"/>
                <a:gd name="f23" fmla="val 1160"/>
                <a:gd name="f24" fmla="val 1046"/>
                <a:gd name="f25" fmla="val 924"/>
                <a:gd name="f26" fmla="val 1082"/>
                <a:gd name="f27" fmla="val 680"/>
                <a:gd name="f28" fmla="val 1175"/>
                <a:gd name="f29" fmla="val 477"/>
                <a:gd name="f30" fmla="val 1277"/>
                <a:gd name="f31" fmla="val 256"/>
                <a:gd name="f32" fmla="val 1455"/>
                <a:gd name="f33" fmla="val 1"/>
                <a:gd name="f34" fmla="val 1691"/>
                <a:gd name="f35" fmla="val 23"/>
                <a:gd name="f36" fmla="*/ f0 1 1816"/>
                <a:gd name="f37" fmla="*/ f1 1 2667"/>
                <a:gd name="f38" fmla="val f2"/>
                <a:gd name="f39" fmla="val f3"/>
                <a:gd name="f40" fmla="val f4"/>
                <a:gd name="f41" fmla="+- f40 0 f38"/>
                <a:gd name="f42" fmla="+- f39 0 f38"/>
                <a:gd name="f43" fmla="*/ f42 1 1816"/>
                <a:gd name="f44" fmla="*/ f41 1 2667"/>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1816" h="2667">
                  <a:moveTo>
                    <a:pt x="f2" y="f5"/>
                  </a:moveTo>
                  <a:cubicBezTo>
                    <a:pt x="f6" y="f7"/>
                    <a:pt x="f8" y="f9"/>
                    <a:pt x="f10" y="f11"/>
                  </a:cubicBezTo>
                  <a:cubicBezTo>
                    <a:pt x="f12" y="f13"/>
                    <a:pt x="f14" y="f15"/>
                    <a:pt x="f16" y="f17"/>
                  </a:cubicBezTo>
                  <a:cubicBezTo>
                    <a:pt x="f18" y="f19"/>
                    <a:pt x="f20" y="f21"/>
                    <a:pt x="f22" y="f23"/>
                  </a:cubicBezTo>
                  <a:cubicBezTo>
                    <a:pt x="f24" y="f25"/>
                    <a:pt x="f26" y="f27"/>
                    <a:pt x="f28" y="f29"/>
                  </a:cubicBezTo>
                  <a:cubicBezTo>
                    <a:pt x="f30" y="f31"/>
                    <a:pt x="f32" y="f33"/>
                    <a:pt x="f34" y="f35"/>
                  </a:cubicBezTo>
                  <a:lnTo>
                    <a:pt x="f3" y="f2"/>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0" name="Freeform 9">
              <a:extLst>
                <a:ext uri="{FF2B5EF4-FFF2-40B4-BE49-F238E27FC236}">
                  <a16:creationId xmlns:a16="http://schemas.microsoft.com/office/drawing/2014/main" id="{1459199A-B00E-597C-A30C-566E9AE38AB1}"/>
                </a:ext>
              </a:extLst>
            </p:cNvPr>
            <p:cNvSpPr/>
            <p:nvPr/>
          </p:nvSpPr>
          <p:spPr>
            <a:xfrm rot="8719192">
              <a:off x="1896319" y="5041099"/>
              <a:ext cx="1381320" cy="617402"/>
            </a:xfrm>
            <a:custGeom>
              <a:avLst/>
              <a:gdLst>
                <a:gd name="f0" fmla="val w"/>
                <a:gd name="f1" fmla="val h"/>
                <a:gd name="f2" fmla="val 0"/>
                <a:gd name="f3" fmla="val 3838"/>
                <a:gd name="f4" fmla="val 1716"/>
                <a:gd name="f5" fmla="val 224"/>
                <a:gd name="f6" fmla="val 264"/>
                <a:gd name="f7" fmla="val 152"/>
                <a:gd name="f8" fmla="val 471"/>
                <a:gd name="f9" fmla="val 341"/>
                <a:gd name="f10" fmla="val 664"/>
                <a:gd name="f11" fmla="val 477"/>
                <a:gd name="f12" fmla="val 894"/>
                <a:gd name="f13" fmla="val 639"/>
                <a:gd name="f14" fmla="val 1048"/>
                <a:gd name="f15" fmla="val 876"/>
                <a:gd name="f16" fmla="val 1208"/>
                <a:gd name="f17" fmla="val 1124"/>
                <a:gd name="f18" fmla="val 1339"/>
                <a:gd name="f19" fmla="val 1328"/>
                <a:gd name="f20" fmla="val 1592"/>
                <a:gd name="f21" fmla="val 1410"/>
                <a:gd name="f22" fmla="val 1751"/>
                <a:gd name="f23" fmla="val 1603"/>
                <a:gd name="f24" fmla="val 1941"/>
                <a:gd name="f25" fmla="val 1833"/>
                <a:gd name="f26" fmla="val 2485"/>
                <a:gd name="f27" fmla="val 1687"/>
                <a:gd name="f28" fmla="val 2077"/>
                <a:gd name="f29" fmla="val 1400"/>
                <a:gd name="f30" fmla="val 1871"/>
                <a:gd name="f31" fmla="val 1257"/>
                <a:gd name="f32" fmla="val 1732"/>
                <a:gd name="f33" fmla="val 1038"/>
                <a:gd name="f34" fmla="val 1553"/>
                <a:gd name="f35" fmla="val 851"/>
                <a:gd name="f36" fmla="val 1363"/>
                <a:gd name="f37" fmla="val 655"/>
                <a:gd name="f38" fmla="val 1066"/>
                <a:gd name="f39" fmla="val 297"/>
                <a:gd name="f40" fmla="val 1264"/>
                <a:gd name="f41" fmla="val 68"/>
                <a:gd name="f42" fmla="val 1456"/>
                <a:gd name="f43" fmla="val -155"/>
                <a:gd name="f44" fmla="val 1727"/>
                <a:gd name="f45" fmla="val 230"/>
                <a:gd name="f46" fmla="val 1921"/>
                <a:gd name="f47" fmla="val 372"/>
                <a:gd name="f48" fmla="val 2201"/>
                <a:gd name="f49" fmla="val 576"/>
                <a:gd name="f50" fmla="val 2314"/>
                <a:gd name="f51" fmla="val 942"/>
                <a:gd name="f52" fmla="val 2632"/>
                <a:gd name="f53" fmla="val 1102"/>
                <a:gd name="f54" fmla="val 2825"/>
                <a:gd name="f55" fmla="val 1199"/>
                <a:gd name="f56" fmla="val 2980"/>
                <a:gd name="f57" fmla="val 1538"/>
                <a:gd name="f58" fmla="val 3264"/>
                <a:gd name="f59" fmla="val 1277"/>
                <a:gd name="f60" fmla="val 3439"/>
                <a:gd name="f61" fmla="val 1116"/>
                <a:gd name="f62" fmla="val 3652"/>
                <a:gd name="f63" fmla="val 986"/>
                <a:gd name="f64" fmla="val 3762"/>
                <a:gd name="f65" fmla="val 770"/>
                <a:gd name="f66" fmla="val 654"/>
                <a:gd name="f67" fmla="*/ f0 1 3838"/>
                <a:gd name="f68" fmla="*/ f1 1 1716"/>
                <a:gd name="f69" fmla="val f2"/>
                <a:gd name="f70" fmla="val f3"/>
                <a:gd name="f71" fmla="val f4"/>
                <a:gd name="f72" fmla="+- f71 0 f69"/>
                <a:gd name="f73" fmla="+- f70 0 f69"/>
                <a:gd name="f74" fmla="*/ f73 1 3838"/>
                <a:gd name="f75" fmla="*/ f72 1 1716"/>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3838" h="1716">
                  <a:moveTo>
                    <a:pt x="f2" y="f5"/>
                  </a:moveTo>
                  <a:cubicBezTo>
                    <a:pt x="f6" y="f7"/>
                    <a:pt x="f8" y="f9"/>
                    <a:pt x="f10" y="f11"/>
                  </a:cubicBez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cubicBezTo>
                    <a:pt x="f42" y="f43"/>
                    <a:pt x="f44" y="f45"/>
                    <a:pt x="f46" y="f47"/>
                  </a:cubicBezTo>
                  <a:cubicBezTo>
                    <a:pt x="f48" y="f49"/>
                    <a:pt x="f50" y="f51"/>
                    <a:pt x="f52" y="f53"/>
                  </a:cubicBezTo>
                  <a:cubicBezTo>
                    <a:pt x="f54" y="f55"/>
                    <a:pt x="f56" y="f57"/>
                    <a:pt x="f58" y="f59"/>
                  </a:cubicBezTo>
                  <a:cubicBezTo>
                    <a:pt x="f60" y="f61"/>
                    <a:pt x="f62" y="f63"/>
                    <a:pt x="f64" y="f65"/>
                  </a:cubicBezTo>
                  <a:lnTo>
                    <a:pt x="f3" y="f6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1" name="Rectangle 10">
              <a:extLst>
                <a:ext uri="{FF2B5EF4-FFF2-40B4-BE49-F238E27FC236}">
                  <a16:creationId xmlns:a16="http://schemas.microsoft.com/office/drawing/2014/main" id="{A0EA240A-1460-73D2-EA32-38C7EA68BF20}"/>
                </a:ext>
              </a:extLst>
            </p:cNvPr>
            <p:cNvSpPr/>
            <p:nvPr/>
          </p:nvSpPr>
          <p:spPr>
            <a:xfrm>
              <a:off x="1789197" y="5721483"/>
              <a:ext cx="408956" cy="230035"/>
            </a:xfrm>
            <a:prstGeom prst="rect">
              <a:avLst/>
            </a:prstGeom>
            <a:solidFill>
              <a:srgbClr val="C5000B"/>
            </a:solidFill>
            <a:ln w="0" cap="flat">
              <a:solidFill>
                <a:srgbClr val="000000"/>
              </a:solidFill>
              <a:prstDash val="solid"/>
              <a:miter/>
            </a:ln>
          </p:spPr>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600" b="0" i="0" u="none" strike="noStrike" kern="1200" cap="none" spc="0" baseline="0">
                  <a:solidFill>
                    <a:srgbClr val="FFFFFF"/>
                  </a:solidFill>
                  <a:uFillTx/>
                  <a:latin typeface="Luxi Sans" pitchFamily="34"/>
                  <a:ea typeface="DejaVu LGC Sans" pitchFamily="2"/>
                  <a:cs typeface="DejaVu LGC Sans" pitchFamily="2"/>
                </a:rPr>
                <a:t>x</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F872B36-B2EE-473B-6BAC-856654830BEB}"/>
                    </a:ext>
                  </a:extLst>
                </p:cNvPr>
                <p:cNvSpPr txBox="1"/>
                <p:nvPr/>
              </p:nvSpPr>
              <p:spPr>
                <a:xfrm>
                  <a:off x="2516401" y="5635438"/>
                  <a:ext cx="1457279" cy="40032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d>
                              <m:dPr>
                                <m:begChr m:val="⟨"/>
                                <m:endChr m:val="⟩"/>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e>
                            </m:d>
                          </m:e>
                          <m:sub>
                            <m:r>
                              <a:rPr lang="en-US" i="1">
                                <a:latin typeface="Cambria Math" panose="02040503050406030204" pitchFamily="18" charset="0"/>
                              </a:rPr>
                              <m:t>𝛿𝜏</m:t>
                            </m:r>
                            <m:r>
                              <a:rPr lang="en-US" i="0">
                                <a:latin typeface="Cambria Math" panose="02040503050406030204" pitchFamily="18" charset="0"/>
                              </a:rPr>
                              <m:t>,</m:t>
                            </m:r>
                            <m:r>
                              <a:rPr lang="en-US" i="1">
                                <a:latin typeface="Cambria Math" panose="02040503050406030204" pitchFamily="18" charset="0"/>
                              </a:rPr>
                              <m:t>𝛿𝜈</m:t>
                            </m:r>
                          </m:sub>
                        </m:sSub>
                      </m:oMath>
                    </m:oMathPara>
                  </a14:m>
                  <a:endParaRPr lang="en-US" sz="1800" b="0" i="0" u="none" strike="noStrike" kern="1200" cap="none" spc="0" baseline="0">
                    <a:solidFill>
                      <a:srgbClr val="000000"/>
                    </a:solidFill>
                    <a:uFillTx/>
                    <a:latin typeface="Luxi Sans" pitchFamily="34"/>
                  </a:endParaRPr>
                </a:p>
              </p:txBody>
            </p:sp>
          </mc:Choice>
          <mc:Fallback xmlns="">
            <p:sp>
              <p:nvSpPr>
                <p:cNvPr id="34" name="TextBox 33">
                  <a:extLst>
                    <a:ext uri="{FF2B5EF4-FFF2-40B4-BE49-F238E27FC236}">
                      <a16:creationId xmlns:a16="http://schemas.microsoft.com/office/drawing/2014/main" id="{4656DD8E-9EBF-83AE-E805-9DBE70A0EF12}"/>
                    </a:ext>
                  </a:extLst>
                </p:cNvPr>
                <p:cNvSpPr txBox="1">
                  <a:spLocks noRot="1" noChangeAspect="1" noMove="1" noResize="1" noEditPoints="1" noAdjustHandles="1" noChangeArrowheads="1" noChangeShapeType="1" noTextEdit="1"/>
                </p:cNvSpPr>
                <p:nvPr/>
              </p:nvSpPr>
              <p:spPr>
                <a:xfrm>
                  <a:off x="2516401" y="5635438"/>
                  <a:ext cx="1457279" cy="400324"/>
                </a:xfrm>
                <a:prstGeom prst="rect">
                  <a:avLst/>
                </a:prstGeom>
                <a:blipFill>
                  <a:blip r:embed="rId12"/>
                  <a:stretch>
                    <a:fillRect b="-15152"/>
                  </a:stretch>
                </a:blipFill>
                <a:ln cap="flat">
                  <a:noFill/>
                </a:ln>
              </p:spPr>
              <p:txBody>
                <a:bodyPr/>
                <a:lstStyle/>
                <a:p>
                  <a:r>
                    <a:rPr lang="en-US">
                      <a:noFill/>
                    </a:rPr>
                    <a:t> </a:t>
                  </a:r>
                </a:p>
              </p:txBody>
            </p:sp>
          </mc:Fallback>
        </mc:AlternateContent>
        <p:sp>
          <p:nvSpPr>
            <p:cNvPr id="13" name="Straight Connector 34">
              <a:extLst>
                <a:ext uri="{FF2B5EF4-FFF2-40B4-BE49-F238E27FC236}">
                  <a16:creationId xmlns:a16="http://schemas.microsoft.com/office/drawing/2014/main" id="{E86A3AD2-C1BA-94BB-62A9-5D031AE5A515}"/>
                </a:ext>
              </a:extLst>
            </p:cNvPr>
            <p:cNvSpPr/>
            <p:nvPr/>
          </p:nvSpPr>
          <p:spPr>
            <a:xfrm>
              <a:off x="2198519" y="5857920"/>
              <a:ext cx="376559" cy="864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3F74E-7825-AB4B-0D8C-A7BFDCF4D9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6E4E1F-AC3D-6CED-F456-A11441241545}"/>
              </a:ext>
            </a:extLst>
          </p:cNvPr>
          <p:cNvSpPr txBox="1">
            <a:spLocks noGrp="1"/>
          </p:cNvSpPr>
          <p:nvPr>
            <p:ph type="title" idx="4294967295"/>
          </p:nvPr>
        </p:nvSpPr>
        <p:spPr/>
        <p:txBody>
          <a:bodyPr>
            <a:spAutoFit/>
          </a:bodyPr>
          <a:lstStyle/>
          <a:p>
            <a:pPr lvl="0"/>
            <a:r>
              <a:rPr lang="en-US"/>
              <a:t>Data Analysis</a:t>
            </a:r>
          </a:p>
        </p:txBody>
      </p:sp>
      <p:sp>
        <p:nvSpPr>
          <p:cNvPr id="3" name="TextBox 2">
            <a:extLst>
              <a:ext uri="{FF2B5EF4-FFF2-40B4-BE49-F238E27FC236}">
                <a16:creationId xmlns:a16="http://schemas.microsoft.com/office/drawing/2014/main" id="{D4DE73FE-F989-ECCB-77FA-DDB668A3F74C}"/>
              </a:ext>
            </a:extLst>
          </p:cNvPr>
          <p:cNvSpPr txBox="1"/>
          <p:nvPr/>
        </p:nvSpPr>
        <p:spPr>
          <a:xfrm>
            <a:off x="445678" y="998277"/>
            <a:ext cx="9312843" cy="10292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dirty="0">
                <a:solidFill>
                  <a:srgbClr val="000000"/>
                </a:solidFill>
                <a:latin typeface="Luxi Sans" pitchFamily="34"/>
                <a:ea typeface="DejaVu LGC Sans" pitchFamily="2"/>
                <a:cs typeface="DejaVu LGC Sans" pitchFamily="2"/>
              </a:rPr>
              <a:t>T</a:t>
            </a:r>
            <a:r>
              <a:rPr lang="en-US" sz="1600" b="0" i="0" u="none" strike="noStrike" kern="1200" cap="none" spc="0" baseline="0" dirty="0">
                <a:solidFill>
                  <a:srgbClr val="000000"/>
                </a:solidFill>
                <a:uFillTx/>
                <a:latin typeface="Luxi Sans" pitchFamily="34"/>
                <a:ea typeface="DejaVu LGC Sans" pitchFamily="2"/>
                <a:cs typeface="DejaVu LGC Sans" pitchFamily="2"/>
              </a:rPr>
              <a:t>he measured                values are imperfect and incomplete</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C7BCC8A7-5A62-6BF9-3B93-3DA414C8C893}"/>
                  </a:ext>
                </a:extLst>
              </p:cNvPr>
              <p:cNvSpPr txBox="1"/>
              <p:nvPr/>
            </p:nvSpPr>
            <p:spPr>
              <a:xfrm>
                <a:off x="1600442" y="968297"/>
                <a:ext cx="969117" cy="3931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r>
                        <a:rPr lang="en-US" i="0">
                          <a:latin typeface="Cambria Math" panose="02040503050406030204" pitchFamily="18" charset="0"/>
                        </a:rPr>
                        <m:t>〉</m:t>
                      </m:r>
                    </m:oMath>
                  </m:oMathPara>
                </a14:m>
                <a:endParaRPr lang="en-US" sz="1800" b="0" i="0" u="none" strike="noStrike" kern="1200" cap="none" spc="0" baseline="0" dirty="0">
                  <a:solidFill>
                    <a:srgbClr val="000000"/>
                  </a:solidFill>
                  <a:uFillTx/>
                  <a:latin typeface="Luxi Sans" pitchFamily="34"/>
                </a:endParaRPr>
              </a:p>
            </p:txBody>
          </p:sp>
        </mc:Choice>
        <mc:Fallback>
          <p:sp>
            <p:nvSpPr>
              <p:cNvPr id="4" name="TextBox 3">
                <a:extLst>
                  <a:ext uri="{FF2B5EF4-FFF2-40B4-BE49-F238E27FC236}">
                    <a16:creationId xmlns:a16="http://schemas.microsoft.com/office/drawing/2014/main" id="{C7BCC8A7-5A62-6BF9-3B93-3DA414C8C893}"/>
                  </a:ext>
                </a:extLst>
              </p:cNvPr>
              <p:cNvSpPr txBox="1">
                <a:spLocks noRot="1" noChangeAspect="1" noMove="1" noResize="1" noEditPoints="1" noAdjustHandles="1" noChangeArrowheads="1" noChangeShapeType="1" noTextEdit="1"/>
              </p:cNvSpPr>
              <p:nvPr/>
            </p:nvSpPr>
            <p:spPr>
              <a:xfrm>
                <a:off x="1600442" y="968297"/>
                <a:ext cx="969117" cy="393118"/>
              </a:xfrm>
              <a:prstGeom prst="rect">
                <a:avLst/>
              </a:prstGeom>
              <a:blipFill>
                <a:blip r:embed="rId3"/>
                <a:stretch>
                  <a:fillRect b="-6250"/>
                </a:stretch>
              </a:blipFill>
              <a:ln cap="flat">
                <a:noFill/>
              </a:ln>
            </p:spPr>
            <p:txBody>
              <a:bodyPr/>
              <a:lstStyle/>
              <a:p>
                <a:r>
                  <a:rPr lang="en-001">
                    <a:noFill/>
                  </a:rPr>
                  <a:t> </a:t>
                </a:r>
              </a:p>
            </p:txBody>
          </p:sp>
        </mc:Fallback>
      </mc:AlternateContent>
      <p:sp>
        <p:nvSpPr>
          <p:cNvPr id="5" name="Straight Connector 4">
            <a:extLst>
              <a:ext uri="{FF2B5EF4-FFF2-40B4-BE49-F238E27FC236}">
                <a16:creationId xmlns:a16="http://schemas.microsoft.com/office/drawing/2014/main" id="{CD5D1D91-AC26-43C6-0C48-7162CCF8EF98}"/>
              </a:ext>
            </a:extLst>
          </p:cNvPr>
          <p:cNvSpPr/>
          <p:nvPr/>
        </p:nvSpPr>
        <p:spPr>
          <a:xfrm flipV="1">
            <a:off x="10610276" y="3402363"/>
            <a:ext cx="631082" cy="4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 name="Straight Connector 5">
            <a:extLst>
              <a:ext uri="{FF2B5EF4-FFF2-40B4-BE49-F238E27FC236}">
                <a16:creationId xmlns:a16="http://schemas.microsoft.com/office/drawing/2014/main" id="{2AA413E5-0BD4-FB85-0349-86A622F5DFC7}"/>
              </a:ext>
            </a:extLst>
          </p:cNvPr>
          <p:cNvSpPr/>
          <p:nvPr/>
        </p:nvSpPr>
        <p:spPr>
          <a:xfrm flipV="1">
            <a:off x="10611355" y="3000960"/>
            <a:ext cx="631082" cy="4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nvGrpSpPr>
          <p:cNvPr id="7" name="Group 6">
            <a:extLst>
              <a:ext uri="{FF2B5EF4-FFF2-40B4-BE49-F238E27FC236}">
                <a16:creationId xmlns:a16="http://schemas.microsoft.com/office/drawing/2014/main" id="{C53F1497-FB26-8DA4-FC2D-DFB1A6CE73D1}"/>
              </a:ext>
            </a:extLst>
          </p:cNvPr>
          <p:cNvGrpSpPr/>
          <p:nvPr/>
        </p:nvGrpSpPr>
        <p:grpSpPr>
          <a:xfrm>
            <a:off x="3316932" y="2616514"/>
            <a:ext cx="3842646" cy="3354842"/>
            <a:chOff x="833759" y="2680920"/>
            <a:chExt cx="3842646" cy="3354842"/>
          </a:xfrm>
        </p:grpSpPr>
        <p:grpSp>
          <p:nvGrpSpPr>
            <p:cNvPr id="8" name="Group 7">
              <a:extLst>
                <a:ext uri="{FF2B5EF4-FFF2-40B4-BE49-F238E27FC236}">
                  <a16:creationId xmlns:a16="http://schemas.microsoft.com/office/drawing/2014/main" id="{77570202-6612-6A84-EB98-BA412EF31204}"/>
                </a:ext>
              </a:extLst>
            </p:cNvPr>
            <p:cNvGrpSpPr/>
            <p:nvPr/>
          </p:nvGrpSpPr>
          <p:grpSpPr>
            <a:xfrm>
              <a:off x="833759" y="2680920"/>
              <a:ext cx="3842646" cy="2707565"/>
              <a:chOff x="833759" y="2680920"/>
              <a:chExt cx="3842646" cy="2707565"/>
            </a:xfrm>
          </p:grpSpPr>
          <p:sp>
            <p:nvSpPr>
              <p:cNvPr id="14" name="Freeform 13">
                <a:extLst>
                  <a:ext uri="{FF2B5EF4-FFF2-40B4-BE49-F238E27FC236}">
                    <a16:creationId xmlns:a16="http://schemas.microsoft.com/office/drawing/2014/main" id="{4CFAA60E-B3BC-8748-544B-C1E44D655BC1}"/>
                  </a:ext>
                </a:extLst>
              </p:cNvPr>
              <p:cNvSpPr/>
              <p:nvPr/>
            </p:nvSpPr>
            <p:spPr>
              <a:xfrm>
                <a:off x="887397" y="4903195"/>
                <a:ext cx="189719" cy="272884"/>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5" name="Freeform 14">
                <a:extLst>
                  <a:ext uri="{FF2B5EF4-FFF2-40B4-BE49-F238E27FC236}">
                    <a16:creationId xmlns:a16="http://schemas.microsoft.com/office/drawing/2014/main" id="{C4DE4F4D-F4CA-EF35-FE13-6E7F0703B6DD}"/>
                  </a:ext>
                </a:extLst>
              </p:cNvPr>
              <p:cNvSpPr/>
              <p:nvPr/>
            </p:nvSpPr>
            <p:spPr>
              <a:xfrm>
                <a:off x="3194639" y="4875123"/>
                <a:ext cx="190442" cy="273597"/>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6" name="Freeform 15">
                <a:extLst>
                  <a:ext uri="{FF2B5EF4-FFF2-40B4-BE49-F238E27FC236}">
                    <a16:creationId xmlns:a16="http://schemas.microsoft.com/office/drawing/2014/main" id="{62D924CB-BC69-49AE-D0F9-03ABFC59FB01}"/>
                  </a:ext>
                </a:extLst>
              </p:cNvPr>
              <p:cNvSpPr/>
              <p:nvPr/>
            </p:nvSpPr>
            <p:spPr>
              <a:xfrm>
                <a:off x="833759" y="4705200"/>
                <a:ext cx="298441" cy="28331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A56E672-BE08-5998-6C6B-BC75962ED9D1}"/>
                      </a:ext>
                    </a:extLst>
                  </p:cNvPr>
                  <p:cNvSpPr txBox="1"/>
                  <p:nvPr/>
                </p:nvSpPr>
                <p:spPr>
                  <a:xfrm>
                    <a:off x="2862355" y="3677762"/>
                    <a:ext cx="245516" cy="3218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𝑏</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8" name="TextBox 7">
                    <a:extLst>
                      <a:ext uri="{FF2B5EF4-FFF2-40B4-BE49-F238E27FC236}">
                        <a16:creationId xmlns:a16="http://schemas.microsoft.com/office/drawing/2014/main" id="{C10165D3-6E23-F2B6-0522-D39CAF9770D0}"/>
                      </a:ext>
                    </a:extLst>
                  </p:cNvPr>
                  <p:cNvSpPr txBox="1">
                    <a:spLocks noRot="1" noChangeAspect="1" noMove="1" noResize="1" noEditPoints="1" noAdjustHandles="1" noChangeArrowheads="1" noChangeShapeType="1" noTextEdit="1"/>
                  </p:cNvSpPr>
                  <p:nvPr/>
                </p:nvSpPr>
                <p:spPr>
                  <a:xfrm>
                    <a:off x="2862355" y="3677762"/>
                    <a:ext cx="245516" cy="321841"/>
                  </a:xfrm>
                  <a:prstGeom prst="rect">
                    <a:avLst/>
                  </a:prstGeom>
                  <a:blipFill>
                    <a:blip r:embed="rId4"/>
                    <a:stretch>
                      <a:fillRect r="-25000" b="-23077"/>
                    </a:stretch>
                  </a:blipFill>
                  <a:ln cap="flat">
                    <a:noFill/>
                  </a:ln>
                </p:spPr>
                <p:txBody>
                  <a:bodyPr/>
                  <a:lstStyle/>
                  <a:p>
                    <a:r>
                      <a:rPr lang="en-US">
                        <a:noFill/>
                      </a:rPr>
                      <a:t> </a:t>
                    </a:r>
                  </a:p>
                </p:txBody>
              </p:sp>
            </mc:Fallback>
          </mc:AlternateContent>
          <p:sp>
            <p:nvSpPr>
              <p:cNvPr id="18" name="Straight Connector 8">
                <a:extLst>
                  <a:ext uri="{FF2B5EF4-FFF2-40B4-BE49-F238E27FC236}">
                    <a16:creationId xmlns:a16="http://schemas.microsoft.com/office/drawing/2014/main" id="{16F6D351-6027-DF4B-F7AC-7C252CC5C4FA}"/>
                  </a:ext>
                </a:extLst>
              </p:cNvPr>
              <p:cNvSpPr/>
              <p:nvPr/>
            </p:nvSpPr>
            <p:spPr>
              <a:xfrm>
                <a:off x="906481" y="4736518"/>
                <a:ext cx="153719" cy="2170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9" name="Straight Connector 9">
                <a:extLst>
                  <a:ext uri="{FF2B5EF4-FFF2-40B4-BE49-F238E27FC236}">
                    <a16:creationId xmlns:a16="http://schemas.microsoft.com/office/drawing/2014/main" id="{49F05361-88E2-76BF-49E9-F824AE081207}"/>
                  </a:ext>
                </a:extLst>
              </p:cNvPr>
              <p:cNvSpPr/>
              <p:nvPr/>
            </p:nvSpPr>
            <p:spPr>
              <a:xfrm flipV="1">
                <a:off x="870481" y="4746238"/>
                <a:ext cx="235083" cy="17927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0" name="Freeform 19">
                <a:extLst>
                  <a:ext uri="{FF2B5EF4-FFF2-40B4-BE49-F238E27FC236}">
                    <a16:creationId xmlns:a16="http://schemas.microsoft.com/office/drawing/2014/main" id="{6B5DC19E-2CA9-98E8-8051-0BDA1C776390}"/>
                  </a:ext>
                </a:extLst>
              </p:cNvPr>
              <p:cNvSpPr/>
              <p:nvPr/>
            </p:nvSpPr>
            <p:spPr>
              <a:xfrm>
                <a:off x="3153244" y="4678564"/>
                <a:ext cx="298798" cy="282238"/>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1" name="Straight Connector 11">
                <a:extLst>
                  <a:ext uri="{FF2B5EF4-FFF2-40B4-BE49-F238E27FC236}">
                    <a16:creationId xmlns:a16="http://schemas.microsoft.com/office/drawing/2014/main" id="{EB4FB052-3953-D307-E096-BE94FF2CC7A9}"/>
                  </a:ext>
                </a:extLst>
              </p:cNvPr>
              <p:cNvSpPr/>
              <p:nvPr/>
            </p:nvSpPr>
            <p:spPr>
              <a:xfrm>
                <a:off x="3225600" y="4709516"/>
                <a:ext cx="153719" cy="2170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2" name="Straight Connector 12">
                <a:extLst>
                  <a:ext uri="{FF2B5EF4-FFF2-40B4-BE49-F238E27FC236}">
                    <a16:creationId xmlns:a16="http://schemas.microsoft.com/office/drawing/2014/main" id="{FBA40435-662A-8501-4E0A-F785DA223C3C}"/>
                  </a:ext>
                </a:extLst>
              </p:cNvPr>
              <p:cNvSpPr/>
              <p:nvPr/>
            </p:nvSpPr>
            <p:spPr>
              <a:xfrm flipV="1">
                <a:off x="3189600" y="4718880"/>
                <a:ext cx="235083" cy="17927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3" name="Freeform 22">
                <a:extLst>
                  <a:ext uri="{FF2B5EF4-FFF2-40B4-BE49-F238E27FC236}">
                    <a16:creationId xmlns:a16="http://schemas.microsoft.com/office/drawing/2014/main" id="{482F0565-2B6D-4988-34A1-3B844EA2A62F}"/>
                  </a:ext>
                </a:extLst>
              </p:cNvPr>
              <p:cNvSpPr/>
              <p:nvPr/>
            </p:nvSpPr>
            <p:spPr>
              <a:xfrm>
                <a:off x="4331521" y="2689195"/>
                <a:ext cx="344884" cy="32004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val f2"/>
                  <a:gd name="f17" fmla="val f3"/>
                  <a:gd name="f18" fmla="+- f17 0 f16"/>
                  <a:gd name="f19" fmla="*/ f18 1 21600"/>
                  <a:gd name="f20" fmla="*/ 6722 f19 1"/>
                  <a:gd name="f21" fmla="*/ 14878 f19 1"/>
                  <a:gd name="f22" fmla="*/ 15460 f19 1"/>
                  <a:gd name="f23" fmla="*/ 8256 f19 1"/>
                  <a:gd name="f24" fmla="*/ f20 1 f19"/>
                  <a:gd name="f25" fmla="*/ f21 1 f19"/>
                  <a:gd name="f26" fmla="*/ f23 1 f19"/>
                  <a:gd name="f27" fmla="*/ f22 1 f19"/>
                  <a:gd name="f28" fmla="*/ f24 f14 1"/>
                  <a:gd name="f29" fmla="*/ f25 f14 1"/>
                  <a:gd name="f30" fmla="*/ f27 f15 1"/>
                  <a:gd name="f31" fmla="*/ f26 f15 1"/>
                </a:gdLst>
                <a:ahLst/>
                <a:cxnLst>
                  <a:cxn ang="3cd4">
                    <a:pos x="hc" y="t"/>
                  </a:cxn>
                  <a:cxn ang="0">
                    <a:pos x="r" y="vc"/>
                  </a:cxn>
                  <a:cxn ang="cd4">
                    <a:pos x="hc" y="b"/>
                  </a:cxn>
                  <a:cxn ang="cd2">
                    <a:pos x="l" y="vc"/>
                  </a:cxn>
                </a:cxnLst>
                <a:rect l="f28" t="f31" r="f29" b="f30"/>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FF00"/>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dirty="0">
                  <a:solidFill>
                    <a:srgbClr val="000000"/>
                  </a:solidFill>
                  <a:uFillTx/>
                  <a:latin typeface="Luxi Sans" pitchFamily="34"/>
                  <a:ea typeface="DejaVu LGC Sans" pitchFamily="2"/>
                  <a:cs typeface="DejaVu LGC Sans" pitchFamily="2"/>
                </a:endParaRPr>
              </a:p>
            </p:txBody>
          </p:sp>
          <p:sp>
            <p:nvSpPr>
              <p:cNvPr id="24" name="Straight Connector 14">
                <a:extLst>
                  <a:ext uri="{FF2B5EF4-FFF2-40B4-BE49-F238E27FC236}">
                    <a16:creationId xmlns:a16="http://schemas.microsoft.com/office/drawing/2014/main" id="{84D5201D-27D1-187D-874F-D1C3ECE60727}"/>
                  </a:ext>
                </a:extLst>
              </p:cNvPr>
              <p:cNvSpPr/>
              <p:nvPr/>
            </p:nvSpPr>
            <p:spPr>
              <a:xfrm flipH="1">
                <a:off x="3394079" y="3047759"/>
                <a:ext cx="785524" cy="63900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FF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5" name="Straight Connector 15">
                <a:extLst>
                  <a:ext uri="{FF2B5EF4-FFF2-40B4-BE49-F238E27FC236}">
                    <a16:creationId xmlns:a16="http://schemas.microsoft.com/office/drawing/2014/main" id="{70973CCC-5093-B6F9-0A08-167ECE60361F}"/>
                  </a:ext>
                </a:extLst>
              </p:cNvPr>
              <p:cNvSpPr/>
              <p:nvPr/>
            </p:nvSpPr>
            <p:spPr>
              <a:xfrm flipH="1">
                <a:off x="972363" y="3137754"/>
                <a:ext cx="1956239" cy="149903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6" name="Straight Connector 16">
                <a:extLst>
                  <a:ext uri="{FF2B5EF4-FFF2-40B4-BE49-F238E27FC236}">
                    <a16:creationId xmlns:a16="http://schemas.microsoft.com/office/drawing/2014/main" id="{0FB95DA4-F976-1C54-D92C-3967949CFAA9}"/>
                  </a:ext>
                </a:extLst>
              </p:cNvPr>
              <p:cNvSpPr/>
              <p:nvPr/>
            </p:nvSpPr>
            <p:spPr>
              <a:xfrm>
                <a:off x="1987558" y="2976115"/>
                <a:ext cx="1260363" cy="163547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7" name="Straight Connector 17">
                <a:extLst>
                  <a:ext uri="{FF2B5EF4-FFF2-40B4-BE49-F238E27FC236}">
                    <a16:creationId xmlns:a16="http://schemas.microsoft.com/office/drawing/2014/main" id="{05153357-A132-A4EB-52CC-B4C465EE946A}"/>
                  </a:ext>
                </a:extLst>
              </p:cNvPr>
              <p:cNvSpPr/>
              <p:nvPr/>
            </p:nvSpPr>
            <p:spPr>
              <a:xfrm flipH="1">
                <a:off x="972720" y="4585679"/>
                <a:ext cx="3126598" cy="5975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692D4C7-9B74-E570-3C1A-A34FE20D8441}"/>
                      </a:ext>
                    </a:extLst>
                  </p:cNvPr>
                  <p:cNvSpPr txBox="1"/>
                  <p:nvPr/>
                </p:nvSpPr>
                <p:spPr>
                  <a:xfrm>
                    <a:off x="4082037" y="4432316"/>
                    <a:ext cx="510116" cy="28115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𝑥</m:t>
                              </m:r>
                            </m:e>
                          </m:acc>
                          <m:r>
                            <a:rPr lang="en-US" i="0">
                              <a:latin typeface="Cambria Math" panose="02040503050406030204" pitchFamily="18" charset="0"/>
                            </a:rPr>
                            <m:t>,</m:t>
                          </m:r>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𝑦</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19" name="TextBox 18">
                    <a:extLst>
                      <a:ext uri="{FF2B5EF4-FFF2-40B4-BE49-F238E27FC236}">
                        <a16:creationId xmlns:a16="http://schemas.microsoft.com/office/drawing/2014/main" id="{814E7E65-177F-FBD7-BD65-8D3DB44E6908}"/>
                      </a:ext>
                    </a:extLst>
                  </p:cNvPr>
                  <p:cNvSpPr txBox="1">
                    <a:spLocks noRot="1" noChangeAspect="1" noMove="1" noResize="1" noEditPoints="1" noAdjustHandles="1" noChangeArrowheads="1" noChangeShapeType="1" noTextEdit="1"/>
                  </p:cNvSpPr>
                  <p:nvPr/>
                </p:nvSpPr>
                <p:spPr>
                  <a:xfrm>
                    <a:off x="4082037" y="4432316"/>
                    <a:ext cx="510116" cy="281159"/>
                  </a:xfrm>
                  <a:prstGeom prst="rect">
                    <a:avLst/>
                  </a:prstGeom>
                  <a:blipFill>
                    <a:blip r:embed="rId5"/>
                    <a:stretch>
                      <a:fillRect t="-12500" b="-37500"/>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B1C40703-BE82-5DE6-5AAB-FA7D9A46F1A2}"/>
                      </a:ext>
                    </a:extLst>
                  </p:cNvPr>
                  <p:cNvSpPr txBox="1"/>
                  <p:nvPr/>
                </p:nvSpPr>
                <p:spPr>
                  <a:xfrm>
                    <a:off x="1350724" y="4293364"/>
                    <a:ext cx="487439" cy="28188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𝜃</m:t>
                          </m:r>
                          <m:r>
                            <a:rPr lang="en-US" i="0">
                              <a:latin typeface="Cambria Math" panose="02040503050406030204" pitchFamily="18" charset="0"/>
                            </a:rPr>
                            <m:t>,</m:t>
                          </m:r>
                          <m:r>
                            <a:rPr lang="en-US" i="1">
                              <a:latin typeface="Cambria Math" panose="02040503050406030204" pitchFamily="18" charset="0"/>
                            </a:rPr>
                            <m:t>h</m:t>
                          </m:r>
                        </m:oMath>
                      </m:oMathPara>
                    </a14:m>
                    <a:endParaRPr lang="en-US" sz="1800" b="0" i="0" u="none" strike="noStrike" kern="1200" cap="none" spc="0" baseline="0">
                      <a:solidFill>
                        <a:srgbClr val="000000"/>
                      </a:solidFill>
                      <a:uFillTx/>
                      <a:latin typeface="Luxi Sans" pitchFamily="34"/>
                    </a:endParaRPr>
                  </a:p>
                </p:txBody>
              </p:sp>
            </mc:Choice>
            <mc:Fallback xmlns="">
              <p:sp>
                <p:nvSpPr>
                  <p:cNvPr id="20" name="TextBox 19">
                    <a:extLst>
                      <a:ext uri="{FF2B5EF4-FFF2-40B4-BE49-F238E27FC236}">
                        <a16:creationId xmlns:a16="http://schemas.microsoft.com/office/drawing/2014/main" id="{D6D69652-3D94-0E97-2709-7BA04198F542}"/>
                      </a:ext>
                    </a:extLst>
                  </p:cNvPr>
                  <p:cNvSpPr txBox="1">
                    <a:spLocks noRot="1" noChangeAspect="1" noMove="1" noResize="1" noEditPoints="1" noAdjustHandles="1" noChangeArrowheads="1" noChangeShapeType="1" noTextEdit="1"/>
                  </p:cNvSpPr>
                  <p:nvPr/>
                </p:nvSpPr>
                <p:spPr>
                  <a:xfrm>
                    <a:off x="1350724" y="4293364"/>
                    <a:ext cx="487439" cy="281882"/>
                  </a:xfrm>
                  <a:prstGeom prst="rect">
                    <a:avLst/>
                  </a:prstGeom>
                  <a:blipFill>
                    <a:blip r:embed="rId6"/>
                    <a:stretch>
                      <a:fillRect r="-7692" b="-20833"/>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2531395-0221-83EC-DA9B-62A4AF1C11D2}"/>
                      </a:ext>
                    </a:extLst>
                  </p:cNvPr>
                  <p:cNvSpPr txBox="1"/>
                  <p:nvPr/>
                </p:nvSpPr>
                <p:spPr>
                  <a:xfrm>
                    <a:off x="1685879" y="2680920"/>
                    <a:ext cx="498238" cy="2822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𝑢</m:t>
                              </m:r>
                            </m:e>
                          </m:acc>
                          <m:r>
                            <a:rPr lang="en-US" i="0">
                              <a:latin typeface="Cambria Math" panose="02040503050406030204" pitchFamily="18" charset="0"/>
                            </a:rPr>
                            <m:t>,</m:t>
                          </m:r>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𝑣</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21" name="TextBox 20">
                    <a:extLst>
                      <a:ext uri="{FF2B5EF4-FFF2-40B4-BE49-F238E27FC236}">
                        <a16:creationId xmlns:a16="http://schemas.microsoft.com/office/drawing/2014/main" id="{C9A23181-3DE5-EAE2-E084-50B5C0CAF224}"/>
                      </a:ext>
                    </a:extLst>
                  </p:cNvPr>
                  <p:cNvSpPr txBox="1">
                    <a:spLocks noRot="1" noChangeAspect="1" noMove="1" noResize="1" noEditPoints="1" noAdjustHandles="1" noChangeArrowheads="1" noChangeShapeType="1" noTextEdit="1"/>
                  </p:cNvSpPr>
                  <p:nvPr/>
                </p:nvSpPr>
                <p:spPr>
                  <a:xfrm>
                    <a:off x="1685879" y="2680920"/>
                    <a:ext cx="498238" cy="282238"/>
                  </a:xfrm>
                  <a:prstGeom prst="rect">
                    <a:avLst/>
                  </a:prstGeom>
                  <a:blipFill>
                    <a:blip r:embed="rId7"/>
                    <a:stretch>
                      <a:fillRect t="-17391" b="-13043"/>
                    </a:stretch>
                  </a:blipFill>
                  <a:ln cap="flat">
                    <a:noFill/>
                  </a:ln>
                </p:spPr>
                <p:txBody>
                  <a:bodyPr/>
                  <a:lstStyle/>
                  <a:p>
                    <a:r>
                      <a:rPr lang="en-US">
                        <a:noFill/>
                      </a:rPr>
                      <a:t> </a:t>
                    </a:r>
                  </a:p>
                </p:txBody>
              </p:sp>
            </mc:Fallback>
          </mc:AlternateContent>
          <p:sp>
            <p:nvSpPr>
              <p:cNvPr id="31" name="Freeform 30">
                <a:extLst>
                  <a:ext uri="{FF2B5EF4-FFF2-40B4-BE49-F238E27FC236}">
                    <a16:creationId xmlns:a16="http://schemas.microsoft.com/office/drawing/2014/main" id="{7D43FCD6-FE7E-BC4E-1CDA-CE6D76DC47F3}"/>
                  </a:ext>
                </a:extLst>
              </p:cNvPr>
              <p:cNvSpPr/>
              <p:nvPr/>
            </p:nvSpPr>
            <p:spPr>
              <a:xfrm rot="1093788">
                <a:off x="1206550" y="4459172"/>
                <a:ext cx="251642" cy="175683"/>
              </a:xfrm>
              <a:custGeom>
                <a:avLst/>
                <a:gdLst>
                  <a:gd name="f0" fmla="val w"/>
                  <a:gd name="f1" fmla="val h"/>
                  <a:gd name="f2" fmla="val 0"/>
                  <a:gd name="f3" fmla="val 700"/>
                  <a:gd name="f4" fmla="val 489"/>
                  <a:gd name="f5" fmla="val 294"/>
                  <a:gd name="f6" fmla="val -1"/>
                  <a:gd name="f7" fmla="val 538"/>
                  <a:gd name="f8" fmla="val 142"/>
                  <a:gd name="f9" fmla="val 528"/>
                  <a:gd name="f10" fmla="val 121"/>
                  <a:gd name="f11" fmla="val 518"/>
                  <a:gd name="f12" fmla="val 99"/>
                  <a:gd name="f13" fmla="*/ f0 1 700"/>
                  <a:gd name="f14" fmla="*/ f1 1 489"/>
                  <a:gd name="f15" fmla="val f2"/>
                  <a:gd name="f16" fmla="val f3"/>
                  <a:gd name="f17" fmla="val f4"/>
                  <a:gd name="f18" fmla="+- f17 0 f15"/>
                  <a:gd name="f19" fmla="+- f16 0 f15"/>
                  <a:gd name="f20" fmla="*/ f19 1 700"/>
                  <a:gd name="f21" fmla="*/ f18 1 48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700" h="489">
                    <a:moveTo>
                      <a:pt x="f2" y="f2"/>
                    </a:moveTo>
                    <a:cubicBezTo>
                      <a:pt x="f5" y="f6"/>
                      <a:pt x="f7" y="f8"/>
                      <a:pt x="f9" y="f10"/>
                    </a:cubicBezTo>
                    <a:cubicBezTo>
                      <a:pt x="f11" y="f12"/>
                      <a:pt x="f3" y="f4"/>
                      <a:pt x="f3" y="f4"/>
                    </a:cubicBez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2" name="Straight Connector 22">
                <a:extLst>
                  <a:ext uri="{FF2B5EF4-FFF2-40B4-BE49-F238E27FC236}">
                    <a16:creationId xmlns:a16="http://schemas.microsoft.com/office/drawing/2014/main" id="{BC66E84B-D7CC-5652-5AC0-85DDD7FE0C14}"/>
                  </a:ext>
                </a:extLst>
              </p:cNvPr>
              <p:cNvSpPr/>
              <p:nvPr/>
            </p:nvSpPr>
            <p:spPr>
              <a:xfrm flipH="1">
                <a:off x="3574444" y="3269876"/>
                <a:ext cx="785524" cy="63900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FF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3" name="Straight Connector 23">
                <a:extLst>
                  <a:ext uri="{FF2B5EF4-FFF2-40B4-BE49-F238E27FC236}">
                    <a16:creationId xmlns:a16="http://schemas.microsoft.com/office/drawing/2014/main" id="{ECD43FCA-79FB-73CB-219E-60B3C04F0E2B}"/>
                  </a:ext>
                </a:extLst>
              </p:cNvPr>
              <p:cNvSpPr/>
              <p:nvPr/>
            </p:nvSpPr>
            <p:spPr>
              <a:xfrm flipH="1">
                <a:off x="3222363" y="2827077"/>
                <a:ext cx="785515" cy="63900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FF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4" name="Straight Connector 24">
                <a:extLst>
                  <a:ext uri="{FF2B5EF4-FFF2-40B4-BE49-F238E27FC236}">
                    <a16:creationId xmlns:a16="http://schemas.microsoft.com/office/drawing/2014/main" id="{EB779B5F-0737-3B95-5205-3CE55CF1EE15}"/>
                  </a:ext>
                </a:extLst>
              </p:cNvPr>
              <p:cNvSpPr/>
              <p:nvPr/>
            </p:nvSpPr>
            <p:spPr>
              <a:xfrm>
                <a:off x="2511363" y="3478322"/>
                <a:ext cx="810359" cy="105624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00AE00"/>
                </a:solidFill>
                <a:prstDash val="solid"/>
                <a:miter/>
                <a:headEnd type="arrow"/>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3183B26-4529-C96E-0BC4-3932240170F4}"/>
                      </a:ext>
                    </a:extLst>
                  </p:cNvPr>
                  <p:cNvSpPr txBox="1"/>
                  <p:nvPr/>
                </p:nvSpPr>
                <p:spPr>
                  <a:xfrm>
                    <a:off x="2889357" y="2893682"/>
                    <a:ext cx="281882" cy="28151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𝑤</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26" name="TextBox 25">
                    <a:extLst>
                      <a:ext uri="{FF2B5EF4-FFF2-40B4-BE49-F238E27FC236}">
                        <a16:creationId xmlns:a16="http://schemas.microsoft.com/office/drawing/2014/main" id="{BFCBCB20-7615-18B1-AAED-C0274F4BF6F5}"/>
                      </a:ext>
                    </a:extLst>
                  </p:cNvPr>
                  <p:cNvSpPr txBox="1">
                    <a:spLocks noRot="1" noChangeAspect="1" noMove="1" noResize="1" noEditPoints="1" noAdjustHandles="1" noChangeArrowheads="1" noChangeShapeType="1" noTextEdit="1"/>
                  </p:cNvSpPr>
                  <p:nvPr/>
                </p:nvSpPr>
                <p:spPr>
                  <a:xfrm>
                    <a:off x="2889357" y="2893682"/>
                    <a:ext cx="281882" cy="281516"/>
                  </a:xfrm>
                  <a:prstGeom prst="rect">
                    <a:avLst/>
                  </a:prstGeom>
                  <a:blipFill>
                    <a:blip r:embed="rId8"/>
                    <a:stretch>
                      <a:fillRect r="-13043" b="-8696"/>
                    </a:stretch>
                  </a:blipFill>
                  <a:ln cap="flat">
                    <a:noFill/>
                  </a:ln>
                </p:spPr>
                <p:txBody>
                  <a:bodyPr/>
                  <a:lstStyle/>
                  <a:p>
                    <a:r>
                      <a:rPr lang="en-US">
                        <a:noFill/>
                      </a:rPr>
                      <a:t> </a:t>
                    </a:r>
                  </a:p>
                </p:txBody>
              </p:sp>
            </mc:Fallback>
          </mc:AlternateContent>
          <p:sp>
            <p:nvSpPr>
              <p:cNvPr id="36" name="Straight Connector 26">
                <a:extLst>
                  <a:ext uri="{FF2B5EF4-FFF2-40B4-BE49-F238E27FC236}">
                    <a16:creationId xmlns:a16="http://schemas.microsoft.com/office/drawing/2014/main" id="{D78E1E5F-2D44-43CA-1944-02EBFA76E120}"/>
                  </a:ext>
                </a:extLst>
              </p:cNvPr>
              <p:cNvSpPr/>
              <p:nvPr/>
            </p:nvSpPr>
            <p:spPr>
              <a:xfrm>
                <a:off x="972720" y="3981242"/>
                <a:ext cx="0" cy="66455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AE1FFE4-87B8-2F86-C91B-D5D43EE5FBC4}"/>
                      </a:ext>
                    </a:extLst>
                  </p:cNvPr>
                  <p:cNvSpPr txBox="1"/>
                  <p:nvPr/>
                </p:nvSpPr>
                <p:spPr>
                  <a:xfrm>
                    <a:off x="857158" y="3709437"/>
                    <a:ext cx="245159" cy="28080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𝑧</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28" name="TextBox 27">
                    <a:extLst>
                      <a:ext uri="{FF2B5EF4-FFF2-40B4-BE49-F238E27FC236}">
                        <a16:creationId xmlns:a16="http://schemas.microsoft.com/office/drawing/2014/main" id="{D2FB6688-CDB5-AC82-7E3D-219AB8CAB519}"/>
                      </a:ext>
                    </a:extLst>
                  </p:cNvPr>
                  <p:cNvSpPr txBox="1">
                    <a:spLocks noRot="1" noChangeAspect="1" noMove="1" noResize="1" noEditPoints="1" noAdjustHandles="1" noChangeArrowheads="1" noChangeShapeType="1" noTextEdit="1"/>
                  </p:cNvSpPr>
                  <p:nvPr/>
                </p:nvSpPr>
                <p:spPr>
                  <a:xfrm>
                    <a:off x="857158" y="3709437"/>
                    <a:ext cx="245159" cy="280803"/>
                  </a:xfrm>
                  <a:prstGeom prst="rect">
                    <a:avLst/>
                  </a:prstGeom>
                  <a:blipFill>
                    <a:blip r:embed="rId9"/>
                    <a:stretch>
                      <a:fillRect t="-17391" r="-5000" b="-8696"/>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C7F0A1B-F0F0-6FCA-16A2-98BAD7FFBC06}"/>
                      </a:ext>
                    </a:extLst>
                  </p:cNvPr>
                  <p:cNvSpPr txBox="1"/>
                  <p:nvPr/>
                </p:nvSpPr>
                <p:spPr>
                  <a:xfrm>
                    <a:off x="1019876" y="5013362"/>
                    <a:ext cx="243001" cy="37512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𝑖</m:t>
                          </m:r>
                        </m:oMath>
                      </m:oMathPara>
                    </a14:m>
                    <a:endParaRPr lang="en-US" sz="1800" b="0" i="0" u="none" strike="noStrike" kern="1200" cap="none" spc="0" baseline="0">
                      <a:solidFill>
                        <a:srgbClr val="000000"/>
                      </a:solidFill>
                      <a:uFillTx/>
                      <a:latin typeface="Luxi Sans" pitchFamily="34"/>
                    </a:endParaRPr>
                  </a:p>
                </p:txBody>
              </p:sp>
            </mc:Choice>
            <mc:Fallback xmlns="">
              <p:sp>
                <p:nvSpPr>
                  <p:cNvPr id="29" name="TextBox 28">
                    <a:extLst>
                      <a:ext uri="{FF2B5EF4-FFF2-40B4-BE49-F238E27FC236}">
                        <a16:creationId xmlns:a16="http://schemas.microsoft.com/office/drawing/2014/main" id="{77A8E14A-F140-019A-08EA-31834BF9D6C9}"/>
                      </a:ext>
                    </a:extLst>
                  </p:cNvPr>
                  <p:cNvSpPr txBox="1">
                    <a:spLocks noRot="1" noChangeAspect="1" noMove="1" noResize="1" noEditPoints="1" noAdjustHandles="1" noChangeArrowheads="1" noChangeShapeType="1" noTextEdit="1"/>
                  </p:cNvSpPr>
                  <p:nvPr/>
                </p:nvSpPr>
                <p:spPr>
                  <a:xfrm>
                    <a:off x="1019876" y="5013362"/>
                    <a:ext cx="243001" cy="375123"/>
                  </a:xfrm>
                  <a:prstGeom prst="rect">
                    <a:avLst/>
                  </a:prstGeom>
                  <a:blipFill>
                    <a:blip r:embed="rId10"/>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9B77374-F103-60E9-1BF4-62271DE0DDF2}"/>
                      </a:ext>
                    </a:extLst>
                  </p:cNvPr>
                  <p:cNvSpPr txBox="1"/>
                  <p:nvPr/>
                </p:nvSpPr>
                <p:spPr>
                  <a:xfrm>
                    <a:off x="3262679" y="5004721"/>
                    <a:ext cx="295561" cy="3754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𝑗</m:t>
                          </m:r>
                        </m:oMath>
                      </m:oMathPara>
                    </a14:m>
                    <a:endParaRPr lang="en-US" sz="1800" b="0" i="0" u="none" strike="noStrike" kern="1200" cap="none" spc="0" baseline="0">
                      <a:solidFill>
                        <a:srgbClr val="000000"/>
                      </a:solidFill>
                      <a:uFillTx/>
                      <a:latin typeface="Luxi Sans" pitchFamily="34"/>
                    </a:endParaRPr>
                  </a:p>
                </p:txBody>
              </p:sp>
            </mc:Choice>
            <mc:Fallback xmlns="">
              <p:sp>
                <p:nvSpPr>
                  <p:cNvPr id="30" name="TextBox 29">
                    <a:extLst>
                      <a:ext uri="{FF2B5EF4-FFF2-40B4-BE49-F238E27FC236}">
                        <a16:creationId xmlns:a16="http://schemas.microsoft.com/office/drawing/2014/main" id="{9D5995D2-1BD7-25CA-11EF-C819796FC8E1}"/>
                      </a:ext>
                    </a:extLst>
                  </p:cNvPr>
                  <p:cNvSpPr txBox="1">
                    <a:spLocks noRot="1" noChangeAspect="1" noMove="1" noResize="1" noEditPoints="1" noAdjustHandles="1" noChangeArrowheads="1" noChangeShapeType="1" noTextEdit="1"/>
                  </p:cNvSpPr>
                  <p:nvPr/>
                </p:nvSpPr>
                <p:spPr>
                  <a:xfrm>
                    <a:off x="3262679" y="5004721"/>
                    <a:ext cx="295561" cy="375480"/>
                  </a:xfrm>
                  <a:prstGeom prst="rect">
                    <a:avLst/>
                  </a:prstGeom>
                  <a:blipFill>
                    <a:blip r:embed="rId11"/>
                    <a:stretch>
                      <a:fillRect b="-10000"/>
                    </a:stretch>
                  </a:blipFill>
                  <a:ln cap="flat">
                    <a:noFill/>
                  </a:ln>
                </p:spPr>
                <p:txBody>
                  <a:bodyPr/>
                  <a:lstStyle/>
                  <a:p>
                    <a:r>
                      <a:rPr lang="en-US">
                        <a:noFill/>
                      </a:rPr>
                      <a:t> </a:t>
                    </a:r>
                  </a:p>
                </p:txBody>
              </p:sp>
            </mc:Fallback>
          </mc:AlternateContent>
        </p:grpSp>
        <p:sp>
          <p:nvSpPr>
            <p:cNvPr id="9" name="Freeform 8">
              <a:extLst>
                <a:ext uri="{FF2B5EF4-FFF2-40B4-BE49-F238E27FC236}">
                  <a16:creationId xmlns:a16="http://schemas.microsoft.com/office/drawing/2014/main" id="{EFAF5FB1-7B0C-399C-8AA9-D942A9095282}"/>
                </a:ext>
              </a:extLst>
            </p:cNvPr>
            <p:cNvSpPr/>
            <p:nvPr/>
          </p:nvSpPr>
          <p:spPr>
            <a:xfrm rot="5400013">
              <a:off x="1105527" y="4999803"/>
              <a:ext cx="653402" cy="959763"/>
            </a:xfrm>
            <a:custGeom>
              <a:avLst/>
              <a:gdLst>
                <a:gd name="f0" fmla="val w"/>
                <a:gd name="f1" fmla="val h"/>
                <a:gd name="f2" fmla="val 0"/>
                <a:gd name="f3" fmla="val 1816"/>
                <a:gd name="f4" fmla="val 2667"/>
                <a:gd name="f5" fmla="val 2659"/>
                <a:gd name="f6" fmla="val 184"/>
                <a:gd name="f7" fmla="val 2684"/>
                <a:gd name="f8" fmla="val 380"/>
                <a:gd name="f9" fmla="val 2651"/>
                <a:gd name="f10" fmla="val 534"/>
                <a:gd name="f11" fmla="val 2523"/>
                <a:gd name="f12" fmla="val 713"/>
                <a:gd name="f13" fmla="val 2376"/>
                <a:gd name="f14" fmla="val 839"/>
                <a:gd name="f15" fmla="val 2116"/>
                <a:gd name="f16" fmla="val 873"/>
                <a:gd name="f17" fmla="val 1842"/>
                <a:gd name="f18" fmla="val 901"/>
                <a:gd name="f19" fmla="val 1604"/>
                <a:gd name="f20" fmla="val 1018"/>
                <a:gd name="f21" fmla="val 1405"/>
                <a:gd name="f22" fmla="val 1033"/>
                <a:gd name="f23" fmla="val 1160"/>
                <a:gd name="f24" fmla="val 1046"/>
                <a:gd name="f25" fmla="val 924"/>
                <a:gd name="f26" fmla="val 1082"/>
                <a:gd name="f27" fmla="val 680"/>
                <a:gd name="f28" fmla="val 1175"/>
                <a:gd name="f29" fmla="val 477"/>
                <a:gd name="f30" fmla="val 1277"/>
                <a:gd name="f31" fmla="val 256"/>
                <a:gd name="f32" fmla="val 1455"/>
                <a:gd name="f33" fmla="val 1"/>
                <a:gd name="f34" fmla="val 1691"/>
                <a:gd name="f35" fmla="val 23"/>
                <a:gd name="f36" fmla="*/ f0 1 1816"/>
                <a:gd name="f37" fmla="*/ f1 1 2667"/>
                <a:gd name="f38" fmla="val f2"/>
                <a:gd name="f39" fmla="val f3"/>
                <a:gd name="f40" fmla="val f4"/>
                <a:gd name="f41" fmla="+- f40 0 f38"/>
                <a:gd name="f42" fmla="+- f39 0 f38"/>
                <a:gd name="f43" fmla="*/ f42 1 1816"/>
                <a:gd name="f44" fmla="*/ f41 1 2667"/>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1816" h="2667">
                  <a:moveTo>
                    <a:pt x="f2" y="f5"/>
                  </a:moveTo>
                  <a:cubicBezTo>
                    <a:pt x="f6" y="f7"/>
                    <a:pt x="f8" y="f9"/>
                    <a:pt x="f10" y="f11"/>
                  </a:cubicBezTo>
                  <a:cubicBezTo>
                    <a:pt x="f12" y="f13"/>
                    <a:pt x="f14" y="f15"/>
                    <a:pt x="f16" y="f17"/>
                  </a:cubicBezTo>
                  <a:cubicBezTo>
                    <a:pt x="f18" y="f19"/>
                    <a:pt x="f20" y="f21"/>
                    <a:pt x="f22" y="f23"/>
                  </a:cubicBezTo>
                  <a:cubicBezTo>
                    <a:pt x="f24" y="f25"/>
                    <a:pt x="f26" y="f27"/>
                    <a:pt x="f28" y="f29"/>
                  </a:cubicBezTo>
                  <a:cubicBezTo>
                    <a:pt x="f30" y="f31"/>
                    <a:pt x="f32" y="f33"/>
                    <a:pt x="f34" y="f35"/>
                  </a:cubicBezTo>
                  <a:lnTo>
                    <a:pt x="f3" y="f2"/>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0" name="Freeform 9">
              <a:extLst>
                <a:ext uri="{FF2B5EF4-FFF2-40B4-BE49-F238E27FC236}">
                  <a16:creationId xmlns:a16="http://schemas.microsoft.com/office/drawing/2014/main" id="{C6F237CE-FF51-681D-06C6-2E6C5704801B}"/>
                </a:ext>
              </a:extLst>
            </p:cNvPr>
            <p:cNvSpPr/>
            <p:nvPr/>
          </p:nvSpPr>
          <p:spPr>
            <a:xfrm rot="8719192">
              <a:off x="1896319" y="5041099"/>
              <a:ext cx="1381320" cy="617402"/>
            </a:xfrm>
            <a:custGeom>
              <a:avLst/>
              <a:gdLst>
                <a:gd name="f0" fmla="val w"/>
                <a:gd name="f1" fmla="val h"/>
                <a:gd name="f2" fmla="val 0"/>
                <a:gd name="f3" fmla="val 3838"/>
                <a:gd name="f4" fmla="val 1716"/>
                <a:gd name="f5" fmla="val 224"/>
                <a:gd name="f6" fmla="val 264"/>
                <a:gd name="f7" fmla="val 152"/>
                <a:gd name="f8" fmla="val 471"/>
                <a:gd name="f9" fmla="val 341"/>
                <a:gd name="f10" fmla="val 664"/>
                <a:gd name="f11" fmla="val 477"/>
                <a:gd name="f12" fmla="val 894"/>
                <a:gd name="f13" fmla="val 639"/>
                <a:gd name="f14" fmla="val 1048"/>
                <a:gd name="f15" fmla="val 876"/>
                <a:gd name="f16" fmla="val 1208"/>
                <a:gd name="f17" fmla="val 1124"/>
                <a:gd name="f18" fmla="val 1339"/>
                <a:gd name="f19" fmla="val 1328"/>
                <a:gd name="f20" fmla="val 1592"/>
                <a:gd name="f21" fmla="val 1410"/>
                <a:gd name="f22" fmla="val 1751"/>
                <a:gd name="f23" fmla="val 1603"/>
                <a:gd name="f24" fmla="val 1941"/>
                <a:gd name="f25" fmla="val 1833"/>
                <a:gd name="f26" fmla="val 2485"/>
                <a:gd name="f27" fmla="val 1687"/>
                <a:gd name="f28" fmla="val 2077"/>
                <a:gd name="f29" fmla="val 1400"/>
                <a:gd name="f30" fmla="val 1871"/>
                <a:gd name="f31" fmla="val 1257"/>
                <a:gd name="f32" fmla="val 1732"/>
                <a:gd name="f33" fmla="val 1038"/>
                <a:gd name="f34" fmla="val 1553"/>
                <a:gd name="f35" fmla="val 851"/>
                <a:gd name="f36" fmla="val 1363"/>
                <a:gd name="f37" fmla="val 655"/>
                <a:gd name="f38" fmla="val 1066"/>
                <a:gd name="f39" fmla="val 297"/>
                <a:gd name="f40" fmla="val 1264"/>
                <a:gd name="f41" fmla="val 68"/>
                <a:gd name="f42" fmla="val 1456"/>
                <a:gd name="f43" fmla="val -155"/>
                <a:gd name="f44" fmla="val 1727"/>
                <a:gd name="f45" fmla="val 230"/>
                <a:gd name="f46" fmla="val 1921"/>
                <a:gd name="f47" fmla="val 372"/>
                <a:gd name="f48" fmla="val 2201"/>
                <a:gd name="f49" fmla="val 576"/>
                <a:gd name="f50" fmla="val 2314"/>
                <a:gd name="f51" fmla="val 942"/>
                <a:gd name="f52" fmla="val 2632"/>
                <a:gd name="f53" fmla="val 1102"/>
                <a:gd name="f54" fmla="val 2825"/>
                <a:gd name="f55" fmla="val 1199"/>
                <a:gd name="f56" fmla="val 2980"/>
                <a:gd name="f57" fmla="val 1538"/>
                <a:gd name="f58" fmla="val 3264"/>
                <a:gd name="f59" fmla="val 1277"/>
                <a:gd name="f60" fmla="val 3439"/>
                <a:gd name="f61" fmla="val 1116"/>
                <a:gd name="f62" fmla="val 3652"/>
                <a:gd name="f63" fmla="val 986"/>
                <a:gd name="f64" fmla="val 3762"/>
                <a:gd name="f65" fmla="val 770"/>
                <a:gd name="f66" fmla="val 654"/>
                <a:gd name="f67" fmla="*/ f0 1 3838"/>
                <a:gd name="f68" fmla="*/ f1 1 1716"/>
                <a:gd name="f69" fmla="val f2"/>
                <a:gd name="f70" fmla="val f3"/>
                <a:gd name="f71" fmla="val f4"/>
                <a:gd name="f72" fmla="+- f71 0 f69"/>
                <a:gd name="f73" fmla="+- f70 0 f69"/>
                <a:gd name="f74" fmla="*/ f73 1 3838"/>
                <a:gd name="f75" fmla="*/ f72 1 1716"/>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3838" h="1716">
                  <a:moveTo>
                    <a:pt x="f2" y="f5"/>
                  </a:moveTo>
                  <a:cubicBezTo>
                    <a:pt x="f6" y="f7"/>
                    <a:pt x="f8" y="f9"/>
                    <a:pt x="f10" y="f11"/>
                  </a:cubicBez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cubicBezTo>
                    <a:pt x="f42" y="f43"/>
                    <a:pt x="f44" y="f45"/>
                    <a:pt x="f46" y="f47"/>
                  </a:cubicBezTo>
                  <a:cubicBezTo>
                    <a:pt x="f48" y="f49"/>
                    <a:pt x="f50" y="f51"/>
                    <a:pt x="f52" y="f53"/>
                  </a:cubicBezTo>
                  <a:cubicBezTo>
                    <a:pt x="f54" y="f55"/>
                    <a:pt x="f56" y="f57"/>
                    <a:pt x="f58" y="f59"/>
                  </a:cubicBezTo>
                  <a:cubicBezTo>
                    <a:pt x="f60" y="f61"/>
                    <a:pt x="f62" y="f63"/>
                    <a:pt x="f64" y="f65"/>
                  </a:cubicBezTo>
                  <a:lnTo>
                    <a:pt x="f3" y="f6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1" name="Rectangle 10">
              <a:extLst>
                <a:ext uri="{FF2B5EF4-FFF2-40B4-BE49-F238E27FC236}">
                  <a16:creationId xmlns:a16="http://schemas.microsoft.com/office/drawing/2014/main" id="{5395EA56-1854-5A59-8D20-BF3A91F3649D}"/>
                </a:ext>
              </a:extLst>
            </p:cNvPr>
            <p:cNvSpPr/>
            <p:nvPr/>
          </p:nvSpPr>
          <p:spPr>
            <a:xfrm>
              <a:off x="1789197" y="5721483"/>
              <a:ext cx="408956" cy="230035"/>
            </a:xfrm>
            <a:prstGeom prst="rect">
              <a:avLst/>
            </a:prstGeom>
            <a:solidFill>
              <a:srgbClr val="C5000B"/>
            </a:solidFill>
            <a:ln w="0" cap="flat">
              <a:solidFill>
                <a:srgbClr val="000000"/>
              </a:solidFill>
              <a:prstDash val="solid"/>
              <a:miter/>
            </a:ln>
          </p:spPr>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600" b="0" i="0" u="none" strike="noStrike" kern="1200" cap="none" spc="0" baseline="0">
                  <a:solidFill>
                    <a:srgbClr val="FFFFFF"/>
                  </a:solidFill>
                  <a:uFillTx/>
                  <a:latin typeface="Luxi Sans" pitchFamily="34"/>
                  <a:ea typeface="DejaVu LGC Sans" pitchFamily="2"/>
                  <a:cs typeface="DejaVu LGC Sans" pitchFamily="2"/>
                </a:rPr>
                <a:t>x</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1D0E602-E094-733B-C572-F75F77A4D802}"/>
                    </a:ext>
                  </a:extLst>
                </p:cNvPr>
                <p:cNvSpPr txBox="1"/>
                <p:nvPr/>
              </p:nvSpPr>
              <p:spPr>
                <a:xfrm>
                  <a:off x="2516401" y="5635438"/>
                  <a:ext cx="1457279" cy="40032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d>
                              <m:dPr>
                                <m:begChr m:val="⟨"/>
                                <m:endChr m:val="⟩"/>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e>
                            </m:d>
                          </m:e>
                          <m:sub>
                            <m:r>
                              <a:rPr lang="en-US" i="1">
                                <a:latin typeface="Cambria Math" panose="02040503050406030204" pitchFamily="18" charset="0"/>
                              </a:rPr>
                              <m:t>𝛿𝜏</m:t>
                            </m:r>
                            <m:r>
                              <a:rPr lang="en-US" i="0">
                                <a:latin typeface="Cambria Math" panose="02040503050406030204" pitchFamily="18" charset="0"/>
                              </a:rPr>
                              <m:t>,</m:t>
                            </m:r>
                            <m:r>
                              <a:rPr lang="en-US" i="1">
                                <a:latin typeface="Cambria Math" panose="02040503050406030204" pitchFamily="18" charset="0"/>
                              </a:rPr>
                              <m:t>𝛿𝜈</m:t>
                            </m:r>
                          </m:sub>
                        </m:sSub>
                      </m:oMath>
                    </m:oMathPara>
                  </a14:m>
                  <a:endParaRPr lang="en-US" sz="1800" b="0" i="0" u="none" strike="noStrike" kern="1200" cap="none" spc="0" baseline="0">
                    <a:solidFill>
                      <a:srgbClr val="000000"/>
                    </a:solidFill>
                    <a:uFillTx/>
                    <a:latin typeface="Luxi Sans" pitchFamily="34"/>
                  </a:endParaRPr>
                </a:p>
              </p:txBody>
            </p:sp>
          </mc:Choice>
          <mc:Fallback xmlns="">
            <p:sp>
              <p:nvSpPr>
                <p:cNvPr id="34" name="TextBox 33">
                  <a:extLst>
                    <a:ext uri="{FF2B5EF4-FFF2-40B4-BE49-F238E27FC236}">
                      <a16:creationId xmlns:a16="http://schemas.microsoft.com/office/drawing/2014/main" id="{4656DD8E-9EBF-83AE-E805-9DBE70A0EF12}"/>
                    </a:ext>
                  </a:extLst>
                </p:cNvPr>
                <p:cNvSpPr txBox="1">
                  <a:spLocks noRot="1" noChangeAspect="1" noMove="1" noResize="1" noEditPoints="1" noAdjustHandles="1" noChangeArrowheads="1" noChangeShapeType="1" noTextEdit="1"/>
                </p:cNvSpPr>
                <p:nvPr/>
              </p:nvSpPr>
              <p:spPr>
                <a:xfrm>
                  <a:off x="2516401" y="5635438"/>
                  <a:ext cx="1457279" cy="400324"/>
                </a:xfrm>
                <a:prstGeom prst="rect">
                  <a:avLst/>
                </a:prstGeom>
                <a:blipFill>
                  <a:blip r:embed="rId12"/>
                  <a:stretch>
                    <a:fillRect b="-15152"/>
                  </a:stretch>
                </a:blipFill>
                <a:ln cap="flat">
                  <a:noFill/>
                </a:ln>
              </p:spPr>
              <p:txBody>
                <a:bodyPr/>
                <a:lstStyle/>
                <a:p>
                  <a:r>
                    <a:rPr lang="en-US">
                      <a:noFill/>
                    </a:rPr>
                    <a:t> </a:t>
                  </a:r>
                </a:p>
              </p:txBody>
            </p:sp>
          </mc:Fallback>
        </mc:AlternateContent>
        <p:sp>
          <p:nvSpPr>
            <p:cNvPr id="13" name="Straight Connector 34">
              <a:extLst>
                <a:ext uri="{FF2B5EF4-FFF2-40B4-BE49-F238E27FC236}">
                  <a16:creationId xmlns:a16="http://schemas.microsoft.com/office/drawing/2014/main" id="{DEC46625-F7D4-1E3C-8396-0A100303F8F7}"/>
                </a:ext>
              </a:extLst>
            </p:cNvPr>
            <p:cNvSpPr/>
            <p:nvPr/>
          </p:nvSpPr>
          <p:spPr>
            <a:xfrm>
              <a:off x="2198519" y="5857920"/>
              <a:ext cx="376559" cy="864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mc:AlternateContent xmlns:mc="http://schemas.openxmlformats.org/markup-compatibility/2006">
        <mc:Choice xmlns:p14="http://schemas.microsoft.com/office/powerpoint/2010/main" xmlns:aink="http://schemas.microsoft.com/office/drawing/2016/ink" Requires="p14 aink">
          <p:contentPart p14:bwMode="auto" r:id="rId13">
            <p14:nvContentPartPr>
              <p14:cNvPr id="40" name="Ink 39">
                <a:extLst>
                  <a:ext uri="{FF2B5EF4-FFF2-40B4-BE49-F238E27FC236}">
                    <a16:creationId xmlns:a16="http://schemas.microsoft.com/office/drawing/2014/main" id="{066AC4E2-2AA6-70D6-C2D3-568FD780E983}"/>
                  </a:ext>
                </a:extLst>
              </p14:cNvPr>
              <p14:cNvContentPartPr/>
              <p14:nvPr/>
            </p14:nvContentPartPr>
            <p14:xfrm>
              <a:off x="5737212" y="2155826"/>
              <a:ext cx="1778040" cy="1962000"/>
            </p14:xfrm>
          </p:contentPart>
        </mc:Choice>
        <mc:Fallback>
          <p:pic>
            <p:nvPicPr>
              <p:cNvPr id="40" name="Ink 39">
                <a:extLst>
                  <a:ext uri="{FF2B5EF4-FFF2-40B4-BE49-F238E27FC236}">
                    <a16:creationId xmlns:a16="http://schemas.microsoft.com/office/drawing/2014/main" id="{066AC4E2-2AA6-70D6-C2D3-568FD780E983}"/>
                  </a:ext>
                </a:extLst>
              </p:cNvPr>
              <p:cNvPicPr/>
              <p:nvPr/>
            </p:nvPicPr>
            <p:blipFill>
              <a:blip r:embed="rId14"/>
              <a:stretch>
                <a:fillRect/>
              </a:stretch>
            </p:blipFill>
            <p:spPr>
              <a:xfrm>
                <a:off x="5728212" y="2147186"/>
                <a:ext cx="1795680" cy="1979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5">
            <p14:nvContentPartPr>
              <p14:cNvPr id="41" name="Ink 40">
                <a:extLst>
                  <a:ext uri="{FF2B5EF4-FFF2-40B4-BE49-F238E27FC236}">
                    <a16:creationId xmlns:a16="http://schemas.microsoft.com/office/drawing/2014/main" id="{EC34ECC9-B275-4286-3BEE-0CE6EA4180E7}"/>
                  </a:ext>
                </a:extLst>
              </p14:cNvPr>
              <p14:cNvContentPartPr/>
              <p14:nvPr/>
            </p14:nvContentPartPr>
            <p14:xfrm>
              <a:off x="5870772" y="2075906"/>
              <a:ext cx="1744560" cy="2003760"/>
            </p14:xfrm>
          </p:contentPart>
        </mc:Choice>
        <mc:Fallback>
          <p:pic>
            <p:nvPicPr>
              <p:cNvPr id="41" name="Ink 40">
                <a:extLst>
                  <a:ext uri="{FF2B5EF4-FFF2-40B4-BE49-F238E27FC236}">
                    <a16:creationId xmlns:a16="http://schemas.microsoft.com/office/drawing/2014/main" id="{EC34ECC9-B275-4286-3BEE-0CE6EA4180E7}"/>
                  </a:ext>
                </a:extLst>
              </p:cNvPr>
              <p:cNvPicPr/>
              <p:nvPr/>
            </p:nvPicPr>
            <p:blipFill>
              <a:blip r:embed="rId16"/>
              <a:stretch>
                <a:fillRect/>
              </a:stretch>
            </p:blipFill>
            <p:spPr>
              <a:xfrm>
                <a:off x="5862132" y="2067266"/>
                <a:ext cx="1762200" cy="20214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7">
            <p14:nvContentPartPr>
              <p14:cNvPr id="42" name="Ink 41">
                <a:extLst>
                  <a:ext uri="{FF2B5EF4-FFF2-40B4-BE49-F238E27FC236}">
                    <a16:creationId xmlns:a16="http://schemas.microsoft.com/office/drawing/2014/main" id="{31A1A08E-71DA-CB2A-B338-8D6561ECB123}"/>
                  </a:ext>
                </a:extLst>
              </p14:cNvPr>
              <p14:cNvContentPartPr/>
              <p14:nvPr/>
            </p14:nvContentPartPr>
            <p14:xfrm>
              <a:off x="5614812" y="2273186"/>
              <a:ext cx="1817640" cy="1939320"/>
            </p14:xfrm>
          </p:contentPart>
        </mc:Choice>
        <mc:Fallback>
          <p:pic>
            <p:nvPicPr>
              <p:cNvPr id="42" name="Ink 41">
                <a:extLst>
                  <a:ext uri="{FF2B5EF4-FFF2-40B4-BE49-F238E27FC236}">
                    <a16:creationId xmlns:a16="http://schemas.microsoft.com/office/drawing/2014/main" id="{31A1A08E-71DA-CB2A-B338-8D6561ECB123}"/>
                  </a:ext>
                </a:extLst>
              </p:cNvPr>
              <p:cNvPicPr/>
              <p:nvPr/>
            </p:nvPicPr>
            <p:blipFill>
              <a:blip r:embed="rId18"/>
              <a:stretch>
                <a:fillRect/>
              </a:stretch>
            </p:blipFill>
            <p:spPr>
              <a:xfrm>
                <a:off x="5605812" y="2264186"/>
                <a:ext cx="1835280" cy="1956960"/>
              </a:xfrm>
              <a:prstGeom prst="rect">
                <a:avLst/>
              </a:prstGeom>
            </p:spPr>
          </p:pic>
        </mc:Fallback>
      </mc:AlternateContent>
      <p:pic>
        <p:nvPicPr>
          <p:cNvPr id="43" name="Picture 42">
            <a:extLst>
              <a:ext uri="{FF2B5EF4-FFF2-40B4-BE49-F238E27FC236}">
                <a16:creationId xmlns:a16="http://schemas.microsoft.com/office/drawing/2014/main" id="{AAF8C3E9-C4B4-A958-1BAC-8B30DBAC800F}"/>
              </a:ext>
            </a:extLst>
          </p:cNvPr>
          <p:cNvPicPr>
            <a:picLocks noChangeAspect="1"/>
          </p:cNvPicPr>
          <p:nvPr/>
        </p:nvPicPr>
        <p:blipFill>
          <a:blip r:embed="rId19"/>
          <a:stretch>
            <a:fillRect/>
          </a:stretch>
        </p:blipFill>
        <p:spPr>
          <a:xfrm flipH="1">
            <a:off x="1376006" y="1912246"/>
            <a:ext cx="725955" cy="582410"/>
          </a:xfrm>
          <a:prstGeom prst="rect">
            <a:avLst/>
          </a:prstGeom>
        </p:spPr>
      </p:pic>
      <p:grpSp>
        <p:nvGrpSpPr>
          <p:cNvPr id="50" name="Group 49">
            <a:extLst>
              <a:ext uri="{FF2B5EF4-FFF2-40B4-BE49-F238E27FC236}">
                <a16:creationId xmlns:a16="http://schemas.microsoft.com/office/drawing/2014/main" id="{BAC64630-B9E0-870B-5574-81B32266F881}"/>
              </a:ext>
            </a:extLst>
          </p:cNvPr>
          <p:cNvGrpSpPr/>
          <p:nvPr/>
        </p:nvGrpSpPr>
        <p:grpSpPr>
          <a:xfrm>
            <a:off x="1698012" y="2190026"/>
            <a:ext cx="1057320" cy="901440"/>
            <a:chOff x="1181184" y="2057506"/>
            <a:chExt cx="1057320" cy="901440"/>
          </a:xfrm>
        </p:grpSpPr>
        <mc:AlternateContent xmlns:mc="http://schemas.openxmlformats.org/markup-compatibility/2006">
          <mc:Choice xmlns:p14="http://schemas.microsoft.com/office/powerpoint/2010/main" Requires="p14">
            <p:contentPart p14:bwMode="auto" r:id="rId20">
              <p14:nvContentPartPr>
                <p14:cNvPr id="44" name="Ink 43">
                  <a:extLst>
                    <a:ext uri="{FF2B5EF4-FFF2-40B4-BE49-F238E27FC236}">
                      <a16:creationId xmlns:a16="http://schemas.microsoft.com/office/drawing/2014/main" id="{CB0EA2C7-B6DA-B9FD-D4BA-1BD1F59FE60A}"/>
                    </a:ext>
                  </a:extLst>
                </p14:cNvPr>
                <p14:cNvContentPartPr/>
                <p14:nvPr/>
              </p14:nvContentPartPr>
              <p14:xfrm>
                <a:off x="1298904" y="2143546"/>
                <a:ext cx="489240" cy="447480"/>
              </p14:xfrm>
            </p:contentPart>
          </mc:Choice>
          <mc:Fallback>
            <p:pic>
              <p:nvPicPr>
                <p:cNvPr id="44" name="Ink 43">
                  <a:extLst>
                    <a:ext uri="{FF2B5EF4-FFF2-40B4-BE49-F238E27FC236}">
                      <a16:creationId xmlns:a16="http://schemas.microsoft.com/office/drawing/2014/main" id="{CB0EA2C7-B6DA-B9FD-D4BA-1BD1F59FE60A}"/>
                    </a:ext>
                  </a:extLst>
                </p:cNvPr>
                <p:cNvPicPr/>
                <p:nvPr/>
              </p:nvPicPr>
              <p:blipFill>
                <a:blip r:embed="rId21"/>
                <a:stretch>
                  <a:fillRect/>
                </a:stretch>
              </p:blipFill>
              <p:spPr>
                <a:xfrm>
                  <a:off x="1292784" y="2137426"/>
                  <a:ext cx="501480" cy="4597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45" name="Ink 44">
                  <a:extLst>
                    <a:ext uri="{FF2B5EF4-FFF2-40B4-BE49-F238E27FC236}">
                      <a16:creationId xmlns:a16="http://schemas.microsoft.com/office/drawing/2014/main" id="{5E18E53A-E356-5AF0-AC2C-6ADCD94C8028}"/>
                    </a:ext>
                  </a:extLst>
                </p14:cNvPr>
                <p14:cNvContentPartPr/>
                <p14:nvPr/>
              </p14:nvContentPartPr>
              <p14:xfrm>
                <a:off x="1257144" y="2057506"/>
                <a:ext cx="806760" cy="702720"/>
              </p14:xfrm>
            </p:contentPart>
          </mc:Choice>
          <mc:Fallback>
            <p:pic>
              <p:nvPicPr>
                <p:cNvPr id="45" name="Ink 44">
                  <a:extLst>
                    <a:ext uri="{FF2B5EF4-FFF2-40B4-BE49-F238E27FC236}">
                      <a16:creationId xmlns:a16="http://schemas.microsoft.com/office/drawing/2014/main" id="{5E18E53A-E356-5AF0-AC2C-6ADCD94C8028}"/>
                    </a:ext>
                  </a:extLst>
                </p:cNvPr>
                <p:cNvPicPr/>
                <p:nvPr/>
              </p:nvPicPr>
              <p:blipFill>
                <a:blip r:embed="rId23"/>
                <a:stretch>
                  <a:fillRect/>
                </a:stretch>
              </p:blipFill>
              <p:spPr>
                <a:xfrm>
                  <a:off x="1251024" y="2051386"/>
                  <a:ext cx="819000" cy="7149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48" name="Ink 47">
                  <a:extLst>
                    <a:ext uri="{FF2B5EF4-FFF2-40B4-BE49-F238E27FC236}">
                      <a16:creationId xmlns:a16="http://schemas.microsoft.com/office/drawing/2014/main" id="{F4B59C06-F4D9-CA74-A085-826B3E231A26}"/>
                    </a:ext>
                  </a:extLst>
                </p14:cNvPr>
                <p14:cNvContentPartPr/>
                <p14:nvPr/>
              </p14:nvContentPartPr>
              <p14:xfrm>
                <a:off x="1181184" y="2069386"/>
                <a:ext cx="1057320" cy="889560"/>
              </p14:xfrm>
            </p:contentPart>
          </mc:Choice>
          <mc:Fallback>
            <p:pic>
              <p:nvPicPr>
                <p:cNvPr id="48" name="Ink 47">
                  <a:extLst>
                    <a:ext uri="{FF2B5EF4-FFF2-40B4-BE49-F238E27FC236}">
                      <a16:creationId xmlns:a16="http://schemas.microsoft.com/office/drawing/2014/main" id="{F4B59C06-F4D9-CA74-A085-826B3E231A26}"/>
                    </a:ext>
                  </a:extLst>
                </p:cNvPr>
                <p:cNvPicPr/>
                <p:nvPr/>
              </p:nvPicPr>
              <p:blipFill>
                <a:blip r:embed="rId25"/>
                <a:stretch>
                  <a:fillRect/>
                </a:stretch>
              </p:blipFill>
              <p:spPr>
                <a:xfrm>
                  <a:off x="1175064" y="2063266"/>
                  <a:ext cx="1069560" cy="901800"/>
                </a:xfrm>
                <a:prstGeom prst="rect">
                  <a:avLst/>
                </a:prstGeom>
              </p:spPr>
            </p:pic>
          </mc:Fallback>
        </mc:AlternateContent>
      </p:grpSp>
      <p:pic>
        <p:nvPicPr>
          <p:cNvPr id="51" name="Picture 50">
            <a:extLst>
              <a:ext uri="{FF2B5EF4-FFF2-40B4-BE49-F238E27FC236}">
                <a16:creationId xmlns:a16="http://schemas.microsoft.com/office/drawing/2014/main" id="{93A5EEF9-32C0-0FCD-6641-3904E19BFE6A}"/>
              </a:ext>
            </a:extLst>
          </p:cNvPr>
          <p:cNvPicPr>
            <a:picLocks noChangeAspect="1"/>
          </p:cNvPicPr>
          <p:nvPr/>
        </p:nvPicPr>
        <p:blipFill>
          <a:blip r:embed="rId26"/>
          <a:stretch>
            <a:fillRect/>
          </a:stretch>
        </p:blipFill>
        <p:spPr>
          <a:xfrm>
            <a:off x="1031012" y="4117826"/>
            <a:ext cx="406731" cy="1167568"/>
          </a:xfrm>
          <a:prstGeom prst="rect">
            <a:avLst/>
          </a:prstGeom>
        </p:spPr>
      </p:pic>
      <mc:AlternateContent xmlns:mc="http://schemas.openxmlformats.org/markup-compatibility/2006">
        <mc:Choice xmlns:p14="http://schemas.microsoft.com/office/powerpoint/2010/main" Requires="p14">
          <p:contentPart p14:bwMode="auto" r:id="rId27">
            <p14:nvContentPartPr>
              <p14:cNvPr id="52" name="Ink 51">
                <a:extLst>
                  <a:ext uri="{FF2B5EF4-FFF2-40B4-BE49-F238E27FC236}">
                    <a16:creationId xmlns:a16="http://schemas.microsoft.com/office/drawing/2014/main" id="{2D1FBAA7-E2BB-F713-8EC8-9A7F1B0EC2EB}"/>
                  </a:ext>
                </a:extLst>
              </p14:cNvPr>
              <p14:cNvContentPartPr/>
              <p14:nvPr/>
            </p14:nvContentPartPr>
            <p14:xfrm>
              <a:off x="1377612" y="4103066"/>
              <a:ext cx="136800" cy="444240"/>
            </p14:xfrm>
          </p:contentPart>
        </mc:Choice>
        <mc:Fallback>
          <p:pic>
            <p:nvPicPr>
              <p:cNvPr id="52" name="Ink 51">
                <a:extLst>
                  <a:ext uri="{FF2B5EF4-FFF2-40B4-BE49-F238E27FC236}">
                    <a16:creationId xmlns:a16="http://schemas.microsoft.com/office/drawing/2014/main" id="{2D1FBAA7-E2BB-F713-8EC8-9A7F1B0EC2EB}"/>
                  </a:ext>
                </a:extLst>
              </p:cNvPr>
              <p:cNvPicPr/>
              <p:nvPr/>
            </p:nvPicPr>
            <p:blipFill>
              <a:blip r:embed="rId28"/>
              <a:stretch>
                <a:fillRect/>
              </a:stretch>
            </p:blipFill>
            <p:spPr>
              <a:xfrm>
                <a:off x="1371492" y="4096946"/>
                <a:ext cx="149040" cy="456480"/>
              </a:xfrm>
              <a:prstGeom prst="rect">
                <a:avLst/>
              </a:prstGeom>
            </p:spPr>
          </p:pic>
        </mc:Fallback>
      </mc:AlternateContent>
      <p:grpSp>
        <p:nvGrpSpPr>
          <p:cNvPr id="59" name="Group 58">
            <a:extLst>
              <a:ext uri="{FF2B5EF4-FFF2-40B4-BE49-F238E27FC236}">
                <a16:creationId xmlns:a16="http://schemas.microsoft.com/office/drawing/2014/main" id="{BA8C5DF0-1E86-617B-43BC-DD6E57953525}"/>
              </a:ext>
            </a:extLst>
          </p:cNvPr>
          <p:cNvGrpSpPr/>
          <p:nvPr/>
        </p:nvGrpSpPr>
        <p:grpSpPr>
          <a:xfrm>
            <a:off x="1490292" y="3970586"/>
            <a:ext cx="230400" cy="759240"/>
            <a:chOff x="973464" y="3838066"/>
            <a:chExt cx="230400" cy="759240"/>
          </a:xfrm>
        </p:grpSpPr>
        <mc:AlternateContent xmlns:mc="http://schemas.openxmlformats.org/markup-compatibility/2006">
          <mc:Choice xmlns:p14="http://schemas.microsoft.com/office/powerpoint/2010/main" Requires="p14">
            <p:contentPart p14:bwMode="auto" r:id="rId29">
              <p14:nvContentPartPr>
                <p14:cNvPr id="56" name="Ink 55">
                  <a:extLst>
                    <a:ext uri="{FF2B5EF4-FFF2-40B4-BE49-F238E27FC236}">
                      <a16:creationId xmlns:a16="http://schemas.microsoft.com/office/drawing/2014/main" id="{7AE8B670-F548-00F4-7B6F-C039C04D7737}"/>
                    </a:ext>
                  </a:extLst>
                </p14:cNvPr>
                <p14:cNvContentPartPr/>
                <p14:nvPr/>
              </p14:nvContentPartPr>
              <p14:xfrm>
                <a:off x="973464" y="3937066"/>
                <a:ext cx="134280" cy="523080"/>
              </p14:xfrm>
            </p:contentPart>
          </mc:Choice>
          <mc:Fallback>
            <p:pic>
              <p:nvPicPr>
                <p:cNvPr id="56" name="Ink 55">
                  <a:extLst>
                    <a:ext uri="{FF2B5EF4-FFF2-40B4-BE49-F238E27FC236}">
                      <a16:creationId xmlns:a16="http://schemas.microsoft.com/office/drawing/2014/main" id="{7AE8B670-F548-00F4-7B6F-C039C04D7737}"/>
                    </a:ext>
                  </a:extLst>
                </p:cNvPr>
                <p:cNvPicPr/>
                <p:nvPr/>
              </p:nvPicPr>
              <p:blipFill>
                <a:blip r:embed="rId30"/>
                <a:stretch>
                  <a:fillRect/>
                </a:stretch>
              </p:blipFill>
              <p:spPr>
                <a:xfrm>
                  <a:off x="967344" y="3930946"/>
                  <a:ext cx="146520" cy="53532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57" name="Ink 56">
                  <a:extLst>
                    <a:ext uri="{FF2B5EF4-FFF2-40B4-BE49-F238E27FC236}">
                      <a16:creationId xmlns:a16="http://schemas.microsoft.com/office/drawing/2014/main" id="{92473B10-CCE6-6322-947C-9944E2187E65}"/>
                    </a:ext>
                  </a:extLst>
                </p14:cNvPr>
                <p14:cNvContentPartPr/>
                <p14:nvPr/>
              </p14:nvContentPartPr>
              <p14:xfrm>
                <a:off x="1062384" y="3838066"/>
                <a:ext cx="141480" cy="759240"/>
              </p14:xfrm>
            </p:contentPart>
          </mc:Choice>
          <mc:Fallback>
            <p:pic>
              <p:nvPicPr>
                <p:cNvPr id="57" name="Ink 56">
                  <a:extLst>
                    <a:ext uri="{FF2B5EF4-FFF2-40B4-BE49-F238E27FC236}">
                      <a16:creationId xmlns:a16="http://schemas.microsoft.com/office/drawing/2014/main" id="{92473B10-CCE6-6322-947C-9944E2187E65}"/>
                    </a:ext>
                  </a:extLst>
                </p:cNvPr>
                <p:cNvPicPr/>
                <p:nvPr/>
              </p:nvPicPr>
              <p:blipFill>
                <a:blip r:embed="rId32"/>
                <a:stretch>
                  <a:fillRect/>
                </a:stretch>
              </p:blipFill>
              <p:spPr>
                <a:xfrm>
                  <a:off x="1056264" y="3831946"/>
                  <a:ext cx="153720" cy="7714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3">
            <p14:nvContentPartPr>
              <p14:cNvPr id="60" name="Ink 59">
                <a:extLst>
                  <a:ext uri="{FF2B5EF4-FFF2-40B4-BE49-F238E27FC236}">
                    <a16:creationId xmlns:a16="http://schemas.microsoft.com/office/drawing/2014/main" id="{040B893C-533E-D47D-3CAF-14F6FFC2D3E3}"/>
                  </a:ext>
                </a:extLst>
              </p14:cNvPr>
              <p14:cNvContentPartPr/>
              <p14:nvPr/>
            </p14:nvContentPartPr>
            <p14:xfrm>
              <a:off x="-540696" y="4952266"/>
              <a:ext cx="360" cy="360"/>
            </p14:xfrm>
          </p:contentPart>
        </mc:Choice>
        <mc:Fallback>
          <p:pic>
            <p:nvPicPr>
              <p:cNvPr id="60" name="Ink 59">
                <a:extLst>
                  <a:ext uri="{FF2B5EF4-FFF2-40B4-BE49-F238E27FC236}">
                    <a16:creationId xmlns:a16="http://schemas.microsoft.com/office/drawing/2014/main" id="{040B893C-533E-D47D-3CAF-14F6FFC2D3E3}"/>
                  </a:ext>
                </a:extLst>
              </p:cNvPr>
              <p:cNvPicPr/>
              <p:nvPr/>
            </p:nvPicPr>
            <p:blipFill>
              <a:blip r:embed="rId34"/>
              <a:stretch>
                <a:fillRect/>
              </a:stretch>
            </p:blipFill>
            <p:spPr>
              <a:xfrm>
                <a:off x="-546816" y="4946146"/>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61" name="Ink 60">
                <a:extLst>
                  <a:ext uri="{FF2B5EF4-FFF2-40B4-BE49-F238E27FC236}">
                    <a16:creationId xmlns:a16="http://schemas.microsoft.com/office/drawing/2014/main" id="{C7814F1C-4D47-E782-FD7F-9F2BDB9C9881}"/>
                  </a:ext>
                </a:extLst>
              </p14:cNvPr>
              <p14:cNvContentPartPr/>
              <p14:nvPr/>
            </p14:nvContentPartPr>
            <p14:xfrm>
              <a:off x="3455172" y="5207906"/>
              <a:ext cx="360" cy="360"/>
            </p14:xfrm>
          </p:contentPart>
        </mc:Choice>
        <mc:Fallback>
          <p:pic>
            <p:nvPicPr>
              <p:cNvPr id="61" name="Ink 60">
                <a:extLst>
                  <a:ext uri="{FF2B5EF4-FFF2-40B4-BE49-F238E27FC236}">
                    <a16:creationId xmlns:a16="http://schemas.microsoft.com/office/drawing/2014/main" id="{C7814F1C-4D47-E782-FD7F-9F2BDB9C9881}"/>
                  </a:ext>
                </a:extLst>
              </p:cNvPr>
              <p:cNvPicPr/>
              <p:nvPr/>
            </p:nvPicPr>
            <p:blipFill>
              <a:blip r:embed="rId36"/>
              <a:stretch>
                <a:fillRect/>
              </a:stretch>
            </p:blipFill>
            <p:spPr>
              <a:xfrm>
                <a:off x="3446172" y="5198906"/>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62" name="Ink 61">
                <a:extLst>
                  <a:ext uri="{FF2B5EF4-FFF2-40B4-BE49-F238E27FC236}">
                    <a16:creationId xmlns:a16="http://schemas.microsoft.com/office/drawing/2014/main" id="{54882C0D-CF8D-E4A4-E7F7-8A542B19BEC2}"/>
                  </a:ext>
                </a:extLst>
              </p14:cNvPr>
              <p14:cNvContentPartPr/>
              <p14:nvPr/>
            </p14:nvContentPartPr>
            <p14:xfrm>
              <a:off x="3398652" y="5154626"/>
              <a:ext cx="139680" cy="139680"/>
            </p14:xfrm>
          </p:contentPart>
        </mc:Choice>
        <mc:Fallback>
          <p:pic>
            <p:nvPicPr>
              <p:cNvPr id="62" name="Ink 61">
                <a:extLst>
                  <a:ext uri="{FF2B5EF4-FFF2-40B4-BE49-F238E27FC236}">
                    <a16:creationId xmlns:a16="http://schemas.microsoft.com/office/drawing/2014/main" id="{54882C0D-CF8D-E4A4-E7F7-8A542B19BEC2}"/>
                  </a:ext>
                </a:extLst>
              </p:cNvPr>
              <p:cNvPicPr/>
              <p:nvPr/>
            </p:nvPicPr>
            <p:blipFill>
              <a:blip r:embed="rId38"/>
              <a:stretch>
                <a:fillRect/>
              </a:stretch>
            </p:blipFill>
            <p:spPr>
              <a:xfrm>
                <a:off x="3389652" y="5145986"/>
                <a:ext cx="157320" cy="15732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65" name="Ink 64">
                <a:extLst>
                  <a:ext uri="{FF2B5EF4-FFF2-40B4-BE49-F238E27FC236}">
                    <a16:creationId xmlns:a16="http://schemas.microsoft.com/office/drawing/2014/main" id="{5727A80D-8072-812A-183A-F37ABE1D3C36}"/>
                  </a:ext>
                </a:extLst>
              </p14:cNvPr>
              <p14:cNvContentPartPr/>
              <p14:nvPr/>
            </p14:nvContentPartPr>
            <p14:xfrm>
              <a:off x="5655492" y="5121146"/>
              <a:ext cx="162720" cy="121680"/>
            </p14:xfrm>
          </p:contentPart>
        </mc:Choice>
        <mc:Fallback>
          <p:pic>
            <p:nvPicPr>
              <p:cNvPr id="65" name="Ink 64">
                <a:extLst>
                  <a:ext uri="{FF2B5EF4-FFF2-40B4-BE49-F238E27FC236}">
                    <a16:creationId xmlns:a16="http://schemas.microsoft.com/office/drawing/2014/main" id="{5727A80D-8072-812A-183A-F37ABE1D3C36}"/>
                  </a:ext>
                </a:extLst>
              </p:cNvPr>
              <p:cNvPicPr/>
              <p:nvPr/>
            </p:nvPicPr>
            <p:blipFill>
              <a:blip r:embed="rId40"/>
              <a:stretch>
                <a:fillRect/>
              </a:stretch>
            </p:blipFill>
            <p:spPr>
              <a:xfrm>
                <a:off x="5646852" y="5112146"/>
                <a:ext cx="180360" cy="13932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66" name="Ink 65">
                <a:extLst>
                  <a:ext uri="{FF2B5EF4-FFF2-40B4-BE49-F238E27FC236}">
                    <a16:creationId xmlns:a16="http://schemas.microsoft.com/office/drawing/2014/main" id="{0F626B0C-265E-79DC-3607-00F6E7C9D894}"/>
                  </a:ext>
                </a:extLst>
              </p14:cNvPr>
              <p14:cNvContentPartPr/>
              <p14:nvPr/>
            </p14:nvContentPartPr>
            <p14:xfrm>
              <a:off x="3837492" y="5381786"/>
              <a:ext cx="149760" cy="174600"/>
            </p14:xfrm>
          </p:contentPart>
        </mc:Choice>
        <mc:Fallback>
          <p:pic>
            <p:nvPicPr>
              <p:cNvPr id="66" name="Ink 65">
                <a:extLst>
                  <a:ext uri="{FF2B5EF4-FFF2-40B4-BE49-F238E27FC236}">
                    <a16:creationId xmlns:a16="http://schemas.microsoft.com/office/drawing/2014/main" id="{0F626B0C-265E-79DC-3607-00F6E7C9D894}"/>
                  </a:ext>
                </a:extLst>
              </p:cNvPr>
              <p:cNvPicPr/>
              <p:nvPr/>
            </p:nvPicPr>
            <p:blipFill>
              <a:blip r:embed="rId42"/>
              <a:stretch>
                <a:fillRect/>
              </a:stretch>
            </p:blipFill>
            <p:spPr>
              <a:xfrm>
                <a:off x="3828852" y="5373146"/>
                <a:ext cx="167400" cy="1922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67" name="Ink 66">
                <a:extLst>
                  <a:ext uri="{FF2B5EF4-FFF2-40B4-BE49-F238E27FC236}">
                    <a16:creationId xmlns:a16="http://schemas.microsoft.com/office/drawing/2014/main" id="{CD11B51F-E103-6F5E-392D-1E8881783CF9}"/>
                  </a:ext>
                </a:extLst>
              </p14:cNvPr>
              <p14:cNvContentPartPr/>
              <p14:nvPr/>
            </p14:nvContentPartPr>
            <p14:xfrm>
              <a:off x="4993092" y="5280626"/>
              <a:ext cx="187560" cy="187920"/>
            </p14:xfrm>
          </p:contentPart>
        </mc:Choice>
        <mc:Fallback>
          <p:pic>
            <p:nvPicPr>
              <p:cNvPr id="67" name="Ink 66">
                <a:extLst>
                  <a:ext uri="{FF2B5EF4-FFF2-40B4-BE49-F238E27FC236}">
                    <a16:creationId xmlns:a16="http://schemas.microsoft.com/office/drawing/2014/main" id="{CD11B51F-E103-6F5E-392D-1E8881783CF9}"/>
                  </a:ext>
                </a:extLst>
              </p:cNvPr>
              <p:cNvPicPr/>
              <p:nvPr/>
            </p:nvPicPr>
            <p:blipFill>
              <a:blip r:embed="rId44"/>
              <a:stretch>
                <a:fillRect/>
              </a:stretch>
            </p:blipFill>
            <p:spPr>
              <a:xfrm>
                <a:off x="4984092" y="5271626"/>
                <a:ext cx="205200" cy="205560"/>
              </a:xfrm>
              <a:prstGeom prst="rect">
                <a:avLst/>
              </a:prstGeom>
            </p:spPr>
          </p:pic>
        </mc:Fallback>
      </mc:AlternateContent>
    </p:spTree>
    <p:extLst>
      <p:ext uri="{BB962C8B-B14F-4D97-AF65-F5344CB8AC3E}">
        <p14:creationId xmlns:p14="http://schemas.microsoft.com/office/powerpoint/2010/main" val="321809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B3C1A-E7E3-0E4F-7C66-8F012133E3D7}"/>
              </a:ext>
            </a:extLst>
          </p:cNvPr>
          <p:cNvSpPr txBox="1">
            <a:spLocks noGrp="1"/>
          </p:cNvSpPr>
          <p:nvPr>
            <p:ph type="title" idx="4294967295"/>
          </p:nvPr>
        </p:nvSpPr>
        <p:spPr/>
        <p:txBody>
          <a:bodyPr>
            <a:spAutoFit/>
          </a:bodyPr>
          <a:lstStyle/>
          <a:p>
            <a:pPr lvl="0"/>
            <a:r>
              <a:rPr lang="en-US"/>
              <a:t>Data Analysis</a:t>
            </a:r>
          </a:p>
        </p:txBody>
      </p:sp>
      <p:sp>
        <p:nvSpPr>
          <p:cNvPr id="3" name="TextBox 2">
            <a:extLst>
              <a:ext uri="{FF2B5EF4-FFF2-40B4-BE49-F238E27FC236}">
                <a16:creationId xmlns:a16="http://schemas.microsoft.com/office/drawing/2014/main" id="{F4AABF7D-A292-E160-263B-A24B3620FE8A}"/>
              </a:ext>
            </a:extLst>
          </p:cNvPr>
          <p:cNvSpPr txBox="1"/>
          <p:nvPr/>
        </p:nvSpPr>
        <p:spPr>
          <a:xfrm>
            <a:off x="445678" y="998277"/>
            <a:ext cx="9312843" cy="10292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dirty="0">
                <a:solidFill>
                  <a:srgbClr val="000000"/>
                </a:solidFill>
                <a:latin typeface="Luxi Sans" pitchFamily="34"/>
                <a:ea typeface="DejaVu LGC Sans" pitchFamily="2"/>
                <a:cs typeface="DejaVu LGC Sans" pitchFamily="2"/>
              </a:rPr>
              <a:t>T</a:t>
            </a:r>
            <a:r>
              <a:rPr lang="en-US" sz="1600" b="0" i="0" u="none" strike="noStrike" kern="1200" cap="none" spc="0" baseline="0" dirty="0">
                <a:solidFill>
                  <a:srgbClr val="000000"/>
                </a:solidFill>
                <a:uFillTx/>
                <a:latin typeface="Luxi Sans" pitchFamily="34"/>
                <a:ea typeface="DejaVu LGC Sans" pitchFamily="2"/>
                <a:cs typeface="DejaVu LGC Sans" pitchFamily="2"/>
              </a:rPr>
              <a:t>he measured                values are imperfect and incomplete</a:t>
            </a:r>
          </a:p>
        </p:txBody>
      </p:sp>
      <p:sp>
        <p:nvSpPr>
          <p:cNvPr id="5" name="Straight Connector 4">
            <a:extLst>
              <a:ext uri="{FF2B5EF4-FFF2-40B4-BE49-F238E27FC236}">
                <a16:creationId xmlns:a16="http://schemas.microsoft.com/office/drawing/2014/main" id="{14D56984-F46F-7B19-F1D7-609EDB24AB7A}"/>
              </a:ext>
            </a:extLst>
          </p:cNvPr>
          <p:cNvSpPr/>
          <p:nvPr/>
        </p:nvSpPr>
        <p:spPr>
          <a:xfrm flipV="1">
            <a:off x="10610276" y="3402363"/>
            <a:ext cx="631082" cy="4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 name="Straight Connector 5">
            <a:extLst>
              <a:ext uri="{FF2B5EF4-FFF2-40B4-BE49-F238E27FC236}">
                <a16:creationId xmlns:a16="http://schemas.microsoft.com/office/drawing/2014/main" id="{6ECAB5D7-83D1-E2E3-9B82-D744712ABB79}"/>
              </a:ext>
            </a:extLst>
          </p:cNvPr>
          <p:cNvSpPr/>
          <p:nvPr/>
        </p:nvSpPr>
        <p:spPr>
          <a:xfrm flipV="1">
            <a:off x="10611355" y="3000960"/>
            <a:ext cx="631082" cy="4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pic>
        <p:nvPicPr>
          <p:cNvPr id="7" name="Picture 7">
            <a:extLst>
              <a:ext uri="{FF2B5EF4-FFF2-40B4-BE49-F238E27FC236}">
                <a16:creationId xmlns:a16="http://schemas.microsoft.com/office/drawing/2014/main" id="{4717C814-313C-0B93-41BB-1DE3D94D070B}"/>
              </a:ext>
            </a:extLst>
          </p:cNvPr>
          <p:cNvPicPr>
            <a:picLocks noChangeAspect="1"/>
          </p:cNvPicPr>
          <p:nvPr/>
        </p:nvPicPr>
        <p:blipFill>
          <a:blip r:embed="rId3">
            <a:lum/>
            <a:alphaModFix/>
          </a:blip>
          <a:srcRect t="8836"/>
          <a:stretch>
            <a:fillRect/>
          </a:stretch>
        </p:blipFill>
        <p:spPr>
          <a:xfrm>
            <a:off x="847438" y="3335036"/>
            <a:ext cx="8112959" cy="4199400"/>
          </a:xfrm>
          <a:prstGeom prst="rect">
            <a:avLst/>
          </a:prstGeom>
          <a:noFill/>
          <a:ln cap="flat">
            <a:noFill/>
          </a:ln>
        </p:spPr>
      </p:pic>
      <p:sp>
        <p:nvSpPr>
          <p:cNvPr id="8" name="Freeform 7">
            <a:extLst>
              <a:ext uri="{FF2B5EF4-FFF2-40B4-BE49-F238E27FC236}">
                <a16:creationId xmlns:a16="http://schemas.microsoft.com/office/drawing/2014/main" id="{A689D04D-EAF6-186A-40C8-95BB9443A47C}"/>
              </a:ext>
            </a:extLst>
          </p:cNvPr>
          <p:cNvSpPr/>
          <p:nvPr/>
        </p:nvSpPr>
        <p:spPr>
          <a:xfrm>
            <a:off x="571317" y="1684443"/>
            <a:ext cx="1253157" cy="35280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FFCC99"/>
          </a:solidFill>
          <a:ln w="0" cap="flat">
            <a:solidFill>
              <a:srgbClr val="000000"/>
            </a:solidFill>
            <a:prstDash val="solid"/>
            <a:miter/>
          </a:ln>
        </p:spPr>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Luxi Sans" pitchFamily="34"/>
                <a:ea typeface="DejaVu LGC Sans" pitchFamily="2"/>
                <a:cs typeface="DejaVu LGC Sans" pitchFamily="2"/>
              </a:rPr>
              <a:t>Flagging</a:t>
            </a:r>
          </a:p>
        </p:txBody>
      </p:sp>
      <p:sp>
        <p:nvSpPr>
          <p:cNvPr id="9" name="TextBox 8">
            <a:extLst>
              <a:ext uri="{FF2B5EF4-FFF2-40B4-BE49-F238E27FC236}">
                <a16:creationId xmlns:a16="http://schemas.microsoft.com/office/drawing/2014/main" id="{277F6FD2-764A-9B33-56E6-0FA2C1C21E13}"/>
              </a:ext>
            </a:extLst>
          </p:cNvPr>
          <p:cNvSpPr txBox="1"/>
          <p:nvPr/>
        </p:nvSpPr>
        <p:spPr>
          <a:xfrm>
            <a:off x="1563477" y="2218316"/>
            <a:ext cx="8611563" cy="10292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Problem : Radio Frequency Interference (RFI)</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Solution : Identify and discard corrupted data samples.</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25A01889-DECF-421E-C467-933E22AD4D97}"/>
                  </a:ext>
                </a:extLst>
              </p:cNvPr>
              <p:cNvSpPr txBox="1"/>
              <p:nvPr/>
            </p:nvSpPr>
            <p:spPr>
              <a:xfrm>
                <a:off x="1608447" y="964754"/>
                <a:ext cx="969117" cy="3931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r>
                        <a:rPr lang="en-US" i="0">
                          <a:latin typeface="Cambria Math" panose="02040503050406030204" pitchFamily="18" charset="0"/>
                        </a:rPr>
                        <m:t>〉</m:t>
                      </m:r>
                    </m:oMath>
                  </m:oMathPara>
                </a14:m>
                <a:endParaRPr lang="en-US" sz="1800" b="0" i="0" u="none" strike="noStrike" kern="1200" cap="none" spc="0" baseline="0" dirty="0">
                  <a:solidFill>
                    <a:srgbClr val="000000"/>
                  </a:solidFill>
                  <a:uFillTx/>
                  <a:latin typeface="Luxi Sans" pitchFamily="34"/>
                </a:endParaRPr>
              </a:p>
            </p:txBody>
          </p:sp>
        </mc:Choice>
        <mc:Fallback>
          <p:sp>
            <p:nvSpPr>
              <p:cNvPr id="10" name="TextBox 9">
                <a:extLst>
                  <a:ext uri="{FF2B5EF4-FFF2-40B4-BE49-F238E27FC236}">
                    <a16:creationId xmlns:a16="http://schemas.microsoft.com/office/drawing/2014/main" id="{25A01889-DECF-421E-C467-933E22AD4D97}"/>
                  </a:ext>
                </a:extLst>
              </p:cNvPr>
              <p:cNvSpPr txBox="1">
                <a:spLocks noRot="1" noChangeAspect="1" noMove="1" noResize="1" noEditPoints="1" noAdjustHandles="1" noChangeArrowheads="1" noChangeShapeType="1" noTextEdit="1"/>
              </p:cNvSpPr>
              <p:nvPr/>
            </p:nvSpPr>
            <p:spPr>
              <a:xfrm>
                <a:off x="1608447" y="964754"/>
                <a:ext cx="969117" cy="393118"/>
              </a:xfrm>
              <a:prstGeom prst="rect">
                <a:avLst/>
              </a:prstGeom>
              <a:blipFill>
                <a:blip r:embed="rId4"/>
                <a:stretch>
                  <a:fillRect b="-6061"/>
                </a:stretch>
              </a:blipFill>
              <a:ln cap="flat">
                <a:noFill/>
              </a:ln>
            </p:spPr>
            <p:txBody>
              <a:bodyPr/>
              <a:lstStyle/>
              <a:p>
                <a:r>
                  <a:rPr lang="en-001">
                    <a:noFill/>
                  </a:rPr>
                  <a:t> </a:t>
                </a:r>
              </a:p>
            </p:txBody>
          </p:sp>
        </mc:Fallback>
      </mc:AlternateContent>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E891A-5C86-A31C-ABB0-D9F6FAB7EC48}"/>
              </a:ext>
            </a:extLst>
          </p:cNvPr>
          <p:cNvSpPr txBox="1">
            <a:spLocks noGrp="1"/>
          </p:cNvSpPr>
          <p:nvPr>
            <p:ph type="title" idx="4294967295"/>
          </p:nvPr>
        </p:nvSpPr>
        <p:spPr/>
        <p:txBody>
          <a:bodyPr>
            <a:spAutoFit/>
          </a:bodyPr>
          <a:lstStyle/>
          <a:p>
            <a:pPr lvl="0"/>
            <a:r>
              <a:rPr lang="en-US"/>
              <a:t>Data Analysis</a:t>
            </a:r>
          </a:p>
        </p:txBody>
      </p:sp>
      <p:sp>
        <p:nvSpPr>
          <p:cNvPr id="3" name="TextBox 2">
            <a:extLst>
              <a:ext uri="{FF2B5EF4-FFF2-40B4-BE49-F238E27FC236}">
                <a16:creationId xmlns:a16="http://schemas.microsoft.com/office/drawing/2014/main" id="{49B26348-4AEE-9B78-03CA-2CE105D3FB39}"/>
              </a:ext>
            </a:extLst>
          </p:cNvPr>
          <p:cNvSpPr txBox="1"/>
          <p:nvPr/>
        </p:nvSpPr>
        <p:spPr>
          <a:xfrm>
            <a:off x="445678" y="998277"/>
            <a:ext cx="9312843" cy="10292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dirty="0">
                <a:solidFill>
                  <a:srgbClr val="000000"/>
                </a:solidFill>
                <a:latin typeface="Luxi Sans" pitchFamily="34"/>
                <a:ea typeface="DejaVu LGC Sans" pitchFamily="2"/>
                <a:cs typeface="DejaVu LGC Sans" pitchFamily="2"/>
              </a:rPr>
              <a:t>T</a:t>
            </a:r>
            <a:r>
              <a:rPr lang="en-US" sz="1600" b="0" i="0" u="none" strike="noStrike" kern="1200" cap="none" spc="0" baseline="0" dirty="0">
                <a:solidFill>
                  <a:srgbClr val="000000"/>
                </a:solidFill>
                <a:uFillTx/>
                <a:latin typeface="Luxi Sans" pitchFamily="34"/>
                <a:ea typeface="DejaVu LGC Sans" pitchFamily="2"/>
                <a:cs typeface="DejaVu LGC Sans" pitchFamily="2"/>
              </a:rPr>
              <a:t>he measured                values are imperfect and incomplete</a:t>
            </a:r>
          </a:p>
        </p:txBody>
      </p:sp>
      <p:sp>
        <p:nvSpPr>
          <p:cNvPr id="5" name="Straight Connector 4">
            <a:extLst>
              <a:ext uri="{FF2B5EF4-FFF2-40B4-BE49-F238E27FC236}">
                <a16:creationId xmlns:a16="http://schemas.microsoft.com/office/drawing/2014/main" id="{76D1DC83-976F-62FA-A562-D7F4C578B672}"/>
              </a:ext>
            </a:extLst>
          </p:cNvPr>
          <p:cNvSpPr/>
          <p:nvPr/>
        </p:nvSpPr>
        <p:spPr>
          <a:xfrm flipV="1">
            <a:off x="10610276" y="3402363"/>
            <a:ext cx="631082" cy="4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 name="Freeform 5">
            <a:extLst>
              <a:ext uri="{FF2B5EF4-FFF2-40B4-BE49-F238E27FC236}">
                <a16:creationId xmlns:a16="http://schemas.microsoft.com/office/drawing/2014/main" id="{F38BCEE4-5A45-E8B8-EF77-A315D52AC9F2}"/>
              </a:ext>
            </a:extLst>
          </p:cNvPr>
          <p:cNvSpPr/>
          <p:nvPr/>
        </p:nvSpPr>
        <p:spPr>
          <a:xfrm>
            <a:off x="571317" y="1684443"/>
            <a:ext cx="1253157" cy="35280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FFCC99"/>
          </a:solidFill>
          <a:ln w="0" cap="flat">
            <a:solidFill>
              <a:srgbClr val="000000"/>
            </a:solidFill>
            <a:prstDash val="solid"/>
            <a:miter/>
          </a:ln>
        </p:spPr>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Luxi Sans" pitchFamily="34"/>
                <a:ea typeface="DejaVu LGC Sans" pitchFamily="2"/>
                <a:cs typeface="DejaVu LGC Sans" pitchFamily="2"/>
              </a:rPr>
              <a:t>Flagging</a:t>
            </a:r>
          </a:p>
        </p:txBody>
      </p:sp>
      <p:sp>
        <p:nvSpPr>
          <p:cNvPr id="7" name="Freeform 6">
            <a:extLst>
              <a:ext uri="{FF2B5EF4-FFF2-40B4-BE49-F238E27FC236}">
                <a16:creationId xmlns:a16="http://schemas.microsoft.com/office/drawing/2014/main" id="{81870645-51A4-F2D4-3B60-E3579EA19BCD}"/>
              </a:ext>
            </a:extLst>
          </p:cNvPr>
          <p:cNvSpPr/>
          <p:nvPr/>
        </p:nvSpPr>
        <p:spPr>
          <a:xfrm>
            <a:off x="534960" y="3512521"/>
            <a:ext cx="1341717" cy="35280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CCFF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Luxi Sans" pitchFamily="34"/>
                <a:ea typeface="DejaVu LGC Sans" pitchFamily="2"/>
                <a:cs typeface="DejaVu LGC Sans" pitchFamily="2"/>
              </a:rPr>
              <a:t>Calibration</a:t>
            </a:r>
          </a:p>
        </p:txBody>
      </p:sp>
      <p:sp>
        <p:nvSpPr>
          <p:cNvPr id="8" name="Straight Connector 7">
            <a:extLst>
              <a:ext uri="{FF2B5EF4-FFF2-40B4-BE49-F238E27FC236}">
                <a16:creationId xmlns:a16="http://schemas.microsoft.com/office/drawing/2014/main" id="{B46E7F85-A5D6-055E-A7A4-8C9EF339F93A}"/>
              </a:ext>
            </a:extLst>
          </p:cNvPr>
          <p:cNvSpPr/>
          <p:nvPr/>
        </p:nvSpPr>
        <p:spPr>
          <a:xfrm flipV="1">
            <a:off x="10611355" y="3000960"/>
            <a:ext cx="631082" cy="4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9" name="TextBox 8">
            <a:extLst>
              <a:ext uri="{FF2B5EF4-FFF2-40B4-BE49-F238E27FC236}">
                <a16:creationId xmlns:a16="http://schemas.microsoft.com/office/drawing/2014/main" id="{2ABFF791-46A6-BAA1-4A87-722CE2D4B09F}"/>
              </a:ext>
            </a:extLst>
          </p:cNvPr>
          <p:cNvSpPr txBox="1"/>
          <p:nvPr/>
        </p:nvSpPr>
        <p:spPr>
          <a:xfrm>
            <a:off x="1563477" y="2218316"/>
            <a:ext cx="8611563" cy="10292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Problem : Radio Frequency Interference (RFI)</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Solution : Identify and discard corrupted data samples.</a:t>
            </a:r>
          </a:p>
        </p:txBody>
      </p:sp>
      <p:sp>
        <p:nvSpPr>
          <p:cNvPr id="10" name="TextBox 9">
            <a:extLst>
              <a:ext uri="{FF2B5EF4-FFF2-40B4-BE49-F238E27FC236}">
                <a16:creationId xmlns:a16="http://schemas.microsoft.com/office/drawing/2014/main" id="{2B6F1CDD-08FE-394D-189B-C171EC609A4C}"/>
              </a:ext>
            </a:extLst>
          </p:cNvPr>
          <p:cNvSpPr txBox="1"/>
          <p:nvPr/>
        </p:nvSpPr>
        <p:spPr>
          <a:xfrm>
            <a:off x="1581116" y="4087797"/>
            <a:ext cx="8611563" cy="10292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Problem : Antenna electronics introduce complex gains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Solution : Numerically solve for antenna gains       and apply corrections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A05B322-670C-46EB-9689-BDAA56E2EAFE}"/>
                  </a:ext>
                </a:extLst>
              </p:cNvPr>
              <p:cNvSpPr txBox="1"/>
              <p:nvPr/>
            </p:nvSpPr>
            <p:spPr>
              <a:xfrm>
                <a:off x="7271546" y="5559122"/>
                <a:ext cx="877677" cy="35676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1" name="TextBox 10">
                <a:extLst>
                  <a:ext uri="{FF2B5EF4-FFF2-40B4-BE49-F238E27FC236}">
                    <a16:creationId xmlns:a16="http://schemas.microsoft.com/office/drawing/2014/main" id="{4A05B322-670C-46EB-9689-BDAA56E2EAFE}"/>
                  </a:ext>
                </a:extLst>
              </p:cNvPr>
              <p:cNvSpPr txBox="1">
                <a:spLocks noRot="1" noChangeAspect="1" noMove="1" noResize="1" noEditPoints="1" noAdjustHandles="1" noChangeArrowheads="1" noChangeShapeType="1" noTextEdit="1"/>
              </p:cNvSpPr>
              <p:nvPr/>
            </p:nvSpPr>
            <p:spPr>
              <a:xfrm>
                <a:off x="7271546" y="5559122"/>
                <a:ext cx="877677" cy="356762"/>
              </a:xfrm>
              <a:prstGeom prst="rect">
                <a:avLst/>
              </a:prstGeom>
              <a:blipFill>
                <a:blip r:embed="rId3"/>
                <a:stretch>
                  <a:fillRect b="-24138"/>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EAA010C-15EC-FE3C-16A3-144A19830040}"/>
                  </a:ext>
                </a:extLst>
              </p:cNvPr>
              <p:cNvSpPr txBox="1"/>
              <p:nvPr/>
            </p:nvSpPr>
            <p:spPr>
              <a:xfrm>
                <a:off x="5419095" y="4543675"/>
                <a:ext cx="345963" cy="35388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sub>
                      </m:sSub>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12" name="TextBox 11">
                <a:extLst>
                  <a:ext uri="{FF2B5EF4-FFF2-40B4-BE49-F238E27FC236}">
                    <a16:creationId xmlns:a16="http://schemas.microsoft.com/office/drawing/2014/main" id="{CEAA010C-15EC-FE3C-16A3-144A19830040}"/>
                  </a:ext>
                </a:extLst>
              </p:cNvPr>
              <p:cNvSpPr txBox="1">
                <a:spLocks noRot="1" noChangeAspect="1" noMove="1" noResize="1" noEditPoints="1" noAdjustHandles="1" noChangeArrowheads="1" noChangeShapeType="1" noTextEdit="1"/>
              </p:cNvSpPr>
              <p:nvPr/>
            </p:nvSpPr>
            <p:spPr>
              <a:xfrm>
                <a:off x="5419095" y="4543675"/>
                <a:ext cx="345963" cy="353881"/>
              </a:xfrm>
              <a:prstGeom prst="rect">
                <a:avLst/>
              </a:prstGeom>
              <a:blipFill>
                <a:blip r:embed="rId4"/>
                <a:stretch>
                  <a:fillRect b="-13793"/>
                </a:stretch>
              </a:blipFill>
              <a:ln cap="flat">
                <a:noFill/>
              </a:ln>
            </p:spPr>
            <p:txBody>
              <a:bodyPr/>
              <a:lstStyle/>
              <a:p>
                <a:r>
                  <a:rPr lang="en-US">
                    <a:noFill/>
                  </a:rPr>
                  <a:t> </a:t>
                </a:r>
              </a:p>
            </p:txBody>
          </p:sp>
        </mc:Fallback>
      </mc:AlternateContent>
      <p:sp>
        <p:nvSpPr>
          <p:cNvPr id="40" name="TextBox 39">
            <a:extLst>
              <a:ext uri="{FF2B5EF4-FFF2-40B4-BE49-F238E27FC236}">
                <a16:creationId xmlns:a16="http://schemas.microsoft.com/office/drawing/2014/main" id="{4714B764-61CF-4D03-96E2-745CD16FC288}"/>
              </a:ext>
            </a:extLst>
          </p:cNvPr>
          <p:cNvSpPr txBox="1"/>
          <p:nvPr/>
        </p:nvSpPr>
        <p:spPr>
          <a:xfrm>
            <a:off x="5122075" y="5343835"/>
            <a:ext cx="4859642" cy="1733400"/>
          </a:xfrm>
          <a:prstGeom prst="rect">
            <a:avLst/>
          </a:prstGeom>
          <a:noFill/>
          <a:ln w="0" cap="flat">
            <a:solidFill>
              <a:srgbClr val="000000"/>
            </a:solidFill>
            <a:custDash>
              <a:ds d="0" sp="0"/>
            </a:custDash>
            <a:miter/>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Observe a source where                is known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Use information from all </a:t>
            </a:r>
            <a:r>
              <a:rPr lang="en-US" sz="1600" b="0" i="0" u="none" strike="noStrike" kern="1200" cap="none" spc="0" baseline="0" dirty="0" err="1">
                <a:solidFill>
                  <a:srgbClr val="000000"/>
                </a:solidFill>
                <a:uFillTx/>
                <a:latin typeface="Luxi Sans" pitchFamily="34"/>
                <a:ea typeface="DejaVu LGC Sans" pitchFamily="2"/>
                <a:cs typeface="DejaVu LGC Sans" pitchFamily="2"/>
              </a:rPr>
              <a:t>ij</a:t>
            </a:r>
            <a:r>
              <a:rPr lang="en-US" sz="1600" b="0" i="0" u="none" strike="noStrike" kern="1200" cap="none" spc="0" baseline="0" dirty="0">
                <a:solidFill>
                  <a:srgbClr val="000000"/>
                </a:solidFill>
                <a:uFillTx/>
                <a:latin typeface="Luxi Sans" pitchFamily="34"/>
                <a:ea typeface="DejaVu LGC Sans" pitchFamily="2"/>
                <a:cs typeface="DejaVu LGC Sans" pitchFamily="2"/>
              </a:rPr>
              <a:t> to solve for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Divide out             from  target data</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DDAF1157-645E-D83B-0383-226372115CB4}"/>
                  </a:ext>
                </a:extLst>
              </p:cNvPr>
              <p:cNvSpPr txBox="1"/>
              <p:nvPr/>
            </p:nvSpPr>
            <p:spPr>
              <a:xfrm>
                <a:off x="8436067" y="6045482"/>
                <a:ext cx="345963" cy="35388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sub>
                      </m:sSub>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41" name="TextBox 40">
                <a:extLst>
                  <a:ext uri="{FF2B5EF4-FFF2-40B4-BE49-F238E27FC236}">
                    <a16:creationId xmlns:a16="http://schemas.microsoft.com/office/drawing/2014/main" id="{DDAF1157-645E-D83B-0383-226372115CB4}"/>
                  </a:ext>
                </a:extLst>
              </p:cNvPr>
              <p:cNvSpPr txBox="1">
                <a:spLocks noRot="1" noChangeAspect="1" noMove="1" noResize="1" noEditPoints="1" noAdjustHandles="1" noChangeArrowheads="1" noChangeShapeType="1" noTextEdit="1"/>
              </p:cNvSpPr>
              <p:nvPr/>
            </p:nvSpPr>
            <p:spPr>
              <a:xfrm>
                <a:off x="8436067" y="6045482"/>
                <a:ext cx="345963" cy="353881"/>
              </a:xfrm>
              <a:prstGeom prst="rect">
                <a:avLst/>
              </a:prstGeom>
              <a:blipFill>
                <a:blip r:embed="rId5"/>
                <a:stretch>
                  <a:fillRect b="-10345"/>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52AF4466-C58D-4A73-52D7-02613AA13CC0}"/>
                  </a:ext>
                </a:extLst>
              </p:cNvPr>
              <p:cNvSpPr txBox="1"/>
              <p:nvPr/>
            </p:nvSpPr>
            <p:spPr>
              <a:xfrm>
                <a:off x="6241724" y="4053120"/>
                <a:ext cx="345963" cy="35388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sub>
                      </m:sSub>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42" name="TextBox 41">
                <a:extLst>
                  <a:ext uri="{FF2B5EF4-FFF2-40B4-BE49-F238E27FC236}">
                    <a16:creationId xmlns:a16="http://schemas.microsoft.com/office/drawing/2014/main" id="{52AF4466-C58D-4A73-52D7-02613AA13CC0}"/>
                  </a:ext>
                </a:extLst>
              </p:cNvPr>
              <p:cNvSpPr txBox="1">
                <a:spLocks noRot="1" noChangeAspect="1" noMove="1" noResize="1" noEditPoints="1" noAdjustHandles="1" noChangeArrowheads="1" noChangeShapeType="1" noTextEdit="1"/>
              </p:cNvSpPr>
              <p:nvPr/>
            </p:nvSpPr>
            <p:spPr>
              <a:xfrm>
                <a:off x="6241724" y="4053120"/>
                <a:ext cx="345963" cy="353881"/>
              </a:xfrm>
              <a:prstGeom prst="rect">
                <a:avLst/>
              </a:prstGeom>
              <a:blipFill>
                <a:blip r:embed="rId6"/>
                <a:stretch>
                  <a:fillRect b="-10345"/>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CE1444C9-52A7-8AA7-D592-372BD611B250}"/>
                  </a:ext>
                </a:extLst>
              </p:cNvPr>
              <p:cNvSpPr txBox="1"/>
              <p:nvPr/>
            </p:nvSpPr>
            <p:spPr>
              <a:xfrm>
                <a:off x="6158362" y="6558698"/>
                <a:ext cx="652323" cy="39276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𝑔</m:t>
                          </m:r>
                        </m:e>
                        <m:sub>
                          <m:r>
                            <a:rPr lang="en-US" i="1">
                              <a:latin typeface="Cambria Math" panose="02040503050406030204" pitchFamily="18" charset="0"/>
                            </a:rPr>
                            <m:t>𝑗</m:t>
                          </m:r>
                        </m:sub>
                        <m:sup>
                          <m:r>
                            <a:rPr lang="en-US" i="0">
                              <a:latin typeface="Cambria Math" panose="02040503050406030204" pitchFamily="18" charset="0"/>
                            </a:rPr>
                            <m:t>∗</m:t>
                          </m:r>
                        </m:sup>
                      </m:sSubSup>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43" name="TextBox 42">
                <a:extLst>
                  <a:ext uri="{FF2B5EF4-FFF2-40B4-BE49-F238E27FC236}">
                    <a16:creationId xmlns:a16="http://schemas.microsoft.com/office/drawing/2014/main" id="{CE1444C9-52A7-8AA7-D592-372BD611B250}"/>
                  </a:ext>
                </a:extLst>
              </p:cNvPr>
              <p:cNvSpPr txBox="1">
                <a:spLocks noRot="1" noChangeAspect="1" noMove="1" noResize="1" noEditPoints="1" noAdjustHandles="1" noChangeArrowheads="1" noChangeShapeType="1" noTextEdit="1"/>
              </p:cNvSpPr>
              <p:nvPr/>
            </p:nvSpPr>
            <p:spPr>
              <a:xfrm>
                <a:off x="6158362" y="6558698"/>
                <a:ext cx="652323" cy="392762"/>
              </a:xfrm>
              <a:prstGeom prst="rect">
                <a:avLst/>
              </a:prstGeom>
              <a:blipFill>
                <a:blip r:embed="rId7"/>
                <a:stretch>
                  <a:fillRect b="-6250"/>
                </a:stretch>
              </a:blipFill>
              <a:ln cap="flat">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4" name="TextBox 43">
                <a:extLst>
                  <a:ext uri="{FF2B5EF4-FFF2-40B4-BE49-F238E27FC236}">
                    <a16:creationId xmlns:a16="http://schemas.microsoft.com/office/drawing/2014/main" id="{FA5ECBAD-2FF2-DBF1-4E6B-ED2E5A43615A}"/>
                  </a:ext>
                </a:extLst>
              </p:cNvPr>
              <p:cNvSpPr txBox="1"/>
              <p:nvPr/>
            </p:nvSpPr>
            <p:spPr>
              <a:xfrm>
                <a:off x="1600446" y="968297"/>
                <a:ext cx="969117" cy="3931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r>
                        <a:rPr lang="en-US" i="0">
                          <a:latin typeface="Cambria Math" panose="02040503050406030204" pitchFamily="18" charset="0"/>
                        </a:rPr>
                        <m:t>〉</m:t>
                      </m:r>
                    </m:oMath>
                  </m:oMathPara>
                </a14:m>
                <a:endParaRPr lang="en-US" sz="1800" b="0" i="0" u="none" strike="noStrike" kern="1200" cap="none" spc="0" baseline="0" dirty="0">
                  <a:solidFill>
                    <a:srgbClr val="000000"/>
                  </a:solidFill>
                  <a:uFillTx/>
                  <a:latin typeface="Luxi Sans" pitchFamily="34"/>
                </a:endParaRPr>
              </a:p>
            </p:txBody>
          </p:sp>
        </mc:Choice>
        <mc:Fallback>
          <p:sp>
            <p:nvSpPr>
              <p:cNvPr id="44" name="TextBox 43">
                <a:extLst>
                  <a:ext uri="{FF2B5EF4-FFF2-40B4-BE49-F238E27FC236}">
                    <a16:creationId xmlns:a16="http://schemas.microsoft.com/office/drawing/2014/main" id="{FA5ECBAD-2FF2-DBF1-4E6B-ED2E5A43615A}"/>
                  </a:ext>
                </a:extLst>
              </p:cNvPr>
              <p:cNvSpPr txBox="1">
                <a:spLocks noRot="1" noChangeAspect="1" noMove="1" noResize="1" noEditPoints="1" noAdjustHandles="1" noChangeArrowheads="1" noChangeShapeType="1" noTextEdit="1"/>
              </p:cNvSpPr>
              <p:nvPr/>
            </p:nvSpPr>
            <p:spPr>
              <a:xfrm>
                <a:off x="1600446" y="968297"/>
                <a:ext cx="969117" cy="393118"/>
              </a:xfrm>
              <a:prstGeom prst="rect">
                <a:avLst/>
              </a:prstGeom>
              <a:blipFill>
                <a:blip r:embed="rId8"/>
                <a:stretch>
                  <a:fillRect b="-6250"/>
                </a:stretch>
              </a:blipFill>
              <a:ln cap="flat">
                <a:noFill/>
              </a:ln>
            </p:spPr>
            <p:txBody>
              <a:bodyPr/>
              <a:lstStyle/>
              <a:p>
                <a:r>
                  <a:rPr lang="en-001">
                    <a:noFill/>
                  </a:rPr>
                  <a:t> </a:t>
                </a:r>
              </a:p>
            </p:txBody>
          </p:sp>
        </mc:Fallback>
      </mc:AlternateContent>
      <p:pic>
        <p:nvPicPr>
          <p:cNvPr id="45" name="Picture 44">
            <a:extLst>
              <a:ext uri="{FF2B5EF4-FFF2-40B4-BE49-F238E27FC236}">
                <a16:creationId xmlns:a16="http://schemas.microsoft.com/office/drawing/2014/main" id="{1C8DB36D-CB87-236D-257B-E2BA0BD7D902}"/>
              </a:ext>
            </a:extLst>
          </p:cNvPr>
          <p:cNvPicPr>
            <a:picLocks noChangeAspect="1"/>
          </p:cNvPicPr>
          <p:nvPr/>
        </p:nvPicPr>
        <p:blipFill rotWithShape="1">
          <a:blip r:embed="rId9"/>
          <a:srcRect t="15803"/>
          <a:stretch/>
        </p:blipFill>
        <p:spPr>
          <a:xfrm>
            <a:off x="0" y="5074077"/>
            <a:ext cx="4264173" cy="265057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9FB89-156D-4651-41B4-C9E6080C8810}"/>
              </a:ext>
            </a:extLst>
          </p:cNvPr>
          <p:cNvSpPr txBox="1">
            <a:spLocks noGrp="1"/>
          </p:cNvSpPr>
          <p:nvPr>
            <p:ph type="title" idx="4294967295"/>
          </p:nvPr>
        </p:nvSpPr>
        <p:spPr/>
        <p:txBody>
          <a:bodyPr>
            <a:spAutoFit/>
          </a:bodyPr>
          <a:lstStyle/>
          <a:p>
            <a:pPr lvl="0"/>
            <a:r>
              <a:rPr lang="en-US"/>
              <a:t>Data Analysis</a:t>
            </a:r>
          </a:p>
        </p:txBody>
      </p:sp>
      <p:sp>
        <p:nvSpPr>
          <p:cNvPr id="3" name="TextBox 2">
            <a:extLst>
              <a:ext uri="{FF2B5EF4-FFF2-40B4-BE49-F238E27FC236}">
                <a16:creationId xmlns:a16="http://schemas.microsoft.com/office/drawing/2014/main" id="{CCB24AEF-1AAC-48FF-8641-67C2C7DE861A}"/>
              </a:ext>
            </a:extLst>
          </p:cNvPr>
          <p:cNvSpPr txBox="1"/>
          <p:nvPr/>
        </p:nvSpPr>
        <p:spPr>
          <a:xfrm>
            <a:off x="445678" y="998277"/>
            <a:ext cx="9312843" cy="10292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dirty="0">
                <a:solidFill>
                  <a:srgbClr val="000000"/>
                </a:solidFill>
                <a:latin typeface="Luxi Sans" pitchFamily="34"/>
                <a:ea typeface="DejaVu LGC Sans" pitchFamily="2"/>
                <a:cs typeface="DejaVu LGC Sans" pitchFamily="2"/>
              </a:rPr>
              <a:t>T</a:t>
            </a:r>
            <a:r>
              <a:rPr lang="en-US" sz="1600" b="0" i="0" u="none" strike="noStrike" kern="1200" cap="none" spc="0" baseline="0" dirty="0">
                <a:solidFill>
                  <a:srgbClr val="000000"/>
                </a:solidFill>
                <a:uFillTx/>
                <a:latin typeface="Luxi Sans" pitchFamily="34"/>
                <a:ea typeface="DejaVu LGC Sans" pitchFamily="2"/>
                <a:cs typeface="DejaVu LGC Sans" pitchFamily="2"/>
              </a:rPr>
              <a:t>he measured                values are imperfect and incomplete</a:t>
            </a:r>
          </a:p>
        </p:txBody>
      </p:sp>
      <p:sp>
        <p:nvSpPr>
          <p:cNvPr id="5" name="Straight Connector 4">
            <a:extLst>
              <a:ext uri="{FF2B5EF4-FFF2-40B4-BE49-F238E27FC236}">
                <a16:creationId xmlns:a16="http://schemas.microsoft.com/office/drawing/2014/main" id="{89CE1176-8C8B-46D4-6D23-C7D28D4EC25D}"/>
              </a:ext>
            </a:extLst>
          </p:cNvPr>
          <p:cNvSpPr/>
          <p:nvPr/>
        </p:nvSpPr>
        <p:spPr>
          <a:xfrm flipV="1">
            <a:off x="10610276" y="3402363"/>
            <a:ext cx="631082" cy="4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 name="Freeform 5">
            <a:extLst>
              <a:ext uri="{FF2B5EF4-FFF2-40B4-BE49-F238E27FC236}">
                <a16:creationId xmlns:a16="http://schemas.microsoft.com/office/drawing/2014/main" id="{A112107A-51DD-8D47-9C60-46C610A4160B}"/>
              </a:ext>
            </a:extLst>
          </p:cNvPr>
          <p:cNvSpPr/>
          <p:nvPr/>
        </p:nvSpPr>
        <p:spPr>
          <a:xfrm>
            <a:off x="571317" y="1684443"/>
            <a:ext cx="1253157" cy="35280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FFCC99"/>
          </a:solidFill>
          <a:ln w="0" cap="flat">
            <a:solidFill>
              <a:srgbClr val="000000"/>
            </a:solidFill>
            <a:prstDash val="solid"/>
            <a:miter/>
          </a:ln>
        </p:spPr>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Luxi Sans" pitchFamily="34"/>
                <a:ea typeface="DejaVu LGC Sans" pitchFamily="2"/>
                <a:cs typeface="DejaVu LGC Sans" pitchFamily="2"/>
              </a:rPr>
              <a:t>Flagging</a:t>
            </a:r>
          </a:p>
        </p:txBody>
      </p:sp>
      <p:sp>
        <p:nvSpPr>
          <p:cNvPr id="7" name="Freeform 6">
            <a:extLst>
              <a:ext uri="{FF2B5EF4-FFF2-40B4-BE49-F238E27FC236}">
                <a16:creationId xmlns:a16="http://schemas.microsoft.com/office/drawing/2014/main" id="{92CD9E8F-DEBD-28F9-7551-ABF8A4017DC1}"/>
              </a:ext>
            </a:extLst>
          </p:cNvPr>
          <p:cNvSpPr/>
          <p:nvPr/>
        </p:nvSpPr>
        <p:spPr>
          <a:xfrm>
            <a:off x="534960" y="3512521"/>
            <a:ext cx="1341717" cy="35280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CCFF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Luxi Sans" pitchFamily="34"/>
                <a:ea typeface="DejaVu LGC Sans" pitchFamily="2"/>
                <a:cs typeface="DejaVu LGC Sans" pitchFamily="2"/>
              </a:rPr>
              <a:t>Calibration</a:t>
            </a:r>
          </a:p>
        </p:txBody>
      </p:sp>
      <p:sp>
        <p:nvSpPr>
          <p:cNvPr id="8" name="Freeform 7">
            <a:extLst>
              <a:ext uri="{FF2B5EF4-FFF2-40B4-BE49-F238E27FC236}">
                <a16:creationId xmlns:a16="http://schemas.microsoft.com/office/drawing/2014/main" id="{12C8964C-9568-FA08-08F7-AF33F61AAB38}"/>
              </a:ext>
            </a:extLst>
          </p:cNvPr>
          <p:cNvSpPr/>
          <p:nvPr/>
        </p:nvSpPr>
        <p:spPr>
          <a:xfrm>
            <a:off x="539642" y="5333036"/>
            <a:ext cx="1240557" cy="35280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CC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Luxi Sans" pitchFamily="34"/>
                <a:ea typeface="DejaVu LGC Sans" pitchFamily="2"/>
                <a:cs typeface="DejaVu LGC Sans" pitchFamily="2"/>
              </a:rPr>
              <a:t>Imaging</a:t>
            </a:r>
          </a:p>
        </p:txBody>
      </p:sp>
      <p:sp>
        <p:nvSpPr>
          <p:cNvPr id="9" name="Straight Connector 8">
            <a:extLst>
              <a:ext uri="{FF2B5EF4-FFF2-40B4-BE49-F238E27FC236}">
                <a16:creationId xmlns:a16="http://schemas.microsoft.com/office/drawing/2014/main" id="{633B5BA1-3614-BE7F-B072-7B9141702703}"/>
              </a:ext>
            </a:extLst>
          </p:cNvPr>
          <p:cNvSpPr/>
          <p:nvPr/>
        </p:nvSpPr>
        <p:spPr>
          <a:xfrm flipV="1">
            <a:off x="10611355" y="3000960"/>
            <a:ext cx="631082" cy="4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0" name="TextBox 9">
            <a:extLst>
              <a:ext uri="{FF2B5EF4-FFF2-40B4-BE49-F238E27FC236}">
                <a16:creationId xmlns:a16="http://schemas.microsoft.com/office/drawing/2014/main" id="{C043DC68-8269-A3AC-94A8-F29E4E5A705F}"/>
              </a:ext>
            </a:extLst>
          </p:cNvPr>
          <p:cNvSpPr txBox="1"/>
          <p:nvPr/>
        </p:nvSpPr>
        <p:spPr>
          <a:xfrm>
            <a:off x="1563477" y="2218316"/>
            <a:ext cx="8611563" cy="10292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Problem : Radio Frequency Interference (RFI)</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Solution : Identify and discard corrupted data samples.</a:t>
            </a:r>
          </a:p>
        </p:txBody>
      </p:sp>
      <p:sp>
        <p:nvSpPr>
          <p:cNvPr id="11" name="TextBox 10">
            <a:extLst>
              <a:ext uri="{FF2B5EF4-FFF2-40B4-BE49-F238E27FC236}">
                <a16:creationId xmlns:a16="http://schemas.microsoft.com/office/drawing/2014/main" id="{6259FF44-AF99-2F60-29ED-23F845E2A252}"/>
              </a:ext>
            </a:extLst>
          </p:cNvPr>
          <p:cNvSpPr txBox="1"/>
          <p:nvPr/>
        </p:nvSpPr>
        <p:spPr>
          <a:xfrm>
            <a:off x="1581116" y="6031803"/>
            <a:ext cx="8611563" cy="10292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Problem : Sampling of the 2D Fourier Transform is incomplete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                ( only N(N-1)/2 measurements per timestep and frequency channel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Solution : Fit a model of the sky brightness to the measured data.  </a:t>
            </a:r>
          </a:p>
        </p:txBody>
      </p:sp>
      <p:sp>
        <p:nvSpPr>
          <p:cNvPr id="15" name="TextBox 14">
            <a:extLst>
              <a:ext uri="{FF2B5EF4-FFF2-40B4-BE49-F238E27FC236}">
                <a16:creationId xmlns:a16="http://schemas.microsoft.com/office/drawing/2014/main" id="{665B9A9B-6E98-8188-5145-191EDF2DBA2A}"/>
              </a:ext>
            </a:extLst>
          </p:cNvPr>
          <p:cNvSpPr txBox="1"/>
          <p:nvPr/>
        </p:nvSpPr>
        <p:spPr>
          <a:xfrm>
            <a:off x="1581482" y="4088163"/>
            <a:ext cx="8611563" cy="102923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Problem : Antenna electronics introduce complex gains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Solution : Numerically solve for antenna gains       and apply corrections</a:t>
            </a: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19949ACE-014E-C750-62A4-BE82C16B9A67}"/>
                  </a:ext>
                </a:extLst>
              </p:cNvPr>
              <p:cNvSpPr txBox="1"/>
              <p:nvPr/>
            </p:nvSpPr>
            <p:spPr>
              <a:xfrm>
                <a:off x="1581116" y="983346"/>
                <a:ext cx="969117" cy="3931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r>
                        <a:rPr lang="en-US" i="0">
                          <a:latin typeface="Cambria Math" panose="02040503050406030204" pitchFamily="18" charset="0"/>
                        </a:rPr>
                        <m:t>〉</m:t>
                      </m:r>
                    </m:oMath>
                  </m:oMathPara>
                </a14:m>
                <a:endParaRPr lang="en-US" sz="1800" b="0" i="0" u="none" strike="noStrike" kern="1200" cap="none" spc="0" baseline="0" dirty="0">
                  <a:solidFill>
                    <a:srgbClr val="000000"/>
                  </a:solidFill>
                  <a:uFillTx/>
                  <a:latin typeface="Luxi Sans" pitchFamily="34"/>
                </a:endParaRPr>
              </a:p>
            </p:txBody>
          </p:sp>
        </mc:Choice>
        <mc:Fallback>
          <p:sp>
            <p:nvSpPr>
              <p:cNvPr id="16" name="TextBox 15">
                <a:extLst>
                  <a:ext uri="{FF2B5EF4-FFF2-40B4-BE49-F238E27FC236}">
                    <a16:creationId xmlns:a16="http://schemas.microsoft.com/office/drawing/2014/main" id="{19949ACE-014E-C750-62A4-BE82C16B9A67}"/>
                  </a:ext>
                </a:extLst>
              </p:cNvPr>
              <p:cNvSpPr txBox="1">
                <a:spLocks noRot="1" noChangeAspect="1" noMove="1" noResize="1" noEditPoints="1" noAdjustHandles="1" noChangeArrowheads="1" noChangeShapeType="1" noTextEdit="1"/>
              </p:cNvSpPr>
              <p:nvPr/>
            </p:nvSpPr>
            <p:spPr>
              <a:xfrm>
                <a:off x="1581116" y="983346"/>
                <a:ext cx="969117" cy="393118"/>
              </a:xfrm>
              <a:prstGeom prst="rect">
                <a:avLst/>
              </a:prstGeom>
              <a:blipFill>
                <a:blip r:embed="rId3"/>
                <a:stretch>
                  <a:fillRect b="-6250"/>
                </a:stretch>
              </a:blipFill>
              <a:ln cap="flat">
                <a:noFill/>
              </a:ln>
            </p:spPr>
            <p:txBody>
              <a:bodyPr/>
              <a:lstStyle/>
              <a:p>
                <a:r>
                  <a:rPr lang="en-001">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FA833D9-F0B7-751D-ED84-76E750B38541}"/>
                  </a:ext>
                </a:extLst>
              </p:cNvPr>
              <p:cNvSpPr txBox="1"/>
              <p:nvPr/>
            </p:nvSpPr>
            <p:spPr>
              <a:xfrm>
                <a:off x="5419095" y="4543675"/>
                <a:ext cx="345963" cy="35388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sub>
                      </m:sSub>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17" name="TextBox 16">
                <a:extLst>
                  <a:ext uri="{FF2B5EF4-FFF2-40B4-BE49-F238E27FC236}">
                    <a16:creationId xmlns:a16="http://schemas.microsoft.com/office/drawing/2014/main" id="{FFA833D9-F0B7-751D-ED84-76E750B38541}"/>
                  </a:ext>
                </a:extLst>
              </p:cNvPr>
              <p:cNvSpPr txBox="1">
                <a:spLocks noRot="1" noChangeAspect="1" noMove="1" noResize="1" noEditPoints="1" noAdjustHandles="1" noChangeArrowheads="1" noChangeShapeType="1" noTextEdit="1"/>
              </p:cNvSpPr>
              <p:nvPr/>
            </p:nvSpPr>
            <p:spPr>
              <a:xfrm>
                <a:off x="5419095" y="4543675"/>
                <a:ext cx="345963" cy="353881"/>
              </a:xfrm>
              <a:prstGeom prst="rect">
                <a:avLst/>
              </a:prstGeom>
              <a:blipFill>
                <a:blip r:embed="rId4"/>
                <a:stretch>
                  <a:fillRect b="-13793"/>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3EE8521-45C0-B8BD-81F2-1A26022A5E75}"/>
                  </a:ext>
                </a:extLst>
              </p:cNvPr>
              <p:cNvSpPr txBox="1"/>
              <p:nvPr/>
            </p:nvSpPr>
            <p:spPr>
              <a:xfrm>
                <a:off x="6241724" y="4053120"/>
                <a:ext cx="345963" cy="35388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sub>
                      </m:sSub>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18" name="TextBox 17">
                <a:extLst>
                  <a:ext uri="{FF2B5EF4-FFF2-40B4-BE49-F238E27FC236}">
                    <a16:creationId xmlns:a16="http://schemas.microsoft.com/office/drawing/2014/main" id="{C3EE8521-45C0-B8BD-81F2-1A26022A5E75}"/>
                  </a:ext>
                </a:extLst>
              </p:cNvPr>
              <p:cNvSpPr txBox="1">
                <a:spLocks noRot="1" noChangeAspect="1" noMove="1" noResize="1" noEditPoints="1" noAdjustHandles="1" noChangeArrowheads="1" noChangeShapeType="1" noTextEdit="1"/>
              </p:cNvSpPr>
              <p:nvPr/>
            </p:nvSpPr>
            <p:spPr>
              <a:xfrm>
                <a:off x="6241724" y="4053120"/>
                <a:ext cx="345963" cy="353881"/>
              </a:xfrm>
              <a:prstGeom prst="rect">
                <a:avLst/>
              </a:prstGeom>
              <a:blipFill>
                <a:blip r:embed="rId5"/>
                <a:stretch>
                  <a:fillRect b="-10345"/>
                </a:stretch>
              </a:blipFill>
              <a:ln cap="flat">
                <a:noFill/>
              </a:ln>
            </p:spPr>
            <p:txBody>
              <a:bodyPr/>
              <a:lstStyle/>
              <a:p>
                <a:r>
                  <a:rPr lang="en-US">
                    <a:noFill/>
                  </a:rPr>
                  <a:t> </a:t>
                </a:r>
              </a:p>
            </p:txBody>
          </p:sp>
        </mc:Fallback>
      </mc:AlternateContent>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9FB89-156D-4651-41B4-C9E6080C8810}"/>
              </a:ext>
            </a:extLst>
          </p:cNvPr>
          <p:cNvSpPr txBox="1">
            <a:spLocks noGrp="1"/>
          </p:cNvSpPr>
          <p:nvPr>
            <p:ph type="title" idx="4294967295"/>
          </p:nvPr>
        </p:nvSpPr>
        <p:spPr>
          <a:xfrm>
            <a:off x="503642" y="134833"/>
            <a:ext cx="9068763" cy="369332"/>
          </a:xfrm>
        </p:spPr>
        <p:txBody>
          <a:bodyPr>
            <a:spAutoFit/>
          </a:bodyPr>
          <a:lstStyle/>
          <a:p>
            <a:pPr lvl="0"/>
            <a:r>
              <a:rPr lang="en-US" dirty="0"/>
              <a:t>Data Analysis - Pipelines</a:t>
            </a:r>
          </a:p>
        </p:txBody>
      </p:sp>
      <p:sp>
        <p:nvSpPr>
          <p:cNvPr id="5" name="Straight Connector 4">
            <a:extLst>
              <a:ext uri="{FF2B5EF4-FFF2-40B4-BE49-F238E27FC236}">
                <a16:creationId xmlns:a16="http://schemas.microsoft.com/office/drawing/2014/main" id="{89CE1176-8C8B-46D4-6D23-C7D28D4EC25D}"/>
              </a:ext>
            </a:extLst>
          </p:cNvPr>
          <p:cNvSpPr/>
          <p:nvPr/>
        </p:nvSpPr>
        <p:spPr>
          <a:xfrm flipV="1">
            <a:off x="10610276" y="3402363"/>
            <a:ext cx="631082" cy="4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9" name="Straight Connector 8">
            <a:extLst>
              <a:ext uri="{FF2B5EF4-FFF2-40B4-BE49-F238E27FC236}">
                <a16:creationId xmlns:a16="http://schemas.microsoft.com/office/drawing/2014/main" id="{633B5BA1-3614-BE7F-B072-7B9141702703}"/>
              </a:ext>
            </a:extLst>
          </p:cNvPr>
          <p:cNvSpPr/>
          <p:nvPr/>
        </p:nvSpPr>
        <p:spPr>
          <a:xfrm flipV="1">
            <a:off x="10611355" y="3000960"/>
            <a:ext cx="631082" cy="468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p:nvGrpSpPr>
          <p:cNvPr id="4" name="Group 3">
            <a:extLst>
              <a:ext uri="{FF2B5EF4-FFF2-40B4-BE49-F238E27FC236}">
                <a16:creationId xmlns:a16="http://schemas.microsoft.com/office/drawing/2014/main" id="{38B9E33E-0671-8A9A-EBBF-47448359B457}"/>
              </a:ext>
            </a:extLst>
          </p:cNvPr>
          <p:cNvGrpSpPr/>
          <p:nvPr/>
        </p:nvGrpSpPr>
        <p:grpSpPr>
          <a:xfrm>
            <a:off x="17156" y="1157812"/>
            <a:ext cx="10060294" cy="5247225"/>
            <a:chOff x="211320" y="807840"/>
            <a:chExt cx="9504359" cy="6276958"/>
          </a:xfrm>
        </p:grpSpPr>
        <p:sp>
          <p:nvSpPr>
            <p:cNvPr id="12" name="Straight Connector 11">
              <a:extLst>
                <a:ext uri="{FF2B5EF4-FFF2-40B4-BE49-F238E27FC236}">
                  <a16:creationId xmlns:a16="http://schemas.microsoft.com/office/drawing/2014/main" id="{552BA61D-7D8B-09CF-3529-C358A81D484E}"/>
                </a:ext>
              </a:extLst>
            </p:cNvPr>
            <p:cNvSpPr/>
            <p:nvPr/>
          </p:nvSpPr>
          <p:spPr>
            <a:xfrm flipH="1">
              <a:off x="8252279" y="2091960"/>
              <a:ext cx="26641" cy="4550400"/>
            </a:xfrm>
            <a:prstGeom prst="line">
              <a:avLst/>
            </a:prstGeom>
            <a:noFill/>
            <a:ln w="36720">
              <a:solidFill>
                <a:srgbClr val="000000"/>
              </a:solidFill>
              <a:prstDash val="solid"/>
              <a:tail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13" name="Straight Connector 12">
              <a:extLst>
                <a:ext uri="{FF2B5EF4-FFF2-40B4-BE49-F238E27FC236}">
                  <a16:creationId xmlns:a16="http://schemas.microsoft.com/office/drawing/2014/main" id="{FCA0F693-2A20-C0C4-7091-A1131BC2DDB1}"/>
                </a:ext>
              </a:extLst>
            </p:cNvPr>
            <p:cNvSpPr/>
            <p:nvPr/>
          </p:nvSpPr>
          <p:spPr>
            <a:xfrm flipH="1">
              <a:off x="4585680" y="2120040"/>
              <a:ext cx="8640" cy="4110479"/>
            </a:xfrm>
            <a:prstGeom prst="line">
              <a:avLst/>
            </a:prstGeom>
            <a:noFill/>
            <a:ln w="36720">
              <a:solidFill>
                <a:srgbClr val="000000"/>
              </a:solidFill>
              <a:prstDash val="solid"/>
              <a:tail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14" name="Straight Connector 13">
              <a:extLst>
                <a:ext uri="{FF2B5EF4-FFF2-40B4-BE49-F238E27FC236}">
                  <a16:creationId xmlns:a16="http://schemas.microsoft.com/office/drawing/2014/main" id="{0C57B465-A655-C3A1-C765-5556A76B3009}"/>
                </a:ext>
              </a:extLst>
            </p:cNvPr>
            <p:cNvSpPr/>
            <p:nvPr/>
          </p:nvSpPr>
          <p:spPr>
            <a:xfrm flipH="1">
              <a:off x="2116080" y="2203200"/>
              <a:ext cx="19080" cy="4026960"/>
            </a:xfrm>
            <a:prstGeom prst="line">
              <a:avLst/>
            </a:prstGeom>
            <a:noFill/>
            <a:ln w="36720">
              <a:solidFill>
                <a:srgbClr val="000000"/>
              </a:solidFill>
              <a:prstDash val="solid"/>
              <a:tail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19" name="Freeform 18">
              <a:extLst>
                <a:ext uri="{FF2B5EF4-FFF2-40B4-BE49-F238E27FC236}">
                  <a16:creationId xmlns:a16="http://schemas.microsoft.com/office/drawing/2014/main" id="{D4629886-1890-3E9A-3537-DE617410517C}"/>
                </a:ext>
              </a:extLst>
            </p:cNvPr>
            <p:cNvSpPr/>
            <p:nvPr/>
          </p:nvSpPr>
          <p:spPr>
            <a:xfrm>
              <a:off x="1423080" y="3179880"/>
              <a:ext cx="1513800" cy="295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99"/>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Online flags</a:t>
              </a:r>
            </a:p>
          </p:txBody>
        </p:sp>
        <p:sp>
          <p:nvSpPr>
            <p:cNvPr id="20" name="Straight Connector 19">
              <a:extLst>
                <a:ext uri="{FF2B5EF4-FFF2-40B4-BE49-F238E27FC236}">
                  <a16:creationId xmlns:a16="http://schemas.microsoft.com/office/drawing/2014/main" id="{7DA5DBE2-89F5-E236-599F-4F63845ECB69}"/>
                </a:ext>
              </a:extLst>
            </p:cNvPr>
            <p:cNvSpPr/>
            <p:nvPr/>
          </p:nvSpPr>
          <p:spPr>
            <a:xfrm flipV="1">
              <a:off x="3564000" y="1001160"/>
              <a:ext cx="631080" cy="4680"/>
            </a:xfrm>
            <a:prstGeom prst="line">
              <a:avLst/>
            </a:prstGeom>
            <a:noFill/>
            <a:ln w="0">
              <a:solidFill>
                <a:srgbClr val="000000"/>
              </a:solidFill>
              <a:prstDash val="solid"/>
              <a:tailEnd type="arrow"/>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21" name="Freeform 20">
              <a:extLst>
                <a:ext uri="{FF2B5EF4-FFF2-40B4-BE49-F238E27FC236}">
                  <a16:creationId xmlns:a16="http://schemas.microsoft.com/office/drawing/2014/main" id="{1BE8F0A0-C457-3C65-4186-FA570137A93B}"/>
                </a:ext>
              </a:extLst>
            </p:cNvPr>
            <p:cNvSpPr/>
            <p:nvPr/>
          </p:nvSpPr>
          <p:spPr>
            <a:xfrm>
              <a:off x="1423080" y="3588840"/>
              <a:ext cx="1520640" cy="295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99"/>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Auto-flag Cal</a:t>
              </a:r>
            </a:p>
          </p:txBody>
        </p:sp>
        <p:sp>
          <p:nvSpPr>
            <p:cNvPr id="22" name="Freeform 21">
              <a:extLst>
                <a:ext uri="{FF2B5EF4-FFF2-40B4-BE49-F238E27FC236}">
                  <a16:creationId xmlns:a16="http://schemas.microsoft.com/office/drawing/2014/main" id="{C7534497-4117-82AD-29A0-2356448A04D2}"/>
                </a:ext>
              </a:extLst>
            </p:cNvPr>
            <p:cNvSpPr/>
            <p:nvPr/>
          </p:nvSpPr>
          <p:spPr>
            <a:xfrm>
              <a:off x="1434240" y="4387680"/>
              <a:ext cx="1478520" cy="295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99"/>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Tsys flag</a:t>
              </a:r>
            </a:p>
          </p:txBody>
        </p:sp>
        <p:sp>
          <p:nvSpPr>
            <p:cNvPr id="23" name="Freeform 22">
              <a:extLst>
                <a:ext uri="{FF2B5EF4-FFF2-40B4-BE49-F238E27FC236}">
                  <a16:creationId xmlns:a16="http://schemas.microsoft.com/office/drawing/2014/main" id="{C4467A40-1506-9E54-B433-E24FC284B236}"/>
                </a:ext>
              </a:extLst>
            </p:cNvPr>
            <p:cNvSpPr/>
            <p:nvPr/>
          </p:nvSpPr>
          <p:spPr>
            <a:xfrm>
              <a:off x="1434240" y="3999240"/>
              <a:ext cx="1478879" cy="295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Calculate Tsys</a:t>
              </a:r>
            </a:p>
          </p:txBody>
        </p:sp>
        <p:sp>
          <p:nvSpPr>
            <p:cNvPr id="24" name="Freeform 23">
              <a:extLst>
                <a:ext uri="{FF2B5EF4-FFF2-40B4-BE49-F238E27FC236}">
                  <a16:creationId xmlns:a16="http://schemas.microsoft.com/office/drawing/2014/main" id="{DC32CEC4-ECC3-7A65-6C68-1888D76BA3A0}"/>
                </a:ext>
              </a:extLst>
            </p:cNvPr>
            <p:cNvSpPr/>
            <p:nvPr/>
          </p:nvSpPr>
          <p:spPr>
            <a:xfrm>
              <a:off x="1421640" y="4819320"/>
              <a:ext cx="1478879" cy="295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WVR correction</a:t>
              </a:r>
            </a:p>
          </p:txBody>
        </p:sp>
        <p:sp>
          <p:nvSpPr>
            <p:cNvPr id="25" name="Freeform 24">
              <a:extLst>
                <a:ext uri="{FF2B5EF4-FFF2-40B4-BE49-F238E27FC236}">
                  <a16:creationId xmlns:a16="http://schemas.microsoft.com/office/drawing/2014/main" id="{B29ECF08-9AA7-4CE1-480B-3C6654BBB0C1}"/>
                </a:ext>
              </a:extLst>
            </p:cNvPr>
            <p:cNvSpPr/>
            <p:nvPr/>
          </p:nvSpPr>
          <p:spPr>
            <a:xfrm>
              <a:off x="1411200" y="5228640"/>
              <a:ext cx="1478879" cy="295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99"/>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Flag low gains</a:t>
              </a:r>
            </a:p>
          </p:txBody>
        </p:sp>
        <p:sp>
          <p:nvSpPr>
            <p:cNvPr id="26" name="Freeform 25">
              <a:extLst>
                <a:ext uri="{FF2B5EF4-FFF2-40B4-BE49-F238E27FC236}">
                  <a16:creationId xmlns:a16="http://schemas.microsoft.com/office/drawing/2014/main" id="{51B83C01-5B38-0258-4E2C-3B7BA8C7AE90}"/>
                </a:ext>
              </a:extLst>
            </p:cNvPr>
            <p:cNvSpPr/>
            <p:nvPr/>
          </p:nvSpPr>
          <p:spPr>
            <a:xfrm>
              <a:off x="4033800" y="2331360"/>
              <a:ext cx="1540079" cy="281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Set Cal Model</a:t>
              </a:r>
            </a:p>
          </p:txBody>
        </p:sp>
        <p:sp>
          <p:nvSpPr>
            <p:cNvPr id="27" name="Freeform 26">
              <a:extLst>
                <a:ext uri="{FF2B5EF4-FFF2-40B4-BE49-F238E27FC236}">
                  <a16:creationId xmlns:a16="http://schemas.microsoft.com/office/drawing/2014/main" id="{29722C6E-455B-A112-A4DE-0B2DB5F4EA63}"/>
                </a:ext>
              </a:extLst>
            </p:cNvPr>
            <p:cNvSpPr/>
            <p:nvPr/>
          </p:nvSpPr>
          <p:spPr>
            <a:xfrm>
              <a:off x="1396440" y="2440440"/>
              <a:ext cx="1506240" cy="530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Import data</a:t>
              </a:r>
            </a:p>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from Archive</a:t>
              </a:r>
            </a:p>
          </p:txBody>
        </p:sp>
        <p:sp>
          <p:nvSpPr>
            <p:cNvPr id="28" name="Freeform 27">
              <a:extLst>
                <a:ext uri="{FF2B5EF4-FFF2-40B4-BE49-F238E27FC236}">
                  <a16:creationId xmlns:a16="http://schemas.microsoft.com/office/drawing/2014/main" id="{DB735650-EED9-AF06-6AA4-D1324FB2842A}"/>
                </a:ext>
              </a:extLst>
            </p:cNvPr>
            <p:cNvSpPr/>
            <p:nvPr/>
          </p:nvSpPr>
          <p:spPr>
            <a:xfrm>
              <a:off x="4033800" y="2832120"/>
              <a:ext cx="1540079" cy="28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Bandpass Cal</a:t>
              </a:r>
            </a:p>
          </p:txBody>
        </p:sp>
        <p:sp>
          <p:nvSpPr>
            <p:cNvPr id="29" name="Freeform 28">
              <a:extLst>
                <a:ext uri="{FF2B5EF4-FFF2-40B4-BE49-F238E27FC236}">
                  <a16:creationId xmlns:a16="http://schemas.microsoft.com/office/drawing/2014/main" id="{5D6C9370-06B9-7E84-8E8B-8995F73C1122}"/>
                </a:ext>
              </a:extLst>
            </p:cNvPr>
            <p:cNvSpPr/>
            <p:nvPr/>
          </p:nvSpPr>
          <p:spPr>
            <a:xfrm>
              <a:off x="4799520" y="3351600"/>
              <a:ext cx="1399320" cy="28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99"/>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Flag outliers</a:t>
              </a:r>
            </a:p>
          </p:txBody>
        </p:sp>
        <p:sp>
          <p:nvSpPr>
            <p:cNvPr id="30" name="Freeform 29">
              <a:extLst>
                <a:ext uri="{FF2B5EF4-FFF2-40B4-BE49-F238E27FC236}">
                  <a16:creationId xmlns:a16="http://schemas.microsoft.com/office/drawing/2014/main" id="{24B684BB-9651-5777-16EB-922DB021CB8F}"/>
                </a:ext>
              </a:extLst>
            </p:cNvPr>
            <p:cNvSpPr/>
            <p:nvPr/>
          </p:nvSpPr>
          <p:spPr>
            <a:xfrm>
              <a:off x="4044240" y="3811679"/>
              <a:ext cx="1540440" cy="28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Flux Cal</a:t>
              </a:r>
            </a:p>
          </p:txBody>
        </p:sp>
        <p:sp>
          <p:nvSpPr>
            <p:cNvPr id="31" name="Freeform 30">
              <a:extLst>
                <a:ext uri="{FF2B5EF4-FFF2-40B4-BE49-F238E27FC236}">
                  <a16:creationId xmlns:a16="http://schemas.microsoft.com/office/drawing/2014/main" id="{92E6320B-02FD-1E6F-9976-D6530EAA6D98}"/>
                </a:ext>
              </a:extLst>
            </p:cNvPr>
            <p:cNvSpPr/>
            <p:nvPr/>
          </p:nvSpPr>
          <p:spPr>
            <a:xfrm>
              <a:off x="4831920" y="4299840"/>
              <a:ext cx="1399320" cy="281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99"/>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Flag outliers</a:t>
              </a:r>
            </a:p>
          </p:txBody>
        </p:sp>
        <p:sp>
          <p:nvSpPr>
            <p:cNvPr id="32" name="Freeform 31">
              <a:extLst>
                <a:ext uri="{FF2B5EF4-FFF2-40B4-BE49-F238E27FC236}">
                  <a16:creationId xmlns:a16="http://schemas.microsoft.com/office/drawing/2014/main" id="{AA7B89B1-A2D0-C04C-6B06-0F4BB5459902}"/>
                </a:ext>
              </a:extLst>
            </p:cNvPr>
            <p:cNvSpPr/>
            <p:nvPr/>
          </p:nvSpPr>
          <p:spPr>
            <a:xfrm>
              <a:off x="4069080" y="4811040"/>
              <a:ext cx="1539720" cy="28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Time Cal</a:t>
              </a:r>
            </a:p>
          </p:txBody>
        </p:sp>
        <p:sp>
          <p:nvSpPr>
            <p:cNvPr id="33" name="Freeform 32">
              <a:extLst>
                <a:ext uri="{FF2B5EF4-FFF2-40B4-BE49-F238E27FC236}">
                  <a16:creationId xmlns:a16="http://schemas.microsoft.com/office/drawing/2014/main" id="{A7657FBB-BB9B-B1AF-370B-B8ECF05327FA}"/>
                </a:ext>
              </a:extLst>
            </p:cNvPr>
            <p:cNvSpPr/>
            <p:nvPr/>
          </p:nvSpPr>
          <p:spPr>
            <a:xfrm>
              <a:off x="4056840" y="5346000"/>
              <a:ext cx="1540079" cy="281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Apply solutions</a:t>
              </a:r>
            </a:p>
          </p:txBody>
        </p:sp>
        <p:sp>
          <p:nvSpPr>
            <p:cNvPr id="34" name="Freeform 33">
              <a:extLst>
                <a:ext uri="{FF2B5EF4-FFF2-40B4-BE49-F238E27FC236}">
                  <a16:creationId xmlns:a16="http://schemas.microsoft.com/office/drawing/2014/main" id="{EA91828C-5D44-DDCF-E3D0-2147FCFFD046}"/>
                </a:ext>
              </a:extLst>
            </p:cNvPr>
            <p:cNvSpPr/>
            <p:nvPr/>
          </p:nvSpPr>
          <p:spPr>
            <a:xfrm>
              <a:off x="1398960" y="5637960"/>
              <a:ext cx="1478520" cy="295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Ant Pos Corr</a:t>
              </a:r>
            </a:p>
          </p:txBody>
        </p:sp>
        <p:sp>
          <p:nvSpPr>
            <p:cNvPr id="35" name="Freeform 34">
              <a:extLst>
                <a:ext uri="{FF2B5EF4-FFF2-40B4-BE49-F238E27FC236}">
                  <a16:creationId xmlns:a16="http://schemas.microsoft.com/office/drawing/2014/main" id="{DA41624B-CA9A-7D86-3967-9BA838366DB8}"/>
                </a:ext>
              </a:extLst>
            </p:cNvPr>
            <p:cNvSpPr/>
            <p:nvPr/>
          </p:nvSpPr>
          <p:spPr>
            <a:xfrm>
              <a:off x="7351560" y="2200320"/>
              <a:ext cx="1845720" cy="277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CC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Image Calibrator</a:t>
              </a:r>
            </a:p>
          </p:txBody>
        </p:sp>
        <p:sp>
          <p:nvSpPr>
            <p:cNvPr id="36" name="Freeform 35">
              <a:extLst>
                <a:ext uri="{FF2B5EF4-FFF2-40B4-BE49-F238E27FC236}">
                  <a16:creationId xmlns:a16="http://schemas.microsoft.com/office/drawing/2014/main" id="{A29DE715-1B50-94BA-6074-A482E331B6A1}"/>
                </a:ext>
              </a:extLst>
            </p:cNvPr>
            <p:cNvSpPr/>
            <p:nvPr/>
          </p:nvSpPr>
          <p:spPr>
            <a:xfrm>
              <a:off x="8679960" y="2650320"/>
              <a:ext cx="1035719" cy="27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Check size</a:t>
              </a:r>
            </a:p>
          </p:txBody>
        </p:sp>
        <p:sp>
          <p:nvSpPr>
            <p:cNvPr id="37" name="Freeform 36">
              <a:extLst>
                <a:ext uri="{FF2B5EF4-FFF2-40B4-BE49-F238E27FC236}">
                  <a16:creationId xmlns:a16="http://schemas.microsoft.com/office/drawing/2014/main" id="{4D2ACF24-11BE-4127-78FC-A2C2A542A4FB}"/>
                </a:ext>
              </a:extLst>
            </p:cNvPr>
            <p:cNvSpPr/>
            <p:nvPr/>
          </p:nvSpPr>
          <p:spPr>
            <a:xfrm>
              <a:off x="7321320" y="3046320"/>
              <a:ext cx="1966320" cy="428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Export Data/Images</a:t>
              </a:r>
            </a:p>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To Archive</a:t>
              </a:r>
            </a:p>
          </p:txBody>
        </p:sp>
        <p:sp>
          <p:nvSpPr>
            <p:cNvPr id="38" name="Freeform 37">
              <a:extLst>
                <a:ext uri="{FF2B5EF4-FFF2-40B4-BE49-F238E27FC236}">
                  <a16:creationId xmlns:a16="http://schemas.microsoft.com/office/drawing/2014/main" id="{63B994C7-E95D-9934-FF75-73A0FE5A5F04}"/>
                </a:ext>
              </a:extLst>
            </p:cNvPr>
            <p:cNvSpPr/>
            <p:nvPr/>
          </p:nvSpPr>
          <p:spPr>
            <a:xfrm>
              <a:off x="2316960" y="811440"/>
              <a:ext cx="1253160" cy="352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99"/>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Flagging</a:t>
              </a:r>
            </a:p>
          </p:txBody>
        </p:sp>
        <p:sp>
          <p:nvSpPr>
            <p:cNvPr id="39" name="Freeform 38">
              <a:extLst>
                <a:ext uri="{FF2B5EF4-FFF2-40B4-BE49-F238E27FC236}">
                  <a16:creationId xmlns:a16="http://schemas.microsoft.com/office/drawing/2014/main" id="{9CBA576E-81B0-E92A-ABB5-5BD858845A8B}"/>
                </a:ext>
              </a:extLst>
            </p:cNvPr>
            <p:cNvSpPr/>
            <p:nvPr/>
          </p:nvSpPr>
          <p:spPr>
            <a:xfrm>
              <a:off x="4159440" y="812520"/>
              <a:ext cx="1341720" cy="352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Calibration</a:t>
              </a:r>
            </a:p>
          </p:txBody>
        </p:sp>
        <p:sp>
          <p:nvSpPr>
            <p:cNvPr id="40" name="Freeform 39">
              <a:extLst>
                <a:ext uri="{FF2B5EF4-FFF2-40B4-BE49-F238E27FC236}">
                  <a16:creationId xmlns:a16="http://schemas.microsoft.com/office/drawing/2014/main" id="{2E1B6486-7522-8681-B57A-E6E7F73DFA1D}"/>
                </a:ext>
              </a:extLst>
            </p:cNvPr>
            <p:cNvSpPr/>
            <p:nvPr/>
          </p:nvSpPr>
          <p:spPr>
            <a:xfrm>
              <a:off x="6127200" y="807840"/>
              <a:ext cx="1240560" cy="352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CC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Imaging</a:t>
              </a:r>
            </a:p>
          </p:txBody>
        </p:sp>
        <p:sp>
          <p:nvSpPr>
            <p:cNvPr id="41" name="Freeform 40">
              <a:extLst>
                <a:ext uri="{FF2B5EF4-FFF2-40B4-BE49-F238E27FC236}">
                  <a16:creationId xmlns:a16="http://schemas.microsoft.com/office/drawing/2014/main" id="{33C26859-252A-9B21-9CCF-59775EF89FB6}"/>
                </a:ext>
              </a:extLst>
            </p:cNvPr>
            <p:cNvSpPr/>
            <p:nvPr/>
          </p:nvSpPr>
          <p:spPr>
            <a:xfrm>
              <a:off x="7412400" y="3659399"/>
              <a:ext cx="1810079" cy="277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Split target data</a:t>
              </a:r>
            </a:p>
          </p:txBody>
        </p:sp>
        <p:sp>
          <p:nvSpPr>
            <p:cNvPr id="42" name="Freeform 41">
              <a:extLst>
                <a:ext uri="{FF2B5EF4-FFF2-40B4-BE49-F238E27FC236}">
                  <a16:creationId xmlns:a16="http://schemas.microsoft.com/office/drawing/2014/main" id="{1EAD0371-AB25-8025-E0B0-85569FCB3CAD}"/>
                </a:ext>
              </a:extLst>
            </p:cNvPr>
            <p:cNvSpPr/>
            <p:nvPr/>
          </p:nvSpPr>
          <p:spPr>
            <a:xfrm>
              <a:off x="7394760" y="4526280"/>
              <a:ext cx="1845720" cy="277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CC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Continuum Sub</a:t>
              </a:r>
            </a:p>
          </p:txBody>
        </p:sp>
        <p:sp>
          <p:nvSpPr>
            <p:cNvPr id="43" name="Freeform 42">
              <a:extLst>
                <a:ext uri="{FF2B5EF4-FFF2-40B4-BE49-F238E27FC236}">
                  <a16:creationId xmlns:a16="http://schemas.microsoft.com/office/drawing/2014/main" id="{FEEBEA57-30CA-C6B5-3E91-CF87887F3C39}"/>
                </a:ext>
              </a:extLst>
            </p:cNvPr>
            <p:cNvSpPr/>
            <p:nvPr/>
          </p:nvSpPr>
          <p:spPr>
            <a:xfrm>
              <a:off x="7386480" y="4905000"/>
              <a:ext cx="1845720" cy="27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CC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Image Continuum</a:t>
              </a:r>
            </a:p>
          </p:txBody>
        </p:sp>
        <p:sp>
          <p:nvSpPr>
            <p:cNvPr id="44" name="Freeform 43">
              <a:extLst>
                <a:ext uri="{FF2B5EF4-FFF2-40B4-BE49-F238E27FC236}">
                  <a16:creationId xmlns:a16="http://schemas.microsoft.com/office/drawing/2014/main" id="{6B939DCE-BA8F-FC8F-79DA-F577F008725C}"/>
                </a:ext>
              </a:extLst>
            </p:cNvPr>
            <p:cNvSpPr/>
            <p:nvPr/>
          </p:nvSpPr>
          <p:spPr>
            <a:xfrm>
              <a:off x="7413120" y="5266800"/>
              <a:ext cx="1845720" cy="27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CC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dirty="0">
                  <a:ln>
                    <a:noFill/>
                  </a:ln>
                  <a:latin typeface="Luxi Sans" pitchFamily="34"/>
                  <a:ea typeface="DejaVu LGC Sans" pitchFamily="2"/>
                  <a:cs typeface="DejaVu LGC Sans" pitchFamily="2"/>
                </a:rPr>
                <a:t>Image Spectral</a:t>
              </a:r>
            </a:p>
          </p:txBody>
        </p:sp>
        <p:sp>
          <p:nvSpPr>
            <p:cNvPr id="45" name="Freeform 44">
              <a:extLst>
                <a:ext uri="{FF2B5EF4-FFF2-40B4-BE49-F238E27FC236}">
                  <a16:creationId xmlns:a16="http://schemas.microsoft.com/office/drawing/2014/main" id="{9BF6E354-5AC0-6696-AF01-A5CD066316DB}"/>
                </a:ext>
              </a:extLst>
            </p:cNvPr>
            <p:cNvSpPr/>
            <p:nvPr/>
          </p:nvSpPr>
          <p:spPr>
            <a:xfrm>
              <a:off x="7386120" y="5635080"/>
              <a:ext cx="1836360" cy="4096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8080"/>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Quality Assurance</a:t>
              </a:r>
            </a:p>
          </p:txBody>
        </p:sp>
        <p:sp>
          <p:nvSpPr>
            <p:cNvPr id="46" name="Straight Connector 45">
              <a:extLst>
                <a:ext uri="{FF2B5EF4-FFF2-40B4-BE49-F238E27FC236}">
                  <a16:creationId xmlns:a16="http://schemas.microsoft.com/office/drawing/2014/main" id="{CEE2BAFA-7EAF-E786-F79C-3A9A814837C5}"/>
                </a:ext>
              </a:extLst>
            </p:cNvPr>
            <p:cNvSpPr/>
            <p:nvPr/>
          </p:nvSpPr>
          <p:spPr>
            <a:xfrm flipH="1">
              <a:off x="2116080" y="6221160"/>
              <a:ext cx="1354680" cy="9359"/>
            </a:xfrm>
            <a:prstGeom prst="line">
              <a:avLst/>
            </a:prstGeom>
            <a:noFill/>
            <a:ln w="36720">
              <a:solidFill>
                <a:srgbClr val="000000"/>
              </a:solidFill>
              <a:prstDash val="solid"/>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47" name="Straight Connector 46">
              <a:extLst>
                <a:ext uri="{FF2B5EF4-FFF2-40B4-BE49-F238E27FC236}">
                  <a16:creationId xmlns:a16="http://schemas.microsoft.com/office/drawing/2014/main" id="{6EF36D41-E135-E361-EF2D-42B9EA971228}"/>
                </a:ext>
              </a:extLst>
            </p:cNvPr>
            <p:cNvSpPr/>
            <p:nvPr/>
          </p:nvSpPr>
          <p:spPr>
            <a:xfrm flipH="1">
              <a:off x="3472560" y="2120040"/>
              <a:ext cx="8640" cy="4110479"/>
            </a:xfrm>
            <a:prstGeom prst="line">
              <a:avLst/>
            </a:prstGeom>
            <a:noFill/>
            <a:ln w="36720">
              <a:solidFill>
                <a:srgbClr val="000000"/>
              </a:solidFill>
              <a:prstDash val="solid"/>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48" name="Straight Connector 47">
              <a:extLst>
                <a:ext uri="{FF2B5EF4-FFF2-40B4-BE49-F238E27FC236}">
                  <a16:creationId xmlns:a16="http://schemas.microsoft.com/office/drawing/2014/main" id="{D4A995C5-698B-2E89-CB22-849BDA9132DA}"/>
                </a:ext>
              </a:extLst>
            </p:cNvPr>
            <p:cNvSpPr/>
            <p:nvPr/>
          </p:nvSpPr>
          <p:spPr>
            <a:xfrm flipH="1">
              <a:off x="3470760" y="2110680"/>
              <a:ext cx="1137240" cy="0"/>
            </a:xfrm>
            <a:prstGeom prst="line">
              <a:avLst/>
            </a:prstGeom>
            <a:noFill/>
            <a:ln w="36720">
              <a:solidFill>
                <a:srgbClr val="000000"/>
              </a:solidFill>
              <a:prstDash val="solid"/>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49" name="Straight Connector 48">
              <a:extLst>
                <a:ext uri="{FF2B5EF4-FFF2-40B4-BE49-F238E27FC236}">
                  <a16:creationId xmlns:a16="http://schemas.microsoft.com/office/drawing/2014/main" id="{A9374EE5-B2EF-3103-4E8E-3104FFC756D9}"/>
                </a:ext>
              </a:extLst>
            </p:cNvPr>
            <p:cNvSpPr/>
            <p:nvPr/>
          </p:nvSpPr>
          <p:spPr>
            <a:xfrm flipH="1" flipV="1">
              <a:off x="5590080" y="2991960"/>
              <a:ext cx="274680" cy="357840"/>
            </a:xfrm>
            <a:prstGeom prst="line">
              <a:avLst/>
            </a:prstGeom>
            <a:noFill/>
            <a:ln w="36720">
              <a:solidFill>
                <a:srgbClr val="000000"/>
              </a:solidFill>
              <a:prstDash val="solid"/>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50" name="Straight Connector 49">
              <a:extLst>
                <a:ext uri="{FF2B5EF4-FFF2-40B4-BE49-F238E27FC236}">
                  <a16:creationId xmlns:a16="http://schemas.microsoft.com/office/drawing/2014/main" id="{05B43108-3E56-4D6E-333C-65FAB98C6210}"/>
                </a:ext>
              </a:extLst>
            </p:cNvPr>
            <p:cNvSpPr/>
            <p:nvPr/>
          </p:nvSpPr>
          <p:spPr>
            <a:xfrm flipH="1" flipV="1">
              <a:off x="5135400" y="3112560"/>
              <a:ext cx="1440" cy="237240"/>
            </a:xfrm>
            <a:prstGeom prst="line">
              <a:avLst/>
            </a:prstGeom>
            <a:noFill/>
            <a:ln w="36720">
              <a:solidFill>
                <a:srgbClr val="000000"/>
              </a:solidFill>
              <a:prstDash val="solid"/>
              <a:tail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51" name="Straight Connector 50">
              <a:extLst>
                <a:ext uri="{FF2B5EF4-FFF2-40B4-BE49-F238E27FC236}">
                  <a16:creationId xmlns:a16="http://schemas.microsoft.com/office/drawing/2014/main" id="{73659F4F-C027-B223-57C6-8854C51E971E}"/>
                </a:ext>
              </a:extLst>
            </p:cNvPr>
            <p:cNvSpPr/>
            <p:nvPr/>
          </p:nvSpPr>
          <p:spPr>
            <a:xfrm flipH="1">
              <a:off x="6644879" y="2091960"/>
              <a:ext cx="1634041" cy="9360"/>
            </a:xfrm>
            <a:prstGeom prst="line">
              <a:avLst/>
            </a:prstGeom>
            <a:noFill/>
            <a:ln w="36720">
              <a:solidFill>
                <a:srgbClr val="000000"/>
              </a:solidFill>
              <a:prstDash val="solid"/>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52" name="Freeform 51">
              <a:extLst>
                <a:ext uri="{FF2B5EF4-FFF2-40B4-BE49-F238E27FC236}">
                  <a16:creationId xmlns:a16="http://schemas.microsoft.com/office/drawing/2014/main" id="{9A73F9C5-998B-D670-BF98-3B9A00001D55}"/>
                </a:ext>
              </a:extLst>
            </p:cNvPr>
            <p:cNvSpPr/>
            <p:nvPr/>
          </p:nvSpPr>
          <p:spPr>
            <a:xfrm>
              <a:off x="7417440" y="6632279"/>
              <a:ext cx="1835999" cy="452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Export Images</a:t>
              </a:r>
            </a:p>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to Archive</a:t>
              </a:r>
            </a:p>
          </p:txBody>
        </p:sp>
        <p:sp>
          <p:nvSpPr>
            <p:cNvPr id="53" name="Straight Connector 52">
              <a:extLst>
                <a:ext uri="{FF2B5EF4-FFF2-40B4-BE49-F238E27FC236}">
                  <a16:creationId xmlns:a16="http://schemas.microsoft.com/office/drawing/2014/main" id="{B5DA3256-887B-C99E-D8CE-0B9D0BA549D4}"/>
                </a:ext>
              </a:extLst>
            </p:cNvPr>
            <p:cNvSpPr/>
            <p:nvPr/>
          </p:nvSpPr>
          <p:spPr>
            <a:xfrm flipV="1">
              <a:off x="9475920" y="2936880"/>
              <a:ext cx="12600" cy="1075680"/>
            </a:xfrm>
            <a:prstGeom prst="line">
              <a:avLst/>
            </a:prstGeom>
            <a:noFill/>
            <a:ln w="36720">
              <a:solidFill>
                <a:srgbClr val="000000"/>
              </a:solidFill>
              <a:prstDash val="solid"/>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54" name="Straight Connector 53">
              <a:extLst>
                <a:ext uri="{FF2B5EF4-FFF2-40B4-BE49-F238E27FC236}">
                  <a16:creationId xmlns:a16="http://schemas.microsoft.com/office/drawing/2014/main" id="{74B40B04-29B9-49F5-4ACE-F7700ED4681A}"/>
                </a:ext>
              </a:extLst>
            </p:cNvPr>
            <p:cNvSpPr/>
            <p:nvPr/>
          </p:nvSpPr>
          <p:spPr>
            <a:xfrm flipH="1" flipV="1">
              <a:off x="8282160" y="4009680"/>
              <a:ext cx="1214640" cy="8640"/>
            </a:xfrm>
            <a:prstGeom prst="line">
              <a:avLst/>
            </a:prstGeom>
            <a:noFill/>
            <a:ln w="36720">
              <a:solidFill>
                <a:srgbClr val="000000"/>
              </a:solidFill>
              <a:prstDash val="solid"/>
              <a:tail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55" name="Freeform 54">
              <a:extLst>
                <a:ext uri="{FF2B5EF4-FFF2-40B4-BE49-F238E27FC236}">
                  <a16:creationId xmlns:a16="http://schemas.microsoft.com/office/drawing/2014/main" id="{C78B614E-979B-8498-0188-50B0E42606F6}"/>
                </a:ext>
              </a:extLst>
            </p:cNvPr>
            <p:cNvSpPr/>
            <p:nvPr/>
          </p:nvSpPr>
          <p:spPr>
            <a:xfrm>
              <a:off x="211320" y="1750320"/>
              <a:ext cx="838080" cy="531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Observe</a:t>
              </a:r>
            </a:p>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Data</a:t>
              </a:r>
            </a:p>
          </p:txBody>
        </p:sp>
        <p:sp>
          <p:nvSpPr>
            <p:cNvPr id="56" name="Freeform 55">
              <a:extLst>
                <a:ext uri="{FF2B5EF4-FFF2-40B4-BE49-F238E27FC236}">
                  <a16:creationId xmlns:a16="http://schemas.microsoft.com/office/drawing/2014/main" id="{D04CC774-B1F6-ED05-05AB-1B9BE96327D3}"/>
                </a:ext>
              </a:extLst>
            </p:cNvPr>
            <p:cNvSpPr/>
            <p:nvPr/>
          </p:nvSpPr>
          <p:spPr>
            <a:xfrm>
              <a:off x="1274760" y="1784520"/>
              <a:ext cx="1836720" cy="4096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8080"/>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dirty="0">
                  <a:ln>
                    <a:noFill/>
                  </a:ln>
                  <a:latin typeface="Luxi Sans" pitchFamily="34"/>
                  <a:ea typeface="DejaVu LGC Sans" pitchFamily="2"/>
                  <a:cs typeface="DejaVu LGC Sans" pitchFamily="2"/>
                </a:rPr>
                <a:t>Quality Assurance</a:t>
              </a:r>
            </a:p>
          </p:txBody>
        </p:sp>
        <p:sp>
          <p:nvSpPr>
            <p:cNvPr id="57" name="Straight Connector 56">
              <a:extLst>
                <a:ext uri="{FF2B5EF4-FFF2-40B4-BE49-F238E27FC236}">
                  <a16:creationId xmlns:a16="http://schemas.microsoft.com/office/drawing/2014/main" id="{50B0B557-9099-393E-522F-B3BFB03F04AB}"/>
                </a:ext>
              </a:extLst>
            </p:cNvPr>
            <p:cNvSpPr/>
            <p:nvPr/>
          </p:nvSpPr>
          <p:spPr>
            <a:xfrm flipH="1">
              <a:off x="1051920" y="1999080"/>
              <a:ext cx="214560" cy="360"/>
            </a:xfrm>
            <a:prstGeom prst="line">
              <a:avLst/>
            </a:prstGeom>
            <a:noFill/>
            <a:ln w="36720">
              <a:solidFill>
                <a:srgbClr val="000000"/>
              </a:solidFill>
              <a:prstDash val="solid"/>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58" name="Freeform 57">
              <a:extLst>
                <a:ext uri="{FF2B5EF4-FFF2-40B4-BE49-F238E27FC236}">
                  <a16:creationId xmlns:a16="http://schemas.microsoft.com/office/drawing/2014/main" id="{01D3E6BD-D67C-290B-9DE5-C684F4E4EC62}"/>
                </a:ext>
              </a:extLst>
            </p:cNvPr>
            <p:cNvSpPr/>
            <p:nvPr/>
          </p:nvSpPr>
          <p:spPr>
            <a:xfrm>
              <a:off x="7395840" y="4135680"/>
              <a:ext cx="1842120" cy="281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99"/>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Autoflag target</a:t>
              </a:r>
            </a:p>
          </p:txBody>
        </p:sp>
        <p:sp>
          <p:nvSpPr>
            <p:cNvPr id="59" name="Freeform 58">
              <a:extLst>
                <a:ext uri="{FF2B5EF4-FFF2-40B4-BE49-F238E27FC236}">
                  <a16:creationId xmlns:a16="http://schemas.microsoft.com/office/drawing/2014/main" id="{F51A021A-BA29-440A-7F06-06A00F4A664F}"/>
                </a:ext>
              </a:extLst>
            </p:cNvPr>
            <p:cNvSpPr/>
            <p:nvPr/>
          </p:nvSpPr>
          <p:spPr>
            <a:xfrm>
              <a:off x="1327680" y="6615720"/>
              <a:ext cx="5426280" cy="452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8080"/>
            </a:solidFill>
            <a:ln w="0">
              <a:solidFill>
                <a:srgbClr val="000000"/>
              </a:solidFill>
              <a:prstDash val="solid"/>
            </a:ln>
          </p:spPr>
          <p:txBody>
            <a:bodyPr vert="horz" wrap="none" lIns="90000" tIns="45000" rIns="90000" bIns="45000" anchor="ctr" anchorCtr="0" compatLnSpc="0">
              <a:noAutofit/>
            </a:bodyPr>
            <a:lstStyle/>
            <a:p>
              <a:pPr marL="0" marR="0" lvl="0" indent="0" algn="ctr" rtl="0" hangingPunct="0">
                <a:lnSpc>
                  <a:spcPct val="100000"/>
                </a:lnSpc>
                <a:spcBef>
                  <a:spcPts val="0"/>
                </a:spcBef>
                <a:spcAft>
                  <a:spcPts val="0"/>
                </a:spcAft>
                <a:buNone/>
                <a:tabLst/>
              </a:pPr>
              <a:r>
                <a:rPr lang="en-US" sz="1500" b="0" i="0" u="none" strike="noStrike" kern="1200">
                  <a:ln>
                    <a:noFill/>
                  </a:ln>
                  <a:latin typeface="Luxi Sans" pitchFamily="34"/>
                  <a:ea typeface="DejaVu LGC Sans" pitchFamily="2"/>
                  <a:cs typeface="DejaVu LGC Sans" pitchFamily="2"/>
                </a:rPr>
                <a:t>Web-Logs of results, diagnostic plots, QA metrics</a:t>
              </a:r>
            </a:p>
          </p:txBody>
        </p:sp>
        <p:sp>
          <p:nvSpPr>
            <p:cNvPr id="60" name="Straight Connector 59">
              <a:extLst>
                <a:ext uri="{FF2B5EF4-FFF2-40B4-BE49-F238E27FC236}">
                  <a16:creationId xmlns:a16="http://schemas.microsoft.com/office/drawing/2014/main" id="{DF400839-1A6D-38C9-CC16-095C62588AB4}"/>
                </a:ext>
              </a:extLst>
            </p:cNvPr>
            <p:cNvSpPr/>
            <p:nvPr/>
          </p:nvSpPr>
          <p:spPr>
            <a:xfrm flipH="1">
              <a:off x="6764760" y="6064920"/>
              <a:ext cx="874800" cy="770040"/>
            </a:xfrm>
            <a:prstGeom prst="line">
              <a:avLst/>
            </a:prstGeom>
            <a:noFill/>
            <a:ln w="36720">
              <a:solidFill>
                <a:srgbClr val="0099FF"/>
              </a:solidFill>
              <a:custDash>
                <a:ds d="197000" sp="197000"/>
              </a:custDash>
              <a:tail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1" name="Straight Connector 60">
              <a:extLst>
                <a:ext uri="{FF2B5EF4-FFF2-40B4-BE49-F238E27FC236}">
                  <a16:creationId xmlns:a16="http://schemas.microsoft.com/office/drawing/2014/main" id="{F117DAFA-E8DF-5980-57B6-6B705D08D924}"/>
                </a:ext>
              </a:extLst>
            </p:cNvPr>
            <p:cNvSpPr/>
            <p:nvPr/>
          </p:nvSpPr>
          <p:spPr>
            <a:xfrm flipV="1">
              <a:off x="1028160" y="6846120"/>
              <a:ext cx="289440" cy="10080"/>
            </a:xfrm>
            <a:prstGeom prst="line">
              <a:avLst/>
            </a:prstGeom>
            <a:noFill/>
            <a:ln w="36720">
              <a:solidFill>
                <a:srgbClr val="0099FF"/>
              </a:solidFill>
              <a:custDash>
                <a:ds d="197000" sp="197000"/>
              </a:custDash>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2" name="Straight Connector 61">
              <a:extLst>
                <a:ext uri="{FF2B5EF4-FFF2-40B4-BE49-F238E27FC236}">
                  <a16:creationId xmlns:a16="http://schemas.microsoft.com/office/drawing/2014/main" id="{B8318D59-B0D8-F200-4AB9-97722AEA844E}"/>
                </a:ext>
              </a:extLst>
            </p:cNvPr>
            <p:cNvSpPr/>
            <p:nvPr/>
          </p:nvSpPr>
          <p:spPr>
            <a:xfrm flipV="1">
              <a:off x="1028160" y="3046320"/>
              <a:ext cx="32400" cy="3809880"/>
            </a:xfrm>
            <a:prstGeom prst="line">
              <a:avLst/>
            </a:prstGeom>
            <a:noFill/>
            <a:ln w="36720">
              <a:solidFill>
                <a:srgbClr val="0099FF"/>
              </a:solidFill>
              <a:custDash>
                <a:ds d="197000" sp="197000"/>
              </a:custDash>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3" name="Straight Connector 62">
              <a:extLst>
                <a:ext uri="{FF2B5EF4-FFF2-40B4-BE49-F238E27FC236}">
                  <a16:creationId xmlns:a16="http://schemas.microsoft.com/office/drawing/2014/main" id="{9B407B99-A467-A803-7456-B9B4A670B0CB}"/>
                </a:ext>
              </a:extLst>
            </p:cNvPr>
            <p:cNvSpPr/>
            <p:nvPr/>
          </p:nvSpPr>
          <p:spPr>
            <a:xfrm flipH="1">
              <a:off x="1060560" y="3082320"/>
              <a:ext cx="1059480" cy="360"/>
            </a:xfrm>
            <a:prstGeom prst="line">
              <a:avLst/>
            </a:prstGeom>
            <a:noFill/>
            <a:ln w="36720">
              <a:solidFill>
                <a:srgbClr val="0099FF"/>
              </a:solidFill>
              <a:custDash>
                <a:ds d="197000" sp="197000"/>
              </a:custDash>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4" name="Straight Connector 63">
              <a:extLst>
                <a:ext uri="{FF2B5EF4-FFF2-40B4-BE49-F238E27FC236}">
                  <a16:creationId xmlns:a16="http://schemas.microsoft.com/office/drawing/2014/main" id="{9A493936-0F98-7F29-E521-B741999D7603}"/>
                </a:ext>
              </a:extLst>
            </p:cNvPr>
            <p:cNvSpPr/>
            <p:nvPr/>
          </p:nvSpPr>
          <p:spPr>
            <a:xfrm flipV="1">
              <a:off x="3832200" y="2746440"/>
              <a:ext cx="32040" cy="3864240"/>
            </a:xfrm>
            <a:prstGeom prst="line">
              <a:avLst/>
            </a:prstGeom>
            <a:noFill/>
            <a:ln w="36720">
              <a:solidFill>
                <a:srgbClr val="0099FF"/>
              </a:solidFill>
              <a:custDash>
                <a:ds d="197000" sp="197000"/>
              </a:custDash>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5" name="Straight Connector 64">
              <a:extLst>
                <a:ext uri="{FF2B5EF4-FFF2-40B4-BE49-F238E27FC236}">
                  <a16:creationId xmlns:a16="http://schemas.microsoft.com/office/drawing/2014/main" id="{7FC2C2C2-1255-E7D1-9C9F-ED3934E03A98}"/>
                </a:ext>
              </a:extLst>
            </p:cNvPr>
            <p:cNvSpPr/>
            <p:nvPr/>
          </p:nvSpPr>
          <p:spPr>
            <a:xfrm flipH="1">
              <a:off x="6518880" y="6096240"/>
              <a:ext cx="567000" cy="514079"/>
            </a:xfrm>
            <a:prstGeom prst="line">
              <a:avLst/>
            </a:prstGeom>
            <a:noFill/>
            <a:ln w="36720">
              <a:solidFill>
                <a:srgbClr val="0099FF"/>
              </a:solidFill>
              <a:custDash>
                <a:ds d="197000" sp="197000"/>
              </a:custDash>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6" name="Straight Connector 65">
              <a:extLst>
                <a:ext uri="{FF2B5EF4-FFF2-40B4-BE49-F238E27FC236}">
                  <a16:creationId xmlns:a16="http://schemas.microsoft.com/office/drawing/2014/main" id="{1776E8F9-FA47-26D9-C2F6-BE41737D8184}"/>
                </a:ext>
              </a:extLst>
            </p:cNvPr>
            <p:cNvSpPr/>
            <p:nvPr/>
          </p:nvSpPr>
          <p:spPr>
            <a:xfrm flipV="1">
              <a:off x="7086240" y="4030919"/>
              <a:ext cx="20880" cy="2065321"/>
            </a:xfrm>
            <a:prstGeom prst="line">
              <a:avLst/>
            </a:prstGeom>
            <a:noFill/>
            <a:ln w="36720">
              <a:solidFill>
                <a:srgbClr val="0099FF"/>
              </a:solidFill>
              <a:custDash>
                <a:ds d="197000" sp="197000"/>
              </a:custDash>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7" name="Straight Connector 66">
              <a:extLst>
                <a:ext uri="{FF2B5EF4-FFF2-40B4-BE49-F238E27FC236}">
                  <a16:creationId xmlns:a16="http://schemas.microsoft.com/office/drawing/2014/main" id="{D9F4D012-22EB-CB33-45A8-AF748D945519}"/>
                </a:ext>
              </a:extLst>
            </p:cNvPr>
            <p:cNvSpPr/>
            <p:nvPr/>
          </p:nvSpPr>
          <p:spPr>
            <a:xfrm flipV="1">
              <a:off x="5518440" y="978840"/>
              <a:ext cx="631080" cy="4680"/>
            </a:xfrm>
            <a:prstGeom prst="line">
              <a:avLst/>
            </a:prstGeom>
            <a:noFill/>
            <a:ln w="0">
              <a:solidFill>
                <a:srgbClr val="000000"/>
              </a:solidFill>
              <a:prstDash val="solid"/>
              <a:tailEnd type="arrow"/>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8" name="Straight Connector 67">
              <a:extLst>
                <a:ext uri="{FF2B5EF4-FFF2-40B4-BE49-F238E27FC236}">
                  <a16:creationId xmlns:a16="http://schemas.microsoft.com/office/drawing/2014/main" id="{7A311175-2A91-275D-6245-151C8D9AC662}"/>
                </a:ext>
              </a:extLst>
            </p:cNvPr>
            <p:cNvSpPr/>
            <p:nvPr/>
          </p:nvSpPr>
          <p:spPr>
            <a:xfrm flipH="1" flipV="1">
              <a:off x="5572080" y="3963959"/>
              <a:ext cx="274680" cy="357841"/>
            </a:xfrm>
            <a:prstGeom prst="line">
              <a:avLst/>
            </a:prstGeom>
            <a:noFill/>
            <a:ln w="36720">
              <a:solidFill>
                <a:srgbClr val="000000"/>
              </a:solidFill>
              <a:prstDash val="solid"/>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9" name="Straight Connector 68">
              <a:extLst>
                <a:ext uri="{FF2B5EF4-FFF2-40B4-BE49-F238E27FC236}">
                  <a16:creationId xmlns:a16="http://schemas.microsoft.com/office/drawing/2014/main" id="{6F0F1B14-3198-81BE-5659-AFFED1110123}"/>
                </a:ext>
              </a:extLst>
            </p:cNvPr>
            <p:cNvSpPr/>
            <p:nvPr/>
          </p:nvSpPr>
          <p:spPr>
            <a:xfrm flipH="1" flipV="1">
              <a:off x="5117400" y="4084560"/>
              <a:ext cx="1440" cy="237240"/>
            </a:xfrm>
            <a:prstGeom prst="line">
              <a:avLst/>
            </a:prstGeom>
            <a:noFill/>
            <a:ln w="36720">
              <a:solidFill>
                <a:srgbClr val="000000"/>
              </a:solidFill>
              <a:prstDash val="solid"/>
              <a:tail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70" name="Straight Connector 69">
              <a:extLst>
                <a:ext uri="{FF2B5EF4-FFF2-40B4-BE49-F238E27FC236}">
                  <a16:creationId xmlns:a16="http://schemas.microsoft.com/office/drawing/2014/main" id="{5F26E6E0-08F8-FE53-6844-057D92CEC703}"/>
                </a:ext>
              </a:extLst>
            </p:cNvPr>
            <p:cNvSpPr/>
            <p:nvPr/>
          </p:nvSpPr>
          <p:spPr>
            <a:xfrm flipH="1" flipV="1">
              <a:off x="9219600" y="2319480"/>
              <a:ext cx="274680" cy="357840"/>
            </a:xfrm>
            <a:prstGeom prst="line">
              <a:avLst/>
            </a:prstGeom>
            <a:noFill/>
            <a:ln w="36720">
              <a:solidFill>
                <a:srgbClr val="000000"/>
              </a:solidFill>
              <a:prstDash val="solid"/>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71" name="Straight Connector 70">
              <a:extLst>
                <a:ext uri="{FF2B5EF4-FFF2-40B4-BE49-F238E27FC236}">
                  <a16:creationId xmlns:a16="http://schemas.microsoft.com/office/drawing/2014/main" id="{5E323403-1A3D-3E45-3803-7636756F23FC}"/>
                </a:ext>
              </a:extLst>
            </p:cNvPr>
            <p:cNvSpPr/>
            <p:nvPr/>
          </p:nvSpPr>
          <p:spPr>
            <a:xfrm flipV="1">
              <a:off x="8914680" y="2454480"/>
              <a:ext cx="9360" cy="206640"/>
            </a:xfrm>
            <a:prstGeom prst="line">
              <a:avLst/>
            </a:prstGeom>
            <a:noFill/>
            <a:ln w="36720">
              <a:solidFill>
                <a:srgbClr val="000000"/>
              </a:solidFill>
              <a:prstDash val="solid"/>
              <a:tail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72" name="Straight Connector 71">
              <a:extLst>
                <a:ext uri="{FF2B5EF4-FFF2-40B4-BE49-F238E27FC236}">
                  <a16:creationId xmlns:a16="http://schemas.microsoft.com/office/drawing/2014/main" id="{60995301-7EDB-E89C-9EC1-804CC43C29A8}"/>
                </a:ext>
              </a:extLst>
            </p:cNvPr>
            <p:cNvSpPr/>
            <p:nvPr/>
          </p:nvSpPr>
          <p:spPr>
            <a:xfrm flipH="1">
              <a:off x="4568760" y="6196680"/>
              <a:ext cx="2098440" cy="9000"/>
            </a:xfrm>
            <a:prstGeom prst="line">
              <a:avLst/>
            </a:prstGeom>
            <a:noFill/>
            <a:ln w="36720">
              <a:solidFill>
                <a:srgbClr val="000000"/>
              </a:solidFill>
              <a:prstDash val="solid"/>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73" name="Straight Connector 72">
              <a:extLst>
                <a:ext uri="{FF2B5EF4-FFF2-40B4-BE49-F238E27FC236}">
                  <a16:creationId xmlns:a16="http://schemas.microsoft.com/office/drawing/2014/main" id="{39FC8ADF-1C56-7C48-87E0-D4B8BF07F569}"/>
                </a:ext>
              </a:extLst>
            </p:cNvPr>
            <p:cNvSpPr/>
            <p:nvPr/>
          </p:nvSpPr>
          <p:spPr>
            <a:xfrm flipH="1">
              <a:off x="6634080" y="2086200"/>
              <a:ext cx="8640" cy="4110480"/>
            </a:xfrm>
            <a:prstGeom prst="line">
              <a:avLst/>
            </a:prstGeom>
            <a:noFill/>
            <a:ln w="36720">
              <a:solidFill>
                <a:srgbClr val="000000"/>
              </a:solidFill>
              <a:prstDash val="solid"/>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74" name="Straight Connector 73">
              <a:extLst>
                <a:ext uri="{FF2B5EF4-FFF2-40B4-BE49-F238E27FC236}">
                  <a16:creationId xmlns:a16="http://schemas.microsoft.com/office/drawing/2014/main" id="{06A41894-A8F0-4ABB-7E13-2FBDB9D5ABFB}"/>
                </a:ext>
              </a:extLst>
            </p:cNvPr>
            <p:cNvSpPr/>
            <p:nvPr/>
          </p:nvSpPr>
          <p:spPr>
            <a:xfrm flipH="1">
              <a:off x="3844800" y="2729160"/>
              <a:ext cx="757080" cy="360"/>
            </a:xfrm>
            <a:prstGeom prst="line">
              <a:avLst/>
            </a:prstGeom>
            <a:noFill/>
            <a:ln w="36720">
              <a:solidFill>
                <a:srgbClr val="0099FF"/>
              </a:solidFill>
              <a:custDash>
                <a:ds d="197000" sp="197000"/>
              </a:custDash>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75" name="Straight Connector 74">
              <a:extLst>
                <a:ext uri="{FF2B5EF4-FFF2-40B4-BE49-F238E27FC236}">
                  <a16:creationId xmlns:a16="http://schemas.microsoft.com/office/drawing/2014/main" id="{BA1DC602-E189-793C-0CD3-1B7D39849A8F}"/>
                </a:ext>
              </a:extLst>
            </p:cNvPr>
            <p:cNvSpPr/>
            <p:nvPr/>
          </p:nvSpPr>
          <p:spPr>
            <a:xfrm flipH="1">
              <a:off x="7110720" y="4045320"/>
              <a:ext cx="1130039" cy="11160"/>
            </a:xfrm>
            <a:prstGeom prst="line">
              <a:avLst/>
            </a:prstGeom>
            <a:noFill/>
            <a:ln w="36720">
              <a:solidFill>
                <a:srgbClr val="0099FF"/>
              </a:solidFill>
              <a:custDash>
                <a:ds d="197000" sp="197000"/>
              </a:custDash>
              <a:headEnd type="arrow"/>
            </a:ln>
          </p:spPr>
          <p:txBody>
            <a:bodyPr vert="horz" wrap="none" lIns="108360" tIns="63359" rIns="108360" bIns="63359" anchor="ctr" anchorCtr="1" compatLnSpc="0"/>
            <a:lstStyle/>
            <a:p>
              <a:pPr marL="0" marR="0" lvl="0" indent="0"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grpSp>
    </p:spTree>
    <p:extLst>
      <p:ext uri="{BB962C8B-B14F-4D97-AF65-F5344CB8AC3E}">
        <p14:creationId xmlns:p14="http://schemas.microsoft.com/office/powerpoint/2010/main" val="2601614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28408-6DCA-EFB9-466A-577D993DC5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D31E9A-3D84-EDDD-122F-D71B7544F3A7}"/>
              </a:ext>
            </a:extLst>
          </p:cNvPr>
          <p:cNvSpPr txBox="1">
            <a:spLocks noGrp="1"/>
          </p:cNvSpPr>
          <p:nvPr>
            <p:ph type="title" idx="4294967295"/>
          </p:nvPr>
        </p:nvSpPr>
        <p:spPr>
          <a:xfrm>
            <a:off x="384422" y="3412093"/>
            <a:ext cx="9068763" cy="369332"/>
          </a:xfrm>
        </p:spPr>
        <p:txBody>
          <a:bodyPr>
            <a:spAutoFit/>
          </a:bodyPr>
          <a:lstStyle/>
          <a:p>
            <a:pPr lvl="0"/>
            <a:r>
              <a:rPr lang="en-US" dirty="0"/>
              <a:t>Build your own Interferometer ! </a:t>
            </a:r>
          </a:p>
        </p:txBody>
      </p:sp>
      <p:sp>
        <p:nvSpPr>
          <p:cNvPr id="3" name="TextBox 2">
            <a:extLst>
              <a:ext uri="{FF2B5EF4-FFF2-40B4-BE49-F238E27FC236}">
                <a16:creationId xmlns:a16="http://schemas.microsoft.com/office/drawing/2014/main" id="{61EFA8D5-1DF9-EE5B-EE32-ADF0ABEA4E9D}"/>
              </a:ext>
            </a:extLst>
          </p:cNvPr>
          <p:cNvSpPr txBox="1"/>
          <p:nvPr/>
        </p:nvSpPr>
        <p:spPr>
          <a:xfrm>
            <a:off x="634675" y="7742160"/>
            <a:ext cx="8351635" cy="14169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Multi-stage process. Linear.  There are weblogs showing human readable information to use for diagnostics (numerical as well as procedural failures). QA system.  Ability to 'restore' to any state for optimized re-processing. Standarized calibrated data and output image products for the archive.</a:t>
            </a:r>
          </a:p>
        </p:txBody>
      </p:sp>
    </p:spTree>
    <p:extLst>
      <p:ext uri="{BB962C8B-B14F-4D97-AF65-F5344CB8AC3E}">
        <p14:creationId xmlns:p14="http://schemas.microsoft.com/office/powerpoint/2010/main" val="1642816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90BC4-37BE-177B-A517-503C45EF499A}"/>
              </a:ext>
            </a:extLst>
          </p:cNvPr>
          <p:cNvSpPr txBox="1">
            <a:spLocks noGrp="1"/>
          </p:cNvSpPr>
          <p:nvPr>
            <p:ph type="title" idx="4294967295"/>
          </p:nvPr>
        </p:nvSpPr>
        <p:spPr/>
        <p:txBody>
          <a:bodyPr>
            <a:spAutoFit/>
          </a:bodyPr>
          <a:lstStyle/>
          <a:p>
            <a:pPr lvl="0"/>
            <a:r>
              <a:rPr lang="en-US"/>
              <a:t>Build Your Own Interferometer !</a:t>
            </a:r>
          </a:p>
        </p:txBody>
      </p:sp>
      <p:sp>
        <p:nvSpPr>
          <p:cNvPr id="3" name="TextBox 2">
            <a:extLst>
              <a:ext uri="{FF2B5EF4-FFF2-40B4-BE49-F238E27FC236}">
                <a16:creationId xmlns:a16="http://schemas.microsoft.com/office/drawing/2014/main" id="{E226B1E7-6463-17B1-3BB8-D7A826070F41}"/>
              </a:ext>
            </a:extLst>
          </p:cNvPr>
          <p:cNvSpPr txBox="1"/>
          <p:nvPr/>
        </p:nvSpPr>
        <p:spPr>
          <a:xfrm>
            <a:off x="634675" y="7742160"/>
            <a:ext cx="8351635" cy="14169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Multi-stage process. Linear.  There are weblogs showing human readable information to use for diagnostics (numerical as well as procedural failures). QA system.  Ability to 'restore' to any state for optimized re-processing. Standarized calibrated data and output image products for the archive.</a:t>
            </a:r>
          </a:p>
        </p:txBody>
      </p:sp>
      <p:sp>
        <p:nvSpPr>
          <p:cNvPr id="4" name="TextBox 3">
            <a:extLst>
              <a:ext uri="{FF2B5EF4-FFF2-40B4-BE49-F238E27FC236}">
                <a16:creationId xmlns:a16="http://schemas.microsoft.com/office/drawing/2014/main" id="{1937F170-C91F-606F-9C2A-520796479CAF}"/>
              </a:ext>
            </a:extLst>
          </p:cNvPr>
          <p:cNvSpPr txBox="1"/>
          <p:nvPr/>
        </p:nvSpPr>
        <p:spPr>
          <a:xfrm>
            <a:off x="2329562" y="7089123"/>
            <a:ext cx="5449677" cy="32544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 </a:t>
            </a:r>
            <a:r>
              <a:rPr lang="en-US" sz="1600" b="0" i="0" u="none" strike="noStrike" kern="1200" cap="none" spc="0" baseline="0">
                <a:solidFill>
                  <a:srgbClr val="000000"/>
                </a:solidFill>
                <a:uFillTx/>
                <a:latin typeface="Luxi Sans" pitchFamily="34"/>
                <a:ea typeface="DejaVu LGC Sans" pitchFamily="2"/>
                <a:cs typeface="DejaVu LGC Sans" pitchFamily="2"/>
                <a:hlinkClick r:id="rId3">
                  <a:extLst>
                    <a:ext uri="{A12FA001-AC4F-418D-AE19-62706E023703}">
                      <ahyp:hlinkClr xmlns:ahyp="http://schemas.microsoft.com/office/drawing/2018/hyperlinkcolor" val="tx"/>
                    </a:ext>
                  </a:extLst>
                </a:hlinkClick>
              </a:rPr>
              <a:t>https://github.com/urvashirau/ImagingSimulator</a:t>
            </a:r>
            <a:r>
              <a:rPr lang="en-US" sz="1600" b="0" i="0" u="none" strike="noStrike" kern="1200" cap="none" spc="0" baseline="0">
                <a:solidFill>
                  <a:srgbClr val="000000"/>
                </a:solidFill>
                <a:uFillTx/>
                <a:latin typeface="Luxi Sans" pitchFamily="34"/>
                <a:ea typeface="DejaVu LGC Sans" pitchFamily="2"/>
                <a:cs typeface="DejaVu LGC Sans" pitchFamily="2"/>
              </a:rPr>
              <a:t> )</a:t>
            </a:r>
          </a:p>
        </p:txBody>
      </p:sp>
      <p:pic>
        <p:nvPicPr>
          <p:cNvPr id="1026" name="Picture 2" descr="Spiral config short synthesis">
            <a:extLst>
              <a:ext uri="{FF2B5EF4-FFF2-40B4-BE49-F238E27FC236}">
                <a16:creationId xmlns:a16="http://schemas.microsoft.com/office/drawing/2014/main" id="{ADB1DEDA-620B-C7F5-1B08-8318039276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1413"/>
            <a:ext cx="10077450" cy="5280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ECB59-DAC2-DAFA-62D6-3E00AEB8EC0D}"/>
              </a:ext>
            </a:extLst>
          </p:cNvPr>
          <p:cNvSpPr txBox="1">
            <a:spLocks noGrp="1"/>
          </p:cNvSpPr>
          <p:nvPr>
            <p:ph type="title" idx="4294967295"/>
          </p:nvPr>
        </p:nvSpPr>
        <p:spPr/>
        <p:txBody>
          <a:bodyPr>
            <a:spAutoFit/>
          </a:bodyPr>
          <a:lstStyle/>
          <a:p>
            <a:pPr lvl="0"/>
            <a:r>
              <a:rPr lang="en-US"/>
              <a:t>Measurements</a:t>
            </a:r>
          </a:p>
        </p:txBody>
      </p:sp>
      <p:grpSp>
        <p:nvGrpSpPr>
          <p:cNvPr id="3" name="Group 2">
            <a:extLst>
              <a:ext uri="{FF2B5EF4-FFF2-40B4-BE49-F238E27FC236}">
                <a16:creationId xmlns:a16="http://schemas.microsoft.com/office/drawing/2014/main" id="{C5CE6049-409A-004B-7A95-1FBA55F4708A}"/>
              </a:ext>
            </a:extLst>
          </p:cNvPr>
          <p:cNvGrpSpPr/>
          <p:nvPr/>
        </p:nvGrpSpPr>
        <p:grpSpPr>
          <a:xfrm>
            <a:off x="2650202" y="3003118"/>
            <a:ext cx="3842646" cy="3354842"/>
            <a:chOff x="833759" y="2680920"/>
            <a:chExt cx="3842646" cy="3354842"/>
          </a:xfrm>
        </p:grpSpPr>
        <p:grpSp>
          <p:nvGrpSpPr>
            <p:cNvPr id="4" name="Group 3">
              <a:extLst>
                <a:ext uri="{FF2B5EF4-FFF2-40B4-BE49-F238E27FC236}">
                  <a16:creationId xmlns:a16="http://schemas.microsoft.com/office/drawing/2014/main" id="{5599C872-A4B4-E1BB-C7CD-D3AB08BC6EA6}"/>
                </a:ext>
              </a:extLst>
            </p:cNvPr>
            <p:cNvGrpSpPr/>
            <p:nvPr/>
          </p:nvGrpSpPr>
          <p:grpSpPr>
            <a:xfrm>
              <a:off x="833759" y="2680920"/>
              <a:ext cx="3842646" cy="2707565"/>
              <a:chOff x="833759" y="2680920"/>
              <a:chExt cx="3842646" cy="2707565"/>
            </a:xfrm>
          </p:grpSpPr>
          <p:sp>
            <p:nvSpPr>
              <p:cNvPr id="5" name="Freeform 4">
                <a:extLst>
                  <a:ext uri="{FF2B5EF4-FFF2-40B4-BE49-F238E27FC236}">
                    <a16:creationId xmlns:a16="http://schemas.microsoft.com/office/drawing/2014/main" id="{BE257394-8205-8A87-011E-08545E6129BD}"/>
                  </a:ext>
                </a:extLst>
              </p:cNvPr>
              <p:cNvSpPr/>
              <p:nvPr/>
            </p:nvSpPr>
            <p:spPr>
              <a:xfrm>
                <a:off x="887397" y="4903195"/>
                <a:ext cx="189719" cy="272884"/>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 name="Freeform 5">
                <a:extLst>
                  <a:ext uri="{FF2B5EF4-FFF2-40B4-BE49-F238E27FC236}">
                    <a16:creationId xmlns:a16="http://schemas.microsoft.com/office/drawing/2014/main" id="{BAE8415C-6D70-8700-E50F-27A73E920AEA}"/>
                  </a:ext>
                </a:extLst>
              </p:cNvPr>
              <p:cNvSpPr/>
              <p:nvPr/>
            </p:nvSpPr>
            <p:spPr>
              <a:xfrm>
                <a:off x="3194639" y="4875123"/>
                <a:ext cx="190442" cy="273597"/>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7" name="Freeform 6">
                <a:extLst>
                  <a:ext uri="{FF2B5EF4-FFF2-40B4-BE49-F238E27FC236}">
                    <a16:creationId xmlns:a16="http://schemas.microsoft.com/office/drawing/2014/main" id="{7D9B6FD8-5DF3-7579-FD9A-6DA426C90411}"/>
                  </a:ext>
                </a:extLst>
              </p:cNvPr>
              <p:cNvSpPr/>
              <p:nvPr/>
            </p:nvSpPr>
            <p:spPr>
              <a:xfrm>
                <a:off x="833759" y="4705200"/>
                <a:ext cx="298441" cy="28331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10165D3-6E23-F2B6-0522-D39CAF9770D0}"/>
                      </a:ext>
                    </a:extLst>
                  </p:cNvPr>
                  <p:cNvSpPr txBox="1"/>
                  <p:nvPr/>
                </p:nvSpPr>
                <p:spPr>
                  <a:xfrm>
                    <a:off x="2862355" y="3677762"/>
                    <a:ext cx="245516" cy="3218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𝑏</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8" name="TextBox 7">
                    <a:extLst>
                      <a:ext uri="{FF2B5EF4-FFF2-40B4-BE49-F238E27FC236}">
                        <a16:creationId xmlns:a16="http://schemas.microsoft.com/office/drawing/2014/main" id="{C10165D3-6E23-F2B6-0522-D39CAF9770D0}"/>
                      </a:ext>
                    </a:extLst>
                  </p:cNvPr>
                  <p:cNvSpPr txBox="1">
                    <a:spLocks noRot="1" noChangeAspect="1" noMove="1" noResize="1" noEditPoints="1" noAdjustHandles="1" noChangeArrowheads="1" noChangeShapeType="1" noTextEdit="1"/>
                  </p:cNvSpPr>
                  <p:nvPr/>
                </p:nvSpPr>
                <p:spPr>
                  <a:xfrm>
                    <a:off x="2862355" y="3677762"/>
                    <a:ext cx="245516" cy="321841"/>
                  </a:xfrm>
                  <a:prstGeom prst="rect">
                    <a:avLst/>
                  </a:prstGeom>
                  <a:blipFill>
                    <a:blip r:embed="rId3"/>
                    <a:stretch>
                      <a:fillRect r="-25000" b="-23077"/>
                    </a:stretch>
                  </a:blipFill>
                  <a:ln cap="flat">
                    <a:noFill/>
                  </a:ln>
                </p:spPr>
                <p:txBody>
                  <a:bodyPr/>
                  <a:lstStyle/>
                  <a:p>
                    <a:r>
                      <a:rPr lang="en-US">
                        <a:noFill/>
                      </a:rPr>
                      <a:t> </a:t>
                    </a:r>
                  </a:p>
                </p:txBody>
              </p:sp>
            </mc:Fallback>
          </mc:AlternateContent>
          <p:sp>
            <p:nvSpPr>
              <p:cNvPr id="9" name="Straight Connector 8">
                <a:extLst>
                  <a:ext uri="{FF2B5EF4-FFF2-40B4-BE49-F238E27FC236}">
                    <a16:creationId xmlns:a16="http://schemas.microsoft.com/office/drawing/2014/main" id="{B2057F31-6E02-94B4-A552-B3E082CA5EF1}"/>
                  </a:ext>
                </a:extLst>
              </p:cNvPr>
              <p:cNvSpPr/>
              <p:nvPr/>
            </p:nvSpPr>
            <p:spPr>
              <a:xfrm>
                <a:off x="906481" y="4736518"/>
                <a:ext cx="153719" cy="2170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0" name="Straight Connector 9">
                <a:extLst>
                  <a:ext uri="{FF2B5EF4-FFF2-40B4-BE49-F238E27FC236}">
                    <a16:creationId xmlns:a16="http://schemas.microsoft.com/office/drawing/2014/main" id="{09598E89-609E-C599-1054-E8D93768ED0B}"/>
                  </a:ext>
                </a:extLst>
              </p:cNvPr>
              <p:cNvSpPr/>
              <p:nvPr/>
            </p:nvSpPr>
            <p:spPr>
              <a:xfrm flipV="1">
                <a:off x="870481" y="4746238"/>
                <a:ext cx="235083" cy="17927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1" name="Freeform 10">
                <a:extLst>
                  <a:ext uri="{FF2B5EF4-FFF2-40B4-BE49-F238E27FC236}">
                    <a16:creationId xmlns:a16="http://schemas.microsoft.com/office/drawing/2014/main" id="{43D4CC59-61EB-38F3-777A-92829A6EFD8B}"/>
                  </a:ext>
                </a:extLst>
              </p:cNvPr>
              <p:cNvSpPr/>
              <p:nvPr/>
            </p:nvSpPr>
            <p:spPr>
              <a:xfrm>
                <a:off x="3153244" y="4678564"/>
                <a:ext cx="298798" cy="282238"/>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2" name="Straight Connector 11">
                <a:extLst>
                  <a:ext uri="{FF2B5EF4-FFF2-40B4-BE49-F238E27FC236}">
                    <a16:creationId xmlns:a16="http://schemas.microsoft.com/office/drawing/2014/main" id="{48A28678-93D2-3602-98EB-0FA68D048447}"/>
                  </a:ext>
                </a:extLst>
              </p:cNvPr>
              <p:cNvSpPr/>
              <p:nvPr/>
            </p:nvSpPr>
            <p:spPr>
              <a:xfrm>
                <a:off x="3225600" y="4709516"/>
                <a:ext cx="153719" cy="2170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3" name="Straight Connector 12">
                <a:extLst>
                  <a:ext uri="{FF2B5EF4-FFF2-40B4-BE49-F238E27FC236}">
                    <a16:creationId xmlns:a16="http://schemas.microsoft.com/office/drawing/2014/main" id="{004F5E54-CFE0-46FC-1484-807762EF6EAE}"/>
                  </a:ext>
                </a:extLst>
              </p:cNvPr>
              <p:cNvSpPr/>
              <p:nvPr/>
            </p:nvSpPr>
            <p:spPr>
              <a:xfrm flipV="1">
                <a:off x="3189600" y="4718880"/>
                <a:ext cx="235083" cy="17927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4" name="Freeform 13">
                <a:extLst>
                  <a:ext uri="{FF2B5EF4-FFF2-40B4-BE49-F238E27FC236}">
                    <a16:creationId xmlns:a16="http://schemas.microsoft.com/office/drawing/2014/main" id="{9E0F8732-6F2B-BC92-3FC6-A8744BA2048F}"/>
                  </a:ext>
                </a:extLst>
              </p:cNvPr>
              <p:cNvSpPr/>
              <p:nvPr/>
            </p:nvSpPr>
            <p:spPr>
              <a:xfrm>
                <a:off x="4331521" y="2689195"/>
                <a:ext cx="344884" cy="32004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val f2"/>
                  <a:gd name="f17" fmla="val f3"/>
                  <a:gd name="f18" fmla="+- f17 0 f16"/>
                  <a:gd name="f19" fmla="*/ f18 1 21600"/>
                  <a:gd name="f20" fmla="*/ 6722 f19 1"/>
                  <a:gd name="f21" fmla="*/ 14878 f19 1"/>
                  <a:gd name="f22" fmla="*/ 15460 f19 1"/>
                  <a:gd name="f23" fmla="*/ 8256 f19 1"/>
                  <a:gd name="f24" fmla="*/ f20 1 f19"/>
                  <a:gd name="f25" fmla="*/ f21 1 f19"/>
                  <a:gd name="f26" fmla="*/ f23 1 f19"/>
                  <a:gd name="f27" fmla="*/ f22 1 f19"/>
                  <a:gd name="f28" fmla="*/ f24 f14 1"/>
                  <a:gd name="f29" fmla="*/ f25 f14 1"/>
                  <a:gd name="f30" fmla="*/ f27 f15 1"/>
                  <a:gd name="f31" fmla="*/ f26 f15 1"/>
                </a:gdLst>
                <a:ahLst/>
                <a:cxnLst>
                  <a:cxn ang="3cd4">
                    <a:pos x="hc" y="t"/>
                  </a:cxn>
                  <a:cxn ang="0">
                    <a:pos x="r" y="vc"/>
                  </a:cxn>
                  <a:cxn ang="cd4">
                    <a:pos x="hc" y="b"/>
                  </a:cxn>
                  <a:cxn ang="cd2">
                    <a:pos x="l" y="vc"/>
                  </a:cxn>
                </a:cxnLst>
                <a:rect l="f28" t="f31" r="f29" b="f30"/>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FF00"/>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5" name="Straight Connector 14">
                <a:extLst>
                  <a:ext uri="{FF2B5EF4-FFF2-40B4-BE49-F238E27FC236}">
                    <a16:creationId xmlns:a16="http://schemas.microsoft.com/office/drawing/2014/main" id="{9DAB5090-5FF5-CE93-1FDA-770349FE0CA7}"/>
                  </a:ext>
                </a:extLst>
              </p:cNvPr>
              <p:cNvSpPr/>
              <p:nvPr/>
            </p:nvSpPr>
            <p:spPr>
              <a:xfrm flipH="1">
                <a:off x="3394079" y="3047759"/>
                <a:ext cx="785524" cy="63900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FF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6" name="Straight Connector 15">
                <a:extLst>
                  <a:ext uri="{FF2B5EF4-FFF2-40B4-BE49-F238E27FC236}">
                    <a16:creationId xmlns:a16="http://schemas.microsoft.com/office/drawing/2014/main" id="{635878A0-4BF1-99BC-80D0-BD7843BCEF19}"/>
                  </a:ext>
                </a:extLst>
              </p:cNvPr>
              <p:cNvSpPr/>
              <p:nvPr/>
            </p:nvSpPr>
            <p:spPr>
              <a:xfrm flipH="1">
                <a:off x="972363" y="3137754"/>
                <a:ext cx="1956239" cy="149903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7" name="Straight Connector 16">
                <a:extLst>
                  <a:ext uri="{FF2B5EF4-FFF2-40B4-BE49-F238E27FC236}">
                    <a16:creationId xmlns:a16="http://schemas.microsoft.com/office/drawing/2014/main" id="{451228EF-CDCB-E924-5B97-87D96ACE67CB}"/>
                  </a:ext>
                </a:extLst>
              </p:cNvPr>
              <p:cNvSpPr/>
              <p:nvPr/>
            </p:nvSpPr>
            <p:spPr>
              <a:xfrm>
                <a:off x="1987558" y="2976115"/>
                <a:ext cx="1260363" cy="163547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8" name="Straight Connector 17">
                <a:extLst>
                  <a:ext uri="{FF2B5EF4-FFF2-40B4-BE49-F238E27FC236}">
                    <a16:creationId xmlns:a16="http://schemas.microsoft.com/office/drawing/2014/main" id="{0E422508-3FEC-53D3-E59B-48CDFD3C02A5}"/>
                  </a:ext>
                </a:extLst>
              </p:cNvPr>
              <p:cNvSpPr/>
              <p:nvPr/>
            </p:nvSpPr>
            <p:spPr>
              <a:xfrm flipH="1">
                <a:off x="972720" y="4585679"/>
                <a:ext cx="3126598" cy="5975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14E7E65-177F-FBD7-BD65-8D3DB44E6908}"/>
                      </a:ext>
                    </a:extLst>
                  </p:cNvPr>
                  <p:cNvSpPr txBox="1"/>
                  <p:nvPr/>
                </p:nvSpPr>
                <p:spPr>
                  <a:xfrm>
                    <a:off x="4082037" y="4432316"/>
                    <a:ext cx="510116" cy="28115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𝑥</m:t>
                              </m:r>
                            </m:e>
                          </m:acc>
                          <m:r>
                            <a:rPr lang="en-US" i="0">
                              <a:latin typeface="Cambria Math" panose="02040503050406030204" pitchFamily="18" charset="0"/>
                            </a:rPr>
                            <m:t>,</m:t>
                          </m:r>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𝑦</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19" name="TextBox 18">
                    <a:extLst>
                      <a:ext uri="{FF2B5EF4-FFF2-40B4-BE49-F238E27FC236}">
                        <a16:creationId xmlns:a16="http://schemas.microsoft.com/office/drawing/2014/main" id="{814E7E65-177F-FBD7-BD65-8D3DB44E6908}"/>
                      </a:ext>
                    </a:extLst>
                  </p:cNvPr>
                  <p:cNvSpPr txBox="1">
                    <a:spLocks noRot="1" noChangeAspect="1" noMove="1" noResize="1" noEditPoints="1" noAdjustHandles="1" noChangeArrowheads="1" noChangeShapeType="1" noTextEdit="1"/>
                  </p:cNvSpPr>
                  <p:nvPr/>
                </p:nvSpPr>
                <p:spPr>
                  <a:xfrm>
                    <a:off x="4082037" y="4432316"/>
                    <a:ext cx="510116" cy="281159"/>
                  </a:xfrm>
                  <a:prstGeom prst="rect">
                    <a:avLst/>
                  </a:prstGeom>
                  <a:blipFill>
                    <a:blip r:embed="rId4"/>
                    <a:stretch>
                      <a:fillRect t="-12500" b="-37500"/>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6D69652-3D94-0E97-2709-7BA04198F542}"/>
                      </a:ext>
                    </a:extLst>
                  </p:cNvPr>
                  <p:cNvSpPr txBox="1"/>
                  <p:nvPr/>
                </p:nvSpPr>
                <p:spPr>
                  <a:xfrm>
                    <a:off x="1350724" y="4293364"/>
                    <a:ext cx="487439" cy="28188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𝜃</m:t>
                          </m:r>
                          <m:r>
                            <a:rPr lang="en-US" i="0">
                              <a:latin typeface="Cambria Math" panose="02040503050406030204" pitchFamily="18" charset="0"/>
                            </a:rPr>
                            <m:t>,</m:t>
                          </m:r>
                          <m:r>
                            <a:rPr lang="en-US" i="1">
                              <a:latin typeface="Cambria Math" panose="02040503050406030204" pitchFamily="18" charset="0"/>
                            </a:rPr>
                            <m:t>h</m:t>
                          </m:r>
                        </m:oMath>
                      </m:oMathPara>
                    </a14:m>
                    <a:endParaRPr lang="en-US" sz="1800" b="0" i="0" u="none" strike="noStrike" kern="1200" cap="none" spc="0" baseline="0">
                      <a:solidFill>
                        <a:srgbClr val="000000"/>
                      </a:solidFill>
                      <a:uFillTx/>
                      <a:latin typeface="Luxi Sans" pitchFamily="34"/>
                    </a:endParaRPr>
                  </a:p>
                </p:txBody>
              </p:sp>
            </mc:Choice>
            <mc:Fallback xmlns="">
              <p:sp>
                <p:nvSpPr>
                  <p:cNvPr id="20" name="TextBox 19">
                    <a:extLst>
                      <a:ext uri="{FF2B5EF4-FFF2-40B4-BE49-F238E27FC236}">
                        <a16:creationId xmlns:a16="http://schemas.microsoft.com/office/drawing/2014/main" id="{D6D69652-3D94-0E97-2709-7BA04198F542}"/>
                      </a:ext>
                    </a:extLst>
                  </p:cNvPr>
                  <p:cNvSpPr txBox="1">
                    <a:spLocks noRot="1" noChangeAspect="1" noMove="1" noResize="1" noEditPoints="1" noAdjustHandles="1" noChangeArrowheads="1" noChangeShapeType="1" noTextEdit="1"/>
                  </p:cNvSpPr>
                  <p:nvPr/>
                </p:nvSpPr>
                <p:spPr>
                  <a:xfrm>
                    <a:off x="1350724" y="4293364"/>
                    <a:ext cx="487439" cy="281882"/>
                  </a:xfrm>
                  <a:prstGeom prst="rect">
                    <a:avLst/>
                  </a:prstGeom>
                  <a:blipFill>
                    <a:blip r:embed="rId5"/>
                    <a:stretch>
                      <a:fillRect r="-7692" b="-20833"/>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9A23181-3DE5-EAE2-E084-50B5C0CAF224}"/>
                      </a:ext>
                    </a:extLst>
                  </p:cNvPr>
                  <p:cNvSpPr txBox="1"/>
                  <p:nvPr/>
                </p:nvSpPr>
                <p:spPr>
                  <a:xfrm>
                    <a:off x="1685879" y="2680920"/>
                    <a:ext cx="498238" cy="2822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𝑢</m:t>
                              </m:r>
                            </m:e>
                          </m:acc>
                          <m:r>
                            <a:rPr lang="en-US" i="0">
                              <a:latin typeface="Cambria Math" panose="02040503050406030204" pitchFamily="18" charset="0"/>
                            </a:rPr>
                            <m:t>,</m:t>
                          </m:r>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𝑣</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21" name="TextBox 20">
                    <a:extLst>
                      <a:ext uri="{FF2B5EF4-FFF2-40B4-BE49-F238E27FC236}">
                        <a16:creationId xmlns:a16="http://schemas.microsoft.com/office/drawing/2014/main" id="{C9A23181-3DE5-EAE2-E084-50B5C0CAF224}"/>
                      </a:ext>
                    </a:extLst>
                  </p:cNvPr>
                  <p:cNvSpPr txBox="1">
                    <a:spLocks noRot="1" noChangeAspect="1" noMove="1" noResize="1" noEditPoints="1" noAdjustHandles="1" noChangeArrowheads="1" noChangeShapeType="1" noTextEdit="1"/>
                  </p:cNvSpPr>
                  <p:nvPr/>
                </p:nvSpPr>
                <p:spPr>
                  <a:xfrm>
                    <a:off x="1685879" y="2680920"/>
                    <a:ext cx="498238" cy="282238"/>
                  </a:xfrm>
                  <a:prstGeom prst="rect">
                    <a:avLst/>
                  </a:prstGeom>
                  <a:blipFill>
                    <a:blip r:embed="rId6"/>
                    <a:stretch>
                      <a:fillRect t="-17391" b="-13043"/>
                    </a:stretch>
                  </a:blipFill>
                  <a:ln cap="flat">
                    <a:noFill/>
                  </a:ln>
                </p:spPr>
                <p:txBody>
                  <a:bodyPr/>
                  <a:lstStyle/>
                  <a:p>
                    <a:r>
                      <a:rPr lang="en-US">
                        <a:noFill/>
                      </a:rPr>
                      <a:t> </a:t>
                    </a:r>
                  </a:p>
                </p:txBody>
              </p:sp>
            </mc:Fallback>
          </mc:AlternateContent>
          <p:sp>
            <p:nvSpPr>
              <p:cNvPr id="22" name="Freeform 21">
                <a:extLst>
                  <a:ext uri="{FF2B5EF4-FFF2-40B4-BE49-F238E27FC236}">
                    <a16:creationId xmlns:a16="http://schemas.microsoft.com/office/drawing/2014/main" id="{07676AD8-2B2A-0B22-EA06-8C5F87A6B879}"/>
                  </a:ext>
                </a:extLst>
              </p:cNvPr>
              <p:cNvSpPr/>
              <p:nvPr/>
            </p:nvSpPr>
            <p:spPr>
              <a:xfrm rot="1093788">
                <a:off x="1206550" y="4459172"/>
                <a:ext cx="251642" cy="175683"/>
              </a:xfrm>
              <a:custGeom>
                <a:avLst/>
                <a:gdLst>
                  <a:gd name="f0" fmla="val w"/>
                  <a:gd name="f1" fmla="val h"/>
                  <a:gd name="f2" fmla="val 0"/>
                  <a:gd name="f3" fmla="val 700"/>
                  <a:gd name="f4" fmla="val 489"/>
                  <a:gd name="f5" fmla="val 294"/>
                  <a:gd name="f6" fmla="val -1"/>
                  <a:gd name="f7" fmla="val 538"/>
                  <a:gd name="f8" fmla="val 142"/>
                  <a:gd name="f9" fmla="val 528"/>
                  <a:gd name="f10" fmla="val 121"/>
                  <a:gd name="f11" fmla="val 518"/>
                  <a:gd name="f12" fmla="val 99"/>
                  <a:gd name="f13" fmla="*/ f0 1 700"/>
                  <a:gd name="f14" fmla="*/ f1 1 489"/>
                  <a:gd name="f15" fmla="val f2"/>
                  <a:gd name="f16" fmla="val f3"/>
                  <a:gd name="f17" fmla="val f4"/>
                  <a:gd name="f18" fmla="+- f17 0 f15"/>
                  <a:gd name="f19" fmla="+- f16 0 f15"/>
                  <a:gd name="f20" fmla="*/ f19 1 700"/>
                  <a:gd name="f21" fmla="*/ f18 1 48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700" h="489">
                    <a:moveTo>
                      <a:pt x="f2" y="f2"/>
                    </a:moveTo>
                    <a:cubicBezTo>
                      <a:pt x="f5" y="f6"/>
                      <a:pt x="f7" y="f8"/>
                      <a:pt x="f9" y="f10"/>
                    </a:cubicBezTo>
                    <a:cubicBezTo>
                      <a:pt x="f11" y="f12"/>
                      <a:pt x="f3" y="f4"/>
                      <a:pt x="f3" y="f4"/>
                    </a:cubicBez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3" name="Straight Connector 22">
                <a:extLst>
                  <a:ext uri="{FF2B5EF4-FFF2-40B4-BE49-F238E27FC236}">
                    <a16:creationId xmlns:a16="http://schemas.microsoft.com/office/drawing/2014/main" id="{30923064-64CA-4E4F-6ECB-66F29B411B3B}"/>
                  </a:ext>
                </a:extLst>
              </p:cNvPr>
              <p:cNvSpPr/>
              <p:nvPr/>
            </p:nvSpPr>
            <p:spPr>
              <a:xfrm flipH="1">
                <a:off x="3574444" y="3269876"/>
                <a:ext cx="785524" cy="63900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FF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4" name="Straight Connector 23">
                <a:extLst>
                  <a:ext uri="{FF2B5EF4-FFF2-40B4-BE49-F238E27FC236}">
                    <a16:creationId xmlns:a16="http://schemas.microsoft.com/office/drawing/2014/main" id="{3CF76DC4-1162-A09F-677D-3500249A0CEC}"/>
                  </a:ext>
                </a:extLst>
              </p:cNvPr>
              <p:cNvSpPr/>
              <p:nvPr/>
            </p:nvSpPr>
            <p:spPr>
              <a:xfrm flipH="1">
                <a:off x="3222363" y="2827077"/>
                <a:ext cx="785515" cy="63900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FF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5" name="Straight Connector 24">
                <a:extLst>
                  <a:ext uri="{FF2B5EF4-FFF2-40B4-BE49-F238E27FC236}">
                    <a16:creationId xmlns:a16="http://schemas.microsoft.com/office/drawing/2014/main" id="{A3CE65ED-7C33-2B2A-FAF9-17347E8408C7}"/>
                  </a:ext>
                </a:extLst>
              </p:cNvPr>
              <p:cNvSpPr/>
              <p:nvPr/>
            </p:nvSpPr>
            <p:spPr>
              <a:xfrm>
                <a:off x="2511363" y="3478322"/>
                <a:ext cx="810359" cy="105624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00AE00"/>
                </a:solidFill>
                <a:prstDash val="solid"/>
                <a:miter/>
                <a:headEnd type="arrow"/>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FCBCB20-7615-18B1-AAED-C0274F4BF6F5}"/>
                      </a:ext>
                    </a:extLst>
                  </p:cNvPr>
                  <p:cNvSpPr txBox="1"/>
                  <p:nvPr/>
                </p:nvSpPr>
                <p:spPr>
                  <a:xfrm>
                    <a:off x="2889357" y="2893682"/>
                    <a:ext cx="281882" cy="28151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𝑤</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26" name="TextBox 25">
                    <a:extLst>
                      <a:ext uri="{FF2B5EF4-FFF2-40B4-BE49-F238E27FC236}">
                        <a16:creationId xmlns:a16="http://schemas.microsoft.com/office/drawing/2014/main" id="{BFCBCB20-7615-18B1-AAED-C0274F4BF6F5}"/>
                      </a:ext>
                    </a:extLst>
                  </p:cNvPr>
                  <p:cNvSpPr txBox="1">
                    <a:spLocks noRot="1" noChangeAspect="1" noMove="1" noResize="1" noEditPoints="1" noAdjustHandles="1" noChangeArrowheads="1" noChangeShapeType="1" noTextEdit="1"/>
                  </p:cNvSpPr>
                  <p:nvPr/>
                </p:nvSpPr>
                <p:spPr>
                  <a:xfrm>
                    <a:off x="2889357" y="2893682"/>
                    <a:ext cx="281882" cy="281516"/>
                  </a:xfrm>
                  <a:prstGeom prst="rect">
                    <a:avLst/>
                  </a:prstGeom>
                  <a:blipFill>
                    <a:blip r:embed="rId7"/>
                    <a:stretch>
                      <a:fillRect r="-13043" b="-8696"/>
                    </a:stretch>
                  </a:blipFill>
                  <a:ln cap="flat">
                    <a:noFill/>
                  </a:ln>
                </p:spPr>
                <p:txBody>
                  <a:bodyPr/>
                  <a:lstStyle/>
                  <a:p>
                    <a:r>
                      <a:rPr lang="en-US">
                        <a:noFill/>
                      </a:rPr>
                      <a:t> </a:t>
                    </a:r>
                  </a:p>
                </p:txBody>
              </p:sp>
            </mc:Fallback>
          </mc:AlternateContent>
          <p:sp>
            <p:nvSpPr>
              <p:cNvPr id="27" name="Straight Connector 26">
                <a:extLst>
                  <a:ext uri="{FF2B5EF4-FFF2-40B4-BE49-F238E27FC236}">
                    <a16:creationId xmlns:a16="http://schemas.microsoft.com/office/drawing/2014/main" id="{F601172C-8C6F-6FCB-C4C7-9C0B2269B859}"/>
                  </a:ext>
                </a:extLst>
              </p:cNvPr>
              <p:cNvSpPr/>
              <p:nvPr/>
            </p:nvSpPr>
            <p:spPr>
              <a:xfrm>
                <a:off x="972720" y="3981242"/>
                <a:ext cx="0" cy="66455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2FB6688-CDB5-AC82-7E3D-219AB8CAB519}"/>
                      </a:ext>
                    </a:extLst>
                  </p:cNvPr>
                  <p:cNvSpPr txBox="1"/>
                  <p:nvPr/>
                </p:nvSpPr>
                <p:spPr>
                  <a:xfrm>
                    <a:off x="857158" y="3709437"/>
                    <a:ext cx="245159" cy="28080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𝑧</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28" name="TextBox 27">
                    <a:extLst>
                      <a:ext uri="{FF2B5EF4-FFF2-40B4-BE49-F238E27FC236}">
                        <a16:creationId xmlns:a16="http://schemas.microsoft.com/office/drawing/2014/main" id="{D2FB6688-CDB5-AC82-7E3D-219AB8CAB519}"/>
                      </a:ext>
                    </a:extLst>
                  </p:cNvPr>
                  <p:cNvSpPr txBox="1">
                    <a:spLocks noRot="1" noChangeAspect="1" noMove="1" noResize="1" noEditPoints="1" noAdjustHandles="1" noChangeArrowheads="1" noChangeShapeType="1" noTextEdit="1"/>
                  </p:cNvSpPr>
                  <p:nvPr/>
                </p:nvSpPr>
                <p:spPr>
                  <a:xfrm>
                    <a:off x="857158" y="3709437"/>
                    <a:ext cx="245159" cy="280803"/>
                  </a:xfrm>
                  <a:prstGeom prst="rect">
                    <a:avLst/>
                  </a:prstGeom>
                  <a:blipFill>
                    <a:blip r:embed="rId8"/>
                    <a:stretch>
                      <a:fillRect t="-17391" r="-5000" b="-8696"/>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7A8E14A-F140-019A-08EA-31834BF9D6C9}"/>
                      </a:ext>
                    </a:extLst>
                  </p:cNvPr>
                  <p:cNvSpPr txBox="1"/>
                  <p:nvPr/>
                </p:nvSpPr>
                <p:spPr>
                  <a:xfrm>
                    <a:off x="1019876" y="5013362"/>
                    <a:ext cx="243001" cy="37512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𝑖</m:t>
                          </m:r>
                        </m:oMath>
                      </m:oMathPara>
                    </a14:m>
                    <a:endParaRPr lang="en-US" sz="1800" b="0" i="0" u="none" strike="noStrike" kern="1200" cap="none" spc="0" baseline="0">
                      <a:solidFill>
                        <a:srgbClr val="000000"/>
                      </a:solidFill>
                      <a:uFillTx/>
                      <a:latin typeface="Luxi Sans" pitchFamily="34"/>
                    </a:endParaRPr>
                  </a:p>
                </p:txBody>
              </p:sp>
            </mc:Choice>
            <mc:Fallback xmlns="">
              <p:sp>
                <p:nvSpPr>
                  <p:cNvPr id="29" name="TextBox 28">
                    <a:extLst>
                      <a:ext uri="{FF2B5EF4-FFF2-40B4-BE49-F238E27FC236}">
                        <a16:creationId xmlns:a16="http://schemas.microsoft.com/office/drawing/2014/main" id="{77A8E14A-F140-019A-08EA-31834BF9D6C9}"/>
                      </a:ext>
                    </a:extLst>
                  </p:cNvPr>
                  <p:cNvSpPr txBox="1">
                    <a:spLocks noRot="1" noChangeAspect="1" noMove="1" noResize="1" noEditPoints="1" noAdjustHandles="1" noChangeArrowheads="1" noChangeShapeType="1" noTextEdit="1"/>
                  </p:cNvSpPr>
                  <p:nvPr/>
                </p:nvSpPr>
                <p:spPr>
                  <a:xfrm>
                    <a:off x="1019876" y="5013362"/>
                    <a:ext cx="243001" cy="375123"/>
                  </a:xfrm>
                  <a:prstGeom prst="rect">
                    <a:avLst/>
                  </a:prstGeom>
                  <a:blipFill>
                    <a:blip r:embed="rId9"/>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D5995D2-1BD7-25CA-11EF-C819796FC8E1}"/>
                      </a:ext>
                    </a:extLst>
                  </p:cNvPr>
                  <p:cNvSpPr txBox="1"/>
                  <p:nvPr/>
                </p:nvSpPr>
                <p:spPr>
                  <a:xfrm>
                    <a:off x="3262679" y="5004721"/>
                    <a:ext cx="295561" cy="3754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𝑗</m:t>
                          </m:r>
                        </m:oMath>
                      </m:oMathPara>
                    </a14:m>
                    <a:endParaRPr lang="en-US" sz="1800" b="0" i="0" u="none" strike="noStrike" kern="1200" cap="none" spc="0" baseline="0">
                      <a:solidFill>
                        <a:srgbClr val="000000"/>
                      </a:solidFill>
                      <a:uFillTx/>
                      <a:latin typeface="Luxi Sans" pitchFamily="34"/>
                    </a:endParaRPr>
                  </a:p>
                </p:txBody>
              </p:sp>
            </mc:Choice>
            <mc:Fallback xmlns="">
              <p:sp>
                <p:nvSpPr>
                  <p:cNvPr id="30" name="TextBox 29">
                    <a:extLst>
                      <a:ext uri="{FF2B5EF4-FFF2-40B4-BE49-F238E27FC236}">
                        <a16:creationId xmlns:a16="http://schemas.microsoft.com/office/drawing/2014/main" id="{9D5995D2-1BD7-25CA-11EF-C819796FC8E1}"/>
                      </a:ext>
                    </a:extLst>
                  </p:cNvPr>
                  <p:cNvSpPr txBox="1">
                    <a:spLocks noRot="1" noChangeAspect="1" noMove="1" noResize="1" noEditPoints="1" noAdjustHandles="1" noChangeArrowheads="1" noChangeShapeType="1" noTextEdit="1"/>
                  </p:cNvSpPr>
                  <p:nvPr/>
                </p:nvSpPr>
                <p:spPr>
                  <a:xfrm>
                    <a:off x="3262679" y="5004721"/>
                    <a:ext cx="295561" cy="375480"/>
                  </a:xfrm>
                  <a:prstGeom prst="rect">
                    <a:avLst/>
                  </a:prstGeom>
                  <a:blipFill>
                    <a:blip r:embed="rId10"/>
                    <a:stretch>
                      <a:fillRect b="-10000"/>
                    </a:stretch>
                  </a:blipFill>
                  <a:ln cap="flat">
                    <a:noFill/>
                  </a:ln>
                </p:spPr>
                <p:txBody>
                  <a:bodyPr/>
                  <a:lstStyle/>
                  <a:p>
                    <a:r>
                      <a:rPr lang="en-US">
                        <a:noFill/>
                      </a:rPr>
                      <a:t> </a:t>
                    </a:r>
                  </a:p>
                </p:txBody>
              </p:sp>
            </mc:Fallback>
          </mc:AlternateContent>
        </p:grpSp>
        <p:sp>
          <p:nvSpPr>
            <p:cNvPr id="31" name="Freeform 30">
              <a:extLst>
                <a:ext uri="{FF2B5EF4-FFF2-40B4-BE49-F238E27FC236}">
                  <a16:creationId xmlns:a16="http://schemas.microsoft.com/office/drawing/2014/main" id="{66639E06-0051-C79A-E36A-E7F8B307CFAE}"/>
                </a:ext>
              </a:extLst>
            </p:cNvPr>
            <p:cNvSpPr/>
            <p:nvPr/>
          </p:nvSpPr>
          <p:spPr>
            <a:xfrm rot="5400013">
              <a:off x="1105527" y="4999803"/>
              <a:ext cx="653402" cy="959763"/>
            </a:xfrm>
            <a:custGeom>
              <a:avLst/>
              <a:gdLst>
                <a:gd name="f0" fmla="val w"/>
                <a:gd name="f1" fmla="val h"/>
                <a:gd name="f2" fmla="val 0"/>
                <a:gd name="f3" fmla="val 1816"/>
                <a:gd name="f4" fmla="val 2667"/>
                <a:gd name="f5" fmla="val 2659"/>
                <a:gd name="f6" fmla="val 184"/>
                <a:gd name="f7" fmla="val 2684"/>
                <a:gd name="f8" fmla="val 380"/>
                <a:gd name="f9" fmla="val 2651"/>
                <a:gd name="f10" fmla="val 534"/>
                <a:gd name="f11" fmla="val 2523"/>
                <a:gd name="f12" fmla="val 713"/>
                <a:gd name="f13" fmla="val 2376"/>
                <a:gd name="f14" fmla="val 839"/>
                <a:gd name="f15" fmla="val 2116"/>
                <a:gd name="f16" fmla="val 873"/>
                <a:gd name="f17" fmla="val 1842"/>
                <a:gd name="f18" fmla="val 901"/>
                <a:gd name="f19" fmla="val 1604"/>
                <a:gd name="f20" fmla="val 1018"/>
                <a:gd name="f21" fmla="val 1405"/>
                <a:gd name="f22" fmla="val 1033"/>
                <a:gd name="f23" fmla="val 1160"/>
                <a:gd name="f24" fmla="val 1046"/>
                <a:gd name="f25" fmla="val 924"/>
                <a:gd name="f26" fmla="val 1082"/>
                <a:gd name="f27" fmla="val 680"/>
                <a:gd name="f28" fmla="val 1175"/>
                <a:gd name="f29" fmla="val 477"/>
                <a:gd name="f30" fmla="val 1277"/>
                <a:gd name="f31" fmla="val 256"/>
                <a:gd name="f32" fmla="val 1455"/>
                <a:gd name="f33" fmla="val 1"/>
                <a:gd name="f34" fmla="val 1691"/>
                <a:gd name="f35" fmla="val 23"/>
                <a:gd name="f36" fmla="*/ f0 1 1816"/>
                <a:gd name="f37" fmla="*/ f1 1 2667"/>
                <a:gd name="f38" fmla="val f2"/>
                <a:gd name="f39" fmla="val f3"/>
                <a:gd name="f40" fmla="val f4"/>
                <a:gd name="f41" fmla="+- f40 0 f38"/>
                <a:gd name="f42" fmla="+- f39 0 f38"/>
                <a:gd name="f43" fmla="*/ f42 1 1816"/>
                <a:gd name="f44" fmla="*/ f41 1 2667"/>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1816" h="2667">
                  <a:moveTo>
                    <a:pt x="f2" y="f5"/>
                  </a:moveTo>
                  <a:cubicBezTo>
                    <a:pt x="f6" y="f7"/>
                    <a:pt x="f8" y="f9"/>
                    <a:pt x="f10" y="f11"/>
                  </a:cubicBezTo>
                  <a:cubicBezTo>
                    <a:pt x="f12" y="f13"/>
                    <a:pt x="f14" y="f15"/>
                    <a:pt x="f16" y="f17"/>
                  </a:cubicBezTo>
                  <a:cubicBezTo>
                    <a:pt x="f18" y="f19"/>
                    <a:pt x="f20" y="f21"/>
                    <a:pt x="f22" y="f23"/>
                  </a:cubicBezTo>
                  <a:cubicBezTo>
                    <a:pt x="f24" y="f25"/>
                    <a:pt x="f26" y="f27"/>
                    <a:pt x="f28" y="f29"/>
                  </a:cubicBezTo>
                  <a:cubicBezTo>
                    <a:pt x="f30" y="f31"/>
                    <a:pt x="f32" y="f33"/>
                    <a:pt x="f34" y="f35"/>
                  </a:cubicBezTo>
                  <a:lnTo>
                    <a:pt x="f3" y="f2"/>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2" name="Freeform 31">
              <a:extLst>
                <a:ext uri="{FF2B5EF4-FFF2-40B4-BE49-F238E27FC236}">
                  <a16:creationId xmlns:a16="http://schemas.microsoft.com/office/drawing/2014/main" id="{EA487011-A80A-D9DB-398A-3D9DB26D8F7F}"/>
                </a:ext>
              </a:extLst>
            </p:cNvPr>
            <p:cNvSpPr/>
            <p:nvPr/>
          </p:nvSpPr>
          <p:spPr>
            <a:xfrm rot="8719192">
              <a:off x="1896319" y="5041099"/>
              <a:ext cx="1381320" cy="617402"/>
            </a:xfrm>
            <a:custGeom>
              <a:avLst/>
              <a:gdLst>
                <a:gd name="f0" fmla="val w"/>
                <a:gd name="f1" fmla="val h"/>
                <a:gd name="f2" fmla="val 0"/>
                <a:gd name="f3" fmla="val 3838"/>
                <a:gd name="f4" fmla="val 1716"/>
                <a:gd name="f5" fmla="val 224"/>
                <a:gd name="f6" fmla="val 264"/>
                <a:gd name="f7" fmla="val 152"/>
                <a:gd name="f8" fmla="val 471"/>
                <a:gd name="f9" fmla="val 341"/>
                <a:gd name="f10" fmla="val 664"/>
                <a:gd name="f11" fmla="val 477"/>
                <a:gd name="f12" fmla="val 894"/>
                <a:gd name="f13" fmla="val 639"/>
                <a:gd name="f14" fmla="val 1048"/>
                <a:gd name="f15" fmla="val 876"/>
                <a:gd name="f16" fmla="val 1208"/>
                <a:gd name="f17" fmla="val 1124"/>
                <a:gd name="f18" fmla="val 1339"/>
                <a:gd name="f19" fmla="val 1328"/>
                <a:gd name="f20" fmla="val 1592"/>
                <a:gd name="f21" fmla="val 1410"/>
                <a:gd name="f22" fmla="val 1751"/>
                <a:gd name="f23" fmla="val 1603"/>
                <a:gd name="f24" fmla="val 1941"/>
                <a:gd name="f25" fmla="val 1833"/>
                <a:gd name="f26" fmla="val 2485"/>
                <a:gd name="f27" fmla="val 1687"/>
                <a:gd name="f28" fmla="val 2077"/>
                <a:gd name="f29" fmla="val 1400"/>
                <a:gd name="f30" fmla="val 1871"/>
                <a:gd name="f31" fmla="val 1257"/>
                <a:gd name="f32" fmla="val 1732"/>
                <a:gd name="f33" fmla="val 1038"/>
                <a:gd name="f34" fmla="val 1553"/>
                <a:gd name="f35" fmla="val 851"/>
                <a:gd name="f36" fmla="val 1363"/>
                <a:gd name="f37" fmla="val 655"/>
                <a:gd name="f38" fmla="val 1066"/>
                <a:gd name="f39" fmla="val 297"/>
                <a:gd name="f40" fmla="val 1264"/>
                <a:gd name="f41" fmla="val 68"/>
                <a:gd name="f42" fmla="val 1456"/>
                <a:gd name="f43" fmla="val -155"/>
                <a:gd name="f44" fmla="val 1727"/>
                <a:gd name="f45" fmla="val 230"/>
                <a:gd name="f46" fmla="val 1921"/>
                <a:gd name="f47" fmla="val 372"/>
                <a:gd name="f48" fmla="val 2201"/>
                <a:gd name="f49" fmla="val 576"/>
                <a:gd name="f50" fmla="val 2314"/>
                <a:gd name="f51" fmla="val 942"/>
                <a:gd name="f52" fmla="val 2632"/>
                <a:gd name="f53" fmla="val 1102"/>
                <a:gd name="f54" fmla="val 2825"/>
                <a:gd name="f55" fmla="val 1199"/>
                <a:gd name="f56" fmla="val 2980"/>
                <a:gd name="f57" fmla="val 1538"/>
                <a:gd name="f58" fmla="val 3264"/>
                <a:gd name="f59" fmla="val 1277"/>
                <a:gd name="f60" fmla="val 3439"/>
                <a:gd name="f61" fmla="val 1116"/>
                <a:gd name="f62" fmla="val 3652"/>
                <a:gd name="f63" fmla="val 986"/>
                <a:gd name="f64" fmla="val 3762"/>
                <a:gd name="f65" fmla="val 770"/>
                <a:gd name="f66" fmla="val 654"/>
                <a:gd name="f67" fmla="*/ f0 1 3838"/>
                <a:gd name="f68" fmla="*/ f1 1 1716"/>
                <a:gd name="f69" fmla="val f2"/>
                <a:gd name="f70" fmla="val f3"/>
                <a:gd name="f71" fmla="val f4"/>
                <a:gd name="f72" fmla="+- f71 0 f69"/>
                <a:gd name="f73" fmla="+- f70 0 f69"/>
                <a:gd name="f74" fmla="*/ f73 1 3838"/>
                <a:gd name="f75" fmla="*/ f72 1 1716"/>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3838" h="1716">
                  <a:moveTo>
                    <a:pt x="f2" y="f5"/>
                  </a:moveTo>
                  <a:cubicBezTo>
                    <a:pt x="f6" y="f7"/>
                    <a:pt x="f8" y="f9"/>
                    <a:pt x="f10" y="f11"/>
                  </a:cubicBez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cubicBezTo>
                    <a:pt x="f42" y="f43"/>
                    <a:pt x="f44" y="f45"/>
                    <a:pt x="f46" y="f47"/>
                  </a:cubicBezTo>
                  <a:cubicBezTo>
                    <a:pt x="f48" y="f49"/>
                    <a:pt x="f50" y="f51"/>
                    <a:pt x="f52" y="f53"/>
                  </a:cubicBezTo>
                  <a:cubicBezTo>
                    <a:pt x="f54" y="f55"/>
                    <a:pt x="f56" y="f57"/>
                    <a:pt x="f58" y="f59"/>
                  </a:cubicBezTo>
                  <a:cubicBezTo>
                    <a:pt x="f60" y="f61"/>
                    <a:pt x="f62" y="f63"/>
                    <a:pt x="f64" y="f65"/>
                  </a:cubicBezTo>
                  <a:lnTo>
                    <a:pt x="f3" y="f6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3" name="Rectangle 32">
              <a:extLst>
                <a:ext uri="{FF2B5EF4-FFF2-40B4-BE49-F238E27FC236}">
                  <a16:creationId xmlns:a16="http://schemas.microsoft.com/office/drawing/2014/main" id="{E1D66680-B743-275D-C42B-BA760A11C9F6}"/>
                </a:ext>
              </a:extLst>
            </p:cNvPr>
            <p:cNvSpPr/>
            <p:nvPr/>
          </p:nvSpPr>
          <p:spPr>
            <a:xfrm>
              <a:off x="1789197" y="5721483"/>
              <a:ext cx="408956" cy="230035"/>
            </a:xfrm>
            <a:prstGeom prst="rect">
              <a:avLst/>
            </a:prstGeom>
            <a:solidFill>
              <a:srgbClr val="C5000B"/>
            </a:solidFill>
            <a:ln w="0" cap="flat">
              <a:solidFill>
                <a:srgbClr val="000000"/>
              </a:solidFill>
              <a:prstDash val="solid"/>
              <a:miter/>
            </a:ln>
          </p:spPr>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600" b="0" i="0" u="none" strike="noStrike" kern="1200" cap="none" spc="0" baseline="0">
                  <a:solidFill>
                    <a:srgbClr val="FFFFFF"/>
                  </a:solidFill>
                  <a:uFillTx/>
                  <a:latin typeface="Luxi Sans" pitchFamily="34"/>
                  <a:ea typeface="DejaVu LGC Sans" pitchFamily="2"/>
                  <a:cs typeface="DejaVu LGC Sans" pitchFamily="2"/>
                </a:rPr>
                <a:t>x</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4656DD8E-9EBF-83AE-E805-9DBE70A0EF12}"/>
                    </a:ext>
                  </a:extLst>
                </p:cNvPr>
                <p:cNvSpPr txBox="1"/>
                <p:nvPr/>
              </p:nvSpPr>
              <p:spPr>
                <a:xfrm>
                  <a:off x="2516401" y="5635438"/>
                  <a:ext cx="1457279" cy="40032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d>
                              <m:dPr>
                                <m:begChr m:val="⟨"/>
                                <m:endChr m:val="⟩"/>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e>
                            </m:d>
                          </m:e>
                          <m:sub>
                            <m:r>
                              <a:rPr lang="en-US" i="1">
                                <a:latin typeface="Cambria Math" panose="02040503050406030204" pitchFamily="18" charset="0"/>
                              </a:rPr>
                              <m:t>𝛿𝜏</m:t>
                            </m:r>
                            <m:r>
                              <a:rPr lang="en-US" i="0">
                                <a:latin typeface="Cambria Math" panose="02040503050406030204" pitchFamily="18" charset="0"/>
                              </a:rPr>
                              <m:t>,</m:t>
                            </m:r>
                            <m:r>
                              <a:rPr lang="en-US" i="1">
                                <a:latin typeface="Cambria Math" panose="02040503050406030204" pitchFamily="18" charset="0"/>
                              </a:rPr>
                              <m:t>𝛿𝜈</m:t>
                            </m:r>
                          </m:sub>
                        </m:sSub>
                      </m:oMath>
                    </m:oMathPara>
                  </a14:m>
                  <a:endParaRPr lang="en-US" sz="1800" b="0" i="0" u="none" strike="noStrike" kern="1200" cap="none" spc="0" baseline="0">
                    <a:solidFill>
                      <a:srgbClr val="000000"/>
                    </a:solidFill>
                    <a:uFillTx/>
                    <a:latin typeface="Luxi Sans" pitchFamily="34"/>
                  </a:endParaRPr>
                </a:p>
              </p:txBody>
            </p:sp>
          </mc:Choice>
          <mc:Fallback xmlns="">
            <p:sp>
              <p:nvSpPr>
                <p:cNvPr id="34" name="TextBox 33">
                  <a:extLst>
                    <a:ext uri="{FF2B5EF4-FFF2-40B4-BE49-F238E27FC236}">
                      <a16:creationId xmlns:a16="http://schemas.microsoft.com/office/drawing/2014/main" id="{4656DD8E-9EBF-83AE-E805-9DBE70A0EF12}"/>
                    </a:ext>
                  </a:extLst>
                </p:cNvPr>
                <p:cNvSpPr txBox="1">
                  <a:spLocks noRot="1" noChangeAspect="1" noMove="1" noResize="1" noEditPoints="1" noAdjustHandles="1" noChangeArrowheads="1" noChangeShapeType="1" noTextEdit="1"/>
                </p:cNvSpPr>
                <p:nvPr/>
              </p:nvSpPr>
              <p:spPr>
                <a:xfrm>
                  <a:off x="2516401" y="5635438"/>
                  <a:ext cx="1457279" cy="400324"/>
                </a:xfrm>
                <a:prstGeom prst="rect">
                  <a:avLst/>
                </a:prstGeom>
                <a:blipFill>
                  <a:blip r:embed="rId11"/>
                  <a:stretch>
                    <a:fillRect b="-15152"/>
                  </a:stretch>
                </a:blipFill>
                <a:ln cap="flat">
                  <a:noFill/>
                </a:ln>
              </p:spPr>
              <p:txBody>
                <a:bodyPr/>
                <a:lstStyle/>
                <a:p>
                  <a:r>
                    <a:rPr lang="en-US">
                      <a:noFill/>
                    </a:rPr>
                    <a:t> </a:t>
                  </a:r>
                </a:p>
              </p:txBody>
            </p:sp>
          </mc:Fallback>
        </mc:AlternateContent>
        <p:sp>
          <p:nvSpPr>
            <p:cNvPr id="35" name="Straight Connector 34">
              <a:extLst>
                <a:ext uri="{FF2B5EF4-FFF2-40B4-BE49-F238E27FC236}">
                  <a16:creationId xmlns:a16="http://schemas.microsoft.com/office/drawing/2014/main" id="{A9A586D9-8FEC-68B2-C5ED-B182113A2F8B}"/>
                </a:ext>
              </a:extLst>
            </p:cNvPr>
            <p:cNvSpPr/>
            <p:nvPr/>
          </p:nvSpPr>
          <p:spPr>
            <a:xfrm>
              <a:off x="2198519" y="5857920"/>
              <a:ext cx="376559" cy="864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F09855B8-B705-20FE-6AC8-13CF0524AF60}"/>
                  </a:ext>
                </a:extLst>
              </p:cNvPr>
              <p:cNvSpPr txBox="1"/>
              <p:nvPr/>
            </p:nvSpPr>
            <p:spPr>
              <a:xfrm>
                <a:off x="1232638" y="1531437"/>
                <a:ext cx="3529803" cy="46188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e>
                      </m:d>
                      <m:r>
                        <a:rPr lang="en-US" i="0">
                          <a:latin typeface="Cambria Math" panose="02040503050406030204" pitchFamily="18" charset="0"/>
                        </a:rPr>
                        <m:t> ∝ </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𝑖𝑗</m:t>
                          </m:r>
                        </m:sub>
                      </m:sSub>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r>
                        <a:rPr lang="en-US" i="0">
                          <a:latin typeface="Cambria Math" panose="02040503050406030204" pitchFamily="18" charset="0"/>
                        </a:rPr>
                        <m:t> = </m:t>
                      </m:r>
                    </m:oMath>
                  </m:oMathPara>
                </a14:m>
                <a:endParaRPr lang="en-US" sz="1800" b="0" i="0" u="none" strike="noStrike" kern="1200" cap="none" spc="0" baseline="0">
                  <a:solidFill>
                    <a:srgbClr val="000000"/>
                  </a:solidFill>
                  <a:uFillTx/>
                  <a:latin typeface="Luxi Sans" pitchFamily="34"/>
                </a:endParaRPr>
              </a:p>
            </p:txBody>
          </p:sp>
        </mc:Choice>
        <mc:Fallback xmlns="">
          <p:sp>
            <p:nvSpPr>
              <p:cNvPr id="36" name="TextBox 35">
                <a:extLst>
                  <a:ext uri="{FF2B5EF4-FFF2-40B4-BE49-F238E27FC236}">
                    <a16:creationId xmlns:a16="http://schemas.microsoft.com/office/drawing/2014/main" id="{F09855B8-B705-20FE-6AC8-13CF0524AF60}"/>
                  </a:ext>
                </a:extLst>
              </p:cNvPr>
              <p:cNvSpPr txBox="1">
                <a:spLocks noRot="1" noChangeAspect="1" noMove="1" noResize="1" noEditPoints="1" noAdjustHandles="1" noChangeArrowheads="1" noChangeShapeType="1" noTextEdit="1"/>
              </p:cNvSpPr>
              <p:nvPr/>
            </p:nvSpPr>
            <p:spPr>
              <a:xfrm>
                <a:off x="1232638" y="1531437"/>
                <a:ext cx="3529803" cy="461881"/>
              </a:xfrm>
              <a:prstGeom prst="rect">
                <a:avLst/>
              </a:prstGeom>
              <a:blipFill>
                <a:blip r:embed="rId12"/>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BBD8A38-EADD-F8E5-5562-BB99D5F69FD3}"/>
                  </a:ext>
                </a:extLst>
              </p:cNvPr>
              <p:cNvSpPr txBox="1"/>
              <p:nvPr/>
            </p:nvSpPr>
            <p:spPr>
              <a:xfrm>
                <a:off x="10729798" y="6357960"/>
                <a:ext cx="6786356" cy="50292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𝑖𝑗</m:t>
                          </m:r>
                        </m:sub>
                      </m:sSub>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r>
                        <a:rPr lang="en-US" i="0">
                          <a:latin typeface="Cambria Math" panose="02040503050406030204" pitchFamily="18" charset="0"/>
                        </a:rPr>
                        <m:t>=</m:t>
                      </m:r>
                      <m:nary>
                        <m:naryPr>
                          <m:chr m:val="∬"/>
                          <m:subHide m:val="on"/>
                          <m:supHide m:val="on"/>
                          <m:ctrlPr>
                            <a:rPr lang="en-US" i="1">
                              <a:latin typeface="Cambria Math" panose="02040503050406030204" pitchFamily="18" charset="0"/>
                            </a:rPr>
                          </m:ctrlPr>
                        </m:naryPr>
                        <m:sub/>
                        <m:sup/>
                        <m:e>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𝑠𝑘𝑦</m:t>
                              </m:r>
                            </m:sup>
                          </m:sSup>
                        </m:e>
                      </m:nary>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𝑢𝑙</m:t>
                              </m:r>
                              <m:r>
                                <a:rPr lang="en-US" i="0">
                                  <a:latin typeface="Cambria Math" panose="02040503050406030204" pitchFamily="18" charset="0"/>
                                </a:rPr>
                                <m:t>+</m:t>
                              </m:r>
                              <m:r>
                                <a:rPr lang="en-US" i="1">
                                  <a:latin typeface="Cambria Math" panose="02040503050406030204" pitchFamily="18" charset="0"/>
                                </a:rPr>
                                <m:t>𝑣𝑚</m:t>
                              </m:r>
                            </m:e>
                          </m:d>
                        </m:sup>
                      </m:sSup>
                      <m:r>
                        <a:rPr lang="en-US" i="1">
                          <a:latin typeface="Cambria Math" panose="02040503050406030204" pitchFamily="18" charset="0"/>
                        </a:rPr>
                        <m:t>𝑑𝑙𝑑𝑚</m:t>
                      </m:r>
                    </m:oMath>
                  </m:oMathPara>
                </a14:m>
                <a:endParaRPr lang="en-US" sz="1800" b="0" i="0" u="none" strike="noStrike" kern="1200" cap="none" spc="0" baseline="0">
                  <a:solidFill>
                    <a:srgbClr val="000000"/>
                  </a:solidFill>
                  <a:uFillTx/>
                  <a:latin typeface="Luxi Sans" pitchFamily="34"/>
                </a:endParaRPr>
              </a:p>
            </p:txBody>
          </p:sp>
        </mc:Choice>
        <mc:Fallback xmlns="">
          <p:sp>
            <p:nvSpPr>
              <p:cNvPr id="38" name="TextBox 37">
                <a:extLst>
                  <a:ext uri="{FF2B5EF4-FFF2-40B4-BE49-F238E27FC236}">
                    <a16:creationId xmlns:a16="http://schemas.microsoft.com/office/drawing/2014/main" id="{BBBD8A38-EADD-F8E5-5562-BB99D5F69FD3}"/>
                  </a:ext>
                </a:extLst>
              </p:cNvPr>
              <p:cNvSpPr txBox="1">
                <a:spLocks noRot="1" noChangeAspect="1" noMove="1" noResize="1" noEditPoints="1" noAdjustHandles="1" noChangeArrowheads="1" noChangeShapeType="1" noTextEdit="1"/>
              </p:cNvSpPr>
              <p:nvPr/>
            </p:nvSpPr>
            <p:spPr>
              <a:xfrm>
                <a:off x="10729798" y="6357960"/>
                <a:ext cx="6786356" cy="502920"/>
              </a:xfrm>
              <a:prstGeom prst="rect">
                <a:avLst/>
              </a:prstGeom>
              <a:blipFill>
                <a:blip r:embed="rId13"/>
                <a:stretch>
                  <a:fillRect t="-227500" b="-360000"/>
                </a:stretch>
              </a:blipFill>
              <a:ln cap="flat">
                <a:noFill/>
              </a:ln>
            </p:spPr>
            <p:txBody>
              <a:bodyPr/>
              <a:lstStyle/>
              <a:p>
                <a:r>
                  <a:rPr lang="en-US">
                    <a:noFill/>
                  </a:rPr>
                  <a:t> </a:t>
                </a:r>
              </a:p>
            </p:txBody>
          </p:sp>
        </mc:Fallback>
      </mc:AlternateContent>
      <p:sp>
        <p:nvSpPr>
          <p:cNvPr id="39" name="TextBox 38">
            <a:extLst>
              <a:ext uri="{FF2B5EF4-FFF2-40B4-BE49-F238E27FC236}">
                <a16:creationId xmlns:a16="http://schemas.microsoft.com/office/drawing/2014/main" id="{C1F53B25-03CC-A747-D719-03E36122DDB8}"/>
              </a:ext>
            </a:extLst>
          </p:cNvPr>
          <p:cNvSpPr txBox="1"/>
          <p:nvPr/>
        </p:nvSpPr>
        <p:spPr>
          <a:xfrm>
            <a:off x="403561" y="912964"/>
            <a:ext cx="9428040" cy="62099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Measure the spatial correlation of the E-field incident at each pair of antennas</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17BFE21D-0282-9D61-C957-6863F93C543D}"/>
                  </a:ext>
                </a:extLst>
              </p:cNvPr>
              <p:cNvSpPr txBox="1"/>
              <p:nvPr/>
            </p:nvSpPr>
            <p:spPr>
              <a:xfrm>
                <a:off x="3703140" y="1402205"/>
                <a:ext cx="3776755" cy="50292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nary>
                        <m:naryPr>
                          <m:chr m:val="∬"/>
                          <m:subHide m:val="on"/>
                          <m:supHide m:val="on"/>
                          <m:ctrlPr>
                            <a:rPr lang="en-US" i="1">
                              <a:solidFill>
                                <a:srgbClr val="836967"/>
                              </a:solidFill>
                              <a:latin typeface="Cambria Math" panose="02040503050406030204" pitchFamily="18" charset="0"/>
                            </a:rPr>
                          </m:ctrlPr>
                        </m:naryPr>
                        <m:sub/>
                        <m:sup/>
                        <m:e>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𝑠𝑘𝑦</m:t>
                              </m:r>
                            </m:sup>
                          </m:sSup>
                        </m:e>
                      </m:nary>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𝑢𝑙</m:t>
                              </m:r>
                              <m:r>
                                <a:rPr lang="en-US" i="0">
                                  <a:latin typeface="Cambria Math" panose="02040503050406030204" pitchFamily="18" charset="0"/>
                                </a:rPr>
                                <m:t>+</m:t>
                              </m:r>
                              <m:r>
                                <a:rPr lang="en-US" i="1">
                                  <a:latin typeface="Cambria Math" panose="02040503050406030204" pitchFamily="18" charset="0"/>
                                </a:rPr>
                                <m:t>𝑣𝑚</m:t>
                              </m:r>
                            </m:e>
                          </m:d>
                        </m:sup>
                      </m:sSup>
                      <m:r>
                        <a:rPr lang="en-US" i="1">
                          <a:latin typeface="Cambria Math" panose="02040503050406030204" pitchFamily="18" charset="0"/>
                        </a:rPr>
                        <m:t>𝑑𝑙𝑑𝑚</m:t>
                      </m:r>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40" name="TextBox 39">
                <a:extLst>
                  <a:ext uri="{FF2B5EF4-FFF2-40B4-BE49-F238E27FC236}">
                    <a16:creationId xmlns:a16="http://schemas.microsoft.com/office/drawing/2014/main" id="{17BFE21D-0282-9D61-C957-6863F93C543D}"/>
                  </a:ext>
                </a:extLst>
              </p:cNvPr>
              <p:cNvSpPr txBox="1">
                <a:spLocks noRot="1" noChangeAspect="1" noMove="1" noResize="1" noEditPoints="1" noAdjustHandles="1" noChangeArrowheads="1" noChangeShapeType="1" noTextEdit="1"/>
              </p:cNvSpPr>
              <p:nvPr/>
            </p:nvSpPr>
            <p:spPr>
              <a:xfrm>
                <a:off x="3703140" y="1402205"/>
                <a:ext cx="3776755" cy="502920"/>
              </a:xfrm>
              <a:prstGeom prst="rect">
                <a:avLst/>
              </a:prstGeom>
              <a:blipFill>
                <a:blip r:embed="rId14"/>
                <a:stretch>
                  <a:fillRect l="-14430" t="-221951" b="-348780"/>
                </a:stretch>
              </a:blipFill>
              <a:ln cap="flat">
                <a:noFill/>
              </a:ln>
            </p:spPr>
            <p:txBody>
              <a:bodyPr/>
              <a:lstStyle/>
              <a:p>
                <a:r>
                  <a:rPr lang="en-US">
                    <a:noFill/>
                  </a:rPr>
                  <a:t> </a:t>
                </a:r>
              </a:p>
            </p:txBody>
          </p:sp>
        </mc:Fallback>
      </mc:AlternateContent>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43899-B3C6-8E99-FC7A-75B9B445A2E1}"/>
              </a:ext>
            </a:extLst>
          </p:cNvPr>
          <p:cNvSpPr txBox="1">
            <a:spLocks noGrp="1"/>
          </p:cNvSpPr>
          <p:nvPr>
            <p:ph type="title" idx="4294967295"/>
          </p:nvPr>
        </p:nvSpPr>
        <p:spPr/>
        <p:txBody>
          <a:bodyPr>
            <a:spAutoFit/>
          </a:bodyPr>
          <a:lstStyle/>
          <a:p>
            <a:pPr lvl="0"/>
            <a:r>
              <a:rPr lang="en-US"/>
              <a:t>Build Your Own Interferometer !</a:t>
            </a:r>
          </a:p>
        </p:txBody>
      </p:sp>
      <p:sp>
        <p:nvSpPr>
          <p:cNvPr id="3" name="TextBox 2">
            <a:extLst>
              <a:ext uri="{FF2B5EF4-FFF2-40B4-BE49-F238E27FC236}">
                <a16:creationId xmlns:a16="http://schemas.microsoft.com/office/drawing/2014/main" id="{07F4B2AE-1E31-D16F-E53E-EC9D82A23EDA}"/>
              </a:ext>
            </a:extLst>
          </p:cNvPr>
          <p:cNvSpPr txBox="1"/>
          <p:nvPr/>
        </p:nvSpPr>
        <p:spPr>
          <a:xfrm>
            <a:off x="634675" y="7742160"/>
            <a:ext cx="8351635" cy="14169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Multi-stage process. Linear.  There are weblogs showing human readable information to use for diagnostics (numerical as well as procedural failures). QA system.  Ability to 'restore' to any state for optimized re-processing. Standarized calibrated data and output image products for the archive.</a:t>
            </a:r>
          </a:p>
        </p:txBody>
      </p:sp>
      <p:sp>
        <p:nvSpPr>
          <p:cNvPr id="5" name="Straight Connector 4">
            <a:extLst>
              <a:ext uri="{FF2B5EF4-FFF2-40B4-BE49-F238E27FC236}">
                <a16:creationId xmlns:a16="http://schemas.microsoft.com/office/drawing/2014/main" id="{3E2EE64B-C34C-A0BE-9DB4-BE80091B2C47}"/>
              </a:ext>
            </a:extLst>
          </p:cNvPr>
          <p:cNvSpPr/>
          <p:nvPr/>
        </p:nvSpPr>
        <p:spPr>
          <a:xfrm flipH="1" flipV="1">
            <a:off x="1439640" y="2467801"/>
            <a:ext cx="465118" cy="33516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FF3366"/>
            </a:solidFill>
            <a:prstDash val="solid"/>
            <a:miter/>
            <a:tailEnd type="arrow"/>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 name="TextBox 5">
            <a:extLst>
              <a:ext uri="{FF2B5EF4-FFF2-40B4-BE49-F238E27FC236}">
                <a16:creationId xmlns:a16="http://schemas.microsoft.com/office/drawing/2014/main" id="{38628366-A81D-359C-F161-AF97D914ECD1}"/>
              </a:ext>
            </a:extLst>
          </p:cNvPr>
          <p:cNvSpPr txBox="1"/>
          <p:nvPr/>
        </p:nvSpPr>
        <p:spPr>
          <a:xfrm>
            <a:off x="322563" y="897840"/>
            <a:ext cx="2740676" cy="1498683"/>
          </a:xfrm>
          <a:prstGeom prst="rect">
            <a:avLst/>
          </a:prstGeom>
          <a:noFill/>
          <a:ln w="0" cap="flat">
            <a:solidFill>
              <a:srgbClr val="000000"/>
            </a:solidFill>
            <a:prstDash val="solid"/>
            <a:miter/>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How does the antenna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layout and count affect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UV-coverage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Point Spread Function</a:t>
            </a:r>
          </a:p>
        </p:txBody>
      </p:sp>
      <p:sp>
        <p:nvSpPr>
          <p:cNvPr id="7" name="TextBox 6">
            <a:extLst>
              <a:ext uri="{FF2B5EF4-FFF2-40B4-BE49-F238E27FC236}">
                <a16:creationId xmlns:a16="http://schemas.microsoft.com/office/drawing/2014/main" id="{2ECAE06D-29D0-580E-4067-3E06F7295855}"/>
              </a:ext>
            </a:extLst>
          </p:cNvPr>
          <p:cNvSpPr txBox="1"/>
          <p:nvPr/>
        </p:nvSpPr>
        <p:spPr>
          <a:xfrm>
            <a:off x="3580918" y="779041"/>
            <a:ext cx="2513164" cy="1263956"/>
          </a:xfrm>
          <a:prstGeom prst="rect">
            <a:avLst/>
          </a:prstGeom>
          <a:noFill/>
          <a:ln w="0" cap="flat">
            <a:solidFill>
              <a:srgbClr val="000000"/>
            </a:solidFill>
            <a:prstDash val="solid"/>
            <a:miter/>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Change relative orientation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of the array and the object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Projection effects</a:t>
            </a:r>
          </a:p>
        </p:txBody>
      </p:sp>
      <p:sp>
        <p:nvSpPr>
          <p:cNvPr id="8" name="TextBox 7">
            <a:extLst>
              <a:ext uri="{FF2B5EF4-FFF2-40B4-BE49-F238E27FC236}">
                <a16:creationId xmlns:a16="http://schemas.microsoft.com/office/drawing/2014/main" id="{832232A8-02C3-FD16-F9BA-429DC4247186}"/>
              </a:ext>
            </a:extLst>
          </p:cNvPr>
          <p:cNvSpPr txBox="1"/>
          <p:nvPr/>
        </p:nvSpPr>
        <p:spPr>
          <a:xfrm>
            <a:off x="7272694" y="5877763"/>
            <a:ext cx="2685958" cy="1498683"/>
          </a:xfrm>
          <a:prstGeom prst="rect">
            <a:avLst/>
          </a:prstGeom>
          <a:noFill/>
          <a:ln w="0" cap="flat">
            <a:solidFill>
              <a:srgbClr val="000000"/>
            </a:solidFill>
            <a:prstDash val="solid"/>
            <a:miter/>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Point sources versus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extended emission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Spatial scales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Point Spread Function</a:t>
            </a:r>
          </a:p>
        </p:txBody>
      </p:sp>
      <p:sp>
        <p:nvSpPr>
          <p:cNvPr id="9" name="TextBox 8">
            <a:extLst>
              <a:ext uri="{FF2B5EF4-FFF2-40B4-BE49-F238E27FC236}">
                <a16:creationId xmlns:a16="http://schemas.microsoft.com/office/drawing/2014/main" id="{8162BB73-14D3-4A8F-B784-B83176540A10}"/>
              </a:ext>
            </a:extLst>
          </p:cNvPr>
          <p:cNvSpPr txBox="1"/>
          <p:nvPr/>
        </p:nvSpPr>
        <p:spPr>
          <a:xfrm>
            <a:off x="7014213" y="1183167"/>
            <a:ext cx="2513164" cy="1029239"/>
          </a:xfrm>
          <a:prstGeom prst="rect">
            <a:avLst/>
          </a:prstGeom>
          <a:noFill/>
          <a:ln w="0" cap="flat">
            <a:solidFill>
              <a:srgbClr val="000000"/>
            </a:solidFill>
            <a:prstDash val="solid"/>
            <a:miter/>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Effect of aperture Synthesis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285750" marR="0" lvl="0" indent="-285750" algn="l" defTabSz="914400" rtl="0" fontAlgn="auto" hangingPunct="0">
              <a:lnSpc>
                <a:spcPct val="100000"/>
              </a:lnSpc>
              <a:spcBef>
                <a:spcPts val="0"/>
              </a:spcBef>
              <a:spcAft>
                <a:spcPts val="0"/>
              </a:spcAft>
              <a:buFontTx/>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Change time-ranges</a:t>
            </a:r>
          </a:p>
          <a:p>
            <a:pPr marL="285750" marR="0" lvl="0" indent="-285750" algn="l" defTabSz="914400" rtl="0" fontAlgn="auto" hangingPunct="0">
              <a:lnSpc>
                <a:spcPct val="100000"/>
              </a:lnSpc>
              <a:spcBef>
                <a:spcPts val="0"/>
              </a:spcBef>
              <a:spcAft>
                <a:spcPts val="0"/>
              </a:spcAft>
              <a:buFontTx/>
              <a:buChar char="-"/>
              <a:tabLst/>
              <a:defRPr sz="1800" b="0" i="0" u="none" strike="noStrike" kern="0" cap="none" spc="0" baseline="0">
                <a:solidFill>
                  <a:srgbClr val="000000"/>
                </a:solidFill>
                <a:uFillTx/>
              </a:defRPr>
            </a:pPr>
            <a:r>
              <a:rPr lang="en-US" sz="1600" dirty="0">
                <a:solidFill>
                  <a:srgbClr val="000000"/>
                </a:solidFill>
                <a:latin typeface="Luxi Sans" pitchFamily="34"/>
                <a:ea typeface="DejaVu LGC Sans" pitchFamily="2"/>
                <a:cs typeface="DejaVu LGC Sans" pitchFamily="2"/>
              </a:rPr>
              <a:t>Change bandwidth </a:t>
            </a: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p:txBody>
      </p:sp>
      <p:sp>
        <p:nvSpPr>
          <p:cNvPr id="10" name="TextBox 9">
            <a:extLst>
              <a:ext uri="{FF2B5EF4-FFF2-40B4-BE49-F238E27FC236}">
                <a16:creationId xmlns:a16="http://schemas.microsoft.com/office/drawing/2014/main" id="{77BD6777-5183-B1EE-F84F-73587C66A634}"/>
              </a:ext>
            </a:extLst>
          </p:cNvPr>
          <p:cNvSpPr txBox="1"/>
          <p:nvPr/>
        </p:nvSpPr>
        <p:spPr>
          <a:xfrm>
            <a:off x="3387272" y="6251300"/>
            <a:ext cx="2513164" cy="1263956"/>
          </a:xfrm>
          <a:prstGeom prst="rect">
            <a:avLst/>
          </a:prstGeom>
          <a:noFill/>
          <a:ln w="0" cap="flat">
            <a:solidFill>
              <a:srgbClr val="000000"/>
            </a:solidFill>
            <a:prstDash val="solid"/>
            <a:miter/>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Different weighting schemes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285750" marR="0" lvl="0" indent="-285750" algn="l" defTabSz="914400" rtl="0" fontAlgn="auto" hangingPunct="0">
              <a:lnSpc>
                <a:spcPct val="100000"/>
              </a:lnSpc>
              <a:spcBef>
                <a:spcPts val="0"/>
              </a:spcBef>
              <a:spcAft>
                <a:spcPts val="0"/>
              </a:spcAft>
              <a:buFontTx/>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What features can be </a:t>
            </a:r>
          </a:p>
          <a:p>
            <a:pPr marL="285750" marR="0" lvl="0" indent="-285750" algn="l" defTabSz="914400" rtl="0" fontAlgn="auto" hangingPunct="0">
              <a:lnSpc>
                <a:spcPct val="100000"/>
              </a:lnSpc>
              <a:spcBef>
                <a:spcPts val="0"/>
              </a:spcBef>
              <a:spcAft>
                <a:spcPts val="0"/>
              </a:spcAft>
              <a:buFontTx/>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emphasized ?</a:t>
            </a:r>
          </a:p>
        </p:txBody>
      </p:sp>
      <p:sp>
        <p:nvSpPr>
          <p:cNvPr id="11" name="TextBox 10">
            <a:extLst>
              <a:ext uri="{FF2B5EF4-FFF2-40B4-BE49-F238E27FC236}">
                <a16:creationId xmlns:a16="http://schemas.microsoft.com/office/drawing/2014/main" id="{2CBB62DF-E9F4-0474-C949-3FCAB0272AAA}"/>
              </a:ext>
            </a:extLst>
          </p:cNvPr>
          <p:cNvSpPr txBox="1"/>
          <p:nvPr/>
        </p:nvSpPr>
        <p:spPr>
          <a:xfrm>
            <a:off x="118798" y="6095161"/>
            <a:ext cx="2513164" cy="1263956"/>
          </a:xfrm>
          <a:prstGeom prst="rect">
            <a:avLst/>
          </a:prstGeom>
          <a:noFill/>
          <a:ln w="0" cap="flat">
            <a:solidFill>
              <a:srgbClr val="000000"/>
            </a:solidFill>
            <a:prstDash val="solid"/>
            <a:miter/>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Effect of a compact versus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spread-out configuration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 Angular resolution</a:t>
            </a:r>
          </a:p>
        </p:txBody>
      </p:sp>
      <p:sp>
        <p:nvSpPr>
          <p:cNvPr id="12" name="Straight Connector 11">
            <a:extLst>
              <a:ext uri="{FF2B5EF4-FFF2-40B4-BE49-F238E27FC236}">
                <a16:creationId xmlns:a16="http://schemas.microsoft.com/office/drawing/2014/main" id="{07666FD7-FDF1-3334-78B9-95862114F211}"/>
              </a:ext>
            </a:extLst>
          </p:cNvPr>
          <p:cNvSpPr/>
          <p:nvPr/>
        </p:nvSpPr>
        <p:spPr>
          <a:xfrm flipH="1" flipV="1">
            <a:off x="4541908" y="2208065"/>
            <a:ext cx="8997" cy="37691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FF3366"/>
            </a:solidFill>
            <a:prstDash val="solid"/>
            <a:miter/>
            <a:tailEnd type="arrow"/>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3" name="Straight Connector 12">
            <a:extLst>
              <a:ext uri="{FF2B5EF4-FFF2-40B4-BE49-F238E27FC236}">
                <a16:creationId xmlns:a16="http://schemas.microsoft.com/office/drawing/2014/main" id="{7130C1FC-4B1C-BAF1-AE81-31C1FFA86DCD}"/>
              </a:ext>
            </a:extLst>
          </p:cNvPr>
          <p:cNvSpPr/>
          <p:nvPr/>
        </p:nvSpPr>
        <p:spPr>
          <a:xfrm flipV="1">
            <a:off x="6589600" y="2396522"/>
            <a:ext cx="389516" cy="27216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FF3366"/>
            </a:solidFill>
            <a:prstDash val="solid"/>
            <a:miter/>
            <a:tailEnd type="arrow"/>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4" name="Straight Connector 13">
            <a:extLst>
              <a:ext uri="{FF2B5EF4-FFF2-40B4-BE49-F238E27FC236}">
                <a16:creationId xmlns:a16="http://schemas.microsoft.com/office/drawing/2014/main" id="{9E7E69FA-9309-C11B-1CC1-21EB3A42BBFC}"/>
              </a:ext>
            </a:extLst>
          </p:cNvPr>
          <p:cNvSpPr/>
          <p:nvPr/>
        </p:nvSpPr>
        <p:spPr>
          <a:xfrm>
            <a:off x="6844837" y="5551433"/>
            <a:ext cx="268559" cy="47807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FF3366"/>
            </a:solidFill>
            <a:prstDash val="solid"/>
            <a:miter/>
            <a:tailEnd type="arrow"/>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5" name="Straight Connector 14">
            <a:extLst>
              <a:ext uri="{FF2B5EF4-FFF2-40B4-BE49-F238E27FC236}">
                <a16:creationId xmlns:a16="http://schemas.microsoft.com/office/drawing/2014/main" id="{F0095719-C577-00CC-C2C6-547B07A93837}"/>
              </a:ext>
            </a:extLst>
          </p:cNvPr>
          <p:cNvSpPr/>
          <p:nvPr/>
        </p:nvSpPr>
        <p:spPr>
          <a:xfrm>
            <a:off x="4550905" y="5585622"/>
            <a:ext cx="2157" cy="58428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FF3366"/>
            </a:solidFill>
            <a:prstDash val="solid"/>
            <a:miter/>
            <a:tailEnd type="arrow"/>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6" name="Straight Connector 15">
            <a:extLst>
              <a:ext uri="{FF2B5EF4-FFF2-40B4-BE49-F238E27FC236}">
                <a16:creationId xmlns:a16="http://schemas.microsoft.com/office/drawing/2014/main" id="{436F6FD6-042F-98AD-DAE8-5760E7A90315}"/>
              </a:ext>
            </a:extLst>
          </p:cNvPr>
          <p:cNvSpPr/>
          <p:nvPr/>
        </p:nvSpPr>
        <p:spPr>
          <a:xfrm flipH="1">
            <a:off x="1526042" y="5500079"/>
            <a:ext cx="474838" cy="49608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6722" cap="flat">
            <a:solidFill>
              <a:srgbClr val="FF3366"/>
            </a:solidFill>
            <a:prstDash val="solid"/>
            <a:miter/>
            <a:tailEnd type="arrow"/>
          </a:ln>
        </p:spPr>
        <p:txBody>
          <a:bodyPr vert="horz" wrap="none" lIns="108356" tIns="63358" rIns="108356" bIns="63358"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pic>
        <p:nvPicPr>
          <p:cNvPr id="17" name="Picture 2" descr="Spiral config short synthesis">
            <a:extLst>
              <a:ext uri="{FF2B5EF4-FFF2-40B4-BE49-F238E27FC236}">
                <a16:creationId xmlns:a16="http://schemas.microsoft.com/office/drawing/2014/main" id="{30159B93-DF56-07DB-D58F-F69F24305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228" y="2730245"/>
            <a:ext cx="5233253" cy="27419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1D3E7-2489-295B-BBD8-341D03BD4C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4AB945-7F3B-D510-0D85-8E6FDE6CBE41}"/>
              </a:ext>
            </a:extLst>
          </p:cNvPr>
          <p:cNvSpPr txBox="1">
            <a:spLocks noGrp="1"/>
          </p:cNvSpPr>
          <p:nvPr>
            <p:ph type="title" idx="4294967295"/>
          </p:nvPr>
        </p:nvSpPr>
        <p:spPr>
          <a:xfrm>
            <a:off x="384422" y="3412093"/>
            <a:ext cx="9068763" cy="369332"/>
          </a:xfrm>
        </p:spPr>
        <p:txBody>
          <a:bodyPr>
            <a:spAutoFit/>
          </a:bodyPr>
          <a:lstStyle/>
          <a:p>
            <a:pPr lvl="0"/>
            <a:r>
              <a:rPr lang="en-US" dirty="0"/>
              <a:t>Questions ? </a:t>
            </a:r>
          </a:p>
        </p:txBody>
      </p:sp>
      <p:sp>
        <p:nvSpPr>
          <p:cNvPr id="3" name="TextBox 2">
            <a:extLst>
              <a:ext uri="{FF2B5EF4-FFF2-40B4-BE49-F238E27FC236}">
                <a16:creationId xmlns:a16="http://schemas.microsoft.com/office/drawing/2014/main" id="{9B2E13D5-5A82-DEDD-8C82-541F7E1C1476}"/>
              </a:ext>
            </a:extLst>
          </p:cNvPr>
          <p:cNvSpPr txBox="1"/>
          <p:nvPr/>
        </p:nvSpPr>
        <p:spPr>
          <a:xfrm>
            <a:off x="634675" y="7742160"/>
            <a:ext cx="8351635" cy="14169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Luxi Sans" pitchFamily="34"/>
                <a:ea typeface="DejaVu LGC Sans" pitchFamily="2"/>
                <a:cs typeface="DejaVu LGC Sans" pitchFamily="2"/>
              </a:rPr>
              <a:t>Multi-stage process. Linear.  There are weblogs showing human readable information to use for diagnostics (numerical as well as procedural failures). QA system.  Ability to 'restore' to any state for optimized re-processing. Standarized calibrated data and output image products for the archive.</a:t>
            </a:r>
          </a:p>
        </p:txBody>
      </p:sp>
    </p:spTree>
    <p:extLst>
      <p:ext uri="{BB962C8B-B14F-4D97-AF65-F5344CB8AC3E}">
        <p14:creationId xmlns:p14="http://schemas.microsoft.com/office/powerpoint/2010/main" val="2406525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265A8-5A90-C972-EBF3-B2FD55EFFC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3F4CA6-F9A9-C22A-CC3E-985B5B291983}"/>
              </a:ext>
            </a:extLst>
          </p:cNvPr>
          <p:cNvSpPr txBox="1">
            <a:spLocks noGrp="1"/>
          </p:cNvSpPr>
          <p:nvPr>
            <p:ph type="title" idx="4294967295"/>
          </p:nvPr>
        </p:nvSpPr>
        <p:spPr/>
        <p:txBody>
          <a:bodyPr>
            <a:spAutoFit/>
          </a:bodyPr>
          <a:lstStyle/>
          <a:p>
            <a:pPr lvl="0"/>
            <a:r>
              <a:rPr lang="en-US"/>
              <a:t>Some points to remember …</a:t>
            </a:r>
          </a:p>
        </p:txBody>
      </p:sp>
      <p:sp>
        <p:nvSpPr>
          <p:cNvPr id="3" name="TextBox 2">
            <a:extLst>
              <a:ext uri="{FF2B5EF4-FFF2-40B4-BE49-F238E27FC236}">
                <a16:creationId xmlns:a16="http://schemas.microsoft.com/office/drawing/2014/main" id="{0C7BDDAC-4973-7D23-8B64-EE3B1A01FB5F}"/>
              </a:ext>
            </a:extLst>
          </p:cNvPr>
          <p:cNvSpPr txBox="1"/>
          <p:nvPr/>
        </p:nvSpPr>
        <p:spPr>
          <a:xfrm>
            <a:off x="197281" y="963722"/>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How does an interferometer form an image ?</a:t>
            </a:r>
          </a:p>
        </p:txBody>
      </p:sp>
      <p:sp>
        <p:nvSpPr>
          <p:cNvPr id="4" name="TextBox 3">
            <a:extLst>
              <a:ext uri="{FF2B5EF4-FFF2-40B4-BE49-F238E27FC236}">
                <a16:creationId xmlns:a16="http://schemas.microsoft.com/office/drawing/2014/main" id="{FEE13DD2-411D-48EC-D21E-71AA87CDE8EC}"/>
              </a:ext>
            </a:extLst>
          </p:cNvPr>
          <p:cNvSpPr txBox="1"/>
          <p:nvPr/>
        </p:nvSpPr>
        <p:spPr>
          <a:xfrm>
            <a:off x="448202" y="1460516"/>
            <a:ext cx="9628558" cy="68148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Each antenna pair measures one 2D fringe.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Many antenna pairs =&gt; Fourier series</a:t>
            </a:r>
          </a:p>
        </p:txBody>
      </p:sp>
      <p:sp>
        <p:nvSpPr>
          <p:cNvPr id="5" name="TextBox 4">
            <a:extLst>
              <a:ext uri="{FF2B5EF4-FFF2-40B4-BE49-F238E27FC236}">
                <a16:creationId xmlns:a16="http://schemas.microsoft.com/office/drawing/2014/main" id="{B4D11683-7FD7-935C-C388-2571DF4AC77E}"/>
              </a:ext>
            </a:extLst>
          </p:cNvPr>
          <p:cNvSpPr txBox="1"/>
          <p:nvPr/>
        </p:nvSpPr>
        <p:spPr>
          <a:xfrm>
            <a:off x="199083" y="5859722"/>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How do you get a model of the sky ?</a:t>
            </a:r>
          </a:p>
        </p:txBody>
      </p:sp>
      <p:sp>
        <p:nvSpPr>
          <p:cNvPr id="6" name="TextBox 5">
            <a:extLst>
              <a:ext uri="{FF2B5EF4-FFF2-40B4-BE49-F238E27FC236}">
                <a16:creationId xmlns:a16="http://schemas.microsoft.com/office/drawing/2014/main" id="{4BADCB37-AA3B-1990-2B61-D62BF178D867}"/>
              </a:ext>
            </a:extLst>
          </p:cNvPr>
          <p:cNvSpPr txBox="1"/>
          <p:nvPr/>
        </p:nvSpPr>
        <p:spPr>
          <a:xfrm>
            <a:off x="523439" y="6471720"/>
            <a:ext cx="9480599" cy="68148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FF"/>
                </a:solidFill>
                <a:uFillTx/>
                <a:latin typeface="Luxi Sans" pitchFamily="34"/>
                <a:ea typeface="DejaVu LGC Sans" pitchFamily="2"/>
                <a:cs typeface="DejaVu LGC Sans" pitchFamily="2"/>
              </a:rPr>
              <a:t>- Solve the convolution equation via model-fitting algorithms like Clean</a:t>
            </a:r>
          </a:p>
        </p:txBody>
      </p:sp>
      <p:sp>
        <p:nvSpPr>
          <p:cNvPr id="7" name="TextBox 6">
            <a:extLst>
              <a:ext uri="{FF2B5EF4-FFF2-40B4-BE49-F238E27FC236}">
                <a16:creationId xmlns:a16="http://schemas.microsoft.com/office/drawing/2014/main" id="{8351246C-F493-C0BA-EA08-BCB9B945083A}"/>
              </a:ext>
            </a:extLst>
          </p:cNvPr>
          <p:cNvSpPr txBox="1"/>
          <p:nvPr/>
        </p:nvSpPr>
        <p:spPr>
          <a:xfrm>
            <a:off x="198717" y="2856058"/>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Luxi Sans" pitchFamily="34"/>
                <a:ea typeface="DejaVu LGC Sans" pitchFamily="2"/>
                <a:cs typeface="DejaVu LGC Sans" pitchFamily="2"/>
              </a:rPr>
              <a:t>How do you make a raw image from interferometer data ?</a:t>
            </a:r>
          </a:p>
        </p:txBody>
      </p:sp>
      <p:sp>
        <p:nvSpPr>
          <p:cNvPr id="8" name="TextBox 7">
            <a:extLst>
              <a:ext uri="{FF2B5EF4-FFF2-40B4-BE49-F238E27FC236}">
                <a16:creationId xmlns:a16="http://schemas.microsoft.com/office/drawing/2014/main" id="{8905362D-F868-BF7F-EA73-F2DB02F02F9F}"/>
              </a:ext>
            </a:extLst>
          </p:cNvPr>
          <p:cNvSpPr txBox="1"/>
          <p:nvPr/>
        </p:nvSpPr>
        <p:spPr>
          <a:xfrm>
            <a:off x="523082" y="3432057"/>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FF"/>
                </a:solidFill>
                <a:uFillTx/>
                <a:latin typeface="Luxi Sans" pitchFamily="34"/>
                <a:ea typeface="DejaVu LGC Sans" pitchFamily="2"/>
                <a:cs typeface="DejaVu LGC Sans" pitchFamily="2"/>
              </a:rPr>
              <a:t>- Bin</a:t>
            </a:r>
            <a:r>
              <a:rPr lang="en-US" sz="1800" b="0" i="0" u="none" strike="noStrike" kern="1200" cap="none" spc="0" dirty="0">
                <a:solidFill>
                  <a:srgbClr val="0000FF"/>
                </a:solidFill>
                <a:uFillTx/>
                <a:latin typeface="Luxi Sans" pitchFamily="34"/>
                <a:ea typeface="DejaVu LGC Sans" pitchFamily="2"/>
                <a:cs typeface="DejaVu LGC Sans" pitchFamily="2"/>
              </a:rPr>
              <a:t> (or resample) the visibility data onto a 2D grid</a:t>
            </a:r>
            <a:r>
              <a:rPr lang="en-US" sz="1800" b="0" i="0" u="none" strike="noStrike" kern="1200" cap="none" spc="0" baseline="0" dirty="0">
                <a:solidFill>
                  <a:srgbClr val="0000FF"/>
                </a:solidFill>
                <a:uFillTx/>
                <a:latin typeface="Luxi Sans" pitchFamily="34"/>
                <a:ea typeface="DejaVu LGC Sans" pitchFamily="2"/>
                <a:cs typeface="DejaVu LGC Sans" pitchFamily="2"/>
              </a:rPr>
              <a:t>, take a Fourier transform</a:t>
            </a:r>
          </a:p>
        </p:txBody>
      </p:sp>
      <p:sp>
        <p:nvSpPr>
          <p:cNvPr id="9" name="TextBox 8">
            <a:extLst>
              <a:ext uri="{FF2B5EF4-FFF2-40B4-BE49-F238E27FC236}">
                <a16:creationId xmlns:a16="http://schemas.microsoft.com/office/drawing/2014/main" id="{1102EEBA-2188-70C0-3A50-63A67A9839E7}"/>
              </a:ext>
            </a:extLst>
          </p:cNvPr>
          <p:cNvSpPr txBox="1"/>
          <p:nvPr/>
        </p:nvSpPr>
        <p:spPr>
          <a:xfrm>
            <a:off x="198004" y="4350804"/>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Luxi Sans" pitchFamily="34"/>
                <a:ea typeface="DejaVu LGC Sans" pitchFamily="2"/>
                <a:cs typeface="DejaVu LGC Sans" pitchFamily="2"/>
              </a:rPr>
              <a:t>What does the raw observed image represent ?</a:t>
            </a:r>
          </a:p>
        </p:txBody>
      </p:sp>
      <p:sp>
        <p:nvSpPr>
          <p:cNvPr id="10" name="TextBox 9">
            <a:extLst>
              <a:ext uri="{FF2B5EF4-FFF2-40B4-BE49-F238E27FC236}">
                <a16:creationId xmlns:a16="http://schemas.microsoft.com/office/drawing/2014/main" id="{30384888-4375-863A-0992-BD1EB3D4919A}"/>
              </a:ext>
            </a:extLst>
          </p:cNvPr>
          <p:cNvSpPr txBox="1"/>
          <p:nvPr/>
        </p:nvSpPr>
        <p:spPr>
          <a:xfrm>
            <a:off x="522360" y="4901958"/>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Observed Sky is the convolution of the true sky and the PSF</a:t>
            </a:r>
          </a:p>
        </p:txBody>
      </p:sp>
    </p:spTree>
    <p:extLst>
      <p:ext uri="{BB962C8B-B14F-4D97-AF65-F5344CB8AC3E}">
        <p14:creationId xmlns:p14="http://schemas.microsoft.com/office/powerpoint/2010/main" val="150633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fill="hold" nodeType="clickEffect">
                                  <p:stCondLst>
                                    <p:cond delay="0"/>
                                  </p:stCondLst>
                                  <p:childTnLst>
                                    <p:set>
                                      <p:cBhvr>
                                        <p:cTn id="14" dur="1" fill="hold">
                                          <p:stCondLst>
                                            <p:cond delay="0"/>
                                          </p:stCondLst>
                                        </p:cTn>
                                        <p:tgtEl>
                                          <p:sld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A3C9E-9F33-3FE1-18F2-C93E92B2C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8C8235-75BE-EEF1-1E27-9F55573AC2A3}"/>
              </a:ext>
            </a:extLst>
          </p:cNvPr>
          <p:cNvSpPr txBox="1">
            <a:spLocks noGrp="1"/>
          </p:cNvSpPr>
          <p:nvPr>
            <p:ph type="title" idx="4294967295"/>
          </p:nvPr>
        </p:nvSpPr>
        <p:spPr/>
        <p:txBody>
          <a:bodyPr>
            <a:spAutoFit/>
          </a:bodyPr>
          <a:lstStyle/>
          <a:p>
            <a:pPr lvl="0"/>
            <a:r>
              <a:rPr lang="en-US"/>
              <a:t>Some points to remember …</a:t>
            </a:r>
          </a:p>
        </p:txBody>
      </p:sp>
      <p:sp>
        <p:nvSpPr>
          <p:cNvPr id="3" name="TextBox 2">
            <a:extLst>
              <a:ext uri="{FF2B5EF4-FFF2-40B4-BE49-F238E27FC236}">
                <a16:creationId xmlns:a16="http://schemas.microsoft.com/office/drawing/2014/main" id="{0B628BCF-6AA3-5167-9E51-1B323CCC2E78}"/>
              </a:ext>
            </a:extLst>
          </p:cNvPr>
          <p:cNvSpPr txBox="1"/>
          <p:nvPr/>
        </p:nvSpPr>
        <p:spPr>
          <a:xfrm>
            <a:off x="197281" y="963722"/>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What is calibration ?</a:t>
            </a:r>
          </a:p>
        </p:txBody>
      </p:sp>
      <p:sp>
        <p:nvSpPr>
          <p:cNvPr id="4" name="TextBox 3">
            <a:extLst>
              <a:ext uri="{FF2B5EF4-FFF2-40B4-BE49-F238E27FC236}">
                <a16:creationId xmlns:a16="http://schemas.microsoft.com/office/drawing/2014/main" id="{6BB81433-0825-55A8-4A49-C9E307E18108}"/>
              </a:ext>
            </a:extLst>
          </p:cNvPr>
          <p:cNvSpPr txBox="1"/>
          <p:nvPr/>
        </p:nvSpPr>
        <p:spPr>
          <a:xfrm>
            <a:off x="521637" y="1575721"/>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Use calibrator data to solve for antenna gains, apply them to target data</a:t>
            </a:r>
          </a:p>
        </p:txBody>
      </p:sp>
      <p:sp>
        <p:nvSpPr>
          <p:cNvPr id="5" name="TextBox 4">
            <a:extLst>
              <a:ext uri="{FF2B5EF4-FFF2-40B4-BE49-F238E27FC236}">
                <a16:creationId xmlns:a16="http://schemas.microsoft.com/office/drawing/2014/main" id="{2A0A5742-A773-7D82-61A2-8E8863CFDFFE}"/>
              </a:ext>
            </a:extLst>
          </p:cNvPr>
          <p:cNvSpPr txBox="1"/>
          <p:nvPr/>
        </p:nvSpPr>
        <p:spPr>
          <a:xfrm>
            <a:off x="198004" y="2570781"/>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How does wide-band data affect the imaging process ?</a:t>
            </a:r>
          </a:p>
        </p:txBody>
      </p:sp>
      <p:sp>
        <p:nvSpPr>
          <p:cNvPr id="6" name="TextBox 5">
            <a:extLst>
              <a:ext uri="{FF2B5EF4-FFF2-40B4-BE49-F238E27FC236}">
                <a16:creationId xmlns:a16="http://schemas.microsoft.com/office/drawing/2014/main" id="{0938E5FB-F321-C7AD-54BB-A0AA219ACB6B}"/>
              </a:ext>
            </a:extLst>
          </p:cNvPr>
          <p:cNvSpPr txBox="1"/>
          <p:nvPr/>
        </p:nvSpPr>
        <p:spPr>
          <a:xfrm>
            <a:off x="522360" y="3146780"/>
            <a:ext cx="9670676"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FF"/>
                </a:solidFill>
                <a:uFillTx/>
                <a:latin typeface="Luxi Sans" pitchFamily="34"/>
                <a:ea typeface="DejaVu LGC Sans" pitchFamily="2"/>
                <a:cs typeface="DejaVu LGC Sans" pitchFamily="2"/>
              </a:rPr>
              <a:t>- Increased sensitivity, but the imaging properties and sky change with frequency</a:t>
            </a:r>
          </a:p>
        </p:txBody>
      </p:sp>
      <p:sp>
        <p:nvSpPr>
          <p:cNvPr id="9" name="TextBox 8">
            <a:extLst>
              <a:ext uri="{FF2B5EF4-FFF2-40B4-BE49-F238E27FC236}">
                <a16:creationId xmlns:a16="http://schemas.microsoft.com/office/drawing/2014/main" id="{8D636561-9645-59FC-A033-84AB1C3F52FB}"/>
              </a:ext>
            </a:extLst>
          </p:cNvPr>
          <p:cNvSpPr txBox="1"/>
          <p:nvPr/>
        </p:nvSpPr>
        <p:spPr>
          <a:xfrm>
            <a:off x="199083" y="4179583"/>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Luxi Sans" pitchFamily="34"/>
                <a:ea typeface="DejaVu LGC Sans" pitchFamily="2"/>
                <a:cs typeface="DejaVu LGC Sans" pitchFamily="2"/>
              </a:rPr>
              <a:t>What is an antenna primary beam and what is its effect on an image ?</a:t>
            </a:r>
          </a:p>
        </p:txBody>
      </p:sp>
      <p:sp>
        <p:nvSpPr>
          <p:cNvPr id="10" name="TextBox 9">
            <a:extLst>
              <a:ext uri="{FF2B5EF4-FFF2-40B4-BE49-F238E27FC236}">
                <a16:creationId xmlns:a16="http://schemas.microsoft.com/office/drawing/2014/main" id="{84A8AEF0-21E0-FD91-EDA5-F291C7EA87FE}"/>
              </a:ext>
            </a:extLst>
          </p:cNvPr>
          <p:cNvSpPr txBox="1"/>
          <p:nvPr/>
        </p:nvSpPr>
        <p:spPr>
          <a:xfrm>
            <a:off x="451439" y="4791591"/>
            <a:ext cx="9699479" cy="68148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Antenna power pattern. It multiplies with the sky,before convolution with the PSF</a:t>
            </a:r>
          </a:p>
        </p:txBody>
      </p:sp>
      <p:sp>
        <p:nvSpPr>
          <p:cNvPr id="11" name="TextBox 10">
            <a:extLst>
              <a:ext uri="{FF2B5EF4-FFF2-40B4-BE49-F238E27FC236}">
                <a16:creationId xmlns:a16="http://schemas.microsoft.com/office/drawing/2014/main" id="{9B524A1B-FF64-A6AC-C1BC-14FFE8868702}"/>
              </a:ext>
            </a:extLst>
          </p:cNvPr>
          <p:cNvSpPr txBox="1"/>
          <p:nvPr/>
        </p:nvSpPr>
        <p:spPr>
          <a:xfrm>
            <a:off x="199796" y="5967721"/>
            <a:ext cx="9480599" cy="44640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What is the w-term problem ?</a:t>
            </a:r>
          </a:p>
        </p:txBody>
      </p:sp>
      <p:sp>
        <p:nvSpPr>
          <p:cNvPr id="12" name="TextBox 11">
            <a:extLst>
              <a:ext uri="{FF2B5EF4-FFF2-40B4-BE49-F238E27FC236}">
                <a16:creationId xmlns:a16="http://schemas.microsoft.com/office/drawing/2014/main" id="{4E1AED12-5D3B-7EE9-0656-E899CF72D0A2}"/>
              </a:ext>
            </a:extLst>
          </p:cNvPr>
          <p:cNvSpPr txBox="1"/>
          <p:nvPr/>
        </p:nvSpPr>
        <p:spPr>
          <a:xfrm>
            <a:off x="524161" y="6471720"/>
            <a:ext cx="9480599" cy="68148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FF"/>
                </a:solidFill>
                <a:uFillTx/>
                <a:latin typeface="Luxi Sans" pitchFamily="34"/>
                <a:ea typeface="DejaVu LGC Sans" pitchFamily="2"/>
                <a:cs typeface="DejaVu LGC Sans" pitchFamily="2"/>
              </a:rPr>
              <a:t>- 2D Fourier transform approximations are invalid far away from the image center</a:t>
            </a:r>
          </a:p>
        </p:txBody>
      </p:sp>
    </p:spTree>
    <p:extLst>
      <p:ext uri="{BB962C8B-B14F-4D97-AF65-F5344CB8AC3E}">
        <p14:creationId xmlns:p14="http://schemas.microsoft.com/office/powerpoint/2010/main" val="280092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fill="hold" nodeType="clickEffect">
                                  <p:stCondLst>
                                    <p:cond delay="0"/>
                                  </p:stCondLst>
                                  <p:childTnLst>
                                    <p:set>
                                      <p:cBhvr>
                                        <p:cTn id="14" dur="1" fill="hold">
                                          <p:stCondLst>
                                            <p:cond delay="0"/>
                                          </p:stCondLst>
                                        </p:cTn>
                                        <p:tgtEl>
                                          <p:sld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3EB2D-E9B6-C42E-40E2-F397346B910E}"/>
              </a:ext>
            </a:extLst>
          </p:cNvPr>
          <p:cNvSpPr txBox="1">
            <a:spLocks noGrp="1"/>
          </p:cNvSpPr>
          <p:nvPr>
            <p:ph type="title" idx="4294967295"/>
          </p:nvPr>
        </p:nvSpPr>
        <p:spPr/>
        <p:txBody>
          <a:bodyPr>
            <a:spAutoFit/>
          </a:bodyPr>
          <a:lstStyle/>
          <a:p>
            <a:pPr lvl="0"/>
            <a:r>
              <a:rPr lang="en-US"/>
              <a:t>Measurements</a:t>
            </a:r>
          </a:p>
        </p:txBody>
      </p:sp>
      <p:grpSp>
        <p:nvGrpSpPr>
          <p:cNvPr id="3" name="Group 2">
            <a:extLst>
              <a:ext uri="{FF2B5EF4-FFF2-40B4-BE49-F238E27FC236}">
                <a16:creationId xmlns:a16="http://schemas.microsoft.com/office/drawing/2014/main" id="{F5A9C565-8C7A-D4FA-34C2-06513FE38738}"/>
              </a:ext>
            </a:extLst>
          </p:cNvPr>
          <p:cNvGrpSpPr/>
          <p:nvPr/>
        </p:nvGrpSpPr>
        <p:grpSpPr>
          <a:xfrm>
            <a:off x="833759" y="2680920"/>
            <a:ext cx="3842646" cy="3354842"/>
            <a:chOff x="833759" y="2680920"/>
            <a:chExt cx="3842646" cy="3354842"/>
          </a:xfrm>
        </p:grpSpPr>
        <p:grpSp>
          <p:nvGrpSpPr>
            <p:cNvPr id="4" name="Group 3">
              <a:extLst>
                <a:ext uri="{FF2B5EF4-FFF2-40B4-BE49-F238E27FC236}">
                  <a16:creationId xmlns:a16="http://schemas.microsoft.com/office/drawing/2014/main" id="{4E6EC507-B216-8987-A005-A008C98AF033}"/>
                </a:ext>
              </a:extLst>
            </p:cNvPr>
            <p:cNvGrpSpPr/>
            <p:nvPr/>
          </p:nvGrpSpPr>
          <p:grpSpPr>
            <a:xfrm>
              <a:off x="833759" y="2680920"/>
              <a:ext cx="3842646" cy="2707565"/>
              <a:chOff x="833759" y="2680920"/>
              <a:chExt cx="3842646" cy="2707565"/>
            </a:xfrm>
          </p:grpSpPr>
          <p:sp>
            <p:nvSpPr>
              <p:cNvPr id="5" name="Freeform 4">
                <a:extLst>
                  <a:ext uri="{FF2B5EF4-FFF2-40B4-BE49-F238E27FC236}">
                    <a16:creationId xmlns:a16="http://schemas.microsoft.com/office/drawing/2014/main" id="{B22FF435-65ED-C476-5ABC-E8FBF371BCBE}"/>
                  </a:ext>
                </a:extLst>
              </p:cNvPr>
              <p:cNvSpPr/>
              <p:nvPr/>
            </p:nvSpPr>
            <p:spPr>
              <a:xfrm>
                <a:off x="887397" y="4903195"/>
                <a:ext cx="189719" cy="272884"/>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6" name="Freeform 5">
                <a:extLst>
                  <a:ext uri="{FF2B5EF4-FFF2-40B4-BE49-F238E27FC236}">
                    <a16:creationId xmlns:a16="http://schemas.microsoft.com/office/drawing/2014/main" id="{90441EBB-4140-A7D9-7AA9-66E193E18B62}"/>
                  </a:ext>
                </a:extLst>
              </p:cNvPr>
              <p:cNvSpPr/>
              <p:nvPr/>
            </p:nvSpPr>
            <p:spPr>
              <a:xfrm>
                <a:off x="3194639" y="4875123"/>
                <a:ext cx="190442" cy="273597"/>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99CCFF"/>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7" name="Freeform 6">
                <a:extLst>
                  <a:ext uri="{FF2B5EF4-FFF2-40B4-BE49-F238E27FC236}">
                    <a16:creationId xmlns:a16="http://schemas.microsoft.com/office/drawing/2014/main" id="{5BA2B31A-A91E-A067-B619-6AE3CC3AC6EF}"/>
                  </a:ext>
                </a:extLst>
              </p:cNvPr>
              <p:cNvSpPr/>
              <p:nvPr/>
            </p:nvSpPr>
            <p:spPr>
              <a:xfrm>
                <a:off x="833759" y="4705200"/>
                <a:ext cx="298441" cy="283317"/>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4041744-241A-DD1A-76C0-72F287AAF1A5}"/>
                      </a:ext>
                    </a:extLst>
                  </p:cNvPr>
                  <p:cNvSpPr txBox="1"/>
                  <p:nvPr/>
                </p:nvSpPr>
                <p:spPr>
                  <a:xfrm>
                    <a:off x="2862355" y="3677762"/>
                    <a:ext cx="245516" cy="32184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𝑏</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8" name="TextBox 7">
                    <a:extLst>
                      <a:ext uri="{FF2B5EF4-FFF2-40B4-BE49-F238E27FC236}">
                        <a16:creationId xmlns:a16="http://schemas.microsoft.com/office/drawing/2014/main" id="{74041744-241A-DD1A-76C0-72F287AAF1A5}"/>
                      </a:ext>
                    </a:extLst>
                  </p:cNvPr>
                  <p:cNvSpPr txBox="1">
                    <a:spLocks noRot="1" noChangeAspect="1" noMove="1" noResize="1" noEditPoints="1" noAdjustHandles="1" noChangeArrowheads="1" noChangeShapeType="1" noTextEdit="1"/>
                  </p:cNvSpPr>
                  <p:nvPr/>
                </p:nvSpPr>
                <p:spPr>
                  <a:xfrm>
                    <a:off x="2862355" y="3677762"/>
                    <a:ext cx="245516" cy="321841"/>
                  </a:xfrm>
                  <a:prstGeom prst="rect">
                    <a:avLst/>
                  </a:prstGeom>
                  <a:blipFill>
                    <a:blip r:embed="rId3"/>
                    <a:stretch>
                      <a:fillRect r="-25000" b="-23077"/>
                    </a:stretch>
                  </a:blipFill>
                  <a:ln cap="flat">
                    <a:noFill/>
                  </a:ln>
                </p:spPr>
                <p:txBody>
                  <a:bodyPr/>
                  <a:lstStyle/>
                  <a:p>
                    <a:r>
                      <a:rPr lang="en-US">
                        <a:noFill/>
                      </a:rPr>
                      <a:t> </a:t>
                    </a:r>
                  </a:p>
                </p:txBody>
              </p:sp>
            </mc:Fallback>
          </mc:AlternateContent>
          <p:sp>
            <p:nvSpPr>
              <p:cNvPr id="9" name="Straight Connector 8">
                <a:extLst>
                  <a:ext uri="{FF2B5EF4-FFF2-40B4-BE49-F238E27FC236}">
                    <a16:creationId xmlns:a16="http://schemas.microsoft.com/office/drawing/2014/main" id="{E8A01B5C-3CF5-6815-2483-1FF1FE7D9872}"/>
                  </a:ext>
                </a:extLst>
              </p:cNvPr>
              <p:cNvSpPr/>
              <p:nvPr/>
            </p:nvSpPr>
            <p:spPr>
              <a:xfrm>
                <a:off x="906481" y="4736518"/>
                <a:ext cx="153719" cy="2170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0" name="Straight Connector 9">
                <a:extLst>
                  <a:ext uri="{FF2B5EF4-FFF2-40B4-BE49-F238E27FC236}">
                    <a16:creationId xmlns:a16="http://schemas.microsoft.com/office/drawing/2014/main" id="{4502AAAD-DF28-EBE1-81E0-AA85E462CC3D}"/>
                  </a:ext>
                </a:extLst>
              </p:cNvPr>
              <p:cNvSpPr/>
              <p:nvPr/>
            </p:nvSpPr>
            <p:spPr>
              <a:xfrm flipV="1">
                <a:off x="870481" y="4746238"/>
                <a:ext cx="235083" cy="17927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1" name="Freeform 10">
                <a:extLst>
                  <a:ext uri="{FF2B5EF4-FFF2-40B4-BE49-F238E27FC236}">
                    <a16:creationId xmlns:a16="http://schemas.microsoft.com/office/drawing/2014/main" id="{CE95043E-D015-ED12-21AD-D6272148DB30}"/>
                  </a:ext>
                </a:extLst>
              </p:cNvPr>
              <p:cNvSpPr/>
              <p:nvPr/>
            </p:nvSpPr>
            <p:spPr>
              <a:xfrm>
                <a:off x="3153244" y="4678564"/>
                <a:ext cx="298798" cy="282238"/>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solidFill>
                <a:srgbClr val="99CCFF"/>
              </a:solid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2" name="Straight Connector 11">
                <a:extLst>
                  <a:ext uri="{FF2B5EF4-FFF2-40B4-BE49-F238E27FC236}">
                    <a16:creationId xmlns:a16="http://schemas.microsoft.com/office/drawing/2014/main" id="{3AB747C9-05A9-9831-E168-83B18EF32675}"/>
                  </a:ext>
                </a:extLst>
              </p:cNvPr>
              <p:cNvSpPr/>
              <p:nvPr/>
            </p:nvSpPr>
            <p:spPr>
              <a:xfrm>
                <a:off x="3225600" y="4709516"/>
                <a:ext cx="153719" cy="21707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3" name="Straight Connector 12">
                <a:extLst>
                  <a:ext uri="{FF2B5EF4-FFF2-40B4-BE49-F238E27FC236}">
                    <a16:creationId xmlns:a16="http://schemas.microsoft.com/office/drawing/2014/main" id="{23DAA5EC-5939-2958-A6EE-F133A95E36F5}"/>
                  </a:ext>
                </a:extLst>
              </p:cNvPr>
              <p:cNvSpPr/>
              <p:nvPr/>
            </p:nvSpPr>
            <p:spPr>
              <a:xfrm flipV="1">
                <a:off x="3189600" y="4718880"/>
                <a:ext cx="235083" cy="17927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4" name="Freeform 13">
                <a:extLst>
                  <a:ext uri="{FF2B5EF4-FFF2-40B4-BE49-F238E27FC236}">
                    <a16:creationId xmlns:a16="http://schemas.microsoft.com/office/drawing/2014/main" id="{609B0D8E-D74D-A77A-8B69-A193AB139A5D}"/>
                  </a:ext>
                </a:extLst>
              </p:cNvPr>
              <p:cNvSpPr/>
              <p:nvPr/>
            </p:nvSpPr>
            <p:spPr>
              <a:xfrm>
                <a:off x="4331521" y="2689195"/>
                <a:ext cx="344884" cy="32004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val f2"/>
                  <a:gd name="f17" fmla="val f3"/>
                  <a:gd name="f18" fmla="+- f17 0 f16"/>
                  <a:gd name="f19" fmla="*/ f18 1 21600"/>
                  <a:gd name="f20" fmla="*/ 6722 f19 1"/>
                  <a:gd name="f21" fmla="*/ 14878 f19 1"/>
                  <a:gd name="f22" fmla="*/ 15460 f19 1"/>
                  <a:gd name="f23" fmla="*/ 8256 f19 1"/>
                  <a:gd name="f24" fmla="*/ f20 1 f19"/>
                  <a:gd name="f25" fmla="*/ f21 1 f19"/>
                  <a:gd name="f26" fmla="*/ f23 1 f19"/>
                  <a:gd name="f27" fmla="*/ f22 1 f19"/>
                  <a:gd name="f28" fmla="*/ f24 f14 1"/>
                  <a:gd name="f29" fmla="*/ f25 f14 1"/>
                  <a:gd name="f30" fmla="*/ f27 f15 1"/>
                  <a:gd name="f31" fmla="*/ f26 f15 1"/>
                </a:gdLst>
                <a:ahLst/>
                <a:cxnLst>
                  <a:cxn ang="3cd4">
                    <a:pos x="hc" y="t"/>
                  </a:cxn>
                  <a:cxn ang="0">
                    <a:pos x="r" y="vc"/>
                  </a:cxn>
                  <a:cxn ang="cd4">
                    <a:pos x="hc" y="b"/>
                  </a:cxn>
                  <a:cxn ang="cd2">
                    <a:pos x="l" y="vc"/>
                  </a:cxn>
                </a:cxnLst>
                <a:rect l="f28" t="f31" r="f29" b="f30"/>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FF00"/>
              </a:solidFill>
              <a:ln w="0" cap="flat">
                <a:solidFill>
                  <a:srgbClr val="00000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5" name="Straight Connector 14">
                <a:extLst>
                  <a:ext uri="{FF2B5EF4-FFF2-40B4-BE49-F238E27FC236}">
                    <a16:creationId xmlns:a16="http://schemas.microsoft.com/office/drawing/2014/main" id="{5864CF22-535C-32E8-0BDF-D244713F6DE0}"/>
                  </a:ext>
                </a:extLst>
              </p:cNvPr>
              <p:cNvSpPr/>
              <p:nvPr/>
            </p:nvSpPr>
            <p:spPr>
              <a:xfrm flipH="1">
                <a:off x="3394079" y="3047759"/>
                <a:ext cx="785524" cy="63900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FF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6" name="Straight Connector 15">
                <a:extLst>
                  <a:ext uri="{FF2B5EF4-FFF2-40B4-BE49-F238E27FC236}">
                    <a16:creationId xmlns:a16="http://schemas.microsoft.com/office/drawing/2014/main" id="{F943BDEF-6525-597B-4A17-AE0B129069AC}"/>
                  </a:ext>
                </a:extLst>
              </p:cNvPr>
              <p:cNvSpPr/>
              <p:nvPr/>
            </p:nvSpPr>
            <p:spPr>
              <a:xfrm flipH="1">
                <a:off x="972363" y="3137754"/>
                <a:ext cx="1956239" cy="149903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7" name="Straight Connector 16">
                <a:extLst>
                  <a:ext uri="{FF2B5EF4-FFF2-40B4-BE49-F238E27FC236}">
                    <a16:creationId xmlns:a16="http://schemas.microsoft.com/office/drawing/2014/main" id="{B5342DB4-1C45-8D26-2268-D0018189917C}"/>
                  </a:ext>
                </a:extLst>
              </p:cNvPr>
              <p:cNvSpPr/>
              <p:nvPr/>
            </p:nvSpPr>
            <p:spPr>
              <a:xfrm>
                <a:off x="1987558" y="2976115"/>
                <a:ext cx="1260363" cy="163547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18" name="Straight Connector 17">
                <a:extLst>
                  <a:ext uri="{FF2B5EF4-FFF2-40B4-BE49-F238E27FC236}">
                    <a16:creationId xmlns:a16="http://schemas.microsoft.com/office/drawing/2014/main" id="{E535C02E-8A9C-79A7-4519-ACB38EBA0661}"/>
                  </a:ext>
                </a:extLst>
              </p:cNvPr>
              <p:cNvSpPr/>
              <p:nvPr/>
            </p:nvSpPr>
            <p:spPr>
              <a:xfrm flipH="1">
                <a:off x="972720" y="4585679"/>
                <a:ext cx="3126598" cy="5975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2D89094-8080-7944-7334-9599A74811A6}"/>
                      </a:ext>
                    </a:extLst>
                  </p:cNvPr>
                  <p:cNvSpPr txBox="1"/>
                  <p:nvPr/>
                </p:nvSpPr>
                <p:spPr>
                  <a:xfrm>
                    <a:off x="4082037" y="4432316"/>
                    <a:ext cx="510116" cy="281159"/>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𝑥</m:t>
                              </m:r>
                            </m:e>
                          </m:acc>
                          <m:r>
                            <a:rPr lang="en-US" i="0">
                              <a:latin typeface="Cambria Math" panose="02040503050406030204" pitchFamily="18" charset="0"/>
                            </a:rPr>
                            <m:t>,</m:t>
                          </m:r>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𝑦</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19" name="TextBox 18">
                    <a:extLst>
                      <a:ext uri="{FF2B5EF4-FFF2-40B4-BE49-F238E27FC236}">
                        <a16:creationId xmlns:a16="http://schemas.microsoft.com/office/drawing/2014/main" id="{72D89094-8080-7944-7334-9599A74811A6}"/>
                      </a:ext>
                    </a:extLst>
                  </p:cNvPr>
                  <p:cNvSpPr txBox="1">
                    <a:spLocks noRot="1" noChangeAspect="1" noMove="1" noResize="1" noEditPoints="1" noAdjustHandles="1" noChangeArrowheads="1" noChangeShapeType="1" noTextEdit="1"/>
                  </p:cNvSpPr>
                  <p:nvPr/>
                </p:nvSpPr>
                <p:spPr>
                  <a:xfrm>
                    <a:off x="4082037" y="4432316"/>
                    <a:ext cx="510116" cy="281159"/>
                  </a:xfrm>
                  <a:prstGeom prst="rect">
                    <a:avLst/>
                  </a:prstGeom>
                  <a:blipFill>
                    <a:blip r:embed="rId4"/>
                    <a:stretch>
                      <a:fillRect t="-12500" b="-37500"/>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269882D-E397-C5B2-8E01-EB3F7715C6E3}"/>
                      </a:ext>
                    </a:extLst>
                  </p:cNvPr>
                  <p:cNvSpPr txBox="1"/>
                  <p:nvPr/>
                </p:nvSpPr>
                <p:spPr>
                  <a:xfrm>
                    <a:off x="1350724" y="4293364"/>
                    <a:ext cx="487439" cy="28188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𝜃</m:t>
                          </m:r>
                          <m:r>
                            <a:rPr lang="en-US" i="0">
                              <a:latin typeface="Cambria Math" panose="02040503050406030204" pitchFamily="18" charset="0"/>
                            </a:rPr>
                            <m:t>,</m:t>
                          </m:r>
                          <m:r>
                            <a:rPr lang="en-US" i="1">
                              <a:latin typeface="Cambria Math" panose="02040503050406030204" pitchFamily="18" charset="0"/>
                            </a:rPr>
                            <m:t>h</m:t>
                          </m:r>
                        </m:oMath>
                      </m:oMathPara>
                    </a14:m>
                    <a:endParaRPr lang="en-US" sz="1800" b="0" i="0" u="none" strike="noStrike" kern="1200" cap="none" spc="0" baseline="0">
                      <a:solidFill>
                        <a:srgbClr val="000000"/>
                      </a:solidFill>
                      <a:uFillTx/>
                      <a:latin typeface="Luxi Sans" pitchFamily="34"/>
                    </a:endParaRPr>
                  </a:p>
                </p:txBody>
              </p:sp>
            </mc:Choice>
            <mc:Fallback xmlns="">
              <p:sp>
                <p:nvSpPr>
                  <p:cNvPr id="20" name="TextBox 19">
                    <a:extLst>
                      <a:ext uri="{FF2B5EF4-FFF2-40B4-BE49-F238E27FC236}">
                        <a16:creationId xmlns:a16="http://schemas.microsoft.com/office/drawing/2014/main" id="{E269882D-E397-C5B2-8E01-EB3F7715C6E3}"/>
                      </a:ext>
                    </a:extLst>
                  </p:cNvPr>
                  <p:cNvSpPr txBox="1">
                    <a:spLocks noRot="1" noChangeAspect="1" noMove="1" noResize="1" noEditPoints="1" noAdjustHandles="1" noChangeArrowheads="1" noChangeShapeType="1" noTextEdit="1"/>
                  </p:cNvSpPr>
                  <p:nvPr/>
                </p:nvSpPr>
                <p:spPr>
                  <a:xfrm>
                    <a:off x="1350724" y="4293364"/>
                    <a:ext cx="487439" cy="281882"/>
                  </a:xfrm>
                  <a:prstGeom prst="rect">
                    <a:avLst/>
                  </a:prstGeom>
                  <a:blipFill>
                    <a:blip r:embed="rId5"/>
                    <a:stretch>
                      <a:fillRect r="-7692" b="-20833"/>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0A12DB3-301F-60E0-FA7E-3BB4BA6814FF}"/>
                      </a:ext>
                    </a:extLst>
                  </p:cNvPr>
                  <p:cNvSpPr txBox="1"/>
                  <p:nvPr/>
                </p:nvSpPr>
                <p:spPr>
                  <a:xfrm>
                    <a:off x="1685879" y="2680920"/>
                    <a:ext cx="498238" cy="2822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𝑢</m:t>
                              </m:r>
                            </m:e>
                          </m:acc>
                          <m:r>
                            <a:rPr lang="en-US" i="0">
                              <a:latin typeface="Cambria Math" panose="02040503050406030204" pitchFamily="18" charset="0"/>
                            </a:rPr>
                            <m:t>,</m:t>
                          </m:r>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𝑣</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21" name="TextBox 20">
                    <a:extLst>
                      <a:ext uri="{FF2B5EF4-FFF2-40B4-BE49-F238E27FC236}">
                        <a16:creationId xmlns:a16="http://schemas.microsoft.com/office/drawing/2014/main" id="{B0A12DB3-301F-60E0-FA7E-3BB4BA6814FF}"/>
                      </a:ext>
                    </a:extLst>
                  </p:cNvPr>
                  <p:cNvSpPr txBox="1">
                    <a:spLocks noRot="1" noChangeAspect="1" noMove="1" noResize="1" noEditPoints="1" noAdjustHandles="1" noChangeArrowheads="1" noChangeShapeType="1" noTextEdit="1"/>
                  </p:cNvSpPr>
                  <p:nvPr/>
                </p:nvSpPr>
                <p:spPr>
                  <a:xfrm>
                    <a:off x="1685879" y="2680920"/>
                    <a:ext cx="498238" cy="282238"/>
                  </a:xfrm>
                  <a:prstGeom prst="rect">
                    <a:avLst/>
                  </a:prstGeom>
                  <a:blipFill>
                    <a:blip r:embed="rId6"/>
                    <a:stretch>
                      <a:fillRect t="-17391" b="-13043"/>
                    </a:stretch>
                  </a:blipFill>
                  <a:ln cap="flat">
                    <a:noFill/>
                  </a:ln>
                </p:spPr>
                <p:txBody>
                  <a:bodyPr/>
                  <a:lstStyle/>
                  <a:p>
                    <a:r>
                      <a:rPr lang="en-US">
                        <a:noFill/>
                      </a:rPr>
                      <a:t> </a:t>
                    </a:r>
                  </a:p>
                </p:txBody>
              </p:sp>
            </mc:Fallback>
          </mc:AlternateContent>
          <p:sp>
            <p:nvSpPr>
              <p:cNvPr id="22" name="Freeform 21">
                <a:extLst>
                  <a:ext uri="{FF2B5EF4-FFF2-40B4-BE49-F238E27FC236}">
                    <a16:creationId xmlns:a16="http://schemas.microsoft.com/office/drawing/2014/main" id="{3E225CF2-B3AE-C7E2-407F-E9FB5E98BB6D}"/>
                  </a:ext>
                </a:extLst>
              </p:cNvPr>
              <p:cNvSpPr/>
              <p:nvPr/>
            </p:nvSpPr>
            <p:spPr>
              <a:xfrm rot="1093788">
                <a:off x="1206550" y="4459172"/>
                <a:ext cx="251642" cy="175683"/>
              </a:xfrm>
              <a:custGeom>
                <a:avLst/>
                <a:gdLst>
                  <a:gd name="f0" fmla="val w"/>
                  <a:gd name="f1" fmla="val h"/>
                  <a:gd name="f2" fmla="val 0"/>
                  <a:gd name="f3" fmla="val 700"/>
                  <a:gd name="f4" fmla="val 489"/>
                  <a:gd name="f5" fmla="val 294"/>
                  <a:gd name="f6" fmla="val -1"/>
                  <a:gd name="f7" fmla="val 538"/>
                  <a:gd name="f8" fmla="val 142"/>
                  <a:gd name="f9" fmla="val 528"/>
                  <a:gd name="f10" fmla="val 121"/>
                  <a:gd name="f11" fmla="val 518"/>
                  <a:gd name="f12" fmla="val 99"/>
                  <a:gd name="f13" fmla="*/ f0 1 700"/>
                  <a:gd name="f14" fmla="*/ f1 1 489"/>
                  <a:gd name="f15" fmla="val f2"/>
                  <a:gd name="f16" fmla="val f3"/>
                  <a:gd name="f17" fmla="val f4"/>
                  <a:gd name="f18" fmla="+- f17 0 f15"/>
                  <a:gd name="f19" fmla="+- f16 0 f15"/>
                  <a:gd name="f20" fmla="*/ f19 1 700"/>
                  <a:gd name="f21" fmla="*/ f18 1 48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700" h="489">
                    <a:moveTo>
                      <a:pt x="f2" y="f2"/>
                    </a:moveTo>
                    <a:cubicBezTo>
                      <a:pt x="f5" y="f6"/>
                      <a:pt x="f7" y="f8"/>
                      <a:pt x="f9" y="f10"/>
                    </a:cubicBezTo>
                    <a:cubicBezTo>
                      <a:pt x="f11" y="f12"/>
                      <a:pt x="f3" y="f4"/>
                      <a:pt x="f3" y="f4"/>
                    </a:cubicBez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3" name="Straight Connector 22">
                <a:extLst>
                  <a:ext uri="{FF2B5EF4-FFF2-40B4-BE49-F238E27FC236}">
                    <a16:creationId xmlns:a16="http://schemas.microsoft.com/office/drawing/2014/main" id="{5ABEB050-17DA-226D-5C83-CAF7D9FCDE03}"/>
                  </a:ext>
                </a:extLst>
              </p:cNvPr>
              <p:cNvSpPr/>
              <p:nvPr/>
            </p:nvSpPr>
            <p:spPr>
              <a:xfrm flipH="1">
                <a:off x="3574444" y="3269876"/>
                <a:ext cx="785524" cy="63900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FF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4" name="Straight Connector 23">
                <a:extLst>
                  <a:ext uri="{FF2B5EF4-FFF2-40B4-BE49-F238E27FC236}">
                    <a16:creationId xmlns:a16="http://schemas.microsoft.com/office/drawing/2014/main" id="{3FDA0BBC-70B7-9C5C-B621-D1DE0C1828D1}"/>
                  </a:ext>
                </a:extLst>
              </p:cNvPr>
              <p:cNvSpPr/>
              <p:nvPr/>
            </p:nvSpPr>
            <p:spPr>
              <a:xfrm flipH="1">
                <a:off x="3222363" y="2827077"/>
                <a:ext cx="785515" cy="63900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FF0000"/>
                </a:solidFill>
                <a:prstDash val="solid"/>
                <a:miter/>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5" name="Straight Connector 24">
                <a:extLst>
                  <a:ext uri="{FF2B5EF4-FFF2-40B4-BE49-F238E27FC236}">
                    <a16:creationId xmlns:a16="http://schemas.microsoft.com/office/drawing/2014/main" id="{A422D048-B9E8-7160-BEDE-DE8695BAA505}"/>
                  </a:ext>
                </a:extLst>
              </p:cNvPr>
              <p:cNvSpPr/>
              <p:nvPr/>
            </p:nvSpPr>
            <p:spPr>
              <a:xfrm>
                <a:off x="2511363" y="3478322"/>
                <a:ext cx="810359" cy="105624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8361" cap="flat">
                <a:solidFill>
                  <a:srgbClr val="00AE00"/>
                </a:solidFill>
                <a:prstDash val="solid"/>
                <a:miter/>
                <a:headEnd type="arrow"/>
                <a:tailEnd type="arrow"/>
              </a:ln>
            </p:spPr>
            <p:txBody>
              <a:bodyPr vert="horz" wrap="none" lIns="99002" tIns="54004" rIns="99002" bIns="54004"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6069DB7-35F9-92C0-C4B4-7386E899AE0A}"/>
                      </a:ext>
                    </a:extLst>
                  </p:cNvPr>
                  <p:cNvSpPr txBox="1"/>
                  <p:nvPr/>
                </p:nvSpPr>
                <p:spPr>
                  <a:xfrm>
                    <a:off x="2889357" y="2893682"/>
                    <a:ext cx="281882" cy="28151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𝑤</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26" name="TextBox 25">
                    <a:extLst>
                      <a:ext uri="{FF2B5EF4-FFF2-40B4-BE49-F238E27FC236}">
                        <a16:creationId xmlns:a16="http://schemas.microsoft.com/office/drawing/2014/main" id="{16069DB7-35F9-92C0-C4B4-7386E899AE0A}"/>
                      </a:ext>
                    </a:extLst>
                  </p:cNvPr>
                  <p:cNvSpPr txBox="1">
                    <a:spLocks noRot="1" noChangeAspect="1" noMove="1" noResize="1" noEditPoints="1" noAdjustHandles="1" noChangeArrowheads="1" noChangeShapeType="1" noTextEdit="1"/>
                  </p:cNvSpPr>
                  <p:nvPr/>
                </p:nvSpPr>
                <p:spPr>
                  <a:xfrm>
                    <a:off x="2889357" y="2893682"/>
                    <a:ext cx="281882" cy="281516"/>
                  </a:xfrm>
                  <a:prstGeom prst="rect">
                    <a:avLst/>
                  </a:prstGeom>
                  <a:blipFill>
                    <a:blip r:embed="rId7"/>
                    <a:stretch>
                      <a:fillRect r="-13043" b="-8696"/>
                    </a:stretch>
                  </a:blipFill>
                  <a:ln cap="flat">
                    <a:noFill/>
                  </a:ln>
                </p:spPr>
                <p:txBody>
                  <a:bodyPr/>
                  <a:lstStyle/>
                  <a:p>
                    <a:r>
                      <a:rPr lang="en-US">
                        <a:noFill/>
                      </a:rPr>
                      <a:t> </a:t>
                    </a:r>
                  </a:p>
                </p:txBody>
              </p:sp>
            </mc:Fallback>
          </mc:AlternateContent>
          <p:sp>
            <p:nvSpPr>
              <p:cNvPr id="27" name="Straight Connector 26">
                <a:extLst>
                  <a:ext uri="{FF2B5EF4-FFF2-40B4-BE49-F238E27FC236}">
                    <a16:creationId xmlns:a16="http://schemas.microsoft.com/office/drawing/2014/main" id="{06E7415A-169E-DDE3-8D31-F33EF5AE8278}"/>
                  </a:ext>
                </a:extLst>
              </p:cNvPr>
              <p:cNvSpPr/>
              <p:nvPr/>
            </p:nvSpPr>
            <p:spPr>
              <a:xfrm>
                <a:off x="972720" y="3981242"/>
                <a:ext cx="0" cy="66455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80"/>
                </a:solidFill>
                <a:prstDash val="solid"/>
                <a:miter/>
                <a:head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BFD7578-7D5A-399D-EC27-DD5C751AA3B7}"/>
                      </a:ext>
                    </a:extLst>
                  </p:cNvPr>
                  <p:cNvSpPr txBox="1"/>
                  <p:nvPr/>
                </p:nvSpPr>
                <p:spPr>
                  <a:xfrm>
                    <a:off x="857158" y="3709437"/>
                    <a:ext cx="245159" cy="28080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𝑧</m:t>
                              </m:r>
                            </m:e>
                          </m:acc>
                        </m:oMath>
                      </m:oMathPara>
                    </a14:m>
                    <a:endParaRPr lang="en-US" sz="1800" b="0" i="0" u="none" strike="noStrike" kern="1200" cap="none" spc="0" baseline="0">
                      <a:solidFill>
                        <a:srgbClr val="000000"/>
                      </a:solidFill>
                      <a:uFillTx/>
                      <a:latin typeface="Luxi Sans" pitchFamily="34"/>
                    </a:endParaRPr>
                  </a:p>
                </p:txBody>
              </p:sp>
            </mc:Choice>
            <mc:Fallback xmlns="">
              <p:sp>
                <p:nvSpPr>
                  <p:cNvPr id="28" name="TextBox 27">
                    <a:extLst>
                      <a:ext uri="{FF2B5EF4-FFF2-40B4-BE49-F238E27FC236}">
                        <a16:creationId xmlns:a16="http://schemas.microsoft.com/office/drawing/2014/main" id="{1BFD7578-7D5A-399D-EC27-DD5C751AA3B7}"/>
                      </a:ext>
                    </a:extLst>
                  </p:cNvPr>
                  <p:cNvSpPr txBox="1">
                    <a:spLocks noRot="1" noChangeAspect="1" noMove="1" noResize="1" noEditPoints="1" noAdjustHandles="1" noChangeArrowheads="1" noChangeShapeType="1" noTextEdit="1"/>
                  </p:cNvSpPr>
                  <p:nvPr/>
                </p:nvSpPr>
                <p:spPr>
                  <a:xfrm>
                    <a:off x="857158" y="3709437"/>
                    <a:ext cx="245159" cy="280803"/>
                  </a:xfrm>
                  <a:prstGeom prst="rect">
                    <a:avLst/>
                  </a:prstGeom>
                  <a:blipFill>
                    <a:blip r:embed="rId8"/>
                    <a:stretch>
                      <a:fillRect t="-17391" r="-5000" b="-8696"/>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2D2C360-49D7-3C0F-5B29-D9F0B86F8B45}"/>
                      </a:ext>
                    </a:extLst>
                  </p:cNvPr>
                  <p:cNvSpPr txBox="1"/>
                  <p:nvPr/>
                </p:nvSpPr>
                <p:spPr>
                  <a:xfrm>
                    <a:off x="1019876" y="5013362"/>
                    <a:ext cx="243001" cy="37512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𝑖</m:t>
                          </m:r>
                        </m:oMath>
                      </m:oMathPara>
                    </a14:m>
                    <a:endParaRPr lang="en-US" sz="1800" b="0" i="0" u="none" strike="noStrike" kern="1200" cap="none" spc="0" baseline="0">
                      <a:solidFill>
                        <a:srgbClr val="000000"/>
                      </a:solidFill>
                      <a:uFillTx/>
                      <a:latin typeface="Luxi Sans" pitchFamily="34"/>
                    </a:endParaRPr>
                  </a:p>
                </p:txBody>
              </p:sp>
            </mc:Choice>
            <mc:Fallback xmlns="">
              <p:sp>
                <p:nvSpPr>
                  <p:cNvPr id="29" name="TextBox 28">
                    <a:extLst>
                      <a:ext uri="{FF2B5EF4-FFF2-40B4-BE49-F238E27FC236}">
                        <a16:creationId xmlns:a16="http://schemas.microsoft.com/office/drawing/2014/main" id="{52D2C360-49D7-3C0F-5B29-D9F0B86F8B45}"/>
                      </a:ext>
                    </a:extLst>
                  </p:cNvPr>
                  <p:cNvSpPr txBox="1">
                    <a:spLocks noRot="1" noChangeAspect="1" noMove="1" noResize="1" noEditPoints="1" noAdjustHandles="1" noChangeArrowheads="1" noChangeShapeType="1" noTextEdit="1"/>
                  </p:cNvSpPr>
                  <p:nvPr/>
                </p:nvSpPr>
                <p:spPr>
                  <a:xfrm>
                    <a:off x="1019876" y="5013362"/>
                    <a:ext cx="243001" cy="375123"/>
                  </a:xfrm>
                  <a:prstGeom prst="rect">
                    <a:avLst/>
                  </a:prstGeom>
                  <a:blipFill>
                    <a:blip r:embed="rId9"/>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184F9C6-8EA3-2361-A450-DBE0FBDF75DF}"/>
                      </a:ext>
                    </a:extLst>
                  </p:cNvPr>
                  <p:cNvSpPr txBox="1"/>
                  <p:nvPr/>
                </p:nvSpPr>
                <p:spPr>
                  <a:xfrm>
                    <a:off x="3262679" y="5004721"/>
                    <a:ext cx="295561" cy="3754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𝑗</m:t>
                          </m:r>
                        </m:oMath>
                      </m:oMathPara>
                    </a14:m>
                    <a:endParaRPr lang="en-US" sz="1800" b="0" i="0" u="none" strike="noStrike" kern="1200" cap="none" spc="0" baseline="0">
                      <a:solidFill>
                        <a:srgbClr val="000000"/>
                      </a:solidFill>
                      <a:uFillTx/>
                      <a:latin typeface="Luxi Sans" pitchFamily="34"/>
                    </a:endParaRPr>
                  </a:p>
                </p:txBody>
              </p:sp>
            </mc:Choice>
            <mc:Fallback xmlns="">
              <p:sp>
                <p:nvSpPr>
                  <p:cNvPr id="30" name="TextBox 29">
                    <a:extLst>
                      <a:ext uri="{FF2B5EF4-FFF2-40B4-BE49-F238E27FC236}">
                        <a16:creationId xmlns:a16="http://schemas.microsoft.com/office/drawing/2014/main" id="{2184F9C6-8EA3-2361-A450-DBE0FBDF75DF}"/>
                      </a:ext>
                    </a:extLst>
                  </p:cNvPr>
                  <p:cNvSpPr txBox="1">
                    <a:spLocks noRot="1" noChangeAspect="1" noMove="1" noResize="1" noEditPoints="1" noAdjustHandles="1" noChangeArrowheads="1" noChangeShapeType="1" noTextEdit="1"/>
                  </p:cNvSpPr>
                  <p:nvPr/>
                </p:nvSpPr>
                <p:spPr>
                  <a:xfrm>
                    <a:off x="3262679" y="5004721"/>
                    <a:ext cx="295561" cy="375480"/>
                  </a:xfrm>
                  <a:prstGeom prst="rect">
                    <a:avLst/>
                  </a:prstGeom>
                  <a:blipFill>
                    <a:blip r:embed="rId10"/>
                    <a:stretch>
                      <a:fillRect b="-10000"/>
                    </a:stretch>
                  </a:blipFill>
                  <a:ln cap="flat">
                    <a:noFill/>
                  </a:ln>
                </p:spPr>
                <p:txBody>
                  <a:bodyPr/>
                  <a:lstStyle/>
                  <a:p>
                    <a:r>
                      <a:rPr lang="en-US">
                        <a:noFill/>
                      </a:rPr>
                      <a:t> </a:t>
                    </a:r>
                  </a:p>
                </p:txBody>
              </p:sp>
            </mc:Fallback>
          </mc:AlternateContent>
        </p:grpSp>
        <p:sp>
          <p:nvSpPr>
            <p:cNvPr id="31" name="Freeform 30">
              <a:extLst>
                <a:ext uri="{FF2B5EF4-FFF2-40B4-BE49-F238E27FC236}">
                  <a16:creationId xmlns:a16="http://schemas.microsoft.com/office/drawing/2014/main" id="{F47D79C2-074F-56EF-8BD2-FC86C9947B48}"/>
                </a:ext>
              </a:extLst>
            </p:cNvPr>
            <p:cNvSpPr/>
            <p:nvPr/>
          </p:nvSpPr>
          <p:spPr>
            <a:xfrm rot="5400013">
              <a:off x="1105527" y="4999803"/>
              <a:ext cx="653402" cy="959763"/>
            </a:xfrm>
            <a:custGeom>
              <a:avLst/>
              <a:gdLst>
                <a:gd name="f0" fmla="val w"/>
                <a:gd name="f1" fmla="val h"/>
                <a:gd name="f2" fmla="val 0"/>
                <a:gd name="f3" fmla="val 1816"/>
                <a:gd name="f4" fmla="val 2667"/>
                <a:gd name="f5" fmla="val 2659"/>
                <a:gd name="f6" fmla="val 184"/>
                <a:gd name="f7" fmla="val 2684"/>
                <a:gd name="f8" fmla="val 380"/>
                <a:gd name="f9" fmla="val 2651"/>
                <a:gd name="f10" fmla="val 534"/>
                <a:gd name="f11" fmla="val 2523"/>
                <a:gd name="f12" fmla="val 713"/>
                <a:gd name="f13" fmla="val 2376"/>
                <a:gd name="f14" fmla="val 839"/>
                <a:gd name="f15" fmla="val 2116"/>
                <a:gd name="f16" fmla="val 873"/>
                <a:gd name="f17" fmla="val 1842"/>
                <a:gd name="f18" fmla="val 901"/>
                <a:gd name="f19" fmla="val 1604"/>
                <a:gd name="f20" fmla="val 1018"/>
                <a:gd name="f21" fmla="val 1405"/>
                <a:gd name="f22" fmla="val 1033"/>
                <a:gd name="f23" fmla="val 1160"/>
                <a:gd name="f24" fmla="val 1046"/>
                <a:gd name="f25" fmla="val 924"/>
                <a:gd name="f26" fmla="val 1082"/>
                <a:gd name="f27" fmla="val 680"/>
                <a:gd name="f28" fmla="val 1175"/>
                <a:gd name="f29" fmla="val 477"/>
                <a:gd name="f30" fmla="val 1277"/>
                <a:gd name="f31" fmla="val 256"/>
                <a:gd name="f32" fmla="val 1455"/>
                <a:gd name="f33" fmla="val 1"/>
                <a:gd name="f34" fmla="val 1691"/>
                <a:gd name="f35" fmla="val 23"/>
                <a:gd name="f36" fmla="*/ f0 1 1816"/>
                <a:gd name="f37" fmla="*/ f1 1 2667"/>
                <a:gd name="f38" fmla="val f2"/>
                <a:gd name="f39" fmla="val f3"/>
                <a:gd name="f40" fmla="val f4"/>
                <a:gd name="f41" fmla="+- f40 0 f38"/>
                <a:gd name="f42" fmla="+- f39 0 f38"/>
                <a:gd name="f43" fmla="*/ f42 1 1816"/>
                <a:gd name="f44" fmla="*/ f41 1 2667"/>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1816" h="2667">
                  <a:moveTo>
                    <a:pt x="f2" y="f5"/>
                  </a:moveTo>
                  <a:cubicBezTo>
                    <a:pt x="f6" y="f7"/>
                    <a:pt x="f8" y="f9"/>
                    <a:pt x="f10" y="f11"/>
                  </a:cubicBezTo>
                  <a:cubicBezTo>
                    <a:pt x="f12" y="f13"/>
                    <a:pt x="f14" y="f15"/>
                    <a:pt x="f16" y="f17"/>
                  </a:cubicBezTo>
                  <a:cubicBezTo>
                    <a:pt x="f18" y="f19"/>
                    <a:pt x="f20" y="f21"/>
                    <a:pt x="f22" y="f23"/>
                  </a:cubicBezTo>
                  <a:cubicBezTo>
                    <a:pt x="f24" y="f25"/>
                    <a:pt x="f26" y="f27"/>
                    <a:pt x="f28" y="f29"/>
                  </a:cubicBezTo>
                  <a:cubicBezTo>
                    <a:pt x="f30" y="f31"/>
                    <a:pt x="f32" y="f33"/>
                    <a:pt x="f34" y="f35"/>
                  </a:cubicBezTo>
                  <a:lnTo>
                    <a:pt x="f3" y="f2"/>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2" name="Freeform 31">
              <a:extLst>
                <a:ext uri="{FF2B5EF4-FFF2-40B4-BE49-F238E27FC236}">
                  <a16:creationId xmlns:a16="http://schemas.microsoft.com/office/drawing/2014/main" id="{97F013D0-45B3-ED15-7A02-F9157EFBC8D3}"/>
                </a:ext>
              </a:extLst>
            </p:cNvPr>
            <p:cNvSpPr/>
            <p:nvPr/>
          </p:nvSpPr>
          <p:spPr>
            <a:xfrm rot="8719192">
              <a:off x="1896319" y="5041099"/>
              <a:ext cx="1381320" cy="617402"/>
            </a:xfrm>
            <a:custGeom>
              <a:avLst/>
              <a:gdLst>
                <a:gd name="f0" fmla="val w"/>
                <a:gd name="f1" fmla="val h"/>
                <a:gd name="f2" fmla="val 0"/>
                <a:gd name="f3" fmla="val 3838"/>
                <a:gd name="f4" fmla="val 1716"/>
                <a:gd name="f5" fmla="val 224"/>
                <a:gd name="f6" fmla="val 264"/>
                <a:gd name="f7" fmla="val 152"/>
                <a:gd name="f8" fmla="val 471"/>
                <a:gd name="f9" fmla="val 341"/>
                <a:gd name="f10" fmla="val 664"/>
                <a:gd name="f11" fmla="val 477"/>
                <a:gd name="f12" fmla="val 894"/>
                <a:gd name="f13" fmla="val 639"/>
                <a:gd name="f14" fmla="val 1048"/>
                <a:gd name="f15" fmla="val 876"/>
                <a:gd name="f16" fmla="val 1208"/>
                <a:gd name="f17" fmla="val 1124"/>
                <a:gd name="f18" fmla="val 1339"/>
                <a:gd name="f19" fmla="val 1328"/>
                <a:gd name="f20" fmla="val 1592"/>
                <a:gd name="f21" fmla="val 1410"/>
                <a:gd name="f22" fmla="val 1751"/>
                <a:gd name="f23" fmla="val 1603"/>
                <a:gd name="f24" fmla="val 1941"/>
                <a:gd name="f25" fmla="val 1833"/>
                <a:gd name="f26" fmla="val 2485"/>
                <a:gd name="f27" fmla="val 1687"/>
                <a:gd name="f28" fmla="val 2077"/>
                <a:gd name="f29" fmla="val 1400"/>
                <a:gd name="f30" fmla="val 1871"/>
                <a:gd name="f31" fmla="val 1257"/>
                <a:gd name="f32" fmla="val 1732"/>
                <a:gd name="f33" fmla="val 1038"/>
                <a:gd name="f34" fmla="val 1553"/>
                <a:gd name="f35" fmla="val 851"/>
                <a:gd name="f36" fmla="val 1363"/>
                <a:gd name="f37" fmla="val 655"/>
                <a:gd name="f38" fmla="val 1066"/>
                <a:gd name="f39" fmla="val 297"/>
                <a:gd name="f40" fmla="val 1264"/>
                <a:gd name="f41" fmla="val 68"/>
                <a:gd name="f42" fmla="val 1456"/>
                <a:gd name="f43" fmla="val -155"/>
                <a:gd name="f44" fmla="val 1727"/>
                <a:gd name="f45" fmla="val 230"/>
                <a:gd name="f46" fmla="val 1921"/>
                <a:gd name="f47" fmla="val 372"/>
                <a:gd name="f48" fmla="val 2201"/>
                <a:gd name="f49" fmla="val 576"/>
                <a:gd name="f50" fmla="val 2314"/>
                <a:gd name="f51" fmla="val 942"/>
                <a:gd name="f52" fmla="val 2632"/>
                <a:gd name="f53" fmla="val 1102"/>
                <a:gd name="f54" fmla="val 2825"/>
                <a:gd name="f55" fmla="val 1199"/>
                <a:gd name="f56" fmla="val 2980"/>
                <a:gd name="f57" fmla="val 1538"/>
                <a:gd name="f58" fmla="val 3264"/>
                <a:gd name="f59" fmla="val 1277"/>
                <a:gd name="f60" fmla="val 3439"/>
                <a:gd name="f61" fmla="val 1116"/>
                <a:gd name="f62" fmla="val 3652"/>
                <a:gd name="f63" fmla="val 986"/>
                <a:gd name="f64" fmla="val 3762"/>
                <a:gd name="f65" fmla="val 770"/>
                <a:gd name="f66" fmla="val 654"/>
                <a:gd name="f67" fmla="*/ f0 1 3838"/>
                <a:gd name="f68" fmla="*/ f1 1 1716"/>
                <a:gd name="f69" fmla="val f2"/>
                <a:gd name="f70" fmla="val f3"/>
                <a:gd name="f71" fmla="val f4"/>
                <a:gd name="f72" fmla="+- f71 0 f69"/>
                <a:gd name="f73" fmla="+- f70 0 f69"/>
                <a:gd name="f74" fmla="*/ f73 1 3838"/>
                <a:gd name="f75" fmla="*/ f72 1 1716"/>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3838" h="1716">
                  <a:moveTo>
                    <a:pt x="f2" y="f5"/>
                  </a:moveTo>
                  <a:cubicBezTo>
                    <a:pt x="f6" y="f7"/>
                    <a:pt x="f8" y="f9"/>
                    <a:pt x="f10" y="f11"/>
                  </a:cubicBez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cubicBezTo>
                    <a:pt x="f42" y="f43"/>
                    <a:pt x="f44" y="f45"/>
                    <a:pt x="f46" y="f47"/>
                  </a:cubicBezTo>
                  <a:cubicBezTo>
                    <a:pt x="f48" y="f49"/>
                    <a:pt x="f50" y="f51"/>
                    <a:pt x="f52" y="f53"/>
                  </a:cubicBezTo>
                  <a:cubicBezTo>
                    <a:pt x="f54" y="f55"/>
                    <a:pt x="f56" y="f57"/>
                    <a:pt x="f58" y="f59"/>
                  </a:cubicBezTo>
                  <a:cubicBezTo>
                    <a:pt x="f60" y="f61"/>
                    <a:pt x="f62" y="f63"/>
                    <a:pt x="f64" y="f65"/>
                  </a:cubicBezTo>
                  <a:lnTo>
                    <a:pt x="f3" y="f66"/>
                  </a:lnTo>
                </a:path>
              </a:pathLst>
            </a:custGeom>
            <a:noFill/>
            <a:ln w="0" cap="flat">
              <a:solidFill>
                <a:srgbClr val="000000"/>
              </a:solidFill>
              <a:prstDash val="solid"/>
              <a:miter/>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33" name="Rectangle 32">
              <a:extLst>
                <a:ext uri="{FF2B5EF4-FFF2-40B4-BE49-F238E27FC236}">
                  <a16:creationId xmlns:a16="http://schemas.microsoft.com/office/drawing/2014/main" id="{2B7C4035-7AE2-9D01-F724-E87BA3F6D3FB}"/>
                </a:ext>
              </a:extLst>
            </p:cNvPr>
            <p:cNvSpPr/>
            <p:nvPr/>
          </p:nvSpPr>
          <p:spPr>
            <a:xfrm>
              <a:off x="1789197" y="5721483"/>
              <a:ext cx="408956" cy="230035"/>
            </a:xfrm>
            <a:prstGeom prst="rect">
              <a:avLst/>
            </a:prstGeom>
            <a:solidFill>
              <a:srgbClr val="C5000B"/>
            </a:solidFill>
            <a:ln w="0" cap="flat">
              <a:solidFill>
                <a:srgbClr val="000000"/>
              </a:solidFill>
              <a:prstDash val="solid"/>
              <a:miter/>
            </a:ln>
          </p:spPr>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600" b="0" i="0" u="none" strike="noStrike" kern="1200" cap="none" spc="0" baseline="0">
                  <a:solidFill>
                    <a:srgbClr val="FFFFFF"/>
                  </a:solidFill>
                  <a:uFillTx/>
                  <a:latin typeface="Luxi Sans" pitchFamily="34"/>
                  <a:ea typeface="DejaVu LGC Sans" pitchFamily="2"/>
                  <a:cs typeface="DejaVu LGC Sans" pitchFamily="2"/>
                </a:rPr>
                <a:t>x</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2F003221-E093-D1E7-B010-11EFC76B9196}"/>
                    </a:ext>
                  </a:extLst>
                </p:cNvPr>
                <p:cNvSpPr txBox="1"/>
                <p:nvPr/>
              </p:nvSpPr>
              <p:spPr>
                <a:xfrm>
                  <a:off x="2516401" y="5635438"/>
                  <a:ext cx="1457279" cy="400324"/>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d>
                              <m:dPr>
                                <m:begChr m:val="⟨"/>
                                <m:endChr m:val="⟩"/>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e>
                            </m:d>
                          </m:e>
                          <m:sub>
                            <m:r>
                              <a:rPr lang="en-US" i="1">
                                <a:latin typeface="Cambria Math" panose="02040503050406030204" pitchFamily="18" charset="0"/>
                              </a:rPr>
                              <m:t>𝛿𝜏</m:t>
                            </m:r>
                            <m:r>
                              <a:rPr lang="en-US" i="0">
                                <a:latin typeface="Cambria Math" panose="02040503050406030204" pitchFamily="18" charset="0"/>
                              </a:rPr>
                              <m:t>,</m:t>
                            </m:r>
                            <m:r>
                              <a:rPr lang="en-US" i="1">
                                <a:latin typeface="Cambria Math" panose="02040503050406030204" pitchFamily="18" charset="0"/>
                              </a:rPr>
                              <m:t>𝛿𝜈</m:t>
                            </m:r>
                          </m:sub>
                        </m:sSub>
                      </m:oMath>
                    </m:oMathPara>
                  </a14:m>
                  <a:endParaRPr lang="en-US" sz="1800" b="0" i="0" u="none" strike="noStrike" kern="1200" cap="none" spc="0" baseline="0">
                    <a:solidFill>
                      <a:srgbClr val="000000"/>
                    </a:solidFill>
                    <a:uFillTx/>
                    <a:latin typeface="Luxi Sans" pitchFamily="34"/>
                  </a:endParaRPr>
                </a:p>
              </p:txBody>
            </p:sp>
          </mc:Choice>
          <mc:Fallback xmlns="">
            <p:sp>
              <p:nvSpPr>
                <p:cNvPr id="34" name="TextBox 33">
                  <a:extLst>
                    <a:ext uri="{FF2B5EF4-FFF2-40B4-BE49-F238E27FC236}">
                      <a16:creationId xmlns:a16="http://schemas.microsoft.com/office/drawing/2014/main" id="{2F003221-E093-D1E7-B010-11EFC76B9196}"/>
                    </a:ext>
                  </a:extLst>
                </p:cNvPr>
                <p:cNvSpPr txBox="1">
                  <a:spLocks noRot="1" noChangeAspect="1" noMove="1" noResize="1" noEditPoints="1" noAdjustHandles="1" noChangeArrowheads="1" noChangeShapeType="1" noTextEdit="1"/>
                </p:cNvSpPr>
                <p:nvPr/>
              </p:nvSpPr>
              <p:spPr>
                <a:xfrm>
                  <a:off x="2516401" y="5635438"/>
                  <a:ext cx="1457279" cy="400324"/>
                </a:xfrm>
                <a:prstGeom prst="rect">
                  <a:avLst/>
                </a:prstGeom>
                <a:blipFill>
                  <a:blip r:embed="rId11"/>
                  <a:stretch>
                    <a:fillRect b="-15152"/>
                  </a:stretch>
                </a:blipFill>
                <a:ln cap="flat">
                  <a:noFill/>
                </a:ln>
              </p:spPr>
              <p:txBody>
                <a:bodyPr/>
                <a:lstStyle/>
                <a:p>
                  <a:r>
                    <a:rPr lang="en-US">
                      <a:noFill/>
                    </a:rPr>
                    <a:t> </a:t>
                  </a:r>
                </a:p>
              </p:txBody>
            </p:sp>
          </mc:Fallback>
        </mc:AlternateContent>
        <p:sp>
          <p:nvSpPr>
            <p:cNvPr id="35" name="Straight Connector 34">
              <a:extLst>
                <a:ext uri="{FF2B5EF4-FFF2-40B4-BE49-F238E27FC236}">
                  <a16:creationId xmlns:a16="http://schemas.microsoft.com/office/drawing/2014/main" id="{3FE4E72B-1CC4-48F4-9F90-D1EED9B823B9}"/>
                </a:ext>
              </a:extLst>
            </p:cNvPr>
            <p:cNvSpPr/>
            <p:nvPr/>
          </p:nvSpPr>
          <p:spPr>
            <a:xfrm>
              <a:off x="2198519" y="5857920"/>
              <a:ext cx="376559" cy="864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0" cap="flat">
              <a:solidFill>
                <a:srgbClr val="000000"/>
              </a:solidFill>
              <a:prstDash val="solid"/>
              <a:miter/>
              <a:tailEnd type="arrow"/>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4099218E-2EFF-43BE-67CB-809A95EACC91}"/>
                  </a:ext>
                </a:extLst>
              </p:cNvPr>
              <p:cNvSpPr txBox="1"/>
              <p:nvPr/>
            </p:nvSpPr>
            <p:spPr>
              <a:xfrm>
                <a:off x="1232638" y="1531437"/>
                <a:ext cx="3529803" cy="46188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e>
                      </m:d>
                      <m:r>
                        <a:rPr lang="en-US" i="0">
                          <a:latin typeface="Cambria Math" panose="02040503050406030204" pitchFamily="18" charset="0"/>
                        </a:rPr>
                        <m:t> ∝ </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𝑖𝑗</m:t>
                          </m:r>
                        </m:sub>
                      </m:sSub>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r>
                        <a:rPr lang="en-US" i="0">
                          <a:latin typeface="Cambria Math" panose="02040503050406030204" pitchFamily="18" charset="0"/>
                        </a:rPr>
                        <m:t> = </m:t>
                      </m:r>
                    </m:oMath>
                  </m:oMathPara>
                </a14:m>
                <a:endParaRPr lang="en-US" sz="1800" b="0" i="0" u="none" strike="noStrike" kern="1200" cap="none" spc="0" baseline="0">
                  <a:solidFill>
                    <a:srgbClr val="000000"/>
                  </a:solidFill>
                  <a:uFillTx/>
                  <a:latin typeface="Luxi Sans" pitchFamily="34"/>
                </a:endParaRPr>
              </a:p>
            </p:txBody>
          </p:sp>
        </mc:Choice>
        <mc:Fallback xmlns="">
          <p:sp>
            <p:nvSpPr>
              <p:cNvPr id="36" name="TextBox 35">
                <a:extLst>
                  <a:ext uri="{FF2B5EF4-FFF2-40B4-BE49-F238E27FC236}">
                    <a16:creationId xmlns:a16="http://schemas.microsoft.com/office/drawing/2014/main" id="{4099218E-2EFF-43BE-67CB-809A95EACC91}"/>
                  </a:ext>
                </a:extLst>
              </p:cNvPr>
              <p:cNvSpPr txBox="1">
                <a:spLocks noRot="1" noChangeAspect="1" noMove="1" noResize="1" noEditPoints="1" noAdjustHandles="1" noChangeArrowheads="1" noChangeShapeType="1" noTextEdit="1"/>
              </p:cNvSpPr>
              <p:nvPr/>
            </p:nvSpPr>
            <p:spPr>
              <a:xfrm>
                <a:off x="1232638" y="1531437"/>
                <a:ext cx="3529803" cy="461881"/>
              </a:xfrm>
              <a:prstGeom prst="rect">
                <a:avLst/>
              </a:prstGeom>
              <a:blipFill>
                <a:blip r:embed="rId12"/>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BB87A38-F59C-2B7A-D149-878ED9CCC27C}"/>
                  </a:ext>
                </a:extLst>
              </p:cNvPr>
              <p:cNvSpPr txBox="1"/>
              <p:nvPr/>
            </p:nvSpPr>
            <p:spPr>
              <a:xfrm>
                <a:off x="10729798" y="6357960"/>
                <a:ext cx="6786356" cy="50292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𝑖𝑗</m:t>
                          </m:r>
                        </m:sub>
                      </m:sSub>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r>
                        <a:rPr lang="en-US" i="0">
                          <a:latin typeface="Cambria Math" panose="02040503050406030204" pitchFamily="18" charset="0"/>
                        </a:rPr>
                        <m:t>=</m:t>
                      </m:r>
                      <m:nary>
                        <m:naryPr>
                          <m:chr m:val="∬"/>
                          <m:subHide m:val="on"/>
                          <m:supHide m:val="on"/>
                          <m:ctrlPr>
                            <a:rPr lang="en-US" i="1">
                              <a:latin typeface="Cambria Math" panose="02040503050406030204" pitchFamily="18" charset="0"/>
                            </a:rPr>
                          </m:ctrlPr>
                        </m:naryPr>
                        <m:sub/>
                        <m:sup/>
                        <m:e>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𝑠𝑘𝑦</m:t>
                              </m:r>
                            </m:sup>
                          </m:sSup>
                        </m:e>
                      </m:nary>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𝑢𝑙</m:t>
                              </m:r>
                              <m:r>
                                <a:rPr lang="en-US" i="0">
                                  <a:latin typeface="Cambria Math" panose="02040503050406030204" pitchFamily="18" charset="0"/>
                                </a:rPr>
                                <m:t>+</m:t>
                              </m:r>
                              <m:r>
                                <a:rPr lang="en-US" i="1">
                                  <a:latin typeface="Cambria Math" panose="02040503050406030204" pitchFamily="18" charset="0"/>
                                </a:rPr>
                                <m:t>𝑣𝑚</m:t>
                              </m:r>
                            </m:e>
                          </m:d>
                        </m:sup>
                      </m:sSup>
                      <m:r>
                        <a:rPr lang="en-US" i="1">
                          <a:latin typeface="Cambria Math" panose="02040503050406030204" pitchFamily="18" charset="0"/>
                        </a:rPr>
                        <m:t>𝑑𝑙𝑑𝑚</m:t>
                      </m:r>
                    </m:oMath>
                  </m:oMathPara>
                </a14:m>
                <a:endParaRPr lang="en-US" sz="1800" b="0" i="0" u="none" strike="noStrike" kern="1200" cap="none" spc="0" baseline="0">
                  <a:solidFill>
                    <a:srgbClr val="000000"/>
                  </a:solidFill>
                  <a:uFillTx/>
                  <a:latin typeface="Luxi Sans" pitchFamily="34"/>
                </a:endParaRPr>
              </a:p>
            </p:txBody>
          </p:sp>
        </mc:Choice>
        <mc:Fallback xmlns="">
          <p:sp>
            <p:nvSpPr>
              <p:cNvPr id="38" name="TextBox 37">
                <a:extLst>
                  <a:ext uri="{FF2B5EF4-FFF2-40B4-BE49-F238E27FC236}">
                    <a16:creationId xmlns:a16="http://schemas.microsoft.com/office/drawing/2014/main" id="{EBB87A38-F59C-2B7A-D149-878ED9CCC27C}"/>
                  </a:ext>
                </a:extLst>
              </p:cNvPr>
              <p:cNvSpPr txBox="1">
                <a:spLocks noRot="1" noChangeAspect="1" noMove="1" noResize="1" noEditPoints="1" noAdjustHandles="1" noChangeArrowheads="1" noChangeShapeType="1" noTextEdit="1"/>
              </p:cNvSpPr>
              <p:nvPr/>
            </p:nvSpPr>
            <p:spPr>
              <a:xfrm>
                <a:off x="10729798" y="6357960"/>
                <a:ext cx="6786356" cy="502920"/>
              </a:xfrm>
              <a:prstGeom prst="rect">
                <a:avLst/>
              </a:prstGeom>
              <a:blipFill>
                <a:blip r:embed="rId13"/>
                <a:stretch>
                  <a:fillRect t="-227500" b="-360000"/>
                </a:stretch>
              </a:blipFill>
              <a:ln cap="flat">
                <a:noFill/>
              </a:ln>
            </p:spPr>
            <p:txBody>
              <a:bodyPr/>
              <a:lstStyle/>
              <a:p>
                <a:r>
                  <a:rPr lang="en-US">
                    <a:noFill/>
                  </a:rPr>
                  <a:t> </a:t>
                </a:r>
              </a:p>
            </p:txBody>
          </p:sp>
        </mc:Fallback>
      </mc:AlternateContent>
      <p:sp>
        <p:nvSpPr>
          <p:cNvPr id="39" name="TextBox 38">
            <a:extLst>
              <a:ext uri="{FF2B5EF4-FFF2-40B4-BE49-F238E27FC236}">
                <a16:creationId xmlns:a16="http://schemas.microsoft.com/office/drawing/2014/main" id="{5C91330D-E041-AC4C-F97D-A904BA4F3C56}"/>
              </a:ext>
            </a:extLst>
          </p:cNvPr>
          <p:cNvSpPr txBox="1"/>
          <p:nvPr/>
        </p:nvSpPr>
        <p:spPr>
          <a:xfrm>
            <a:off x="403561" y="912964"/>
            <a:ext cx="9428040" cy="62099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Measure the spatial correlation of the E-field incident at each pair of antennas</a:t>
            </a:r>
          </a:p>
        </p:txBody>
      </p:sp>
      <p:sp>
        <p:nvSpPr>
          <p:cNvPr id="40" name="TextBox 39">
            <a:extLst>
              <a:ext uri="{FF2B5EF4-FFF2-40B4-BE49-F238E27FC236}">
                <a16:creationId xmlns:a16="http://schemas.microsoft.com/office/drawing/2014/main" id="{2CC72ECE-F648-8CA0-564B-D4B179C12C3A}"/>
              </a:ext>
            </a:extLst>
          </p:cNvPr>
          <p:cNvSpPr txBox="1"/>
          <p:nvPr/>
        </p:nvSpPr>
        <p:spPr>
          <a:xfrm>
            <a:off x="5764289" y="4988517"/>
            <a:ext cx="3848042" cy="2382478"/>
          </a:xfrm>
          <a:prstGeom prst="rect">
            <a:avLst/>
          </a:prstGeom>
          <a:noFill/>
          <a:ln w="0" cap="flat">
            <a:solidFill>
              <a:srgbClr val="000000"/>
            </a:solidFill>
            <a:prstDash val="solid"/>
            <a:miter/>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Parameters of a Fringe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FF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FF0000"/>
                </a:solidFill>
                <a:uFillTx/>
                <a:latin typeface="Luxi Sans" pitchFamily="34"/>
                <a:ea typeface="DejaVu LGC Sans" pitchFamily="2"/>
                <a:cs typeface="DejaVu LGC Sans" pitchFamily="2"/>
              </a:rPr>
              <a:t>Amplitude, Phase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                 is a complex number.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FF0000"/>
                </a:solidFill>
                <a:uFillTx/>
                <a:latin typeface="Luxi Sans" pitchFamily="34"/>
                <a:ea typeface="DejaVu LGC Sans" pitchFamily="2"/>
                <a:cs typeface="DejaVu LGC Sans" pitchFamily="2"/>
              </a:rPr>
              <a:t>Orientation, Wavelength</a:t>
            </a:r>
            <a:r>
              <a:rPr lang="en-US" sz="1600" b="0" i="0" u="none" strike="noStrike" kern="1200" cap="none" spc="0" baseline="0">
                <a:solidFill>
                  <a:srgbClr val="000000"/>
                </a:solidFill>
                <a:uFillTx/>
                <a:latin typeface="Luxi Sans" pitchFamily="34"/>
                <a:ea typeface="DejaVu LGC Sans" pitchFamily="2"/>
                <a:cs typeface="DejaVu LGC Sans" pitchFamily="2"/>
              </a:rPr>
              <a: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                     (geometry)</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B13D17EB-0259-DEBD-44DD-C78FDB61BF47}"/>
                  </a:ext>
                </a:extLst>
              </p:cNvPr>
              <p:cNvSpPr txBox="1"/>
              <p:nvPr/>
            </p:nvSpPr>
            <p:spPr>
              <a:xfrm>
                <a:off x="5786162" y="5956783"/>
                <a:ext cx="969117" cy="39311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r>
                        <a:rPr lang="en-US" i="0">
                          <a:latin typeface="Cambria Math" panose="02040503050406030204" pitchFamily="18" charset="0"/>
                        </a:rPr>
                        <m:t>〉</m:t>
                      </m:r>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41" name="TextBox 40">
                <a:extLst>
                  <a:ext uri="{FF2B5EF4-FFF2-40B4-BE49-F238E27FC236}">
                    <a16:creationId xmlns:a16="http://schemas.microsoft.com/office/drawing/2014/main" id="{B13D17EB-0259-DEBD-44DD-C78FDB61BF47}"/>
                  </a:ext>
                </a:extLst>
              </p:cNvPr>
              <p:cNvSpPr txBox="1">
                <a:spLocks noRot="1" noChangeAspect="1" noMove="1" noResize="1" noEditPoints="1" noAdjustHandles="1" noChangeArrowheads="1" noChangeShapeType="1" noTextEdit="1"/>
              </p:cNvSpPr>
              <p:nvPr/>
            </p:nvSpPr>
            <p:spPr>
              <a:xfrm>
                <a:off x="5786162" y="5956783"/>
                <a:ext cx="969117" cy="393118"/>
              </a:xfrm>
              <a:prstGeom prst="rect">
                <a:avLst/>
              </a:prstGeom>
              <a:blipFill>
                <a:blip r:embed="rId14"/>
                <a:stretch>
                  <a:fillRect b="-6061"/>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C77168D5-2F91-49C7-2330-28A7719FB19C}"/>
                  </a:ext>
                </a:extLst>
              </p:cNvPr>
              <p:cNvSpPr txBox="1"/>
              <p:nvPr/>
            </p:nvSpPr>
            <p:spPr>
              <a:xfrm>
                <a:off x="5922333" y="6917755"/>
                <a:ext cx="1037158" cy="41867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𝑢</m:t>
                          </m:r>
                        </m:e>
                      </m:acc>
                      <m:r>
                        <a:rPr lang="en-US" i="0">
                          <a:latin typeface="Cambria Math" panose="02040503050406030204" pitchFamily="18" charset="0"/>
                        </a:rPr>
                        <m:t>,</m:t>
                      </m:r>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𝑣</m:t>
                          </m:r>
                        </m:e>
                      </m:acc>
                      <m:r>
                        <a:rPr lang="en-US" i="0">
                          <a:latin typeface="Cambria Math" panose="02040503050406030204" pitchFamily="18" charset="0"/>
                        </a:rPr>
                        <m:t>,</m:t>
                      </m:r>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𝑏</m:t>
                          </m:r>
                        </m:e>
                      </m:acc>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42" name="TextBox 41">
                <a:extLst>
                  <a:ext uri="{FF2B5EF4-FFF2-40B4-BE49-F238E27FC236}">
                    <a16:creationId xmlns:a16="http://schemas.microsoft.com/office/drawing/2014/main" id="{C77168D5-2F91-49C7-2330-28A7719FB19C}"/>
                  </a:ext>
                </a:extLst>
              </p:cNvPr>
              <p:cNvSpPr txBox="1">
                <a:spLocks noRot="1" noChangeAspect="1" noMove="1" noResize="1" noEditPoints="1" noAdjustHandles="1" noChangeArrowheads="1" noChangeShapeType="1" noTextEdit="1"/>
              </p:cNvSpPr>
              <p:nvPr/>
            </p:nvSpPr>
            <p:spPr>
              <a:xfrm>
                <a:off x="5922333" y="6917755"/>
                <a:ext cx="1037158" cy="418676"/>
              </a:xfrm>
              <a:prstGeom prst="rect">
                <a:avLst/>
              </a:prstGeom>
              <a:blipFill>
                <a:blip r:embed="rId15"/>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40D4A173-C1E3-C278-F99B-950C30158DA5}"/>
                  </a:ext>
                </a:extLst>
              </p:cNvPr>
              <p:cNvSpPr txBox="1"/>
              <p:nvPr/>
            </p:nvSpPr>
            <p:spPr>
              <a:xfrm>
                <a:off x="3703140" y="1402205"/>
                <a:ext cx="3776755" cy="50292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nary>
                        <m:naryPr>
                          <m:chr m:val="∬"/>
                          <m:subHide m:val="on"/>
                          <m:supHide m:val="on"/>
                          <m:ctrlPr>
                            <a:rPr lang="en-US" i="1">
                              <a:solidFill>
                                <a:srgbClr val="836967"/>
                              </a:solidFill>
                              <a:latin typeface="Cambria Math" panose="02040503050406030204" pitchFamily="18" charset="0"/>
                            </a:rPr>
                          </m:ctrlPr>
                        </m:naryPr>
                        <m:sub/>
                        <m:sup/>
                        <m:e>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𝑠𝑘𝑦</m:t>
                              </m:r>
                            </m:sup>
                          </m:sSup>
                        </m:e>
                      </m:nary>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𝑢𝑙</m:t>
                              </m:r>
                              <m:r>
                                <a:rPr lang="en-US" i="0">
                                  <a:latin typeface="Cambria Math" panose="02040503050406030204" pitchFamily="18" charset="0"/>
                                </a:rPr>
                                <m:t>+</m:t>
                              </m:r>
                              <m:r>
                                <a:rPr lang="en-US" i="1">
                                  <a:latin typeface="Cambria Math" panose="02040503050406030204" pitchFamily="18" charset="0"/>
                                </a:rPr>
                                <m:t>𝑣𝑚</m:t>
                              </m:r>
                            </m:e>
                          </m:d>
                        </m:sup>
                      </m:sSup>
                      <m:r>
                        <a:rPr lang="en-US" i="1">
                          <a:latin typeface="Cambria Math" panose="02040503050406030204" pitchFamily="18" charset="0"/>
                        </a:rPr>
                        <m:t>𝑑𝑙𝑑𝑚</m:t>
                      </m:r>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43" name="TextBox 42">
                <a:extLst>
                  <a:ext uri="{FF2B5EF4-FFF2-40B4-BE49-F238E27FC236}">
                    <a16:creationId xmlns:a16="http://schemas.microsoft.com/office/drawing/2014/main" id="{40D4A173-C1E3-C278-F99B-950C30158DA5}"/>
                  </a:ext>
                </a:extLst>
              </p:cNvPr>
              <p:cNvSpPr txBox="1">
                <a:spLocks noRot="1" noChangeAspect="1" noMove="1" noResize="1" noEditPoints="1" noAdjustHandles="1" noChangeArrowheads="1" noChangeShapeType="1" noTextEdit="1"/>
              </p:cNvSpPr>
              <p:nvPr/>
            </p:nvSpPr>
            <p:spPr>
              <a:xfrm>
                <a:off x="3703140" y="1402205"/>
                <a:ext cx="3776755" cy="502920"/>
              </a:xfrm>
              <a:prstGeom prst="rect">
                <a:avLst/>
              </a:prstGeom>
              <a:blipFill>
                <a:blip r:embed="rId16"/>
                <a:stretch>
                  <a:fillRect l="-14430" t="-221951" b="-348780"/>
                </a:stretch>
              </a:blipFill>
              <a:ln cap="flat">
                <a:noFill/>
              </a:ln>
            </p:spPr>
            <p:txBody>
              <a:bodyPr/>
              <a:lstStyle/>
              <a:p>
                <a:r>
                  <a:rPr lang="en-US">
                    <a:noFill/>
                  </a:rPr>
                  <a:t> </a:t>
                </a:r>
              </a:p>
            </p:txBody>
          </p:sp>
        </mc:Fallback>
      </mc:AlternateContent>
      <p:grpSp>
        <p:nvGrpSpPr>
          <p:cNvPr id="55" name="Group 54">
            <a:extLst>
              <a:ext uri="{FF2B5EF4-FFF2-40B4-BE49-F238E27FC236}">
                <a16:creationId xmlns:a16="http://schemas.microsoft.com/office/drawing/2014/main" id="{38EC0ABE-55B7-F3E3-0625-232A4042D2EB}"/>
              </a:ext>
            </a:extLst>
          </p:cNvPr>
          <p:cNvGrpSpPr/>
          <p:nvPr/>
        </p:nvGrpSpPr>
        <p:grpSpPr>
          <a:xfrm>
            <a:off x="5773919" y="2117019"/>
            <a:ext cx="3674031" cy="2781138"/>
            <a:chOff x="5179680" y="1212840"/>
            <a:chExt cx="3734280" cy="2700719"/>
          </a:xfrm>
        </p:grpSpPr>
        <p:pic>
          <p:nvPicPr>
            <p:cNvPr id="56" name="Picture 55">
              <a:extLst>
                <a:ext uri="{FF2B5EF4-FFF2-40B4-BE49-F238E27FC236}">
                  <a16:creationId xmlns:a16="http://schemas.microsoft.com/office/drawing/2014/main" id="{113654B4-1404-0257-A834-6CEB141C60C2}"/>
                </a:ext>
              </a:extLst>
            </p:cNvPr>
            <p:cNvPicPr>
              <a:picLocks noChangeAspect="1"/>
            </p:cNvPicPr>
            <p:nvPr/>
          </p:nvPicPr>
          <p:blipFill>
            <a:blip r:embed="rId17">
              <a:lum/>
              <a:alphaModFix/>
            </a:blip>
            <a:srcRect/>
            <a:stretch>
              <a:fillRect/>
            </a:stretch>
          </p:blipFill>
          <p:spPr>
            <a:xfrm>
              <a:off x="5216400" y="1470600"/>
              <a:ext cx="3697560" cy="2138040"/>
            </a:xfrm>
            <a:prstGeom prst="rect">
              <a:avLst/>
            </a:prstGeom>
            <a:noFill/>
            <a:ln>
              <a:noFill/>
            </a:ln>
          </p:spPr>
        </p:pic>
        <p:sp>
          <p:nvSpPr>
            <p:cNvPr id="57" name="Freeform 56">
              <a:extLst>
                <a:ext uri="{FF2B5EF4-FFF2-40B4-BE49-F238E27FC236}">
                  <a16:creationId xmlns:a16="http://schemas.microsoft.com/office/drawing/2014/main" id="{653E8F59-6F45-4FBC-B7FB-411E270611BE}"/>
                </a:ext>
              </a:extLst>
            </p:cNvPr>
            <p:cNvSpPr/>
            <p:nvPr/>
          </p:nvSpPr>
          <p:spPr>
            <a:xfrm>
              <a:off x="5485680" y="2115000"/>
              <a:ext cx="3327120" cy="128556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0">
              <a:solidFill>
                <a:srgbClr val="FF3366"/>
              </a:solidFill>
              <a:prstDash val="solid"/>
            </a:ln>
          </p:spPr>
          <p:txBody>
            <a:bodyPr vert="horz" wrap="none" lIns="90000" tIns="45000" rIns="90000" bIns="4500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pic>
          <p:nvPicPr>
            <p:cNvPr id="58" name="Picture 57">
              <a:extLst>
                <a:ext uri="{FF2B5EF4-FFF2-40B4-BE49-F238E27FC236}">
                  <a16:creationId xmlns:a16="http://schemas.microsoft.com/office/drawing/2014/main" id="{9ADEE4F0-D878-121B-6AE5-B361644CB91D}"/>
                </a:ext>
              </a:extLst>
            </p:cNvPr>
            <p:cNvPicPr>
              <a:picLocks noChangeAspect="1"/>
            </p:cNvPicPr>
            <p:nvPr/>
          </p:nvPicPr>
          <p:blipFill>
            <a:blip r:embed="rId18">
              <a:lum/>
              <a:alphaModFix/>
            </a:blip>
            <a:srcRect/>
            <a:stretch>
              <a:fillRect/>
            </a:stretch>
          </p:blipFill>
          <p:spPr>
            <a:xfrm>
              <a:off x="8037360" y="2970360"/>
              <a:ext cx="857880" cy="799200"/>
            </a:xfrm>
            <a:prstGeom prst="rect">
              <a:avLst/>
            </a:prstGeom>
            <a:noFill/>
            <a:ln>
              <a:noFill/>
            </a:ln>
          </p:spPr>
        </p:pic>
        <p:pic>
          <p:nvPicPr>
            <p:cNvPr id="59" name="Picture 58">
              <a:extLst>
                <a:ext uri="{FF2B5EF4-FFF2-40B4-BE49-F238E27FC236}">
                  <a16:creationId xmlns:a16="http://schemas.microsoft.com/office/drawing/2014/main" id="{D734775C-68B3-6058-A9FD-9EB35CB8E64D}"/>
                </a:ext>
              </a:extLst>
            </p:cNvPr>
            <p:cNvPicPr>
              <a:picLocks noChangeAspect="1"/>
            </p:cNvPicPr>
            <p:nvPr/>
          </p:nvPicPr>
          <p:blipFill>
            <a:blip r:embed="rId19">
              <a:lum/>
              <a:alphaModFix/>
            </a:blip>
            <a:srcRect/>
            <a:stretch>
              <a:fillRect/>
            </a:stretch>
          </p:blipFill>
          <p:spPr>
            <a:xfrm flipH="1">
              <a:off x="5179680" y="3097080"/>
              <a:ext cx="860760" cy="816479"/>
            </a:xfrm>
            <a:prstGeom prst="rect">
              <a:avLst/>
            </a:prstGeom>
            <a:noFill/>
            <a:ln>
              <a:noFill/>
            </a:ln>
          </p:spPr>
        </p:pic>
        <p:pic>
          <p:nvPicPr>
            <p:cNvPr id="60" name="Picture 59">
              <a:extLst>
                <a:ext uri="{FF2B5EF4-FFF2-40B4-BE49-F238E27FC236}">
                  <a16:creationId xmlns:a16="http://schemas.microsoft.com/office/drawing/2014/main" id="{D8F16616-36B1-7133-C17D-0B6DB18D0EA3}"/>
                </a:ext>
              </a:extLst>
            </p:cNvPr>
            <p:cNvPicPr>
              <a:picLocks noChangeAspect="1"/>
            </p:cNvPicPr>
            <p:nvPr/>
          </p:nvPicPr>
          <p:blipFill>
            <a:blip r:embed="rId20">
              <a:lum/>
              <a:alphaModFix/>
            </a:blip>
            <a:srcRect/>
            <a:stretch>
              <a:fillRect/>
            </a:stretch>
          </p:blipFill>
          <p:spPr>
            <a:xfrm>
              <a:off x="5323320" y="1212840"/>
              <a:ext cx="913679" cy="886320"/>
            </a:xfrm>
            <a:prstGeom prst="rect">
              <a:avLst/>
            </a:prstGeom>
            <a:noFill/>
            <a:ln>
              <a:noFill/>
            </a:ln>
          </p:spPr>
        </p:pic>
        <p:sp>
          <p:nvSpPr>
            <p:cNvPr id="61" name="Straight Connector 60">
              <a:extLst>
                <a:ext uri="{FF2B5EF4-FFF2-40B4-BE49-F238E27FC236}">
                  <a16:creationId xmlns:a16="http://schemas.microsoft.com/office/drawing/2014/main" id="{A56E5983-B815-E69C-7E78-17DC72097F47}"/>
                </a:ext>
              </a:extLst>
            </p:cNvPr>
            <p:cNvSpPr/>
            <p:nvPr/>
          </p:nvSpPr>
          <p:spPr>
            <a:xfrm flipH="1" flipV="1">
              <a:off x="6149160" y="1999440"/>
              <a:ext cx="33119" cy="600120"/>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2" name="Straight Connector 61">
              <a:extLst>
                <a:ext uri="{FF2B5EF4-FFF2-40B4-BE49-F238E27FC236}">
                  <a16:creationId xmlns:a16="http://schemas.microsoft.com/office/drawing/2014/main" id="{A0A4B375-6FB2-1C2A-C4A7-F31D4EBA480F}"/>
                </a:ext>
              </a:extLst>
            </p:cNvPr>
            <p:cNvSpPr/>
            <p:nvPr/>
          </p:nvSpPr>
          <p:spPr>
            <a:xfrm flipH="1" flipV="1">
              <a:off x="6142680" y="2012400"/>
              <a:ext cx="2136240" cy="606960"/>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3" name="Straight Connector 62">
              <a:extLst>
                <a:ext uri="{FF2B5EF4-FFF2-40B4-BE49-F238E27FC236}">
                  <a16:creationId xmlns:a16="http://schemas.microsoft.com/office/drawing/2014/main" id="{D78439F8-0B82-305C-40BB-CF2EEA284A3D}"/>
                </a:ext>
              </a:extLst>
            </p:cNvPr>
            <p:cNvSpPr/>
            <p:nvPr/>
          </p:nvSpPr>
          <p:spPr>
            <a:xfrm>
              <a:off x="7656839" y="2704680"/>
              <a:ext cx="437041" cy="393480"/>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4" name="Straight Connector 63">
              <a:extLst>
                <a:ext uri="{FF2B5EF4-FFF2-40B4-BE49-F238E27FC236}">
                  <a16:creationId xmlns:a16="http://schemas.microsoft.com/office/drawing/2014/main" id="{37EB45F9-7D27-7AA6-A55B-9BD615DDB435}"/>
                </a:ext>
              </a:extLst>
            </p:cNvPr>
            <p:cNvSpPr/>
            <p:nvPr/>
          </p:nvSpPr>
          <p:spPr>
            <a:xfrm>
              <a:off x="7129439" y="3013920"/>
              <a:ext cx="977400" cy="103320"/>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5" name="Straight Connector 64">
              <a:extLst>
                <a:ext uri="{FF2B5EF4-FFF2-40B4-BE49-F238E27FC236}">
                  <a16:creationId xmlns:a16="http://schemas.microsoft.com/office/drawing/2014/main" id="{A74A39E1-F47B-9E62-268C-28286EC0B600}"/>
                </a:ext>
              </a:extLst>
            </p:cNvPr>
            <p:cNvSpPr/>
            <p:nvPr/>
          </p:nvSpPr>
          <p:spPr>
            <a:xfrm flipV="1">
              <a:off x="5937479" y="3155760"/>
              <a:ext cx="1078201" cy="221400"/>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6" name="Straight Connector 65">
              <a:extLst>
                <a:ext uri="{FF2B5EF4-FFF2-40B4-BE49-F238E27FC236}">
                  <a16:creationId xmlns:a16="http://schemas.microsoft.com/office/drawing/2014/main" id="{FC545A09-6845-E695-ECCD-1310812447A2}"/>
                </a:ext>
              </a:extLst>
            </p:cNvPr>
            <p:cNvSpPr/>
            <p:nvPr/>
          </p:nvSpPr>
          <p:spPr>
            <a:xfrm flipV="1">
              <a:off x="5937840" y="3328199"/>
              <a:ext cx="1031760" cy="48961"/>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21413-BEA0-6A32-988E-60D3F6880273}"/>
              </a:ext>
            </a:extLst>
          </p:cNvPr>
          <p:cNvSpPr txBox="1">
            <a:spLocks noGrp="1"/>
          </p:cNvSpPr>
          <p:nvPr>
            <p:ph type="title" idx="4294967295"/>
          </p:nvPr>
        </p:nvSpPr>
        <p:spPr/>
        <p:txBody>
          <a:bodyPr>
            <a:spAutoFit/>
          </a:bodyPr>
          <a:lstStyle/>
          <a:p>
            <a:pPr lvl="0"/>
            <a:r>
              <a:rPr lang="en-US"/>
              <a:t>Measurements</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2BD0437-5DD2-C611-E4E3-99BAC3C4EB6C}"/>
                  </a:ext>
                </a:extLst>
              </p:cNvPr>
              <p:cNvSpPr txBox="1"/>
              <p:nvPr/>
            </p:nvSpPr>
            <p:spPr>
              <a:xfrm>
                <a:off x="1232638" y="1531437"/>
                <a:ext cx="3529803" cy="46188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e>
                      </m:d>
                      <m:r>
                        <a:rPr lang="en-US" i="0">
                          <a:latin typeface="Cambria Math" panose="02040503050406030204" pitchFamily="18" charset="0"/>
                        </a:rPr>
                        <m:t> ∝ </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𝑖𝑗</m:t>
                          </m:r>
                        </m:sub>
                      </m:sSub>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r>
                        <a:rPr lang="en-US" i="0">
                          <a:latin typeface="Cambria Math" panose="02040503050406030204" pitchFamily="18" charset="0"/>
                        </a:rPr>
                        <m:t> = </m:t>
                      </m:r>
                    </m:oMath>
                  </m:oMathPara>
                </a14:m>
                <a:endParaRPr lang="en-US" sz="1800" b="0" i="0" u="none" strike="noStrike" kern="1200" cap="none" spc="0" baseline="0">
                  <a:solidFill>
                    <a:srgbClr val="000000"/>
                  </a:solidFill>
                  <a:uFillTx/>
                  <a:latin typeface="Luxi Sans" pitchFamily="34"/>
                </a:endParaRPr>
              </a:p>
            </p:txBody>
          </p:sp>
        </mc:Choice>
        <mc:Fallback xmlns="">
          <p:sp>
            <p:nvSpPr>
              <p:cNvPr id="36" name="TextBox 35">
                <a:extLst>
                  <a:ext uri="{FF2B5EF4-FFF2-40B4-BE49-F238E27FC236}">
                    <a16:creationId xmlns:a16="http://schemas.microsoft.com/office/drawing/2014/main" id="{C2BD0437-5DD2-C611-E4E3-99BAC3C4EB6C}"/>
                  </a:ext>
                </a:extLst>
              </p:cNvPr>
              <p:cNvSpPr txBox="1">
                <a:spLocks noRot="1" noChangeAspect="1" noMove="1" noResize="1" noEditPoints="1" noAdjustHandles="1" noChangeArrowheads="1" noChangeShapeType="1" noTextEdit="1"/>
              </p:cNvSpPr>
              <p:nvPr/>
            </p:nvSpPr>
            <p:spPr>
              <a:xfrm>
                <a:off x="1232638" y="1531437"/>
                <a:ext cx="3529803" cy="461881"/>
              </a:xfrm>
              <a:prstGeom prst="rect">
                <a:avLst/>
              </a:prstGeom>
              <a:blipFill>
                <a:blip r:embed="rId3"/>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4F36D5D2-6B6C-6988-6658-C66E60C17071}"/>
                  </a:ext>
                </a:extLst>
              </p:cNvPr>
              <p:cNvSpPr txBox="1"/>
              <p:nvPr/>
            </p:nvSpPr>
            <p:spPr>
              <a:xfrm>
                <a:off x="10729798" y="6357960"/>
                <a:ext cx="6786356" cy="50292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𝑖</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𝑗</m:t>
                          </m:r>
                        </m:sub>
                        <m:sup>
                          <m:r>
                            <a:rPr lang="en-US" i="0">
                              <a:latin typeface="Cambria Math" panose="02040503050406030204" pitchFamily="18" charset="0"/>
                            </a:rPr>
                            <m:t>∗</m:t>
                          </m:r>
                        </m:sup>
                      </m:sSubSup>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𝑖𝑗</m:t>
                          </m:r>
                        </m:sub>
                      </m:sSub>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r>
                        <a:rPr lang="en-US" i="0">
                          <a:latin typeface="Cambria Math" panose="02040503050406030204" pitchFamily="18" charset="0"/>
                        </a:rPr>
                        <m:t>=</m:t>
                      </m:r>
                      <m:nary>
                        <m:naryPr>
                          <m:chr m:val="∬"/>
                          <m:subHide m:val="on"/>
                          <m:supHide m:val="on"/>
                          <m:ctrlPr>
                            <a:rPr lang="en-US" i="1">
                              <a:latin typeface="Cambria Math" panose="02040503050406030204" pitchFamily="18" charset="0"/>
                            </a:rPr>
                          </m:ctrlPr>
                        </m:naryPr>
                        <m:sub/>
                        <m:sup/>
                        <m:e>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𝑠𝑘𝑦</m:t>
                              </m:r>
                            </m:sup>
                          </m:sSup>
                        </m:e>
                      </m:nary>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𝑢𝑙</m:t>
                              </m:r>
                              <m:r>
                                <a:rPr lang="en-US" i="0">
                                  <a:latin typeface="Cambria Math" panose="02040503050406030204" pitchFamily="18" charset="0"/>
                                </a:rPr>
                                <m:t>+</m:t>
                              </m:r>
                              <m:r>
                                <a:rPr lang="en-US" i="1">
                                  <a:latin typeface="Cambria Math" panose="02040503050406030204" pitchFamily="18" charset="0"/>
                                </a:rPr>
                                <m:t>𝑣𝑚</m:t>
                              </m:r>
                            </m:e>
                          </m:d>
                        </m:sup>
                      </m:sSup>
                      <m:r>
                        <a:rPr lang="en-US" i="1">
                          <a:latin typeface="Cambria Math" panose="02040503050406030204" pitchFamily="18" charset="0"/>
                        </a:rPr>
                        <m:t>𝑑𝑙𝑑𝑚</m:t>
                      </m:r>
                    </m:oMath>
                  </m:oMathPara>
                </a14:m>
                <a:endParaRPr lang="en-US" sz="1800" b="0" i="0" u="none" strike="noStrike" kern="1200" cap="none" spc="0" baseline="0">
                  <a:solidFill>
                    <a:srgbClr val="000000"/>
                  </a:solidFill>
                  <a:uFillTx/>
                  <a:latin typeface="Luxi Sans" pitchFamily="34"/>
                </a:endParaRPr>
              </a:p>
            </p:txBody>
          </p:sp>
        </mc:Choice>
        <mc:Fallback xmlns="">
          <p:sp>
            <p:nvSpPr>
              <p:cNvPr id="38" name="TextBox 37">
                <a:extLst>
                  <a:ext uri="{FF2B5EF4-FFF2-40B4-BE49-F238E27FC236}">
                    <a16:creationId xmlns:a16="http://schemas.microsoft.com/office/drawing/2014/main" id="{4F36D5D2-6B6C-6988-6658-C66E60C17071}"/>
                  </a:ext>
                </a:extLst>
              </p:cNvPr>
              <p:cNvSpPr txBox="1">
                <a:spLocks noRot="1" noChangeAspect="1" noMove="1" noResize="1" noEditPoints="1" noAdjustHandles="1" noChangeArrowheads="1" noChangeShapeType="1" noTextEdit="1"/>
              </p:cNvSpPr>
              <p:nvPr/>
            </p:nvSpPr>
            <p:spPr>
              <a:xfrm>
                <a:off x="10729798" y="6357960"/>
                <a:ext cx="6786356" cy="502920"/>
              </a:xfrm>
              <a:prstGeom prst="rect">
                <a:avLst/>
              </a:prstGeom>
              <a:blipFill>
                <a:blip r:embed="rId4"/>
                <a:stretch>
                  <a:fillRect t="-227500" b="-360000"/>
                </a:stretch>
              </a:blipFill>
              <a:ln cap="flat">
                <a:noFill/>
              </a:ln>
            </p:spPr>
            <p:txBody>
              <a:bodyPr/>
              <a:lstStyle/>
              <a:p>
                <a:r>
                  <a:rPr lang="en-US">
                    <a:noFill/>
                  </a:rPr>
                  <a:t> </a:t>
                </a:r>
              </a:p>
            </p:txBody>
          </p:sp>
        </mc:Fallback>
      </mc:AlternateContent>
      <p:sp>
        <p:nvSpPr>
          <p:cNvPr id="39" name="TextBox 38">
            <a:extLst>
              <a:ext uri="{FF2B5EF4-FFF2-40B4-BE49-F238E27FC236}">
                <a16:creationId xmlns:a16="http://schemas.microsoft.com/office/drawing/2014/main" id="{6507DB79-BB87-DC66-410D-9FEA55CA8879}"/>
              </a:ext>
            </a:extLst>
          </p:cNvPr>
          <p:cNvSpPr txBox="1"/>
          <p:nvPr/>
        </p:nvSpPr>
        <p:spPr>
          <a:xfrm>
            <a:off x="403561" y="912964"/>
            <a:ext cx="9428040" cy="62099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Luxi Sans" pitchFamily="34"/>
                <a:ea typeface="DejaVu LGC Sans" pitchFamily="2"/>
                <a:cs typeface="DejaVu LGC Sans" pitchFamily="2"/>
              </a:rPr>
              <a:t>Measure the spatial correlation of the E-field incident at each pair of antennas</a:t>
            </a:r>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4C8FCCB5-95E4-90ED-5BEF-780BC4331BAC}"/>
                  </a:ext>
                </a:extLst>
              </p:cNvPr>
              <p:cNvSpPr txBox="1"/>
              <p:nvPr/>
            </p:nvSpPr>
            <p:spPr>
              <a:xfrm>
                <a:off x="3703140" y="1402205"/>
                <a:ext cx="3776755" cy="50292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nary>
                        <m:naryPr>
                          <m:chr m:val="∬"/>
                          <m:subHide m:val="on"/>
                          <m:supHide m:val="on"/>
                          <m:ctrlPr>
                            <a:rPr lang="en-US" i="1">
                              <a:solidFill>
                                <a:srgbClr val="836967"/>
                              </a:solidFill>
                              <a:latin typeface="Cambria Math" panose="02040503050406030204" pitchFamily="18" charset="0"/>
                            </a:rPr>
                          </m:ctrlPr>
                        </m:naryPr>
                        <m:sub/>
                        <m:sup/>
                        <m:e>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𝑠𝑘𝑦</m:t>
                              </m:r>
                            </m:sup>
                          </m:sSup>
                        </m:e>
                      </m:nary>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𝑖</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𝑢𝑙</m:t>
                              </m:r>
                              <m:r>
                                <a:rPr lang="en-US" i="0">
                                  <a:latin typeface="Cambria Math" panose="02040503050406030204" pitchFamily="18" charset="0"/>
                                </a:rPr>
                                <m:t>+</m:t>
                              </m:r>
                              <m:r>
                                <a:rPr lang="en-US" i="1">
                                  <a:latin typeface="Cambria Math" panose="02040503050406030204" pitchFamily="18" charset="0"/>
                                </a:rPr>
                                <m:t>𝑣𝑚</m:t>
                              </m:r>
                            </m:e>
                          </m:d>
                        </m:sup>
                      </m:sSup>
                      <m:r>
                        <a:rPr lang="en-US" i="1">
                          <a:latin typeface="Cambria Math" panose="02040503050406030204" pitchFamily="18" charset="0"/>
                        </a:rPr>
                        <m:t>𝑑𝑙𝑑𝑚</m:t>
                      </m:r>
                    </m:oMath>
                  </m:oMathPara>
                </a14:m>
                <a:endParaRPr lang="en-US" sz="1800" b="0" i="0" u="none" strike="noStrike" kern="1200" cap="none" spc="0" baseline="0" dirty="0">
                  <a:solidFill>
                    <a:srgbClr val="000000"/>
                  </a:solidFill>
                  <a:uFillTx/>
                  <a:latin typeface="Luxi Sans" pitchFamily="34"/>
                </a:endParaRPr>
              </a:p>
            </p:txBody>
          </p:sp>
        </mc:Choice>
        <mc:Fallback xmlns="">
          <p:sp>
            <p:nvSpPr>
              <p:cNvPr id="57" name="TextBox 56">
                <a:extLst>
                  <a:ext uri="{FF2B5EF4-FFF2-40B4-BE49-F238E27FC236}">
                    <a16:creationId xmlns:a16="http://schemas.microsoft.com/office/drawing/2014/main" id="{4C8FCCB5-95E4-90ED-5BEF-780BC4331BAC}"/>
                  </a:ext>
                </a:extLst>
              </p:cNvPr>
              <p:cNvSpPr txBox="1">
                <a:spLocks noRot="1" noChangeAspect="1" noMove="1" noResize="1" noEditPoints="1" noAdjustHandles="1" noChangeArrowheads="1" noChangeShapeType="1" noTextEdit="1"/>
              </p:cNvSpPr>
              <p:nvPr/>
            </p:nvSpPr>
            <p:spPr>
              <a:xfrm>
                <a:off x="3703140" y="1402205"/>
                <a:ext cx="3776755" cy="502920"/>
              </a:xfrm>
              <a:prstGeom prst="rect">
                <a:avLst/>
              </a:prstGeom>
              <a:blipFill>
                <a:blip r:embed="rId5"/>
                <a:stretch>
                  <a:fillRect l="-14430" t="-221951" b="-348780"/>
                </a:stretch>
              </a:blipFill>
              <a:ln cap="flat">
                <a:noFill/>
              </a:ln>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3F5D889E-B1A8-3E84-2E7A-C07ACEB1690D}"/>
              </a:ext>
            </a:extLst>
          </p:cNvPr>
          <p:cNvGrpSpPr/>
          <p:nvPr/>
        </p:nvGrpSpPr>
        <p:grpSpPr>
          <a:xfrm>
            <a:off x="5117581" y="2781709"/>
            <a:ext cx="4196413" cy="3139482"/>
            <a:chOff x="5179680" y="1212840"/>
            <a:chExt cx="3734280" cy="2700719"/>
          </a:xfrm>
        </p:grpSpPr>
        <p:pic>
          <p:nvPicPr>
            <p:cNvPr id="41" name="Picture 40">
              <a:extLst>
                <a:ext uri="{FF2B5EF4-FFF2-40B4-BE49-F238E27FC236}">
                  <a16:creationId xmlns:a16="http://schemas.microsoft.com/office/drawing/2014/main" id="{82C973F0-2B4C-998F-8F21-7E4B15D1F095}"/>
                </a:ext>
              </a:extLst>
            </p:cNvPr>
            <p:cNvPicPr>
              <a:picLocks noChangeAspect="1"/>
            </p:cNvPicPr>
            <p:nvPr/>
          </p:nvPicPr>
          <p:blipFill>
            <a:blip r:embed="rId6">
              <a:lum/>
              <a:alphaModFix/>
            </a:blip>
            <a:srcRect/>
            <a:stretch>
              <a:fillRect/>
            </a:stretch>
          </p:blipFill>
          <p:spPr>
            <a:xfrm>
              <a:off x="5216400" y="1470600"/>
              <a:ext cx="3697560" cy="2138040"/>
            </a:xfrm>
            <a:prstGeom prst="rect">
              <a:avLst/>
            </a:prstGeom>
            <a:noFill/>
            <a:ln>
              <a:noFill/>
            </a:ln>
          </p:spPr>
        </p:pic>
        <p:sp>
          <p:nvSpPr>
            <p:cNvPr id="42" name="Freeform 41">
              <a:extLst>
                <a:ext uri="{FF2B5EF4-FFF2-40B4-BE49-F238E27FC236}">
                  <a16:creationId xmlns:a16="http://schemas.microsoft.com/office/drawing/2014/main" id="{6A417D52-12D1-541C-DDCC-4E4AD90C9B19}"/>
                </a:ext>
              </a:extLst>
            </p:cNvPr>
            <p:cNvSpPr/>
            <p:nvPr/>
          </p:nvSpPr>
          <p:spPr>
            <a:xfrm>
              <a:off x="5485680" y="2115000"/>
              <a:ext cx="3327120" cy="128556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0">
              <a:solidFill>
                <a:srgbClr val="FF3366"/>
              </a:solidFill>
              <a:prstDash val="solid"/>
            </a:ln>
          </p:spPr>
          <p:txBody>
            <a:bodyPr vert="horz" wrap="none" lIns="90000" tIns="45000" rIns="90000" bIns="4500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pic>
          <p:nvPicPr>
            <p:cNvPr id="58" name="Picture 57">
              <a:extLst>
                <a:ext uri="{FF2B5EF4-FFF2-40B4-BE49-F238E27FC236}">
                  <a16:creationId xmlns:a16="http://schemas.microsoft.com/office/drawing/2014/main" id="{DA28DD09-105C-4155-B6F0-5209980A3104}"/>
                </a:ext>
              </a:extLst>
            </p:cNvPr>
            <p:cNvPicPr>
              <a:picLocks noChangeAspect="1"/>
            </p:cNvPicPr>
            <p:nvPr/>
          </p:nvPicPr>
          <p:blipFill>
            <a:blip r:embed="rId7">
              <a:lum/>
              <a:alphaModFix/>
            </a:blip>
            <a:srcRect/>
            <a:stretch>
              <a:fillRect/>
            </a:stretch>
          </p:blipFill>
          <p:spPr>
            <a:xfrm>
              <a:off x="8037360" y="2970360"/>
              <a:ext cx="857880" cy="799200"/>
            </a:xfrm>
            <a:prstGeom prst="rect">
              <a:avLst/>
            </a:prstGeom>
            <a:noFill/>
            <a:ln>
              <a:noFill/>
            </a:ln>
          </p:spPr>
        </p:pic>
        <p:pic>
          <p:nvPicPr>
            <p:cNvPr id="59" name="Picture 58">
              <a:extLst>
                <a:ext uri="{FF2B5EF4-FFF2-40B4-BE49-F238E27FC236}">
                  <a16:creationId xmlns:a16="http://schemas.microsoft.com/office/drawing/2014/main" id="{FDC52E3A-DECA-F950-F2D5-441D8AEFC679}"/>
                </a:ext>
              </a:extLst>
            </p:cNvPr>
            <p:cNvPicPr>
              <a:picLocks noChangeAspect="1"/>
            </p:cNvPicPr>
            <p:nvPr/>
          </p:nvPicPr>
          <p:blipFill>
            <a:blip r:embed="rId8">
              <a:lum/>
              <a:alphaModFix/>
            </a:blip>
            <a:srcRect/>
            <a:stretch>
              <a:fillRect/>
            </a:stretch>
          </p:blipFill>
          <p:spPr>
            <a:xfrm flipH="1">
              <a:off x="5179680" y="3097080"/>
              <a:ext cx="860760" cy="816479"/>
            </a:xfrm>
            <a:prstGeom prst="rect">
              <a:avLst/>
            </a:prstGeom>
            <a:noFill/>
            <a:ln>
              <a:noFill/>
            </a:ln>
          </p:spPr>
        </p:pic>
        <p:pic>
          <p:nvPicPr>
            <p:cNvPr id="60" name="Picture 59">
              <a:extLst>
                <a:ext uri="{FF2B5EF4-FFF2-40B4-BE49-F238E27FC236}">
                  <a16:creationId xmlns:a16="http://schemas.microsoft.com/office/drawing/2014/main" id="{EAACC5D3-D66F-FDDD-8B16-421822ECCA21}"/>
                </a:ext>
              </a:extLst>
            </p:cNvPr>
            <p:cNvPicPr>
              <a:picLocks noChangeAspect="1"/>
            </p:cNvPicPr>
            <p:nvPr/>
          </p:nvPicPr>
          <p:blipFill>
            <a:blip r:embed="rId9">
              <a:lum/>
              <a:alphaModFix/>
            </a:blip>
            <a:srcRect/>
            <a:stretch>
              <a:fillRect/>
            </a:stretch>
          </p:blipFill>
          <p:spPr>
            <a:xfrm>
              <a:off x="5323320" y="1212840"/>
              <a:ext cx="913679" cy="886320"/>
            </a:xfrm>
            <a:prstGeom prst="rect">
              <a:avLst/>
            </a:prstGeom>
            <a:noFill/>
            <a:ln>
              <a:noFill/>
            </a:ln>
          </p:spPr>
        </p:pic>
        <p:sp>
          <p:nvSpPr>
            <p:cNvPr id="61" name="Straight Connector 60">
              <a:extLst>
                <a:ext uri="{FF2B5EF4-FFF2-40B4-BE49-F238E27FC236}">
                  <a16:creationId xmlns:a16="http://schemas.microsoft.com/office/drawing/2014/main" id="{4180E844-A6C1-D967-BD8E-B877C329AA1A}"/>
                </a:ext>
              </a:extLst>
            </p:cNvPr>
            <p:cNvSpPr/>
            <p:nvPr/>
          </p:nvSpPr>
          <p:spPr>
            <a:xfrm flipH="1" flipV="1">
              <a:off x="6149160" y="1999440"/>
              <a:ext cx="33119" cy="600120"/>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2" name="Straight Connector 61">
              <a:extLst>
                <a:ext uri="{FF2B5EF4-FFF2-40B4-BE49-F238E27FC236}">
                  <a16:creationId xmlns:a16="http://schemas.microsoft.com/office/drawing/2014/main" id="{60BA8B5D-A882-8B68-A8CF-8D95C5B20A90}"/>
                </a:ext>
              </a:extLst>
            </p:cNvPr>
            <p:cNvSpPr/>
            <p:nvPr/>
          </p:nvSpPr>
          <p:spPr>
            <a:xfrm flipH="1" flipV="1">
              <a:off x="6142680" y="2012400"/>
              <a:ext cx="2136240" cy="606960"/>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3" name="Straight Connector 62">
              <a:extLst>
                <a:ext uri="{FF2B5EF4-FFF2-40B4-BE49-F238E27FC236}">
                  <a16:creationId xmlns:a16="http://schemas.microsoft.com/office/drawing/2014/main" id="{3912968C-578A-A80E-D64D-27C1EA380BBC}"/>
                </a:ext>
              </a:extLst>
            </p:cNvPr>
            <p:cNvSpPr/>
            <p:nvPr/>
          </p:nvSpPr>
          <p:spPr>
            <a:xfrm>
              <a:off x="7656839" y="2704680"/>
              <a:ext cx="437041" cy="393480"/>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4" name="Straight Connector 63">
              <a:extLst>
                <a:ext uri="{FF2B5EF4-FFF2-40B4-BE49-F238E27FC236}">
                  <a16:creationId xmlns:a16="http://schemas.microsoft.com/office/drawing/2014/main" id="{DF00DC32-D026-22B1-F9A1-7E7D477343A4}"/>
                </a:ext>
              </a:extLst>
            </p:cNvPr>
            <p:cNvSpPr/>
            <p:nvPr/>
          </p:nvSpPr>
          <p:spPr>
            <a:xfrm>
              <a:off x="7129439" y="3013920"/>
              <a:ext cx="977400" cy="103320"/>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5" name="Straight Connector 64">
              <a:extLst>
                <a:ext uri="{FF2B5EF4-FFF2-40B4-BE49-F238E27FC236}">
                  <a16:creationId xmlns:a16="http://schemas.microsoft.com/office/drawing/2014/main" id="{E3CD2296-16EA-CCAB-08C1-9D83AF59E943}"/>
                </a:ext>
              </a:extLst>
            </p:cNvPr>
            <p:cNvSpPr/>
            <p:nvPr/>
          </p:nvSpPr>
          <p:spPr>
            <a:xfrm flipV="1">
              <a:off x="5937479" y="3155760"/>
              <a:ext cx="1078201" cy="221400"/>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66" name="Straight Connector 65">
              <a:extLst>
                <a:ext uri="{FF2B5EF4-FFF2-40B4-BE49-F238E27FC236}">
                  <a16:creationId xmlns:a16="http://schemas.microsoft.com/office/drawing/2014/main" id="{1DC77E83-0A5E-07DE-25F3-125ACEE086B9}"/>
                </a:ext>
              </a:extLst>
            </p:cNvPr>
            <p:cNvSpPr/>
            <p:nvPr/>
          </p:nvSpPr>
          <p:spPr>
            <a:xfrm flipV="1">
              <a:off x="5937840" y="3328199"/>
              <a:ext cx="1031760" cy="48961"/>
            </a:xfrm>
            <a:prstGeom prst="line">
              <a:avLst/>
            </a:prstGeom>
            <a:noFill/>
            <a:ln w="36720">
              <a:solidFill>
                <a:srgbClr val="00FF00"/>
              </a:solidFill>
              <a:prstDash val="solid"/>
            </a:ln>
          </p:spPr>
          <p:txBody>
            <a:bodyPr vert="horz" wrap="none" lIns="91440" tIns="91440" rIns="91440" bIns="9144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grpSp>
      <p:grpSp>
        <p:nvGrpSpPr>
          <p:cNvPr id="67" name="Group 66">
            <a:extLst>
              <a:ext uri="{FF2B5EF4-FFF2-40B4-BE49-F238E27FC236}">
                <a16:creationId xmlns:a16="http://schemas.microsoft.com/office/drawing/2014/main" id="{14A2B4EF-1F63-CD06-F43D-AE6E37534830}"/>
              </a:ext>
            </a:extLst>
          </p:cNvPr>
          <p:cNvGrpSpPr/>
          <p:nvPr/>
        </p:nvGrpSpPr>
        <p:grpSpPr>
          <a:xfrm>
            <a:off x="664397" y="2509980"/>
            <a:ext cx="3645295" cy="3492362"/>
            <a:chOff x="2949285" y="3511114"/>
            <a:chExt cx="2233944" cy="2037306"/>
          </a:xfrm>
        </p:grpSpPr>
        <p:sp>
          <p:nvSpPr>
            <p:cNvPr id="68" name="Freeform 67">
              <a:extLst>
                <a:ext uri="{FF2B5EF4-FFF2-40B4-BE49-F238E27FC236}">
                  <a16:creationId xmlns:a16="http://schemas.microsoft.com/office/drawing/2014/main" id="{7A475A21-2A48-E763-929C-D4FB706F6D27}"/>
                </a:ext>
              </a:extLst>
            </p:cNvPr>
            <p:cNvSpPr/>
            <p:nvPr/>
          </p:nvSpPr>
          <p:spPr>
            <a:xfrm>
              <a:off x="2993560" y="3837065"/>
              <a:ext cx="1931039" cy="161233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2700">
              <a:solidFill>
                <a:srgbClr val="000000"/>
              </a:solidFill>
              <a:prstDash val="solid"/>
            </a:ln>
          </p:spPr>
          <p:txBody>
            <a:bodyPr vert="horz" wrap="none" lIns="90000" tIns="45000" rIns="90000" bIns="45000" anchor="ctr" anchorCtr="0" compatLnSpc="0">
              <a:noAutofit/>
            </a:bodyPr>
            <a:lstStyle/>
            <a:p>
              <a:pPr marL="0" marR="0" lvl="0" indent="0" algn="l" rtl="0" hangingPunct="0">
                <a:lnSpc>
                  <a:spcPct val="100000"/>
                </a:lnSpc>
                <a:spcBef>
                  <a:spcPts val="0"/>
                </a:spcBef>
                <a:spcAft>
                  <a:spcPts val="0"/>
                </a:spcAft>
                <a:buNone/>
                <a:tabLst/>
              </a:pPr>
              <a:endParaRPr lang="en-US" sz="2600" b="0" i="0" u="none" strike="noStrike" kern="1200" dirty="0">
                <a:ln>
                  <a:noFill/>
                </a:ln>
                <a:latin typeface="Luxi Sans" pitchFamily="34"/>
                <a:ea typeface="DejaVu LGC Sans" pitchFamily="2"/>
                <a:cs typeface="DejaVu LGC Sans" pitchFamily="2"/>
              </a:endParaRPr>
            </a:p>
          </p:txBody>
        </p:sp>
        <p:sp>
          <p:nvSpPr>
            <p:cNvPr id="69" name="Freeform 68">
              <a:extLst>
                <a:ext uri="{FF2B5EF4-FFF2-40B4-BE49-F238E27FC236}">
                  <a16:creationId xmlns:a16="http://schemas.microsoft.com/office/drawing/2014/main" id="{EB04CF6E-044D-DEFB-DE0B-448EAD87349F}"/>
                </a:ext>
              </a:extLst>
            </p:cNvPr>
            <p:cNvSpPr/>
            <p:nvPr/>
          </p:nvSpPr>
          <p:spPr>
            <a:xfrm>
              <a:off x="3929204" y="4354460"/>
              <a:ext cx="105120" cy="113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0">
              <a:solidFill>
                <a:srgbClr val="000000"/>
              </a:solidFill>
              <a:prstDash val="solid"/>
            </a:ln>
          </p:spPr>
          <p:txBody>
            <a:bodyPr vert="horz" wrap="none" lIns="90000" tIns="45000" rIns="90000" bIns="45000" anchor="ctr" anchorCtr="0" compatLnSpc="0">
              <a:noAutofit/>
            </a:bodyPr>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70" name="Straight Connector 69">
              <a:extLst>
                <a:ext uri="{FF2B5EF4-FFF2-40B4-BE49-F238E27FC236}">
                  <a16:creationId xmlns:a16="http://schemas.microsoft.com/office/drawing/2014/main" id="{0F3A9150-4E12-1109-742A-0C776A74B311}"/>
                </a:ext>
              </a:extLst>
            </p:cNvPr>
            <p:cNvSpPr/>
            <p:nvPr/>
          </p:nvSpPr>
          <p:spPr>
            <a:xfrm>
              <a:off x="3929204" y="3713471"/>
              <a:ext cx="0" cy="1834949"/>
            </a:xfrm>
            <a:prstGeom prst="line">
              <a:avLst/>
            </a:prstGeom>
            <a:noFill/>
            <a:ln w="12700">
              <a:solidFill>
                <a:srgbClr val="000000"/>
              </a:solidFill>
              <a:custDash>
                <a:ds d="197000" sp="197000"/>
              </a:custDash>
            </a:ln>
          </p:spPr>
          <p:txBody>
            <a:bodyPr vert="horz" wrap="none" lIns="90000" tIns="45000" rIns="90000" bIns="45000" anchor="ctr" anchorCtr="1" compatLnSpc="0"/>
            <a:lstStyle/>
            <a:p>
              <a:pPr marL="0" marR="0" lvl="0" indent="0" algn="l" rtl="0" hangingPunct="0">
                <a:lnSpc>
                  <a:spcPct val="100000"/>
                </a:lnSpc>
                <a:spcBef>
                  <a:spcPts val="0"/>
                </a:spcBef>
                <a:spcAft>
                  <a:spcPts val="0"/>
                </a:spcAft>
                <a:buNone/>
                <a:tabLst/>
              </a:pPr>
              <a:endParaRPr lang="en-US" sz="2600" b="0" i="0" u="none" strike="noStrike" kern="1200" dirty="0">
                <a:ln>
                  <a:noFill/>
                </a:ln>
                <a:latin typeface="Luxi Sans" pitchFamily="34"/>
                <a:ea typeface="DejaVu LGC Sans" pitchFamily="2"/>
                <a:cs typeface="DejaVu LGC Sans" pitchFamily="2"/>
              </a:endParaRPr>
            </a:p>
          </p:txBody>
        </p:sp>
        <p:sp>
          <p:nvSpPr>
            <p:cNvPr id="71" name="Straight Connector 70">
              <a:extLst>
                <a:ext uri="{FF2B5EF4-FFF2-40B4-BE49-F238E27FC236}">
                  <a16:creationId xmlns:a16="http://schemas.microsoft.com/office/drawing/2014/main" id="{4F67115E-4791-61E1-96DC-67CE7F6036F6}"/>
                </a:ext>
              </a:extLst>
            </p:cNvPr>
            <p:cNvSpPr/>
            <p:nvPr/>
          </p:nvSpPr>
          <p:spPr>
            <a:xfrm>
              <a:off x="2949285" y="4640694"/>
              <a:ext cx="2030185" cy="1517"/>
            </a:xfrm>
            <a:prstGeom prst="line">
              <a:avLst/>
            </a:prstGeom>
            <a:noFill/>
            <a:ln w="12700">
              <a:solidFill>
                <a:srgbClr val="000000"/>
              </a:solidFill>
              <a:custDash>
                <a:ds d="197000" sp="197000"/>
              </a:custDash>
            </a:ln>
          </p:spPr>
          <p:txBody>
            <a:bodyPr vert="horz" wrap="none" lIns="90000" tIns="45000" rIns="90000" bIns="4500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72" name="Straight Connector 71">
              <a:extLst>
                <a:ext uri="{FF2B5EF4-FFF2-40B4-BE49-F238E27FC236}">
                  <a16:creationId xmlns:a16="http://schemas.microsoft.com/office/drawing/2014/main" id="{71E8BAB9-C2C3-E3CA-C319-C29F4A2F9D1D}"/>
                </a:ext>
              </a:extLst>
            </p:cNvPr>
            <p:cNvSpPr/>
            <p:nvPr/>
          </p:nvSpPr>
          <p:spPr>
            <a:xfrm flipV="1">
              <a:off x="3929204" y="4560170"/>
              <a:ext cx="822028" cy="113040"/>
            </a:xfrm>
            <a:prstGeom prst="line">
              <a:avLst/>
            </a:prstGeom>
            <a:noFill/>
            <a:ln w="18360">
              <a:solidFill>
                <a:srgbClr val="00AE00"/>
              </a:solidFill>
              <a:prstDash val="solid"/>
              <a:headEnd type="arrow"/>
              <a:tailEnd type="arrow"/>
            </a:ln>
          </p:spPr>
          <p:txBody>
            <a:bodyPr vert="horz" wrap="none" lIns="99000" tIns="54000" rIns="99000" bIns="5400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55940ACE-50B6-7E13-1E6C-5997C20131C5}"/>
                    </a:ext>
                  </a:extLst>
                </p:cNvPr>
                <p:cNvSpPr txBox="1">
                  <a:spLocks noResize="1"/>
                </p:cNvSpPr>
                <p:nvPr/>
              </p:nvSpPr>
              <p:spPr>
                <a:xfrm>
                  <a:off x="4979470" y="4510006"/>
                  <a:ext cx="203759" cy="233280"/>
                </a:xfrm>
                <a:prstGeom prst="rect">
                  <a:avLst/>
                </a:prstGeom>
                <a:noFill/>
                <a:ln>
                  <a:noFill/>
                </a:ln>
              </p:spPr>
              <p:txBody>
                <a:bodyPr vert="horz" wrap="none" lIns="90000" tIns="45000" rIns="90000" bIns="45000" compatLnSpc="0">
                  <a:noAutofit/>
                </a:bodyPr>
                <a:lstStyle/>
                <a:p>
                  <a:pPr marL="0" marR="0" lvl="0" indent="0" algn="l" rtl="0" hangingPunct="0">
                    <a:lnSpc>
                      <a:spcPct val="100000"/>
                    </a:lnSpc>
                    <a:spcBef>
                      <a:spcPts val="0"/>
                    </a:spcBef>
                    <a:spcAft>
                      <a:spcPts val="0"/>
                    </a:spcAft>
                    <a:buNone/>
                    <a:tabLst/>
                  </a:pPr>
                  <a14:m>
                    <m:oMathPara xmlns:m="http://schemas.openxmlformats.org/officeDocument/2006/math">
                      <m:oMathParaPr>
                        <m:jc m:val="centerGroup"/>
                      </m:oMathParaPr>
                      <m:oMath xmlns:m="http://schemas.openxmlformats.org/officeDocument/2006/math">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𝑢</m:t>
                            </m:r>
                          </m:e>
                        </m:acc>
                      </m:oMath>
                    </m:oMathPara>
                  </a14:m>
                  <a:endParaRPr lang="en-US" i="0" dirty="0">
                    <a:solidFill>
                      <a:srgbClr val="000000"/>
                    </a:solidFill>
                    <a:latin typeface="Luxi Sans" pitchFamily="34"/>
                  </a:endParaRPr>
                </a:p>
              </p:txBody>
            </p:sp>
          </mc:Choice>
          <mc:Fallback xmlns="">
            <p:sp>
              <p:nvSpPr>
                <p:cNvPr id="55" name="TextBox 54">
                  <a:extLst>
                    <a:ext uri="{FF2B5EF4-FFF2-40B4-BE49-F238E27FC236}">
                      <a16:creationId xmlns:a16="http://schemas.microsoft.com/office/drawing/2014/main" id="{065FC61B-0AC0-75E2-B0E8-0BB9C3B04BD6}"/>
                    </a:ext>
                  </a:extLst>
                </p:cNvPr>
                <p:cNvSpPr txBox="1">
                  <a:spLocks noRot="1" noChangeAspect="1" noMove="1" noResize="1" noEditPoints="1" noAdjustHandles="1" noChangeArrowheads="1" noChangeShapeType="1" noTextEdit="1"/>
                </p:cNvSpPr>
                <p:nvPr/>
              </p:nvSpPr>
              <p:spPr>
                <a:xfrm>
                  <a:off x="4979470" y="4510006"/>
                  <a:ext cx="203759" cy="233280"/>
                </a:xfrm>
                <a:prstGeom prst="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56744806-8ACB-B7A6-9B04-2001E85AE9FE}"/>
                    </a:ext>
                  </a:extLst>
                </p:cNvPr>
                <p:cNvSpPr txBox="1">
                  <a:spLocks noResize="1"/>
                </p:cNvSpPr>
                <p:nvPr/>
              </p:nvSpPr>
              <p:spPr>
                <a:xfrm>
                  <a:off x="3825944" y="3511114"/>
                  <a:ext cx="203759" cy="233280"/>
                </a:xfrm>
                <a:prstGeom prst="rect">
                  <a:avLst/>
                </a:prstGeom>
                <a:noFill/>
                <a:ln>
                  <a:noFill/>
                </a:ln>
              </p:spPr>
              <p:txBody>
                <a:bodyPr vert="horz" wrap="none" lIns="90000" tIns="45000" rIns="90000" bIns="45000" compatLnSpc="0">
                  <a:noAutofit/>
                </a:bodyPr>
                <a:lstStyle/>
                <a:p>
                  <a:pPr marL="0" marR="0" lvl="0" indent="0" algn="l" rtl="0" hangingPunct="0">
                    <a:lnSpc>
                      <a:spcPct val="100000"/>
                    </a:lnSpc>
                    <a:spcBef>
                      <a:spcPts val="0"/>
                    </a:spcBef>
                    <a:spcAft>
                      <a:spcPts val="0"/>
                    </a:spcAft>
                    <a:buNone/>
                    <a:tabLst/>
                  </a:pPr>
                  <a14:m>
                    <m:oMathPara xmlns:m="http://schemas.openxmlformats.org/officeDocument/2006/math">
                      <m:oMathParaPr>
                        <m:jc m:val="centerGroup"/>
                      </m:oMathParaPr>
                      <m:oMath xmlns:m="http://schemas.openxmlformats.org/officeDocument/2006/math">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𝑣</m:t>
                            </m:r>
                          </m:e>
                        </m:acc>
                      </m:oMath>
                    </m:oMathPara>
                  </a14:m>
                  <a:endParaRPr lang="en-US" i="0" dirty="0">
                    <a:solidFill>
                      <a:srgbClr val="000000"/>
                    </a:solidFill>
                    <a:latin typeface="Luxi Sans" pitchFamily="34"/>
                  </a:endParaRPr>
                </a:p>
              </p:txBody>
            </p:sp>
          </mc:Choice>
          <mc:Fallback xmlns="">
            <p:sp>
              <p:nvSpPr>
                <p:cNvPr id="56" name="TextBox 55">
                  <a:extLst>
                    <a:ext uri="{FF2B5EF4-FFF2-40B4-BE49-F238E27FC236}">
                      <a16:creationId xmlns:a16="http://schemas.microsoft.com/office/drawing/2014/main" id="{86C5E086-2A45-EE52-8A63-2BC43EF472E1}"/>
                    </a:ext>
                  </a:extLst>
                </p:cNvPr>
                <p:cNvSpPr txBox="1">
                  <a:spLocks noRot="1" noChangeAspect="1" noMove="1" noResize="1" noEditPoints="1" noAdjustHandles="1" noChangeArrowheads="1" noChangeShapeType="1" noTextEdit="1"/>
                </p:cNvSpPr>
                <p:nvPr/>
              </p:nvSpPr>
              <p:spPr>
                <a:xfrm>
                  <a:off x="3825944" y="3511114"/>
                  <a:ext cx="203759" cy="233280"/>
                </a:xfrm>
                <a:prstGeom prst="rect">
                  <a:avLst/>
                </a:prstGeom>
                <a:blipFill>
                  <a:blip r:embed="rId11"/>
                  <a:stretch>
                    <a:fillRect t="-12500"/>
                  </a:stretch>
                </a:blipFill>
                <a:ln>
                  <a:noFill/>
                </a:ln>
              </p:spPr>
              <p:txBody>
                <a:bodyPr/>
                <a:lstStyle/>
                <a:p>
                  <a:r>
                    <a:rPr lang="en-US">
                      <a:noFill/>
                    </a:rPr>
                    <a:t> </a:t>
                  </a:r>
                </a:p>
              </p:txBody>
            </p:sp>
          </mc:Fallback>
        </mc:AlternateContent>
        <p:sp>
          <p:nvSpPr>
            <p:cNvPr id="75" name="Freeform 74">
              <a:extLst>
                <a:ext uri="{FF2B5EF4-FFF2-40B4-BE49-F238E27FC236}">
                  <a16:creationId xmlns:a16="http://schemas.microsoft.com/office/drawing/2014/main" id="{4E233653-1849-0484-1C43-66F81F08E04C}"/>
                </a:ext>
              </a:extLst>
            </p:cNvPr>
            <p:cNvSpPr/>
            <p:nvPr/>
          </p:nvSpPr>
          <p:spPr>
            <a:xfrm>
              <a:off x="4751235" y="4489416"/>
              <a:ext cx="105120" cy="113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0">
              <a:solidFill>
                <a:srgbClr val="000000"/>
              </a:solidFill>
              <a:prstDash val="solid"/>
            </a:ln>
          </p:spPr>
          <p:txBody>
            <a:bodyPr vert="horz" wrap="none" lIns="90000" tIns="45000" rIns="90000" bIns="45000" anchor="ctr" anchorCtr="0" compatLnSpc="0">
              <a:noAutofit/>
            </a:bodyPr>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76" name="Freeform 75">
              <a:extLst>
                <a:ext uri="{FF2B5EF4-FFF2-40B4-BE49-F238E27FC236}">
                  <a16:creationId xmlns:a16="http://schemas.microsoft.com/office/drawing/2014/main" id="{0DBC3CD3-C9A9-3013-B186-2F8B2C05DC88}"/>
                </a:ext>
              </a:extLst>
            </p:cNvPr>
            <p:cNvSpPr/>
            <p:nvPr/>
          </p:nvSpPr>
          <p:spPr>
            <a:xfrm>
              <a:off x="3516995" y="4908038"/>
              <a:ext cx="105120" cy="113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0">
              <a:solidFill>
                <a:srgbClr val="000000"/>
              </a:solidFill>
              <a:prstDash val="solid"/>
            </a:ln>
          </p:spPr>
          <p:txBody>
            <a:bodyPr vert="horz" wrap="none" lIns="90000" tIns="45000" rIns="90000" bIns="45000" anchor="ctr" anchorCtr="0" compatLnSpc="0">
              <a:noAutofit/>
            </a:bodyPr>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77" name="Straight Connector 76">
              <a:extLst>
                <a:ext uri="{FF2B5EF4-FFF2-40B4-BE49-F238E27FC236}">
                  <a16:creationId xmlns:a16="http://schemas.microsoft.com/office/drawing/2014/main" id="{CE32975E-4CE4-8AAB-0780-E50F7F38E5BC}"/>
                </a:ext>
              </a:extLst>
            </p:cNvPr>
            <p:cNvSpPr/>
            <p:nvPr/>
          </p:nvSpPr>
          <p:spPr>
            <a:xfrm flipV="1">
              <a:off x="3929204" y="4447134"/>
              <a:ext cx="44273" cy="224639"/>
            </a:xfrm>
            <a:prstGeom prst="line">
              <a:avLst/>
            </a:prstGeom>
            <a:noFill/>
            <a:ln w="18360">
              <a:solidFill>
                <a:srgbClr val="00AE00"/>
              </a:solidFill>
              <a:prstDash val="solid"/>
              <a:headEnd type="arrow"/>
              <a:tailEnd type="arrow"/>
            </a:ln>
          </p:spPr>
          <p:txBody>
            <a:bodyPr vert="horz" wrap="none" lIns="99000" tIns="54000" rIns="99000" bIns="54000" anchor="ctr" anchorCtr="1" compatLnSpc="0"/>
            <a:lstStyle/>
            <a:p>
              <a:pPr marL="0" marR="0" lvl="0" indent="0" algn="l" rtl="0" hangingPunct="0">
                <a:lnSpc>
                  <a:spcPct val="100000"/>
                </a:lnSpc>
                <a:spcBef>
                  <a:spcPts val="0"/>
                </a:spcBef>
                <a:spcAft>
                  <a:spcPts val="0"/>
                </a:spcAft>
                <a:buNone/>
                <a:tabLst/>
              </a:pPr>
              <a:endParaRPr lang="en-US" sz="2600" b="0" i="0" u="none" strike="noStrike" kern="1200">
                <a:ln>
                  <a:noFill/>
                </a:ln>
                <a:latin typeface="Luxi Sans" pitchFamily="34"/>
                <a:ea typeface="DejaVu LGC Sans" pitchFamily="2"/>
                <a:cs typeface="DejaVu LGC Sans" pitchFamily="2"/>
              </a:endParaRPr>
            </a:p>
          </p:txBody>
        </p:sp>
        <p:sp>
          <p:nvSpPr>
            <p:cNvPr id="78" name="Straight Connector 77">
              <a:extLst>
                <a:ext uri="{FF2B5EF4-FFF2-40B4-BE49-F238E27FC236}">
                  <a16:creationId xmlns:a16="http://schemas.microsoft.com/office/drawing/2014/main" id="{006EEDA9-C4E5-BDA6-9E5A-A4B0943CF610}"/>
                </a:ext>
              </a:extLst>
            </p:cNvPr>
            <p:cNvSpPr/>
            <p:nvPr/>
          </p:nvSpPr>
          <p:spPr>
            <a:xfrm flipH="1">
              <a:off x="3622115" y="4661059"/>
              <a:ext cx="307089" cy="280354"/>
            </a:xfrm>
            <a:prstGeom prst="line">
              <a:avLst/>
            </a:prstGeom>
            <a:noFill/>
            <a:ln w="18360">
              <a:solidFill>
                <a:srgbClr val="00AE00"/>
              </a:solidFill>
              <a:prstDash val="solid"/>
              <a:headEnd type="arrow"/>
              <a:tailEnd type="arrow"/>
            </a:ln>
          </p:spPr>
          <p:txBody>
            <a:bodyPr vert="horz" wrap="none" lIns="99000" tIns="54000" rIns="99000" bIns="54000" anchor="ctr" anchorCtr="1" compatLnSpc="0"/>
            <a:lstStyle/>
            <a:p>
              <a:pPr marL="0" marR="0" lvl="0" indent="0" algn="l" defTabSz="914400" rtl="0" eaLnBrk="1" latinLnBrk="0" hangingPunct="0">
                <a:lnSpc>
                  <a:spcPct val="100000"/>
                </a:lnSpc>
                <a:spcBef>
                  <a:spcPts val="0"/>
                </a:spcBef>
                <a:spcAft>
                  <a:spcPts val="0"/>
                </a:spcAft>
                <a:buNone/>
                <a:tabLst/>
              </a:pPr>
              <a:endParaRPr lang="en-US" sz="2600" b="0" i="0" u="none" strike="noStrike" kern="1200" dirty="0">
                <a:ln>
                  <a:noFill/>
                </a:ln>
                <a:latin typeface="Luxi Sans" pitchFamily="34"/>
                <a:ea typeface="DejaVu LGC Sans" pitchFamily="2"/>
                <a:cs typeface="DejaVu LGC Sans" pitchFamily="2"/>
              </a:endParaRPr>
            </a:p>
          </p:txBody>
        </p:sp>
        <p:sp>
          <p:nvSpPr>
            <p:cNvPr id="79" name="Freeform 78">
              <a:extLst>
                <a:ext uri="{FF2B5EF4-FFF2-40B4-BE49-F238E27FC236}">
                  <a16:creationId xmlns:a16="http://schemas.microsoft.com/office/drawing/2014/main" id="{507CAAAD-5958-7618-6437-47CD2FE5B77B}"/>
                </a:ext>
              </a:extLst>
            </p:cNvPr>
            <p:cNvSpPr/>
            <p:nvPr/>
          </p:nvSpPr>
          <p:spPr>
            <a:xfrm>
              <a:off x="4250490" y="4282582"/>
              <a:ext cx="105120" cy="113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bg1">
                <a:lumMod val="85000"/>
              </a:schemeClr>
            </a:solidFill>
            <a:ln w="0">
              <a:solidFill>
                <a:srgbClr val="000000"/>
              </a:solidFill>
              <a:prstDash val="solid"/>
            </a:ln>
          </p:spPr>
          <p:txBody>
            <a:bodyPr vert="horz" wrap="none" lIns="90000" tIns="45000" rIns="90000" bIns="45000" anchor="ctr" anchorCtr="0" compatLnSpc="0">
              <a:noAutofit/>
            </a:bodyPr>
            <a:lstStyle/>
            <a:p>
              <a:pPr marL="0" marR="0" lvl="0" indent="0" algn="l" rtl="0" hangingPunct="0">
                <a:lnSpc>
                  <a:spcPct val="100000"/>
                </a:lnSpc>
                <a:spcBef>
                  <a:spcPts val="0"/>
                </a:spcBef>
                <a:spcAft>
                  <a:spcPts val="0"/>
                </a:spcAft>
                <a:buNone/>
                <a:tabLst/>
              </a:pPr>
              <a:endParaRPr lang="en-US" sz="2600" b="0" i="0" u="none" strike="noStrike" kern="1200" dirty="0">
                <a:ln>
                  <a:noFill/>
                </a:ln>
                <a:solidFill>
                  <a:schemeClr val="bg1">
                    <a:lumMod val="85000"/>
                  </a:schemeClr>
                </a:solidFill>
                <a:highlight>
                  <a:srgbClr val="C0C0C0"/>
                </a:highlight>
                <a:latin typeface="Luxi Sans" pitchFamily="34"/>
                <a:ea typeface="DejaVu LGC Sans" pitchFamily="2"/>
                <a:cs typeface="DejaVu LGC Sans" pitchFamily="2"/>
              </a:endParaRPr>
            </a:p>
          </p:txBody>
        </p:sp>
        <p:sp>
          <p:nvSpPr>
            <p:cNvPr id="80" name="Freeform 79">
              <a:extLst>
                <a:ext uri="{FF2B5EF4-FFF2-40B4-BE49-F238E27FC236}">
                  <a16:creationId xmlns:a16="http://schemas.microsoft.com/office/drawing/2014/main" id="{EB0EE1E7-A381-A4A5-AAA0-4A21368E87FC}"/>
                </a:ext>
              </a:extLst>
            </p:cNvPr>
            <p:cNvSpPr/>
            <p:nvPr/>
          </p:nvSpPr>
          <p:spPr>
            <a:xfrm>
              <a:off x="3825944" y="4837759"/>
              <a:ext cx="105120" cy="113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bg1">
                <a:lumMod val="85000"/>
              </a:schemeClr>
            </a:solidFill>
            <a:ln w="0">
              <a:solidFill>
                <a:srgbClr val="000000"/>
              </a:solidFill>
              <a:prstDash val="solid"/>
            </a:ln>
          </p:spPr>
          <p:txBody>
            <a:bodyPr vert="horz" wrap="none" lIns="90000" tIns="45000" rIns="90000" bIns="45000" anchor="ctr" anchorCtr="0" compatLnSpc="0">
              <a:noAutofit/>
            </a:bodyPr>
            <a:lstStyle/>
            <a:p>
              <a:pPr marL="0" marR="0" lvl="0" indent="0" algn="l" rtl="0" hangingPunct="0">
                <a:lnSpc>
                  <a:spcPct val="100000"/>
                </a:lnSpc>
                <a:spcBef>
                  <a:spcPts val="0"/>
                </a:spcBef>
                <a:spcAft>
                  <a:spcPts val="0"/>
                </a:spcAft>
                <a:buNone/>
                <a:tabLst/>
              </a:pPr>
              <a:endParaRPr lang="en-US" sz="2600" b="0" i="0" u="none" strike="noStrike" kern="1200" dirty="0">
                <a:ln>
                  <a:noFill/>
                </a:ln>
                <a:solidFill>
                  <a:schemeClr val="bg1">
                    <a:lumMod val="85000"/>
                  </a:schemeClr>
                </a:solidFill>
                <a:highlight>
                  <a:srgbClr val="C0C0C0"/>
                </a:highlight>
                <a:latin typeface="Luxi Sans" pitchFamily="34"/>
                <a:ea typeface="DejaVu LGC Sans" pitchFamily="2"/>
                <a:cs typeface="DejaVu LGC Sans" pitchFamily="2"/>
              </a:endParaRPr>
            </a:p>
          </p:txBody>
        </p:sp>
        <p:sp>
          <p:nvSpPr>
            <p:cNvPr id="81" name="Freeform 80">
              <a:extLst>
                <a:ext uri="{FF2B5EF4-FFF2-40B4-BE49-F238E27FC236}">
                  <a16:creationId xmlns:a16="http://schemas.microsoft.com/office/drawing/2014/main" id="{D1AF0922-A256-5C61-8FD2-297271A5B2AE}"/>
                </a:ext>
              </a:extLst>
            </p:cNvPr>
            <p:cNvSpPr/>
            <p:nvPr/>
          </p:nvSpPr>
          <p:spPr>
            <a:xfrm>
              <a:off x="3031291" y="4696239"/>
              <a:ext cx="105120" cy="113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bg1">
                <a:lumMod val="85000"/>
              </a:schemeClr>
            </a:solidFill>
            <a:ln w="0">
              <a:solidFill>
                <a:srgbClr val="000000"/>
              </a:solidFill>
              <a:prstDash val="solid"/>
            </a:ln>
          </p:spPr>
          <p:txBody>
            <a:bodyPr vert="horz" wrap="none" lIns="90000" tIns="45000" rIns="90000" bIns="45000" anchor="ctr" anchorCtr="0" compatLnSpc="0">
              <a:noAutofit/>
            </a:bodyPr>
            <a:lstStyle/>
            <a:p>
              <a:pPr marL="0" marR="0" lvl="0" indent="0" algn="l" rtl="0" hangingPunct="0">
                <a:lnSpc>
                  <a:spcPct val="100000"/>
                </a:lnSpc>
                <a:spcBef>
                  <a:spcPts val="0"/>
                </a:spcBef>
                <a:spcAft>
                  <a:spcPts val="0"/>
                </a:spcAft>
                <a:buNone/>
                <a:tabLst/>
              </a:pPr>
              <a:endParaRPr lang="en-US" sz="2600" b="0" i="0" u="none" strike="noStrike" kern="1200" dirty="0">
                <a:ln>
                  <a:noFill/>
                </a:ln>
                <a:solidFill>
                  <a:schemeClr val="bg1">
                    <a:lumMod val="85000"/>
                  </a:schemeClr>
                </a:solidFill>
                <a:highlight>
                  <a:srgbClr val="C0C0C0"/>
                </a:highlight>
                <a:latin typeface="Luxi Sans" pitchFamily="34"/>
                <a:ea typeface="DejaVu LGC Sans" pitchFamily="2"/>
                <a:cs typeface="DejaVu LGC Sans" pitchFamily="2"/>
              </a:endParaRPr>
            </a:p>
          </p:txBody>
        </p:sp>
      </p:grpSp>
      <p:sp>
        <p:nvSpPr>
          <p:cNvPr id="82" name="TextBox 81">
            <a:extLst>
              <a:ext uri="{FF2B5EF4-FFF2-40B4-BE49-F238E27FC236}">
                <a16:creationId xmlns:a16="http://schemas.microsoft.com/office/drawing/2014/main" id="{AB712E07-38BE-D4BB-AFFB-BE5210FFADC9}"/>
              </a:ext>
            </a:extLst>
          </p:cNvPr>
          <p:cNvSpPr txBox="1"/>
          <p:nvPr/>
        </p:nvSpPr>
        <p:spPr>
          <a:xfrm>
            <a:off x="664397" y="6076956"/>
            <a:ext cx="8316406" cy="584996"/>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dirty="0">
                <a:solidFill>
                  <a:srgbClr val="000000"/>
                </a:solidFill>
                <a:uFillTx/>
                <a:latin typeface="Luxi Sans" pitchFamily="34"/>
                <a:ea typeface="DejaVu LGC Sans" pitchFamily="2"/>
                <a:cs typeface="DejaVu LGC Sans" pitchFamily="2"/>
              </a:rPr>
              <a:t>UV plane :  Spatial Frequency Domain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Combine measurements from multiple ‘baselines’ (antenna pairs)  on a UV grid.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600" dirty="0">
              <a:solidFill>
                <a:srgbClr val="000000"/>
              </a:solidFill>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Luxi Sans" pitchFamily="34"/>
                <a:ea typeface="DejaVu LGC Sans" pitchFamily="2"/>
                <a:cs typeface="DejaVu LGC Sans" pitchFamily="2"/>
              </a:rPr>
              <a:t>Take the inverse Fourier Transform to construct an image.  </a:t>
            </a:r>
          </a:p>
        </p:txBody>
      </p:sp>
    </p:spTree>
    <p:extLst>
      <p:ext uri="{BB962C8B-B14F-4D97-AF65-F5344CB8AC3E}">
        <p14:creationId xmlns:p14="http://schemas.microsoft.com/office/powerpoint/2010/main" val="4149162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AA90-6518-EEF3-06DA-13C0E8AECF8D}"/>
              </a:ext>
            </a:extLst>
          </p:cNvPr>
          <p:cNvSpPr txBox="1">
            <a:spLocks noGrp="1"/>
          </p:cNvSpPr>
          <p:nvPr>
            <p:ph type="title" idx="4294967295"/>
          </p:nvPr>
        </p:nvSpPr>
        <p:spPr>
          <a:xfrm>
            <a:off x="503642" y="97200"/>
            <a:ext cx="9068763" cy="444956"/>
          </a:xfrm>
        </p:spPr>
        <p:txBody>
          <a:bodyPr>
            <a:spAutoFit/>
          </a:bodyPr>
          <a:lstStyle/>
          <a:p>
            <a:pPr lvl="0"/>
            <a:r>
              <a:rPr lang="en-US"/>
              <a:t>Spatial Frequency (uv) coverage + Observed Image</a:t>
            </a:r>
          </a:p>
        </p:txBody>
      </p:sp>
      <p:pic>
        <p:nvPicPr>
          <p:cNvPr id="3" name="Picture 2">
            <a:extLst>
              <a:ext uri="{FF2B5EF4-FFF2-40B4-BE49-F238E27FC236}">
                <a16:creationId xmlns:a16="http://schemas.microsoft.com/office/drawing/2014/main" id="{E209FFA8-6C9E-34C4-CB24-BBED2E6173C8}"/>
              </a:ext>
            </a:extLst>
          </p:cNvPr>
          <p:cNvPicPr>
            <a:picLocks noChangeAspect="1"/>
          </p:cNvPicPr>
          <p:nvPr/>
        </p:nvPicPr>
        <p:blipFill>
          <a:blip r:embed="rId3">
            <a:lum/>
            <a:alphaModFix/>
          </a:blip>
          <a:srcRect/>
          <a:stretch>
            <a:fillRect/>
          </a:stretch>
        </p:blipFill>
        <p:spPr>
          <a:xfrm>
            <a:off x="368274" y="2063160"/>
            <a:ext cx="4770360" cy="4579562"/>
          </a:xfrm>
          <a:prstGeom prst="rect">
            <a:avLst/>
          </a:prstGeom>
          <a:noFill/>
          <a:ln cap="flat">
            <a:noFill/>
          </a:ln>
        </p:spPr>
      </p:pic>
      <p:pic>
        <p:nvPicPr>
          <p:cNvPr id="4" name="Picture 3">
            <a:extLst>
              <a:ext uri="{FF2B5EF4-FFF2-40B4-BE49-F238E27FC236}">
                <a16:creationId xmlns:a16="http://schemas.microsoft.com/office/drawing/2014/main" id="{59AB9A2C-A0EC-9B4A-6B38-BBECE401E264}"/>
              </a:ext>
            </a:extLst>
          </p:cNvPr>
          <p:cNvPicPr>
            <a:picLocks noChangeAspect="1"/>
          </p:cNvPicPr>
          <p:nvPr/>
        </p:nvPicPr>
        <p:blipFill>
          <a:blip r:embed="rId4">
            <a:lum/>
            <a:alphaModFix/>
          </a:blip>
          <a:srcRect/>
          <a:stretch>
            <a:fillRect/>
          </a:stretch>
        </p:blipFill>
        <p:spPr>
          <a:xfrm>
            <a:off x="4771083" y="2221196"/>
            <a:ext cx="5021281" cy="4849556"/>
          </a:xfrm>
          <a:prstGeom prst="rect">
            <a:avLst/>
          </a:prstGeom>
          <a:noFill/>
          <a:ln cap="flat">
            <a:noFill/>
          </a:ln>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DBF494C-E88B-929E-FD2E-1986CF89610E}"/>
                  </a:ext>
                </a:extLst>
              </p:cNvPr>
              <p:cNvSpPr txBox="1"/>
              <p:nvPr/>
            </p:nvSpPr>
            <p:spPr>
              <a:xfrm>
                <a:off x="1153076" y="965524"/>
                <a:ext cx="3156837" cy="13280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𝑢</m:t>
                                </m:r>
                              </m:e>
                            </m:mr>
                            <m:mr>
                              <m:e>
                                <m:r>
                                  <a:rPr lang="en-US" i="1">
                                    <a:latin typeface="Cambria Math" panose="02040503050406030204" pitchFamily="18" charset="0"/>
                                  </a:rPr>
                                  <m:t>𝑣</m:t>
                                </m:r>
                              </m:e>
                            </m:mr>
                            <m:mr>
                              <m:e>
                                <m:r>
                                  <a:rPr lang="en-US" i="1">
                                    <a:latin typeface="Cambria Math" panose="02040503050406030204" pitchFamily="18" charset="0"/>
                                  </a:rPr>
                                  <m:t>𝑤</m:t>
                                </m:r>
                              </m:e>
                            </m:mr>
                          </m:m>
                        </m:e>
                      </m:d>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𝜆</m:t>
                          </m:r>
                        </m:den>
                      </m:f>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mr>
                            <m:mr>
                              <m:e>
                                <m:r>
                                  <a:rPr lang="en-US" i="1">
                                    <a:latin typeface="Cambria Math" panose="02040503050406030204" pitchFamily="18" charset="0"/>
                                  </a:rPr>
                                  <m:t>𝑅</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h</m:t>
                                    </m:r>
                                    <m:r>
                                      <a:rPr lang="en-US" i="0">
                                        <a:latin typeface="Cambria Math" panose="02040503050406030204" pitchFamily="18" charset="0"/>
                                      </a:rPr>
                                      <m:t>,</m:t>
                                    </m:r>
                                    <m:r>
                                      <a:rPr lang="en-US" i="1">
                                        <a:latin typeface="Cambria Math" panose="02040503050406030204" pitchFamily="18" charset="0"/>
                                      </a:rPr>
                                      <m:t>𝜃</m:t>
                                    </m:r>
                                  </m:e>
                                </m:d>
                              </m:e>
                            </m:mr>
                            <m:mr>
                              <m:e/>
                            </m:mr>
                          </m:m>
                        </m:e>
                      </m:d>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𝛿</m:t>
                                </m:r>
                                <m:r>
                                  <a:rPr lang="en-US" i="1">
                                    <a:latin typeface="Cambria Math" panose="02040503050406030204" pitchFamily="18" charset="0"/>
                                  </a:rPr>
                                  <m:t>𝑥</m:t>
                                </m:r>
                              </m:e>
                            </m:mr>
                            <m:mr>
                              <m:e>
                                <m:r>
                                  <a:rPr lang="en-US" i="1">
                                    <a:latin typeface="Cambria Math" panose="02040503050406030204" pitchFamily="18" charset="0"/>
                                  </a:rPr>
                                  <m:t>𝛿</m:t>
                                </m:r>
                                <m:r>
                                  <a:rPr lang="en-US" i="1">
                                    <a:latin typeface="Cambria Math" panose="02040503050406030204" pitchFamily="18" charset="0"/>
                                  </a:rPr>
                                  <m:t>𝑦</m:t>
                                </m:r>
                              </m:e>
                            </m:mr>
                            <m:mr>
                              <m:e>
                                <m:r>
                                  <a:rPr lang="en-US" i="1">
                                    <a:latin typeface="Cambria Math" panose="02040503050406030204" pitchFamily="18" charset="0"/>
                                  </a:rPr>
                                  <m:t>𝛿</m:t>
                                </m:r>
                                <m:r>
                                  <a:rPr lang="en-US" i="1">
                                    <a:latin typeface="Cambria Math" panose="02040503050406030204" pitchFamily="18" charset="0"/>
                                  </a:rPr>
                                  <m:t>𝑧</m:t>
                                </m:r>
                              </m:e>
                            </m:mr>
                          </m:m>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5" name="TextBox 4">
                <a:extLst>
                  <a:ext uri="{FF2B5EF4-FFF2-40B4-BE49-F238E27FC236}">
                    <a16:creationId xmlns:a16="http://schemas.microsoft.com/office/drawing/2014/main" id="{5DBF494C-E88B-929E-FD2E-1986CF89610E}"/>
                  </a:ext>
                </a:extLst>
              </p:cNvPr>
              <p:cNvSpPr txBox="1">
                <a:spLocks noRot="1" noChangeAspect="1" noMove="1" noResize="1" noEditPoints="1" noAdjustHandles="1" noChangeArrowheads="1" noChangeShapeType="1" noTextEdit="1"/>
              </p:cNvSpPr>
              <p:nvPr/>
            </p:nvSpPr>
            <p:spPr>
              <a:xfrm>
                <a:off x="1153076" y="965524"/>
                <a:ext cx="3156837" cy="1328037"/>
              </a:xfrm>
              <a:prstGeom prst="rect">
                <a:avLst/>
              </a:prstGeom>
              <a:blipFill>
                <a:blip r:embed="rId5"/>
                <a:stretch>
                  <a:fillRect t="-4717"/>
                </a:stretch>
              </a:blipFill>
              <a:ln cap="flat">
                <a:noFill/>
              </a:ln>
            </p:spPr>
            <p:txBody>
              <a:bodyPr/>
              <a:lstStyle/>
              <a:p>
                <a:r>
                  <a:rPr lang="en-US">
                    <a:noFill/>
                  </a:rPr>
                  <a:t> </a:t>
                </a:r>
              </a:p>
            </p:txBody>
          </p:sp>
        </mc:Fallback>
      </mc:AlternateContent>
      <p:pic>
        <p:nvPicPr>
          <p:cNvPr id="6" name="Picture 5">
            <a:extLst>
              <a:ext uri="{FF2B5EF4-FFF2-40B4-BE49-F238E27FC236}">
                <a16:creationId xmlns:a16="http://schemas.microsoft.com/office/drawing/2014/main" id="{016CF7AA-CC68-0CDA-0B4E-B25337602BBF}"/>
              </a:ext>
            </a:extLst>
          </p:cNvPr>
          <p:cNvPicPr>
            <a:picLocks noChangeAspect="1"/>
          </p:cNvPicPr>
          <p:nvPr/>
        </p:nvPicPr>
        <p:blipFill>
          <a:blip r:embed="rId6">
            <a:lum/>
            <a:alphaModFix/>
          </a:blip>
          <a:srcRect/>
          <a:stretch>
            <a:fillRect/>
          </a:stretch>
        </p:blipFill>
        <p:spPr>
          <a:xfrm>
            <a:off x="8271717" y="727560"/>
            <a:ext cx="1805043" cy="1779120"/>
          </a:xfrm>
          <a:prstGeom prst="rect">
            <a:avLst/>
          </a:prstGeom>
          <a:noFill/>
          <a:ln cap="flat">
            <a:noFill/>
          </a:ln>
        </p:spPr>
      </p:pic>
      <p:sp>
        <p:nvSpPr>
          <p:cNvPr id="7" name="TextBox 6">
            <a:extLst>
              <a:ext uri="{FF2B5EF4-FFF2-40B4-BE49-F238E27FC236}">
                <a16:creationId xmlns:a16="http://schemas.microsoft.com/office/drawing/2014/main" id="{551C097C-6568-731E-F70D-00C66436617E}"/>
              </a:ext>
            </a:extLst>
          </p:cNvPr>
          <p:cNvSpPr txBox="1"/>
          <p:nvPr/>
        </p:nvSpPr>
        <p:spPr>
          <a:xfrm>
            <a:off x="5423397" y="903957"/>
            <a:ext cx="2639516" cy="13935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Image of the sky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using 2 antennas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6AE6E7B-1332-ACC0-B393-F2232D279302}"/>
                  </a:ext>
                </a:extLst>
              </p:cNvPr>
              <p:cNvSpPr txBox="1"/>
              <p:nvPr/>
            </p:nvSpPr>
            <p:spPr>
              <a:xfrm>
                <a:off x="6994437" y="6524637"/>
                <a:ext cx="1383478" cy="4240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8" name="TextBox 7">
                <a:extLst>
                  <a:ext uri="{FF2B5EF4-FFF2-40B4-BE49-F238E27FC236}">
                    <a16:creationId xmlns:a16="http://schemas.microsoft.com/office/drawing/2014/main" id="{56AE6E7B-1332-ACC0-B393-F2232D279302}"/>
                  </a:ext>
                </a:extLst>
              </p:cNvPr>
              <p:cNvSpPr txBox="1">
                <a:spLocks noRot="1" noChangeAspect="1" noMove="1" noResize="1" noEditPoints="1" noAdjustHandles="1" noChangeArrowheads="1" noChangeShapeType="1" noTextEdit="1"/>
              </p:cNvSpPr>
              <p:nvPr/>
            </p:nvSpPr>
            <p:spPr>
              <a:xfrm>
                <a:off x="6994437" y="6524637"/>
                <a:ext cx="1383478" cy="424080"/>
              </a:xfrm>
              <a:prstGeom prst="rect">
                <a:avLst/>
              </a:prstGeom>
              <a:blipFill>
                <a:blip r:embed="rId7"/>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7147AAF-12A2-77A3-CD7D-D851EF6C3C23}"/>
                  </a:ext>
                </a:extLst>
              </p:cNvPr>
              <p:cNvSpPr txBox="1"/>
              <p:nvPr/>
            </p:nvSpPr>
            <p:spPr>
              <a:xfrm>
                <a:off x="2166122" y="6545878"/>
                <a:ext cx="1126440" cy="3776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9" name="TextBox 8">
                <a:extLst>
                  <a:ext uri="{FF2B5EF4-FFF2-40B4-BE49-F238E27FC236}">
                    <a16:creationId xmlns:a16="http://schemas.microsoft.com/office/drawing/2014/main" id="{87147AAF-12A2-77A3-CD7D-D851EF6C3C23}"/>
                  </a:ext>
                </a:extLst>
              </p:cNvPr>
              <p:cNvSpPr txBox="1">
                <a:spLocks noRot="1" noChangeAspect="1" noMove="1" noResize="1" noEditPoints="1" noAdjustHandles="1" noChangeArrowheads="1" noChangeShapeType="1" noTextEdit="1"/>
              </p:cNvSpPr>
              <p:nvPr/>
            </p:nvSpPr>
            <p:spPr>
              <a:xfrm>
                <a:off x="2166122" y="6545878"/>
                <a:ext cx="1126440" cy="377638"/>
              </a:xfrm>
              <a:prstGeom prst="rect">
                <a:avLst/>
              </a:prstGeom>
              <a:blipFill>
                <a:blip r:embed="rId8"/>
                <a:stretch>
                  <a:fillRect/>
                </a:stretch>
              </a:blipFill>
              <a:ln cap="flat">
                <a:noFill/>
              </a:ln>
            </p:spPr>
            <p:txBody>
              <a:bodyPr/>
              <a:lstStyle/>
              <a:p>
                <a:r>
                  <a:rPr lang="en-US">
                    <a:noFill/>
                  </a:rPr>
                  <a:t> </a:t>
                </a:r>
              </a:p>
            </p:txBody>
          </p:sp>
        </mc:Fallback>
      </mc:AlternateContent>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BBDA30F-65FD-B9F5-5B62-F6BF2BCD95DF}"/>
              </a:ext>
            </a:extLst>
          </p:cNvPr>
          <p:cNvSpPr/>
          <p:nvPr/>
        </p:nvSpPr>
        <p:spPr>
          <a:xfrm>
            <a:off x="3467563" y="1000217"/>
            <a:ext cx="267123" cy="835560"/>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 name="Title 1">
            <a:extLst>
              <a:ext uri="{FF2B5EF4-FFF2-40B4-BE49-F238E27FC236}">
                <a16:creationId xmlns:a16="http://schemas.microsoft.com/office/drawing/2014/main" id="{1E18A3C2-51EA-9291-5798-A0E44579F98D}"/>
              </a:ext>
            </a:extLst>
          </p:cNvPr>
          <p:cNvSpPr txBox="1">
            <a:spLocks noGrp="1"/>
          </p:cNvSpPr>
          <p:nvPr>
            <p:ph type="title" idx="4294967295"/>
          </p:nvPr>
        </p:nvSpPr>
        <p:spPr/>
        <p:txBody>
          <a:bodyPr>
            <a:spAutoFit/>
          </a:bodyPr>
          <a:lstStyle/>
          <a:p>
            <a:pPr lvl="0"/>
            <a:r>
              <a:rPr lang="en-US"/>
              <a:t>Spatial Frequency (uv) coverage + Observed Image</a:t>
            </a:r>
          </a:p>
        </p:txBody>
      </p:sp>
      <p:pic>
        <p:nvPicPr>
          <p:cNvPr id="3" name="Picture 2">
            <a:extLst>
              <a:ext uri="{FF2B5EF4-FFF2-40B4-BE49-F238E27FC236}">
                <a16:creationId xmlns:a16="http://schemas.microsoft.com/office/drawing/2014/main" id="{9B8DE612-2848-9041-3731-A3863FB87024}"/>
              </a:ext>
            </a:extLst>
          </p:cNvPr>
          <p:cNvPicPr>
            <a:picLocks noChangeAspect="1"/>
          </p:cNvPicPr>
          <p:nvPr/>
        </p:nvPicPr>
        <p:blipFill>
          <a:blip r:embed="rId3">
            <a:lum/>
            <a:alphaModFix/>
          </a:blip>
          <a:srcRect/>
          <a:stretch>
            <a:fillRect/>
          </a:stretch>
        </p:blipFill>
        <p:spPr>
          <a:xfrm>
            <a:off x="368274" y="2063160"/>
            <a:ext cx="4770360" cy="4579562"/>
          </a:xfrm>
          <a:prstGeom prst="rect">
            <a:avLst/>
          </a:prstGeom>
          <a:noFill/>
          <a:ln cap="flat">
            <a:noFill/>
          </a:ln>
        </p:spPr>
      </p:pic>
      <p:pic>
        <p:nvPicPr>
          <p:cNvPr id="4" name="Picture 3">
            <a:extLst>
              <a:ext uri="{FF2B5EF4-FFF2-40B4-BE49-F238E27FC236}">
                <a16:creationId xmlns:a16="http://schemas.microsoft.com/office/drawing/2014/main" id="{DAB350B4-AB46-311C-3AF1-B8365F2CACB1}"/>
              </a:ext>
            </a:extLst>
          </p:cNvPr>
          <p:cNvPicPr>
            <a:picLocks noChangeAspect="1"/>
          </p:cNvPicPr>
          <p:nvPr/>
        </p:nvPicPr>
        <p:blipFill>
          <a:blip r:embed="rId4">
            <a:lum/>
            <a:alphaModFix/>
          </a:blip>
          <a:srcRect/>
          <a:stretch>
            <a:fillRect/>
          </a:stretch>
        </p:blipFill>
        <p:spPr>
          <a:xfrm>
            <a:off x="4771083" y="2221196"/>
            <a:ext cx="5021281" cy="4849556"/>
          </a:xfrm>
          <a:prstGeom prst="rect">
            <a:avLst/>
          </a:prstGeom>
          <a:noFill/>
          <a:ln cap="flat">
            <a:no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1FC9F7E-510B-3E0D-45CA-7691A11A6966}"/>
                  </a:ext>
                </a:extLst>
              </p:cNvPr>
              <p:cNvSpPr txBox="1"/>
              <p:nvPr/>
            </p:nvSpPr>
            <p:spPr>
              <a:xfrm>
                <a:off x="1153442" y="965880"/>
                <a:ext cx="3156837" cy="13280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𝑢</m:t>
                                </m:r>
                              </m:e>
                            </m:mr>
                            <m:mr>
                              <m:e>
                                <m:r>
                                  <a:rPr lang="en-US" i="1">
                                    <a:latin typeface="Cambria Math" panose="02040503050406030204" pitchFamily="18" charset="0"/>
                                  </a:rPr>
                                  <m:t>𝑣</m:t>
                                </m:r>
                              </m:e>
                            </m:mr>
                            <m:mr>
                              <m:e>
                                <m:r>
                                  <a:rPr lang="en-US" i="1">
                                    <a:latin typeface="Cambria Math" panose="02040503050406030204" pitchFamily="18" charset="0"/>
                                  </a:rPr>
                                  <m:t>𝑤</m:t>
                                </m:r>
                              </m:e>
                            </m:mr>
                          </m:m>
                        </m:e>
                      </m:d>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𝜆</m:t>
                          </m:r>
                        </m:den>
                      </m:f>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mr>
                            <m:mr>
                              <m:e>
                                <m:r>
                                  <a:rPr lang="en-US" i="1">
                                    <a:latin typeface="Cambria Math" panose="02040503050406030204" pitchFamily="18" charset="0"/>
                                  </a:rPr>
                                  <m:t>𝑅</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h</m:t>
                                    </m:r>
                                    <m:r>
                                      <a:rPr lang="en-US" i="0">
                                        <a:latin typeface="Cambria Math" panose="02040503050406030204" pitchFamily="18" charset="0"/>
                                      </a:rPr>
                                      <m:t>,</m:t>
                                    </m:r>
                                    <m:r>
                                      <a:rPr lang="en-US" i="1">
                                        <a:latin typeface="Cambria Math" panose="02040503050406030204" pitchFamily="18" charset="0"/>
                                      </a:rPr>
                                      <m:t>𝜃</m:t>
                                    </m:r>
                                  </m:e>
                                </m:d>
                              </m:e>
                            </m:mr>
                            <m:mr>
                              <m:e/>
                            </m:mr>
                          </m:m>
                        </m:e>
                      </m:d>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𝛿</m:t>
                                </m:r>
                                <m:r>
                                  <a:rPr lang="en-US" i="1">
                                    <a:latin typeface="Cambria Math" panose="02040503050406030204" pitchFamily="18" charset="0"/>
                                  </a:rPr>
                                  <m:t>𝑥</m:t>
                                </m:r>
                              </m:e>
                            </m:mr>
                            <m:mr>
                              <m:e>
                                <m:r>
                                  <a:rPr lang="en-US" i="1">
                                    <a:latin typeface="Cambria Math" panose="02040503050406030204" pitchFamily="18" charset="0"/>
                                  </a:rPr>
                                  <m:t>𝛿</m:t>
                                </m:r>
                                <m:r>
                                  <a:rPr lang="en-US" i="1">
                                    <a:latin typeface="Cambria Math" panose="02040503050406030204" pitchFamily="18" charset="0"/>
                                  </a:rPr>
                                  <m:t>𝑦</m:t>
                                </m:r>
                              </m:e>
                            </m:mr>
                            <m:mr>
                              <m:e>
                                <m:r>
                                  <a:rPr lang="en-US" i="1">
                                    <a:latin typeface="Cambria Math" panose="02040503050406030204" pitchFamily="18" charset="0"/>
                                  </a:rPr>
                                  <m:t>𝛿</m:t>
                                </m:r>
                                <m:r>
                                  <a:rPr lang="en-US" i="1">
                                    <a:latin typeface="Cambria Math" panose="02040503050406030204" pitchFamily="18" charset="0"/>
                                  </a:rPr>
                                  <m:t>𝑧</m:t>
                                </m:r>
                              </m:e>
                            </m:mr>
                          </m:m>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6" name="TextBox 5">
                <a:extLst>
                  <a:ext uri="{FF2B5EF4-FFF2-40B4-BE49-F238E27FC236}">
                    <a16:creationId xmlns:a16="http://schemas.microsoft.com/office/drawing/2014/main" id="{91FC9F7E-510B-3E0D-45CA-7691A11A6966}"/>
                  </a:ext>
                </a:extLst>
              </p:cNvPr>
              <p:cNvSpPr txBox="1">
                <a:spLocks noRot="1" noChangeAspect="1" noMove="1" noResize="1" noEditPoints="1" noAdjustHandles="1" noChangeArrowheads="1" noChangeShapeType="1" noTextEdit="1"/>
              </p:cNvSpPr>
              <p:nvPr/>
            </p:nvSpPr>
            <p:spPr>
              <a:xfrm>
                <a:off x="1153442" y="965880"/>
                <a:ext cx="3156837" cy="1328037"/>
              </a:xfrm>
              <a:prstGeom prst="rect">
                <a:avLst/>
              </a:prstGeom>
              <a:blipFill>
                <a:blip r:embed="rId5"/>
                <a:stretch>
                  <a:fillRect t="-4717"/>
                </a:stretch>
              </a:blipFill>
              <a:ln cap="flat">
                <a:no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D0E19BCD-9083-B248-8A61-C89A6938F4AD}"/>
              </a:ext>
            </a:extLst>
          </p:cNvPr>
          <p:cNvPicPr>
            <a:picLocks noChangeAspect="1"/>
          </p:cNvPicPr>
          <p:nvPr/>
        </p:nvPicPr>
        <p:blipFill>
          <a:blip r:embed="rId6">
            <a:lum/>
            <a:alphaModFix/>
          </a:blip>
          <a:srcRect/>
          <a:stretch>
            <a:fillRect/>
          </a:stretch>
        </p:blipFill>
        <p:spPr>
          <a:xfrm>
            <a:off x="8271717" y="727560"/>
            <a:ext cx="1805043" cy="1779120"/>
          </a:xfrm>
          <a:prstGeom prst="rect">
            <a:avLst/>
          </a:prstGeom>
          <a:noFill/>
          <a:ln cap="flat">
            <a:noFill/>
          </a:ln>
        </p:spPr>
      </p:pic>
      <p:sp>
        <p:nvSpPr>
          <p:cNvPr id="8" name="TextBox 7">
            <a:extLst>
              <a:ext uri="{FF2B5EF4-FFF2-40B4-BE49-F238E27FC236}">
                <a16:creationId xmlns:a16="http://schemas.microsoft.com/office/drawing/2014/main" id="{D88453AE-1865-B62B-067F-0217DBFFB7E6}"/>
              </a:ext>
            </a:extLst>
          </p:cNvPr>
          <p:cNvSpPr txBox="1"/>
          <p:nvPr/>
        </p:nvSpPr>
        <p:spPr>
          <a:xfrm>
            <a:off x="5423397" y="904323"/>
            <a:ext cx="2639516" cy="13935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Image of the sky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using 5 antennas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4A270DC-FC03-0CCB-9B66-F36FDD23904C}"/>
                  </a:ext>
                </a:extLst>
              </p:cNvPr>
              <p:cNvSpPr txBox="1"/>
              <p:nvPr/>
            </p:nvSpPr>
            <p:spPr>
              <a:xfrm>
                <a:off x="6994803" y="6524637"/>
                <a:ext cx="1383478" cy="4240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9" name="TextBox 8">
                <a:extLst>
                  <a:ext uri="{FF2B5EF4-FFF2-40B4-BE49-F238E27FC236}">
                    <a16:creationId xmlns:a16="http://schemas.microsoft.com/office/drawing/2014/main" id="{04A270DC-FC03-0CCB-9B66-F36FDD23904C}"/>
                  </a:ext>
                </a:extLst>
              </p:cNvPr>
              <p:cNvSpPr txBox="1">
                <a:spLocks noRot="1" noChangeAspect="1" noMove="1" noResize="1" noEditPoints="1" noAdjustHandles="1" noChangeArrowheads="1" noChangeShapeType="1" noTextEdit="1"/>
              </p:cNvSpPr>
              <p:nvPr/>
            </p:nvSpPr>
            <p:spPr>
              <a:xfrm>
                <a:off x="6994803" y="6524637"/>
                <a:ext cx="1383478" cy="424080"/>
              </a:xfrm>
              <a:prstGeom prst="rect">
                <a:avLst/>
              </a:prstGeom>
              <a:blipFill>
                <a:blip r:embed="rId7"/>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6F70DA6-D5D2-7113-B453-266C449EFE48}"/>
                  </a:ext>
                </a:extLst>
              </p:cNvPr>
              <p:cNvSpPr txBox="1"/>
              <p:nvPr/>
            </p:nvSpPr>
            <p:spPr>
              <a:xfrm>
                <a:off x="2166478" y="6545878"/>
                <a:ext cx="1126440" cy="3776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0" name="TextBox 9">
                <a:extLst>
                  <a:ext uri="{FF2B5EF4-FFF2-40B4-BE49-F238E27FC236}">
                    <a16:creationId xmlns:a16="http://schemas.microsoft.com/office/drawing/2014/main" id="{26F70DA6-D5D2-7113-B453-266C449EFE48}"/>
                  </a:ext>
                </a:extLst>
              </p:cNvPr>
              <p:cNvSpPr txBox="1">
                <a:spLocks noRot="1" noChangeAspect="1" noMove="1" noResize="1" noEditPoints="1" noAdjustHandles="1" noChangeArrowheads="1" noChangeShapeType="1" noTextEdit="1"/>
              </p:cNvSpPr>
              <p:nvPr/>
            </p:nvSpPr>
            <p:spPr>
              <a:xfrm>
                <a:off x="2166478" y="6545878"/>
                <a:ext cx="1126440" cy="377638"/>
              </a:xfrm>
              <a:prstGeom prst="rect">
                <a:avLst/>
              </a:prstGeom>
              <a:blipFill>
                <a:blip r:embed="rId8"/>
                <a:stretch>
                  <a:fillRect/>
                </a:stretch>
              </a:blipFill>
              <a:ln cap="flat">
                <a:noFill/>
              </a:ln>
            </p:spPr>
            <p:txBody>
              <a:bodyPr/>
              <a:lstStyle/>
              <a:p>
                <a:r>
                  <a:rPr lang="en-US">
                    <a:noFill/>
                  </a:rPr>
                  <a:t> </a:t>
                </a:r>
              </a:p>
            </p:txBody>
          </p:sp>
        </mc:Fallback>
      </mc:AlternateContent>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C5C2EC9-1F26-A7AB-9474-00D150FEAEEC}"/>
              </a:ext>
            </a:extLst>
          </p:cNvPr>
          <p:cNvSpPr/>
          <p:nvPr/>
        </p:nvSpPr>
        <p:spPr>
          <a:xfrm>
            <a:off x="3467563" y="1000217"/>
            <a:ext cx="267123" cy="835560"/>
          </a:xfrm>
          <a:prstGeom prst="rect">
            <a:avLst/>
          </a:prstGeom>
          <a:solidFill>
            <a:srgbClr val="FFCC99"/>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Luxi Sans" pitchFamily="34"/>
              <a:ea typeface="DejaVu LGC Sans" pitchFamily="2"/>
              <a:cs typeface="DejaVu LGC Sans" pitchFamily="2"/>
            </a:endParaRPr>
          </a:p>
        </p:txBody>
      </p:sp>
      <p:sp>
        <p:nvSpPr>
          <p:cNvPr id="2" name="Title 1">
            <a:extLst>
              <a:ext uri="{FF2B5EF4-FFF2-40B4-BE49-F238E27FC236}">
                <a16:creationId xmlns:a16="http://schemas.microsoft.com/office/drawing/2014/main" id="{F40F5B3A-A02D-7B8B-434C-D7849A012A3F}"/>
              </a:ext>
            </a:extLst>
          </p:cNvPr>
          <p:cNvSpPr txBox="1">
            <a:spLocks noGrp="1"/>
          </p:cNvSpPr>
          <p:nvPr>
            <p:ph type="title" idx="4294967295"/>
          </p:nvPr>
        </p:nvSpPr>
        <p:spPr/>
        <p:txBody>
          <a:bodyPr>
            <a:spAutoFit/>
          </a:bodyPr>
          <a:lstStyle/>
          <a:p>
            <a:pPr lvl="0"/>
            <a:r>
              <a:rPr lang="en-US"/>
              <a:t>Spatial Frequency (uv) coverage + Observed Image</a:t>
            </a:r>
          </a:p>
        </p:txBody>
      </p:sp>
      <p:pic>
        <p:nvPicPr>
          <p:cNvPr id="3" name="Picture 2">
            <a:extLst>
              <a:ext uri="{FF2B5EF4-FFF2-40B4-BE49-F238E27FC236}">
                <a16:creationId xmlns:a16="http://schemas.microsoft.com/office/drawing/2014/main" id="{C3BA3F6D-97EB-D062-FCAC-C5BF227E2DAA}"/>
              </a:ext>
            </a:extLst>
          </p:cNvPr>
          <p:cNvPicPr>
            <a:picLocks noChangeAspect="1"/>
          </p:cNvPicPr>
          <p:nvPr/>
        </p:nvPicPr>
        <p:blipFill>
          <a:blip r:embed="rId3">
            <a:lum/>
            <a:alphaModFix/>
          </a:blip>
          <a:srcRect/>
          <a:stretch>
            <a:fillRect/>
          </a:stretch>
        </p:blipFill>
        <p:spPr>
          <a:xfrm>
            <a:off x="368274" y="2063160"/>
            <a:ext cx="4770360" cy="4579562"/>
          </a:xfrm>
          <a:prstGeom prst="rect">
            <a:avLst/>
          </a:prstGeom>
          <a:noFill/>
          <a:ln cap="flat">
            <a:noFill/>
          </a:ln>
        </p:spPr>
      </p:pic>
      <p:pic>
        <p:nvPicPr>
          <p:cNvPr id="4" name="Picture 3">
            <a:extLst>
              <a:ext uri="{FF2B5EF4-FFF2-40B4-BE49-F238E27FC236}">
                <a16:creationId xmlns:a16="http://schemas.microsoft.com/office/drawing/2014/main" id="{F8EBDBF1-4044-9B6A-967F-2481CADDFD9D}"/>
              </a:ext>
            </a:extLst>
          </p:cNvPr>
          <p:cNvPicPr>
            <a:picLocks noChangeAspect="1"/>
          </p:cNvPicPr>
          <p:nvPr/>
        </p:nvPicPr>
        <p:blipFill>
          <a:blip r:embed="rId4">
            <a:lum/>
            <a:alphaModFix/>
          </a:blip>
          <a:srcRect/>
          <a:stretch>
            <a:fillRect/>
          </a:stretch>
        </p:blipFill>
        <p:spPr>
          <a:xfrm>
            <a:off x="4771083" y="2221196"/>
            <a:ext cx="5021281" cy="4849556"/>
          </a:xfrm>
          <a:prstGeom prst="rect">
            <a:avLst/>
          </a:prstGeom>
          <a:noFill/>
          <a:ln cap="flat">
            <a:no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0B713E0-A573-50CA-4FA2-04AB1DB0941A}"/>
                  </a:ext>
                </a:extLst>
              </p:cNvPr>
              <p:cNvSpPr txBox="1"/>
              <p:nvPr/>
            </p:nvSpPr>
            <p:spPr>
              <a:xfrm>
                <a:off x="1153442" y="965880"/>
                <a:ext cx="3156837" cy="132803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𝑢</m:t>
                                </m:r>
                              </m:e>
                            </m:mr>
                            <m:mr>
                              <m:e>
                                <m:r>
                                  <a:rPr lang="en-US" i="1">
                                    <a:latin typeface="Cambria Math" panose="02040503050406030204" pitchFamily="18" charset="0"/>
                                  </a:rPr>
                                  <m:t>𝑣</m:t>
                                </m:r>
                              </m:e>
                            </m:mr>
                            <m:mr>
                              <m:e>
                                <m:r>
                                  <a:rPr lang="en-US" i="1">
                                    <a:latin typeface="Cambria Math" panose="02040503050406030204" pitchFamily="18" charset="0"/>
                                  </a:rPr>
                                  <m:t>𝑤</m:t>
                                </m:r>
                              </m:e>
                            </m:mr>
                          </m:m>
                        </m:e>
                      </m:d>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𝜆</m:t>
                          </m:r>
                        </m:den>
                      </m:f>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mr>
                            <m:mr>
                              <m:e>
                                <m:r>
                                  <a:rPr lang="en-US" i="1">
                                    <a:latin typeface="Cambria Math" panose="02040503050406030204" pitchFamily="18" charset="0"/>
                                  </a:rPr>
                                  <m:t>𝑅</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h</m:t>
                                    </m:r>
                                    <m:r>
                                      <a:rPr lang="en-US" i="0">
                                        <a:latin typeface="Cambria Math" panose="02040503050406030204" pitchFamily="18" charset="0"/>
                                      </a:rPr>
                                      <m:t>,</m:t>
                                    </m:r>
                                    <m:r>
                                      <a:rPr lang="en-US" i="1">
                                        <a:latin typeface="Cambria Math" panose="02040503050406030204" pitchFamily="18" charset="0"/>
                                      </a:rPr>
                                      <m:t>𝜃</m:t>
                                    </m:r>
                                  </m:e>
                                </m:d>
                              </m:e>
                            </m:mr>
                            <m:mr>
                              <m:e/>
                            </m:mr>
                          </m:m>
                        </m:e>
                      </m:d>
                      <m:d>
                        <m:dPr>
                          <m:begChr m:val="["/>
                          <m:endChr m:val="]"/>
                          <m:ctrlPr>
                            <a:rPr lang="en-US" i="1">
                              <a:solidFill>
                                <a:srgbClr val="836967"/>
                              </a:solidFill>
                              <a:latin typeface="Cambria Math" panose="02040503050406030204" pitchFamily="18" charset="0"/>
                            </a:rPr>
                          </m:ctrlPr>
                        </m:dPr>
                        <m:e>
                          <m:m>
                            <m:mPr>
                              <m:plcHide m:val="on"/>
                              <m:mcs>
                                <m:mc>
                                  <m:mcPr>
                                    <m:count m:val="1"/>
                                    <m:mcJc m:val="center"/>
                                  </m:mcPr>
                                </m:mc>
                              </m:mcs>
                              <m:ctrlPr>
                                <a:rPr lang="en-US" i="1">
                                  <a:solidFill>
                                    <a:srgbClr val="836967"/>
                                  </a:solidFill>
                                  <a:latin typeface="Cambria Math" panose="02040503050406030204" pitchFamily="18" charset="0"/>
                                </a:rPr>
                              </m:ctrlPr>
                            </m:mPr>
                            <m:mr>
                              <m:e>
                                <m:r>
                                  <a:rPr lang="en-US" i="1">
                                    <a:latin typeface="Cambria Math" panose="02040503050406030204" pitchFamily="18" charset="0"/>
                                  </a:rPr>
                                  <m:t>𝛿</m:t>
                                </m:r>
                                <m:r>
                                  <a:rPr lang="en-US" i="1">
                                    <a:latin typeface="Cambria Math" panose="02040503050406030204" pitchFamily="18" charset="0"/>
                                  </a:rPr>
                                  <m:t>𝑥</m:t>
                                </m:r>
                              </m:e>
                            </m:mr>
                            <m:mr>
                              <m:e>
                                <m:r>
                                  <a:rPr lang="en-US" i="1">
                                    <a:latin typeface="Cambria Math" panose="02040503050406030204" pitchFamily="18" charset="0"/>
                                  </a:rPr>
                                  <m:t>𝛿</m:t>
                                </m:r>
                                <m:r>
                                  <a:rPr lang="en-US" i="1">
                                    <a:latin typeface="Cambria Math" panose="02040503050406030204" pitchFamily="18" charset="0"/>
                                  </a:rPr>
                                  <m:t>𝑦</m:t>
                                </m:r>
                              </m:e>
                            </m:mr>
                            <m:mr>
                              <m:e>
                                <m:r>
                                  <a:rPr lang="en-US" i="1">
                                    <a:latin typeface="Cambria Math" panose="02040503050406030204" pitchFamily="18" charset="0"/>
                                  </a:rPr>
                                  <m:t>𝛿</m:t>
                                </m:r>
                                <m:r>
                                  <a:rPr lang="en-US" i="1">
                                    <a:latin typeface="Cambria Math" panose="02040503050406030204" pitchFamily="18" charset="0"/>
                                  </a:rPr>
                                  <m:t>𝑧</m:t>
                                </m:r>
                              </m:e>
                            </m:mr>
                          </m:m>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6" name="TextBox 5">
                <a:extLst>
                  <a:ext uri="{FF2B5EF4-FFF2-40B4-BE49-F238E27FC236}">
                    <a16:creationId xmlns:a16="http://schemas.microsoft.com/office/drawing/2014/main" id="{A0B713E0-A573-50CA-4FA2-04AB1DB0941A}"/>
                  </a:ext>
                </a:extLst>
              </p:cNvPr>
              <p:cNvSpPr txBox="1">
                <a:spLocks noRot="1" noChangeAspect="1" noMove="1" noResize="1" noEditPoints="1" noAdjustHandles="1" noChangeArrowheads="1" noChangeShapeType="1" noTextEdit="1"/>
              </p:cNvSpPr>
              <p:nvPr/>
            </p:nvSpPr>
            <p:spPr>
              <a:xfrm>
                <a:off x="1153442" y="965880"/>
                <a:ext cx="3156837" cy="1328037"/>
              </a:xfrm>
              <a:prstGeom prst="rect">
                <a:avLst/>
              </a:prstGeom>
              <a:blipFill>
                <a:blip r:embed="rId5"/>
                <a:stretch>
                  <a:fillRect t="-4717"/>
                </a:stretch>
              </a:blipFill>
              <a:ln cap="flat">
                <a:no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D4E8A49B-2D3E-6DBD-6FEE-1F7AFEB6535E}"/>
              </a:ext>
            </a:extLst>
          </p:cNvPr>
          <p:cNvPicPr>
            <a:picLocks noChangeAspect="1"/>
          </p:cNvPicPr>
          <p:nvPr/>
        </p:nvPicPr>
        <p:blipFill>
          <a:blip r:embed="rId6">
            <a:lum/>
            <a:alphaModFix/>
          </a:blip>
          <a:srcRect/>
          <a:stretch>
            <a:fillRect/>
          </a:stretch>
        </p:blipFill>
        <p:spPr>
          <a:xfrm>
            <a:off x="8271717" y="727560"/>
            <a:ext cx="1805043" cy="1779120"/>
          </a:xfrm>
          <a:prstGeom prst="rect">
            <a:avLst/>
          </a:prstGeom>
          <a:noFill/>
          <a:ln cap="flat">
            <a:noFill/>
          </a:ln>
        </p:spPr>
      </p:pic>
      <p:sp>
        <p:nvSpPr>
          <p:cNvPr id="8" name="TextBox 7">
            <a:extLst>
              <a:ext uri="{FF2B5EF4-FFF2-40B4-BE49-F238E27FC236}">
                <a16:creationId xmlns:a16="http://schemas.microsoft.com/office/drawing/2014/main" id="{7DFCCD89-290C-E0F8-3F4C-5AEA727AB369}"/>
              </a:ext>
            </a:extLst>
          </p:cNvPr>
          <p:cNvSpPr txBox="1"/>
          <p:nvPr/>
        </p:nvSpPr>
        <p:spPr>
          <a:xfrm>
            <a:off x="5423397" y="904323"/>
            <a:ext cx="2639516" cy="1393563"/>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Luxi Sans" pitchFamily="34"/>
              <a:ea typeface="DejaVu LGC Sans" pitchFamily="2"/>
              <a:cs typeface="DejaVu LGC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Image of the sky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Luxi Sans" pitchFamily="34"/>
                <a:ea typeface="DejaVu LGC Sans" pitchFamily="2"/>
                <a:cs typeface="DejaVu LGC Sans" pitchFamily="2"/>
              </a:rPr>
              <a:t>using 11 antennas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676113C-FA3B-4271-F84D-FDE11204FDEF}"/>
                  </a:ext>
                </a:extLst>
              </p:cNvPr>
              <p:cNvSpPr txBox="1"/>
              <p:nvPr/>
            </p:nvSpPr>
            <p:spPr>
              <a:xfrm>
                <a:off x="6994803" y="6524637"/>
                <a:ext cx="1383478" cy="424080"/>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𝑜𝑏𝑠</m:t>
                          </m:r>
                        </m:sup>
                      </m:sSup>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m:t>
                          </m:r>
                          <m:r>
                            <a:rPr lang="en-US" i="0">
                              <a:latin typeface="Cambria Math" panose="02040503050406030204" pitchFamily="18" charset="0"/>
                            </a:rPr>
                            <m:t>,</m:t>
                          </m:r>
                          <m:r>
                            <a:rPr lang="en-US" i="1">
                              <a:latin typeface="Cambria Math" panose="02040503050406030204" pitchFamily="18" charset="0"/>
                            </a:rPr>
                            <m:t>𝑚</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9" name="TextBox 8">
                <a:extLst>
                  <a:ext uri="{FF2B5EF4-FFF2-40B4-BE49-F238E27FC236}">
                    <a16:creationId xmlns:a16="http://schemas.microsoft.com/office/drawing/2014/main" id="{7676113C-FA3B-4271-F84D-FDE11204FDEF}"/>
                  </a:ext>
                </a:extLst>
              </p:cNvPr>
              <p:cNvSpPr txBox="1">
                <a:spLocks noRot="1" noChangeAspect="1" noMove="1" noResize="1" noEditPoints="1" noAdjustHandles="1" noChangeArrowheads="1" noChangeShapeType="1" noTextEdit="1"/>
              </p:cNvSpPr>
              <p:nvPr/>
            </p:nvSpPr>
            <p:spPr>
              <a:xfrm>
                <a:off x="6994803" y="6524637"/>
                <a:ext cx="1383478" cy="424080"/>
              </a:xfrm>
              <a:prstGeom prst="rect">
                <a:avLst/>
              </a:prstGeom>
              <a:blipFill>
                <a:blip r:embed="rId7"/>
                <a:stretch>
                  <a:fillRect/>
                </a:stretch>
              </a:blipFill>
              <a:ln cap="flat">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689EACC-E180-3FA6-8CFD-200CAE8CC9C3}"/>
                  </a:ext>
                </a:extLst>
              </p:cNvPr>
              <p:cNvSpPr txBox="1"/>
              <p:nvPr/>
            </p:nvSpPr>
            <p:spPr>
              <a:xfrm>
                <a:off x="2166478" y="6545878"/>
                <a:ext cx="1126440" cy="377638"/>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𝑣</m:t>
                          </m:r>
                        </m:e>
                      </m:d>
                    </m:oMath>
                  </m:oMathPara>
                </a14:m>
                <a:endParaRPr lang="en-US" sz="1800" b="0" i="0" u="none" strike="noStrike" kern="1200" cap="none" spc="0" baseline="0">
                  <a:solidFill>
                    <a:srgbClr val="000000"/>
                  </a:solidFill>
                  <a:uFillTx/>
                  <a:latin typeface="Luxi Sans" pitchFamily="34"/>
                </a:endParaRPr>
              </a:p>
            </p:txBody>
          </p:sp>
        </mc:Choice>
        <mc:Fallback xmlns="">
          <p:sp>
            <p:nvSpPr>
              <p:cNvPr id="10" name="TextBox 9">
                <a:extLst>
                  <a:ext uri="{FF2B5EF4-FFF2-40B4-BE49-F238E27FC236}">
                    <a16:creationId xmlns:a16="http://schemas.microsoft.com/office/drawing/2014/main" id="{F689EACC-E180-3FA6-8CFD-200CAE8CC9C3}"/>
                  </a:ext>
                </a:extLst>
              </p:cNvPr>
              <p:cNvSpPr txBox="1">
                <a:spLocks noRot="1" noChangeAspect="1" noMove="1" noResize="1" noEditPoints="1" noAdjustHandles="1" noChangeArrowheads="1" noChangeShapeType="1" noTextEdit="1"/>
              </p:cNvSpPr>
              <p:nvPr/>
            </p:nvSpPr>
            <p:spPr>
              <a:xfrm>
                <a:off x="2166478" y="6545878"/>
                <a:ext cx="1126440" cy="377638"/>
              </a:xfrm>
              <a:prstGeom prst="rect">
                <a:avLst/>
              </a:prstGeom>
              <a:blipFill>
                <a:blip r:embed="rId8"/>
                <a:stretch>
                  <a:fillRect/>
                </a:stretch>
              </a:blipFill>
              <a:ln cap="flat">
                <a:noFill/>
              </a:ln>
            </p:spPr>
            <p:txBody>
              <a:bodyPr/>
              <a:lstStyle/>
              <a:p>
                <a:r>
                  <a:rPr lang="en-US">
                    <a:noFill/>
                  </a:rPr>
                  <a:t> </a:t>
                </a:r>
              </a:p>
            </p:txBody>
          </p:sp>
        </mc:Fallback>
      </mc:AlternateContent>
    </p:spTree>
  </p:cSld>
  <p:clrMapOvr>
    <a:masterClrMapping/>
  </p:clrMapOvr>
</p:sld>
</file>

<file path=ppt/theme/theme1.xml><?xml version="1.0" encoding="utf-8"?>
<a:theme xmlns:a="http://schemas.openxmlformats.org/drawingml/2006/main" name="NRAO_logo_templa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Defaul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NRAO_logo_template_">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23918</TotalTime>
  <Words>2690</Words>
  <Application>Microsoft Macintosh PowerPoint</Application>
  <PresentationFormat>Custom</PresentationFormat>
  <Paragraphs>609</Paragraphs>
  <Slides>43</Slides>
  <Notes>43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43</vt:i4>
      </vt:variant>
    </vt:vector>
  </HeadingPairs>
  <TitlesOfParts>
    <vt:vector size="55" baseType="lpstr">
      <vt:lpstr>Liberation Sans</vt:lpstr>
      <vt:lpstr>Liberation Serif</vt:lpstr>
      <vt:lpstr>Luxi Sans</vt:lpstr>
      <vt:lpstr>StarSymbol</vt:lpstr>
      <vt:lpstr>Aptos</vt:lpstr>
      <vt:lpstr>Aptos Display</vt:lpstr>
      <vt:lpstr>Arial</vt:lpstr>
      <vt:lpstr>Cambria Math</vt:lpstr>
      <vt:lpstr>Wingdings</vt:lpstr>
      <vt:lpstr>NRAO_logo_template</vt:lpstr>
      <vt:lpstr>Default</vt:lpstr>
      <vt:lpstr>NRAO_logo_template_</vt:lpstr>
      <vt:lpstr>Radio Interferometry - Imaging</vt:lpstr>
      <vt:lpstr>Image Formation </vt:lpstr>
      <vt:lpstr>An interferometer is an indirect imaging device</vt:lpstr>
      <vt:lpstr>Measurements</vt:lpstr>
      <vt:lpstr>Measurements</vt:lpstr>
      <vt:lpstr>Measurements</vt:lpstr>
      <vt:lpstr>Spatial Frequency (uv) coverage + Observed Image</vt:lpstr>
      <vt:lpstr>Spatial Frequency (uv) coverage + Observed Image</vt:lpstr>
      <vt:lpstr>Spatial Frequency (uv) coverage + Observed Image</vt:lpstr>
      <vt:lpstr>Spatial Frequency (uv) coverage + Observed Image</vt:lpstr>
      <vt:lpstr>Spatial Frequency (uv) coverage + Observed Image</vt:lpstr>
      <vt:lpstr>Spatial Frequency (uv) coverage + Observed Image</vt:lpstr>
      <vt:lpstr>Spatial Frequency (uv) coverage + Observed Image</vt:lpstr>
      <vt:lpstr>Spatial Frequency (uv) coverage + Observed Image</vt:lpstr>
      <vt:lpstr>Image Reconstruction</vt:lpstr>
      <vt:lpstr>PowerPoint Presentation</vt:lpstr>
      <vt:lpstr>Image formed by an interferometer : Convolution Equation</vt:lpstr>
      <vt:lpstr>Reconstruction = Imaging + Deconvolution</vt:lpstr>
      <vt:lpstr>Deconvolution – Hogbom CLEAN</vt:lpstr>
      <vt:lpstr>Deconvolution – Comparison of Algorithms</vt:lpstr>
      <vt:lpstr>Deconvolution – Comparison of Algorithms</vt:lpstr>
      <vt:lpstr>PowerPoint Presentation</vt:lpstr>
      <vt:lpstr>Wide-band Imaging – Sensitivity and Multi-Frequency Synthesis</vt:lpstr>
      <vt:lpstr>Spectral Cube (vs) MFS imaging</vt:lpstr>
      <vt:lpstr>Wide-Field Imaging – W-term</vt:lpstr>
      <vt:lpstr>Wide-Field Imaging – W-term</vt:lpstr>
      <vt:lpstr>Wide-Field Imaging – Primary Beams</vt:lpstr>
      <vt:lpstr>Wide-field Imaging -- Mosaics</vt:lpstr>
      <vt:lpstr>Wide-field Imaging -- Mosaics</vt:lpstr>
      <vt:lpstr>Wide-field Imaging -- Mosaics</vt:lpstr>
      <vt:lpstr>Data Analysis</vt:lpstr>
      <vt:lpstr>Data Analysis</vt:lpstr>
      <vt:lpstr>Data Analysis</vt:lpstr>
      <vt:lpstr>Data Analysis</vt:lpstr>
      <vt:lpstr>Data Analysis</vt:lpstr>
      <vt:lpstr>Data Analysis</vt:lpstr>
      <vt:lpstr>Data Analysis - Pipelines</vt:lpstr>
      <vt:lpstr>Build your own Interferometer ! </vt:lpstr>
      <vt:lpstr>Build Your Own Interferometer !</vt:lpstr>
      <vt:lpstr>Build Your Own Interferometer !</vt:lpstr>
      <vt:lpstr>Questions ? </vt:lpstr>
      <vt:lpstr>Some points to remember …</vt:lpstr>
      <vt:lpstr>Some points to remember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 Interferometry - Imaging</dc:title>
  <dc:creator>R. Urvashi</dc:creator>
  <cp:lastModifiedBy>Urvashi Rao Venkata</cp:lastModifiedBy>
  <cp:revision>675</cp:revision>
  <dcterms:created xsi:type="dcterms:W3CDTF">2009-03-29T11:28:33Z</dcterms:created>
  <dcterms:modified xsi:type="dcterms:W3CDTF">2025-06-12T21:09:06Z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fo 1">
    <vt:lpwstr/>
  </property>
  <property fmtid="{D5CDD505-2E9C-101B-9397-08002B2CF9AE}" pid="3" name="Info 2">
    <vt:lpwstr/>
  </property>
  <property fmtid="{D5CDD505-2E9C-101B-9397-08002B2CF9AE}" pid="4" name="Info 3">
    <vt:lpwstr/>
  </property>
  <property fmtid="{D5CDD505-2E9C-101B-9397-08002B2CF9AE}" pid="5" name="Info 4">
    <vt:lpwstr/>
  </property>
</Properties>
</file>