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mf" ContentType="image/x-e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61"/>
  </p:notesMasterIdLst>
  <p:handoutMasterIdLst>
    <p:handoutMasterId r:id="rId62"/>
  </p:handoutMasterIdLst>
  <p:sldIdLst>
    <p:sldId id="256" r:id="rId4"/>
    <p:sldId id="257" r:id="rId5"/>
    <p:sldId id="258" r:id="rId6"/>
    <p:sldId id="260" r:id="rId7"/>
    <p:sldId id="261" r:id="rId8"/>
    <p:sldId id="313" r:id="rId9"/>
    <p:sldId id="268" r:id="rId10"/>
    <p:sldId id="269" r:id="rId11"/>
    <p:sldId id="270" r:id="rId12"/>
    <p:sldId id="271" r:id="rId13"/>
    <p:sldId id="272" r:id="rId14"/>
    <p:sldId id="273" r:id="rId15"/>
    <p:sldId id="274" r:id="rId16"/>
    <p:sldId id="275" r:id="rId17"/>
    <p:sldId id="276" r:id="rId18"/>
    <p:sldId id="277" r:id="rId19"/>
    <p:sldId id="264" r:id="rId20"/>
    <p:sldId id="265" r:id="rId21"/>
    <p:sldId id="266" r:id="rId22"/>
    <p:sldId id="267" r:id="rId23"/>
    <p:sldId id="315" r:id="rId24"/>
    <p:sldId id="278" r:id="rId25"/>
    <p:sldId id="279" r:id="rId26"/>
    <p:sldId id="280" r:id="rId27"/>
    <p:sldId id="281" r:id="rId28"/>
    <p:sldId id="282" r:id="rId29"/>
    <p:sldId id="283" r:id="rId30"/>
    <p:sldId id="284" r:id="rId31"/>
    <p:sldId id="285" r:id="rId32"/>
    <p:sldId id="286" r:id="rId33"/>
    <p:sldId id="287" r:id="rId34"/>
    <p:sldId id="314"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10077450" cy="75628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7"/>
    <p:restoredTop sz="94676"/>
  </p:normalViewPr>
  <p:slideViewPr>
    <p:cSldViewPr snapToGrid="0">
      <p:cViewPr varScale="1">
        <p:scale>
          <a:sx n="103" d="100"/>
          <a:sy n="103" d="100"/>
        </p:scale>
        <p:origin x="1816"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3" d="100"/>
          <a:sy n="83" d="100"/>
        </p:scale>
        <p:origin x="404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A72F7B-3DA8-5363-85D9-302CE4D96660}"/>
              </a:ext>
            </a:extLst>
          </p:cNvPr>
          <p:cNvSpPr txBox="1">
            <a:spLocks noGrp="1"/>
          </p:cNvSpPr>
          <p:nvPr>
            <p:ph type="hdr" sz="quarter"/>
          </p:nvPr>
        </p:nvSpPr>
        <p:spPr>
          <a:xfrm>
            <a:off x="0" y="0"/>
            <a:ext cx="3372672" cy="502225"/>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Date Placeholder 2">
            <a:extLst>
              <a:ext uri="{FF2B5EF4-FFF2-40B4-BE49-F238E27FC236}">
                <a16:creationId xmlns:a16="http://schemas.microsoft.com/office/drawing/2014/main" id="{8ECC987F-81D2-D0FF-130F-22C1DC4C36B0}"/>
              </a:ext>
            </a:extLst>
          </p:cNvPr>
          <p:cNvSpPr txBox="1">
            <a:spLocks noGrp="1"/>
          </p:cNvSpPr>
          <p:nvPr>
            <p:ph type="dt" sz="quarter" idx="1"/>
          </p:nvPr>
        </p:nvSpPr>
        <p:spPr>
          <a:xfrm>
            <a:off x="4399443" y="0"/>
            <a:ext cx="3372672" cy="502225"/>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Footer Placeholder 3">
            <a:extLst>
              <a:ext uri="{FF2B5EF4-FFF2-40B4-BE49-F238E27FC236}">
                <a16:creationId xmlns:a16="http://schemas.microsoft.com/office/drawing/2014/main" id="{0832BE39-6E8E-58E2-8025-962FB289DFB6}"/>
              </a:ext>
            </a:extLst>
          </p:cNvPr>
          <p:cNvSpPr txBox="1">
            <a:spLocks noGrp="1"/>
          </p:cNvSpPr>
          <p:nvPr>
            <p:ph type="ftr" sz="quarter" idx="2"/>
          </p:nvPr>
        </p:nvSpPr>
        <p:spPr>
          <a:xfrm>
            <a:off x="0" y="9555708"/>
            <a:ext cx="3372672" cy="502225"/>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Slide Number Placeholder 4">
            <a:extLst>
              <a:ext uri="{FF2B5EF4-FFF2-40B4-BE49-F238E27FC236}">
                <a16:creationId xmlns:a16="http://schemas.microsoft.com/office/drawing/2014/main" id="{99D6EFC9-8466-DC51-FB0B-6AA49C0665E9}"/>
              </a:ext>
            </a:extLst>
          </p:cNvPr>
          <p:cNvSpPr txBox="1">
            <a:spLocks noGrp="1"/>
          </p:cNvSpPr>
          <p:nvPr>
            <p:ph type="sldNum" sz="quarter" idx="3"/>
          </p:nvPr>
        </p:nvSpPr>
        <p:spPr>
          <a:xfrm>
            <a:off x="4399443" y="9555708"/>
            <a:ext cx="3372672" cy="502225"/>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F5D12226-C313-C140-BA8D-746E30816B59}" type="slidenum">
              <a:t>‹#›</a:t>
            </a:fld>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Tree>
    <p:extLst>
      <p:ext uri="{BB962C8B-B14F-4D97-AF65-F5344CB8AC3E}">
        <p14:creationId xmlns:p14="http://schemas.microsoft.com/office/powerpoint/2010/main" val="4223394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DFF7B-7CEB-1184-0A07-7775A1D5D995}"/>
              </a:ext>
            </a:extLst>
          </p:cNvPr>
          <p:cNvSpPr>
            <a:spLocks noGrp="1" noRot="1" noChangeAspect="1"/>
          </p:cNvSpPr>
          <p:nvPr>
            <p:ph type="sldImg" idx="2"/>
          </p:nvPr>
        </p:nvSpPr>
        <p:spPr>
          <a:xfrm>
            <a:off x="1371600" y="764282"/>
            <a:ext cx="5028477" cy="3771360"/>
          </a:xfrm>
          <a:prstGeom prst="rect">
            <a:avLst/>
          </a:prstGeom>
          <a:noFill/>
          <a:ln>
            <a:noFill/>
            <a:prstDash val="solid"/>
          </a:ln>
        </p:spPr>
      </p:sp>
      <p:sp>
        <p:nvSpPr>
          <p:cNvPr id="3" name="Notes Placeholder 2">
            <a:extLst>
              <a:ext uri="{FF2B5EF4-FFF2-40B4-BE49-F238E27FC236}">
                <a16:creationId xmlns:a16="http://schemas.microsoft.com/office/drawing/2014/main" id="{A77B9AC2-71D0-AF0F-3F01-6BF541F8CCED}"/>
              </a:ext>
            </a:extLst>
          </p:cNvPr>
          <p:cNvSpPr txBox="1">
            <a:spLocks noGrp="1"/>
          </p:cNvSpPr>
          <p:nvPr>
            <p:ph type="body" sz="quarter" idx="3"/>
          </p:nvPr>
        </p:nvSpPr>
        <p:spPr>
          <a:xfrm>
            <a:off x="777240" y="4777557"/>
            <a:ext cx="6217563" cy="4525923"/>
          </a:xfrm>
          <a:prstGeom prst="rect">
            <a:avLst/>
          </a:prstGeom>
          <a:noFill/>
          <a:ln>
            <a:noFill/>
          </a:ln>
        </p:spPr>
        <p:txBody>
          <a:bodyPr vert="horz" wrap="square" lIns="0" tIns="0" rIns="0" bIns="0" anchor="t" anchorCtr="0" compatLnSpc="1">
            <a:noAutofit/>
          </a:bodyPr>
          <a:lstStyle/>
          <a:p>
            <a:pPr lvl="0"/>
            <a:endParaRPr lang="en-US"/>
          </a:p>
        </p:txBody>
      </p:sp>
      <p:sp>
        <p:nvSpPr>
          <p:cNvPr id="4" name="Header Placeholder 3">
            <a:extLst>
              <a:ext uri="{FF2B5EF4-FFF2-40B4-BE49-F238E27FC236}">
                <a16:creationId xmlns:a16="http://schemas.microsoft.com/office/drawing/2014/main" id="{FBCD9958-56E8-37AB-2BE6-D8A0FFEF797E}"/>
              </a:ext>
            </a:extLst>
          </p:cNvPr>
          <p:cNvSpPr txBox="1">
            <a:spLocks noGrp="1"/>
          </p:cNvSpPr>
          <p:nvPr>
            <p:ph type="hdr" sz="quarter"/>
          </p:nvPr>
        </p:nvSpPr>
        <p:spPr>
          <a:xfrm>
            <a:off x="0" y="0"/>
            <a:ext cx="3372837" cy="502563"/>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5" name="Date Placeholder 4">
            <a:extLst>
              <a:ext uri="{FF2B5EF4-FFF2-40B4-BE49-F238E27FC236}">
                <a16:creationId xmlns:a16="http://schemas.microsoft.com/office/drawing/2014/main" id="{2F00D064-D3E0-0C21-E07F-DDB24823CABD}"/>
              </a:ext>
            </a:extLst>
          </p:cNvPr>
          <p:cNvSpPr txBox="1">
            <a:spLocks noGrp="1"/>
          </p:cNvSpPr>
          <p:nvPr>
            <p:ph type="dt" idx="1"/>
          </p:nvPr>
        </p:nvSpPr>
        <p:spPr>
          <a:xfrm>
            <a:off x="4399196" y="0"/>
            <a:ext cx="3372837" cy="502563"/>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6" name="Footer Placeholder 5">
            <a:extLst>
              <a:ext uri="{FF2B5EF4-FFF2-40B4-BE49-F238E27FC236}">
                <a16:creationId xmlns:a16="http://schemas.microsoft.com/office/drawing/2014/main" id="{7752C499-2AFA-9C67-4892-337A4616C580}"/>
              </a:ext>
            </a:extLst>
          </p:cNvPr>
          <p:cNvSpPr txBox="1">
            <a:spLocks noGrp="1"/>
          </p:cNvSpPr>
          <p:nvPr>
            <p:ph type="ftr" sz="quarter" idx="4"/>
          </p:nvPr>
        </p:nvSpPr>
        <p:spPr>
          <a:xfrm>
            <a:off x="0" y="9555480"/>
            <a:ext cx="3372837" cy="502563"/>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7" name="Slide Number Placeholder 6">
            <a:extLst>
              <a:ext uri="{FF2B5EF4-FFF2-40B4-BE49-F238E27FC236}">
                <a16:creationId xmlns:a16="http://schemas.microsoft.com/office/drawing/2014/main" id="{2DD674B1-6119-8BBD-B7EF-FBC8B0DD6C1B}"/>
              </a:ext>
            </a:extLst>
          </p:cNvPr>
          <p:cNvSpPr txBox="1">
            <a:spLocks noGrp="1"/>
          </p:cNvSpPr>
          <p:nvPr>
            <p:ph type="sldNum" sz="quarter" idx="5"/>
          </p:nvPr>
        </p:nvSpPr>
        <p:spPr>
          <a:xfrm>
            <a:off x="4399196" y="9555480"/>
            <a:ext cx="3372837" cy="502563"/>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fld id="{1012A6C6-902A-5349-9DA5-351D9A49DB43}" type="slidenum">
              <a:t>‹#›</a:t>
            </a:fld>
            <a:endParaRPr lang="en-US"/>
          </a:p>
        </p:txBody>
      </p:sp>
    </p:spTree>
    <p:extLst>
      <p:ext uri="{BB962C8B-B14F-4D97-AF65-F5344CB8AC3E}">
        <p14:creationId xmlns:p14="http://schemas.microsoft.com/office/powerpoint/2010/main" val="2725775757"/>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US" sz="2000" b="0" i="0" u="none" strike="noStrike" kern="1200" cap="none" spc="0" baseline="0">
        <a:solidFill>
          <a:srgbClr val="000000"/>
        </a:solidFill>
        <a:uFillTx/>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CFD0CF4-3268-793B-E140-119B0F6E9B2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0EFFCA1-AB52-7748-9480-1E786B3A041F}" type="slidenum">
              <a:t>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38FC0D0-F976-544A-8FE4-9F85304237EC}"/>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88E55C5-58B9-E79C-8FCF-090FC092A809}"/>
              </a:ext>
            </a:extLst>
          </p:cNvPr>
          <p:cNvSpPr txBox="1">
            <a:spLocks noGrp="1"/>
          </p:cNvSpPr>
          <p:nvPr>
            <p:ph type="body" sz="quarter" idx="1"/>
          </p:nvPr>
        </p:nvSpPr>
        <p:spPr>
          <a:xfrm>
            <a:off x="777240" y="4777557"/>
            <a:ext cx="6217563" cy="4526280"/>
          </a:xfrm>
        </p:spPr>
        <p:txBody>
          <a:bodyPr>
            <a:sp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27F970E-527C-FB75-ADC3-53B57183C96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472E201-A60F-EE41-9D7B-0116A1B1122F}" type="slidenum">
              <a:t>10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F68049B-4EE3-CC3D-C8F5-7A7EE6DF8E5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264BF34-251B-5B2C-388C-63D6D9E1B09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7736891-4C22-F99C-6C1D-A4281E6F84F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06BAA59-2301-7B4A-9CBC-D861EB64C12E}" type="slidenum">
              <a:t>11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6F5EE36F-5785-F800-C523-9CA6ACBA5542}"/>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6A91EAA-3429-F551-9264-C0A28A1FDCF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0D549B0-5202-C309-2552-89106B600C9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D700570-582B-1044-8BC3-0A1C4DAE3E0B}" type="slidenum">
              <a:t>12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CBBD80E-4D48-3D3A-8EB2-CCB06FFEF57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2DD0600-138E-80AD-22DC-0AD2C5E6C2F5}"/>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EB26A8B-E22A-9F19-93C1-4082A3BDAB4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892DF9E-988F-F044-84A4-BFE282E9EF27}" type="slidenum">
              <a:t>13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E0F74AF-21EB-775D-7708-6697B0396D0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812A803-5803-758C-B226-D6319EB1962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0F4A3A7-B0EC-D877-EF55-CB6FE5437D4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BFCDDCD-674D-5447-ACE6-6B48C1D15CE3}" type="slidenum">
              <a:t>14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2FE803DB-35BD-39DB-233F-0A947D7EA4A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3A01A9F-FF95-B9B6-2F98-0C0439F16232}"/>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859F952-16A7-893E-A24D-A2F7290A525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8C642D-5D71-5644-9178-8EFA189231CE}" type="slidenum">
              <a:t>15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9F11D73-D910-BAA7-36CD-513A02F7F9F6}"/>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957D742-AEDC-C114-D1C2-6711BF7A567F}"/>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2E4EDA9-4B38-6F24-3E2A-3AA7D7ABF69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84AB07-CAFE-BB45-8AD0-1D950222EEF0}" type="slidenum">
              <a:t>16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BE9D41EE-B946-AA17-E560-81E68AF13DE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D1A4FC72-6866-6C3E-95F4-2DFCAA44553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69F5DA7-8BE6-48CF-8767-B90A18FAE655}"/>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4CF22BB-D1A1-BE4A-B51D-7EEFAC8331EE}" type="slidenum">
              <a:t>17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4A4391A-50D9-A1C5-927C-D15E6477987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214D6DC-62B6-ADF9-45EF-46844499FBE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818DA4E-4E8F-C3BB-E5A1-38AFE3BD94C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1CA9072-BB0B-504D-B9DB-FA2CC7AC86E3}" type="slidenum">
              <a:t>18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D03ACD8-0AC6-6E1F-E8BD-A40D80DB8F2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2742943-C762-DB1E-5472-2F0D8D42297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5E073DC-44E8-CC11-034E-207F14B0406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ACD5262-791E-2E49-ADA7-CAC307D07DA3}" type="slidenum">
              <a:t>19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6631143-6566-A0F3-BDD1-890BBA28A1B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5812675-B7BC-EE95-9046-B54CE3F7633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5303D6D-BAE3-B905-17A8-9E9E2008BE7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DEBAA65-3E04-744C-B1FC-04C907A5542D}" type="slidenum">
              <a:t>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5805CA8-C684-630A-A9B3-DEF6CF4B2E5E}"/>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E5146C9-EE6C-E64C-214D-AF2825C0C86A}"/>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59413F-54FD-182B-20BB-41CEF0C0738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0139A9-92F2-6F42-943D-C4B4273FBCA7}" type="slidenum">
              <a:t>20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28AB1F4-11A7-05D2-DFD5-39693691225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50CF1C7-E2CD-8EF7-CEA3-ADF369A8756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59413F-54FD-182B-20BB-41CEF0C0738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0139A9-92F2-6F42-943D-C4B4273FBCA7}" type="slidenum">
              <a:t>21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28AB1F4-11A7-05D2-DFD5-39693691225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50CF1C7-E2CD-8EF7-CEA3-ADF369A87568}"/>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064441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EAB719A-2BC1-8291-49E0-051EF00BFF5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22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7D697EB-9369-B21C-2273-6F6A9B6F7ED6}"/>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9629DEB3-3B5E-A7EA-8602-484F5D512CB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435BE94-DB35-ABBC-91DD-A5F63998CAB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2CFEE51-5142-EE42-82CE-6E97B45D6DDB}" type="slidenum">
              <a:t>23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454C5BC-5883-6B2D-B4E3-C4107F4B7D5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916ACCF-E50E-3C42-446F-A7E058390FD3}"/>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EBB4586-52F6-1CF8-84FD-0D12C61F66D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F9536A1-3C0F-FF4A-9F1F-F789D8F04EC9}" type="slidenum">
              <a:t>24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267A04D-B794-98CE-8CE1-0F74AF0E9DC2}"/>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C036A49-B60B-CE09-A351-E095582F2B6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E150F9B-532F-8035-607A-4619811C04B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CEC09EA-C29C-A548-80D3-B8907D57B87D}" type="slidenum">
              <a:t>25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51733B6-6F67-6982-DB9D-B703D8D2E5D7}"/>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4D8B0D8-13D5-83A9-6CB3-76B7B6DB9B8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25EE298-686D-052D-8239-47E9C521E45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65BDDA8-F1E5-1143-BB71-4D3F366ED9BE}" type="slidenum">
              <a:t>26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EF933F2-9F12-4276-1DE7-D91901ADC74F}"/>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0C503DBF-B0F2-86BE-C46B-AB80F6EEF07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4156B7F-3B2E-1137-A629-83E5E6B99BC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CFC2B78-06E5-D143-9A7F-992025FB3A99}" type="slidenum">
              <a:t>27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510E4969-60CD-D71D-F856-E4336C66084E}"/>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9234A36-962C-07A0-8CF7-14357E4E7A0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D5027DA-FEC3-013A-2BCD-5DFCC93D246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4E476ED-79A8-0B49-ADE0-DED5027AB69E}" type="slidenum">
              <a:t>28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489D843-0FF7-AA4D-870B-03EEEA89161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1BA2BA40-B85D-D456-BDBC-57B3C97DC0B1}"/>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1D3BF78-9A3B-5573-98D6-252B5A8E8FD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FF726BC-EEA7-3444-A512-98F4D778494D}" type="slidenum">
              <a:t>29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29E1BAA4-D56A-B41D-A026-CE41AF57366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65E8B7F6-FDB4-5EDC-3B54-7293D8D121E4}"/>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18F761A-10A5-5BCD-54EB-3F848E515AE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C34EB17-5588-214B-9385-7DA68E39677B}" type="slidenum">
              <a:t>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EB518263-EE80-EB5B-F275-16C10B56DB6D}"/>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659B1F1-E9B2-EE3C-CCF2-C44ED0FF3E7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48AAFB5-3FBB-EED4-8FF7-D073367797E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A9E45A-7BB3-124D-84AC-E65AB8955663}" type="slidenum">
              <a:t>30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E12855D-5384-9BA7-BB47-D06644606E57}"/>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2C91F57-FD7E-8ECA-E2F0-6D5943DF7E0F}"/>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0302E07-65A0-4C6F-E551-F898265984E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3A67F0-6A13-3C4C-8AF5-707839C4A77C}" type="slidenum">
              <a:t>31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F6634EF-15F2-A824-2F8F-15362EC4F37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F26A3E8-4879-F9B5-EDE1-B77740290C4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0302E07-65A0-4C6F-E551-F898265984E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3A67F0-6A13-3C4C-8AF5-707839C4A77C}" type="slidenum">
              <a:t>32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F6634EF-15F2-A824-2F8F-15362EC4F37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F26A3E8-4879-F9B5-EDE1-B77740290C4B}"/>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1694658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67B8274-FCE9-7DD3-7E72-2DB2FC75C07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5E575AA-5BB8-4543-9A3A-D8F49D861396}" type="slidenum">
              <a:t>33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34B8871-7839-8318-3AF2-303652EE9574}"/>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FCA40FAD-FDDA-0899-52FE-084F0E4EB63F}"/>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C1E1005-D9D9-8A3B-0081-E2F39B1012B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1CAAB13-7310-D94B-8C28-523A787FFB8E}" type="slidenum">
              <a:t>34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BA03312-07E9-E465-4727-D8A19ABFE3A0}"/>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406D366-142A-9881-9965-58E9D4E31C2C}"/>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6DA24C9-1B92-222E-06BF-E74D43B95A8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C024015-7CEB-484A-9B0D-905B60571749}" type="slidenum">
              <a:t>35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55B01675-0E9C-B15A-33D9-33385B8D759B}"/>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410B49FA-4706-B1C0-3E8D-6337656AA81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BC5D591-485F-CDE6-1DFD-61B6BBF20B8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C36525D-BE6E-DF47-B082-36F78729C300}" type="slidenum">
              <a:t>36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B67BBDE-03B0-4354-7B4D-B5F95BFCF35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751ACD2-F1D6-6B23-7BC4-20D1A35BF18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036BBB5-AF7B-5C6F-94CB-0728B009C4A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217E0FB-8013-4D43-9FFF-16A38E7CC6F5}" type="slidenum">
              <a:t>37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E443BAE-165B-7983-5103-35C1113C609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737DB88-C990-B86B-08ED-454E592ACBE3}"/>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391004D-AC73-49C4-ADAE-C83A5E1AA87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A46856E-6F3D-2549-9992-AE0A92CF71A6}" type="slidenum">
              <a:t>38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DD098A1F-2B3A-65ED-F289-F4DC0A0CD8F0}"/>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D25D2BD-17C7-568B-FDB2-0DAE05F4232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6E3BD34-0437-AB28-7684-8F7934BA2A0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1852ACB-6294-3D44-AFA6-007F1B818975}" type="slidenum">
              <a:t>39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0CFE8A0-04E1-1DEE-A04B-1849BFD89CF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315046A-9BD8-F3C2-8326-741267206ADC}"/>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F990DCF-C896-D210-46BE-9A57073D48A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F88FF5-5943-2D41-B46E-FFEB22DA8CD5}" type="slidenum">
              <a:t>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686B891-6E57-DBC5-1719-B95003D22FE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B04236D-69BA-E002-B397-EEE767D90B59}"/>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F193012-460D-3934-6226-6883A78ADF9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0AF0145-8219-FC47-9E6B-C1733EC3FC03}" type="slidenum">
              <a:t>40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C04F174-A1D2-01DF-133E-0C3D5C71FA48}"/>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164EC61B-CD94-5169-1B8C-CD3DF9C60EEA}"/>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0ED498E-CFA9-4F5F-3417-70C401F3742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CCCCE7-E86E-9545-9820-7243E0A9487E}" type="slidenum">
              <a:t>41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60D848A-5258-663B-47A0-3B5C120BA20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9BF4D045-58B9-9BB7-414B-09AA350DBBE6}"/>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AA29854-67E5-1C98-74A4-B911E9EA4DF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63EBE8E-A449-D240-B630-7DECC1F05AE0}" type="slidenum">
              <a:t>42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F59801C-DACA-42EF-5466-F0ACEE5E341C}"/>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F2B05BC1-F9CF-50E6-B667-255FA1070DE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CC9DB1F-9355-2B0B-C3B6-B2091C56ABA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327505A-C78F-4545-984C-E0EC39B91410}" type="slidenum">
              <a:t>43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2D1AD1B3-1924-54C4-C7C7-6B7E76E8547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19E9985F-B9AC-2ED1-9016-E3018D6C7BD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7BDFD4D-34C4-318F-24E2-8484D236AD9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0A177F-E59F-604B-9BF1-3BF7C2C74260}" type="slidenum">
              <a:t>44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BC62509-3BBC-34CB-E5D7-80B4C4AB0227}"/>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55835E3-88A9-5E8E-DCB7-695F690E217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88FF4FC-B8C6-2847-2E8F-84C08B836B1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1C6EDB8-39E2-5B48-91C2-DD029AF2194F}" type="slidenum">
              <a:t>45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5008A99E-7C12-3E50-105C-F1F5B16D207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023AA32-0A6C-5318-84E9-AAD2A73AA04E}"/>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FFEFF8D-D33D-15BD-69CC-C72531A5CA4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4AE5659-C66F-2748-AA09-8B14C4406C2D}" type="slidenum">
              <a:t>46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D65B9F8-B9AB-597F-9183-A1952F11C4D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BB05644-5A6B-22D5-0F6A-6BEBA805B443}"/>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FF741E1-EFB9-CCDF-C7DA-04A7EAECCCF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9054CD3-3251-8041-BEE6-CC5C33E20761}" type="slidenum">
              <a:t>47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BEF115CC-D199-EBC1-6923-8670131CEF66}"/>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611A7AC1-3EBA-FBA6-0D73-51E22CC8730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80A9AEB-36BD-9100-AE88-00A1703EC64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8C8B83F-0E60-954E-AD0B-ADD3FC623F02}" type="slidenum">
              <a:t>48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7E77F7B-22EE-B6C6-178F-EE66426505E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87BC351-8570-484F-404A-22659FC1901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02168BB-6A99-CB8A-D4F6-8D5511F4A38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453C777-AA20-714B-AECB-6F3EEC131AAE}" type="slidenum">
              <a:t>49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F5511FF-47A2-695D-959B-A2CBF15F7F16}"/>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0A8550C4-C3BE-768E-6B96-92FA5FDA4369}"/>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16E4C03-98C5-9464-043C-A45C51706A4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6D04C4-6AD3-8843-8BD0-D0F828C0CC5D}" type="slidenum">
              <a:t>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7A81591-35B2-8BB0-18DA-E3648645896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CE872EF-A83F-CEF3-F431-FE1BF975C908}"/>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3FAB100-31F0-3E86-4906-6E6B83C1551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89EB2E1-5668-3340-A8D4-F84CF156A6C4}" type="slidenum">
              <a:t>50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EED6F0D8-6584-7D09-CE0A-C2139AF9606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957D7C8-A42E-3BA5-61D2-9C6C0DD1E4E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EF419AF-AD31-6AFF-796C-44C092C25E4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CD54B7-8D66-1C47-A18F-B56B21CFF647}" type="slidenum">
              <a:t>51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639DF069-86A4-A73E-65C6-52E6ABA3D93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9869CD0D-CE4C-0F5C-05EB-3D31902E9D8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69655AB-C42F-E387-89BA-563E897E026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35F28E-2D4D-964A-A4E8-25063793C88C}" type="slidenum">
              <a:t>52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20115A30-FB05-7D03-5D90-71F95B04D9D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72B1542-0FF0-ECD0-ABFF-D5B99572B37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09BA6AD-850E-B807-2D9B-00376F510D9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4B44F84-95B6-B146-9FE9-2AB19C88D6A6}" type="slidenum">
              <a:t>53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11B72E8-750D-58EC-1C0F-04933DC1A44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11730614-1AAE-7813-64FD-2060A1DEC45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9B7D621-939D-4A78-0B5E-F75EC1057FD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E3F3EAF-F220-2A4D-9350-225041576F76}" type="slidenum">
              <a:t>54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C3FE9D8-9807-8DA0-FC50-870BD35C35C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F857F0C-D3E9-E72A-93ED-708674FB8C07}"/>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D6D6070-C113-BD1F-667B-25452A75FF9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AFF813-2B11-C74B-9C8B-5FD1DA90772F}" type="slidenum">
              <a:t>55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611459BB-77E0-4DFE-1D87-FD9B90B0DF8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10D710A-70BA-6FCF-EB57-2E128831E37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3EC8F25-411A-540C-EB5C-AC786CA6425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E4DFAC2-9D00-6149-BCC4-4F94054523C9}" type="slidenum">
              <a:t>56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75E75B4-46A9-0FA1-BA73-22D5DBD64886}"/>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FECA2030-5DA2-091F-55F9-C1438A82BBB5}"/>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D1DF4C1-71DD-411D-6FC7-FF0C0CE2D9C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A97AA97-218E-CB41-BAF1-A94D74118284}" type="slidenum">
              <a:t>57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8282768-A207-5CEB-12A1-D671E82EDC38}"/>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4954C869-0028-F900-8F8F-D4EDEA02053E}"/>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DE290EA-2210-3634-9801-81D943E8C6E5}"/>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6E4BDB-F18E-F146-90E9-FB489D219ADB}" type="slidenum">
              <a:t>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6B20435-5C5E-E3AF-B224-D096FD1F93A0}"/>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1C452FA-0037-46C9-5834-93C5D7F0A70C}"/>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132021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5D9FA52-F79F-AA13-60A3-AB4C468AB1E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6FF8FC-5D52-D944-AC90-2AD2E1ECBD61}" type="slidenum">
              <a:t>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05F163A-3B6B-0BC9-CDCB-A61C3A1FC72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FD21D18-6DA2-41FA-5710-D08404E7AF79}"/>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DAAC4D2-6202-F3BF-E9D8-6A2B8DE961C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06A9E0D-052E-494D-A56D-4ABC1DBB2521}" type="slidenum">
              <a:t>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B65199B-83AF-AB02-3F57-9EFD9E74550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F1C04D1-4C09-0B39-DD21-568FA60AFF27}"/>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5B958FB-01ED-2413-740F-F7BC6CACAB6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CE4E18-444D-2B45-BD8E-8511EF5360C0}" type="slidenum">
              <a:t>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19EC68D-AB1D-1DF6-D040-FA72FAAE848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691CFDA5-60AC-10E1-C251-D9C83459D7B7}"/>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A06-74AF-64A4-D04B-1BE042EDFF0A}"/>
              </a:ext>
            </a:extLst>
          </p:cNvPr>
          <p:cNvSpPr txBox="1">
            <a:spLocks noGrp="1"/>
          </p:cNvSpPr>
          <p:nvPr>
            <p:ph type="ctrTitle"/>
          </p:nvPr>
        </p:nvSpPr>
        <p:spPr>
          <a:xfrm>
            <a:off x="1260472" y="1238253"/>
            <a:ext cx="7558092" cy="2632072"/>
          </a:xfrm>
        </p:spPr>
        <p:txBody>
          <a:bodyPr anchor="b"/>
          <a:lstStyle>
            <a:lvl1pPr>
              <a:defRPr sz="6000"/>
            </a:lvl1pPr>
          </a:lstStyle>
          <a:p>
            <a:pPr lvl="0"/>
            <a:r>
              <a:rPr lang="en-US"/>
              <a:t>Click to edit Master title style</a:t>
            </a:r>
          </a:p>
        </p:txBody>
      </p:sp>
      <p:sp>
        <p:nvSpPr>
          <p:cNvPr id="3" name="Subtitle 2">
            <a:extLst>
              <a:ext uri="{FF2B5EF4-FFF2-40B4-BE49-F238E27FC236}">
                <a16:creationId xmlns:a16="http://schemas.microsoft.com/office/drawing/2014/main" id="{F74910D6-FFDB-0901-9222-1395C6CFF935}"/>
              </a:ext>
            </a:extLst>
          </p:cNvPr>
          <p:cNvSpPr txBox="1">
            <a:spLocks noGrp="1"/>
          </p:cNvSpPr>
          <p:nvPr>
            <p:ph type="subTitle" idx="1"/>
          </p:nvPr>
        </p:nvSpPr>
        <p:spPr>
          <a:xfrm>
            <a:off x="1260472" y="3971925"/>
            <a:ext cx="7558092" cy="1825627"/>
          </a:xfrm>
        </p:spPr>
        <p:txBody>
          <a:bodyPr anchorCtr="1"/>
          <a:lstStyle>
            <a:lvl1pPr marL="0" indent="0" algn="ctr">
              <a:buNone/>
              <a:defRPr sz="2400"/>
            </a:lvl1pPr>
          </a:lstStyle>
          <a:p>
            <a:pPr lvl="0"/>
            <a:r>
              <a:rPr lang="en-US"/>
              <a:t>Click to edit Master subtitle style</a:t>
            </a:r>
          </a:p>
        </p:txBody>
      </p:sp>
      <p:sp>
        <p:nvSpPr>
          <p:cNvPr id="4" name="Footer Placeholder 3">
            <a:extLst>
              <a:ext uri="{FF2B5EF4-FFF2-40B4-BE49-F238E27FC236}">
                <a16:creationId xmlns:a16="http://schemas.microsoft.com/office/drawing/2014/main" id="{476A80D4-C126-FD94-1FB6-CFD321678192}"/>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817556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F98D-0142-F676-7F0F-B3F92DA526B7}"/>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39F28D00-91ED-F41E-DB17-FFFFC8D68EA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52792FC-702A-E6EB-714F-0DBB3F22E8D1}"/>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88179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0B42D-D7D9-48F8-75AA-F8B09337FF40}"/>
              </a:ext>
            </a:extLst>
          </p:cNvPr>
          <p:cNvSpPr txBox="1">
            <a:spLocks noGrp="1"/>
          </p:cNvSpPr>
          <p:nvPr>
            <p:ph type="title" orient="vert"/>
          </p:nvPr>
        </p:nvSpPr>
        <p:spPr>
          <a:xfrm>
            <a:off x="7305671" y="96834"/>
            <a:ext cx="2266953" cy="666273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56B3421-A2D6-17D7-1294-353011F17A3A}"/>
              </a:ext>
            </a:extLst>
          </p:cNvPr>
          <p:cNvSpPr txBox="1">
            <a:spLocks noGrp="1"/>
          </p:cNvSpPr>
          <p:nvPr>
            <p:ph type="body" orient="vert" idx="1"/>
          </p:nvPr>
        </p:nvSpPr>
        <p:spPr>
          <a:xfrm>
            <a:off x="503240" y="96834"/>
            <a:ext cx="6650038" cy="666273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DE06F3F-A536-107D-3D55-0AEE58A899FA}"/>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962215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E38A-FF63-0C27-235C-C06AA17429D1}"/>
              </a:ext>
            </a:extLst>
          </p:cNvPr>
          <p:cNvSpPr txBox="1">
            <a:spLocks noGrp="1"/>
          </p:cNvSpPr>
          <p:nvPr>
            <p:ph type="ctrTitle"/>
          </p:nvPr>
        </p:nvSpPr>
        <p:spPr>
          <a:xfrm>
            <a:off x="1260472" y="1238253"/>
            <a:ext cx="7558092" cy="2632072"/>
          </a:xfrm>
          <a:prstGeom prst="rect">
            <a:avLst/>
          </a:prstGeom>
          <a:noFill/>
          <a:ln>
            <a:noFill/>
          </a:ln>
        </p:spPr>
        <p:txBody>
          <a:bodyPr vert="horz" wrap="square" lIns="91440" tIns="45720" rIns="91440" bIns="45720" anchor="b" anchorCtr="1" compatLnSpc="1">
            <a:noAutofit/>
          </a:bodyPr>
          <a:lstStyle>
            <a:lvl1pPr marL="0" marR="0" lvl="0" indent="0" algn="ctr" fontAlgn="auto">
              <a:spcBef>
                <a:spcPts val="0"/>
              </a:spcBef>
              <a:spcAft>
                <a:spcPts val="0"/>
              </a:spcAft>
              <a:tabLst/>
              <a:defRPr lang="en-US" sz="6000" b="0" i="0" u="none" strike="noStrike" cap="none" spc="0" baseline="0">
                <a:solidFill>
                  <a:srgbClr val="000000"/>
                </a:solidFill>
                <a:uFillTx/>
                <a:latin typeface="Aptos Display"/>
              </a:defRPr>
            </a:lvl1pPr>
          </a:lstStyle>
          <a:p>
            <a:pPr lvl="0"/>
            <a:r>
              <a:rPr lang="en-US"/>
              <a:t>Click to edit Master title style</a:t>
            </a:r>
          </a:p>
        </p:txBody>
      </p:sp>
      <p:sp>
        <p:nvSpPr>
          <p:cNvPr id="3" name="Subtitle 2">
            <a:extLst>
              <a:ext uri="{FF2B5EF4-FFF2-40B4-BE49-F238E27FC236}">
                <a16:creationId xmlns:a16="http://schemas.microsoft.com/office/drawing/2014/main" id="{F78EF4EC-22A1-A1D0-C239-F8D662E447AE}"/>
              </a:ext>
            </a:extLst>
          </p:cNvPr>
          <p:cNvSpPr txBox="1">
            <a:spLocks noGrp="1"/>
          </p:cNvSpPr>
          <p:nvPr>
            <p:ph type="subTitle" idx="1"/>
          </p:nvPr>
        </p:nvSpPr>
        <p:spPr>
          <a:xfrm>
            <a:off x="1260472" y="3971925"/>
            <a:ext cx="7558092" cy="1825627"/>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2400" b="0" i="0" u="none" strike="noStrike" cap="none" spc="0" baseline="0">
                <a:solidFill>
                  <a:srgbClr val="000000"/>
                </a:solidFill>
                <a:uFillTx/>
                <a:latin typeface="Aptos"/>
              </a:defRPr>
            </a:lvl1pPr>
          </a:lstStyle>
          <a:p>
            <a:pPr lvl="0"/>
            <a:r>
              <a:rPr lang="en-US"/>
              <a:t>Click to edit Master subtitle style</a:t>
            </a:r>
          </a:p>
        </p:txBody>
      </p:sp>
    </p:spTree>
    <p:extLst>
      <p:ext uri="{BB962C8B-B14F-4D97-AF65-F5344CB8AC3E}">
        <p14:creationId xmlns:p14="http://schemas.microsoft.com/office/powerpoint/2010/main" val="4115449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5490-2E2E-FF06-E4B7-F2495912605C}"/>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5DFDFA7-432D-D363-BBAC-6527FE295369}"/>
              </a:ext>
            </a:extLst>
          </p:cNvPr>
          <p:cNvSpPr txBox="1">
            <a:spLocks noGrp="1"/>
          </p:cNvSpPr>
          <p:nvPr>
            <p:ph idx="1"/>
          </p:nvPr>
        </p:nvSpPr>
        <p:spPr>
          <a:xfrm>
            <a:off x="692145" y="2012951"/>
            <a:ext cx="8693145"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78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5706-783D-A9AB-0827-A4EEDFCEC441}"/>
              </a:ext>
            </a:extLst>
          </p:cNvPr>
          <p:cNvSpPr txBox="1">
            <a:spLocks noGrp="1"/>
          </p:cNvSpPr>
          <p:nvPr>
            <p:ph type="title"/>
          </p:nvPr>
        </p:nvSpPr>
        <p:spPr>
          <a:xfrm>
            <a:off x="687391" y="1885950"/>
            <a:ext cx="8691564" cy="3144841"/>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6000" b="0" i="0" u="none" strike="noStrike" cap="none" spc="0" baseline="0">
                <a:solidFill>
                  <a:srgbClr val="000000"/>
                </a:solidFill>
                <a:uFillTx/>
                <a:latin typeface="Aptos Display"/>
              </a:defRPr>
            </a:lvl1pPr>
          </a:lstStyle>
          <a:p>
            <a:pPr lvl="0"/>
            <a:r>
              <a:rPr lang="en-US"/>
              <a:t>Click to edit Master title style</a:t>
            </a:r>
          </a:p>
        </p:txBody>
      </p:sp>
      <p:sp>
        <p:nvSpPr>
          <p:cNvPr id="3" name="Text Placeholder 2">
            <a:extLst>
              <a:ext uri="{FF2B5EF4-FFF2-40B4-BE49-F238E27FC236}">
                <a16:creationId xmlns:a16="http://schemas.microsoft.com/office/drawing/2014/main" id="{8AFE8446-A0DB-2DD9-503A-C4A14EE484FA}"/>
              </a:ext>
            </a:extLst>
          </p:cNvPr>
          <p:cNvSpPr txBox="1">
            <a:spLocks noGrp="1"/>
          </p:cNvSpPr>
          <p:nvPr>
            <p:ph type="body" idx="1"/>
          </p:nvPr>
        </p:nvSpPr>
        <p:spPr>
          <a:xfrm>
            <a:off x="687391" y="5060947"/>
            <a:ext cx="8691564" cy="165417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767676"/>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10792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FBE6-85AF-36DE-D4FA-CEA50CEFB1AB}"/>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A654180-83BF-2E6E-E09F-1D90441C419F}"/>
              </a:ext>
            </a:extLst>
          </p:cNvPr>
          <p:cNvSpPr txBox="1">
            <a:spLocks noGrp="1"/>
          </p:cNvSpPr>
          <p:nvPr>
            <p:ph sz="half" idx="1"/>
          </p:nvPr>
        </p:nvSpPr>
        <p:spPr>
          <a:xfrm>
            <a:off x="692145" y="2012951"/>
            <a:ext cx="4270376"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3038A-5303-A45A-42EE-F96D7CA349B0}"/>
              </a:ext>
            </a:extLst>
          </p:cNvPr>
          <p:cNvSpPr txBox="1">
            <a:spLocks noGrp="1"/>
          </p:cNvSpPr>
          <p:nvPr>
            <p:ph sz="half" idx="2"/>
          </p:nvPr>
        </p:nvSpPr>
        <p:spPr>
          <a:xfrm>
            <a:off x="5114925" y="2012951"/>
            <a:ext cx="4270376"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307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42A3-F8B5-40E8-CFBB-49DE6B603404}"/>
              </a:ext>
            </a:extLst>
          </p:cNvPr>
          <p:cNvSpPr txBox="1">
            <a:spLocks noGrp="1"/>
          </p:cNvSpPr>
          <p:nvPr>
            <p:ph type="title"/>
          </p:nvPr>
        </p:nvSpPr>
        <p:spPr>
          <a:xfrm>
            <a:off x="693736" y="403222"/>
            <a:ext cx="8691564"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Text Placeholder 2">
            <a:extLst>
              <a:ext uri="{FF2B5EF4-FFF2-40B4-BE49-F238E27FC236}">
                <a16:creationId xmlns:a16="http://schemas.microsoft.com/office/drawing/2014/main" id="{CA485D6B-E21A-67C7-916F-13293746F94E}"/>
              </a:ext>
            </a:extLst>
          </p:cNvPr>
          <p:cNvSpPr txBox="1">
            <a:spLocks noGrp="1"/>
          </p:cNvSpPr>
          <p:nvPr>
            <p:ph type="body" idx="1"/>
          </p:nvPr>
        </p:nvSpPr>
        <p:spPr>
          <a:xfrm>
            <a:off x="693736" y="1854202"/>
            <a:ext cx="4264020" cy="908054"/>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Aptos"/>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0CDF3BB0-8513-DD6A-D4E6-7463E91B2F78}"/>
              </a:ext>
            </a:extLst>
          </p:cNvPr>
          <p:cNvSpPr txBox="1">
            <a:spLocks noGrp="1"/>
          </p:cNvSpPr>
          <p:nvPr>
            <p:ph sz="half" idx="2"/>
          </p:nvPr>
        </p:nvSpPr>
        <p:spPr>
          <a:xfrm>
            <a:off x="693736" y="2762246"/>
            <a:ext cx="4264020" cy="4063995"/>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ED11B-6CB0-2ABB-14EE-F24B4526CDA0}"/>
              </a:ext>
            </a:extLst>
          </p:cNvPr>
          <p:cNvSpPr txBox="1">
            <a:spLocks noGrp="1"/>
          </p:cNvSpPr>
          <p:nvPr>
            <p:ph type="body" sz="quarter" idx="3"/>
          </p:nvPr>
        </p:nvSpPr>
        <p:spPr>
          <a:xfrm>
            <a:off x="5102223" y="1854202"/>
            <a:ext cx="4283077" cy="908054"/>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Aptos"/>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0A8AD212-6987-5915-3ED4-C581E90AE883}"/>
              </a:ext>
            </a:extLst>
          </p:cNvPr>
          <p:cNvSpPr txBox="1">
            <a:spLocks noGrp="1"/>
          </p:cNvSpPr>
          <p:nvPr>
            <p:ph sz="quarter" idx="4"/>
          </p:nvPr>
        </p:nvSpPr>
        <p:spPr>
          <a:xfrm>
            <a:off x="5102223" y="2762246"/>
            <a:ext cx="4283077" cy="4063995"/>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875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AAF3-E0AE-380B-8956-11AD823697F2}"/>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Tree>
    <p:extLst>
      <p:ext uri="{BB962C8B-B14F-4D97-AF65-F5344CB8AC3E}">
        <p14:creationId xmlns:p14="http://schemas.microsoft.com/office/powerpoint/2010/main" val="2496231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61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14E9-9CBF-0483-F834-2A51A5BF6B6F}"/>
              </a:ext>
            </a:extLst>
          </p:cNvPr>
          <p:cNvSpPr txBox="1">
            <a:spLocks noGrp="1"/>
          </p:cNvSpPr>
          <p:nvPr>
            <p:ph type="title"/>
          </p:nvPr>
        </p:nvSpPr>
        <p:spPr>
          <a:xfrm>
            <a:off x="693736" y="504821"/>
            <a:ext cx="3251204" cy="1763713"/>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200"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711F36A-AABB-E6E5-1F85-DE8D26112083}"/>
              </a:ext>
            </a:extLst>
          </p:cNvPr>
          <p:cNvSpPr txBox="1">
            <a:spLocks noGrp="1"/>
          </p:cNvSpPr>
          <p:nvPr>
            <p:ph idx="1"/>
          </p:nvPr>
        </p:nvSpPr>
        <p:spPr>
          <a:xfrm>
            <a:off x="4284658" y="1089022"/>
            <a:ext cx="5100632" cy="5373691"/>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3200"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sz="2800"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sz="2400"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sz="2000"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sz="2000"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FBBB7-3B81-A51D-3D50-02782F3DC22C}"/>
              </a:ext>
            </a:extLst>
          </p:cNvPr>
          <p:cNvSpPr txBox="1">
            <a:spLocks noGrp="1"/>
          </p:cNvSpPr>
          <p:nvPr>
            <p:ph type="body" sz="half" idx="2"/>
          </p:nvPr>
        </p:nvSpPr>
        <p:spPr>
          <a:xfrm>
            <a:off x="693736" y="2268534"/>
            <a:ext cx="3251204" cy="420369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439295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2F40-8960-509F-C2E8-F4A9B45E2C8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5419FF6-7AF8-1CD2-BC6F-BCFBA7F4010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DDBBE28-2E39-36F6-ED54-3FEA1E46A587}"/>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415844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611F-81F7-DA2E-66CF-EED6AF4EB2B9}"/>
              </a:ext>
            </a:extLst>
          </p:cNvPr>
          <p:cNvSpPr txBox="1">
            <a:spLocks noGrp="1"/>
          </p:cNvSpPr>
          <p:nvPr>
            <p:ph type="title"/>
          </p:nvPr>
        </p:nvSpPr>
        <p:spPr>
          <a:xfrm>
            <a:off x="693736" y="504821"/>
            <a:ext cx="3251204" cy="1763713"/>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200" b="0" i="0" u="none" strike="noStrike" cap="none" spc="0" baseline="0">
                <a:solidFill>
                  <a:srgbClr val="000000"/>
                </a:solidFill>
                <a:uFillTx/>
                <a:latin typeface="Aptos Display"/>
              </a:defRPr>
            </a:lvl1pPr>
          </a:lstStyle>
          <a:p>
            <a:pPr lvl="0"/>
            <a:r>
              <a:rPr lang="en-US"/>
              <a:t>Click to edit Master title style</a:t>
            </a:r>
          </a:p>
        </p:txBody>
      </p:sp>
      <p:sp>
        <p:nvSpPr>
          <p:cNvPr id="3" name="Picture Placeholder 2">
            <a:extLst>
              <a:ext uri="{FF2B5EF4-FFF2-40B4-BE49-F238E27FC236}">
                <a16:creationId xmlns:a16="http://schemas.microsoft.com/office/drawing/2014/main" id="{594280B6-234E-F0A2-8DC7-52B2ED05FE46}"/>
              </a:ext>
            </a:extLst>
          </p:cNvPr>
          <p:cNvSpPr txBox="1">
            <a:spLocks noGrp="1"/>
          </p:cNvSpPr>
          <p:nvPr>
            <p:ph type="pic" idx="1"/>
          </p:nvPr>
        </p:nvSpPr>
        <p:spPr>
          <a:xfrm>
            <a:off x="4284658" y="1089022"/>
            <a:ext cx="5100632" cy="537369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0" i="0" u="none" strike="noStrike" cap="none" spc="0" baseline="0">
                <a:solidFill>
                  <a:srgbClr val="000000"/>
                </a:solidFill>
                <a:uFillTx/>
                <a:latin typeface="Aptos"/>
              </a:defRPr>
            </a:lvl1pPr>
          </a:lstStyle>
          <a:p>
            <a:pPr lvl="0"/>
            <a:endParaRPr lang="en-US"/>
          </a:p>
        </p:txBody>
      </p:sp>
      <p:sp>
        <p:nvSpPr>
          <p:cNvPr id="4" name="Text Placeholder 3">
            <a:extLst>
              <a:ext uri="{FF2B5EF4-FFF2-40B4-BE49-F238E27FC236}">
                <a16:creationId xmlns:a16="http://schemas.microsoft.com/office/drawing/2014/main" id="{29B3D809-87CB-8E1C-13CF-494BED9691D2}"/>
              </a:ext>
            </a:extLst>
          </p:cNvPr>
          <p:cNvSpPr txBox="1">
            <a:spLocks noGrp="1"/>
          </p:cNvSpPr>
          <p:nvPr>
            <p:ph type="body" sz="half" idx="2"/>
          </p:nvPr>
        </p:nvSpPr>
        <p:spPr>
          <a:xfrm>
            <a:off x="693736" y="2268534"/>
            <a:ext cx="3251204" cy="420369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54900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3758-0581-9424-A171-939F0958623E}"/>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582CB77-A0C3-17C3-F208-6E1E8E545F5F}"/>
              </a:ext>
            </a:extLst>
          </p:cNvPr>
          <p:cNvSpPr txBox="1">
            <a:spLocks noGrp="1"/>
          </p:cNvSpPr>
          <p:nvPr>
            <p:ph type="body" orient="vert" idx="1"/>
          </p:nvPr>
        </p:nvSpPr>
        <p:spPr>
          <a:xfrm>
            <a:off x="692145" y="2012951"/>
            <a:ext cx="8693145" cy="4799008"/>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0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2A735B-C57B-A44D-562C-505BE03A581C}"/>
              </a:ext>
            </a:extLst>
          </p:cNvPr>
          <p:cNvSpPr txBox="1">
            <a:spLocks noGrp="1"/>
          </p:cNvSpPr>
          <p:nvPr>
            <p:ph type="title" orient="vert"/>
          </p:nvPr>
        </p:nvSpPr>
        <p:spPr>
          <a:xfrm>
            <a:off x="7212009" y="403222"/>
            <a:ext cx="2173291" cy="6408736"/>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683505D-FB88-BEDE-FC58-BAEA03F0FA95}"/>
              </a:ext>
            </a:extLst>
          </p:cNvPr>
          <p:cNvSpPr txBox="1">
            <a:spLocks noGrp="1"/>
          </p:cNvSpPr>
          <p:nvPr>
            <p:ph type="body" orient="vert" idx="1"/>
          </p:nvPr>
        </p:nvSpPr>
        <p:spPr>
          <a:xfrm>
            <a:off x="692145" y="403222"/>
            <a:ext cx="6367460" cy="64087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740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77F5-8ADF-7507-C0F8-0379AC65B2ED}"/>
              </a:ext>
            </a:extLst>
          </p:cNvPr>
          <p:cNvSpPr txBox="1">
            <a:spLocks noGrp="1"/>
          </p:cNvSpPr>
          <p:nvPr>
            <p:ph type="ctrTitle"/>
          </p:nvPr>
        </p:nvSpPr>
        <p:spPr>
          <a:xfrm>
            <a:off x="1260472" y="1238253"/>
            <a:ext cx="7558092" cy="2632072"/>
          </a:xfrm>
        </p:spPr>
        <p:txBody>
          <a:bodyPr anchor="b"/>
          <a:lstStyle>
            <a:lvl1pPr>
              <a:defRPr sz="6000"/>
            </a:lvl1pPr>
          </a:lstStyle>
          <a:p>
            <a:pPr lvl="0"/>
            <a:r>
              <a:rPr lang="en-US"/>
              <a:t>Click to edit Master title style</a:t>
            </a:r>
          </a:p>
        </p:txBody>
      </p:sp>
      <p:sp>
        <p:nvSpPr>
          <p:cNvPr id="3" name="Subtitle 2">
            <a:extLst>
              <a:ext uri="{FF2B5EF4-FFF2-40B4-BE49-F238E27FC236}">
                <a16:creationId xmlns:a16="http://schemas.microsoft.com/office/drawing/2014/main" id="{52CCD75F-C4DA-D729-AC2B-9D02D1D01C77}"/>
              </a:ext>
            </a:extLst>
          </p:cNvPr>
          <p:cNvSpPr txBox="1">
            <a:spLocks noGrp="1"/>
          </p:cNvSpPr>
          <p:nvPr>
            <p:ph type="subTitle" idx="1"/>
          </p:nvPr>
        </p:nvSpPr>
        <p:spPr>
          <a:xfrm>
            <a:off x="1260472" y="3971925"/>
            <a:ext cx="7558092" cy="1825627"/>
          </a:xfrm>
        </p:spPr>
        <p:txBody>
          <a:bodyPr anchorCtr="1"/>
          <a:lstStyle>
            <a:lvl1pPr marL="0" indent="0" algn="ctr">
              <a:buNone/>
              <a:defRPr/>
            </a:lvl1pPr>
          </a:lstStyle>
          <a:p>
            <a:pPr lvl="0"/>
            <a:r>
              <a:rPr lang="en-US"/>
              <a:t>Click to edit Master subtitle style</a:t>
            </a:r>
          </a:p>
        </p:txBody>
      </p:sp>
    </p:spTree>
    <p:extLst>
      <p:ext uri="{BB962C8B-B14F-4D97-AF65-F5344CB8AC3E}">
        <p14:creationId xmlns:p14="http://schemas.microsoft.com/office/powerpoint/2010/main" val="327768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17B8-FEEB-97CF-A759-23943A9BE02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810BEBF-9B08-9F3B-B472-185B5EAA13C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454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67F4-FE17-0774-B257-D565466D50EB}"/>
              </a:ext>
            </a:extLst>
          </p:cNvPr>
          <p:cNvSpPr txBox="1">
            <a:spLocks noGrp="1"/>
          </p:cNvSpPr>
          <p:nvPr>
            <p:ph type="title"/>
          </p:nvPr>
        </p:nvSpPr>
        <p:spPr>
          <a:xfrm>
            <a:off x="687391" y="1885950"/>
            <a:ext cx="8691564" cy="3144841"/>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244ED245-95E4-14D6-3910-6D5D46B84127}"/>
              </a:ext>
            </a:extLst>
          </p:cNvPr>
          <p:cNvSpPr txBox="1">
            <a:spLocks noGrp="1"/>
          </p:cNvSpPr>
          <p:nvPr>
            <p:ph type="body" idx="1"/>
          </p:nvPr>
        </p:nvSpPr>
        <p:spPr>
          <a:xfrm>
            <a:off x="687391" y="5060947"/>
            <a:ext cx="8691564" cy="1654177"/>
          </a:xfrm>
        </p:spPr>
        <p:txBody>
          <a:bodyPr/>
          <a:lstStyle>
            <a:lvl1pPr marL="0" indent="0">
              <a:buNone/>
              <a:defRPr>
                <a:solidFill>
                  <a:srgbClr val="767676"/>
                </a:solidFill>
              </a:defRPr>
            </a:lvl1pPr>
          </a:lstStyle>
          <a:p>
            <a:pPr lvl="0"/>
            <a:r>
              <a:rPr lang="en-US"/>
              <a:t>Click to edit Master text styles</a:t>
            </a:r>
          </a:p>
        </p:txBody>
      </p:sp>
    </p:spTree>
    <p:extLst>
      <p:ext uri="{BB962C8B-B14F-4D97-AF65-F5344CB8AC3E}">
        <p14:creationId xmlns:p14="http://schemas.microsoft.com/office/powerpoint/2010/main" val="3080494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E00D-A712-3C60-BE0E-4C371EB784F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5F92549-D181-2A1F-CAA9-3EC77555FF95}"/>
              </a:ext>
            </a:extLst>
          </p:cNvPr>
          <p:cNvSpPr txBox="1">
            <a:spLocks noGrp="1"/>
          </p:cNvSpPr>
          <p:nvPr>
            <p:ph idx="1"/>
          </p:nvPr>
        </p:nvSpPr>
        <p:spPr>
          <a:xfrm>
            <a:off x="503240" y="1600200"/>
            <a:ext cx="4457700"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C64A9-72A4-98F6-6BB6-A6F276B1B016}"/>
              </a:ext>
            </a:extLst>
          </p:cNvPr>
          <p:cNvSpPr txBox="1">
            <a:spLocks noGrp="1"/>
          </p:cNvSpPr>
          <p:nvPr>
            <p:ph idx="2"/>
          </p:nvPr>
        </p:nvSpPr>
        <p:spPr>
          <a:xfrm>
            <a:off x="5113333" y="1600200"/>
            <a:ext cx="4459291"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417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C119-456D-59F7-A369-56AAD354D6FE}"/>
              </a:ext>
            </a:extLst>
          </p:cNvPr>
          <p:cNvSpPr txBox="1">
            <a:spLocks noGrp="1"/>
          </p:cNvSpPr>
          <p:nvPr>
            <p:ph type="title"/>
          </p:nvPr>
        </p:nvSpPr>
        <p:spPr>
          <a:xfrm>
            <a:off x="693736" y="403222"/>
            <a:ext cx="8691564" cy="1460497"/>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0F4A6468-09FB-1A96-8674-C2DB9BA153E4}"/>
              </a:ext>
            </a:extLst>
          </p:cNvPr>
          <p:cNvSpPr txBox="1">
            <a:spLocks noGrp="1"/>
          </p:cNvSpPr>
          <p:nvPr>
            <p:ph type="body" idx="1"/>
          </p:nvPr>
        </p:nvSpPr>
        <p:spPr>
          <a:xfrm>
            <a:off x="693736" y="1854202"/>
            <a:ext cx="4264020" cy="908054"/>
          </a:xfrm>
        </p:spPr>
        <p:txBody>
          <a:bodyPr anchor="b"/>
          <a:lstStyle>
            <a:lvl1pPr marL="0" indent="0">
              <a:buNone/>
              <a:defRPr b="1"/>
            </a:lvl1pPr>
          </a:lstStyle>
          <a:p>
            <a:pPr lvl="0"/>
            <a:r>
              <a:rPr lang="en-US"/>
              <a:t>Click to edit Master text styles</a:t>
            </a:r>
          </a:p>
        </p:txBody>
      </p:sp>
      <p:sp>
        <p:nvSpPr>
          <p:cNvPr id="4" name="Content Placeholder 3">
            <a:extLst>
              <a:ext uri="{FF2B5EF4-FFF2-40B4-BE49-F238E27FC236}">
                <a16:creationId xmlns:a16="http://schemas.microsoft.com/office/drawing/2014/main" id="{2C0B1C4F-34E5-73F4-6E25-57F72A6C5F9D}"/>
              </a:ext>
            </a:extLst>
          </p:cNvPr>
          <p:cNvSpPr txBox="1">
            <a:spLocks noGrp="1"/>
          </p:cNvSpPr>
          <p:nvPr>
            <p:ph idx="2"/>
          </p:nvPr>
        </p:nvSpPr>
        <p:spPr>
          <a:xfrm>
            <a:off x="693736" y="2762246"/>
            <a:ext cx="4264020"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2D82D-98D1-962C-1C06-307A42920455}"/>
              </a:ext>
            </a:extLst>
          </p:cNvPr>
          <p:cNvSpPr txBox="1">
            <a:spLocks noGrp="1"/>
          </p:cNvSpPr>
          <p:nvPr>
            <p:ph type="body" idx="3"/>
          </p:nvPr>
        </p:nvSpPr>
        <p:spPr>
          <a:xfrm>
            <a:off x="5102223" y="1854202"/>
            <a:ext cx="4283077" cy="908054"/>
          </a:xfrm>
        </p:spPr>
        <p:txBody>
          <a:bodyPr anchor="b"/>
          <a:lstStyle>
            <a:lvl1pPr marL="0" indent="0">
              <a:buNone/>
              <a:defRPr b="1"/>
            </a:lvl1pPr>
          </a:lstStyle>
          <a:p>
            <a:pPr lvl="0"/>
            <a:r>
              <a:rPr lang="en-US"/>
              <a:t>Click to edit Master text styles</a:t>
            </a:r>
          </a:p>
        </p:txBody>
      </p:sp>
      <p:sp>
        <p:nvSpPr>
          <p:cNvPr id="6" name="Content Placeholder 5">
            <a:extLst>
              <a:ext uri="{FF2B5EF4-FFF2-40B4-BE49-F238E27FC236}">
                <a16:creationId xmlns:a16="http://schemas.microsoft.com/office/drawing/2014/main" id="{4954E34A-E923-A76B-C0EB-D35BED5E6436}"/>
              </a:ext>
            </a:extLst>
          </p:cNvPr>
          <p:cNvSpPr txBox="1">
            <a:spLocks noGrp="1"/>
          </p:cNvSpPr>
          <p:nvPr>
            <p:ph idx="4"/>
          </p:nvPr>
        </p:nvSpPr>
        <p:spPr>
          <a:xfrm>
            <a:off x="5102223" y="2762246"/>
            <a:ext cx="4283077"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810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5550-CA24-56EA-0B06-F440B90FE444}"/>
              </a:ext>
            </a:extLst>
          </p:cNvPr>
          <p:cNvSpPr txBox="1">
            <a:spLocks noGrp="1"/>
          </p:cNvSpPr>
          <p:nvPr>
            <p:ph type="title"/>
          </p:nvPr>
        </p:nvSpPr>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40426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04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C297-4C66-B050-1E1C-524D60DDBF82}"/>
              </a:ext>
            </a:extLst>
          </p:cNvPr>
          <p:cNvSpPr txBox="1">
            <a:spLocks noGrp="1"/>
          </p:cNvSpPr>
          <p:nvPr>
            <p:ph type="title"/>
          </p:nvPr>
        </p:nvSpPr>
        <p:spPr>
          <a:xfrm>
            <a:off x="687391" y="1885950"/>
            <a:ext cx="8691564" cy="3144841"/>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C2E4991-DAE8-1638-5CD3-2B1A21765FB3}"/>
              </a:ext>
            </a:extLst>
          </p:cNvPr>
          <p:cNvSpPr txBox="1">
            <a:spLocks noGrp="1"/>
          </p:cNvSpPr>
          <p:nvPr>
            <p:ph type="body" idx="1"/>
          </p:nvPr>
        </p:nvSpPr>
        <p:spPr>
          <a:xfrm>
            <a:off x="687391" y="5060947"/>
            <a:ext cx="8691564" cy="1654177"/>
          </a:xfrm>
        </p:spPr>
        <p:txBody>
          <a:bodyPr/>
          <a:lstStyle>
            <a:lvl1pPr marL="0" indent="0">
              <a:buNone/>
              <a:defRPr sz="2400">
                <a:solidFill>
                  <a:srgbClr val="767676"/>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0190C889-2192-ABF8-D0FD-6DD56DE5159D}"/>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4204017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3525-BBAA-08AF-FB83-39B5E26DC0AE}"/>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1973BBA-1E0E-F2EE-B64D-7E57C785D496}"/>
              </a:ext>
            </a:extLst>
          </p:cNvPr>
          <p:cNvSpPr txBox="1">
            <a:spLocks noGrp="1"/>
          </p:cNvSpPr>
          <p:nvPr>
            <p:ph idx="1"/>
          </p:nvPr>
        </p:nvSpPr>
        <p:spPr>
          <a:xfrm>
            <a:off x="4284658" y="1089022"/>
            <a:ext cx="5100632" cy="537369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7A957-895B-1B8C-5B6D-5A7E62C38E13}"/>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631881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A85C-B83F-0C1E-4490-32CE14F88F20}"/>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682531F-B18E-FF3A-282B-74259B7D48D1}"/>
              </a:ext>
            </a:extLst>
          </p:cNvPr>
          <p:cNvSpPr txBox="1">
            <a:spLocks noGrp="1"/>
          </p:cNvSpPr>
          <p:nvPr>
            <p:ph type="pic" idx="1"/>
          </p:nvPr>
        </p:nvSpPr>
        <p:spPr>
          <a:xfrm>
            <a:off x="4284658" y="1089022"/>
            <a:ext cx="5100632" cy="5373691"/>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64077EDA-6226-3647-9052-083FA78724CA}"/>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767626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7A1A-1AD0-4083-6319-AD9DC72645DD}"/>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B9F95CB-B8EF-4ADD-745F-914081FEBB8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99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1309-DB73-C10E-7C7E-B6466E6B8087}"/>
              </a:ext>
            </a:extLst>
          </p:cNvPr>
          <p:cNvSpPr txBox="1">
            <a:spLocks noGrp="1"/>
          </p:cNvSpPr>
          <p:nvPr>
            <p:ph type="title" orient="vert"/>
          </p:nvPr>
        </p:nvSpPr>
        <p:spPr>
          <a:xfrm>
            <a:off x="7305671" y="133346"/>
            <a:ext cx="2266953" cy="6626227"/>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DDAA3D2-563C-1614-05DB-2AFAF0687F9F}"/>
              </a:ext>
            </a:extLst>
          </p:cNvPr>
          <p:cNvSpPr txBox="1">
            <a:spLocks noGrp="1"/>
          </p:cNvSpPr>
          <p:nvPr>
            <p:ph type="body" orient="vert" idx="1"/>
          </p:nvPr>
        </p:nvSpPr>
        <p:spPr>
          <a:xfrm>
            <a:off x="503240" y="133346"/>
            <a:ext cx="6650038" cy="6626227"/>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29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339E-2A87-2415-8E5B-910C6138D40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80EEAE3-3DE7-771E-5EF7-C5A6852F1D22}"/>
              </a:ext>
            </a:extLst>
          </p:cNvPr>
          <p:cNvSpPr txBox="1">
            <a:spLocks noGrp="1"/>
          </p:cNvSpPr>
          <p:nvPr>
            <p:ph idx="1"/>
          </p:nvPr>
        </p:nvSpPr>
        <p:spPr>
          <a:xfrm>
            <a:off x="503240" y="1600200"/>
            <a:ext cx="4457700"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444E9-DC30-9D4E-6ABE-962A1E933531}"/>
              </a:ext>
            </a:extLst>
          </p:cNvPr>
          <p:cNvSpPr txBox="1">
            <a:spLocks noGrp="1"/>
          </p:cNvSpPr>
          <p:nvPr>
            <p:ph idx="2"/>
          </p:nvPr>
        </p:nvSpPr>
        <p:spPr>
          <a:xfrm>
            <a:off x="5113333" y="1600200"/>
            <a:ext cx="4459291"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E28F26-4367-3559-3883-7CD77CE9696D}"/>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9209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34DB-335A-C0C8-A97B-81BEB3D8E63A}"/>
              </a:ext>
            </a:extLst>
          </p:cNvPr>
          <p:cNvSpPr txBox="1">
            <a:spLocks noGrp="1"/>
          </p:cNvSpPr>
          <p:nvPr>
            <p:ph type="title"/>
          </p:nvPr>
        </p:nvSpPr>
        <p:spPr>
          <a:xfrm>
            <a:off x="693736" y="403222"/>
            <a:ext cx="8691564" cy="1460497"/>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8A8BB006-6E6F-46E4-5E94-23CD5900FA12}"/>
              </a:ext>
            </a:extLst>
          </p:cNvPr>
          <p:cNvSpPr txBox="1">
            <a:spLocks noGrp="1"/>
          </p:cNvSpPr>
          <p:nvPr>
            <p:ph type="body" idx="1"/>
          </p:nvPr>
        </p:nvSpPr>
        <p:spPr>
          <a:xfrm>
            <a:off x="693736" y="1854202"/>
            <a:ext cx="4264020" cy="908054"/>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6DC9AFE-B437-4E84-9318-237B4F2EC2DA}"/>
              </a:ext>
            </a:extLst>
          </p:cNvPr>
          <p:cNvSpPr txBox="1">
            <a:spLocks noGrp="1"/>
          </p:cNvSpPr>
          <p:nvPr>
            <p:ph idx="2"/>
          </p:nvPr>
        </p:nvSpPr>
        <p:spPr>
          <a:xfrm>
            <a:off x="693736" y="2762246"/>
            <a:ext cx="4264020"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A780E9-C80A-966A-4814-1F7F6B261610}"/>
              </a:ext>
            </a:extLst>
          </p:cNvPr>
          <p:cNvSpPr txBox="1">
            <a:spLocks noGrp="1"/>
          </p:cNvSpPr>
          <p:nvPr>
            <p:ph type="body" idx="3"/>
          </p:nvPr>
        </p:nvSpPr>
        <p:spPr>
          <a:xfrm>
            <a:off x="5102223" y="1854202"/>
            <a:ext cx="4283077" cy="908054"/>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B3352D-C6B4-FB16-4405-FE51FD20F72D}"/>
              </a:ext>
            </a:extLst>
          </p:cNvPr>
          <p:cNvSpPr txBox="1">
            <a:spLocks noGrp="1"/>
          </p:cNvSpPr>
          <p:nvPr>
            <p:ph idx="4"/>
          </p:nvPr>
        </p:nvSpPr>
        <p:spPr>
          <a:xfrm>
            <a:off x="5102223" y="2762246"/>
            <a:ext cx="4283077"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58BCA99-75A6-251B-47A1-D9D81FAC4B61}"/>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58152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49D7-A564-A269-C006-214C41990D24}"/>
              </a:ext>
            </a:extLst>
          </p:cNvPr>
          <p:cNvSpPr txBox="1">
            <a:spLocks noGrp="1"/>
          </p:cNvSpPr>
          <p:nvPr>
            <p:ph type="title"/>
          </p:nvPr>
        </p:nvSpPr>
        <p:spPr/>
        <p:txBody>
          <a:bodyPr/>
          <a:lstStyle>
            <a:lvl1pPr>
              <a:defRPr/>
            </a:lvl1pPr>
          </a:lstStyle>
          <a:p>
            <a:pPr lvl="0"/>
            <a:r>
              <a:rPr lang="en-US"/>
              <a:t>Click to edit Master title style</a:t>
            </a:r>
          </a:p>
        </p:txBody>
      </p:sp>
      <p:sp>
        <p:nvSpPr>
          <p:cNvPr id="3" name="Footer Placeholder 2">
            <a:extLst>
              <a:ext uri="{FF2B5EF4-FFF2-40B4-BE49-F238E27FC236}">
                <a16:creationId xmlns:a16="http://schemas.microsoft.com/office/drawing/2014/main" id="{622CF324-28CD-B570-5FD3-279CDC218DE3}"/>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23891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A08B46-3E0A-0163-936D-BFE132449B69}"/>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17798372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FAC3-3D95-979F-A72B-0119E3DD1A75}"/>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F8616B62-5EB6-F175-6550-5BADD35FD17F}"/>
              </a:ext>
            </a:extLst>
          </p:cNvPr>
          <p:cNvSpPr txBox="1">
            <a:spLocks noGrp="1"/>
          </p:cNvSpPr>
          <p:nvPr>
            <p:ph idx="1"/>
          </p:nvPr>
        </p:nvSpPr>
        <p:spPr>
          <a:xfrm>
            <a:off x="4284658" y="1089022"/>
            <a:ext cx="5100632" cy="537369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92C17-6BD3-7267-CC5B-D492E16FF83E}"/>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
        <p:nvSpPr>
          <p:cNvPr id="5" name="Footer Placeholder 4">
            <a:extLst>
              <a:ext uri="{FF2B5EF4-FFF2-40B4-BE49-F238E27FC236}">
                <a16:creationId xmlns:a16="http://schemas.microsoft.com/office/drawing/2014/main" id="{E79E44B6-7759-E282-4317-DF3A8FD77FBE}"/>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16757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41C3-712F-6AB7-C79F-3B38E2A91D19}"/>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3EBA2446-41B4-6132-AB1D-C75F3DB4C4A0}"/>
              </a:ext>
            </a:extLst>
          </p:cNvPr>
          <p:cNvSpPr txBox="1">
            <a:spLocks noGrp="1"/>
          </p:cNvSpPr>
          <p:nvPr>
            <p:ph type="pic" idx="1"/>
          </p:nvPr>
        </p:nvSpPr>
        <p:spPr>
          <a:xfrm>
            <a:off x="4284658" y="1089022"/>
            <a:ext cx="5100632" cy="5373691"/>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E6CF8319-FE1F-5FF9-8A80-970881832B37}"/>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
        <p:nvSpPr>
          <p:cNvPr id="5" name="Footer Placeholder 4">
            <a:extLst>
              <a:ext uri="{FF2B5EF4-FFF2-40B4-BE49-F238E27FC236}">
                <a16:creationId xmlns:a16="http://schemas.microsoft.com/office/drawing/2014/main" id="{66A4F37E-5841-FA90-08A3-2BF3C6C4917B}"/>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52628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60B6A8-8E17-071F-1309-BAFD1B2F74BB}"/>
              </a:ext>
            </a:extLst>
          </p:cNvPr>
          <p:cNvSpPr txBox="1">
            <a:spLocks noGrp="1"/>
          </p:cNvSpPr>
          <p:nvPr>
            <p:ph type="title"/>
          </p:nvPr>
        </p:nvSpPr>
        <p:spPr>
          <a:xfrm>
            <a:off x="503642" y="97200"/>
            <a:ext cx="9068763" cy="444599"/>
          </a:xfrm>
          <a:prstGeom prst="rect">
            <a:avLst/>
          </a:prstGeom>
          <a:noFill/>
          <a:ln>
            <a:noFill/>
          </a:ln>
        </p:spPr>
        <p:txBody>
          <a:bodyPr vert="horz" wrap="square" lIns="0" tIns="0" rIns="0" bIns="0" anchor="ctr" anchorCtr="1" compatLnSpc="1">
            <a:noAutofit/>
          </a:bodyPr>
          <a:lstStyle/>
          <a:p>
            <a:pPr lvl="0"/>
            <a:r>
              <a:rPr lang="en-US"/>
              <a:t>Click to edit the title text format</a:t>
            </a:r>
          </a:p>
        </p:txBody>
      </p:sp>
      <p:sp>
        <p:nvSpPr>
          <p:cNvPr id="3" name="Text Placeholder 2">
            <a:extLst>
              <a:ext uri="{FF2B5EF4-FFF2-40B4-BE49-F238E27FC236}">
                <a16:creationId xmlns:a16="http://schemas.microsoft.com/office/drawing/2014/main" id="{F486B3C6-032D-B84F-91A5-D30C99E22F4D}"/>
              </a:ext>
            </a:extLst>
          </p:cNvPr>
          <p:cNvSpPr txBox="1">
            <a:spLocks noGrp="1"/>
          </p:cNvSpPr>
          <p:nvPr>
            <p:ph type="body" idx="1"/>
          </p:nvPr>
        </p:nvSpPr>
        <p:spPr>
          <a:xfrm>
            <a:off x="503642" y="1600556"/>
            <a:ext cx="9068763" cy="5159520"/>
          </a:xfrm>
          <a:prstGeom prst="rect">
            <a:avLst/>
          </a:prstGeom>
          <a:noFill/>
          <a:ln>
            <a:noFill/>
          </a:ln>
        </p:spPr>
        <p:txBody>
          <a:bodyPr vert="horz" wrap="square" lIns="0" tIns="0" rIns="0" bIns="0" anchor="t" anchorCtr="0" compatLnSpc="1">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a:t>
            </a:r>
          </a:p>
        </p:txBody>
      </p:sp>
      <p:sp>
        <p:nvSpPr>
          <p:cNvPr id="4" name="Straight Connector 3">
            <a:extLst>
              <a:ext uri="{FF2B5EF4-FFF2-40B4-BE49-F238E27FC236}">
                <a16:creationId xmlns:a16="http://schemas.microsoft.com/office/drawing/2014/main" id="{4C138842-6D2E-AEFB-A584-B1559F7C1094}"/>
              </a:ext>
            </a:extLst>
          </p:cNvPr>
          <p:cNvSpPr/>
          <p:nvPr/>
        </p:nvSpPr>
        <p:spPr>
          <a:xfrm>
            <a:off x="228600" y="675000"/>
            <a:ext cx="96012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73078" cap="flat">
            <a:solidFill>
              <a:srgbClr val="000080"/>
            </a:solidFill>
            <a:prstDash val="solid"/>
            <a:miter/>
          </a:ln>
        </p:spPr>
        <p:txBody>
          <a:bodyPr vert="horz" wrap="square" lIns="36356" tIns="36356" rIns="36356" bIns="36356"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5" name="Footer Placeholder 4">
            <a:extLst>
              <a:ext uri="{FF2B5EF4-FFF2-40B4-BE49-F238E27FC236}">
                <a16:creationId xmlns:a16="http://schemas.microsoft.com/office/drawing/2014/main" id="{AFA95876-D891-C62D-A8A1-8ADF6DD88229}"/>
              </a:ext>
            </a:extLst>
          </p:cNvPr>
          <p:cNvSpPr txBox="1">
            <a:spLocks noGrp="1"/>
          </p:cNvSpPr>
          <p:nvPr>
            <p:ph type="ftr" sz="quarter" idx="3"/>
          </p:nvPr>
        </p:nvSpPr>
        <p:spPr>
          <a:xfrm>
            <a:off x="105476" y="7240319"/>
            <a:ext cx="718197" cy="32184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n-US" sz="2400" b="0" i="0" u="none" strike="noStrike" kern="1200" cap="none" spc="0" baseline="0">
          <a:solidFill>
            <a:srgbClr val="800000"/>
          </a:solidFill>
          <a:uFillTx/>
          <a:latin typeface="Liberation Sans" pitchFamily="34"/>
          <a:ea typeface="DejaVu LGC Sans" pitchFamily="2"/>
          <a:cs typeface="DejaVu LGC Sans" pitchFamily="2"/>
        </a:defRPr>
      </a:lvl1pPr>
    </p:titleStyle>
    <p:bodyStyle>
      <a:lvl1pPr marL="431999" marR="0" lvl="0" indent="-323999" defTabSz="914400" rtl="0" fontAlgn="auto" hangingPunct="0">
        <a:lnSpc>
          <a:spcPct val="100000"/>
        </a:lnSpc>
        <a:spcBef>
          <a:spcPts val="0"/>
        </a:spcBef>
        <a:spcAft>
          <a:spcPts val="1200"/>
        </a:spcAft>
        <a:buSzPct val="45000"/>
        <a:buFont typeface="StarSymbol"/>
        <a:buChar char="●"/>
        <a:tabLst/>
        <a:defRPr lang="en-US" sz="2000" b="0" i="0" u="none" strike="noStrike" kern="1200" cap="none" spc="0" baseline="0">
          <a:solidFill>
            <a:srgbClr val="000000"/>
          </a:solidFill>
          <a:uFillTx/>
          <a:latin typeface="Liberation Sans" pitchFamily="34"/>
          <a:ea typeface="DejaVu LGC Sans" pitchFamily="2"/>
          <a:cs typeface="DejaVu LGC Sans" pitchFamily="2"/>
        </a:defRPr>
      </a:lvl1pPr>
      <a:lvl2pPr marL="365403" marR="0" lvl="1" indent="-273963" algn="l" defTabSz="914400" rtl="0" fontAlgn="auto" hangingPunct="0">
        <a:lnSpc>
          <a:spcPct val="100000"/>
        </a:lnSpc>
        <a:spcBef>
          <a:spcPts val="0"/>
        </a:spcBef>
        <a:spcAft>
          <a:spcPts val="1200"/>
        </a:spcAft>
        <a:buSzPct val="75000"/>
        <a:buFont typeface="StarSymbol"/>
        <a:buChar char="–"/>
        <a:tabLst/>
        <a:defRPr lang="en-US" sz="2200" b="0" i="0" u="none" strike="noStrike" kern="1200" cap="none" spc="0" baseline="0">
          <a:solidFill>
            <a:srgbClr val="000000"/>
          </a:solidFill>
          <a:uFillTx/>
          <a:latin typeface="Luxi Sans" pitchFamily="34"/>
          <a:ea typeface="DejaVu LGC Sans" pitchFamily="2"/>
          <a:cs typeface="DejaVu LGC Sans" pitchFamily="2"/>
        </a:defRPr>
      </a:lvl2pPr>
      <a:lvl3pPr marL="365403" marR="0" lvl="2"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3pPr>
      <a:lvl4pPr marL="365403" marR="0" lvl="3" indent="-273963" algn="l" defTabSz="914400" rtl="0" fontAlgn="auto" hangingPunct="0">
        <a:lnSpc>
          <a:spcPct val="100000"/>
        </a:lnSpc>
        <a:spcBef>
          <a:spcPts val="0"/>
        </a:spcBef>
        <a:spcAft>
          <a:spcPts val="1200"/>
        </a:spcAft>
        <a:buSzPct val="7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4pPr>
      <a:lvl5pPr marL="365403" marR="0" lvl="4"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5pPr>
      <a:lvl6pPr marL="365403" marR="0" lvl="5"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6pPr>
      <a:lvl7pPr marL="365403" marR="0" lvl="6"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7pPr>
      <a:lvl8pPr marL="365403" marR="0" lvl="7"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8pPr>
      <a:lvl9pPr marL="365403" marR="0" lvl="8"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FEA0C-9149-209E-7BE8-DB0E46AC7C90}"/>
              </a:ext>
            </a:extLst>
          </p:cNvPr>
          <p:cNvSpPr txBox="1">
            <a:spLocks noGrp="1"/>
          </p:cNvSpPr>
          <p:nvPr>
            <p:ph type="title"/>
          </p:nvPr>
        </p:nvSpPr>
        <p:spPr>
          <a:xfrm>
            <a:off x="503642" y="133200"/>
            <a:ext cx="9068763" cy="444599"/>
          </a:xfrm>
          <a:prstGeom prst="rect">
            <a:avLst/>
          </a:prstGeom>
          <a:noFill/>
          <a:ln>
            <a:noFill/>
          </a:ln>
        </p:spPr>
        <p:txBody>
          <a:bodyPr vert="horz" wrap="square" lIns="0" tIns="0" rIns="0" bIns="0" anchor="ctr" anchorCtr="1" compatLnSpc="1">
            <a:noAutofit/>
          </a:bodyPr>
          <a:lstStyle/>
          <a:p>
            <a:pPr lvl="0"/>
            <a:r>
              <a:rPr lang="en-US"/>
              <a:t>Click to edit the title text format</a:t>
            </a:r>
          </a:p>
        </p:txBody>
      </p:sp>
      <p:sp>
        <p:nvSpPr>
          <p:cNvPr id="3" name="Text Placeholder 2">
            <a:extLst>
              <a:ext uri="{FF2B5EF4-FFF2-40B4-BE49-F238E27FC236}">
                <a16:creationId xmlns:a16="http://schemas.microsoft.com/office/drawing/2014/main" id="{8D82246A-F5EC-6423-365C-1F2FFB1CA653}"/>
              </a:ext>
            </a:extLst>
          </p:cNvPr>
          <p:cNvSpPr txBox="1">
            <a:spLocks noGrp="1"/>
          </p:cNvSpPr>
          <p:nvPr>
            <p:ph type="body" idx="1"/>
          </p:nvPr>
        </p:nvSpPr>
        <p:spPr>
          <a:xfrm>
            <a:off x="503642" y="1600556"/>
            <a:ext cx="9068763" cy="5159520"/>
          </a:xfrm>
          <a:prstGeom prst="rect">
            <a:avLst/>
          </a:prstGeom>
          <a:noFill/>
          <a:ln>
            <a:noFill/>
          </a:ln>
        </p:spPr>
        <p:txBody>
          <a:bodyPr vert="horz" wrap="square" lIns="0" tIns="0" rIns="0" bIns="0" anchor="t" anchorCtr="0" compatLnSpc="1">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a:t>
            </a:r>
          </a:p>
        </p:txBody>
      </p:sp>
      <p:sp>
        <p:nvSpPr>
          <p:cNvPr id="4" name="Straight Connector 3">
            <a:extLst>
              <a:ext uri="{FF2B5EF4-FFF2-40B4-BE49-F238E27FC236}">
                <a16:creationId xmlns:a16="http://schemas.microsoft.com/office/drawing/2014/main" id="{314316DC-12F9-BE13-B186-BB810EE74AAD}"/>
              </a:ext>
            </a:extLst>
          </p:cNvPr>
          <p:cNvSpPr/>
          <p:nvPr/>
        </p:nvSpPr>
        <p:spPr>
          <a:xfrm>
            <a:off x="-167399" y="-17638"/>
            <a:ext cx="96012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73078" cap="flat">
            <a:solidFill>
              <a:srgbClr val="000080"/>
            </a:solidFill>
            <a:prstDash val="solid"/>
            <a:miter/>
          </a:ln>
        </p:spPr>
        <p:txBody>
          <a:bodyPr vert="horz" wrap="square" lIns="36356" tIns="36356" rIns="36356" bIns="36356"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Liberation Serif" pitchFamily="18"/>
              <a:ea typeface="DejaVu LGC Sans" pitchFamily="2"/>
              <a:cs typeface="DejaVu LGC Sans" pitchFamily="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ctr" defTabSz="914400" rtl="0" fontAlgn="auto" hangingPunct="0">
        <a:lnSpc>
          <a:spcPct val="100000"/>
        </a:lnSpc>
        <a:spcBef>
          <a:spcPts val="0"/>
        </a:spcBef>
        <a:spcAft>
          <a:spcPts val="0"/>
        </a:spcAft>
        <a:buNone/>
        <a:tabLst/>
        <a:defRPr lang="en-US" sz="2800" b="1" i="0" u="none" strike="noStrike" kern="1200" cap="none" spc="0" baseline="0">
          <a:solidFill>
            <a:srgbClr val="800000"/>
          </a:solidFill>
          <a:uFillTx/>
          <a:latin typeface="Liberation Sans" pitchFamily="34"/>
          <a:ea typeface="DejaVu LGC Sans" pitchFamily="2"/>
          <a:cs typeface="DejaVu LGC Sans" pitchFamily="2"/>
        </a:defRPr>
      </a:lvl1pPr>
    </p:titleStyle>
    <p:bodyStyle>
      <a:lvl1pPr marL="431999" marR="0" lvl="0" indent="-323999" defTabSz="914400" rtl="0" fontAlgn="auto" hangingPunct="0">
        <a:lnSpc>
          <a:spcPct val="100000"/>
        </a:lnSpc>
        <a:spcBef>
          <a:spcPts val="0"/>
        </a:spcBef>
        <a:spcAft>
          <a:spcPts val="1200"/>
        </a:spcAft>
        <a:buSzPct val="45000"/>
        <a:buFont typeface="StarSymbol"/>
        <a:buChar char="●"/>
        <a:tabLst/>
        <a:defRPr lang="en-US" sz="2400" b="0" i="0" u="none" strike="noStrike" kern="1200" cap="none" spc="0" baseline="0">
          <a:solidFill>
            <a:srgbClr val="000000"/>
          </a:solidFill>
          <a:uFillTx/>
          <a:latin typeface="Liberation Sans" pitchFamily="34"/>
          <a:ea typeface="DejaVu LGC Sans" pitchFamily="2"/>
          <a:cs typeface="DejaVu LGC Sans" pitchFamily="2"/>
        </a:defRPr>
      </a:lvl1pPr>
      <a:lvl2pPr marL="365403" marR="0" lvl="1" indent="0" algn="l" defTabSz="914400" rtl="0" fontAlgn="auto" hangingPunct="0">
        <a:lnSpc>
          <a:spcPct val="100000"/>
        </a:lnSpc>
        <a:spcBef>
          <a:spcPts val="0"/>
        </a:spcBef>
        <a:spcAft>
          <a:spcPts val="1200"/>
        </a:spcAft>
        <a:buSzPct val="75000"/>
        <a:buFont typeface="StarSymbol"/>
        <a:buChar char="–"/>
        <a:tabLst/>
        <a:defRPr lang="en-US" sz="2200" b="0" i="0" u="none" strike="noStrike" kern="1200" cap="none" spc="0" baseline="0">
          <a:solidFill>
            <a:srgbClr val="000000"/>
          </a:solidFill>
          <a:uFillTx/>
          <a:latin typeface="Luxi Sans" pitchFamily="34"/>
          <a:ea typeface="DejaVu LGC Sans" pitchFamily="2"/>
          <a:cs typeface="DejaVu LGC Sans" pitchFamily="2"/>
        </a:defRPr>
      </a:lvl2pPr>
      <a:lvl3pPr marL="365403" marR="0" lvl="2"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3pPr>
      <a:lvl4pPr marL="365403" marR="0" lvl="3" indent="0" algn="l" defTabSz="914400" rtl="0" fontAlgn="auto" hangingPunct="0">
        <a:lnSpc>
          <a:spcPct val="100000"/>
        </a:lnSpc>
        <a:spcBef>
          <a:spcPts val="0"/>
        </a:spcBef>
        <a:spcAft>
          <a:spcPts val="1200"/>
        </a:spcAft>
        <a:buSzPct val="7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4pPr>
      <a:lvl5pPr marL="365403" marR="0" lvl="4"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5pPr>
      <a:lvl6pPr marL="365403" marR="0" lvl="5"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6pPr>
      <a:lvl7pPr marL="365403" marR="0" lvl="6"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7pPr>
      <a:lvl8pPr marL="365403" marR="0" lvl="7"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8pPr>
      <a:lvl9pPr marL="365403" marR="0" lvl="8"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png"/><Relationship Id="rId26" Type="http://schemas.openxmlformats.org/officeDocument/2006/relationships/image" Target="../media/image24.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gif"/><Relationship Id="rId28" Type="http://schemas.openxmlformats.org/officeDocument/2006/relationships/image" Target="../media/image26.jp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 Id="rId27" Type="http://schemas.openxmlformats.org/officeDocument/2006/relationships/image" Target="../media/image25.jp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7.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0.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52.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3.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50.png"/></Relationships>
</file>

<file path=ppt/slides/_rels/slide19.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70.png"/><Relationship Id="rId7" Type="http://schemas.openxmlformats.org/officeDocument/2006/relationships/image" Target="../media/image6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00.png"/><Relationship Id="rId4" Type="http://schemas.openxmlformats.org/officeDocument/2006/relationships/image" Target="../media/image58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urvashirau/ImagingSimulator"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52.png"/><Relationship Id="rId3" Type="http://schemas.openxmlformats.org/officeDocument/2006/relationships/image" Target="../media/image5.jpg"/><Relationship Id="rId21" Type="http://schemas.openxmlformats.org/officeDocument/2006/relationships/image" Target="../media/image61.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74.png"/><Relationship Id="rId2" Type="http://schemas.openxmlformats.org/officeDocument/2006/relationships/notesSlide" Target="../notesSlides/notesSlide25.xml"/><Relationship Id="rId16" Type="http://schemas.openxmlformats.org/officeDocument/2006/relationships/image" Target="../media/image70.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4.png"/><Relationship Id="rId5" Type="http://schemas.openxmlformats.org/officeDocument/2006/relationships/image" Target="../media/image34.png"/><Relationship Id="rId15" Type="http://schemas.openxmlformats.org/officeDocument/2006/relationships/image" Target="../media/image108.png"/><Relationship Id="rId10" Type="http://schemas.openxmlformats.org/officeDocument/2006/relationships/image" Target="../media/image103.png"/><Relationship Id="rId19" Type="http://schemas.openxmlformats.org/officeDocument/2006/relationships/image" Target="../media/image109.png"/><Relationship Id="rId4" Type="http://schemas.openxmlformats.org/officeDocument/2006/relationships/image" Target="../media/image33.png"/><Relationship Id="rId9" Type="http://schemas.openxmlformats.org/officeDocument/2006/relationships/image" Target="../media/image102.png"/><Relationship Id="rId1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jpg"/><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19.png"/><Relationship Id="rId7"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2.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36.png"/><Relationship Id="rId5" Type="http://schemas.openxmlformats.org/officeDocument/2006/relationships/image" Target="../media/image95.png"/><Relationship Id="rId10" Type="http://schemas.openxmlformats.org/officeDocument/2006/relationships/image" Target="../media/image118.png"/><Relationship Id="rId4" Type="http://schemas.openxmlformats.org/officeDocument/2006/relationships/image" Target="../media/image91.png"/><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3.png"/><Relationship Id="rId7" Type="http://schemas.openxmlformats.org/officeDocument/2006/relationships/image" Target="../media/image95.png"/><Relationship Id="rId12"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36.png"/><Relationship Id="rId5" Type="http://schemas.openxmlformats.org/officeDocument/2006/relationships/image" Target="../media/image91.png"/><Relationship Id="rId10" Type="http://schemas.openxmlformats.org/officeDocument/2006/relationships/image" Target="../media/image127.png"/><Relationship Id="rId4" Type="http://schemas.openxmlformats.org/officeDocument/2006/relationships/image" Target="../media/image94.png"/><Relationship Id="rId9"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3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23.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23.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23.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4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3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32.png"/><Relationship Id="rId4" Type="http://schemas.openxmlformats.org/officeDocument/2006/relationships/image" Target="../media/image146.png"/><Relationship Id="rId9" Type="http://schemas.openxmlformats.org/officeDocument/2006/relationships/image" Target="../media/image131.png"/><Relationship Id="rId14" Type="http://schemas.openxmlformats.org/officeDocument/2006/relationships/image" Target="../media/image138.png"/></Relationships>
</file>

<file path=ppt/slides/_rels/slide4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9.png"/><Relationship Id="rId7" Type="http://schemas.openxmlformats.org/officeDocument/2006/relationships/image" Target="../media/image15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1.png"/><Relationship Id="rId10" Type="http://schemas.openxmlformats.org/officeDocument/2006/relationships/image" Target="../media/image153.png"/><Relationship Id="rId4" Type="http://schemas.openxmlformats.org/officeDocument/2006/relationships/image" Target="../media/image140.png"/><Relationship Id="rId9" Type="http://schemas.openxmlformats.org/officeDocument/2006/relationships/image" Target="../media/image152.png"/></Relationships>
</file>

<file path=ppt/slides/_rels/slide4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png"/></Relationships>
</file>

<file path=ppt/slides/_rels/slide48.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5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68.png"/></Relationships>
</file>

<file path=ppt/slides/_rels/slide49.xml.rels><?xml version="1.0" encoding="UTF-8" standalone="yes"?>
<Relationships xmlns="http://schemas.openxmlformats.org/package/2006/relationships"><Relationship Id="rId8" Type="http://schemas.openxmlformats.org/officeDocument/2006/relationships/image" Target="../media/image160.gif"/><Relationship Id="rId3" Type="http://schemas.openxmlformats.org/officeDocument/2006/relationships/image" Target="../media/image177.png"/><Relationship Id="rId7" Type="http://schemas.openxmlformats.org/officeDocument/2006/relationships/image" Target="../media/image159.gi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63.png"/><Relationship Id="rId5" Type="http://schemas.openxmlformats.org/officeDocument/2006/relationships/image" Target="../media/image178.png"/><Relationship Id="rId10" Type="http://schemas.openxmlformats.org/officeDocument/2006/relationships/image" Target="../media/image162.png"/><Relationship Id="rId4" Type="http://schemas.openxmlformats.org/officeDocument/2006/relationships/image" Target="../media/image35.png"/><Relationship Id="rId9" Type="http://schemas.openxmlformats.org/officeDocument/2006/relationships/image" Target="../media/image161.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18" Type="http://schemas.openxmlformats.org/officeDocument/2006/relationships/image" Target="../media/image3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jp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8.png"/></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76.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76.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76.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84.png"/><Relationship Id="rId5" Type="http://schemas.openxmlformats.org/officeDocument/2006/relationships/image" Target="../media/image37.png"/><Relationship Id="rId10" Type="http://schemas.openxmlformats.org/officeDocument/2006/relationships/image" Target="../media/image83.png"/><Relationship Id="rId4" Type="http://schemas.openxmlformats.org/officeDocument/2006/relationships/image" Target="../media/image38.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5.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3.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5.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EDD58F-4003-8152-71E2-C4FC78E1E57D}"/>
              </a:ext>
            </a:extLst>
          </p:cNvPr>
          <p:cNvSpPr/>
          <p:nvPr/>
        </p:nvSpPr>
        <p:spPr>
          <a:xfrm>
            <a:off x="0" y="6728402"/>
            <a:ext cx="10076761" cy="83375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Rectangle 2">
            <a:extLst>
              <a:ext uri="{FF2B5EF4-FFF2-40B4-BE49-F238E27FC236}">
                <a16:creationId xmlns:a16="http://schemas.microsoft.com/office/drawing/2014/main" id="{56C420DD-8072-26E8-4226-C70CE5F0C584}"/>
              </a:ext>
            </a:extLst>
          </p:cNvPr>
          <p:cNvSpPr/>
          <p:nvPr/>
        </p:nvSpPr>
        <p:spPr>
          <a:xfrm>
            <a:off x="353159" y="4119115"/>
            <a:ext cx="5326919" cy="695520"/>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Rectangle 3">
            <a:extLst>
              <a:ext uri="{FF2B5EF4-FFF2-40B4-BE49-F238E27FC236}">
                <a16:creationId xmlns:a16="http://schemas.microsoft.com/office/drawing/2014/main" id="{46A58A9D-AD9F-C2D6-F97B-DFDC4382477E}"/>
              </a:ext>
            </a:extLst>
          </p:cNvPr>
          <p:cNvSpPr/>
          <p:nvPr/>
        </p:nvSpPr>
        <p:spPr>
          <a:xfrm>
            <a:off x="2734202" y="1887477"/>
            <a:ext cx="591123" cy="3042364"/>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Title 4">
            <a:extLst>
              <a:ext uri="{FF2B5EF4-FFF2-40B4-BE49-F238E27FC236}">
                <a16:creationId xmlns:a16="http://schemas.microsoft.com/office/drawing/2014/main" id="{F0FA36C1-668F-688F-DE78-26288C744A3C}"/>
              </a:ext>
            </a:extLst>
          </p:cNvPr>
          <p:cNvSpPr txBox="1">
            <a:spLocks noGrp="1"/>
          </p:cNvSpPr>
          <p:nvPr>
            <p:ph type="title" idx="4294967295"/>
          </p:nvPr>
        </p:nvSpPr>
        <p:spPr>
          <a:xfrm>
            <a:off x="287999" y="-13679"/>
            <a:ext cx="9071643" cy="751682"/>
          </a:xfrm>
        </p:spPr>
        <p:txBody>
          <a:bodyPr/>
          <a:lstStyle/>
          <a:p>
            <a:pPr lvl="0"/>
            <a:r>
              <a:rPr lang="en-US" sz="2800"/>
              <a:t>Radio Interferometry - Imaging</a:t>
            </a:r>
          </a:p>
        </p:txBody>
      </p:sp>
      <p:sp>
        <p:nvSpPr>
          <p:cNvPr id="6" name="TextBox 5">
            <a:extLst>
              <a:ext uri="{FF2B5EF4-FFF2-40B4-BE49-F238E27FC236}">
                <a16:creationId xmlns:a16="http://schemas.microsoft.com/office/drawing/2014/main" id="{54581926-919B-603F-4BD0-F165F6F61A3D}"/>
              </a:ext>
            </a:extLst>
          </p:cNvPr>
          <p:cNvSpPr txBox="1"/>
          <p:nvPr/>
        </p:nvSpPr>
        <p:spPr>
          <a:xfrm>
            <a:off x="359999" y="6407639"/>
            <a:ext cx="9716761" cy="982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80"/>
                </a:solidFill>
                <a:uFillTx/>
                <a:latin typeface="Luxi Sans" pitchFamily="34"/>
                <a:ea typeface="DejaVu LGC Sans" pitchFamily="2"/>
                <a:cs typeface="DejaVu LGC Sans" pitchFamily="2"/>
              </a:rPr>
              <a:t>Urvashi Rau</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80"/>
                </a:solidFill>
                <a:uFillTx/>
                <a:latin typeface="Luxi Sans" pitchFamily="34"/>
                <a:ea typeface="DejaVu LGC Sans" pitchFamily="2"/>
                <a:cs typeface="DejaVu LGC Sans" pitchFamily="2"/>
              </a:rPr>
              <a:t>National Radio Astronomy Observatory, Socorro, NM, USA</a:t>
            </a:r>
          </a:p>
        </p:txBody>
      </p:sp>
      <p:grpSp>
        <p:nvGrpSpPr>
          <p:cNvPr id="7" name="Group 6">
            <a:extLst>
              <a:ext uri="{FF2B5EF4-FFF2-40B4-BE49-F238E27FC236}">
                <a16:creationId xmlns:a16="http://schemas.microsoft.com/office/drawing/2014/main" id="{DBDF9BEC-37EE-FFFD-8D1E-F1B2BD5E4271}"/>
              </a:ext>
            </a:extLst>
          </p:cNvPr>
          <p:cNvGrpSpPr/>
          <p:nvPr/>
        </p:nvGrpSpPr>
        <p:grpSpPr>
          <a:xfrm>
            <a:off x="272884" y="812517"/>
            <a:ext cx="5158432" cy="5408639"/>
            <a:chOff x="272884" y="812517"/>
            <a:chExt cx="5158432" cy="5408639"/>
          </a:xfrm>
        </p:grpSpPr>
        <p:grpSp>
          <p:nvGrpSpPr>
            <p:cNvPr id="8" name="Group 7">
              <a:extLst>
                <a:ext uri="{FF2B5EF4-FFF2-40B4-BE49-F238E27FC236}">
                  <a16:creationId xmlns:a16="http://schemas.microsoft.com/office/drawing/2014/main" id="{5D5CFDD6-B653-2271-B6E2-7AAEF0D8DCBE}"/>
                </a:ext>
              </a:extLst>
            </p:cNvPr>
            <p:cNvGrpSpPr/>
            <p:nvPr/>
          </p:nvGrpSpPr>
          <p:grpSpPr>
            <a:xfrm>
              <a:off x="272884" y="847081"/>
              <a:ext cx="4690432" cy="5347439"/>
              <a:chOff x="272884" y="847081"/>
              <a:chExt cx="4690432" cy="5347439"/>
            </a:xfrm>
          </p:grpSpPr>
          <p:pic>
            <p:nvPicPr>
              <p:cNvPr id="9" name="Picture 24">
                <a:extLst>
                  <a:ext uri="{FF2B5EF4-FFF2-40B4-BE49-F238E27FC236}">
                    <a16:creationId xmlns:a16="http://schemas.microsoft.com/office/drawing/2014/main" id="{062FC14A-4C33-FA6C-496C-0B115E8FE070}"/>
                  </a:ext>
                </a:extLst>
              </p:cNvPr>
              <p:cNvPicPr>
                <a:picLocks noChangeAspect="1"/>
              </p:cNvPicPr>
              <p:nvPr/>
            </p:nvPicPr>
            <p:blipFill>
              <a:blip r:embed="rId3">
                <a:lum/>
                <a:alphaModFix/>
              </a:blip>
              <a:srcRect/>
              <a:stretch>
                <a:fillRect/>
              </a:stretch>
            </p:blipFill>
            <p:spPr>
              <a:xfrm>
                <a:off x="1330561" y="3371401"/>
                <a:ext cx="3487320" cy="1136160"/>
              </a:xfrm>
              <a:prstGeom prst="rect">
                <a:avLst/>
              </a:prstGeom>
              <a:noFill/>
              <a:ln cap="flat">
                <a:noFill/>
              </a:ln>
            </p:spPr>
          </p:pic>
          <p:pic>
            <p:nvPicPr>
              <p:cNvPr id="10" name="Picture 18">
                <a:extLst>
                  <a:ext uri="{FF2B5EF4-FFF2-40B4-BE49-F238E27FC236}">
                    <a16:creationId xmlns:a16="http://schemas.microsoft.com/office/drawing/2014/main" id="{05645DE5-325B-6A4F-E243-C16A9D35B45C}"/>
                  </a:ext>
                </a:extLst>
              </p:cNvPr>
              <p:cNvPicPr>
                <a:picLocks noChangeAspect="1"/>
              </p:cNvPicPr>
              <p:nvPr/>
            </p:nvPicPr>
            <p:blipFill>
              <a:blip r:embed="rId4">
                <a:lum/>
                <a:alphaModFix/>
              </a:blip>
              <a:srcRect/>
              <a:stretch>
                <a:fillRect/>
              </a:stretch>
            </p:blipFill>
            <p:spPr>
              <a:xfrm>
                <a:off x="2963515" y="2825998"/>
                <a:ext cx="1999801" cy="939244"/>
              </a:xfrm>
              <a:prstGeom prst="rect">
                <a:avLst/>
              </a:prstGeom>
              <a:noFill/>
              <a:ln cap="flat">
                <a:noFill/>
              </a:ln>
            </p:spPr>
          </p:pic>
          <p:pic>
            <p:nvPicPr>
              <p:cNvPr id="11" name="Picture 10">
                <a:extLst>
                  <a:ext uri="{FF2B5EF4-FFF2-40B4-BE49-F238E27FC236}">
                    <a16:creationId xmlns:a16="http://schemas.microsoft.com/office/drawing/2014/main" id="{2AA4757C-341A-794E-39B9-D693D280160C}"/>
                  </a:ext>
                </a:extLst>
              </p:cNvPr>
              <p:cNvPicPr>
                <a:picLocks noChangeAspect="1"/>
              </p:cNvPicPr>
              <p:nvPr/>
            </p:nvPicPr>
            <p:blipFill>
              <a:blip r:embed="rId5">
                <a:lum/>
                <a:alphaModFix/>
              </a:blip>
              <a:srcRect/>
              <a:stretch>
                <a:fillRect/>
              </a:stretch>
            </p:blipFill>
            <p:spPr>
              <a:xfrm>
                <a:off x="1356841" y="2711159"/>
                <a:ext cx="1695599" cy="1069198"/>
              </a:xfrm>
              <a:prstGeom prst="rect">
                <a:avLst/>
              </a:prstGeom>
              <a:noFill/>
              <a:ln cap="flat">
                <a:noFill/>
              </a:ln>
            </p:spPr>
          </p:pic>
          <p:pic>
            <p:nvPicPr>
              <p:cNvPr id="12" name="Picture 9">
                <a:extLst>
                  <a:ext uri="{FF2B5EF4-FFF2-40B4-BE49-F238E27FC236}">
                    <a16:creationId xmlns:a16="http://schemas.microsoft.com/office/drawing/2014/main" id="{826B6668-4F89-3E79-43CB-D098D2459603}"/>
                  </a:ext>
                </a:extLst>
              </p:cNvPr>
              <p:cNvPicPr>
                <a:picLocks noChangeAspect="1"/>
              </p:cNvPicPr>
              <p:nvPr/>
            </p:nvPicPr>
            <p:blipFill>
              <a:blip r:embed="rId6">
                <a:lum/>
                <a:alphaModFix/>
              </a:blip>
              <a:srcRect/>
              <a:stretch>
                <a:fillRect/>
              </a:stretch>
            </p:blipFill>
            <p:spPr>
              <a:xfrm>
                <a:off x="272884" y="1429198"/>
                <a:ext cx="4445995" cy="1369798"/>
              </a:xfrm>
              <a:prstGeom prst="rect">
                <a:avLst/>
              </a:prstGeom>
              <a:noFill/>
              <a:ln cap="flat">
                <a:noFill/>
              </a:ln>
            </p:spPr>
          </p:pic>
          <p:pic>
            <p:nvPicPr>
              <p:cNvPr id="13" name="Picture 10">
                <a:extLst>
                  <a:ext uri="{FF2B5EF4-FFF2-40B4-BE49-F238E27FC236}">
                    <a16:creationId xmlns:a16="http://schemas.microsoft.com/office/drawing/2014/main" id="{D4AB4727-D843-4D33-6EC1-FCDB165A59A4}"/>
                  </a:ext>
                </a:extLst>
              </p:cNvPr>
              <p:cNvPicPr>
                <a:picLocks noChangeAspect="1"/>
              </p:cNvPicPr>
              <p:nvPr/>
            </p:nvPicPr>
            <p:blipFill>
              <a:blip r:embed="rId7">
                <a:lum/>
                <a:alphaModFix/>
              </a:blip>
              <a:srcRect/>
              <a:stretch>
                <a:fillRect/>
              </a:stretch>
            </p:blipFill>
            <p:spPr>
              <a:xfrm>
                <a:off x="272884" y="853555"/>
                <a:ext cx="2866323" cy="1192679"/>
              </a:xfrm>
              <a:prstGeom prst="rect">
                <a:avLst/>
              </a:prstGeom>
              <a:noFill/>
              <a:ln cap="flat">
                <a:noFill/>
              </a:ln>
            </p:spPr>
          </p:pic>
          <p:pic>
            <p:nvPicPr>
              <p:cNvPr id="14" name="Picture 17">
                <a:extLst>
                  <a:ext uri="{FF2B5EF4-FFF2-40B4-BE49-F238E27FC236}">
                    <a16:creationId xmlns:a16="http://schemas.microsoft.com/office/drawing/2014/main" id="{9F1AF3F8-8AE5-0FBA-D5FD-9D2546D0EE83}"/>
                  </a:ext>
                </a:extLst>
              </p:cNvPr>
              <p:cNvPicPr>
                <a:picLocks noChangeAspect="1"/>
              </p:cNvPicPr>
              <p:nvPr/>
            </p:nvPicPr>
            <p:blipFill>
              <a:blip r:embed="rId8">
                <a:lum/>
                <a:alphaModFix/>
              </a:blip>
              <a:srcRect/>
              <a:stretch>
                <a:fillRect/>
              </a:stretch>
            </p:blipFill>
            <p:spPr>
              <a:xfrm>
                <a:off x="1237320" y="4344478"/>
                <a:ext cx="2053084" cy="997555"/>
              </a:xfrm>
              <a:prstGeom prst="rect">
                <a:avLst/>
              </a:prstGeom>
              <a:noFill/>
              <a:ln cap="flat">
                <a:noFill/>
              </a:ln>
            </p:spPr>
          </p:pic>
          <p:pic>
            <p:nvPicPr>
              <p:cNvPr id="15" name="Picture 15">
                <a:extLst>
                  <a:ext uri="{FF2B5EF4-FFF2-40B4-BE49-F238E27FC236}">
                    <a16:creationId xmlns:a16="http://schemas.microsoft.com/office/drawing/2014/main" id="{C62D94FE-F35F-4289-9BBB-BAD1D495BF93}"/>
                  </a:ext>
                </a:extLst>
              </p:cNvPr>
              <p:cNvPicPr>
                <a:picLocks noChangeAspect="1"/>
              </p:cNvPicPr>
              <p:nvPr/>
            </p:nvPicPr>
            <p:blipFill>
              <a:blip r:embed="rId9">
                <a:lum/>
                <a:alphaModFix/>
              </a:blip>
              <a:srcRect/>
              <a:stretch>
                <a:fillRect/>
              </a:stretch>
            </p:blipFill>
            <p:spPr>
              <a:xfrm>
                <a:off x="3087718" y="847081"/>
                <a:ext cx="1677603" cy="1192679"/>
              </a:xfrm>
              <a:prstGeom prst="rect">
                <a:avLst/>
              </a:prstGeom>
              <a:noFill/>
              <a:ln cap="flat">
                <a:noFill/>
              </a:ln>
            </p:spPr>
          </p:pic>
          <p:pic>
            <p:nvPicPr>
              <p:cNvPr id="16" name="Picture 15">
                <a:extLst>
                  <a:ext uri="{FF2B5EF4-FFF2-40B4-BE49-F238E27FC236}">
                    <a16:creationId xmlns:a16="http://schemas.microsoft.com/office/drawing/2014/main" id="{96931FB1-1B37-5732-28FE-F3C5165AE35F}"/>
                  </a:ext>
                </a:extLst>
              </p:cNvPr>
              <p:cNvPicPr>
                <a:picLocks noChangeAspect="1"/>
              </p:cNvPicPr>
              <p:nvPr/>
            </p:nvPicPr>
            <p:blipFill>
              <a:blip r:embed="rId10">
                <a:lum/>
                <a:alphaModFix/>
              </a:blip>
              <a:srcRect/>
              <a:stretch>
                <a:fillRect/>
              </a:stretch>
            </p:blipFill>
            <p:spPr>
              <a:xfrm>
                <a:off x="3031556" y="2050560"/>
                <a:ext cx="1884240" cy="952201"/>
              </a:xfrm>
              <a:prstGeom prst="rect">
                <a:avLst/>
              </a:prstGeom>
              <a:noFill/>
              <a:ln cap="flat">
                <a:noFill/>
              </a:ln>
            </p:spPr>
          </p:pic>
          <p:pic>
            <p:nvPicPr>
              <p:cNvPr id="17" name="Picture 16">
                <a:extLst>
                  <a:ext uri="{FF2B5EF4-FFF2-40B4-BE49-F238E27FC236}">
                    <a16:creationId xmlns:a16="http://schemas.microsoft.com/office/drawing/2014/main" id="{E1CAD7AD-2C03-CE74-C898-4308264EDA8D}"/>
                  </a:ext>
                </a:extLst>
              </p:cNvPr>
              <p:cNvPicPr>
                <a:picLocks noChangeAspect="1"/>
              </p:cNvPicPr>
              <p:nvPr/>
            </p:nvPicPr>
            <p:blipFill>
              <a:blip r:embed="rId11">
                <a:lum/>
                <a:alphaModFix/>
              </a:blip>
              <a:srcRect/>
              <a:stretch>
                <a:fillRect/>
              </a:stretch>
            </p:blipFill>
            <p:spPr>
              <a:xfrm>
                <a:off x="277200" y="4342321"/>
                <a:ext cx="1481401" cy="942115"/>
              </a:xfrm>
              <a:prstGeom prst="rect">
                <a:avLst/>
              </a:prstGeom>
              <a:noFill/>
              <a:ln cap="flat">
                <a:noFill/>
              </a:ln>
            </p:spPr>
          </p:pic>
          <p:pic>
            <p:nvPicPr>
              <p:cNvPr id="18" name="Picture 17">
                <a:extLst>
                  <a:ext uri="{FF2B5EF4-FFF2-40B4-BE49-F238E27FC236}">
                    <a16:creationId xmlns:a16="http://schemas.microsoft.com/office/drawing/2014/main" id="{3FD5C791-471E-2995-D732-AA3AB3F38894}"/>
                  </a:ext>
                </a:extLst>
              </p:cNvPr>
              <p:cNvPicPr>
                <a:picLocks noChangeAspect="1"/>
              </p:cNvPicPr>
              <p:nvPr/>
            </p:nvPicPr>
            <p:blipFill>
              <a:blip r:embed="rId12">
                <a:lum/>
                <a:alphaModFix/>
              </a:blip>
              <a:srcRect/>
              <a:stretch>
                <a:fillRect/>
              </a:stretch>
            </p:blipFill>
            <p:spPr>
              <a:xfrm>
                <a:off x="277200" y="5280477"/>
                <a:ext cx="1654204" cy="895682"/>
              </a:xfrm>
              <a:prstGeom prst="rect">
                <a:avLst/>
              </a:prstGeom>
              <a:noFill/>
              <a:ln cap="flat">
                <a:noFill/>
              </a:ln>
            </p:spPr>
          </p:pic>
          <p:pic>
            <p:nvPicPr>
              <p:cNvPr id="19" name="Picture 18">
                <a:extLst>
                  <a:ext uri="{FF2B5EF4-FFF2-40B4-BE49-F238E27FC236}">
                    <a16:creationId xmlns:a16="http://schemas.microsoft.com/office/drawing/2014/main" id="{1C682C8B-D84B-3C1D-82CF-17831D5FADF7}"/>
                  </a:ext>
                </a:extLst>
              </p:cNvPr>
              <p:cNvPicPr>
                <a:picLocks noChangeAspect="1"/>
              </p:cNvPicPr>
              <p:nvPr/>
            </p:nvPicPr>
            <p:blipFill>
              <a:blip r:embed="rId13">
                <a:lum/>
                <a:alphaModFix/>
              </a:blip>
              <a:srcRect/>
              <a:stretch>
                <a:fillRect/>
              </a:stretch>
            </p:blipFill>
            <p:spPr>
              <a:xfrm>
                <a:off x="3270598" y="4425119"/>
                <a:ext cx="1614958" cy="882716"/>
              </a:xfrm>
              <a:prstGeom prst="rect">
                <a:avLst/>
              </a:prstGeom>
              <a:noFill/>
              <a:ln cap="flat">
                <a:noFill/>
              </a:ln>
            </p:spPr>
          </p:pic>
          <p:pic>
            <p:nvPicPr>
              <p:cNvPr id="20" name="Picture 19">
                <a:extLst>
                  <a:ext uri="{FF2B5EF4-FFF2-40B4-BE49-F238E27FC236}">
                    <a16:creationId xmlns:a16="http://schemas.microsoft.com/office/drawing/2014/main" id="{3F7EB557-3BA8-8DCC-0D90-7AD931A82221}"/>
                  </a:ext>
                </a:extLst>
              </p:cNvPr>
              <p:cNvPicPr>
                <a:picLocks noChangeAspect="1"/>
              </p:cNvPicPr>
              <p:nvPr/>
            </p:nvPicPr>
            <p:blipFill>
              <a:blip r:embed="rId14">
                <a:lum/>
                <a:alphaModFix/>
              </a:blip>
              <a:srcRect/>
              <a:stretch>
                <a:fillRect/>
              </a:stretch>
            </p:blipFill>
            <p:spPr>
              <a:xfrm>
                <a:off x="277556" y="2774883"/>
                <a:ext cx="1085036" cy="1578601"/>
              </a:xfrm>
              <a:prstGeom prst="rect">
                <a:avLst/>
              </a:prstGeom>
              <a:noFill/>
              <a:ln cap="flat">
                <a:noFill/>
              </a:ln>
            </p:spPr>
          </p:pic>
          <p:pic>
            <p:nvPicPr>
              <p:cNvPr id="21" name="Picture 20">
                <a:extLst>
                  <a:ext uri="{FF2B5EF4-FFF2-40B4-BE49-F238E27FC236}">
                    <a16:creationId xmlns:a16="http://schemas.microsoft.com/office/drawing/2014/main" id="{5F17F635-EFA6-AACC-8E66-FBFB89799920}"/>
                  </a:ext>
                </a:extLst>
              </p:cNvPr>
              <p:cNvPicPr>
                <a:picLocks noChangeAspect="1"/>
              </p:cNvPicPr>
              <p:nvPr/>
            </p:nvPicPr>
            <p:blipFill>
              <a:blip r:embed="rId15">
                <a:lum/>
                <a:alphaModFix/>
              </a:blip>
              <a:srcRect/>
              <a:stretch>
                <a:fillRect/>
              </a:stretch>
            </p:blipFill>
            <p:spPr>
              <a:xfrm>
                <a:off x="3293275" y="5281199"/>
                <a:ext cx="1558082" cy="913321"/>
              </a:xfrm>
              <a:prstGeom prst="rect">
                <a:avLst/>
              </a:prstGeom>
              <a:noFill/>
              <a:ln cap="flat">
                <a:noFill/>
              </a:ln>
            </p:spPr>
          </p:pic>
          <p:pic>
            <p:nvPicPr>
              <p:cNvPr id="22" name="Picture 21">
                <a:extLst>
                  <a:ext uri="{FF2B5EF4-FFF2-40B4-BE49-F238E27FC236}">
                    <a16:creationId xmlns:a16="http://schemas.microsoft.com/office/drawing/2014/main" id="{D171A0A6-BD15-465D-36D8-69F50791A260}"/>
                  </a:ext>
                </a:extLst>
              </p:cNvPr>
              <p:cNvPicPr>
                <a:picLocks noChangeAspect="1"/>
              </p:cNvPicPr>
              <p:nvPr/>
            </p:nvPicPr>
            <p:blipFill>
              <a:blip r:embed="rId16">
                <a:lum/>
                <a:alphaModFix/>
              </a:blip>
              <a:srcRect/>
              <a:stretch>
                <a:fillRect/>
              </a:stretch>
            </p:blipFill>
            <p:spPr>
              <a:xfrm>
                <a:off x="1937522" y="5307122"/>
                <a:ext cx="1559518" cy="876964"/>
              </a:xfrm>
              <a:prstGeom prst="rect">
                <a:avLst/>
              </a:prstGeom>
              <a:noFill/>
              <a:ln cap="flat">
                <a:noFill/>
              </a:ln>
            </p:spPr>
          </p:pic>
        </p:grpSp>
        <p:sp>
          <p:nvSpPr>
            <p:cNvPr id="23" name="Rectangle 22">
              <a:extLst>
                <a:ext uri="{FF2B5EF4-FFF2-40B4-BE49-F238E27FC236}">
                  <a16:creationId xmlns:a16="http://schemas.microsoft.com/office/drawing/2014/main" id="{01890284-0A9C-E166-3CBA-EB4AD2A6ED43}"/>
                </a:ext>
              </a:extLst>
            </p:cNvPr>
            <p:cNvSpPr/>
            <p:nvPr/>
          </p:nvSpPr>
          <p:spPr>
            <a:xfrm>
              <a:off x="4775399" y="812517"/>
              <a:ext cx="655917" cy="540863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24" name="Picture 23">
            <a:extLst>
              <a:ext uri="{FF2B5EF4-FFF2-40B4-BE49-F238E27FC236}">
                <a16:creationId xmlns:a16="http://schemas.microsoft.com/office/drawing/2014/main" id="{5A907415-865B-7956-FF4A-01DCAF224ADF}"/>
              </a:ext>
            </a:extLst>
          </p:cNvPr>
          <p:cNvPicPr>
            <a:picLocks noChangeAspect="1"/>
          </p:cNvPicPr>
          <p:nvPr/>
        </p:nvPicPr>
        <p:blipFill>
          <a:blip r:embed="rId17">
            <a:lum/>
            <a:alphaModFix/>
          </a:blip>
          <a:srcRect/>
          <a:stretch>
            <a:fillRect/>
          </a:stretch>
        </p:blipFill>
        <p:spPr>
          <a:xfrm>
            <a:off x="6198479" y="3909956"/>
            <a:ext cx="2512798" cy="1236241"/>
          </a:xfrm>
          <a:prstGeom prst="rect">
            <a:avLst/>
          </a:prstGeom>
          <a:noFill/>
          <a:ln cap="flat">
            <a:noFill/>
          </a:ln>
        </p:spPr>
      </p:pic>
      <p:pic>
        <p:nvPicPr>
          <p:cNvPr id="25" name="Picture 24">
            <a:extLst>
              <a:ext uri="{FF2B5EF4-FFF2-40B4-BE49-F238E27FC236}">
                <a16:creationId xmlns:a16="http://schemas.microsoft.com/office/drawing/2014/main" id="{D066E8F8-1D5B-6229-E1FB-C0EFB7A3750F}"/>
              </a:ext>
            </a:extLst>
          </p:cNvPr>
          <p:cNvPicPr>
            <a:picLocks noChangeAspect="1"/>
          </p:cNvPicPr>
          <p:nvPr/>
        </p:nvPicPr>
        <p:blipFill>
          <a:blip r:embed="rId18">
            <a:lum/>
            <a:alphaModFix/>
          </a:blip>
          <a:srcRect l="35463" t="38687" r="36757" b="34388"/>
          <a:stretch>
            <a:fillRect/>
          </a:stretch>
        </p:blipFill>
        <p:spPr>
          <a:xfrm>
            <a:off x="5003642" y="3901324"/>
            <a:ext cx="1252444" cy="1269717"/>
          </a:xfrm>
          <a:prstGeom prst="rect">
            <a:avLst/>
          </a:prstGeom>
          <a:noFill/>
          <a:ln cap="flat">
            <a:noFill/>
          </a:ln>
        </p:spPr>
      </p:pic>
      <p:pic>
        <p:nvPicPr>
          <p:cNvPr id="26" name="Picture 25">
            <a:extLst>
              <a:ext uri="{FF2B5EF4-FFF2-40B4-BE49-F238E27FC236}">
                <a16:creationId xmlns:a16="http://schemas.microsoft.com/office/drawing/2014/main" id="{7B6AC388-D771-3051-AFC9-C98ACB141A38}"/>
              </a:ext>
            </a:extLst>
          </p:cNvPr>
          <p:cNvPicPr>
            <a:picLocks noChangeAspect="1"/>
          </p:cNvPicPr>
          <p:nvPr/>
        </p:nvPicPr>
        <p:blipFill>
          <a:blip r:embed="rId19">
            <a:lum/>
            <a:alphaModFix/>
          </a:blip>
          <a:srcRect t="15312"/>
          <a:stretch>
            <a:fillRect/>
          </a:stretch>
        </p:blipFill>
        <p:spPr>
          <a:xfrm>
            <a:off x="4992843" y="2617918"/>
            <a:ext cx="1216078" cy="1311478"/>
          </a:xfrm>
          <a:prstGeom prst="rect">
            <a:avLst/>
          </a:prstGeom>
          <a:noFill/>
          <a:ln cap="flat">
            <a:noFill/>
          </a:ln>
        </p:spPr>
      </p:pic>
      <p:pic>
        <p:nvPicPr>
          <p:cNvPr id="27" name="Picture 26">
            <a:extLst>
              <a:ext uri="{FF2B5EF4-FFF2-40B4-BE49-F238E27FC236}">
                <a16:creationId xmlns:a16="http://schemas.microsoft.com/office/drawing/2014/main" id="{ACFB510F-790E-3D36-402B-D93C1984DB1F}"/>
              </a:ext>
            </a:extLst>
          </p:cNvPr>
          <p:cNvPicPr>
            <a:picLocks noChangeAspect="1"/>
          </p:cNvPicPr>
          <p:nvPr/>
        </p:nvPicPr>
        <p:blipFill>
          <a:blip r:embed="rId20">
            <a:lum/>
            <a:alphaModFix/>
          </a:blip>
          <a:srcRect l="30348" t="9608" r="16951" b="24736"/>
          <a:stretch>
            <a:fillRect/>
          </a:stretch>
        </p:blipFill>
        <p:spPr>
          <a:xfrm>
            <a:off x="8507879" y="2639881"/>
            <a:ext cx="1273676" cy="1108435"/>
          </a:xfrm>
          <a:prstGeom prst="rect">
            <a:avLst/>
          </a:prstGeom>
          <a:noFill/>
          <a:ln cap="flat">
            <a:noFill/>
          </a:ln>
        </p:spPr>
      </p:pic>
      <p:pic>
        <p:nvPicPr>
          <p:cNvPr id="28" name="Picture 27">
            <a:extLst>
              <a:ext uri="{FF2B5EF4-FFF2-40B4-BE49-F238E27FC236}">
                <a16:creationId xmlns:a16="http://schemas.microsoft.com/office/drawing/2014/main" id="{47D0EAB3-2AB1-004B-B39C-B3B98ED51870}"/>
              </a:ext>
            </a:extLst>
          </p:cNvPr>
          <p:cNvPicPr>
            <a:picLocks noChangeAspect="1"/>
          </p:cNvPicPr>
          <p:nvPr/>
        </p:nvPicPr>
        <p:blipFill>
          <a:blip r:embed="rId21">
            <a:lum/>
            <a:alphaModFix/>
          </a:blip>
          <a:srcRect l="3789" r="3789" b="7265"/>
          <a:stretch>
            <a:fillRect/>
          </a:stretch>
        </p:blipFill>
        <p:spPr>
          <a:xfrm>
            <a:off x="6874559" y="5126757"/>
            <a:ext cx="2144880" cy="1045799"/>
          </a:xfrm>
          <a:prstGeom prst="rect">
            <a:avLst/>
          </a:prstGeom>
          <a:noFill/>
          <a:ln cap="flat">
            <a:noFill/>
          </a:ln>
        </p:spPr>
      </p:pic>
      <p:pic>
        <p:nvPicPr>
          <p:cNvPr id="29" name="Picture 28">
            <a:extLst>
              <a:ext uri="{FF2B5EF4-FFF2-40B4-BE49-F238E27FC236}">
                <a16:creationId xmlns:a16="http://schemas.microsoft.com/office/drawing/2014/main" id="{2F945216-AE4E-95E5-931D-C0CDC1A381C1}"/>
              </a:ext>
            </a:extLst>
          </p:cNvPr>
          <p:cNvPicPr>
            <a:picLocks noChangeAspect="1"/>
          </p:cNvPicPr>
          <p:nvPr/>
        </p:nvPicPr>
        <p:blipFill>
          <a:blip r:embed="rId22">
            <a:lum/>
            <a:alphaModFix/>
          </a:blip>
          <a:srcRect/>
          <a:stretch>
            <a:fillRect/>
          </a:stretch>
        </p:blipFill>
        <p:spPr>
          <a:xfrm rot="16200004">
            <a:off x="5492696" y="4609257"/>
            <a:ext cx="1067040" cy="2066763"/>
          </a:xfrm>
          <a:prstGeom prst="rect">
            <a:avLst/>
          </a:prstGeom>
          <a:noFill/>
          <a:ln cap="flat">
            <a:noFill/>
          </a:ln>
        </p:spPr>
      </p:pic>
      <p:pic>
        <p:nvPicPr>
          <p:cNvPr id="30" name="Picture 29">
            <a:extLst>
              <a:ext uri="{FF2B5EF4-FFF2-40B4-BE49-F238E27FC236}">
                <a16:creationId xmlns:a16="http://schemas.microsoft.com/office/drawing/2014/main" id="{2DDE1F55-B7C8-9809-4BF9-4EA84E5CD2A4}"/>
              </a:ext>
            </a:extLst>
          </p:cNvPr>
          <p:cNvPicPr>
            <a:picLocks noChangeAspect="1"/>
          </p:cNvPicPr>
          <p:nvPr/>
        </p:nvPicPr>
        <p:blipFill>
          <a:blip r:embed="rId23">
            <a:lum/>
            <a:alphaModFix/>
          </a:blip>
          <a:srcRect/>
          <a:stretch>
            <a:fillRect/>
          </a:stretch>
        </p:blipFill>
        <p:spPr>
          <a:xfrm>
            <a:off x="6381359" y="1559884"/>
            <a:ext cx="883081" cy="1128598"/>
          </a:xfrm>
          <a:prstGeom prst="rect">
            <a:avLst/>
          </a:prstGeom>
          <a:noFill/>
          <a:ln cap="flat">
            <a:noFill/>
          </a:ln>
        </p:spPr>
      </p:pic>
      <p:pic>
        <p:nvPicPr>
          <p:cNvPr id="31" name="Picture 30">
            <a:extLst>
              <a:ext uri="{FF2B5EF4-FFF2-40B4-BE49-F238E27FC236}">
                <a16:creationId xmlns:a16="http://schemas.microsoft.com/office/drawing/2014/main" id="{5CB54BA9-2BBB-BBEC-CB10-5813ED13E17F}"/>
              </a:ext>
            </a:extLst>
          </p:cNvPr>
          <p:cNvPicPr>
            <a:picLocks noChangeAspect="1"/>
          </p:cNvPicPr>
          <p:nvPr/>
        </p:nvPicPr>
        <p:blipFill>
          <a:blip r:embed="rId24">
            <a:lum/>
            <a:alphaModFix/>
          </a:blip>
          <a:srcRect l="29707" t="7461" r="22283" b="29845"/>
          <a:stretch>
            <a:fillRect/>
          </a:stretch>
        </p:blipFill>
        <p:spPr>
          <a:xfrm>
            <a:off x="8089916" y="860038"/>
            <a:ext cx="1688037" cy="1785603"/>
          </a:xfrm>
          <a:prstGeom prst="rect">
            <a:avLst/>
          </a:prstGeom>
          <a:noFill/>
          <a:ln cap="flat">
            <a:noFill/>
          </a:ln>
        </p:spPr>
      </p:pic>
      <p:pic>
        <p:nvPicPr>
          <p:cNvPr id="32" name="Picture 31">
            <a:extLst>
              <a:ext uri="{FF2B5EF4-FFF2-40B4-BE49-F238E27FC236}">
                <a16:creationId xmlns:a16="http://schemas.microsoft.com/office/drawing/2014/main" id="{82C04798-A9B0-0283-16AD-A72B0E23AF8C}"/>
              </a:ext>
            </a:extLst>
          </p:cNvPr>
          <p:cNvPicPr>
            <a:picLocks noChangeAspect="1"/>
          </p:cNvPicPr>
          <p:nvPr/>
        </p:nvPicPr>
        <p:blipFill>
          <a:blip r:embed="rId25">
            <a:lum/>
            <a:alphaModFix/>
          </a:blip>
          <a:srcRect/>
          <a:stretch>
            <a:fillRect/>
          </a:stretch>
        </p:blipFill>
        <p:spPr>
          <a:xfrm rot="5400013">
            <a:off x="6755939" y="1317773"/>
            <a:ext cx="1821237" cy="891357"/>
          </a:xfrm>
          <a:prstGeom prst="rect">
            <a:avLst/>
          </a:prstGeom>
          <a:noFill/>
          <a:ln cap="flat">
            <a:noFill/>
          </a:ln>
        </p:spPr>
      </p:pic>
      <p:pic>
        <p:nvPicPr>
          <p:cNvPr id="33" name="Picture 32">
            <a:extLst>
              <a:ext uri="{FF2B5EF4-FFF2-40B4-BE49-F238E27FC236}">
                <a16:creationId xmlns:a16="http://schemas.microsoft.com/office/drawing/2014/main" id="{EF89334A-1DF1-0213-AC6F-AD8BEE143F93}"/>
              </a:ext>
            </a:extLst>
          </p:cNvPr>
          <p:cNvPicPr>
            <a:picLocks noChangeAspect="1"/>
          </p:cNvPicPr>
          <p:nvPr/>
        </p:nvPicPr>
        <p:blipFill>
          <a:blip r:embed="rId26">
            <a:lum/>
            <a:alphaModFix/>
          </a:blip>
          <a:srcRect l="20040" t="5000" r="20040" b="5000"/>
          <a:stretch>
            <a:fillRect/>
          </a:stretch>
        </p:blipFill>
        <p:spPr>
          <a:xfrm>
            <a:off x="6194520" y="2652482"/>
            <a:ext cx="1226877" cy="1282683"/>
          </a:xfrm>
          <a:prstGeom prst="rect">
            <a:avLst/>
          </a:prstGeom>
          <a:noFill/>
          <a:ln cap="flat">
            <a:noFill/>
          </a:ln>
        </p:spPr>
      </p:pic>
      <p:pic>
        <p:nvPicPr>
          <p:cNvPr id="34" name="Picture 33">
            <a:extLst>
              <a:ext uri="{FF2B5EF4-FFF2-40B4-BE49-F238E27FC236}">
                <a16:creationId xmlns:a16="http://schemas.microsoft.com/office/drawing/2014/main" id="{2763131A-6557-F9D6-9E21-EAFDFAABCA99}"/>
              </a:ext>
            </a:extLst>
          </p:cNvPr>
          <p:cNvPicPr>
            <a:picLocks noChangeAspect="1"/>
          </p:cNvPicPr>
          <p:nvPr/>
        </p:nvPicPr>
        <p:blipFill>
          <a:blip r:embed="rId27">
            <a:lum/>
            <a:alphaModFix/>
          </a:blip>
          <a:srcRect/>
          <a:stretch>
            <a:fillRect/>
          </a:stretch>
        </p:blipFill>
        <p:spPr>
          <a:xfrm>
            <a:off x="7420676" y="2645999"/>
            <a:ext cx="1300679" cy="1283396"/>
          </a:xfrm>
          <a:prstGeom prst="rect">
            <a:avLst/>
          </a:prstGeom>
          <a:noFill/>
          <a:ln cap="flat">
            <a:noFill/>
          </a:ln>
        </p:spPr>
      </p:pic>
      <p:pic>
        <p:nvPicPr>
          <p:cNvPr id="35" name="Picture 34">
            <a:extLst>
              <a:ext uri="{FF2B5EF4-FFF2-40B4-BE49-F238E27FC236}">
                <a16:creationId xmlns:a16="http://schemas.microsoft.com/office/drawing/2014/main" id="{49FC0AFE-8F7A-3CCE-0D9D-0A90EE871D35}"/>
              </a:ext>
            </a:extLst>
          </p:cNvPr>
          <p:cNvPicPr>
            <a:picLocks noChangeAspect="1"/>
          </p:cNvPicPr>
          <p:nvPr/>
        </p:nvPicPr>
        <p:blipFill>
          <a:blip r:embed="rId28">
            <a:lum/>
            <a:alphaModFix/>
          </a:blip>
          <a:srcRect/>
          <a:stretch>
            <a:fillRect/>
          </a:stretch>
        </p:blipFill>
        <p:spPr>
          <a:xfrm>
            <a:off x="6389278" y="852842"/>
            <a:ext cx="849596" cy="734400"/>
          </a:xfrm>
          <a:prstGeom prst="rect">
            <a:avLst/>
          </a:prstGeom>
          <a:noFill/>
          <a:ln cap="flat">
            <a:noFill/>
          </a:ln>
        </p:spPr>
      </p:pic>
      <p:pic>
        <p:nvPicPr>
          <p:cNvPr id="36" name="Picture 35">
            <a:extLst>
              <a:ext uri="{FF2B5EF4-FFF2-40B4-BE49-F238E27FC236}">
                <a16:creationId xmlns:a16="http://schemas.microsoft.com/office/drawing/2014/main" id="{AF1824FC-1365-1F87-A46E-35B66AD94206}"/>
              </a:ext>
            </a:extLst>
          </p:cNvPr>
          <p:cNvPicPr>
            <a:picLocks noChangeAspect="1"/>
          </p:cNvPicPr>
          <p:nvPr/>
        </p:nvPicPr>
        <p:blipFill>
          <a:blip r:embed="rId29">
            <a:lum/>
            <a:alphaModFix/>
          </a:blip>
          <a:srcRect l="7360"/>
          <a:stretch>
            <a:fillRect/>
          </a:stretch>
        </p:blipFill>
        <p:spPr>
          <a:xfrm>
            <a:off x="4993922" y="852842"/>
            <a:ext cx="1406520" cy="1799283"/>
          </a:xfrm>
          <a:prstGeom prst="rect">
            <a:avLst/>
          </a:prstGeom>
          <a:noFill/>
          <a:ln cap="flat">
            <a:noFill/>
          </a:ln>
        </p:spPr>
      </p:pic>
      <p:pic>
        <p:nvPicPr>
          <p:cNvPr id="37" name="Picture 36">
            <a:extLst>
              <a:ext uri="{FF2B5EF4-FFF2-40B4-BE49-F238E27FC236}">
                <a16:creationId xmlns:a16="http://schemas.microsoft.com/office/drawing/2014/main" id="{73D1A63B-FD99-29FF-F943-B4E7CF5F5FF8}"/>
              </a:ext>
            </a:extLst>
          </p:cNvPr>
          <p:cNvPicPr>
            <a:picLocks noChangeAspect="1"/>
          </p:cNvPicPr>
          <p:nvPr/>
        </p:nvPicPr>
        <p:blipFill>
          <a:blip r:embed="rId30">
            <a:lum/>
            <a:alphaModFix/>
          </a:blip>
          <a:srcRect/>
          <a:stretch>
            <a:fillRect/>
          </a:stretch>
        </p:blipFill>
        <p:spPr>
          <a:xfrm>
            <a:off x="8684276" y="3738240"/>
            <a:ext cx="1101239" cy="687601"/>
          </a:xfrm>
          <a:prstGeom prst="rect">
            <a:avLst/>
          </a:prstGeom>
          <a:noFill/>
          <a:ln cap="flat">
            <a:noFill/>
          </a:ln>
        </p:spPr>
      </p:pic>
      <p:pic>
        <p:nvPicPr>
          <p:cNvPr id="38" name="Picture 37">
            <a:extLst>
              <a:ext uri="{FF2B5EF4-FFF2-40B4-BE49-F238E27FC236}">
                <a16:creationId xmlns:a16="http://schemas.microsoft.com/office/drawing/2014/main" id="{F87EB04D-6075-1C11-2E71-69E71DAD6793}"/>
              </a:ext>
            </a:extLst>
          </p:cNvPr>
          <p:cNvPicPr>
            <a:picLocks noChangeAspect="1"/>
          </p:cNvPicPr>
          <p:nvPr/>
        </p:nvPicPr>
        <p:blipFill>
          <a:blip r:embed="rId31">
            <a:lum/>
            <a:alphaModFix/>
          </a:blip>
          <a:srcRect/>
          <a:stretch>
            <a:fillRect/>
          </a:stretch>
        </p:blipFill>
        <p:spPr>
          <a:xfrm>
            <a:off x="8759156" y="5133962"/>
            <a:ext cx="1038602" cy="1042196"/>
          </a:xfrm>
          <a:prstGeom prst="rect">
            <a:avLst/>
          </a:prstGeom>
          <a:noFill/>
          <a:ln cap="flat">
            <a:noFill/>
          </a:ln>
        </p:spPr>
      </p:pic>
      <p:pic>
        <p:nvPicPr>
          <p:cNvPr id="39" name="Picture 38">
            <a:extLst>
              <a:ext uri="{FF2B5EF4-FFF2-40B4-BE49-F238E27FC236}">
                <a16:creationId xmlns:a16="http://schemas.microsoft.com/office/drawing/2014/main" id="{0F6984D2-F6AD-A419-3F8A-847AC22F6EC2}"/>
              </a:ext>
            </a:extLst>
          </p:cNvPr>
          <p:cNvPicPr>
            <a:picLocks noChangeAspect="1"/>
          </p:cNvPicPr>
          <p:nvPr/>
        </p:nvPicPr>
        <p:blipFill>
          <a:blip r:embed="rId32">
            <a:lum/>
            <a:alphaModFix/>
          </a:blip>
          <a:srcRect l="37200" t="37200" r="37200" b="37200"/>
          <a:stretch>
            <a:fillRect/>
          </a:stretch>
        </p:blipFill>
        <p:spPr>
          <a:xfrm>
            <a:off x="8684276" y="4290117"/>
            <a:ext cx="1107356" cy="84383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42E651-6D0E-8935-79C5-84E94B239C25}"/>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15097DC4-C65E-3E2D-E72E-E9775F43B42C}"/>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67106E05-61C0-4DB4-7EBD-27B2C472FF38}"/>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3F688BFF-5432-08A5-ED78-7DA6C2AD3638}"/>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640BA2-E478-20AB-95A7-AA3EB6D18F4B}"/>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9F640BA2-E478-20AB-95A7-AA3EB6D18F4B}"/>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6C0B00E1-424C-6C92-FE40-41F038A1A86C}"/>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21EE16D9-AD02-5B1A-1A23-95762FB84F52}"/>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763EE55-223D-37EC-8911-96778B7ECD94}"/>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9763EE55-223D-37EC-8911-96778B7ECD94}"/>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D71A60-5B19-BBDC-F463-53094FDCC80E}"/>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D5D71A60-5B19-BBDC-F463-53094FDCC80E}"/>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D76FA4-930A-8B57-199E-D705446D37D3}"/>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3BEA70C1-D93C-CBE4-52A0-A6FB70380012}"/>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DFBD755A-9DB9-6550-E9B1-099FAED742FE}"/>
              </a:ext>
            </a:extLst>
          </p:cNvPr>
          <p:cNvSpPr txBox="1">
            <a:spLocks noGrp="1"/>
          </p:cNvSpPr>
          <p:nvPr>
            <p:ph type="title" idx="4294967295"/>
          </p:nvPr>
        </p:nvSpPr>
        <p:spPr>
          <a:xfrm>
            <a:off x="503642" y="97200"/>
            <a:ext cx="9068763" cy="444956"/>
          </a:xfrm>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58662E52-10EA-10DA-BD99-2027DFB12A2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FA0BB258-AD8C-5CFB-4BED-9AA838BC563A}"/>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157915-5CF8-A475-B3E9-3E0D2D7F189B}"/>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11157915-5CF8-A475-B3E9-3E0D2D7F189B}"/>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6D441F3C-5DC4-34E2-39D8-FB07220CB57E}"/>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9" name="TextBox 8">
            <a:extLst>
              <a:ext uri="{FF2B5EF4-FFF2-40B4-BE49-F238E27FC236}">
                <a16:creationId xmlns:a16="http://schemas.microsoft.com/office/drawing/2014/main" id="{9EA784CF-8D85-DD83-5B91-053386345FC0}"/>
              </a:ext>
            </a:extLst>
          </p:cNvPr>
          <p:cNvSpPr txBox="1"/>
          <p:nvPr/>
        </p:nvSpPr>
        <p:spPr>
          <a:xfrm>
            <a:off x="5155204" y="904323"/>
            <a:ext cx="3553559"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2 hours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'Earth Rotation Synthesis'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0FDEB3-F133-A55B-294A-E768104A5797}"/>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090FDEB3-F133-A55B-294A-E768104A5797}"/>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72F3D6-F0F1-5849-36BB-D8E03EB169C1}"/>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7572F3D6-F0F1-5849-36BB-D8E03EB169C1}"/>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25D9F7-A81C-CBD0-D94A-DBFAD8F59B53}"/>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331E7F31-D726-006F-03F4-6342B8601137}"/>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DE3F7EF4-2074-D595-1DD3-DB7607A24E71}"/>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81407832-2174-EEE9-F3D2-900C050E9E6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B60421FD-AF46-D2D4-0A7D-9C0FBDFBFBB9}"/>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EF5141-DF44-F745-EB77-ECEA0DF5E614}"/>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9CEF5141-DF44-F745-EB77-ECEA0DF5E614}"/>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23D402FC-EEC5-58F2-F32A-DA5F57849F47}"/>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9" name="TextBox 8">
            <a:extLst>
              <a:ext uri="{FF2B5EF4-FFF2-40B4-BE49-F238E27FC236}">
                <a16:creationId xmlns:a16="http://schemas.microsoft.com/office/drawing/2014/main" id="{6EDEBC6C-CF3D-251D-6043-863F97A84F73}"/>
              </a:ext>
            </a:extLst>
          </p:cNvPr>
          <p:cNvSpPr txBox="1"/>
          <p:nvPr/>
        </p:nvSpPr>
        <p:spPr>
          <a:xfrm>
            <a:off x="5155560" y="904679"/>
            <a:ext cx="355320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'Earth Rotation Synthesis'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BD03F4-B343-C683-8DB6-8C4AAB2C7A49}"/>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8FBD03F4-B343-C683-8DB6-8C4AAB2C7A49}"/>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98C1C3-37CB-4B4C-2F62-8D61BF89C99C}"/>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D498C1C3-37CB-4B4C-2F62-8D61BF89C99C}"/>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151F21-00F1-F42B-AA5B-0B34099D45E0}"/>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EFD62EFD-CE57-F852-0343-8E9DFB66C7CD}"/>
              </a:ext>
            </a:extLst>
          </p:cNvPr>
          <p:cNvSpPr/>
          <p:nvPr/>
        </p:nvSpPr>
        <p:spPr>
          <a:xfrm>
            <a:off x="2286279" y="1047883"/>
            <a:ext cx="162536" cy="722126"/>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Rectangle 14">
            <a:extLst>
              <a:ext uri="{FF2B5EF4-FFF2-40B4-BE49-F238E27FC236}">
                <a16:creationId xmlns:a16="http://schemas.microsoft.com/office/drawing/2014/main" id="{4F69D212-3610-4426-A15F-6C343B971FEA}"/>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2" name="Picture 1">
            <a:extLst>
              <a:ext uri="{FF2B5EF4-FFF2-40B4-BE49-F238E27FC236}">
                <a16:creationId xmlns:a16="http://schemas.microsoft.com/office/drawing/2014/main" id="{94B4C08E-5275-6C77-2107-24414568C6DB}"/>
              </a:ext>
            </a:extLst>
          </p:cNvPr>
          <p:cNvPicPr>
            <a:picLocks noChangeAspect="1"/>
          </p:cNvPicPr>
          <p:nvPr/>
        </p:nvPicPr>
        <p:blipFill>
          <a:blip r:embed="rId3">
            <a:lum/>
            <a:alphaModFix/>
          </a:blip>
          <a:srcRect/>
          <a:stretch>
            <a:fillRect/>
          </a:stretch>
        </p:blipFill>
        <p:spPr>
          <a:xfrm>
            <a:off x="8271717" y="727560"/>
            <a:ext cx="1805043" cy="1779120"/>
          </a:xfrm>
          <a:prstGeom prst="rect">
            <a:avLst/>
          </a:prstGeom>
          <a:noFill/>
          <a:ln cap="flat">
            <a:noFill/>
          </a:ln>
        </p:spPr>
      </p:pic>
      <p:sp>
        <p:nvSpPr>
          <p:cNvPr id="3" name="Title 2">
            <a:extLst>
              <a:ext uri="{FF2B5EF4-FFF2-40B4-BE49-F238E27FC236}">
                <a16:creationId xmlns:a16="http://schemas.microsoft.com/office/drawing/2014/main" id="{7F5D5A6E-862F-F269-30E9-8A77BD30387A}"/>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4" name="Picture 3">
            <a:extLst>
              <a:ext uri="{FF2B5EF4-FFF2-40B4-BE49-F238E27FC236}">
                <a16:creationId xmlns:a16="http://schemas.microsoft.com/office/drawing/2014/main" id="{495DF863-795D-33CD-ECFA-D3902FDE2CFD}"/>
              </a:ext>
            </a:extLst>
          </p:cNvPr>
          <p:cNvPicPr>
            <a:picLocks noChangeAspect="1"/>
          </p:cNvPicPr>
          <p:nvPr/>
        </p:nvPicPr>
        <p:blipFill>
          <a:blip r:embed="rId4">
            <a:lum/>
            <a:alphaModFix/>
          </a:blip>
          <a:srcRect/>
          <a:stretch>
            <a:fillRect/>
          </a:stretch>
        </p:blipFill>
        <p:spPr>
          <a:xfrm>
            <a:off x="368274" y="2063160"/>
            <a:ext cx="4770360" cy="4579562"/>
          </a:xfrm>
          <a:prstGeom prst="rect">
            <a:avLst/>
          </a:prstGeom>
          <a:noFill/>
          <a:ln cap="flat">
            <a:noFill/>
          </a:ln>
        </p:spPr>
      </p:pic>
      <p:pic>
        <p:nvPicPr>
          <p:cNvPr id="5" name="Picture 4">
            <a:extLst>
              <a:ext uri="{FF2B5EF4-FFF2-40B4-BE49-F238E27FC236}">
                <a16:creationId xmlns:a16="http://schemas.microsoft.com/office/drawing/2014/main" id="{06DEBFF5-A9E5-E762-D65E-5133C409359F}"/>
              </a:ext>
            </a:extLst>
          </p:cNvPr>
          <p:cNvPicPr>
            <a:picLocks noChangeAspect="1"/>
          </p:cNvPicPr>
          <p:nvPr/>
        </p:nvPicPr>
        <p:blipFill>
          <a:blip r:embed="rId5">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6DB97A-7C58-3AED-224E-02D23B87E329}"/>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7A6DB97A-7C58-3AED-224E-02D23B87E329}"/>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6"/>
                <a:stretch>
                  <a:fillRect t="-4717"/>
                </a:stretch>
              </a:blipFill>
              <a:ln cap="flat">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C05588DF-1EA3-1AC1-8F17-3062F08A4465}"/>
              </a:ext>
            </a:extLst>
          </p:cNvPr>
          <p:cNvSpPr txBox="1"/>
          <p:nvPr/>
        </p:nvSpPr>
        <p:spPr>
          <a:xfrm>
            <a:off x="5155917" y="905036"/>
            <a:ext cx="377892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 2 freqs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'Multi-Frequency Synthesis'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8B01C1-1836-D052-F37D-0FA968FEC767}"/>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DE8B01C1-1836-D052-F37D-0FA968FEC767}"/>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9FEEB9-9E0F-60B7-8A2C-D46FE1D982B3}"/>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3E9FEEB9-9E0F-60B7-8A2C-D46FE1D982B3}"/>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0B1A9F-596F-CA16-8B3A-7BC6CEA54CA2}"/>
              </a:ext>
            </a:extLst>
          </p:cNvPr>
          <p:cNvSpPr/>
          <p:nvPr/>
        </p:nvSpPr>
        <p:spPr>
          <a:xfrm>
            <a:off x="2286279" y="1047883"/>
            <a:ext cx="162536" cy="722126"/>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2" name="Picture 1">
            <a:extLst>
              <a:ext uri="{FF2B5EF4-FFF2-40B4-BE49-F238E27FC236}">
                <a16:creationId xmlns:a16="http://schemas.microsoft.com/office/drawing/2014/main" id="{B53B80B4-4411-2493-3DBD-DE369181A3A5}"/>
              </a:ext>
            </a:extLst>
          </p:cNvPr>
          <p:cNvPicPr>
            <a:picLocks noChangeAspect="1"/>
          </p:cNvPicPr>
          <p:nvPr/>
        </p:nvPicPr>
        <p:blipFill>
          <a:blip r:embed="rId3">
            <a:lum/>
            <a:alphaModFix/>
          </a:blip>
          <a:srcRect/>
          <a:stretch>
            <a:fillRect/>
          </a:stretch>
        </p:blipFill>
        <p:spPr>
          <a:xfrm>
            <a:off x="8271717" y="727560"/>
            <a:ext cx="1805043" cy="1779120"/>
          </a:xfrm>
          <a:prstGeom prst="rect">
            <a:avLst/>
          </a:prstGeom>
          <a:noFill/>
          <a:ln cap="flat">
            <a:noFill/>
          </a:ln>
        </p:spPr>
      </p:pic>
      <p:sp>
        <p:nvSpPr>
          <p:cNvPr id="3" name="Title 2">
            <a:extLst>
              <a:ext uri="{FF2B5EF4-FFF2-40B4-BE49-F238E27FC236}">
                <a16:creationId xmlns:a16="http://schemas.microsoft.com/office/drawing/2014/main" id="{E31E722D-B5FD-D513-AA9E-F6D5FE16DFF3}"/>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4" name="Picture 3">
            <a:extLst>
              <a:ext uri="{FF2B5EF4-FFF2-40B4-BE49-F238E27FC236}">
                <a16:creationId xmlns:a16="http://schemas.microsoft.com/office/drawing/2014/main" id="{CD4FFD8D-E6CF-6D3A-05FE-D1A512D2C396}"/>
              </a:ext>
            </a:extLst>
          </p:cNvPr>
          <p:cNvPicPr>
            <a:picLocks noChangeAspect="1"/>
          </p:cNvPicPr>
          <p:nvPr/>
        </p:nvPicPr>
        <p:blipFill>
          <a:blip r:embed="rId4">
            <a:lum/>
            <a:alphaModFix/>
          </a:blip>
          <a:srcRect/>
          <a:stretch>
            <a:fillRect/>
          </a:stretch>
        </p:blipFill>
        <p:spPr>
          <a:xfrm>
            <a:off x="368274" y="2063160"/>
            <a:ext cx="4770360" cy="4579562"/>
          </a:xfrm>
          <a:prstGeom prst="rect">
            <a:avLst/>
          </a:prstGeom>
          <a:noFill/>
          <a:ln cap="flat">
            <a:noFill/>
          </a:ln>
        </p:spPr>
      </p:pic>
      <p:pic>
        <p:nvPicPr>
          <p:cNvPr id="5" name="Picture 4">
            <a:extLst>
              <a:ext uri="{FF2B5EF4-FFF2-40B4-BE49-F238E27FC236}">
                <a16:creationId xmlns:a16="http://schemas.microsoft.com/office/drawing/2014/main" id="{91083B54-7526-1E02-C890-F0DEEA4FCC74}"/>
              </a:ext>
            </a:extLst>
          </p:cNvPr>
          <p:cNvPicPr>
            <a:picLocks noChangeAspect="1"/>
          </p:cNvPicPr>
          <p:nvPr/>
        </p:nvPicPr>
        <p:blipFill>
          <a:blip r:embed="rId5">
            <a:lum/>
            <a:alphaModFix/>
          </a:blip>
          <a:srcRect/>
          <a:stretch>
            <a:fillRect/>
          </a:stretch>
        </p:blipFill>
        <p:spPr>
          <a:xfrm>
            <a:off x="4771083" y="2221196"/>
            <a:ext cx="5021281" cy="4849556"/>
          </a:xfrm>
          <a:prstGeom prst="rect">
            <a:avLst/>
          </a:prstGeom>
          <a:noFill/>
          <a:ln cap="flat">
            <a:noFill/>
          </a:ln>
        </p:spPr>
      </p:pic>
      <p:sp>
        <p:nvSpPr>
          <p:cNvPr id="6" name="Rectangle 5">
            <a:extLst>
              <a:ext uri="{FF2B5EF4-FFF2-40B4-BE49-F238E27FC236}">
                <a16:creationId xmlns:a16="http://schemas.microsoft.com/office/drawing/2014/main" id="{3A62CF67-AEDC-BB7C-5EC1-7EC41C651870}"/>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Rectangle 7">
            <a:extLst>
              <a:ext uri="{FF2B5EF4-FFF2-40B4-BE49-F238E27FC236}">
                <a16:creationId xmlns:a16="http://schemas.microsoft.com/office/drawing/2014/main" id="{FA30952A-FACB-633D-76DD-6FC800C4B9CF}"/>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3EBBE2-61C7-0953-F695-A559664802FC}"/>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893EBBE2-61C7-0953-F695-A559664802FC}"/>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6"/>
                <a:stretch>
                  <a:fillRect t="-4717"/>
                </a:stretch>
              </a:blipFill>
              <a:ln cap="flat">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3E4992EF-876D-1978-82D5-EB1D9558F096}"/>
              </a:ext>
            </a:extLst>
          </p:cNvPr>
          <p:cNvSpPr txBox="1"/>
          <p:nvPr/>
        </p:nvSpPr>
        <p:spPr>
          <a:xfrm>
            <a:off x="5156283" y="905402"/>
            <a:ext cx="400464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 3 freqs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'Multi-Frequency Synthesis'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376506-B23A-3174-7A7E-82B48900C342}"/>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9E376506-B23A-3174-7A7E-82B48900C342}"/>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9944E2-191A-F65D-9F64-E51EB058B5FB}"/>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6A9944E2-191A-F65D-9F64-E51EB058B5FB}"/>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8B33-62A2-2FA1-3B72-3430E1571583}"/>
              </a:ext>
            </a:extLst>
          </p:cNvPr>
          <p:cNvSpPr txBox="1">
            <a:spLocks noGrp="1"/>
          </p:cNvSpPr>
          <p:nvPr>
            <p:ph type="title" idx="4294967295"/>
          </p:nvPr>
        </p:nvSpPr>
        <p:spPr/>
        <p:txBody>
          <a:bodyPr>
            <a:spAutoFit/>
          </a:bodyPr>
          <a:lstStyle/>
          <a:p>
            <a:pPr lvl="0"/>
            <a:r>
              <a:rPr lang="en-US"/>
              <a:t>Image formed by an interferometer : Convolution Equation</a:t>
            </a:r>
          </a:p>
        </p:txBody>
      </p:sp>
      <p:pic>
        <p:nvPicPr>
          <p:cNvPr id="3" name="Picture 2">
            <a:extLst>
              <a:ext uri="{FF2B5EF4-FFF2-40B4-BE49-F238E27FC236}">
                <a16:creationId xmlns:a16="http://schemas.microsoft.com/office/drawing/2014/main" id="{ACD2CFBE-6123-E530-7658-842E02844692}"/>
              </a:ext>
            </a:extLst>
          </p:cNvPr>
          <p:cNvPicPr>
            <a:picLocks noChangeAspect="1"/>
          </p:cNvPicPr>
          <p:nvPr/>
        </p:nvPicPr>
        <p:blipFill>
          <a:blip r:embed="rId3">
            <a:lum/>
            <a:alphaModFix/>
          </a:blip>
          <a:srcRect/>
          <a:stretch>
            <a:fillRect/>
          </a:stretch>
        </p:blipFill>
        <p:spPr>
          <a:xfrm>
            <a:off x="2142722" y="1538276"/>
            <a:ext cx="2694956" cy="2261155"/>
          </a:xfrm>
          <a:prstGeom prst="rect">
            <a:avLst/>
          </a:prstGeom>
          <a:noFill/>
          <a:ln cap="flat">
            <a:noFill/>
          </a:ln>
        </p:spPr>
      </p:pic>
      <p:pic>
        <p:nvPicPr>
          <p:cNvPr id="4" name="Picture 3">
            <a:extLst>
              <a:ext uri="{FF2B5EF4-FFF2-40B4-BE49-F238E27FC236}">
                <a16:creationId xmlns:a16="http://schemas.microsoft.com/office/drawing/2014/main" id="{4A9FE086-48FC-7C51-A249-783F541D6484}"/>
              </a:ext>
            </a:extLst>
          </p:cNvPr>
          <p:cNvPicPr>
            <a:picLocks noChangeAspect="1"/>
          </p:cNvPicPr>
          <p:nvPr/>
        </p:nvPicPr>
        <p:blipFill>
          <a:blip r:embed="rId4">
            <a:lum/>
            <a:alphaModFix/>
          </a:blip>
          <a:srcRect/>
          <a:stretch>
            <a:fillRect/>
          </a:stretch>
        </p:blipFill>
        <p:spPr>
          <a:xfrm>
            <a:off x="-260283" y="1548719"/>
            <a:ext cx="2660757" cy="2261521"/>
          </a:xfrm>
          <a:prstGeom prst="rect">
            <a:avLst/>
          </a:prstGeom>
          <a:noFill/>
          <a:ln cap="flat">
            <a:noFill/>
          </a:ln>
        </p:spPr>
      </p:pic>
      <p:pic>
        <p:nvPicPr>
          <p:cNvPr id="5" name="Picture 4">
            <a:extLst>
              <a:ext uri="{FF2B5EF4-FFF2-40B4-BE49-F238E27FC236}">
                <a16:creationId xmlns:a16="http://schemas.microsoft.com/office/drawing/2014/main" id="{CF60E866-AB12-DB63-84A2-3CBD58801B32}"/>
              </a:ext>
            </a:extLst>
          </p:cNvPr>
          <p:cNvPicPr>
            <a:picLocks noChangeAspect="1"/>
          </p:cNvPicPr>
          <p:nvPr/>
        </p:nvPicPr>
        <p:blipFill>
          <a:blip r:embed="rId5">
            <a:lum/>
            <a:alphaModFix/>
          </a:blip>
          <a:srcRect/>
          <a:stretch>
            <a:fillRect/>
          </a:stretch>
        </p:blipFill>
        <p:spPr>
          <a:xfrm>
            <a:off x="4597557" y="1548362"/>
            <a:ext cx="2481480" cy="2228401"/>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47314C9-C562-4E5B-82A1-19E373EDD6BF}"/>
                  </a:ext>
                </a:extLst>
              </p:cNvPr>
              <p:cNvSpPr txBox="1"/>
              <p:nvPr/>
            </p:nvSpPr>
            <p:spPr>
              <a:xfrm>
                <a:off x="1016282" y="886318"/>
                <a:ext cx="5047204" cy="4244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 = </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𝑃𝑆𝐹</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 ∗ </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847314C9-C562-4E5B-82A1-19E373EDD6BF}"/>
                  </a:ext>
                </a:extLst>
              </p:cNvPr>
              <p:cNvSpPr txBox="1">
                <a:spLocks noRot="1" noChangeAspect="1" noMove="1" noResize="1" noEditPoints="1" noAdjustHandles="1" noChangeArrowheads="1" noChangeShapeType="1" noTextEdit="1"/>
              </p:cNvSpPr>
              <p:nvPr/>
            </p:nvSpPr>
            <p:spPr>
              <a:xfrm>
                <a:off x="1016282" y="886318"/>
                <a:ext cx="5047204" cy="424437"/>
              </a:xfrm>
              <a:prstGeom prst="rect">
                <a:avLst/>
              </a:prstGeom>
              <a:blipFill>
                <a:blip r:embed="rId6"/>
                <a:stretch>
                  <a:fillRect b="-2857"/>
                </a:stretch>
              </a:blipFill>
              <a:ln cap="flat">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E23197D6-7390-FAB6-8FCE-1910CA09FC01}"/>
              </a:ext>
            </a:extLst>
          </p:cNvPr>
          <p:cNvSpPr/>
          <p:nvPr/>
        </p:nvSpPr>
        <p:spPr>
          <a:xfrm>
            <a:off x="2151363" y="1692362"/>
            <a:ext cx="622075" cy="166751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Rectangle 7">
            <a:extLst>
              <a:ext uri="{FF2B5EF4-FFF2-40B4-BE49-F238E27FC236}">
                <a16:creationId xmlns:a16="http://schemas.microsoft.com/office/drawing/2014/main" id="{3289812A-EEF3-1769-2768-FD1022A36775}"/>
              </a:ext>
            </a:extLst>
          </p:cNvPr>
          <p:cNvSpPr/>
          <p:nvPr/>
        </p:nvSpPr>
        <p:spPr>
          <a:xfrm>
            <a:off x="4582442" y="1692718"/>
            <a:ext cx="556924" cy="166751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Rectangle 8">
            <a:extLst>
              <a:ext uri="{FF2B5EF4-FFF2-40B4-BE49-F238E27FC236}">
                <a16:creationId xmlns:a16="http://schemas.microsoft.com/office/drawing/2014/main" id="{071D664C-234D-4185-CCF5-0094EE077F51}"/>
              </a:ext>
            </a:extLst>
          </p:cNvPr>
          <p:cNvSpPr/>
          <p:nvPr/>
        </p:nvSpPr>
        <p:spPr>
          <a:xfrm>
            <a:off x="254157" y="1414083"/>
            <a:ext cx="6705715" cy="255602"/>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1148D339-10D6-E80E-8F57-8CEB584FB805}"/>
              </a:ext>
            </a:extLst>
          </p:cNvPr>
          <p:cNvSpPr txBox="1"/>
          <p:nvPr/>
        </p:nvSpPr>
        <p:spPr>
          <a:xfrm>
            <a:off x="7229520" y="1468800"/>
            <a:ext cx="2711881" cy="25992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You have measured the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AE00"/>
                </a:solidFill>
                <a:uFillTx/>
                <a:latin typeface="Luxi Sans" pitchFamily="34"/>
                <a:ea typeface="DejaVu LGC Sans" pitchFamily="2"/>
                <a:cs typeface="DejaVu LGC Sans" pitchFamily="2"/>
              </a:rPr>
              <a:t>Convolution of the True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AE00"/>
                </a:solidFill>
                <a:uFillTx/>
                <a:latin typeface="Luxi Sans" pitchFamily="34"/>
                <a:ea typeface="DejaVu LGC Sans" pitchFamily="2"/>
                <a:cs typeface="DejaVu LGC Sans" pitchFamily="2"/>
              </a:rPr>
              <a:t> with the instrumental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Recovering True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11" name="Straight Connector 10">
            <a:extLst>
              <a:ext uri="{FF2B5EF4-FFF2-40B4-BE49-F238E27FC236}">
                <a16:creationId xmlns:a16="http://schemas.microsoft.com/office/drawing/2014/main" id="{296D4B0F-55EC-0DF2-70F3-A658553D33F6}"/>
              </a:ext>
            </a:extLst>
          </p:cNvPr>
          <p:cNvSpPr/>
          <p:nvPr/>
        </p:nvSpPr>
        <p:spPr>
          <a:xfrm flipH="1">
            <a:off x="1291315" y="1333798"/>
            <a:ext cx="408956" cy="2843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7D359889-08C1-E19D-34EB-E30D192E0B9F}"/>
              </a:ext>
            </a:extLst>
          </p:cNvPr>
          <p:cNvSpPr/>
          <p:nvPr/>
        </p:nvSpPr>
        <p:spPr>
          <a:xfrm>
            <a:off x="3200756" y="1378796"/>
            <a:ext cx="236884" cy="25056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A556280D-918B-62D6-7E7E-44ED561794D0}"/>
              </a:ext>
            </a:extLst>
          </p:cNvPr>
          <p:cNvSpPr/>
          <p:nvPr/>
        </p:nvSpPr>
        <p:spPr>
          <a:xfrm>
            <a:off x="5094716" y="1339559"/>
            <a:ext cx="477362" cy="31751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E3DFBC12-133A-B9EA-CE26-325A8B72EA86}"/>
              </a:ext>
            </a:extLst>
          </p:cNvPr>
          <p:cNvSpPr/>
          <p:nvPr/>
        </p:nvSpPr>
        <p:spPr>
          <a:xfrm flipH="1" flipV="1">
            <a:off x="2307598" y="2560320"/>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B7056F4F-82F2-F071-C2E8-1FB5AF80568C}"/>
              </a:ext>
            </a:extLst>
          </p:cNvPr>
          <p:cNvSpPr/>
          <p:nvPr/>
        </p:nvSpPr>
        <p:spPr>
          <a:xfrm flipH="1" flipV="1">
            <a:off x="2307598" y="2464564"/>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38A829E0-76DA-0D26-FF4E-B8A5B4744AB3}"/>
              </a:ext>
            </a:extLst>
          </p:cNvPr>
          <p:cNvSpPr/>
          <p:nvPr/>
        </p:nvSpPr>
        <p:spPr>
          <a:xfrm flipH="1" flipV="1">
            <a:off x="4691155" y="2471760"/>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58974BB8-6496-B4AF-D21F-E38A49D8D15C}"/>
              </a:ext>
            </a:extLst>
          </p:cNvPr>
          <p:cNvSpPr/>
          <p:nvPr/>
        </p:nvSpPr>
        <p:spPr>
          <a:xfrm flipH="1">
            <a:off x="4777557" y="2348636"/>
            <a:ext cx="201597" cy="26207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3815CF73-8FE4-55F1-EDAB-662C609EBB51}"/>
              </a:ext>
            </a:extLst>
          </p:cNvPr>
          <p:cNvSpPr/>
          <p:nvPr/>
        </p:nvSpPr>
        <p:spPr>
          <a:xfrm flipH="1" flipV="1">
            <a:off x="4771796" y="2331720"/>
            <a:ext cx="201597" cy="256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19" name="Group 18">
            <a:extLst>
              <a:ext uri="{FF2B5EF4-FFF2-40B4-BE49-F238E27FC236}">
                <a16:creationId xmlns:a16="http://schemas.microsoft.com/office/drawing/2014/main" id="{A710B8B3-7BFC-5390-55D8-CA43AC84FBBB}"/>
              </a:ext>
            </a:extLst>
          </p:cNvPr>
          <p:cNvGrpSpPr/>
          <p:nvPr/>
        </p:nvGrpSpPr>
        <p:grpSpPr>
          <a:xfrm>
            <a:off x="3503157" y="3831838"/>
            <a:ext cx="263521" cy="635764"/>
            <a:chOff x="3503157" y="3831838"/>
            <a:chExt cx="263521" cy="635764"/>
          </a:xfrm>
        </p:grpSpPr>
        <p:sp>
          <p:nvSpPr>
            <p:cNvPr id="20" name="Straight Connector 19">
              <a:extLst>
                <a:ext uri="{FF2B5EF4-FFF2-40B4-BE49-F238E27FC236}">
                  <a16:creationId xmlns:a16="http://schemas.microsoft.com/office/drawing/2014/main" id="{B7911FED-2BBF-AD9A-650C-D8ADA192A18A}"/>
                </a:ext>
              </a:extLst>
            </p:cNvPr>
            <p:cNvSpPr/>
            <p:nvPr/>
          </p:nvSpPr>
          <p:spPr>
            <a:xfrm flipV="1">
              <a:off x="3588480" y="3831838"/>
              <a:ext cx="0" cy="6357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2403BBE2-51F7-66F2-5EA9-AC738E50CD34}"/>
                </a:ext>
              </a:extLst>
            </p:cNvPr>
            <p:cNvSpPr/>
            <p:nvPr/>
          </p:nvSpPr>
          <p:spPr>
            <a:xfrm flipH="1" flipV="1">
              <a:off x="3503157" y="4199400"/>
              <a:ext cx="85322" cy="2678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F9A2582A-95E8-1512-B2BC-56CFCCD0D240}"/>
                </a:ext>
              </a:extLst>
            </p:cNvPr>
            <p:cNvSpPr/>
            <p:nvPr/>
          </p:nvSpPr>
          <p:spPr>
            <a:xfrm>
              <a:off x="3681356" y="3831838"/>
              <a:ext cx="0" cy="6357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8B42A7BE-F768-7051-34E1-F1F9D99EAF2B}"/>
                </a:ext>
              </a:extLst>
            </p:cNvPr>
            <p:cNvSpPr/>
            <p:nvPr/>
          </p:nvSpPr>
          <p:spPr>
            <a:xfrm>
              <a:off x="3681356" y="3832195"/>
              <a:ext cx="85322" cy="2678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24" name="Picture 23">
            <a:extLst>
              <a:ext uri="{FF2B5EF4-FFF2-40B4-BE49-F238E27FC236}">
                <a16:creationId xmlns:a16="http://schemas.microsoft.com/office/drawing/2014/main" id="{D3033109-7F19-D694-BEC7-72BFAD387685}"/>
              </a:ext>
            </a:extLst>
          </p:cNvPr>
          <p:cNvPicPr>
            <a:picLocks noChangeAspect="1"/>
          </p:cNvPicPr>
          <p:nvPr/>
        </p:nvPicPr>
        <p:blipFill>
          <a:blip r:embed="rId7">
            <a:lum/>
            <a:alphaModFix/>
          </a:blip>
          <a:srcRect/>
          <a:stretch>
            <a:fillRect/>
          </a:stretch>
        </p:blipFill>
        <p:spPr>
          <a:xfrm>
            <a:off x="2355841" y="4524478"/>
            <a:ext cx="2594884" cy="2471403"/>
          </a:xfrm>
          <a:prstGeom prst="rect">
            <a:avLst/>
          </a:prstGeom>
          <a:noFill/>
          <a:ln cap="flat">
            <a:noFill/>
          </a:ln>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C0A523B-6405-31D7-0DFC-8C2C595F212D}"/>
                  </a:ext>
                </a:extLst>
              </p:cNvPr>
              <p:cNvSpPr txBox="1"/>
              <p:nvPr/>
            </p:nvSpPr>
            <p:spPr>
              <a:xfrm>
                <a:off x="2968197" y="6959882"/>
                <a:ext cx="1127875" cy="378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25" name="TextBox 24">
                <a:extLst>
                  <a:ext uri="{FF2B5EF4-FFF2-40B4-BE49-F238E27FC236}">
                    <a16:creationId xmlns:a16="http://schemas.microsoft.com/office/drawing/2014/main" id="{CC0A523B-6405-31D7-0DFC-8C2C595F212D}"/>
                  </a:ext>
                </a:extLst>
              </p:cNvPr>
              <p:cNvSpPr txBox="1">
                <a:spLocks noRot="1" noChangeAspect="1" noMove="1" noResize="1" noEditPoints="1" noAdjustHandles="1" noChangeArrowheads="1" noChangeShapeType="1" noTextEdit="1"/>
              </p:cNvSpPr>
              <p:nvPr/>
            </p:nvSpPr>
            <p:spPr>
              <a:xfrm>
                <a:off x="2968197" y="6959882"/>
                <a:ext cx="1127875" cy="378360"/>
              </a:xfrm>
              <a:prstGeom prst="rect">
                <a:avLst/>
              </a:prstGeom>
              <a:blipFill>
                <a:blip r:embed="rId8"/>
                <a:stretch>
                  <a:fillRect/>
                </a:stretch>
              </a:blipFill>
              <a:ln cap="flat">
                <a:noFill/>
              </a:ln>
            </p:spPr>
            <p:txBody>
              <a:bodyPr/>
              <a:lstStyle/>
              <a:p>
                <a:r>
                  <a:rPr lang="en-US">
                    <a:noFill/>
                  </a:rPr>
                  <a:t> </a:t>
                </a:r>
              </a:p>
            </p:txBody>
          </p:sp>
        </mc:Fallback>
      </mc:AlternateContent>
      <p:sp>
        <p:nvSpPr>
          <p:cNvPr id="26" name="TextBox 25">
            <a:extLst>
              <a:ext uri="{FF2B5EF4-FFF2-40B4-BE49-F238E27FC236}">
                <a16:creationId xmlns:a16="http://schemas.microsoft.com/office/drawing/2014/main" id="{0C1C0FF6-FA88-128B-E4BB-B866C001CC4A}"/>
              </a:ext>
            </a:extLst>
          </p:cNvPr>
          <p:cNvSpPr txBox="1"/>
          <p:nvPr/>
        </p:nvSpPr>
        <p:spPr>
          <a:xfrm>
            <a:off x="113038" y="4771439"/>
            <a:ext cx="2238122" cy="247824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PSF =  Point Spread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The inverse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Fourier transform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of the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UV-coverage</a:t>
            </a:r>
          </a:p>
        </p:txBody>
      </p:sp>
      <p:sp>
        <p:nvSpPr>
          <p:cNvPr id="27" name="Straight Connector 26">
            <a:extLst>
              <a:ext uri="{FF2B5EF4-FFF2-40B4-BE49-F238E27FC236}">
                <a16:creationId xmlns:a16="http://schemas.microsoft.com/office/drawing/2014/main" id="{2169C471-1D00-19BA-88CC-FFE38B85DC06}"/>
              </a:ext>
            </a:extLst>
          </p:cNvPr>
          <p:cNvSpPr/>
          <p:nvPr/>
        </p:nvSpPr>
        <p:spPr>
          <a:xfrm flipH="1">
            <a:off x="823316" y="3621600"/>
            <a:ext cx="2361602" cy="10220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8" name="TextBox 27">
            <a:extLst>
              <a:ext uri="{FF2B5EF4-FFF2-40B4-BE49-F238E27FC236}">
                <a16:creationId xmlns:a16="http://schemas.microsoft.com/office/drawing/2014/main" id="{A7C52026-3391-0652-EC08-70205A516860}"/>
              </a:ext>
            </a:extLst>
          </p:cNvPr>
          <p:cNvSpPr txBox="1"/>
          <p:nvPr/>
        </p:nvSpPr>
        <p:spPr>
          <a:xfrm>
            <a:off x="5742721" y="4097282"/>
            <a:ext cx="4271828" cy="267227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999999"/>
                </a:solidFill>
                <a:uFillTx/>
                <a:latin typeface="Luxi Sans" pitchFamily="34"/>
                <a:ea typeface="DejaVu LGC Sans" pitchFamily="2"/>
                <a:cs typeface="DejaVu LGC Sans" pitchFamily="2"/>
              </a:rPr>
              <a:t>The PSF is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999999"/>
                </a:solidFill>
                <a:uFillTx/>
                <a:latin typeface="Luxi Sans" pitchFamily="34"/>
                <a:ea typeface="DejaVu LGC Sans" pitchFamily="2"/>
                <a:cs typeface="DejaVu LGC Sans" pitchFamily="2"/>
              </a:rPr>
              <a:t>--- the impulse-response of the instrument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999999"/>
                </a:solidFill>
                <a:latin typeface="Luxi Sans" pitchFamily="34"/>
                <a:ea typeface="DejaVu LGC Sans" pitchFamily="2"/>
                <a:cs typeface="DejaVu LGC Sans" pitchFamily="2"/>
              </a:rPr>
              <a:t>     </a:t>
            </a:r>
            <a:r>
              <a:rPr lang="en-US" sz="1600" b="0" i="0" u="none" strike="noStrike" kern="1200" cap="none" spc="0" baseline="0" dirty="0">
                <a:solidFill>
                  <a:srgbClr val="999999"/>
                </a:solidFill>
                <a:uFillTx/>
                <a:latin typeface="Luxi Sans" pitchFamily="34"/>
                <a:ea typeface="DejaVu LGC Sans" pitchFamily="2"/>
                <a:cs typeface="DejaVu LGC Sans" pitchFamily="2"/>
              </a:rPr>
              <a:t>( image of a point-source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999999"/>
                </a:solidFill>
                <a:uFillTx/>
                <a:latin typeface="Luxi Sans" pitchFamily="34"/>
                <a:ea typeface="DejaVu LGC Sans" pitchFamily="2"/>
                <a:cs typeface="DejaVu LGC Sans" pitchFamily="2"/>
              </a:rPr>
              <a:t>--- the intensity of the diffraction pattern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999999"/>
                </a:solidFill>
                <a:latin typeface="Luxi Sans" pitchFamily="34"/>
                <a:ea typeface="DejaVu LGC Sans" pitchFamily="2"/>
                <a:cs typeface="DejaVu LGC Sans" pitchFamily="2"/>
              </a:rPr>
              <a:t>     </a:t>
            </a:r>
            <a:r>
              <a:rPr lang="en-US" sz="1600" b="0" i="0" u="none" strike="noStrike" kern="1200" cap="none" spc="0" baseline="0" dirty="0">
                <a:solidFill>
                  <a:srgbClr val="999999"/>
                </a:solidFill>
                <a:uFillTx/>
                <a:latin typeface="Luxi Sans" pitchFamily="34"/>
                <a:ea typeface="DejaVu LGC Sans" pitchFamily="2"/>
                <a:cs typeface="DejaVu LGC Sans" pitchFamily="2"/>
              </a:rPr>
              <a:t> through an array of 'slits' ( dishes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999999"/>
                </a:solidFill>
                <a:uFillTx/>
                <a:latin typeface="Luxi Sans" pitchFamily="34"/>
                <a:ea typeface="DejaVu LGC Sans" pitchFamily="2"/>
                <a:cs typeface="DejaVu LGC Sans" pitchFamily="2"/>
              </a:rPr>
              <a:t>--- a measure of the imaging-properties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999999"/>
                </a:solidFill>
                <a:latin typeface="Luxi Sans" pitchFamily="34"/>
                <a:ea typeface="DejaVu LGC Sans" pitchFamily="2"/>
                <a:cs typeface="DejaVu LGC Sans" pitchFamily="2"/>
              </a:rPr>
              <a:t>     </a:t>
            </a:r>
            <a:r>
              <a:rPr lang="en-US" sz="1600" b="0" i="0" u="none" strike="noStrike" kern="1200" cap="none" spc="0" baseline="0" dirty="0">
                <a:solidFill>
                  <a:srgbClr val="999999"/>
                </a:solidFill>
                <a:uFillTx/>
                <a:latin typeface="Luxi Sans" pitchFamily="34"/>
                <a:ea typeface="DejaVu LGC Sans" pitchFamily="2"/>
                <a:cs typeface="DejaVu LGC Sans" pitchFamily="2"/>
              </a:rPr>
              <a:t>of the instrument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999999"/>
              </a:solidFill>
              <a:uFillTx/>
              <a:latin typeface="Luxi Sans" pitchFamily="34"/>
              <a:ea typeface="DejaVu LGC Sans" pitchFamily="2"/>
              <a:cs typeface="DejaVu LGC Sans" pitchFamily="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6FB6-8154-3151-1851-3189F928B376}"/>
              </a:ext>
            </a:extLst>
          </p:cNvPr>
          <p:cNvSpPr txBox="1">
            <a:spLocks noGrp="1"/>
          </p:cNvSpPr>
          <p:nvPr>
            <p:ph type="title" idx="4294967295"/>
          </p:nvPr>
        </p:nvSpPr>
        <p:spPr/>
        <p:txBody>
          <a:bodyPr>
            <a:spAutoFit/>
          </a:bodyPr>
          <a:lstStyle/>
          <a:p>
            <a:pPr lvl="0"/>
            <a:r>
              <a:rPr lang="en-US"/>
              <a:t>Image Formation</a:t>
            </a:r>
          </a:p>
        </p:txBody>
      </p:sp>
      <p:sp>
        <p:nvSpPr>
          <p:cNvPr id="3" name="TextBox 2">
            <a:extLst>
              <a:ext uri="{FF2B5EF4-FFF2-40B4-BE49-F238E27FC236}">
                <a16:creationId xmlns:a16="http://schemas.microsoft.com/office/drawing/2014/main" id="{53B73AC0-0FD9-5A5A-1626-FF9A811C7142}"/>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7A91DD-3F1B-7704-0480-042EC970D256}"/>
                  </a:ext>
                </a:extLst>
              </p:cNvPr>
              <p:cNvSpPr txBox="1"/>
              <p:nvPr/>
            </p:nvSpPr>
            <p:spPr>
              <a:xfrm>
                <a:off x="275545" y="951714"/>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B97A91DD-3F1B-7704-0480-042EC970D256}"/>
                  </a:ext>
                </a:extLst>
              </p:cNvPr>
              <p:cNvSpPr txBox="1">
                <a:spLocks noRot="1" noChangeAspect="1" noMove="1" noResize="1" noEditPoints="1" noAdjustHandles="1" noChangeArrowheads="1" noChangeShapeType="1" noTextEdit="1"/>
              </p:cNvSpPr>
              <p:nvPr/>
            </p:nvSpPr>
            <p:spPr>
              <a:xfrm>
                <a:off x="275545" y="951714"/>
                <a:ext cx="969117" cy="393118"/>
              </a:xfrm>
              <a:prstGeom prst="rect">
                <a:avLst/>
              </a:prstGeom>
              <a:blipFill>
                <a:blip r:embed="rId3"/>
                <a:stretch>
                  <a:fillRect b="-6061"/>
                </a:stretch>
              </a:blipFill>
              <a:ln cap="flat">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0939F14B-2FBE-A340-3125-54B885D9EBCF}"/>
              </a:ext>
            </a:extLst>
          </p:cNvPr>
          <p:cNvSpPr txBox="1"/>
          <p:nvPr/>
        </p:nvSpPr>
        <p:spPr>
          <a:xfrm>
            <a:off x="407877" y="964801"/>
            <a:ext cx="9379796" cy="14986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 The 2D Fourier Transform (FT) of the sky brightness, measured at a spatial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frequency given by the geometry of the baseline (antenna pair) </a:t>
            </a:r>
            <a:r>
              <a:rPr lang="en-US" sz="1600" b="0" i="0" u="none" strike="noStrike" kern="1200" cap="none" spc="0" baseline="0" dirty="0" err="1">
                <a:solidFill>
                  <a:srgbClr val="000080"/>
                </a:solidFill>
                <a:uFillTx/>
                <a:latin typeface="Luxi Sans" pitchFamily="34"/>
                <a:ea typeface="DejaVu LGC Sans" pitchFamily="2"/>
                <a:cs typeface="DejaVu LGC Sans" pitchFamily="2"/>
              </a:rPr>
              <a:t>ij</a:t>
            </a:r>
            <a:r>
              <a:rPr lang="en-US" sz="1600" b="0" i="0" u="none" strike="noStrike" kern="1200" cap="none" spc="0" baseline="0" dirty="0">
                <a:solidFill>
                  <a:srgbClr val="000080"/>
                </a:solidFill>
                <a:uFillTx/>
                <a:latin typeface="Luxi Sans" pitchFamily="34"/>
                <a:ea typeface="DejaVu LGC Sans" pitchFamily="2"/>
                <a:cs typeface="DejaVu LGC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Imaging  :   Collect all samples onto a 2D spatial frequency grid, and do an </a:t>
            </a:r>
            <a:r>
              <a:rPr lang="en-US" sz="1600" b="0" i="0" u="none" strike="noStrike" kern="1200" cap="none" spc="0" baseline="0" dirty="0" err="1">
                <a:solidFill>
                  <a:srgbClr val="000000"/>
                </a:solidFill>
                <a:uFillTx/>
                <a:latin typeface="Luxi Sans" pitchFamily="34"/>
                <a:ea typeface="DejaVu LGC Sans" pitchFamily="2"/>
                <a:cs typeface="DejaVu LGC Sans" pitchFamily="2"/>
              </a:rPr>
              <a:t>iFT</a:t>
            </a:r>
            <a:r>
              <a:rPr lang="en-US" sz="1600" b="0" i="0" u="none" strike="noStrike" kern="1200" cap="none" spc="0" baseline="0" dirty="0">
                <a:solidFill>
                  <a:srgbClr val="000000"/>
                </a:solidFill>
                <a:uFillTx/>
                <a:latin typeface="Luxi Sans" pitchFamily="34"/>
                <a:ea typeface="DejaVu LGC Sans" pitchFamily="2"/>
                <a:cs typeface="DejaVu LGC Sans" pitchFamily="2"/>
              </a:rPr>
              <a:t>.</a:t>
            </a:r>
          </a:p>
        </p:txBody>
      </p:sp>
      <p:grpSp>
        <p:nvGrpSpPr>
          <p:cNvPr id="6" name="Group 5">
            <a:extLst>
              <a:ext uri="{FF2B5EF4-FFF2-40B4-BE49-F238E27FC236}">
                <a16:creationId xmlns:a16="http://schemas.microsoft.com/office/drawing/2014/main" id="{8DAE1187-735D-B717-0271-455E906C3DA9}"/>
              </a:ext>
            </a:extLst>
          </p:cNvPr>
          <p:cNvGrpSpPr/>
          <p:nvPr/>
        </p:nvGrpSpPr>
        <p:grpSpPr>
          <a:xfrm>
            <a:off x="2200320" y="4665597"/>
            <a:ext cx="252355" cy="333363"/>
            <a:chOff x="2200320" y="4665597"/>
            <a:chExt cx="252355" cy="333363"/>
          </a:xfrm>
        </p:grpSpPr>
        <p:sp>
          <p:nvSpPr>
            <p:cNvPr id="7" name="Straight Connector 6">
              <a:extLst>
                <a:ext uri="{FF2B5EF4-FFF2-40B4-BE49-F238E27FC236}">
                  <a16:creationId xmlns:a16="http://schemas.microsoft.com/office/drawing/2014/main" id="{3E0AAD7B-C7B9-CFDA-D896-F3FCCED226FD}"/>
                </a:ext>
              </a:extLst>
            </p:cNvPr>
            <p:cNvSpPr/>
            <p:nvPr/>
          </p:nvSpPr>
          <p:spPr>
            <a:xfrm flipV="1">
              <a:off x="2282040" y="4665597"/>
              <a:ext cx="0" cy="333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Straight Connector 7">
              <a:extLst>
                <a:ext uri="{FF2B5EF4-FFF2-40B4-BE49-F238E27FC236}">
                  <a16:creationId xmlns:a16="http://schemas.microsoft.com/office/drawing/2014/main" id="{C672AFE9-98FD-207C-7C04-50D35677BCD5}"/>
                </a:ext>
              </a:extLst>
            </p:cNvPr>
            <p:cNvSpPr/>
            <p:nvPr/>
          </p:nvSpPr>
          <p:spPr>
            <a:xfrm flipH="1" flipV="1">
              <a:off x="2200320" y="4858198"/>
              <a:ext cx="81719" cy="1407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9CEA7F46-CAEB-41EA-94F5-DD1867DF7A76}"/>
                </a:ext>
              </a:extLst>
            </p:cNvPr>
            <p:cNvSpPr/>
            <p:nvPr/>
          </p:nvSpPr>
          <p:spPr>
            <a:xfrm>
              <a:off x="2370956" y="4665597"/>
              <a:ext cx="0" cy="333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7A978802-7BC6-DD26-70D8-1014E52E4D44}"/>
                </a:ext>
              </a:extLst>
            </p:cNvPr>
            <p:cNvSpPr/>
            <p:nvPr/>
          </p:nvSpPr>
          <p:spPr>
            <a:xfrm>
              <a:off x="2370956" y="4665597"/>
              <a:ext cx="81719" cy="1407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11" name="Picture 10">
            <a:extLst>
              <a:ext uri="{FF2B5EF4-FFF2-40B4-BE49-F238E27FC236}">
                <a16:creationId xmlns:a16="http://schemas.microsoft.com/office/drawing/2014/main" id="{F901D50F-D223-FDF1-0B87-20E27592E202}"/>
              </a:ext>
            </a:extLst>
          </p:cNvPr>
          <p:cNvPicPr>
            <a:picLocks noChangeAspect="1"/>
          </p:cNvPicPr>
          <p:nvPr/>
        </p:nvPicPr>
        <p:blipFill>
          <a:blip r:embed="rId4">
            <a:lum/>
            <a:alphaModFix/>
          </a:blip>
          <a:srcRect/>
          <a:stretch>
            <a:fillRect/>
          </a:stretch>
        </p:blipFill>
        <p:spPr>
          <a:xfrm>
            <a:off x="1605238" y="5182563"/>
            <a:ext cx="1589400" cy="1525676"/>
          </a:xfrm>
          <a:prstGeom prst="rect">
            <a:avLst/>
          </a:prstGeom>
          <a:noFill/>
          <a:ln cap="flat">
            <a:noFill/>
          </a:ln>
        </p:spPr>
      </p:pic>
      <p:pic>
        <p:nvPicPr>
          <p:cNvPr id="12" name="Picture 11">
            <a:extLst>
              <a:ext uri="{FF2B5EF4-FFF2-40B4-BE49-F238E27FC236}">
                <a16:creationId xmlns:a16="http://schemas.microsoft.com/office/drawing/2014/main" id="{D72A4E8B-1F26-FE4A-EEFD-5CE5E39DFF3C}"/>
              </a:ext>
            </a:extLst>
          </p:cNvPr>
          <p:cNvPicPr>
            <a:picLocks noChangeAspect="1"/>
          </p:cNvPicPr>
          <p:nvPr/>
        </p:nvPicPr>
        <p:blipFill>
          <a:blip r:embed="rId5">
            <a:lum/>
            <a:alphaModFix/>
          </a:blip>
          <a:srcRect/>
          <a:stretch>
            <a:fillRect/>
          </a:stretch>
        </p:blipFill>
        <p:spPr>
          <a:xfrm>
            <a:off x="6165716" y="5145118"/>
            <a:ext cx="1634764" cy="1581482"/>
          </a:xfrm>
          <a:prstGeom prst="rect">
            <a:avLst/>
          </a:prstGeom>
          <a:noFill/>
          <a:ln cap="flat">
            <a:noFill/>
          </a:ln>
        </p:spPr>
      </p:pic>
      <p:pic>
        <p:nvPicPr>
          <p:cNvPr id="13" name="Picture 12">
            <a:extLst>
              <a:ext uri="{FF2B5EF4-FFF2-40B4-BE49-F238E27FC236}">
                <a16:creationId xmlns:a16="http://schemas.microsoft.com/office/drawing/2014/main" id="{50D03CCB-9204-FF61-173B-A40E23158393}"/>
              </a:ext>
            </a:extLst>
          </p:cNvPr>
          <p:cNvPicPr>
            <a:picLocks noChangeAspect="1"/>
          </p:cNvPicPr>
          <p:nvPr/>
        </p:nvPicPr>
        <p:blipFill>
          <a:blip r:embed="rId6">
            <a:lum/>
            <a:alphaModFix/>
          </a:blip>
          <a:srcRect/>
          <a:stretch>
            <a:fillRect/>
          </a:stretch>
        </p:blipFill>
        <p:spPr>
          <a:xfrm>
            <a:off x="6155283" y="2990517"/>
            <a:ext cx="1644841" cy="1606317"/>
          </a:xfrm>
          <a:prstGeom prst="rect">
            <a:avLst/>
          </a:prstGeom>
          <a:noFill/>
          <a:ln cap="flat">
            <a:noFill/>
          </a:ln>
        </p:spPr>
      </p:pic>
      <p:sp>
        <p:nvSpPr>
          <p:cNvPr id="14" name="TextBox 13">
            <a:extLst>
              <a:ext uri="{FF2B5EF4-FFF2-40B4-BE49-F238E27FC236}">
                <a16:creationId xmlns:a16="http://schemas.microsoft.com/office/drawing/2014/main" id="{EAFF5891-A450-F7AE-4FE0-761D2C141E5B}"/>
              </a:ext>
            </a:extLst>
          </p:cNvPr>
          <p:cNvSpPr txBox="1"/>
          <p:nvPr/>
        </p:nvSpPr>
        <p:spPr>
          <a:xfrm>
            <a:off x="3262323" y="5790602"/>
            <a:ext cx="305638" cy="3254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X</a:t>
            </a:r>
          </a:p>
        </p:txBody>
      </p:sp>
      <p:sp>
        <p:nvSpPr>
          <p:cNvPr id="15" name="Straight Connector 14">
            <a:extLst>
              <a:ext uri="{FF2B5EF4-FFF2-40B4-BE49-F238E27FC236}">
                <a16:creationId xmlns:a16="http://schemas.microsoft.com/office/drawing/2014/main" id="{2E5F0FF3-919C-5CC2-C058-EFBC10BD8076}"/>
              </a:ext>
            </a:extLst>
          </p:cNvPr>
          <p:cNvSpPr/>
          <p:nvPr/>
        </p:nvSpPr>
        <p:spPr>
          <a:xfrm>
            <a:off x="5467316" y="5900760"/>
            <a:ext cx="55259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TextBox 15">
            <a:extLst>
              <a:ext uri="{FF2B5EF4-FFF2-40B4-BE49-F238E27FC236}">
                <a16:creationId xmlns:a16="http://schemas.microsoft.com/office/drawing/2014/main" id="{6FDE49B4-B812-2218-9A15-143626EB4675}"/>
              </a:ext>
            </a:extLst>
          </p:cNvPr>
          <p:cNvSpPr txBox="1"/>
          <p:nvPr/>
        </p:nvSpPr>
        <p:spPr>
          <a:xfrm>
            <a:off x="2555281" y="4686839"/>
            <a:ext cx="429484"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FT</a:t>
            </a:r>
          </a:p>
        </p:txBody>
      </p:sp>
      <p:sp>
        <p:nvSpPr>
          <p:cNvPr id="17" name="TextBox 16">
            <a:extLst>
              <a:ext uri="{FF2B5EF4-FFF2-40B4-BE49-F238E27FC236}">
                <a16:creationId xmlns:a16="http://schemas.microsoft.com/office/drawing/2014/main" id="{16ADDF9C-9E56-06FA-1ECB-9BE3B89C7EB4}"/>
              </a:ext>
            </a:extLst>
          </p:cNvPr>
          <p:cNvSpPr txBox="1"/>
          <p:nvPr/>
        </p:nvSpPr>
        <p:spPr>
          <a:xfrm>
            <a:off x="7189561" y="4662004"/>
            <a:ext cx="509403"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iFT</a:t>
            </a:r>
          </a:p>
        </p:txBody>
      </p:sp>
      <p:pic>
        <p:nvPicPr>
          <p:cNvPr id="18" name="Picture 17">
            <a:extLst>
              <a:ext uri="{FF2B5EF4-FFF2-40B4-BE49-F238E27FC236}">
                <a16:creationId xmlns:a16="http://schemas.microsoft.com/office/drawing/2014/main" id="{8ABD0B17-B764-66EB-CE45-EA3F44DE5F93}"/>
              </a:ext>
            </a:extLst>
          </p:cNvPr>
          <p:cNvPicPr>
            <a:picLocks noChangeAspect="1"/>
          </p:cNvPicPr>
          <p:nvPr/>
        </p:nvPicPr>
        <p:blipFill>
          <a:blip r:embed="rId7">
            <a:lum/>
            <a:alphaModFix/>
          </a:blip>
          <a:srcRect/>
          <a:stretch>
            <a:fillRect/>
          </a:stretch>
        </p:blipFill>
        <p:spPr>
          <a:xfrm>
            <a:off x="3560399" y="4944243"/>
            <a:ext cx="2013481" cy="1932840"/>
          </a:xfrm>
          <a:prstGeom prst="rect">
            <a:avLst/>
          </a:prstGeom>
          <a:noFill/>
          <a:ln cap="flat">
            <a:noFill/>
          </a:ln>
        </p:spPr>
      </p:pic>
      <p:sp>
        <p:nvSpPr>
          <p:cNvPr id="19" name="TextBox 18">
            <a:extLst>
              <a:ext uri="{FF2B5EF4-FFF2-40B4-BE49-F238E27FC236}">
                <a16:creationId xmlns:a16="http://schemas.microsoft.com/office/drawing/2014/main" id="{AE1A14EC-4097-8BCC-4C3B-ED6F88595D24}"/>
              </a:ext>
            </a:extLst>
          </p:cNvPr>
          <p:cNvSpPr txBox="1"/>
          <p:nvPr/>
        </p:nvSpPr>
        <p:spPr>
          <a:xfrm>
            <a:off x="104397" y="3311280"/>
            <a:ext cx="1271518"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True Sky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Brightness</a:t>
            </a:r>
          </a:p>
        </p:txBody>
      </p:sp>
      <p:sp>
        <p:nvSpPr>
          <p:cNvPr id="20" name="TextBox 19">
            <a:extLst>
              <a:ext uri="{FF2B5EF4-FFF2-40B4-BE49-F238E27FC236}">
                <a16:creationId xmlns:a16="http://schemas.microsoft.com/office/drawing/2014/main" id="{CD4841B6-BFCD-14A1-922A-DBA6A330DC0A}"/>
              </a:ext>
            </a:extLst>
          </p:cNvPr>
          <p:cNvSpPr txBox="1"/>
          <p:nvPr/>
        </p:nvSpPr>
        <p:spPr>
          <a:xfrm>
            <a:off x="112315" y="5516639"/>
            <a:ext cx="1269004"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True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Visibility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Function</a:t>
            </a:r>
          </a:p>
        </p:txBody>
      </p:sp>
      <p:sp>
        <p:nvSpPr>
          <p:cNvPr id="21" name="TextBox 20">
            <a:extLst>
              <a:ext uri="{FF2B5EF4-FFF2-40B4-BE49-F238E27FC236}">
                <a16:creationId xmlns:a16="http://schemas.microsoft.com/office/drawing/2014/main" id="{CEE45A59-CE2B-1146-3DA6-96F1B49F2BAF}"/>
              </a:ext>
            </a:extLst>
          </p:cNvPr>
          <p:cNvSpPr txBox="1"/>
          <p:nvPr/>
        </p:nvSpPr>
        <p:spPr>
          <a:xfrm>
            <a:off x="8006038" y="5101556"/>
            <a:ext cx="1872362" cy="22028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Sampled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Visibility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is placed 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the grid at a location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given by geometry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80"/>
                </a:solidFill>
                <a:uFillTx/>
                <a:latin typeface="Luxi Sans" pitchFamily="34"/>
                <a:ea typeface="DejaVu LGC Sans" pitchFamily="2"/>
                <a:cs typeface="DejaVu LGC Sans" pitchFamily="2"/>
              </a:rPr>
              <a:t> of the </a:t>
            </a:r>
            <a:r>
              <a:rPr lang="en-US" sz="1600" b="0" i="0" u="none" strike="noStrike" kern="1200" cap="none" spc="0" baseline="0" dirty="0" err="1">
                <a:solidFill>
                  <a:srgbClr val="000080"/>
                </a:solidFill>
                <a:uFillTx/>
                <a:latin typeface="Luxi Sans" pitchFamily="34"/>
                <a:ea typeface="DejaVu LGC Sans" pitchFamily="2"/>
                <a:cs typeface="DejaVu LGC Sans" pitchFamily="2"/>
              </a:rPr>
              <a:t>ij</a:t>
            </a:r>
            <a:r>
              <a:rPr lang="en-US" sz="1600" b="0" i="0" u="none" strike="noStrike" kern="1200" cap="none" spc="0" baseline="0" dirty="0">
                <a:solidFill>
                  <a:srgbClr val="000080"/>
                </a:solidFill>
                <a:uFillTx/>
                <a:latin typeface="Luxi Sans" pitchFamily="34"/>
                <a:ea typeface="DejaVu LGC Sans" pitchFamily="2"/>
                <a:cs typeface="DejaVu LGC Sans" pitchFamily="2"/>
              </a:rPr>
              <a:t> baseline</a:t>
            </a:r>
          </a:p>
        </p:txBody>
      </p:sp>
      <p:grpSp>
        <p:nvGrpSpPr>
          <p:cNvPr id="22" name="Group 21">
            <a:extLst>
              <a:ext uri="{FF2B5EF4-FFF2-40B4-BE49-F238E27FC236}">
                <a16:creationId xmlns:a16="http://schemas.microsoft.com/office/drawing/2014/main" id="{AB18FD6E-F817-0FAB-E934-2A103ECFEF83}"/>
              </a:ext>
            </a:extLst>
          </p:cNvPr>
          <p:cNvGrpSpPr/>
          <p:nvPr/>
        </p:nvGrpSpPr>
        <p:grpSpPr>
          <a:xfrm>
            <a:off x="6822356" y="4672803"/>
            <a:ext cx="252365" cy="333362"/>
            <a:chOff x="6822356" y="4672803"/>
            <a:chExt cx="252365" cy="333362"/>
          </a:xfrm>
        </p:grpSpPr>
        <p:sp>
          <p:nvSpPr>
            <p:cNvPr id="23" name="Straight Connector 22">
              <a:extLst>
                <a:ext uri="{FF2B5EF4-FFF2-40B4-BE49-F238E27FC236}">
                  <a16:creationId xmlns:a16="http://schemas.microsoft.com/office/drawing/2014/main" id="{67028E10-594D-69AD-D18B-336660B54556}"/>
                </a:ext>
              </a:extLst>
            </p:cNvPr>
            <p:cNvSpPr/>
            <p:nvPr/>
          </p:nvSpPr>
          <p:spPr>
            <a:xfrm flipV="1">
              <a:off x="6904076" y="4672803"/>
              <a:ext cx="0" cy="333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40859FDF-6350-9021-257C-52504837FF5A}"/>
                </a:ext>
              </a:extLst>
            </p:cNvPr>
            <p:cNvSpPr/>
            <p:nvPr/>
          </p:nvSpPr>
          <p:spPr>
            <a:xfrm flipH="1" flipV="1">
              <a:off x="6822356" y="4865403"/>
              <a:ext cx="81719" cy="1407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45751D99-B5A0-B0A4-6A38-815144CA5A54}"/>
                </a:ext>
              </a:extLst>
            </p:cNvPr>
            <p:cNvSpPr/>
            <p:nvPr/>
          </p:nvSpPr>
          <p:spPr>
            <a:xfrm>
              <a:off x="6993002" y="4672803"/>
              <a:ext cx="0" cy="333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F216BDAB-FFD5-8634-B6BA-E59321A04900}"/>
                </a:ext>
              </a:extLst>
            </p:cNvPr>
            <p:cNvSpPr/>
            <p:nvPr/>
          </p:nvSpPr>
          <p:spPr>
            <a:xfrm>
              <a:off x="6993002" y="4672803"/>
              <a:ext cx="81719" cy="1407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27" name="TextBox 26">
            <a:extLst>
              <a:ext uri="{FF2B5EF4-FFF2-40B4-BE49-F238E27FC236}">
                <a16:creationId xmlns:a16="http://schemas.microsoft.com/office/drawing/2014/main" id="{262AB4B1-127D-341F-9C2C-5DF07B8E25B0}"/>
              </a:ext>
            </a:extLst>
          </p:cNvPr>
          <p:cNvSpPr txBox="1"/>
          <p:nvPr/>
        </p:nvSpPr>
        <p:spPr>
          <a:xfrm>
            <a:off x="7973284" y="3365641"/>
            <a:ext cx="1271518"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Observed Image</a:t>
            </a:r>
          </a:p>
        </p:txBody>
      </p:sp>
      <p:sp>
        <p:nvSpPr>
          <p:cNvPr id="28" name="TextBox 27">
            <a:extLst>
              <a:ext uri="{FF2B5EF4-FFF2-40B4-BE49-F238E27FC236}">
                <a16:creationId xmlns:a16="http://schemas.microsoft.com/office/drawing/2014/main" id="{8890F4B8-277F-BA2B-D8BD-BB542A87BF00}"/>
              </a:ext>
            </a:extLst>
          </p:cNvPr>
          <p:cNvSpPr txBox="1"/>
          <p:nvPr/>
        </p:nvSpPr>
        <p:spPr>
          <a:xfrm>
            <a:off x="3643920" y="6883923"/>
            <a:ext cx="2366640"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Sampling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UV coverage )</a:t>
            </a:r>
          </a:p>
        </p:txBody>
      </p:sp>
      <p:pic>
        <p:nvPicPr>
          <p:cNvPr id="29" name="Picture 28">
            <a:extLst>
              <a:ext uri="{FF2B5EF4-FFF2-40B4-BE49-F238E27FC236}">
                <a16:creationId xmlns:a16="http://schemas.microsoft.com/office/drawing/2014/main" id="{F3E5C2CE-6A69-B39B-227E-B61E67D1DE85}"/>
              </a:ext>
            </a:extLst>
          </p:cNvPr>
          <p:cNvPicPr>
            <a:picLocks noChangeAspect="1"/>
          </p:cNvPicPr>
          <p:nvPr/>
        </p:nvPicPr>
        <p:blipFill>
          <a:blip r:embed="rId8">
            <a:lum/>
            <a:alphaModFix/>
          </a:blip>
          <a:srcRect l="7890" t="10516" r="14239" b="13951"/>
          <a:stretch>
            <a:fillRect/>
          </a:stretch>
        </p:blipFill>
        <p:spPr>
          <a:xfrm>
            <a:off x="1589044" y="2954883"/>
            <a:ext cx="1655283" cy="1558082"/>
          </a:xfrm>
          <a:prstGeom prst="rect">
            <a:avLst/>
          </a:prstGeom>
          <a:noFill/>
          <a:ln cap="flat">
            <a:noFill/>
          </a:ln>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4F996FD-B6E1-631F-601D-4E0666B292C8}"/>
                  </a:ext>
                </a:extLst>
              </p:cNvPr>
              <p:cNvSpPr txBox="1"/>
              <p:nvPr/>
            </p:nvSpPr>
            <p:spPr>
              <a:xfrm>
                <a:off x="7994516" y="6039355"/>
                <a:ext cx="722522" cy="2926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14F996FD-B6E1-631F-601D-4E0666B292C8}"/>
                  </a:ext>
                </a:extLst>
              </p:cNvPr>
              <p:cNvSpPr txBox="1">
                <a:spLocks noRot="1" noChangeAspect="1" noMove="1" noResize="1" noEditPoints="1" noAdjustHandles="1" noChangeArrowheads="1" noChangeShapeType="1" noTextEdit="1"/>
              </p:cNvSpPr>
              <p:nvPr/>
            </p:nvSpPr>
            <p:spPr>
              <a:xfrm>
                <a:off x="7994516" y="6039355"/>
                <a:ext cx="722522" cy="292681"/>
              </a:xfrm>
              <a:prstGeom prst="rect">
                <a:avLst/>
              </a:prstGeom>
              <a:blipFill>
                <a:blip r:embed="rId9"/>
                <a:stretch>
                  <a:fillRect l="-3448" r="-12069" b="-41667"/>
                </a:stretch>
              </a:blipFill>
              <a:ln cap="flat">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D0B09770-4E11-2766-BFE7-6594D878E64F}"/>
              </a:ext>
            </a:extLst>
          </p:cNvPr>
          <p:cNvSpPr txBox="1"/>
          <p:nvPr/>
        </p:nvSpPr>
        <p:spPr>
          <a:xfrm>
            <a:off x="410044" y="1672556"/>
            <a:ext cx="9266758" cy="44891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N antennas = N(N-1)/2 samples  (for each timestep and channel)</a:t>
            </a:r>
          </a:p>
        </p:txBody>
      </p:sp>
      <p:sp>
        <p:nvSpPr>
          <p:cNvPr id="32" name="Straight Connector 31">
            <a:extLst>
              <a:ext uri="{FF2B5EF4-FFF2-40B4-BE49-F238E27FC236}">
                <a16:creationId xmlns:a16="http://schemas.microsoft.com/office/drawing/2014/main" id="{9F18176C-C50F-2458-0879-E75E84A93C54}"/>
              </a:ext>
            </a:extLst>
          </p:cNvPr>
          <p:cNvSpPr/>
          <p:nvPr/>
        </p:nvSpPr>
        <p:spPr>
          <a:xfrm flipH="1">
            <a:off x="3867776" y="3842637"/>
            <a:ext cx="1818357" cy="107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999999"/>
            </a:solidFill>
            <a:custDash>
              <a:ds d="196988" sp="196988"/>
            </a:custDash>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TextBox 32">
            <a:extLst>
              <a:ext uri="{FF2B5EF4-FFF2-40B4-BE49-F238E27FC236}">
                <a16:creationId xmlns:a16="http://schemas.microsoft.com/office/drawing/2014/main" id="{95A2DB7F-525B-192E-CFB4-2C28849F964B}"/>
              </a:ext>
            </a:extLst>
          </p:cNvPr>
          <p:cNvSpPr txBox="1"/>
          <p:nvPr/>
        </p:nvSpPr>
        <p:spPr>
          <a:xfrm>
            <a:off x="3837710" y="3214801"/>
            <a:ext cx="1721156" cy="5842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999999"/>
                </a:solidFill>
                <a:uFillTx/>
                <a:latin typeface="Luxi Sans" pitchFamily="34"/>
                <a:ea typeface="DejaVu LGC Sans" pitchFamily="2"/>
                <a:cs typeface="DejaVu LGC Sans" pitchFamily="2"/>
              </a:rPr>
              <a:t>Image Reconstruction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5F60-103D-D86C-A00D-01A413DA9E1E}"/>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DB6740FF-DCC1-B02D-C399-51562528C612}"/>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But, the measured                values are imperfect and incomplete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32D321-A922-2549-8E51-829BDA4BD1F1}"/>
                  </a:ext>
                </a:extLst>
              </p:cNvPr>
              <p:cNvSpPr txBox="1"/>
              <p:nvPr/>
            </p:nvSpPr>
            <p:spPr>
              <a:xfrm>
                <a:off x="1945216" y="99827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CD32D321-A922-2549-8E51-829BDA4BD1F1}"/>
                  </a:ext>
                </a:extLst>
              </p:cNvPr>
              <p:cNvSpPr txBox="1">
                <a:spLocks noRot="1" noChangeAspect="1" noMove="1" noResize="1" noEditPoints="1" noAdjustHandles="1" noChangeArrowheads="1" noChangeShapeType="1" noTextEdit="1"/>
              </p:cNvSpPr>
              <p:nvPr/>
            </p:nvSpPr>
            <p:spPr>
              <a:xfrm>
                <a:off x="1945216" y="998277"/>
                <a:ext cx="969117" cy="393118"/>
              </a:xfrm>
              <a:prstGeom prst="rect">
                <a:avLst/>
              </a:prstGeom>
              <a:blipFill>
                <a:blip r:embed="rId3"/>
                <a:stretch>
                  <a:fillRect b="-6250"/>
                </a:stretch>
              </a:blipFill>
              <a:ln cap="flat">
                <a:noFill/>
              </a:ln>
            </p:spPr>
            <p:txBody>
              <a:bodyPr/>
              <a:lstStyle/>
              <a:p>
                <a:r>
                  <a:rPr lang="en-US">
                    <a:noFill/>
                  </a:rPr>
                  <a:t> </a:t>
                </a:r>
              </a:p>
            </p:txBody>
          </p:sp>
        </mc:Fallback>
      </mc:AlternateContent>
      <p:sp>
        <p:nvSpPr>
          <p:cNvPr id="5" name="Straight Connector 4">
            <a:extLst>
              <a:ext uri="{FF2B5EF4-FFF2-40B4-BE49-F238E27FC236}">
                <a16:creationId xmlns:a16="http://schemas.microsoft.com/office/drawing/2014/main" id="{B823EACE-E57E-3030-D4D0-E7335C7A2306}"/>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Straight Connector 5">
            <a:extLst>
              <a:ext uri="{FF2B5EF4-FFF2-40B4-BE49-F238E27FC236}">
                <a16:creationId xmlns:a16="http://schemas.microsoft.com/office/drawing/2014/main" id="{F6B5616B-D973-A107-7E5C-A4BF0E6FBCBA}"/>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3C1A-E7E3-0E4F-7C66-8F012133E3D7}"/>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F4AABF7D-A292-E160-263B-A24B3620FE8A}"/>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But, the measured                values are imperfect and incomplete</a:t>
            </a:r>
          </a:p>
        </p:txBody>
      </p:sp>
      <p:sp>
        <p:nvSpPr>
          <p:cNvPr id="5" name="Straight Connector 4">
            <a:extLst>
              <a:ext uri="{FF2B5EF4-FFF2-40B4-BE49-F238E27FC236}">
                <a16:creationId xmlns:a16="http://schemas.microsoft.com/office/drawing/2014/main" id="{14D56984-F46F-7B19-F1D7-609EDB24AB7A}"/>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Straight Connector 5">
            <a:extLst>
              <a:ext uri="{FF2B5EF4-FFF2-40B4-BE49-F238E27FC236}">
                <a16:creationId xmlns:a16="http://schemas.microsoft.com/office/drawing/2014/main" id="{6ECAB5D7-83D1-E2E3-9B82-D744712ABB79}"/>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7" name="Picture 7">
            <a:extLst>
              <a:ext uri="{FF2B5EF4-FFF2-40B4-BE49-F238E27FC236}">
                <a16:creationId xmlns:a16="http://schemas.microsoft.com/office/drawing/2014/main" id="{4717C814-313C-0B93-41BB-1DE3D94D070B}"/>
              </a:ext>
            </a:extLst>
          </p:cNvPr>
          <p:cNvPicPr>
            <a:picLocks noChangeAspect="1"/>
          </p:cNvPicPr>
          <p:nvPr/>
        </p:nvPicPr>
        <p:blipFill>
          <a:blip r:embed="rId3">
            <a:lum/>
            <a:alphaModFix/>
          </a:blip>
          <a:srcRect t="8836"/>
          <a:stretch>
            <a:fillRect/>
          </a:stretch>
        </p:blipFill>
        <p:spPr>
          <a:xfrm>
            <a:off x="847438" y="3335036"/>
            <a:ext cx="8112959" cy="4199400"/>
          </a:xfrm>
          <a:prstGeom prst="rect">
            <a:avLst/>
          </a:prstGeom>
          <a:noFill/>
          <a:ln cap="flat">
            <a:noFill/>
          </a:ln>
        </p:spPr>
      </p:pic>
      <p:sp>
        <p:nvSpPr>
          <p:cNvPr id="8" name="Freeform 7">
            <a:extLst>
              <a:ext uri="{FF2B5EF4-FFF2-40B4-BE49-F238E27FC236}">
                <a16:creationId xmlns:a16="http://schemas.microsoft.com/office/drawing/2014/main" id="{A689D04D-EAF6-186A-40C8-95BB9443A47C}"/>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9" name="TextBox 8">
            <a:extLst>
              <a:ext uri="{FF2B5EF4-FFF2-40B4-BE49-F238E27FC236}">
                <a16:creationId xmlns:a16="http://schemas.microsoft.com/office/drawing/2014/main" id="{277F6FD2-764A-9B33-56E6-0FA2C1C21E13}"/>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A01889-DECF-421E-C467-933E22AD4D97}"/>
                  </a:ext>
                </a:extLst>
              </p:cNvPr>
              <p:cNvSpPr txBox="1"/>
              <p:nvPr/>
            </p:nvSpPr>
            <p:spPr>
              <a:xfrm>
                <a:off x="1945216" y="99827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25A01889-DECF-421E-C467-933E22AD4D97}"/>
                  </a:ext>
                </a:extLst>
              </p:cNvPr>
              <p:cNvSpPr txBox="1">
                <a:spLocks noRot="1" noChangeAspect="1" noMove="1" noResize="1" noEditPoints="1" noAdjustHandles="1" noChangeArrowheads="1" noChangeShapeType="1" noTextEdit="1"/>
              </p:cNvSpPr>
              <p:nvPr/>
            </p:nvSpPr>
            <p:spPr>
              <a:xfrm>
                <a:off x="1945216" y="998277"/>
                <a:ext cx="969117" cy="393118"/>
              </a:xfrm>
              <a:prstGeom prst="rect">
                <a:avLst/>
              </a:prstGeom>
              <a:blipFill>
                <a:blip r:embed="rId4"/>
                <a:stretch>
                  <a:fillRect b="-6250"/>
                </a:stretch>
              </a:blipFill>
              <a:ln cap="flat">
                <a:noFill/>
              </a:ln>
            </p:spPr>
            <p:txBody>
              <a:bodyPr/>
              <a:lstStyle/>
              <a:p>
                <a:r>
                  <a:rPr lang="en-US">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891A-5C86-A31C-ABB0-D9F6FAB7EC48}"/>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49B26348-4AEE-9B78-03CA-2CE105D3FB39}"/>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But, the measured                values are imperfect and incomplete</a:t>
            </a:r>
          </a:p>
        </p:txBody>
      </p:sp>
      <p:sp>
        <p:nvSpPr>
          <p:cNvPr id="5" name="Straight Connector 4">
            <a:extLst>
              <a:ext uri="{FF2B5EF4-FFF2-40B4-BE49-F238E27FC236}">
                <a16:creationId xmlns:a16="http://schemas.microsoft.com/office/drawing/2014/main" id="{76D1DC83-976F-62FA-A562-D7F4C578B672}"/>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F38BCEE4-5A45-E8B8-EF77-A315D52AC9F2}"/>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7" name="Freeform 6">
            <a:extLst>
              <a:ext uri="{FF2B5EF4-FFF2-40B4-BE49-F238E27FC236}">
                <a16:creationId xmlns:a16="http://schemas.microsoft.com/office/drawing/2014/main" id="{81870645-51A4-F2D4-3B60-E3579EA19BCD}"/>
              </a:ext>
            </a:extLst>
          </p:cNvPr>
          <p:cNvSpPr/>
          <p:nvPr/>
        </p:nvSpPr>
        <p:spPr>
          <a:xfrm>
            <a:off x="534960" y="3512521"/>
            <a:ext cx="134171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Calibration</a:t>
            </a:r>
          </a:p>
        </p:txBody>
      </p:sp>
      <p:sp>
        <p:nvSpPr>
          <p:cNvPr id="8" name="Straight Connector 7">
            <a:extLst>
              <a:ext uri="{FF2B5EF4-FFF2-40B4-BE49-F238E27FC236}">
                <a16:creationId xmlns:a16="http://schemas.microsoft.com/office/drawing/2014/main" id="{B46E7F85-A5D6-055E-A7A4-8C9EF339F93A}"/>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TextBox 8">
            <a:extLst>
              <a:ext uri="{FF2B5EF4-FFF2-40B4-BE49-F238E27FC236}">
                <a16:creationId xmlns:a16="http://schemas.microsoft.com/office/drawing/2014/main" id="{2ABFF791-46A6-BAA1-4A87-722CE2D4B09F}"/>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p:sp>
        <p:nvSpPr>
          <p:cNvPr id="10" name="TextBox 9">
            <a:extLst>
              <a:ext uri="{FF2B5EF4-FFF2-40B4-BE49-F238E27FC236}">
                <a16:creationId xmlns:a16="http://schemas.microsoft.com/office/drawing/2014/main" id="{2B6F1CDD-08FE-394D-189B-C171EC609A4C}"/>
              </a:ext>
            </a:extLst>
          </p:cNvPr>
          <p:cNvSpPr txBox="1"/>
          <p:nvPr/>
        </p:nvSpPr>
        <p:spPr>
          <a:xfrm>
            <a:off x="1581116" y="4087797"/>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Antenna electronics introduce complex gains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Numerically solve for antenna gains       and apply corrections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05B322-670C-46EB-9689-BDAA56E2EAFE}"/>
                  </a:ext>
                </a:extLst>
              </p:cNvPr>
              <p:cNvSpPr txBox="1"/>
              <p:nvPr/>
            </p:nvSpPr>
            <p:spPr>
              <a:xfrm>
                <a:off x="7271546" y="5559122"/>
                <a:ext cx="877677" cy="3567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4A05B322-670C-46EB-9689-BDAA56E2EAFE}"/>
                  </a:ext>
                </a:extLst>
              </p:cNvPr>
              <p:cNvSpPr txBox="1">
                <a:spLocks noRot="1" noChangeAspect="1" noMove="1" noResize="1" noEditPoints="1" noAdjustHandles="1" noChangeArrowheads="1" noChangeShapeType="1" noTextEdit="1"/>
              </p:cNvSpPr>
              <p:nvPr/>
            </p:nvSpPr>
            <p:spPr>
              <a:xfrm>
                <a:off x="7271546" y="5559122"/>
                <a:ext cx="877677" cy="356762"/>
              </a:xfrm>
              <a:prstGeom prst="rect">
                <a:avLst/>
              </a:prstGeom>
              <a:blipFill>
                <a:blip r:embed="rId3"/>
                <a:stretch>
                  <a:fillRect b="-24138"/>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AA010C-15EC-FE3C-16A3-144A19830040}"/>
                  </a:ext>
                </a:extLst>
              </p:cNvPr>
              <p:cNvSpPr txBox="1"/>
              <p:nvPr/>
            </p:nvSpPr>
            <p:spPr>
              <a:xfrm>
                <a:off x="5419095" y="4543675"/>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CEAA010C-15EC-FE3C-16A3-144A19830040}"/>
                  </a:ext>
                </a:extLst>
              </p:cNvPr>
              <p:cNvSpPr txBox="1">
                <a:spLocks noRot="1" noChangeAspect="1" noMove="1" noResize="1" noEditPoints="1" noAdjustHandles="1" noChangeArrowheads="1" noChangeShapeType="1" noTextEdit="1"/>
              </p:cNvSpPr>
              <p:nvPr/>
            </p:nvSpPr>
            <p:spPr>
              <a:xfrm>
                <a:off x="5419095" y="4543675"/>
                <a:ext cx="345963" cy="353881"/>
              </a:xfrm>
              <a:prstGeom prst="rect">
                <a:avLst/>
              </a:prstGeom>
              <a:blipFill>
                <a:blip r:embed="rId4"/>
                <a:stretch>
                  <a:fillRect b="-13793"/>
                </a:stretch>
              </a:blipFill>
              <a:ln cap="flat">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4714B764-61CF-4D03-96E2-745CD16FC288}"/>
              </a:ext>
            </a:extLst>
          </p:cNvPr>
          <p:cNvSpPr txBox="1"/>
          <p:nvPr/>
        </p:nvSpPr>
        <p:spPr>
          <a:xfrm>
            <a:off x="5122075" y="5343835"/>
            <a:ext cx="4859642" cy="1733400"/>
          </a:xfrm>
          <a:prstGeom prst="rect">
            <a:avLst/>
          </a:prstGeom>
          <a:noFill/>
          <a:ln w="0" cap="flat">
            <a:solidFill>
              <a:srgbClr val="000000"/>
            </a:solidFill>
            <a:custDash>
              <a:ds d="0" sp="0"/>
            </a:custDash>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Observe a source where                is known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Use information from all </a:t>
            </a:r>
            <a:r>
              <a:rPr lang="en-US" sz="1600" b="0" i="0" u="none" strike="noStrike" kern="1200" cap="none" spc="0" baseline="0" dirty="0" err="1">
                <a:solidFill>
                  <a:srgbClr val="000000"/>
                </a:solidFill>
                <a:uFillTx/>
                <a:latin typeface="Luxi Sans" pitchFamily="34"/>
                <a:ea typeface="DejaVu LGC Sans" pitchFamily="2"/>
                <a:cs typeface="DejaVu LGC Sans" pitchFamily="2"/>
              </a:rPr>
              <a:t>ij</a:t>
            </a:r>
            <a:r>
              <a:rPr lang="en-US" sz="1600" b="0" i="0" u="none" strike="noStrike" kern="1200" cap="none" spc="0" baseline="0" dirty="0">
                <a:solidFill>
                  <a:srgbClr val="000000"/>
                </a:solidFill>
                <a:uFillTx/>
                <a:latin typeface="Luxi Sans" pitchFamily="34"/>
                <a:ea typeface="DejaVu LGC Sans" pitchFamily="2"/>
                <a:cs typeface="DejaVu LGC Sans" pitchFamily="2"/>
              </a:rPr>
              <a:t> to solve for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Divide out             from  target data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DAF1157-645E-D83B-0383-226372115CB4}"/>
                  </a:ext>
                </a:extLst>
              </p:cNvPr>
              <p:cNvSpPr txBox="1"/>
              <p:nvPr/>
            </p:nvSpPr>
            <p:spPr>
              <a:xfrm>
                <a:off x="8436067" y="6045482"/>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1" name="TextBox 40">
                <a:extLst>
                  <a:ext uri="{FF2B5EF4-FFF2-40B4-BE49-F238E27FC236}">
                    <a16:creationId xmlns:a16="http://schemas.microsoft.com/office/drawing/2014/main" id="{DDAF1157-645E-D83B-0383-226372115CB4}"/>
                  </a:ext>
                </a:extLst>
              </p:cNvPr>
              <p:cNvSpPr txBox="1">
                <a:spLocks noRot="1" noChangeAspect="1" noMove="1" noResize="1" noEditPoints="1" noAdjustHandles="1" noChangeArrowheads="1" noChangeShapeType="1" noTextEdit="1"/>
              </p:cNvSpPr>
              <p:nvPr/>
            </p:nvSpPr>
            <p:spPr>
              <a:xfrm>
                <a:off x="8436067" y="6045482"/>
                <a:ext cx="345963" cy="353881"/>
              </a:xfrm>
              <a:prstGeom prst="rect">
                <a:avLst/>
              </a:prstGeom>
              <a:blipFill>
                <a:blip r:embed="rId5"/>
                <a:stretch>
                  <a:fillRect b="-1034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2AF4466-C58D-4A73-52D7-02613AA13CC0}"/>
                  </a:ext>
                </a:extLst>
              </p:cNvPr>
              <p:cNvSpPr txBox="1"/>
              <p:nvPr/>
            </p:nvSpPr>
            <p:spPr>
              <a:xfrm>
                <a:off x="6241724" y="4053120"/>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2" name="TextBox 41">
                <a:extLst>
                  <a:ext uri="{FF2B5EF4-FFF2-40B4-BE49-F238E27FC236}">
                    <a16:creationId xmlns:a16="http://schemas.microsoft.com/office/drawing/2014/main" id="{52AF4466-C58D-4A73-52D7-02613AA13CC0}"/>
                  </a:ext>
                </a:extLst>
              </p:cNvPr>
              <p:cNvSpPr txBox="1">
                <a:spLocks noRot="1" noChangeAspect="1" noMove="1" noResize="1" noEditPoints="1" noAdjustHandles="1" noChangeArrowheads="1" noChangeShapeType="1" noTextEdit="1"/>
              </p:cNvSpPr>
              <p:nvPr/>
            </p:nvSpPr>
            <p:spPr>
              <a:xfrm>
                <a:off x="6241724" y="4053120"/>
                <a:ext cx="345963" cy="353881"/>
              </a:xfrm>
              <a:prstGeom prst="rect">
                <a:avLst/>
              </a:prstGeom>
              <a:blipFill>
                <a:blip r:embed="rId6"/>
                <a:stretch>
                  <a:fillRect b="-1034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E1444C9-52A7-8AA7-D592-372BD611B250}"/>
                  </a:ext>
                </a:extLst>
              </p:cNvPr>
              <p:cNvSpPr txBox="1"/>
              <p:nvPr/>
            </p:nvSpPr>
            <p:spPr>
              <a:xfrm>
                <a:off x="6158362" y="6558698"/>
                <a:ext cx="652323" cy="3927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𝑔</m:t>
                          </m:r>
                        </m:e>
                        <m:sub>
                          <m:r>
                            <a:rPr lang="en-US" i="1">
                              <a:latin typeface="Cambria Math" panose="02040503050406030204" pitchFamily="18" charset="0"/>
                            </a:rPr>
                            <m:t>𝑗</m:t>
                          </m:r>
                        </m:sub>
                        <m:sup>
                          <m:r>
                            <a:rPr lang="en-US" i="0">
                              <a:latin typeface="Cambria Math" panose="02040503050406030204" pitchFamily="18" charset="0"/>
                            </a:rPr>
                            <m:t>∗</m:t>
                          </m:r>
                        </m:sup>
                      </m:sSubSup>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3" name="TextBox 42">
                <a:extLst>
                  <a:ext uri="{FF2B5EF4-FFF2-40B4-BE49-F238E27FC236}">
                    <a16:creationId xmlns:a16="http://schemas.microsoft.com/office/drawing/2014/main" id="{CE1444C9-52A7-8AA7-D592-372BD611B250}"/>
                  </a:ext>
                </a:extLst>
              </p:cNvPr>
              <p:cNvSpPr txBox="1">
                <a:spLocks noRot="1" noChangeAspect="1" noMove="1" noResize="1" noEditPoints="1" noAdjustHandles="1" noChangeArrowheads="1" noChangeShapeType="1" noTextEdit="1"/>
              </p:cNvSpPr>
              <p:nvPr/>
            </p:nvSpPr>
            <p:spPr>
              <a:xfrm>
                <a:off x="6158362" y="6558698"/>
                <a:ext cx="652323" cy="392762"/>
              </a:xfrm>
              <a:prstGeom prst="rect">
                <a:avLst/>
              </a:prstGeom>
              <a:blipFill>
                <a:blip r:embed="rId7"/>
                <a:stretch>
                  <a:fillRect b="-625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A5ECBAD-2FF2-DBF1-4E6B-ED2E5A43615A}"/>
                  </a:ext>
                </a:extLst>
              </p:cNvPr>
              <p:cNvSpPr txBox="1"/>
              <p:nvPr/>
            </p:nvSpPr>
            <p:spPr>
              <a:xfrm>
                <a:off x="1945216" y="99827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4" name="TextBox 43">
                <a:extLst>
                  <a:ext uri="{FF2B5EF4-FFF2-40B4-BE49-F238E27FC236}">
                    <a16:creationId xmlns:a16="http://schemas.microsoft.com/office/drawing/2014/main" id="{FA5ECBAD-2FF2-DBF1-4E6B-ED2E5A43615A}"/>
                  </a:ext>
                </a:extLst>
              </p:cNvPr>
              <p:cNvSpPr txBox="1">
                <a:spLocks noRot="1" noChangeAspect="1" noMove="1" noResize="1" noEditPoints="1" noAdjustHandles="1" noChangeArrowheads="1" noChangeShapeType="1" noTextEdit="1"/>
              </p:cNvSpPr>
              <p:nvPr/>
            </p:nvSpPr>
            <p:spPr>
              <a:xfrm>
                <a:off x="1945216" y="998277"/>
                <a:ext cx="969117" cy="393118"/>
              </a:xfrm>
              <a:prstGeom prst="rect">
                <a:avLst/>
              </a:prstGeom>
              <a:blipFill>
                <a:blip r:embed="rId8"/>
                <a:stretch>
                  <a:fillRect b="-6250"/>
                </a:stretch>
              </a:blipFill>
              <a:ln cap="flat">
                <a:noFill/>
              </a:ln>
            </p:spPr>
            <p:txBody>
              <a:bodyPr/>
              <a:lstStyle/>
              <a:p>
                <a:r>
                  <a:rPr lang="en-US">
                    <a:noFill/>
                  </a:rPr>
                  <a:t> </a:t>
                </a:r>
              </a:p>
            </p:txBody>
          </p:sp>
        </mc:Fallback>
      </mc:AlternateContent>
      <p:pic>
        <p:nvPicPr>
          <p:cNvPr id="45" name="Picture 44">
            <a:extLst>
              <a:ext uri="{FF2B5EF4-FFF2-40B4-BE49-F238E27FC236}">
                <a16:creationId xmlns:a16="http://schemas.microsoft.com/office/drawing/2014/main" id="{1C8DB36D-CB87-236D-257B-E2BA0BD7D902}"/>
              </a:ext>
            </a:extLst>
          </p:cNvPr>
          <p:cNvPicPr>
            <a:picLocks noChangeAspect="1"/>
          </p:cNvPicPr>
          <p:nvPr/>
        </p:nvPicPr>
        <p:blipFill rotWithShape="1">
          <a:blip r:embed="rId9"/>
          <a:srcRect t="15803"/>
          <a:stretch/>
        </p:blipFill>
        <p:spPr>
          <a:xfrm>
            <a:off x="0" y="5074077"/>
            <a:ext cx="4264173" cy="26505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ACE5-EF8D-234D-0632-3744D4D47EB8}"/>
              </a:ext>
            </a:extLst>
          </p:cNvPr>
          <p:cNvSpPr txBox="1">
            <a:spLocks noGrp="1"/>
          </p:cNvSpPr>
          <p:nvPr>
            <p:ph type="title" idx="4294967295"/>
          </p:nvPr>
        </p:nvSpPr>
        <p:spPr/>
        <p:txBody>
          <a:bodyPr>
            <a:spAutoFit/>
          </a:bodyPr>
          <a:lstStyle/>
          <a:p>
            <a:pPr lvl="0"/>
            <a:r>
              <a:rPr lang="en-US"/>
              <a:t>Imaging – Part 1</a:t>
            </a:r>
          </a:p>
        </p:txBody>
      </p:sp>
      <p:sp>
        <p:nvSpPr>
          <p:cNvPr id="3" name="TextBox 2">
            <a:extLst>
              <a:ext uri="{FF2B5EF4-FFF2-40B4-BE49-F238E27FC236}">
                <a16:creationId xmlns:a16="http://schemas.microsoft.com/office/drawing/2014/main" id="{ABA52D48-2665-E68F-D8B8-BE9C390DE322}"/>
              </a:ext>
            </a:extLst>
          </p:cNvPr>
          <p:cNvSpPr txBox="1"/>
          <p:nvPr/>
        </p:nvSpPr>
        <p:spPr>
          <a:xfrm>
            <a:off x="1076404" y="1147315"/>
            <a:ext cx="8088124" cy="53967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(1) Concepts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Image Formation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Measurement Process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Data Analysis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(2) Build your own interferometer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(3) Imaging in practice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8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             – Basic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8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                  – Imaging and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                  – How to use reconstruction algorithms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8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             – Wideband, Wide-field and Mosaic imaging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FB89-156D-4651-41B4-C9E6080C8810}"/>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CCB24AEF-1AAC-48FF-8641-67C2C7DE861A}"/>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But, the measured                values are imperfect and incomplete</a:t>
            </a:r>
          </a:p>
        </p:txBody>
      </p:sp>
      <p:sp>
        <p:nvSpPr>
          <p:cNvPr id="5" name="Straight Connector 4">
            <a:extLst>
              <a:ext uri="{FF2B5EF4-FFF2-40B4-BE49-F238E27FC236}">
                <a16:creationId xmlns:a16="http://schemas.microsoft.com/office/drawing/2014/main" id="{89CE1176-8C8B-46D4-6D23-C7D28D4EC25D}"/>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A112107A-51DD-8D47-9C60-46C610A4160B}"/>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7" name="Freeform 6">
            <a:extLst>
              <a:ext uri="{FF2B5EF4-FFF2-40B4-BE49-F238E27FC236}">
                <a16:creationId xmlns:a16="http://schemas.microsoft.com/office/drawing/2014/main" id="{92CD9E8F-DEBD-28F9-7551-ABF8A4017DC1}"/>
              </a:ext>
            </a:extLst>
          </p:cNvPr>
          <p:cNvSpPr/>
          <p:nvPr/>
        </p:nvSpPr>
        <p:spPr>
          <a:xfrm>
            <a:off x="534960" y="3512521"/>
            <a:ext cx="134171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Calibration</a:t>
            </a:r>
          </a:p>
        </p:txBody>
      </p:sp>
      <p:sp>
        <p:nvSpPr>
          <p:cNvPr id="8" name="Freeform 7">
            <a:extLst>
              <a:ext uri="{FF2B5EF4-FFF2-40B4-BE49-F238E27FC236}">
                <a16:creationId xmlns:a16="http://schemas.microsoft.com/office/drawing/2014/main" id="{12C8964C-9568-FA08-08F7-AF33F61AAB38}"/>
              </a:ext>
            </a:extLst>
          </p:cNvPr>
          <p:cNvSpPr/>
          <p:nvPr/>
        </p:nvSpPr>
        <p:spPr>
          <a:xfrm>
            <a:off x="539642" y="5333036"/>
            <a:ext cx="12405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Imaging</a:t>
            </a:r>
          </a:p>
        </p:txBody>
      </p:sp>
      <p:sp>
        <p:nvSpPr>
          <p:cNvPr id="9" name="Straight Connector 8">
            <a:extLst>
              <a:ext uri="{FF2B5EF4-FFF2-40B4-BE49-F238E27FC236}">
                <a16:creationId xmlns:a16="http://schemas.microsoft.com/office/drawing/2014/main" id="{633B5BA1-3614-BE7F-B072-7B9141702703}"/>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C043DC68-8269-A3AC-94A8-F29E4E5A705F}"/>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p:sp>
        <p:nvSpPr>
          <p:cNvPr id="11" name="TextBox 10">
            <a:extLst>
              <a:ext uri="{FF2B5EF4-FFF2-40B4-BE49-F238E27FC236}">
                <a16:creationId xmlns:a16="http://schemas.microsoft.com/office/drawing/2014/main" id="{6259FF44-AF99-2F60-29ED-23F845E2A252}"/>
              </a:ext>
            </a:extLst>
          </p:cNvPr>
          <p:cNvSpPr txBox="1"/>
          <p:nvPr/>
        </p:nvSpPr>
        <p:spPr>
          <a:xfrm>
            <a:off x="1581116" y="6031803"/>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Sampling of the 2D Fourier Transform is incomplete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 only N(N-1)/2 measurements per timestep and frequency channel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Fit a model of the sky brightness to the measured data.  </a:t>
            </a:r>
          </a:p>
        </p:txBody>
      </p:sp>
      <p:sp>
        <p:nvSpPr>
          <p:cNvPr id="15" name="TextBox 14">
            <a:extLst>
              <a:ext uri="{FF2B5EF4-FFF2-40B4-BE49-F238E27FC236}">
                <a16:creationId xmlns:a16="http://schemas.microsoft.com/office/drawing/2014/main" id="{665B9A9B-6E98-8188-5145-191EDF2DBA2A}"/>
              </a:ext>
            </a:extLst>
          </p:cNvPr>
          <p:cNvSpPr txBox="1"/>
          <p:nvPr/>
        </p:nvSpPr>
        <p:spPr>
          <a:xfrm>
            <a:off x="1581482" y="4088163"/>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Antenna electronics introduce complex gains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Numerically solve for antenna gains       and apply corrections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949ACE-014E-C750-62A4-BE82C16B9A67}"/>
                  </a:ext>
                </a:extLst>
              </p:cNvPr>
              <p:cNvSpPr txBox="1"/>
              <p:nvPr/>
            </p:nvSpPr>
            <p:spPr>
              <a:xfrm>
                <a:off x="1945216" y="99827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6" name="TextBox 15">
                <a:extLst>
                  <a:ext uri="{FF2B5EF4-FFF2-40B4-BE49-F238E27FC236}">
                    <a16:creationId xmlns:a16="http://schemas.microsoft.com/office/drawing/2014/main" id="{19949ACE-014E-C750-62A4-BE82C16B9A67}"/>
                  </a:ext>
                </a:extLst>
              </p:cNvPr>
              <p:cNvSpPr txBox="1">
                <a:spLocks noRot="1" noChangeAspect="1" noMove="1" noResize="1" noEditPoints="1" noAdjustHandles="1" noChangeArrowheads="1" noChangeShapeType="1" noTextEdit="1"/>
              </p:cNvSpPr>
              <p:nvPr/>
            </p:nvSpPr>
            <p:spPr>
              <a:xfrm>
                <a:off x="1945216" y="998277"/>
                <a:ext cx="969117" cy="393118"/>
              </a:xfrm>
              <a:prstGeom prst="rect">
                <a:avLst/>
              </a:prstGeom>
              <a:blipFill>
                <a:blip r:embed="rId3"/>
                <a:stretch>
                  <a:fillRect b="-625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A833D9-F0B7-751D-ED84-76E750B38541}"/>
                  </a:ext>
                </a:extLst>
              </p:cNvPr>
              <p:cNvSpPr txBox="1"/>
              <p:nvPr/>
            </p:nvSpPr>
            <p:spPr>
              <a:xfrm>
                <a:off x="5419095" y="4543675"/>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7" name="TextBox 16">
                <a:extLst>
                  <a:ext uri="{FF2B5EF4-FFF2-40B4-BE49-F238E27FC236}">
                    <a16:creationId xmlns:a16="http://schemas.microsoft.com/office/drawing/2014/main" id="{FFA833D9-F0B7-751D-ED84-76E750B38541}"/>
                  </a:ext>
                </a:extLst>
              </p:cNvPr>
              <p:cNvSpPr txBox="1">
                <a:spLocks noRot="1" noChangeAspect="1" noMove="1" noResize="1" noEditPoints="1" noAdjustHandles="1" noChangeArrowheads="1" noChangeShapeType="1" noTextEdit="1"/>
              </p:cNvSpPr>
              <p:nvPr/>
            </p:nvSpPr>
            <p:spPr>
              <a:xfrm>
                <a:off x="5419095" y="4543675"/>
                <a:ext cx="345963" cy="353881"/>
              </a:xfrm>
              <a:prstGeom prst="rect">
                <a:avLst/>
              </a:prstGeom>
              <a:blipFill>
                <a:blip r:embed="rId4"/>
                <a:stretch>
                  <a:fillRect b="-1379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EE8521-45C0-B8BD-81F2-1A26022A5E75}"/>
                  </a:ext>
                </a:extLst>
              </p:cNvPr>
              <p:cNvSpPr txBox="1"/>
              <p:nvPr/>
            </p:nvSpPr>
            <p:spPr>
              <a:xfrm>
                <a:off x="6241724" y="4053120"/>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8" name="TextBox 17">
                <a:extLst>
                  <a:ext uri="{FF2B5EF4-FFF2-40B4-BE49-F238E27FC236}">
                    <a16:creationId xmlns:a16="http://schemas.microsoft.com/office/drawing/2014/main" id="{C3EE8521-45C0-B8BD-81F2-1A26022A5E75}"/>
                  </a:ext>
                </a:extLst>
              </p:cNvPr>
              <p:cNvSpPr txBox="1">
                <a:spLocks noRot="1" noChangeAspect="1" noMove="1" noResize="1" noEditPoints="1" noAdjustHandles="1" noChangeArrowheads="1" noChangeShapeType="1" noTextEdit="1"/>
              </p:cNvSpPr>
              <p:nvPr/>
            </p:nvSpPr>
            <p:spPr>
              <a:xfrm>
                <a:off x="6241724" y="4053120"/>
                <a:ext cx="345963" cy="353881"/>
              </a:xfrm>
              <a:prstGeom prst="rect">
                <a:avLst/>
              </a:prstGeom>
              <a:blipFill>
                <a:blip r:embed="rId5"/>
                <a:stretch>
                  <a:fillRect b="-10345"/>
                </a:stretch>
              </a:blipFill>
              <a:ln cap="flat">
                <a:noFill/>
              </a:ln>
            </p:spPr>
            <p:txBody>
              <a:bodyPr/>
              <a:lstStyle/>
              <a:p>
                <a:r>
                  <a:rPr 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FB89-156D-4651-41B4-C9E6080C8810}"/>
              </a:ext>
            </a:extLst>
          </p:cNvPr>
          <p:cNvSpPr txBox="1">
            <a:spLocks noGrp="1"/>
          </p:cNvSpPr>
          <p:nvPr>
            <p:ph type="title" idx="4294967295"/>
          </p:nvPr>
        </p:nvSpPr>
        <p:spPr>
          <a:xfrm>
            <a:off x="503642" y="134833"/>
            <a:ext cx="9068763" cy="369332"/>
          </a:xfrm>
        </p:spPr>
        <p:txBody>
          <a:bodyPr>
            <a:spAutoFit/>
          </a:bodyPr>
          <a:lstStyle/>
          <a:p>
            <a:pPr lvl="0"/>
            <a:r>
              <a:rPr lang="en-US" dirty="0"/>
              <a:t>Data Analysis - Pipelines</a:t>
            </a:r>
          </a:p>
        </p:txBody>
      </p:sp>
      <p:sp>
        <p:nvSpPr>
          <p:cNvPr id="5" name="Straight Connector 4">
            <a:extLst>
              <a:ext uri="{FF2B5EF4-FFF2-40B4-BE49-F238E27FC236}">
                <a16:creationId xmlns:a16="http://schemas.microsoft.com/office/drawing/2014/main" id="{89CE1176-8C8B-46D4-6D23-C7D28D4EC25D}"/>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633B5BA1-3614-BE7F-B072-7B9141702703}"/>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4" name="Group 3">
            <a:extLst>
              <a:ext uri="{FF2B5EF4-FFF2-40B4-BE49-F238E27FC236}">
                <a16:creationId xmlns:a16="http://schemas.microsoft.com/office/drawing/2014/main" id="{38B9E33E-0671-8A9A-EBBF-47448359B457}"/>
              </a:ext>
            </a:extLst>
          </p:cNvPr>
          <p:cNvGrpSpPr/>
          <p:nvPr/>
        </p:nvGrpSpPr>
        <p:grpSpPr>
          <a:xfrm>
            <a:off x="17156" y="1157812"/>
            <a:ext cx="10060294" cy="5247225"/>
            <a:chOff x="211320" y="807840"/>
            <a:chExt cx="9504359" cy="6276958"/>
          </a:xfrm>
        </p:grpSpPr>
        <p:sp>
          <p:nvSpPr>
            <p:cNvPr id="12" name="Straight Connector 11">
              <a:extLst>
                <a:ext uri="{FF2B5EF4-FFF2-40B4-BE49-F238E27FC236}">
                  <a16:creationId xmlns:a16="http://schemas.microsoft.com/office/drawing/2014/main" id="{552BA61D-7D8B-09CF-3529-C358A81D484E}"/>
                </a:ext>
              </a:extLst>
            </p:cNvPr>
            <p:cNvSpPr/>
            <p:nvPr/>
          </p:nvSpPr>
          <p:spPr>
            <a:xfrm flipH="1">
              <a:off x="8252279" y="2091960"/>
              <a:ext cx="26641" cy="455040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FCA0F693-2A20-C0C4-7091-A1131BC2DDB1}"/>
                </a:ext>
              </a:extLst>
            </p:cNvPr>
            <p:cNvSpPr/>
            <p:nvPr/>
          </p:nvSpPr>
          <p:spPr>
            <a:xfrm flipH="1">
              <a:off x="4585680" y="2120040"/>
              <a:ext cx="8640" cy="4110479"/>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0C57B465-A655-C3A1-C765-5556A76B3009}"/>
                </a:ext>
              </a:extLst>
            </p:cNvPr>
            <p:cNvSpPr/>
            <p:nvPr/>
          </p:nvSpPr>
          <p:spPr>
            <a:xfrm flipH="1">
              <a:off x="2116080" y="2203200"/>
              <a:ext cx="19080" cy="402696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9" name="Freeform 18">
              <a:extLst>
                <a:ext uri="{FF2B5EF4-FFF2-40B4-BE49-F238E27FC236}">
                  <a16:creationId xmlns:a16="http://schemas.microsoft.com/office/drawing/2014/main" id="{D4629886-1890-3E9A-3537-DE617410517C}"/>
                </a:ext>
              </a:extLst>
            </p:cNvPr>
            <p:cNvSpPr/>
            <p:nvPr/>
          </p:nvSpPr>
          <p:spPr>
            <a:xfrm>
              <a:off x="1423080" y="3179880"/>
              <a:ext cx="1513800"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Online flags</a:t>
              </a:r>
            </a:p>
          </p:txBody>
        </p:sp>
        <p:sp>
          <p:nvSpPr>
            <p:cNvPr id="20" name="Straight Connector 19">
              <a:extLst>
                <a:ext uri="{FF2B5EF4-FFF2-40B4-BE49-F238E27FC236}">
                  <a16:creationId xmlns:a16="http://schemas.microsoft.com/office/drawing/2014/main" id="{7DA5DBE2-89F5-E236-599F-4F63845ECB69}"/>
                </a:ext>
              </a:extLst>
            </p:cNvPr>
            <p:cNvSpPr/>
            <p:nvPr/>
          </p:nvSpPr>
          <p:spPr>
            <a:xfrm flipV="1">
              <a:off x="3564000" y="1001160"/>
              <a:ext cx="631080" cy="46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21" name="Freeform 20">
              <a:extLst>
                <a:ext uri="{FF2B5EF4-FFF2-40B4-BE49-F238E27FC236}">
                  <a16:creationId xmlns:a16="http://schemas.microsoft.com/office/drawing/2014/main" id="{1BE8F0A0-C457-3C65-4186-FA570137A93B}"/>
                </a:ext>
              </a:extLst>
            </p:cNvPr>
            <p:cNvSpPr/>
            <p:nvPr/>
          </p:nvSpPr>
          <p:spPr>
            <a:xfrm>
              <a:off x="1423080" y="3588840"/>
              <a:ext cx="1520640"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Auto-flag Cal</a:t>
              </a:r>
            </a:p>
          </p:txBody>
        </p:sp>
        <p:sp>
          <p:nvSpPr>
            <p:cNvPr id="22" name="Freeform 21">
              <a:extLst>
                <a:ext uri="{FF2B5EF4-FFF2-40B4-BE49-F238E27FC236}">
                  <a16:creationId xmlns:a16="http://schemas.microsoft.com/office/drawing/2014/main" id="{C7534497-4117-82AD-29A0-2356448A04D2}"/>
                </a:ext>
              </a:extLst>
            </p:cNvPr>
            <p:cNvSpPr/>
            <p:nvPr/>
          </p:nvSpPr>
          <p:spPr>
            <a:xfrm>
              <a:off x="1434240" y="4387680"/>
              <a:ext cx="1478520"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Tsys flag</a:t>
              </a:r>
            </a:p>
          </p:txBody>
        </p:sp>
        <p:sp>
          <p:nvSpPr>
            <p:cNvPr id="23" name="Freeform 22">
              <a:extLst>
                <a:ext uri="{FF2B5EF4-FFF2-40B4-BE49-F238E27FC236}">
                  <a16:creationId xmlns:a16="http://schemas.microsoft.com/office/drawing/2014/main" id="{C4467A40-1506-9E54-B433-E24FC284B236}"/>
                </a:ext>
              </a:extLst>
            </p:cNvPr>
            <p:cNvSpPr/>
            <p:nvPr/>
          </p:nvSpPr>
          <p:spPr>
            <a:xfrm>
              <a:off x="1434240" y="3999240"/>
              <a:ext cx="1478879"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Calculate Tsys</a:t>
              </a:r>
            </a:p>
          </p:txBody>
        </p:sp>
        <p:sp>
          <p:nvSpPr>
            <p:cNvPr id="24" name="Freeform 23">
              <a:extLst>
                <a:ext uri="{FF2B5EF4-FFF2-40B4-BE49-F238E27FC236}">
                  <a16:creationId xmlns:a16="http://schemas.microsoft.com/office/drawing/2014/main" id="{DC32CEC4-ECC3-7A65-6C68-1888D76BA3A0}"/>
                </a:ext>
              </a:extLst>
            </p:cNvPr>
            <p:cNvSpPr/>
            <p:nvPr/>
          </p:nvSpPr>
          <p:spPr>
            <a:xfrm>
              <a:off x="1421640" y="4819320"/>
              <a:ext cx="1478879"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WVR correction</a:t>
              </a:r>
            </a:p>
          </p:txBody>
        </p:sp>
        <p:sp>
          <p:nvSpPr>
            <p:cNvPr id="25" name="Freeform 24">
              <a:extLst>
                <a:ext uri="{FF2B5EF4-FFF2-40B4-BE49-F238E27FC236}">
                  <a16:creationId xmlns:a16="http://schemas.microsoft.com/office/drawing/2014/main" id="{B29ECF08-9AA7-4CE1-480B-3C6654BBB0C1}"/>
                </a:ext>
              </a:extLst>
            </p:cNvPr>
            <p:cNvSpPr/>
            <p:nvPr/>
          </p:nvSpPr>
          <p:spPr>
            <a:xfrm>
              <a:off x="1411200" y="5228640"/>
              <a:ext cx="1478879"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low gains</a:t>
              </a:r>
            </a:p>
          </p:txBody>
        </p:sp>
        <p:sp>
          <p:nvSpPr>
            <p:cNvPr id="26" name="Freeform 25">
              <a:extLst>
                <a:ext uri="{FF2B5EF4-FFF2-40B4-BE49-F238E27FC236}">
                  <a16:creationId xmlns:a16="http://schemas.microsoft.com/office/drawing/2014/main" id="{51B83C01-5B38-0258-4E2C-3B7BA8C7AE90}"/>
                </a:ext>
              </a:extLst>
            </p:cNvPr>
            <p:cNvSpPr/>
            <p:nvPr/>
          </p:nvSpPr>
          <p:spPr>
            <a:xfrm>
              <a:off x="4033800" y="2331360"/>
              <a:ext cx="1540079"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Set Cal Model</a:t>
              </a:r>
            </a:p>
          </p:txBody>
        </p:sp>
        <p:sp>
          <p:nvSpPr>
            <p:cNvPr id="27" name="Freeform 26">
              <a:extLst>
                <a:ext uri="{FF2B5EF4-FFF2-40B4-BE49-F238E27FC236}">
                  <a16:creationId xmlns:a16="http://schemas.microsoft.com/office/drawing/2014/main" id="{29722C6E-455B-A112-A4DE-0B2DB5F4EA63}"/>
                </a:ext>
              </a:extLst>
            </p:cNvPr>
            <p:cNvSpPr/>
            <p:nvPr/>
          </p:nvSpPr>
          <p:spPr>
            <a:xfrm>
              <a:off x="1396440" y="2440440"/>
              <a:ext cx="1506240" cy="53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Import data</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from Archive</a:t>
              </a:r>
            </a:p>
          </p:txBody>
        </p:sp>
        <p:sp>
          <p:nvSpPr>
            <p:cNvPr id="28" name="Freeform 27">
              <a:extLst>
                <a:ext uri="{FF2B5EF4-FFF2-40B4-BE49-F238E27FC236}">
                  <a16:creationId xmlns:a16="http://schemas.microsoft.com/office/drawing/2014/main" id="{DB735650-EED9-AF06-6AA4-D1324FB2842A}"/>
                </a:ext>
              </a:extLst>
            </p:cNvPr>
            <p:cNvSpPr/>
            <p:nvPr/>
          </p:nvSpPr>
          <p:spPr>
            <a:xfrm>
              <a:off x="4033800" y="2832120"/>
              <a:ext cx="1540079"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Bandpass Cal</a:t>
              </a:r>
            </a:p>
          </p:txBody>
        </p:sp>
        <p:sp>
          <p:nvSpPr>
            <p:cNvPr id="29" name="Freeform 28">
              <a:extLst>
                <a:ext uri="{FF2B5EF4-FFF2-40B4-BE49-F238E27FC236}">
                  <a16:creationId xmlns:a16="http://schemas.microsoft.com/office/drawing/2014/main" id="{5D6C9370-06B9-7E84-8E8B-8995F73C1122}"/>
                </a:ext>
              </a:extLst>
            </p:cNvPr>
            <p:cNvSpPr/>
            <p:nvPr/>
          </p:nvSpPr>
          <p:spPr>
            <a:xfrm>
              <a:off x="4799520" y="3351600"/>
              <a:ext cx="139932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outliers</a:t>
              </a:r>
            </a:p>
          </p:txBody>
        </p:sp>
        <p:sp>
          <p:nvSpPr>
            <p:cNvPr id="30" name="Freeform 29">
              <a:extLst>
                <a:ext uri="{FF2B5EF4-FFF2-40B4-BE49-F238E27FC236}">
                  <a16:creationId xmlns:a16="http://schemas.microsoft.com/office/drawing/2014/main" id="{24B684BB-9651-5777-16EB-922DB021CB8F}"/>
                </a:ext>
              </a:extLst>
            </p:cNvPr>
            <p:cNvSpPr/>
            <p:nvPr/>
          </p:nvSpPr>
          <p:spPr>
            <a:xfrm>
              <a:off x="4044240" y="3811679"/>
              <a:ext cx="154044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Flux Cal</a:t>
              </a:r>
            </a:p>
          </p:txBody>
        </p:sp>
        <p:sp>
          <p:nvSpPr>
            <p:cNvPr id="31" name="Freeform 30">
              <a:extLst>
                <a:ext uri="{FF2B5EF4-FFF2-40B4-BE49-F238E27FC236}">
                  <a16:creationId xmlns:a16="http://schemas.microsoft.com/office/drawing/2014/main" id="{92E6320B-02FD-1E6F-9976-D6530EAA6D98}"/>
                </a:ext>
              </a:extLst>
            </p:cNvPr>
            <p:cNvSpPr/>
            <p:nvPr/>
          </p:nvSpPr>
          <p:spPr>
            <a:xfrm>
              <a:off x="4831920" y="4299840"/>
              <a:ext cx="1399320"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outliers</a:t>
              </a:r>
            </a:p>
          </p:txBody>
        </p:sp>
        <p:sp>
          <p:nvSpPr>
            <p:cNvPr id="32" name="Freeform 31">
              <a:extLst>
                <a:ext uri="{FF2B5EF4-FFF2-40B4-BE49-F238E27FC236}">
                  <a16:creationId xmlns:a16="http://schemas.microsoft.com/office/drawing/2014/main" id="{AA7B89B1-A2D0-C04C-6B06-0F4BB5459902}"/>
                </a:ext>
              </a:extLst>
            </p:cNvPr>
            <p:cNvSpPr/>
            <p:nvPr/>
          </p:nvSpPr>
          <p:spPr>
            <a:xfrm>
              <a:off x="4069080" y="4811040"/>
              <a:ext cx="153972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Time Cal</a:t>
              </a:r>
            </a:p>
          </p:txBody>
        </p:sp>
        <p:sp>
          <p:nvSpPr>
            <p:cNvPr id="33" name="Freeform 32">
              <a:extLst>
                <a:ext uri="{FF2B5EF4-FFF2-40B4-BE49-F238E27FC236}">
                  <a16:creationId xmlns:a16="http://schemas.microsoft.com/office/drawing/2014/main" id="{A7657FBB-BB9B-B1AF-370B-B8ECF05327FA}"/>
                </a:ext>
              </a:extLst>
            </p:cNvPr>
            <p:cNvSpPr/>
            <p:nvPr/>
          </p:nvSpPr>
          <p:spPr>
            <a:xfrm>
              <a:off x="4056840" y="5346000"/>
              <a:ext cx="1540079"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Apply solutions</a:t>
              </a:r>
            </a:p>
          </p:txBody>
        </p:sp>
        <p:sp>
          <p:nvSpPr>
            <p:cNvPr id="34" name="Freeform 33">
              <a:extLst>
                <a:ext uri="{FF2B5EF4-FFF2-40B4-BE49-F238E27FC236}">
                  <a16:creationId xmlns:a16="http://schemas.microsoft.com/office/drawing/2014/main" id="{EA91828C-5D44-DDCF-E3D0-2147FCFFD046}"/>
                </a:ext>
              </a:extLst>
            </p:cNvPr>
            <p:cNvSpPr/>
            <p:nvPr/>
          </p:nvSpPr>
          <p:spPr>
            <a:xfrm>
              <a:off x="1398960" y="5637960"/>
              <a:ext cx="1478520"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Ant Pos Corr</a:t>
              </a:r>
            </a:p>
          </p:txBody>
        </p:sp>
        <p:sp>
          <p:nvSpPr>
            <p:cNvPr id="35" name="Freeform 34">
              <a:extLst>
                <a:ext uri="{FF2B5EF4-FFF2-40B4-BE49-F238E27FC236}">
                  <a16:creationId xmlns:a16="http://schemas.microsoft.com/office/drawing/2014/main" id="{DA41624B-CA9A-7D86-3967-9BA838366DB8}"/>
                </a:ext>
              </a:extLst>
            </p:cNvPr>
            <p:cNvSpPr/>
            <p:nvPr/>
          </p:nvSpPr>
          <p:spPr>
            <a:xfrm>
              <a:off x="7351560" y="2200320"/>
              <a:ext cx="1845720" cy="27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Image Calibrator</a:t>
              </a:r>
            </a:p>
          </p:txBody>
        </p:sp>
        <p:sp>
          <p:nvSpPr>
            <p:cNvPr id="36" name="Freeform 35">
              <a:extLst>
                <a:ext uri="{FF2B5EF4-FFF2-40B4-BE49-F238E27FC236}">
                  <a16:creationId xmlns:a16="http://schemas.microsoft.com/office/drawing/2014/main" id="{A29DE715-1B50-94BA-6074-A482E331B6A1}"/>
                </a:ext>
              </a:extLst>
            </p:cNvPr>
            <p:cNvSpPr/>
            <p:nvPr/>
          </p:nvSpPr>
          <p:spPr>
            <a:xfrm>
              <a:off x="8679960" y="2650320"/>
              <a:ext cx="1035719"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Check size</a:t>
              </a:r>
            </a:p>
          </p:txBody>
        </p:sp>
        <p:sp>
          <p:nvSpPr>
            <p:cNvPr id="37" name="Freeform 36">
              <a:extLst>
                <a:ext uri="{FF2B5EF4-FFF2-40B4-BE49-F238E27FC236}">
                  <a16:creationId xmlns:a16="http://schemas.microsoft.com/office/drawing/2014/main" id="{4D2ACF24-11BE-4127-78FC-A2C2A542A4FB}"/>
                </a:ext>
              </a:extLst>
            </p:cNvPr>
            <p:cNvSpPr/>
            <p:nvPr/>
          </p:nvSpPr>
          <p:spPr>
            <a:xfrm>
              <a:off x="7321320" y="3046320"/>
              <a:ext cx="1966320" cy="42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Export Data/Images</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To Archive</a:t>
              </a:r>
            </a:p>
          </p:txBody>
        </p:sp>
        <p:sp>
          <p:nvSpPr>
            <p:cNvPr id="38" name="Freeform 37">
              <a:extLst>
                <a:ext uri="{FF2B5EF4-FFF2-40B4-BE49-F238E27FC236}">
                  <a16:creationId xmlns:a16="http://schemas.microsoft.com/office/drawing/2014/main" id="{63B994C7-E95D-9934-FF75-73A0FE5A5F04}"/>
                </a:ext>
              </a:extLst>
            </p:cNvPr>
            <p:cNvSpPr/>
            <p:nvPr/>
          </p:nvSpPr>
          <p:spPr>
            <a:xfrm>
              <a:off x="2316960" y="811440"/>
              <a:ext cx="125316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Flagging</a:t>
              </a:r>
            </a:p>
          </p:txBody>
        </p:sp>
        <p:sp>
          <p:nvSpPr>
            <p:cNvPr id="39" name="Freeform 38">
              <a:extLst>
                <a:ext uri="{FF2B5EF4-FFF2-40B4-BE49-F238E27FC236}">
                  <a16:creationId xmlns:a16="http://schemas.microsoft.com/office/drawing/2014/main" id="{9CBA576E-81B0-E92A-ABB5-5BD858845A8B}"/>
                </a:ext>
              </a:extLst>
            </p:cNvPr>
            <p:cNvSpPr/>
            <p:nvPr/>
          </p:nvSpPr>
          <p:spPr>
            <a:xfrm>
              <a:off x="4159440" y="812520"/>
              <a:ext cx="134172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Calibration</a:t>
              </a:r>
            </a:p>
          </p:txBody>
        </p:sp>
        <p:sp>
          <p:nvSpPr>
            <p:cNvPr id="40" name="Freeform 39">
              <a:extLst>
                <a:ext uri="{FF2B5EF4-FFF2-40B4-BE49-F238E27FC236}">
                  <a16:creationId xmlns:a16="http://schemas.microsoft.com/office/drawing/2014/main" id="{2E1B6486-7522-8681-B57A-E6E7F73DFA1D}"/>
                </a:ext>
              </a:extLst>
            </p:cNvPr>
            <p:cNvSpPr/>
            <p:nvPr/>
          </p:nvSpPr>
          <p:spPr>
            <a:xfrm>
              <a:off x="6127200" y="807840"/>
              <a:ext cx="124056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Imaging</a:t>
              </a:r>
            </a:p>
          </p:txBody>
        </p:sp>
        <p:sp>
          <p:nvSpPr>
            <p:cNvPr id="41" name="Freeform 40">
              <a:extLst>
                <a:ext uri="{FF2B5EF4-FFF2-40B4-BE49-F238E27FC236}">
                  <a16:creationId xmlns:a16="http://schemas.microsoft.com/office/drawing/2014/main" id="{33C26859-252A-9B21-9CCF-59775EF89FB6}"/>
                </a:ext>
              </a:extLst>
            </p:cNvPr>
            <p:cNvSpPr/>
            <p:nvPr/>
          </p:nvSpPr>
          <p:spPr>
            <a:xfrm>
              <a:off x="7412400" y="3659399"/>
              <a:ext cx="1810079" cy="277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Split target data</a:t>
              </a:r>
            </a:p>
          </p:txBody>
        </p:sp>
        <p:sp>
          <p:nvSpPr>
            <p:cNvPr id="42" name="Freeform 41">
              <a:extLst>
                <a:ext uri="{FF2B5EF4-FFF2-40B4-BE49-F238E27FC236}">
                  <a16:creationId xmlns:a16="http://schemas.microsoft.com/office/drawing/2014/main" id="{1EAD0371-AB25-8025-E0B0-85569FCB3CAD}"/>
                </a:ext>
              </a:extLst>
            </p:cNvPr>
            <p:cNvSpPr/>
            <p:nvPr/>
          </p:nvSpPr>
          <p:spPr>
            <a:xfrm>
              <a:off x="7394760" y="4526280"/>
              <a:ext cx="1845720" cy="277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Continuum Sub</a:t>
              </a:r>
            </a:p>
          </p:txBody>
        </p:sp>
        <p:sp>
          <p:nvSpPr>
            <p:cNvPr id="43" name="Freeform 42">
              <a:extLst>
                <a:ext uri="{FF2B5EF4-FFF2-40B4-BE49-F238E27FC236}">
                  <a16:creationId xmlns:a16="http://schemas.microsoft.com/office/drawing/2014/main" id="{FEEBEA57-30CA-C6B5-3E91-CF87887F3C39}"/>
                </a:ext>
              </a:extLst>
            </p:cNvPr>
            <p:cNvSpPr/>
            <p:nvPr/>
          </p:nvSpPr>
          <p:spPr>
            <a:xfrm>
              <a:off x="7386480" y="4905000"/>
              <a:ext cx="1845720"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Image Continuum</a:t>
              </a:r>
            </a:p>
          </p:txBody>
        </p:sp>
        <p:sp>
          <p:nvSpPr>
            <p:cNvPr id="44" name="Freeform 43">
              <a:extLst>
                <a:ext uri="{FF2B5EF4-FFF2-40B4-BE49-F238E27FC236}">
                  <a16:creationId xmlns:a16="http://schemas.microsoft.com/office/drawing/2014/main" id="{6B939DCE-BA8F-FC8F-79DA-F577F008725C}"/>
                </a:ext>
              </a:extLst>
            </p:cNvPr>
            <p:cNvSpPr/>
            <p:nvPr/>
          </p:nvSpPr>
          <p:spPr>
            <a:xfrm>
              <a:off x="7413120" y="5266800"/>
              <a:ext cx="1845720"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dirty="0">
                  <a:ln>
                    <a:noFill/>
                  </a:ln>
                  <a:latin typeface="Luxi Sans" pitchFamily="34"/>
                  <a:ea typeface="DejaVu LGC Sans" pitchFamily="2"/>
                  <a:cs typeface="DejaVu LGC Sans" pitchFamily="2"/>
                </a:rPr>
                <a:t>Image Spectral</a:t>
              </a:r>
            </a:p>
          </p:txBody>
        </p:sp>
        <p:sp>
          <p:nvSpPr>
            <p:cNvPr id="45" name="Freeform 44">
              <a:extLst>
                <a:ext uri="{FF2B5EF4-FFF2-40B4-BE49-F238E27FC236}">
                  <a16:creationId xmlns:a16="http://schemas.microsoft.com/office/drawing/2014/main" id="{9BF6E354-5AC0-6696-AF01-A5CD066316DB}"/>
                </a:ext>
              </a:extLst>
            </p:cNvPr>
            <p:cNvSpPr/>
            <p:nvPr/>
          </p:nvSpPr>
          <p:spPr>
            <a:xfrm>
              <a:off x="7386120" y="5635080"/>
              <a:ext cx="1836360" cy="409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Quality Assurance</a:t>
              </a:r>
            </a:p>
          </p:txBody>
        </p:sp>
        <p:sp>
          <p:nvSpPr>
            <p:cNvPr id="46" name="Straight Connector 45">
              <a:extLst>
                <a:ext uri="{FF2B5EF4-FFF2-40B4-BE49-F238E27FC236}">
                  <a16:creationId xmlns:a16="http://schemas.microsoft.com/office/drawing/2014/main" id="{CEE2BAFA-7EAF-E786-F79C-3A9A814837C5}"/>
                </a:ext>
              </a:extLst>
            </p:cNvPr>
            <p:cNvSpPr/>
            <p:nvPr/>
          </p:nvSpPr>
          <p:spPr>
            <a:xfrm flipH="1">
              <a:off x="2116080" y="6221160"/>
              <a:ext cx="1354680" cy="9359"/>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7" name="Straight Connector 46">
              <a:extLst>
                <a:ext uri="{FF2B5EF4-FFF2-40B4-BE49-F238E27FC236}">
                  <a16:creationId xmlns:a16="http://schemas.microsoft.com/office/drawing/2014/main" id="{6EF36D41-E135-E361-EF2D-42B9EA971228}"/>
                </a:ext>
              </a:extLst>
            </p:cNvPr>
            <p:cNvSpPr/>
            <p:nvPr/>
          </p:nvSpPr>
          <p:spPr>
            <a:xfrm flipH="1">
              <a:off x="3472560" y="2120040"/>
              <a:ext cx="8640" cy="4110479"/>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8" name="Straight Connector 47">
              <a:extLst>
                <a:ext uri="{FF2B5EF4-FFF2-40B4-BE49-F238E27FC236}">
                  <a16:creationId xmlns:a16="http://schemas.microsoft.com/office/drawing/2014/main" id="{D4A995C5-698B-2E89-CB22-849BDA9132DA}"/>
                </a:ext>
              </a:extLst>
            </p:cNvPr>
            <p:cNvSpPr/>
            <p:nvPr/>
          </p:nvSpPr>
          <p:spPr>
            <a:xfrm flipH="1">
              <a:off x="3470760" y="2110680"/>
              <a:ext cx="1137240" cy="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9" name="Straight Connector 48">
              <a:extLst>
                <a:ext uri="{FF2B5EF4-FFF2-40B4-BE49-F238E27FC236}">
                  <a16:creationId xmlns:a16="http://schemas.microsoft.com/office/drawing/2014/main" id="{A9374EE5-B2EF-3103-4E8E-3104FFC756D9}"/>
                </a:ext>
              </a:extLst>
            </p:cNvPr>
            <p:cNvSpPr/>
            <p:nvPr/>
          </p:nvSpPr>
          <p:spPr>
            <a:xfrm flipH="1" flipV="1">
              <a:off x="5590080" y="2991960"/>
              <a:ext cx="274680" cy="35784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0" name="Straight Connector 49">
              <a:extLst>
                <a:ext uri="{FF2B5EF4-FFF2-40B4-BE49-F238E27FC236}">
                  <a16:creationId xmlns:a16="http://schemas.microsoft.com/office/drawing/2014/main" id="{05B43108-3E56-4D6E-333C-65FAB98C6210}"/>
                </a:ext>
              </a:extLst>
            </p:cNvPr>
            <p:cNvSpPr/>
            <p:nvPr/>
          </p:nvSpPr>
          <p:spPr>
            <a:xfrm flipH="1" flipV="1">
              <a:off x="5135400" y="3112560"/>
              <a:ext cx="1440" cy="2372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1" name="Straight Connector 50">
              <a:extLst>
                <a:ext uri="{FF2B5EF4-FFF2-40B4-BE49-F238E27FC236}">
                  <a16:creationId xmlns:a16="http://schemas.microsoft.com/office/drawing/2014/main" id="{73659F4F-C027-B223-57C6-8854C51E971E}"/>
                </a:ext>
              </a:extLst>
            </p:cNvPr>
            <p:cNvSpPr/>
            <p:nvPr/>
          </p:nvSpPr>
          <p:spPr>
            <a:xfrm flipH="1">
              <a:off x="6644879" y="2091960"/>
              <a:ext cx="1634041" cy="936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2" name="Freeform 51">
              <a:extLst>
                <a:ext uri="{FF2B5EF4-FFF2-40B4-BE49-F238E27FC236}">
                  <a16:creationId xmlns:a16="http://schemas.microsoft.com/office/drawing/2014/main" id="{9A73F9C5-998B-D670-BF98-3B9A00001D55}"/>
                </a:ext>
              </a:extLst>
            </p:cNvPr>
            <p:cNvSpPr/>
            <p:nvPr/>
          </p:nvSpPr>
          <p:spPr>
            <a:xfrm>
              <a:off x="7417440" y="6632279"/>
              <a:ext cx="1835999"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Export Images</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to Archive</a:t>
              </a:r>
            </a:p>
          </p:txBody>
        </p:sp>
        <p:sp>
          <p:nvSpPr>
            <p:cNvPr id="53" name="Straight Connector 52">
              <a:extLst>
                <a:ext uri="{FF2B5EF4-FFF2-40B4-BE49-F238E27FC236}">
                  <a16:creationId xmlns:a16="http://schemas.microsoft.com/office/drawing/2014/main" id="{B5DA3256-887B-C99E-D8CE-0B9D0BA549D4}"/>
                </a:ext>
              </a:extLst>
            </p:cNvPr>
            <p:cNvSpPr/>
            <p:nvPr/>
          </p:nvSpPr>
          <p:spPr>
            <a:xfrm flipV="1">
              <a:off x="9475920" y="2936880"/>
              <a:ext cx="12600" cy="1075680"/>
            </a:xfrm>
            <a:prstGeom prst="line">
              <a:avLst/>
            </a:prstGeom>
            <a:noFill/>
            <a:ln w="36720">
              <a:solidFill>
                <a:srgbClr val="000000"/>
              </a:solidFill>
              <a:prstDash val="solid"/>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4" name="Straight Connector 53">
              <a:extLst>
                <a:ext uri="{FF2B5EF4-FFF2-40B4-BE49-F238E27FC236}">
                  <a16:creationId xmlns:a16="http://schemas.microsoft.com/office/drawing/2014/main" id="{74B40B04-29B9-49F5-4ACE-F7700ED4681A}"/>
                </a:ext>
              </a:extLst>
            </p:cNvPr>
            <p:cNvSpPr/>
            <p:nvPr/>
          </p:nvSpPr>
          <p:spPr>
            <a:xfrm flipH="1" flipV="1">
              <a:off x="8282160" y="4009680"/>
              <a:ext cx="1214640" cy="86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5" name="Freeform 54">
              <a:extLst>
                <a:ext uri="{FF2B5EF4-FFF2-40B4-BE49-F238E27FC236}">
                  <a16:creationId xmlns:a16="http://schemas.microsoft.com/office/drawing/2014/main" id="{C78B614E-979B-8498-0188-50B0E42606F6}"/>
                </a:ext>
              </a:extLst>
            </p:cNvPr>
            <p:cNvSpPr/>
            <p:nvPr/>
          </p:nvSpPr>
          <p:spPr>
            <a:xfrm>
              <a:off x="211320" y="1750320"/>
              <a:ext cx="838080" cy="53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Observe</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Data</a:t>
              </a:r>
            </a:p>
          </p:txBody>
        </p:sp>
        <p:sp>
          <p:nvSpPr>
            <p:cNvPr id="56" name="Freeform 55">
              <a:extLst>
                <a:ext uri="{FF2B5EF4-FFF2-40B4-BE49-F238E27FC236}">
                  <a16:creationId xmlns:a16="http://schemas.microsoft.com/office/drawing/2014/main" id="{D04CC774-B1F6-ED05-05AB-1B9BE96327D3}"/>
                </a:ext>
              </a:extLst>
            </p:cNvPr>
            <p:cNvSpPr/>
            <p:nvPr/>
          </p:nvSpPr>
          <p:spPr>
            <a:xfrm>
              <a:off x="1274760" y="1784520"/>
              <a:ext cx="1836720" cy="409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dirty="0">
                  <a:ln>
                    <a:noFill/>
                  </a:ln>
                  <a:latin typeface="Luxi Sans" pitchFamily="34"/>
                  <a:ea typeface="DejaVu LGC Sans" pitchFamily="2"/>
                  <a:cs typeface="DejaVu LGC Sans" pitchFamily="2"/>
                </a:rPr>
                <a:t>Quality Assurance</a:t>
              </a:r>
            </a:p>
          </p:txBody>
        </p:sp>
        <p:sp>
          <p:nvSpPr>
            <p:cNvPr id="57" name="Straight Connector 56">
              <a:extLst>
                <a:ext uri="{FF2B5EF4-FFF2-40B4-BE49-F238E27FC236}">
                  <a16:creationId xmlns:a16="http://schemas.microsoft.com/office/drawing/2014/main" id="{50B0B557-9099-393E-522F-B3BFB03F04AB}"/>
                </a:ext>
              </a:extLst>
            </p:cNvPr>
            <p:cNvSpPr/>
            <p:nvPr/>
          </p:nvSpPr>
          <p:spPr>
            <a:xfrm flipH="1">
              <a:off x="1051920" y="1999080"/>
              <a:ext cx="214560" cy="360"/>
            </a:xfrm>
            <a:prstGeom prst="line">
              <a:avLst/>
            </a:prstGeom>
            <a:noFill/>
            <a:ln w="36720">
              <a:solidFill>
                <a:srgbClr val="000000"/>
              </a:solidFill>
              <a:prstDash val="solid"/>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8" name="Freeform 57">
              <a:extLst>
                <a:ext uri="{FF2B5EF4-FFF2-40B4-BE49-F238E27FC236}">
                  <a16:creationId xmlns:a16="http://schemas.microsoft.com/office/drawing/2014/main" id="{01D3E6BD-D67C-290B-9DE5-C684F4E4EC62}"/>
                </a:ext>
              </a:extLst>
            </p:cNvPr>
            <p:cNvSpPr/>
            <p:nvPr/>
          </p:nvSpPr>
          <p:spPr>
            <a:xfrm>
              <a:off x="7395840" y="4135680"/>
              <a:ext cx="1842120"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Autoflag target</a:t>
              </a:r>
            </a:p>
          </p:txBody>
        </p:sp>
        <p:sp>
          <p:nvSpPr>
            <p:cNvPr id="59" name="Freeform 58">
              <a:extLst>
                <a:ext uri="{FF2B5EF4-FFF2-40B4-BE49-F238E27FC236}">
                  <a16:creationId xmlns:a16="http://schemas.microsoft.com/office/drawing/2014/main" id="{F51A021A-BA29-440A-7F06-06A00F4A664F}"/>
                </a:ext>
              </a:extLst>
            </p:cNvPr>
            <p:cNvSpPr/>
            <p:nvPr/>
          </p:nvSpPr>
          <p:spPr>
            <a:xfrm>
              <a:off x="1327680" y="6615720"/>
              <a:ext cx="542628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Web-Logs of results, diagnostic plots, QA metrics</a:t>
              </a:r>
            </a:p>
          </p:txBody>
        </p:sp>
        <p:sp>
          <p:nvSpPr>
            <p:cNvPr id="60" name="Straight Connector 59">
              <a:extLst>
                <a:ext uri="{FF2B5EF4-FFF2-40B4-BE49-F238E27FC236}">
                  <a16:creationId xmlns:a16="http://schemas.microsoft.com/office/drawing/2014/main" id="{DF400839-1A6D-38C9-CC16-095C62588AB4}"/>
                </a:ext>
              </a:extLst>
            </p:cNvPr>
            <p:cNvSpPr/>
            <p:nvPr/>
          </p:nvSpPr>
          <p:spPr>
            <a:xfrm flipH="1">
              <a:off x="6764760" y="6064920"/>
              <a:ext cx="874800" cy="770040"/>
            </a:xfrm>
            <a:prstGeom prst="line">
              <a:avLst/>
            </a:prstGeom>
            <a:noFill/>
            <a:ln w="36720">
              <a:solidFill>
                <a:srgbClr val="0099FF"/>
              </a:solidFill>
              <a:custDash>
                <a:ds d="197000" sp="197000"/>
              </a:custDash>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F117DAFA-E8DF-5980-57B6-6B705D08D924}"/>
                </a:ext>
              </a:extLst>
            </p:cNvPr>
            <p:cNvSpPr/>
            <p:nvPr/>
          </p:nvSpPr>
          <p:spPr>
            <a:xfrm flipV="1">
              <a:off x="1028160" y="6846120"/>
              <a:ext cx="289440" cy="1008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B8318D59-B0D8-F200-4AB9-97722AEA844E}"/>
                </a:ext>
              </a:extLst>
            </p:cNvPr>
            <p:cNvSpPr/>
            <p:nvPr/>
          </p:nvSpPr>
          <p:spPr>
            <a:xfrm flipV="1">
              <a:off x="1028160" y="3046320"/>
              <a:ext cx="32400" cy="380988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9B407B99-A467-A803-7456-B9B4A670B0CB}"/>
                </a:ext>
              </a:extLst>
            </p:cNvPr>
            <p:cNvSpPr/>
            <p:nvPr/>
          </p:nvSpPr>
          <p:spPr>
            <a:xfrm flipH="1">
              <a:off x="1060560" y="3082320"/>
              <a:ext cx="1059480" cy="3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9A493936-0F98-7F29-E521-B741999D7603}"/>
                </a:ext>
              </a:extLst>
            </p:cNvPr>
            <p:cNvSpPr/>
            <p:nvPr/>
          </p:nvSpPr>
          <p:spPr>
            <a:xfrm flipV="1">
              <a:off x="3832200" y="2746440"/>
              <a:ext cx="32040" cy="386424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7FC2C2C2-1255-E7D1-9C9F-ED3934E03A98}"/>
                </a:ext>
              </a:extLst>
            </p:cNvPr>
            <p:cNvSpPr/>
            <p:nvPr/>
          </p:nvSpPr>
          <p:spPr>
            <a:xfrm flipH="1">
              <a:off x="6518880" y="6096240"/>
              <a:ext cx="567000" cy="514079"/>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1776E8F9-FA47-26D9-C2F6-BE41737D8184}"/>
                </a:ext>
              </a:extLst>
            </p:cNvPr>
            <p:cNvSpPr/>
            <p:nvPr/>
          </p:nvSpPr>
          <p:spPr>
            <a:xfrm flipV="1">
              <a:off x="7086240" y="4030919"/>
              <a:ext cx="20880" cy="2065321"/>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7" name="Straight Connector 66">
              <a:extLst>
                <a:ext uri="{FF2B5EF4-FFF2-40B4-BE49-F238E27FC236}">
                  <a16:creationId xmlns:a16="http://schemas.microsoft.com/office/drawing/2014/main" id="{D9F4D012-22EB-CB33-45A8-AF748D945519}"/>
                </a:ext>
              </a:extLst>
            </p:cNvPr>
            <p:cNvSpPr/>
            <p:nvPr/>
          </p:nvSpPr>
          <p:spPr>
            <a:xfrm flipV="1">
              <a:off x="5518440" y="978840"/>
              <a:ext cx="631080" cy="46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8" name="Straight Connector 67">
              <a:extLst>
                <a:ext uri="{FF2B5EF4-FFF2-40B4-BE49-F238E27FC236}">
                  <a16:creationId xmlns:a16="http://schemas.microsoft.com/office/drawing/2014/main" id="{7A311175-2A91-275D-6245-151C8D9AC662}"/>
                </a:ext>
              </a:extLst>
            </p:cNvPr>
            <p:cNvSpPr/>
            <p:nvPr/>
          </p:nvSpPr>
          <p:spPr>
            <a:xfrm flipH="1" flipV="1">
              <a:off x="5572080" y="3963959"/>
              <a:ext cx="274680" cy="357841"/>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9" name="Straight Connector 68">
              <a:extLst>
                <a:ext uri="{FF2B5EF4-FFF2-40B4-BE49-F238E27FC236}">
                  <a16:creationId xmlns:a16="http://schemas.microsoft.com/office/drawing/2014/main" id="{6F0F1B14-3198-81BE-5659-AFFED1110123}"/>
                </a:ext>
              </a:extLst>
            </p:cNvPr>
            <p:cNvSpPr/>
            <p:nvPr/>
          </p:nvSpPr>
          <p:spPr>
            <a:xfrm flipH="1" flipV="1">
              <a:off x="5117400" y="4084560"/>
              <a:ext cx="1440" cy="2372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5F26E6E0-08F8-FE53-6844-057D92CEC703}"/>
                </a:ext>
              </a:extLst>
            </p:cNvPr>
            <p:cNvSpPr/>
            <p:nvPr/>
          </p:nvSpPr>
          <p:spPr>
            <a:xfrm flipH="1" flipV="1">
              <a:off x="9219600" y="2319480"/>
              <a:ext cx="274680" cy="35784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1" name="Straight Connector 70">
              <a:extLst>
                <a:ext uri="{FF2B5EF4-FFF2-40B4-BE49-F238E27FC236}">
                  <a16:creationId xmlns:a16="http://schemas.microsoft.com/office/drawing/2014/main" id="{5E323403-1A3D-3E45-3803-7636756F23FC}"/>
                </a:ext>
              </a:extLst>
            </p:cNvPr>
            <p:cNvSpPr/>
            <p:nvPr/>
          </p:nvSpPr>
          <p:spPr>
            <a:xfrm flipV="1">
              <a:off x="8914680" y="2454480"/>
              <a:ext cx="9360" cy="2066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2" name="Straight Connector 71">
              <a:extLst>
                <a:ext uri="{FF2B5EF4-FFF2-40B4-BE49-F238E27FC236}">
                  <a16:creationId xmlns:a16="http://schemas.microsoft.com/office/drawing/2014/main" id="{60995301-7EDB-E89C-9EC1-804CC43C29A8}"/>
                </a:ext>
              </a:extLst>
            </p:cNvPr>
            <p:cNvSpPr/>
            <p:nvPr/>
          </p:nvSpPr>
          <p:spPr>
            <a:xfrm flipH="1">
              <a:off x="4568760" y="6196680"/>
              <a:ext cx="2098440" cy="900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3" name="Straight Connector 72">
              <a:extLst>
                <a:ext uri="{FF2B5EF4-FFF2-40B4-BE49-F238E27FC236}">
                  <a16:creationId xmlns:a16="http://schemas.microsoft.com/office/drawing/2014/main" id="{39FC8ADF-1C56-7C48-87E0-D4B8BF07F569}"/>
                </a:ext>
              </a:extLst>
            </p:cNvPr>
            <p:cNvSpPr/>
            <p:nvPr/>
          </p:nvSpPr>
          <p:spPr>
            <a:xfrm flipH="1">
              <a:off x="6634080" y="2086200"/>
              <a:ext cx="8640" cy="411048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4" name="Straight Connector 73">
              <a:extLst>
                <a:ext uri="{FF2B5EF4-FFF2-40B4-BE49-F238E27FC236}">
                  <a16:creationId xmlns:a16="http://schemas.microsoft.com/office/drawing/2014/main" id="{06A41894-A8F0-4ABB-7E13-2FBDB9D5ABFB}"/>
                </a:ext>
              </a:extLst>
            </p:cNvPr>
            <p:cNvSpPr/>
            <p:nvPr/>
          </p:nvSpPr>
          <p:spPr>
            <a:xfrm flipH="1">
              <a:off x="3844800" y="2729160"/>
              <a:ext cx="757080" cy="3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5" name="Straight Connector 74">
              <a:extLst>
                <a:ext uri="{FF2B5EF4-FFF2-40B4-BE49-F238E27FC236}">
                  <a16:creationId xmlns:a16="http://schemas.microsoft.com/office/drawing/2014/main" id="{BA1DC602-E189-793C-0CD3-1B7D39849A8F}"/>
                </a:ext>
              </a:extLst>
            </p:cNvPr>
            <p:cNvSpPr/>
            <p:nvPr/>
          </p:nvSpPr>
          <p:spPr>
            <a:xfrm flipH="1">
              <a:off x="7110720" y="4045320"/>
              <a:ext cx="1130039" cy="111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spTree>
    <p:extLst>
      <p:ext uri="{BB962C8B-B14F-4D97-AF65-F5344CB8AC3E}">
        <p14:creationId xmlns:p14="http://schemas.microsoft.com/office/powerpoint/2010/main" val="260161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4997-E9C4-26A0-825E-E9DD9284F2E3}"/>
              </a:ext>
            </a:extLst>
          </p:cNvPr>
          <p:cNvSpPr txBox="1">
            <a:spLocks noGrp="1"/>
          </p:cNvSpPr>
          <p:nvPr>
            <p:ph type="title" idx="4294967295"/>
          </p:nvPr>
        </p:nvSpPr>
        <p:spPr/>
        <p:txBody>
          <a:bodyPr>
            <a:spAutoFit/>
          </a:bodyPr>
          <a:lstStyle/>
          <a:p>
            <a:pPr lvl="0"/>
            <a:r>
              <a:rPr lang="en-US"/>
              <a:t>Build Your Own Interferometer !</a:t>
            </a:r>
          </a:p>
        </p:txBody>
      </p:sp>
      <p:sp>
        <p:nvSpPr>
          <p:cNvPr id="3" name="TextBox 2">
            <a:extLst>
              <a:ext uri="{FF2B5EF4-FFF2-40B4-BE49-F238E27FC236}">
                <a16:creationId xmlns:a16="http://schemas.microsoft.com/office/drawing/2014/main" id="{8BF2D854-87A8-2AED-7362-C37C72E239FB}"/>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0BC4-37BE-177B-A517-503C45EF499A}"/>
              </a:ext>
            </a:extLst>
          </p:cNvPr>
          <p:cNvSpPr txBox="1">
            <a:spLocks noGrp="1"/>
          </p:cNvSpPr>
          <p:nvPr>
            <p:ph type="title" idx="4294967295"/>
          </p:nvPr>
        </p:nvSpPr>
        <p:spPr/>
        <p:txBody>
          <a:bodyPr>
            <a:spAutoFit/>
          </a:bodyPr>
          <a:lstStyle/>
          <a:p>
            <a:pPr lvl="0"/>
            <a:r>
              <a:rPr lang="en-US"/>
              <a:t>Build Your Own Interferometer !</a:t>
            </a:r>
          </a:p>
        </p:txBody>
      </p:sp>
      <p:sp>
        <p:nvSpPr>
          <p:cNvPr id="3" name="TextBox 2">
            <a:extLst>
              <a:ext uri="{FF2B5EF4-FFF2-40B4-BE49-F238E27FC236}">
                <a16:creationId xmlns:a16="http://schemas.microsoft.com/office/drawing/2014/main" id="{E226B1E7-6463-17B1-3BB8-D7A826070F41}"/>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
        <p:nvSpPr>
          <p:cNvPr id="4" name="TextBox 3">
            <a:extLst>
              <a:ext uri="{FF2B5EF4-FFF2-40B4-BE49-F238E27FC236}">
                <a16:creationId xmlns:a16="http://schemas.microsoft.com/office/drawing/2014/main" id="{1937F170-C91F-606F-9C2A-520796479CAF}"/>
              </a:ext>
            </a:extLst>
          </p:cNvPr>
          <p:cNvSpPr txBox="1"/>
          <p:nvPr/>
        </p:nvSpPr>
        <p:spPr>
          <a:xfrm>
            <a:off x="2329562" y="7089123"/>
            <a:ext cx="5449677" cy="3254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a:t>
            </a:r>
            <a:r>
              <a:rPr lang="en-US" sz="1600" b="0" i="0" u="none" strike="noStrike" kern="1200" cap="none" spc="0" baseline="0">
                <a:solidFill>
                  <a:srgbClr val="000000"/>
                </a:solidFill>
                <a:uFillTx/>
                <a:latin typeface="Luxi Sans" pitchFamily="34"/>
                <a:ea typeface="DejaVu LGC Sans" pitchFamily="2"/>
                <a:cs typeface="DejaVu LGC Sans" pitchFamily="2"/>
                <a:hlinkClick r:id="rId3">
                  <a:extLst>
                    <a:ext uri="{A12FA001-AC4F-418D-AE19-62706E023703}">
                      <ahyp:hlinkClr xmlns:ahyp="http://schemas.microsoft.com/office/drawing/2018/hyperlinkcolor" val="tx"/>
                    </a:ext>
                  </a:extLst>
                </a:hlinkClick>
              </a:rPr>
              <a:t>https://github.com/urvashirau/ImagingSimulator</a:t>
            </a:r>
            <a:r>
              <a:rPr lang="en-US" sz="1600" b="0" i="0" u="none" strike="noStrike" kern="1200" cap="none" spc="0" baseline="0">
                <a:solidFill>
                  <a:srgbClr val="000000"/>
                </a:solidFill>
                <a:uFillTx/>
                <a:latin typeface="Luxi Sans" pitchFamily="34"/>
                <a:ea typeface="DejaVu LGC Sans" pitchFamily="2"/>
                <a:cs typeface="DejaVu LGC Sans" pitchFamily="2"/>
              </a:rPr>
              <a:t> )</a:t>
            </a:r>
          </a:p>
        </p:txBody>
      </p:sp>
      <p:pic>
        <p:nvPicPr>
          <p:cNvPr id="1026" name="Picture 2" descr="Spiral config short synthesis">
            <a:extLst>
              <a:ext uri="{FF2B5EF4-FFF2-40B4-BE49-F238E27FC236}">
                <a16:creationId xmlns:a16="http://schemas.microsoft.com/office/drawing/2014/main" id="{ADB1DEDA-620B-C7F5-1B08-831803927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413"/>
            <a:ext cx="10077450" cy="5280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3899-B3C6-8E99-FC7A-75B9B445A2E1}"/>
              </a:ext>
            </a:extLst>
          </p:cNvPr>
          <p:cNvSpPr txBox="1">
            <a:spLocks noGrp="1"/>
          </p:cNvSpPr>
          <p:nvPr>
            <p:ph type="title" idx="4294967295"/>
          </p:nvPr>
        </p:nvSpPr>
        <p:spPr/>
        <p:txBody>
          <a:bodyPr>
            <a:spAutoFit/>
          </a:bodyPr>
          <a:lstStyle/>
          <a:p>
            <a:pPr lvl="0"/>
            <a:r>
              <a:rPr lang="en-US"/>
              <a:t>Build Your Own Interferometer !</a:t>
            </a:r>
          </a:p>
        </p:txBody>
      </p:sp>
      <p:sp>
        <p:nvSpPr>
          <p:cNvPr id="3" name="TextBox 2">
            <a:extLst>
              <a:ext uri="{FF2B5EF4-FFF2-40B4-BE49-F238E27FC236}">
                <a16:creationId xmlns:a16="http://schemas.microsoft.com/office/drawing/2014/main" id="{07F4B2AE-1E31-D16F-E53E-EC9D82A23EDA}"/>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
        <p:nvSpPr>
          <p:cNvPr id="5" name="Straight Connector 4">
            <a:extLst>
              <a:ext uri="{FF2B5EF4-FFF2-40B4-BE49-F238E27FC236}">
                <a16:creationId xmlns:a16="http://schemas.microsoft.com/office/drawing/2014/main" id="{3E2EE64B-C34C-A0BE-9DB4-BE80091B2C47}"/>
              </a:ext>
            </a:extLst>
          </p:cNvPr>
          <p:cNvSpPr/>
          <p:nvPr/>
        </p:nvSpPr>
        <p:spPr>
          <a:xfrm flipH="1" flipV="1">
            <a:off x="1439640" y="2467801"/>
            <a:ext cx="465118" cy="3351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TextBox 5">
            <a:extLst>
              <a:ext uri="{FF2B5EF4-FFF2-40B4-BE49-F238E27FC236}">
                <a16:creationId xmlns:a16="http://schemas.microsoft.com/office/drawing/2014/main" id="{38628366-A81D-359C-F161-AF97D914ECD1}"/>
              </a:ext>
            </a:extLst>
          </p:cNvPr>
          <p:cNvSpPr txBox="1"/>
          <p:nvPr/>
        </p:nvSpPr>
        <p:spPr>
          <a:xfrm>
            <a:off x="322563" y="897840"/>
            <a:ext cx="2740676" cy="1498683"/>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How does the antenna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layout and count affect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UV-coverage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Point Spread Function</a:t>
            </a:r>
          </a:p>
        </p:txBody>
      </p:sp>
      <p:sp>
        <p:nvSpPr>
          <p:cNvPr id="7" name="TextBox 6">
            <a:extLst>
              <a:ext uri="{FF2B5EF4-FFF2-40B4-BE49-F238E27FC236}">
                <a16:creationId xmlns:a16="http://schemas.microsoft.com/office/drawing/2014/main" id="{2ECAE06D-29D0-580E-4067-3E06F7295855}"/>
              </a:ext>
            </a:extLst>
          </p:cNvPr>
          <p:cNvSpPr txBox="1"/>
          <p:nvPr/>
        </p:nvSpPr>
        <p:spPr>
          <a:xfrm>
            <a:off x="3580918" y="779041"/>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Change relative orientation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of the array and the object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Projection effects</a:t>
            </a:r>
          </a:p>
        </p:txBody>
      </p:sp>
      <p:sp>
        <p:nvSpPr>
          <p:cNvPr id="8" name="TextBox 7">
            <a:extLst>
              <a:ext uri="{FF2B5EF4-FFF2-40B4-BE49-F238E27FC236}">
                <a16:creationId xmlns:a16="http://schemas.microsoft.com/office/drawing/2014/main" id="{832232A8-02C3-FD16-F9BA-429DC4247186}"/>
              </a:ext>
            </a:extLst>
          </p:cNvPr>
          <p:cNvSpPr txBox="1"/>
          <p:nvPr/>
        </p:nvSpPr>
        <p:spPr>
          <a:xfrm>
            <a:off x="7272694" y="5877763"/>
            <a:ext cx="2685958" cy="1498683"/>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Point sources versus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extended emission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Spatial scales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Point Spread Function</a:t>
            </a:r>
          </a:p>
        </p:txBody>
      </p:sp>
      <p:sp>
        <p:nvSpPr>
          <p:cNvPr id="9" name="TextBox 8">
            <a:extLst>
              <a:ext uri="{FF2B5EF4-FFF2-40B4-BE49-F238E27FC236}">
                <a16:creationId xmlns:a16="http://schemas.microsoft.com/office/drawing/2014/main" id="{8162BB73-14D3-4A8F-B784-B83176540A10}"/>
              </a:ext>
            </a:extLst>
          </p:cNvPr>
          <p:cNvSpPr txBox="1"/>
          <p:nvPr/>
        </p:nvSpPr>
        <p:spPr>
          <a:xfrm>
            <a:off x="7014213" y="1183167"/>
            <a:ext cx="2513164" cy="1029239"/>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Effect of aperture Synthesis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Change time-ranges</a:t>
            </a: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Change bandwidth </a:t>
            </a: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77BD6777-5183-B1EE-F84F-73587C66A634}"/>
              </a:ext>
            </a:extLst>
          </p:cNvPr>
          <p:cNvSpPr txBox="1"/>
          <p:nvPr/>
        </p:nvSpPr>
        <p:spPr>
          <a:xfrm>
            <a:off x="3387272" y="6251300"/>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Different weighting schemes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What features can be </a:t>
            </a: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emphasized ?</a:t>
            </a:r>
          </a:p>
        </p:txBody>
      </p:sp>
      <p:sp>
        <p:nvSpPr>
          <p:cNvPr id="11" name="TextBox 10">
            <a:extLst>
              <a:ext uri="{FF2B5EF4-FFF2-40B4-BE49-F238E27FC236}">
                <a16:creationId xmlns:a16="http://schemas.microsoft.com/office/drawing/2014/main" id="{2CBB62DF-E9F4-0474-C949-3FCAB0272AAA}"/>
              </a:ext>
            </a:extLst>
          </p:cNvPr>
          <p:cNvSpPr txBox="1"/>
          <p:nvPr/>
        </p:nvSpPr>
        <p:spPr>
          <a:xfrm>
            <a:off x="118798" y="6095161"/>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Effect of a compact versus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spread-out configuration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Angular resolution</a:t>
            </a:r>
          </a:p>
        </p:txBody>
      </p:sp>
      <p:sp>
        <p:nvSpPr>
          <p:cNvPr id="12" name="Straight Connector 11">
            <a:extLst>
              <a:ext uri="{FF2B5EF4-FFF2-40B4-BE49-F238E27FC236}">
                <a16:creationId xmlns:a16="http://schemas.microsoft.com/office/drawing/2014/main" id="{07666FD7-FDF1-3334-78B9-95862114F211}"/>
              </a:ext>
            </a:extLst>
          </p:cNvPr>
          <p:cNvSpPr/>
          <p:nvPr/>
        </p:nvSpPr>
        <p:spPr>
          <a:xfrm flipH="1" flipV="1">
            <a:off x="4541908" y="2208065"/>
            <a:ext cx="8997" cy="37691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7130C1FC-4B1C-BAF1-AE81-31C1FFA86DCD}"/>
              </a:ext>
            </a:extLst>
          </p:cNvPr>
          <p:cNvSpPr/>
          <p:nvPr/>
        </p:nvSpPr>
        <p:spPr>
          <a:xfrm flipV="1">
            <a:off x="6589600" y="2396522"/>
            <a:ext cx="389516" cy="2721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9E7E69FA-9309-C11B-1CC1-21EB3A42BBFC}"/>
              </a:ext>
            </a:extLst>
          </p:cNvPr>
          <p:cNvSpPr/>
          <p:nvPr/>
        </p:nvSpPr>
        <p:spPr>
          <a:xfrm>
            <a:off x="6844837" y="5551433"/>
            <a:ext cx="268559" cy="4780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F0095719-C577-00CC-C2C6-547B07A93837}"/>
              </a:ext>
            </a:extLst>
          </p:cNvPr>
          <p:cNvSpPr/>
          <p:nvPr/>
        </p:nvSpPr>
        <p:spPr>
          <a:xfrm>
            <a:off x="4550905" y="5585622"/>
            <a:ext cx="2157" cy="5842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436F6FD6-042F-98AD-DAE8-5760E7A90315}"/>
              </a:ext>
            </a:extLst>
          </p:cNvPr>
          <p:cNvSpPr/>
          <p:nvPr/>
        </p:nvSpPr>
        <p:spPr>
          <a:xfrm flipH="1">
            <a:off x="1526042" y="5500079"/>
            <a:ext cx="474838" cy="49608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7" name="Picture 2" descr="Spiral config short synthesis">
            <a:extLst>
              <a:ext uri="{FF2B5EF4-FFF2-40B4-BE49-F238E27FC236}">
                <a16:creationId xmlns:a16="http://schemas.microsoft.com/office/drawing/2014/main" id="{30159B93-DF56-07DB-D58F-F69F24305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28" y="2730245"/>
            <a:ext cx="5233253" cy="2741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750E-EDDF-2400-332A-CD9150614A17}"/>
              </a:ext>
            </a:extLst>
          </p:cNvPr>
          <p:cNvSpPr txBox="1">
            <a:spLocks noGrp="1"/>
          </p:cNvSpPr>
          <p:nvPr>
            <p:ph type="title" idx="4294967295"/>
          </p:nvPr>
        </p:nvSpPr>
        <p:spPr/>
        <p:txBody>
          <a:bodyPr>
            <a:spAutoFit/>
          </a:bodyPr>
          <a:lstStyle/>
          <a:p>
            <a:pPr lvl="0"/>
            <a:r>
              <a:rPr lang="en-US"/>
              <a:t>Imaging – Part 2</a:t>
            </a:r>
          </a:p>
        </p:txBody>
      </p:sp>
      <p:sp>
        <p:nvSpPr>
          <p:cNvPr id="3" name="TextBox 2">
            <a:extLst>
              <a:ext uri="{FF2B5EF4-FFF2-40B4-BE49-F238E27FC236}">
                <a16:creationId xmlns:a16="http://schemas.microsoft.com/office/drawing/2014/main" id="{1A74FFF4-0C09-5B64-CE1C-8BBBE3360D39}"/>
              </a:ext>
            </a:extLst>
          </p:cNvPr>
          <p:cNvSpPr txBox="1"/>
          <p:nvPr/>
        </p:nvSpPr>
        <p:spPr>
          <a:xfrm>
            <a:off x="464396" y="1147315"/>
            <a:ext cx="8088124" cy="53967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(1) Concepts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              – Image Formation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              – Measurement Process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              – Data Analysis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999999"/>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999999"/>
                </a:solidFill>
                <a:uFillTx/>
                <a:latin typeface="Luxi Sans" pitchFamily="34"/>
                <a:ea typeface="DejaVu LGC Sans" pitchFamily="2"/>
                <a:cs typeface="DejaVu LGC Sans" pitchFamily="2"/>
              </a:rPr>
              <a:t>(2) Build your own interferometer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(3) Imaging in practice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Basic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Imaging and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How to use reconstruction algorithms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Wideband, Wide-field and Mosaic imaging</a:t>
            </a:r>
          </a:p>
        </p:txBody>
      </p:sp>
      <p:grpSp>
        <p:nvGrpSpPr>
          <p:cNvPr id="4" name="Group 3">
            <a:extLst>
              <a:ext uri="{FF2B5EF4-FFF2-40B4-BE49-F238E27FC236}">
                <a16:creationId xmlns:a16="http://schemas.microsoft.com/office/drawing/2014/main" id="{C6DEA6BB-5533-AEC7-59E2-0E00FFBFA045}"/>
              </a:ext>
            </a:extLst>
          </p:cNvPr>
          <p:cNvGrpSpPr/>
          <p:nvPr/>
        </p:nvGrpSpPr>
        <p:grpSpPr>
          <a:xfrm>
            <a:off x="5022360" y="924120"/>
            <a:ext cx="1937156" cy="1543323"/>
            <a:chOff x="5022360" y="924120"/>
            <a:chExt cx="1937156" cy="1543323"/>
          </a:xfrm>
        </p:grpSpPr>
        <p:pic>
          <p:nvPicPr>
            <p:cNvPr id="5" name="Picture 10">
              <a:extLst>
                <a:ext uri="{FF2B5EF4-FFF2-40B4-BE49-F238E27FC236}">
                  <a16:creationId xmlns:a16="http://schemas.microsoft.com/office/drawing/2014/main" id="{27ACE399-4891-7D00-7EFC-84BAE8CBE78F}"/>
                </a:ext>
              </a:extLst>
            </p:cNvPr>
            <p:cNvPicPr>
              <a:picLocks noChangeAspect="1"/>
            </p:cNvPicPr>
            <p:nvPr/>
          </p:nvPicPr>
          <p:blipFill>
            <a:blip r:embed="rId3">
              <a:lum/>
              <a:alphaModFix/>
            </a:blip>
            <a:srcRect/>
            <a:stretch>
              <a:fillRect/>
            </a:stretch>
          </p:blipFill>
          <p:spPr>
            <a:xfrm>
              <a:off x="5036396" y="1096923"/>
              <a:ext cx="1923120" cy="1221839"/>
            </a:xfrm>
            <a:prstGeom prst="rect">
              <a:avLst/>
            </a:prstGeom>
            <a:noFill/>
            <a:ln cap="flat">
              <a:noFill/>
            </a:ln>
          </p:spPr>
        </p:pic>
        <p:sp>
          <p:nvSpPr>
            <p:cNvPr id="6" name="Freeform 5">
              <a:extLst>
                <a:ext uri="{FF2B5EF4-FFF2-40B4-BE49-F238E27FC236}">
                  <a16:creationId xmlns:a16="http://schemas.microsoft.com/office/drawing/2014/main" id="{9EBD861B-BD4E-0D53-9000-C756BAE8DBD9}"/>
                </a:ext>
              </a:extLst>
            </p:cNvPr>
            <p:cNvSpPr/>
            <p:nvPr/>
          </p:nvSpPr>
          <p:spPr>
            <a:xfrm>
              <a:off x="5181484" y="1439640"/>
              <a:ext cx="1730520" cy="734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0" cap="flat">
              <a:solidFill>
                <a:srgbClr val="FF3366"/>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7" name="Picture 6">
              <a:extLst>
                <a:ext uri="{FF2B5EF4-FFF2-40B4-BE49-F238E27FC236}">
                  <a16:creationId xmlns:a16="http://schemas.microsoft.com/office/drawing/2014/main" id="{E327CE41-4337-64EA-971E-8570E8273CA3}"/>
                </a:ext>
              </a:extLst>
            </p:cNvPr>
            <p:cNvPicPr>
              <a:picLocks noChangeAspect="1"/>
            </p:cNvPicPr>
            <p:nvPr/>
          </p:nvPicPr>
          <p:blipFill>
            <a:blip r:embed="rId4">
              <a:lum/>
              <a:alphaModFix/>
            </a:blip>
            <a:srcRect/>
            <a:stretch>
              <a:fillRect/>
            </a:stretch>
          </p:blipFill>
          <p:spPr>
            <a:xfrm>
              <a:off x="6508799" y="1928524"/>
              <a:ext cx="446044" cy="456843"/>
            </a:xfrm>
            <a:prstGeom prst="rect">
              <a:avLst/>
            </a:prstGeom>
            <a:noFill/>
            <a:ln cap="flat">
              <a:noFill/>
            </a:ln>
          </p:spPr>
        </p:pic>
        <p:pic>
          <p:nvPicPr>
            <p:cNvPr id="8" name="Picture 7">
              <a:extLst>
                <a:ext uri="{FF2B5EF4-FFF2-40B4-BE49-F238E27FC236}">
                  <a16:creationId xmlns:a16="http://schemas.microsoft.com/office/drawing/2014/main" id="{74E84C93-09E8-9CDB-EE48-B345B900652F}"/>
                </a:ext>
              </a:extLst>
            </p:cNvPr>
            <p:cNvPicPr>
              <a:picLocks noChangeAspect="1"/>
            </p:cNvPicPr>
            <p:nvPr/>
          </p:nvPicPr>
          <p:blipFill>
            <a:blip r:embed="rId5">
              <a:lum/>
              <a:alphaModFix/>
            </a:blip>
            <a:srcRect/>
            <a:stretch>
              <a:fillRect/>
            </a:stretch>
          </p:blipFill>
          <p:spPr>
            <a:xfrm flipH="1">
              <a:off x="5022360" y="2000880"/>
              <a:ext cx="447836" cy="466563"/>
            </a:xfrm>
            <a:prstGeom prst="rect">
              <a:avLst/>
            </a:prstGeom>
            <a:noFill/>
            <a:ln cap="flat">
              <a:noFill/>
            </a:ln>
          </p:spPr>
        </p:pic>
        <p:pic>
          <p:nvPicPr>
            <p:cNvPr id="9" name="Picture 8">
              <a:extLst>
                <a:ext uri="{FF2B5EF4-FFF2-40B4-BE49-F238E27FC236}">
                  <a16:creationId xmlns:a16="http://schemas.microsoft.com/office/drawing/2014/main" id="{8C3F4FBD-B99C-B93D-C832-9E861AF18D92}"/>
                </a:ext>
              </a:extLst>
            </p:cNvPr>
            <p:cNvPicPr>
              <a:picLocks noChangeAspect="1"/>
            </p:cNvPicPr>
            <p:nvPr/>
          </p:nvPicPr>
          <p:blipFill>
            <a:blip r:embed="rId6">
              <a:lum/>
              <a:alphaModFix/>
            </a:blip>
            <a:srcRect/>
            <a:stretch>
              <a:fillRect/>
            </a:stretch>
          </p:blipFill>
          <p:spPr>
            <a:xfrm>
              <a:off x="5097240" y="924120"/>
              <a:ext cx="475204" cy="506156"/>
            </a:xfrm>
            <a:prstGeom prst="rect">
              <a:avLst/>
            </a:prstGeom>
            <a:noFill/>
            <a:ln cap="flat">
              <a:noFill/>
            </a:ln>
          </p:spPr>
        </p:pic>
        <p:sp>
          <p:nvSpPr>
            <p:cNvPr id="10" name="Straight Connector 9">
              <a:extLst>
                <a:ext uri="{FF2B5EF4-FFF2-40B4-BE49-F238E27FC236}">
                  <a16:creationId xmlns:a16="http://schemas.microsoft.com/office/drawing/2014/main" id="{7E389778-D9F3-E97D-9D2D-8B0DC396CD60}"/>
                </a:ext>
              </a:extLst>
            </p:cNvPr>
            <p:cNvSpPr/>
            <p:nvPr/>
          </p:nvSpPr>
          <p:spPr>
            <a:xfrm flipH="1" flipV="1">
              <a:off x="5526715" y="1373757"/>
              <a:ext cx="17282" cy="34308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Straight Connector 10">
              <a:extLst>
                <a:ext uri="{FF2B5EF4-FFF2-40B4-BE49-F238E27FC236}">
                  <a16:creationId xmlns:a16="http://schemas.microsoft.com/office/drawing/2014/main" id="{B67E4CAC-CFED-B01E-B958-2862D0BEB7EA}"/>
                </a:ext>
              </a:extLst>
            </p:cNvPr>
            <p:cNvSpPr/>
            <p:nvPr/>
          </p:nvSpPr>
          <p:spPr>
            <a:xfrm flipH="1" flipV="1">
              <a:off x="5523122" y="1380963"/>
              <a:ext cx="1111316" cy="34667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4E21E592-9794-8203-347A-A5E0143F875F}"/>
                </a:ext>
              </a:extLst>
            </p:cNvPr>
            <p:cNvSpPr/>
            <p:nvPr/>
          </p:nvSpPr>
          <p:spPr>
            <a:xfrm>
              <a:off x="6310795" y="1776596"/>
              <a:ext cx="227164" cy="22499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AE5D4D85-9333-B14F-A0C5-150FB9DF36B6}"/>
                </a:ext>
              </a:extLst>
            </p:cNvPr>
            <p:cNvSpPr/>
            <p:nvPr/>
          </p:nvSpPr>
          <p:spPr>
            <a:xfrm>
              <a:off x="6036475" y="1953359"/>
              <a:ext cx="508324" cy="59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F855C1BE-DFF3-E046-5BC4-387B4054643F}"/>
                </a:ext>
              </a:extLst>
            </p:cNvPr>
            <p:cNvSpPr/>
            <p:nvPr/>
          </p:nvSpPr>
          <p:spPr>
            <a:xfrm flipV="1">
              <a:off x="5416558" y="2034357"/>
              <a:ext cx="560883" cy="12636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F50A8256-9747-3B3A-F367-BB184EF4EC26}"/>
                </a:ext>
              </a:extLst>
            </p:cNvPr>
            <p:cNvSpPr/>
            <p:nvPr/>
          </p:nvSpPr>
          <p:spPr>
            <a:xfrm flipV="1">
              <a:off x="5416558" y="2133002"/>
              <a:ext cx="536761"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16" name="Group 15">
            <a:extLst>
              <a:ext uri="{FF2B5EF4-FFF2-40B4-BE49-F238E27FC236}">
                <a16:creationId xmlns:a16="http://schemas.microsoft.com/office/drawing/2014/main" id="{CE1CB9E3-DFCD-D6EC-01E2-AB87CC7F5243}"/>
              </a:ext>
            </a:extLst>
          </p:cNvPr>
          <p:cNvGrpSpPr/>
          <p:nvPr/>
        </p:nvGrpSpPr>
        <p:grpSpPr>
          <a:xfrm>
            <a:off x="7727758" y="959041"/>
            <a:ext cx="1797116" cy="1634397"/>
            <a:chOff x="7727758" y="959041"/>
            <a:chExt cx="1797116" cy="1634397"/>
          </a:xfrm>
        </p:grpSpPr>
        <p:grpSp>
          <p:nvGrpSpPr>
            <p:cNvPr id="17" name="Group 16">
              <a:extLst>
                <a:ext uri="{FF2B5EF4-FFF2-40B4-BE49-F238E27FC236}">
                  <a16:creationId xmlns:a16="http://schemas.microsoft.com/office/drawing/2014/main" id="{AF60C79A-FDCD-AE18-2866-C8740C757611}"/>
                </a:ext>
              </a:extLst>
            </p:cNvPr>
            <p:cNvGrpSpPr/>
            <p:nvPr/>
          </p:nvGrpSpPr>
          <p:grpSpPr>
            <a:xfrm>
              <a:off x="7727758" y="959041"/>
              <a:ext cx="1797116" cy="1319040"/>
              <a:chOff x="7727758" y="959041"/>
              <a:chExt cx="1797116" cy="1319040"/>
            </a:xfrm>
          </p:grpSpPr>
          <p:sp>
            <p:nvSpPr>
              <p:cNvPr id="18" name="Freeform 17">
                <a:extLst>
                  <a:ext uri="{FF2B5EF4-FFF2-40B4-BE49-F238E27FC236}">
                    <a16:creationId xmlns:a16="http://schemas.microsoft.com/office/drawing/2014/main" id="{B8995A58-E088-0CB3-15D9-D8B1F6EA5C67}"/>
                  </a:ext>
                </a:extLst>
              </p:cNvPr>
              <p:cNvSpPr/>
              <p:nvPr/>
            </p:nvSpPr>
            <p:spPr>
              <a:xfrm>
                <a:off x="7752603" y="2041562"/>
                <a:ext cx="88916" cy="13320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Freeform 18">
                <a:extLst>
                  <a:ext uri="{FF2B5EF4-FFF2-40B4-BE49-F238E27FC236}">
                    <a16:creationId xmlns:a16="http://schemas.microsoft.com/office/drawing/2014/main" id="{A44FACF8-F432-85C2-59D8-81AFD94698AA}"/>
                  </a:ext>
                </a:extLst>
              </p:cNvPr>
              <p:cNvSpPr/>
              <p:nvPr/>
            </p:nvSpPr>
            <p:spPr>
              <a:xfrm>
                <a:off x="8831878" y="2028239"/>
                <a:ext cx="88916" cy="13284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Freeform 19">
                <a:extLst>
                  <a:ext uri="{FF2B5EF4-FFF2-40B4-BE49-F238E27FC236}">
                    <a16:creationId xmlns:a16="http://schemas.microsoft.com/office/drawing/2014/main" id="{545AA71D-4540-B2B2-53FF-0C90A327D92F}"/>
                  </a:ext>
                </a:extLst>
              </p:cNvPr>
              <p:cNvSpPr/>
              <p:nvPr/>
            </p:nvSpPr>
            <p:spPr>
              <a:xfrm>
                <a:off x="7727758" y="1945075"/>
                <a:ext cx="139317" cy="138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B3F5C02-E34D-1413-031E-92063CAF8286}"/>
                      </a:ext>
                    </a:extLst>
                  </p:cNvPr>
                  <p:cNvSpPr txBox="1"/>
                  <p:nvPr/>
                </p:nvSpPr>
                <p:spPr>
                  <a:xfrm>
                    <a:off x="8676723" y="1445035"/>
                    <a:ext cx="114839" cy="1566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2B3F5C02-E34D-1413-031E-92063CAF8286}"/>
                      </a:ext>
                    </a:extLst>
                  </p:cNvPr>
                  <p:cNvSpPr txBox="1">
                    <a:spLocks noRot="1" noChangeAspect="1" noMove="1" noResize="1" noEditPoints="1" noAdjustHandles="1" noChangeArrowheads="1" noChangeShapeType="1" noTextEdit="1"/>
                  </p:cNvSpPr>
                  <p:nvPr/>
                </p:nvSpPr>
                <p:spPr>
                  <a:xfrm>
                    <a:off x="8676723" y="1445035"/>
                    <a:ext cx="114839" cy="156600"/>
                  </a:xfrm>
                  <a:prstGeom prst="rect">
                    <a:avLst/>
                  </a:prstGeom>
                  <a:blipFill>
                    <a:blip r:embed="rId7"/>
                    <a:stretch>
                      <a:fillRect l="-20000" r="-120000" b="-128571"/>
                    </a:stretch>
                  </a:blipFill>
                  <a:ln cap="flat">
                    <a:noFill/>
                  </a:ln>
                </p:spPr>
                <p:txBody>
                  <a:bodyPr/>
                  <a:lstStyle/>
                  <a:p>
                    <a:r>
                      <a:rPr lang="en-US">
                        <a:noFill/>
                      </a:rPr>
                      <a:t> </a:t>
                    </a:r>
                  </a:p>
                </p:txBody>
              </p:sp>
            </mc:Fallback>
          </mc:AlternateContent>
          <p:sp>
            <p:nvSpPr>
              <p:cNvPr id="22" name="Straight Connector 21">
                <a:extLst>
                  <a:ext uri="{FF2B5EF4-FFF2-40B4-BE49-F238E27FC236}">
                    <a16:creationId xmlns:a16="http://schemas.microsoft.com/office/drawing/2014/main" id="{110BBB4F-7F2F-99E0-86F5-25A8CDA65823}"/>
                  </a:ext>
                </a:extLst>
              </p:cNvPr>
              <p:cNvSpPr/>
              <p:nvPr/>
            </p:nvSpPr>
            <p:spPr>
              <a:xfrm>
                <a:off x="7761600" y="1960555"/>
                <a:ext cx="71999" cy="1058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7BC05467-C8BD-83B0-FC8D-881CB0A20D9F}"/>
                  </a:ext>
                </a:extLst>
              </p:cNvPr>
              <p:cNvSpPr/>
              <p:nvPr/>
            </p:nvSpPr>
            <p:spPr>
              <a:xfrm flipV="1">
                <a:off x="7745041" y="1965237"/>
                <a:ext cx="109801" cy="8748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Freeform 23">
                <a:extLst>
                  <a:ext uri="{FF2B5EF4-FFF2-40B4-BE49-F238E27FC236}">
                    <a16:creationId xmlns:a16="http://schemas.microsoft.com/office/drawing/2014/main" id="{C19AE4FD-38B4-B2DA-9195-FB6C02BF2DDB}"/>
                  </a:ext>
                </a:extLst>
              </p:cNvPr>
              <p:cNvSpPr/>
              <p:nvPr/>
            </p:nvSpPr>
            <p:spPr>
              <a:xfrm>
                <a:off x="8812804" y="1932118"/>
                <a:ext cx="139683" cy="13788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B84C7E03-7E0F-3368-F41B-564754035A69}"/>
                  </a:ext>
                </a:extLst>
              </p:cNvPr>
              <p:cNvSpPr/>
              <p:nvPr/>
            </p:nvSpPr>
            <p:spPr>
              <a:xfrm>
                <a:off x="8846280" y="1947242"/>
                <a:ext cx="71999" cy="1058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6D785603-9798-74DD-A723-96A50E811C06}"/>
                  </a:ext>
                </a:extLst>
              </p:cNvPr>
              <p:cNvSpPr/>
              <p:nvPr/>
            </p:nvSpPr>
            <p:spPr>
              <a:xfrm flipV="1">
                <a:off x="8829364" y="1951923"/>
                <a:ext cx="109801" cy="8748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Freeform 26">
                <a:extLst>
                  <a:ext uri="{FF2B5EF4-FFF2-40B4-BE49-F238E27FC236}">
                    <a16:creationId xmlns:a16="http://schemas.microsoft.com/office/drawing/2014/main" id="{A9AC58A5-3AFD-9A0B-41BE-23B2DCEA2904}"/>
                  </a:ext>
                </a:extLst>
              </p:cNvPr>
              <p:cNvSpPr/>
              <p:nvPr/>
            </p:nvSpPr>
            <p:spPr>
              <a:xfrm>
                <a:off x="9363236" y="963000"/>
                <a:ext cx="161638" cy="156243"/>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8" name="Straight Connector 27">
                <a:extLst>
                  <a:ext uri="{FF2B5EF4-FFF2-40B4-BE49-F238E27FC236}">
                    <a16:creationId xmlns:a16="http://schemas.microsoft.com/office/drawing/2014/main" id="{54DB37FC-6098-AF1C-8244-B873A2600A33}"/>
                  </a:ext>
                </a:extLst>
              </p:cNvPr>
              <p:cNvSpPr/>
              <p:nvPr/>
            </p:nvSpPr>
            <p:spPr>
              <a:xfrm flipH="1">
                <a:off x="8925120" y="1137595"/>
                <a:ext cx="367195" cy="3113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9" name="Straight Connector 28">
                <a:extLst>
                  <a:ext uri="{FF2B5EF4-FFF2-40B4-BE49-F238E27FC236}">
                    <a16:creationId xmlns:a16="http://schemas.microsoft.com/office/drawing/2014/main" id="{084B0FA5-808B-56B5-FE75-78B6C5174AE3}"/>
                  </a:ext>
                </a:extLst>
              </p:cNvPr>
              <p:cNvSpPr/>
              <p:nvPr/>
            </p:nvSpPr>
            <p:spPr>
              <a:xfrm flipH="1">
                <a:off x="7792562" y="1181523"/>
                <a:ext cx="914756" cy="7304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0" name="Straight Connector 29">
                <a:extLst>
                  <a:ext uri="{FF2B5EF4-FFF2-40B4-BE49-F238E27FC236}">
                    <a16:creationId xmlns:a16="http://schemas.microsoft.com/office/drawing/2014/main" id="{945F6CB2-4BF2-767F-3E12-DEF34E725A49}"/>
                  </a:ext>
                </a:extLst>
              </p:cNvPr>
              <p:cNvSpPr/>
              <p:nvPr/>
            </p:nvSpPr>
            <p:spPr>
              <a:xfrm>
                <a:off x="8267401" y="1102684"/>
                <a:ext cx="589321" cy="79668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1" name="Straight Connector 30">
                <a:extLst>
                  <a:ext uri="{FF2B5EF4-FFF2-40B4-BE49-F238E27FC236}">
                    <a16:creationId xmlns:a16="http://schemas.microsoft.com/office/drawing/2014/main" id="{ED619EE0-96F4-49A0-9DC3-DBB863536BCC}"/>
                  </a:ext>
                </a:extLst>
              </p:cNvPr>
              <p:cNvSpPr/>
              <p:nvPr/>
            </p:nvSpPr>
            <p:spPr>
              <a:xfrm flipH="1">
                <a:off x="7792919" y="1887120"/>
                <a:ext cx="1462317" cy="2916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374F562-223E-1F31-9486-E6256B7A1197}"/>
                      </a:ext>
                    </a:extLst>
                  </p:cNvPr>
                  <p:cNvSpPr txBox="1"/>
                  <p:nvPr/>
                </p:nvSpPr>
                <p:spPr>
                  <a:xfrm>
                    <a:off x="9246961" y="1812240"/>
                    <a:ext cx="238320" cy="1371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32" name="TextBox 31">
                    <a:extLst>
                      <a:ext uri="{FF2B5EF4-FFF2-40B4-BE49-F238E27FC236}">
                        <a16:creationId xmlns:a16="http://schemas.microsoft.com/office/drawing/2014/main" id="{9374F562-223E-1F31-9486-E6256B7A1197}"/>
                      </a:ext>
                    </a:extLst>
                  </p:cNvPr>
                  <p:cNvSpPr txBox="1">
                    <a:spLocks noRot="1" noChangeAspect="1" noMove="1" noResize="1" noEditPoints="1" noAdjustHandles="1" noChangeArrowheads="1" noChangeShapeType="1" noTextEdit="1"/>
                  </p:cNvSpPr>
                  <p:nvPr/>
                </p:nvSpPr>
                <p:spPr>
                  <a:xfrm>
                    <a:off x="9246961" y="1812240"/>
                    <a:ext cx="238320" cy="137160"/>
                  </a:xfrm>
                  <a:prstGeom prst="rect">
                    <a:avLst/>
                  </a:prstGeom>
                  <a:blipFill>
                    <a:blip r:embed="rId8"/>
                    <a:stretch>
                      <a:fillRect t="-25000" r="-115789" b="-166667"/>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2810562-0D5F-1BF8-1FED-D5B8ADB94A08}"/>
                      </a:ext>
                    </a:extLst>
                  </p:cNvPr>
                  <p:cNvSpPr txBox="1"/>
                  <p:nvPr/>
                </p:nvSpPr>
                <p:spPr>
                  <a:xfrm>
                    <a:off x="7969316" y="1744556"/>
                    <a:ext cx="228243" cy="1371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3" name="TextBox 32">
                    <a:extLst>
                      <a:ext uri="{FF2B5EF4-FFF2-40B4-BE49-F238E27FC236}">
                        <a16:creationId xmlns:a16="http://schemas.microsoft.com/office/drawing/2014/main" id="{52810562-0D5F-1BF8-1FED-D5B8ADB94A08}"/>
                      </a:ext>
                    </a:extLst>
                  </p:cNvPr>
                  <p:cNvSpPr txBox="1">
                    <a:spLocks noRot="1" noChangeAspect="1" noMove="1" noResize="1" noEditPoints="1" noAdjustHandles="1" noChangeArrowheads="1" noChangeShapeType="1" noTextEdit="1"/>
                  </p:cNvSpPr>
                  <p:nvPr/>
                </p:nvSpPr>
                <p:spPr>
                  <a:xfrm>
                    <a:off x="7969316" y="1744556"/>
                    <a:ext cx="228243" cy="137160"/>
                  </a:xfrm>
                  <a:prstGeom prst="rect">
                    <a:avLst/>
                  </a:prstGeom>
                  <a:blipFill>
                    <a:blip r:embed="rId9"/>
                    <a:stretch>
                      <a:fillRect r="-121053" b="-1333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3A73E39-4284-C9AE-2A4E-2C10F9689E1D}"/>
                      </a:ext>
                    </a:extLst>
                  </p:cNvPr>
                  <p:cNvSpPr txBox="1"/>
                  <p:nvPr/>
                </p:nvSpPr>
                <p:spPr>
                  <a:xfrm>
                    <a:off x="8126638" y="959041"/>
                    <a:ext cx="232915" cy="137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03A73E39-4284-C9AE-2A4E-2C10F9689E1D}"/>
                      </a:ext>
                    </a:extLst>
                  </p:cNvPr>
                  <p:cNvSpPr txBox="1">
                    <a:spLocks noRot="1" noChangeAspect="1" noMove="1" noResize="1" noEditPoints="1" noAdjustHandles="1" noChangeArrowheads="1" noChangeShapeType="1" noTextEdit="1"/>
                  </p:cNvSpPr>
                  <p:nvPr/>
                </p:nvSpPr>
                <p:spPr>
                  <a:xfrm>
                    <a:off x="8126638" y="959041"/>
                    <a:ext cx="232915" cy="137882"/>
                  </a:xfrm>
                  <a:prstGeom prst="rect">
                    <a:avLst/>
                  </a:prstGeom>
                  <a:blipFill>
                    <a:blip r:embed="rId10"/>
                    <a:stretch>
                      <a:fillRect t="-25000" r="-105000" b="-116667"/>
                    </a:stretch>
                  </a:blipFill>
                  <a:ln cap="flat">
                    <a:noFill/>
                  </a:ln>
                </p:spPr>
                <p:txBody>
                  <a:bodyPr/>
                  <a:lstStyle/>
                  <a:p>
                    <a:r>
                      <a:rPr lang="en-US">
                        <a:noFill/>
                      </a:rPr>
                      <a:t> </a:t>
                    </a:r>
                  </a:p>
                </p:txBody>
              </p:sp>
            </mc:Fallback>
          </mc:AlternateContent>
          <p:sp>
            <p:nvSpPr>
              <p:cNvPr id="35" name="Freeform 34">
                <a:extLst>
                  <a:ext uri="{FF2B5EF4-FFF2-40B4-BE49-F238E27FC236}">
                    <a16:creationId xmlns:a16="http://schemas.microsoft.com/office/drawing/2014/main" id="{F9D0C686-169D-DC9C-DABC-2D16BC4C8BF0}"/>
                  </a:ext>
                </a:extLst>
              </p:cNvPr>
              <p:cNvSpPr/>
              <p:nvPr/>
            </p:nvSpPr>
            <p:spPr>
              <a:xfrm rot="1126790">
                <a:off x="7901028" y="1825068"/>
                <a:ext cx="118076" cy="85322"/>
              </a:xfrm>
              <a:custGeom>
                <a:avLst/>
                <a:gdLst>
                  <a:gd name="f0" fmla="val w"/>
                  <a:gd name="f1" fmla="val h"/>
                  <a:gd name="f2" fmla="val 0"/>
                  <a:gd name="f3" fmla="val 329"/>
                  <a:gd name="f4" fmla="val 238"/>
                  <a:gd name="f5" fmla="val 138"/>
                  <a:gd name="f6" fmla="val 253"/>
                  <a:gd name="f7" fmla="val 70"/>
                  <a:gd name="f8" fmla="val 248"/>
                  <a:gd name="f9" fmla="val 59"/>
                  <a:gd name="f10" fmla="val 243"/>
                  <a:gd name="f11" fmla="val 49"/>
                  <a:gd name="f12" fmla="*/ f0 1 329"/>
                  <a:gd name="f13" fmla="*/ f1 1 238"/>
                  <a:gd name="f14" fmla="val f2"/>
                  <a:gd name="f15" fmla="val f3"/>
                  <a:gd name="f16" fmla="val f4"/>
                  <a:gd name="f17" fmla="+- f16 0 f14"/>
                  <a:gd name="f18" fmla="+- f15 0 f14"/>
                  <a:gd name="f19" fmla="*/ f18 1 329"/>
                  <a:gd name="f20" fmla="*/ f17 1 238"/>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29" h="238">
                    <a:moveTo>
                      <a:pt x="f2" y="f2"/>
                    </a:moveTo>
                    <a:cubicBezTo>
                      <a:pt x="f5" y="f2"/>
                      <a:pt x="f6" y="f7"/>
                      <a:pt x="f8" y="f9"/>
                    </a:cubicBezTo>
                    <a:cubicBezTo>
                      <a:pt x="f10" y="f11"/>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6" name="Straight Connector 35">
                <a:extLst>
                  <a:ext uri="{FF2B5EF4-FFF2-40B4-BE49-F238E27FC236}">
                    <a16:creationId xmlns:a16="http://schemas.microsoft.com/office/drawing/2014/main" id="{6D024A86-DCC3-E18F-EF89-0F2FE9414C1D}"/>
                  </a:ext>
                </a:extLst>
              </p:cNvPr>
              <p:cNvSpPr/>
              <p:nvPr/>
            </p:nvSpPr>
            <p:spPr>
              <a:xfrm flipH="1">
                <a:off x="9009363" y="1245961"/>
                <a:ext cx="367195" cy="3113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7" name="Straight Connector 36">
                <a:extLst>
                  <a:ext uri="{FF2B5EF4-FFF2-40B4-BE49-F238E27FC236}">
                    <a16:creationId xmlns:a16="http://schemas.microsoft.com/office/drawing/2014/main" id="{01E13F6A-0FEE-F575-C697-F583A8948A4E}"/>
                  </a:ext>
                </a:extLst>
              </p:cNvPr>
              <p:cNvSpPr/>
              <p:nvPr/>
            </p:nvSpPr>
            <p:spPr>
              <a:xfrm flipH="1">
                <a:off x="8844835" y="1030318"/>
                <a:ext cx="367195" cy="3113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8" name="Straight Connector 37">
                <a:extLst>
                  <a:ext uri="{FF2B5EF4-FFF2-40B4-BE49-F238E27FC236}">
                    <a16:creationId xmlns:a16="http://schemas.microsoft.com/office/drawing/2014/main" id="{71C7AD84-2437-27D2-7A4B-585A3219D608}"/>
                  </a:ext>
                </a:extLst>
              </p:cNvPr>
              <p:cNvSpPr/>
              <p:nvPr/>
            </p:nvSpPr>
            <p:spPr>
              <a:xfrm>
                <a:off x="8512204" y="1347478"/>
                <a:ext cx="379082" cy="5144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8C6F779-10F0-29B7-7639-DC63DF9BC5D1}"/>
                      </a:ext>
                    </a:extLst>
                  </p:cNvPr>
                  <p:cNvSpPr txBox="1"/>
                  <p:nvPr/>
                </p:nvSpPr>
                <p:spPr>
                  <a:xfrm>
                    <a:off x="8689323" y="1062715"/>
                    <a:ext cx="131755" cy="1371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39" name="TextBox 38">
                    <a:extLst>
                      <a:ext uri="{FF2B5EF4-FFF2-40B4-BE49-F238E27FC236}">
                        <a16:creationId xmlns:a16="http://schemas.microsoft.com/office/drawing/2014/main" id="{18C6F779-10F0-29B7-7639-DC63DF9BC5D1}"/>
                      </a:ext>
                    </a:extLst>
                  </p:cNvPr>
                  <p:cNvSpPr txBox="1">
                    <a:spLocks noRot="1" noChangeAspect="1" noMove="1" noResize="1" noEditPoints="1" noAdjustHandles="1" noChangeArrowheads="1" noChangeShapeType="1" noTextEdit="1"/>
                  </p:cNvSpPr>
                  <p:nvPr/>
                </p:nvSpPr>
                <p:spPr>
                  <a:xfrm>
                    <a:off x="8689323" y="1062715"/>
                    <a:ext cx="131755" cy="137160"/>
                  </a:xfrm>
                  <a:prstGeom prst="rect">
                    <a:avLst/>
                  </a:prstGeom>
                  <a:blipFill>
                    <a:blip r:embed="rId11"/>
                    <a:stretch>
                      <a:fillRect r="-118182" b="-116667"/>
                    </a:stretch>
                  </a:blipFill>
                  <a:ln cap="flat">
                    <a:noFill/>
                  </a:ln>
                </p:spPr>
                <p:txBody>
                  <a:bodyPr/>
                  <a:lstStyle/>
                  <a:p>
                    <a:r>
                      <a:rPr lang="en-US">
                        <a:noFill/>
                      </a:rPr>
                      <a:t> </a:t>
                    </a:r>
                  </a:p>
                </p:txBody>
              </p:sp>
            </mc:Fallback>
          </mc:AlternateContent>
          <p:sp>
            <p:nvSpPr>
              <p:cNvPr id="40" name="Straight Connector 39">
                <a:extLst>
                  <a:ext uri="{FF2B5EF4-FFF2-40B4-BE49-F238E27FC236}">
                    <a16:creationId xmlns:a16="http://schemas.microsoft.com/office/drawing/2014/main" id="{DC0B8377-E7F2-4460-5E5F-DC3C0FBD11B9}"/>
                  </a:ext>
                </a:extLst>
              </p:cNvPr>
              <p:cNvSpPr/>
              <p:nvPr/>
            </p:nvSpPr>
            <p:spPr>
              <a:xfrm>
                <a:off x="7792919" y="1592637"/>
                <a:ext cx="0" cy="3236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B29F88-025C-21E7-D080-28581F782D58}"/>
                      </a:ext>
                    </a:extLst>
                  </p:cNvPr>
                  <p:cNvSpPr txBox="1"/>
                  <p:nvPr/>
                </p:nvSpPr>
                <p:spPr>
                  <a:xfrm>
                    <a:off x="7738558" y="1460159"/>
                    <a:ext cx="114482" cy="136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41" name="TextBox 40">
                    <a:extLst>
                      <a:ext uri="{FF2B5EF4-FFF2-40B4-BE49-F238E27FC236}">
                        <a16:creationId xmlns:a16="http://schemas.microsoft.com/office/drawing/2014/main" id="{41B29F88-025C-21E7-D080-28581F782D58}"/>
                      </a:ext>
                    </a:extLst>
                  </p:cNvPr>
                  <p:cNvSpPr txBox="1">
                    <a:spLocks noRot="1" noChangeAspect="1" noMove="1" noResize="1" noEditPoints="1" noAdjustHandles="1" noChangeArrowheads="1" noChangeShapeType="1" noTextEdit="1"/>
                  </p:cNvSpPr>
                  <p:nvPr/>
                </p:nvSpPr>
                <p:spPr>
                  <a:xfrm>
                    <a:off x="7738558" y="1460159"/>
                    <a:ext cx="114482" cy="136803"/>
                  </a:xfrm>
                  <a:prstGeom prst="rect">
                    <a:avLst/>
                  </a:prstGeom>
                  <a:blipFill>
                    <a:blip r:embed="rId12"/>
                    <a:stretch>
                      <a:fillRect l="-10000" t="-36364" r="-80000" b="-12727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6078A2D-6937-5B8C-1312-E22F931EF719}"/>
                      </a:ext>
                    </a:extLst>
                  </p:cNvPr>
                  <p:cNvSpPr txBox="1"/>
                  <p:nvPr/>
                </p:nvSpPr>
                <p:spPr>
                  <a:xfrm>
                    <a:off x="7814883" y="2095201"/>
                    <a:ext cx="113760" cy="1828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42" name="TextBox 41">
                    <a:extLst>
                      <a:ext uri="{FF2B5EF4-FFF2-40B4-BE49-F238E27FC236}">
                        <a16:creationId xmlns:a16="http://schemas.microsoft.com/office/drawing/2014/main" id="{06078A2D-6937-5B8C-1312-E22F931EF719}"/>
                      </a:ext>
                    </a:extLst>
                  </p:cNvPr>
                  <p:cNvSpPr txBox="1">
                    <a:spLocks noRot="1" noChangeAspect="1" noMove="1" noResize="1" noEditPoints="1" noAdjustHandles="1" noChangeArrowheads="1" noChangeShapeType="1" noTextEdit="1"/>
                  </p:cNvSpPr>
                  <p:nvPr/>
                </p:nvSpPr>
                <p:spPr>
                  <a:xfrm>
                    <a:off x="7814883" y="2095201"/>
                    <a:ext cx="113760" cy="182880"/>
                  </a:xfrm>
                  <a:prstGeom prst="rect">
                    <a:avLst/>
                  </a:prstGeom>
                  <a:blipFill>
                    <a:blip r:embed="rId13"/>
                    <a:stretch>
                      <a:fillRect l="-20000" r="-70000" b="-800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4D6F099-D8AE-1E25-6833-438B5240BB07}"/>
                      </a:ext>
                    </a:extLst>
                  </p:cNvPr>
                  <p:cNvSpPr txBox="1"/>
                  <p:nvPr/>
                </p:nvSpPr>
                <p:spPr>
                  <a:xfrm>
                    <a:off x="8863562" y="2091241"/>
                    <a:ext cx="138238" cy="1828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43" name="TextBox 42">
                    <a:extLst>
                      <a:ext uri="{FF2B5EF4-FFF2-40B4-BE49-F238E27FC236}">
                        <a16:creationId xmlns:a16="http://schemas.microsoft.com/office/drawing/2014/main" id="{F4D6F099-D8AE-1E25-6833-438B5240BB07}"/>
                      </a:ext>
                    </a:extLst>
                  </p:cNvPr>
                  <p:cNvSpPr txBox="1">
                    <a:spLocks noRot="1" noChangeAspect="1" noMove="1" noResize="1" noEditPoints="1" noAdjustHandles="1" noChangeArrowheads="1" noChangeShapeType="1" noTextEdit="1"/>
                  </p:cNvSpPr>
                  <p:nvPr/>
                </p:nvSpPr>
                <p:spPr>
                  <a:xfrm>
                    <a:off x="8863562" y="2091241"/>
                    <a:ext cx="138238" cy="182880"/>
                  </a:xfrm>
                  <a:prstGeom prst="rect">
                    <a:avLst/>
                  </a:prstGeom>
                  <a:blipFill>
                    <a:blip r:embed="rId14"/>
                    <a:stretch>
                      <a:fillRect l="-16667" r="-83333" b="-112500"/>
                    </a:stretch>
                  </a:blipFill>
                  <a:ln cap="flat">
                    <a:noFill/>
                  </a:ln>
                </p:spPr>
                <p:txBody>
                  <a:bodyPr/>
                  <a:lstStyle/>
                  <a:p>
                    <a:r>
                      <a:rPr lang="en-US">
                        <a:noFill/>
                      </a:rPr>
                      <a:t> </a:t>
                    </a:r>
                  </a:p>
                </p:txBody>
              </p:sp>
            </mc:Fallback>
          </mc:AlternateContent>
        </p:grpSp>
        <p:sp>
          <p:nvSpPr>
            <p:cNvPr id="44" name="Freeform 43">
              <a:extLst>
                <a:ext uri="{FF2B5EF4-FFF2-40B4-BE49-F238E27FC236}">
                  <a16:creationId xmlns:a16="http://schemas.microsoft.com/office/drawing/2014/main" id="{1F673BD2-2E3C-51CA-D8D9-0A84DC9FF448}"/>
                </a:ext>
              </a:extLst>
            </p:cNvPr>
            <p:cNvSpPr/>
            <p:nvPr/>
          </p:nvSpPr>
          <p:spPr>
            <a:xfrm rot="5400013">
              <a:off x="7848689" y="2098210"/>
              <a:ext cx="318238" cy="448558"/>
            </a:xfrm>
            <a:custGeom>
              <a:avLst/>
              <a:gdLst>
                <a:gd name="f0" fmla="val w"/>
                <a:gd name="f1" fmla="val h"/>
                <a:gd name="f2" fmla="val 0"/>
                <a:gd name="f3" fmla="val 885"/>
                <a:gd name="f4" fmla="val 1247"/>
                <a:gd name="f5" fmla="val 1244"/>
                <a:gd name="f6" fmla="val 90"/>
                <a:gd name="f7" fmla="val 1255"/>
                <a:gd name="f8" fmla="val 185"/>
                <a:gd name="f9" fmla="val 1240"/>
                <a:gd name="f10" fmla="val 260"/>
                <a:gd name="f11" fmla="val 1180"/>
                <a:gd name="f12" fmla="val 347"/>
                <a:gd name="f13" fmla="val 1111"/>
                <a:gd name="f14" fmla="val 409"/>
                <a:gd name="f15" fmla="val 990"/>
                <a:gd name="f16" fmla="val 425"/>
                <a:gd name="f17" fmla="val 861"/>
                <a:gd name="f18" fmla="val 439"/>
                <a:gd name="f19" fmla="val 750"/>
                <a:gd name="f20" fmla="val 496"/>
                <a:gd name="f21" fmla="val 657"/>
                <a:gd name="f22" fmla="val 503"/>
                <a:gd name="f23" fmla="val 543"/>
                <a:gd name="f24" fmla="val 510"/>
                <a:gd name="f25" fmla="val 432"/>
                <a:gd name="f26" fmla="val 527"/>
                <a:gd name="f27" fmla="val 318"/>
                <a:gd name="f28" fmla="val 572"/>
                <a:gd name="f29" fmla="val 223"/>
                <a:gd name="f30" fmla="val 622"/>
                <a:gd name="f31" fmla="val 120"/>
                <a:gd name="f32" fmla="val 709"/>
                <a:gd name="f33" fmla="val 824"/>
                <a:gd name="f34" fmla="val 11"/>
                <a:gd name="f35" fmla="*/ f0 1 885"/>
                <a:gd name="f36" fmla="*/ f1 1 1247"/>
                <a:gd name="f37" fmla="val f2"/>
                <a:gd name="f38" fmla="val f3"/>
                <a:gd name="f39" fmla="val f4"/>
                <a:gd name="f40" fmla="+- f39 0 f37"/>
                <a:gd name="f41" fmla="+- f38 0 f37"/>
                <a:gd name="f42" fmla="*/ f41 1 885"/>
                <a:gd name="f43" fmla="*/ f40 1 1247"/>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885" h="124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2"/>
                    <a:pt x="f33" y="f34"/>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5" name="Freeform 44">
              <a:extLst>
                <a:ext uri="{FF2B5EF4-FFF2-40B4-BE49-F238E27FC236}">
                  <a16:creationId xmlns:a16="http://schemas.microsoft.com/office/drawing/2014/main" id="{244D17CC-8AC0-BDD1-6AB0-15B940A1ED88}"/>
                </a:ext>
              </a:extLst>
            </p:cNvPr>
            <p:cNvSpPr/>
            <p:nvPr/>
          </p:nvSpPr>
          <p:spPr>
            <a:xfrm rot="8653806">
              <a:off x="8215707" y="2114249"/>
              <a:ext cx="654838" cy="296640"/>
            </a:xfrm>
            <a:custGeom>
              <a:avLst/>
              <a:gdLst>
                <a:gd name="f0" fmla="val w"/>
                <a:gd name="f1" fmla="val h"/>
                <a:gd name="f2" fmla="val 0"/>
                <a:gd name="f3" fmla="val 1820"/>
                <a:gd name="f4" fmla="val 825"/>
                <a:gd name="f5" fmla="val 108"/>
                <a:gd name="f6" fmla="val 125"/>
                <a:gd name="f7" fmla="val 73"/>
                <a:gd name="f8" fmla="val 223"/>
                <a:gd name="f9" fmla="val 164"/>
                <a:gd name="f10" fmla="val 315"/>
                <a:gd name="f11" fmla="val 229"/>
                <a:gd name="f12" fmla="val 424"/>
                <a:gd name="f13" fmla="val 307"/>
                <a:gd name="f14" fmla="val 497"/>
                <a:gd name="f15" fmla="val 421"/>
                <a:gd name="f16" fmla="val 573"/>
                <a:gd name="f17" fmla="val 540"/>
                <a:gd name="f18" fmla="val 635"/>
                <a:gd name="f19" fmla="val 638"/>
                <a:gd name="f20" fmla="val 755"/>
                <a:gd name="f21" fmla="val 678"/>
                <a:gd name="f22" fmla="val 830"/>
                <a:gd name="f23" fmla="val 770"/>
                <a:gd name="f24" fmla="val 920"/>
                <a:gd name="f25" fmla="val 881"/>
                <a:gd name="f26" fmla="val 1178"/>
                <a:gd name="f27" fmla="val 811"/>
                <a:gd name="f28" fmla="val 985"/>
                <a:gd name="f29" fmla="val 673"/>
                <a:gd name="f30" fmla="val 887"/>
                <a:gd name="f31" fmla="val 604"/>
                <a:gd name="f32" fmla="val 821"/>
                <a:gd name="f33" fmla="val 499"/>
                <a:gd name="f34" fmla="val 736"/>
                <a:gd name="f35" fmla="val 409"/>
                <a:gd name="f36" fmla="val 646"/>
                <a:gd name="f37" fmla="val 505"/>
                <a:gd name="f38" fmla="val 143"/>
                <a:gd name="f39" fmla="val 599"/>
                <a:gd name="f40" fmla="val 33"/>
                <a:gd name="f41" fmla="val 690"/>
                <a:gd name="f42" fmla="val -75"/>
                <a:gd name="f43" fmla="val 819"/>
                <a:gd name="f44" fmla="val 110"/>
                <a:gd name="f45" fmla="val 911"/>
                <a:gd name="f46" fmla="val 179"/>
                <a:gd name="f47" fmla="val 1043"/>
                <a:gd name="f48" fmla="val 277"/>
                <a:gd name="f49" fmla="val 1097"/>
                <a:gd name="f50" fmla="val 453"/>
                <a:gd name="f51" fmla="val 1248"/>
                <a:gd name="f52" fmla="val 529"/>
                <a:gd name="f53" fmla="val 1339"/>
                <a:gd name="f54" fmla="val 576"/>
                <a:gd name="f55" fmla="val 1413"/>
                <a:gd name="f56" fmla="val 739"/>
                <a:gd name="f57" fmla="val 1548"/>
                <a:gd name="f58" fmla="val 614"/>
                <a:gd name="f59" fmla="val 1630"/>
                <a:gd name="f60" fmla="val 536"/>
                <a:gd name="f61" fmla="val 1731"/>
                <a:gd name="f62" fmla="val 474"/>
                <a:gd name="f63" fmla="val 1784"/>
                <a:gd name="f64" fmla="val 370"/>
                <a:gd name="f65" fmla="val 314"/>
                <a:gd name="f66" fmla="*/ f0 1 1820"/>
                <a:gd name="f67" fmla="*/ f1 1 825"/>
                <a:gd name="f68" fmla="val f2"/>
                <a:gd name="f69" fmla="val f3"/>
                <a:gd name="f70" fmla="val f4"/>
                <a:gd name="f71" fmla="+- f70 0 f68"/>
                <a:gd name="f72" fmla="+- f69 0 f68"/>
                <a:gd name="f73" fmla="*/ f72 1 1820"/>
                <a:gd name="f74" fmla="*/ f71 1 825"/>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1820" h="825">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10"/>
                    <a:pt x="f37" y="f38"/>
                    <a:pt x="f39" y="f40"/>
                  </a:cubicBezTo>
                  <a:cubicBezTo>
                    <a:pt x="f41" y="f42"/>
                    <a:pt x="f43" y="f44"/>
                    <a:pt x="f45" y="f46"/>
                  </a:cubicBezTo>
                  <a:cubicBezTo>
                    <a:pt x="f47" y="f48"/>
                    <a:pt x="f49" y="f50"/>
                    <a:pt x="f51" y="f52"/>
                  </a:cubicBezTo>
                  <a:cubicBezTo>
                    <a:pt x="f53" y="f54"/>
                    <a:pt x="f55" y="f56"/>
                    <a:pt x="f57" y="f58"/>
                  </a:cubicBezTo>
                  <a:cubicBezTo>
                    <a:pt x="f59" y="f60"/>
                    <a:pt x="f61" y="f62"/>
                    <a:pt x="f63" y="f64"/>
                  </a:cubicBezTo>
                  <a:lnTo>
                    <a:pt x="f3" y="f65"/>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6" name="Rectangle 45">
              <a:extLst>
                <a:ext uri="{FF2B5EF4-FFF2-40B4-BE49-F238E27FC236}">
                  <a16:creationId xmlns:a16="http://schemas.microsoft.com/office/drawing/2014/main" id="{688B75F9-BF84-951B-40D4-7DC03673D42E}"/>
                </a:ext>
              </a:extLst>
            </p:cNvPr>
            <p:cNvSpPr/>
            <p:nvPr/>
          </p:nvSpPr>
          <p:spPr>
            <a:xfrm>
              <a:off x="8174516" y="2440442"/>
              <a:ext cx="191164" cy="111602"/>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B69100-E96E-3FFD-85A8-301192CB5AED}"/>
                    </a:ext>
                  </a:extLst>
                </p:cNvPr>
                <p:cNvSpPr txBox="1"/>
                <p:nvPr/>
              </p:nvSpPr>
              <p:spPr>
                <a:xfrm>
                  <a:off x="8514362" y="2398315"/>
                  <a:ext cx="681840" cy="19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47" name="TextBox 46">
                  <a:extLst>
                    <a:ext uri="{FF2B5EF4-FFF2-40B4-BE49-F238E27FC236}">
                      <a16:creationId xmlns:a16="http://schemas.microsoft.com/office/drawing/2014/main" id="{39B69100-E96E-3FFD-85A8-301192CB5AED}"/>
                    </a:ext>
                  </a:extLst>
                </p:cNvPr>
                <p:cNvSpPr txBox="1">
                  <a:spLocks noRot="1" noChangeAspect="1" noMove="1" noResize="1" noEditPoints="1" noAdjustHandles="1" noChangeArrowheads="1" noChangeShapeType="1" noTextEdit="1"/>
                </p:cNvSpPr>
                <p:nvPr/>
              </p:nvSpPr>
              <p:spPr>
                <a:xfrm>
                  <a:off x="8514362" y="2398315"/>
                  <a:ext cx="681840" cy="195123"/>
                </a:xfrm>
                <a:prstGeom prst="rect">
                  <a:avLst/>
                </a:prstGeom>
                <a:blipFill>
                  <a:blip r:embed="rId15"/>
                  <a:stretch>
                    <a:fillRect r="-70909" b="-129412"/>
                  </a:stretch>
                </a:blipFill>
                <a:ln cap="flat">
                  <a:noFill/>
                </a:ln>
              </p:spPr>
              <p:txBody>
                <a:bodyPr/>
                <a:lstStyle/>
                <a:p>
                  <a:r>
                    <a:rPr lang="en-US">
                      <a:noFill/>
                    </a:rPr>
                    <a:t> </a:t>
                  </a:r>
                </a:p>
              </p:txBody>
            </p:sp>
          </mc:Fallback>
        </mc:AlternateContent>
        <p:sp>
          <p:nvSpPr>
            <p:cNvPr id="48" name="Straight Connector 47">
              <a:extLst>
                <a:ext uri="{FF2B5EF4-FFF2-40B4-BE49-F238E27FC236}">
                  <a16:creationId xmlns:a16="http://schemas.microsoft.com/office/drawing/2014/main" id="{18409FEA-9264-2697-F8FA-70948C03D3AC}"/>
                </a:ext>
              </a:extLst>
            </p:cNvPr>
            <p:cNvSpPr/>
            <p:nvPr/>
          </p:nvSpPr>
          <p:spPr>
            <a:xfrm>
              <a:off x="8366037" y="2506681"/>
              <a:ext cx="176040" cy="431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49" name="Group 48">
            <a:extLst>
              <a:ext uri="{FF2B5EF4-FFF2-40B4-BE49-F238E27FC236}">
                <a16:creationId xmlns:a16="http://schemas.microsoft.com/office/drawing/2014/main" id="{3820EF64-45D4-5B2B-FE55-CB818E3CF51F}"/>
              </a:ext>
            </a:extLst>
          </p:cNvPr>
          <p:cNvGrpSpPr/>
          <p:nvPr/>
        </p:nvGrpSpPr>
        <p:grpSpPr>
          <a:xfrm>
            <a:off x="5894643" y="2910599"/>
            <a:ext cx="984241" cy="844557"/>
            <a:chOff x="5894643" y="2910599"/>
            <a:chExt cx="984241" cy="844557"/>
          </a:xfrm>
        </p:grpSpPr>
        <p:sp>
          <p:nvSpPr>
            <p:cNvPr id="50" name="Freeform 49">
              <a:extLst>
                <a:ext uri="{FF2B5EF4-FFF2-40B4-BE49-F238E27FC236}">
                  <a16:creationId xmlns:a16="http://schemas.microsoft.com/office/drawing/2014/main" id="{4DF2E8EE-BD66-585B-F9C2-70B26F172BD0}"/>
                </a:ext>
              </a:extLst>
            </p:cNvPr>
            <p:cNvSpPr/>
            <p:nvPr/>
          </p:nvSpPr>
          <p:spPr>
            <a:xfrm>
              <a:off x="5915884" y="2910599"/>
              <a:ext cx="919438" cy="2563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51" name="Freeform 50">
              <a:extLst>
                <a:ext uri="{FF2B5EF4-FFF2-40B4-BE49-F238E27FC236}">
                  <a16:creationId xmlns:a16="http://schemas.microsoft.com/office/drawing/2014/main" id="{8BD5A7A9-140C-B1BF-2F05-C13B6EC3F053}"/>
                </a:ext>
              </a:extLst>
            </p:cNvPr>
            <p:cNvSpPr/>
            <p:nvPr/>
          </p:nvSpPr>
          <p:spPr>
            <a:xfrm>
              <a:off x="5894643" y="3200756"/>
              <a:ext cx="984241" cy="2563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Luxi Sans" pitchFamily="34"/>
                  <a:ea typeface="DejaVu LGC Sans" pitchFamily="2"/>
                  <a:cs typeface="DejaVu LGC Sans" pitchFamily="2"/>
                </a:rPr>
                <a:t>Calibration</a:t>
              </a:r>
            </a:p>
          </p:txBody>
        </p:sp>
        <p:sp>
          <p:nvSpPr>
            <p:cNvPr id="52" name="Freeform 51">
              <a:extLst>
                <a:ext uri="{FF2B5EF4-FFF2-40B4-BE49-F238E27FC236}">
                  <a16:creationId xmlns:a16="http://schemas.microsoft.com/office/drawing/2014/main" id="{B9E552A5-C0E1-2719-B990-C8251F7AE4C3}"/>
                </a:ext>
              </a:extLst>
            </p:cNvPr>
            <p:cNvSpPr/>
            <p:nvPr/>
          </p:nvSpPr>
          <p:spPr>
            <a:xfrm>
              <a:off x="5906164" y="3498841"/>
              <a:ext cx="910084" cy="2563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Luxi Sans" pitchFamily="34"/>
                  <a:ea typeface="DejaVu LGC Sans" pitchFamily="2"/>
                  <a:cs typeface="DejaVu LGC Sans" pitchFamily="2"/>
                </a:rPr>
                <a:t>Imaging</a:t>
              </a:r>
            </a:p>
          </p:txBody>
        </p:sp>
      </p:grpSp>
      <p:grpSp>
        <p:nvGrpSpPr>
          <p:cNvPr id="53" name="Group 52">
            <a:extLst>
              <a:ext uri="{FF2B5EF4-FFF2-40B4-BE49-F238E27FC236}">
                <a16:creationId xmlns:a16="http://schemas.microsoft.com/office/drawing/2014/main" id="{851F78F9-791A-0961-8577-825AF5AC9C41}"/>
              </a:ext>
            </a:extLst>
          </p:cNvPr>
          <p:cNvGrpSpPr/>
          <p:nvPr/>
        </p:nvGrpSpPr>
        <p:grpSpPr>
          <a:xfrm>
            <a:off x="6103437" y="4020836"/>
            <a:ext cx="3236043" cy="1311121"/>
            <a:chOff x="6103437" y="4020836"/>
            <a:chExt cx="3236043" cy="1311121"/>
          </a:xfrm>
        </p:grpSpPr>
        <p:pic>
          <p:nvPicPr>
            <p:cNvPr id="54" name="Picture 53">
              <a:extLst>
                <a:ext uri="{FF2B5EF4-FFF2-40B4-BE49-F238E27FC236}">
                  <a16:creationId xmlns:a16="http://schemas.microsoft.com/office/drawing/2014/main" id="{0CF322D4-6DBA-FD80-F89A-B1BE8DCB41D1}"/>
                </a:ext>
              </a:extLst>
            </p:cNvPr>
            <p:cNvPicPr>
              <a:picLocks noChangeAspect="1"/>
            </p:cNvPicPr>
            <p:nvPr/>
          </p:nvPicPr>
          <p:blipFill>
            <a:blip r:embed="rId16">
              <a:lum/>
              <a:alphaModFix/>
            </a:blip>
            <a:srcRect/>
            <a:stretch>
              <a:fillRect/>
            </a:stretch>
          </p:blipFill>
          <p:spPr>
            <a:xfrm>
              <a:off x="7163281" y="4313160"/>
              <a:ext cx="1187997" cy="1014481"/>
            </a:xfrm>
            <a:prstGeom prst="rect">
              <a:avLst/>
            </a:prstGeom>
            <a:noFill/>
            <a:ln cap="flat">
              <a:noFill/>
            </a:ln>
          </p:spPr>
        </p:pic>
        <p:pic>
          <p:nvPicPr>
            <p:cNvPr id="55" name="Picture 54">
              <a:extLst>
                <a:ext uri="{FF2B5EF4-FFF2-40B4-BE49-F238E27FC236}">
                  <a16:creationId xmlns:a16="http://schemas.microsoft.com/office/drawing/2014/main" id="{63019472-CCA8-F6E0-ABC3-5F07898B1403}"/>
                </a:ext>
              </a:extLst>
            </p:cNvPr>
            <p:cNvPicPr>
              <a:picLocks noChangeAspect="1"/>
            </p:cNvPicPr>
            <p:nvPr/>
          </p:nvPicPr>
          <p:blipFill>
            <a:blip r:embed="rId17">
              <a:lum/>
              <a:alphaModFix/>
            </a:blip>
            <a:srcRect/>
            <a:stretch>
              <a:fillRect/>
            </a:stretch>
          </p:blipFill>
          <p:spPr>
            <a:xfrm>
              <a:off x="6103437" y="4318199"/>
              <a:ext cx="1172882" cy="1013758"/>
            </a:xfrm>
            <a:prstGeom prst="rect">
              <a:avLst/>
            </a:prstGeom>
            <a:noFill/>
            <a:ln cap="flat">
              <a:noFill/>
            </a:ln>
          </p:spPr>
        </p:pic>
        <p:pic>
          <p:nvPicPr>
            <p:cNvPr id="56" name="Picture 55">
              <a:extLst>
                <a:ext uri="{FF2B5EF4-FFF2-40B4-BE49-F238E27FC236}">
                  <a16:creationId xmlns:a16="http://schemas.microsoft.com/office/drawing/2014/main" id="{BF365910-7978-3A17-1F56-D0255C7FB4D1}"/>
                </a:ext>
              </a:extLst>
            </p:cNvPr>
            <p:cNvPicPr>
              <a:picLocks noChangeAspect="1"/>
            </p:cNvPicPr>
            <p:nvPr/>
          </p:nvPicPr>
          <p:blipFill>
            <a:blip r:embed="rId18">
              <a:lum/>
              <a:alphaModFix/>
            </a:blip>
            <a:srcRect/>
            <a:stretch>
              <a:fillRect/>
            </a:stretch>
          </p:blipFill>
          <p:spPr>
            <a:xfrm>
              <a:off x="8245437" y="4317842"/>
              <a:ext cx="1094043" cy="999356"/>
            </a:xfrm>
            <a:prstGeom prst="rect">
              <a:avLst/>
            </a:prstGeom>
            <a:noFill/>
            <a:ln cap="flat">
              <a:noFill/>
            </a:ln>
          </p:spPr>
        </p:pic>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336049A-1788-7A67-270B-F6C679F3A3D4}"/>
                    </a:ext>
                  </a:extLst>
                </p:cNvPr>
                <p:cNvSpPr txBox="1"/>
                <p:nvPr/>
              </p:nvSpPr>
              <p:spPr>
                <a:xfrm>
                  <a:off x="6666122" y="4020836"/>
                  <a:ext cx="2225521" cy="1900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𝑃𝑆𝐹</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57" name="TextBox 56">
                  <a:extLst>
                    <a:ext uri="{FF2B5EF4-FFF2-40B4-BE49-F238E27FC236}">
                      <a16:creationId xmlns:a16="http://schemas.microsoft.com/office/drawing/2014/main" id="{F336049A-1788-7A67-270B-F6C679F3A3D4}"/>
                    </a:ext>
                  </a:extLst>
                </p:cNvPr>
                <p:cNvSpPr txBox="1">
                  <a:spLocks noRot="1" noChangeAspect="1" noMove="1" noResize="1" noEditPoints="1" noAdjustHandles="1" noChangeArrowheads="1" noChangeShapeType="1" noTextEdit="1"/>
                </p:cNvSpPr>
                <p:nvPr/>
              </p:nvSpPr>
              <p:spPr>
                <a:xfrm>
                  <a:off x="6666122" y="4020836"/>
                  <a:ext cx="2225521" cy="190076"/>
                </a:xfrm>
                <a:prstGeom prst="rect">
                  <a:avLst/>
                </a:prstGeom>
                <a:blipFill>
                  <a:blip r:embed="rId19"/>
                  <a:stretch>
                    <a:fillRect r="-53409" b="-87500"/>
                  </a:stretch>
                </a:blipFill>
                <a:ln cap="flat">
                  <a:noFill/>
                </a:ln>
              </p:spPr>
              <p:txBody>
                <a:bodyPr/>
                <a:lstStyle/>
                <a:p>
                  <a:r>
                    <a:rPr lang="en-US">
                      <a:noFill/>
                    </a:rPr>
                    <a:t> </a:t>
                  </a:r>
                </a:p>
              </p:txBody>
            </p:sp>
          </mc:Fallback>
        </mc:AlternateContent>
        <p:sp>
          <p:nvSpPr>
            <p:cNvPr id="58" name="Rectangle 57">
              <a:extLst>
                <a:ext uri="{FF2B5EF4-FFF2-40B4-BE49-F238E27FC236}">
                  <a16:creationId xmlns:a16="http://schemas.microsoft.com/office/drawing/2014/main" id="{45C9668E-4315-8ABB-8282-10E5A6AB6FA8}"/>
                </a:ext>
              </a:extLst>
            </p:cNvPr>
            <p:cNvSpPr/>
            <p:nvPr/>
          </p:nvSpPr>
          <p:spPr>
            <a:xfrm>
              <a:off x="7166518" y="4382280"/>
              <a:ext cx="274676" cy="74807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9" name="Rectangle 58">
              <a:extLst>
                <a:ext uri="{FF2B5EF4-FFF2-40B4-BE49-F238E27FC236}">
                  <a16:creationId xmlns:a16="http://schemas.microsoft.com/office/drawing/2014/main" id="{B9514224-4A94-343A-645C-093D12163088}"/>
                </a:ext>
              </a:extLst>
            </p:cNvPr>
            <p:cNvSpPr/>
            <p:nvPr/>
          </p:nvSpPr>
          <p:spPr>
            <a:xfrm>
              <a:off x="8238597" y="4382280"/>
              <a:ext cx="245516" cy="74807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0" name="Rectangle 59">
              <a:extLst>
                <a:ext uri="{FF2B5EF4-FFF2-40B4-BE49-F238E27FC236}">
                  <a16:creationId xmlns:a16="http://schemas.microsoft.com/office/drawing/2014/main" id="{3B441AAE-336F-2D88-198B-A02906CD61D1}"/>
                </a:ext>
              </a:extLst>
            </p:cNvPr>
            <p:cNvSpPr/>
            <p:nvPr/>
          </p:nvSpPr>
          <p:spPr>
            <a:xfrm>
              <a:off x="6329879" y="4257364"/>
              <a:ext cx="2957041" cy="11483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D9334DCB-637C-CDD7-5D08-464ABD9C7D3E}"/>
                </a:ext>
              </a:extLst>
            </p:cNvPr>
            <p:cNvSpPr/>
            <p:nvPr/>
          </p:nvSpPr>
          <p:spPr>
            <a:xfrm flipH="1">
              <a:off x="6787435" y="4221364"/>
              <a:ext cx="180356" cy="1274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2C9548EE-617C-B972-73AA-17E216FDA705}"/>
                </a:ext>
              </a:extLst>
            </p:cNvPr>
            <p:cNvSpPr/>
            <p:nvPr/>
          </p:nvSpPr>
          <p:spPr>
            <a:xfrm>
              <a:off x="7629479" y="4241517"/>
              <a:ext cx="104397" cy="11231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41BDE66D-E332-9094-8A7A-44E34CA88A98}"/>
                </a:ext>
              </a:extLst>
            </p:cNvPr>
            <p:cNvSpPr/>
            <p:nvPr/>
          </p:nvSpPr>
          <p:spPr>
            <a:xfrm>
              <a:off x="8464683" y="4224244"/>
              <a:ext cx="210595" cy="1421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DDC0D19F-61D5-6B03-0B48-AD6CEF919544}"/>
                </a:ext>
              </a:extLst>
            </p:cNvPr>
            <p:cNvSpPr/>
            <p:nvPr/>
          </p:nvSpPr>
          <p:spPr>
            <a:xfrm flipH="1">
              <a:off x="7235638" y="4771439"/>
              <a:ext cx="15695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C4182437-868C-EB54-63F3-5245D8A48C70}"/>
                </a:ext>
              </a:extLst>
            </p:cNvPr>
            <p:cNvSpPr/>
            <p:nvPr/>
          </p:nvSpPr>
          <p:spPr>
            <a:xfrm flipH="1">
              <a:off x="7235638" y="4728600"/>
              <a:ext cx="15695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BF38A0A3-8166-AAE7-E7DB-42972D100275}"/>
                </a:ext>
              </a:extLst>
            </p:cNvPr>
            <p:cNvSpPr/>
            <p:nvPr/>
          </p:nvSpPr>
          <p:spPr>
            <a:xfrm flipH="1">
              <a:off x="8286475" y="4731837"/>
              <a:ext cx="15695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7" name="Straight Connector 66">
              <a:extLst>
                <a:ext uri="{FF2B5EF4-FFF2-40B4-BE49-F238E27FC236}">
                  <a16:creationId xmlns:a16="http://schemas.microsoft.com/office/drawing/2014/main" id="{AEC30C4A-6443-83B6-E6E6-C3E2C7BE8365}"/>
                </a:ext>
              </a:extLst>
            </p:cNvPr>
            <p:cNvSpPr/>
            <p:nvPr/>
          </p:nvSpPr>
          <p:spPr>
            <a:xfrm flipH="1">
              <a:off x="8324642" y="4676397"/>
              <a:ext cx="88916" cy="11736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8" name="Straight Connector 67">
              <a:extLst>
                <a:ext uri="{FF2B5EF4-FFF2-40B4-BE49-F238E27FC236}">
                  <a16:creationId xmlns:a16="http://schemas.microsoft.com/office/drawing/2014/main" id="{70D83BFD-FAE8-D318-9986-F9D5A0CCECC9}"/>
                </a:ext>
              </a:extLst>
            </p:cNvPr>
            <p:cNvSpPr/>
            <p:nvPr/>
          </p:nvSpPr>
          <p:spPr>
            <a:xfrm flipH="1" flipV="1">
              <a:off x="8322118" y="4668844"/>
              <a:ext cx="88916" cy="1151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69" name="Picture 68">
            <a:extLst>
              <a:ext uri="{FF2B5EF4-FFF2-40B4-BE49-F238E27FC236}">
                <a16:creationId xmlns:a16="http://schemas.microsoft.com/office/drawing/2014/main" id="{8A3F11DA-976C-6BFE-892B-FA6F5F94AEC8}"/>
              </a:ext>
            </a:extLst>
          </p:cNvPr>
          <p:cNvPicPr>
            <a:picLocks noChangeAspect="1"/>
          </p:cNvPicPr>
          <p:nvPr/>
        </p:nvPicPr>
        <p:blipFill>
          <a:blip r:embed="rId20">
            <a:lum/>
            <a:alphaModFix/>
          </a:blip>
          <a:srcRect/>
          <a:stretch>
            <a:fillRect/>
          </a:stretch>
        </p:blipFill>
        <p:spPr>
          <a:xfrm>
            <a:off x="6972839" y="5672160"/>
            <a:ext cx="2856960" cy="1558439"/>
          </a:xfrm>
          <a:prstGeom prst="rect">
            <a:avLst/>
          </a:prstGeom>
          <a:noFill/>
          <a:ln cap="flat">
            <a:noFill/>
          </a:ln>
        </p:spPr>
      </p:pic>
      <p:pic>
        <p:nvPicPr>
          <p:cNvPr id="70" name="Picture 69">
            <a:extLst>
              <a:ext uri="{FF2B5EF4-FFF2-40B4-BE49-F238E27FC236}">
                <a16:creationId xmlns:a16="http://schemas.microsoft.com/office/drawing/2014/main" id="{7982EB14-26ED-F152-79F0-1E6496291B15}"/>
              </a:ext>
            </a:extLst>
          </p:cNvPr>
          <p:cNvPicPr>
            <a:picLocks noChangeAspect="1"/>
          </p:cNvPicPr>
          <p:nvPr/>
        </p:nvPicPr>
        <p:blipFill>
          <a:blip r:embed="rId21">
            <a:lum/>
            <a:alphaModFix/>
          </a:blip>
          <a:srcRect/>
          <a:stretch>
            <a:fillRect/>
          </a:stretch>
        </p:blipFill>
        <p:spPr>
          <a:xfrm>
            <a:off x="7298640" y="2900522"/>
            <a:ext cx="1003316" cy="963356"/>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2DAD38-4D86-D117-B509-8C653CB7E52B}"/>
              </a:ext>
            </a:extLst>
          </p:cNvPr>
          <p:cNvPicPr>
            <a:picLocks noChangeAspect="1"/>
          </p:cNvPicPr>
          <p:nvPr/>
        </p:nvPicPr>
        <p:blipFill>
          <a:blip r:embed="rId3">
            <a:lum/>
            <a:alphaModFix/>
          </a:blip>
          <a:srcRect/>
          <a:stretch>
            <a:fillRect/>
          </a:stretch>
        </p:blipFill>
        <p:spPr>
          <a:xfrm>
            <a:off x="563398" y="1940759"/>
            <a:ext cx="8772479" cy="4784396"/>
          </a:xfrm>
          <a:prstGeom prst="rect">
            <a:avLst/>
          </a:prstGeom>
          <a:noFill/>
          <a:ln cap="flat">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688D76-0D7E-8B93-5930-F8462158EA58}"/>
                  </a:ext>
                </a:extLst>
              </p:cNvPr>
              <p:cNvSpPr txBox="1"/>
              <p:nvPr/>
            </p:nvSpPr>
            <p:spPr>
              <a:xfrm>
                <a:off x="10574277" y="2629082"/>
                <a:ext cx="1105921" cy="8168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𝛿</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𝜒</m:t>
                              </m:r>
                            </m:e>
                            <m:sup>
                              <m:r>
                                <a:rPr lang="en-US" i="0">
                                  <a:latin typeface="Cambria Math" panose="02040503050406030204" pitchFamily="18" charset="0"/>
                                </a:rPr>
                                <m:t>2</m:t>
                              </m:r>
                            </m:sup>
                          </m:sSup>
                        </m:num>
                        <m:den>
                          <m:r>
                            <a:rPr lang="en-US" i="1">
                              <a:latin typeface="Cambria Math" panose="02040503050406030204" pitchFamily="18" charset="0"/>
                            </a:rPr>
                            <m:t>𝛿</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den>
                      </m:f>
                      <m:r>
                        <a:rPr lang="en-US" i="0">
                          <a:latin typeface="Cambria Math" panose="02040503050406030204" pitchFamily="18" charset="0"/>
                        </a:rPr>
                        <m:t>=0</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 name="TextBox 2">
                <a:extLst>
                  <a:ext uri="{FF2B5EF4-FFF2-40B4-BE49-F238E27FC236}">
                    <a16:creationId xmlns:a16="http://schemas.microsoft.com/office/drawing/2014/main" id="{E3688D76-0D7E-8B93-5930-F8462158EA58}"/>
                  </a:ext>
                </a:extLst>
              </p:cNvPr>
              <p:cNvSpPr txBox="1">
                <a:spLocks noRot="1" noChangeAspect="1" noMove="1" noResize="1" noEditPoints="1" noAdjustHandles="1" noChangeArrowheads="1" noChangeShapeType="1" noTextEdit="1"/>
              </p:cNvSpPr>
              <p:nvPr/>
            </p:nvSpPr>
            <p:spPr>
              <a:xfrm>
                <a:off x="10574277" y="2629082"/>
                <a:ext cx="1105921" cy="816842"/>
              </a:xfrm>
              <a:prstGeom prst="rect">
                <a:avLst/>
              </a:prstGeom>
              <a:blipFill>
                <a:blip r:embed="rId4"/>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0B0BEA-C222-B99B-04B3-6EBFC5CF0F55}"/>
                  </a:ext>
                </a:extLst>
              </p:cNvPr>
              <p:cNvSpPr txBox="1"/>
              <p:nvPr/>
            </p:nvSpPr>
            <p:spPr>
              <a:xfrm>
                <a:off x="10576444" y="1705319"/>
                <a:ext cx="3285356" cy="38880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r>
                            <a:rPr lang="en-US" i="1">
                              <a:latin typeface="Cambria Math" panose="02040503050406030204" pitchFamily="18" charset="0"/>
                            </a:rPr>
                            <m:t>𝑊𝐴</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r>
                            <a:rPr lang="en-US" i="1">
                              <a:latin typeface="Cambria Math" panose="02040503050406030204" pitchFamily="18" charset="0"/>
                            </a:rPr>
                            <m:t>𝑊</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5A0B0BEA-C222-B99B-04B3-6EBFC5CF0F55}"/>
                  </a:ext>
                </a:extLst>
              </p:cNvPr>
              <p:cNvSpPr txBox="1">
                <a:spLocks noRot="1" noChangeAspect="1" noMove="1" noResize="1" noEditPoints="1" noAdjustHandles="1" noChangeArrowheads="1" noChangeShapeType="1" noTextEdit="1"/>
              </p:cNvSpPr>
              <p:nvPr/>
            </p:nvSpPr>
            <p:spPr>
              <a:xfrm>
                <a:off x="10576444" y="1705319"/>
                <a:ext cx="3285356" cy="388802"/>
              </a:xfrm>
              <a:prstGeom prst="rect">
                <a:avLst/>
              </a:prstGeom>
              <a:blipFill>
                <a:blip r:embed="rId5"/>
                <a:stretch>
                  <a:fillRect/>
                </a:stretch>
              </a:blipFill>
              <a:ln cap="flat">
                <a:noFill/>
              </a:ln>
            </p:spPr>
            <p:txBody>
              <a:bodyPr/>
              <a:lstStyle/>
              <a:p>
                <a:r>
                  <a:rPr lang="en-US">
                    <a:noFill/>
                  </a:rPr>
                  <a:t> </a:t>
                </a:r>
              </a:p>
            </p:txBody>
          </p:sp>
        </mc:Fallback>
      </mc:AlternateContent>
      <p:sp>
        <p:nvSpPr>
          <p:cNvPr id="5" name="Title 4">
            <a:extLst>
              <a:ext uri="{FF2B5EF4-FFF2-40B4-BE49-F238E27FC236}">
                <a16:creationId xmlns:a16="http://schemas.microsoft.com/office/drawing/2014/main" id="{849D519B-188F-30DD-E9A8-D65B6B026891}"/>
              </a:ext>
            </a:extLst>
          </p:cNvPr>
          <p:cNvSpPr txBox="1">
            <a:spLocks noGrp="1"/>
          </p:cNvSpPr>
          <p:nvPr>
            <p:ph type="title" idx="4294967295"/>
          </p:nvPr>
        </p:nvSpPr>
        <p:spPr>
          <a:xfrm>
            <a:off x="504355" y="97923"/>
            <a:ext cx="9068763" cy="444599"/>
          </a:xfrm>
        </p:spPr>
        <p:txBody>
          <a:bodyPr>
            <a:spAutoFit/>
          </a:bodyPr>
          <a:lstStyle/>
          <a:p>
            <a:pPr lvl="0"/>
            <a:r>
              <a:rPr lang="en-US"/>
              <a:t>Imaging + Deconvolution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74082C-112F-86CA-D97D-E99EAF34F993}"/>
                  </a:ext>
                </a:extLst>
              </p:cNvPr>
              <p:cNvSpPr txBox="1"/>
              <p:nvPr/>
            </p:nvSpPr>
            <p:spPr>
              <a:xfrm>
                <a:off x="75602" y="6959516"/>
                <a:ext cx="1552678"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8C74082C-112F-86CA-D97D-E99EAF34F993}"/>
                  </a:ext>
                </a:extLst>
              </p:cNvPr>
              <p:cNvSpPr txBox="1">
                <a:spLocks noRot="1" noChangeAspect="1" noMove="1" noResize="1" noEditPoints="1" noAdjustHandles="1" noChangeArrowheads="1" noChangeShapeType="1" noTextEdit="1"/>
              </p:cNvSpPr>
              <p:nvPr/>
            </p:nvSpPr>
            <p:spPr>
              <a:xfrm>
                <a:off x="75602" y="6959516"/>
                <a:ext cx="1552678" cy="393118"/>
              </a:xfrm>
              <a:prstGeom prst="rect">
                <a:avLst/>
              </a:prstGeom>
              <a:blipFill>
                <a:blip r:embed="rId6"/>
                <a:stretch>
                  <a:fillRect t="-6452" b="-12903"/>
                </a:stretch>
              </a:blipFill>
              <a:ln cap="flat">
                <a:noFill/>
              </a:ln>
            </p:spPr>
            <p:txBody>
              <a:bodyPr/>
              <a:lstStyle/>
              <a:p>
                <a:r>
                  <a:rPr lang="en-US">
                    <a:noFill/>
                  </a:rPr>
                  <a:t> </a:t>
                </a:r>
              </a:p>
            </p:txBody>
          </p:sp>
        </mc:Fallback>
      </mc:AlternateContent>
      <p:sp>
        <p:nvSpPr>
          <p:cNvPr id="7" name="Straight Connector 6">
            <a:extLst>
              <a:ext uri="{FF2B5EF4-FFF2-40B4-BE49-F238E27FC236}">
                <a16:creationId xmlns:a16="http://schemas.microsoft.com/office/drawing/2014/main" id="{A1127ED3-4DC2-2DB3-CCC8-5F33EA21A6C1}"/>
              </a:ext>
            </a:extLst>
          </p:cNvPr>
          <p:cNvSpPr/>
          <p:nvPr/>
        </p:nvSpPr>
        <p:spPr>
          <a:xfrm flipV="1">
            <a:off x="692639" y="5357524"/>
            <a:ext cx="191164" cy="15479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B847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6A70E69B-39FF-2549-66B6-91ABA4560749}"/>
              </a:ext>
            </a:extLst>
          </p:cNvPr>
          <p:cNvSpPr txBox="1"/>
          <p:nvPr/>
        </p:nvSpPr>
        <p:spPr>
          <a:xfrm>
            <a:off x="949677" y="820802"/>
            <a:ext cx="7756196"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Data</a:t>
            </a:r>
            <a:r>
              <a:rPr lang="en-US" sz="1800" b="0" i="0" u="none" strike="noStrike" kern="1200" cap="none" spc="0" baseline="0">
                <a:solidFill>
                  <a:srgbClr val="000000"/>
                </a:solidFill>
                <a:uFillTx/>
                <a:latin typeface="Luxi Sans" pitchFamily="34"/>
                <a:ea typeface="DejaVu LGC Sans" pitchFamily="2"/>
                <a:cs typeface="DejaVu LGC Sans" pitchFamily="2"/>
              </a:rPr>
              <a:t> = </a:t>
            </a:r>
            <a:r>
              <a:rPr lang="en-US" sz="1800" b="0" i="0" u="none" strike="noStrike" kern="1200" cap="none" spc="0" baseline="0">
                <a:solidFill>
                  <a:srgbClr val="008080"/>
                </a:solidFill>
                <a:uFillTx/>
                <a:latin typeface="Luxi Sans" pitchFamily="34"/>
                <a:ea typeface="DejaVu LGC Sans" pitchFamily="2"/>
                <a:cs typeface="DejaVu LGC Sans" pitchFamily="2"/>
              </a:rPr>
              <a:t>Incomplete set of samples of the true signal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8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Image Reconstruction</a:t>
            </a:r>
            <a:r>
              <a:rPr lang="en-US" sz="1800" b="0" i="0" u="none" strike="noStrike" kern="1200" cap="none" spc="0" baseline="0">
                <a:solidFill>
                  <a:srgbClr val="000000"/>
                </a:solidFill>
                <a:uFillTx/>
                <a:latin typeface="Luxi Sans" pitchFamily="34"/>
                <a:ea typeface="DejaVu LGC Sans" pitchFamily="2"/>
                <a:cs typeface="DejaVu LGC Sans" pitchFamily="2"/>
              </a:rPr>
              <a:t> = </a:t>
            </a:r>
            <a:r>
              <a:rPr lang="en-US" sz="1800" b="0" i="0" u="none" strike="noStrike" kern="1200" cap="none" spc="0" baseline="0">
                <a:solidFill>
                  <a:srgbClr val="008080"/>
                </a:solidFill>
                <a:uFillTx/>
                <a:latin typeface="Luxi Sans" pitchFamily="34"/>
                <a:ea typeface="DejaVu LGC Sans" pitchFamily="2"/>
                <a:cs typeface="DejaVu LGC Sans" pitchFamily="2"/>
              </a:rPr>
              <a:t>Fit a model (of the sky) to the data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DC05CF-36B4-D8D3-2D9A-1A96C1C2C455}"/>
              </a:ext>
            </a:extLst>
          </p:cNvPr>
          <p:cNvSpPr txBox="1"/>
          <p:nvPr/>
        </p:nvSpPr>
        <p:spPr>
          <a:xfrm>
            <a:off x="1040038" y="1867323"/>
            <a:ext cx="8088124" cy="511487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Basic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Step 1  :  Define image size and cell size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Step 2  :  Gridding, data-weighting and FFT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Step 3  :  Iterative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extBox 2">
            <a:extLst>
              <a:ext uri="{FF2B5EF4-FFF2-40B4-BE49-F238E27FC236}">
                <a16:creationId xmlns:a16="http://schemas.microsoft.com/office/drawing/2014/main" id="{D3EAB658-8F0A-467C-DF3B-474E680CAD78}"/>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in practice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341F-4DB0-4C2E-D2D2-5FF131D71C2F}"/>
              </a:ext>
            </a:extLst>
          </p:cNvPr>
          <p:cNvSpPr txBox="1">
            <a:spLocks noGrp="1"/>
          </p:cNvSpPr>
          <p:nvPr>
            <p:ph type="title" idx="4294967295"/>
          </p:nvPr>
        </p:nvSpPr>
        <p:spPr/>
        <p:txBody>
          <a:bodyPr>
            <a:spAutoFit/>
          </a:bodyPr>
          <a:lstStyle/>
          <a:p>
            <a:pPr lvl="0"/>
            <a:r>
              <a:rPr lang="en-US"/>
              <a:t>Imaging in practice : Choosing image size, cell-size</a:t>
            </a:r>
          </a:p>
        </p:txBody>
      </p:sp>
      <p:sp>
        <p:nvSpPr>
          <p:cNvPr id="3" name="TextBox 2">
            <a:extLst>
              <a:ext uri="{FF2B5EF4-FFF2-40B4-BE49-F238E27FC236}">
                <a16:creationId xmlns:a16="http://schemas.microsoft.com/office/drawing/2014/main" id="{3824CD3A-B753-773A-97BC-51AB85B6125F}"/>
              </a:ext>
            </a:extLst>
          </p:cNvPr>
          <p:cNvSpPr txBox="1"/>
          <p:nvPr/>
        </p:nvSpPr>
        <p:spPr>
          <a:xfrm>
            <a:off x="442075" y="931682"/>
            <a:ext cx="9379796" cy="619271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Choosing image 'cell' size :</a:t>
            </a:r>
            <a:r>
              <a:rPr lang="en-US" sz="1800" b="0" i="0" u="none" strike="noStrike" kern="1200" cap="none" spc="0" baseline="0" dirty="0">
                <a:solidFill>
                  <a:srgbClr val="000000"/>
                </a:solidFill>
                <a:uFillTx/>
                <a:latin typeface="Luxi Sans" pitchFamily="34"/>
                <a:ea typeface="DejaVu LGC Sans" pitchFamily="2"/>
                <a:cs typeface="DejaVu LGC Sans" pitchFamily="2"/>
              </a:rPr>
              <a:t> Nyquist-sample the main lobe of the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PSF beam width :                                                    ( x          to convert to degrees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This is the diffraction-limited angular-resolution of the telescope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Ex : Max baseline : 10 km.  Freq = 1 GHz.  Angular resolution : 6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9260167-5234-3CB0-677F-6B52AE8C21A4}"/>
                  </a:ext>
                </a:extLst>
              </p:cNvPr>
              <p:cNvSpPr txBox="1"/>
              <p:nvPr/>
            </p:nvSpPr>
            <p:spPr>
              <a:xfrm>
                <a:off x="2352959" y="1325157"/>
                <a:ext cx="2363760" cy="7041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𝜆</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𝑚𝑎𝑥</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𝑚𝑎𝑥</m:t>
                              </m:r>
                            </m:sub>
                          </m:sSub>
                        </m:den>
                      </m:f>
                      <m:r>
                        <a:rPr lang="en-US" i="1">
                          <a:latin typeface="Cambria Math" panose="02040503050406030204" pitchFamily="18" charset="0"/>
                        </a:rPr>
                        <m:t>𝑟𝑎𝑑𝑖𝑎𝑛𝑠</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F9260167-5234-3CB0-677F-6B52AE8C21A4}"/>
                  </a:ext>
                </a:extLst>
              </p:cNvPr>
              <p:cNvSpPr txBox="1">
                <a:spLocks noRot="1" noChangeAspect="1" noMove="1" noResize="1" noEditPoints="1" noAdjustHandles="1" noChangeArrowheads="1" noChangeShapeType="1" noTextEdit="1"/>
              </p:cNvSpPr>
              <p:nvPr/>
            </p:nvSpPr>
            <p:spPr>
              <a:xfrm>
                <a:off x="2352959" y="1325157"/>
                <a:ext cx="2363760" cy="704161"/>
              </a:xfrm>
              <a:prstGeom prst="rect">
                <a:avLst/>
              </a:prstGeom>
              <a:blipFill>
                <a:blip r:embed="rId3"/>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AF648DA-BE54-033A-4542-8465177101C2}"/>
                  </a:ext>
                </a:extLst>
              </p:cNvPr>
              <p:cNvSpPr txBox="1"/>
              <p:nvPr/>
            </p:nvSpPr>
            <p:spPr>
              <a:xfrm>
                <a:off x="5180122" y="1350358"/>
                <a:ext cx="609118" cy="6332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a:latin typeface="Cambria Math" panose="02040503050406030204" pitchFamily="18" charset="0"/>
                            </a:rPr>
                            <m:t>180</m:t>
                          </m:r>
                        </m:num>
                        <m:den>
                          <m:r>
                            <a:rPr lang="en-US" i="1">
                              <a:latin typeface="Cambria Math" panose="02040503050406030204" pitchFamily="18" charset="0"/>
                            </a:rPr>
                            <m:t>𝜋</m:t>
                          </m:r>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7AF648DA-BE54-033A-4542-8465177101C2}"/>
                  </a:ext>
                </a:extLst>
              </p:cNvPr>
              <p:cNvSpPr txBox="1">
                <a:spLocks noRot="1" noChangeAspect="1" noMove="1" noResize="1" noEditPoints="1" noAdjustHandles="1" noChangeArrowheads="1" noChangeShapeType="1" noTextEdit="1"/>
              </p:cNvSpPr>
              <p:nvPr/>
            </p:nvSpPr>
            <p:spPr>
              <a:xfrm>
                <a:off x="5180122" y="1350358"/>
                <a:ext cx="609118" cy="633240"/>
              </a:xfrm>
              <a:prstGeom prst="rect">
                <a:avLst/>
              </a:prstGeom>
              <a:blipFill>
                <a:blip r:embed="rId4"/>
                <a:stretch>
                  <a:fillRect/>
                </a:stretch>
              </a:blipFill>
              <a:ln cap="flat">
                <a:noFill/>
              </a:ln>
            </p:spPr>
            <p:txBody>
              <a:bodyPr/>
              <a:lstStyle/>
              <a:p>
                <a:r>
                  <a:rPr 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FEDC-C305-4C99-9722-B4267D78FC1E}"/>
              </a:ext>
            </a:extLst>
          </p:cNvPr>
          <p:cNvSpPr txBox="1">
            <a:spLocks noGrp="1"/>
          </p:cNvSpPr>
          <p:nvPr>
            <p:ph type="title" idx="4294967295"/>
          </p:nvPr>
        </p:nvSpPr>
        <p:spPr/>
        <p:txBody>
          <a:bodyPr>
            <a:spAutoFit/>
          </a:bodyPr>
          <a:lstStyle/>
          <a:p>
            <a:pPr lvl="0"/>
            <a:r>
              <a:rPr lang="en-US"/>
              <a:t>Imaging in practice : Choosing image size, cell-size</a:t>
            </a:r>
          </a:p>
        </p:txBody>
      </p:sp>
      <p:sp>
        <p:nvSpPr>
          <p:cNvPr id="3" name="TextBox 2">
            <a:extLst>
              <a:ext uri="{FF2B5EF4-FFF2-40B4-BE49-F238E27FC236}">
                <a16:creationId xmlns:a16="http://schemas.microsoft.com/office/drawing/2014/main" id="{95ABB481-C2C4-2DF2-BC96-293F7DA71DF4}"/>
              </a:ext>
            </a:extLst>
          </p:cNvPr>
          <p:cNvSpPr txBox="1"/>
          <p:nvPr/>
        </p:nvSpPr>
        <p:spPr>
          <a:xfrm>
            <a:off x="442075" y="931682"/>
            <a:ext cx="9379796" cy="619271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Choosing image 'cell' size :</a:t>
            </a:r>
            <a:r>
              <a:rPr lang="en-US" sz="1800" b="0" i="0" u="none" strike="noStrike" kern="1200" cap="none" spc="0" baseline="0" dirty="0">
                <a:solidFill>
                  <a:srgbClr val="000000"/>
                </a:solidFill>
                <a:uFillTx/>
                <a:latin typeface="Luxi Sans" pitchFamily="34"/>
                <a:ea typeface="DejaVu LGC Sans" pitchFamily="2"/>
                <a:cs typeface="DejaVu LGC Sans" pitchFamily="2"/>
              </a:rPr>
              <a:t> Nyquist-sample the main lobe of the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PSF beam width :                                                    ( x          to convert to degrees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This is the diffraction-limited angular-resolution of the telescope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Ex : Max baseline : 10 km.  Freq = 1 GHz.  Angular resolution : 6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Choosing image field-of-view</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npixels</a:t>
            </a:r>
            <a:r>
              <a:rPr lang="en-US" sz="1800" b="0" i="0" u="none" strike="noStrike" kern="1200" cap="none" spc="0" baseline="0" dirty="0">
                <a:solidFill>
                  <a:srgbClr val="000000"/>
                </a:solidFill>
                <a:uFillTx/>
                <a:latin typeface="Luxi Sans" pitchFamily="34"/>
                <a:ea typeface="DejaVu LGC Sans" pitchFamily="2"/>
                <a:cs typeface="DejaVu LGC Sans" pitchFamily="2"/>
              </a:rPr>
              <a:t>) : As much as desired/practical.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Field of View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fov</a:t>
            </a:r>
            <a:r>
              <a:rPr lang="en-US" sz="1800" b="0" i="0" u="none" strike="noStrike" kern="1200" cap="none" spc="0" baseline="0" dirty="0">
                <a:solidFill>
                  <a:srgbClr val="000000"/>
                </a:solidFill>
                <a:uFillTx/>
                <a:latin typeface="Luxi Sans" pitchFamily="34"/>
                <a:ea typeface="DejaVu LGC Sans" pitchFamily="2"/>
                <a:cs typeface="DejaVu LGC Sans" pitchFamily="2"/>
              </a:rPr>
              <a:t>) controls the </a:t>
            </a:r>
            <a:r>
              <a:rPr lang="en-US" sz="1800" b="0" i="0" u="none" strike="noStrike" kern="1200" cap="none" spc="0" baseline="0" dirty="0" err="1">
                <a:solidFill>
                  <a:srgbClr val="800000"/>
                </a:solidFill>
                <a:uFillTx/>
                <a:latin typeface="Luxi Sans" pitchFamily="34"/>
                <a:ea typeface="DejaVu LGC Sans" pitchFamily="2"/>
                <a:cs typeface="DejaVu LGC Sans" pitchFamily="2"/>
              </a:rPr>
              <a:t>uv</a:t>
            </a:r>
            <a:r>
              <a:rPr lang="en-US" sz="1800" b="0" i="0" u="none" strike="noStrike" kern="1200" cap="none" spc="0" baseline="0" dirty="0">
                <a:solidFill>
                  <a:srgbClr val="800000"/>
                </a:solidFill>
                <a:uFillTx/>
                <a:latin typeface="Luxi Sans" pitchFamily="34"/>
                <a:ea typeface="DejaVu LGC Sans" pitchFamily="2"/>
                <a:cs typeface="DejaVu LGC Sans" pitchFamily="2"/>
              </a:rPr>
              <a:t>-grid-cell size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Antenna primary-beam limits the field-of-view ( 'slits' of finite width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8D782-3176-31A4-64FA-3F75641F8822}"/>
                  </a:ext>
                </a:extLst>
              </p:cNvPr>
              <p:cNvSpPr txBox="1"/>
              <p:nvPr/>
            </p:nvSpPr>
            <p:spPr>
              <a:xfrm>
                <a:off x="1102621" y="3816001"/>
                <a:ext cx="1364403" cy="7041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𝑓𝑜𝑣</m:t>
                              </m:r>
                            </m:e>
                            <m:sub>
                              <m:r>
                                <a:rPr lang="en-US" i="1">
                                  <a:latin typeface="Cambria Math" panose="02040503050406030204" pitchFamily="18" charset="0"/>
                                </a:rPr>
                                <m:t>𝑟𝑎𝑑</m:t>
                              </m:r>
                            </m:sub>
                          </m:sSub>
                        </m:den>
                      </m:f>
                      <m:r>
                        <a:rPr lang="en-US" i="0">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𝑢</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A368D782-3176-31A4-64FA-3F75641F8822}"/>
                  </a:ext>
                </a:extLst>
              </p:cNvPr>
              <p:cNvSpPr txBox="1">
                <a:spLocks noRot="1" noChangeAspect="1" noMove="1" noResize="1" noEditPoints="1" noAdjustHandles="1" noChangeArrowheads="1" noChangeShapeType="1" noTextEdit="1"/>
              </p:cNvSpPr>
              <p:nvPr/>
            </p:nvSpPr>
            <p:spPr>
              <a:xfrm>
                <a:off x="1102621" y="3816001"/>
                <a:ext cx="1364403" cy="704161"/>
              </a:xfrm>
              <a:prstGeom prst="rect">
                <a:avLst/>
              </a:prstGeom>
              <a:blipFill>
                <a:blip r:embed="rId3"/>
                <a:stretch>
                  <a:fillRect l="-1835" r="-2752" b="-178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DAFE41-8B12-1F21-6FB8-A7F8E84F5019}"/>
                  </a:ext>
                </a:extLst>
              </p:cNvPr>
              <p:cNvSpPr txBox="1"/>
              <p:nvPr/>
            </p:nvSpPr>
            <p:spPr>
              <a:xfrm>
                <a:off x="6901135" y="4028041"/>
                <a:ext cx="1149117" cy="31931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𝛿</m:t>
                          </m:r>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D2DAFE41-8B12-1F21-6FB8-A7F8E84F5019}"/>
                  </a:ext>
                </a:extLst>
              </p:cNvPr>
              <p:cNvSpPr txBox="1">
                <a:spLocks noRot="1" noChangeAspect="1" noMove="1" noResize="1" noEditPoints="1" noAdjustHandles="1" noChangeArrowheads="1" noChangeShapeType="1" noTextEdit="1"/>
              </p:cNvSpPr>
              <p:nvPr/>
            </p:nvSpPr>
            <p:spPr>
              <a:xfrm>
                <a:off x="6901135" y="4028041"/>
                <a:ext cx="1149117" cy="319317"/>
              </a:xfrm>
              <a:prstGeom prst="rect">
                <a:avLst/>
              </a:prstGeom>
              <a:blipFill>
                <a:blip r:embed="rId4"/>
                <a:stretch>
                  <a:fillRect b="-7692"/>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92951C-0587-08C4-E253-16B392D5B219}"/>
                  </a:ext>
                </a:extLst>
              </p:cNvPr>
              <p:cNvSpPr txBox="1"/>
              <p:nvPr/>
            </p:nvSpPr>
            <p:spPr>
              <a:xfrm>
                <a:off x="2352959" y="1325157"/>
                <a:ext cx="2363760" cy="7041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𝜆</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𝑚𝑎𝑥</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𝑚𝑎𝑥</m:t>
                              </m:r>
                            </m:sub>
                          </m:sSub>
                        </m:den>
                      </m:f>
                      <m:r>
                        <a:rPr lang="en-US" i="1">
                          <a:latin typeface="Cambria Math" panose="02040503050406030204" pitchFamily="18" charset="0"/>
                        </a:rPr>
                        <m:t>𝑟𝑎𝑑𝑖𝑎𝑛𝑠</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EC92951C-0587-08C4-E253-16B392D5B219}"/>
                  </a:ext>
                </a:extLst>
              </p:cNvPr>
              <p:cNvSpPr txBox="1">
                <a:spLocks noRot="1" noChangeAspect="1" noMove="1" noResize="1" noEditPoints="1" noAdjustHandles="1" noChangeArrowheads="1" noChangeShapeType="1" noTextEdit="1"/>
              </p:cNvSpPr>
              <p:nvPr/>
            </p:nvSpPr>
            <p:spPr>
              <a:xfrm>
                <a:off x="2352959" y="1325157"/>
                <a:ext cx="2363760" cy="704161"/>
              </a:xfrm>
              <a:prstGeom prst="rect">
                <a:avLst/>
              </a:prstGeom>
              <a:blipFill>
                <a:blip r:embed="rId5"/>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40F7C2-4EA6-746E-E12F-A21279B7B0F2}"/>
                  </a:ext>
                </a:extLst>
              </p:cNvPr>
              <p:cNvSpPr txBox="1"/>
              <p:nvPr/>
            </p:nvSpPr>
            <p:spPr>
              <a:xfrm>
                <a:off x="5180122" y="1350358"/>
                <a:ext cx="609118" cy="6332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a:latin typeface="Cambria Math" panose="02040503050406030204" pitchFamily="18" charset="0"/>
                            </a:rPr>
                            <m:t>180</m:t>
                          </m:r>
                        </m:num>
                        <m:den>
                          <m:r>
                            <a:rPr lang="en-US" i="1">
                              <a:latin typeface="Cambria Math" panose="02040503050406030204" pitchFamily="18" charset="0"/>
                            </a:rPr>
                            <m:t>𝜋</m:t>
                          </m:r>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8140F7C2-4EA6-746E-E12F-A21279B7B0F2}"/>
                  </a:ext>
                </a:extLst>
              </p:cNvPr>
              <p:cNvSpPr txBox="1">
                <a:spLocks noRot="1" noChangeAspect="1" noMove="1" noResize="1" noEditPoints="1" noAdjustHandles="1" noChangeArrowheads="1" noChangeShapeType="1" noTextEdit="1"/>
              </p:cNvSpPr>
              <p:nvPr/>
            </p:nvSpPr>
            <p:spPr>
              <a:xfrm>
                <a:off x="5180122" y="1350358"/>
                <a:ext cx="609118" cy="633240"/>
              </a:xfrm>
              <a:prstGeom prst="rect">
                <a:avLst/>
              </a:prstGeom>
              <a:blipFill>
                <a:blip r:embed="rId6"/>
                <a:stretch>
                  <a:fillRect/>
                </a:stretch>
              </a:blipFill>
              <a:ln cap="flat">
                <a:noFill/>
              </a:ln>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AEDA-A150-3DBF-5743-415D91230EF5}"/>
              </a:ext>
            </a:extLst>
          </p:cNvPr>
          <p:cNvSpPr txBox="1">
            <a:spLocks noGrp="1"/>
          </p:cNvSpPr>
          <p:nvPr>
            <p:ph type="title" idx="4294967295"/>
          </p:nvPr>
        </p:nvSpPr>
        <p:spPr/>
        <p:txBody>
          <a:bodyPr>
            <a:spAutoFit/>
          </a:bodyPr>
          <a:lstStyle/>
          <a:p>
            <a:pPr lvl="0"/>
            <a:r>
              <a:rPr lang="en-US"/>
              <a:t>An interferometer is an indirect imaging device</a:t>
            </a:r>
          </a:p>
        </p:txBody>
      </p:sp>
      <p:pic>
        <p:nvPicPr>
          <p:cNvPr id="3" name="Picture 2">
            <a:extLst>
              <a:ext uri="{FF2B5EF4-FFF2-40B4-BE49-F238E27FC236}">
                <a16:creationId xmlns:a16="http://schemas.microsoft.com/office/drawing/2014/main" id="{264F9F5E-BF84-6E2B-F797-29A4EA1171B8}"/>
              </a:ext>
            </a:extLst>
          </p:cNvPr>
          <p:cNvPicPr>
            <a:picLocks noChangeAspect="1"/>
          </p:cNvPicPr>
          <p:nvPr/>
        </p:nvPicPr>
        <p:blipFill>
          <a:blip r:embed="rId3">
            <a:lum/>
            <a:alphaModFix/>
          </a:blip>
          <a:srcRect/>
          <a:stretch>
            <a:fillRect/>
          </a:stretch>
        </p:blipFill>
        <p:spPr>
          <a:xfrm>
            <a:off x="-137160" y="4190759"/>
            <a:ext cx="4674961" cy="3580561"/>
          </a:xfrm>
          <a:prstGeom prst="rect">
            <a:avLst/>
          </a:prstGeom>
          <a:noFill/>
          <a:ln cap="flat">
            <a:noFill/>
          </a:ln>
        </p:spPr>
      </p:pic>
      <p:sp>
        <p:nvSpPr>
          <p:cNvPr id="4" name="TextBox 3">
            <a:extLst>
              <a:ext uri="{FF2B5EF4-FFF2-40B4-BE49-F238E27FC236}">
                <a16:creationId xmlns:a16="http://schemas.microsoft.com/office/drawing/2014/main" id="{2DE86677-ED51-A611-7028-75FCDD99304C}"/>
              </a:ext>
            </a:extLst>
          </p:cNvPr>
          <p:cNvSpPr txBox="1"/>
          <p:nvPr/>
        </p:nvSpPr>
        <p:spPr>
          <a:xfrm>
            <a:off x="368274" y="4644722"/>
            <a:ext cx="4016520" cy="274355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2D Fourier transform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Image =  sum of cosine 'fringes'.</a:t>
            </a:r>
          </a:p>
        </p:txBody>
      </p:sp>
      <p:grpSp>
        <p:nvGrpSpPr>
          <p:cNvPr id="5" name="Group 4">
            <a:extLst>
              <a:ext uri="{FF2B5EF4-FFF2-40B4-BE49-F238E27FC236}">
                <a16:creationId xmlns:a16="http://schemas.microsoft.com/office/drawing/2014/main" id="{C9A84A98-B135-9A27-E8AC-095DB73341D2}"/>
              </a:ext>
            </a:extLst>
          </p:cNvPr>
          <p:cNvGrpSpPr/>
          <p:nvPr/>
        </p:nvGrpSpPr>
        <p:grpSpPr>
          <a:xfrm>
            <a:off x="296283" y="933483"/>
            <a:ext cx="4156204" cy="3403076"/>
            <a:chOff x="296283" y="933483"/>
            <a:chExt cx="4156204" cy="3403076"/>
          </a:xfrm>
        </p:grpSpPr>
        <p:pic>
          <p:nvPicPr>
            <p:cNvPr id="6" name="Picture 5">
              <a:extLst>
                <a:ext uri="{FF2B5EF4-FFF2-40B4-BE49-F238E27FC236}">
                  <a16:creationId xmlns:a16="http://schemas.microsoft.com/office/drawing/2014/main" id="{213471E6-4279-E7D1-11D6-02209FD042B6}"/>
                </a:ext>
              </a:extLst>
            </p:cNvPr>
            <p:cNvPicPr>
              <a:picLocks noChangeAspect="1"/>
            </p:cNvPicPr>
            <p:nvPr/>
          </p:nvPicPr>
          <p:blipFill>
            <a:blip r:embed="rId4">
              <a:lum/>
              <a:alphaModFix/>
            </a:blip>
            <a:srcRect/>
            <a:stretch>
              <a:fillRect/>
            </a:stretch>
          </p:blipFill>
          <p:spPr>
            <a:xfrm>
              <a:off x="296283" y="1350001"/>
              <a:ext cx="4156204" cy="2986558"/>
            </a:xfrm>
            <a:prstGeom prst="rect">
              <a:avLst/>
            </a:prstGeom>
            <a:noFill/>
            <a:ln cap="flat">
              <a:noFill/>
            </a:ln>
          </p:spPr>
        </p:pic>
        <p:sp>
          <p:nvSpPr>
            <p:cNvPr id="7" name="Straight Connector 6">
              <a:extLst>
                <a:ext uri="{FF2B5EF4-FFF2-40B4-BE49-F238E27FC236}">
                  <a16:creationId xmlns:a16="http://schemas.microsoft.com/office/drawing/2014/main" id="{6DB7F405-3CB3-B136-2C31-1A82A86AE38E}"/>
                </a:ext>
              </a:extLst>
            </p:cNvPr>
            <p:cNvSpPr/>
            <p:nvPr/>
          </p:nvSpPr>
          <p:spPr>
            <a:xfrm>
              <a:off x="1824118" y="2504157"/>
              <a:ext cx="0" cy="602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headEnd type="arrow"/>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9056D3E7-08DA-8E54-C61F-2230160B9E63}"/>
                </a:ext>
              </a:extLst>
            </p:cNvPr>
            <p:cNvSpPr txBox="1"/>
            <p:nvPr/>
          </p:nvSpPr>
          <p:spPr>
            <a:xfrm>
              <a:off x="1502276" y="2690640"/>
              <a:ext cx="395999" cy="3740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0000"/>
                  </a:solidFill>
                  <a:uFillTx/>
                  <a:latin typeface="Luxi Sans" pitchFamily="34"/>
                  <a:ea typeface="DejaVu LGC Sans" pitchFamily="2"/>
                  <a:cs typeface="DejaVu LGC Sans" pitchFamily="2"/>
                </a:rPr>
                <a:t>b</a:t>
              </a:r>
            </a:p>
          </p:txBody>
        </p:sp>
        <p:sp>
          <p:nvSpPr>
            <p:cNvPr id="9" name="TextBox 8">
              <a:extLst>
                <a:ext uri="{FF2B5EF4-FFF2-40B4-BE49-F238E27FC236}">
                  <a16:creationId xmlns:a16="http://schemas.microsoft.com/office/drawing/2014/main" id="{6FFC018A-D5ED-0FD7-61A2-1983C0DBA32D}"/>
                </a:ext>
              </a:extLst>
            </p:cNvPr>
            <p:cNvSpPr txBox="1"/>
            <p:nvPr/>
          </p:nvSpPr>
          <p:spPr>
            <a:xfrm>
              <a:off x="455398" y="933483"/>
              <a:ext cx="3795116" cy="3560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Young’s double slit experiment</a:t>
              </a:r>
            </a:p>
          </p:txBody>
        </p:sp>
      </p:grpSp>
      <p:grpSp>
        <p:nvGrpSpPr>
          <p:cNvPr id="10" name="Group 9">
            <a:extLst>
              <a:ext uri="{FF2B5EF4-FFF2-40B4-BE49-F238E27FC236}">
                <a16:creationId xmlns:a16="http://schemas.microsoft.com/office/drawing/2014/main" id="{CC1FF4E7-B573-64F2-2DF2-7D4AEA57095C}"/>
              </a:ext>
            </a:extLst>
          </p:cNvPr>
          <p:cNvGrpSpPr/>
          <p:nvPr/>
        </p:nvGrpSpPr>
        <p:grpSpPr>
          <a:xfrm>
            <a:off x="5077800" y="1147315"/>
            <a:ext cx="4717078" cy="6348963"/>
            <a:chOff x="5077800" y="1147315"/>
            <a:chExt cx="4717078" cy="6348963"/>
          </a:xfrm>
        </p:grpSpPr>
        <p:pic>
          <p:nvPicPr>
            <p:cNvPr id="11" name="Picture 10">
              <a:extLst>
                <a:ext uri="{FF2B5EF4-FFF2-40B4-BE49-F238E27FC236}">
                  <a16:creationId xmlns:a16="http://schemas.microsoft.com/office/drawing/2014/main" id="{A0A6F231-AE39-4D5D-A010-36886E353F99}"/>
                </a:ext>
              </a:extLst>
            </p:cNvPr>
            <p:cNvPicPr>
              <a:picLocks noChangeAspect="1"/>
            </p:cNvPicPr>
            <p:nvPr/>
          </p:nvPicPr>
          <p:blipFill>
            <a:blip r:embed="rId5">
              <a:lum/>
              <a:alphaModFix/>
            </a:blip>
            <a:srcRect/>
            <a:stretch>
              <a:fillRect/>
            </a:stretch>
          </p:blipFill>
          <p:spPr>
            <a:xfrm>
              <a:off x="5124599" y="2397602"/>
              <a:ext cx="4670279" cy="2797204"/>
            </a:xfrm>
            <a:prstGeom prst="rect">
              <a:avLst/>
            </a:prstGeom>
            <a:noFill/>
            <a:ln cap="flat">
              <a:noFill/>
            </a:ln>
          </p:spPr>
        </p:pic>
        <p:sp>
          <p:nvSpPr>
            <p:cNvPr id="12" name="Freeform 11">
              <a:extLst>
                <a:ext uri="{FF2B5EF4-FFF2-40B4-BE49-F238E27FC236}">
                  <a16:creationId xmlns:a16="http://schemas.microsoft.com/office/drawing/2014/main" id="{0B01BB5F-7FC0-4E2A-CDE5-EF912396BA2C}"/>
                </a:ext>
              </a:extLst>
            </p:cNvPr>
            <p:cNvSpPr/>
            <p:nvPr/>
          </p:nvSpPr>
          <p:spPr>
            <a:xfrm>
              <a:off x="5464436" y="3241081"/>
              <a:ext cx="4202637" cy="168119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0" cap="flat">
              <a:solidFill>
                <a:srgbClr val="FF3366"/>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 name="Picture 12">
              <a:extLst>
                <a:ext uri="{FF2B5EF4-FFF2-40B4-BE49-F238E27FC236}">
                  <a16:creationId xmlns:a16="http://schemas.microsoft.com/office/drawing/2014/main" id="{1516485B-FF27-968D-87E4-57879593EF81}"/>
                </a:ext>
              </a:extLst>
            </p:cNvPr>
            <p:cNvPicPr>
              <a:picLocks noChangeAspect="1"/>
            </p:cNvPicPr>
            <p:nvPr/>
          </p:nvPicPr>
          <p:blipFill>
            <a:blip r:embed="rId6">
              <a:lum/>
              <a:alphaModFix/>
            </a:blip>
            <a:srcRect/>
            <a:stretch>
              <a:fillRect/>
            </a:stretch>
          </p:blipFill>
          <p:spPr>
            <a:xfrm>
              <a:off x="8687878" y="4359603"/>
              <a:ext cx="1083243" cy="1045442"/>
            </a:xfrm>
            <a:prstGeom prst="rect">
              <a:avLst/>
            </a:prstGeom>
            <a:noFill/>
            <a:ln cap="flat">
              <a:noFill/>
            </a:ln>
          </p:spPr>
        </p:pic>
        <p:pic>
          <p:nvPicPr>
            <p:cNvPr id="14" name="Picture 13">
              <a:extLst>
                <a:ext uri="{FF2B5EF4-FFF2-40B4-BE49-F238E27FC236}">
                  <a16:creationId xmlns:a16="http://schemas.microsoft.com/office/drawing/2014/main" id="{B6EBEC06-0C3A-3385-B6B6-88B72557CBCE}"/>
                </a:ext>
              </a:extLst>
            </p:cNvPr>
            <p:cNvPicPr>
              <a:picLocks noChangeAspect="1"/>
            </p:cNvPicPr>
            <p:nvPr/>
          </p:nvPicPr>
          <p:blipFill>
            <a:blip r:embed="rId7">
              <a:lum/>
              <a:alphaModFix/>
            </a:blip>
            <a:srcRect/>
            <a:stretch>
              <a:fillRect/>
            </a:stretch>
          </p:blipFill>
          <p:spPr>
            <a:xfrm flipH="1">
              <a:off x="5077800" y="4524844"/>
              <a:ext cx="1087559" cy="1068476"/>
            </a:xfrm>
            <a:prstGeom prst="rect">
              <a:avLst/>
            </a:prstGeom>
            <a:noFill/>
            <a:ln cap="flat">
              <a:noFill/>
            </a:ln>
          </p:spPr>
        </p:pic>
        <p:pic>
          <p:nvPicPr>
            <p:cNvPr id="15" name="Picture 14">
              <a:extLst>
                <a:ext uri="{FF2B5EF4-FFF2-40B4-BE49-F238E27FC236}">
                  <a16:creationId xmlns:a16="http://schemas.microsoft.com/office/drawing/2014/main" id="{1E7AED66-1A98-AEBC-4B79-270BF7E16444}"/>
                </a:ext>
              </a:extLst>
            </p:cNvPr>
            <p:cNvPicPr>
              <a:picLocks noChangeAspect="1"/>
            </p:cNvPicPr>
            <p:nvPr/>
          </p:nvPicPr>
          <p:blipFill>
            <a:blip r:embed="rId8">
              <a:lum/>
              <a:alphaModFix/>
            </a:blip>
            <a:srcRect/>
            <a:stretch>
              <a:fillRect/>
            </a:stretch>
          </p:blipFill>
          <p:spPr>
            <a:xfrm>
              <a:off x="5259235" y="2060636"/>
              <a:ext cx="1154521" cy="1159203"/>
            </a:xfrm>
            <a:prstGeom prst="rect">
              <a:avLst/>
            </a:prstGeom>
            <a:noFill/>
            <a:ln cap="flat">
              <a:noFill/>
            </a:ln>
          </p:spPr>
        </p:pic>
        <p:sp>
          <p:nvSpPr>
            <p:cNvPr id="16" name="Straight Connector 15">
              <a:extLst>
                <a:ext uri="{FF2B5EF4-FFF2-40B4-BE49-F238E27FC236}">
                  <a16:creationId xmlns:a16="http://schemas.microsoft.com/office/drawing/2014/main" id="{6CBEA27E-7A4E-E446-E87C-C853CE24859C}"/>
                </a:ext>
              </a:extLst>
            </p:cNvPr>
            <p:cNvSpPr/>
            <p:nvPr/>
          </p:nvSpPr>
          <p:spPr>
            <a:xfrm flipH="1" flipV="1">
              <a:off x="6302520" y="3089876"/>
              <a:ext cx="41760" cy="7851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0FABAD2B-E385-ABA0-21A7-72ED1EAE6B72}"/>
                </a:ext>
              </a:extLst>
            </p:cNvPr>
            <p:cNvSpPr/>
            <p:nvPr/>
          </p:nvSpPr>
          <p:spPr>
            <a:xfrm flipH="1" flipV="1">
              <a:off x="6294235" y="3106436"/>
              <a:ext cx="2698558" cy="7937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99691431-160E-C14E-A9DF-B9D77E641C2C}"/>
                </a:ext>
              </a:extLst>
            </p:cNvPr>
            <p:cNvSpPr/>
            <p:nvPr/>
          </p:nvSpPr>
          <p:spPr>
            <a:xfrm>
              <a:off x="8206922" y="4012204"/>
              <a:ext cx="551876" cy="5147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18">
              <a:extLst>
                <a:ext uri="{FF2B5EF4-FFF2-40B4-BE49-F238E27FC236}">
                  <a16:creationId xmlns:a16="http://schemas.microsoft.com/office/drawing/2014/main" id="{C9C379BD-943A-BB5F-ED69-3136821CC3DB}"/>
                </a:ext>
              </a:extLst>
            </p:cNvPr>
            <p:cNvSpPr/>
            <p:nvPr/>
          </p:nvSpPr>
          <p:spPr>
            <a:xfrm>
              <a:off x="7540919" y="4416478"/>
              <a:ext cx="1234796" cy="1353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Straight Connector 19">
              <a:extLst>
                <a:ext uri="{FF2B5EF4-FFF2-40B4-BE49-F238E27FC236}">
                  <a16:creationId xmlns:a16="http://schemas.microsoft.com/office/drawing/2014/main" id="{D4D4F7D2-7532-A110-F369-783571B0452F}"/>
                </a:ext>
              </a:extLst>
            </p:cNvPr>
            <p:cNvSpPr/>
            <p:nvPr/>
          </p:nvSpPr>
          <p:spPr>
            <a:xfrm flipV="1">
              <a:off x="6035040" y="4602239"/>
              <a:ext cx="1361879" cy="2894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7CF9B377-0891-735E-B1F1-97AA553A49F1}"/>
                </a:ext>
              </a:extLst>
            </p:cNvPr>
            <p:cNvSpPr/>
            <p:nvPr/>
          </p:nvSpPr>
          <p:spPr>
            <a:xfrm flipV="1">
              <a:off x="6035396" y="4827602"/>
              <a:ext cx="1303202" cy="64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TextBox 21">
              <a:extLst>
                <a:ext uri="{FF2B5EF4-FFF2-40B4-BE49-F238E27FC236}">
                  <a16:creationId xmlns:a16="http://schemas.microsoft.com/office/drawing/2014/main" id="{A06C5008-4235-7608-E997-9FD43255B336}"/>
                </a:ext>
              </a:extLst>
            </p:cNvPr>
            <p:cNvSpPr txBox="1"/>
            <p:nvPr/>
          </p:nvSpPr>
          <p:spPr>
            <a:xfrm>
              <a:off x="5349962" y="1147315"/>
              <a:ext cx="3992398" cy="6213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Each antenna-pair measures the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parameters of one 'fringe'.</a:t>
              </a:r>
            </a:p>
          </p:txBody>
        </p:sp>
        <p:sp>
          <p:nvSpPr>
            <p:cNvPr id="23" name="TextBox 22">
              <a:extLst>
                <a:ext uri="{FF2B5EF4-FFF2-40B4-BE49-F238E27FC236}">
                  <a16:creationId xmlns:a16="http://schemas.microsoft.com/office/drawing/2014/main" id="{EB0A07CA-8B4B-6DB1-DE92-C3108065B2EA}"/>
                </a:ext>
              </a:extLst>
            </p:cNvPr>
            <p:cNvSpPr txBox="1"/>
            <p:nvPr/>
          </p:nvSpPr>
          <p:spPr>
            <a:xfrm>
              <a:off x="5686918" y="5814002"/>
              <a:ext cx="3830403"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Measured Fringe Parameters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Luxi Sans" pitchFamily="34"/>
                  <a:ea typeface="DejaVu LGC Sans" pitchFamily="2"/>
                  <a:cs typeface="DejaVu LGC Sans" pitchFamily="2"/>
                </a:rPr>
                <a:t>Amplitude, Phase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Luxi Sans" pitchFamily="34"/>
                  <a:ea typeface="DejaVu LGC Sans" pitchFamily="2"/>
                  <a:cs typeface="DejaVu LGC Sans" pitchFamily="2"/>
                </a:rPr>
                <a:t>Orientation, Wavelength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8F15-041D-FFCF-7891-E16781844A50}"/>
              </a:ext>
            </a:extLst>
          </p:cNvPr>
          <p:cNvSpPr txBox="1">
            <a:spLocks noGrp="1"/>
          </p:cNvSpPr>
          <p:nvPr>
            <p:ph type="title" idx="4294967295"/>
          </p:nvPr>
        </p:nvSpPr>
        <p:spPr/>
        <p:txBody>
          <a:bodyPr>
            <a:spAutoFit/>
          </a:bodyPr>
          <a:lstStyle/>
          <a:p>
            <a:pPr lvl="0"/>
            <a:r>
              <a:rPr lang="en-US"/>
              <a:t>Imaging in practice : Choosing image size, cell-size</a:t>
            </a:r>
          </a:p>
        </p:txBody>
      </p:sp>
      <p:sp>
        <p:nvSpPr>
          <p:cNvPr id="3" name="TextBox 2">
            <a:extLst>
              <a:ext uri="{FF2B5EF4-FFF2-40B4-BE49-F238E27FC236}">
                <a16:creationId xmlns:a16="http://schemas.microsoft.com/office/drawing/2014/main" id="{AC6B3064-FD08-F64C-8259-BA8B6ADB6821}"/>
              </a:ext>
            </a:extLst>
          </p:cNvPr>
          <p:cNvSpPr txBox="1"/>
          <p:nvPr/>
        </p:nvSpPr>
        <p:spPr>
          <a:xfrm>
            <a:off x="442075" y="931682"/>
            <a:ext cx="9379796" cy="619271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Choosing image 'cell' size :</a:t>
            </a:r>
            <a:r>
              <a:rPr lang="en-US" sz="1800" b="0" i="0" u="none" strike="noStrike" kern="1200" cap="none" spc="0" baseline="0" dirty="0">
                <a:solidFill>
                  <a:srgbClr val="000000"/>
                </a:solidFill>
                <a:uFillTx/>
                <a:latin typeface="Luxi Sans" pitchFamily="34"/>
                <a:ea typeface="DejaVu LGC Sans" pitchFamily="2"/>
                <a:cs typeface="DejaVu LGC Sans" pitchFamily="2"/>
              </a:rPr>
              <a:t> Nyquist-sample the main lobe of the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PSF beam width :                                                    ( x          to convert to degrees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This is the diffraction-limited angular-resolution of the telescope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Ex : Max baseline : 10 km.  Freq = 1 GHz.  Angular resolution : 6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Choosing image field-of-view</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npixels</a:t>
            </a:r>
            <a:r>
              <a:rPr lang="en-US" sz="1800" b="0" i="0" u="none" strike="noStrike" kern="1200" cap="none" spc="0" baseline="0" dirty="0">
                <a:solidFill>
                  <a:srgbClr val="000000"/>
                </a:solidFill>
                <a:uFillTx/>
                <a:latin typeface="Luxi Sans" pitchFamily="34"/>
                <a:ea typeface="DejaVu LGC Sans" pitchFamily="2"/>
                <a:cs typeface="DejaVu LGC Sans" pitchFamily="2"/>
              </a:rPr>
              <a:t>) : As much as desired/practical.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Field of View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fov</a:t>
            </a:r>
            <a:r>
              <a:rPr lang="en-US" sz="1800" b="0" i="0" u="none" strike="noStrike" kern="1200" cap="none" spc="0" baseline="0" dirty="0">
                <a:solidFill>
                  <a:srgbClr val="000000"/>
                </a:solidFill>
                <a:uFillTx/>
                <a:latin typeface="Luxi Sans" pitchFamily="34"/>
                <a:ea typeface="DejaVu LGC Sans" pitchFamily="2"/>
                <a:cs typeface="DejaVu LGC Sans" pitchFamily="2"/>
              </a:rPr>
              <a:t>) controls the </a:t>
            </a:r>
            <a:r>
              <a:rPr lang="en-US" sz="1800" b="0" i="0" u="none" strike="noStrike" kern="1200" cap="none" spc="0" baseline="0" dirty="0" err="1">
                <a:solidFill>
                  <a:srgbClr val="800000"/>
                </a:solidFill>
                <a:uFillTx/>
                <a:latin typeface="Luxi Sans" pitchFamily="34"/>
                <a:ea typeface="DejaVu LGC Sans" pitchFamily="2"/>
                <a:cs typeface="DejaVu LGC Sans" pitchFamily="2"/>
              </a:rPr>
              <a:t>uv</a:t>
            </a:r>
            <a:r>
              <a:rPr lang="en-US" sz="1800" b="0" i="0" u="none" strike="noStrike" kern="1200" cap="none" spc="0" baseline="0" dirty="0">
                <a:solidFill>
                  <a:srgbClr val="800000"/>
                </a:solidFill>
                <a:uFillTx/>
                <a:latin typeface="Luxi Sans" pitchFamily="34"/>
                <a:ea typeface="DejaVu LGC Sans" pitchFamily="2"/>
                <a:cs typeface="DejaVu LGC Sans" pitchFamily="2"/>
              </a:rPr>
              <a:t>-grid-cell size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Antenna primary-beam limits the field-of-view ( 'slits' of finite width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Gridding + FFT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An interferometer measures irregularly spaced points on the UV-plane.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Need to place the visibilities onto a regular grid of UV-pixels, and then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take an FFT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5D8D55-645C-47AF-823A-2A503267A5C9}"/>
                  </a:ext>
                </a:extLst>
              </p:cNvPr>
              <p:cNvSpPr txBox="1"/>
              <p:nvPr/>
            </p:nvSpPr>
            <p:spPr>
              <a:xfrm>
                <a:off x="1102621" y="3816001"/>
                <a:ext cx="1364403" cy="7041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𝑓𝑜𝑣</m:t>
                              </m:r>
                            </m:e>
                            <m:sub>
                              <m:r>
                                <a:rPr lang="en-US" i="1">
                                  <a:latin typeface="Cambria Math" panose="02040503050406030204" pitchFamily="18" charset="0"/>
                                </a:rPr>
                                <m:t>𝑟𝑎𝑑</m:t>
                              </m:r>
                            </m:sub>
                          </m:sSub>
                        </m:den>
                      </m:f>
                      <m:r>
                        <a:rPr lang="en-US" i="0">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𝑢</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4B5D8D55-645C-47AF-823A-2A503267A5C9}"/>
                  </a:ext>
                </a:extLst>
              </p:cNvPr>
              <p:cNvSpPr txBox="1">
                <a:spLocks noRot="1" noChangeAspect="1" noMove="1" noResize="1" noEditPoints="1" noAdjustHandles="1" noChangeArrowheads="1" noChangeShapeType="1" noTextEdit="1"/>
              </p:cNvSpPr>
              <p:nvPr/>
            </p:nvSpPr>
            <p:spPr>
              <a:xfrm>
                <a:off x="1102621" y="3816001"/>
                <a:ext cx="1364403" cy="704161"/>
              </a:xfrm>
              <a:prstGeom prst="rect">
                <a:avLst/>
              </a:prstGeom>
              <a:blipFill>
                <a:blip r:embed="rId3"/>
                <a:stretch>
                  <a:fillRect l="-1835" r="-2752" b="-178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2943DF-8696-3B46-1754-7019AF85D9A9}"/>
                  </a:ext>
                </a:extLst>
              </p:cNvPr>
              <p:cNvSpPr txBox="1"/>
              <p:nvPr/>
            </p:nvSpPr>
            <p:spPr>
              <a:xfrm>
                <a:off x="6901135" y="4028041"/>
                <a:ext cx="1149117" cy="31931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𝛿</m:t>
                          </m:r>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122943DF-8696-3B46-1754-7019AF85D9A9}"/>
                  </a:ext>
                </a:extLst>
              </p:cNvPr>
              <p:cNvSpPr txBox="1">
                <a:spLocks noRot="1" noChangeAspect="1" noMove="1" noResize="1" noEditPoints="1" noAdjustHandles="1" noChangeArrowheads="1" noChangeShapeType="1" noTextEdit="1"/>
              </p:cNvSpPr>
              <p:nvPr/>
            </p:nvSpPr>
            <p:spPr>
              <a:xfrm>
                <a:off x="6901135" y="4028041"/>
                <a:ext cx="1149117" cy="319317"/>
              </a:xfrm>
              <a:prstGeom prst="rect">
                <a:avLst/>
              </a:prstGeom>
              <a:blipFill>
                <a:blip r:embed="rId4"/>
                <a:stretch>
                  <a:fillRect b="-7692"/>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001EE5-FB44-2943-129D-DBEF8108AD95}"/>
                  </a:ext>
                </a:extLst>
              </p:cNvPr>
              <p:cNvSpPr txBox="1"/>
              <p:nvPr/>
            </p:nvSpPr>
            <p:spPr>
              <a:xfrm>
                <a:off x="2352959" y="1325157"/>
                <a:ext cx="2363760" cy="7041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𝜆</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𝑚𝑎𝑥</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𝑚𝑎𝑥</m:t>
                              </m:r>
                            </m:sub>
                          </m:sSub>
                        </m:den>
                      </m:f>
                      <m:r>
                        <a:rPr lang="en-US" i="1">
                          <a:latin typeface="Cambria Math" panose="02040503050406030204" pitchFamily="18" charset="0"/>
                        </a:rPr>
                        <m:t>𝑟𝑎𝑑𝑖𝑎𝑛𝑠</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06001EE5-FB44-2943-129D-DBEF8108AD95}"/>
                  </a:ext>
                </a:extLst>
              </p:cNvPr>
              <p:cNvSpPr txBox="1">
                <a:spLocks noRot="1" noChangeAspect="1" noMove="1" noResize="1" noEditPoints="1" noAdjustHandles="1" noChangeArrowheads="1" noChangeShapeType="1" noTextEdit="1"/>
              </p:cNvSpPr>
              <p:nvPr/>
            </p:nvSpPr>
            <p:spPr>
              <a:xfrm>
                <a:off x="2352959" y="1325157"/>
                <a:ext cx="2363760" cy="704161"/>
              </a:xfrm>
              <a:prstGeom prst="rect">
                <a:avLst/>
              </a:prstGeom>
              <a:blipFill>
                <a:blip r:embed="rId5"/>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CC29E3-13C7-5A31-BF9F-AC3CD7232CD8}"/>
                  </a:ext>
                </a:extLst>
              </p:cNvPr>
              <p:cNvSpPr txBox="1"/>
              <p:nvPr/>
            </p:nvSpPr>
            <p:spPr>
              <a:xfrm>
                <a:off x="5180122" y="1350358"/>
                <a:ext cx="609118" cy="6332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a:latin typeface="Cambria Math" panose="02040503050406030204" pitchFamily="18" charset="0"/>
                            </a:rPr>
                            <m:t>180</m:t>
                          </m:r>
                        </m:num>
                        <m:den>
                          <m:r>
                            <a:rPr lang="en-US" i="1">
                              <a:latin typeface="Cambria Math" panose="02040503050406030204" pitchFamily="18" charset="0"/>
                            </a:rPr>
                            <m:t>𝜋</m:t>
                          </m:r>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CECC29E3-13C7-5A31-BF9F-AC3CD7232CD8}"/>
                  </a:ext>
                </a:extLst>
              </p:cNvPr>
              <p:cNvSpPr txBox="1">
                <a:spLocks noRot="1" noChangeAspect="1" noMove="1" noResize="1" noEditPoints="1" noAdjustHandles="1" noChangeArrowheads="1" noChangeShapeType="1" noTextEdit="1"/>
              </p:cNvSpPr>
              <p:nvPr/>
            </p:nvSpPr>
            <p:spPr>
              <a:xfrm>
                <a:off x="5180122" y="1350358"/>
                <a:ext cx="609118" cy="633240"/>
              </a:xfrm>
              <a:prstGeom prst="rect">
                <a:avLst/>
              </a:prstGeom>
              <a:blipFill>
                <a:blip r:embed="rId6"/>
                <a:stretch>
                  <a:fillRect/>
                </a:stretch>
              </a:blipFill>
              <a:ln cap="flat">
                <a:noFill/>
              </a:ln>
            </p:spPr>
            <p:txBody>
              <a:bodyPr/>
              <a:lstStyle/>
              <a:p>
                <a:r>
                  <a:rPr 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30C0-09D9-2E56-20AD-F62D29028968}"/>
              </a:ext>
            </a:extLst>
          </p:cNvPr>
          <p:cNvSpPr txBox="1">
            <a:spLocks noGrp="1"/>
          </p:cNvSpPr>
          <p:nvPr>
            <p:ph type="title" idx="4294967295"/>
          </p:nvPr>
        </p:nvSpPr>
        <p:spPr/>
        <p:txBody>
          <a:bodyPr>
            <a:spAutoFit/>
          </a:bodyPr>
          <a:lstStyle/>
          <a:p>
            <a:pPr lvl="0"/>
            <a:r>
              <a:rPr lang="en-US"/>
              <a:t>Imaging in practice : Gridding and Weighting</a:t>
            </a:r>
          </a:p>
        </p:txBody>
      </p:sp>
      <p:sp>
        <p:nvSpPr>
          <p:cNvPr id="3" name="TextBox 2">
            <a:extLst>
              <a:ext uri="{FF2B5EF4-FFF2-40B4-BE49-F238E27FC236}">
                <a16:creationId xmlns:a16="http://schemas.microsoft.com/office/drawing/2014/main" id="{CF368C55-2FFD-2A25-7D5E-2B63691EE2E6}"/>
              </a:ext>
            </a:extLst>
          </p:cNvPr>
          <p:cNvSpPr txBox="1"/>
          <p:nvPr/>
        </p:nvSpPr>
        <p:spPr>
          <a:xfrm>
            <a:off x="0" y="4993200"/>
            <a:ext cx="5400364" cy="221292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Visibility data are placed onto a regular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grid before taking an i-FFT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Convolutional Resampling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a:t>
            </a:r>
            <a:r>
              <a:rPr lang="en-US" sz="1800" b="0" i="0" u="none" strike="noStrike" kern="1200" cap="none" spc="0" baseline="0">
                <a:solidFill>
                  <a:srgbClr val="000000"/>
                </a:solidFill>
                <a:uFillTx/>
                <a:latin typeface="Luxi Sans" pitchFamily="34"/>
                <a:ea typeface="DejaVu LGC Sans" pitchFamily="2"/>
                <a:cs typeface="DejaVu LGC Sans" pitchFamily="2"/>
              </a:rPr>
              <a:t> =&gt; Use a gridding convolution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Use weights per visibility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(weighted average of all data points per cell)</a:t>
            </a:r>
          </a:p>
        </p:txBody>
      </p:sp>
      <p:sp>
        <p:nvSpPr>
          <p:cNvPr id="130" name="Straight Connector 129">
            <a:extLst>
              <a:ext uri="{FF2B5EF4-FFF2-40B4-BE49-F238E27FC236}">
                <a16:creationId xmlns:a16="http://schemas.microsoft.com/office/drawing/2014/main" id="{F9373238-100B-22DB-E40F-F416B82C444B}"/>
              </a:ext>
            </a:extLst>
          </p:cNvPr>
          <p:cNvSpPr/>
          <p:nvPr/>
        </p:nvSpPr>
        <p:spPr>
          <a:xfrm>
            <a:off x="5269678" y="779397"/>
            <a:ext cx="24844" cy="63086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1" name="Picture 130">
            <a:extLst>
              <a:ext uri="{FF2B5EF4-FFF2-40B4-BE49-F238E27FC236}">
                <a16:creationId xmlns:a16="http://schemas.microsoft.com/office/drawing/2014/main" id="{8B25E0C0-4CC2-DE37-0ACA-2A8E53E6EB53}"/>
              </a:ext>
            </a:extLst>
          </p:cNvPr>
          <p:cNvPicPr>
            <a:picLocks noChangeAspect="1"/>
          </p:cNvPicPr>
          <p:nvPr/>
        </p:nvPicPr>
        <p:blipFill>
          <a:blip r:embed="rId3">
            <a:lum/>
            <a:alphaModFix/>
          </a:blip>
          <a:srcRect/>
          <a:stretch>
            <a:fillRect/>
          </a:stretch>
        </p:blipFill>
        <p:spPr>
          <a:xfrm>
            <a:off x="8487003" y="0"/>
            <a:ext cx="1589757" cy="867235"/>
          </a:xfrm>
          <a:prstGeom prst="rect">
            <a:avLst/>
          </a:prstGeom>
          <a:noFill/>
          <a:ln cap="flat">
            <a:noFill/>
          </a:ln>
        </p:spPr>
      </p:pic>
      <p:sp>
        <p:nvSpPr>
          <p:cNvPr id="132" name="Freeform 131">
            <a:extLst>
              <a:ext uri="{FF2B5EF4-FFF2-40B4-BE49-F238E27FC236}">
                <a16:creationId xmlns:a16="http://schemas.microsoft.com/office/drawing/2014/main" id="{48195BD1-04E1-EA0E-751A-51D2934B06C2}"/>
              </a:ext>
            </a:extLst>
          </p:cNvPr>
          <p:cNvSpPr/>
          <p:nvPr/>
        </p:nvSpPr>
        <p:spPr>
          <a:xfrm>
            <a:off x="8782199" y="0"/>
            <a:ext cx="762115" cy="83808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73078" cap="flat">
            <a:solidFill>
              <a:srgbClr val="00FF00"/>
            </a:solidFill>
            <a:prstDash val="solid"/>
            <a:miter/>
          </a:ln>
        </p:spPr>
        <p:txBody>
          <a:bodyPr vert="horz" wrap="none" lIns="126360" tIns="81363" rIns="126360" bIns="81363"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3" name="Picture 132">
            <a:extLst>
              <a:ext uri="{FF2B5EF4-FFF2-40B4-BE49-F238E27FC236}">
                <a16:creationId xmlns:a16="http://schemas.microsoft.com/office/drawing/2014/main" id="{1CCE175E-C4A3-8620-6E14-29CC098B48D4}"/>
              </a:ext>
            </a:extLst>
          </p:cNvPr>
          <p:cNvPicPr>
            <a:picLocks noChangeAspect="1"/>
          </p:cNvPicPr>
          <p:nvPr/>
        </p:nvPicPr>
        <p:blipFill>
          <a:blip r:embed="rId4"/>
          <a:stretch>
            <a:fillRect/>
          </a:stretch>
        </p:blipFill>
        <p:spPr>
          <a:xfrm>
            <a:off x="303681" y="885391"/>
            <a:ext cx="4112434" cy="403592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30C0-09D9-2E56-20AD-F62D29028968}"/>
              </a:ext>
            </a:extLst>
          </p:cNvPr>
          <p:cNvSpPr txBox="1">
            <a:spLocks noGrp="1"/>
          </p:cNvSpPr>
          <p:nvPr>
            <p:ph type="title" idx="4294967295"/>
          </p:nvPr>
        </p:nvSpPr>
        <p:spPr/>
        <p:txBody>
          <a:bodyPr>
            <a:spAutoFit/>
          </a:bodyPr>
          <a:lstStyle/>
          <a:p>
            <a:pPr lvl="0"/>
            <a:r>
              <a:rPr lang="en-US"/>
              <a:t>Imaging in practice : Gridding and Weighting</a:t>
            </a:r>
          </a:p>
        </p:txBody>
      </p:sp>
      <p:sp>
        <p:nvSpPr>
          <p:cNvPr id="3" name="TextBox 2">
            <a:extLst>
              <a:ext uri="{FF2B5EF4-FFF2-40B4-BE49-F238E27FC236}">
                <a16:creationId xmlns:a16="http://schemas.microsoft.com/office/drawing/2014/main" id="{CF368C55-2FFD-2A25-7D5E-2B63691EE2E6}"/>
              </a:ext>
            </a:extLst>
          </p:cNvPr>
          <p:cNvSpPr txBox="1"/>
          <p:nvPr/>
        </p:nvSpPr>
        <p:spPr>
          <a:xfrm>
            <a:off x="0" y="4993200"/>
            <a:ext cx="5400364" cy="221292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Visibility data are placed onto a regular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grid before taking an i-FFT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Convolutional Resampling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a:t>
            </a:r>
            <a:r>
              <a:rPr lang="en-US" sz="1800" b="0" i="0" u="none" strike="noStrike" kern="1200" cap="none" spc="0" baseline="0">
                <a:solidFill>
                  <a:srgbClr val="000000"/>
                </a:solidFill>
                <a:uFillTx/>
                <a:latin typeface="Luxi Sans" pitchFamily="34"/>
                <a:ea typeface="DejaVu LGC Sans" pitchFamily="2"/>
                <a:cs typeface="DejaVu LGC Sans" pitchFamily="2"/>
              </a:rPr>
              <a:t> =&gt; Use a gridding convolution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Use weights per visibility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(weighted average of all data points per cell)</a:t>
            </a:r>
          </a:p>
        </p:txBody>
      </p:sp>
      <p:grpSp>
        <p:nvGrpSpPr>
          <p:cNvPr id="44" name="Group 43">
            <a:extLst>
              <a:ext uri="{FF2B5EF4-FFF2-40B4-BE49-F238E27FC236}">
                <a16:creationId xmlns:a16="http://schemas.microsoft.com/office/drawing/2014/main" id="{DCF9D1A3-F91A-DA43-1B8B-7720869B77B8}"/>
              </a:ext>
            </a:extLst>
          </p:cNvPr>
          <p:cNvGrpSpPr/>
          <p:nvPr/>
        </p:nvGrpSpPr>
        <p:grpSpPr>
          <a:xfrm>
            <a:off x="5402522" y="1004404"/>
            <a:ext cx="4674239" cy="5862236"/>
            <a:chOff x="5402522" y="1004404"/>
            <a:chExt cx="4674239" cy="5862236"/>
          </a:xfrm>
        </p:grpSpPr>
        <p:sp>
          <p:nvSpPr>
            <p:cNvPr id="45" name="TextBox 44">
              <a:extLst>
                <a:ext uri="{FF2B5EF4-FFF2-40B4-BE49-F238E27FC236}">
                  <a16:creationId xmlns:a16="http://schemas.microsoft.com/office/drawing/2014/main" id="{9FEDCA75-61BF-C419-2D0F-026A5ECA8B4D}"/>
                </a:ext>
              </a:extLst>
            </p:cNvPr>
            <p:cNvSpPr txBox="1"/>
            <p:nvPr/>
          </p:nvSpPr>
          <p:spPr>
            <a:xfrm>
              <a:off x="5402522" y="1004404"/>
              <a:ext cx="4583521"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An Image is a weighted-average of the data.</a:t>
              </a:r>
            </a:p>
          </p:txBody>
        </p:sp>
        <p:sp>
          <p:nvSpPr>
            <p:cNvPr id="46" name="TextBox 45">
              <a:extLst>
                <a:ext uri="{FF2B5EF4-FFF2-40B4-BE49-F238E27FC236}">
                  <a16:creationId xmlns:a16="http://schemas.microsoft.com/office/drawing/2014/main" id="{AA9A25B8-0715-A81B-825F-F28E464D8C38}"/>
                </a:ext>
              </a:extLst>
            </p:cNvPr>
            <p:cNvSpPr txBox="1"/>
            <p:nvPr/>
          </p:nvSpPr>
          <p:spPr>
            <a:xfrm>
              <a:off x="8830443" y="2637001"/>
              <a:ext cx="1246318"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Natural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Weights</a:t>
              </a:r>
            </a:p>
          </p:txBody>
        </p:sp>
        <p:grpSp>
          <p:nvGrpSpPr>
            <p:cNvPr id="47" name="Group 46">
              <a:extLst>
                <a:ext uri="{FF2B5EF4-FFF2-40B4-BE49-F238E27FC236}">
                  <a16:creationId xmlns:a16="http://schemas.microsoft.com/office/drawing/2014/main" id="{62862687-3B35-D836-07D6-1E3CF6E51DFF}"/>
                </a:ext>
              </a:extLst>
            </p:cNvPr>
            <p:cNvGrpSpPr/>
            <p:nvPr/>
          </p:nvGrpSpPr>
          <p:grpSpPr>
            <a:xfrm>
              <a:off x="6325563" y="1590123"/>
              <a:ext cx="2556003" cy="2539435"/>
              <a:chOff x="6325563" y="1590123"/>
              <a:chExt cx="2556003" cy="2539435"/>
            </a:xfrm>
          </p:grpSpPr>
          <p:sp>
            <p:nvSpPr>
              <p:cNvPr id="48" name="Straight Connector 47">
                <a:extLst>
                  <a:ext uri="{FF2B5EF4-FFF2-40B4-BE49-F238E27FC236}">
                    <a16:creationId xmlns:a16="http://schemas.microsoft.com/office/drawing/2014/main" id="{6C0AE40E-D796-AE20-1ADC-9747DC102268}"/>
                  </a:ext>
                </a:extLst>
              </p:cNvPr>
              <p:cNvSpPr/>
              <p:nvPr/>
            </p:nvSpPr>
            <p:spPr>
              <a:xfrm>
                <a:off x="6450122" y="4004642"/>
                <a:ext cx="2184839" cy="611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9" name="Straight Connector 48">
                <a:extLst>
                  <a:ext uri="{FF2B5EF4-FFF2-40B4-BE49-F238E27FC236}">
                    <a16:creationId xmlns:a16="http://schemas.microsoft.com/office/drawing/2014/main" id="{0722B970-FAF3-A784-4F5E-640BCD2912C5}"/>
                  </a:ext>
                </a:extLst>
              </p:cNvPr>
              <p:cNvSpPr/>
              <p:nvPr/>
            </p:nvSpPr>
            <p:spPr>
              <a:xfrm flipV="1">
                <a:off x="6450122" y="1879201"/>
                <a:ext cx="9720" cy="212544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9E911B0-ABFE-9D57-54AC-898CCD4A2BAB}"/>
                      </a:ext>
                    </a:extLst>
                  </p:cNvPr>
                  <p:cNvSpPr txBox="1"/>
                  <p:nvPr/>
                </p:nvSpPr>
                <p:spPr>
                  <a:xfrm>
                    <a:off x="8654402" y="3872877"/>
                    <a:ext cx="227164" cy="2566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50" name="TextBox 49">
                    <a:extLst>
                      <a:ext uri="{FF2B5EF4-FFF2-40B4-BE49-F238E27FC236}">
                        <a16:creationId xmlns:a16="http://schemas.microsoft.com/office/drawing/2014/main" id="{B9E911B0-ABFE-9D57-54AC-898CCD4A2BAB}"/>
                      </a:ext>
                    </a:extLst>
                  </p:cNvPr>
                  <p:cNvSpPr txBox="1">
                    <a:spLocks noRot="1" noChangeAspect="1" noMove="1" noResize="1" noEditPoints="1" noAdjustHandles="1" noChangeArrowheads="1" noChangeShapeType="1" noTextEdit="1"/>
                  </p:cNvSpPr>
                  <p:nvPr/>
                </p:nvSpPr>
                <p:spPr>
                  <a:xfrm>
                    <a:off x="8654402" y="3872877"/>
                    <a:ext cx="227164" cy="256681"/>
                  </a:xfrm>
                  <a:prstGeom prst="rect">
                    <a:avLst/>
                  </a:prstGeom>
                  <a:blipFill>
                    <a:blip r:embed="rId3"/>
                    <a:stretch>
                      <a:fillRect r="-21053" b="-28571"/>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6B1808F-8BD3-F179-A8C4-A0E146FD387C}"/>
                      </a:ext>
                    </a:extLst>
                  </p:cNvPr>
                  <p:cNvSpPr txBox="1"/>
                  <p:nvPr/>
                </p:nvSpPr>
                <p:spPr>
                  <a:xfrm>
                    <a:off x="6325563" y="1590123"/>
                    <a:ext cx="227164" cy="2566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51" name="TextBox 50">
                    <a:extLst>
                      <a:ext uri="{FF2B5EF4-FFF2-40B4-BE49-F238E27FC236}">
                        <a16:creationId xmlns:a16="http://schemas.microsoft.com/office/drawing/2014/main" id="{96B1808F-8BD3-F179-A8C4-A0E146FD387C}"/>
                      </a:ext>
                    </a:extLst>
                  </p:cNvPr>
                  <p:cNvSpPr txBox="1">
                    <a:spLocks noRot="1" noChangeAspect="1" noMove="1" noResize="1" noEditPoints="1" noAdjustHandles="1" noChangeArrowheads="1" noChangeShapeType="1" noTextEdit="1"/>
                  </p:cNvSpPr>
                  <p:nvPr/>
                </p:nvSpPr>
                <p:spPr>
                  <a:xfrm>
                    <a:off x="6325563" y="1590123"/>
                    <a:ext cx="227164" cy="256681"/>
                  </a:xfrm>
                  <a:prstGeom prst="rect">
                    <a:avLst/>
                  </a:prstGeom>
                  <a:blipFill>
                    <a:blip r:embed="rId4"/>
                    <a:stretch>
                      <a:fillRect t="-19048" r="-22222" b="-23810"/>
                    </a:stretch>
                  </a:blipFill>
                  <a:ln cap="flat">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E16A2A67-3E63-B5E9-1AFD-A61205018BE1}"/>
                </a:ext>
              </a:extLst>
            </p:cNvPr>
            <p:cNvGrpSpPr/>
            <p:nvPr/>
          </p:nvGrpSpPr>
          <p:grpSpPr>
            <a:xfrm>
              <a:off x="6511323" y="1800718"/>
              <a:ext cx="2010957" cy="2142722"/>
              <a:chOff x="6511323" y="1800718"/>
              <a:chExt cx="2010957" cy="2142722"/>
            </a:xfrm>
          </p:grpSpPr>
          <p:sp>
            <p:nvSpPr>
              <p:cNvPr id="53" name="Freeform 52">
                <a:extLst>
                  <a:ext uri="{FF2B5EF4-FFF2-40B4-BE49-F238E27FC236}">
                    <a16:creationId xmlns:a16="http://schemas.microsoft.com/office/drawing/2014/main" id="{9501C2E0-58AC-8E94-EC70-CBAE11316D28}"/>
                  </a:ext>
                </a:extLst>
              </p:cNvPr>
              <p:cNvSpPr/>
              <p:nvPr/>
            </p:nvSpPr>
            <p:spPr>
              <a:xfrm>
                <a:off x="6511323" y="1800718"/>
                <a:ext cx="1348922" cy="12848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4" name="Freeform 53">
                <a:extLst>
                  <a:ext uri="{FF2B5EF4-FFF2-40B4-BE49-F238E27FC236}">
                    <a16:creationId xmlns:a16="http://schemas.microsoft.com/office/drawing/2014/main" id="{DDD84178-FCF5-CD78-775A-BBCD57997528}"/>
                  </a:ext>
                </a:extLst>
              </p:cNvPr>
              <p:cNvSpPr/>
              <p:nvPr/>
            </p:nvSpPr>
            <p:spPr>
              <a:xfrm>
                <a:off x="7173358" y="2658599"/>
                <a:ext cx="1348922" cy="12848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5" name="Freeform 54">
                <a:extLst>
                  <a:ext uri="{FF2B5EF4-FFF2-40B4-BE49-F238E27FC236}">
                    <a16:creationId xmlns:a16="http://schemas.microsoft.com/office/drawing/2014/main" id="{D5D42C66-4682-D5CD-E363-2A65FE741427}"/>
                  </a:ext>
                </a:extLst>
              </p:cNvPr>
              <p:cNvSpPr/>
              <p:nvPr/>
            </p:nvSpPr>
            <p:spPr>
              <a:xfrm>
                <a:off x="7011719" y="2109959"/>
                <a:ext cx="1348922" cy="128519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56" name="Group 55">
                <a:extLst>
                  <a:ext uri="{FF2B5EF4-FFF2-40B4-BE49-F238E27FC236}">
                    <a16:creationId xmlns:a16="http://schemas.microsoft.com/office/drawing/2014/main" id="{A9D71230-1B51-9E3F-BC29-E44AC1D00839}"/>
                  </a:ext>
                </a:extLst>
              </p:cNvPr>
              <p:cNvGrpSpPr/>
              <p:nvPr/>
            </p:nvGrpSpPr>
            <p:grpSpPr>
              <a:xfrm>
                <a:off x="6576117" y="1999079"/>
                <a:ext cx="1832402" cy="1798926"/>
                <a:chOff x="6576117" y="1999079"/>
                <a:chExt cx="1832402" cy="1798926"/>
              </a:xfrm>
            </p:grpSpPr>
            <p:grpSp>
              <p:nvGrpSpPr>
                <p:cNvPr id="57" name="Group 56">
                  <a:extLst>
                    <a:ext uri="{FF2B5EF4-FFF2-40B4-BE49-F238E27FC236}">
                      <a16:creationId xmlns:a16="http://schemas.microsoft.com/office/drawing/2014/main" id="{7D3C9D1A-D852-B190-7D62-0DC646B66929}"/>
                    </a:ext>
                  </a:extLst>
                </p:cNvPr>
                <p:cNvGrpSpPr/>
                <p:nvPr/>
              </p:nvGrpSpPr>
              <p:grpSpPr>
                <a:xfrm>
                  <a:off x="6576117" y="1999079"/>
                  <a:ext cx="1832402" cy="1798926"/>
                  <a:chOff x="6576117" y="1999079"/>
                  <a:chExt cx="1832402" cy="1798926"/>
                </a:xfrm>
              </p:grpSpPr>
              <p:sp>
                <p:nvSpPr>
                  <p:cNvPr id="58" name="Straight Connector 57">
                    <a:extLst>
                      <a:ext uri="{FF2B5EF4-FFF2-40B4-BE49-F238E27FC236}">
                        <a16:creationId xmlns:a16="http://schemas.microsoft.com/office/drawing/2014/main" id="{654D4C6D-65E2-DA4D-56E7-4030C7E7D214}"/>
                      </a:ext>
                    </a:extLst>
                  </p:cNvPr>
                  <p:cNvSpPr/>
                  <p:nvPr/>
                </p:nvSpPr>
                <p:spPr>
                  <a:xfrm flipV="1">
                    <a:off x="6576117" y="2291760"/>
                    <a:ext cx="1832402"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9" name="Straight Connector 58">
                    <a:extLst>
                      <a:ext uri="{FF2B5EF4-FFF2-40B4-BE49-F238E27FC236}">
                        <a16:creationId xmlns:a16="http://schemas.microsoft.com/office/drawing/2014/main" id="{84CFEEA5-86C8-28D1-3549-88AB6E73E38D}"/>
                      </a:ext>
                    </a:extLst>
                  </p:cNvPr>
                  <p:cNvSpPr/>
                  <p:nvPr/>
                </p:nvSpPr>
                <p:spPr>
                  <a:xfrm flipV="1">
                    <a:off x="6576117" y="2691362"/>
                    <a:ext cx="1832402"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0" name="Straight Connector 59">
                    <a:extLst>
                      <a:ext uri="{FF2B5EF4-FFF2-40B4-BE49-F238E27FC236}">
                        <a16:creationId xmlns:a16="http://schemas.microsoft.com/office/drawing/2014/main" id="{81F2BF5A-B42E-0C7D-C9E2-E9ADC2977B0D}"/>
                      </a:ext>
                    </a:extLst>
                  </p:cNvPr>
                  <p:cNvSpPr/>
                  <p:nvPr/>
                </p:nvSpPr>
                <p:spPr>
                  <a:xfrm flipV="1">
                    <a:off x="6576117" y="3107524"/>
                    <a:ext cx="1832402"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72FF8721-8FAB-82C6-6AD2-BE35B45394AE}"/>
                      </a:ext>
                    </a:extLst>
                  </p:cNvPr>
                  <p:cNvSpPr/>
                  <p:nvPr/>
                </p:nvSpPr>
                <p:spPr>
                  <a:xfrm flipV="1">
                    <a:off x="6576117" y="3507117"/>
                    <a:ext cx="1832402"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C49566C7-5095-71E0-72C8-0FF14F6F9093}"/>
                      </a:ext>
                    </a:extLst>
                  </p:cNvPr>
                  <p:cNvSpPr/>
                  <p:nvPr/>
                </p:nvSpPr>
                <p:spPr>
                  <a:xfrm flipV="1">
                    <a:off x="6873837" y="1999079"/>
                    <a:ext cx="0" cy="179640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37DE8EE6-8475-1723-40F5-0070B8495B2A}"/>
                      </a:ext>
                    </a:extLst>
                  </p:cNvPr>
                  <p:cNvSpPr/>
                  <p:nvPr/>
                </p:nvSpPr>
                <p:spPr>
                  <a:xfrm flipV="1">
                    <a:off x="7281358" y="1999801"/>
                    <a:ext cx="0" cy="179640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CD3881FF-21FB-58D9-DC1B-00489E92B50A}"/>
                      </a:ext>
                    </a:extLst>
                  </p:cNvPr>
                  <p:cNvSpPr/>
                  <p:nvPr/>
                </p:nvSpPr>
                <p:spPr>
                  <a:xfrm flipV="1">
                    <a:off x="7705804" y="2000880"/>
                    <a:ext cx="0" cy="179640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9513C107-256F-3A90-3CCC-7DC8788D31CA}"/>
                      </a:ext>
                    </a:extLst>
                  </p:cNvPr>
                  <p:cNvSpPr/>
                  <p:nvPr/>
                </p:nvSpPr>
                <p:spPr>
                  <a:xfrm flipV="1">
                    <a:off x="8113681" y="2001603"/>
                    <a:ext cx="0" cy="179640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6" name="Freeform 65">
                    <a:extLst>
                      <a:ext uri="{FF2B5EF4-FFF2-40B4-BE49-F238E27FC236}">
                        <a16:creationId xmlns:a16="http://schemas.microsoft.com/office/drawing/2014/main" id="{01B7F228-94CF-8B72-7223-7DD321900CE4}"/>
                      </a:ext>
                    </a:extLst>
                  </p:cNvPr>
                  <p:cNvSpPr/>
                  <p:nvPr/>
                </p:nvSpPr>
                <p:spPr>
                  <a:xfrm rot="324008">
                    <a:off x="6750530" y="2452046"/>
                    <a:ext cx="1532516" cy="1327681"/>
                  </a:xfrm>
                  <a:custGeom>
                    <a:avLst/>
                    <a:gdLst>
                      <a:gd name="f0" fmla="val w"/>
                      <a:gd name="f1" fmla="val h"/>
                      <a:gd name="f2" fmla="val 0"/>
                      <a:gd name="f3" fmla="val 4258"/>
                      <a:gd name="f4" fmla="val 3689"/>
                      <a:gd name="f5" fmla="val 9"/>
                      <a:gd name="f6" fmla="val 1027"/>
                      <a:gd name="f7" fmla="val -62"/>
                      <a:gd name="f8" fmla="val 1828"/>
                      <a:gd name="f9" fmla="val 318"/>
                      <a:gd name="f10" fmla="val 2466"/>
                      <a:gd name="f11" fmla="val 614"/>
                      <a:gd name="f12" fmla="val 3451"/>
                      <a:gd name="f13" fmla="val 1073"/>
                      <a:gd name="f14" fmla="val 3699"/>
                      <a:gd name="f15" fmla="val 1737"/>
                      <a:gd name="f16" fmla="val 4014"/>
                      <a:gd name="f17" fmla="val 2343"/>
                      <a:gd name="f18" fmla="val 4170"/>
                      <a:gd name="f19" fmla="val 2643"/>
                      <a:gd name="f20" fmla="val 4273"/>
                      <a:gd name="f21" fmla="val 2950"/>
                      <a:gd name="f22" fmla="val 4256"/>
                      <a:gd name="f23" fmla="val 3260"/>
                      <a:gd name="f24" fmla="val 4047"/>
                      <a:gd name="f25" fmla="*/ f0 1 4258"/>
                      <a:gd name="f26" fmla="*/ f1 1 3689"/>
                      <a:gd name="f27" fmla="val f2"/>
                      <a:gd name="f28" fmla="val f3"/>
                      <a:gd name="f29" fmla="val f4"/>
                      <a:gd name="f30" fmla="+- f29 0 f27"/>
                      <a:gd name="f31" fmla="+- f28 0 f27"/>
                      <a:gd name="f32" fmla="*/ f31 1 4258"/>
                      <a:gd name="f33" fmla="*/ f30 1 368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8" h="3689">
                        <a:moveTo>
                          <a:pt x="f2" y="f5"/>
                        </a:moveTo>
                        <a:cubicBezTo>
                          <a:pt x="f6" y="f7"/>
                          <a:pt x="f8" y="f9"/>
                          <a:pt x="f10" y="f11"/>
                        </a:cubicBezTo>
                        <a:cubicBezTo>
                          <a:pt x="f12" y="f13"/>
                          <a:pt x="f14" y="f15"/>
                          <a:pt x="f16" y="f17"/>
                        </a:cubicBezTo>
                        <a:cubicBezTo>
                          <a:pt x="f18" y="f19"/>
                          <a:pt x="f20" y="f21"/>
                          <a:pt x="f22" y="f23"/>
                        </a:cubicBezTo>
                        <a:lnTo>
                          <a:pt x="f24" y="f4"/>
                        </a:lnTo>
                      </a:path>
                    </a:pathLst>
                  </a:custGeom>
                  <a:noFill/>
                  <a:ln w="18361" cap="flat">
                    <a:solidFill>
                      <a:srgbClr val="0000FF"/>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7" name="Freeform 66">
                    <a:extLst>
                      <a:ext uri="{FF2B5EF4-FFF2-40B4-BE49-F238E27FC236}">
                        <a16:creationId xmlns:a16="http://schemas.microsoft.com/office/drawing/2014/main" id="{3DC6DDA1-AF51-7C7A-2829-BC40CCF2F958}"/>
                      </a:ext>
                    </a:extLst>
                  </p:cNvPr>
                  <p:cNvSpPr/>
                  <p:nvPr/>
                </p:nvSpPr>
                <p:spPr>
                  <a:xfrm>
                    <a:off x="7175159" y="2427119"/>
                    <a:ext cx="51480" cy="4644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8" name="Freeform 67">
                    <a:extLst>
                      <a:ext uri="{FF2B5EF4-FFF2-40B4-BE49-F238E27FC236}">
                        <a16:creationId xmlns:a16="http://schemas.microsoft.com/office/drawing/2014/main" id="{ADB45A3D-DC59-7295-40AD-7C2E2A9BB2D3}"/>
                      </a:ext>
                    </a:extLst>
                  </p:cNvPr>
                  <p:cNvSpPr/>
                  <p:nvPr/>
                </p:nvSpPr>
                <p:spPr>
                  <a:xfrm>
                    <a:off x="7649998" y="2719800"/>
                    <a:ext cx="51114" cy="4644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9" name="Freeform 68">
                    <a:extLst>
                      <a:ext uri="{FF2B5EF4-FFF2-40B4-BE49-F238E27FC236}">
                        <a16:creationId xmlns:a16="http://schemas.microsoft.com/office/drawing/2014/main" id="{EC0FF176-7A9E-E28A-66F7-C58D2FAFEFEA}"/>
                      </a:ext>
                    </a:extLst>
                  </p:cNvPr>
                  <p:cNvSpPr/>
                  <p:nvPr/>
                </p:nvSpPr>
                <p:spPr>
                  <a:xfrm>
                    <a:off x="7819555" y="3285722"/>
                    <a:ext cx="51480" cy="4679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sp>
            <p:nvSpPr>
              <p:cNvPr id="70" name="TextBox 69">
                <a:extLst>
                  <a:ext uri="{FF2B5EF4-FFF2-40B4-BE49-F238E27FC236}">
                    <a16:creationId xmlns:a16="http://schemas.microsoft.com/office/drawing/2014/main" id="{C4FFD2DB-3877-BBDC-CE0F-B90E13773FC4}"/>
                  </a:ext>
                </a:extLst>
              </p:cNvPr>
              <p:cNvSpPr txBox="1"/>
              <p:nvPr/>
            </p:nvSpPr>
            <p:spPr>
              <a:xfrm>
                <a:off x="7417795" y="2805836"/>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3</a:t>
                </a:r>
              </a:p>
            </p:txBody>
          </p:sp>
          <p:sp>
            <p:nvSpPr>
              <p:cNvPr id="71" name="TextBox 70">
                <a:extLst>
                  <a:ext uri="{FF2B5EF4-FFF2-40B4-BE49-F238E27FC236}">
                    <a16:creationId xmlns:a16="http://schemas.microsoft.com/office/drawing/2014/main" id="{30855CB1-53B6-8DF3-13C2-7F52417DA659}"/>
                  </a:ext>
                </a:extLst>
              </p:cNvPr>
              <p:cNvSpPr txBox="1"/>
              <p:nvPr/>
            </p:nvSpPr>
            <p:spPr>
              <a:xfrm>
                <a:off x="7417795" y="3216603"/>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2" name="TextBox 71">
                <a:extLst>
                  <a:ext uri="{FF2B5EF4-FFF2-40B4-BE49-F238E27FC236}">
                    <a16:creationId xmlns:a16="http://schemas.microsoft.com/office/drawing/2014/main" id="{E19D723B-80D2-611E-9485-39793F60D3FB}"/>
                  </a:ext>
                </a:extLst>
              </p:cNvPr>
              <p:cNvSpPr txBox="1"/>
              <p:nvPr/>
            </p:nvSpPr>
            <p:spPr>
              <a:xfrm>
                <a:off x="7417795" y="3568683"/>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73" name="TextBox 72">
                <a:extLst>
                  <a:ext uri="{FF2B5EF4-FFF2-40B4-BE49-F238E27FC236}">
                    <a16:creationId xmlns:a16="http://schemas.microsoft.com/office/drawing/2014/main" id="{F84EA686-AE7A-E5F0-B14C-29449F1AEF92}"/>
                  </a:ext>
                </a:extLst>
              </p:cNvPr>
              <p:cNvSpPr txBox="1"/>
              <p:nvPr/>
            </p:nvSpPr>
            <p:spPr>
              <a:xfrm>
                <a:off x="7846557" y="3216603"/>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4" name="TextBox 73">
                <a:extLst>
                  <a:ext uri="{FF2B5EF4-FFF2-40B4-BE49-F238E27FC236}">
                    <a16:creationId xmlns:a16="http://schemas.microsoft.com/office/drawing/2014/main" id="{5D2CC6B0-9D27-92A3-6EC5-EDDF01EF638C}"/>
                  </a:ext>
                </a:extLst>
              </p:cNvPr>
              <p:cNvSpPr txBox="1"/>
              <p:nvPr/>
            </p:nvSpPr>
            <p:spPr>
              <a:xfrm>
                <a:off x="7846557" y="2805836"/>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5" name="TextBox 74">
                <a:extLst>
                  <a:ext uri="{FF2B5EF4-FFF2-40B4-BE49-F238E27FC236}">
                    <a16:creationId xmlns:a16="http://schemas.microsoft.com/office/drawing/2014/main" id="{3FA3DCC5-69BF-A367-2C4A-A16B3936EBD1}"/>
                  </a:ext>
                </a:extLst>
              </p:cNvPr>
              <p:cNvSpPr txBox="1"/>
              <p:nvPr/>
            </p:nvSpPr>
            <p:spPr>
              <a:xfrm>
                <a:off x="7417795" y="2395078"/>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6" name="TextBox 75">
                <a:extLst>
                  <a:ext uri="{FF2B5EF4-FFF2-40B4-BE49-F238E27FC236}">
                    <a16:creationId xmlns:a16="http://schemas.microsoft.com/office/drawing/2014/main" id="{C527477B-BF0A-F94A-4ACA-CAF3DD093C34}"/>
                  </a:ext>
                </a:extLst>
              </p:cNvPr>
              <p:cNvSpPr txBox="1"/>
              <p:nvPr/>
            </p:nvSpPr>
            <p:spPr>
              <a:xfrm>
                <a:off x="6988320" y="2805836"/>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7" name="TextBox 76">
                <a:extLst>
                  <a:ext uri="{FF2B5EF4-FFF2-40B4-BE49-F238E27FC236}">
                    <a16:creationId xmlns:a16="http://schemas.microsoft.com/office/drawing/2014/main" id="{36365C72-9244-FFCC-971A-764A84CE4EC0}"/>
                  </a:ext>
                </a:extLst>
              </p:cNvPr>
              <p:cNvSpPr txBox="1"/>
              <p:nvPr/>
            </p:nvSpPr>
            <p:spPr>
              <a:xfrm>
                <a:off x="7007760" y="2375282"/>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sp>
            <p:nvSpPr>
              <p:cNvPr id="78" name="TextBox 77">
                <a:extLst>
                  <a:ext uri="{FF2B5EF4-FFF2-40B4-BE49-F238E27FC236}">
                    <a16:creationId xmlns:a16="http://schemas.microsoft.com/office/drawing/2014/main" id="{B668DB7C-EBB2-0C79-15E2-EA5B6097AD0A}"/>
                  </a:ext>
                </a:extLst>
              </p:cNvPr>
              <p:cNvSpPr txBox="1"/>
              <p:nvPr/>
            </p:nvSpPr>
            <p:spPr>
              <a:xfrm>
                <a:off x="7827483" y="3568683"/>
                <a:ext cx="204478"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79" name="TextBox 78">
                <a:extLst>
                  <a:ext uri="{FF2B5EF4-FFF2-40B4-BE49-F238E27FC236}">
                    <a16:creationId xmlns:a16="http://schemas.microsoft.com/office/drawing/2014/main" id="{2FB18025-A79C-ABDF-7B2E-50FFF4983204}"/>
                  </a:ext>
                </a:extLst>
              </p:cNvPr>
              <p:cNvSpPr txBox="1"/>
              <p:nvPr/>
            </p:nvSpPr>
            <p:spPr>
              <a:xfrm>
                <a:off x="8217356" y="3568683"/>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0" name="TextBox 79">
                <a:extLst>
                  <a:ext uri="{FF2B5EF4-FFF2-40B4-BE49-F238E27FC236}">
                    <a16:creationId xmlns:a16="http://schemas.microsoft.com/office/drawing/2014/main" id="{0F8CDF38-884C-36E9-CEBD-8367ED1F77C3}"/>
                  </a:ext>
                </a:extLst>
              </p:cNvPr>
              <p:cNvSpPr txBox="1"/>
              <p:nvPr/>
            </p:nvSpPr>
            <p:spPr>
              <a:xfrm>
                <a:off x="8197916" y="3236043"/>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1" name="TextBox 80">
                <a:extLst>
                  <a:ext uri="{FF2B5EF4-FFF2-40B4-BE49-F238E27FC236}">
                    <a16:creationId xmlns:a16="http://schemas.microsoft.com/office/drawing/2014/main" id="{126DF6EB-838E-DB67-2B2F-38FF08E7B3BC}"/>
                  </a:ext>
                </a:extLst>
              </p:cNvPr>
              <p:cNvSpPr txBox="1"/>
              <p:nvPr/>
            </p:nvSpPr>
            <p:spPr>
              <a:xfrm>
                <a:off x="7807677" y="2375282"/>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2" name="TextBox 81">
                <a:extLst>
                  <a:ext uri="{FF2B5EF4-FFF2-40B4-BE49-F238E27FC236}">
                    <a16:creationId xmlns:a16="http://schemas.microsoft.com/office/drawing/2014/main" id="{153362DD-D85D-57EB-8106-E08531042265}"/>
                  </a:ext>
                </a:extLst>
              </p:cNvPr>
              <p:cNvSpPr txBox="1"/>
              <p:nvPr/>
            </p:nvSpPr>
            <p:spPr>
              <a:xfrm>
                <a:off x="7417795" y="2003761"/>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3" name="TextBox 82">
                <a:extLst>
                  <a:ext uri="{FF2B5EF4-FFF2-40B4-BE49-F238E27FC236}">
                    <a16:creationId xmlns:a16="http://schemas.microsoft.com/office/drawing/2014/main" id="{38BF9AB6-EBB6-5985-AD28-F6EC5F03836C}"/>
                  </a:ext>
                </a:extLst>
              </p:cNvPr>
              <p:cNvSpPr txBox="1"/>
              <p:nvPr/>
            </p:nvSpPr>
            <p:spPr>
              <a:xfrm>
                <a:off x="6988320" y="2003761"/>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4" name="TextBox 83">
                <a:extLst>
                  <a:ext uri="{FF2B5EF4-FFF2-40B4-BE49-F238E27FC236}">
                    <a16:creationId xmlns:a16="http://schemas.microsoft.com/office/drawing/2014/main" id="{99CBEABB-90EF-E8A3-422A-3E8BE53E2326}"/>
                  </a:ext>
                </a:extLst>
              </p:cNvPr>
              <p:cNvSpPr txBox="1"/>
              <p:nvPr/>
            </p:nvSpPr>
            <p:spPr>
              <a:xfrm>
                <a:off x="7417795" y="2003761"/>
                <a:ext cx="204834"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5" name="TextBox 84">
                <a:extLst>
                  <a:ext uri="{FF2B5EF4-FFF2-40B4-BE49-F238E27FC236}">
                    <a16:creationId xmlns:a16="http://schemas.microsoft.com/office/drawing/2014/main" id="{8BE91E37-4653-F0CE-5A77-F76EB7C77BF2}"/>
                  </a:ext>
                </a:extLst>
              </p:cNvPr>
              <p:cNvSpPr txBox="1"/>
              <p:nvPr/>
            </p:nvSpPr>
            <p:spPr>
              <a:xfrm>
                <a:off x="6598438" y="2003761"/>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6" name="TextBox 85">
                <a:extLst>
                  <a:ext uri="{FF2B5EF4-FFF2-40B4-BE49-F238E27FC236}">
                    <a16:creationId xmlns:a16="http://schemas.microsoft.com/office/drawing/2014/main" id="{6BCCCB44-D732-6B51-E360-3F23A19FDDEE}"/>
                  </a:ext>
                </a:extLst>
              </p:cNvPr>
              <p:cNvSpPr txBox="1"/>
              <p:nvPr/>
            </p:nvSpPr>
            <p:spPr>
              <a:xfrm>
                <a:off x="6598438" y="2375282"/>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87" name="TextBox 86">
                <a:extLst>
                  <a:ext uri="{FF2B5EF4-FFF2-40B4-BE49-F238E27FC236}">
                    <a16:creationId xmlns:a16="http://schemas.microsoft.com/office/drawing/2014/main" id="{C838B97D-E82E-1CD6-C272-354D20067448}"/>
                  </a:ext>
                </a:extLst>
              </p:cNvPr>
              <p:cNvSpPr txBox="1"/>
              <p:nvPr/>
            </p:nvSpPr>
            <p:spPr>
              <a:xfrm>
                <a:off x="8197916" y="2805836"/>
                <a:ext cx="205200" cy="2991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2</a:t>
                </a:r>
              </a:p>
            </p:txBody>
          </p:sp>
        </p:grpSp>
        <p:sp>
          <p:nvSpPr>
            <p:cNvPr id="88" name="TextBox 87">
              <a:extLst>
                <a:ext uri="{FF2B5EF4-FFF2-40B4-BE49-F238E27FC236}">
                  <a16:creationId xmlns:a16="http://schemas.microsoft.com/office/drawing/2014/main" id="{6DCB8BC5-9EC8-2981-D214-A83E605DA8FA}"/>
                </a:ext>
              </a:extLst>
            </p:cNvPr>
            <p:cNvSpPr txBox="1"/>
            <p:nvPr/>
          </p:nvSpPr>
          <p:spPr>
            <a:xfrm>
              <a:off x="8835115" y="5053678"/>
              <a:ext cx="1241636"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Uniform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Weights</a:t>
              </a:r>
            </a:p>
          </p:txBody>
        </p:sp>
        <p:grpSp>
          <p:nvGrpSpPr>
            <p:cNvPr id="89" name="Group 88">
              <a:extLst>
                <a:ext uri="{FF2B5EF4-FFF2-40B4-BE49-F238E27FC236}">
                  <a16:creationId xmlns:a16="http://schemas.microsoft.com/office/drawing/2014/main" id="{F08FE4F6-D9B9-34FE-5FC6-13B80B1EBF35}"/>
                </a:ext>
              </a:extLst>
            </p:cNvPr>
            <p:cNvGrpSpPr/>
            <p:nvPr/>
          </p:nvGrpSpPr>
          <p:grpSpPr>
            <a:xfrm>
              <a:off x="6339599" y="4288682"/>
              <a:ext cx="2604960" cy="2577958"/>
              <a:chOff x="6339599" y="4288682"/>
              <a:chExt cx="2604960" cy="2577958"/>
            </a:xfrm>
          </p:grpSpPr>
          <p:sp>
            <p:nvSpPr>
              <p:cNvPr id="90" name="Straight Connector 89">
                <a:extLst>
                  <a:ext uri="{FF2B5EF4-FFF2-40B4-BE49-F238E27FC236}">
                    <a16:creationId xmlns:a16="http://schemas.microsoft.com/office/drawing/2014/main" id="{3604AE1E-D468-75E1-F16D-A6B4852B5EEF}"/>
                  </a:ext>
                </a:extLst>
              </p:cNvPr>
              <p:cNvSpPr/>
              <p:nvPr/>
            </p:nvSpPr>
            <p:spPr>
              <a:xfrm>
                <a:off x="6466682" y="6739923"/>
                <a:ext cx="2226243" cy="611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1" name="Straight Connector 90">
                <a:extLst>
                  <a:ext uri="{FF2B5EF4-FFF2-40B4-BE49-F238E27FC236}">
                    <a16:creationId xmlns:a16="http://schemas.microsoft.com/office/drawing/2014/main" id="{7750A09A-FF0A-FB77-555B-910071BD030E}"/>
                  </a:ext>
                </a:extLst>
              </p:cNvPr>
              <p:cNvSpPr/>
              <p:nvPr/>
            </p:nvSpPr>
            <p:spPr>
              <a:xfrm flipV="1">
                <a:off x="6466682" y="4582076"/>
                <a:ext cx="9720" cy="21578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A6D569EE-400C-EF21-7099-0079682C8CE4}"/>
                      </a:ext>
                    </a:extLst>
                  </p:cNvPr>
                  <p:cNvSpPr txBox="1"/>
                  <p:nvPr/>
                </p:nvSpPr>
                <p:spPr>
                  <a:xfrm>
                    <a:off x="8712723" y="6606000"/>
                    <a:ext cx="231836" cy="2606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92" name="TextBox 91">
                    <a:extLst>
                      <a:ext uri="{FF2B5EF4-FFF2-40B4-BE49-F238E27FC236}">
                        <a16:creationId xmlns:a16="http://schemas.microsoft.com/office/drawing/2014/main" id="{A6D569EE-400C-EF21-7099-0079682C8CE4}"/>
                      </a:ext>
                    </a:extLst>
                  </p:cNvPr>
                  <p:cNvSpPr txBox="1">
                    <a:spLocks noRot="1" noChangeAspect="1" noMove="1" noResize="1" noEditPoints="1" noAdjustHandles="1" noChangeArrowheads="1" noChangeShapeType="1" noTextEdit="1"/>
                  </p:cNvSpPr>
                  <p:nvPr/>
                </p:nvSpPr>
                <p:spPr>
                  <a:xfrm>
                    <a:off x="8712723" y="6606000"/>
                    <a:ext cx="231836" cy="260640"/>
                  </a:xfrm>
                  <a:prstGeom prst="rect">
                    <a:avLst/>
                  </a:prstGeom>
                  <a:blipFill>
                    <a:blip r:embed="rId5"/>
                    <a:stretch>
                      <a:fillRect r="-15000" b="-2381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2659BBD-EF34-3A91-3A9C-671B89C253AE}"/>
                      </a:ext>
                    </a:extLst>
                  </p:cNvPr>
                  <p:cNvSpPr txBox="1"/>
                  <p:nvPr/>
                </p:nvSpPr>
                <p:spPr>
                  <a:xfrm>
                    <a:off x="6339599" y="4288682"/>
                    <a:ext cx="231836" cy="2606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93" name="TextBox 92">
                    <a:extLst>
                      <a:ext uri="{FF2B5EF4-FFF2-40B4-BE49-F238E27FC236}">
                        <a16:creationId xmlns:a16="http://schemas.microsoft.com/office/drawing/2014/main" id="{22659BBD-EF34-3A91-3A9C-671B89C253AE}"/>
                      </a:ext>
                    </a:extLst>
                  </p:cNvPr>
                  <p:cNvSpPr txBox="1">
                    <a:spLocks noRot="1" noChangeAspect="1" noMove="1" noResize="1" noEditPoints="1" noAdjustHandles="1" noChangeArrowheads="1" noChangeShapeType="1" noTextEdit="1"/>
                  </p:cNvSpPr>
                  <p:nvPr/>
                </p:nvSpPr>
                <p:spPr>
                  <a:xfrm>
                    <a:off x="6339599" y="4288682"/>
                    <a:ext cx="231836" cy="260640"/>
                  </a:xfrm>
                  <a:prstGeom prst="rect">
                    <a:avLst/>
                  </a:prstGeom>
                  <a:blipFill>
                    <a:blip r:embed="rId6"/>
                    <a:stretch>
                      <a:fillRect t="-13636" r="-15789" b="-18182"/>
                    </a:stretch>
                  </a:blipFill>
                  <a:ln cap="flat">
                    <a:noFill/>
                  </a:ln>
                </p:spPr>
                <p:txBody>
                  <a:bodyPr/>
                  <a:lstStyle/>
                  <a:p>
                    <a:r>
                      <a:rPr lang="en-US">
                        <a:noFill/>
                      </a:rPr>
                      <a:t> </a:t>
                    </a:r>
                  </a:p>
                </p:txBody>
              </p:sp>
            </mc:Fallback>
          </mc:AlternateContent>
        </p:grpSp>
        <p:grpSp>
          <p:nvGrpSpPr>
            <p:cNvPr id="94" name="Group 93">
              <a:extLst>
                <a:ext uri="{FF2B5EF4-FFF2-40B4-BE49-F238E27FC236}">
                  <a16:creationId xmlns:a16="http://schemas.microsoft.com/office/drawing/2014/main" id="{7CE00E5F-FD33-A6DB-B7FB-DCCBA99122AB}"/>
                </a:ext>
              </a:extLst>
            </p:cNvPr>
            <p:cNvGrpSpPr/>
            <p:nvPr/>
          </p:nvGrpSpPr>
          <p:grpSpPr>
            <a:xfrm>
              <a:off x="6557043" y="4496397"/>
              <a:ext cx="2036148" cy="2181968"/>
              <a:chOff x="6557043" y="4496397"/>
              <a:chExt cx="2036148" cy="2181968"/>
            </a:xfrm>
          </p:grpSpPr>
          <p:sp>
            <p:nvSpPr>
              <p:cNvPr id="95" name="Freeform 94">
                <a:extLst>
                  <a:ext uri="{FF2B5EF4-FFF2-40B4-BE49-F238E27FC236}">
                    <a16:creationId xmlns:a16="http://schemas.microsoft.com/office/drawing/2014/main" id="{AF97BEC0-0DC1-07A4-89BD-C1A460866BB3}"/>
                  </a:ext>
                </a:extLst>
              </p:cNvPr>
              <p:cNvSpPr/>
              <p:nvPr/>
            </p:nvSpPr>
            <p:spPr>
              <a:xfrm>
                <a:off x="6557043" y="4496397"/>
                <a:ext cx="1365839" cy="13082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6" name="Freeform 95">
                <a:extLst>
                  <a:ext uri="{FF2B5EF4-FFF2-40B4-BE49-F238E27FC236}">
                    <a16:creationId xmlns:a16="http://schemas.microsoft.com/office/drawing/2014/main" id="{2FED7B46-4309-210A-3FDB-447E2EE9D0EB}"/>
                  </a:ext>
                </a:extLst>
              </p:cNvPr>
              <p:cNvSpPr/>
              <p:nvPr/>
            </p:nvSpPr>
            <p:spPr>
              <a:xfrm>
                <a:off x="7228075" y="5369402"/>
                <a:ext cx="1365116" cy="1308963"/>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7" name="Freeform 96">
                <a:extLst>
                  <a:ext uri="{FF2B5EF4-FFF2-40B4-BE49-F238E27FC236}">
                    <a16:creationId xmlns:a16="http://schemas.microsoft.com/office/drawing/2014/main" id="{C4B5A0FB-6F28-3A72-BD50-0C6BEDB00C88}"/>
                  </a:ext>
                </a:extLst>
              </p:cNvPr>
              <p:cNvSpPr/>
              <p:nvPr/>
            </p:nvSpPr>
            <p:spPr>
              <a:xfrm>
                <a:off x="7063922" y="4811399"/>
                <a:ext cx="1365839" cy="13082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4BD5E"/>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98" name="Group 97">
                <a:extLst>
                  <a:ext uri="{FF2B5EF4-FFF2-40B4-BE49-F238E27FC236}">
                    <a16:creationId xmlns:a16="http://schemas.microsoft.com/office/drawing/2014/main" id="{82EF3138-BB58-2CBC-7417-356A3F8ACB3C}"/>
                  </a:ext>
                </a:extLst>
              </p:cNvPr>
              <p:cNvGrpSpPr/>
              <p:nvPr/>
            </p:nvGrpSpPr>
            <p:grpSpPr>
              <a:xfrm>
                <a:off x="6623282" y="4698004"/>
                <a:ext cx="1855079" cy="1832749"/>
                <a:chOff x="6623282" y="4698004"/>
                <a:chExt cx="1855079" cy="1832749"/>
              </a:xfrm>
            </p:grpSpPr>
            <p:grpSp>
              <p:nvGrpSpPr>
                <p:cNvPr id="99" name="Group 98">
                  <a:extLst>
                    <a:ext uri="{FF2B5EF4-FFF2-40B4-BE49-F238E27FC236}">
                      <a16:creationId xmlns:a16="http://schemas.microsoft.com/office/drawing/2014/main" id="{2BF25CAD-82AF-2AA1-76EF-13E0463C290C}"/>
                    </a:ext>
                  </a:extLst>
                </p:cNvPr>
                <p:cNvGrpSpPr/>
                <p:nvPr/>
              </p:nvGrpSpPr>
              <p:grpSpPr>
                <a:xfrm>
                  <a:off x="6623282" y="4698004"/>
                  <a:ext cx="1855079" cy="1832749"/>
                  <a:chOff x="6623282" y="4698004"/>
                  <a:chExt cx="1855079" cy="1832749"/>
                </a:xfrm>
              </p:grpSpPr>
              <p:sp>
                <p:nvSpPr>
                  <p:cNvPr id="100" name="Straight Connector 99">
                    <a:extLst>
                      <a:ext uri="{FF2B5EF4-FFF2-40B4-BE49-F238E27FC236}">
                        <a16:creationId xmlns:a16="http://schemas.microsoft.com/office/drawing/2014/main" id="{5F0BAF88-2D14-8471-6C5B-6CF4F098821B}"/>
                      </a:ext>
                    </a:extLst>
                  </p:cNvPr>
                  <p:cNvSpPr/>
                  <p:nvPr/>
                </p:nvSpPr>
                <p:spPr>
                  <a:xfrm flipV="1">
                    <a:off x="6623282" y="4996080"/>
                    <a:ext cx="1855079"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1" name="Straight Connector 100">
                    <a:extLst>
                      <a:ext uri="{FF2B5EF4-FFF2-40B4-BE49-F238E27FC236}">
                        <a16:creationId xmlns:a16="http://schemas.microsoft.com/office/drawing/2014/main" id="{3E709139-636D-7579-0077-A9A311516787}"/>
                      </a:ext>
                    </a:extLst>
                  </p:cNvPr>
                  <p:cNvSpPr/>
                  <p:nvPr/>
                </p:nvSpPr>
                <p:spPr>
                  <a:xfrm flipV="1">
                    <a:off x="6623282" y="5402878"/>
                    <a:ext cx="1855079"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2" name="Straight Connector 101">
                    <a:extLst>
                      <a:ext uri="{FF2B5EF4-FFF2-40B4-BE49-F238E27FC236}">
                        <a16:creationId xmlns:a16="http://schemas.microsoft.com/office/drawing/2014/main" id="{095FCD38-091C-551C-0B07-8751D88D9EE7}"/>
                      </a:ext>
                    </a:extLst>
                  </p:cNvPr>
                  <p:cNvSpPr/>
                  <p:nvPr/>
                </p:nvSpPr>
                <p:spPr>
                  <a:xfrm flipV="1">
                    <a:off x="6623282" y="5826959"/>
                    <a:ext cx="1855079"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3" name="Straight Connector 102">
                    <a:extLst>
                      <a:ext uri="{FF2B5EF4-FFF2-40B4-BE49-F238E27FC236}">
                        <a16:creationId xmlns:a16="http://schemas.microsoft.com/office/drawing/2014/main" id="{13F6E089-85A5-56EB-48BF-1044A9C40ECB}"/>
                      </a:ext>
                    </a:extLst>
                  </p:cNvPr>
                  <p:cNvSpPr/>
                  <p:nvPr/>
                </p:nvSpPr>
                <p:spPr>
                  <a:xfrm flipV="1">
                    <a:off x="6623282" y="6234123"/>
                    <a:ext cx="1855079" cy="3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4" name="Straight Connector 103">
                    <a:extLst>
                      <a:ext uri="{FF2B5EF4-FFF2-40B4-BE49-F238E27FC236}">
                        <a16:creationId xmlns:a16="http://schemas.microsoft.com/office/drawing/2014/main" id="{D0A1C5EC-5093-B69F-21E2-C7D5340DB4A7}"/>
                      </a:ext>
                    </a:extLst>
                  </p:cNvPr>
                  <p:cNvSpPr/>
                  <p:nvPr/>
                </p:nvSpPr>
                <p:spPr>
                  <a:xfrm flipV="1">
                    <a:off x="6924595" y="4698004"/>
                    <a:ext cx="0" cy="1829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5" name="Straight Connector 104">
                    <a:extLst>
                      <a:ext uri="{FF2B5EF4-FFF2-40B4-BE49-F238E27FC236}">
                        <a16:creationId xmlns:a16="http://schemas.microsoft.com/office/drawing/2014/main" id="{5B54D00A-2050-26C2-22D8-7136B83371E2}"/>
                      </a:ext>
                    </a:extLst>
                  </p:cNvPr>
                  <p:cNvSpPr/>
                  <p:nvPr/>
                </p:nvSpPr>
                <p:spPr>
                  <a:xfrm flipV="1">
                    <a:off x="7337163" y="4698717"/>
                    <a:ext cx="0" cy="1829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6" name="Straight Connector 105">
                    <a:extLst>
                      <a:ext uri="{FF2B5EF4-FFF2-40B4-BE49-F238E27FC236}">
                        <a16:creationId xmlns:a16="http://schemas.microsoft.com/office/drawing/2014/main" id="{6BE1C99D-4213-1A74-7DB8-012F293B0BB0}"/>
                      </a:ext>
                    </a:extLst>
                  </p:cNvPr>
                  <p:cNvSpPr/>
                  <p:nvPr/>
                </p:nvSpPr>
                <p:spPr>
                  <a:xfrm flipV="1">
                    <a:off x="7766639" y="4699796"/>
                    <a:ext cx="0" cy="1829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7" name="Straight Connector 106">
                    <a:extLst>
                      <a:ext uri="{FF2B5EF4-FFF2-40B4-BE49-F238E27FC236}">
                        <a16:creationId xmlns:a16="http://schemas.microsoft.com/office/drawing/2014/main" id="{CD52BE09-19C1-D1AC-277A-9A813B17BB55}"/>
                      </a:ext>
                    </a:extLst>
                  </p:cNvPr>
                  <p:cNvSpPr/>
                  <p:nvPr/>
                </p:nvSpPr>
                <p:spPr>
                  <a:xfrm flipV="1">
                    <a:off x="8179198" y="4700875"/>
                    <a:ext cx="0" cy="1829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8" name="Freeform 107">
                    <a:extLst>
                      <a:ext uri="{FF2B5EF4-FFF2-40B4-BE49-F238E27FC236}">
                        <a16:creationId xmlns:a16="http://schemas.microsoft.com/office/drawing/2014/main" id="{0DA02F2C-6A09-D4D0-85F7-866710CCD0D6}"/>
                      </a:ext>
                    </a:extLst>
                  </p:cNvPr>
                  <p:cNvSpPr/>
                  <p:nvPr/>
                </p:nvSpPr>
                <p:spPr>
                  <a:xfrm rot="326414">
                    <a:off x="6798800" y="5159538"/>
                    <a:ext cx="1551956" cy="1351803"/>
                  </a:xfrm>
                  <a:custGeom>
                    <a:avLst/>
                    <a:gdLst>
                      <a:gd name="f0" fmla="val w"/>
                      <a:gd name="f1" fmla="val h"/>
                      <a:gd name="f2" fmla="val 0"/>
                      <a:gd name="f3" fmla="val 4312"/>
                      <a:gd name="f4" fmla="val 3756"/>
                      <a:gd name="f5" fmla="val 9"/>
                      <a:gd name="f6" fmla="val 1039"/>
                      <a:gd name="f7" fmla="val -63"/>
                      <a:gd name="f8" fmla="val 1851"/>
                      <a:gd name="f9" fmla="val 323"/>
                      <a:gd name="f10" fmla="val 2496"/>
                      <a:gd name="f11" fmla="val 625"/>
                      <a:gd name="f12" fmla="val 3494"/>
                      <a:gd name="f13" fmla="val 1092"/>
                      <a:gd name="f14" fmla="val 3745"/>
                      <a:gd name="f15" fmla="val 1769"/>
                      <a:gd name="f16" fmla="val 4065"/>
                      <a:gd name="f17" fmla="val 2386"/>
                      <a:gd name="f18" fmla="val 4223"/>
                      <a:gd name="f19" fmla="val 2691"/>
                      <a:gd name="f20" fmla="val 4327"/>
                      <a:gd name="f21" fmla="val 3005"/>
                      <a:gd name="f22" fmla="val 4310"/>
                      <a:gd name="f23" fmla="val 3320"/>
                      <a:gd name="f24" fmla="val 4099"/>
                      <a:gd name="f25" fmla="*/ f0 1 4312"/>
                      <a:gd name="f26" fmla="*/ f1 1 3756"/>
                      <a:gd name="f27" fmla="val f2"/>
                      <a:gd name="f28" fmla="val f3"/>
                      <a:gd name="f29" fmla="val f4"/>
                      <a:gd name="f30" fmla="+- f29 0 f27"/>
                      <a:gd name="f31" fmla="+- f28 0 f27"/>
                      <a:gd name="f32" fmla="*/ f31 1 4312"/>
                      <a:gd name="f33" fmla="*/ f30 1 375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312" h="3756">
                        <a:moveTo>
                          <a:pt x="f2" y="f5"/>
                        </a:moveTo>
                        <a:cubicBezTo>
                          <a:pt x="f6" y="f7"/>
                          <a:pt x="f8" y="f9"/>
                          <a:pt x="f10" y="f11"/>
                        </a:cubicBezTo>
                        <a:cubicBezTo>
                          <a:pt x="f12" y="f13"/>
                          <a:pt x="f14" y="f15"/>
                          <a:pt x="f16" y="f17"/>
                        </a:cubicBezTo>
                        <a:cubicBezTo>
                          <a:pt x="f18" y="f19"/>
                          <a:pt x="f20" y="f21"/>
                          <a:pt x="f22" y="f23"/>
                        </a:cubicBezTo>
                        <a:lnTo>
                          <a:pt x="f24" y="f4"/>
                        </a:lnTo>
                      </a:path>
                    </a:pathLst>
                  </a:custGeom>
                  <a:noFill/>
                  <a:ln w="18361" cap="flat">
                    <a:solidFill>
                      <a:srgbClr val="0000FF"/>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9" name="Freeform 108">
                    <a:extLst>
                      <a:ext uri="{FF2B5EF4-FFF2-40B4-BE49-F238E27FC236}">
                        <a16:creationId xmlns:a16="http://schemas.microsoft.com/office/drawing/2014/main" id="{40E16887-25B5-7EA3-CDEE-DD9C92A0B371}"/>
                      </a:ext>
                    </a:extLst>
                  </p:cNvPr>
                  <p:cNvSpPr/>
                  <p:nvPr/>
                </p:nvSpPr>
                <p:spPr>
                  <a:xfrm>
                    <a:off x="7229520" y="5133962"/>
                    <a:ext cx="52203" cy="47155"/>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0" name="Freeform 109">
                    <a:extLst>
                      <a:ext uri="{FF2B5EF4-FFF2-40B4-BE49-F238E27FC236}">
                        <a16:creationId xmlns:a16="http://schemas.microsoft.com/office/drawing/2014/main" id="{51465069-37AB-0751-0F44-7CE8626E5B62}"/>
                      </a:ext>
                    </a:extLst>
                  </p:cNvPr>
                  <p:cNvSpPr/>
                  <p:nvPr/>
                </p:nvSpPr>
                <p:spPr>
                  <a:xfrm>
                    <a:off x="7709397" y="5432038"/>
                    <a:ext cx="52559" cy="47155"/>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1" name="Freeform 110">
                    <a:extLst>
                      <a:ext uri="{FF2B5EF4-FFF2-40B4-BE49-F238E27FC236}">
                        <a16:creationId xmlns:a16="http://schemas.microsoft.com/office/drawing/2014/main" id="{100F3E9F-13E0-1E40-0E2E-5E19651C9C88}"/>
                      </a:ext>
                    </a:extLst>
                  </p:cNvPr>
                  <p:cNvSpPr/>
                  <p:nvPr/>
                </p:nvSpPr>
                <p:spPr>
                  <a:xfrm>
                    <a:off x="7881835" y="6008403"/>
                    <a:ext cx="52203" cy="4752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008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sp>
            <p:nvSpPr>
              <p:cNvPr id="112" name="TextBox 111">
                <a:extLst>
                  <a:ext uri="{FF2B5EF4-FFF2-40B4-BE49-F238E27FC236}">
                    <a16:creationId xmlns:a16="http://schemas.microsoft.com/office/drawing/2014/main" id="{7BCB9174-F275-E2DD-244C-A9580F62FA20}"/>
                  </a:ext>
                </a:extLst>
              </p:cNvPr>
              <p:cNvSpPr txBox="1"/>
              <p:nvPr/>
            </p:nvSpPr>
            <p:spPr>
              <a:xfrm>
                <a:off x="7474680" y="5519876"/>
                <a:ext cx="207715"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3" name="TextBox 112">
                <a:extLst>
                  <a:ext uri="{FF2B5EF4-FFF2-40B4-BE49-F238E27FC236}">
                    <a16:creationId xmlns:a16="http://schemas.microsoft.com/office/drawing/2014/main" id="{DFB446CF-0FA4-1923-5127-CC0C7836BD96}"/>
                  </a:ext>
                </a:extLst>
              </p:cNvPr>
              <p:cNvSpPr txBox="1"/>
              <p:nvPr/>
            </p:nvSpPr>
            <p:spPr>
              <a:xfrm>
                <a:off x="7474680" y="5938561"/>
                <a:ext cx="207715"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4" name="TextBox 113">
                <a:extLst>
                  <a:ext uri="{FF2B5EF4-FFF2-40B4-BE49-F238E27FC236}">
                    <a16:creationId xmlns:a16="http://schemas.microsoft.com/office/drawing/2014/main" id="{8CDFA8E4-2AC1-8805-34FF-8C7102AE08B0}"/>
                  </a:ext>
                </a:extLst>
              </p:cNvPr>
              <p:cNvSpPr txBox="1"/>
              <p:nvPr/>
            </p:nvSpPr>
            <p:spPr>
              <a:xfrm>
                <a:off x="7474680" y="6296759"/>
                <a:ext cx="207715"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5" name="TextBox 114">
                <a:extLst>
                  <a:ext uri="{FF2B5EF4-FFF2-40B4-BE49-F238E27FC236}">
                    <a16:creationId xmlns:a16="http://schemas.microsoft.com/office/drawing/2014/main" id="{8C315ECC-0A28-75F5-B9C3-F6A41FF93180}"/>
                  </a:ext>
                </a:extLst>
              </p:cNvPr>
              <p:cNvSpPr txBox="1"/>
              <p:nvPr/>
            </p:nvSpPr>
            <p:spPr>
              <a:xfrm>
                <a:off x="7909203" y="5938561"/>
                <a:ext cx="207715"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6" name="TextBox 115">
                <a:extLst>
                  <a:ext uri="{FF2B5EF4-FFF2-40B4-BE49-F238E27FC236}">
                    <a16:creationId xmlns:a16="http://schemas.microsoft.com/office/drawing/2014/main" id="{A5F1AA1E-02C2-EC79-5983-A99ED426808F}"/>
                  </a:ext>
                </a:extLst>
              </p:cNvPr>
              <p:cNvSpPr txBox="1"/>
              <p:nvPr/>
            </p:nvSpPr>
            <p:spPr>
              <a:xfrm>
                <a:off x="7909203" y="5519876"/>
                <a:ext cx="207715"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7" name="TextBox 116">
                <a:extLst>
                  <a:ext uri="{FF2B5EF4-FFF2-40B4-BE49-F238E27FC236}">
                    <a16:creationId xmlns:a16="http://schemas.microsoft.com/office/drawing/2014/main" id="{143E27DE-F0BB-A954-7AF3-34656D88A065}"/>
                  </a:ext>
                </a:extLst>
              </p:cNvPr>
              <p:cNvSpPr txBox="1"/>
              <p:nvPr/>
            </p:nvSpPr>
            <p:spPr>
              <a:xfrm>
                <a:off x="7474680" y="5101199"/>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8" name="TextBox 117">
                <a:extLst>
                  <a:ext uri="{FF2B5EF4-FFF2-40B4-BE49-F238E27FC236}">
                    <a16:creationId xmlns:a16="http://schemas.microsoft.com/office/drawing/2014/main" id="{580433C8-3CA7-A334-F659-39924FAE3FE3}"/>
                  </a:ext>
                </a:extLst>
              </p:cNvPr>
              <p:cNvSpPr txBox="1"/>
              <p:nvPr/>
            </p:nvSpPr>
            <p:spPr>
              <a:xfrm>
                <a:off x="7040157" y="5519876"/>
                <a:ext cx="207715"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19" name="TextBox 118">
                <a:extLst>
                  <a:ext uri="{FF2B5EF4-FFF2-40B4-BE49-F238E27FC236}">
                    <a16:creationId xmlns:a16="http://schemas.microsoft.com/office/drawing/2014/main" id="{443D8D3D-94FA-0B16-D7D1-98403026C326}"/>
                  </a:ext>
                </a:extLst>
              </p:cNvPr>
              <p:cNvSpPr txBox="1"/>
              <p:nvPr/>
            </p:nvSpPr>
            <p:spPr>
              <a:xfrm>
                <a:off x="7060320" y="5081403"/>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0" name="TextBox 119">
                <a:extLst>
                  <a:ext uri="{FF2B5EF4-FFF2-40B4-BE49-F238E27FC236}">
                    <a16:creationId xmlns:a16="http://schemas.microsoft.com/office/drawing/2014/main" id="{5A5002C0-ABE9-D8B1-9E9B-EAD13920E5B1}"/>
                  </a:ext>
                </a:extLst>
              </p:cNvPr>
              <p:cNvSpPr txBox="1"/>
              <p:nvPr/>
            </p:nvSpPr>
            <p:spPr>
              <a:xfrm>
                <a:off x="7889040" y="6296759"/>
                <a:ext cx="208080"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1" name="TextBox 120">
                <a:extLst>
                  <a:ext uri="{FF2B5EF4-FFF2-40B4-BE49-F238E27FC236}">
                    <a16:creationId xmlns:a16="http://schemas.microsoft.com/office/drawing/2014/main" id="{2D1C1838-236F-89E2-6515-2A7FB8E59CFB}"/>
                  </a:ext>
                </a:extLst>
              </p:cNvPr>
              <p:cNvSpPr txBox="1"/>
              <p:nvPr/>
            </p:nvSpPr>
            <p:spPr>
              <a:xfrm>
                <a:off x="8283961" y="6296759"/>
                <a:ext cx="208803"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2" name="TextBox 121">
                <a:extLst>
                  <a:ext uri="{FF2B5EF4-FFF2-40B4-BE49-F238E27FC236}">
                    <a16:creationId xmlns:a16="http://schemas.microsoft.com/office/drawing/2014/main" id="{8C60CE1C-D46B-7AC9-213E-DC4D28982C78}"/>
                  </a:ext>
                </a:extLst>
              </p:cNvPr>
              <p:cNvSpPr txBox="1"/>
              <p:nvPr/>
            </p:nvSpPr>
            <p:spPr>
              <a:xfrm>
                <a:off x="8264877" y="5958358"/>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3" name="TextBox 122">
                <a:extLst>
                  <a:ext uri="{FF2B5EF4-FFF2-40B4-BE49-F238E27FC236}">
                    <a16:creationId xmlns:a16="http://schemas.microsoft.com/office/drawing/2014/main" id="{DA73DFCF-A59A-3EB0-D5E9-973349B23BC2}"/>
                  </a:ext>
                </a:extLst>
              </p:cNvPr>
              <p:cNvSpPr txBox="1"/>
              <p:nvPr/>
            </p:nvSpPr>
            <p:spPr>
              <a:xfrm>
                <a:off x="7869600" y="5081403"/>
                <a:ext cx="208080"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4" name="TextBox 123">
                <a:extLst>
                  <a:ext uri="{FF2B5EF4-FFF2-40B4-BE49-F238E27FC236}">
                    <a16:creationId xmlns:a16="http://schemas.microsoft.com/office/drawing/2014/main" id="{C8F2F3BC-6333-ECD1-C45F-119881F71664}"/>
                  </a:ext>
                </a:extLst>
              </p:cNvPr>
              <p:cNvSpPr txBox="1"/>
              <p:nvPr/>
            </p:nvSpPr>
            <p:spPr>
              <a:xfrm>
                <a:off x="7474680" y="4702320"/>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5" name="TextBox 124">
                <a:extLst>
                  <a:ext uri="{FF2B5EF4-FFF2-40B4-BE49-F238E27FC236}">
                    <a16:creationId xmlns:a16="http://schemas.microsoft.com/office/drawing/2014/main" id="{38FCACAE-792A-2FCC-E087-DBA3BD9EC6E5}"/>
                  </a:ext>
                </a:extLst>
              </p:cNvPr>
              <p:cNvSpPr txBox="1"/>
              <p:nvPr/>
            </p:nvSpPr>
            <p:spPr>
              <a:xfrm>
                <a:off x="7040157" y="4702320"/>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6" name="TextBox 125">
                <a:extLst>
                  <a:ext uri="{FF2B5EF4-FFF2-40B4-BE49-F238E27FC236}">
                    <a16:creationId xmlns:a16="http://schemas.microsoft.com/office/drawing/2014/main" id="{94C46557-C1D2-AF83-E3D9-8CF7359FC2CB}"/>
                  </a:ext>
                </a:extLst>
              </p:cNvPr>
              <p:cNvSpPr txBox="1"/>
              <p:nvPr/>
            </p:nvSpPr>
            <p:spPr>
              <a:xfrm>
                <a:off x="7474680" y="4702320"/>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7" name="TextBox 126">
                <a:extLst>
                  <a:ext uri="{FF2B5EF4-FFF2-40B4-BE49-F238E27FC236}">
                    <a16:creationId xmlns:a16="http://schemas.microsoft.com/office/drawing/2014/main" id="{B8E18DA3-C1E3-8330-FD7C-EF6A23240980}"/>
                  </a:ext>
                </a:extLst>
              </p:cNvPr>
              <p:cNvSpPr txBox="1"/>
              <p:nvPr/>
            </p:nvSpPr>
            <p:spPr>
              <a:xfrm>
                <a:off x="6645603" y="4702320"/>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8" name="TextBox 127">
                <a:extLst>
                  <a:ext uri="{FF2B5EF4-FFF2-40B4-BE49-F238E27FC236}">
                    <a16:creationId xmlns:a16="http://schemas.microsoft.com/office/drawing/2014/main" id="{6E7A2E27-8B79-98A2-0E99-F354C1338B5D}"/>
                  </a:ext>
                </a:extLst>
              </p:cNvPr>
              <p:cNvSpPr txBox="1"/>
              <p:nvPr/>
            </p:nvSpPr>
            <p:spPr>
              <a:xfrm>
                <a:off x="6645603" y="5081403"/>
                <a:ext cx="207715" cy="354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sp>
            <p:nvSpPr>
              <p:cNvPr id="129" name="TextBox 128">
                <a:extLst>
                  <a:ext uri="{FF2B5EF4-FFF2-40B4-BE49-F238E27FC236}">
                    <a16:creationId xmlns:a16="http://schemas.microsoft.com/office/drawing/2014/main" id="{C554ED22-812F-0CE4-71FB-D81390474455}"/>
                  </a:ext>
                </a:extLst>
              </p:cNvPr>
              <p:cNvSpPr txBox="1"/>
              <p:nvPr/>
            </p:nvSpPr>
            <p:spPr>
              <a:xfrm>
                <a:off x="8264877" y="5519876"/>
                <a:ext cx="207715" cy="35460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Luxi Sans" pitchFamily="34"/>
                    <a:ea typeface="DejaVu LGC Sans" pitchFamily="2"/>
                    <a:cs typeface="DejaVu LGC Sans" pitchFamily="2"/>
                  </a:rPr>
                  <a:t>1</a:t>
                </a:r>
              </a:p>
            </p:txBody>
          </p:sp>
        </p:grpSp>
      </p:grpSp>
      <p:sp>
        <p:nvSpPr>
          <p:cNvPr id="130" name="Straight Connector 129">
            <a:extLst>
              <a:ext uri="{FF2B5EF4-FFF2-40B4-BE49-F238E27FC236}">
                <a16:creationId xmlns:a16="http://schemas.microsoft.com/office/drawing/2014/main" id="{F9373238-100B-22DB-E40F-F416B82C444B}"/>
              </a:ext>
            </a:extLst>
          </p:cNvPr>
          <p:cNvSpPr/>
          <p:nvPr/>
        </p:nvSpPr>
        <p:spPr>
          <a:xfrm>
            <a:off x="5269678" y="779397"/>
            <a:ext cx="24844" cy="63086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1" name="Picture 130">
            <a:extLst>
              <a:ext uri="{FF2B5EF4-FFF2-40B4-BE49-F238E27FC236}">
                <a16:creationId xmlns:a16="http://schemas.microsoft.com/office/drawing/2014/main" id="{8B25E0C0-4CC2-DE37-0ACA-2A8E53E6EB53}"/>
              </a:ext>
            </a:extLst>
          </p:cNvPr>
          <p:cNvPicPr>
            <a:picLocks noChangeAspect="1"/>
          </p:cNvPicPr>
          <p:nvPr/>
        </p:nvPicPr>
        <p:blipFill>
          <a:blip r:embed="rId7">
            <a:lum/>
            <a:alphaModFix/>
          </a:blip>
          <a:srcRect/>
          <a:stretch>
            <a:fillRect/>
          </a:stretch>
        </p:blipFill>
        <p:spPr>
          <a:xfrm>
            <a:off x="8487003" y="0"/>
            <a:ext cx="1589757" cy="867235"/>
          </a:xfrm>
          <a:prstGeom prst="rect">
            <a:avLst/>
          </a:prstGeom>
          <a:noFill/>
          <a:ln cap="flat">
            <a:noFill/>
          </a:ln>
        </p:spPr>
      </p:pic>
      <p:sp>
        <p:nvSpPr>
          <p:cNvPr id="132" name="Freeform 131">
            <a:extLst>
              <a:ext uri="{FF2B5EF4-FFF2-40B4-BE49-F238E27FC236}">
                <a16:creationId xmlns:a16="http://schemas.microsoft.com/office/drawing/2014/main" id="{48195BD1-04E1-EA0E-751A-51D2934B06C2}"/>
              </a:ext>
            </a:extLst>
          </p:cNvPr>
          <p:cNvSpPr/>
          <p:nvPr/>
        </p:nvSpPr>
        <p:spPr>
          <a:xfrm>
            <a:off x="8782199" y="0"/>
            <a:ext cx="762115" cy="83808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73078" cap="flat">
            <a:solidFill>
              <a:srgbClr val="00FF00"/>
            </a:solidFill>
            <a:prstDash val="solid"/>
            <a:miter/>
          </a:ln>
        </p:spPr>
        <p:txBody>
          <a:bodyPr vert="horz" wrap="none" lIns="126360" tIns="81363" rIns="126360" bIns="81363"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3" name="Picture 132">
            <a:extLst>
              <a:ext uri="{FF2B5EF4-FFF2-40B4-BE49-F238E27FC236}">
                <a16:creationId xmlns:a16="http://schemas.microsoft.com/office/drawing/2014/main" id="{1CCE175E-C4A3-8620-6E14-29CC098B48D4}"/>
              </a:ext>
            </a:extLst>
          </p:cNvPr>
          <p:cNvPicPr>
            <a:picLocks noChangeAspect="1"/>
          </p:cNvPicPr>
          <p:nvPr/>
        </p:nvPicPr>
        <p:blipFill>
          <a:blip r:embed="rId8"/>
          <a:stretch>
            <a:fillRect/>
          </a:stretch>
        </p:blipFill>
        <p:spPr>
          <a:xfrm>
            <a:off x="303681" y="885391"/>
            <a:ext cx="4112434" cy="4035924"/>
          </a:xfrm>
          <a:prstGeom prst="rect">
            <a:avLst/>
          </a:prstGeom>
        </p:spPr>
      </p:pic>
      <p:pic>
        <p:nvPicPr>
          <p:cNvPr id="134" name="Picture 133">
            <a:extLst>
              <a:ext uri="{FF2B5EF4-FFF2-40B4-BE49-F238E27FC236}">
                <a16:creationId xmlns:a16="http://schemas.microsoft.com/office/drawing/2014/main" id="{15B76AF9-8E6E-8E50-7D47-CD2AD2FF6449}"/>
              </a:ext>
            </a:extLst>
          </p:cNvPr>
          <p:cNvPicPr>
            <a:picLocks noChangeAspect="1"/>
          </p:cNvPicPr>
          <p:nvPr/>
        </p:nvPicPr>
        <p:blipFill>
          <a:blip r:embed="rId9"/>
          <a:stretch>
            <a:fillRect/>
          </a:stretch>
        </p:blipFill>
        <p:spPr>
          <a:xfrm>
            <a:off x="5870167" y="1348845"/>
            <a:ext cx="3060530" cy="5667634"/>
          </a:xfrm>
          <a:prstGeom prst="rect">
            <a:avLst/>
          </a:prstGeom>
        </p:spPr>
      </p:pic>
    </p:spTree>
    <p:extLst>
      <p:ext uri="{BB962C8B-B14F-4D97-AF65-F5344CB8AC3E}">
        <p14:creationId xmlns:p14="http://schemas.microsoft.com/office/powerpoint/2010/main" val="3452513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4CA-5B76-BBBD-8091-654CBE602634}"/>
              </a:ext>
            </a:extLst>
          </p:cNvPr>
          <p:cNvSpPr txBox="1">
            <a:spLocks noGrp="1"/>
          </p:cNvSpPr>
          <p:nvPr>
            <p:ph type="title" idx="4294967295"/>
          </p:nvPr>
        </p:nvSpPr>
        <p:spPr/>
        <p:txBody>
          <a:bodyPr>
            <a:spAutoFit/>
          </a:bodyPr>
          <a:lstStyle/>
          <a:p>
            <a:pPr lvl="0"/>
            <a:r>
              <a:rPr lang="en-US"/>
              <a:t>Imaging in practice : PSFs and Observed (dirty) Images</a:t>
            </a:r>
          </a:p>
        </p:txBody>
      </p:sp>
      <p:pic>
        <p:nvPicPr>
          <p:cNvPr id="3" name="Picture 2">
            <a:extLst>
              <a:ext uri="{FF2B5EF4-FFF2-40B4-BE49-F238E27FC236}">
                <a16:creationId xmlns:a16="http://schemas.microsoft.com/office/drawing/2014/main" id="{573EF7BC-E969-F7B7-665C-B402093B0CA7}"/>
              </a:ext>
            </a:extLst>
          </p:cNvPr>
          <p:cNvPicPr>
            <a:picLocks noChangeAspect="1"/>
          </p:cNvPicPr>
          <p:nvPr/>
        </p:nvPicPr>
        <p:blipFill>
          <a:blip r:embed="rId3">
            <a:lum/>
            <a:alphaModFix/>
          </a:blip>
          <a:srcRect/>
          <a:stretch>
            <a:fillRect/>
          </a:stretch>
        </p:blipFill>
        <p:spPr>
          <a:xfrm>
            <a:off x="8284" y="1839242"/>
            <a:ext cx="10076404" cy="2904481"/>
          </a:xfrm>
          <a:prstGeom prst="rect">
            <a:avLst/>
          </a:prstGeom>
          <a:noFill/>
          <a:ln cap="flat">
            <a:noFill/>
          </a:ln>
        </p:spPr>
      </p:pic>
      <p:pic>
        <p:nvPicPr>
          <p:cNvPr id="4" name="Picture 3">
            <a:extLst>
              <a:ext uri="{FF2B5EF4-FFF2-40B4-BE49-F238E27FC236}">
                <a16:creationId xmlns:a16="http://schemas.microsoft.com/office/drawing/2014/main" id="{0AE2403E-11F0-429D-0EC9-F75110823139}"/>
              </a:ext>
            </a:extLst>
          </p:cNvPr>
          <p:cNvPicPr>
            <a:picLocks noChangeAspect="1"/>
          </p:cNvPicPr>
          <p:nvPr/>
        </p:nvPicPr>
        <p:blipFill>
          <a:blip r:embed="rId4">
            <a:lum/>
            <a:alphaModFix/>
          </a:blip>
          <a:srcRect/>
          <a:stretch>
            <a:fillRect/>
          </a:stretch>
        </p:blipFill>
        <p:spPr>
          <a:xfrm>
            <a:off x="61557" y="4169161"/>
            <a:ext cx="9956517" cy="2904481"/>
          </a:xfrm>
          <a:prstGeom prst="rect">
            <a:avLst/>
          </a:prstGeom>
          <a:noFill/>
          <a:ln cap="flat">
            <a:noFill/>
          </a:ln>
        </p:spPr>
      </p:pic>
      <p:sp>
        <p:nvSpPr>
          <p:cNvPr id="5" name="TextBox 4">
            <a:extLst>
              <a:ext uri="{FF2B5EF4-FFF2-40B4-BE49-F238E27FC236}">
                <a16:creationId xmlns:a16="http://schemas.microsoft.com/office/drawing/2014/main" id="{5215F397-875F-23CB-E71A-2D9D833FEDD0}"/>
              </a:ext>
            </a:extLst>
          </p:cNvPr>
          <p:cNvSpPr txBox="1"/>
          <p:nvPr/>
        </p:nvSpPr>
        <p:spPr>
          <a:xfrm>
            <a:off x="2954883" y="799917"/>
            <a:ext cx="1941481" cy="1090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Robust 0.7</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Bm : 4.0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0.05 sidelobe</a:t>
            </a:r>
          </a:p>
        </p:txBody>
      </p:sp>
      <p:sp>
        <p:nvSpPr>
          <p:cNvPr id="6" name="TextBox 5">
            <a:extLst>
              <a:ext uri="{FF2B5EF4-FFF2-40B4-BE49-F238E27FC236}">
                <a16:creationId xmlns:a16="http://schemas.microsoft.com/office/drawing/2014/main" id="{EF3AFFF8-8FFF-7574-87A0-EC0F07748259}"/>
              </a:ext>
            </a:extLst>
          </p:cNvPr>
          <p:cNvSpPr txBox="1"/>
          <p:nvPr/>
        </p:nvSpPr>
        <p:spPr>
          <a:xfrm>
            <a:off x="5245199" y="791998"/>
            <a:ext cx="2417399" cy="1090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Uniform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Bm : 3.2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+0.03,-0.08 sidelobe</a:t>
            </a:r>
          </a:p>
        </p:txBody>
      </p:sp>
      <p:sp>
        <p:nvSpPr>
          <p:cNvPr id="7" name="TextBox 6">
            <a:extLst>
              <a:ext uri="{FF2B5EF4-FFF2-40B4-BE49-F238E27FC236}">
                <a16:creationId xmlns:a16="http://schemas.microsoft.com/office/drawing/2014/main" id="{70A1C57A-3D50-A609-DBD1-5B4D7CB771B3}"/>
              </a:ext>
            </a:extLst>
          </p:cNvPr>
          <p:cNvSpPr txBox="1"/>
          <p:nvPr/>
        </p:nvSpPr>
        <p:spPr>
          <a:xfrm>
            <a:off x="7761957" y="740161"/>
            <a:ext cx="2388595" cy="1090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Tapered Uniform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Bm : 8.0arcsec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0.01 sidelobe</a:t>
            </a:r>
          </a:p>
        </p:txBody>
      </p:sp>
      <p:sp>
        <p:nvSpPr>
          <p:cNvPr id="8" name="TextBox 7">
            <a:extLst>
              <a:ext uri="{FF2B5EF4-FFF2-40B4-BE49-F238E27FC236}">
                <a16:creationId xmlns:a16="http://schemas.microsoft.com/office/drawing/2014/main" id="{ABF00E97-C570-E835-FF0B-4E02CC4A3BA9}"/>
              </a:ext>
            </a:extLst>
          </p:cNvPr>
          <p:cNvSpPr txBox="1"/>
          <p:nvPr/>
        </p:nvSpPr>
        <p:spPr>
          <a:xfrm>
            <a:off x="395999" y="766084"/>
            <a:ext cx="1922397" cy="1090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Natural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Bm : 5.6 arcsec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0.1 sidelobe</a:t>
            </a:r>
          </a:p>
        </p:txBody>
      </p:sp>
      <p:sp>
        <p:nvSpPr>
          <p:cNvPr id="9" name="TextBox 8">
            <a:extLst>
              <a:ext uri="{FF2B5EF4-FFF2-40B4-BE49-F238E27FC236}">
                <a16:creationId xmlns:a16="http://schemas.microsoft.com/office/drawing/2014/main" id="{82ADFCE7-E7A5-BB6A-C224-0CBD1CDE0A8E}"/>
              </a:ext>
            </a:extLst>
          </p:cNvPr>
          <p:cNvSpPr txBox="1"/>
          <p:nvPr/>
        </p:nvSpPr>
        <p:spPr>
          <a:xfrm>
            <a:off x="150482" y="6657481"/>
            <a:ext cx="9850675"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Note the noise-structure. Noise is correlated between pixels by the PSF.  Image Units (Jy/beam)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All pairs of images satisfy the convolution relation =&gt; Need to deconvolve them</a:t>
            </a:r>
          </a:p>
        </p:txBody>
      </p:sp>
      <p:sp>
        <p:nvSpPr>
          <p:cNvPr id="10" name="TextBox 9">
            <a:extLst>
              <a:ext uri="{FF2B5EF4-FFF2-40B4-BE49-F238E27FC236}">
                <a16:creationId xmlns:a16="http://schemas.microsoft.com/office/drawing/2014/main" id="{D042311C-FC47-BAF7-767A-F2A39E1693EB}"/>
              </a:ext>
            </a:extLst>
          </p:cNvPr>
          <p:cNvSpPr txBox="1"/>
          <p:nvPr/>
        </p:nvSpPr>
        <p:spPr>
          <a:xfrm>
            <a:off x="386635" y="2068555"/>
            <a:ext cx="843479" cy="39347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Luxi Sans" pitchFamily="34"/>
                <a:ea typeface="DejaVu LGC Sans" pitchFamily="2"/>
                <a:cs typeface="DejaVu LGC Sans" pitchFamily="2"/>
              </a:rPr>
              <a:t>PSF</a:t>
            </a:r>
          </a:p>
        </p:txBody>
      </p:sp>
      <p:sp>
        <p:nvSpPr>
          <p:cNvPr id="11" name="TextBox 10">
            <a:extLst>
              <a:ext uri="{FF2B5EF4-FFF2-40B4-BE49-F238E27FC236}">
                <a16:creationId xmlns:a16="http://schemas.microsoft.com/office/drawing/2014/main" id="{BFE8A3CF-11C9-DA47-32BE-89C43D372031}"/>
              </a:ext>
            </a:extLst>
          </p:cNvPr>
          <p:cNvSpPr txBox="1"/>
          <p:nvPr/>
        </p:nvSpPr>
        <p:spPr>
          <a:xfrm>
            <a:off x="297719" y="4420438"/>
            <a:ext cx="1622163" cy="39347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Luxi Sans" pitchFamily="34"/>
                <a:ea typeface="DejaVu LGC Sans" pitchFamily="2"/>
                <a:cs typeface="DejaVu LGC Sans" pitchFamily="2"/>
              </a:rPr>
              <a:t>OBSERVED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A286-2C17-01B3-869E-2300617145A6}"/>
              </a:ext>
            </a:extLst>
          </p:cNvPr>
          <p:cNvSpPr txBox="1">
            <a:spLocks noGrp="1"/>
          </p:cNvSpPr>
          <p:nvPr>
            <p:ph type="title" idx="4294967295"/>
          </p:nvPr>
        </p:nvSpPr>
        <p:spPr/>
        <p:txBody>
          <a:bodyPr>
            <a:spAutoFit/>
          </a:bodyPr>
          <a:lstStyle/>
          <a:p>
            <a:pPr lvl="0"/>
            <a:r>
              <a:rPr lang="en-US"/>
              <a:t>Imaging in practice : Weighting schemes</a:t>
            </a:r>
          </a:p>
        </p:txBody>
      </p:sp>
      <p:sp>
        <p:nvSpPr>
          <p:cNvPr id="3" name="TextBox 2">
            <a:extLst>
              <a:ext uri="{FF2B5EF4-FFF2-40B4-BE49-F238E27FC236}">
                <a16:creationId xmlns:a16="http://schemas.microsoft.com/office/drawing/2014/main" id="{26825EF7-A054-10C8-759D-B540D9104E80}"/>
              </a:ext>
            </a:extLst>
          </p:cNvPr>
          <p:cNvSpPr txBox="1"/>
          <p:nvPr/>
        </p:nvSpPr>
        <p:spPr>
          <a:xfrm>
            <a:off x="141475" y="830878"/>
            <a:ext cx="9828721" cy="1568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An Image is a weighted average of the data.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Weighting-scheme  =&gt;  modify the imaging properties of the instrument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emphasize features/scales of interest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control imaging sensitivity</a:t>
            </a:r>
          </a:p>
        </p:txBody>
      </p:sp>
      <p:graphicFrame>
        <p:nvGraphicFramePr>
          <p:cNvPr id="4" name="Table 3">
            <a:extLst>
              <a:ext uri="{FF2B5EF4-FFF2-40B4-BE49-F238E27FC236}">
                <a16:creationId xmlns:a16="http://schemas.microsoft.com/office/drawing/2014/main" id="{FFBE1EF6-2C04-5B11-A793-4B9AC8B75391}"/>
              </a:ext>
            </a:extLst>
          </p:cNvPr>
          <p:cNvGraphicFramePr>
            <a:graphicFrameLocks noGrp="1"/>
          </p:cNvGraphicFramePr>
          <p:nvPr>
            <p:extLst>
              <p:ext uri="{D42A27DB-BD31-4B8C-83A1-F6EECF244321}">
                <p14:modId xmlns:p14="http://schemas.microsoft.com/office/powerpoint/2010/main" val="1777549484"/>
              </p:ext>
            </p:extLst>
          </p:nvPr>
        </p:nvGraphicFramePr>
        <p:xfrm>
          <a:off x="253800" y="2895833"/>
          <a:ext cx="9704158" cy="4140482"/>
        </p:xfrm>
        <a:graphic>
          <a:graphicData uri="http://schemas.openxmlformats.org/drawingml/2006/table">
            <a:tbl>
              <a:tblPr>
                <a:effectLst/>
              </a:tblPr>
              <a:tblGrid>
                <a:gridCol w="2425683">
                  <a:extLst>
                    <a:ext uri="{9D8B030D-6E8A-4147-A177-3AD203B41FA5}">
                      <a16:colId xmlns:a16="http://schemas.microsoft.com/office/drawing/2014/main" val="3215097568"/>
                    </a:ext>
                  </a:extLst>
                </a:gridCol>
                <a:gridCol w="2379597">
                  <a:extLst>
                    <a:ext uri="{9D8B030D-6E8A-4147-A177-3AD203B41FA5}">
                      <a16:colId xmlns:a16="http://schemas.microsoft.com/office/drawing/2014/main" val="2346846012"/>
                    </a:ext>
                  </a:extLst>
                </a:gridCol>
                <a:gridCol w="2471403">
                  <a:extLst>
                    <a:ext uri="{9D8B030D-6E8A-4147-A177-3AD203B41FA5}">
                      <a16:colId xmlns:a16="http://schemas.microsoft.com/office/drawing/2014/main" val="124542621"/>
                    </a:ext>
                  </a:extLst>
                </a:gridCol>
                <a:gridCol w="2427475">
                  <a:extLst>
                    <a:ext uri="{9D8B030D-6E8A-4147-A177-3AD203B41FA5}">
                      <a16:colId xmlns:a16="http://schemas.microsoft.com/office/drawing/2014/main" val="627157960"/>
                    </a:ext>
                  </a:extLst>
                </a:gridCol>
              </a:tblGrid>
              <a:tr h="1820881">
                <a:tc>
                  <a:txBody>
                    <a:bodyPr/>
                    <a:lstStyle/>
                    <a:p>
                      <a:pPr marL="0" marR="0" lvl="0" indent="0" rtl="0" hangingPunct="0">
                        <a:lnSpc>
                          <a:spcPct val="100000"/>
                        </a:lnSpc>
                        <a:spcBef>
                          <a:spcPts val="0"/>
                        </a:spcBef>
                        <a:spcAft>
                          <a:spcPts val="0"/>
                        </a:spcAft>
                        <a:tabLst/>
                      </a:pPr>
                      <a:endParaRPr lang="en-US" sz="2600" b="0" i="0" u="none" strike="noStrike" kern="1200">
                        <a:latin typeface="Luxi Sans" pitchFamily="34"/>
                      </a:endParaRPr>
                    </a:p>
                  </a:txBody>
                  <a:tcPr/>
                </a:tc>
                <a:tc>
                  <a:txBody>
                    <a:bodyPr/>
                    <a:lstStyle/>
                    <a:p>
                      <a:pPr marL="0" marR="0" lvl="0" indent="0" algn="l" rtl="0" hangingPunct="0">
                        <a:lnSpc>
                          <a:spcPct val="100000"/>
                        </a:lnSpc>
                        <a:spcBef>
                          <a:spcPts val="360"/>
                        </a:spcBef>
                        <a:spcAft>
                          <a:spcPts val="0"/>
                        </a:spcAft>
                        <a:buNone/>
                        <a:tabLst/>
                      </a:pPr>
                      <a:endParaRPr lang="en-US" sz="1800" b="0" i="0" u="none" strike="noStrike" kern="1200">
                        <a:solidFill>
                          <a:srgbClr val="0000FF"/>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FF"/>
                          </a:solidFill>
                          <a:latin typeface="Gill Sans MT" pitchFamily="34"/>
                          <a:ea typeface="DejaVu LGC Sans" pitchFamily="2"/>
                          <a:cs typeface="Gill Sans MT" pitchFamily="2"/>
                        </a:rPr>
                        <a:t>Uniform/Robust</a:t>
                      </a:r>
                    </a:p>
                    <a:p>
                      <a:pPr marL="0" marR="0" lvl="0" indent="0" algn="l" rtl="0" hangingPunct="0">
                        <a:lnSpc>
                          <a:spcPct val="100000"/>
                        </a:lnSpc>
                        <a:spcBef>
                          <a:spcPts val="360"/>
                        </a:spcBef>
                        <a:spcAft>
                          <a:spcPts val="0"/>
                        </a:spcAft>
                        <a:buNone/>
                        <a:tabLst/>
                      </a:pPr>
                      <a:endParaRPr lang="en-US" sz="1800" b="0" i="0" u="none" strike="noStrike" kern="1200">
                        <a:solidFill>
                          <a:srgbClr val="000000"/>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All spatial frequencies get equal weight</a:t>
                      </a:r>
                    </a:p>
                  </a:txBody>
                  <a:tcPr/>
                </a:tc>
                <a:tc>
                  <a:txBody>
                    <a:bodyPr/>
                    <a:lstStyle/>
                    <a:p>
                      <a:pPr marL="0" marR="0" lvl="0" indent="0" algn="l" rtl="0" hangingPunct="0">
                        <a:lnSpc>
                          <a:spcPct val="100000"/>
                        </a:lnSpc>
                        <a:spcBef>
                          <a:spcPts val="360"/>
                        </a:spcBef>
                        <a:spcAft>
                          <a:spcPts val="0"/>
                        </a:spcAft>
                        <a:buNone/>
                        <a:tabLst/>
                      </a:pPr>
                      <a:endParaRPr lang="en-US" sz="1800" b="0" i="0" u="none" strike="noStrike" kern="1200">
                        <a:solidFill>
                          <a:srgbClr val="0000FF"/>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FF"/>
                          </a:solidFill>
                          <a:latin typeface="Gill Sans MT" pitchFamily="34"/>
                          <a:ea typeface="DejaVu LGC Sans" pitchFamily="2"/>
                          <a:cs typeface="Gill Sans MT" pitchFamily="2"/>
                        </a:rPr>
                        <a:t>Natural/Robust</a:t>
                      </a:r>
                    </a:p>
                    <a:p>
                      <a:pPr marL="0" marR="0" lvl="0" indent="0" algn="l" rtl="0" hangingPunct="0">
                        <a:lnSpc>
                          <a:spcPct val="100000"/>
                        </a:lnSpc>
                        <a:spcBef>
                          <a:spcPts val="360"/>
                        </a:spcBef>
                        <a:spcAft>
                          <a:spcPts val="0"/>
                        </a:spcAft>
                        <a:buNone/>
                        <a:tabLst/>
                      </a:pPr>
                      <a:endParaRPr lang="en-US" sz="1800" b="0" i="0" u="none" strike="noStrike" kern="1200">
                        <a:solidFill>
                          <a:srgbClr val="000000"/>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All data points get equal weight</a:t>
                      </a:r>
                    </a:p>
                  </a:txBody>
                  <a:tcPr/>
                </a:tc>
                <a:tc>
                  <a:txBody>
                    <a:bodyPr/>
                    <a:lstStyle/>
                    <a:p>
                      <a:pPr marL="0" marR="0" lvl="0" indent="0" algn="l" rtl="0" hangingPunct="0">
                        <a:lnSpc>
                          <a:spcPct val="100000"/>
                        </a:lnSpc>
                        <a:spcBef>
                          <a:spcPts val="360"/>
                        </a:spcBef>
                        <a:spcAft>
                          <a:spcPts val="0"/>
                        </a:spcAft>
                        <a:buNone/>
                        <a:tabLst/>
                      </a:pPr>
                      <a:endParaRPr lang="en-US" sz="1800" b="0" i="0" u="none" strike="noStrike" kern="1200">
                        <a:solidFill>
                          <a:srgbClr val="0000FF"/>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FF"/>
                          </a:solidFill>
                          <a:latin typeface="Gill Sans MT" pitchFamily="34"/>
                          <a:ea typeface="DejaVu LGC Sans" pitchFamily="2"/>
                          <a:cs typeface="Gill Sans MT" pitchFamily="2"/>
                        </a:rPr>
                        <a:t>UV-Taper</a:t>
                      </a:r>
                    </a:p>
                    <a:p>
                      <a:pPr marL="0" marR="0" lvl="0" indent="0" algn="l" rtl="0" hangingPunct="0">
                        <a:lnSpc>
                          <a:spcPct val="100000"/>
                        </a:lnSpc>
                        <a:spcBef>
                          <a:spcPts val="360"/>
                        </a:spcBef>
                        <a:spcAft>
                          <a:spcPts val="0"/>
                        </a:spcAft>
                        <a:buNone/>
                        <a:tabLst/>
                      </a:pPr>
                      <a:endParaRPr lang="en-US" sz="1800" b="0" i="0" u="none" strike="noStrike" kern="1200">
                        <a:solidFill>
                          <a:srgbClr val="000000"/>
                        </a:solidFill>
                        <a:latin typeface="Gill Sans MT" pitchFamily="34"/>
                        <a:ea typeface="DejaVu LGC Sans" pitchFamily="2"/>
                        <a:cs typeface="Gill Sans MT" pitchFamily="2"/>
                      </a:endParaRPr>
                    </a:p>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 spatial freqs get higher weight than others</a:t>
                      </a:r>
                    </a:p>
                  </a:txBody>
                  <a:tcPr/>
                </a:tc>
                <a:extLst>
                  <a:ext uri="{0D108BD9-81ED-4DB2-BD59-A6C34878D82A}">
                    <a16:rowId xmlns:a16="http://schemas.microsoft.com/office/drawing/2014/main" val="3483041982"/>
                  </a:ext>
                </a:extLst>
              </a:tr>
              <a:tr h="357118">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Resolution</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FF0000"/>
                          </a:solidFill>
                          <a:latin typeface="Gill Sans MT" pitchFamily="34"/>
                          <a:ea typeface="DejaVu LGC Sans" pitchFamily="2"/>
                          <a:cs typeface="Gill Sans MT" pitchFamily="2"/>
                        </a:rPr>
                        <a:t>higher</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medium</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lower</a:t>
                      </a:r>
                    </a:p>
                  </a:txBody>
                  <a:tcPr/>
                </a:tc>
                <a:extLst>
                  <a:ext uri="{0D108BD9-81ED-4DB2-BD59-A6C34878D82A}">
                    <a16:rowId xmlns:a16="http://schemas.microsoft.com/office/drawing/2014/main" val="847968116"/>
                  </a:ext>
                </a:extLst>
              </a:tr>
              <a:tr h="622441">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PSF Sidelobes (VLA)</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lower</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FF0000"/>
                          </a:solidFill>
                          <a:latin typeface="Gill Sans MT" pitchFamily="34"/>
                          <a:ea typeface="DejaVu LGC Sans" pitchFamily="2"/>
                          <a:cs typeface="Gill Sans MT" pitchFamily="2"/>
                        </a:rPr>
                        <a:t>higher</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depends</a:t>
                      </a:r>
                    </a:p>
                  </a:txBody>
                  <a:tcPr/>
                </a:tc>
                <a:extLst>
                  <a:ext uri="{0D108BD9-81ED-4DB2-BD59-A6C34878D82A}">
                    <a16:rowId xmlns:a16="http://schemas.microsoft.com/office/drawing/2014/main" val="2838835677"/>
                  </a:ext>
                </a:extLst>
              </a:tr>
              <a:tr h="622441">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Point Source Sensitivity</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lower</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FF0000"/>
                          </a:solidFill>
                          <a:latin typeface="Gill Sans MT" pitchFamily="34"/>
                          <a:ea typeface="DejaVu LGC Sans" pitchFamily="2"/>
                          <a:cs typeface="Gill Sans MT" pitchFamily="2"/>
                        </a:rPr>
                        <a:t>maximum</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lower</a:t>
                      </a:r>
                    </a:p>
                  </a:txBody>
                  <a:tcPr/>
                </a:tc>
                <a:extLst>
                  <a:ext uri="{0D108BD9-81ED-4DB2-BD59-A6C34878D82A}">
                    <a16:rowId xmlns:a16="http://schemas.microsoft.com/office/drawing/2014/main" val="4023538806"/>
                  </a:ext>
                </a:extLst>
              </a:tr>
              <a:tr h="622441">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Extended Source Sensitivity</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lower</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a:solidFill>
                            <a:srgbClr val="000000"/>
                          </a:solidFill>
                          <a:latin typeface="Gill Sans MT" pitchFamily="34"/>
                          <a:ea typeface="DejaVu LGC Sans" pitchFamily="2"/>
                          <a:cs typeface="Gill Sans MT" pitchFamily="2"/>
                        </a:rPr>
                        <a:t>medium</a:t>
                      </a:r>
                    </a:p>
                  </a:txBody>
                  <a:tcPr/>
                </a:tc>
                <a:tc>
                  <a:txBody>
                    <a:bodyPr/>
                    <a:lstStyle/>
                    <a:p>
                      <a:pPr marL="0" marR="0" lvl="0" indent="0" algn="l" rtl="0" hangingPunct="0">
                        <a:lnSpc>
                          <a:spcPct val="100000"/>
                        </a:lnSpc>
                        <a:spcBef>
                          <a:spcPts val="360"/>
                        </a:spcBef>
                        <a:spcAft>
                          <a:spcPts val="0"/>
                        </a:spcAft>
                        <a:buNone/>
                        <a:tabLst/>
                      </a:pPr>
                      <a:r>
                        <a:rPr lang="en-US" sz="1800" b="0" i="0" u="none" strike="noStrike" kern="1200" dirty="0">
                          <a:solidFill>
                            <a:srgbClr val="FF0000"/>
                          </a:solidFill>
                          <a:latin typeface="Gill Sans MT" pitchFamily="34"/>
                          <a:ea typeface="DejaVu LGC Sans" pitchFamily="2"/>
                          <a:cs typeface="Gill Sans MT" pitchFamily="2"/>
                        </a:rPr>
                        <a:t>higher</a:t>
                      </a:r>
                    </a:p>
                  </a:txBody>
                  <a:tcPr/>
                </a:tc>
                <a:extLst>
                  <a:ext uri="{0D108BD9-81ED-4DB2-BD59-A6C34878D82A}">
                    <a16:rowId xmlns:a16="http://schemas.microsoft.com/office/drawing/2014/main" val="4089452283"/>
                  </a:ext>
                </a:extLst>
              </a:tr>
            </a:tbl>
          </a:graphicData>
        </a:graphic>
      </p:graphicFrame>
      <p:pic>
        <p:nvPicPr>
          <p:cNvPr id="5" name="Picture 4">
            <a:extLst>
              <a:ext uri="{FF2B5EF4-FFF2-40B4-BE49-F238E27FC236}">
                <a16:creationId xmlns:a16="http://schemas.microsoft.com/office/drawing/2014/main" id="{F20ACA55-A9E4-F98A-7859-1C0C48E8ADE1}"/>
              </a:ext>
            </a:extLst>
          </p:cNvPr>
          <p:cNvPicPr>
            <a:picLocks noChangeAspect="1"/>
          </p:cNvPicPr>
          <p:nvPr/>
        </p:nvPicPr>
        <p:blipFill>
          <a:blip r:embed="rId3">
            <a:lum/>
            <a:alphaModFix/>
          </a:blip>
          <a:srcRect/>
          <a:stretch>
            <a:fillRect/>
          </a:stretch>
        </p:blipFill>
        <p:spPr>
          <a:xfrm>
            <a:off x="129241" y="2036158"/>
            <a:ext cx="2440798" cy="2387160"/>
          </a:xfrm>
          <a:prstGeom prst="rect">
            <a:avLst/>
          </a:prstGeom>
          <a:noFill/>
          <a:ln cap="flat">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1BBF1-CDFC-63F1-1BCB-EBB06D8A6386}"/>
              </a:ext>
            </a:extLst>
          </p:cNvPr>
          <p:cNvPicPr>
            <a:picLocks noChangeAspect="1"/>
          </p:cNvPicPr>
          <p:nvPr/>
        </p:nvPicPr>
        <p:blipFill>
          <a:blip r:embed="rId3">
            <a:lum/>
            <a:alphaModFix/>
          </a:blip>
          <a:srcRect/>
          <a:stretch>
            <a:fillRect/>
          </a:stretch>
        </p:blipFill>
        <p:spPr>
          <a:xfrm>
            <a:off x="3698638" y="1519915"/>
            <a:ext cx="2406243" cy="2266559"/>
          </a:xfrm>
          <a:prstGeom prst="rect">
            <a:avLst/>
          </a:prstGeom>
          <a:noFill/>
          <a:ln cap="flat">
            <a:noFill/>
          </a:ln>
        </p:spPr>
      </p:pic>
      <p:pic>
        <p:nvPicPr>
          <p:cNvPr id="3" name="Picture 2">
            <a:extLst>
              <a:ext uri="{FF2B5EF4-FFF2-40B4-BE49-F238E27FC236}">
                <a16:creationId xmlns:a16="http://schemas.microsoft.com/office/drawing/2014/main" id="{F7C75CF2-06E7-C148-B3AE-3FB21893A335}"/>
              </a:ext>
            </a:extLst>
          </p:cNvPr>
          <p:cNvPicPr>
            <a:picLocks noChangeAspect="1"/>
          </p:cNvPicPr>
          <p:nvPr/>
        </p:nvPicPr>
        <p:blipFill>
          <a:blip r:embed="rId4">
            <a:lum/>
            <a:alphaModFix/>
          </a:blip>
          <a:srcRect/>
          <a:stretch>
            <a:fillRect/>
          </a:stretch>
        </p:blipFill>
        <p:spPr>
          <a:xfrm>
            <a:off x="1554123" y="1530358"/>
            <a:ext cx="2375638" cy="2267282"/>
          </a:xfrm>
          <a:prstGeom prst="rect">
            <a:avLst/>
          </a:prstGeom>
          <a:noFill/>
          <a:ln cap="flat">
            <a:noFill/>
          </a:ln>
        </p:spPr>
      </p:pic>
      <p:pic>
        <p:nvPicPr>
          <p:cNvPr id="4" name="Picture 3">
            <a:extLst>
              <a:ext uri="{FF2B5EF4-FFF2-40B4-BE49-F238E27FC236}">
                <a16:creationId xmlns:a16="http://schemas.microsoft.com/office/drawing/2014/main" id="{D50E598F-ECF4-59B1-FC0A-90DDA2C91B57}"/>
              </a:ext>
            </a:extLst>
          </p:cNvPr>
          <p:cNvPicPr>
            <a:picLocks noChangeAspect="1"/>
          </p:cNvPicPr>
          <p:nvPr/>
        </p:nvPicPr>
        <p:blipFill>
          <a:blip r:embed="rId5">
            <a:lum/>
            <a:alphaModFix/>
          </a:blip>
          <a:srcRect/>
          <a:stretch>
            <a:fillRect/>
          </a:stretch>
        </p:blipFill>
        <p:spPr>
          <a:xfrm>
            <a:off x="5890683" y="1529279"/>
            <a:ext cx="2215079" cy="2234519"/>
          </a:xfrm>
          <a:prstGeom prst="rect">
            <a:avLst/>
          </a:prstGeom>
          <a:noFill/>
          <a:ln cap="flat">
            <a:noFill/>
          </a:ln>
        </p:spPr>
      </p:pic>
      <p:sp>
        <p:nvSpPr>
          <p:cNvPr id="5" name="Rectangle 4">
            <a:extLst>
              <a:ext uri="{FF2B5EF4-FFF2-40B4-BE49-F238E27FC236}">
                <a16:creationId xmlns:a16="http://schemas.microsoft.com/office/drawing/2014/main" id="{994454EB-CE94-E119-7E0D-0C1B6F5F91F5}"/>
              </a:ext>
            </a:extLst>
          </p:cNvPr>
          <p:cNvSpPr/>
          <p:nvPr/>
        </p:nvSpPr>
        <p:spPr>
          <a:xfrm>
            <a:off x="3706556" y="1674357"/>
            <a:ext cx="555836" cy="1671120"/>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Rectangle 5">
            <a:extLst>
              <a:ext uri="{FF2B5EF4-FFF2-40B4-BE49-F238E27FC236}">
                <a16:creationId xmlns:a16="http://schemas.microsoft.com/office/drawing/2014/main" id="{31183CAD-868E-A7B2-14A5-2A95D6B50EA1}"/>
              </a:ext>
            </a:extLst>
          </p:cNvPr>
          <p:cNvSpPr/>
          <p:nvPr/>
        </p:nvSpPr>
        <p:spPr>
          <a:xfrm>
            <a:off x="5876638" y="1674357"/>
            <a:ext cx="497881" cy="1671477"/>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Rectangle 6">
            <a:extLst>
              <a:ext uri="{FF2B5EF4-FFF2-40B4-BE49-F238E27FC236}">
                <a16:creationId xmlns:a16="http://schemas.microsoft.com/office/drawing/2014/main" id="{1A447582-2151-B777-9F41-F281161A4166}"/>
              </a:ext>
            </a:extLst>
          </p:cNvPr>
          <p:cNvSpPr/>
          <p:nvPr/>
        </p:nvSpPr>
        <p:spPr>
          <a:xfrm>
            <a:off x="2832482" y="1321198"/>
            <a:ext cx="6592321" cy="318604"/>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Straight Connector 7">
            <a:extLst>
              <a:ext uri="{FF2B5EF4-FFF2-40B4-BE49-F238E27FC236}">
                <a16:creationId xmlns:a16="http://schemas.microsoft.com/office/drawing/2014/main" id="{8C68153B-3174-97E7-4725-3B89C8197E85}"/>
              </a:ext>
            </a:extLst>
          </p:cNvPr>
          <p:cNvSpPr/>
          <p:nvPr/>
        </p:nvSpPr>
        <p:spPr>
          <a:xfrm flipH="1" flipV="1">
            <a:off x="3846240" y="2544839"/>
            <a:ext cx="317882"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8E4F8F81-8E68-19C8-39BB-C1DCD3524CB1}"/>
              </a:ext>
            </a:extLst>
          </p:cNvPr>
          <p:cNvSpPr/>
          <p:nvPr/>
        </p:nvSpPr>
        <p:spPr>
          <a:xfrm flipH="1" flipV="1">
            <a:off x="3846240" y="2448360"/>
            <a:ext cx="317882"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83948E83-AF6B-8AA4-C0AE-AE7A9B4B92C4}"/>
              </a:ext>
            </a:extLst>
          </p:cNvPr>
          <p:cNvSpPr/>
          <p:nvPr/>
        </p:nvSpPr>
        <p:spPr>
          <a:xfrm flipH="1" flipV="1">
            <a:off x="5974195" y="2455557"/>
            <a:ext cx="317882"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Straight Connector 10">
            <a:extLst>
              <a:ext uri="{FF2B5EF4-FFF2-40B4-BE49-F238E27FC236}">
                <a16:creationId xmlns:a16="http://schemas.microsoft.com/office/drawing/2014/main" id="{CCA5E469-2040-68E0-24FA-0A39627FD7E2}"/>
              </a:ext>
            </a:extLst>
          </p:cNvPr>
          <p:cNvSpPr/>
          <p:nvPr/>
        </p:nvSpPr>
        <p:spPr>
          <a:xfrm flipH="1">
            <a:off x="6051243" y="2332442"/>
            <a:ext cx="179999" cy="2627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F8F0B5EF-0DD9-D567-9A4A-B678AB40AD30}"/>
              </a:ext>
            </a:extLst>
          </p:cNvPr>
          <p:cNvSpPr/>
          <p:nvPr/>
        </p:nvSpPr>
        <p:spPr>
          <a:xfrm flipH="1" flipV="1">
            <a:off x="6046195" y="2315516"/>
            <a:ext cx="179999" cy="2574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TextBox 12">
            <a:extLst>
              <a:ext uri="{FF2B5EF4-FFF2-40B4-BE49-F238E27FC236}">
                <a16:creationId xmlns:a16="http://schemas.microsoft.com/office/drawing/2014/main" id="{B1C33691-0BF7-144D-E1F0-75B5DF251280}"/>
              </a:ext>
            </a:extLst>
          </p:cNvPr>
          <p:cNvSpPr txBox="1"/>
          <p:nvPr/>
        </p:nvSpPr>
        <p:spPr>
          <a:xfrm>
            <a:off x="316437" y="3773161"/>
            <a:ext cx="9546838" cy="38048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Image reconstruction is typically a “deconvolution” process.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Luxi Sans" pitchFamily="34"/>
                <a:ea typeface="DejaVu LGC Sans" pitchFamily="2"/>
                <a:cs typeface="DejaVu LGC Sans" pitchFamily="2"/>
              </a:rPr>
              <a:t>Algorithms </a:t>
            </a:r>
            <a:r>
              <a:rPr lang="en-US" sz="1800" b="0" i="0" u="none" strike="noStrike" kern="1200" cap="none" spc="0" baseline="0">
                <a:solidFill>
                  <a:srgbClr val="000000"/>
                </a:solidFill>
                <a:uFillTx/>
                <a:latin typeface="Luxi Sans" pitchFamily="34"/>
                <a:ea typeface="DejaVu LGC Sans" pitchFamily="2"/>
                <a:cs typeface="DejaVu LGC Sans" pitchFamily="2"/>
              </a:rPr>
              <a:t>:  Parameterized models + Iterative model fitting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8080"/>
                </a:solidFill>
                <a:uFillTx/>
                <a:latin typeface="Luxi Sans" pitchFamily="34"/>
                <a:ea typeface="DejaVu LGC Sans" pitchFamily="2"/>
                <a:cs typeface="DejaVu LGC Sans" pitchFamily="2"/>
              </a:rPr>
              <a:t>                                                             ( chi-square minimization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CLEAN :</a:t>
            </a:r>
            <a:r>
              <a:rPr lang="en-US" sz="1800" b="0" i="0" u="none" strike="noStrike" kern="1200" cap="none" spc="0" baseline="0">
                <a:solidFill>
                  <a:srgbClr val="000000"/>
                </a:solidFill>
                <a:uFillTx/>
                <a:latin typeface="Luxi Sans" pitchFamily="34"/>
                <a:ea typeface="DejaVu LGC Sans" pitchFamily="2"/>
                <a:cs typeface="DejaVu LGC Sans" pitchFamily="2"/>
              </a:rPr>
              <a:t>   Model the sky as a collection of delta-function ‘flux components’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MEM</a:t>
            </a:r>
            <a:r>
              <a:rPr lang="en-US" sz="1800" b="0" i="0" u="none" strike="noStrike" kern="1200" cap="none" spc="0" baseline="0">
                <a:solidFill>
                  <a:srgbClr val="000000"/>
                </a:solidFill>
                <a:uFillTx/>
                <a:latin typeface="Luxi Sans" pitchFamily="34"/>
                <a:ea typeface="DejaVu LGC Sans" pitchFamily="2"/>
                <a:cs typeface="DejaVu LGC Sans" pitchFamily="2"/>
              </a:rPr>
              <a:t> : Model the sky with delta-functions, and add a smoothness constraint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Multi-Scale-CLEAN</a:t>
            </a:r>
            <a:r>
              <a:rPr lang="en-US" sz="1800" b="0" i="0" u="none" strike="noStrike" kern="1200" cap="none" spc="0" baseline="0">
                <a:solidFill>
                  <a:srgbClr val="000000"/>
                </a:solidFill>
                <a:uFillTx/>
                <a:latin typeface="Luxi Sans" pitchFamily="34"/>
                <a:ea typeface="DejaVu LGC Sans" pitchFamily="2"/>
                <a:cs typeface="DejaVu LGC Sans" pitchFamily="2"/>
              </a:rPr>
              <a:t> :  Model the sky as a collection of ‘blobs’ of different sizes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ASP Clean</a:t>
            </a:r>
            <a:r>
              <a:rPr lang="en-US" sz="1800" b="0" i="0" u="none" strike="noStrike" kern="1200" cap="none" spc="0" baseline="0">
                <a:solidFill>
                  <a:srgbClr val="000000"/>
                </a:solidFill>
                <a:uFillTx/>
                <a:latin typeface="Luxi Sans" pitchFamily="34"/>
                <a:ea typeface="DejaVu LGC Sans" pitchFamily="2"/>
                <a:cs typeface="DejaVu LGC Sans" pitchFamily="2"/>
              </a:rPr>
              <a:t> : Model the sky with a collection of best-fit Gaussians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TextBox 13">
            <a:extLst>
              <a:ext uri="{FF2B5EF4-FFF2-40B4-BE49-F238E27FC236}">
                <a16:creationId xmlns:a16="http://schemas.microsoft.com/office/drawing/2014/main" id="{81D2687C-6F5D-30D7-28C5-3E1486DD62BA}"/>
              </a:ext>
            </a:extLst>
          </p:cNvPr>
          <p:cNvSpPr txBox="1"/>
          <p:nvPr/>
        </p:nvSpPr>
        <p:spPr>
          <a:xfrm>
            <a:off x="259918" y="987835"/>
            <a:ext cx="98132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Observed image = Instrumental Point-Spread-Function convolved with the true sky</a:t>
            </a:r>
          </a:p>
        </p:txBody>
      </p:sp>
      <p:sp>
        <p:nvSpPr>
          <p:cNvPr id="15" name="Straight Connector 14">
            <a:extLst>
              <a:ext uri="{FF2B5EF4-FFF2-40B4-BE49-F238E27FC236}">
                <a16:creationId xmlns:a16="http://schemas.microsoft.com/office/drawing/2014/main" id="{34E379E3-DE02-DA22-BA82-9789013BA1F0}"/>
              </a:ext>
            </a:extLst>
          </p:cNvPr>
          <p:cNvSpPr/>
          <p:nvPr/>
        </p:nvSpPr>
        <p:spPr>
          <a:xfrm>
            <a:off x="1391040" y="1353595"/>
            <a:ext cx="463683" cy="4762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E61C57B8-E723-3B73-CCF8-A3A43197C2C0}"/>
              </a:ext>
            </a:extLst>
          </p:cNvPr>
          <p:cNvSpPr/>
          <p:nvPr/>
        </p:nvSpPr>
        <p:spPr>
          <a:xfrm flipH="1">
            <a:off x="4825078" y="1278358"/>
            <a:ext cx="25200" cy="351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BB650CF6-0E36-532D-CCD6-7646A18330CF}"/>
              </a:ext>
            </a:extLst>
          </p:cNvPr>
          <p:cNvSpPr/>
          <p:nvPr/>
        </p:nvSpPr>
        <p:spPr>
          <a:xfrm flipH="1">
            <a:off x="8071198" y="1303202"/>
            <a:ext cx="526319" cy="6771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Title 17">
            <a:extLst>
              <a:ext uri="{FF2B5EF4-FFF2-40B4-BE49-F238E27FC236}">
                <a16:creationId xmlns:a16="http://schemas.microsoft.com/office/drawing/2014/main" id="{9A31EB4C-F582-3853-05F0-282EE4A3CA19}"/>
              </a:ext>
            </a:extLst>
          </p:cNvPr>
          <p:cNvSpPr txBox="1">
            <a:spLocks noGrp="1"/>
          </p:cNvSpPr>
          <p:nvPr>
            <p:ph type="title" idx="4294967295"/>
          </p:nvPr>
        </p:nvSpPr>
        <p:spPr>
          <a:xfrm>
            <a:off x="503998" y="97557"/>
            <a:ext cx="9068763" cy="444599"/>
          </a:xfrm>
        </p:spPr>
        <p:txBody>
          <a:bodyPr>
            <a:spAutoFit/>
          </a:bodyPr>
          <a:lstStyle/>
          <a:p>
            <a:pPr lvl="0"/>
            <a:r>
              <a:rPr lang="en-US"/>
              <a:t>Imaging in practice : Deconvolution</a:t>
            </a:r>
          </a:p>
        </p:txBody>
      </p:sp>
      <p:pic>
        <p:nvPicPr>
          <p:cNvPr id="19" name="Picture 18">
            <a:extLst>
              <a:ext uri="{FF2B5EF4-FFF2-40B4-BE49-F238E27FC236}">
                <a16:creationId xmlns:a16="http://schemas.microsoft.com/office/drawing/2014/main" id="{4A79DBDB-2429-46CF-8E6A-5DB527942439}"/>
              </a:ext>
            </a:extLst>
          </p:cNvPr>
          <p:cNvPicPr>
            <a:picLocks noChangeAspect="1"/>
          </p:cNvPicPr>
          <p:nvPr/>
        </p:nvPicPr>
        <p:blipFill>
          <a:blip r:embed="rId6">
            <a:lum/>
            <a:alphaModFix/>
          </a:blip>
          <a:srcRect/>
          <a:stretch>
            <a:fillRect/>
          </a:stretch>
        </p:blipFill>
        <p:spPr>
          <a:xfrm>
            <a:off x="8487003" y="-18361"/>
            <a:ext cx="1589757" cy="867235"/>
          </a:xfrm>
          <a:prstGeom prst="rect">
            <a:avLst/>
          </a:prstGeom>
          <a:noFill/>
          <a:ln cap="flat">
            <a:noFill/>
          </a:ln>
        </p:spPr>
      </p:pic>
      <p:sp>
        <p:nvSpPr>
          <p:cNvPr id="20" name="Freeform 19">
            <a:extLst>
              <a:ext uri="{FF2B5EF4-FFF2-40B4-BE49-F238E27FC236}">
                <a16:creationId xmlns:a16="http://schemas.microsoft.com/office/drawing/2014/main" id="{10BF7A5F-7F2B-02A9-D34E-FFCD095E3953}"/>
              </a:ext>
            </a:extLst>
          </p:cNvPr>
          <p:cNvSpPr/>
          <p:nvPr/>
        </p:nvSpPr>
        <p:spPr>
          <a:xfrm>
            <a:off x="9610920" y="0"/>
            <a:ext cx="465841" cy="82836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73078" cap="flat">
            <a:solidFill>
              <a:srgbClr val="00FF00"/>
            </a:solidFill>
            <a:prstDash val="solid"/>
            <a:miter/>
          </a:ln>
        </p:spPr>
        <p:txBody>
          <a:bodyPr vert="horz" wrap="none" lIns="126360" tIns="81363" rIns="126360" bIns="81363"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E6CAA-A9C4-341F-E84A-83BFEE70B8C5}"/>
              </a:ext>
            </a:extLst>
          </p:cNvPr>
          <p:cNvPicPr>
            <a:picLocks noChangeAspect="1"/>
          </p:cNvPicPr>
          <p:nvPr/>
        </p:nvPicPr>
        <p:blipFill>
          <a:blip r:embed="rId3">
            <a:lum/>
            <a:alphaModFix/>
          </a:blip>
          <a:srcRect/>
          <a:stretch>
            <a:fillRect/>
          </a:stretch>
        </p:blipFill>
        <p:spPr>
          <a:xfrm>
            <a:off x="7144198" y="773637"/>
            <a:ext cx="2748960" cy="2586956"/>
          </a:xfrm>
          <a:prstGeom prst="rect">
            <a:avLst/>
          </a:prstGeom>
          <a:noFill/>
          <a:ln cap="flat">
            <a:noFill/>
          </a:ln>
        </p:spPr>
      </p:pic>
      <p:pic>
        <p:nvPicPr>
          <p:cNvPr id="3" name="Picture 2">
            <a:extLst>
              <a:ext uri="{FF2B5EF4-FFF2-40B4-BE49-F238E27FC236}">
                <a16:creationId xmlns:a16="http://schemas.microsoft.com/office/drawing/2014/main" id="{37BE02E7-2164-8935-D32B-754A49C59C7F}"/>
              </a:ext>
            </a:extLst>
          </p:cNvPr>
          <p:cNvPicPr>
            <a:picLocks noChangeAspect="1"/>
          </p:cNvPicPr>
          <p:nvPr/>
        </p:nvPicPr>
        <p:blipFill>
          <a:blip r:embed="rId4">
            <a:lum/>
            <a:alphaModFix/>
          </a:blip>
          <a:srcRect/>
          <a:stretch>
            <a:fillRect/>
          </a:stretch>
        </p:blipFill>
        <p:spPr>
          <a:xfrm>
            <a:off x="7118640" y="2877836"/>
            <a:ext cx="2783159" cy="2586599"/>
          </a:xfrm>
          <a:prstGeom prst="rect">
            <a:avLst/>
          </a:prstGeom>
          <a:noFill/>
          <a:ln cap="flat">
            <a:noFill/>
          </a:ln>
        </p:spPr>
      </p:pic>
      <p:sp>
        <p:nvSpPr>
          <p:cNvPr id="4" name="Title 3">
            <a:extLst>
              <a:ext uri="{FF2B5EF4-FFF2-40B4-BE49-F238E27FC236}">
                <a16:creationId xmlns:a16="http://schemas.microsoft.com/office/drawing/2014/main" id="{6C692C7B-1725-5644-FBE2-91C153B5074F}"/>
              </a:ext>
            </a:extLst>
          </p:cNvPr>
          <p:cNvSpPr txBox="1">
            <a:spLocks noGrp="1"/>
          </p:cNvSpPr>
          <p:nvPr>
            <p:ph type="title" idx="4294967295"/>
          </p:nvPr>
        </p:nvSpPr>
        <p:spPr/>
        <p:txBody>
          <a:bodyPr>
            <a:spAutoFit/>
          </a:bodyPr>
          <a:lstStyle/>
          <a:p>
            <a:pPr lvl="0"/>
            <a:r>
              <a:rPr lang="en-US"/>
              <a:t>Deconvolution – Hogbom CLEAN</a:t>
            </a:r>
          </a:p>
        </p:txBody>
      </p:sp>
      <p:sp>
        <p:nvSpPr>
          <p:cNvPr id="5" name="TextBox 4">
            <a:extLst>
              <a:ext uri="{FF2B5EF4-FFF2-40B4-BE49-F238E27FC236}">
                <a16:creationId xmlns:a16="http://schemas.microsoft.com/office/drawing/2014/main" id="{FAED89F6-692B-D055-775F-38510857E6EE}"/>
              </a:ext>
            </a:extLst>
          </p:cNvPr>
          <p:cNvSpPr txBox="1"/>
          <p:nvPr/>
        </p:nvSpPr>
        <p:spPr>
          <a:xfrm>
            <a:off x="262076" y="974878"/>
            <a:ext cx="9612721" cy="436895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Sky Model :     List of delta-functions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(1) Construct the observed (dirty) image and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(2) Search for the location of peak amplitude.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(3) Add a delta-function of this peak/location to the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(4) Subtract the contribution of this component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from the dirty image  - a scaled/shifted copy of the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Repeat steps (2), (3), (4) until a stopping criterion is reached.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(5) Restore : Smooth the model with a 'clean beam' and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add residuals</a:t>
            </a:r>
          </a:p>
        </p:txBody>
      </p:sp>
      <p:grpSp>
        <p:nvGrpSpPr>
          <p:cNvPr id="6" name="Group 5">
            <a:extLst>
              <a:ext uri="{FF2B5EF4-FFF2-40B4-BE49-F238E27FC236}">
                <a16:creationId xmlns:a16="http://schemas.microsoft.com/office/drawing/2014/main" id="{96A97B1C-F893-31A1-F681-001E1FFD13FA}"/>
              </a:ext>
            </a:extLst>
          </p:cNvPr>
          <p:cNvGrpSpPr/>
          <p:nvPr/>
        </p:nvGrpSpPr>
        <p:grpSpPr>
          <a:xfrm>
            <a:off x="240478" y="5425555"/>
            <a:ext cx="9836282" cy="1966682"/>
            <a:chOff x="240478" y="5425555"/>
            <a:chExt cx="9836282" cy="1966682"/>
          </a:xfrm>
        </p:grpSpPr>
        <p:sp>
          <p:nvSpPr>
            <p:cNvPr id="7" name="TextBox 6">
              <a:extLst>
                <a:ext uri="{FF2B5EF4-FFF2-40B4-BE49-F238E27FC236}">
                  <a16:creationId xmlns:a16="http://schemas.microsoft.com/office/drawing/2014/main" id="{5F62741B-794D-F33B-C650-BE14DF14CB76}"/>
                </a:ext>
              </a:extLst>
            </p:cNvPr>
            <p:cNvSpPr txBox="1"/>
            <p:nvPr/>
          </p:nvSpPr>
          <p:spPr>
            <a:xfrm>
              <a:off x="345240" y="5614562"/>
              <a:ext cx="9731520"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The CLEAN algorithm can be formally derived as a </a:t>
              </a:r>
              <a:r>
                <a:rPr lang="en-US" sz="1800" b="0" i="0" u="none" strike="noStrike" kern="1200" cap="none" spc="0" baseline="0">
                  <a:solidFill>
                    <a:srgbClr val="0000FF"/>
                  </a:solidFill>
                  <a:uFillTx/>
                  <a:latin typeface="Luxi Sans" pitchFamily="34"/>
                  <a:ea typeface="DejaVu LGC Sans" pitchFamily="2"/>
                  <a:cs typeface="DejaVu LGC Sans" pitchFamily="2"/>
                </a:rPr>
                <a:t>model-fitting problem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 model parameters</a:t>
              </a:r>
              <a:r>
                <a:rPr lang="en-US" sz="1800" b="0" i="0" u="none" strike="noStrike" kern="1200" cap="none" spc="0" baseline="0">
                  <a:solidFill>
                    <a:srgbClr val="000000"/>
                  </a:solidFill>
                  <a:uFillTx/>
                  <a:latin typeface="Luxi Sans" pitchFamily="34"/>
                  <a:ea typeface="DejaVu LGC Sans" pitchFamily="2"/>
                  <a:cs typeface="DejaVu LGC Sans" pitchFamily="2"/>
                </a:rPr>
                <a:t> :  locations and amplitudes of delta functions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  – solution process </a:t>
              </a:r>
              <a:r>
                <a:rPr lang="en-US" sz="1800" b="0" i="0" u="none" strike="noStrike" kern="1200" cap="none" spc="0" baseline="0">
                  <a:solidFill>
                    <a:srgbClr val="000000"/>
                  </a:solidFill>
                  <a:uFillTx/>
                  <a:latin typeface="Luxi Sans" pitchFamily="34"/>
                  <a:ea typeface="DejaVu LGC Sans" pitchFamily="2"/>
                  <a:cs typeface="DejaVu LGC Sans" pitchFamily="2"/>
                </a:rPr>
                <a:t>:     minimization via an iterative steepest-descent algorithm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method of successive approximation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6B341CD-C8FA-0F1D-3EBB-526217CD78AA}"/>
                    </a:ext>
                  </a:extLst>
                </p:cNvPr>
                <p:cNvSpPr txBox="1"/>
                <p:nvPr/>
              </p:nvSpPr>
              <p:spPr>
                <a:xfrm>
                  <a:off x="2338933" y="6661789"/>
                  <a:ext cx="391683" cy="34955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𝜒</m:t>
                            </m:r>
                          </m:e>
                          <m:sup>
                            <m:r>
                              <a:rPr lang="en-US" i="0">
                                <a:latin typeface="Cambria Math" panose="02040503050406030204" pitchFamily="18" charset="0"/>
                              </a:rPr>
                              <m:t>2</m:t>
                            </m:r>
                          </m:sup>
                        </m:sSup>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56B341CD-C8FA-0F1D-3EBB-526217CD78AA}"/>
                    </a:ext>
                  </a:extLst>
                </p:cNvPr>
                <p:cNvSpPr txBox="1">
                  <a:spLocks noRot="1" noChangeAspect="1" noMove="1" noResize="1" noEditPoints="1" noAdjustHandles="1" noChangeArrowheads="1" noChangeShapeType="1" noTextEdit="1"/>
                </p:cNvSpPr>
                <p:nvPr/>
              </p:nvSpPr>
              <p:spPr>
                <a:xfrm>
                  <a:off x="2338933" y="6661789"/>
                  <a:ext cx="391683" cy="349556"/>
                </a:xfrm>
                <a:prstGeom prst="rect">
                  <a:avLst/>
                </a:prstGeom>
                <a:blipFill>
                  <a:blip r:embed="rId5"/>
                  <a:stretch>
                    <a:fillRect b="-14286"/>
                  </a:stretch>
                </a:blipFill>
                <a:ln cap="flat">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2B259755-5772-985D-9458-121C98DAC4FF}"/>
                </a:ext>
              </a:extLst>
            </p:cNvPr>
            <p:cNvSpPr/>
            <p:nvPr/>
          </p:nvSpPr>
          <p:spPr>
            <a:xfrm>
              <a:off x="240478" y="5425555"/>
              <a:ext cx="9584996" cy="1966682"/>
            </a:xfrm>
            <a:prstGeom prst="rect">
              <a:avLst/>
            </a:pr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E33B-98A9-FB96-04F7-0B52BE278866}"/>
              </a:ext>
            </a:extLst>
          </p:cNvPr>
          <p:cNvSpPr txBox="1">
            <a:spLocks noGrp="1"/>
          </p:cNvSpPr>
          <p:nvPr>
            <p:ph type="title" idx="4294967295"/>
          </p:nvPr>
        </p:nvSpPr>
        <p:spPr/>
        <p:txBody>
          <a:bodyPr>
            <a:spAutoFit/>
          </a:bodyPr>
          <a:lstStyle/>
          <a:p>
            <a:pPr lvl="0"/>
            <a:r>
              <a:rPr lang="en-US"/>
              <a:t>Deconvolution – MultiScale (MS)-CLEAN</a:t>
            </a:r>
          </a:p>
        </p:txBody>
      </p:sp>
      <p:sp>
        <p:nvSpPr>
          <p:cNvPr id="3" name="TextBox 2">
            <a:extLst>
              <a:ext uri="{FF2B5EF4-FFF2-40B4-BE49-F238E27FC236}">
                <a16:creationId xmlns:a16="http://schemas.microsoft.com/office/drawing/2014/main" id="{8FF2DBD2-A513-B18F-F09D-CC5694BF55C5}"/>
              </a:ext>
            </a:extLst>
          </p:cNvPr>
          <p:cNvSpPr txBox="1"/>
          <p:nvPr/>
        </p:nvSpPr>
        <p:spPr>
          <a:xfrm>
            <a:off x="342003" y="867235"/>
            <a:ext cx="9598676"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Multi-Scale Sky Model  </a:t>
            </a:r>
            <a:r>
              <a:rPr lang="en-US" sz="1800" b="0" i="0" u="none" strike="noStrike" kern="1200" cap="none" spc="0" baseline="0">
                <a:solidFill>
                  <a:srgbClr val="000000"/>
                </a:solidFill>
                <a:uFillTx/>
                <a:latin typeface="Luxi Sans" pitchFamily="34"/>
                <a:ea typeface="DejaVu LGC Sans" pitchFamily="2"/>
                <a:cs typeface="DejaVu LGC Sans" pitchFamily="2"/>
              </a:rPr>
              <a:t>:  Linear combination of 'blobs' of different scale sizes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Efficient representation of both compact and extended structure (sparse basis)</a:t>
            </a:r>
          </a:p>
        </p:txBody>
      </p:sp>
      <p:sp>
        <p:nvSpPr>
          <p:cNvPr id="4" name="TextBox 3">
            <a:extLst>
              <a:ext uri="{FF2B5EF4-FFF2-40B4-BE49-F238E27FC236}">
                <a16:creationId xmlns:a16="http://schemas.microsoft.com/office/drawing/2014/main" id="{C11B503B-5C90-D049-1594-A9DC95AB8268}"/>
              </a:ext>
            </a:extLst>
          </p:cNvPr>
          <p:cNvSpPr txBox="1"/>
          <p:nvPr/>
        </p:nvSpPr>
        <p:spPr>
          <a:xfrm>
            <a:off x="276121" y="2050916"/>
            <a:ext cx="9800639" cy="38048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A scale-sensitive algorithm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(1) Choose a set of scale sizes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(2) Calculate dirty/residual images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smoothed to several scales (basis functions)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Normalize by the relative sum-of-weights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(instrument's sensitivity to each scale)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(3) Find the peak across all scales, update a single multi-scale model as well as all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residual images (using information about coupling between scales)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Iterate, similar to Classic CLEAN, and restore at the end.</a:t>
            </a:r>
          </a:p>
        </p:txBody>
      </p:sp>
      <p:pic>
        <p:nvPicPr>
          <p:cNvPr id="5" name="Picture 4">
            <a:extLst>
              <a:ext uri="{FF2B5EF4-FFF2-40B4-BE49-F238E27FC236}">
                <a16:creationId xmlns:a16="http://schemas.microsoft.com/office/drawing/2014/main" id="{4216B2FD-4A3A-6BC8-A462-E16E2A3F8271}"/>
              </a:ext>
            </a:extLst>
          </p:cNvPr>
          <p:cNvPicPr>
            <a:picLocks noChangeAspect="1"/>
          </p:cNvPicPr>
          <p:nvPr/>
        </p:nvPicPr>
        <p:blipFill>
          <a:blip r:embed="rId3">
            <a:lum/>
            <a:alphaModFix/>
          </a:blip>
          <a:srcRect/>
          <a:stretch>
            <a:fillRect/>
          </a:stretch>
        </p:blipFill>
        <p:spPr>
          <a:xfrm>
            <a:off x="6571436" y="2023201"/>
            <a:ext cx="2745001" cy="2624044"/>
          </a:xfrm>
          <a:prstGeom prst="rect">
            <a:avLst/>
          </a:prstGeom>
          <a:noFill/>
          <a:ln cap="flat">
            <a:noFill/>
          </a:ln>
        </p:spPr>
      </p:pic>
      <p:sp>
        <p:nvSpPr>
          <p:cNvPr id="6" name="Freeform 5">
            <a:extLst>
              <a:ext uri="{FF2B5EF4-FFF2-40B4-BE49-F238E27FC236}">
                <a16:creationId xmlns:a16="http://schemas.microsoft.com/office/drawing/2014/main" id="{A83B5771-1F0E-FA12-4182-D69E89189EAE}"/>
              </a:ext>
            </a:extLst>
          </p:cNvPr>
          <p:cNvSpPr/>
          <p:nvPr/>
        </p:nvSpPr>
        <p:spPr>
          <a:xfrm>
            <a:off x="6581156" y="2058835"/>
            <a:ext cx="949677" cy="9590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36722" cap="flat">
            <a:solidFill>
              <a:srgbClr val="00FF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Freeform 6">
            <a:extLst>
              <a:ext uri="{FF2B5EF4-FFF2-40B4-BE49-F238E27FC236}">
                <a16:creationId xmlns:a16="http://schemas.microsoft.com/office/drawing/2014/main" id="{4864BE68-AEDC-9843-A536-0051EA76D605}"/>
              </a:ext>
            </a:extLst>
          </p:cNvPr>
          <p:cNvSpPr/>
          <p:nvPr/>
        </p:nvSpPr>
        <p:spPr>
          <a:xfrm>
            <a:off x="6923160" y="3828958"/>
            <a:ext cx="284762" cy="281516"/>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36722" cap="flat">
            <a:solidFill>
              <a:srgbClr val="00FF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Freeform 7">
            <a:extLst>
              <a:ext uri="{FF2B5EF4-FFF2-40B4-BE49-F238E27FC236}">
                <a16:creationId xmlns:a16="http://schemas.microsoft.com/office/drawing/2014/main" id="{2C98E842-FC39-AEDF-32C8-499416198E2E}"/>
              </a:ext>
            </a:extLst>
          </p:cNvPr>
          <p:cNvSpPr/>
          <p:nvPr/>
        </p:nvSpPr>
        <p:spPr>
          <a:xfrm>
            <a:off x="6805074" y="3111483"/>
            <a:ext cx="483836" cy="501841"/>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36722" cap="flat">
            <a:solidFill>
              <a:srgbClr val="00FF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Freeform 8">
            <a:extLst>
              <a:ext uri="{FF2B5EF4-FFF2-40B4-BE49-F238E27FC236}">
                <a16:creationId xmlns:a16="http://schemas.microsoft.com/office/drawing/2014/main" id="{6DD8DCA8-9D86-5F8C-97BF-6E4BFDAA0E03}"/>
              </a:ext>
            </a:extLst>
          </p:cNvPr>
          <p:cNvSpPr/>
          <p:nvPr/>
        </p:nvSpPr>
        <p:spPr>
          <a:xfrm>
            <a:off x="7027557" y="4318199"/>
            <a:ext cx="63358" cy="770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36722" cap="flat">
            <a:solidFill>
              <a:srgbClr val="00FF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10" name="Group 9">
            <a:extLst>
              <a:ext uri="{FF2B5EF4-FFF2-40B4-BE49-F238E27FC236}">
                <a16:creationId xmlns:a16="http://schemas.microsoft.com/office/drawing/2014/main" id="{133A7697-5C69-E876-BB0B-51DF1817689B}"/>
              </a:ext>
            </a:extLst>
          </p:cNvPr>
          <p:cNvGrpSpPr/>
          <p:nvPr/>
        </p:nvGrpSpPr>
        <p:grpSpPr>
          <a:xfrm>
            <a:off x="198004" y="6443639"/>
            <a:ext cx="9966950" cy="940323"/>
            <a:chOff x="198004" y="6443639"/>
            <a:chExt cx="9966950" cy="940323"/>
          </a:xfrm>
        </p:grpSpPr>
        <p:grpSp>
          <p:nvGrpSpPr>
            <p:cNvPr id="11" name="Group 10">
              <a:extLst>
                <a:ext uri="{FF2B5EF4-FFF2-40B4-BE49-F238E27FC236}">
                  <a16:creationId xmlns:a16="http://schemas.microsoft.com/office/drawing/2014/main" id="{8E84A963-9A32-E545-E5B8-3FB6F50B35CC}"/>
                </a:ext>
              </a:extLst>
            </p:cNvPr>
            <p:cNvGrpSpPr/>
            <p:nvPr/>
          </p:nvGrpSpPr>
          <p:grpSpPr>
            <a:xfrm>
              <a:off x="198004" y="6443639"/>
              <a:ext cx="9966950" cy="940323"/>
              <a:chOff x="198004" y="6443639"/>
              <a:chExt cx="9966950" cy="940323"/>
            </a:xfrm>
          </p:grpSpPr>
          <p:sp>
            <p:nvSpPr>
              <p:cNvPr id="12" name="TextBox 11">
                <a:extLst>
                  <a:ext uri="{FF2B5EF4-FFF2-40B4-BE49-F238E27FC236}">
                    <a16:creationId xmlns:a16="http://schemas.microsoft.com/office/drawing/2014/main" id="{A4322167-36FD-2FC1-5740-DBDE2B2048DD}"/>
                  </a:ext>
                </a:extLst>
              </p:cNvPr>
              <p:cNvSpPr txBox="1"/>
              <p:nvPr/>
            </p:nvSpPr>
            <p:spPr>
              <a:xfrm>
                <a:off x="307796" y="6534000"/>
                <a:ext cx="9857158" cy="7052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The MS-CLEAN algorithm can also be formally derived as a </a:t>
                </a:r>
                <a:r>
                  <a:rPr lang="en-US" sz="1800" b="0" i="0" u="none" strike="noStrike" kern="1200" cap="none" spc="0" baseline="0">
                    <a:solidFill>
                      <a:srgbClr val="0000FF"/>
                    </a:solidFill>
                    <a:uFillTx/>
                    <a:latin typeface="Luxi Sans" pitchFamily="34"/>
                    <a:ea typeface="DejaVu LGC Sans" pitchFamily="2"/>
                    <a:cs typeface="DejaVu LGC Sans" pitchFamily="2"/>
                  </a:rPr>
                  <a:t>model-fitting problem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using        minimization and a basis set consisting of several 'blob' sizes.</a:t>
                </a:r>
              </a:p>
            </p:txBody>
          </p:sp>
          <p:sp>
            <p:nvSpPr>
              <p:cNvPr id="13" name="Rectangle 12">
                <a:extLst>
                  <a:ext uri="{FF2B5EF4-FFF2-40B4-BE49-F238E27FC236}">
                    <a16:creationId xmlns:a16="http://schemas.microsoft.com/office/drawing/2014/main" id="{4C16B596-D019-3C40-164B-ECEC697E60C3}"/>
                  </a:ext>
                </a:extLst>
              </p:cNvPr>
              <p:cNvSpPr/>
              <p:nvPr/>
            </p:nvSpPr>
            <p:spPr>
              <a:xfrm>
                <a:off x="198004" y="6443639"/>
                <a:ext cx="9712436" cy="940323"/>
              </a:xfrm>
              <a:prstGeom prst="rect">
                <a:avLst/>
              </a:pr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2998AAC-CA67-F69B-3DDA-1BB0CF168CB1}"/>
                    </a:ext>
                  </a:extLst>
                </p:cNvPr>
                <p:cNvSpPr txBox="1"/>
                <p:nvPr/>
              </p:nvSpPr>
              <p:spPr>
                <a:xfrm>
                  <a:off x="953661" y="6787679"/>
                  <a:ext cx="410401" cy="34955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𝜒</m:t>
                            </m:r>
                          </m:e>
                          <m:sup>
                            <m:r>
                              <a:rPr lang="en-US" i="0">
                                <a:latin typeface="Cambria Math" panose="02040503050406030204" pitchFamily="18" charset="0"/>
                              </a:rPr>
                              <m:t>2</m:t>
                            </m:r>
                          </m:sup>
                        </m:sSup>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4" name="TextBox 13">
                  <a:extLst>
                    <a:ext uri="{FF2B5EF4-FFF2-40B4-BE49-F238E27FC236}">
                      <a16:creationId xmlns:a16="http://schemas.microsoft.com/office/drawing/2014/main" id="{F2998AAC-CA67-F69B-3DDA-1BB0CF168CB1}"/>
                    </a:ext>
                  </a:extLst>
                </p:cNvPr>
                <p:cNvSpPr txBox="1">
                  <a:spLocks noRot="1" noChangeAspect="1" noMove="1" noResize="1" noEditPoints="1" noAdjustHandles="1" noChangeArrowheads="1" noChangeShapeType="1" noTextEdit="1"/>
                </p:cNvSpPr>
                <p:nvPr/>
              </p:nvSpPr>
              <p:spPr>
                <a:xfrm>
                  <a:off x="953661" y="6787679"/>
                  <a:ext cx="410401" cy="349556"/>
                </a:xfrm>
                <a:prstGeom prst="rect">
                  <a:avLst/>
                </a:prstGeom>
                <a:blipFill>
                  <a:blip r:embed="rId4"/>
                  <a:stretch>
                    <a:fillRect b="-10345"/>
                  </a:stretch>
                </a:blipFill>
                <a:ln cap="flat">
                  <a:noFill/>
                </a:ln>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2E3A-B51B-6CA9-A377-A4B26AF0CB49}"/>
              </a:ext>
            </a:extLst>
          </p:cNvPr>
          <p:cNvSpPr txBox="1">
            <a:spLocks noGrp="1"/>
          </p:cNvSpPr>
          <p:nvPr>
            <p:ph type="title" idx="4294967295"/>
          </p:nvPr>
        </p:nvSpPr>
        <p:spPr/>
        <p:txBody>
          <a:bodyPr>
            <a:spAutoFit/>
          </a:bodyPr>
          <a:lstStyle/>
          <a:p>
            <a:pPr lvl="0"/>
            <a:r>
              <a:rPr lang="en-US"/>
              <a:t>Deconvolution – Comparison of Algorithms</a:t>
            </a:r>
          </a:p>
        </p:txBody>
      </p:sp>
      <p:pic>
        <p:nvPicPr>
          <p:cNvPr id="3" name="Picture 2">
            <a:extLst>
              <a:ext uri="{FF2B5EF4-FFF2-40B4-BE49-F238E27FC236}">
                <a16:creationId xmlns:a16="http://schemas.microsoft.com/office/drawing/2014/main" id="{B76A2F74-D729-31A5-A5B9-57DCD57C357F}"/>
              </a:ext>
            </a:extLst>
          </p:cNvPr>
          <p:cNvPicPr>
            <a:picLocks noChangeAspect="1"/>
          </p:cNvPicPr>
          <p:nvPr/>
        </p:nvPicPr>
        <p:blipFill>
          <a:blip r:embed="rId3">
            <a:lum/>
            <a:alphaModFix/>
          </a:blip>
          <a:srcRect/>
          <a:stretch>
            <a:fillRect/>
          </a:stretch>
        </p:blipFill>
        <p:spPr>
          <a:xfrm>
            <a:off x="341281" y="2638080"/>
            <a:ext cx="2022835" cy="2031476"/>
          </a:xfrm>
          <a:prstGeom prst="rect">
            <a:avLst/>
          </a:prstGeom>
          <a:noFill/>
          <a:ln cap="flat">
            <a:noFill/>
          </a:ln>
        </p:spPr>
      </p:pic>
      <p:pic>
        <p:nvPicPr>
          <p:cNvPr id="4" name="Picture 3">
            <a:extLst>
              <a:ext uri="{FF2B5EF4-FFF2-40B4-BE49-F238E27FC236}">
                <a16:creationId xmlns:a16="http://schemas.microsoft.com/office/drawing/2014/main" id="{267CEA47-2064-3087-A931-D139F891CF4D}"/>
              </a:ext>
            </a:extLst>
          </p:cNvPr>
          <p:cNvPicPr>
            <a:picLocks noChangeAspect="1"/>
          </p:cNvPicPr>
          <p:nvPr/>
        </p:nvPicPr>
        <p:blipFill>
          <a:blip r:embed="rId4">
            <a:lum/>
            <a:alphaModFix/>
          </a:blip>
          <a:srcRect/>
          <a:stretch>
            <a:fillRect/>
          </a:stretch>
        </p:blipFill>
        <p:spPr>
          <a:xfrm>
            <a:off x="2591281" y="2630518"/>
            <a:ext cx="2075761" cy="2055242"/>
          </a:xfrm>
          <a:prstGeom prst="rect">
            <a:avLst/>
          </a:prstGeom>
          <a:noFill/>
          <a:ln cap="flat">
            <a:noFill/>
          </a:ln>
        </p:spPr>
      </p:pic>
      <p:pic>
        <p:nvPicPr>
          <p:cNvPr id="5" name="Picture 4">
            <a:extLst>
              <a:ext uri="{FF2B5EF4-FFF2-40B4-BE49-F238E27FC236}">
                <a16:creationId xmlns:a16="http://schemas.microsoft.com/office/drawing/2014/main" id="{6E5CFB0F-4475-357D-5BA3-97C5DC80A9A7}"/>
              </a:ext>
            </a:extLst>
          </p:cNvPr>
          <p:cNvPicPr>
            <a:picLocks noChangeAspect="1"/>
          </p:cNvPicPr>
          <p:nvPr/>
        </p:nvPicPr>
        <p:blipFill>
          <a:blip r:embed="rId5">
            <a:lum/>
            <a:alphaModFix/>
          </a:blip>
          <a:srcRect/>
          <a:stretch>
            <a:fillRect/>
          </a:stretch>
        </p:blipFill>
        <p:spPr>
          <a:xfrm>
            <a:off x="4870441" y="2631963"/>
            <a:ext cx="2159282" cy="2065684"/>
          </a:xfrm>
          <a:prstGeom prst="rect">
            <a:avLst/>
          </a:prstGeom>
          <a:noFill/>
          <a:ln cap="flat">
            <a:noFill/>
          </a:ln>
        </p:spPr>
      </p:pic>
      <p:pic>
        <p:nvPicPr>
          <p:cNvPr id="6" name="Picture 5">
            <a:extLst>
              <a:ext uri="{FF2B5EF4-FFF2-40B4-BE49-F238E27FC236}">
                <a16:creationId xmlns:a16="http://schemas.microsoft.com/office/drawing/2014/main" id="{8D3399A1-072B-0FA0-9E38-7D294FE2C901}"/>
              </a:ext>
            </a:extLst>
          </p:cNvPr>
          <p:cNvPicPr>
            <a:picLocks noChangeAspect="1"/>
          </p:cNvPicPr>
          <p:nvPr/>
        </p:nvPicPr>
        <p:blipFill>
          <a:blip r:embed="rId6">
            <a:lum/>
            <a:alphaModFix/>
          </a:blip>
          <a:srcRect/>
          <a:stretch>
            <a:fillRect/>
          </a:stretch>
        </p:blipFill>
        <p:spPr>
          <a:xfrm>
            <a:off x="7246080" y="2656075"/>
            <a:ext cx="2159995" cy="2074316"/>
          </a:xfrm>
          <a:prstGeom prst="rect">
            <a:avLst/>
          </a:prstGeom>
          <a:noFill/>
          <a:ln cap="flat">
            <a:noFill/>
          </a:ln>
        </p:spPr>
      </p:pic>
      <p:sp>
        <p:nvSpPr>
          <p:cNvPr id="7" name="TextBox 6">
            <a:extLst>
              <a:ext uri="{FF2B5EF4-FFF2-40B4-BE49-F238E27FC236}">
                <a16:creationId xmlns:a16="http://schemas.microsoft.com/office/drawing/2014/main" id="{C801E467-47A2-976C-041E-FA35DAD65B05}"/>
              </a:ext>
            </a:extLst>
          </p:cNvPr>
          <p:cNvSpPr txBox="1"/>
          <p:nvPr/>
        </p:nvSpPr>
        <p:spPr>
          <a:xfrm>
            <a:off x="603357" y="797402"/>
            <a:ext cx="7596990" cy="43527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Luxi Sans" pitchFamily="34"/>
                <a:ea typeface="DejaVu LGC Sans" pitchFamily="2"/>
                <a:cs typeface="DejaVu LGC Sans" pitchFamily="2"/>
              </a:rPr>
              <a:t>   CLEAN                    MEM                         MS-CLEAN                     ASP</a:t>
            </a:r>
          </a:p>
        </p:txBody>
      </p:sp>
      <p:sp>
        <p:nvSpPr>
          <p:cNvPr id="8" name="TextBox 7">
            <a:extLst>
              <a:ext uri="{FF2B5EF4-FFF2-40B4-BE49-F238E27FC236}">
                <a16:creationId xmlns:a16="http://schemas.microsoft.com/office/drawing/2014/main" id="{3AB8DF9E-DBF0-F781-F54C-D102E16D4BA2}"/>
              </a:ext>
            </a:extLst>
          </p:cNvPr>
          <p:cNvSpPr txBox="1"/>
          <p:nvPr/>
        </p:nvSpPr>
        <p:spPr>
          <a:xfrm>
            <a:off x="351358" y="1304281"/>
            <a:ext cx="1943282" cy="8308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a:t>
            </a:r>
          </a:p>
        </p:txBody>
      </p:sp>
      <p:sp>
        <p:nvSpPr>
          <p:cNvPr id="9" name="TextBox 8">
            <a:extLst>
              <a:ext uri="{FF2B5EF4-FFF2-40B4-BE49-F238E27FC236}">
                <a16:creationId xmlns:a16="http://schemas.microsoft.com/office/drawing/2014/main" id="{D01067E9-8D8A-E705-8791-7055103DA82A}"/>
              </a:ext>
            </a:extLst>
          </p:cNvPr>
          <p:cNvSpPr txBox="1"/>
          <p:nvPr/>
        </p:nvSpPr>
        <p:spPr>
          <a:xfrm>
            <a:off x="2534396" y="1343884"/>
            <a:ext cx="225683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smoothness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constraint</a:t>
            </a:r>
          </a:p>
        </p:txBody>
      </p:sp>
      <p:sp>
        <p:nvSpPr>
          <p:cNvPr id="10" name="TextBox 9">
            <a:extLst>
              <a:ext uri="{FF2B5EF4-FFF2-40B4-BE49-F238E27FC236}">
                <a16:creationId xmlns:a16="http://schemas.microsoft.com/office/drawing/2014/main" id="{AD680ED3-2885-4C2E-9B12-560222FC39D0}"/>
              </a:ext>
            </a:extLst>
          </p:cNvPr>
          <p:cNvSpPr txBox="1"/>
          <p:nvPr/>
        </p:nvSpPr>
        <p:spPr>
          <a:xfrm>
            <a:off x="4849200" y="1324444"/>
            <a:ext cx="2298957"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fixed set of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sizes</a:t>
            </a:r>
          </a:p>
        </p:txBody>
      </p:sp>
      <p:sp>
        <p:nvSpPr>
          <p:cNvPr id="11" name="TextBox 10">
            <a:extLst>
              <a:ext uri="{FF2B5EF4-FFF2-40B4-BE49-F238E27FC236}">
                <a16:creationId xmlns:a16="http://schemas.microsoft.com/office/drawing/2014/main" id="{699960E2-2928-2C56-C90C-B33CAE18BC88}"/>
              </a:ext>
            </a:extLst>
          </p:cNvPr>
          <p:cNvSpPr txBox="1"/>
          <p:nvPr/>
        </p:nvSpPr>
        <p:spPr>
          <a:xfrm>
            <a:off x="7242477" y="1311843"/>
            <a:ext cx="239795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adaptive best-fit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per component</a:t>
            </a:r>
          </a:p>
        </p:txBody>
      </p:sp>
      <p:pic>
        <p:nvPicPr>
          <p:cNvPr id="12" name="Picture 11">
            <a:extLst>
              <a:ext uri="{FF2B5EF4-FFF2-40B4-BE49-F238E27FC236}">
                <a16:creationId xmlns:a16="http://schemas.microsoft.com/office/drawing/2014/main" id="{73EBA20B-8DF0-8CFA-EDFE-040B66102C9D}"/>
              </a:ext>
            </a:extLst>
          </p:cNvPr>
          <p:cNvPicPr>
            <a:picLocks noChangeAspect="1"/>
          </p:cNvPicPr>
          <p:nvPr/>
        </p:nvPicPr>
        <p:blipFill>
          <a:blip r:embed="rId7">
            <a:lum/>
            <a:alphaModFix/>
          </a:blip>
          <a:srcRect/>
          <a:stretch>
            <a:fillRect/>
          </a:stretch>
        </p:blipFill>
        <p:spPr>
          <a:xfrm>
            <a:off x="322563" y="4762442"/>
            <a:ext cx="2041562" cy="1991160"/>
          </a:xfrm>
          <a:prstGeom prst="rect">
            <a:avLst/>
          </a:prstGeom>
          <a:noFill/>
          <a:ln cap="flat">
            <a:noFill/>
          </a:ln>
        </p:spPr>
      </p:pic>
      <p:pic>
        <p:nvPicPr>
          <p:cNvPr id="13" name="Picture 12">
            <a:extLst>
              <a:ext uri="{FF2B5EF4-FFF2-40B4-BE49-F238E27FC236}">
                <a16:creationId xmlns:a16="http://schemas.microsoft.com/office/drawing/2014/main" id="{6D98113B-9809-5B74-B35F-7F7F75A81BE9}"/>
              </a:ext>
            </a:extLst>
          </p:cNvPr>
          <p:cNvPicPr>
            <a:picLocks noChangeAspect="1"/>
          </p:cNvPicPr>
          <p:nvPr/>
        </p:nvPicPr>
        <p:blipFill>
          <a:blip r:embed="rId8">
            <a:lum/>
            <a:alphaModFix/>
          </a:blip>
          <a:srcRect/>
          <a:stretch>
            <a:fillRect/>
          </a:stretch>
        </p:blipFill>
        <p:spPr>
          <a:xfrm>
            <a:off x="2611078" y="4758482"/>
            <a:ext cx="2057400" cy="1980718"/>
          </a:xfrm>
          <a:prstGeom prst="rect">
            <a:avLst/>
          </a:prstGeom>
          <a:noFill/>
          <a:ln cap="flat">
            <a:noFill/>
          </a:ln>
        </p:spPr>
      </p:pic>
      <p:pic>
        <p:nvPicPr>
          <p:cNvPr id="14" name="Picture 13">
            <a:extLst>
              <a:ext uri="{FF2B5EF4-FFF2-40B4-BE49-F238E27FC236}">
                <a16:creationId xmlns:a16="http://schemas.microsoft.com/office/drawing/2014/main" id="{23BDA925-FC4A-5F69-5103-CFC9692C2409}"/>
              </a:ext>
            </a:extLst>
          </p:cNvPr>
          <p:cNvPicPr>
            <a:picLocks noChangeAspect="1"/>
          </p:cNvPicPr>
          <p:nvPr/>
        </p:nvPicPr>
        <p:blipFill>
          <a:blip r:embed="rId9">
            <a:lum/>
            <a:alphaModFix/>
          </a:blip>
          <a:srcRect/>
          <a:stretch>
            <a:fillRect/>
          </a:stretch>
        </p:blipFill>
        <p:spPr>
          <a:xfrm>
            <a:off x="4894197" y="4763164"/>
            <a:ext cx="2130835" cy="1963436"/>
          </a:xfrm>
          <a:prstGeom prst="rect">
            <a:avLst/>
          </a:prstGeom>
          <a:noFill/>
          <a:ln cap="flat">
            <a:noFill/>
          </a:ln>
        </p:spPr>
      </p:pic>
      <p:pic>
        <p:nvPicPr>
          <p:cNvPr id="15" name="Picture 14">
            <a:extLst>
              <a:ext uri="{FF2B5EF4-FFF2-40B4-BE49-F238E27FC236}">
                <a16:creationId xmlns:a16="http://schemas.microsoft.com/office/drawing/2014/main" id="{725917AA-B0CE-3945-5E81-0A74679E1F9B}"/>
              </a:ext>
            </a:extLst>
          </p:cNvPr>
          <p:cNvPicPr>
            <a:picLocks noChangeAspect="1"/>
          </p:cNvPicPr>
          <p:nvPr/>
        </p:nvPicPr>
        <p:blipFill>
          <a:blip r:embed="rId10">
            <a:lum/>
            <a:alphaModFix/>
          </a:blip>
          <a:srcRect/>
          <a:stretch>
            <a:fillRect/>
          </a:stretch>
        </p:blipFill>
        <p:spPr>
          <a:xfrm>
            <a:off x="7261195" y="4804915"/>
            <a:ext cx="2132280" cy="1922041"/>
          </a:xfrm>
          <a:prstGeom prst="rect">
            <a:avLst/>
          </a:prstGeom>
          <a:noFill/>
          <a:ln cap="flat">
            <a:no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68FB6B2-4395-0C8D-10E9-E3545FCC23A7}"/>
                  </a:ext>
                </a:extLst>
              </p:cNvPr>
              <p:cNvSpPr txBox="1"/>
              <p:nvPr/>
            </p:nvSpPr>
            <p:spPr>
              <a:xfrm>
                <a:off x="9461159" y="3441957"/>
                <a:ext cx="462604"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6" name="TextBox 15">
                <a:extLst>
                  <a:ext uri="{FF2B5EF4-FFF2-40B4-BE49-F238E27FC236}">
                    <a16:creationId xmlns:a16="http://schemas.microsoft.com/office/drawing/2014/main" id="{468FB6B2-4395-0C8D-10E9-E3545FCC23A7}"/>
                  </a:ext>
                </a:extLst>
              </p:cNvPr>
              <p:cNvSpPr txBox="1">
                <a:spLocks noRot="1" noChangeAspect="1" noMove="1" noResize="1" noEditPoints="1" noAdjustHandles="1" noChangeArrowheads="1" noChangeShapeType="1" noTextEdit="1"/>
              </p:cNvSpPr>
              <p:nvPr/>
            </p:nvSpPr>
            <p:spPr>
              <a:xfrm>
                <a:off x="9461159" y="3441957"/>
                <a:ext cx="462604" cy="413637"/>
              </a:xfrm>
              <a:prstGeom prst="rect">
                <a:avLst/>
              </a:prstGeom>
              <a:blipFill>
                <a:blip r:embed="rId11"/>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E5A4152-B6A5-9230-6346-A2BA6EE9095B}"/>
                  </a:ext>
                </a:extLst>
              </p:cNvPr>
              <p:cNvSpPr txBox="1"/>
              <p:nvPr/>
            </p:nvSpPr>
            <p:spPr>
              <a:xfrm>
                <a:off x="9474116" y="5397483"/>
                <a:ext cx="571317"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𝑜𝑢𝑡</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7" name="TextBox 16">
                <a:extLst>
                  <a:ext uri="{FF2B5EF4-FFF2-40B4-BE49-F238E27FC236}">
                    <a16:creationId xmlns:a16="http://schemas.microsoft.com/office/drawing/2014/main" id="{7E5A4152-B6A5-9230-6346-A2BA6EE9095B}"/>
                  </a:ext>
                </a:extLst>
              </p:cNvPr>
              <p:cNvSpPr txBox="1">
                <a:spLocks noRot="1" noChangeAspect="1" noMove="1" noResize="1" noEditPoints="1" noAdjustHandles="1" noChangeArrowheads="1" noChangeShapeType="1" noTextEdit="1"/>
              </p:cNvSpPr>
              <p:nvPr/>
            </p:nvSpPr>
            <p:spPr>
              <a:xfrm>
                <a:off x="9474116" y="5397483"/>
                <a:ext cx="571317" cy="413637"/>
              </a:xfrm>
              <a:prstGeom prst="rect">
                <a:avLst/>
              </a:prstGeom>
              <a:blipFill>
                <a:blip r:embed="rId12"/>
                <a:stretch>
                  <a:fillRect/>
                </a:stretch>
              </a:blipFill>
              <a:ln cap="flat">
                <a:noFill/>
              </a:ln>
            </p:spPr>
            <p:txBody>
              <a:bodyPr/>
              <a:lstStyle/>
              <a:p>
                <a:r>
                  <a:rPr 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1936-B7B1-11E8-C824-B59714AA9E46}"/>
              </a:ext>
            </a:extLst>
          </p:cNvPr>
          <p:cNvSpPr txBox="1">
            <a:spLocks noGrp="1"/>
          </p:cNvSpPr>
          <p:nvPr>
            <p:ph type="title" idx="4294967295"/>
          </p:nvPr>
        </p:nvSpPr>
        <p:spPr/>
        <p:txBody>
          <a:bodyPr>
            <a:spAutoFit/>
          </a:bodyPr>
          <a:lstStyle/>
          <a:p>
            <a:pPr lvl="0"/>
            <a:r>
              <a:rPr lang="en-US"/>
              <a:t>Deconvolution – Comparison of Algorithms</a:t>
            </a:r>
          </a:p>
        </p:txBody>
      </p:sp>
      <p:pic>
        <p:nvPicPr>
          <p:cNvPr id="3" name="Picture 2">
            <a:extLst>
              <a:ext uri="{FF2B5EF4-FFF2-40B4-BE49-F238E27FC236}">
                <a16:creationId xmlns:a16="http://schemas.microsoft.com/office/drawing/2014/main" id="{70AF774F-5B2B-18AA-91CB-5E9018FA9D48}"/>
              </a:ext>
            </a:extLst>
          </p:cNvPr>
          <p:cNvPicPr>
            <a:picLocks noChangeAspect="1"/>
          </p:cNvPicPr>
          <p:nvPr/>
        </p:nvPicPr>
        <p:blipFill>
          <a:blip r:embed="rId3">
            <a:lum/>
            <a:alphaModFix/>
          </a:blip>
          <a:srcRect/>
          <a:stretch>
            <a:fillRect/>
          </a:stretch>
        </p:blipFill>
        <p:spPr>
          <a:xfrm>
            <a:off x="321118" y="4690442"/>
            <a:ext cx="2024280" cy="2042275"/>
          </a:xfrm>
          <a:prstGeom prst="rect">
            <a:avLst/>
          </a:prstGeom>
          <a:noFill/>
          <a:ln cap="flat">
            <a:noFill/>
          </a:ln>
        </p:spPr>
      </p:pic>
      <p:pic>
        <p:nvPicPr>
          <p:cNvPr id="4" name="Picture 3">
            <a:extLst>
              <a:ext uri="{FF2B5EF4-FFF2-40B4-BE49-F238E27FC236}">
                <a16:creationId xmlns:a16="http://schemas.microsoft.com/office/drawing/2014/main" id="{38775BA7-EE0F-7B86-DABC-3AFD62320A2B}"/>
              </a:ext>
            </a:extLst>
          </p:cNvPr>
          <p:cNvPicPr>
            <a:picLocks noChangeAspect="1"/>
          </p:cNvPicPr>
          <p:nvPr/>
        </p:nvPicPr>
        <p:blipFill>
          <a:blip r:embed="rId4">
            <a:lum/>
            <a:alphaModFix/>
          </a:blip>
          <a:srcRect/>
          <a:stretch>
            <a:fillRect/>
          </a:stretch>
        </p:blipFill>
        <p:spPr>
          <a:xfrm>
            <a:off x="339480" y="2638080"/>
            <a:ext cx="2015282" cy="2031476"/>
          </a:xfrm>
          <a:prstGeom prst="rect">
            <a:avLst/>
          </a:prstGeom>
          <a:noFill/>
          <a:ln cap="flat">
            <a:noFill/>
          </a:ln>
        </p:spPr>
      </p:pic>
      <p:pic>
        <p:nvPicPr>
          <p:cNvPr id="5" name="Picture 4">
            <a:extLst>
              <a:ext uri="{FF2B5EF4-FFF2-40B4-BE49-F238E27FC236}">
                <a16:creationId xmlns:a16="http://schemas.microsoft.com/office/drawing/2014/main" id="{F48E009E-18E6-433C-259A-ECD11C1A3E8C}"/>
              </a:ext>
            </a:extLst>
          </p:cNvPr>
          <p:cNvPicPr>
            <a:picLocks noChangeAspect="1"/>
          </p:cNvPicPr>
          <p:nvPr/>
        </p:nvPicPr>
        <p:blipFill>
          <a:blip r:embed="rId5">
            <a:lum/>
            <a:alphaModFix/>
          </a:blip>
          <a:srcRect/>
          <a:stretch>
            <a:fillRect/>
          </a:stretch>
        </p:blipFill>
        <p:spPr>
          <a:xfrm>
            <a:off x="2581195" y="2630518"/>
            <a:ext cx="2067842" cy="2055242"/>
          </a:xfrm>
          <a:prstGeom prst="rect">
            <a:avLst/>
          </a:prstGeom>
          <a:noFill/>
          <a:ln cap="flat">
            <a:noFill/>
          </a:ln>
        </p:spPr>
      </p:pic>
      <p:pic>
        <p:nvPicPr>
          <p:cNvPr id="6" name="Picture 5">
            <a:extLst>
              <a:ext uri="{FF2B5EF4-FFF2-40B4-BE49-F238E27FC236}">
                <a16:creationId xmlns:a16="http://schemas.microsoft.com/office/drawing/2014/main" id="{6695AF5D-3954-AF75-FA18-C33A70B316C5}"/>
              </a:ext>
            </a:extLst>
          </p:cNvPr>
          <p:cNvPicPr>
            <a:picLocks noChangeAspect="1"/>
          </p:cNvPicPr>
          <p:nvPr/>
        </p:nvPicPr>
        <p:blipFill>
          <a:blip r:embed="rId6">
            <a:lum/>
            <a:alphaModFix/>
          </a:blip>
          <a:srcRect/>
          <a:stretch>
            <a:fillRect/>
          </a:stretch>
        </p:blipFill>
        <p:spPr>
          <a:xfrm>
            <a:off x="2559963" y="4681078"/>
            <a:ext cx="2058478" cy="2050916"/>
          </a:xfrm>
          <a:prstGeom prst="rect">
            <a:avLst/>
          </a:prstGeom>
          <a:noFill/>
          <a:ln cap="flat">
            <a:noFill/>
          </a:ln>
        </p:spPr>
      </p:pic>
      <p:pic>
        <p:nvPicPr>
          <p:cNvPr id="7" name="Picture 6">
            <a:extLst>
              <a:ext uri="{FF2B5EF4-FFF2-40B4-BE49-F238E27FC236}">
                <a16:creationId xmlns:a16="http://schemas.microsoft.com/office/drawing/2014/main" id="{5FEFAF34-E51D-BC15-CA7A-A05E0C6999E8}"/>
              </a:ext>
            </a:extLst>
          </p:cNvPr>
          <p:cNvPicPr>
            <a:picLocks noChangeAspect="1"/>
          </p:cNvPicPr>
          <p:nvPr/>
        </p:nvPicPr>
        <p:blipFill>
          <a:blip r:embed="rId7">
            <a:lum/>
            <a:alphaModFix/>
          </a:blip>
          <a:srcRect/>
          <a:stretch>
            <a:fillRect/>
          </a:stretch>
        </p:blipFill>
        <p:spPr>
          <a:xfrm>
            <a:off x="4851358" y="2631963"/>
            <a:ext cx="2151363" cy="2065684"/>
          </a:xfrm>
          <a:prstGeom prst="rect">
            <a:avLst/>
          </a:prstGeom>
          <a:noFill/>
          <a:ln cap="flat">
            <a:noFill/>
          </a:ln>
        </p:spPr>
      </p:pic>
      <p:pic>
        <p:nvPicPr>
          <p:cNvPr id="8" name="Picture 7">
            <a:extLst>
              <a:ext uri="{FF2B5EF4-FFF2-40B4-BE49-F238E27FC236}">
                <a16:creationId xmlns:a16="http://schemas.microsoft.com/office/drawing/2014/main" id="{92B3B380-3833-3CC7-C949-CF8636659E06}"/>
              </a:ext>
            </a:extLst>
          </p:cNvPr>
          <p:cNvPicPr>
            <a:picLocks noChangeAspect="1"/>
          </p:cNvPicPr>
          <p:nvPr/>
        </p:nvPicPr>
        <p:blipFill>
          <a:blip r:embed="rId8">
            <a:lum/>
            <a:alphaModFix/>
          </a:blip>
          <a:srcRect/>
          <a:stretch>
            <a:fillRect/>
          </a:stretch>
        </p:blipFill>
        <p:spPr>
          <a:xfrm>
            <a:off x="4865760" y="4698004"/>
            <a:ext cx="2120036" cy="2016718"/>
          </a:xfrm>
          <a:prstGeom prst="rect">
            <a:avLst/>
          </a:prstGeom>
          <a:noFill/>
          <a:ln cap="flat">
            <a:noFill/>
          </a:ln>
        </p:spPr>
      </p:pic>
      <p:pic>
        <p:nvPicPr>
          <p:cNvPr id="9" name="Picture 8">
            <a:extLst>
              <a:ext uri="{FF2B5EF4-FFF2-40B4-BE49-F238E27FC236}">
                <a16:creationId xmlns:a16="http://schemas.microsoft.com/office/drawing/2014/main" id="{1EEB20E7-0225-7512-40D7-DA4B14C41D27}"/>
              </a:ext>
            </a:extLst>
          </p:cNvPr>
          <p:cNvPicPr>
            <a:picLocks noChangeAspect="1"/>
          </p:cNvPicPr>
          <p:nvPr/>
        </p:nvPicPr>
        <p:blipFill>
          <a:blip r:embed="rId9">
            <a:lum/>
            <a:alphaModFix/>
          </a:blip>
          <a:srcRect/>
          <a:stretch>
            <a:fillRect/>
          </a:stretch>
        </p:blipFill>
        <p:spPr>
          <a:xfrm>
            <a:off x="7217999" y="2656075"/>
            <a:ext cx="2174763" cy="2074316"/>
          </a:xfrm>
          <a:prstGeom prst="rect">
            <a:avLst/>
          </a:prstGeom>
          <a:noFill/>
          <a:ln cap="flat">
            <a:noFill/>
          </a:ln>
        </p:spPr>
      </p:pic>
      <p:pic>
        <p:nvPicPr>
          <p:cNvPr id="10" name="Picture 9">
            <a:extLst>
              <a:ext uri="{FF2B5EF4-FFF2-40B4-BE49-F238E27FC236}">
                <a16:creationId xmlns:a16="http://schemas.microsoft.com/office/drawing/2014/main" id="{E1D855F0-9576-0A70-0E72-3E3FAACBDE1D}"/>
              </a:ext>
            </a:extLst>
          </p:cNvPr>
          <p:cNvPicPr>
            <a:picLocks noChangeAspect="1"/>
          </p:cNvPicPr>
          <p:nvPr/>
        </p:nvPicPr>
        <p:blipFill>
          <a:blip r:embed="rId10">
            <a:lum/>
            <a:alphaModFix/>
          </a:blip>
          <a:srcRect/>
          <a:stretch>
            <a:fillRect/>
          </a:stretch>
        </p:blipFill>
        <p:spPr>
          <a:xfrm>
            <a:off x="7209358" y="4737597"/>
            <a:ext cx="2162519" cy="2013115"/>
          </a:xfrm>
          <a:prstGeom prst="rect">
            <a:avLst/>
          </a:prstGeom>
          <a:noFill/>
          <a:ln cap="flat">
            <a:noFill/>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E43DBF-6930-E29F-13C1-18C314D74B08}"/>
                  </a:ext>
                </a:extLst>
              </p:cNvPr>
              <p:cNvSpPr txBox="1"/>
              <p:nvPr/>
            </p:nvSpPr>
            <p:spPr>
              <a:xfrm>
                <a:off x="9461516" y="3442322"/>
                <a:ext cx="462604"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EDE43DBF-6930-E29F-13C1-18C314D74B08}"/>
                  </a:ext>
                </a:extLst>
              </p:cNvPr>
              <p:cNvSpPr txBox="1">
                <a:spLocks noRot="1" noChangeAspect="1" noMove="1" noResize="1" noEditPoints="1" noAdjustHandles="1" noChangeArrowheads="1" noChangeShapeType="1" noTextEdit="1"/>
              </p:cNvSpPr>
              <p:nvPr/>
            </p:nvSpPr>
            <p:spPr>
              <a:xfrm>
                <a:off x="9461516" y="3442322"/>
                <a:ext cx="462604" cy="413637"/>
              </a:xfrm>
              <a:prstGeom prst="rect">
                <a:avLst/>
              </a:prstGeom>
              <a:blipFill>
                <a:blip r:embed="rId11"/>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3C0A5D0-33F7-00D3-2C5D-02CF680094CB}"/>
                  </a:ext>
                </a:extLst>
              </p:cNvPr>
              <p:cNvSpPr txBox="1"/>
              <p:nvPr/>
            </p:nvSpPr>
            <p:spPr>
              <a:xfrm>
                <a:off x="9474482" y="5397840"/>
                <a:ext cx="561597"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𝑟𝑒𝑠</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B3C0A5D0-33F7-00D3-2C5D-02CF680094CB}"/>
                  </a:ext>
                </a:extLst>
              </p:cNvPr>
              <p:cNvSpPr txBox="1">
                <a:spLocks noRot="1" noChangeAspect="1" noMove="1" noResize="1" noEditPoints="1" noAdjustHandles="1" noChangeArrowheads="1" noChangeShapeType="1" noTextEdit="1"/>
              </p:cNvSpPr>
              <p:nvPr/>
            </p:nvSpPr>
            <p:spPr>
              <a:xfrm>
                <a:off x="9474482" y="5397840"/>
                <a:ext cx="561597" cy="413637"/>
              </a:xfrm>
              <a:prstGeom prst="rect">
                <a:avLst/>
              </a:prstGeom>
              <a:blipFill>
                <a:blip r:embed="rId12"/>
                <a:stretch>
                  <a:fillRect/>
                </a:stretch>
              </a:blipFill>
              <a:ln cap="flat">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60BF693F-5077-F373-FC0D-471A496C3AAB}"/>
              </a:ext>
            </a:extLst>
          </p:cNvPr>
          <p:cNvSpPr txBox="1"/>
          <p:nvPr/>
        </p:nvSpPr>
        <p:spPr>
          <a:xfrm>
            <a:off x="351723" y="1304638"/>
            <a:ext cx="1943282" cy="8308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a:t>
            </a:r>
          </a:p>
        </p:txBody>
      </p:sp>
      <p:sp>
        <p:nvSpPr>
          <p:cNvPr id="15" name="TextBox 14">
            <a:extLst>
              <a:ext uri="{FF2B5EF4-FFF2-40B4-BE49-F238E27FC236}">
                <a16:creationId xmlns:a16="http://schemas.microsoft.com/office/drawing/2014/main" id="{1FB36018-4BE6-28A4-4A04-23937AC154FC}"/>
              </a:ext>
            </a:extLst>
          </p:cNvPr>
          <p:cNvSpPr txBox="1"/>
          <p:nvPr/>
        </p:nvSpPr>
        <p:spPr>
          <a:xfrm>
            <a:off x="2534762" y="1344241"/>
            <a:ext cx="225683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Point source model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with a smoothness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constraint</a:t>
            </a:r>
          </a:p>
        </p:txBody>
      </p:sp>
      <p:sp>
        <p:nvSpPr>
          <p:cNvPr id="16" name="TextBox 15">
            <a:extLst>
              <a:ext uri="{FF2B5EF4-FFF2-40B4-BE49-F238E27FC236}">
                <a16:creationId xmlns:a16="http://schemas.microsoft.com/office/drawing/2014/main" id="{4DF166E2-3C36-DBD5-01AE-449AB8E34446}"/>
              </a:ext>
            </a:extLst>
          </p:cNvPr>
          <p:cNvSpPr txBox="1"/>
          <p:nvPr/>
        </p:nvSpPr>
        <p:spPr>
          <a:xfrm>
            <a:off x="4849556" y="1324801"/>
            <a:ext cx="2298957"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fixed set of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sizes</a:t>
            </a:r>
          </a:p>
        </p:txBody>
      </p:sp>
      <p:sp>
        <p:nvSpPr>
          <p:cNvPr id="17" name="TextBox 16">
            <a:extLst>
              <a:ext uri="{FF2B5EF4-FFF2-40B4-BE49-F238E27FC236}">
                <a16:creationId xmlns:a16="http://schemas.microsoft.com/office/drawing/2014/main" id="{F1D76D5A-5BEA-D0E4-F110-745522E1DA2C}"/>
              </a:ext>
            </a:extLst>
          </p:cNvPr>
          <p:cNvSpPr txBox="1"/>
          <p:nvPr/>
        </p:nvSpPr>
        <p:spPr>
          <a:xfrm>
            <a:off x="7242843" y="1312200"/>
            <a:ext cx="239795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adaptive best-fit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per component</a:t>
            </a:r>
          </a:p>
        </p:txBody>
      </p:sp>
      <p:sp>
        <p:nvSpPr>
          <p:cNvPr id="18" name="TextBox 17">
            <a:extLst>
              <a:ext uri="{FF2B5EF4-FFF2-40B4-BE49-F238E27FC236}">
                <a16:creationId xmlns:a16="http://schemas.microsoft.com/office/drawing/2014/main" id="{F63876A1-2846-54D6-B747-08F85F83A498}"/>
              </a:ext>
            </a:extLst>
          </p:cNvPr>
          <p:cNvSpPr txBox="1"/>
          <p:nvPr/>
        </p:nvSpPr>
        <p:spPr>
          <a:xfrm>
            <a:off x="603357" y="797402"/>
            <a:ext cx="7596990" cy="43527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Luxi Sans" pitchFamily="34"/>
                <a:ea typeface="DejaVu LGC Sans" pitchFamily="2"/>
                <a:cs typeface="DejaVu LGC Sans" pitchFamily="2"/>
              </a:rPr>
              <a:t>   CLEAN                    MEM                         MS-CLEAN                     ASP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CB59-DAC2-DAFA-62D6-3E00AEB8EC0D}"/>
              </a:ext>
            </a:extLst>
          </p:cNvPr>
          <p:cNvSpPr txBox="1">
            <a:spLocks noGrp="1"/>
          </p:cNvSpPr>
          <p:nvPr>
            <p:ph type="title" idx="4294967295"/>
          </p:nvPr>
        </p:nvSpPr>
        <p:spPr/>
        <p:txBody>
          <a:bodyPr>
            <a:spAutoFit/>
          </a:bodyPr>
          <a:lstStyle/>
          <a:p>
            <a:pPr lvl="0"/>
            <a:r>
              <a:rPr lang="en-US"/>
              <a:t>Measurements</a:t>
            </a:r>
          </a:p>
        </p:txBody>
      </p:sp>
      <p:grpSp>
        <p:nvGrpSpPr>
          <p:cNvPr id="3" name="Group 2">
            <a:extLst>
              <a:ext uri="{FF2B5EF4-FFF2-40B4-BE49-F238E27FC236}">
                <a16:creationId xmlns:a16="http://schemas.microsoft.com/office/drawing/2014/main" id="{C5CE6049-409A-004B-7A95-1FBA55F4708A}"/>
              </a:ext>
            </a:extLst>
          </p:cNvPr>
          <p:cNvGrpSpPr/>
          <p:nvPr/>
        </p:nvGrpSpPr>
        <p:grpSpPr>
          <a:xfrm>
            <a:off x="2650202" y="3003118"/>
            <a:ext cx="3842646" cy="3354842"/>
            <a:chOff x="833759" y="2680920"/>
            <a:chExt cx="3842646" cy="3354842"/>
          </a:xfrm>
        </p:grpSpPr>
        <p:grpSp>
          <p:nvGrpSpPr>
            <p:cNvPr id="4" name="Group 3">
              <a:extLst>
                <a:ext uri="{FF2B5EF4-FFF2-40B4-BE49-F238E27FC236}">
                  <a16:creationId xmlns:a16="http://schemas.microsoft.com/office/drawing/2014/main" id="{5599C872-A4B4-E1BB-C7CD-D3AB08BC6EA6}"/>
                </a:ext>
              </a:extLst>
            </p:cNvPr>
            <p:cNvGrpSpPr/>
            <p:nvPr/>
          </p:nvGrpSpPr>
          <p:grpSpPr>
            <a:xfrm>
              <a:off x="833759" y="2680920"/>
              <a:ext cx="3842646" cy="2707565"/>
              <a:chOff x="833759" y="2680920"/>
              <a:chExt cx="3842646" cy="2707565"/>
            </a:xfrm>
          </p:grpSpPr>
          <p:sp>
            <p:nvSpPr>
              <p:cNvPr id="5" name="Freeform 4">
                <a:extLst>
                  <a:ext uri="{FF2B5EF4-FFF2-40B4-BE49-F238E27FC236}">
                    <a16:creationId xmlns:a16="http://schemas.microsoft.com/office/drawing/2014/main" id="{BE257394-8205-8A87-011E-08545E6129BD}"/>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BAE8415C-6D70-8700-E50F-27A73E920AEA}"/>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Freeform 6">
                <a:extLst>
                  <a:ext uri="{FF2B5EF4-FFF2-40B4-BE49-F238E27FC236}">
                    <a16:creationId xmlns:a16="http://schemas.microsoft.com/office/drawing/2014/main" id="{7D9B6FD8-5DF3-7579-FD9A-6DA426C90411}"/>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0165D3-6E23-F2B6-0522-D39CAF9770D0}"/>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C10165D3-6E23-F2B6-0522-D39CAF9770D0}"/>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3"/>
                    <a:stretch>
                      <a:fillRect r="-25000" b="-23077"/>
                    </a:stretch>
                  </a:blipFill>
                  <a:ln cap="flat">
                    <a:noFill/>
                  </a:ln>
                </p:spPr>
                <p:txBody>
                  <a:bodyPr/>
                  <a:lstStyle/>
                  <a:p>
                    <a:r>
                      <a:rPr lang="en-US">
                        <a:noFill/>
                      </a:rPr>
                      <a:t> </a:t>
                    </a:r>
                  </a:p>
                </p:txBody>
              </p:sp>
            </mc:Fallback>
          </mc:AlternateContent>
          <p:sp>
            <p:nvSpPr>
              <p:cNvPr id="9" name="Straight Connector 8">
                <a:extLst>
                  <a:ext uri="{FF2B5EF4-FFF2-40B4-BE49-F238E27FC236}">
                    <a16:creationId xmlns:a16="http://schemas.microsoft.com/office/drawing/2014/main" id="{B2057F31-6E02-94B4-A552-B3E082CA5EF1}"/>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09598E89-609E-C599-1054-E8D93768ED0B}"/>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Freeform 10">
                <a:extLst>
                  <a:ext uri="{FF2B5EF4-FFF2-40B4-BE49-F238E27FC236}">
                    <a16:creationId xmlns:a16="http://schemas.microsoft.com/office/drawing/2014/main" id="{43D4CC59-61EB-38F3-777A-92829A6EFD8B}"/>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48A28678-93D2-3602-98EB-0FA68D048447}"/>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004F5E54-CFE0-46FC-1484-807762EF6EAE}"/>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Freeform 13">
                <a:extLst>
                  <a:ext uri="{FF2B5EF4-FFF2-40B4-BE49-F238E27FC236}">
                    <a16:creationId xmlns:a16="http://schemas.microsoft.com/office/drawing/2014/main" id="{9E0F8732-6F2B-BC92-3FC6-A8744BA2048F}"/>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9DAB5090-5FF5-CE93-1FDA-770349FE0CA7}"/>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635878A0-4BF1-99BC-80D0-BD7843BCEF19}"/>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451228EF-CDCB-E924-5B97-87D96ACE67CB}"/>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0E422508-3FEC-53D3-E59B-48CDFD3C02A5}"/>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4E7E65-177F-FBD7-BD65-8D3DB44E6908}"/>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814E7E65-177F-FBD7-BD65-8D3DB44E6908}"/>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4"/>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D69652-3D94-0E97-2709-7BA04198F542}"/>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D6D69652-3D94-0E97-2709-7BA04198F542}"/>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5"/>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9A23181-3DE5-EAE2-E084-50B5C0CAF224}"/>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C9A23181-3DE5-EAE2-E084-50B5C0CAF224}"/>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6"/>
                    <a:stretch>
                      <a:fillRect t="-17391" b="-13043"/>
                    </a:stretch>
                  </a:blipFill>
                  <a:ln cap="flat">
                    <a:noFill/>
                  </a:ln>
                </p:spPr>
                <p:txBody>
                  <a:bodyPr/>
                  <a:lstStyle/>
                  <a:p>
                    <a:r>
                      <a:rPr lang="en-US">
                        <a:noFill/>
                      </a:rPr>
                      <a:t> </a:t>
                    </a:r>
                  </a:p>
                </p:txBody>
              </p:sp>
            </mc:Fallback>
          </mc:AlternateContent>
          <p:sp>
            <p:nvSpPr>
              <p:cNvPr id="22" name="Freeform 21">
                <a:extLst>
                  <a:ext uri="{FF2B5EF4-FFF2-40B4-BE49-F238E27FC236}">
                    <a16:creationId xmlns:a16="http://schemas.microsoft.com/office/drawing/2014/main" id="{07676AD8-2B2A-0B22-EA06-8C5F87A6B879}"/>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30923064-64CA-4E4F-6ECB-66F29B411B3B}"/>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3CF76DC4-1162-A09F-677D-3500249A0CEC}"/>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A3CE65ED-7C33-2B2A-FAF9-17347E8408C7}"/>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FCBCB20-7615-18B1-AAED-C0274F4BF6F5}"/>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BFCBCB20-7615-18B1-AAED-C0274F4BF6F5}"/>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7"/>
                    <a:stretch>
                      <a:fillRect r="-13043" b="-8696"/>
                    </a:stretch>
                  </a:blipFill>
                  <a:ln cap="flat">
                    <a:noFill/>
                  </a:ln>
                </p:spPr>
                <p:txBody>
                  <a:bodyPr/>
                  <a:lstStyle/>
                  <a:p>
                    <a:r>
                      <a:rPr lang="en-US">
                        <a:noFill/>
                      </a:rPr>
                      <a:t> </a:t>
                    </a:r>
                  </a:p>
                </p:txBody>
              </p:sp>
            </mc:Fallback>
          </mc:AlternateContent>
          <p:sp>
            <p:nvSpPr>
              <p:cNvPr id="27" name="Straight Connector 26">
                <a:extLst>
                  <a:ext uri="{FF2B5EF4-FFF2-40B4-BE49-F238E27FC236}">
                    <a16:creationId xmlns:a16="http://schemas.microsoft.com/office/drawing/2014/main" id="{F601172C-8C6F-6FCB-C4C7-9C0B2269B859}"/>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FB6688-CDB5-AC82-7E3D-219AB8CAB519}"/>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D2FB6688-CDB5-AC82-7E3D-219AB8CAB519}"/>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8"/>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7A8E14A-F140-019A-08EA-31834BF9D6C9}"/>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77A8E14A-F140-019A-08EA-31834BF9D6C9}"/>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9"/>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D5995D2-1BD7-25CA-11EF-C819796FC8E1}"/>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9D5995D2-1BD7-25CA-11EF-C819796FC8E1}"/>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0"/>
                    <a:stretch>
                      <a:fillRect b="-10000"/>
                    </a:stretch>
                  </a:blipFill>
                  <a:ln cap="flat">
                    <a:noFill/>
                  </a:ln>
                </p:spPr>
                <p:txBody>
                  <a:bodyPr/>
                  <a:lstStyle/>
                  <a:p>
                    <a:r>
                      <a:rPr lang="en-US">
                        <a:noFill/>
                      </a:rPr>
                      <a:t> </a:t>
                    </a:r>
                  </a:p>
                </p:txBody>
              </p:sp>
            </mc:Fallback>
          </mc:AlternateContent>
        </p:grpSp>
        <p:sp>
          <p:nvSpPr>
            <p:cNvPr id="31" name="Freeform 30">
              <a:extLst>
                <a:ext uri="{FF2B5EF4-FFF2-40B4-BE49-F238E27FC236}">
                  <a16:creationId xmlns:a16="http://schemas.microsoft.com/office/drawing/2014/main" id="{66639E06-0051-C79A-E36A-E7F8B307CFAE}"/>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Freeform 31">
              <a:extLst>
                <a:ext uri="{FF2B5EF4-FFF2-40B4-BE49-F238E27FC236}">
                  <a16:creationId xmlns:a16="http://schemas.microsoft.com/office/drawing/2014/main" id="{EA487011-A80A-D9DB-398A-3D9DB26D8F7F}"/>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Rectangle 32">
              <a:extLst>
                <a:ext uri="{FF2B5EF4-FFF2-40B4-BE49-F238E27FC236}">
                  <a16:creationId xmlns:a16="http://schemas.microsoft.com/office/drawing/2014/main" id="{E1D66680-B743-275D-C42B-BA760A11C9F6}"/>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656DD8E-9EBF-83AE-E805-9DBE70A0EF12}"/>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4656DD8E-9EBF-83AE-E805-9DBE70A0EF12}"/>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1"/>
                  <a:stretch>
                    <a:fillRect b="-15152"/>
                  </a:stretch>
                </a:blipFill>
                <a:ln cap="flat">
                  <a:noFill/>
                </a:ln>
              </p:spPr>
              <p:txBody>
                <a:bodyPr/>
                <a:lstStyle/>
                <a:p>
                  <a:r>
                    <a:rPr lang="en-US">
                      <a:noFill/>
                    </a:rPr>
                    <a:t> </a:t>
                  </a:r>
                </a:p>
              </p:txBody>
            </p:sp>
          </mc:Fallback>
        </mc:AlternateContent>
        <p:sp>
          <p:nvSpPr>
            <p:cNvPr id="35" name="Straight Connector 34">
              <a:extLst>
                <a:ext uri="{FF2B5EF4-FFF2-40B4-BE49-F238E27FC236}">
                  <a16:creationId xmlns:a16="http://schemas.microsoft.com/office/drawing/2014/main" id="{A9A586D9-8FEC-68B2-C5ED-B182113A2F8B}"/>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09855B8-B705-20FE-6AC8-13CF0524AF60}"/>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F09855B8-B705-20FE-6AC8-13CF0524AF60}"/>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12"/>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BBD8A38-EADD-F8E5-5562-BB99D5F69FD3}"/>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BBBD8A38-EADD-F8E5-5562-BB99D5F69FD3}"/>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13"/>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C1F53B25-03CC-A747-D719-03E36122DDB8}"/>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7BFE21D-0282-9D61-C957-6863F93C543D}"/>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0" name="TextBox 39">
                <a:extLst>
                  <a:ext uri="{FF2B5EF4-FFF2-40B4-BE49-F238E27FC236}">
                    <a16:creationId xmlns:a16="http://schemas.microsoft.com/office/drawing/2014/main" id="{17BFE21D-0282-9D61-C957-6863F93C543D}"/>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14"/>
                <a:stretch>
                  <a:fillRect l="-14430" t="-221951" b="-348780"/>
                </a:stretch>
              </a:blipFill>
              <a:ln cap="flat">
                <a:noFill/>
              </a:ln>
            </p:spPr>
            <p:txBody>
              <a:bodyPr/>
              <a:lstStyle/>
              <a:p>
                <a:r>
                  <a:rPr lang="en-US">
                    <a:noFill/>
                  </a:rPr>
                  <a:t> </a:t>
                </a:r>
              </a:p>
            </p:txBody>
          </p:sp>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8E28-D0CB-5B21-BC3E-043579D81A1F}"/>
              </a:ext>
            </a:extLst>
          </p:cNvPr>
          <p:cNvSpPr txBox="1">
            <a:spLocks noGrp="1"/>
          </p:cNvSpPr>
          <p:nvPr>
            <p:ph type="title" idx="4294967295"/>
          </p:nvPr>
        </p:nvSpPr>
        <p:spPr/>
        <p:txBody>
          <a:bodyPr>
            <a:spAutoFit/>
          </a:bodyPr>
          <a:lstStyle/>
          <a:p>
            <a:pPr lvl="0"/>
            <a:r>
              <a:rPr lang="en-US"/>
              <a:t>How can you control the quality of image reconstruction ?</a:t>
            </a:r>
          </a:p>
        </p:txBody>
      </p:sp>
      <p:sp>
        <p:nvSpPr>
          <p:cNvPr id="3" name="TextBox 2">
            <a:extLst>
              <a:ext uri="{FF2B5EF4-FFF2-40B4-BE49-F238E27FC236}">
                <a16:creationId xmlns:a16="http://schemas.microsoft.com/office/drawing/2014/main" id="{4BA59743-F082-8312-BDE3-C4B1929D4551}"/>
              </a:ext>
            </a:extLst>
          </p:cNvPr>
          <p:cNvSpPr txBox="1"/>
          <p:nvPr/>
        </p:nvSpPr>
        <p:spPr>
          <a:xfrm>
            <a:off x="320040" y="859682"/>
            <a:ext cx="9487439" cy="659267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(1)   Iterations and stopping criterion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'niter' : maximum number of iterations / components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'threshold' : don't search for flux below this level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minor cycles can be inaccurate, so periodically trigger major cycles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(2)  Using masks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Need masks only if the deconvolution is “hard”.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Bad PSFs with high sidelobes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Leftover bad data causing stripes or ripples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Extended emission with sharp edges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Extended emission that is seen only by very few baselines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Draw interactively (start small, and grow them) or supply final mask.</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(3) Self-Calibration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Use your current best estimate of the sky ( i.e. the model image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to get new antenna gain solutions. Apply, Image again and repeat.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A0BE-7FF3-8A0D-24DA-96656796CFBE}"/>
              </a:ext>
            </a:extLst>
          </p:cNvPr>
          <p:cNvSpPr txBox="1">
            <a:spLocks noGrp="1"/>
          </p:cNvSpPr>
          <p:nvPr>
            <p:ph type="title" idx="4294967295"/>
          </p:nvPr>
        </p:nvSpPr>
        <p:spPr/>
        <p:txBody>
          <a:bodyPr>
            <a:spAutoFit/>
          </a:bodyPr>
          <a:lstStyle/>
          <a:p>
            <a:pPr lvl="0"/>
            <a:r>
              <a:rPr lang="en-US"/>
              <a:t>Image Quality</a:t>
            </a:r>
          </a:p>
        </p:txBody>
      </p:sp>
      <p:sp>
        <p:nvSpPr>
          <p:cNvPr id="3" name="TextBox 2">
            <a:extLst>
              <a:ext uri="{FF2B5EF4-FFF2-40B4-BE49-F238E27FC236}">
                <a16:creationId xmlns:a16="http://schemas.microsoft.com/office/drawing/2014/main" id="{53BCC0A2-C050-6EE4-B8F1-D76B87FC7850}"/>
              </a:ext>
            </a:extLst>
          </p:cNvPr>
          <p:cNvSpPr txBox="1"/>
          <p:nvPr/>
        </p:nvSpPr>
        <p:spPr>
          <a:xfrm>
            <a:off x="162717" y="878043"/>
            <a:ext cx="7778883" cy="64580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Noise in the image</a:t>
            </a:r>
            <a:r>
              <a:rPr lang="en-US" sz="1800" b="0" i="0" u="none" strike="noStrike" kern="1200" cap="none" spc="0" baseline="0" dirty="0">
                <a:solidFill>
                  <a:srgbClr val="800000"/>
                </a:solidFill>
                <a:uFillTx/>
                <a:latin typeface="Luxi Sans" pitchFamily="34"/>
                <a:ea typeface="DejaVu LGC Sans" pitchFamily="2"/>
                <a:cs typeface="DejaVu LGC Sans" pitchFamily="2"/>
              </a:rPr>
              <a:t> </a:t>
            </a:r>
            <a:r>
              <a:rPr lang="en-US" sz="1800" b="0" i="0" u="none" strike="noStrike" kern="1200" cap="none" spc="0" baseline="0" dirty="0">
                <a:solidFill>
                  <a:srgbClr val="008000"/>
                </a:solidFill>
                <a:uFillTx/>
                <a:latin typeface="Luxi Sans" pitchFamily="34"/>
                <a:ea typeface="DejaVu LGC Sans" pitchFamily="2"/>
                <a:cs typeface="DejaVu LGC Sans" pitchFamily="2"/>
              </a:rPr>
              <a:t>: Measured from restored or residual images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With perfect reconstruction,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The ideal noise level is : </a:t>
            </a:r>
            <a:r>
              <a:rPr lang="en-US" sz="1800" b="0" i="0" u="none" strike="noStrike" kern="1200" cap="none" spc="0" baseline="0" dirty="0">
                <a:solidFill>
                  <a:srgbClr val="8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In reality, measure the RMS of residual pixel amplitudes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p:txBody>
      </p:sp>
      <p:pic>
        <p:nvPicPr>
          <p:cNvPr id="4" name="Picture 3">
            <a:extLst>
              <a:ext uri="{FF2B5EF4-FFF2-40B4-BE49-F238E27FC236}">
                <a16:creationId xmlns:a16="http://schemas.microsoft.com/office/drawing/2014/main" id="{3ED4C5C6-575C-AE43-7F2D-E7F714B32628}"/>
              </a:ext>
            </a:extLst>
          </p:cNvPr>
          <p:cNvPicPr>
            <a:picLocks noChangeAspect="1"/>
          </p:cNvPicPr>
          <p:nvPr/>
        </p:nvPicPr>
        <p:blipFill>
          <a:blip r:embed="rId3">
            <a:lum/>
            <a:alphaModFix/>
          </a:blip>
          <a:srcRect/>
          <a:stretch>
            <a:fillRect/>
          </a:stretch>
        </p:blipFill>
        <p:spPr>
          <a:xfrm>
            <a:off x="8044562" y="1103040"/>
            <a:ext cx="1842122" cy="1696321"/>
          </a:xfrm>
          <a:prstGeom prst="rect">
            <a:avLst/>
          </a:prstGeom>
          <a:noFill/>
          <a:ln cap="flat">
            <a:noFill/>
          </a:ln>
        </p:spPr>
      </p:pic>
      <p:pic>
        <p:nvPicPr>
          <p:cNvPr id="5" name="Picture 4">
            <a:extLst>
              <a:ext uri="{FF2B5EF4-FFF2-40B4-BE49-F238E27FC236}">
                <a16:creationId xmlns:a16="http://schemas.microsoft.com/office/drawing/2014/main" id="{0B57CA29-D4D0-DBC9-1C78-65B9268B9D93}"/>
              </a:ext>
            </a:extLst>
          </p:cNvPr>
          <p:cNvPicPr>
            <a:picLocks noChangeAspect="1"/>
          </p:cNvPicPr>
          <p:nvPr/>
        </p:nvPicPr>
        <p:blipFill>
          <a:blip r:embed="rId4">
            <a:lum/>
            <a:alphaModFix/>
          </a:blip>
          <a:srcRect/>
          <a:stretch>
            <a:fillRect/>
          </a:stretch>
        </p:blipFill>
        <p:spPr>
          <a:xfrm>
            <a:off x="8067595" y="3188521"/>
            <a:ext cx="1817644" cy="1605604"/>
          </a:xfrm>
          <a:prstGeom prst="rect">
            <a:avLst/>
          </a:prstGeom>
          <a:noFill/>
          <a:ln cap="flat">
            <a:noFill/>
          </a:ln>
        </p:spPr>
      </p:pic>
      <p:pic>
        <p:nvPicPr>
          <p:cNvPr id="6" name="Picture 5">
            <a:extLst>
              <a:ext uri="{FF2B5EF4-FFF2-40B4-BE49-F238E27FC236}">
                <a16:creationId xmlns:a16="http://schemas.microsoft.com/office/drawing/2014/main" id="{A7381239-B29D-CA0C-9E73-F61434C2A455}"/>
              </a:ext>
            </a:extLst>
          </p:cNvPr>
          <p:cNvPicPr>
            <a:picLocks noChangeAspect="1"/>
          </p:cNvPicPr>
          <p:nvPr/>
        </p:nvPicPr>
        <p:blipFill>
          <a:blip r:embed="rId5">
            <a:lum/>
            <a:alphaModFix/>
          </a:blip>
          <a:srcRect/>
          <a:stretch>
            <a:fillRect/>
          </a:stretch>
        </p:blipFill>
        <p:spPr>
          <a:xfrm>
            <a:off x="8067595" y="5239082"/>
            <a:ext cx="1761481" cy="1667518"/>
          </a:xfrm>
          <a:prstGeom prst="rect">
            <a:avLst/>
          </a:prstGeom>
          <a:noFill/>
          <a:ln cap="flat">
            <a:noFill/>
          </a:ln>
        </p:spPr>
      </p:pic>
      <p:sp>
        <p:nvSpPr>
          <p:cNvPr id="7" name="TextBox 6">
            <a:extLst>
              <a:ext uri="{FF2B5EF4-FFF2-40B4-BE49-F238E27FC236}">
                <a16:creationId xmlns:a16="http://schemas.microsoft.com/office/drawing/2014/main" id="{55D49E8C-0400-B020-DD42-ED0280964658}"/>
              </a:ext>
            </a:extLst>
          </p:cNvPr>
          <p:cNvSpPr txBox="1"/>
          <p:nvPr/>
        </p:nvSpPr>
        <p:spPr>
          <a:xfrm>
            <a:off x="7945203" y="732242"/>
            <a:ext cx="173124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Model image</a:t>
            </a:r>
          </a:p>
        </p:txBody>
      </p:sp>
      <p:sp>
        <p:nvSpPr>
          <p:cNvPr id="8" name="TextBox 7">
            <a:extLst>
              <a:ext uri="{FF2B5EF4-FFF2-40B4-BE49-F238E27FC236}">
                <a16:creationId xmlns:a16="http://schemas.microsoft.com/office/drawing/2014/main" id="{910BB350-0BC3-51D3-B494-11D8940442FB}"/>
              </a:ext>
            </a:extLst>
          </p:cNvPr>
          <p:cNvSpPr txBox="1"/>
          <p:nvPr/>
        </p:nvSpPr>
        <p:spPr>
          <a:xfrm>
            <a:off x="7982995" y="2858761"/>
            <a:ext cx="2066041"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Restored image</a:t>
            </a:r>
          </a:p>
        </p:txBody>
      </p:sp>
      <p:sp>
        <p:nvSpPr>
          <p:cNvPr id="9" name="TextBox 8">
            <a:extLst>
              <a:ext uri="{FF2B5EF4-FFF2-40B4-BE49-F238E27FC236}">
                <a16:creationId xmlns:a16="http://schemas.microsoft.com/office/drawing/2014/main" id="{F89CBBA0-8121-FF07-2540-5F4A0661C570}"/>
              </a:ext>
            </a:extLst>
          </p:cNvPr>
          <p:cNvSpPr txBox="1"/>
          <p:nvPr/>
        </p:nvSpPr>
        <p:spPr>
          <a:xfrm>
            <a:off x="7988042" y="4874035"/>
            <a:ext cx="1944718"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Residual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DBBD43-CAA2-9042-94A2-B378CD8A9449}"/>
                  </a:ext>
                </a:extLst>
              </p:cNvPr>
              <p:cNvSpPr txBox="1"/>
              <p:nvPr/>
            </p:nvSpPr>
            <p:spPr>
              <a:xfrm>
                <a:off x="3149279" y="1273659"/>
                <a:ext cx="3948479" cy="11070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𝑅𝑀𝑆</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0.12</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𝑠𝑦𝑠</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𝑎</m:t>
                                  </m:r>
                                </m:sub>
                              </m:sSub>
                            </m:den>
                          </m:f>
                        </m:num>
                        <m:den>
                          <m:rad>
                            <m:radPr>
                              <m:degHide m:val="on"/>
                              <m:ctrlPr>
                                <a:rPr lang="en-US" i="1">
                                  <a:solidFill>
                                    <a:srgbClr val="836967"/>
                                  </a:solidFill>
                                  <a:latin typeface="Cambria Math" panose="02040503050406030204" pitchFamily="18" charset="0"/>
                                </a:rPr>
                              </m:ctrlPr>
                            </m:radPr>
                            <m:deg/>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r>
                                    <a:rPr lang="en-US" i="0">
                                      <a:latin typeface="Cambria Math" panose="02040503050406030204" pitchFamily="18" charset="0"/>
                                    </a:rPr>
                                    <m:t>−1</m:t>
                                  </m:r>
                                </m:e>
                              </m:d>
                              <m:r>
                                <a:rPr lang="en-US" i="0">
                                  <a:latin typeface="Cambria Math" panose="02040503050406030204" pitchFamily="18" charset="0"/>
                                </a:rPr>
                                <m:t>⋅</m:t>
                              </m:r>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𝑝𝑜𝑙</m:t>
                                  </m:r>
                                </m:sub>
                              </m:sSub>
                            </m:e>
                          </m:rad>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DFDBBD43-CAA2-9042-94A2-B378CD8A9449}"/>
                  </a:ext>
                </a:extLst>
              </p:cNvPr>
              <p:cNvSpPr txBox="1">
                <a:spLocks noRot="1" noChangeAspect="1" noMove="1" noResize="1" noEditPoints="1" noAdjustHandles="1" noChangeArrowheads="1" noChangeShapeType="1" noTextEdit="1"/>
              </p:cNvSpPr>
              <p:nvPr/>
            </p:nvSpPr>
            <p:spPr>
              <a:xfrm>
                <a:off x="3149279" y="1273659"/>
                <a:ext cx="3948479" cy="1107000"/>
              </a:xfrm>
              <a:prstGeom prst="rect">
                <a:avLst/>
              </a:prstGeom>
              <a:blipFill>
                <a:blip r:embed="rId6"/>
                <a:stretch>
                  <a:fillRect r="-322"/>
                </a:stretch>
              </a:blipFill>
              <a:ln cap="flat">
                <a:noFill/>
              </a:ln>
            </p:spPr>
            <p:txBody>
              <a:bodyPr/>
              <a:lstStyle/>
              <a:p>
                <a:r>
                  <a:rPr 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234E-2531-620F-3D1D-9497DCDF1A11}"/>
              </a:ext>
            </a:extLst>
          </p:cNvPr>
          <p:cNvSpPr txBox="1">
            <a:spLocks noGrp="1"/>
          </p:cNvSpPr>
          <p:nvPr>
            <p:ph type="title" idx="4294967295"/>
          </p:nvPr>
        </p:nvSpPr>
        <p:spPr/>
        <p:txBody>
          <a:bodyPr>
            <a:spAutoFit/>
          </a:bodyPr>
          <a:lstStyle/>
          <a:p>
            <a:pPr lvl="0"/>
            <a:r>
              <a:rPr lang="en-US"/>
              <a:t>Image Quality</a:t>
            </a:r>
          </a:p>
        </p:txBody>
      </p:sp>
      <p:sp>
        <p:nvSpPr>
          <p:cNvPr id="3" name="TextBox 2">
            <a:extLst>
              <a:ext uri="{FF2B5EF4-FFF2-40B4-BE49-F238E27FC236}">
                <a16:creationId xmlns:a16="http://schemas.microsoft.com/office/drawing/2014/main" id="{AE411D10-7314-B02D-71AE-A5F4B7BA9C3A}"/>
              </a:ext>
            </a:extLst>
          </p:cNvPr>
          <p:cNvSpPr txBox="1"/>
          <p:nvPr/>
        </p:nvSpPr>
        <p:spPr>
          <a:xfrm>
            <a:off x="162717" y="878043"/>
            <a:ext cx="7778883" cy="64580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Noise in the image</a:t>
            </a:r>
            <a:r>
              <a:rPr lang="en-US" sz="1800" b="0" i="0" u="none" strike="noStrike" kern="1200" cap="none" spc="0" baseline="0">
                <a:solidFill>
                  <a:srgbClr val="800000"/>
                </a:solidFill>
                <a:uFillTx/>
                <a:latin typeface="Luxi Sans" pitchFamily="34"/>
                <a:ea typeface="DejaVu LGC Sans" pitchFamily="2"/>
                <a:cs typeface="DejaVu LGC Sans" pitchFamily="2"/>
              </a:rPr>
              <a:t> </a:t>
            </a:r>
            <a:r>
              <a:rPr lang="en-US" sz="1800" b="0" i="0" u="none" strike="noStrike" kern="1200" cap="none" spc="0" baseline="0">
                <a:solidFill>
                  <a:srgbClr val="008000"/>
                </a:solidFill>
                <a:uFillTx/>
                <a:latin typeface="Luxi Sans" pitchFamily="34"/>
                <a:ea typeface="DejaVu LGC Sans" pitchFamily="2"/>
                <a:cs typeface="DejaVu LGC Sans" pitchFamily="2"/>
              </a:rPr>
              <a:t>: Measured from restored or residual images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With perfect reconstruction,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The ideal noise level is : </a:t>
            </a:r>
            <a:r>
              <a:rPr lang="en-US" sz="1800" b="0" i="0" u="none" strike="noStrike" kern="1200" cap="none" spc="0" baseline="0">
                <a:solidFill>
                  <a:srgbClr val="8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In reality, measure the RMS of residual pixel amplitudes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Dynamic Range</a:t>
            </a: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8000"/>
                </a:solidFill>
                <a:uFillTx/>
                <a:latin typeface="Luxi Sans" pitchFamily="34"/>
                <a:ea typeface="DejaVu LGC Sans" pitchFamily="2"/>
                <a:cs typeface="DejaVu LGC Sans" pitchFamily="2"/>
              </a:rPr>
              <a:t>: Measured from the restored image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Standard : Ratio of peak brightness to RMS noise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in a region devoid of emission.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More truthful :  Ratio of peak brightness to peak error (residual)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p:txBody>
      </p:sp>
      <p:pic>
        <p:nvPicPr>
          <p:cNvPr id="4" name="Picture 3">
            <a:extLst>
              <a:ext uri="{FF2B5EF4-FFF2-40B4-BE49-F238E27FC236}">
                <a16:creationId xmlns:a16="http://schemas.microsoft.com/office/drawing/2014/main" id="{969F1F33-D5BD-68A8-65B7-C7FF664396B7}"/>
              </a:ext>
            </a:extLst>
          </p:cNvPr>
          <p:cNvPicPr>
            <a:picLocks noChangeAspect="1"/>
          </p:cNvPicPr>
          <p:nvPr/>
        </p:nvPicPr>
        <p:blipFill>
          <a:blip r:embed="rId3">
            <a:lum/>
            <a:alphaModFix/>
          </a:blip>
          <a:srcRect/>
          <a:stretch>
            <a:fillRect/>
          </a:stretch>
        </p:blipFill>
        <p:spPr>
          <a:xfrm>
            <a:off x="8044562" y="1103040"/>
            <a:ext cx="1842122" cy="1696321"/>
          </a:xfrm>
          <a:prstGeom prst="rect">
            <a:avLst/>
          </a:prstGeom>
          <a:noFill/>
          <a:ln cap="flat">
            <a:noFill/>
          </a:ln>
        </p:spPr>
      </p:pic>
      <p:pic>
        <p:nvPicPr>
          <p:cNvPr id="5" name="Picture 4">
            <a:extLst>
              <a:ext uri="{FF2B5EF4-FFF2-40B4-BE49-F238E27FC236}">
                <a16:creationId xmlns:a16="http://schemas.microsoft.com/office/drawing/2014/main" id="{9CB2F9AB-005B-E950-AFD7-C8CDA6D04B21}"/>
              </a:ext>
            </a:extLst>
          </p:cNvPr>
          <p:cNvPicPr>
            <a:picLocks noChangeAspect="1"/>
          </p:cNvPicPr>
          <p:nvPr/>
        </p:nvPicPr>
        <p:blipFill>
          <a:blip r:embed="rId4">
            <a:lum/>
            <a:alphaModFix/>
          </a:blip>
          <a:srcRect/>
          <a:stretch>
            <a:fillRect/>
          </a:stretch>
        </p:blipFill>
        <p:spPr>
          <a:xfrm>
            <a:off x="8067595" y="3188521"/>
            <a:ext cx="1817644" cy="1605604"/>
          </a:xfrm>
          <a:prstGeom prst="rect">
            <a:avLst/>
          </a:prstGeom>
          <a:noFill/>
          <a:ln cap="flat">
            <a:noFill/>
          </a:ln>
        </p:spPr>
      </p:pic>
      <p:pic>
        <p:nvPicPr>
          <p:cNvPr id="6" name="Picture 5">
            <a:extLst>
              <a:ext uri="{FF2B5EF4-FFF2-40B4-BE49-F238E27FC236}">
                <a16:creationId xmlns:a16="http://schemas.microsoft.com/office/drawing/2014/main" id="{976620C5-0265-9945-AC41-F65CCA5AB7E6}"/>
              </a:ext>
            </a:extLst>
          </p:cNvPr>
          <p:cNvPicPr>
            <a:picLocks noChangeAspect="1"/>
          </p:cNvPicPr>
          <p:nvPr/>
        </p:nvPicPr>
        <p:blipFill>
          <a:blip r:embed="rId5">
            <a:lum/>
            <a:alphaModFix/>
          </a:blip>
          <a:srcRect/>
          <a:stretch>
            <a:fillRect/>
          </a:stretch>
        </p:blipFill>
        <p:spPr>
          <a:xfrm>
            <a:off x="8067595" y="5239082"/>
            <a:ext cx="1761481" cy="1667518"/>
          </a:xfrm>
          <a:prstGeom prst="rect">
            <a:avLst/>
          </a:prstGeom>
          <a:noFill/>
          <a:ln cap="flat">
            <a:noFill/>
          </a:ln>
        </p:spPr>
      </p:pic>
      <p:sp>
        <p:nvSpPr>
          <p:cNvPr id="7" name="TextBox 6">
            <a:extLst>
              <a:ext uri="{FF2B5EF4-FFF2-40B4-BE49-F238E27FC236}">
                <a16:creationId xmlns:a16="http://schemas.microsoft.com/office/drawing/2014/main" id="{76231A29-285A-DAA4-10EA-6E806CBA89D1}"/>
              </a:ext>
            </a:extLst>
          </p:cNvPr>
          <p:cNvSpPr txBox="1"/>
          <p:nvPr/>
        </p:nvSpPr>
        <p:spPr>
          <a:xfrm>
            <a:off x="7945203" y="732242"/>
            <a:ext cx="173124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Model image</a:t>
            </a:r>
          </a:p>
        </p:txBody>
      </p:sp>
      <p:sp>
        <p:nvSpPr>
          <p:cNvPr id="8" name="TextBox 7">
            <a:extLst>
              <a:ext uri="{FF2B5EF4-FFF2-40B4-BE49-F238E27FC236}">
                <a16:creationId xmlns:a16="http://schemas.microsoft.com/office/drawing/2014/main" id="{C7F5C020-E3A0-0131-9AEB-8CDDB0B51027}"/>
              </a:ext>
            </a:extLst>
          </p:cNvPr>
          <p:cNvSpPr txBox="1"/>
          <p:nvPr/>
        </p:nvSpPr>
        <p:spPr>
          <a:xfrm>
            <a:off x="7982995" y="2858761"/>
            <a:ext cx="2066041"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Restored image</a:t>
            </a:r>
          </a:p>
        </p:txBody>
      </p:sp>
      <p:sp>
        <p:nvSpPr>
          <p:cNvPr id="9" name="TextBox 8">
            <a:extLst>
              <a:ext uri="{FF2B5EF4-FFF2-40B4-BE49-F238E27FC236}">
                <a16:creationId xmlns:a16="http://schemas.microsoft.com/office/drawing/2014/main" id="{79A94D3D-0534-C0F2-4C34-DCAA7F12EC80}"/>
              </a:ext>
            </a:extLst>
          </p:cNvPr>
          <p:cNvSpPr txBox="1"/>
          <p:nvPr/>
        </p:nvSpPr>
        <p:spPr>
          <a:xfrm>
            <a:off x="7988042" y="4874035"/>
            <a:ext cx="1944718"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Residual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8F56D0-5010-214B-8F42-B9EA533E52C9}"/>
                  </a:ext>
                </a:extLst>
              </p:cNvPr>
              <p:cNvSpPr txBox="1"/>
              <p:nvPr/>
            </p:nvSpPr>
            <p:spPr>
              <a:xfrm>
                <a:off x="3149279" y="1273659"/>
                <a:ext cx="3948479" cy="11070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𝑅𝑀𝑆</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0.12</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𝑠𝑦𝑠</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𝑎</m:t>
                                  </m:r>
                                </m:sub>
                              </m:sSub>
                            </m:den>
                          </m:f>
                        </m:num>
                        <m:den>
                          <m:rad>
                            <m:radPr>
                              <m:degHide m:val="on"/>
                              <m:ctrlPr>
                                <a:rPr lang="en-US" i="1">
                                  <a:solidFill>
                                    <a:srgbClr val="836967"/>
                                  </a:solidFill>
                                  <a:latin typeface="Cambria Math" panose="02040503050406030204" pitchFamily="18" charset="0"/>
                                </a:rPr>
                              </m:ctrlPr>
                            </m:radPr>
                            <m:deg/>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r>
                                    <a:rPr lang="en-US" i="0">
                                      <a:latin typeface="Cambria Math" panose="02040503050406030204" pitchFamily="18" charset="0"/>
                                    </a:rPr>
                                    <m:t>−1</m:t>
                                  </m:r>
                                </m:e>
                              </m:d>
                              <m:r>
                                <a:rPr lang="en-US" i="0">
                                  <a:latin typeface="Cambria Math" panose="02040503050406030204" pitchFamily="18" charset="0"/>
                                </a:rPr>
                                <m:t>⋅</m:t>
                              </m:r>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𝑝𝑜𝑙</m:t>
                                  </m:r>
                                </m:sub>
                              </m:sSub>
                            </m:e>
                          </m:rad>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C18F56D0-5010-214B-8F42-B9EA533E52C9}"/>
                  </a:ext>
                </a:extLst>
              </p:cNvPr>
              <p:cNvSpPr txBox="1">
                <a:spLocks noRot="1" noChangeAspect="1" noMove="1" noResize="1" noEditPoints="1" noAdjustHandles="1" noChangeArrowheads="1" noChangeShapeType="1" noTextEdit="1"/>
              </p:cNvSpPr>
              <p:nvPr/>
            </p:nvSpPr>
            <p:spPr>
              <a:xfrm>
                <a:off x="3149279" y="1273659"/>
                <a:ext cx="3948479" cy="1107000"/>
              </a:xfrm>
              <a:prstGeom prst="rect">
                <a:avLst/>
              </a:prstGeom>
              <a:blipFill>
                <a:blip r:embed="rId6"/>
                <a:stretch>
                  <a:fillRect r="-322"/>
                </a:stretch>
              </a:blipFill>
              <a:ln cap="flat">
                <a:noFill/>
              </a:ln>
            </p:spPr>
            <p:txBody>
              <a:bodyPr/>
              <a:lstStyle/>
              <a:p>
                <a:r>
                  <a:rPr lang="en-US">
                    <a:noFill/>
                  </a:rPr>
                  <a:t> </a:t>
                </a:r>
              </a:p>
            </p:txBody>
          </p:sp>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2D57-3BB0-7245-E51E-8AC019F4F2B1}"/>
              </a:ext>
            </a:extLst>
          </p:cNvPr>
          <p:cNvSpPr txBox="1">
            <a:spLocks noGrp="1"/>
          </p:cNvSpPr>
          <p:nvPr>
            <p:ph type="title" idx="4294967295"/>
          </p:nvPr>
        </p:nvSpPr>
        <p:spPr/>
        <p:txBody>
          <a:bodyPr>
            <a:spAutoFit/>
          </a:bodyPr>
          <a:lstStyle/>
          <a:p>
            <a:pPr lvl="0"/>
            <a:r>
              <a:rPr lang="en-US"/>
              <a:t>Image Quality</a:t>
            </a:r>
          </a:p>
        </p:txBody>
      </p:sp>
      <p:sp>
        <p:nvSpPr>
          <p:cNvPr id="3" name="TextBox 2">
            <a:extLst>
              <a:ext uri="{FF2B5EF4-FFF2-40B4-BE49-F238E27FC236}">
                <a16:creationId xmlns:a16="http://schemas.microsoft.com/office/drawing/2014/main" id="{662CAA6D-3E11-41A0-9C91-92DF87724731}"/>
              </a:ext>
            </a:extLst>
          </p:cNvPr>
          <p:cNvSpPr txBox="1"/>
          <p:nvPr/>
        </p:nvSpPr>
        <p:spPr>
          <a:xfrm>
            <a:off x="162717" y="878043"/>
            <a:ext cx="7778883" cy="64580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Noise in the image</a:t>
            </a:r>
            <a:r>
              <a:rPr lang="en-US" sz="1800" b="0" i="0" u="none" strike="noStrike" kern="1200" cap="none" spc="0" baseline="0" dirty="0">
                <a:solidFill>
                  <a:srgbClr val="800000"/>
                </a:solidFill>
                <a:uFillTx/>
                <a:latin typeface="Luxi Sans" pitchFamily="34"/>
                <a:ea typeface="DejaVu LGC Sans" pitchFamily="2"/>
                <a:cs typeface="DejaVu LGC Sans" pitchFamily="2"/>
              </a:rPr>
              <a:t> </a:t>
            </a:r>
            <a:r>
              <a:rPr lang="en-US" sz="1800" b="0" i="0" u="none" strike="noStrike" kern="1200" cap="none" spc="0" baseline="0" dirty="0">
                <a:solidFill>
                  <a:srgbClr val="008000"/>
                </a:solidFill>
                <a:uFillTx/>
                <a:latin typeface="Luxi Sans" pitchFamily="34"/>
                <a:ea typeface="DejaVu LGC Sans" pitchFamily="2"/>
                <a:cs typeface="DejaVu LGC Sans" pitchFamily="2"/>
              </a:rPr>
              <a:t>: Measured from restored or residual images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With perfect reconstruction,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The ideal noise level is : </a:t>
            </a:r>
            <a:r>
              <a:rPr lang="en-US" sz="1800" b="0" i="0" u="none" strike="noStrike" kern="1200" cap="none" spc="0" baseline="0" dirty="0">
                <a:solidFill>
                  <a:srgbClr val="8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In reality, measure the RMS of residual pixel amplitudes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Dynamic Range</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r>
              <a:rPr lang="en-US" sz="1800" b="0" i="0" u="none" strike="noStrike" kern="1200" cap="none" spc="0" baseline="0" dirty="0">
                <a:solidFill>
                  <a:srgbClr val="008000"/>
                </a:solidFill>
                <a:uFillTx/>
                <a:latin typeface="Luxi Sans" pitchFamily="34"/>
                <a:ea typeface="DejaVu LGC Sans" pitchFamily="2"/>
                <a:cs typeface="DejaVu LGC Sans" pitchFamily="2"/>
              </a:rPr>
              <a:t>: Measured from the restored image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Standard : Ratio of peak brightness to RMS noise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in a region devoid of emission.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More truthful :  Ratio of peak brightness to peak error (residual)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Image Fidelity</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r>
              <a:rPr lang="en-US" sz="1800" b="0" i="0" u="none" strike="noStrike" kern="1200" cap="none" spc="0" baseline="0" dirty="0">
                <a:solidFill>
                  <a:srgbClr val="008000"/>
                </a:solidFill>
                <a:uFillTx/>
                <a:latin typeface="Luxi Sans" pitchFamily="34"/>
                <a:ea typeface="DejaVu LGC Sans" pitchFamily="2"/>
                <a:cs typeface="DejaVu LGC Sans" pitchFamily="2"/>
              </a:rPr>
              <a:t>: Correctness of the reconstruction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remember the infinite possibilities that fit the data perfectly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useful only if a comparison image exists.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Inverse of relative error :</a:t>
            </a:r>
          </a:p>
        </p:txBody>
      </p:sp>
      <p:pic>
        <p:nvPicPr>
          <p:cNvPr id="4" name="Picture 3">
            <a:extLst>
              <a:ext uri="{FF2B5EF4-FFF2-40B4-BE49-F238E27FC236}">
                <a16:creationId xmlns:a16="http://schemas.microsoft.com/office/drawing/2014/main" id="{21B21464-4E2D-B633-208A-C035B1C7F9DD}"/>
              </a:ext>
            </a:extLst>
          </p:cNvPr>
          <p:cNvPicPr>
            <a:picLocks noChangeAspect="1"/>
          </p:cNvPicPr>
          <p:nvPr/>
        </p:nvPicPr>
        <p:blipFill>
          <a:blip r:embed="rId3">
            <a:lum/>
            <a:alphaModFix/>
          </a:blip>
          <a:srcRect/>
          <a:stretch>
            <a:fillRect/>
          </a:stretch>
        </p:blipFill>
        <p:spPr>
          <a:xfrm>
            <a:off x="8044562" y="1103040"/>
            <a:ext cx="1842122" cy="1696321"/>
          </a:xfrm>
          <a:prstGeom prst="rect">
            <a:avLst/>
          </a:prstGeom>
          <a:noFill/>
          <a:ln cap="flat">
            <a:noFill/>
          </a:ln>
        </p:spPr>
      </p:pic>
      <p:pic>
        <p:nvPicPr>
          <p:cNvPr id="5" name="Picture 4">
            <a:extLst>
              <a:ext uri="{FF2B5EF4-FFF2-40B4-BE49-F238E27FC236}">
                <a16:creationId xmlns:a16="http://schemas.microsoft.com/office/drawing/2014/main" id="{E122BDDE-198F-ADB8-3260-9C7DB46B3781}"/>
              </a:ext>
            </a:extLst>
          </p:cNvPr>
          <p:cNvPicPr>
            <a:picLocks noChangeAspect="1"/>
          </p:cNvPicPr>
          <p:nvPr/>
        </p:nvPicPr>
        <p:blipFill>
          <a:blip r:embed="rId4">
            <a:lum/>
            <a:alphaModFix/>
          </a:blip>
          <a:srcRect/>
          <a:stretch>
            <a:fillRect/>
          </a:stretch>
        </p:blipFill>
        <p:spPr>
          <a:xfrm>
            <a:off x="8067595" y="3188521"/>
            <a:ext cx="1817644" cy="1605604"/>
          </a:xfrm>
          <a:prstGeom prst="rect">
            <a:avLst/>
          </a:prstGeom>
          <a:noFill/>
          <a:ln cap="flat">
            <a:noFill/>
          </a:ln>
        </p:spPr>
      </p:pic>
      <p:pic>
        <p:nvPicPr>
          <p:cNvPr id="6" name="Picture 5">
            <a:extLst>
              <a:ext uri="{FF2B5EF4-FFF2-40B4-BE49-F238E27FC236}">
                <a16:creationId xmlns:a16="http://schemas.microsoft.com/office/drawing/2014/main" id="{83427757-5073-7869-B4F1-287AC5F36523}"/>
              </a:ext>
            </a:extLst>
          </p:cNvPr>
          <p:cNvPicPr>
            <a:picLocks noChangeAspect="1"/>
          </p:cNvPicPr>
          <p:nvPr/>
        </p:nvPicPr>
        <p:blipFill>
          <a:blip r:embed="rId5">
            <a:lum/>
            <a:alphaModFix/>
          </a:blip>
          <a:srcRect/>
          <a:stretch>
            <a:fillRect/>
          </a:stretch>
        </p:blipFill>
        <p:spPr>
          <a:xfrm>
            <a:off x="8067595" y="5239082"/>
            <a:ext cx="1761481" cy="1667518"/>
          </a:xfrm>
          <a:prstGeom prst="rect">
            <a:avLst/>
          </a:prstGeom>
          <a:noFill/>
          <a:ln cap="flat">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5256EB-9CD4-32EF-2B7D-EAFF7A4CE45F}"/>
                  </a:ext>
                </a:extLst>
              </p:cNvPr>
              <p:cNvSpPr txBox="1"/>
              <p:nvPr/>
            </p:nvSpPr>
            <p:spPr>
              <a:xfrm>
                <a:off x="3302220" y="6813449"/>
                <a:ext cx="2258641" cy="7131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𝑏𝑒𝑎𝑚</m:t>
                              </m:r>
                            </m:sup>
                          </m:sSup>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𝑏𝑒𝑎𝑚</m:t>
                              </m:r>
                            </m:sup>
                          </m:sSup>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𝑟𝑒𝑠𝑡𝑜𝑟𝑒𝑑</m:t>
                              </m:r>
                            </m:sup>
                          </m:sSup>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8B5256EB-9CD4-32EF-2B7D-EAFF7A4CE45F}"/>
                  </a:ext>
                </a:extLst>
              </p:cNvPr>
              <p:cNvSpPr txBox="1">
                <a:spLocks noRot="1" noChangeAspect="1" noMove="1" noResize="1" noEditPoints="1" noAdjustHandles="1" noChangeArrowheads="1" noChangeShapeType="1" noTextEdit="1"/>
              </p:cNvSpPr>
              <p:nvPr/>
            </p:nvSpPr>
            <p:spPr>
              <a:xfrm>
                <a:off x="3302220" y="6813449"/>
                <a:ext cx="2258641" cy="713158"/>
              </a:xfrm>
              <a:prstGeom prst="rect">
                <a:avLst/>
              </a:prstGeom>
              <a:blipFill>
                <a:blip r:embed="rId6"/>
                <a:stretch>
                  <a:fillRect/>
                </a:stretch>
              </a:blipFill>
              <a:ln cap="flat">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18B27216-C5CB-EA75-3011-3CE4E4C23A12}"/>
              </a:ext>
            </a:extLst>
          </p:cNvPr>
          <p:cNvSpPr txBox="1"/>
          <p:nvPr/>
        </p:nvSpPr>
        <p:spPr>
          <a:xfrm>
            <a:off x="7945203" y="732242"/>
            <a:ext cx="173124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Model image</a:t>
            </a:r>
          </a:p>
        </p:txBody>
      </p:sp>
      <p:sp>
        <p:nvSpPr>
          <p:cNvPr id="9" name="TextBox 8">
            <a:extLst>
              <a:ext uri="{FF2B5EF4-FFF2-40B4-BE49-F238E27FC236}">
                <a16:creationId xmlns:a16="http://schemas.microsoft.com/office/drawing/2014/main" id="{278C8386-3197-4812-C42A-A5B026604155}"/>
              </a:ext>
            </a:extLst>
          </p:cNvPr>
          <p:cNvSpPr txBox="1"/>
          <p:nvPr/>
        </p:nvSpPr>
        <p:spPr>
          <a:xfrm>
            <a:off x="7982995" y="2858761"/>
            <a:ext cx="2066041"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Restored image</a:t>
            </a:r>
          </a:p>
        </p:txBody>
      </p:sp>
      <p:sp>
        <p:nvSpPr>
          <p:cNvPr id="10" name="TextBox 9">
            <a:extLst>
              <a:ext uri="{FF2B5EF4-FFF2-40B4-BE49-F238E27FC236}">
                <a16:creationId xmlns:a16="http://schemas.microsoft.com/office/drawing/2014/main" id="{6BBA2BA4-58F2-3C44-8706-75C8CDF25A02}"/>
              </a:ext>
            </a:extLst>
          </p:cNvPr>
          <p:cNvSpPr txBox="1"/>
          <p:nvPr/>
        </p:nvSpPr>
        <p:spPr>
          <a:xfrm>
            <a:off x="7988042" y="4874035"/>
            <a:ext cx="1944718"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Residual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613093-5FEF-29EC-15E4-0E6DCF30C4BE}"/>
                  </a:ext>
                </a:extLst>
              </p:cNvPr>
              <p:cNvSpPr txBox="1"/>
              <p:nvPr/>
            </p:nvSpPr>
            <p:spPr>
              <a:xfrm>
                <a:off x="3149279" y="1273659"/>
                <a:ext cx="3948479" cy="11070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𝑅𝑀𝑆</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0.12</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𝑠𝑦𝑠</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𝑎</m:t>
                                  </m:r>
                                </m:sub>
                              </m:sSub>
                            </m:den>
                          </m:f>
                        </m:num>
                        <m:den>
                          <m:rad>
                            <m:radPr>
                              <m:degHide m:val="on"/>
                              <m:ctrlPr>
                                <a:rPr lang="en-US" i="1">
                                  <a:solidFill>
                                    <a:srgbClr val="836967"/>
                                  </a:solidFill>
                                  <a:latin typeface="Cambria Math" panose="02040503050406030204" pitchFamily="18" charset="0"/>
                                </a:rPr>
                              </m:ctrlPr>
                            </m:radPr>
                            <m:deg/>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𝑎𝑛𝑡</m:t>
                                      </m:r>
                                    </m:sub>
                                  </m:sSub>
                                  <m:r>
                                    <a:rPr lang="en-US" i="0">
                                      <a:latin typeface="Cambria Math" panose="02040503050406030204" pitchFamily="18" charset="0"/>
                                    </a:rPr>
                                    <m:t>−1</m:t>
                                  </m:r>
                                </m:e>
                              </m:d>
                              <m:r>
                                <a:rPr lang="en-US" i="0">
                                  <a:latin typeface="Cambria Math" panose="02040503050406030204" pitchFamily="18" charset="0"/>
                                </a:rPr>
                                <m:t>⋅</m:t>
                              </m:r>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𝑝𝑜𝑙</m:t>
                                  </m:r>
                                </m:sub>
                              </m:sSub>
                            </m:e>
                          </m:rad>
                        </m:den>
                      </m:f>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66613093-5FEF-29EC-15E4-0E6DCF30C4BE}"/>
                  </a:ext>
                </a:extLst>
              </p:cNvPr>
              <p:cNvSpPr txBox="1">
                <a:spLocks noRot="1" noChangeAspect="1" noMove="1" noResize="1" noEditPoints="1" noAdjustHandles="1" noChangeArrowheads="1" noChangeShapeType="1" noTextEdit="1"/>
              </p:cNvSpPr>
              <p:nvPr/>
            </p:nvSpPr>
            <p:spPr>
              <a:xfrm>
                <a:off x="3149279" y="1273659"/>
                <a:ext cx="3948479" cy="1107000"/>
              </a:xfrm>
              <a:prstGeom prst="rect">
                <a:avLst/>
              </a:prstGeom>
              <a:blipFill>
                <a:blip r:embed="rId7"/>
                <a:stretch>
                  <a:fillRect r="-322"/>
                </a:stretch>
              </a:blipFill>
              <a:ln cap="flat">
                <a:noFill/>
              </a:ln>
            </p:spPr>
            <p:txBody>
              <a:bodyPr/>
              <a:lstStyle/>
              <a:p>
                <a:r>
                  <a:rPr lang="en-US">
                    <a:noFill/>
                  </a:rPr>
                  <a:t> </a:t>
                </a:r>
              </a:p>
            </p:txBody>
          </p:sp>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9AE6A-22CE-2D47-0C03-C6AEB4FED8A6}"/>
              </a:ext>
            </a:extLst>
          </p:cNvPr>
          <p:cNvSpPr txBox="1"/>
          <p:nvPr/>
        </p:nvSpPr>
        <p:spPr>
          <a:xfrm>
            <a:off x="799203" y="1115641"/>
            <a:ext cx="8817120" cy="600156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Basic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Narrow-frequency range,  Small region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The 2D Fourier Transform relations hold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Convolution and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Wide-Band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Sky and instrument change across frequency range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Wide-Field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The 2D Fourier Transform relation breaks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Mosaic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Image an area larger than what each antenna can see.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extBox 2">
            <a:extLst>
              <a:ext uri="{FF2B5EF4-FFF2-40B4-BE49-F238E27FC236}">
                <a16:creationId xmlns:a16="http://schemas.microsoft.com/office/drawing/2014/main" id="{15AF035C-41D6-6392-0D3F-BB2304146D3A}"/>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with modern instruments</a:t>
            </a:r>
          </a:p>
        </p:txBody>
      </p:sp>
      <p:sp>
        <p:nvSpPr>
          <p:cNvPr id="4" name="Freeform 3">
            <a:extLst>
              <a:ext uri="{FF2B5EF4-FFF2-40B4-BE49-F238E27FC236}">
                <a16:creationId xmlns:a16="http://schemas.microsoft.com/office/drawing/2014/main" id="{4A40D79D-04D0-873E-A02E-0E07AAA5EB67}"/>
              </a:ext>
            </a:extLst>
          </p:cNvPr>
          <p:cNvSpPr/>
          <p:nvPr/>
        </p:nvSpPr>
        <p:spPr>
          <a:xfrm>
            <a:off x="561962" y="3181316"/>
            <a:ext cx="8982361" cy="401003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D98B2-A6AE-9E0B-F99D-11C33D44E126}"/>
              </a:ext>
            </a:extLst>
          </p:cNvPr>
          <p:cNvSpPr/>
          <p:nvPr/>
        </p:nvSpPr>
        <p:spPr>
          <a:xfrm>
            <a:off x="388080" y="827998"/>
            <a:ext cx="9389882" cy="1906917"/>
          </a:xfrm>
          <a:prstGeom prst="rect">
            <a:avLst/>
          </a:pr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A7924D7F-B12E-34D3-CC34-ADE640D725BA}"/>
              </a:ext>
            </a:extLst>
          </p:cNvPr>
          <p:cNvSpPr txBox="1">
            <a:spLocks noGrp="1"/>
          </p:cNvSpPr>
          <p:nvPr>
            <p:ph type="title" idx="4294967295"/>
          </p:nvPr>
        </p:nvSpPr>
        <p:spPr/>
        <p:txBody>
          <a:bodyPr>
            <a:spAutoFit/>
          </a:bodyPr>
          <a:lstStyle/>
          <a:p>
            <a:pPr lvl="0"/>
            <a:r>
              <a:rPr lang="en-US"/>
              <a:t>Wide-band Imaging – Sensitivity and Multi-Frequency Synthesis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410AE0-3B28-124D-C28B-E2B22B9152EB}"/>
                  </a:ext>
                </a:extLst>
              </p:cNvPr>
              <p:cNvSpPr txBox="1"/>
              <p:nvPr/>
            </p:nvSpPr>
            <p:spPr>
              <a:xfrm>
                <a:off x="9115196" y="8121956"/>
                <a:ext cx="1695242" cy="7898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𝑐𝑜𝑛𝑡</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𝑐h𝑎𝑛</m:t>
                              </m:r>
                            </m:sub>
                          </m:sSub>
                        </m:num>
                        <m:den>
                          <m:rad>
                            <m:radPr>
                              <m:degHide m:val="on"/>
                              <m:ctrlPr>
                                <a:rPr lang="en-US" i="1">
                                  <a:solidFill>
                                    <a:srgbClr val="836967"/>
                                  </a:solidFill>
                                  <a:latin typeface="Cambria Math" panose="02040503050406030204" pitchFamily="18" charset="0"/>
                                </a:rPr>
                              </m:ctrlPr>
                            </m:radPr>
                            <m:deg/>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𝑐h𝑎𝑛</m:t>
                                  </m:r>
                                </m:sub>
                              </m:sSub>
                            </m:e>
                          </m:rad>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5E410AE0-3B28-124D-C28B-E2B22B9152EB}"/>
                  </a:ext>
                </a:extLst>
              </p:cNvPr>
              <p:cNvSpPr txBox="1">
                <a:spLocks noRot="1" noChangeAspect="1" noMove="1" noResize="1" noEditPoints="1" noAdjustHandles="1" noChangeArrowheads="1" noChangeShapeType="1" noTextEdit="1"/>
              </p:cNvSpPr>
              <p:nvPr/>
            </p:nvSpPr>
            <p:spPr>
              <a:xfrm>
                <a:off x="9115196" y="8121956"/>
                <a:ext cx="1695242" cy="789840"/>
              </a:xfrm>
              <a:prstGeom prst="rect">
                <a:avLst/>
              </a:prstGeom>
              <a:blipFill>
                <a:blip r:embed="rId3"/>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53A791-2D3C-8253-128C-D5040E8A7AC5}"/>
                  </a:ext>
                </a:extLst>
              </p:cNvPr>
              <p:cNvSpPr txBox="1"/>
              <p:nvPr/>
            </p:nvSpPr>
            <p:spPr>
              <a:xfrm>
                <a:off x="2164049" y="1817644"/>
                <a:ext cx="795601" cy="2469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4A53A791-2D3C-8253-128C-D5040E8A7AC5}"/>
                  </a:ext>
                </a:extLst>
              </p:cNvPr>
              <p:cNvSpPr txBox="1">
                <a:spLocks noRot="1" noChangeAspect="1" noMove="1" noResize="1" noEditPoints="1" noAdjustHandles="1" noChangeArrowheads="1" noChangeShapeType="1" noTextEdit="1"/>
              </p:cNvSpPr>
              <p:nvPr/>
            </p:nvSpPr>
            <p:spPr>
              <a:xfrm>
                <a:off x="2164049" y="1817644"/>
                <a:ext cx="795601" cy="246961"/>
              </a:xfrm>
              <a:prstGeom prst="rect">
                <a:avLst/>
              </a:prstGeom>
              <a:blipFill>
                <a:blip r:embed="rId4"/>
                <a:stretch>
                  <a:fillRect r="-45313" b="-450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695165-DED7-160A-0C2A-F88F362D8137}"/>
                  </a:ext>
                </a:extLst>
              </p:cNvPr>
              <p:cNvSpPr txBox="1"/>
              <p:nvPr/>
            </p:nvSpPr>
            <p:spPr>
              <a:xfrm>
                <a:off x="1860134" y="1345320"/>
                <a:ext cx="868680" cy="2469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EB695165-DED7-160A-0C2A-F88F362D8137}"/>
                  </a:ext>
                </a:extLst>
              </p:cNvPr>
              <p:cNvSpPr txBox="1">
                <a:spLocks noRot="1" noChangeAspect="1" noMove="1" noResize="1" noEditPoints="1" noAdjustHandles="1" noChangeArrowheads="1" noChangeShapeType="1" noTextEdit="1"/>
              </p:cNvSpPr>
              <p:nvPr/>
            </p:nvSpPr>
            <p:spPr>
              <a:xfrm>
                <a:off x="1860134" y="1345320"/>
                <a:ext cx="868680" cy="246961"/>
              </a:xfrm>
              <a:prstGeom prst="rect">
                <a:avLst/>
              </a:prstGeom>
              <a:blipFill>
                <a:blip r:embed="rId5"/>
                <a:stretch>
                  <a:fillRect r="-51429" b="-450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4C8BB0-AB45-8BD9-3027-9C0CC43C4AC6}"/>
                  </a:ext>
                </a:extLst>
              </p:cNvPr>
              <p:cNvSpPr txBox="1"/>
              <p:nvPr/>
            </p:nvSpPr>
            <p:spPr>
              <a:xfrm>
                <a:off x="2396773" y="2305440"/>
                <a:ext cx="1533960" cy="2721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e>
                          </m:d>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𝑚𝑖𝑑</m:t>
                              </m:r>
                            </m:sub>
                          </m:sSub>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674C8BB0-AB45-8BD9-3027-9C0CC43C4AC6}"/>
                  </a:ext>
                </a:extLst>
              </p:cNvPr>
              <p:cNvSpPr txBox="1">
                <a:spLocks noRot="1" noChangeAspect="1" noMove="1" noResize="1" noEditPoints="1" noAdjustHandles="1" noChangeArrowheads="1" noChangeShapeType="1" noTextEdit="1"/>
              </p:cNvSpPr>
              <p:nvPr/>
            </p:nvSpPr>
            <p:spPr>
              <a:xfrm>
                <a:off x="2396773" y="2305440"/>
                <a:ext cx="1533960" cy="272162"/>
              </a:xfrm>
              <a:prstGeom prst="rect">
                <a:avLst/>
              </a:prstGeom>
              <a:blipFill>
                <a:blip r:embed="rId6"/>
                <a:stretch>
                  <a:fillRect t="-143478" r="-36066" b="-247826"/>
                </a:stretch>
              </a:blipFill>
              <a:ln cap="flat">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8094857-CB4E-6566-AFF1-A00B96861705}"/>
              </a:ext>
            </a:extLst>
          </p:cNvPr>
          <p:cNvSpPr txBox="1"/>
          <p:nvPr/>
        </p:nvSpPr>
        <p:spPr>
          <a:xfrm>
            <a:off x="529556" y="844923"/>
            <a:ext cx="9046076" cy="18269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Frequency Range :                                                            (1 – 2  GHz)          (4 – 8 GHz)            (8 – 12 GHz)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Bandwidth :                                                                              1 GHz                   4 GHz                    4 GHz</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Bandwidth Ratio :                                                                     2 : 1                      2 : 1                      1.5 : 1</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Fractional Bandwidth :                                                              66%                      66%                        40%</a:t>
            </a:r>
          </a:p>
        </p:txBody>
      </p:sp>
      <p:grpSp>
        <p:nvGrpSpPr>
          <p:cNvPr id="9" name="Group 8">
            <a:extLst>
              <a:ext uri="{FF2B5EF4-FFF2-40B4-BE49-F238E27FC236}">
                <a16:creationId xmlns:a16="http://schemas.microsoft.com/office/drawing/2014/main" id="{772DC17B-5472-9634-40F2-B10007123901}"/>
              </a:ext>
            </a:extLst>
          </p:cNvPr>
          <p:cNvGrpSpPr/>
          <p:nvPr/>
        </p:nvGrpSpPr>
        <p:grpSpPr>
          <a:xfrm>
            <a:off x="7783555" y="3490923"/>
            <a:ext cx="2027517" cy="3447717"/>
            <a:chOff x="7783555" y="3490923"/>
            <a:chExt cx="2027517" cy="3447717"/>
          </a:xfrm>
        </p:grpSpPr>
        <p:pic>
          <p:nvPicPr>
            <p:cNvPr id="10" name="Picture 9">
              <a:extLst>
                <a:ext uri="{FF2B5EF4-FFF2-40B4-BE49-F238E27FC236}">
                  <a16:creationId xmlns:a16="http://schemas.microsoft.com/office/drawing/2014/main" id="{857BA48A-6C50-8D2A-253F-79229B3D5BC2}"/>
                </a:ext>
              </a:extLst>
            </p:cNvPr>
            <p:cNvPicPr>
              <a:picLocks noChangeAspect="1"/>
            </p:cNvPicPr>
            <p:nvPr/>
          </p:nvPicPr>
          <p:blipFill>
            <a:blip r:embed="rId7">
              <a:lum/>
              <a:alphaModFix/>
            </a:blip>
            <a:srcRect/>
            <a:stretch>
              <a:fillRect/>
            </a:stretch>
          </p:blipFill>
          <p:spPr>
            <a:xfrm>
              <a:off x="7818476" y="3650403"/>
              <a:ext cx="1876677" cy="1635843"/>
            </a:xfrm>
            <a:prstGeom prst="rect">
              <a:avLst/>
            </a:prstGeom>
            <a:noFill/>
            <a:ln cap="flat">
              <a:noFill/>
            </a:ln>
          </p:spPr>
        </p:pic>
        <p:sp>
          <p:nvSpPr>
            <p:cNvPr id="11" name="Rectangle 10">
              <a:extLst>
                <a:ext uri="{FF2B5EF4-FFF2-40B4-BE49-F238E27FC236}">
                  <a16:creationId xmlns:a16="http://schemas.microsoft.com/office/drawing/2014/main" id="{5F8306FA-E7BA-F43E-64E4-9938804F6B57}"/>
                </a:ext>
              </a:extLst>
            </p:cNvPr>
            <p:cNvSpPr/>
            <p:nvPr/>
          </p:nvSpPr>
          <p:spPr>
            <a:xfrm>
              <a:off x="8266678" y="3522597"/>
              <a:ext cx="1181523" cy="19943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TextBox 11">
              <a:extLst>
                <a:ext uri="{FF2B5EF4-FFF2-40B4-BE49-F238E27FC236}">
                  <a16:creationId xmlns:a16="http://schemas.microsoft.com/office/drawing/2014/main" id="{72E0A4ED-FD4A-27EA-9156-2F6048A02E1D}"/>
                </a:ext>
              </a:extLst>
            </p:cNvPr>
            <p:cNvSpPr txBox="1"/>
            <p:nvPr/>
          </p:nvSpPr>
          <p:spPr>
            <a:xfrm>
              <a:off x="8232123" y="3490923"/>
              <a:ext cx="1477076" cy="5324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1.0 - 2.0 GHz</a:t>
              </a:r>
            </a:p>
          </p:txBody>
        </p:sp>
        <p:pic>
          <p:nvPicPr>
            <p:cNvPr id="13" name="Picture 12">
              <a:extLst>
                <a:ext uri="{FF2B5EF4-FFF2-40B4-BE49-F238E27FC236}">
                  <a16:creationId xmlns:a16="http://schemas.microsoft.com/office/drawing/2014/main" id="{59BDFE36-DB29-0872-9F32-47379B87D22C}"/>
                </a:ext>
              </a:extLst>
            </p:cNvPr>
            <p:cNvPicPr>
              <a:picLocks noChangeAspect="1"/>
            </p:cNvPicPr>
            <p:nvPr/>
          </p:nvPicPr>
          <p:blipFill>
            <a:blip r:embed="rId8">
              <a:lum/>
              <a:alphaModFix/>
            </a:blip>
            <a:srcRect/>
            <a:stretch>
              <a:fillRect/>
            </a:stretch>
          </p:blipFill>
          <p:spPr>
            <a:xfrm>
              <a:off x="8057519" y="5335560"/>
              <a:ext cx="1511996" cy="1487884"/>
            </a:xfrm>
            <a:prstGeom prst="rect">
              <a:avLst/>
            </a:prstGeom>
            <a:noFill/>
            <a:ln cap="flat">
              <a:noFill/>
            </a:ln>
          </p:spPr>
        </p:pic>
        <p:sp>
          <p:nvSpPr>
            <p:cNvPr id="14" name="Rectangle 13">
              <a:extLst>
                <a:ext uri="{FF2B5EF4-FFF2-40B4-BE49-F238E27FC236}">
                  <a16:creationId xmlns:a16="http://schemas.microsoft.com/office/drawing/2014/main" id="{7C8AAD34-3ECD-43F2-DF6A-0007F519A018}"/>
                </a:ext>
              </a:extLst>
            </p:cNvPr>
            <p:cNvSpPr/>
            <p:nvPr/>
          </p:nvSpPr>
          <p:spPr>
            <a:xfrm>
              <a:off x="7783555" y="3528724"/>
              <a:ext cx="2027517" cy="3409916"/>
            </a:xfrm>
            <a:prstGeom prst="rect">
              <a:avLst/>
            </a:prstGeom>
            <a:noFill/>
            <a:ln w="18361" cap="flat">
              <a:solidFill>
                <a:srgbClr val="FF0000"/>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15" name="Group 14">
            <a:extLst>
              <a:ext uri="{FF2B5EF4-FFF2-40B4-BE49-F238E27FC236}">
                <a16:creationId xmlns:a16="http://schemas.microsoft.com/office/drawing/2014/main" id="{6F2F6123-070F-9EA9-A55F-B6F3EED26749}"/>
              </a:ext>
            </a:extLst>
          </p:cNvPr>
          <p:cNvGrpSpPr/>
          <p:nvPr/>
        </p:nvGrpSpPr>
        <p:grpSpPr>
          <a:xfrm>
            <a:off x="231123" y="3062161"/>
            <a:ext cx="9845637" cy="4581353"/>
            <a:chOff x="231123" y="3062161"/>
            <a:chExt cx="9845637" cy="4581353"/>
          </a:xfrm>
        </p:grpSpPr>
        <p:pic>
          <p:nvPicPr>
            <p:cNvPr id="16" name="Picture 15">
              <a:extLst>
                <a:ext uri="{FF2B5EF4-FFF2-40B4-BE49-F238E27FC236}">
                  <a16:creationId xmlns:a16="http://schemas.microsoft.com/office/drawing/2014/main" id="{D42BB645-52B2-5030-602E-31EB5DC5E4E5}"/>
                </a:ext>
              </a:extLst>
            </p:cNvPr>
            <p:cNvPicPr>
              <a:picLocks noChangeAspect="1"/>
            </p:cNvPicPr>
            <p:nvPr/>
          </p:nvPicPr>
          <p:blipFill>
            <a:blip r:embed="rId9">
              <a:lum/>
              <a:alphaModFix/>
            </a:blip>
            <a:srcRect/>
            <a:stretch>
              <a:fillRect/>
            </a:stretch>
          </p:blipFill>
          <p:spPr>
            <a:xfrm>
              <a:off x="446044" y="5355723"/>
              <a:ext cx="1546561" cy="1487884"/>
            </a:xfrm>
            <a:prstGeom prst="rect">
              <a:avLst/>
            </a:prstGeom>
            <a:noFill/>
            <a:ln cap="flat">
              <a:noFill/>
            </a:ln>
          </p:spPr>
        </p:pic>
        <p:pic>
          <p:nvPicPr>
            <p:cNvPr id="17" name="Picture 16">
              <a:extLst>
                <a:ext uri="{FF2B5EF4-FFF2-40B4-BE49-F238E27FC236}">
                  <a16:creationId xmlns:a16="http://schemas.microsoft.com/office/drawing/2014/main" id="{D22DFE4F-652C-AF44-8C63-965A61512AA0}"/>
                </a:ext>
              </a:extLst>
            </p:cNvPr>
            <p:cNvPicPr>
              <a:picLocks noChangeAspect="1"/>
            </p:cNvPicPr>
            <p:nvPr/>
          </p:nvPicPr>
          <p:blipFill>
            <a:blip r:embed="rId10">
              <a:lum/>
              <a:alphaModFix/>
            </a:blip>
            <a:srcRect/>
            <a:stretch>
              <a:fillRect/>
            </a:stretch>
          </p:blipFill>
          <p:spPr>
            <a:xfrm>
              <a:off x="2362315" y="5344201"/>
              <a:ext cx="1511996" cy="1487518"/>
            </a:xfrm>
            <a:prstGeom prst="rect">
              <a:avLst/>
            </a:prstGeom>
            <a:noFill/>
            <a:ln cap="flat">
              <a:noFill/>
            </a:ln>
          </p:spPr>
        </p:pic>
        <p:pic>
          <p:nvPicPr>
            <p:cNvPr id="18" name="Picture 17">
              <a:extLst>
                <a:ext uri="{FF2B5EF4-FFF2-40B4-BE49-F238E27FC236}">
                  <a16:creationId xmlns:a16="http://schemas.microsoft.com/office/drawing/2014/main" id="{177A930B-D8F3-9DB0-B191-55F8B072C717}"/>
                </a:ext>
              </a:extLst>
            </p:cNvPr>
            <p:cNvPicPr>
              <a:picLocks noChangeAspect="1"/>
            </p:cNvPicPr>
            <p:nvPr/>
          </p:nvPicPr>
          <p:blipFill>
            <a:blip r:embed="rId11">
              <a:lum/>
              <a:alphaModFix/>
            </a:blip>
            <a:srcRect/>
            <a:stretch>
              <a:fillRect/>
            </a:stretch>
          </p:blipFill>
          <p:spPr>
            <a:xfrm>
              <a:off x="4176357" y="5344558"/>
              <a:ext cx="1511996" cy="1488240"/>
            </a:xfrm>
            <a:prstGeom prst="rect">
              <a:avLst/>
            </a:prstGeom>
            <a:noFill/>
            <a:ln cap="flat">
              <a:noFill/>
            </a:ln>
          </p:spPr>
        </p:pic>
        <p:pic>
          <p:nvPicPr>
            <p:cNvPr id="19" name="Picture 18">
              <a:extLst>
                <a:ext uri="{FF2B5EF4-FFF2-40B4-BE49-F238E27FC236}">
                  <a16:creationId xmlns:a16="http://schemas.microsoft.com/office/drawing/2014/main" id="{9A594FD3-A81A-5577-C01C-AD8C9978CD28}"/>
                </a:ext>
              </a:extLst>
            </p:cNvPr>
            <p:cNvPicPr>
              <a:picLocks noChangeAspect="1"/>
            </p:cNvPicPr>
            <p:nvPr/>
          </p:nvPicPr>
          <p:blipFill>
            <a:blip r:embed="rId12">
              <a:lum/>
              <a:alphaModFix/>
            </a:blip>
            <a:srcRect/>
            <a:stretch>
              <a:fillRect/>
            </a:stretch>
          </p:blipFill>
          <p:spPr>
            <a:xfrm>
              <a:off x="231123" y="3687839"/>
              <a:ext cx="1811161" cy="1631161"/>
            </a:xfrm>
            <a:prstGeom prst="rect">
              <a:avLst/>
            </a:prstGeom>
            <a:noFill/>
            <a:ln cap="flat">
              <a:noFill/>
            </a:ln>
          </p:spPr>
        </p:pic>
        <p:pic>
          <p:nvPicPr>
            <p:cNvPr id="20" name="Picture 19">
              <a:extLst>
                <a:ext uri="{FF2B5EF4-FFF2-40B4-BE49-F238E27FC236}">
                  <a16:creationId xmlns:a16="http://schemas.microsoft.com/office/drawing/2014/main" id="{87A513BE-3E56-C2E3-58B4-C336BFFCAD54}"/>
                </a:ext>
              </a:extLst>
            </p:cNvPr>
            <p:cNvPicPr>
              <a:picLocks noChangeAspect="1"/>
            </p:cNvPicPr>
            <p:nvPr/>
          </p:nvPicPr>
          <p:blipFill>
            <a:blip r:embed="rId13">
              <a:lum/>
              <a:alphaModFix/>
            </a:blip>
            <a:srcRect/>
            <a:stretch>
              <a:fillRect/>
            </a:stretch>
          </p:blipFill>
          <p:spPr>
            <a:xfrm>
              <a:off x="2070357" y="3665518"/>
              <a:ext cx="1811161" cy="1630795"/>
            </a:xfrm>
            <a:prstGeom prst="rect">
              <a:avLst/>
            </a:prstGeom>
            <a:noFill/>
            <a:ln cap="flat">
              <a:noFill/>
            </a:ln>
          </p:spPr>
        </p:pic>
        <p:pic>
          <p:nvPicPr>
            <p:cNvPr id="21" name="Picture 20">
              <a:extLst>
                <a:ext uri="{FF2B5EF4-FFF2-40B4-BE49-F238E27FC236}">
                  <a16:creationId xmlns:a16="http://schemas.microsoft.com/office/drawing/2014/main" id="{6947AA5F-2FE1-0E72-4B37-281D45E0086C}"/>
                </a:ext>
              </a:extLst>
            </p:cNvPr>
            <p:cNvPicPr>
              <a:picLocks noChangeAspect="1"/>
            </p:cNvPicPr>
            <p:nvPr/>
          </p:nvPicPr>
          <p:blipFill>
            <a:blip r:embed="rId14">
              <a:lum/>
              <a:alphaModFix/>
            </a:blip>
            <a:srcRect/>
            <a:stretch>
              <a:fillRect/>
            </a:stretch>
          </p:blipFill>
          <p:spPr>
            <a:xfrm>
              <a:off x="3927238" y="3660480"/>
              <a:ext cx="1811517" cy="1630795"/>
            </a:xfrm>
            <a:prstGeom prst="rect">
              <a:avLst/>
            </a:prstGeom>
            <a:noFill/>
            <a:ln cap="flat">
              <a:noFill/>
            </a:ln>
          </p:spPr>
        </p:pic>
        <p:sp>
          <p:nvSpPr>
            <p:cNvPr id="22" name="Rectangle 21">
              <a:extLst>
                <a:ext uri="{FF2B5EF4-FFF2-40B4-BE49-F238E27FC236}">
                  <a16:creationId xmlns:a16="http://schemas.microsoft.com/office/drawing/2014/main" id="{CFEAFF74-8E3A-14D2-4C51-59C55B38174E}"/>
                </a:ext>
              </a:extLst>
            </p:cNvPr>
            <p:cNvSpPr/>
            <p:nvPr/>
          </p:nvSpPr>
          <p:spPr>
            <a:xfrm>
              <a:off x="714237" y="3565803"/>
              <a:ext cx="1181157" cy="199083"/>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Rectangle 22">
              <a:extLst>
                <a:ext uri="{FF2B5EF4-FFF2-40B4-BE49-F238E27FC236}">
                  <a16:creationId xmlns:a16="http://schemas.microsoft.com/office/drawing/2014/main" id="{F6EA3E89-8D2C-95C9-8196-5A911050783D}"/>
                </a:ext>
              </a:extLst>
            </p:cNvPr>
            <p:cNvSpPr/>
            <p:nvPr/>
          </p:nvSpPr>
          <p:spPr>
            <a:xfrm>
              <a:off x="5604842" y="5045037"/>
              <a:ext cx="1066318" cy="17711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TextBox 23">
              <a:extLst>
                <a:ext uri="{FF2B5EF4-FFF2-40B4-BE49-F238E27FC236}">
                  <a16:creationId xmlns:a16="http://schemas.microsoft.com/office/drawing/2014/main" id="{810F2AAE-4086-6846-C718-D43CCECE0B97}"/>
                </a:ext>
              </a:extLst>
            </p:cNvPr>
            <p:cNvSpPr txBox="1"/>
            <p:nvPr/>
          </p:nvSpPr>
          <p:spPr>
            <a:xfrm>
              <a:off x="694441" y="3550679"/>
              <a:ext cx="988201" cy="5637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1.0 GHz</a:t>
              </a:r>
            </a:p>
          </p:txBody>
        </p:sp>
        <p:sp>
          <p:nvSpPr>
            <p:cNvPr id="25" name="Rectangle 24">
              <a:extLst>
                <a:ext uri="{FF2B5EF4-FFF2-40B4-BE49-F238E27FC236}">
                  <a16:creationId xmlns:a16="http://schemas.microsoft.com/office/drawing/2014/main" id="{7058CBB9-D8C0-30EC-16F7-1CBED59CFC70}"/>
                </a:ext>
              </a:extLst>
            </p:cNvPr>
            <p:cNvSpPr/>
            <p:nvPr/>
          </p:nvSpPr>
          <p:spPr>
            <a:xfrm>
              <a:off x="2489399" y="3566160"/>
              <a:ext cx="1181157" cy="198717"/>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Rectangle 25">
              <a:extLst>
                <a:ext uri="{FF2B5EF4-FFF2-40B4-BE49-F238E27FC236}">
                  <a16:creationId xmlns:a16="http://schemas.microsoft.com/office/drawing/2014/main" id="{B2B3059A-4275-0157-C007-31867C860670}"/>
                </a:ext>
              </a:extLst>
            </p:cNvPr>
            <p:cNvSpPr/>
            <p:nvPr/>
          </p:nvSpPr>
          <p:spPr>
            <a:xfrm>
              <a:off x="4331878" y="3566160"/>
              <a:ext cx="1181157" cy="198717"/>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TextBox 26">
              <a:extLst>
                <a:ext uri="{FF2B5EF4-FFF2-40B4-BE49-F238E27FC236}">
                  <a16:creationId xmlns:a16="http://schemas.microsoft.com/office/drawing/2014/main" id="{DAB5A483-4A83-AFFC-843D-5B5460B2423D}"/>
                </a:ext>
              </a:extLst>
            </p:cNvPr>
            <p:cNvSpPr txBox="1"/>
            <p:nvPr/>
          </p:nvSpPr>
          <p:spPr>
            <a:xfrm>
              <a:off x="2660757" y="3561844"/>
              <a:ext cx="977758" cy="563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1.5 GHz</a:t>
              </a:r>
            </a:p>
          </p:txBody>
        </p:sp>
        <p:sp>
          <p:nvSpPr>
            <p:cNvPr id="28" name="TextBox 27">
              <a:extLst>
                <a:ext uri="{FF2B5EF4-FFF2-40B4-BE49-F238E27FC236}">
                  <a16:creationId xmlns:a16="http://schemas.microsoft.com/office/drawing/2014/main" id="{15569FFB-521E-9FFE-AC75-45CFB5FA2E78}"/>
                </a:ext>
              </a:extLst>
            </p:cNvPr>
            <p:cNvSpPr txBox="1"/>
            <p:nvPr/>
          </p:nvSpPr>
          <p:spPr>
            <a:xfrm>
              <a:off x="4453557" y="3475442"/>
              <a:ext cx="984598" cy="5637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2.0 GHz</a:t>
              </a:r>
            </a:p>
          </p:txBody>
        </p:sp>
        <p:sp>
          <p:nvSpPr>
            <p:cNvPr id="29" name="TextBox 28">
              <a:extLst>
                <a:ext uri="{FF2B5EF4-FFF2-40B4-BE49-F238E27FC236}">
                  <a16:creationId xmlns:a16="http://schemas.microsoft.com/office/drawing/2014/main" id="{54D99B21-52AB-D378-EF1E-A9357FC43C26}"/>
                </a:ext>
              </a:extLst>
            </p:cNvPr>
            <p:cNvSpPr txBox="1"/>
            <p:nvPr/>
          </p:nvSpPr>
          <p:spPr>
            <a:xfrm>
              <a:off x="421922" y="3062161"/>
              <a:ext cx="8645761" cy="4186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UV-coverage / imaging properties change with frequency</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E57D9AE-2694-F358-59BB-38F71E9BC2B1}"/>
                    </a:ext>
                  </a:extLst>
                </p:cNvPr>
                <p:cNvSpPr txBox="1"/>
                <p:nvPr/>
              </p:nvSpPr>
              <p:spPr>
                <a:xfrm>
                  <a:off x="5802480" y="4061883"/>
                  <a:ext cx="1810438" cy="594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sSub>
                          <m:sSubPr>
                            <m:ctrlPr>
                              <a:rPr lang="en-US" i="1">
                                <a:solidFill>
                                  <a:srgbClr val="836967"/>
                                </a:solidFill>
                                <a:latin typeface="Cambria Math" panose="02040503050406030204" pitchFamily="18" charset="0"/>
                              </a:rPr>
                            </m:ctrlPr>
                          </m:sSubPr>
                          <m:e>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e>
                          <m:sub>
                            <m:r>
                              <a:rPr lang="en-US" i="1">
                                <a:latin typeface="Cambria Math" panose="02040503050406030204" pitchFamily="18" charset="0"/>
                              </a:rPr>
                              <m:t>𝜈</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num>
                          <m:den>
                            <m:r>
                              <a:rPr lang="en-US" i="1">
                                <a:latin typeface="Cambria Math" panose="02040503050406030204" pitchFamily="18" charset="0"/>
                              </a:rPr>
                              <m:t>𝜆</m:t>
                            </m:r>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r>
                              <a:rPr lang="en-US" i="1">
                                <a:latin typeface="Cambria Math" panose="02040503050406030204" pitchFamily="18" charset="0"/>
                              </a:rPr>
                              <m:t>𝜈</m:t>
                            </m:r>
                          </m:num>
                          <m:den>
                            <m:r>
                              <a:rPr lang="en-US" i="1">
                                <a:latin typeface="Cambria Math" panose="02040503050406030204" pitchFamily="18" charset="0"/>
                              </a:rPr>
                              <m:t>𝑐</m:t>
                            </m:r>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AE57D9AE-2694-F358-59BB-38F71E9BC2B1}"/>
                    </a:ext>
                  </a:extLst>
                </p:cNvPr>
                <p:cNvSpPr txBox="1">
                  <a:spLocks noRot="1" noChangeAspect="1" noMove="1" noResize="1" noEditPoints="1" noAdjustHandles="1" noChangeArrowheads="1" noChangeShapeType="1" noTextEdit="1"/>
                </p:cNvSpPr>
                <p:nvPr/>
              </p:nvSpPr>
              <p:spPr>
                <a:xfrm>
                  <a:off x="5802480" y="4061883"/>
                  <a:ext cx="1810438" cy="594360"/>
                </a:xfrm>
                <a:prstGeom prst="rect">
                  <a:avLst/>
                </a:prstGeom>
                <a:blipFill>
                  <a:blip r:embed="rId15"/>
                  <a:stretch>
                    <a:fillRect r="-4861" b="-20833"/>
                  </a:stretch>
                </a:blipFill>
                <a:ln cap="flat">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1AEC4546-938A-F5AE-7C31-AF71BF19E67A}"/>
                </a:ext>
              </a:extLst>
            </p:cNvPr>
            <p:cNvSpPr txBox="1"/>
            <p:nvPr/>
          </p:nvSpPr>
          <p:spPr>
            <a:xfrm>
              <a:off x="5776923" y="5448242"/>
              <a:ext cx="2010235" cy="17186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=&gt; combine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multi-frequency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measurements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during imaging</a:t>
              </a:r>
            </a:p>
          </p:txBody>
        </p:sp>
        <p:sp>
          <p:nvSpPr>
            <p:cNvPr id="32" name="TextBox 31">
              <a:extLst>
                <a:ext uri="{FF2B5EF4-FFF2-40B4-BE49-F238E27FC236}">
                  <a16:creationId xmlns:a16="http://schemas.microsoft.com/office/drawing/2014/main" id="{78ABDB9B-6B2E-10C2-0029-ED52EA7C721A}"/>
                </a:ext>
              </a:extLst>
            </p:cNvPr>
            <p:cNvSpPr txBox="1"/>
            <p:nvPr/>
          </p:nvSpPr>
          <p:spPr>
            <a:xfrm>
              <a:off x="421922" y="7022518"/>
              <a:ext cx="9654838"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Sky Brightness can also change with frequency → model intensity and spectrum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024B-20A4-79AC-7387-D868DFFB8BB0}"/>
              </a:ext>
            </a:extLst>
          </p:cNvPr>
          <p:cNvSpPr txBox="1">
            <a:spLocks noGrp="1"/>
          </p:cNvSpPr>
          <p:nvPr>
            <p:ph type="title" idx="4294967295"/>
          </p:nvPr>
        </p:nvSpPr>
        <p:spPr/>
        <p:txBody>
          <a:bodyPr>
            <a:spAutoFit/>
          </a:bodyPr>
          <a:lstStyle/>
          <a:p>
            <a:pPr lvl="0"/>
            <a:r>
              <a:rPr lang="en-US"/>
              <a:t>Spectral Cube (vs) MFS imaging</a:t>
            </a:r>
          </a:p>
        </p:txBody>
      </p:sp>
      <p:pic>
        <p:nvPicPr>
          <p:cNvPr id="3" name="Picture 2">
            <a:extLst>
              <a:ext uri="{FF2B5EF4-FFF2-40B4-BE49-F238E27FC236}">
                <a16:creationId xmlns:a16="http://schemas.microsoft.com/office/drawing/2014/main" id="{85991BE1-C23E-9823-36FD-965AE52906CB}"/>
              </a:ext>
            </a:extLst>
          </p:cNvPr>
          <p:cNvPicPr>
            <a:picLocks noChangeAspect="1"/>
          </p:cNvPicPr>
          <p:nvPr/>
        </p:nvPicPr>
        <p:blipFill>
          <a:blip r:embed="rId3">
            <a:lum/>
            <a:alphaModFix/>
          </a:blip>
          <a:srcRect/>
          <a:stretch>
            <a:fillRect/>
          </a:stretch>
        </p:blipFill>
        <p:spPr>
          <a:xfrm>
            <a:off x="7275597" y="1769400"/>
            <a:ext cx="2250000" cy="1828443"/>
          </a:xfrm>
          <a:prstGeom prst="rect">
            <a:avLst/>
          </a:prstGeom>
          <a:noFill/>
          <a:ln cap="flat">
            <a:noFill/>
          </a:ln>
        </p:spPr>
      </p:pic>
      <p:pic>
        <p:nvPicPr>
          <p:cNvPr id="4" name="Picture 3">
            <a:extLst>
              <a:ext uri="{FF2B5EF4-FFF2-40B4-BE49-F238E27FC236}">
                <a16:creationId xmlns:a16="http://schemas.microsoft.com/office/drawing/2014/main" id="{A2C8D7FA-4506-2BDB-CFEB-B72D458536CC}"/>
              </a:ext>
            </a:extLst>
          </p:cNvPr>
          <p:cNvPicPr>
            <a:picLocks noChangeAspect="1"/>
          </p:cNvPicPr>
          <p:nvPr/>
        </p:nvPicPr>
        <p:blipFill>
          <a:blip r:embed="rId4">
            <a:lum/>
            <a:alphaModFix/>
          </a:blip>
          <a:srcRect/>
          <a:stretch>
            <a:fillRect/>
          </a:stretch>
        </p:blipFill>
        <p:spPr>
          <a:xfrm>
            <a:off x="-78839" y="5237637"/>
            <a:ext cx="2214356" cy="1835996"/>
          </a:xfrm>
          <a:prstGeom prst="rect">
            <a:avLst/>
          </a:prstGeom>
          <a:noFill/>
          <a:ln cap="flat">
            <a:noFill/>
          </a:ln>
        </p:spPr>
      </p:pic>
      <p:pic>
        <p:nvPicPr>
          <p:cNvPr id="5" name="Picture 4">
            <a:extLst>
              <a:ext uri="{FF2B5EF4-FFF2-40B4-BE49-F238E27FC236}">
                <a16:creationId xmlns:a16="http://schemas.microsoft.com/office/drawing/2014/main" id="{694A1F9C-1ACE-8799-E748-CABB7CEC73C5}"/>
              </a:ext>
            </a:extLst>
          </p:cNvPr>
          <p:cNvPicPr>
            <a:picLocks noChangeAspect="1"/>
          </p:cNvPicPr>
          <p:nvPr/>
        </p:nvPicPr>
        <p:blipFill>
          <a:blip r:embed="rId5">
            <a:lum/>
            <a:alphaModFix/>
          </a:blip>
          <a:srcRect/>
          <a:stretch>
            <a:fillRect/>
          </a:stretch>
        </p:blipFill>
        <p:spPr>
          <a:xfrm>
            <a:off x="2410916" y="5171041"/>
            <a:ext cx="2239201" cy="1919517"/>
          </a:xfrm>
          <a:prstGeom prst="rect">
            <a:avLst/>
          </a:prstGeom>
          <a:noFill/>
          <a:ln cap="flat">
            <a:noFill/>
          </a:ln>
        </p:spPr>
      </p:pic>
      <p:pic>
        <p:nvPicPr>
          <p:cNvPr id="6" name="Picture 5">
            <a:extLst>
              <a:ext uri="{FF2B5EF4-FFF2-40B4-BE49-F238E27FC236}">
                <a16:creationId xmlns:a16="http://schemas.microsoft.com/office/drawing/2014/main" id="{43F204C4-3C07-4FA2-93AB-AFC07D212A93}"/>
              </a:ext>
            </a:extLst>
          </p:cNvPr>
          <p:cNvPicPr>
            <a:picLocks noChangeAspect="1"/>
          </p:cNvPicPr>
          <p:nvPr/>
        </p:nvPicPr>
        <p:blipFill>
          <a:blip r:embed="rId6">
            <a:lum/>
            <a:alphaModFix/>
          </a:blip>
          <a:srcRect/>
          <a:stretch>
            <a:fillRect/>
          </a:stretch>
        </p:blipFill>
        <p:spPr>
          <a:xfrm>
            <a:off x="5099041" y="5326562"/>
            <a:ext cx="2422437" cy="1968483"/>
          </a:xfrm>
          <a:prstGeom prst="rect">
            <a:avLst/>
          </a:prstGeom>
          <a:noFill/>
          <a:ln cap="flat">
            <a:noFill/>
          </a:ln>
        </p:spPr>
      </p:pic>
      <p:pic>
        <p:nvPicPr>
          <p:cNvPr id="7" name="Picture 6">
            <a:extLst>
              <a:ext uri="{FF2B5EF4-FFF2-40B4-BE49-F238E27FC236}">
                <a16:creationId xmlns:a16="http://schemas.microsoft.com/office/drawing/2014/main" id="{12708A15-40BE-4920-33F0-E7A38D14DA7C}"/>
              </a:ext>
            </a:extLst>
          </p:cNvPr>
          <p:cNvPicPr>
            <a:picLocks noChangeAspect="1"/>
          </p:cNvPicPr>
          <p:nvPr/>
        </p:nvPicPr>
        <p:blipFill>
          <a:blip r:embed="rId7">
            <a:lum/>
            <a:alphaModFix/>
          </a:blip>
          <a:srcRect/>
          <a:stretch>
            <a:fillRect/>
          </a:stretch>
        </p:blipFill>
        <p:spPr>
          <a:xfrm>
            <a:off x="7431118" y="5379122"/>
            <a:ext cx="2171160" cy="1799283"/>
          </a:xfrm>
          <a:prstGeom prst="rect">
            <a:avLst/>
          </a:prstGeom>
          <a:noFill/>
          <a:ln cap="flat">
            <a:noFill/>
          </a:ln>
        </p:spPr>
      </p:pic>
      <p:pic>
        <p:nvPicPr>
          <p:cNvPr id="8" name="Picture 7">
            <a:extLst>
              <a:ext uri="{FF2B5EF4-FFF2-40B4-BE49-F238E27FC236}">
                <a16:creationId xmlns:a16="http://schemas.microsoft.com/office/drawing/2014/main" id="{5F9C023C-1836-5962-8107-963846F38158}"/>
              </a:ext>
            </a:extLst>
          </p:cNvPr>
          <p:cNvPicPr>
            <a:picLocks noChangeAspect="1"/>
          </p:cNvPicPr>
          <p:nvPr/>
        </p:nvPicPr>
        <p:blipFill>
          <a:blip r:embed="rId8">
            <a:lum/>
            <a:alphaModFix/>
          </a:blip>
          <a:srcRect/>
          <a:stretch>
            <a:fillRect/>
          </a:stretch>
        </p:blipFill>
        <p:spPr>
          <a:xfrm>
            <a:off x="5566684" y="1763996"/>
            <a:ext cx="2250356" cy="1828443"/>
          </a:xfrm>
          <a:prstGeom prst="rect">
            <a:avLst/>
          </a:prstGeom>
          <a:noFill/>
          <a:ln cap="flat">
            <a:noFill/>
          </a:ln>
        </p:spPr>
      </p:pic>
      <p:pic>
        <p:nvPicPr>
          <p:cNvPr id="9" name="Picture 8">
            <a:extLst>
              <a:ext uri="{FF2B5EF4-FFF2-40B4-BE49-F238E27FC236}">
                <a16:creationId xmlns:a16="http://schemas.microsoft.com/office/drawing/2014/main" id="{5272461E-DF28-C25E-0E0C-A1814DCDFD94}"/>
              </a:ext>
            </a:extLst>
          </p:cNvPr>
          <p:cNvPicPr>
            <a:picLocks noChangeAspect="1"/>
          </p:cNvPicPr>
          <p:nvPr/>
        </p:nvPicPr>
        <p:blipFill>
          <a:blip r:embed="rId9">
            <a:lum/>
            <a:alphaModFix/>
          </a:blip>
          <a:srcRect/>
          <a:stretch>
            <a:fillRect/>
          </a:stretch>
        </p:blipFill>
        <p:spPr>
          <a:xfrm>
            <a:off x="3872877" y="1752484"/>
            <a:ext cx="2249643" cy="1828443"/>
          </a:xfrm>
          <a:prstGeom prst="rect">
            <a:avLst/>
          </a:prstGeom>
          <a:noFill/>
          <a:ln cap="flat">
            <a:noFill/>
          </a:ln>
        </p:spPr>
      </p:pic>
      <p:pic>
        <p:nvPicPr>
          <p:cNvPr id="10" name="Picture 9">
            <a:extLst>
              <a:ext uri="{FF2B5EF4-FFF2-40B4-BE49-F238E27FC236}">
                <a16:creationId xmlns:a16="http://schemas.microsoft.com/office/drawing/2014/main" id="{5793F0C1-79A6-11A6-489C-B2E9AC21BBED}"/>
              </a:ext>
            </a:extLst>
          </p:cNvPr>
          <p:cNvPicPr>
            <a:picLocks noChangeAspect="1"/>
          </p:cNvPicPr>
          <p:nvPr/>
        </p:nvPicPr>
        <p:blipFill>
          <a:blip r:embed="rId10">
            <a:lum/>
            <a:alphaModFix/>
          </a:blip>
          <a:srcRect/>
          <a:stretch>
            <a:fillRect/>
          </a:stretch>
        </p:blipFill>
        <p:spPr>
          <a:xfrm>
            <a:off x="2173684" y="1752484"/>
            <a:ext cx="2250000" cy="1828443"/>
          </a:xfrm>
          <a:prstGeom prst="rect">
            <a:avLst/>
          </a:prstGeom>
          <a:noFill/>
          <a:ln cap="flat">
            <a:noFill/>
          </a:ln>
        </p:spPr>
      </p:pic>
      <p:pic>
        <p:nvPicPr>
          <p:cNvPr id="11" name="Picture 10">
            <a:extLst>
              <a:ext uri="{FF2B5EF4-FFF2-40B4-BE49-F238E27FC236}">
                <a16:creationId xmlns:a16="http://schemas.microsoft.com/office/drawing/2014/main" id="{419F9BC3-C7A8-1B2C-7AE1-4DD1D892EFD1}"/>
              </a:ext>
            </a:extLst>
          </p:cNvPr>
          <p:cNvPicPr>
            <a:picLocks noChangeAspect="1"/>
          </p:cNvPicPr>
          <p:nvPr/>
        </p:nvPicPr>
        <p:blipFill>
          <a:blip r:embed="rId11">
            <a:lum/>
            <a:alphaModFix/>
          </a:blip>
          <a:srcRect/>
          <a:stretch>
            <a:fillRect/>
          </a:stretch>
        </p:blipFill>
        <p:spPr>
          <a:xfrm>
            <a:off x="470522" y="1752840"/>
            <a:ext cx="2250000" cy="1828443"/>
          </a:xfrm>
          <a:prstGeom prst="rect">
            <a:avLst/>
          </a:prstGeom>
          <a:noFill/>
          <a:ln cap="flat">
            <a:noFill/>
          </a:ln>
        </p:spPr>
      </p:pic>
      <p:sp>
        <p:nvSpPr>
          <p:cNvPr id="12" name="TextBox 11">
            <a:extLst>
              <a:ext uri="{FF2B5EF4-FFF2-40B4-BE49-F238E27FC236}">
                <a16:creationId xmlns:a16="http://schemas.microsoft.com/office/drawing/2014/main" id="{200D3F1B-1D74-8FED-C21E-8AEB72BE3325}"/>
              </a:ext>
            </a:extLst>
          </p:cNvPr>
          <p:cNvSpPr txBox="1"/>
          <p:nvPr/>
        </p:nvSpPr>
        <p:spPr>
          <a:xfrm>
            <a:off x="0" y="859682"/>
            <a:ext cx="10475997"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3 flat-spectrum sources + 1 steep-spectrum source</a:t>
            </a:r>
            <a:r>
              <a:rPr lang="en-US" sz="1600" b="0" i="0" u="none" strike="noStrike" kern="1200" cap="none" spc="0" baseline="0">
                <a:solidFill>
                  <a:srgbClr val="0000FF"/>
                </a:solidFill>
                <a:uFillTx/>
                <a:latin typeface="Luxi Sans" pitchFamily="34"/>
                <a:ea typeface="DejaVu LGC Sans" pitchFamily="2"/>
                <a:cs typeface="DejaVu LGC Sans" pitchFamily="2"/>
              </a:rPr>
              <a:t> ( 1-2 GHz VLA observation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Images made at different frequencies ( limited to narrow-band sensitivity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TextBox 12">
            <a:extLst>
              <a:ext uri="{FF2B5EF4-FFF2-40B4-BE49-F238E27FC236}">
                <a16:creationId xmlns:a16="http://schemas.microsoft.com/office/drawing/2014/main" id="{3679F853-5925-ECB2-21B9-1CA408D7ABC5}"/>
              </a:ext>
            </a:extLst>
          </p:cNvPr>
          <p:cNvSpPr txBox="1"/>
          <p:nvPr/>
        </p:nvSpPr>
        <p:spPr>
          <a:xfrm>
            <a:off x="96738" y="3890159"/>
            <a:ext cx="2091964"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Add all single-frequency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images (after smoothing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to a low resolution)</a:t>
            </a:r>
          </a:p>
        </p:txBody>
      </p:sp>
      <p:sp>
        <p:nvSpPr>
          <p:cNvPr id="14" name="TextBox 13">
            <a:extLst>
              <a:ext uri="{FF2B5EF4-FFF2-40B4-BE49-F238E27FC236}">
                <a16:creationId xmlns:a16="http://schemas.microsoft.com/office/drawing/2014/main" id="{F4370BC4-FDB3-0D37-1DCF-C5571261A3E7}"/>
              </a:ext>
            </a:extLst>
          </p:cNvPr>
          <p:cNvSpPr txBox="1"/>
          <p:nvPr/>
        </p:nvSpPr>
        <p:spPr>
          <a:xfrm>
            <a:off x="2922479" y="3863677"/>
            <a:ext cx="1900795"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Use wideband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UV-coverage,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but </a:t>
            </a:r>
            <a:r>
              <a:rPr lang="en-US" sz="1800" b="0" i="0" u="none" strike="noStrike" kern="1200" cap="none" spc="0" baseline="0" dirty="0">
                <a:solidFill>
                  <a:srgbClr val="000080"/>
                </a:solidFill>
                <a:uFillTx/>
                <a:latin typeface="Luxi Sans" pitchFamily="34"/>
                <a:ea typeface="DejaVu LGC Sans" pitchFamily="2"/>
                <a:cs typeface="DejaVu LGC Sans" pitchFamily="2"/>
              </a:rPr>
              <a:t>ignore spectrum</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MFS,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nterms</a:t>
            </a:r>
            <a:r>
              <a:rPr lang="en-US" sz="1800" b="0" i="0" u="none" strike="noStrike" kern="1200" cap="none" spc="0" baseline="0" dirty="0">
                <a:solidFill>
                  <a:srgbClr val="000000"/>
                </a:solidFill>
                <a:uFillTx/>
                <a:latin typeface="Luxi Sans" pitchFamily="34"/>
                <a:ea typeface="DejaVu LGC Sans" pitchFamily="2"/>
                <a:cs typeface="DejaVu LGC Sans" pitchFamily="2"/>
              </a:rPr>
              <a:t>=1)</a:t>
            </a:r>
          </a:p>
        </p:txBody>
      </p:sp>
      <p:sp>
        <p:nvSpPr>
          <p:cNvPr id="15" name="TextBox 14">
            <a:extLst>
              <a:ext uri="{FF2B5EF4-FFF2-40B4-BE49-F238E27FC236}">
                <a16:creationId xmlns:a16="http://schemas.microsoft.com/office/drawing/2014/main" id="{FEEFAB1F-1E77-56CE-27B1-CE0A04A35608}"/>
              </a:ext>
            </a:extLst>
          </p:cNvPr>
          <p:cNvSpPr txBox="1"/>
          <p:nvPr/>
        </p:nvSpPr>
        <p:spPr>
          <a:xfrm>
            <a:off x="5617076" y="3835441"/>
            <a:ext cx="4830482" cy="1486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Use wideband UV-coverage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Model and fit for spectra too</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MT-MFS, nterms &gt; 1 )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Output : Intensity and Spectral-Index</a:t>
            </a:r>
          </a:p>
        </p:txBody>
      </p:sp>
      <p:sp>
        <p:nvSpPr>
          <p:cNvPr id="16" name="Freeform 15">
            <a:extLst>
              <a:ext uri="{FF2B5EF4-FFF2-40B4-BE49-F238E27FC236}">
                <a16:creationId xmlns:a16="http://schemas.microsoft.com/office/drawing/2014/main" id="{F2BA3AAD-FFA5-CE52-B9B1-7C258ECFD431}"/>
              </a:ext>
            </a:extLst>
          </p:cNvPr>
          <p:cNvSpPr/>
          <p:nvPr/>
        </p:nvSpPr>
        <p:spPr>
          <a:xfrm>
            <a:off x="5133597" y="3791879"/>
            <a:ext cx="21241" cy="3370322"/>
          </a:xfrm>
          <a:custGeom>
            <a:avLst/>
            <a:gdLst>
              <a:gd name="f0" fmla="val w"/>
              <a:gd name="f1" fmla="val h"/>
              <a:gd name="f2" fmla="val 0"/>
              <a:gd name="f3" fmla="val 60"/>
              <a:gd name="f4" fmla="val 9363"/>
              <a:gd name="f5" fmla="*/ f0 1 60"/>
              <a:gd name="f6" fmla="*/ f1 1 9363"/>
              <a:gd name="f7" fmla="val f2"/>
              <a:gd name="f8" fmla="val f3"/>
              <a:gd name="f9" fmla="val f4"/>
              <a:gd name="f10" fmla="+- f9 0 f7"/>
              <a:gd name="f11" fmla="+- f8 0 f7"/>
              <a:gd name="f12" fmla="*/ f11 1 60"/>
              <a:gd name="f13" fmla="*/ f10 1 9363"/>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 h="9363" fill="none">
                <a:moveTo>
                  <a:pt x="f3" y="f2"/>
                </a:moveTo>
                <a:lnTo>
                  <a:pt x="f2" y="f4"/>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79CB5151-63E3-AE31-96D4-8126F7E364F9}"/>
              </a:ext>
            </a:extLst>
          </p:cNvPr>
          <p:cNvSpPr/>
          <p:nvPr/>
        </p:nvSpPr>
        <p:spPr>
          <a:xfrm flipH="1">
            <a:off x="173159" y="3711238"/>
            <a:ext cx="9759958" cy="244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B37F72BF-D00D-D6DB-64B5-C085418F1A8E}"/>
              </a:ext>
            </a:extLst>
          </p:cNvPr>
          <p:cNvSpPr/>
          <p:nvPr/>
        </p:nvSpPr>
        <p:spPr>
          <a:xfrm flipH="1">
            <a:off x="173516" y="1335243"/>
            <a:ext cx="9759958" cy="244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Rectangle 18">
            <a:extLst>
              <a:ext uri="{FF2B5EF4-FFF2-40B4-BE49-F238E27FC236}">
                <a16:creationId xmlns:a16="http://schemas.microsoft.com/office/drawing/2014/main" id="{14045A16-5E1A-50BD-A22D-C0153A800147}"/>
              </a:ext>
            </a:extLst>
          </p:cNvPr>
          <p:cNvSpPr/>
          <p:nvPr/>
        </p:nvSpPr>
        <p:spPr>
          <a:xfrm>
            <a:off x="5214237" y="3797640"/>
            <a:ext cx="4768559" cy="3364918"/>
          </a:xfrm>
          <a:prstGeom prst="rect">
            <a:avLst/>
          </a:prstGeom>
          <a:noFill/>
          <a:ln w="18361" cap="flat">
            <a:solidFill>
              <a:srgbClr val="FF0000"/>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TextBox 19">
            <a:extLst>
              <a:ext uri="{FF2B5EF4-FFF2-40B4-BE49-F238E27FC236}">
                <a16:creationId xmlns:a16="http://schemas.microsoft.com/office/drawing/2014/main" id="{27D1DF6D-E5AF-CE34-A132-37511B618E3D}"/>
              </a:ext>
            </a:extLst>
          </p:cNvPr>
          <p:cNvSpPr txBox="1"/>
          <p:nvPr/>
        </p:nvSpPr>
        <p:spPr>
          <a:xfrm>
            <a:off x="9227877" y="2352961"/>
            <a:ext cx="94140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2 GHz</a:t>
            </a:r>
          </a:p>
        </p:txBody>
      </p:sp>
      <p:sp>
        <p:nvSpPr>
          <p:cNvPr id="21" name="TextBox 20">
            <a:extLst>
              <a:ext uri="{FF2B5EF4-FFF2-40B4-BE49-F238E27FC236}">
                <a16:creationId xmlns:a16="http://schemas.microsoft.com/office/drawing/2014/main" id="{654E99CE-C448-B63B-1449-F8E3BB3C104E}"/>
              </a:ext>
            </a:extLst>
          </p:cNvPr>
          <p:cNvSpPr txBox="1"/>
          <p:nvPr/>
        </p:nvSpPr>
        <p:spPr>
          <a:xfrm>
            <a:off x="-75236" y="2340717"/>
            <a:ext cx="94140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1 GHz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Class="entr"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Class="entr"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Class="entr"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Class="entr"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Class="entr"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Class="entr"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5EE6EB-5A35-4C6E-6C99-1C8A259CB983}"/>
              </a:ext>
            </a:extLst>
          </p:cNvPr>
          <p:cNvSpPr/>
          <p:nvPr/>
        </p:nvSpPr>
        <p:spPr>
          <a:xfrm>
            <a:off x="6374701" y="2053074"/>
            <a:ext cx="718077" cy="224041"/>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AD31D491-BF6E-BF07-1910-3DA1F1CC1A12}"/>
              </a:ext>
            </a:extLst>
          </p:cNvPr>
          <p:cNvSpPr txBox="1">
            <a:spLocks noGrp="1"/>
          </p:cNvSpPr>
          <p:nvPr>
            <p:ph type="title" idx="4294967295"/>
          </p:nvPr>
        </p:nvSpPr>
        <p:spPr/>
        <p:txBody>
          <a:bodyPr>
            <a:spAutoFit/>
          </a:bodyPr>
          <a:lstStyle/>
          <a:p>
            <a:pPr lvl="0"/>
            <a:r>
              <a:rPr lang="en-US"/>
              <a:t>Wide-Field Imaging – W-term</a:t>
            </a:r>
          </a:p>
        </p:txBody>
      </p:sp>
      <p:sp>
        <p:nvSpPr>
          <p:cNvPr id="4" name="TextBox 3">
            <a:extLst>
              <a:ext uri="{FF2B5EF4-FFF2-40B4-BE49-F238E27FC236}">
                <a16:creationId xmlns:a16="http://schemas.microsoft.com/office/drawing/2014/main" id="{9E9E2BF2-E002-706B-D952-85D012AB5A3B}"/>
              </a:ext>
            </a:extLst>
          </p:cNvPr>
          <p:cNvSpPr txBox="1"/>
          <p:nvPr/>
        </p:nvSpPr>
        <p:spPr>
          <a:xfrm>
            <a:off x="343439" y="2747159"/>
            <a:ext cx="10150562" cy="9770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w ' of a baseline can be large, away from the image phase center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n ' for a source can be large, away from the image phase center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73813D-13E1-D08D-6027-F5D1AF1E5F2A}"/>
                  </a:ext>
                </a:extLst>
              </p:cNvPr>
              <p:cNvSpPr txBox="1"/>
              <p:nvPr/>
            </p:nvSpPr>
            <p:spPr>
              <a:xfrm>
                <a:off x="2036524" y="1083957"/>
                <a:ext cx="5943600"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7273813D-13E1-D08D-6027-F5D1AF1E5F2A}"/>
                  </a:ext>
                </a:extLst>
              </p:cNvPr>
              <p:cNvSpPr txBox="1">
                <a:spLocks noRot="1" noChangeAspect="1" noMove="1" noResize="1" noEditPoints="1" noAdjustHandles="1" noChangeArrowheads="1" noChangeShapeType="1" noTextEdit="1"/>
              </p:cNvSpPr>
              <p:nvPr/>
            </p:nvSpPr>
            <p:spPr>
              <a:xfrm>
                <a:off x="2036524" y="1083957"/>
                <a:ext cx="5943600" cy="484558"/>
              </a:xfrm>
              <a:prstGeom prst="rect">
                <a:avLst/>
              </a:prstGeom>
              <a:blipFill>
                <a:blip r:embed="rId3"/>
                <a:stretch>
                  <a:fillRect t="-233333" b="-37179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D88EF9-6E17-448F-BE6E-E41B317E4E2F}"/>
                  </a:ext>
                </a:extLst>
              </p:cNvPr>
              <p:cNvSpPr txBox="1"/>
              <p:nvPr/>
            </p:nvSpPr>
            <p:spPr>
              <a:xfrm>
                <a:off x="1405798" y="1950122"/>
                <a:ext cx="7251118"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r>
                                <a:rPr lang="en-US" i="0">
                                  <a:latin typeface="Cambria Math" panose="02040503050406030204" pitchFamily="18" charset="0"/>
                                </a:rPr>
                                <m:t>+</m:t>
                              </m:r>
                              <m:r>
                                <a:rPr lang="en-US" i="1">
                                  <a:latin typeface="Cambria Math" panose="02040503050406030204" pitchFamily="18" charset="0"/>
                                </a:rPr>
                                <m:t>𝑤</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−1</m:t>
                                  </m:r>
                                </m:e>
                              </m:d>
                            </m:e>
                          </m:d>
                        </m:sup>
                      </m:sSup>
                      <m:r>
                        <a:rPr lang="en-US" i="1">
                          <a:latin typeface="Cambria Math" panose="02040503050406030204" pitchFamily="18" charset="0"/>
                        </a:rPr>
                        <m:t>𝑑𝑙𝑑𝑚𝑑𝑛</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2ED88EF9-6E17-448F-BE6E-E41B317E4E2F}"/>
                  </a:ext>
                </a:extLst>
              </p:cNvPr>
              <p:cNvSpPr txBox="1">
                <a:spLocks noRot="1" noChangeAspect="1" noMove="1" noResize="1" noEditPoints="1" noAdjustHandles="1" noChangeArrowheads="1" noChangeShapeType="1" noTextEdit="1"/>
              </p:cNvSpPr>
              <p:nvPr/>
            </p:nvSpPr>
            <p:spPr>
              <a:xfrm>
                <a:off x="1405798" y="1950122"/>
                <a:ext cx="7251118" cy="484558"/>
              </a:xfrm>
              <a:prstGeom prst="rect">
                <a:avLst/>
              </a:prstGeom>
              <a:blipFill>
                <a:blip r:embed="rId4"/>
                <a:stretch>
                  <a:fillRect t="-233333" b="-371795"/>
                </a:stretch>
              </a:blipFill>
              <a:ln cap="flat">
                <a:noFill/>
              </a:ln>
            </p:spPr>
            <p:txBody>
              <a:bodyPr/>
              <a:lstStyle/>
              <a:p>
                <a:r>
                  <a:rPr lang="en-US">
                    <a:noFill/>
                  </a:rPr>
                  <a:t> </a:t>
                </a:r>
              </a:p>
            </p:txBody>
          </p:sp>
        </mc:Fallback>
      </mc:AlternateContent>
      <p:sp>
        <p:nvSpPr>
          <p:cNvPr id="7" name="Straight Connector 6">
            <a:extLst>
              <a:ext uri="{FF2B5EF4-FFF2-40B4-BE49-F238E27FC236}">
                <a16:creationId xmlns:a16="http://schemas.microsoft.com/office/drawing/2014/main" id="{74A24547-FC34-3767-833F-700501F5A0DA}"/>
              </a:ext>
            </a:extLst>
          </p:cNvPr>
          <p:cNvSpPr/>
          <p:nvPr/>
        </p:nvSpPr>
        <p:spPr>
          <a:xfrm flipV="1">
            <a:off x="555479" y="5257443"/>
            <a:ext cx="1386715" cy="469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Straight Connector 7">
            <a:extLst>
              <a:ext uri="{FF2B5EF4-FFF2-40B4-BE49-F238E27FC236}">
                <a16:creationId xmlns:a16="http://schemas.microsoft.com/office/drawing/2014/main" id="{26FD5B66-CEC6-BAEE-159A-7C50E9972810}"/>
              </a:ext>
            </a:extLst>
          </p:cNvPr>
          <p:cNvSpPr/>
          <p:nvPr/>
        </p:nvSpPr>
        <p:spPr>
          <a:xfrm flipH="1" flipV="1">
            <a:off x="1942194" y="5232599"/>
            <a:ext cx="167042" cy="446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59BB0114-245B-8D53-C98E-525B28BD0029}"/>
              </a:ext>
            </a:extLst>
          </p:cNvPr>
          <p:cNvSpPr/>
          <p:nvPr/>
        </p:nvSpPr>
        <p:spPr>
          <a:xfrm flipV="1">
            <a:off x="558003" y="5693758"/>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10" name="Group 9">
            <a:extLst>
              <a:ext uri="{FF2B5EF4-FFF2-40B4-BE49-F238E27FC236}">
                <a16:creationId xmlns:a16="http://schemas.microsoft.com/office/drawing/2014/main" id="{5B16FF49-6958-80B0-4B42-2E37F1CAD83A}"/>
              </a:ext>
            </a:extLst>
          </p:cNvPr>
          <p:cNvGrpSpPr/>
          <p:nvPr/>
        </p:nvGrpSpPr>
        <p:grpSpPr>
          <a:xfrm>
            <a:off x="451439" y="5805717"/>
            <a:ext cx="295918" cy="476996"/>
            <a:chOff x="451439" y="5805717"/>
            <a:chExt cx="295918" cy="476996"/>
          </a:xfrm>
        </p:grpSpPr>
        <p:sp>
          <p:nvSpPr>
            <p:cNvPr id="11" name="Freeform 10">
              <a:extLst>
                <a:ext uri="{FF2B5EF4-FFF2-40B4-BE49-F238E27FC236}">
                  <a16:creationId xmlns:a16="http://schemas.microsoft.com/office/drawing/2014/main" id="{8FA30473-175A-69E3-01BE-7C249C8666EB}"/>
                </a:ext>
              </a:extLst>
            </p:cNvPr>
            <p:cNvSpPr/>
            <p:nvPr/>
          </p:nvSpPr>
          <p:spPr>
            <a:xfrm>
              <a:off x="512640" y="5997238"/>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Freeform 11">
              <a:extLst>
                <a:ext uri="{FF2B5EF4-FFF2-40B4-BE49-F238E27FC236}">
                  <a16:creationId xmlns:a16="http://schemas.microsoft.com/office/drawing/2014/main" id="{FCE4FE53-8A18-2459-16D0-C87243C0B3AD}"/>
                </a:ext>
              </a:extLst>
            </p:cNvPr>
            <p:cNvSpPr/>
            <p:nvPr/>
          </p:nvSpPr>
          <p:spPr>
            <a:xfrm>
              <a:off x="451439" y="5805717"/>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F2D94B65-B227-39B6-2B1B-CDB24FC08F4B}"/>
                </a:ext>
              </a:extLst>
            </p:cNvPr>
            <p:cNvSpPr/>
            <p:nvPr/>
          </p:nvSpPr>
          <p:spPr>
            <a:xfrm>
              <a:off x="523439" y="5837035"/>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B6EAE497-0980-943D-AC70-337536713B74}"/>
                </a:ext>
              </a:extLst>
            </p:cNvPr>
            <p:cNvSpPr/>
            <p:nvPr/>
          </p:nvSpPr>
          <p:spPr>
            <a:xfrm flipV="1">
              <a:off x="486716" y="5847478"/>
              <a:ext cx="231836" cy="1872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15" name="Group 14">
            <a:extLst>
              <a:ext uri="{FF2B5EF4-FFF2-40B4-BE49-F238E27FC236}">
                <a16:creationId xmlns:a16="http://schemas.microsoft.com/office/drawing/2014/main" id="{AE1F07B6-6B83-858D-EC8A-666FEB1E3EBE}"/>
              </a:ext>
            </a:extLst>
          </p:cNvPr>
          <p:cNvGrpSpPr/>
          <p:nvPr/>
        </p:nvGrpSpPr>
        <p:grpSpPr>
          <a:xfrm>
            <a:off x="1919883" y="5769361"/>
            <a:ext cx="295918" cy="476996"/>
            <a:chOff x="1919883" y="5769361"/>
            <a:chExt cx="295918" cy="476996"/>
          </a:xfrm>
        </p:grpSpPr>
        <p:sp>
          <p:nvSpPr>
            <p:cNvPr id="16" name="Freeform 15">
              <a:extLst>
                <a:ext uri="{FF2B5EF4-FFF2-40B4-BE49-F238E27FC236}">
                  <a16:creationId xmlns:a16="http://schemas.microsoft.com/office/drawing/2014/main" id="{D7C37E6A-0CDF-2A3A-C74D-4F79692C66AB}"/>
                </a:ext>
              </a:extLst>
            </p:cNvPr>
            <p:cNvSpPr/>
            <p:nvPr/>
          </p:nvSpPr>
          <p:spPr>
            <a:xfrm>
              <a:off x="1981084" y="5960882"/>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Freeform 16">
              <a:extLst>
                <a:ext uri="{FF2B5EF4-FFF2-40B4-BE49-F238E27FC236}">
                  <a16:creationId xmlns:a16="http://schemas.microsoft.com/office/drawing/2014/main" id="{27AD66F8-F4E2-C244-8819-1AA81B627FFA}"/>
                </a:ext>
              </a:extLst>
            </p:cNvPr>
            <p:cNvSpPr/>
            <p:nvPr/>
          </p:nvSpPr>
          <p:spPr>
            <a:xfrm>
              <a:off x="1919883" y="5769361"/>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EF4B349B-6D10-481D-1418-A8E43D057A29}"/>
                </a:ext>
              </a:extLst>
            </p:cNvPr>
            <p:cNvSpPr/>
            <p:nvPr/>
          </p:nvSpPr>
          <p:spPr>
            <a:xfrm>
              <a:off x="1991883" y="5800679"/>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18">
              <a:extLst>
                <a:ext uri="{FF2B5EF4-FFF2-40B4-BE49-F238E27FC236}">
                  <a16:creationId xmlns:a16="http://schemas.microsoft.com/office/drawing/2014/main" id="{920E2F33-6159-A293-2A5E-787EDE48DEDD}"/>
                </a:ext>
              </a:extLst>
            </p:cNvPr>
            <p:cNvSpPr/>
            <p:nvPr/>
          </p:nvSpPr>
          <p:spPr>
            <a:xfrm flipV="1">
              <a:off x="1955160" y="5811121"/>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20" name="Straight Connector 19">
            <a:extLst>
              <a:ext uri="{FF2B5EF4-FFF2-40B4-BE49-F238E27FC236}">
                <a16:creationId xmlns:a16="http://schemas.microsoft.com/office/drawing/2014/main" id="{10CA3082-C55E-216C-AEA2-BF0650AEF561}"/>
              </a:ext>
            </a:extLst>
          </p:cNvPr>
          <p:cNvSpPr/>
          <p:nvPr/>
        </p:nvSpPr>
        <p:spPr>
          <a:xfrm>
            <a:off x="902878" y="4350962"/>
            <a:ext cx="270004" cy="7545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E92B8319-231D-307C-4D5D-E3994CE7019B}"/>
              </a:ext>
            </a:extLst>
          </p:cNvPr>
          <p:cNvSpPr/>
          <p:nvPr/>
        </p:nvSpPr>
        <p:spPr>
          <a:xfrm>
            <a:off x="611998" y="4462198"/>
            <a:ext cx="290879" cy="7362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D31141D7-51D2-E47F-2175-CE11CFB43AED}"/>
              </a:ext>
            </a:extLst>
          </p:cNvPr>
          <p:cNvSpPr/>
          <p:nvPr/>
        </p:nvSpPr>
        <p:spPr>
          <a:xfrm>
            <a:off x="1196638" y="4262759"/>
            <a:ext cx="270004" cy="7545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9A0A7C-E930-BEAD-0DFF-3712A309C1F1}"/>
                  </a:ext>
                </a:extLst>
              </p:cNvPr>
              <p:cNvSpPr txBox="1"/>
              <p:nvPr/>
            </p:nvSpPr>
            <p:spPr>
              <a:xfrm>
                <a:off x="1982519" y="525311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3" name="TextBox 22">
                <a:extLst>
                  <a:ext uri="{FF2B5EF4-FFF2-40B4-BE49-F238E27FC236}">
                    <a16:creationId xmlns:a16="http://schemas.microsoft.com/office/drawing/2014/main" id="{079A0A7C-E930-BEAD-0DFF-3712A309C1F1}"/>
                  </a:ext>
                </a:extLst>
              </p:cNvPr>
              <p:cNvSpPr txBox="1">
                <a:spLocks noRot="1" noChangeAspect="1" noMove="1" noResize="1" noEditPoints="1" noAdjustHandles="1" noChangeArrowheads="1" noChangeShapeType="1" noTextEdit="1"/>
              </p:cNvSpPr>
              <p:nvPr/>
            </p:nvSpPr>
            <p:spPr>
              <a:xfrm>
                <a:off x="1982519" y="5253118"/>
                <a:ext cx="385922" cy="367561"/>
              </a:xfrm>
              <a:prstGeom prst="rect">
                <a:avLst/>
              </a:prstGeom>
              <a:blipFill>
                <a:blip r:embed="rId5"/>
                <a:stretch>
                  <a:fillRect/>
                </a:stretch>
              </a:blipFill>
              <a:ln cap="flat">
                <a:noFill/>
              </a:ln>
            </p:spPr>
            <p:txBody>
              <a:bodyPr/>
              <a:lstStyle/>
              <a:p>
                <a:r>
                  <a:rPr lang="en-US">
                    <a:noFill/>
                  </a:rPr>
                  <a:t> </a:t>
                </a:r>
              </a:p>
            </p:txBody>
          </p:sp>
        </mc:Fallback>
      </mc:AlternateContent>
      <p:sp>
        <p:nvSpPr>
          <p:cNvPr id="24" name="Freeform 23">
            <a:extLst>
              <a:ext uri="{FF2B5EF4-FFF2-40B4-BE49-F238E27FC236}">
                <a16:creationId xmlns:a16="http://schemas.microsoft.com/office/drawing/2014/main" id="{04666996-020C-35E2-30C4-B7CCC068FE33}"/>
              </a:ext>
            </a:extLst>
          </p:cNvPr>
          <p:cNvSpPr/>
          <p:nvPr/>
        </p:nvSpPr>
        <p:spPr>
          <a:xfrm>
            <a:off x="6271924" y="4799521"/>
            <a:ext cx="3018242" cy="197928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Rectangle 24">
            <a:extLst>
              <a:ext uri="{FF2B5EF4-FFF2-40B4-BE49-F238E27FC236}">
                <a16:creationId xmlns:a16="http://schemas.microsoft.com/office/drawing/2014/main" id="{02D7BA31-FA18-72FA-08E3-9FED5E8F3C14}"/>
              </a:ext>
            </a:extLst>
          </p:cNvPr>
          <p:cNvSpPr/>
          <p:nvPr/>
        </p:nvSpPr>
        <p:spPr>
          <a:xfrm>
            <a:off x="5838480" y="5702756"/>
            <a:ext cx="4119481" cy="126179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B2765654-7876-44E2-40E8-E66E14AB9493}"/>
              </a:ext>
            </a:extLst>
          </p:cNvPr>
          <p:cNvSpPr/>
          <p:nvPr/>
        </p:nvSpPr>
        <p:spPr>
          <a:xfrm flipV="1">
            <a:off x="6172556" y="4771796"/>
            <a:ext cx="3204002" cy="3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Straight Connector 26">
            <a:extLst>
              <a:ext uri="{FF2B5EF4-FFF2-40B4-BE49-F238E27FC236}">
                <a16:creationId xmlns:a16="http://schemas.microsoft.com/office/drawing/2014/main" id="{84325590-E4EA-FDDE-72A5-6C9B200D304E}"/>
              </a:ext>
            </a:extLst>
          </p:cNvPr>
          <p:cNvSpPr/>
          <p:nvPr/>
        </p:nvSpPr>
        <p:spPr>
          <a:xfrm flipV="1">
            <a:off x="7756196" y="4775042"/>
            <a:ext cx="12243" cy="1620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8" name="Straight Connector 27">
            <a:extLst>
              <a:ext uri="{FF2B5EF4-FFF2-40B4-BE49-F238E27FC236}">
                <a16:creationId xmlns:a16="http://schemas.microsoft.com/office/drawing/2014/main" id="{32A1A0B3-A853-7F14-7315-51F5AF20734F}"/>
              </a:ext>
            </a:extLst>
          </p:cNvPr>
          <p:cNvSpPr/>
          <p:nvPr/>
        </p:nvSpPr>
        <p:spPr>
          <a:xfrm flipV="1">
            <a:off x="7756196" y="5232599"/>
            <a:ext cx="1274042" cy="11631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9" name="Freeform 28">
            <a:extLst>
              <a:ext uri="{FF2B5EF4-FFF2-40B4-BE49-F238E27FC236}">
                <a16:creationId xmlns:a16="http://schemas.microsoft.com/office/drawing/2014/main" id="{978CD27A-30BB-009F-9DE1-0452B1B1F5E7}"/>
              </a:ext>
            </a:extLst>
          </p:cNvPr>
          <p:cNvSpPr/>
          <p:nvPr/>
        </p:nvSpPr>
        <p:spPr>
          <a:xfrm>
            <a:off x="7561438" y="4317120"/>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0" name="Freeform 29">
            <a:extLst>
              <a:ext uri="{FF2B5EF4-FFF2-40B4-BE49-F238E27FC236}">
                <a16:creationId xmlns:a16="http://schemas.microsoft.com/office/drawing/2014/main" id="{AA7E5029-D2F1-A10C-72F1-DF7BC2B2E821}"/>
              </a:ext>
            </a:extLst>
          </p:cNvPr>
          <p:cNvSpPr/>
          <p:nvPr/>
        </p:nvSpPr>
        <p:spPr>
          <a:xfrm>
            <a:off x="9491398" y="4403521"/>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1" name="Straight Connector 30">
            <a:extLst>
              <a:ext uri="{FF2B5EF4-FFF2-40B4-BE49-F238E27FC236}">
                <a16:creationId xmlns:a16="http://schemas.microsoft.com/office/drawing/2014/main" id="{B7AF1ECE-13C0-330E-C4DA-EEB7B69E51A7}"/>
              </a:ext>
            </a:extLst>
          </p:cNvPr>
          <p:cNvSpPr/>
          <p:nvPr/>
        </p:nvSpPr>
        <p:spPr>
          <a:xfrm flipV="1">
            <a:off x="9030239" y="4824356"/>
            <a:ext cx="0" cy="29699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399FF10-202E-B9E0-B80F-4FAB4C03AA99}"/>
                  </a:ext>
                </a:extLst>
              </p:cNvPr>
              <p:cNvSpPr txBox="1"/>
              <p:nvPr/>
            </p:nvSpPr>
            <p:spPr>
              <a:xfrm>
                <a:off x="9107643" y="4845597"/>
                <a:ext cx="328324"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𝑛</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32" name="TextBox 31">
                <a:extLst>
                  <a:ext uri="{FF2B5EF4-FFF2-40B4-BE49-F238E27FC236}">
                    <a16:creationId xmlns:a16="http://schemas.microsoft.com/office/drawing/2014/main" id="{6399FF10-202E-B9E0-B80F-4FAB4C03AA99}"/>
                  </a:ext>
                </a:extLst>
              </p:cNvPr>
              <p:cNvSpPr txBox="1">
                <a:spLocks noRot="1" noChangeAspect="1" noMove="1" noResize="1" noEditPoints="1" noAdjustHandles="1" noChangeArrowheads="1" noChangeShapeType="1" noTextEdit="1"/>
              </p:cNvSpPr>
              <p:nvPr/>
            </p:nvSpPr>
            <p:spPr>
              <a:xfrm>
                <a:off x="9107643" y="4845597"/>
                <a:ext cx="328324" cy="367561"/>
              </a:xfrm>
              <a:prstGeom prst="rect">
                <a:avLst/>
              </a:prstGeom>
              <a:blipFill>
                <a:blip r:embed="rId6"/>
                <a:stretch>
                  <a:fillRect/>
                </a:stretch>
              </a:blipFill>
              <a:ln cap="flat">
                <a:noFill/>
              </a:ln>
            </p:spPr>
            <p:txBody>
              <a:bodyPr/>
              <a:lstStyle/>
              <a:p>
                <a:r>
                  <a:rPr lang="en-US">
                    <a:noFill/>
                  </a:rPr>
                  <a:t> </a:t>
                </a:r>
              </a:p>
            </p:txBody>
          </p:sp>
        </mc:Fallback>
      </mc:AlternateContent>
      <p:sp>
        <p:nvSpPr>
          <p:cNvPr id="33" name="Freeform 32">
            <a:extLst>
              <a:ext uri="{FF2B5EF4-FFF2-40B4-BE49-F238E27FC236}">
                <a16:creationId xmlns:a16="http://schemas.microsoft.com/office/drawing/2014/main" id="{45F1BD1B-93FD-E975-2B0E-952661937167}"/>
              </a:ext>
            </a:extLst>
          </p:cNvPr>
          <p:cNvSpPr/>
          <p:nvPr/>
        </p:nvSpPr>
        <p:spPr>
          <a:xfrm>
            <a:off x="621718" y="3933721"/>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34" name="Group 33">
            <a:extLst>
              <a:ext uri="{FF2B5EF4-FFF2-40B4-BE49-F238E27FC236}">
                <a16:creationId xmlns:a16="http://schemas.microsoft.com/office/drawing/2014/main" id="{D193511D-3C54-8D4D-9B96-018E94DC76ED}"/>
              </a:ext>
            </a:extLst>
          </p:cNvPr>
          <p:cNvGrpSpPr/>
          <p:nvPr/>
        </p:nvGrpSpPr>
        <p:grpSpPr>
          <a:xfrm>
            <a:off x="2551678" y="4007879"/>
            <a:ext cx="2495160" cy="2312636"/>
            <a:chOff x="2551678" y="4007879"/>
            <a:chExt cx="2495160" cy="2312636"/>
          </a:xfrm>
        </p:grpSpPr>
        <p:sp>
          <p:nvSpPr>
            <p:cNvPr id="35" name="Straight Connector 34">
              <a:extLst>
                <a:ext uri="{FF2B5EF4-FFF2-40B4-BE49-F238E27FC236}">
                  <a16:creationId xmlns:a16="http://schemas.microsoft.com/office/drawing/2014/main" id="{2ACAD891-8BAB-C1CE-9803-29DD792214DD}"/>
                </a:ext>
              </a:extLst>
            </p:cNvPr>
            <p:cNvSpPr/>
            <p:nvPr/>
          </p:nvSpPr>
          <p:spPr>
            <a:xfrm flipV="1">
              <a:off x="3360602" y="4874035"/>
              <a:ext cx="820436" cy="847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6" name="Straight Connector 35">
              <a:extLst>
                <a:ext uri="{FF2B5EF4-FFF2-40B4-BE49-F238E27FC236}">
                  <a16:creationId xmlns:a16="http://schemas.microsoft.com/office/drawing/2014/main" id="{7717180A-6BF7-FCED-5AA8-D677269F832A}"/>
                </a:ext>
              </a:extLst>
            </p:cNvPr>
            <p:cNvSpPr/>
            <p:nvPr/>
          </p:nvSpPr>
          <p:spPr>
            <a:xfrm flipH="1" flipV="1">
              <a:off x="4168804" y="4861444"/>
              <a:ext cx="782644" cy="818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7" name="Straight Connector 36">
              <a:extLst>
                <a:ext uri="{FF2B5EF4-FFF2-40B4-BE49-F238E27FC236}">
                  <a16:creationId xmlns:a16="http://schemas.microsoft.com/office/drawing/2014/main" id="{26F5A7E1-0D75-43E3-1E20-00C6F2725330}"/>
                </a:ext>
              </a:extLst>
            </p:cNvPr>
            <p:cNvSpPr/>
            <p:nvPr/>
          </p:nvSpPr>
          <p:spPr>
            <a:xfrm flipV="1">
              <a:off x="3400196" y="5694837"/>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38" name="Group 37">
              <a:extLst>
                <a:ext uri="{FF2B5EF4-FFF2-40B4-BE49-F238E27FC236}">
                  <a16:creationId xmlns:a16="http://schemas.microsoft.com/office/drawing/2014/main" id="{7F5D28F6-B043-B448-2E11-84E7525B2668}"/>
                </a:ext>
              </a:extLst>
            </p:cNvPr>
            <p:cNvGrpSpPr/>
            <p:nvPr/>
          </p:nvGrpSpPr>
          <p:grpSpPr>
            <a:xfrm>
              <a:off x="3307320" y="5843518"/>
              <a:ext cx="295918" cy="476997"/>
              <a:chOff x="3307320" y="5843518"/>
              <a:chExt cx="295918" cy="476997"/>
            </a:xfrm>
          </p:grpSpPr>
          <p:sp>
            <p:nvSpPr>
              <p:cNvPr id="39" name="Freeform 38">
                <a:extLst>
                  <a:ext uri="{FF2B5EF4-FFF2-40B4-BE49-F238E27FC236}">
                    <a16:creationId xmlns:a16="http://schemas.microsoft.com/office/drawing/2014/main" id="{85C041E2-4E42-5A6F-D137-EEDF3E77B30F}"/>
                  </a:ext>
                </a:extLst>
              </p:cNvPr>
              <p:cNvSpPr/>
              <p:nvPr/>
            </p:nvSpPr>
            <p:spPr>
              <a:xfrm>
                <a:off x="3368155" y="60350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0" name="Freeform 39">
                <a:extLst>
                  <a:ext uri="{FF2B5EF4-FFF2-40B4-BE49-F238E27FC236}">
                    <a16:creationId xmlns:a16="http://schemas.microsoft.com/office/drawing/2014/main" id="{6A0F680E-8724-DA2E-7580-39E327AEFDD9}"/>
                  </a:ext>
                </a:extLst>
              </p:cNvPr>
              <p:cNvSpPr/>
              <p:nvPr/>
            </p:nvSpPr>
            <p:spPr>
              <a:xfrm>
                <a:off x="3307320" y="5843518"/>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1" name="Straight Connector 40">
                <a:extLst>
                  <a:ext uri="{FF2B5EF4-FFF2-40B4-BE49-F238E27FC236}">
                    <a16:creationId xmlns:a16="http://schemas.microsoft.com/office/drawing/2014/main" id="{050F06AC-EF96-00DD-21A7-BD6FC0C1C65B}"/>
                  </a:ext>
                </a:extLst>
              </p:cNvPr>
              <p:cNvSpPr/>
              <p:nvPr/>
            </p:nvSpPr>
            <p:spPr>
              <a:xfrm>
                <a:off x="3378954" y="58748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2" name="Straight Connector 41">
                <a:extLst>
                  <a:ext uri="{FF2B5EF4-FFF2-40B4-BE49-F238E27FC236}">
                    <a16:creationId xmlns:a16="http://schemas.microsoft.com/office/drawing/2014/main" id="{9EBC60C2-1EDA-F8CC-5703-30F532C4891D}"/>
                  </a:ext>
                </a:extLst>
              </p:cNvPr>
              <p:cNvSpPr/>
              <p:nvPr/>
            </p:nvSpPr>
            <p:spPr>
              <a:xfrm flipV="1">
                <a:off x="3342598" y="5885636"/>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43" name="Group 42">
              <a:extLst>
                <a:ext uri="{FF2B5EF4-FFF2-40B4-BE49-F238E27FC236}">
                  <a16:creationId xmlns:a16="http://schemas.microsoft.com/office/drawing/2014/main" id="{A7C28F5F-C975-BFD5-6AA0-2E07291B0598}"/>
                </a:ext>
              </a:extLst>
            </p:cNvPr>
            <p:cNvGrpSpPr/>
            <p:nvPr/>
          </p:nvGrpSpPr>
          <p:grpSpPr>
            <a:xfrm>
              <a:off x="4750920" y="5819397"/>
              <a:ext cx="295918" cy="476996"/>
              <a:chOff x="4750920" y="5819397"/>
              <a:chExt cx="295918" cy="476996"/>
            </a:xfrm>
          </p:grpSpPr>
          <p:sp>
            <p:nvSpPr>
              <p:cNvPr id="44" name="Freeform 43">
                <a:extLst>
                  <a:ext uri="{FF2B5EF4-FFF2-40B4-BE49-F238E27FC236}">
                    <a16:creationId xmlns:a16="http://schemas.microsoft.com/office/drawing/2014/main" id="{965E70AE-D873-D04C-1BC3-F7D42EF75AFD}"/>
                  </a:ext>
                </a:extLst>
              </p:cNvPr>
              <p:cNvSpPr/>
              <p:nvPr/>
            </p:nvSpPr>
            <p:spPr>
              <a:xfrm>
                <a:off x="4811755" y="6010918"/>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5" name="Freeform 44">
                <a:extLst>
                  <a:ext uri="{FF2B5EF4-FFF2-40B4-BE49-F238E27FC236}">
                    <a16:creationId xmlns:a16="http://schemas.microsoft.com/office/drawing/2014/main" id="{FAF51F89-784B-D85F-8313-DE885189D2AB}"/>
                  </a:ext>
                </a:extLst>
              </p:cNvPr>
              <p:cNvSpPr/>
              <p:nvPr/>
            </p:nvSpPr>
            <p:spPr>
              <a:xfrm>
                <a:off x="4750920" y="5819397"/>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6" name="Straight Connector 45">
                <a:extLst>
                  <a:ext uri="{FF2B5EF4-FFF2-40B4-BE49-F238E27FC236}">
                    <a16:creationId xmlns:a16="http://schemas.microsoft.com/office/drawing/2014/main" id="{031B5672-961F-0ECC-ABBA-873E487A9185}"/>
                  </a:ext>
                </a:extLst>
              </p:cNvPr>
              <p:cNvSpPr/>
              <p:nvPr/>
            </p:nvSpPr>
            <p:spPr>
              <a:xfrm>
                <a:off x="4822563" y="5850724"/>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7" name="Straight Connector 46">
                <a:extLst>
                  <a:ext uri="{FF2B5EF4-FFF2-40B4-BE49-F238E27FC236}">
                    <a16:creationId xmlns:a16="http://schemas.microsoft.com/office/drawing/2014/main" id="{6E480007-A4A3-CB82-CCCF-7E6D594FDD2C}"/>
                  </a:ext>
                </a:extLst>
              </p:cNvPr>
              <p:cNvSpPr/>
              <p:nvPr/>
            </p:nvSpPr>
            <p:spPr>
              <a:xfrm flipV="1">
                <a:off x="4786198" y="5861157"/>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48" name="Straight Connector 47">
              <a:extLst>
                <a:ext uri="{FF2B5EF4-FFF2-40B4-BE49-F238E27FC236}">
                  <a16:creationId xmlns:a16="http://schemas.microsoft.com/office/drawing/2014/main" id="{F67BC76F-C497-1303-0BF3-B51AAB6BDC47}"/>
                </a:ext>
              </a:extLst>
            </p:cNvPr>
            <p:cNvSpPr/>
            <p:nvPr/>
          </p:nvSpPr>
          <p:spPr>
            <a:xfrm>
              <a:off x="2832838" y="456731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9" name="Straight Connector 48">
              <a:extLst>
                <a:ext uri="{FF2B5EF4-FFF2-40B4-BE49-F238E27FC236}">
                  <a16:creationId xmlns:a16="http://schemas.microsoft.com/office/drawing/2014/main" id="{D0AD5F9E-BE2C-0ADF-3E81-2C87E2FDE40E}"/>
                </a:ext>
              </a:extLst>
            </p:cNvPr>
            <p:cNvSpPr/>
            <p:nvPr/>
          </p:nvSpPr>
          <p:spPr>
            <a:xfrm>
              <a:off x="2976838" y="436464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0" name="Straight Connector 49">
              <a:extLst>
                <a:ext uri="{FF2B5EF4-FFF2-40B4-BE49-F238E27FC236}">
                  <a16:creationId xmlns:a16="http://schemas.microsoft.com/office/drawing/2014/main" id="{6C725C4E-4E3C-9E76-E4C5-1525A2646A32}"/>
                </a:ext>
              </a:extLst>
            </p:cNvPr>
            <p:cNvSpPr/>
            <p:nvPr/>
          </p:nvSpPr>
          <p:spPr>
            <a:xfrm>
              <a:off x="3149998" y="421991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4644214-D3B9-53E5-E788-76795407776F}"/>
                    </a:ext>
                  </a:extLst>
                </p:cNvPr>
                <p:cNvSpPr txBox="1"/>
                <p:nvPr/>
              </p:nvSpPr>
              <p:spPr>
                <a:xfrm>
                  <a:off x="4493517" y="496907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51" name="TextBox 50">
                  <a:extLst>
                    <a:ext uri="{FF2B5EF4-FFF2-40B4-BE49-F238E27FC236}">
                      <a16:creationId xmlns:a16="http://schemas.microsoft.com/office/drawing/2014/main" id="{34644214-D3B9-53E5-E788-76795407776F}"/>
                    </a:ext>
                  </a:extLst>
                </p:cNvPr>
                <p:cNvSpPr txBox="1">
                  <a:spLocks noRot="1" noChangeAspect="1" noMove="1" noResize="1" noEditPoints="1" noAdjustHandles="1" noChangeArrowheads="1" noChangeShapeType="1" noTextEdit="1"/>
                </p:cNvSpPr>
                <p:nvPr/>
              </p:nvSpPr>
              <p:spPr>
                <a:xfrm>
                  <a:off x="4493517" y="4969078"/>
                  <a:ext cx="385922" cy="367561"/>
                </a:xfrm>
                <a:prstGeom prst="rect">
                  <a:avLst/>
                </a:prstGeom>
                <a:blipFill>
                  <a:blip r:embed="rId7"/>
                  <a:stretch>
                    <a:fillRect/>
                  </a:stretch>
                </a:blipFill>
                <a:ln cap="flat">
                  <a:noFill/>
                </a:ln>
              </p:spPr>
              <p:txBody>
                <a:bodyPr/>
                <a:lstStyle/>
                <a:p>
                  <a:r>
                    <a:rPr lang="en-US">
                      <a:noFill/>
                    </a:rPr>
                    <a:t> </a:t>
                  </a:r>
                </a:p>
              </p:txBody>
            </p:sp>
          </mc:Fallback>
        </mc:AlternateContent>
        <p:sp>
          <p:nvSpPr>
            <p:cNvPr id="52" name="Freeform 51">
              <a:extLst>
                <a:ext uri="{FF2B5EF4-FFF2-40B4-BE49-F238E27FC236}">
                  <a16:creationId xmlns:a16="http://schemas.microsoft.com/office/drawing/2014/main" id="{0E3ACE4A-BB1C-3D63-AEF8-7C231F68E2C9}"/>
                </a:ext>
              </a:extLst>
            </p:cNvPr>
            <p:cNvSpPr/>
            <p:nvPr/>
          </p:nvSpPr>
          <p:spPr>
            <a:xfrm>
              <a:off x="2551678" y="4007879"/>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53" name="TextBox 52">
            <a:extLst>
              <a:ext uri="{FF2B5EF4-FFF2-40B4-BE49-F238E27FC236}">
                <a16:creationId xmlns:a16="http://schemas.microsoft.com/office/drawing/2014/main" id="{F2E56E9C-17E2-47B0-C096-79F03B04B43D}"/>
              </a:ext>
            </a:extLst>
          </p:cNvPr>
          <p:cNvSpPr txBox="1"/>
          <p:nvPr/>
        </p:nvSpPr>
        <p:spPr>
          <a:xfrm>
            <a:off x="301322" y="6567476"/>
            <a:ext cx="9433800"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There are algorithms to account for this :  Image Faceting,  W-Projection.</a:t>
            </a:r>
          </a:p>
        </p:txBody>
      </p:sp>
      <p:grpSp>
        <p:nvGrpSpPr>
          <p:cNvPr id="54" name="Group 53">
            <a:extLst>
              <a:ext uri="{FF2B5EF4-FFF2-40B4-BE49-F238E27FC236}">
                <a16:creationId xmlns:a16="http://schemas.microsoft.com/office/drawing/2014/main" id="{07BB65F2-3FF2-C9D3-8E31-CA1FE9FCF8CA}"/>
              </a:ext>
            </a:extLst>
          </p:cNvPr>
          <p:cNvGrpSpPr/>
          <p:nvPr/>
        </p:nvGrpSpPr>
        <p:grpSpPr>
          <a:xfrm>
            <a:off x="2566437" y="4024438"/>
            <a:ext cx="2890802" cy="2585877"/>
            <a:chOff x="2566437" y="4024438"/>
            <a:chExt cx="2890802" cy="2585877"/>
          </a:xfrm>
        </p:grpSpPr>
        <p:sp>
          <p:nvSpPr>
            <p:cNvPr id="55" name="Straight Connector 54">
              <a:extLst>
                <a:ext uri="{FF2B5EF4-FFF2-40B4-BE49-F238E27FC236}">
                  <a16:creationId xmlns:a16="http://schemas.microsoft.com/office/drawing/2014/main" id="{BE5E2927-C90C-EFE9-0CC0-D2EAA88E297A}"/>
                </a:ext>
              </a:extLst>
            </p:cNvPr>
            <p:cNvSpPr/>
            <p:nvPr/>
          </p:nvSpPr>
          <p:spPr>
            <a:xfrm flipV="1">
              <a:off x="3375361" y="4890604"/>
              <a:ext cx="820436" cy="847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6" name="Straight Connector 55">
              <a:extLst>
                <a:ext uri="{FF2B5EF4-FFF2-40B4-BE49-F238E27FC236}">
                  <a16:creationId xmlns:a16="http://schemas.microsoft.com/office/drawing/2014/main" id="{839874D4-BB8A-108C-61C1-78E53AB6AEBF}"/>
                </a:ext>
              </a:extLst>
            </p:cNvPr>
            <p:cNvSpPr/>
            <p:nvPr/>
          </p:nvSpPr>
          <p:spPr>
            <a:xfrm flipH="1" flipV="1">
              <a:off x="4183562" y="4878003"/>
              <a:ext cx="1090083" cy="117539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7" name="Straight Connector 56">
              <a:extLst>
                <a:ext uri="{FF2B5EF4-FFF2-40B4-BE49-F238E27FC236}">
                  <a16:creationId xmlns:a16="http://schemas.microsoft.com/office/drawing/2014/main" id="{573B0564-CE91-3A64-2403-4D85C4BF3F77}"/>
                </a:ext>
              </a:extLst>
            </p:cNvPr>
            <p:cNvSpPr/>
            <p:nvPr/>
          </p:nvSpPr>
          <p:spPr>
            <a:xfrm flipV="1">
              <a:off x="3386516" y="5725442"/>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58" name="Group 57">
              <a:extLst>
                <a:ext uri="{FF2B5EF4-FFF2-40B4-BE49-F238E27FC236}">
                  <a16:creationId xmlns:a16="http://schemas.microsoft.com/office/drawing/2014/main" id="{3D741AFF-45F8-5841-6F89-8312D3A24F2E}"/>
                </a:ext>
              </a:extLst>
            </p:cNvPr>
            <p:cNvGrpSpPr/>
            <p:nvPr/>
          </p:nvGrpSpPr>
          <p:grpSpPr>
            <a:xfrm>
              <a:off x="3322079" y="5860078"/>
              <a:ext cx="295918" cy="476996"/>
              <a:chOff x="3322079" y="5860078"/>
              <a:chExt cx="295918" cy="476996"/>
            </a:xfrm>
          </p:grpSpPr>
          <p:sp>
            <p:nvSpPr>
              <p:cNvPr id="59" name="Freeform 58">
                <a:extLst>
                  <a:ext uri="{FF2B5EF4-FFF2-40B4-BE49-F238E27FC236}">
                    <a16:creationId xmlns:a16="http://schemas.microsoft.com/office/drawing/2014/main" id="{B5CCFA9E-5FC1-9C6D-8D14-451A3C420613}"/>
                  </a:ext>
                </a:extLst>
              </p:cNvPr>
              <p:cNvSpPr/>
              <p:nvPr/>
            </p:nvSpPr>
            <p:spPr>
              <a:xfrm>
                <a:off x="3382923" y="6051599"/>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0" name="Freeform 59">
                <a:extLst>
                  <a:ext uri="{FF2B5EF4-FFF2-40B4-BE49-F238E27FC236}">
                    <a16:creationId xmlns:a16="http://schemas.microsoft.com/office/drawing/2014/main" id="{2E04F66C-9103-D3A4-C4C4-ACC79F345AA7}"/>
                  </a:ext>
                </a:extLst>
              </p:cNvPr>
              <p:cNvSpPr/>
              <p:nvPr/>
            </p:nvSpPr>
            <p:spPr>
              <a:xfrm>
                <a:off x="3322079" y="5860078"/>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0FB68364-6224-8FD4-8D68-B4B27C62C269}"/>
                  </a:ext>
                </a:extLst>
              </p:cNvPr>
              <p:cNvSpPr/>
              <p:nvPr/>
            </p:nvSpPr>
            <p:spPr>
              <a:xfrm>
                <a:off x="3393722" y="5891396"/>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A169082B-379F-A6FD-4193-B3D23723EF91}"/>
                  </a:ext>
                </a:extLst>
              </p:cNvPr>
              <p:cNvSpPr/>
              <p:nvPr/>
            </p:nvSpPr>
            <p:spPr>
              <a:xfrm flipV="1">
                <a:off x="3357356" y="5902195"/>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63" name="Group 62">
              <a:extLst>
                <a:ext uri="{FF2B5EF4-FFF2-40B4-BE49-F238E27FC236}">
                  <a16:creationId xmlns:a16="http://schemas.microsoft.com/office/drawing/2014/main" id="{04D42EEF-EF67-EA20-AEDD-2AAEC95DC717}"/>
                </a:ext>
              </a:extLst>
            </p:cNvPr>
            <p:cNvGrpSpPr/>
            <p:nvPr/>
          </p:nvGrpSpPr>
          <p:grpSpPr>
            <a:xfrm>
              <a:off x="5161321" y="6133319"/>
              <a:ext cx="295918" cy="476996"/>
              <a:chOff x="5161321" y="6133319"/>
              <a:chExt cx="295918" cy="476996"/>
            </a:xfrm>
          </p:grpSpPr>
          <p:sp>
            <p:nvSpPr>
              <p:cNvPr id="64" name="Freeform 63">
                <a:extLst>
                  <a:ext uri="{FF2B5EF4-FFF2-40B4-BE49-F238E27FC236}">
                    <a16:creationId xmlns:a16="http://schemas.microsoft.com/office/drawing/2014/main" id="{A82B40E7-195D-21D1-C3E8-D2F2EEE2BD62}"/>
                  </a:ext>
                </a:extLst>
              </p:cNvPr>
              <p:cNvSpPr/>
              <p:nvPr/>
            </p:nvSpPr>
            <p:spPr>
              <a:xfrm>
                <a:off x="5222156" y="63248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5" name="Freeform 64">
                <a:extLst>
                  <a:ext uri="{FF2B5EF4-FFF2-40B4-BE49-F238E27FC236}">
                    <a16:creationId xmlns:a16="http://schemas.microsoft.com/office/drawing/2014/main" id="{75E4F972-D725-53B6-528E-C1C982F9F2AC}"/>
                  </a:ext>
                </a:extLst>
              </p:cNvPr>
              <p:cNvSpPr/>
              <p:nvPr/>
            </p:nvSpPr>
            <p:spPr>
              <a:xfrm>
                <a:off x="5161321" y="6133319"/>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43171C75-5EDE-D928-DEE1-6858CB2F29DB}"/>
                  </a:ext>
                </a:extLst>
              </p:cNvPr>
              <p:cNvSpPr/>
              <p:nvPr/>
            </p:nvSpPr>
            <p:spPr>
              <a:xfrm>
                <a:off x="5232955" y="61646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7" name="Straight Connector 66">
                <a:extLst>
                  <a:ext uri="{FF2B5EF4-FFF2-40B4-BE49-F238E27FC236}">
                    <a16:creationId xmlns:a16="http://schemas.microsoft.com/office/drawing/2014/main" id="{F11D5945-68C2-E078-C316-D49B39382DE6}"/>
                  </a:ext>
                </a:extLst>
              </p:cNvPr>
              <p:cNvSpPr/>
              <p:nvPr/>
            </p:nvSpPr>
            <p:spPr>
              <a:xfrm flipV="1">
                <a:off x="5196599" y="6175080"/>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68" name="Straight Connector 67">
              <a:extLst>
                <a:ext uri="{FF2B5EF4-FFF2-40B4-BE49-F238E27FC236}">
                  <a16:creationId xmlns:a16="http://schemas.microsoft.com/office/drawing/2014/main" id="{4AF19B7B-68F1-6A42-FDF5-FFCEAEF9A3AC}"/>
                </a:ext>
              </a:extLst>
            </p:cNvPr>
            <p:cNvSpPr/>
            <p:nvPr/>
          </p:nvSpPr>
          <p:spPr>
            <a:xfrm>
              <a:off x="2847597" y="458387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9" name="Straight Connector 68">
              <a:extLst>
                <a:ext uri="{FF2B5EF4-FFF2-40B4-BE49-F238E27FC236}">
                  <a16:creationId xmlns:a16="http://schemas.microsoft.com/office/drawing/2014/main" id="{600379BE-717E-7E3E-57E4-DD304F2159D4}"/>
                </a:ext>
              </a:extLst>
            </p:cNvPr>
            <p:cNvSpPr/>
            <p:nvPr/>
          </p:nvSpPr>
          <p:spPr>
            <a:xfrm>
              <a:off x="2991596" y="438120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C23CCB92-45E5-9814-76D1-012D87BD39E8}"/>
                </a:ext>
              </a:extLst>
            </p:cNvPr>
            <p:cNvSpPr/>
            <p:nvPr/>
          </p:nvSpPr>
          <p:spPr>
            <a:xfrm>
              <a:off x="3164756" y="423647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47AE3A5-D12D-EA37-7F82-4D762325F5A2}"/>
                    </a:ext>
                  </a:extLst>
                </p:cNvPr>
                <p:cNvSpPr txBox="1"/>
                <p:nvPr/>
              </p:nvSpPr>
              <p:spPr>
                <a:xfrm>
                  <a:off x="4508275" y="4985637"/>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71" name="TextBox 70">
                  <a:extLst>
                    <a:ext uri="{FF2B5EF4-FFF2-40B4-BE49-F238E27FC236}">
                      <a16:creationId xmlns:a16="http://schemas.microsoft.com/office/drawing/2014/main" id="{347AE3A5-D12D-EA37-7F82-4D762325F5A2}"/>
                    </a:ext>
                  </a:extLst>
                </p:cNvPr>
                <p:cNvSpPr txBox="1">
                  <a:spLocks noRot="1" noChangeAspect="1" noMove="1" noResize="1" noEditPoints="1" noAdjustHandles="1" noChangeArrowheads="1" noChangeShapeType="1" noTextEdit="1"/>
                </p:cNvSpPr>
                <p:nvPr/>
              </p:nvSpPr>
              <p:spPr>
                <a:xfrm>
                  <a:off x="4508275" y="4985637"/>
                  <a:ext cx="385922" cy="367561"/>
                </a:xfrm>
                <a:prstGeom prst="rect">
                  <a:avLst/>
                </a:prstGeom>
                <a:blipFill>
                  <a:blip r:embed="rId8"/>
                  <a:stretch>
                    <a:fillRect/>
                  </a:stretch>
                </a:blipFill>
                <a:ln cap="flat">
                  <a:noFill/>
                </a:ln>
              </p:spPr>
              <p:txBody>
                <a:bodyPr/>
                <a:lstStyle/>
                <a:p>
                  <a:r>
                    <a:rPr lang="en-US">
                      <a:noFill/>
                    </a:rPr>
                    <a:t> </a:t>
                  </a:r>
                </a:p>
              </p:txBody>
            </p:sp>
          </mc:Fallback>
        </mc:AlternateContent>
        <p:sp>
          <p:nvSpPr>
            <p:cNvPr id="72" name="Freeform 71">
              <a:extLst>
                <a:ext uri="{FF2B5EF4-FFF2-40B4-BE49-F238E27FC236}">
                  <a16:creationId xmlns:a16="http://schemas.microsoft.com/office/drawing/2014/main" id="{51044BE1-5E0B-ABED-8FE9-02B327FA0A38}"/>
                </a:ext>
              </a:extLst>
            </p:cNvPr>
            <p:cNvSpPr/>
            <p:nvPr/>
          </p:nvSpPr>
          <p:spPr>
            <a:xfrm>
              <a:off x="2566437" y="4024438"/>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73" name="Group 72">
            <a:extLst>
              <a:ext uri="{FF2B5EF4-FFF2-40B4-BE49-F238E27FC236}">
                <a16:creationId xmlns:a16="http://schemas.microsoft.com/office/drawing/2014/main" id="{37060BA9-B545-A08E-F11F-A8C538300CBD}"/>
              </a:ext>
            </a:extLst>
          </p:cNvPr>
          <p:cNvGrpSpPr/>
          <p:nvPr/>
        </p:nvGrpSpPr>
        <p:grpSpPr>
          <a:xfrm>
            <a:off x="2552757" y="4020479"/>
            <a:ext cx="3145683" cy="2312636"/>
            <a:chOff x="2552757" y="4020479"/>
            <a:chExt cx="3145683" cy="2312636"/>
          </a:xfrm>
        </p:grpSpPr>
        <p:sp>
          <p:nvSpPr>
            <p:cNvPr id="74" name="Straight Connector 73">
              <a:extLst>
                <a:ext uri="{FF2B5EF4-FFF2-40B4-BE49-F238E27FC236}">
                  <a16:creationId xmlns:a16="http://schemas.microsoft.com/office/drawing/2014/main" id="{EBEE5601-3002-7843-FB42-5088C703025C}"/>
                </a:ext>
              </a:extLst>
            </p:cNvPr>
            <p:cNvSpPr/>
            <p:nvPr/>
          </p:nvSpPr>
          <p:spPr>
            <a:xfrm flipV="1">
              <a:off x="3361681" y="4578839"/>
              <a:ext cx="1162440" cy="1154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5" name="Straight Connector 74">
              <a:extLst>
                <a:ext uri="{FF2B5EF4-FFF2-40B4-BE49-F238E27FC236}">
                  <a16:creationId xmlns:a16="http://schemas.microsoft.com/office/drawing/2014/main" id="{BEE31168-4908-C4EA-7C37-5C99658A7521}"/>
                </a:ext>
              </a:extLst>
            </p:cNvPr>
            <p:cNvSpPr/>
            <p:nvPr/>
          </p:nvSpPr>
          <p:spPr>
            <a:xfrm flipH="1" flipV="1">
              <a:off x="4169883" y="4874035"/>
              <a:ext cx="782644" cy="818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6" name="Straight Connector 75">
              <a:extLst>
                <a:ext uri="{FF2B5EF4-FFF2-40B4-BE49-F238E27FC236}">
                  <a16:creationId xmlns:a16="http://schemas.microsoft.com/office/drawing/2014/main" id="{7A717CD8-5744-8557-5A17-BB7F3AE0C717}"/>
                </a:ext>
              </a:extLst>
            </p:cNvPr>
            <p:cNvSpPr/>
            <p:nvPr/>
          </p:nvSpPr>
          <p:spPr>
            <a:xfrm flipV="1">
              <a:off x="3401284" y="5709961"/>
              <a:ext cx="2140921"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77" name="Group 76">
              <a:extLst>
                <a:ext uri="{FF2B5EF4-FFF2-40B4-BE49-F238E27FC236}">
                  <a16:creationId xmlns:a16="http://schemas.microsoft.com/office/drawing/2014/main" id="{1CA96BBF-EBC2-C02A-4BBC-D94671A8A47B}"/>
                </a:ext>
              </a:extLst>
            </p:cNvPr>
            <p:cNvGrpSpPr/>
            <p:nvPr/>
          </p:nvGrpSpPr>
          <p:grpSpPr>
            <a:xfrm>
              <a:off x="3308399" y="5856119"/>
              <a:ext cx="295918" cy="476996"/>
              <a:chOff x="3308399" y="5856119"/>
              <a:chExt cx="295918" cy="476996"/>
            </a:xfrm>
          </p:grpSpPr>
          <p:sp>
            <p:nvSpPr>
              <p:cNvPr id="78" name="Freeform 77">
                <a:extLst>
                  <a:ext uri="{FF2B5EF4-FFF2-40B4-BE49-F238E27FC236}">
                    <a16:creationId xmlns:a16="http://schemas.microsoft.com/office/drawing/2014/main" id="{F76BC8E2-0540-E03A-EC16-72DB3D812196}"/>
                  </a:ext>
                </a:extLst>
              </p:cNvPr>
              <p:cNvSpPr/>
              <p:nvPr/>
            </p:nvSpPr>
            <p:spPr>
              <a:xfrm>
                <a:off x="3369243" y="60476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9" name="Freeform 78">
                <a:extLst>
                  <a:ext uri="{FF2B5EF4-FFF2-40B4-BE49-F238E27FC236}">
                    <a16:creationId xmlns:a16="http://schemas.microsoft.com/office/drawing/2014/main" id="{4BB03A86-5F28-A257-5F27-4A6C6A05BCE5}"/>
                  </a:ext>
                </a:extLst>
              </p:cNvPr>
              <p:cNvSpPr/>
              <p:nvPr/>
            </p:nvSpPr>
            <p:spPr>
              <a:xfrm>
                <a:off x="3308399" y="5856119"/>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0" name="Straight Connector 79">
                <a:extLst>
                  <a:ext uri="{FF2B5EF4-FFF2-40B4-BE49-F238E27FC236}">
                    <a16:creationId xmlns:a16="http://schemas.microsoft.com/office/drawing/2014/main" id="{2F9F52EF-449C-346F-6B80-38EF38FD614F}"/>
                  </a:ext>
                </a:extLst>
              </p:cNvPr>
              <p:cNvSpPr/>
              <p:nvPr/>
            </p:nvSpPr>
            <p:spPr>
              <a:xfrm>
                <a:off x="3380043" y="58874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1" name="Straight Connector 80">
                <a:extLst>
                  <a:ext uri="{FF2B5EF4-FFF2-40B4-BE49-F238E27FC236}">
                    <a16:creationId xmlns:a16="http://schemas.microsoft.com/office/drawing/2014/main" id="{E65C93FF-89C4-1DCB-ABBE-7B3BA48B182C}"/>
                  </a:ext>
                </a:extLst>
              </p:cNvPr>
              <p:cNvSpPr/>
              <p:nvPr/>
            </p:nvSpPr>
            <p:spPr>
              <a:xfrm flipV="1">
                <a:off x="3343677" y="5898236"/>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82" name="Group 81">
              <a:extLst>
                <a:ext uri="{FF2B5EF4-FFF2-40B4-BE49-F238E27FC236}">
                  <a16:creationId xmlns:a16="http://schemas.microsoft.com/office/drawing/2014/main" id="{2B4E8E08-45E5-68D7-AED8-2014818592B1}"/>
                </a:ext>
              </a:extLst>
            </p:cNvPr>
            <p:cNvGrpSpPr/>
            <p:nvPr/>
          </p:nvGrpSpPr>
          <p:grpSpPr>
            <a:xfrm>
              <a:off x="5402522" y="5789880"/>
              <a:ext cx="295918" cy="476996"/>
              <a:chOff x="5402522" y="5789880"/>
              <a:chExt cx="295918" cy="476996"/>
            </a:xfrm>
          </p:grpSpPr>
          <p:sp>
            <p:nvSpPr>
              <p:cNvPr id="83" name="Freeform 82">
                <a:extLst>
                  <a:ext uri="{FF2B5EF4-FFF2-40B4-BE49-F238E27FC236}">
                    <a16:creationId xmlns:a16="http://schemas.microsoft.com/office/drawing/2014/main" id="{27ECBFB5-F6A3-A346-EB9B-2E4261652805}"/>
                  </a:ext>
                </a:extLst>
              </p:cNvPr>
              <p:cNvSpPr/>
              <p:nvPr/>
            </p:nvSpPr>
            <p:spPr>
              <a:xfrm>
                <a:off x="5463357" y="5981401"/>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4" name="Freeform 83">
                <a:extLst>
                  <a:ext uri="{FF2B5EF4-FFF2-40B4-BE49-F238E27FC236}">
                    <a16:creationId xmlns:a16="http://schemas.microsoft.com/office/drawing/2014/main" id="{2E7CFD5B-AD99-3572-7BEE-CC9D1534191C}"/>
                  </a:ext>
                </a:extLst>
              </p:cNvPr>
              <p:cNvSpPr/>
              <p:nvPr/>
            </p:nvSpPr>
            <p:spPr>
              <a:xfrm>
                <a:off x="5402522" y="5789880"/>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5" name="Straight Connector 84">
                <a:extLst>
                  <a:ext uri="{FF2B5EF4-FFF2-40B4-BE49-F238E27FC236}">
                    <a16:creationId xmlns:a16="http://schemas.microsoft.com/office/drawing/2014/main" id="{25344FBD-0301-FC28-DA73-0F1582933762}"/>
                  </a:ext>
                </a:extLst>
              </p:cNvPr>
              <p:cNvSpPr/>
              <p:nvPr/>
            </p:nvSpPr>
            <p:spPr>
              <a:xfrm>
                <a:off x="5474156" y="5821198"/>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6" name="Straight Connector 85">
                <a:extLst>
                  <a:ext uri="{FF2B5EF4-FFF2-40B4-BE49-F238E27FC236}">
                    <a16:creationId xmlns:a16="http://schemas.microsoft.com/office/drawing/2014/main" id="{9FC9F1E6-D070-D62E-E548-43A51EAB1A16}"/>
                  </a:ext>
                </a:extLst>
              </p:cNvPr>
              <p:cNvSpPr/>
              <p:nvPr/>
            </p:nvSpPr>
            <p:spPr>
              <a:xfrm flipV="1">
                <a:off x="5437799" y="5831640"/>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87" name="Straight Connector 86">
              <a:extLst>
                <a:ext uri="{FF2B5EF4-FFF2-40B4-BE49-F238E27FC236}">
                  <a16:creationId xmlns:a16="http://schemas.microsoft.com/office/drawing/2014/main" id="{5CBD09D9-2083-877C-D256-8DB786FE0AB4}"/>
                </a:ext>
              </a:extLst>
            </p:cNvPr>
            <p:cNvSpPr/>
            <p:nvPr/>
          </p:nvSpPr>
          <p:spPr>
            <a:xfrm>
              <a:off x="2833917" y="457991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8" name="Straight Connector 87">
              <a:extLst>
                <a:ext uri="{FF2B5EF4-FFF2-40B4-BE49-F238E27FC236}">
                  <a16:creationId xmlns:a16="http://schemas.microsoft.com/office/drawing/2014/main" id="{B569CDAF-59C9-F3A7-2DE7-99C7F021B1AB}"/>
                </a:ext>
              </a:extLst>
            </p:cNvPr>
            <p:cNvSpPr/>
            <p:nvPr/>
          </p:nvSpPr>
          <p:spPr>
            <a:xfrm>
              <a:off x="2977917" y="437724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9" name="Straight Connector 88">
              <a:extLst>
                <a:ext uri="{FF2B5EF4-FFF2-40B4-BE49-F238E27FC236}">
                  <a16:creationId xmlns:a16="http://schemas.microsoft.com/office/drawing/2014/main" id="{D65C9930-635C-C77A-6D74-BD44BD5EA13C}"/>
                </a:ext>
              </a:extLst>
            </p:cNvPr>
            <p:cNvSpPr/>
            <p:nvPr/>
          </p:nvSpPr>
          <p:spPr>
            <a:xfrm>
              <a:off x="3151077" y="423251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792D633-7B17-714C-F261-DF2BA32CDD8F}"/>
                    </a:ext>
                  </a:extLst>
                </p:cNvPr>
                <p:cNvSpPr txBox="1"/>
                <p:nvPr/>
              </p:nvSpPr>
              <p:spPr>
                <a:xfrm>
                  <a:off x="4494596" y="498167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90" name="TextBox 89">
                  <a:extLst>
                    <a:ext uri="{FF2B5EF4-FFF2-40B4-BE49-F238E27FC236}">
                      <a16:creationId xmlns:a16="http://schemas.microsoft.com/office/drawing/2014/main" id="{D792D633-7B17-714C-F261-DF2BA32CDD8F}"/>
                    </a:ext>
                  </a:extLst>
                </p:cNvPr>
                <p:cNvSpPr txBox="1">
                  <a:spLocks noRot="1" noChangeAspect="1" noMove="1" noResize="1" noEditPoints="1" noAdjustHandles="1" noChangeArrowheads="1" noChangeShapeType="1" noTextEdit="1"/>
                </p:cNvSpPr>
                <p:nvPr/>
              </p:nvSpPr>
              <p:spPr>
                <a:xfrm>
                  <a:off x="4494596" y="4981678"/>
                  <a:ext cx="385922" cy="367561"/>
                </a:xfrm>
                <a:prstGeom prst="rect">
                  <a:avLst/>
                </a:prstGeom>
                <a:blipFill>
                  <a:blip r:embed="rId9"/>
                  <a:stretch>
                    <a:fillRect/>
                  </a:stretch>
                </a:blipFill>
                <a:ln cap="flat">
                  <a:noFill/>
                </a:ln>
              </p:spPr>
              <p:txBody>
                <a:bodyPr/>
                <a:lstStyle/>
                <a:p>
                  <a:r>
                    <a:rPr lang="en-US">
                      <a:noFill/>
                    </a:rPr>
                    <a:t> </a:t>
                  </a:r>
                </a:p>
              </p:txBody>
            </p:sp>
          </mc:Fallback>
        </mc:AlternateContent>
        <p:sp>
          <p:nvSpPr>
            <p:cNvPr id="91" name="Freeform 90">
              <a:extLst>
                <a:ext uri="{FF2B5EF4-FFF2-40B4-BE49-F238E27FC236}">
                  <a16:creationId xmlns:a16="http://schemas.microsoft.com/office/drawing/2014/main" id="{0BFC0F7B-DEF5-EE18-0EFB-489DE544B35E}"/>
                </a:ext>
              </a:extLst>
            </p:cNvPr>
            <p:cNvSpPr/>
            <p:nvPr/>
          </p:nvSpPr>
          <p:spPr>
            <a:xfrm>
              <a:off x="2552757" y="4020479"/>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2" name="Straight Connector 91">
              <a:extLst>
                <a:ext uri="{FF2B5EF4-FFF2-40B4-BE49-F238E27FC236}">
                  <a16:creationId xmlns:a16="http://schemas.microsoft.com/office/drawing/2014/main" id="{7E783E54-C840-12EC-D3D8-57C1E7730563}"/>
                </a:ext>
              </a:extLst>
            </p:cNvPr>
            <p:cNvSpPr/>
            <p:nvPr/>
          </p:nvSpPr>
          <p:spPr>
            <a:xfrm flipH="1" flipV="1">
              <a:off x="4494961" y="4563715"/>
              <a:ext cx="1075316" cy="11322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xit"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fill="hold"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D65402-E56D-130D-BF2C-925FFD930341}"/>
              </a:ext>
            </a:extLst>
          </p:cNvPr>
          <p:cNvSpPr/>
          <p:nvPr/>
        </p:nvSpPr>
        <p:spPr>
          <a:xfrm>
            <a:off x="6374701" y="2053074"/>
            <a:ext cx="718077" cy="224041"/>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FC4F0AE6-627B-F5AE-3833-7224E25DF961}"/>
              </a:ext>
            </a:extLst>
          </p:cNvPr>
          <p:cNvSpPr txBox="1">
            <a:spLocks noGrp="1"/>
          </p:cNvSpPr>
          <p:nvPr>
            <p:ph type="title" idx="4294967295"/>
          </p:nvPr>
        </p:nvSpPr>
        <p:spPr/>
        <p:txBody>
          <a:bodyPr>
            <a:spAutoFit/>
          </a:bodyPr>
          <a:lstStyle/>
          <a:p>
            <a:pPr lvl="0"/>
            <a:r>
              <a:rPr lang="en-US"/>
              <a:t>Wide-Field Imaging – W-term</a:t>
            </a:r>
          </a:p>
        </p:txBody>
      </p:sp>
      <p:sp>
        <p:nvSpPr>
          <p:cNvPr id="4" name="TextBox 3">
            <a:extLst>
              <a:ext uri="{FF2B5EF4-FFF2-40B4-BE49-F238E27FC236}">
                <a16:creationId xmlns:a16="http://schemas.microsoft.com/office/drawing/2014/main" id="{1C226B78-8530-4971-D14E-6550871CB182}"/>
              </a:ext>
            </a:extLst>
          </p:cNvPr>
          <p:cNvSpPr txBox="1"/>
          <p:nvPr/>
        </p:nvSpPr>
        <p:spPr>
          <a:xfrm>
            <a:off x="343439" y="2747159"/>
            <a:ext cx="10150562" cy="9770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w ' of a baseline can be large, away from the image phase center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n ' for a source can be large, away from the image phase center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E52905F-5960-3166-36FE-723490A36FDB}"/>
                  </a:ext>
                </a:extLst>
              </p:cNvPr>
              <p:cNvSpPr txBox="1"/>
              <p:nvPr/>
            </p:nvSpPr>
            <p:spPr>
              <a:xfrm>
                <a:off x="2036524" y="1083957"/>
                <a:ext cx="5943600"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DE52905F-5960-3166-36FE-723490A36FDB}"/>
                  </a:ext>
                </a:extLst>
              </p:cNvPr>
              <p:cNvSpPr txBox="1">
                <a:spLocks noRot="1" noChangeAspect="1" noMove="1" noResize="1" noEditPoints="1" noAdjustHandles="1" noChangeArrowheads="1" noChangeShapeType="1" noTextEdit="1"/>
              </p:cNvSpPr>
              <p:nvPr/>
            </p:nvSpPr>
            <p:spPr>
              <a:xfrm>
                <a:off x="2036524" y="1083957"/>
                <a:ext cx="5943600" cy="484558"/>
              </a:xfrm>
              <a:prstGeom prst="rect">
                <a:avLst/>
              </a:prstGeom>
              <a:blipFill>
                <a:blip r:embed="rId3"/>
                <a:stretch>
                  <a:fillRect t="-233333" b="-37179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7FA6083-BEED-C5B7-5CE2-28509CEBF5D8}"/>
                  </a:ext>
                </a:extLst>
              </p:cNvPr>
              <p:cNvSpPr txBox="1"/>
              <p:nvPr/>
            </p:nvSpPr>
            <p:spPr>
              <a:xfrm>
                <a:off x="1405798" y="1950122"/>
                <a:ext cx="7251118"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r>
                                <a:rPr lang="en-US" i="0">
                                  <a:latin typeface="Cambria Math" panose="02040503050406030204" pitchFamily="18" charset="0"/>
                                </a:rPr>
                                <m:t>+</m:t>
                              </m:r>
                              <m:r>
                                <a:rPr lang="en-US" i="1">
                                  <a:latin typeface="Cambria Math" panose="02040503050406030204" pitchFamily="18" charset="0"/>
                                </a:rPr>
                                <m:t>𝑤</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−1</m:t>
                                  </m:r>
                                </m:e>
                              </m:d>
                            </m:e>
                          </m:d>
                        </m:sup>
                      </m:sSup>
                      <m:r>
                        <a:rPr lang="en-US" i="1">
                          <a:latin typeface="Cambria Math" panose="02040503050406030204" pitchFamily="18" charset="0"/>
                        </a:rPr>
                        <m:t>𝑑𝑙𝑑𝑚𝑑𝑛</m:t>
                      </m:r>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77FA6083-BEED-C5B7-5CE2-28509CEBF5D8}"/>
                  </a:ext>
                </a:extLst>
              </p:cNvPr>
              <p:cNvSpPr txBox="1">
                <a:spLocks noRot="1" noChangeAspect="1" noMove="1" noResize="1" noEditPoints="1" noAdjustHandles="1" noChangeArrowheads="1" noChangeShapeType="1" noTextEdit="1"/>
              </p:cNvSpPr>
              <p:nvPr/>
            </p:nvSpPr>
            <p:spPr>
              <a:xfrm>
                <a:off x="1405798" y="1950122"/>
                <a:ext cx="7251118" cy="484558"/>
              </a:xfrm>
              <a:prstGeom prst="rect">
                <a:avLst/>
              </a:prstGeom>
              <a:blipFill>
                <a:blip r:embed="rId4"/>
                <a:stretch>
                  <a:fillRect t="-233333" b="-371795"/>
                </a:stretch>
              </a:blipFill>
              <a:ln cap="flat">
                <a:noFill/>
              </a:ln>
            </p:spPr>
            <p:txBody>
              <a:bodyPr/>
              <a:lstStyle/>
              <a:p>
                <a:r>
                  <a:rPr lang="en-US">
                    <a:noFill/>
                  </a:rPr>
                  <a:t> </a:t>
                </a:r>
              </a:p>
            </p:txBody>
          </p:sp>
        </mc:Fallback>
      </mc:AlternateContent>
      <p:grpSp>
        <p:nvGrpSpPr>
          <p:cNvPr id="7" name="Group 6">
            <a:extLst>
              <a:ext uri="{FF2B5EF4-FFF2-40B4-BE49-F238E27FC236}">
                <a16:creationId xmlns:a16="http://schemas.microsoft.com/office/drawing/2014/main" id="{744AF93D-A366-4F1C-B7C5-4DCD2C5D11B0}"/>
              </a:ext>
            </a:extLst>
          </p:cNvPr>
          <p:cNvGrpSpPr/>
          <p:nvPr/>
        </p:nvGrpSpPr>
        <p:grpSpPr>
          <a:xfrm>
            <a:off x="64437" y="3730678"/>
            <a:ext cx="9920884" cy="3795482"/>
            <a:chOff x="64437" y="3730678"/>
            <a:chExt cx="9920884" cy="3795482"/>
          </a:xfrm>
        </p:grpSpPr>
        <p:sp>
          <p:nvSpPr>
            <p:cNvPr id="8" name="Freeform 7">
              <a:extLst>
                <a:ext uri="{FF2B5EF4-FFF2-40B4-BE49-F238E27FC236}">
                  <a16:creationId xmlns:a16="http://schemas.microsoft.com/office/drawing/2014/main" id="{C24345D3-8571-C66D-72E4-8E155A793833}"/>
                </a:ext>
              </a:extLst>
            </p:cNvPr>
            <p:cNvSpPr/>
            <p:nvPr/>
          </p:nvSpPr>
          <p:spPr>
            <a:xfrm>
              <a:off x="64437" y="3730678"/>
              <a:ext cx="9920883" cy="60623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9" name="Picture 8">
              <a:extLst>
                <a:ext uri="{FF2B5EF4-FFF2-40B4-BE49-F238E27FC236}">
                  <a16:creationId xmlns:a16="http://schemas.microsoft.com/office/drawing/2014/main" id="{3493CE87-22A3-9D19-136F-56BAAEC3FDB3}"/>
                </a:ext>
              </a:extLst>
            </p:cNvPr>
            <p:cNvPicPr>
              <a:picLocks noChangeAspect="1"/>
            </p:cNvPicPr>
            <p:nvPr/>
          </p:nvPicPr>
          <p:blipFill>
            <a:blip r:embed="rId5">
              <a:lum/>
              <a:alphaModFix/>
            </a:blip>
            <a:srcRect l="10919" t="10928" r="5454" b="10928"/>
            <a:stretch>
              <a:fillRect/>
            </a:stretch>
          </p:blipFill>
          <p:spPr>
            <a:xfrm>
              <a:off x="6451924" y="4350962"/>
              <a:ext cx="3533397" cy="3159718"/>
            </a:xfrm>
            <a:prstGeom prst="rect">
              <a:avLst/>
            </a:prstGeom>
            <a:noFill/>
            <a:ln cap="flat">
              <a:noFill/>
            </a:ln>
          </p:spPr>
        </p:pic>
        <p:pic>
          <p:nvPicPr>
            <p:cNvPr id="10" name="Picture 9">
              <a:extLst>
                <a:ext uri="{FF2B5EF4-FFF2-40B4-BE49-F238E27FC236}">
                  <a16:creationId xmlns:a16="http://schemas.microsoft.com/office/drawing/2014/main" id="{A2ECAFA5-E555-5A97-DD6C-7F18AC8BCABC}"/>
                </a:ext>
              </a:extLst>
            </p:cNvPr>
            <p:cNvPicPr>
              <a:picLocks noChangeAspect="1"/>
            </p:cNvPicPr>
            <p:nvPr/>
          </p:nvPicPr>
          <p:blipFill>
            <a:blip r:embed="rId6">
              <a:lum/>
              <a:alphaModFix/>
            </a:blip>
            <a:srcRect l="10919" t="10928" r="5454" b="10928"/>
            <a:stretch>
              <a:fillRect/>
            </a:stretch>
          </p:blipFill>
          <p:spPr>
            <a:xfrm>
              <a:off x="3183117" y="4357436"/>
              <a:ext cx="3529081" cy="3154323"/>
            </a:xfrm>
            <a:prstGeom prst="rect">
              <a:avLst/>
            </a:prstGeom>
            <a:noFill/>
            <a:ln cap="flat">
              <a:noFill/>
            </a:ln>
          </p:spPr>
        </p:pic>
        <p:pic>
          <p:nvPicPr>
            <p:cNvPr id="11" name="Picture 10">
              <a:extLst>
                <a:ext uri="{FF2B5EF4-FFF2-40B4-BE49-F238E27FC236}">
                  <a16:creationId xmlns:a16="http://schemas.microsoft.com/office/drawing/2014/main" id="{BC80B1E8-38C6-4054-4C66-2BD84FBBB3CD}"/>
                </a:ext>
              </a:extLst>
            </p:cNvPr>
            <p:cNvPicPr>
              <a:picLocks noChangeAspect="1"/>
            </p:cNvPicPr>
            <p:nvPr/>
          </p:nvPicPr>
          <p:blipFill>
            <a:blip r:embed="rId7">
              <a:lum/>
              <a:alphaModFix/>
            </a:blip>
            <a:srcRect l="10919" t="10928" r="5454" b="10928"/>
            <a:stretch>
              <a:fillRect/>
            </a:stretch>
          </p:blipFill>
          <p:spPr>
            <a:xfrm>
              <a:off x="103318" y="4371837"/>
              <a:ext cx="3300481" cy="3154323"/>
            </a:xfrm>
            <a:prstGeom prst="rect">
              <a:avLst/>
            </a:prstGeom>
            <a:noFill/>
            <a:ln cap="flat">
              <a:noFill/>
            </a:ln>
          </p:spPr>
        </p:pic>
        <p:sp>
          <p:nvSpPr>
            <p:cNvPr id="12" name="TextBox 11">
              <a:extLst>
                <a:ext uri="{FF2B5EF4-FFF2-40B4-BE49-F238E27FC236}">
                  <a16:creationId xmlns:a16="http://schemas.microsoft.com/office/drawing/2014/main" id="{39669332-9E2F-0FDB-6CA1-688688C833E0}"/>
                </a:ext>
              </a:extLst>
            </p:cNvPr>
            <p:cNvSpPr txBox="1"/>
            <p:nvPr/>
          </p:nvSpPr>
          <p:spPr>
            <a:xfrm>
              <a:off x="971275" y="3805915"/>
              <a:ext cx="1860483"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2D Imaging</a:t>
              </a:r>
            </a:p>
          </p:txBody>
        </p:sp>
        <p:sp>
          <p:nvSpPr>
            <p:cNvPr id="13" name="TextBox 12">
              <a:extLst>
                <a:ext uri="{FF2B5EF4-FFF2-40B4-BE49-F238E27FC236}">
                  <a16:creationId xmlns:a16="http://schemas.microsoft.com/office/drawing/2014/main" id="{81312EC9-89A0-8163-6121-C4199382CD9C}"/>
                </a:ext>
              </a:extLst>
            </p:cNvPr>
            <p:cNvSpPr txBox="1"/>
            <p:nvPr/>
          </p:nvSpPr>
          <p:spPr>
            <a:xfrm>
              <a:off x="3912123" y="3848042"/>
              <a:ext cx="2450518"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Facet Imaging</a:t>
              </a:r>
            </a:p>
          </p:txBody>
        </p:sp>
        <p:sp>
          <p:nvSpPr>
            <p:cNvPr id="14" name="TextBox 13">
              <a:extLst>
                <a:ext uri="{FF2B5EF4-FFF2-40B4-BE49-F238E27FC236}">
                  <a16:creationId xmlns:a16="http://schemas.microsoft.com/office/drawing/2014/main" id="{496D16CD-DC53-D2F3-C4C3-04883B9D381E}"/>
                </a:ext>
              </a:extLst>
            </p:cNvPr>
            <p:cNvSpPr txBox="1"/>
            <p:nvPr/>
          </p:nvSpPr>
          <p:spPr>
            <a:xfrm>
              <a:off x="7188482" y="3848042"/>
              <a:ext cx="2450518"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W-Projection</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A7C2-A0CB-2873-6F2A-DD3B30A1F9D8}"/>
              </a:ext>
            </a:extLst>
          </p:cNvPr>
          <p:cNvSpPr txBox="1">
            <a:spLocks noGrp="1"/>
          </p:cNvSpPr>
          <p:nvPr>
            <p:ph type="title" idx="4294967295"/>
          </p:nvPr>
        </p:nvSpPr>
        <p:spPr/>
        <p:txBody>
          <a:bodyPr>
            <a:spAutoFit/>
          </a:bodyPr>
          <a:lstStyle/>
          <a:p>
            <a:pPr lvl="0"/>
            <a:r>
              <a:rPr lang="en-US"/>
              <a:t>Wide-Field Imaging – Primary Beams</a:t>
            </a:r>
          </a:p>
        </p:txBody>
      </p:sp>
      <p:sp>
        <p:nvSpPr>
          <p:cNvPr id="3" name="TextBox 2">
            <a:extLst>
              <a:ext uri="{FF2B5EF4-FFF2-40B4-BE49-F238E27FC236}">
                <a16:creationId xmlns:a16="http://schemas.microsoft.com/office/drawing/2014/main" id="{2744CEC1-9D35-E827-9C30-2BA4EE385FF3}"/>
              </a:ext>
            </a:extLst>
          </p:cNvPr>
          <p:cNvSpPr txBox="1"/>
          <p:nvPr/>
        </p:nvSpPr>
        <p:spPr>
          <a:xfrm>
            <a:off x="262076" y="891357"/>
            <a:ext cx="9546838"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Each antenna has a limited field of view =&gt;  Primary Beam (gain) pattern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Sky is (approx) multiplied by PB, before being sampled by the interferometer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4EC4BD-A94E-6EE0-AEF3-481B0F081F6D}"/>
                  </a:ext>
                </a:extLst>
              </p:cNvPr>
              <p:cNvSpPr txBox="1"/>
              <p:nvPr/>
            </p:nvSpPr>
            <p:spPr>
              <a:xfrm>
                <a:off x="1721156" y="1944361"/>
                <a:ext cx="6612474" cy="46799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𝑃𝑆𝐹</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e>
                      </m:d>
                    </m:oMath>
                  </m:oMathPara>
                </a14:m>
                <a:endParaRPr lang="en-US" sz="1800" b="0" i="0" u="none" strike="noStrike" kern="1200" cap="none" spc="0" baseline="0">
                  <a:solidFill>
                    <a:srgbClr val="0000FF"/>
                  </a:solidFill>
                  <a:uFillTx/>
                  <a:latin typeface="Luxi Sans" pitchFamily="34"/>
                </a:endParaRPr>
              </a:p>
            </p:txBody>
          </p:sp>
        </mc:Choice>
        <mc:Fallback xmlns="">
          <p:sp>
            <p:nvSpPr>
              <p:cNvPr id="4" name="TextBox 3">
                <a:extLst>
                  <a:ext uri="{FF2B5EF4-FFF2-40B4-BE49-F238E27FC236}">
                    <a16:creationId xmlns:a16="http://schemas.microsoft.com/office/drawing/2014/main" id="{F54EC4BD-A94E-6EE0-AEF3-481B0F081F6D}"/>
                  </a:ext>
                </a:extLst>
              </p:cNvPr>
              <p:cNvSpPr txBox="1">
                <a:spLocks noRot="1" noChangeAspect="1" noMove="1" noResize="1" noEditPoints="1" noAdjustHandles="1" noChangeArrowheads="1" noChangeShapeType="1" noTextEdit="1"/>
              </p:cNvSpPr>
              <p:nvPr/>
            </p:nvSpPr>
            <p:spPr>
              <a:xfrm>
                <a:off x="1721156" y="1944361"/>
                <a:ext cx="6612474" cy="467999"/>
              </a:xfrm>
              <a:prstGeom prst="rect">
                <a:avLst/>
              </a:prstGeom>
              <a:blipFill>
                <a:blip r:embed="rId3"/>
                <a:stretch>
                  <a:fillRect/>
                </a:stretch>
              </a:blipFill>
              <a:ln cap="flat">
                <a:noFill/>
              </a:ln>
            </p:spPr>
            <p:txBody>
              <a:bodyPr/>
              <a:lstStyle/>
              <a:p>
                <a:r>
                  <a:rPr lang="en-US">
                    <a:noFill/>
                  </a:rPr>
                  <a:t> </a:t>
                </a:r>
              </a:p>
            </p:txBody>
          </p:sp>
        </mc:Fallback>
      </mc:AlternateContent>
      <p:pic>
        <p:nvPicPr>
          <p:cNvPr id="32" name="Picture 31">
            <a:extLst>
              <a:ext uri="{FF2B5EF4-FFF2-40B4-BE49-F238E27FC236}">
                <a16:creationId xmlns:a16="http://schemas.microsoft.com/office/drawing/2014/main" id="{76A6F485-1E49-CE00-7FE9-813CB84CB04C}"/>
              </a:ext>
            </a:extLst>
          </p:cNvPr>
          <p:cNvPicPr>
            <a:picLocks noChangeAspect="1"/>
          </p:cNvPicPr>
          <p:nvPr/>
        </p:nvPicPr>
        <p:blipFill>
          <a:blip r:embed="rId4">
            <a:lum/>
            <a:alphaModFix/>
          </a:blip>
          <a:srcRect/>
          <a:stretch>
            <a:fillRect/>
          </a:stretch>
        </p:blipFill>
        <p:spPr>
          <a:xfrm>
            <a:off x="-2202478" y="4792681"/>
            <a:ext cx="1735202" cy="1640159"/>
          </a:xfrm>
          <a:prstGeom prst="rect">
            <a:avLst/>
          </a:prstGeom>
          <a:noFill/>
          <a:ln cap="flat">
            <a:noFill/>
          </a:ln>
        </p:spPr>
      </p:pic>
      <p:sp>
        <p:nvSpPr>
          <p:cNvPr id="33" name="Rectangle 32">
            <a:extLst>
              <a:ext uri="{FF2B5EF4-FFF2-40B4-BE49-F238E27FC236}">
                <a16:creationId xmlns:a16="http://schemas.microsoft.com/office/drawing/2014/main" id="{2763DE04-150E-645D-5BFF-A644115EFAF3}"/>
              </a:ext>
            </a:extLst>
          </p:cNvPr>
          <p:cNvSpPr/>
          <p:nvPr/>
        </p:nvSpPr>
        <p:spPr>
          <a:xfrm>
            <a:off x="-2190244" y="4796997"/>
            <a:ext cx="1754642" cy="1660321"/>
          </a:xfrm>
          <a:prstGeom prst="rect">
            <a:avLst/>
          </a:prstGeom>
          <a:solidFill>
            <a:srgbClr val="000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6979DDF-8190-AA09-B519-98F5B0A01213}"/>
                  </a:ext>
                </a:extLst>
              </p:cNvPr>
              <p:cNvSpPr txBox="1"/>
              <p:nvPr/>
            </p:nvSpPr>
            <p:spPr>
              <a:xfrm>
                <a:off x="4152601" y="3661559"/>
                <a:ext cx="754197"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𝜆</m:t>
                          </m:r>
                        </m:num>
                        <m:den>
                          <m:r>
                            <a:rPr lang="en-US" i="1">
                              <a:latin typeface="Cambria Math" panose="02040503050406030204" pitchFamily="18" charset="0"/>
                            </a:rPr>
                            <m:t>𝐷</m:t>
                          </m:r>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86979DDF-8190-AA09-B519-98F5B0A01213}"/>
                  </a:ext>
                </a:extLst>
              </p:cNvPr>
              <p:cNvSpPr txBox="1">
                <a:spLocks noRot="1" noChangeAspect="1" noMove="1" noResize="1" noEditPoints="1" noAdjustHandles="1" noChangeArrowheads="1" noChangeShapeType="1" noTextEdit="1"/>
              </p:cNvSpPr>
              <p:nvPr/>
            </p:nvSpPr>
            <p:spPr>
              <a:xfrm>
                <a:off x="4152601" y="3661559"/>
                <a:ext cx="754197" cy="367561"/>
              </a:xfrm>
              <a:prstGeom prst="rect">
                <a:avLst/>
              </a:prstGeom>
              <a:blipFill>
                <a:blip r:embed="rId5"/>
                <a:stretch>
                  <a:fillRect l="-14754" t="-113333" b="-166667"/>
                </a:stretch>
              </a:blipFill>
              <a:ln cap="flat">
                <a:noFill/>
              </a:ln>
            </p:spPr>
            <p:txBody>
              <a:bodyPr/>
              <a:lstStyle/>
              <a:p>
                <a:r>
                  <a:rPr lang="en-US">
                    <a:noFill/>
                  </a:rPr>
                  <a:t> </a:t>
                </a:r>
              </a:p>
            </p:txBody>
          </p:sp>
        </mc:Fallback>
      </mc:AlternateContent>
      <p:sp>
        <p:nvSpPr>
          <p:cNvPr id="35" name="TextBox 34">
            <a:extLst>
              <a:ext uri="{FF2B5EF4-FFF2-40B4-BE49-F238E27FC236}">
                <a16:creationId xmlns:a16="http://schemas.microsoft.com/office/drawing/2014/main" id="{FA041501-7B47-32FB-292A-F5DDCDCF1455}"/>
              </a:ext>
            </a:extLst>
          </p:cNvPr>
          <p:cNvSpPr txBox="1"/>
          <p:nvPr/>
        </p:nvSpPr>
        <p:spPr>
          <a:xfrm>
            <a:off x="3227036" y="3053876"/>
            <a:ext cx="3712317" cy="23511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The antenna field of view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D = antenna diameter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Compare with angular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resolution of the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interferometer :  </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6359E8C-3725-8091-776C-A944891ACB39}"/>
                  </a:ext>
                </a:extLst>
              </p:cNvPr>
              <p:cNvSpPr txBox="1"/>
              <p:nvPr/>
            </p:nvSpPr>
            <p:spPr>
              <a:xfrm>
                <a:off x="4034515" y="5075642"/>
                <a:ext cx="1001158" cy="414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𝜆</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𝑚𝑎𝑥</m:t>
                              </m:r>
                            </m:sub>
                          </m:sSub>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46359E8C-3725-8091-776C-A944891ACB39}"/>
                  </a:ext>
                </a:extLst>
              </p:cNvPr>
              <p:cNvSpPr txBox="1">
                <a:spLocks noRot="1" noChangeAspect="1" noMove="1" noResize="1" noEditPoints="1" noAdjustHandles="1" noChangeArrowheads="1" noChangeShapeType="1" noTextEdit="1"/>
              </p:cNvSpPr>
              <p:nvPr/>
            </p:nvSpPr>
            <p:spPr>
              <a:xfrm>
                <a:off x="4034515" y="5075642"/>
                <a:ext cx="1001158" cy="414360"/>
              </a:xfrm>
              <a:prstGeom prst="rect">
                <a:avLst/>
              </a:prstGeom>
              <a:blipFill>
                <a:blip r:embed="rId6"/>
                <a:stretch>
                  <a:fillRect l="-15000" t="-97059" b="-135294"/>
                </a:stretch>
              </a:blipFill>
              <a:ln cap="flat">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DD3C0FA3-C30F-88CF-1C16-72C58BB39831}"/>
              </a:ext>
            </a:extLst>
          </p:cNvPr>
          <p:cNvSpPr txBox="1"/>
          <p:nvPr/>
        </p:nvSpPr>
        <p:spPr>
          <a:xfrm>
            <a:off x="2944084" y="6302163"/>
            <a:ext cx="7207200"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But, in reality, P changes with time, freq, pol and antenna....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=&gt; Ignoring such effects limits dynamic range to 10^4</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=&gt; More-accurate method to account for this :  A-Projection</a:t>
            </a:r>
          </a:p>
        </p:txBody>
      </p:sp>
      <p:pic>
        <p:nvPicPr>
          <p:cNvPr id="38" name="Picture 37">
            <a:extLst>
              <a:ext uri="{FF2B5EF4-FFF2-40B4-BE49-F238E27FC236}">
                <a16:creationId xmlns:a16="http://schemas.microsoft.com/office/drawing/2014/main" id="{3738AE68-BC32-DE4A-EFF4-F005E9F61922}"/>
              </a:ext>
            </a:extLst>
          </p:cNvPr>
          <p:cNvPicPr>
            <a:picLocks noChangeAspect="1"/>
          </p:cNvPicPr>
          <p:nvPr/>
        </p:nvPicPr>
        <p:blipFill>
          <a:blip r:embed="rId7">
            <a:lum/>
            <a:alphaModFix/>
          </a:blip>
          <a:srcRect/>
          <a:stretch>
            <a:fillRect/>
          </a:stretch>
        </p:blipFill>
        <p:spPr>
          <a:xfrm>
            <a:off x="86401" y="5922358"/>
            <a:ext cx="1229035" cy="1404362"/>
          </a:xfrm>
          <a:prstGeom prst="rect">
            <a:avLst/>
          </a:prstGeom>
          <a:solidFill>
            <a:srgbClr val="FFFFFF">
              <a:alpha val="50000"/>
            </a:srgbClr>
          </a:solidFill>
          <a:ln cap="flat">
            <a:noFill/>
          </a:ln>
        </p:spPr>
      </p:pic>
      <p:pic>
        <p:nvPicPr>
          <p:cNvPr id="39" name="Picture 38">
            <a:extLst>
              <a:ext uri="{FF2B5EF4-FFF2-40B4-BE49-F238E27FC236}">
                <a16:creationId xmlns:a16="http://schemas.microsoft.com/office/drawing/2014/main" id="{F268295D-6C3B-7E66-591E-6EED3DB8D438}"/>
              </a:ext>
            </a:extLst>
          </p:cNvPr>
          <p:cNvPicPr>
            <a:picLocks noChangeAspect="1"/>
          </p:cNvPicPr>
          <p:nvPr/>
        </p:nvPicPr>
        <p:blipFill>
          <a:blip r:embed="rId8">
            <a:lum/>
            <a:alphaModFix/>
          </a:blip>
          <a:srcRect/>
          <a:stretch>
            <a:fillRect/>
          </a:stretch>
        </p:blipFill>
        <p:spPr>
          <a:xfrm>
            <a:off x="1291315" y="5932078"/>
            <a:ext cx="1466276" cy="1394999"/>
          </a:xfrm>
          <a:prstGeom prst="rect">
            <a:avLst/>
          </a:prstGeom>
          <a:noFill/>
          <a:ln cap="flat">
            <a:noFill/>
          </a:ln>
        </p:spPr>
      </p:pic>
      <p:sp>
        <p:nvSpPr>
          <p:cNvPr id="40" name="Freeform 39">
            <a:extLst>
              <a:ext uri="{FF2B5EF4-FFF2-40B4-BE49-F238E27FC236}">
                <a16:creationId xmlns:a16="http://schemas.microsoft.com/office/drawing/2014/main" id="{EC8A6F71-35CA-ED4B-EEA3-7A76CC14CF7C}"/>
              </a:ext>
            </a:extLst>
          </p:cNvPr>
          <p:cNvSpPr/>
          <p:nvPr/>
        </p:nvSpPr>
        <p:spPr>
          <a:xfrm>
            <a:off x="666359" y="6511323"/>
            <a:ext cx="171724" cy="151918"/>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0" cap="flat">
            <a:solidFill>
              <a:srgbClr val="00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41" name="Picture 40">
            <a:extLst>
              <a:ext uri="{FF2B5EF4-FFF2-40B4-BE49-F238E27FC236}">
                <a16:creationId xmlns:a16="http://schemas.microsoft.com/office/drawing/2014/main" id="{49E7EF2F-5458-F0E7-57DF-1732E0521724}"/>
              </a:ext>
            </a:extLst>
          </p:cNvPr>
          <p:cNvPicPr>
            <a:picLocks noChangeAspect="1"/>
          </p:cNvPicPr>
          <p:nvPr/>
        </p:nvPicPr>
        <p:blipFill>
          <a:blip r:embed="rId9">
            <a:lum/>
            <a:alphaModFix/>
          </a:blip>
          <a:srcRect/>
          <a:stretch>
            <a:fillRect/>
          </a:stretch>
        </p:blipFill>
        <p:spPr>
          <a:xfrm>
            <a:off x="6226561" y="2471037"/>
            <a:ext cx="3762719" cy="3723482"/>
          </a:xfrm>
          <a:prstGeom prst="rect">
            <a:avLst/>
          </a:prstGeom>
          <a:noFill/>
          <a:ln cap="flat">
            <a:noFill/>
          </a:ln>
        </p:spPr>
      </p:pic>
      <p:pic>
        <p:nvPicPr>
          <p:cNvPr id="42" name="Picture 41">
            <a:extLst>
              <a:ext uri="{FF2B5EF4-FFF2-40B4-BE49-F238E27FC236}">
                <a16:creationId xmlns:a16="http://schemas.microsoft.com/office/drawing/2014/main" id="{6CED283C-96C6-B00A-FFE8-9DB6387C3EDC}"/>
              </a:ext>
            </a:extLst>
          </p:cNvPr>
          <p:cNvPicPr>
            <a:picLocks noChangeAspect="1"/>
          </p:cNvPicPr>
          <p:nvPr/>
        </p:nvPicPr>
        <p:blipFill>
          <a:blip r:embed="rId10">
            <a:lum/>
            <a:alphaModFix/>
          </a:blip>
          <a:srcRect/>
          <a:stretch>
            <a:fillRect/>
          </a:stretch>
        </p:blipFill>
        <p:spPr>
          <a:xfrm>
            <a:off x="6243120" y="2437918"/>
            <a:ext cx="3793681" cy="3755879"/>
          </a:xfrm>
          <a:prstGeom prst="rect">
            <a:avLst/>
          </a:prstGeom>
          <a:noFill/>
          <a:ln cap="flat">
            <a:noFill/>
          </a:ln>
        </p:spPr>
      </p:pic>
      <p:sp>
        <p:nvSpPr>
          <p:cNvPr id="43" name="Freeform 42">
            <a:extLst>
              <a:ext uri="{FF2B5EF4-FFF2-40B4-BE49-F238E27FC236}">
                <a16:creationId xmlns:a16="http://schemas.microsoft.com/office/drawing/2014/main" id="{307B834C-15B1-45A5-6549-EA86DBBD822B}"/>
              </a:ext>
            </a:extLst>
          </p:cNvPr>
          <p:cNvSpPr/>
          <p:nvPr/>
        </p:nvSpPr>
        <p:spPr>
          <a:xfrm>
            <a:off x="6701399" y="2912400"/>
            <a:ext cx="2948043" cy="2917438"/>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0" cap="flat">
            <a:solidFill>
              <a:srgbClr val="00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46" name="Picture 45">
            <a:extLst>
              <a:ext uri="{FF2B5EF4-FFF2-40B4-BE49-F238E27FC236}">
                <a16:creationId xmlns:a16="http://schemas.microsoft.com/office/drawing/2014/main" id="{9F596B8C-3CF0-25A4-1F7D-B9E2FF08BEA4}"/>
              </a:ext>
            </a:extLst>
          </p:cNvPr>
          <p:cNvPicPr>
            <a:picLocks noChangeAspect="1"/>
          </p:cNvPicPr>
          <p:nvPr/>
        </p:nvPicPr>
        <p:blipFill>
          <a:blip r:embed="rId11"/>
          <a:stretch>
            <a:fillRect/>
          </a:stretch>
        </p:blipFill>
        <p:spPr>
          <a:xfrm>
            <a:off x="22677" y="2382496"/>
            <a:ext cx="3052054" cy="3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Class="entr"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Class="entr"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Class="entr" fill="hold" grpId="0" nodeType="withEffect">
                                  <p:stCondLst>
                                    <p:cond delay="0"/>
                                  </p:stCondLst>
                                  <p:childTnLst>
                                    <p:set>
                                      <p:cBhvr>
                                        <p:cTn id="20" dur="1" fill="hold">
                                          <p:stCondLst>
                                            <p:cond delay="0"/>
                                          </p:stCondLst>
                                        </p:cTn>
                                        <p:tgtEl>
                                          <p:spTgt spid="37">
                                            <p:txEl>
                                              <p:pRg st="0" end="0"/>
                                            </p:txEl>
                                          </p:spTgt>
                                        </p:tgtEl>
                                        <p:attrNameLst>
                                          <p:attrName>style.visibility</p:attrName>
                                        </p:attrNameLst>
                                      </p:cBhvr>
                                      <p:to>
                                        <p:strVal val="visible"/>
                                      </p:to>
                                    </p:set>
                                  </p:childTnLst>
                                </p:cTn>
                              </p:par>
                              <p:par>
                                <p:cTn id="21" presetClass="entr" fill="hold" grpId="0" nodeType="with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childTnLst>
                                </p:cTn>
                              </p:par>
                              <p:par>
                                <p:cTn id="23" presetClass="entr" fill="hold" grpId="0" nodeType="with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EB2D-E9B6-C42E-40E2-F397346B910E}"/>
              </a:ext>
            </a:extLst>
          </p:cNvPr>
          <p:cNvSpPr txBox="1">
            <a:spLocks noGrp="1"/>
          </p:cNvSpPr>
          <p:nvPr>
            <p:ph type="title" idx="4294967295"/>
          </p:nvPr>
        </p:nvSpPr>
        <p:spPr/>
        <p:txBody>
          <a:bodyPr>
            <a:spAutoFit/>
          </a:bodyPr>
          <a:lstStyle/>
          <a:p>
            <a:pPr lvl="0"/>
            <a:r>
              <a:rPr lang="en-US"/>
              <a:t>Measurements</a:t>
            </a:r>
          </a:p>
        </p:txBody>
      </p:sp>
      <p:grpSp>
        <p:nvGrpSpPr>
          <p:cNvPr id="3" name="Group 2">
            <a:extLst>
              <a:ext uri="{FF2B5EF4-FFF2-40B4-BE49-F238E27FC236}">
                <a16:creationId xmlns:a16="http://schemas.microsoft.com/office/drawing/2014/main" id="{F5A9C565-8C7A-D4FA-34C2-06513FE38738}"/>
              </a:ext>
            </a:extLst>
          </p:cNvPr>
          <p:cNvGrpSpPr/>
          <p:nvPr/>
        </p:nvGrpSpPr>
        <p:grpSpPr>
          <a:xfrm>
            <a:off x="833759" y="2680920"/>
            <a:ext cx="3842646" cy="3354842"/>
            <a:chOff x="833759" y="2680920"/>
            <a:chExt cx="3842646" cy="3354842"/>
          </a:xfrm>
        </p:grpSpPr>
        <p:grpSp>
          <p:nvGrpSpPr>
            <p:cNvPr id="4" name="Group 3">
              <a:extLst>
                <a:ext uri="{FF2B5EF4-FFF2-40B4-BE49-F238E27FC236}">
                  <a16:creationId xmlns:a16="http://schemas.microsoft.com/office/drawing/2014/main" id="{4E6EC507-B216-8987-A005-A008C98AF033}"/>
                </a:ext>
              </a:extLst>
            </p:cNvPr>
            <p:cNvGrpSpPr/>
            <p:nvPr/>
          </p:nvGrpSpPr>
          <p:grpSpPr>
            <a:xfrm>
              <a:off x="833759" y="2680920"/>
              <a:ext cx="3842646" cy="2707565"/>
              <a:chOff x="833759" y="2680920"/>
              <a:chExt cx="3842646" cy="2707565"/>
            </a:xfrm>
          </p:grpSpPr>
          <p:sp>
            <p:nvSpPr>
              <p:cNvPr id="5" name="Freeform 4">
                <a:extLst>
                  <a:ext uri="{FF2B5EF4-FFF2-40B4-BE49-F238E27FC236}">
                    <a16:creationId xmlns:a16="http://schemas.microsoft.com/office/drawing/2014/main" id="{B22FF435-65ED-C476-5ABC-E8FBF371BCBE}"/>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90441EBB-4140-A7D9-7AA9-66E193E18B62}"/>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Freeform 6">
                <a:extLst>
                  <a:ext uri="{FF2B5EF4-FFF2-40B4-BE49-F238E27FC236}">
                    <a16:creationId xmlns:a16="http://schemas.microsoft.com/office/drawing/2014/main" id="{5BA2B31A-A91E-A067-B619-6AE3CC3AC6EF}"/>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041744-241A-DD1A-76C0-72F287AAF1A5}"/>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74041744-241A-DD1A-76C0-72F287AAF1A5}"/>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3"/>
                    <a:stretch>
                      <a:fillRect r="-25000" b="-23077"/>
                    </a:stretch>
                  </a:blipFill>
                  <a:ln cap="flat">
                    <a:noFill/>
                  </a:ln>
                </p:spPr>
                <p:txBody>
                  <a:bodyPr/>
                  <a:lstStyle/>
                  <a:p>
                    <a:r>
                      <a:rPr lang="en-US">
                        <a:noFill/>
                      </a:rPr>
                      <a:t> </a:t>
                    </a:r>
                  </a:p>
                </p:txBody>
              </p:sp>
            </mc:Fallback>
          </mc:AlternateContent>
          <p:sp>
            <p:nvSpPr>
              <p:cNvPr id="9" name="Straight Connector 8">
                <a:extLst>
                  <a:ext uri="{FF2B5EF4-FFF2-40B4-BE49-F238E27FC236}">
                    <a16:creationId xmlns:a16="http://schemas.microsoft.com/office/drawing/2014/main" id="{E8A01B5C-3CF5-6815-2483-1FF1FE7D9872}"/>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4502AAAD-DF28-EBE1-81E0-AA85E462CC3D}"/>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Freeform 10">
                <a:extLst>
                  <a:ext uri="{FF2B5EF4-FFF2-40B4-BE49-F238E27FC236}">
                    <a16:creationId xmlns:a16="http://schemas.microsoft.com/office/drawing/2014/main" id="{CE95043E-D015-ED12-21AD-D6272148DB30}"/>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3AB747C9-05A9-9831-E168-83B18EF32675}"/>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23DAA5EC-5939-2958-A6EE-F133A95E36F5}"/>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Freeform 13">
                <a:extLst>
                  <a:ext uri="{FF2B5EF4-FFF2-40B4-BE49-F238E27FC236}">
                    <a16:creationId xmlns:a16="http://schemas.microsoft.com/office/drawing/2014/main" id="{609B0D8E-D74D-A77A-8B69-A193AB139A5D}"/>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5864CF22-535C-32E8-0BDF-D244713F6DE0}"/>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F943BDEF-6525-597B-4A17-AE0B129069AC}"/>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B5342DB4-1C45-8D26-2268-D0018189917C}"/>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E535C02E-8A9C-79A7-4519-ACB38EBA0661}"/>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D89094-8080-7944-7334-9599A74811A6}"/>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72D89094-8080-7944-7334-9599A74811A6}"/>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4"/>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269882D-E397-C5B2-8E01-EB3F7715C6E3}"/>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E269882D-E397-C5B2-8E01-EB3F7715C6E3}"/>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5"/>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A12DB3-301F-60E0-FA7E-3BB4BA6814FF}"/>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B0A12DB3-301F-60E0-FA7E-3BB4BA6814FF}"/>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6"/>
                    <a:stretch>
                      <a:fillRect t="-17391" b="-13043"/>
                    </a:stretch>
                  </a:blipFill>
                  <a:ln cap="flat">
                    <a:noFill/>
                  </a:ln>
                </p:spPr>
                <p:txBody>
                  <a:bodyPr/>
                  <a:lstStyle/>
                  <a:p>
                    <a:r>
                      <a:rPr lang="en-US">
                        <a:noFill/>
                      </a:rPr>
                      <a:t> </a:t>
                    </a:r>
                  </a:p>
                </p:txBody>
              </p:sp>
            </mc:Fallback>
          </mc:AlternateContent>
          <p:sp>
            <p:nvSpPr>
              <p:cNvPr id="22" name="Freeform 21">
                <a:extLst>
                  <a:ext uri="{FF2B5EF4-FFF2-40B4-BE49-F238E27FC236}">
                    <a16:creationId xmlns:a16="http://schemas.microsoft.com/office/drawing/2014/main" id="{3E225CF2-B3AE-C7E2-407F-E9FB5E98BB6D}"/>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5ABEB050-17DA-226D-5C83-CAF7D9FCDE03}"/>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3FDA0BBC-70B7-9C5C-B621-D1DE0C1828D1}"/>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A422D048-B9E8-7160-BEDE-DE8695BAA505}"/>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069DB7-35F9-92C0-C4B4-7386E899AE0A}"/>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16069DB7-35F9-92C0-C4B4-7386E899AE0A}"/>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7"/>
                    <a:stretch>
                      <a:fillRect r="-13043" b="-8696"/>
                    </a:stretch>
                  </a:blipFill>
                  <a:ln cap="flat">
                    <a:noFill/>
                  </a:ln>
                </p:spPr>
                <p:txBody>
                  <a:bodyPr/>
                  <a:lstStyle/>
                  <a:p>
                    <a:r>
                      <a:rPr lang="en-US">
                        <a:noFill/>
                      </a:rPr>
                      <a:t> </a:t>
                    </a:r>
                  </a:p>
                </p:txBody>
              </p:sp>
            </mc:Fallback>
          </mc:AlternateContent>
          <p:sp>
            <p:nvSpPr>
              <p:cNvPr id="27" name="Straight Connector 26">
                <a:extLst>
                  <a:ext uri="{FF2B5EF4-FFF2-40B4-BE49-F238E27FC236}">
                    <a16:creationId xmlns:a16="http://schemas.microsoft.com/office/drawing/2014/main" id="{06E7415A-169E-DDE3-8D31-F33EF5AE8278}"/>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BFD7578-7D5A-399D-EC27-DD5C751AA3B7}"/>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1BFD7578-7D5A-399D-EC27-DD5C751AA3B7}"/>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8"/>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2D2C360-49D7-3C0F-5B29-D9F0B86F8B45}"/>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52D2C360-49D7-3C0F-5B29-D9F0B86F8B45}"/>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9"/>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184F9C6-8EA3-2361-A450-DBE0FBDF75DF}"/>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2184F9C6-8EA3-2361-A450-DBE0FBDF75DF}"/>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0"/>
                    <a:stretch>
                      <a:fillRect b="-10000"/>
                    </a:stretch>
                  </a:blipFill>
                  <a:ln cap="flat">
                    <a:noFill/>
                  </a:ln>
                </p:spPr>
                <p:txBody>
                  <a:bodyPr/>
                  <a:lstStyle/>
                  <a:p>
                    <a:r>
                      <a:rPr lang="en-US">
                        <a:noFill/>
                      </a:rPr>
                      <a:t> </a:t>
                    </a:r>
                  </a:p>
                </p:txBody>
              </p:sp>
            </mc:Fallback>
          </mc:AlternateContent>
        </p:grpSp>
        <p:sp>
          <p:nvSpPr>
            <p:cNvPr id="31" name="Freeform 30">
              <a:extLst>
                <a:ext uri="{FF2B5EF4-FFF2-40B4-BE49-F238E27FC236}">
                  <a16:creationId xmlns:a16="http://schemas.microsoft.com/office/drawing/2014/main" id="{F47D79C2-074F-56EF-8BD2-FC86C9947B48}"/>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Freeform 31">
              <a:extLst>
                <a:ext uri="{FF2B5EF4-FFF2-40B4-BE49-F238E27FC236}">
                  <a16:creationId xmlns:a16="http://schemas.microsoft.com/office/drawing/2014/main" id="{97F013D0-45B3-ED15-7A02-F9157EFBC8D3}"/>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Rectangle 32">
              <a:extLst>
                <a:ext uri="{FF2B5EF4-FFF2-40B4-BE49-F238E27FC236}">
                  <a16:creationId xmlns:a16="http://schemas.microsoft.com/office/drawing/2014/main" id="{2B7C4035-7AE2-9D01-F724-E87BA3F6D3FB}"/>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F003221-E093-D1E7-B010-11EFC76B9196}"/>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2F003221-E093-D1E7-B010-11EFC76B9196}"/>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1"/>
                  <a:stretch>
                    <a:fillRect b="-15152"/>
                  </a:stretch>
                </a:blipFill>
                <a:ln cap="flat">
                  <a:noFill/>
                </a:ln>
              </p:spPr>
              <p:txBody>
                <a:bodyPr/>
                <a:lstStyle/>
                <a:p>
                  <a:r>
                    <a:rPr lang="en-US">
                      <a:noFill/>
                    </a:rPr>
                    <a:t> </a:t>
                  </a:r>
                </a:p>
              </p:txBody>
            </p:sp>
          </mc:Fallback>
        </mc:AlternateContent>
        <p:sp>
          <p:nvSpPr>
            <p:cNvPr id="35" name="Straight Connector 34">
              <a:extLst>
                <a:ext uri="{FF2B5EF4-FFF2-40B4-BE49-F238E27FC236}">
                  <a16:creationId xmlns:a16="http://schemas.microsoft.com/office/drawing/2014/main" id="{3FE4E72B-1CC4-48F4-9F90-D1EED9B823B9}"/>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099218E-2EFF-43BE-67CB-809A95EACC91}"/>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4099218E-2EFF-43BE-67CB-809A95EACC91}"/>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12"/>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BB87A38-F59C-2B7A-D149-878ED9CCC27C}"/>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EBB87A38-F59C-2B7A-D149-878ED9CCC27C}"/>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13"/>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5C91330D-E041-AC4C-F97D-A904BA4F3C56}"/>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p:sp>
        <p:nvSpPr>
          <p:cNvPr id="40" name="TextBox 39">
            <a:extLst>
              <a:ext uri="{FF2B5EF4-FFF2-40B4-BE49-F238E27FC236}">
                <a16:creationId xmlns:a16="http://schemas.microsoft.com/office/drawing/2014/main" id="{2CC72ECE-F648-8CA0-564B-D4B179C12C3A}"/>
              </a:ext>
            </a:extLst>
          </p:cNvPr>
          <p:cNvSpPr txBox="1"/>
          <p:nvPr/>
        </p:nvSpPr>
        <p:spPr>
          <a:xfrm>
            <a:off x="5764289" y="4988517"/>
            <a:ext cx="3848042" cy="2382478"/>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Parameters of a Fringe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FF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0000"/>
                </a:solidFill>
                <a:uFillTx/>
                <a:latin typeface="Luxi Sans" pitchFamily="34"/>
                <a:ea typeface="DejaVu LGC Sans" pitchFamily="2"/>
                <a:cs typeface="DejaVu LGC Sans" pitchFamily="2"/>
              </a:rPr>
              <a:t>Amplitude, Phase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is a complex number.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0000"/>
                </a:solidFill>
                <a:uFillTx/>
                <a:latin typeface="Luxi Sans" pitchFamily="34"/>
                <a:ea typeface="DejaVu LGC Sans" pitchFamily="2"/>
                <a:cs typeface="DejaVu LGC Sans" pitchFamily="2"/>
              </a:rPr>
              <a:t>Orientation, Wavelength</a:t>
            </a:r>
            <a:r>
              <a:rPr lang="en-US" sz="1600" b="0" i="0" u="none" strike="noStrike" kern="1200" cap="none" spc="0" baseline="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(geometry)</a:t>
            </a: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B13D17EB-0259-DEBD-44DD-C78FDB61BF47}"/>
                  </a:ext>
                </a:extLst>
              </p:cNvPr>
              <p:cNvSpPr txBox="1"/>
              <p:nvPr/>
            </p:nvSpPr>
            <p:spPr>
              <a:xfrm>
                <a:off x="5786162" y="5956783"/>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41" name="TextBox 40">
                <a:extLst>
                  <a:ext uri="{FF2B5EF4-FFF2-40B4-BE49-F238E27FC236}">
                    <a16:creationId xmlns:a16="http://schemas.microsoft.com/office/drawing/2014/main" id="{B13D17EB-0259-DEBD-44DD-C78FDB61BF47}"/>
                  </a:ext>
                </a:extLst>
              </p:cNvPr>
              <p:cNvSpPr txBox="1">
                <a:spLocks noRot="1" noChangeAspect="1" noMove="1" noResize="1" noEditPoints="1" noAdjustHandles="1" noChangeArrowheads="1" noChangeShapeType="1" noTextEdit="1"/>
              </p:cNvSpPr>
              <p:nvPr/>
            </p:nvSpPr>
            <p:spPr>
              <a:xfrm>
                <a:off x="5786162" y="5956783"/>
                <a:ext cx="969117" cy="393118"/>
              </a:xfrm>
              <a:prstGeom prst="rect">
                <a:avLst/>
              </a:prstGeom>
              <a:blipFill>
                <a:blip r:embed="rId14"/>
                <a:stretch>
                  <a:fillRect b="-6061"/>
                </a:stretch>
              </a:blipFill>
              <a:ln cap="flat">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C77168D5-2F91-49C7-2330-28A7719FB19C}"/>
                  </a:ext>
                </a:extLst>
              </p:cNvPr>
              <p:cNvSpPr txBox="1"/>
              <p:nvPr/>
            </p:nvSpPr>
            <p:spPr>
              <a:xfrm>
                <a:off x="5922333" y="6917755"/>
                <a:ext cx="1037158" cy="4186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dirty="0">
                  <a:solidFill>
                    <a:srgbClr val="000000"/>
                  </a:solidFill>
                  <a:uFillTx/>
                  <a:latin typeface="Luxi Sans" pitchFamily="34"/>
                </a:endParaRPr>
              </a:p>
            </p:txBody>
          </p:sp>
        </mc:Choice>
        <mc:Fallback>
          <p:sp>
            <p:nvSpPr>
              <p:cNvPr id="42" name="TextBox 41">
                <a:extLst>
                  <a:ext uri="{FF2B5EF4-FFF2-40B4-BE49-F238E27FC236}">
                    <a16:creationId xmlns:a16="http://schemas.microsoft.com/office/drawing/2014/main" id="{C77168D5-2F91-49C7-2330-28A7719FB19C}"/>
                  </a:ext>
                </a:extLst>
              </p:cNvPr>
              <p:cNvSpPr txBox="1">
                <a:spLocks noRot="1" noChangeAspect="1" noMove="1" noResize="1" noEditPoints="1" noAdjustHandles="1" noChangeArrowheads="1" noChangeShapeType="1" noTextEdit="1"/>
              </p:cNvSpPr>
              <p:nvPr/>
            </p:nvSpPr>
            <p:spPr>
              <a:xfrm>
                <a:off x="5922333" y="6917755"/>
                <a:ext cx="1037158" cy="418676"/>
              </a:xfrm>
              <a:prstGeom prst="rect">
                <a:avLst/>
              </a:prstGeom>
              <a:blipFill>
                <a:blip r:embed="rId15"/>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0D4A173-C1E3-C278-F99B-950C30158DA5}"/>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3" name="TextBox 42">
                <a:extLst>
                  <a:ext uri="{FF2B5EF4-FFF2-40B4-BE49-F238E27FC236}">
                    <a16:creationId xmlns:a16="http://schemas.microsoft.com/office/drawing/2014/main" id="{40D4A173-C1E3-C278-F99B-950C30158DA5}"/>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16"/>
                <a:stretch>
                  <a:fillRect l="-14430" t="-221951" b="-348780"/>
                </a:stretch>
              </a:blipFill>
              <a:ln cap="flat">
                <a:noFill/>
              </a:ln>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38EC0ABE-55B7-F3E3-0625-232A4042D2EB}"/>
              </a:ext>
            </a:extLst>
          </p:cNvPr>
          <p:cNvGrpSpPr/>
          <p:nvPr/>
        </p:nvGrpSpPr>
        <p:grpSpPr>
          <a:xfrm>
            <a:off x="5773919" y="2117019"/>
            <a:ext cx="3674031" cy="2781138"/>
            <a:chOff x="5179680" y="1212840"/>
            <a:chExt cx="3734280" cy="2700719"/>
          </a:xfrm>
        </p:grpSpPr>
        <p:pic>
          <p:nvPicPr>
            <p:cNvPr id="56" name="Picture 55">
              <a:extLst>
                <a:ext uri="{FF2B5EF4-FFF2-40B4-BE49-F238E27FC236}">
                  <a16:creationId xmlns:a16="http://schemas.microsoft.com/office/drawing/2014/main" id="{113654B4-1404-0257-A834-6CEB141C60C2}"/>
                </a:ext>
              </a:extLst>
            </p:cNvPr>
            <p:cNvPicPr>
              <a:picLocks noChangeAspect="1"/>
            </p:cNvPicPr>
            <p:nvPr/>
          </p:nvPicPr>
          <p:blipFill>
            <a:blip r:embed="rId17">
              <a:lum/>
              <a:alphaModFix/>
            </a:blip>
            <a:srcRect/>
            <a:stretch>
              <a:fillRect/>
            </a:stretch>
          </p:blipFill>
          <p:spPr>
            <a:xfrm>
              <a:off x="5216400" y="1470600"/>
              <a:ext cx="3697560" cy="2138040"/>
            </a:xfrm>
            <a:prstGeom prst="rect">
              <a:avLst/>
            </a:prstGeom>
            <a:noFill/>
            <a:ln>
              <a:noFill/>
            </a:ln>
          </p:spPr>
        </p:pic>
        <p:sp>
          <p:nvSpPr>
            <p:cNvPr id="57" name="Freeform 56">
              <a:extLst>
                <a:ext uri="{FF2B5EF4-FFF2-40B4-BE49-F238E27FC236}">
                  <a16:creationId xmlns:a16="http://schemas.microsoft.com/office/drawing/2014/main" id="{653E8F59-6F45-4FBC-B7FB-411E270611BE}"/>
                </a:ext>
              </a:extLst>
            </p:cNvPr>
            <p:cNvSpPr/>
            <p:nvPr/>
          </p:nvSpPr>
          <p:spPr>
            <a:xfrm>
              <a:off x="5485680" y="2115000"/>
              <a:ext cx="3327120" cy="128556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FF3366"/>
              </a:solidFill>
              <a:prstDash val="solid"/>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pic>
          <p:nvPicPr>
            <p:cNvPr id="58" name="Picture 57">
              <a:extLst>
                <a:ext uri="{FF2B5EF4-FFF2-40B4-BE49-F238E27FC236}">
                  <a16:creationId xmlns:a16="http://schemas.microsoft.com/office/drawing/2014/main" id="{9ADEE4F0-D878-121B-6AE5-B361644CB91D}"/>
                </a:ext>
              </a:extLst>
            </p:cNvPr>
            <p:cNvPicPr>
              <a:picLocks noChangeAspect="1"/>
            </p:cNvPicPr>
            <p:nvPr/>
          </p:nvPicPr>
          <p:blipFill>
            <a:blip r:embed="rId18">
              <a:lum/>
              <a:alphaModFix/>
            </a:blip>
            <a:srcRect/>
            <a:stretch>
              <a:fillRect/>
            </a:stretch>
          </p:blipFill>
          <p:spPr>
            <a:xfrm>
              <a:off x="8037360" y="2970360"/>
              <a:ext cx="857880" cy="799200"/>
            </a:xfrm>
            <a:prstGeom prst="rect">
              <a:avLst/>
            </a:prstGeom>
            <a:noFill/>
            <a:ln>
              <a:noFill/>
            </a:ln>
          </p:spPr>
        </p:pic>
        <p:pic>
          <p:nvPicPr>
            <p:cNvPr id="59" name="Picture 58">
              <a:extLst>
                <a:ext uri="{FF2B5EF4-FFF2-40B4-BE49-F238E27FC236}">
                  <a16:creationId xmlns:a16="http://schemas.microsoft.com/office/drawing/2014/main" id="{D734775C-68B3-6058-A9FD-9EB35CB8E64D}"/>
                </a:ext>
              </a:extLst>
            </p:cNvPr>
            <p:cNvPicPr>
              <a:picLocks noChangeAspect="1"/>
            </p:cNvPicPr>
            <p:nvPr/>
          </p:nvPicPr>
          <p:blipFill>
            <a:blip r:embed="rId19">
              <a:lum/>
              <a:alphaModFix/>
            </a:blip>
            <a:srcRect/>
            <a:stretch>
              <a:fillRect/>
            </a:stretch>
          </p:blipFill>
          <p:spPr>
            <a:xfrm flipH="1">
              <a:off x="5179680" y="3097080"/>
              <a:ext cx="860760" cy="816479"/>
            </a:xfrm>
            <a:prstGeom prst="rect">
              <a:avLst/>
            </a:prstGeom>
            <a:noFill/>
            <a:ln>
              <a:noFill/>
            </a:ln>
          </p:spPr>
        </p:pic>
        <p:pic>
          <p:nvPicPr>
            <p:cNvPr id="60" name="Picture 59">
              <a:extLst>
                <a:ext uri="{FF2B5EF4-FFF2-40B4-BE49-F238E27FC236}">
                  <a16:creationId xmlns:a16="http://schemas.microsoft.com/office/drawing/2014/main" id="{D8F16616-36B1-7133-C17D-0B6DB18D0EA3}"/>
                </a:ext>
              </a:extLst>
            </p:cNvPr>
            <p:cNvPicPr>
              <a:picLocks noChangeAspect="1"/>
            </p:cNvPicPr>
            <p:nvPr/>
          </p:nvPicPr>
          <p:blipFill>
            <a:blip r:embed="rId20">
              <a:lum/>
              <a:alphaModFix/>
            </a:blip>
            <a:srcRect/>
            <a:stretch>
              <a:fillRect/>
            </a:stretch>
          </p:blipFill>
          <p:spPr>
            <a:xfrm>
              <a:off x="5323320" y="1212840"/>
              <a:ext cx="913679" cy="886320"/>
            </a:xfrm>
            <a:prstGeom prst="rect">
              <a:avLst/>
            </a:prstGeom>
            <a:noFill/>
            <a:ln>
              <a:noFill/>
            </a:ln>
          </p:spPr>
        </p:pic>
        <p:sp>
          <p:nvSpPr>
            <p:cNvPr id="61" name="Straight Connector 60">
              <a:extLst>
                <a:ext uri="{FF2B5EF4-FFF2-40B4-BE49-F238E27FC236}">
                  <a16:creationId xmlns:a16="http://schemas.microsoft.com/office/drawing/2014/main" id="{A56E5983-B815-E69C-7E78-17DC72097F47}"/>
                </a:ext>
              </a:extLst>
            </p:cNvPr>
            <p:cNvSpPr/>
            <p:nvPr/>
          </p:nvSpPr>
          <p:spPr>
            <a:xfrm flipH="1" flipV="1">
              <a:off x="6149160" y="1999440"/>
              <a:ext cx="33119" cy="6001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A0A4B375-6FB2-1C2A-C4A7-F31D4EBA480F}"/>
                </a:ext>
              </a:extLst>
            </p:cNvPr>
            <p:cNvSpPr/>
            <p:nvPr/>
          </p:nvSpPr>
          <p:spPr>
            <a:xfrm flipH="1" flipV="1">
              <a:off x="6142680" y="2012400"/>
              <a:ext cx="2136240" cy="60696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D78439F8-0B82-305C-40BB-CF2EEA284A3D}"/>
                </a:ext>
              </a:extLst>
            </p:cNvPr>
            <p:cNvSpPr/>
            <p:nvPr/>
          </p:nvSpPr>
          <p:spPr>
            <a:xfrm>
              <a:off x="7656839" y="2704680"/>
              <a:ext cx="437041" cy="39348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37EB45F9-7D27-7AA6-A55B-9BD615DDB435}"/>
                </a:ext>
              </a:extLst>
            </p:cNvPr>
            <p:cNvSpPr/>
            <p:nvPr/>
          </p:nvSpPr>
          <p:spPr>
            <a:xfrm>
              <a:off x="7129439" y="3013920"/>
              <a:ext cx="977400" cy="1033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A74A39E1-F47B-9E62-268C-28286EC0B600}"/>
                </a:ext>
              </a:extLst>
            </p:cNvPr>
            <p:cNvSpPr/>
            <p:nvPr/>
          </p:nvSpPr>
          <p:spPr>
            <a:xfrm flipV="1">
              <a:off x="5937479" y="3155760"/>
              <a:ext cx="1078201" cy="22140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FC545A09-6845-E695-ECCD-1310812447A2}"/>
                </a:ext>
              </a:extLst>
            </p:cNvPr>
            <p:cNvSpPr/>
            <p:nvPr/>
          </p:nvSpPr>
          <p:spPr>
            <a:xfrm flipV="1">
              <a:off x="5937840" y="3328199"/>
              <a:ext cx="1031760" cy="48961"/>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E124-598E-A86E-F3AD-C0BFDED8D264}"/>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1978685A-EB1E-D11D-1654-FA91890CD4D0}"/>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FF590A3B-FA5E-0297-F151-B7F0670DB109}"/>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9" name="TextBox 8">
            <a:extLst>
              <a:ext uri="{FF2B5EF4-FFF2-40B4-BE49-F238E27FC236}">
                <a16:creationId xmlns:a16="http://schemas.microsoft.com/office/drawing/2014/main" id="{7C727ACD-89EF-F840-E433-06808B036CA9}"/>
              </a:ext>
            </a:extLst>
          </p:cNvPr>
          <p:cNvSpPr txBox="1"/>
          <p:nvPr/>
        </p:nvSpPr>
        <p:spPr>
          <a:xfrm>
            <a:off x="383816" y="6966568"/>
            <a:ext cx="5065199"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One Pointing sees only part of the source</a:t>
            </a:r>
          </a:p>
        </p:txBody>
      </p:sp>
      <p:pic>
        <p:nvPicPr>
          <p:cNvPr id="10" name="Picture 9">
            <a:extLst>
              <a:ext uri="{FF2B5EF4-FFF2-40B4-BE49-F238E27FC236}">
                <a16:creationId xmlns:a16="http://schemas.microsoft.com/office/drawing/2014/main" id="{A2C8A050-69DC-B198-EF56-60975B781FE6}"/>
              </a:ext>
            </a:extLst>
          </p:cNvPr>
          <p:cNvPicPr>
            <a:picLocks noChangeAspect="1"/>
          </p:cNvPicPr>
          <p:nvPr/>
        </p:nvPicPr>
        <p:blipFill>
          <a:blip r:embed="rId3"/>
          <a:stretch>
            <a:fillRect/>
          </a:stretch>
        </p:blipFill>
        <p:spPr>
          <a:xfrm>
            <a:off x="136368" y="1414411"/>
            <a:ext cx="5560097" cy="543487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7001-9996-8E03-F2B3-1DF18103A804}"/>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929659B1-7F6F-7AC5-1FBC-15508D81F6AD}"/>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BD3A3B7F-FDB8-4E7B-AB03-2C192A9505CF}"/>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10" name="TextBox 9">
            <a:extLst>
              <a:ext uri="{FF2B5EF4-FFF2-40B4-BE49-F238E27FC236}">
                <a16:creationId xmlns:a16="http://schemas.microsoft.com/office/drawing/2014/main" id="{07F4C6D0-C449-0D84-72A9-B4F284B6044A}"/>
              </a:ext>
            </a:extLst>
          </p:cNvPr>
          <p:cNvSpPr txBox="1"/>
          <p:nvPr/>
        </p:nvSpPr>
        <p:spPr>
          <a:xfrm>
            <a:off x="682063" y="6976718"/>
            <a:ext cx="4618076"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Two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see more.....</a:t>
            </a:r>
          </a:p>
        </p:txBody>
      </p:sp>
      <p:pic>
        <p:nvPicPr>
          <p:cNvPr id="11" name="Picture 10">
            <a:extLst>
              <a:ext uri="{FF2B5EF4-FFF2-40B4-BE49-F238E27FC236}">
                <a16:creationId xmlns:a16="http://schemas.microsoft.com/office/drawing/2014/main" id="{2B81DC56-DCFB-04D4-11E3-8A882B980A4F}"/>
              </a:ext>
            </a:extLst>
          </p:cNvPr>
          <p:cNvPicPr>
            <a:picLocks noChangeAspect="1"/>
          </p:cNvPicPr>
          <p:nvPr/>
        </p:nvPicPr>
        <p:blipFill>
          <a:blip r:embed="rId3"/>
          <a:stretch>
            <a:fillRect/>
          </a:stretch>
        </p:blipFill>
        <p:spPr>
          <a:xfrm>
            <a:off x="160638" y="1463666"/>
            <a:ext cx="5660926" cy="547222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4DE6-6227-C642-87EE-9C9B24ABD7CF}"/>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318D0E2A-662E-82F7-9CB0-71FF3AD38A83}"/>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02509591-E932-998F-7880-5C216EA3AD16}"/>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13" name="TextBox 12">
            <a:extLst>
              <a:ext uri="{FF2B5EF4-FFF2-40B4-BE49-F238E27FC236}">
                <a16:creationId xmlns:a16="http://schemas.microsoft.com/office/drawing/2014/main" id="{3E939B0A-5DC4-2955-D012-7099D4CF9968}"/>
              </a:ext>
            </a:extLst>
          </p:cNvPr>
          <p:cNvSpPr txBox="1"/>
          <p:nvPr/>
        </p:nvSpPr>
        <p:spPr>
          <a:xfrm>
            <a:off x="334075" y="7022491"/>
            <a:ext cx="7586605"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Use many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to cover the source with approximately uniform sensitivity</a:t>
            </a:r>
          </a:p>
        </p:txBody>
      </p:sp>
      <p:pic>
        <p:nvPicPr>
          <p:cNvPr id="14" name="Picture 13">
            <a:extLst>
              <a:ext uri="{FF2B5EF4-FFF2-40B4-BE49-F238E27FC236}">
                <a16:creationId xmlns:a16="http://schemas.microsoft.com/office/drawing/2014/main" id="{32751B8A-5621-B6E2-E2E9-126EF7D7D853}"/>
              </a:ext>
            </a:extLst>
          </p:cNvPr>
          <p:cNvPicPr>
            <a:picLocks noChangeAspect="1"/>
          </p:cNvPicPr>
          <p:nvPr/>
        </p:nvPicPr>
        <p:blipFill>
          <a:blip r:embed="rId3"/>
          <a:stretch>
            <a:fillRect/>
          </a:stretch>
        </p:blipFill>
        <p:spPr>
          <a:xfrm>
            <a:off x="121482" y="1439125"/>
            <a:ext cx="5676900" cy="55245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6DDC58-DBD3-9DC5-F4EE-4CB40FB1ACC4}"/>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 Algorithms and Options</a:t>
            </a:r>
          </a:p>
        </p:txBody>
      </p:sp>
      <p:sp>
        <p:nvSpPr>
          <p:cNvPr id="3" name="Rectangle 2">
            <a:extLst>
              <a:ext uri="{FF2B5EF4-FFF2-40B4-BE49-F238E27FC236}">
                <a16:creationId xmlns:a16="http://schemas.microsoft.com/office/drawing/2014/main" id="{50BB4221-2FA2-C20A-7189-BF129735291F}"/>
              </a:ext>
            </a:extLst>
          </p:cNvPr>
          <p:cNvSpPr/>
          <p:nvPr/>
        </p:nvSpPr>
        <p:spPr>
          <a:xfrm>
            <a:off x="3352318" y="693362"/>
            <a:ext cx="3435483" cy="5004721"/>
          </a:xfrm>
          <a:prstGeom prst="rect">
            <a:avLst/>
          </a:prstGeom>
          <a:solidFill>
            <a:srgbClr val="808080">
              <a:alpha val="10000"/>
            </a:srgbClr>
          </a:solidFill>
          <a:ln w="0" cap="flat">
            <a:solidFill>
              <a:srgbClr val="B3B3B3"/>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Rectangle 3">
            <a:extLst>
              <a:ext uri="{FF2B5EF4-FFF2-40B4-BE49-F238E27FC236}">
                <a16:creationId xmlns:a16="http://schemas.microsoft.com/office/drawing/2014/main" id="{042768E2-39A7-F990-1BDC-CF94F153169F}"/>
              </a:ext>
            </a:extLst>
          </p:cNvPr>
          <p:cNvSpPr/>
          <p:nvPr/>
        </p:nvSpPr>
        <p:spPr>
          <a:xfrm>
            <a:off x="7054916" y="742319"/>
            <a:ext cx="2855515" cy="4927317"/>
          </a:xfrm>
          <a:prstGeom prst="rect">
            <a:avLst/>
          </a:prstGeom>
          <a:solidFill>
            <a:srgbClr val="00FF00">
              <a:alpha val="10000"/>
            </a:srgbClr>
          </a:solidFill>
          <a:ln w="0" cap="flat">
            <a:solidFill>
              <a:srgbClr val="00FF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Rectangle 4">
            <a:extLst>
              <a:ext uri="{FF2B5EF4-FFF2-40B4-BE49-F238E27FC236}">
                <a16:creationId xmlns:a16="http://schemas.microsoft.com/office/drawing/2014/main" id="{A97429E8-24BA-B8ED-064B-C0675013899D}"/>
              </a:ext>
            </a:extLst>
          </p:cNvPr>
          <p:cNvSpPr/>
          <p:nvPr/>
        </p:nvSpPr>
        <p:spPr>
          <a:xfrm>
            <a:off x="127796" y="806400"/>
            <a:ext cx="5924516" cy="4750198"/>
          </a:xfrm>
          <a:prstGeom prst="rect">
            <a:avLst/>
          </a:prstGeom>
          <a:solidFill>
            <a:srgbClr val="FF0000">
              <a:alpha val="5000"/>
            </a:srgbClr>
          </a:solidFill>
          <a:ln w="0" cap="flat">
            <a:solidFill>
              <a:srgbClr val="FF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TextBox 5">
            <a:extLst>
              <a:ext uri="{FF2B5EF4-FFF2-40B4-BE49-F238E27FC236}">
                <a16:creationId xmlns:a16="http://schemas.microsoft.com/office/drawing/2014/main" id="{BD7BEC31-782D-3D72-BAB0-0DA6C2793BA5}"/>
              </a:ext>
            </a:extLst>
          </p:cNvPr>
          <p:cNvSpPr txBox="1"/>
          <p:nvPr/>
        </p:nvSpPr>
        <p:spPr>
          <a:xfrm>
            <a:off x="3527636" y="3032278"/>
            <a:ext cx="1784515" cy="55979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Major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(Imaging)</a:t>
            </a:r>
          </a:p>
        </p:txBody>
      </p:sp>
      <p:sp>
        <p:nvSpPr>
          <p:cNvPr id="7" name="Rectangle 6">
            <a:extLst>
              <a:ext uri="{FF2B5EF4-FFF2-40B4-BE49-F238E27FC236}">
                <a16:creationId xmlns:a16="http://schemas.microsoft.com/office/drawing/2014/main" id="{31680FC5-75A3-7839-076B-D8EE717E7938}"/>
              </a:ext>
            </a:extLst>
          </p:cNvPr>
          <p:cNvSpPr/>
          <p:nvPr/>
        </p:nvSpPr>
        <p:spPr>
          <a:xfrm>
            <a:off x="1101961" y="1247397"/>
            <a:ext cx="209882" cy="3107524"/>
          </a:xfrm>
          <a:prstGeom prst="rect">
            <a:avLst/>
          </a:prstGeom>
          <a:solidFill>
            <a:srgbClr val="7DA647"/>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6513A33C-3E7F-3B81-8201-44ACA85121C2}"/>
              </a:ext>
            </a:extLst>
          </p:cNvPr>
          <p:cNvSpPr txBox="1"/>
          <p:nvPr/>
        </p:nvSpPr>
        <p:spPr>
          <a:xfrm>
            <a:off x="144356" y="930959"/>
            <a:ext cx="7905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DATA</a:t>
            </a:r>
          </a:p>
        </p:txBody>
      </p:sp>
      <p:sp>
        <p:nvSpPr>
          <p:cNvPr id="9" name="TextBox 8">
            <a:extLst>
              <a:ext uri="{FF2B5EF4-FFF2-40B4-BE49-F238E27FC236}">
                <a16:creationId xmlns:a16="http://schemas.microsoft.com/office/drawing/2014/main" id="{C6F5D53B-B076-5B1A-FC71-8FD8CEAD5A8B}"/>
              </a:ext>
            </a:extLst>
          </p:cNvPr>
          <p:cNvSpPr txBox="1"/>
          <p:nvPr/>
        </p:nvSpPr>
        <p:spPr>
          <a:xfrm>
            <a:off x="2078641" y="1689838"/>
            <a:ext cx="141120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GRIDDING</a:t>
            </a:r>
          </a:p>
        </p:txBody>
      </p:sp>
      <p:sp>
        <p:nvSpPr>
          <p:cNvPr id="10" name="Rectangle 9">
            <a:extLst>
              <a:ext uri="{FF2B5EF4-FFF2-40B4-BE49-F238E27FC236}">
                <a16:creationId xmlns:a16="http://schemas.microsoft.com/office/drawing/2014/main" id="{DE181FBB-79ED-0189-0A6D-A6EF35589491}"/>
              </a:ext>
            </a:extLst>
          </p:cNvPr>
          <p:cNvSpPr/>
          <p:nvPr/>
        </p:nvSpPr>
        <p:spPr>
          <a:xfrm>
            <a:off x="412558" y="1226877"/>
            <a:ext cx="209882" cy="3128043"/>
          </a:xfrm>
          <a:prstGeom prst="rect">
            <a:avLst/>
          </a:prstGeom>
          <a:solidFill>
            <a:srgbClr val="0047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TextBox 10">
            <a:extLst>
              <a:ext uri="{FF2B5EF4-FFF2-40B4-BE49-F238E27FC236}">
                <a16:creationId xmlns:a16="http://schemas.microsoft.com/office/drawing/2014/main" id="{13FCDA6D-05CC-7A70-FB38-8B6596787457}"/>
              </a:ext>
            </a:extLst>
          </p:cNvPr>
          <p:cNvSpPr txBox="1"/>
          <p:nvPr/>
        </p:nvSpPr>
        <p:spPr>
          <a:xfrm>
            <a:off x="1672922" y="922684"/>
            <a:ext cx="1339916"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RESIDUAL</a:t>
            </a:r>
          </a:p>
        </p:txBody>
      </p:sp>
      <p:sp>
        <p:nvSpPr>
          <p:cNvPr id="12" name="TextBox 11">
            <a:extLst>
              <a:ext uri="{FF2B5EF4-FFF2-40B4-BE49-F238E27FC236}">
                <a16:creationId xmlns:a16="http://schemas.microsoft.com/office/drawing/2014/main" id="{8D261BA8-3457-DEC0-D60E-82C0382A70DE}"/>
              </a:ext>
            </a:extLst>
          </p:cNvPr>
          <p:cNvSpPr txBox="1"/>
          <p:nvPr/>
        </p:nvSpPr>
        <p:spPr>
          <a:xfrm>
            <a:off x="795601" y="930959"/>
            <a:ext cx="9579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MODEL</a:t>
            </a:r>
          </a:p>
        </p:txBody>
      </p:sp>
      <p:sp>
        <p:nvSpPr>
          <p:cNvPr id="13" name="Rectangle 12">
            <a:extLst>
              <a:ext uri="{FF2B5EF4-FFF2-40B4-BE49-F238E27FC236}">
                <a16:creationId xmlns:a16="http://schemas.microsoft.com/office/drawing/2014/main" id="{3478E30D-CA48-4E2E-C23B-0D478D98F18B}"/>
              </a:ext>
            </a:extLst>
          </p:cNvPr>
          <p:cNvSpPr/>
          <p:nvPr/>
        </p:nvSpPr>
        <p:spPr>
          <a:xfrm>
            <a:off x="1837084" y="1243437"/>
            <a:ext cx="209882" cy="3097438"/>
          </a:xfrm>
          <a:prstGeom prst="rect">
            <a:avLst/>
          </a:prstGeom>
          <a:solidFill>
            <a:srgbClr val="47B8B8"/>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39C68CDE-1CAF-89F2-B8AA-588D19CDA5DA}"/>
              </a:ext>
            </a:extLst>
          </p:cNvPr>
          <p:cNvSpPr/>
          <p:nvPr/>
        </p:nvSpPr>
        <p:spPr>
          <a:xfrm>
            <a:off x="2210397" y="2063883"/>
            <a:ext cx="1325523" cy="1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E57553D2-EDA5-6492-5776-A16350A7B1AA}"/>
              </a:ext>
            </a:extLst>
          </p:cNvPr>
          <p:cNvSpPr/>
          <p:nvPr/>
        </p:nvSpPr>
        <p:spPr>
          <a:xfrm>
            <a:off x="766440" y="2754721"/>
            <a:ext cx="149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TextBox 15">
            <a:extLst>
              <a:ext uri="{FF2B5EF4-FFF2-40B4-BE49-F238E27FC236}">
                <a16:creationId xmlns:a16="http://schemas.microsoft.com/office/drawing/2014/main" id="{18474288-F034-A4C9-B5B8-B729766D054E}"/>
              </a:ext>
            </a:extLst>
          </p:cNvPr>
          <p:cNvSpPr txBox="1"/>
          <p:nvPr/>
        </p:nvSpPr>
        <p:spPr>
          <a:xfrm>
            <a:off x="5361840" y="1710357"/>
            <a:ext cx="762481"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iFFT</a:t>
            </a:r>
          </a:p>
        </p:txBody>
      </p:sp>
      <p:sp>
        <p:nvSpPr>
          <p:cNvPr id="17" name="Straight Connector 16">
            <a:extLst>
              <a:ext uri="{FF2B5EF4-FFF2-40B4-BE49-F238E27FC236}">
                <a16:creationId xmlns:a16="http://schemas.microsoft.com/office/drawing/2014/main" id="{06114671-65F7-0083-FDEE-61C0812746A6}"/>
              </a:ext>
            </a:extLst>
          </p:cNvPr>
          <p:cNvSpPr/>
          <p:nvPr/>
        </p:nvSpPr>
        <p:spPr>
          <a:xfrm>
            <a:off x="1419121" y="2693877"/>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99AB6736-6455-2EA2-4410-60DFDC6B42A7}"/>
              </a:ext>
            </a:extLst>
          </p:cNvPr>
          <p:cNvSpPr/>
          <p:nvPr/>
        </p:nvSpPr>
        <p:spPr>
          <a:xfrm>
            <a:off x="1419477" y="2809439"/>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18">
            <a:extLst>
              <a:ext uri="{FF2B5EF4-FFF2-40B4-BE49-F238E27FC236}">
                <a16:creationId xmlns:a16="http://schemas.microsoft.com/office/drawing/2014/main" id="{4784B0CE-4672-FA96-3893-DFE87BF4EA7F}"/>
              </a:ext>
            </a:extLst>
          </p:cNvPr>
          <p:cNvSpPr/>
          <p:nvPr/>
        </p:nvSpPr>
        <p:spPr>
          <a:xfrm flipV="1">
            <a:off x="5457239" y="2022479"/>
            <a:ext cx="2107801" cy="140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Straight Connector 19">
            <a:extLst>
              <a:ext uri="{FF2B5EF4-FFF2-40B4-BE49-F238E27FC236}">
                <a16:creationId xmlns:a16="http://schemas.microsoft.com/office/drawing/2014/main" id="{D5980491-6418-E46C-F891-1E03BCD2F086}"/>
              </a:ext>
            </a:extLst>
          </p:cNvPr>
          <p:cNvSpPr/>
          <p:nvPr/>
        </p:nvSpPr>
        <p:spPr>
          <a:xfrm>
            <a:off x="7766995" y="2886843"/>
            <a:ext cx="6839" cy="7743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879B7DE8-3165-68BA-0495-1B03C688687B}"/>
              </a:ext>
            </a:extLst>
          </p:cNvPr>
          <p:cNvSpPr/>
          <p:nvPr/>
        </p:nvSpPr>
        <p:spPr>
          <a:xfrm flipH="1" flipV="1">
            <a:off x="7955636" y="2866680"/>
            <a:ext cx="10442" cy="74376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C505B7B8-FD69-BA02-0B4C-E1A7292A28C0}"/>
              </a:ext>
            </a:extLst>
          </p:cNvPr>
          <p:cNvSpPr/>
          <p:nvPr/>
        </p:nvSpPr>
        <p:spPr>
          <a:xfrm flipH="1">
            <a:off x="5321158" y="4736875"/>
            <a:ext cx="2120402"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5AB16880-0DA0-0EEE-BF7C-066A17A24DC9}"/>
              </a:ext>
            </a:extLst>
          </p:cNvPr>
          <p:cNvSpPr/>
          <p:nvPr/>
        </p:nvSpPr>
        <p:spPr>
          <a:xfrm flipH="1" flipV="1">
            <a:off x="1172160" y="4784040"/>
            <a:ext cx="2327404" cy="72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02126AAC-E753-4DF1-E9AB-85A0D8E6270A}"/>
              </a:ext>
            </a:extLst>
          </p:cNvPr>
          <p:cNvSpPr/>
          <p:nvPr/>
        </p:nvSpPr>
        <p:spPr>
          <a:xfrm>
            <a:off x="1182236" y="4378320"/>
            <a:ext cx="0" cy="4075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head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TextBox 24">
            <a:extLst>
              <a:ext uri="{FF2B5EF4-FFF2-40B4-BE49-F238E27FC236}">
                <a16:creationId xmlns:a16="http://schemas.microsoft.com/office/drawing/2014/main" id="{723CA7B9-B674-04AF-71DF-730365635839}"/>
              </a:ext>
            </a:extLst>
          </p:cNvPr>
          <p:cNvSpPr txBox="1"/>
          <p:nvPr/>
        </p:nvSpPr>
        <p:spPr>
          <a:xfrm>
            <a:off x="5429880" y="4396682"/>
            <a:ext cx="74196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FFT</a:t>
            </a:r>
          </a:p>
        </p:txBody>
      </p:sp>
      <p:sp>
        <p:nvSpPr>
          <p:cNvPr id="26" name="TextBox 25">
            <a:extLst>
              <a:ext uri="{FF2B5EF4-FFF2-40B4-BE49-F238E27FC236}">
                <a16:creationId xmlns:a16="http://schemas.microsoft.com/office/drawing/2014/main" id="{1C431E06-C8F7-009A-3D40-92EEAE5325F9}"/>
              </a:ext>
            </a:extLst>
          </p:cNvPr>
          <p:cNvSpPr txBox="1"/>
          <p:nvPr/>
        </p:nvSpPr>
        <p:spPr>
          <a:xfrm>
            <a:off x="7463515" y="805677"/>
            <a:ext cx="2261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RESIDUAL IMAGE</a:t>
            </a:r>
          </a:p>
        </p:txBody>
      </p:sp>
      <p:sp>
        <p:nvSpPr>
          <p:cNvPr id="27" name="TextBox 26">
            <a:extLst>
              <a:ext uri="{FF2B5EF4-FFF2-40B4-BE49-F238E27FC236}">
                <a16:creationId xmlns:a16="http://schemas.microsoft.com/office/drawing/2014/main" id="{F1530E4F-9FB2-327B-0C19-87968A60A089}"/>
              </a:ext>
            </a:extLst>
          </p:cNvPr>
          <p:cNvSpPr txBox="1"/>
          <p:nvPr/>
        </p:nvSpPr>
        <p:spPr>
          <a:xfrm>
            <a:off x="7599962" y="3673437"/>
            <a:ext cx="1865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MODEL IMAGE</a:t>
            </a:r>
          </a:p>
        </p:txBody>
      </p:sp>
      <p:sp>
        <p:nvSpPr>
          <p:cNvPr id="28" name="TextBox 27">
            <a:extLst>
              <a:ext uri="{FF2B5EF4-FFF2-40B4-BE49-F238E27FC236}">
                <a16:creationId xmlns:a16="http://schemas.microsoft.com/office/drawing/2014/main" id="{4D67A307-26E9-FB4D-5256-666B84EA5460}"/>
              </a:ext>
            </a:extLst>
          </p:cNvPr>
          <p:cNvSpPr txBox="1"/>
          <p:nvPr/>
        </p:nvSpPr>
        <p:spPr>
          <a:xfrm>
            <a:off x="1556637" y="4878360"/>
            <a:ext cx="1717197"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DE-GRIDDING</a:t>
            </a:r>
          </a:p>
        </p:txBody>
      </p:sp>
      <p:sp>
        <p:nvSpPr>
          <p:cNvPr id="29" name="TextBox 28">
            <a:extLst>
              <a:ext uri="{FF2B5EF4-FFF2-40B4-BE49-F238E27FC236}">
                <a16:creationId xmlns:a16="http://schemas.microsoft.com/office/drawing/2014/main" id="{9EB90D43-E0E2-1656-D5E0-60B77437447F}"/>
              </a:ext>
            </a:extLst>
          </p:cNvPr>
          <p:cNvSpPr txBox="1"/>
          <p:nvPr/>
        </p:nvSpPr>
        <p:spPr>
          <a:xfrm>
            <a:off x="2197083" y="2130122"/>
            <a:ext cx="1266123"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Use Flags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and Weights</a:t>
            </a:r>
          </a:p>
        </p:txBody>
      </p:sp>
      <p:pic>
        <p:nvPicPr>
          <p:cNvPr id="30" name="Picture 29">
            <a:extLst>
              <a:ext uri="{FF2B5EF4-FFF2-40B4-BE49-F238E27FC236}">
                <a16:creationId xmlns:a16="http://schemas.microsoft.com/office/drawing/2014/main" id="{98D64A9D-705E-44A2-3A63-7493D96323DA}"/>
              </a:ext>
            </a:extLst>
          </p:cNvPr>
          <p:cNvPicPr>
            <a:picLocks noChangeAspect="1"/>
          </p:cNvPicPr>
          <p:nvPr/>
        </p:nvPicPr>
        <p:blipFill>
          <a:blip r:embed="rId3">
            <a:lum/>
            <a:alphaModFix/>
          </a:blip>
          <a:srcRect/>
          <a:stretch>
            <a:fillRect/>
          </a:stretch>
        </p:blipFill>
        <p:spPr>
          <a:xfrm>
            <a:off x="7629479" y="1135081"/>
            <a:ext cx="1770479" cy="1650601"/>
          </a:xfrm>
          <a:prstGeom prst="rect">
            <a:avLst/>
          </a:prstGeom>
          <a:noFill/>
          <a:ln cap="flat">
            <a:noFill/>
          </a:ln>
        </p:spPr>
      </p:pic>
      <p:pic>
        <p:nvPicPr>
          <p:cNvPr id="31" name="Picture 30">
            <a:extLst>
              <a:ext uri="{FF2B5EF4-FFF2-40B4-BE49-F238E27FC236}">
                <a16:creationId xmlns:a16="http://schemas.microsoft.com/office/drawing/2014/main" id="{AD098B04-C71D-7043-C427-41BA4A3396CC}"/>
              </a:ext>
            </a:extLst>
          </p:cNvPr>
          <p:cNvPicPr>
            <a:picLocks noChangeAspect="1"/>
          </p:cNvPicPr>
          <p:nvPr/>
        </p:nvPicPr>
        <p:blipFill>
          <a:blip r:embed="rId4">
            <a:lum/>
            <a:alphaModFix/>
          </a:blip>
          <a:srcRect/>
          <a:stretch>
            <a:fillRect/>
          </a:stretch>
        </p:blipFill>
        <p:spPr>
          <a:xfrm>
            <a:off x="3624123" y="1203121"/>
            <a:ext cx="1761116" cy="1724037"/>
          </a:xfrm>
          <a:prstGeom prst="rect">
            <a:avLst/>
          </a:prstGeom>
          <a:noFill/>
          <a:ln cap="flat">
            <a:noFill/>
          </a:ln>
        </p:spPr>
      </p:pic>
      <p:pic>
        <p:nvPicPr>
          <p:cNvPr id="32" name="Picture 31">
            <a:extLst>
              <a:ext uri="{FF2B5EF4-FFF2-40B4-BE49-F238E27FC236}">
                <a16:creationId xmlns:a16="http://schemas.microsoft.com/office/drawing/2014/main" id="{5F0CD90E-0674-C600-5B6F-3EF72D45417B}"/>
              </a:ext>
            </a:extLst>
          </p:cNvPr>
          <p:cNvPicPr>
            <a:picLocks noChangeAspect="1"/>
          </p:cNvPicPr>
          <p:nvPr/>
        </p:nvPicPr>
        <p:blipFill>
          <a:blip r:embed="rId5">
            <a:lum/>
            <a:alphaModFix/>
          </a:blip>
          <a:srcRect/>
          <a:stretch>
            <a:fillRect/>
          </a:stretch>
        </p:blipFill>
        <p:spPr>
          <a:xfrm>
            <a:off x="3647879" y="3801243"/>
            <a:ext cx="1772280" cy="1656362"/>
          </a:xfrm>
          <a:prstGeom prst="rect">
            <a:avLst/>
          </a:prstGeom>
          <a:noFill/>
          <a:ln cap="flat">
            <a:noFill/>
          </a:ln>
        </p:spPr>
      </p:pic>
      <p:pic>
        <p:nvPicPr>
          <p:cNvPr id="33" name="Picture 32">
            <a:extLst>
              <a:ext uri="{FF2B5EF4-FFF2-40B4-BE49-F238E27FC236}">
                <a16:creationId xmlns:a16="http://schemas.microsoft.com/office/drawing/2014/main" id="{D4913313-CB22-2B8A-10A3-DAC68D9499D0}"/>
              </a:ext>
            </a:extLst>
          </p:cNvPr>
          <p:cNvPicPr>
            <a:picLocks noChangeAspect="1"/>
          </p:cNvPicPr>
          <p:nvPr/>
        </p:nvPicPr>
        <p:blipFill>
          <a:blip r:embed="rId6">
            <a:lum/>
            <a:alphaModFix/>
          </a:blip>
          <a:srcRect/>
          <a:stretch>
            <a:fillRect/>
          </a:stretch>
        </p:blipFill>
        <p:spPr>
          <a:xfrm>
            <a:off x="7674476" y="3963603"/>
            <a:ext cx="1674357" cy="1574276"/>
          </a:xfrm>
          <a:prstGeom prst="rect">
            <a:avLst/>
          </a:prstGeom>
          <a:noFill/>
          <a:ln cap="flat">
            <a:noFill/>
          </a:ln>
        </p:spPr>
      </p:pic>
      <p:sp>
        <p:nvSpPr>
          <p:cNvPr id="34" name="TextBox 33">
            <a:extLst>
              <a:ext uri="{FF2B5EF4-FFF2-40B4-BE49-F238E27FC236}">
                <a16:creationId xmlns:a16="http://schemas.microsoft.com/office/drawing/2014/main" id="{DB9C97D0-AD44-35C4-AF2E-620BF9645FC2}"/>
              </a:ext>
            </a:extLst>
          </p:cNvPr>
          <p:cNvSpPr txBox="1"/>
          <p:nvPr/>
        </p:nvSpPr>
        <p:spPr>
          <a:xfrm rot="16200004">
            <a:off x="5506023" y="3170343"/>
            <a:ext cx="1936799"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Image Definition</a:t>
            </a:r>
          </a:p>
        </p:txBody>
      </p:sp>
      <p:sp>
        <p:nvSpPr>
          <p:cNvPr id="35" name="TextBox 34">
            <a:extLst>
              <a:ext uri="{FF2B5EF4-FFF2-40B4-BE49-F238E27FC236}">
                <a16:creationId xmlns:a16="http://schemas.microsoft.com/office/drawing/2014/main" id="{5D8D8748-FF82-8304-BF7E-F0948032A9E9}"/>
              </a:ext>
            </a:extLst>
          </p:cNvPr>
          <p:cNvSpPr txBox="1"/>
          <p:nvPr/>
        </p:nvSpPr>
        <p:spPr>
          <a:xfrm>
            <a:off x="7970038" y="2976838"/>
            <a:ext cx="2142722"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 Minor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(Deconvolution)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4485E-9A3B-A857-1075-0CC11AD9C37D}"/>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 Algorithms and Options</a:t>
            </a:r>
          </a:p>
        </p:txBody>
      </p:sp>
      <p:sp>
        <p:nvSpPr>
          <p:cNvPr id="3" name="Rectangle 2">
            <a:extLst>
              <a:ext uri="{FF2B5EF4-FFF2-40B4-BE49-F238E27FC236}">
                <a16:creationId xmlns:a16="http://schemas.microsoft.com/office/drawing/2014/main" id="{586F90FE-F3B4-B895-4A72-09AB88543234}"/>
              </a:ext>
            </a:extLst>
          </p:cNvPr>
          <p:cNvSpPr/>
          <p:nvPr/>
        </p:nvSpPr>
        <p:spPr>
          <a:xfrm>
            <a:off x="3352318" y="693362"/>
            <a:ext cx="3435483" cy="5004721"/>
          </a:xfrm>
          <a:prstGeom prst="rect">
            <a:avLst/>
          </a:prstGeom>
          <a:solidFill>
            <a:srgbClr val="808080">
              <a:alpha val="10000"/>
            </a:srgbClr>
          </a:solidFill>
          <a:ln w="0" cap="flat">
            <a:solidFill>
              <a:srgbClr val="B3B3B3"/>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Rectangle 3">
            <a:extLst>
              <a:ext uri="{FF2B5EF4-FFF2-40B4-BE49-F238E27FC236}">
                <a16:creationId xmlns:a16="http://schemas.microsoft.com/office/drawing/2014/main" id="{9B20AA8A-CE0E-E1B2-2EDE-2F012E1EC093}"/>
              </a:ext>
            </a:extLst>
          </p:cNvPr>
          <p:cNvSpPr/>
          <p:nvPr/>
        </p:nvSpPr>
        <p:spPr>
          <a:xfrm>
            <a:off x="4191838" y="5752078"/>
            <a:ext cx="2738161" cy="1756443"/>
          </a:xfrm>
          <a:prstGeom prst="rect">
            <a:avLst/>
          </a:prstGeom>
          <a:solidFill>
            <a:srgbClr val="808080">
              <a:alpha val="10000"/>
            </a:srgbClr>
          </a:solidFill>
          <a:ln w="0" cap="flat">
            <a:solidFill>
              <a:srgbClr val="B3B3B3"/>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Rectangle 4">
            <a:extLst>
              <a:ext uri="{FF2B5EF4-FFF2-40B4-BE49-F238E27FC236}">
                <a16:creationId xmlns:a16="http://schemas.microsoft.com/office/drawing/2014/main" id="{A2285D75-F477-B297-6E38-C74CFF9DB10D}"/>
              </a:ext>
            </a:extLst>
          </p:cNvPr>
          <p:cNvSpPr/>
          <p:nvPr/>
        </p:nvSpPr>
        <p:spPr>
          <a:xfrm>
            <a:off x="205557" y="5725076"/>
            <a:ext cx="3895920" cy="1765075"/>
          </a:xfrm>
          <a:prstGeom prst="rect">
            <a:avLst/>
          </a:prstGeom>
          <a:solidFill>
            <a:srgbClr val="FF0000">
              <a:alpha val="5000"/>
            </a:srgbClr>
          </a:solidFill>
          <a:ln w="0" cap="flat">
            <a:solidFill>
              <a:srgbClr val="FF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Rectangle 5">
            <a:extLst>
              <a:ext uri="{FF2B5EF4-FFF2-40B4-BE49-F238E27FC236}">
                <a16:creationId xmlns:a16="http://schemas.microsoft.com/office/drawing/2014/main" id="{D7BAB9C9-64AE-5FB2-EE8F-294A75D6E53E}"/>
              </a:ext>
            </a:extLst>
          </p:cNvPr>
          <p:cNvSpPr/>
          <p:nvPr/>
        </p:nvSpPr>
        <p:spPr>
          <a:xfrm>
            <a:off x="7054916" y="742319"/>
            <a:ext cx="2855515" cy="4927317"/>
          </a:xfrm>
          <a:prstGeom prst="rect">
            <a:avLst/>
          </a:prstGeom>
          <a:solidFill>
            <a:srgbClr val="00FF00">
              <a:alpha val="10000"/>
            </a:srgbClr>
          </a:solidFill>
          <a:ln w="0" cap="flat">
            <a:solidFill>
              <a:srgbClr val="00FF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Rectangle 6">
            <a:extLst>
              <a:ext uri="{FF2B5EF4-FFF2-40B4-BE49-F238E27FC236}">
                <a16:creationId xmlns:a16="http://schemas.microsoft.com/office/drawing/2014/main" id="{4A08C79D-482B-9429-ECD7-4CEF78329DD5}"/>
              </a:ext>
            </a:extLst>
          </p:cNvPr>
          <p:cNvSpPr/>
          <p:nvPr/>
        </p:nvSpPr>
        <p:spPr>
          <a:xfrm>
            <a:off x="127796" y="806400"/>
            <a:ext cx="5924516" cy="4750198"/>
          </a:xfrm>
          <a:prstGeom prst="rect">
            <a:avLst/>
          </a:prstGeom>
          <a:solidFill>
            <a:srgbClr val="FF0000">
              <a:alpha val="5000"/>
            </a:srgbClr>
          </a:solidFill>
          <a:ln w="0" cap="flat">
            <a:solidFill>
              <a:srgbClr val="FF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B7BE343C-AD97-D428-5F40-98B8A8CD9F21}"/>
              </a:ext>
            </a:extLst>
          </p:cNvPr>
          <p:cNvSpPr txBox="1"/>
          <p:nvPr/>
        </p:nvSpPr>
        <p:spPr>
          <a:xfrm>
            <a:off x="3527636" y="3032278"/>
            <a:ext cx="1784515" cy="55979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Major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(Imaging)</a:t>
            </a:r>
          </a:p>
        </p:txBody>
      </p:sp>
      <p:sp>
        <p:nvSpPr>
          <p:cNvPr id="9" name="Rectangle 8">
            <a:extLst>
              <a:ext uri="{FF2B5EF4-FFF2-40B4-BE49-F238E27FC236}">
                <a16:creationId xmlns:a16="http://schemas.microsoft.com/office/drawing/2014/main" id="{09C6B30D-2726-CFD7-76DB-17F4264A0B1C}"/>
              </a:ext>
            </a:extLst>
          </p:cNvPr>
          <p:cNvSpPr/>
          <p:nvPr/>
        </p:nvSpPr>
        <p:spPr>
          <a:xfrm>
            <a:off x="1101961" y="1247397"/>
            <a:ext cx="209882" cy="3107524"/>
          </a:xfrm>
          <a:prstGeom prst="rect">
            <a:avLst/>
          </a:prstGeom>
          <a:solidFill>
            <a:srgbClr val="7DA647"/>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52FB203B-FAB3-7220-A946-0DE8AD6B6C94}"/>
              </a:ext>
            </a:extLst>
          </p:cNvPr>
          <p:cNvSpPr txBox="1"/>
          <p:nvPr/>
        </p:nvSpPr>
        <p:spPr>
          <a:xfrm>
            <a:off x="144356" y="930959"/>
            <a:ext cx="7905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DATA</a:t>
            </a:r>
          </a:p>
        </p:txBody>
      </p:sp>
      <p:sp>
        <p:nvSpPr>
          <p:cNvPr id="11" name="TextBox 10">
            <a:extLst>
              <a:ext uri="{FF2B5EF4-FFF2-40B4-BE49-F238E27FC236}">
                <a16:creationId xmlns:a16="http://schemas.microsoft.com/office/drawing/2014/main" id="{50B3F347-04B5-5E4E-84D5-F143AA2B0851}"/>
              </a:ext>
            </a:extLst>
          </p:cNvPr>
          <p:cNvSpPr txBox="1"/>
          <p:nvPr/>
        </p:nvSpPr>
        <p:spPr>
          <a:xfrm>
            <a:off x="2078641" y="1689838"/>
            <a:ext cx="141120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GRIDDING</a:t>
            </a:r>
          </a:p>
        </p:txBody>
      </p:sp>
      <p:sp>
        <p:nvSpPr>
          <p:cNvPr id="12" name="Rectangle 11">
            <a:extLst>
              <a:ext uri="{FF2B5EF4-FFF2-40B4-BE49-F238E27FC236}">
                <a16:creationId xmlns:a16="http://schemas.microsoft.com/office/drawing/2014/main" id="{34A979F4-968B-F0B8-524D-A03932336915}"/>
              </a:ext>
            </a:extLst>
          </p:cNvPr>
          <p:cNvSpPr/>
          <p:nvPr/>
        </p:nvSpPr>
        <p:spPr>
          <a:xfrm>
            <a:off x="412558" y="1226877"/>
            <a:ext cx="209882" cy="3128043"/>
          </a:xfrm>
          <a:prstGeom prst="rect">
            <a:avLst/>
          </a:prstGeom>
          <a:solidFill>
            <a:srgbClr val="0047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TextBox 12">
            <a:extLst>
              <a:ext uri="{FF2B5EF4-FFF2-40B4-BE49-F238E27FC236}">
                <a16:creationId xmlns:a16="http://schemas.microsoft.com/office/drawing/2014/main" id="{29626666-7AF4-65C4-16B0-6DF74C8078A5}"/>
              </a:ext>
            </a:extLst>
          </p:cNvPr>
          <p:cNvSpPr txBox="1"/>
          <p:nvPr/>
        </p:nvSpPr>
        <p:spPr>
          <a:xfrm>
            <a:off x="1672922" y="922684"/>
            <a:ext cx="1339916"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RESIDUAL</a:t>
            </a:r>
          </a:p>
        </p:txBody>
      </p:sp>
      <p:sp>
        <p:nvSpPr>
          <p:cNvPr id="14" name="TextBox 13">
            <a:extLst>
              <a:ext uri="{FF2B5EF4-FFF2-40B4-BE49-F238E27FC236}">
                <a16:creationId xmlns:a16="http://schemas.microsoft.com/office/drawing/2014/main" id="{70069F6A-1EE2-0DFF-0FAB-885E40D422D0}"/>
              </a:ext>
            </a:extLst>
          </p:cNvPr>
          <p:cNvSpPr txBox="1"/>
          <p:nvPr/>
        </p:nvSpPr>
        <p:spPr>
          <a:xfrm>
            <a:off x="795601" y="930959"/>
            <a:ext cx="9579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MODEL</a:t>
            </a:r>
          </a:p>
        </p:txBody>
      </p:sp>
      <p:sp>
        <p:nvSpPr>
          <p:cNvPr id="15" name="Rectangle 14">
            <a:extLst>
              <a:ext uri="{FF2B5EF4-FFF2-40B4-BE49-F238E27FC236}">
                <a16:creationId xmlns:a16="http://schemas.microsoft.com/office/drawing/2014/main" id="{21CBB1CD-3B91-00DE-99B0-D7E2895A590F}"/>
              </a:ext>
            </a:extLst>
          </p:cNvPr>
          <p:cNvSpPr/>
          <p:nvPr/>
        </p:nvSpPr>
        <p:spPr>
          <a:xfrm>
            <a:off x="1837084" y="1243437"/>
            <a:ext cx="209882" cy="3097438"/>
          </a:xfrm>
          <a:prstGeom prst="rect">
            <a:avLst/>
          </a:prstGeom>
          <a:solidFill>
            <a:srgbClr val="47B8B8"/>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AE590E53-FB2E-0DEB-7730-78C9517CD4A8}"/>
              </a:ext>
            </a:extLst>
          </p:cNvPr>
          <p:cNvSpPr/>
          <p:nvPr/>
        </p:nvSpPr>
        <p:spPr>
          <a:xfrm>
            <a:off x="2210397" y="2063883"/>
            <a:ext cx="1325523" cy="1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392AC063-C5C5-E0E5-23AA-2421ED4C7904}"/>
              </a:ext>
            </a:extLst>
          </p:cNvPr>
          <p:cNvSpPr/>
          <p:nvPr/>
        </p:nvSpPr>
        <p:spPr>
          <a:xfrm>
            <a:off x="766440" y="2754721"/>
            <a:ext cx="149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TextBox 17">
            <a:extLst>
              <a:ext uri="{FF2B5EF4-FFF2-40B4-BE49-F238E27FC236}">
                <a16:creationId xmlns:a16="http://schemas.microsoft.com/office/drawing/2014/main" id="{5314806A-4FFF-4B26-01A5-203E98838310}"/>
              </a:ext>
            </a:extLst>
          </p:cNvPr>
          <p:cNvSpPr txBox="1"/>
          <p:nvPr/>
        </p:nvSpPr>
        <p:spPr>
          <a:xfrm>
            <a:off x="5361840" y="1710357"/>
            <a:ext cx="762481"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iFFT</a:t>
            </a:r>
          </a:p>
        </p:txBody>
      </p:sp>
      <p:sp>
        <p:nvSpPr>
          <p:cNvPr id="19" name="Straight Connector 18">
            <a:extLst>
              <a:ext uri="{FF2B5EF4-FFF2-40B4-BE49-F238E27FC236}">
                <a16:creationId xmlns:a16="http://schemas.microsoft.com/office/drawing/2014/main" id="{749BBA0E-73A8-88A9-EFDE-A45F0AB7219C}"/>
              </a:ext>
            </a:extLst>
          </p:cNvPr>
          <p:cNvSpPr/>
          <p:nvPr/>
        </p:nvSpPr>
        <p:spPr>
          <a:xfrm>
            <a:off x="1419121" y="2693877"/>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Straight Connector 19">
            <a:extLst>
              <a:ext uri="{FF2B5EF4-FFF2-40B4-BE49-F238E27FC236}">
                <a16:creationId xmlns:a16="http://schemas.microsoft.com/office/drawing/2014/main" id="{ACA3B96C-76DA-C96D-73B9-2E4B72820E54}"/>
              </a:ext>
            </a:extLst>
          </p:cNvPr>
          <p:cNvSpPr/>
          <p:nvPr/>
        </p:nvSpPr>
        <p:spPr>
          <a:xfrm>
            <a:off x="1419477" y="2809439"/>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FB14876C-40B6-8083-7F1B-3CC5D829BDBD}"/>
              </a:ext>
            </a:extLst>
          </p:cNvPr>
          <p:cNvSpPr/>
          <p:nvPr/>
        </p:nvSpPr>
        <p:spPr>
          <a:xfrm flipV="1">
            <a:off x="5457239" y="2022479"/>
            <a:ext cx="2107801" cy="140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A98E8047-6668-F5F6-6CFC-F024044D8438}"/>
              </a:ext>
            </a:extLst>
          </p:cNvPr>
          <p:cNvSpPr/>
          <p:nvPr/>
        </p:nvSpPr>
        <p:spPr>
          <a:xfrm>
            <a:off x="7766995" y="2886843"/>
            <a:ext cx="6839" cy="7743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21B5C3B0-C94D-738D-BCE9-0CA780D6AE05}"/>
              </a:ext>
            </a:extLst>
          </p:cNvPr>
          <p:cNvSpPr/>
          <p:nvPr/>
        </p:nvSpPr>
        <p:spPr>
          <a:xfrm flipH="1" flipV="1">
            <a:off x="7955636" y="2866680"/>
            <a:ext cx="10442" cy="74376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ADD7800B-B51C-212E-D1FE-E36F6DC7D7A2}"/>
              </a:ext>
            </a:extLst>
          </p:cNvPr>
          <p:cNvSpPr/>
          <p:nvPr/>
        </p:nvSpPr>
        <p:spPr>
          <a:xfrm flipH="1">
            <a:off x="5321158" y="4736875"/>
            <a:ext cx="2120402"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FA349B0B-3E68-8D77-8A53-557962EF5DEA}"/>
              </a:ext>
            </a:extLst>
          </p:cNvPr>
          <p:cNvSpPr/>
          <p:nvPr/>
        </p:nvSpPr>
        <p:spPr>
          <a:xfrm flipH="1" flipV="1">
            <a:off x="1172160" y="4784040"/>
            <a:ext cx="2327404" cy="72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46ED7EBF-57E4-1746-3E41-06CBF6574CCF}"/>
              </a:ext>
            </a:extLst>
          </p:cNvPr>
          <p:cNvSpPr/>
          <p:nvPr/>
        </p:nvSpPr>
        <p:spPr>
          <a:xfrm>
            <a:off x="1182236" y="4378320"/>
            <a:ext cx="0" cy="4075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head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TextBox 26">
            <a:extLst>
              <a:ext uri="{FF2B5EF4-FFF2-40B4-BE49-F238E27FC236}">
                <a16:creationId xmlns:a16="http://schemas.microsoft.com/office/drawing/2014/main" id="{E39D43D1-3C65-0476-74A0-26DF57BA3B45}"/>
              </a:ext>
            </a:extLst>
          </p:cNvPr>
          <p:cNvSpPr txBox="1"/>
          <p:nvPr/>
        </p:nvSpPr>
        <p:spPr>
          <a:xfrm>
            <a:off x="5429880" y="4396682"/>
            <a:ext cx="74196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FFT</a:t>
            </a:r>
          </a:p>
        </p:txBody>
      </p:sp>
      <p:sp>
        <p:nvSpPr>
          <p:cNvPr id="28" name="TextBox 27">
            <a:extLst>
              <a:ext uri="{FF2B5EF4-FFF2-40B4-BE49-F238E27FC236}">
                <a16:creationId xmlns:a16="http://schemas.microsoft.com/office/drawing/2014/main" id="{63DAFF82-7068-CF76-B36E-FF996C0D4229}"/>
              </a:ext>
            </a:extLst>
          </p:cNvPr>
          <p:cNvSpPr txBox="1"/>
          <p:nvPr/>
        </p:nvSpPr>
        <p:spPr>
          <a:xfrm>
            <a:off x="7463515" y="805677"/>
            <a:ext cx="2261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RESIDUAL IMAGE</a:t>
            </a:r>
          </a:p>
        </p:txBody>
      </p:sp>
      <p:sp>
        <p:nvSpPr>
          <p:cNvPr id="29" name="TextBox 28">
            <a:extLst>
              <a:ext uri="{FF2B5EF4-FFF2-40B4-BE49-F238E27FC236}">
                <a16:creationId xmlns:a16="http://schemas.microsoft.com/office/drawing/2014/main" id="{D70E0A7C-5C29-D02D-7D4C-1BA62CE0D29D}"/>
              </a:ext>
            </a:extLst>
          </p:cNvPr>
          <p:cNvSpPr txBox="1"/>
          <p:nvPr/>
        </p:nvSpPr>
        <p:spPr>
          <a:xfrm>
            <a:off x="7599962" y="3673437"/>
            <a:ext cx="1865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MODEL IMAGE</a:t>
            </a:r>
          </a:p>
        </p:txBody>
      </p:sp>
      <p:sp>
        <p:nvSpPr>
          <p:cNvPr id="30" name="TextBox 29">
            <a:extLst>
              <a:ext uri="{FF2B5EF4-FFF2-40B4-BE49-F238E27FC236}">
                <a16:creationId xmlns:a16="http://schemas.microsoft.com/office/drawing/2014/main" id="{C8259E17-FE93-D41A-5289-75CAF911819C}"/>
              </a:ext>
            </a:extLst>
          </p:cNvPr>
          <p:cNvSpPr txBox="1"/>
          <p:nvPr/>
        </p:nvSpPr>
        <p:spPr>
          <a:xfrm>
            <a:off x="1556637" y="4878360"/>
            <a:ext cx="1717197"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DE-GRIDDING</a:t>
            </a:r>
          </a:p>
        </p:txBody>
      </p:sp>
      <p:sp>
        <p:nvSpPr>
          <p:cNvPr id="31" name="TextBox 30">
            <a:extLst>
              <a:ext uri="{FF2B5EF4-FFF2-40B4-BE49-F238E27FC236}">
                <a16:creationId xmlns:a16="http://schemas.microsoft.com/office/drawing/2014/main" id="{29186A01-799D-5002-543B-5D7930B05532}"/>
              </a:ext>
            </a:extLst>
          </p:cNvPr>
          <p:cNvSpPr txBox="1"/>
          <p:nvPr/>
        </p:nvSpPr>
        <p:spPr>
          <a:xfrm>
            <a:off x="2197083" y="2130122"/>
            <a:ext cx="1266123"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Use Flags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and Weights</a:t>
            </a:r>
          </a:p>
        </p:txBody>
      </p:sp>
      <p:pic>
        <p:nvPicPr>
          <p:cNvPr id="32" name="Picture 31">
            <a:extLst>
              <a:ext uri="{FF2B5EF4-FFF2-40B4-BE49-F238E27FC236}">
                <a16:creationId xmlns:a16="http://schemas.microsoft.com/office/drawing/2014/main" id="{610DB89C-C2D8-FEEA-88B4-0E226173F869}"/>
              </a:ext>
            </a:extLst>
          </p:cNvPr>
          <p:cNvPicPr>
            <a:picLocks noChangeAspect="1"/>
          </p:cNvPicPr>
          <p:nvPr/>
        </p:nvPicPr>
        <p:blipFill>
          <a:blip r:embed="rId3">
            <a:lum/>
            <a:alphaModFix/>
          </a:blip>
          <a:srcRect/>
          <a:stretch>
            <a:fillRect/>
          </a:stretch>
        </p:blipFill>
        <p:spPr>
          <a:xfrm>
            <a:off x="7629479" y="1135081"/>
            <a:ext cx="1770479" cy="1650601"/>
          </a:xfrm>
          <a:prstGeom prst="rect">
            <a:avLst/>
          </a:prstGeom>
          <a:noFill/>
          <a:ln cap="flat">
            <a:noFill/>
          </a:ln>
        </p:spPr>
      </p:pic>
      <p:pic>
        <p:nvPicPr>
          <p:cNvPr id="33" name="Picture 32">
            <a:extLst>
              <a:ext uri="{FF2B5EF4-FFF2-40B4-BE49-F238E27FC236}">
                <a16:creationId xmlns:a16="http://schemas.microsoft.com/office/drawing/2014/main" id="{E6473451-E3AA-7E6F-4F9C-6332C8C807E6}"/>
              </a:ext>
            </a:extLst>
          </p:cNvPr>
          <p:cNvPicPr>
            <a:picLocks noChangeAspect="1"/>
          </p:cNvPicPr>
          <p:nvPr/>
        </p:nvPicPr>
        <p:blipFill>
          <a:blip r:embed="rId4">
            <a:lum/>
            <a:alphaModFix/>
          </a:blip>
          <a:srcRect/>
          <a:stretch>
            <a:fillRect/>
          </a:stretch>
        </p:blipFill>
        <p:spPr>
          <a:xfrm>
            <a:off x="3624123" y="1203121"/>
            <a:ext cx="1761116" cy="1724037"/>
          </a:xfrm>
          <a:prstGeom prst="rect">
            <a:avLst/>
          </a:prstGeom>
          <a:noFill/>
          <a:ln cap="flat">
            <a:noFill/>
          </a:ln>
        </p:spPr>
      </p:pic>
      <p:pic>
        <p:nvPicPr>
          <p:cNvPr id="34" name="Picture 33">
            <a:extLst>
              <a:ext uri="{FF2B5EF4-FFF2-40B4-BE49-F238E27FC236}">
                <a16:creationId xmlns:a16="http://schemas.microsoft.com/office/drawing/2014/main" id="{AABE251A-B6CE-99F3-4219-B0C15B661EA8}"/>
              </a:ext>
            </a:extLst>
          </p:cNvPr>
          <p:cNvPicPr>
            <a:picLocks noChangeAspect="1"/>
          </p:cNvPicPr>
          <p:nvPr/>
        </p:nvPicPr>
        <p:blipFill>
          <a:blip r:embed="rId5">
            <a:lum/>
            <a:alphaModFix/>
          </a:blip>
          <a:srcRect/>
          <a:stretch>
            <a:fillRect/>
          </a:stretch>
        </p:blipFill>
        <p:spPr>
          <a:xfrm>
            <a:off x="3647879" y="3801243"/>
            <a:ext cx="1772280" cy="1656362"/>
          </a:xfrm>
          <a:prstGeom prst="rect">
            <a:avLst/>
          </a:prstGeom>
          <a:noFill/>
          <a:ln cap="flat">
            <a:noFill/>
          </a:ln>
        </p:spPr>
      </p:pic>
      <p:pic>
        <p:nvPicPr>
          <p:cNvPr id="35" name="Picture 34">
            <a:extLst>
              <a:ext uri="{FF2B5EF4-FFF2-40B4-BE49-F238E27FC236}">
                <a16:creationId xmlns:a16="http://schemas.microsoft.com/office/drawing/2014/main" id="{2E2BB4EE-3917-CF2F-CE8B-FF3539ACC9EB}"/>
              </a:ext>
            </a:extLst>
          </p:cNvPr>
          <p:cNvPicPr>
            <a:picLocks noChangeAspect="1"/>
          </p:cNvPicPr>
          <p:nvPr/>
        </p:nvPicPr>
        <p:blipFill>
          <a:blip r:embed="rId6">
            <a:lum/>
            <a:alphaModFix/>
          </a:blip>
          <a:srcRect/>
          <a:stretch>
            <a:fillRect/>
          </a:stretch>
        </p:blipFill>
        <p:spPr>
          <a:xfrm>
            <a:off x="7674476" y="3963603"/>
            <a:ext cx="1674357" cy="1574276"/>
          </a:xfrm>
          <a:prstGeom prst="rect">
            <a:avLst/>
          </a:prstGeom>
          <a:noFill/>
          <a:ln cap="flat">
            <a:noFill/>
          </a:ln>
        </p:spPr>
      </p:pic>
      <p:sp>
        <p:nvSpPr>
          <p:cNvPr id="36" name="Rectangle 35">
            <a:extLst>
              <a:ext uri="{FF2B5EF4-FFF2-40B4-BE49-F238E27FC236}">
                <a16:creationId xmlns:a16="http://schemas.microsoft.com/office/drawing/2014/main" id="{FE3B06D2-444E-8CB2-7B98-8523B0819B15}"/>
              </a:ext>
            </a:extLst>
          </p:cNvPr>
          <p:cNvSpPr/>
          <p:nvPr/>
        </p:nvSpPr>
        <p:spPr>
          <a:xfrm>
            <a:off x="7035475" y="5772963"/>
            <a:ext cx="2903402" cy="1717197"/>
          </a:xfrm>
          <a:prstGeom prst="rect">
            <a:avLst/>
          </a:prstGeom>
          <a:solidFill>
            <a:srgbClr val="00FF00">
              <a:alpha val="10000"/>
            </a:srgbClr>
          </a:solidFill>
          <a:ln w="0" cap="flat">
            <a:solidFill>
              <a:srgbClr val="00FF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7" name="TextBox 36">
            <a:extLst>
              <a:ext uri="{FF2B5EF4-FFF2-40B4-BE49-F238E27FC236}">
                <a16:creationId xmlns:a16="http://schemas.microsoft.com/office/drawing/2014/main" id="{F7C5317B-CAB1-F1A1-3A92-979DFF9B73E4}"/>
              </a:ext>
            </a:extLst>
          </p:cNvPr>
          <p:cNvSpPr txBox="1"/>
          <p:nvPr/>
        </p:nvSpPr>
        <p:spPr>
          <a:xfrm>
            <a:off x="7026267" y="5823356"/>
            <a:ext cx="2952003" cy="16887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8000"/>
                </a:solidFill>
                <a:uFillTx/>
                <a:latin typeface="Luxi Sans" pitchFamily="34"/>
                <a:ea typeface="DejaVu LGC Sans" pitchFamily="2"/>
                <a:cs typeface="DejaVu LGC Sans" pitchFamily="2"/>
              </a:rPr>
              <a:t>Solving for the sky model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8000"/>
                </a:solidFill>
                <a:uFillTx/>
                <a:latin typeface="Luxi Sans" pitchFamily="34"/>
                <a:ea typeface="DejaVu LGC Sans" pitchFamily="2"/>
                <a:cs typeface="DejaVu LGC Sans" pitchFamily="2"/>
              </a:rPr>
              <a:t>(non-linear optimization)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dirty="0">
              <a:solidFill>
                <a:srgbClr val="008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8000"/>
                </a:solidFill>
                <a:uFillTx/>
                <a:latin typeface="Luxi Sans" pitchFamily="34"/>
                <a:ea typeface="DejaVu LGC Sans" pitchFamily="2"/>
                <a:cs typeface="DejaVu LGC Sans" pitchFamily="2"/>
              </a:rPr>
              <a:t>Point sources, multiscale, etc.</a:t>
            </a:r>
          </a:p>
        </p:txBody>
      </p:sp>
      <p:sp>
        <p:nvSpPr>
          <p:cNvPr id="38" name="TextBox 37">
            <a:extLst>
              <a:ext uri="{FF2B5EF4-FFF2-40B4-BE49-F238E27FC236}">
                <a16:creationId xmlns:a16="http://schemas.microsoft.com/office/drawing/2014/main" id="{1F447FF6-8CA2-2C7B-5142-3FE67A374D61}"/>
              </a:ext>
            </a:extLst>
          </p:cNvPr>
          <p:cNvSpPr txBox="1"/>
          <p:nvPr/>
        </p:nvSpPr>
        <p:spPr>
          <a:xfrm>
            <a:off x="295498" y="5862236"/>
            <a:ext cx="3593518"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Instrumental Corrections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(applied per visibility during gridding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dirty="0">
              <a:solidFill>
                <a:srgbClr val="C5000B"/>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C5000B"/>
                </a:solidFill>
                <a:uFillTx/>
                <a:latin typeface="Luxi Sans" pitchFamily="34"/>
                <a:ea typeface="DejaVu LGC Sans" pitchFamily="2"/>
                <a:cs typeface="DejaVu LGC Sans" pitchFamily="2"/>
              </a:rPr>
              <a:t>Wterm</a:t>
            </a:r>
            <a:r>
              <a:rPr lang="en-US" sz="1800" b="1" i="0" u="none" strike="noStrike" kern="1200" cap="none" spc="0" baseline="0" dirty="0">
                <a:solidFill>
                  <a:srgbClr val="C5000B"/>
                </a:solidFill>
                <a:uFillTx/>
                <a:latin typeface="Luxi Sans" pitchFamily="34"/>
                <a:ea typeface="DejaVu LGC Sans" pitchFamily="2"/>
                <a:cs typeface="DejaVu LGC Sans" pitchFamily="2"/>
              </a:rPr>
              <a:t>, primary beams, mosaics</a:t>
            </a:r>
          </a:p>
        </p:txBody>
      </p:sp>
      <p:sp>
        <p:nvSpPr>
          <p:cNvPr id="39" name="TextBox 38">
            <a:extLst>
              <a:ext uri="{FF2B5EF4-FFF2-40B4-BE49-F238E27FC236}">
                <a16:creationId xmlns:a16="http://schemas.microsoft.com/office/drawing/2014/main" id="{F009C4A7-D64C-E78D-6EC9-CF05CD19008B}"/>
              </a:ext>
            </a:extLst>
          </p:cNvPr>
          <p:cNvSpPr txBox="1"/>
          <p:nvPr/>
        </p:nvSpPr>
        <p:spPr>
          <a:xfrm>
            <a:off x="4264203" y="5865117"/>
            <a:ext cx="2662559"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Mapping of data to</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Image Shape/Type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dirty="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Spectral cube, continuum,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multi-term.</a:t>
            </a:r>
          </a:p>
        </p:txBody>
      </p:sp>
      <p:sp>
        <p:nvSpPr>
          <p:cNvPr id="40" name="TextBox 39">
            <a:extLst>
              <a:ext uri="{FF2B5EF4-FFF2-40B4-BE49-F238E27FC236}">
                <a16:creationId xmlns:a16="http://schemas.microsoft.com/office/drawing/2014/main" id="{8A067EF7-3D7B-C741-85E3-910B2E55A99A}"/>
              </a:ext>
            </a:extLst>
          </p:cNvPr>
          <p:cNvSpPr txBox="1"/>
          <p:nvPr/>
        </p:nvSpPr>
        <p:spPr>
          <a:xfrm rot="16200004">
            <a:off x="5506023" y="3170343"/>
            <a:ext cx="1936799"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Image Definition</a:t>
            </a:r>
          </a:p>
        </p:txBody>
      </p:sp>
      <p:sp>
        <p:nvSpPr>
          <p:cNvPr id="41" name="TextBox 40">
            <a:extLst>
              <a:ext uri="{FF2B5EF4-FFF2-40B4-BE49-F238E27FC236}">
                <a16:creationId xmlns:a16="http://schemas.microsoft.com/office/drawing/2014/main" id="{705288A7-2953-09A9-43AA-755885730911}"/>
              </a:ext>
            </a:extLst>
          </p:cNvPr>
          <p:cNvSpPr txBox="1"/>
          <p:nvPr/>
        </p:nvSpPr>
        <p:spPr>
          <a:xfrm>
            <a:off x="7970038" y="2976838"/>
            <a:ext cx="2142722"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 Minor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(Deconvolution)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F12F3-431C-65D1-1BFF-00AB0483825F}"/>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 Algorithms and Options</a:t>
            </a:r>
          </a:p>
        </p:txBody>
      </p:sp>
      <p:sp>
        <p:nvSpPr>
          <p:cNvPr id="3" name="Rectangle 2">
            <a:extLst>
              <a:ext uri="{FF2B5EF4-FFF2-40B4-BE49-F238E27FC236}">
                <a16:creationId xmlns:a16="http://schemas.microsoft.com/office/drawing/2014/main" id="{CB556C3A-3FCF-9FBB-6864-9101049895AE}"/>
              </a:ext>
            </a:extLst>
          </p:cNvPr>
          <p:cNvSpPr/>
          <p:nvPr/>
        </p:nvSpPr>
        <p:spPr>
          <a:xfrm>
            <a:off x="3352318" y="693362"/>
            <a:ext cx="3435483" cy="5004721"/>
          </a:xfrm>
          <a:prstGeom prst="rect">
            <a:avLst/>
          </a:prstGeom>
          <a:solidFill>
            <a:srgbClr val="808080">
              <a:alpha val="10000"/>
            </a:srgbClr>
          </a:solidFill>
          <a:ln w="0" cap="flat">
            <a:solidFill>
              <a:srgbClr val="B3B3B3"/>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Rectangle 3">
            <a:extLst>
              <a:ext uri="{FF2B5EF4-FFF2-40B4-BE49-F238E27FC236}">
                <a16:creationId xmlns:a16="http://schemas.microsoft.com/office/drawing/2014/main" id="{E172FBC6-7D72-F160-9940-06C439EE0587}"/>
              </a:ext>
            </a:extLst>
          </p:cNvPr>
          <p:cNvSpPr/>
          <p:nvPr/>
        </p:nvSpPr>
        <p:spPr>
          <a:xfrm>
            <a:off x="4104000" y="5862236"/>
            <a:ext cx="3080522" cy="1173239"/>
          </a:xfrm>
          <a:prstGeom prst="rect">
            <a:avLst/>
          </a:prstGeom>
          <a:solidFill>
            <a:srgbClr val="808080">
              <a:alpha val="10000"/>
            </a:srgbClr>
          </a:solidFill>
          <a:ln w="0" cap="flat">
            <a:solidFill>
              <a:srgbClr val="B3B3B3"/>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Rectangle 4">
            <a:extLst>
              <a:ext uri="{FF2B5EF4-FFF2-40B4-BE49-F238E27FC236}">
                <a16:creationId xmlns:a16="http://schemas.microsoft.com/office/drawing/2014/main" id="{4D6ED25F-4CDA-75D1-547C-3B973744BF98}"/>
              </a:ext>
            </a:extLst>
          </p:cNvPr>
          <p:cNvSpPr/>
          <p:nvPr/>
        </p:nvSpPr>
        <p:spPr>
          <a:xfrm>
            <a:off x="616323" y="5797076"/>
            <a:ext cx="3243596" cy="1286643"/>
          </a:xfrm>
          <a:prstGeom prst="rect">
            <a:avLst/>
          </a:prstGeom>
          <a:solidFill>
            <a:srgbClr val="FF0000">
              <a:alpha val="5000"/>
            </a:srgbClr>
          </a:solidFill>
          <a:ln w="0" cap="flat">
            <a:solidFill>
              <a:srgbClr val="FF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Rectangle 5">
            <a:extLst>
              <a:ext uri="{FF2B5EF4-FFF2-40B4-BE49-F238E27FC236}">
                <a16:creationId xmlns:a16="http://schemas.microsoft.com/office/drawing/2014/main" id="{8F612415-CF8C-6568-E678-56974895FD77}"/>
              </a:ext>
            </a:extLst>
          </p:cNvPr>
          <p:cNvSpPr/>
          <p:nvPr/>
        </p:nvSpPr>
        <p:spPr>
          <a:xfrm>
            <a:off x="7054916" y="742319"/>
            <a:ext cx="2855515" cy="4927317"/>
          </a:xfrm>
          <a:prstGeom prst="rect">
            <a:avLst/>
          </a:prstGeom>
          <a:solidFill>
            <a:srgbClr val="00FF00">
              <a:alpha val="10000"/>
            </a:srgbClr>
          </a:solidFill>
          <a:ln w="0" cap="flat">
            <a:solidFill>
              <a:srgbClr val="00FF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Rectangle 6">
            <a:extLst>
              <a:ext uri="{FF2B5EF4-FFF2-40B4-BE49-F238E27FC236}">
                <a16:creationId xmlns:a16="http://schemas.microsoft.com/office/drawing/2014/main" id="{07A9CB35-7CCB-054F-6345-0FACB13A04EE}"/>
              </a:ext>
            </a:extLst>
          </p:cNvPr>
          <p:cNvSpPr/>
          <p:nvPr/>
        </p:nvSpPr>
        <p:spPr>
          <a:xfrm>
            <a:off x="127796" y="806400"/>
            <a:ext cx="5924516" cy="4750198"/>
          </a:xfrm>
          <a:prstGeom prst="rect">
            <a:avLst/>
          </a:prstGeom>
          <a:solidFill>
            <a:srgbClr val="FF0000">
              <a:alpha val="5000"/>
            </a:srgbClr>
          </a:solidFill>
          <a:ln w="0" cap="flat">
            <a:solidFill>
              <a:srgbClr val="FF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786CE542-0C07-23DB-ADBE-F5C12E640735}"/>
              </a:ext>
            </a:extLst>
          </p:cNvPr>
          <p:cNvSpPr txBox="1"/>
          <p:nvPr/>
        </p:nvSpPr>
        <p:spPr>
          <a:xfrm>
            <a:off x="3527636" y="3032278"/>
            <a:ext cx="1784515" cy="55979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Major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(Imaging)</a:t>
            </a:r>
          </a:p>
        </p:txBody>
      </p:sp>
      <p:sp>
        <p:nvSpPr>
          <p:cNvPr id="9" name="Rectangle 8">
            <a:extLst>
              <a:ext uri="{FF2B5EF4-FFF2-40B4-BE49-F238E27FC236}">
                <a16:creationId xmlns:a16="http://schemas.microsoft.com/office/drawing/2014/main" id="{8CFA0947-BE66-8902-96FC-1EEF658A9EC8}"/>
              </a:ext>
            </a:extLst>
          </p:cNvPr>
          <p:cNvSpPr/>
          <p:nvPr/>
        </p:nvSpPr>
        <p:spPr>
          <a:xfrm>
            <a:off x="1101961" y="1247397"/>
            <a:ext cx="209882" cy="3107524"/>
          </a:xfrm>
          <a:prstGeom prst="rect">
            <a:avLst/>
          </a:prstGeom>
          <a:solidFill>
            <a:srgbClr val="7DA647"/>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0946B24E-F84C-7FC8-B8CC-F59F363ACBC6}"/>
              </a:ext>
            </a:extLst>
          </p:cNvPr>
          <p:cNvSpPr txBox="1"/>
          <p:nvPr/>
        </p:nvSpPr>
        <p:spPr>
          <a:xfrm>
            <a:off x="144356" y="930959"/>
            <a:ext cx="7905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DATA</a:t>
            </a:r>
          </a:p>
        </p:txBody>
      </p:sp>
      <p:sp>
        <p:nvSpPr>
          <p:cNvPr id="11" name="TextBox 10">
            <a:extLst>
              <a:ext uri="{FF2B5EF4-FFF2-40B4-BE49-F238E27FC236}">
                <a16:creationId xmlns:a16="http://schemas.microsoft.com/office/drawing/2014/main" id="{1D86D70A-F148-F95C-FF14-6B0CF05C3FFA}"/>
              </a:ext>
            </a:extLst>
          </p:cNvPr>
          <p:cNvSpPr txBox="1"/>
          <p:nvPr/>
        </p:nvSpPr>
        <p:spPr>
          <a:xfrm>
            <a:off x="2078641" y="1689838"/>
            <a:ext cx="141120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GRIDDING</a:t>
            </a:r>
          </a:p>
        </p:txBody>
      </p:sp>
      <p:sp>
        <p:nvSpPr>
          <p:cNvPr id="12" name="Rectangle 11">
            <a:extLst>
              <a:ext uri="{FF2B5EF4-FFF2-40B4-BE49-F238E27FC236}">
                <a16:creationId xmlns:a16="http://schemas.microsoft.com/office/drawing/2014/main" id="{54ABF464-F4AB-A94B-83A9-965A89E169CB}"/>
              </a:ext>
            </a:extLst>
          </p:cNvPr>
          <p:cNvSpPr/>
          <p:nvPr/>
        </p:nvSpPr>
        <p:spPr>
          <a:xfrm>
            <a:off x="412558" y="1226877"/>
            <a:ext cx="209882" cy="3128043"/>
          </a:xfrm>
          <a:prstGeom prst="rect">
            <a:avLst/>
          </a:prstGeom>
          <a:solidFill>
            <a:srgbClr val="0047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TextBox 12">
            <a:extLst>
              <a:ext uri="{FF2B5EF4-FFF2-40B4-BE49-F238E27FC236}">
                <a16:creationId xmlns:a16="http://schemas.microsoft.com/office/drawing/2014/main" id="{8C88232E-120D-A0BD-D7AA-6B8DEDD73A4F}"/>
              </a:ext>
            </a:extLst>
          </p:cNvPr>
          <p:cNvSpPr txBox="1"/>
          <p:nvPr/>
        </p:nvSpPr>
        <p:spPr>
          <a:xfrm>
            <a:off x="1672922" y="922684"/>
            <a:ext cx="1339916"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RESIDUAL</a:t>
            </a:r>
          </a:p>
        </p:txBody>
      </p:sp>
      <p:sp>
        <p:nvSpPr>
          <p:cNvPr id="14" name="TextBox 13">
            <a:extLst>
              <a:ext uri="{FF2B5EF4-FFF2-40B4-BE49-F238E27FC236}">
                <a16:creationId xmlns:a16="http://schemas.microsoft.com/office/drawing/2014/main" id="{BD20CDD1-3411-B226-39E1-E4D0C79EEFB8}"/>
              </a:ext>
            </a:extLst>
          </p:cNvPr>
          <p:cNvSpPr txBox="1"/>
          <p:nvPr/>
        </p:nvSpPr>
        <p:spPr>
          <a:xfrm>
            <a:off x="795601" y="930959"/>
            <a:ext cx="957962" cy="311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000000"/>
                </a:solidFill>
                <a:uFillTx/>
                <a:latin typeface="Luxi Sans" pitchFamily="34"/>
                <a:ea typeface="DejaVu LGC Sans" pitchFamily="2"/>
                <a:cs typeface="DejaVu LGC Sans" pitchFamily="2"/>
              </a:rPr>
              <a:t>MODEL</a:t>
            </a:r>
          </a:p>
        </p:txBody>
      </p:sp>
      <p:sp>
        <p:nvSpPr>
          <p:cNvPr id="15" name="Rectangle 14">
            <a:extLst>
              <a:ext uri="{FF2B5EF4-FFF2-40B4-BE49-F238E27FC236}">
                <a16:creationId xmlns:a16="http://schemas.microsoft.com/office/drawing/2014/main" id="{98C47027-C2F9-1359-346D-22C8ED486FDA}"/>
              </a:ext>
            </a:extLst>
          </p:cNvPr>
          <p:cNvSpPr/>
          <p:nvPr/>
        </p:nvSpPr>
        <p:spPr>
          <a:xfrm>
            <a:off x="1837084" y="1243437"/>
            <a:ext cx="209882" cy="3097438"/>
          </a:xfrm>
          <a:prstGeom prst="rect">
            <a:avLst/>
          </a:prstGeom>
          <a:solidFill>
            <a:srgbClr val="47B8B8"/>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06852F50-C996-ABB2-A74E-FD537026F1E7}"/>
              </a:ext>
            </a:extLst>
          </p:cNvPr>
          <p:cNvSpPr/>
          <p:nvPr/>
        </p:nvSpPr>
        <p:spPr>
          <a:xfrm>
            <a:off x="2210397" y="2063883"/>
            <a:ext cx="1325523" cy="1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93B5BE72-2AA3-5F82-41B5-061BD8FFA637}"/>
              </a:ext>
            </a:extLst>
          </p:cNvPr>
          <p:cNvSpPr/>
          <p:nvPr/>
        </p:nvSpPr>
        <p:spPr>
          <a:xfrm>
            <a:off x="766440" y="2754721"/>
            <a:ext cx="149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TextBox 17">
            <a:extLst>
              <a:ext uri="{FF2B5EF4-FFF2-40B4-BE49-F238E27FC236}">
                <a16:creationId xmlns:a16="http://schemas.microsoft.com/office/drawing/2014/main" id="{D0F936E9-5A06-AC38-0450-CF65E9E2FEA9}"/>
              </a:ext>
            </a:extLst>
          </p:cNvPr>
          <p:cNvSpPr txBox="1"/>
          <p:nvPr/>
        </p:nvSpPr>
        <p:spPr>
          <a:xfrm>
            <a:off x="5361840" y="1710357"/>
            <a:ext cx="762481"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iFFT</a:t>
            </a:r>
          </a:p>
        </p:txBody>
      </p:sp>
      <p:sp>
        <p:nvSpPr>
          <p:cNvPr id="19" name="Straight Connector 18">
            <a:extLst>
              <a:ext uri="{FF2B5EF4-FFF2-40B4-BE49-F238E27FC236}">
                <a16:creationId xmlns:a16="http://schemas.microsoft.com/office/drawing/2014/main" id="{E35C2CE0-77A3-E58F-9EFC-6628678FCFCE}"/>
              </a:ext>
            </a:extLst>
          </p:cNvPr>
          <p:cNvSpPr/>
          <p:nvPr/>
        </p:nvSpPr>
        <p:spPr>
          <a:xfrm>
            <a:off x="1419121" y="2693877"/>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Straight Connector 19">
            <a:extLst>
              <a:ext uri="{FF2B5EF4-FFF2-40B4-BE49-F238E27FC236}">
                <a16:creationId xmlns:a16="http://schemas.microsoft.com/office/drawing/2014/main" id="{3F7CFE3F-843A-AD00-11E0-789E01F09DD5}"/>
              </a:ext>
            </a:extLst>
          </p:cNvPr>
          <p:cNvSpPr/>
          <p:nvPr/>
        </p:nvSpPr>
        <p:spPr>
          <a:xfrm>
            <a:off x="1419477" y="2809439"/>
            <a:ext cx="26207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4717" cap="flat">
            <a:solidFill>
              <a:srgbClr val="000000"/>
            </a:solidFill>
            <a:prstDash val="solid"/>
            <a:miter/>
          </a:ln>
        </p:spPr>
        <p:txBody>
          <a:bodyPr vert="horz" wrap="none" lIns="117363" tIns="72356" rIns="117363" bIns="72356"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C876154F-8D02-3226-E92C-1D73E03EF306}"/>
              </a:ext>
            </a:extLst>
          </p:cNvPr>
          <p:cNvSpPr/>
          <p:nvPr/>
        </p:nvSpPr>
        <p:spPr>
          <a:xfrm flipV="1">
            <a:off x="5457239" y="2022479"/>
            <a:ext cx="2107801" cy="140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D99FC2A1-1FBE-3CFA-D51D-05BC094EEFC9}"/>
              </a:ext>
            </a:extLst>
          </p:cNvPr>
          <p:cNvSpPr/>
          <p:nvPr/>
        </p:nvSpPr>
        <p:spPr>
          <a:xfrm>
            <a:off x="7766995" y="2886843"/>
            <a:ext cx="6839" cy="7743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EABC797A-6EDF-8C3E-7A4D-D47E13B2CE0C}"/>
              </a:ext>
            </a:extLst>
          </p:cNvPr>
          <p:cNvSpPr/>
          <p:nvPr/>
        </p:nvSpPr>
        <p:spPr>
          <a:xfrm flipH="1" flipV="1">
            <a:off x="7955636" y="2866680"/>
            <a:ext cx="10442" cy="74376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B9730C4D-A9BD-85FC-71BE-1F3708D1776B}"/>
              </a:ext>
            </a:extLst>
          </p:cNvPr>
          <p:cNvSpPr/>
          <p:nvPr/>
        </p:nvSpPr>
        <p:spPr>
          <a:xfrm flipH="1">
            <a:off x="5321158" y="4736875"/>
            <a:ext cx="2120402"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tail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C8BCE928-0099-DA74-C8CD-265BEB300C49}"/>
              </a:ext>
            </a:extLst>
          </p:cNvPr>
          <p:cNvSpPr/>
          <p:nvPr/>
        </p:nvSpPr>
        <p:spPr>
          <a:xfrm flipH="1" flipV="1">
            <a:off x="1172160" y="4784040"/>
            <a:ext cx="2327404" cy="72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550528DF-6E05-13F3-A92C-A5BD0C6B8B7A}"/>
              </a:ext>
            </a:extLst>
          </p:cNvPr>
          <p:cNvSpPr/>
          <p:nvPr/>
        </p:nvSpPr>
        <p:spPr>
          <a:xfrm>
            <a:off x="1182236" y="4378320"/>
            <a:ext cx="0" cy="4075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80"/>
            </a:solidFill>
            <a:prstDash val="solid"/>
            <a:miter/>
            <a:headEnd type="arrow"/>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TextBox 26">
            <a:extLst>
              <a:ext uri="{FF2B5EF4-FFF2-40B4-BE49-F238E27FC236}">
                <a16:creationId xmlns:a16="http://schemas.microsoft.com/office/drawing/2014/main" id="{3EE1FCA1-E735-3ACB-7E16-8FE9E45016B3}"/>
              </a:ext>
            </a:extLst>
          </p:cNvPr>
          <p:cNvSpPr txBox="1"/>
          <p:nvPr/>
        </p:nvSpPr>
        <p:spPr>
          <a:xfrm>
            <a:off x="5429880" y="4396682"/>
            <a:ext cx="741962"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FFT</a:t>
            </a:r>
          </a:p>
        </p:txBody>
      </p:sp>
      <p:sp>
        <p:nvSpPr>
          <p:cNvPr id="28" name="TextBox 27">
            <a:extLst>
              <a:ext uri="{FF2B5EF4-FFF2-40B4-BE49-F238E27FC236}">
                <a16:creationId xmlns:a16="http://schemas.microsoft.com/office/drawing/2014/main" id="{8650D44E-A906-47ED-910D-25CE703F12B7}"/>
              </a:ext>
            </a:extLst>
          </p:cNvPr>
          <p:cNvSpPr txBox="1"/>
          <p:nvPr/>
        </p:nvSpPr>
        <p:spPr>
          <a:xfrm>
            <a:off x="7463515" y="805677"/>
            <a:ext cx="2261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RESIDUAL IMAGE</a:t>
            </a:r>
          </a:p>
        </p:txBody>
      </p:sp>
      <p:sp>
        <p:nvSpPr>
          <p:cNvPr id="29" name="TextBox 28">
            <a:extLst>
              <a:ext uri="{FF2B5EF4-FFF2-40B4-BE49-F238E27FC236}">
                <a16:creationId xmlns:a16="http://schemas.microsoft.com/office/drawing/2014/main" id="{59325BFD-8C28-D270-DE4E-F67FB07122B7}"/>
              </a:ext>
            </a:extLst>
          </p:cNvPr>
          <p:cNvSpPr txBox="1"/>
          <p:nvPr/>
        </p:nvSpPr>
        <p:spPr>
          <a:xfrm>
            <a:off x="7599962" y="3673437"/>
            <a:ext cx="1865878"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MODEL IMAGE</a:t>
            </a:r>
          </a:p>
        </p:txBody>
      </p:sp>
      <p:sp>
        <p:nvSpPr>
          <p:cNvPr id="30" name="TextBox 29">
            <a:extLst>
              <a:ext uri="{FF2B5EF4-FFF2-40B4-BE49-F238E27FC236}">
                <a16:creationId xmlns:a16="http://schemas.microsoft.com/office/drawing/2014/main" id="{182A0DB5-1CC0-C241-A4B5-9BD0E0C53D4D}"/>
              </a:ext>
            </a:extLst>
          </p:cNvPr>
          <p:cNvSpPr txBox="1"/>
          <p:nvPr/>
        </p:nvSpPr>
        <p:spPr>
          <a:xfrm>
            <a:off x="1556637" y="4878360"/>
            <a:ext cx="1717197" cy="3250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Luxi Sans" pitchFamily="34"/>
                <a:ea typeface="DejaVu LGC Sans" pitchFamily="2"/>
                <a:cs typeface="DejaVu LGC Sans" pitchFamily="2"/>
              </a:rPr>
              <a:t>DE-GRIDDING</a:t>
            </a:r>
          </a:p>
        </p:txBody>
      </p:sp>
      <p:sp>
        <p:nvSpPr>
          <p:cNvPr id="31" name="TextBox 30">
            <a:extLst>
              <a:ext uri="{FF2B5EF4-FFF2-40B4-BE49-F238E27FC236}">
                <a16:creationId xmlns:a16="http://schemas.microsoft.com/office/drawing/2014/main" id="{21F4E3DB-8454-39ED-8CA2-A2F96A9E293E}"/>
              </a:ext>
            </a:extLst>
          </p:cNvPr>
          <p:cNvSpPr txBox="1"/>
          <p:nvPr/>
        </p:nvSpPr>
        <p:spPr>
          <a:xfrm>
            <a:off x="2197083" y="2130122"/>
            <a:ext cx="1266123"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Use Flags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and Weights</a:t>
            </a:r>
          </a:p>
        </p:txBody>
      </p:sp>
      <p:pic>
        <p:nvPicPr>
          <p:cNvPr id="32" name="Picture 31">
            <a:extLst>
              <a:ext uri="{FF2B5EF4-FFF2-40B4-BE49-F238E27FC236}">
                <a16:creationId xmlns:a16="http://schemas.microsoft.com/office/drawing/2014/main" id="{A1524A41-D932-98D5-B76B-A9FC43557446}"/>
              </a:ext>
            </a:extLst>
          </p:cNvPr>
          <p:cNvPicPr>
            <a:picLocks noChangeAspect="1"/>
          </p:cNvPicPr>
          <p:nvPr/>
        </p:nvPicPr>
        <p:blipFill>
          <a:blip r:embed="rId3">
            <a:lum/>
            <a:alphaModFix/>
          </a:blip>
          <a:srcRect/>
          <a:stretch>
            <a:fillRect/>
          </a:stretch>
        </p:blipFill>
        <p:spPr>
          <a:xfrm>
            <a:off x="7629479" y="1135081"/>
            <a:ext cx="1770479" cy="1650601"/>
          </a:xfrm>
          <a:prstGeom prst="rect">
            <a:avLst/>
          </a:prstGeom>
          <a:noFill/>
          <a:ln cap="flat">
            <a:noFill/>
          </a:ln>
        </p:spPr>
      </p:pic>
      <p:pic>
        <p:nvPicPr>
          <p:cNvPr id="33" name="Picture 32">
            <a:extLst>
              <a:ext uri="{FF2B5EF4-FFF2-40B4-BE49-F238E27FC236}">
                <a16:creationId xmlns:a16="http://schemas.microsoft.com/office/drawing/2014/main" id="{2D647127-4C18-79E1-56AC-A1A2B7822981}"/>
              </a:ext>
            </a:extLst>
          </p:cNvPr>
          <p:cNvPicPr>
            <a:picLocks noChangeAspect="1"/>
          </p:cNvPicPr>
          <p:nvPr/>
        </p:nvPicPr>
        <p:blipFill>
          <a:blip r:embed="rId4">
            <a:lum/>
            <a:alphaModFix/>
          </a:blip>
          <a:srcRect/>
          <a:stretch>
            <a:fillRect/>
          </a:stretch>
        </p:blipFill>
        <p:spPr>
          <a:xfrm>
            <a:off x="3624123" y="1203121"/>
            <a:ext cx="1761116" cy="1724037"/>
          </a:xfrm>
          <a:prstGeom prst="rect">
            <a:avLst/>
          </a:prstGeom>
          <a:noFill/>
          <a:ln cap="flat">
            <a:noFill/>
          </a:ln>
        </p:spPr>
      </p:pic>
      <p:pic>
        <p:nvPicPr>
          <p:cNvPr id="34" name="Picture 33">
            <a:extLst>
              <a:ext uri="{FF2B5EF4-FFF2-40B4-BE49-F238E27FC236}">
                <a16:creationId xmlns:a16="http://schemas.microsoft.com/office/drawing/2014/main" id="{08D61AF6-9A4A-6F0A-6FD6-8531A35E1DDE}"/>
              </a:ext>
            </a:extLst>
          </p:cNvPr>
          <p:cNvPicPr>
            <a:picLocks noChangeAspect="1"/>
          </p:cNvPicPr>
          <p:nvPr/>
        </p:nvPicPr>
        <p:blipFill>
          <a:blip r:embed="rId5">
            <a:lum/>
            <a:alphaModFix/>
          </a:blip>
          <a:srcRect/>
          <a:stretch>
            <a:fillRect/>
          </a:stretch>
        </p:blipFill>
        <p:spPr>
          <a:xfrm>
            <a:off x="3647879" y="3801243"/>
            <a:ext cx="1772280" cy="1656362"/>
          </a:xfrm>
          <a:prstGeom prst="rect">
            <a:avLst/>
          </a:prstGeom>
          <a:noFill/>
          <a:ln cap="flat">
            <a:noFill/>
          </a:ln>
        </p:spPr>
      </p:pic>
      <p:pic>
        <p:nvPicPr>
          <p:cNvPr id="35" name="Picture 34">
            <a:extLst>
              <a:ext uri="{FF2B5EF4-FFF2-40B4-BE49-F238E27FC236}">
                <a16:creationId xmlns:a16="http://schemas.microsoft.com/office/drawing/2014/main" id="{77515559-B0F0-302D-72EF-52F4FF759DCF}"/>
              </a:ext>
            </a:extLst>
          </p:cNvPr>
          <p:cNvPicPr>
            <a:picLocks noChangeAspect="1"/>
          </p:cNvPicPr>
          <p:nvPr/>
        </p:nvPicPr>
        <p:blipFill>
          <a:blip r:embed="rId6">
            <a:lum/>
            <a:alphaModFix/>
          </a:blip>
          <a:srcRect/>
          <a:stretch>
            <a:fillRect/>
          </a:stretch>
        </p:blipFill>
        <p:spPr>
          <a:xfrm>
            <a:off x="7674476" y="3963603"/>
            <a:ext cx="1674357" cy="1574276"/>
          </a:xfrm>
          <a:prstGeom prst="rect">
            <a:avLst/>
          </a:prstGeom>
          <a:noFill/>
          <a:ln cap="flat">
            <a:noFill/>
          </a:ln>
        </p:spPr>
      </p:pic>
      <p:sp>
        <p:nvSpPr>
          <p:cNvPr id="36" name="Rectangle 35">
            <a:extLst>
              <a:ext uri="{FF2B5EF4-FFF2-40B4-BE49-F238E27FC236}">
                <a16:creationId xmlns:a16="http://schemas.microsoft.com/office/drawing/2014/main" id="{69929138-2262-4DC7-57B8-1557CA0DE018}"/>
              </a:ext>
            </a:extLst>
          </p:cNvPr>
          <p:cNvSpPr/>
          <p:nvPr/>
        </p:nvSpPr>
        <p:spPr>
          <a:xfrm>
            <a:off x="7386843" y="5933157"/>
            <a:ext cx="2552035" cy="1131121"/>
          </a:xfrm>
          <a:prstGeom prst="rect">
            <a:avLst/>
          </a:prstGeom>
          <a:solidFill>
            <a:srgbClr val="00FF00">
              <a:alpha val="10000"/>
            </a:srgbClr>
          </a:solidFill>
          <a:ln w="0" cap="flat">
            <a:solidFill>
              <a:srgbClr val="00FF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7" name="TextBox 36">
            <a:extLst>
              <a:ext uri="{FF2B5EF4-FFF2-40B4-BE49-F238E27FC236}">
                <a16:creationId xmlns:a16="http://schemas.microsoft.com/office/drawing/2014/main" id="{0F06D1FA-810C-38C6-332E-97E51FD6537E}"/>
              </a:ext>
            </a:extLst>
          </p:cNvPr>
          <p:cNvSpPr txBox="1"/>
          <p:nvPr/>
        </p:nvSpPr>
        <p:spPr>
          <a:xfrm>
            <a:off x="7434721" y="6003356"/>
            <a:ext cx="2498396" cy="10519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8000"/>
                </a:solidFill>
                <a:uFillTx/>
                <a:latin typeface="Luxi Sans" pitchFamily="34"/>
                <a:ea typeface="DejaVu LGC Sans" pitchFamily="2"/>
                <a:cs typeface="DejaVu LGC Sans" pitchFamily="2"/>
              </a:rPr>
              <a:t>Clean ( </a:t>
            </a:r>
            <a:r>
              <a:rPr lang="en-US" sz="1800" b="1" i="0" u="none" strike="noStrike" kern="1200" cap="none" spc="0" baseline="0" dirty="0" err="1">
                <a:solidFill>
                  <a:srgbClr val="008000"/>
                </a:solidFill>
                <a:uFillTx/>
                <a:latin typeface="Luxi Sans" pitchFamily="34"/>
                <a:ea typeface="DejaVu LGC Sans" pitchFamily="2"/>
                <a:cs typeface="DejaVu LGC Sans" pitchFamily="2"/>
              </a:rPr>
              <a:t>Hogbom</a:t>
            </a:r>
            <a:r>
              <a:rPr lang="en-US" sz="1800" b="1" i="0" u="none" strike="noStrike" kern="1200" cap="none" spc="0" baseline="0" dirty="0">
                <a:solidFill>
                  <a:srgbClr val="008000"/>
                </a:solidFill>
                <a:uFillTx/>
                <a:latin typeface="Luxi Sans" pitchFamily="34"/>
                <a:ea typeface="DejaVu LGC Sans" pitchFamily="2"/>
                <a:cs typeface="DejaVu LGC Sans" pitchFamily="2"/>
              </a:rPr>
              <a:t>, Clark,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8000"/>
                </a:solidFill>
                <a:uFillTx/>
                <a:latin typeface="Luxi Sans" pitchFamily="34"/>
                <a:ea typeface="DejaVu LGC Sans" pitchFamily="2"/>
                <a:cs typeface="DejaVu LGC Sans" pitchFamily="2"/>
              </a:rPr>
              <a:t>MultiScale</a:t>
            </a:r>
            <a:r>
              <a:rPr lang="en-US" sz="1800" b="1" i="0" u="none" strike="noStrike" kern="1200" cap="none" spc="0" baseline="0" dirty="0">
                <a:solidFill>
                  <a:srgbClr val="008000"/>
                </a:solidFill>
                <a:uFillTx/>
                <a:latin typeface="Luxi Sans" pitchFamily="34"/>
                <a:ea typeface="DejaVu LGC Sans" pitchFamily="2"/>
                <a:cs typeface="DejaVu LGC Sans" pitchFamily="2"/>
              </a:rPr>
              <a:t>, </a:t>
            </a:r>
            <a:r>
              <a:rPr lang="en-US" sz="1800" b="1" i="0" u="none" strike="noStrike" kern="1200" cap="none" spc="0" baseline="0" dirty="0" err="1">
                <a:solidFill>
                  <a:srgbClr val="008000"/>
                </a:solidFill>
                <a:uFillTx/>
                <a:latin typeface="Luxi Sans" pitchFamily="34"/>
                <a:ea typeface="DejaVu LGC Sans" pitchFamily="2"/>
                <a:cs typeface="DejaVu LGC Sans" pitchFamily="2"/>
              </a:rPr>
              <a:t>MultiTerm</a:t>
            </a:r>
            <a:r>
              <a:rPr lang="en-US" sz="1800" b="1" i="0" u="none" strike="noStrike" kern="1200" cap="none" spc="0" baseline="0" dirty="0">
                <a:solidFill>
                  <a:srgbClr val="008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b="1" dirty="0">
                <a:solidFill>
                  <a:srgbClr val="008000"/>
                </a:solidFill>
                <a:latin typeface="Luxi Sans" pitchFamily="34"/>
                <a:ea typeface="DejaVu LGC Sans" pitchFamily="2"/>
                <a:cs typeface="DejaVu LGC Sans" pitchFamily="2"/>
              </a:rPr>
              <a:t>Asp, etc</a:t>
            </a:r>
            <a:r>
              <a:rPr lang="en-US" sz="1800" b="1" i="0" u="none" strike="noStrike" kern="1200" cap="none" spc="0" baseline="0" dirty="0">
                <a:solidFill>
                  <a:srgbClr val="008000"/>
                </a:solidFill>
                <a:uFillTx/>
                <a:latin typeface="Luxi Sans" pitchFamily="34"/>
                <a:ea typeface="DejaVu LGC Sans" pitchFamily="2"/>
                <a:cs typeface="DejaVu LGC Sans" pitchFamily="2"/>
              </a:rPr>
              <a:t>... )</a:t>
            </a:r>
          </a:p>
        </p:txBody>
      </p:sp>
      <p:sp>
        <p:nvSpPr>
          <p:cNvPr id="38" name="TextBox 37">
            <a:extLst>
              <a:ext uri="{FF2B5EF4-FFF2-40B4-BE49-F238E27FC236}">
                <a16:creationId xmlns:a16="http://schemas.microsoft.com/office/drawing/2014/main" id="{FF97BD69-3936-B4AE-4F9D-68457EE858BB}"/>
              </a:ext>
            </a:extLst>
          </p:cNvPr>
          <p:cNvSpPr txBox="1"/>
          <p:nvPr/>
        </p:nvSpPr>
        <p:spPr>
          <a:xfrm>
            <a:off x="705962" y="5873758"/>
            <a:ext cx="2963515"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Standard gridding, W-</a:t>
            </a:r>
            <a:r>
              <a:rPr lang="en-US" sz="1800" b="1" i="0" u="none" strike="noStrike" kern="1200" cap="none" spc="0" baseline="0" dirty="0" err="1">
                <a:solidFill>
                  <a:srgbClr val="C5000B"/>
                </a:solidFill>
                <a:uFillTx/>
                <a:latin typeface="Luxi Sans" pitchFamily="34"/>
                <a:ea typeface="DejaVu LGC Sans" pitchFamily="2"/>
                <a:cs typeface="DejaVu LGC Sans" pitchFamily="2"/>
              </a:rPr>
              <a:t>Proj</a:t>
            </a:r>
            <a:r>
              <a:rPr lang="en-US" sz="1800" b="1" i="0" u="none" strike="noStrike" kern="1200" cap="none" spc="0" baseline="0" dirty="0">
                <a:solidFill>
                  <a:srgbClr val="C5000B"/>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(WB)-A-</a:t>
            </a:r>
            <a:r>
              <a:rPr lang="en-US" sz="1800" b="1" i="0" u="none" strike="noStrike" kern="1200" cap="none" spc="0" baseline="0" dirty="0" err="1">
                <a:solidFill>
                  <a:srgbClr val="C5000B"/>
                </a:solidFill>
                <a:uFillTx/>
                <a:latin typeface="Luxi Sans" pitchFamily="34"/>
                <a:ea typeface="DejaVu LGC Sans" pitchFamily="2"/>
                <a:cs typeface="DejaVu LGC Sans" pitchFamily="2"/>
              </a:rPr>
              <a:t>Proj</a:t>
            </a:r>
            <a:r>
              <a:rPr lang="en-US" sz="1800" b="1" i="0" u="none" strike="noStrike" kern="1200" cap="none" spc="0" baseline="0" dirty="0">
                <a:solidFill>
                  <a:srgbClr val="C5000B"/>
                </a:solidFill>
                <a:uFillTx/>
                <a:latin typeface="Luxi Sans" pitchFamily="34"/>
                <a:ea typeface="DejaVu LGC Sans" pitchFamily="2"/>
                <a:cs typeface="DejaVu LGC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Joint Mosaics,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C5000B"/>
                </a:solidFill>
                <a:uFillTx/>
                <a:latin typeface="Luxi Sans" pitchFamily="34"/>
                <a:ea typeface="DejaVu LGC Sans" pitchFamily="2"/>
                <a:cs typeface="DejaVu LGC Sans" pitchFamily="2"/>
              </a:rPr>
              <a:t>(Parallelization)</a:t>
            </a:r>
          </a:p>
        </p:txBody>
      </p:sp>
      <p:sp>
        <p:nvSpPr>
          <p:cNvPr id="39" name="TextBox 38">
            <a:extLst>
              <a:ext uri="{FF2B5EF4-FFF2-40B4-BE49-F238E27FC236}">
                <a16:creationId xmlns:a16="http://schemas.microsoft.com/office/drawing/2014/main" id="{8583AE25-616C-FE55-0BD3-5DBB68E0EA5C}"/>
              </a:ext>
            </a:extLst>
          </p:cNvPr>
          <p:cNvSpPr txBox="1"/>
          <p:nvPr/>
        </p:nvSpPr>
        <p:spPr>
          <a:xfrm>
            <a:off x="4123797" y="5901116"/>
            <a:ext cx="3099596"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Cube, MFS, MT-MFS, MVC,</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Faceting, Stokes,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Multi-Field, SD+INT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Stitched Mosaic</a:t>
            </a:r>
          </a:p>
        </p:txBody>
      </p:sp>
      <p:sp>
        <p:nvSpPr>
          <p:cNvPr id="40" name="TextBox 39">
            <a:extLst>
              <a:ext uri="{FF2B5EF4-FFF2-40B4-BE49-F238E27FC236}">
                <a16:creationId xmlns:a16="http://schemas.microsoft.com/office/drawing/2014/main" id="{F4219894-E494-2244-FDAF-2824064AD738}"/>
              </a:ext>
            </a:extLst>
          </p:cNvPr>
          <p:cNvSpPr txBox="1"/>
          <p:nvPr/>
        </p:nvSpPr>
        <p:spPr>
          <a:xfrm rot="16200004">
            <a:off x="5506023" y="3170343"/>
            <a:ext cx="1936799"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Image Definition</a:t>
            </a:r>
          </a:p>
        </p:txBody>
      </p:sp>
      <p:sp>
        <p:nvSpPr>
          <p:cNvPr id="41" name="TextBox 40">
            <a:extLst>
              <a:ext uri="{FF2B5EF4-FFF2-40B4-BE49-F238E27FC236}">
                <a16:creationId xmlns:a16="http://schemas.microsoft.com/office/drawing/2014/main" id="{D7B0C10C-13C1-E572-B076-49F41096CAB0}"/>
              </a:ext>
            </a:extLst>
          </p:cNvPr>
          <p:cNvSpPr txBox="1"/>
          <p:nvPr/>
        </p:nvSpPr>
        <p:spPr>
          <a:xfrm>
            <a:off x="7970038" y="2976838"/>
            <a:ext cx="2142722" cy="79452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 Minor Cycle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1" u="none" strike="noStrike" kern="1200" cap="none" spc="0" baseline="0">
                <a:solidFill>
                  <a:srgbClr val="800000"/>
                </a:solidFill>
                <a:uFillTx/>
                <a:latin typeface="Luxi Sans" pitchFamily="34"/>
                <a:ea typeface="DejaVu LGC Sans" pitchFamily="2"/>
                <a:cs typeface="DejaVu LGC Sans" pitchFamily="2"/>
              </a:rPr>
              <a:t>(Deconvolution)</a:t>
            </a:r>
          </a:p>
        </p:txBody>
      </p:sp>
      <p:sp>
        <p:nvSpPr>
          <p:cNvPr id="42" name="TextBox 41">
            <a:extLst>
              <a:ext uri="{FF2B5EF4-FFF2-40B4-BE49-F238E27FC236}">
                <a16:creationId xmlns:a16="http://schemas.microsoft.com/office/drawing/2014/main" id="{749E312C-459A-4BFA-48DB-7588644560D7}"/>
              </a:ext>
            </a:extLst>
          </p:cNvPr>
          <p:cNvSpPr txBox="1"/>
          <p:nvPr/>
        </p:nvSpPr>
        <p:spPr>
          <a:xfrm>
            <a:off x="719276" y="7236717"/>
            <a:ext cx="8087401" cy="3254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808080"/>
                </a:solidFill>
                <a:uFillTx/>
                <a:latin typeface="Luxi Sans" pitchFamily="34"/>
                <a:ea typeface="DejaVu LGC Sans" pitchFamily="2"/>
                <a:cs typeface="DejaVu LGC Sans" pitchFamily="2"/>
              </a:rPr>
              <a:t> https://casadocs.readthedocs.io/en/stable/notebooks/synthesis_imaging.html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D8F2-C7D9-0099-8531-3C8583937A87}"/>
              </a:ext>
            </a:extLst>
          </p:cNvPr>
          <p:cNvSpPr txBox="1">
            <a:spLocks noGrp="1"/>
          </p:cNvSpPr>
          <p:nvPr>
            <p:ph type="title" idx="4294967295"/>
          </p:nvPr>
        </p:nvSpPr>
        <p:spPr/>
        <p:txBody>
          <a:bodyPr>
            <a:spAutoFit/>
          </a:bodyPr>
          <a:lstStyle/>
          <a:p>
            <a:pPr lvl="0"/>
            <a:r>
              <a:rPr lang="en-US"/>
              <a:t>Some points to remember …</a:t>
            </a:r>
          </a:p>
        </p:txBody>
      </p:sp>
      <p:sp>
        <p:nvSpPr>
          <p:cNvPr id="3" name="TextBox 2">
            <a:extLst>
              <a:ext uri="{FF2B5EF4-FFF2-40B4-BE49-F238E27FC236}">
                <a16:creationId xmlns:a16="http://schemas.microsoft.com/office/drawing/2014/main" id="{A6A56B95-C809-021F-628B-769174925A4C}"/>
              </a:ext>
            </a:extLst>
          </p:cNvPr>
          <p:cNvSpPr txBox="1"/>
          <p:nvPr/>
        </p:nvSpPr>
        <p:spPr>
          <a:xfrm>
            <a:off x="197281" y="963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does an interferometer form an image ?</a:t>
            </a:r>
          </a:p>
        </p:txBody>
      </p:sp>
      <p:sp>
        <p:nvSpPr>
          <p:cNvPr id="4" name="TextBox 3">
            <a:extLst>
              <a:ext uri="{FF2B5EF4-FFF2-40B4-BE49-F238E27FC236}">
                <a16:creationId xmlns:a16="http://schemas.microsoft.com/office/drawing/2014/main" id="{073596D1-1280-FC96-A16C-F33F8CE43CED}"/>
              </a:ext>
            </a:extLst>
          </p:cNvPr>
          <p:cNvSpPr txBox="1"/>
          <p:nvPr/>
        </p:nvSpPr>
        <p:spPr>
          <a:xfrm>
            <a:off x="448202" y="1460516"/>
            <a:ext cx="9628558"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Each antenna pair measures one 2D fringe.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Many antenna pairs =&gt; Fourier series</a:t>
            </a:r>
          </a:p>
        </p:txBody>
      </p:sp>
      <p:sp>
        <p:nvSpPr>
          <p:cNvPr id="5" name="TextBox 4">
            <a:extLst>
              <a:ext uri="{FF2B5EF4-FFF2-40B4-BE49-F238E27FC236}">
                <a16:creationId xmlns:a16="http://schemas.microsoft.com/office/drawing/2014/main" id="{5255A79F-82D1-CB91-A220-77F67095CCF2}"/>
              </a:ext>
            </a:extLst>
          </p:cNvPr>
          <p:cNvSpPr txBox="1"/>
          <p:nvPr/>
        </p:nvSpPr>
        <p:spPr>
          <a:xfrm>
            <a:off x="199083" y="5859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 you get a model of the sky ?</a:t>
            </a:r>
          </a:p>
        </p:txBody>
      </p:sp>
      <p:sp>
        <p:nvSpPr>
          <p:cNvPr id="6" name="TextBox 5">
            <a:extLst>
              <a:ext uri="{FF2B5EF4-FFF2-40B4-BE49-F238E27FC236}">
                <a16:creationId xmlns:a16="http://schemas.microsoft.com/office/drawing/2014/main" id="{39C4F5E1-6A8D-D081-1888-10568BA8B739}"/>
              </a:ext>
            </a:extLst>
          </p:cNvPr>
          <p:cNvSpPr txBox="1"/>
          <p:nvPr/>
        </p:nvSpPr>
        <p:spPr>
          <a:xfrm>
            <a:off x="523439" y="6471720"/>
            <a:ext cx="948059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Solve the convolution equation via algorithms like Clean, MS-Clean, MT-Clean...</a:t>
            </a:r>
          </a:p>
        </p:txBody>
      </p:sp>
      <p:sp>
        <p:nvSpPr>
          <p:cNvPr id="7" name="TextBox 6">
            <a:extLst>
              <a:ext uri="{FF2B5EF4-FFF2-40B4-BE49-F238E27FC236}">
                <a16:creationId xmlns:a16="http://schemas.microsoft.com/office/drawing/2014/main" id="{9AB12B46-D001-B444-B5EA-6A7B67F5C977}"/>
              </a:ext>
            </a:extLst>
          </p:cNvPr>
          <p:cNvSpPr txBox="1"/>
          <p:nvPr/>
        </p:nvSpPr>
        <p:spPr>
          <a:xfrm>
            <a:off x="198717" y="2151720"/>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 you make a raw image from interferometer data ?</a:t>
            </a:r>
          </a:p>
        </p:txBody>
      </p:sp>
      <p:sp>
        <p:nvSpPr>
          <p:cNvPr id="8" name="TextBox 7">
            <a:extLst>
              <a:ext uri="{FF2B5EF4-FFF2-40B4-BE49-F238E27FC236}">
                <a16:creationId xmlns:a16="http://schemas.microsoft.com/office/drawing/2014/main" id="{D33CEE46-9864-975B-7940-EA131312A6AA}"/>
              </a:ext>
            </a:extLst>
          </p:cNvPr>
          <p:cNvSpPr txBox="1"/>
          <p:nvPr/>
        </p:nvSpPr>
        <p:spPr>
          <a:xfrm>
            <a:off x="523082" y="2727719"/>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Assign weights to visibilities, grid them, take a Fourier transform</a:t>
            </a:r>
          </a:p>
        </p:txBody>
      </p:sp>
      <p:sp>
        <p:nvSpPr>
          <p:cNvPr id="9" name="TextBox 8">
            <a:extLst>
              <a:ext uri="{FF2B5EF4-FFF2-40B4-BE49-F238E27FC236}">
                <a16:creationId xmlns:a16="http://schemas.microsoft.com/office/drawing/2014/main" id="{AF7ACAA2-0BE7-4D7B-5C37-D662035F836A}"/>
              </a:ext>
            </a:extLst>
          </p:cNvPr>
          <p:cNvSpPr txBox="1"/>
          <p:nvPr/>
        </p:nvSpPr>
        <p:spPr>
          <a:xfrm>
            <a:off x="198004" y="467208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does the raw observed image represent ?</a:t>
            </a:r>
          </a:p>
        </p:txBody>
      </p:sp>
      <p:sp>
        <p:nvSpPr>
          <p:cNvPr id="10" name="TextBox 9">
            <a:extLst>
              <a:ext uri="{FF2B5EF4-FFF2-40B4-BE49-F238E27FC236}">
                <a16:creationId xmlns:a16="http://schemas.microsoft.com/office/drawing/2014/main" id="{48335C7B-00C2-8841-43F8-9D15332159E7}"/>
              </a:ext>
            </a:extLst>
          </p:cNvPr>
          <p:cNvSpPr txBox="1"/>
          <p:nvPr/>
        </p:nvSpPr>
        <p:spPr>
          <a:xfrm>
            <a:off x="522360" y="5223235"/>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Observed Sky is the convolution of the true sky and the PSF</a:t>
            </a:r>
          </a:p>
        </p:txBody>
      </p:sp>
      <p:sp>
        <p:nvSpPr>
          <p:cNvPr id="11" name="TextBox 10">
            <a:extLst>
              <a:ext uri="{FF2B5EF4-FFF2-40B4-BE49-F238E27FC236}">
                <a16:creationId xmlns:a16="http://schemas.microsoft.com/office/drawing/2014/main" id="{9D510814-ACF1-5012-19E8-D0AE5D3A333D}"/>
              </a:ext>
            </a:extLst>
          </p:cNvPr>
          <p:cNvSpPr txBox="1"/>
          <p:nvPr/>
        </p:nvSpPr>
        <p:spPr>
          <a:xfrm>
            <a:off x="198717" y="3411717"/>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 you choose the cell-size and image size for imaging ?</a:t>
            </a:r>
          </a:p>
        </p:txBody>
      </p:sp>
      <p:sp>
        <p:nvSpPr>
          <p:cNvPr id="12" name="TextBox 11">
            <a:extLst>
              <a:ext uri="{FF2B5EF4-FFF2-40B4-BE49-F238E27FC236}">
                <a16:creationId xmlns:a16="http://schemas.microsoft.com/office/drawing/2014/main" id="{A7CEB5D4-B728-CA49-5C4C-32C2EF0E43B1}"/>
              </a:ext>
            </a:extLst>
          </p:cNvPr>
          <p:cNvSpPr txBox="1"/>
          <p:nvPr/>
        </p:nvSpPr>
        <p:spPr>
          <a:xfrm>
            <a:off x="523082" y="3987716"/>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Cell size = ( Resolution / 3 ).       Image size =  field-of-view / cell size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7D27-5AA5-F760-A619-9016620B5AAD}"/>
              </a:ext>
            </a:extLst>
          </p:cNvPr>
          <p:cNvSpPr txBox="1">
            <a:spLocks noGrp="1"/>
          </p:cNvSpPr>
          <p:nvPr>
            <p:ph type="title" idx="4294967295"/>
          </p:nvPr>
        </p:nvSpPr>
        <p:spPr/>
        <p:txBody>
          <a:bodyPr>
            <a:spAutoFit/>
          </a:bodyPr>
          <a:lstStyle/>
          <a:p>
            <a:pPr lvl="0"/>
            <a:r>
              <a:rPr lang="en-US"/>
              <a:t>Some points to remember …</a:t>
            </a:r>
          </a:p>
        </p:txBody>
      </p:sp>
      <p:sp>
        <p:nvSpPr>
          <p:cNvPr id="3" name="TextBox 2">
            <a:extLst>
              <a:ext uri="{FF2B5EF4-FFF2-40B4-BE49-F238E27FC236}">
                <a16:creationId xmlns:a16="http://schemas.microsoft.com/office/drawing/2014/main" id="{955730D4-494A-AF3A-12EA-232F37A8138B}"/>
              </a:ext>
            </a:extLst>
          </p:cNvPr>
          <p:cNvSpPr txBox="1"/>
          <p:nvPr/>
        </p:nvSpPr>
        <p:spPr>
          <a:xfrm>
            <a:off x="197281" y="963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is calibration ?</a:t>
            </a:r>
          </a:p>
        </p:txBody>
      </p:sp>
      <p:sp>
        <p:nvSpPr>
          <p:cNvPr id="4" name="TextBox 3">
            <a:extLst>
              <a:ext uri="{FF2B5EF4-FFF2-40B4-BE49-F238E27FC236}">
                <a16:creationId xmlns:a16="http://schemas.microsoft.com/office/drawing/2014/main" id="{9AE6FB59-98B1-F0F7-9B67-57218147E563}"/>
              </a:ext>
            </a:extLst>
          </p:cNvPr>
          <p:cNvSpPr txBox="1"/>
          <p:nvPr/>
        </p:nvSpPr>
        <p:spPr>
          <a:xfrm>
            <a:off x="521637" y="157572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Use calibrator data to solve for antenna gains, apply them to target data</a:t>
            </a:r>
          </a:p>
        </p:txBody>
      </p:sp>
      <p:sp>
        <p:nvSpPr>
          <p:cNvPr id="5" name="TextBox 4">
            <a:extLst>
              <a:ext uri="{FF2B5EF4-FFF2-40B4-BE49-F238E27FC236}">
                <a16:creationId xmlns:a16="http://schemas.microsoft.com/office/drawing/2014/main" id="{0AFE965D-44A2-AC76-ACFA-9AFF6757B509}"/>
              </a:ext>
            </a:extLst>
          </p:cNvPr>
          <p:cNvSpPr txBox="1"/>
          <p:nvPr/>
        </p:nvSpPr>
        <p:spPr>
          <a:xfrm>
            <a:off x="198004" y="2187720"/>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does wide-band data affect the imaging process ?</a:t>
            </a:r>
          </a:p>
        </p:txBody>
      </p:sp>
      <p:sp>
        <p:nvSpPr>
          <p:cNvPr id="6" name="TextBox 5">
            <a:extLst>
              <a:ext uri="{FF2B5EF4-FFF2-40B4-BE49-F238E27FC236}">
                <a16:creationId xmlns:a16="http://schemas.microsoft.com/office/drawing/2014/main" id="{7DD97374-DF0E-589C-7CF7-7FBCBA6504E5}"/>
              </a:ext>
            </a:extLst>
          </p:cNvPr>
          <p:cNvSpPr txBox="1"/>
          <p:nvPr/>
        </p:nvSpPr>
        <p:spPr>
          <a:xfrm>
            <a:off x="522360" y="2763719"/>
            <a:ext cx="9670676"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Increased sensitivity, but the imaging properties and sky change with frequency</a:t>
            </a:r>
          </a:p>
        </p:txBody>
      </p:sp>
      <p:sp>
        <p:nvSpPr>
          <p:cNvPr id="7" name="TextBox 6">
            <a:extLst>
              <a:ext uri="{FF2B5EF4-FFF2-40B4-BE49-F238E27FC236}">
                <a16:creationId xmlns:a16="http://schemas.microsoft.com/office/drawing/2014/main" id="{2170E514-EC8D-43E0-F9D3-7DDA773D739D}"/>
              </a:ext>
            </a:extLst>
          </p:cNvPr>
          <p:cNvSpPr txBox="1"/>
          <p:nvPr/>
        </p:nvSpPr>
        <p:spPr>
          <a:xfrm>
            <a:off x="198717" y="3411717"/>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 you image wide-band data ?</a:t>
            </a:r>
          </a:p>
        </p:txBody>
      </p:sp>
      <p:sp>
        <p:nvSpPr>
          <p:cNvPr id="8" name="TextBox 7">
            <a:extLst>
              <a:ext uri="{FF2B5EF4-FFF2-40B4-BE49-F238E27FC236}">
                <a16:creationId xmlns:a16="http://schemas.microsoft.com/office/drawing/2014/main" id="{FEC4974E-E5D3-25BC-9084-FAFA460DD054}"/>
              </a:ext>
            </a:extLst>
          </p:cNvPr>
          <p:cNvSpPr txBox="1"/>
          <p:nvPr/>
        </p:nvSpPr>
        <p:spPr>
          <a:xfrm>
            <a:off x="523082" y="3987716"/>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Make a Cube of images,  or   Multi-Frequency-Synthesis with a spectral fit</a:t>
            </a:r>
            <a:r>
              <a:rPr lang="en-US" sz="2000" b="0" i="0" u="none" strike="noStrike" kern="1200" cap="none" spc="0" baseline="0">
                <a:solidFill>
                  <a:srgbClr val="0000FF"/>
                </a:solidFill>
                <a:uFillTx/>
                <a:latin typeface="Luxi Sans" pitchFamily="34"/>
                <a:ea typeface="DejaVu LGC Sans" pitchFamily="2"/>
                <a:cs typeface="DejaVu LGC Sans" pitchFamily="2"/>
              </a:rPr>
              <a:t>.</a:t>
            </a:r>
          </a:p>
        </p:txBody>
      </p:sp>
      <p:sp>
        <p:nvSpPr>
          <p:cNvPr id="9" name="TextBox 8">
            <a:extLst>
              <a:ext uri="{FF2B5EF4-FFF2-40B4-BE49-F238E27FC236}">
                <a16:creationId xmlns:a16="http://schemas.microsoft.com/office/drawing/2014/main" id="{108AC004-096B-41FC-0AD5-257B87CF3797}"/>
              </a:ext>
            </a:extLst>
          </p:cNvPr>
          <p:cNvSpPr txBox="1"/>
          <p:nvPr/>
        </p:nvSpPr>
        <p:spPr>
          <a:xfrm>
            <a:off x="199083" y="4599715"/>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is an antenna primary beam and what is its effect on an image ?</a:t>
            </a:r>
          </a:p>
        </p:txBody>
      </p:sp>
      <p:sp>
        <p:nvSpPr>
          <p:cNvPr id="10" name="TextBox 9">
            <a:extLst>
              <a:ext uri="{FF2B5EF4-FFF2-40B4-BE49-F238E27FC236}">
                <a16:creationId xmlns:a16="http://schemas.microsoft.com/office/drawing/2014/main" id="{205AA652-BCE6-59E7-DCEC-6086FAA90F05}"/>
              </a:ext>
            </a:extLst>
          </p:cNvPr>
          <p:cNvSpPr txBox="1"/>
          <p:nvPr/>
        </p:nvSpPr>
        <p:spPr>
          <a:xfrm>
            <a:off x="451439" y="5211723"/>
            <a:ext cx="969947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Antenna power pattern. It multiplies with the sky,before convolution with the PSF</a:t>
            </a:r>
          </a:p>
        </p:txBody>
      </p:sp>
      <p:sp>
        <p:nvSpPr>
          <p:cNvPr id="11" name="TextBox 10">
            <a:extLst>
              <a:ext uri="{FF2B5EF4-FFF2-40B4-BE49-F238E27FC236}">
                <a16:creationId xmlns:a16="http://schemas.microsoft.com/office/drawing/2014/main" id="{362FDED6-05CE-3746-F060-E09DD1D60C3B}"/>
              </a:ext>
            </a:extLst>
          </p:cNvPr>
          <p:cNvSpPr txBox="1"/>
          <p:nvPr/>
        </p:nvSpPr>
        <p:spPr>
          <a:xfrm>
            <a:off x="199796" y="596772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is the w-term problem ?</a:t>
            </a:r>
          </a:p>
        </p:txBody>
      </p:sp>
      <p:sp>
        <p:nvSpPr>
          <p:cNvPr id="12" name="TextBox 11">
            <a:extLst>
              <a:ext uri="{FF2B5EF4-FFF2-40B4-BE49-F238E27FC236}">
                <a16:creationId xmlns:a16="http://schemas.microsoft.com/office/drawing/2014/main" id="{C0829A17-767C-19F4-EED1-7ED7CA2CD043}"/>
              </a:ext>
            </a:extLst>
          </p:cNvPr>
          <p:cNvSpPr txBox="1"/>
          <p:nvPr/>
        </p:nvSpPr>
        <p:spPr>
          <a:xfrm>
            <a:off x="524161" y="6471720"/>
            <a:ext cx="948059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- 2D Fourier transform approximations are invalid far away from the image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1413-BEA0-6A32-988E-60D3F6880273}"/>
              </a:ext>
            </a:extLst>
          </p:cNvPr>
          <p:cNvSpPr txBox="1">
            <a:spLocks noGrp="1"/>
          </p:cNvSpPr>
          <p:nvPr>
            <p:ph type="title" idx="4294967295"/>
          </p:nvPr>
        </p:nvSpPr>
        <p:spPr/>
        <p:txBody>
          <a:bodyPr>
            <a:spAutoFit/>
          </a:bodyPr>
          <a:lstStyle/>
          <a:p>
            <a:pPr lvl="0"/>
            <a:r>
              <a:rPr lang="en-US"/>
              <a:t>Measurements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2BD0437-5DD2-C611-E4E3-99BAC3C4EB6C}"/>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C2BD0437-5DD2-C611-E4E3-99BAC3C4EB6C}"/>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3"/>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F36D5D2-6B6C-6988-6658-C66E60C17071}"/>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4F36D5D2-6B6C-6988-6658-C66E60C17071}"/>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4"/>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6507DB79-BB87-DC66-410D-9FEA55CA8879}"/>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C8FCCB5-95E4-90ED-5BEF-780BC4331BAC}"/>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57" name="TextBox 56">
                <a:extLst>
                  <a:ext uri="{FF2B5EF4-FFF2-40B4-BE49-F238E27FC236}">
                    <a16:creationId xmlns:a16="http://schemas.microsoft.com/office/drawing/2014/main" id="{4C8FCCB5-95E4-90ED-5BEF-780BC4331BAC}"/>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5"/>
                <a:stretch>
                  <a:fillRect l="-14430" t="-221951" b="-348780"/>
                </a:stretch>
              </a:blipFill>
              <a:ln cap="flat">
                <a:noFill/>
              </a:ln>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3F5D889E-B1A8-3E84-2E7A-C07ACEB1690D}"/>
              </a:ext>
            </a:extLst>
          </p:cNvPr>
          <p:cNvGrpSpPr/>
          <p:nvPr/>
        </p:nvGrpSpPr>
        <p:grpSpPr>
          <a:xfrm>
            <a:off x="5117581" y="2781709"/>
            <a:ext cx="4196413" cy="3139482"/>
            <a:chOff x="5179680" y="1212840"/>
            <a:chExt cx="3734280" cy="2700719"/>
          </a:xfrm>
        </p:grpSpPr>
        <p:pic>
          <p:nvPicPr>
            <p:cNvPr id="41" name="Picture 40">
              <a:extLst>
                <a:ext uri="{FF2B5EF4-FFF2-40B4-BE49-F238E27FC236}">
                  <a16:creationId xmlns:a16="http://schemas.microsoft.com/office/drawing/2014/main" id="{82C973F0-2B4C-998F-8F21-7E4B15D1F095}"/>
                </a:ext>
              </a:extLst>
            </p:cNvPr>
            <p:cNvPicPr>
              <a:picLocks noChangeAspect="1"/>
            </p:cNvPicPr>
            <p:nvPr/>
          </p:nvPicPr>
          <p:blipFill>
            <a:blip r:embed="rId6">
              <a:lum/>
              <a:alphaModFix/>
            </a:blip>
            <a:srcRect/>
            <a:stretch>
              <a:fillRect/>
            </a:stretch>
          </p:blipFill>
          <p:spPr>
            <a:xfrm>
              <a:off x="5216400" y="1470600"/>
              <a:ext cx="3697560" cy="2138040"/>
            </a:xfrm>
            <a:prstGeom prst="rect">
              <a:avLst/>
            </a:prstGeom>
            <a:noFill/>
            <a:ln>
              <a:noFill/>
            </a:ln>
          </p:spPr>
        </p:pic>
        <p:sp>
          <p:nvSpPr>
            <p:cNvPr id="42" name="Freeform 41">
              <a:extLst>
                <a:ext uri="{FF2B5EF4-FFF2-40B4-BE49-F238E27FC236}">
                  <a16:creationId xmlns:a16="http://schemas.microsoft.com/office/drawing/2014/main" id="{6A417D52-12D1-541C-DDCC-4E4AD90C9B19}"/>
                </a:ext>
              </a:extLst>
            </p:cNvPr>
            <p:cNvSpPr/>
            <p:nvPr/>
          </p:nvSpPr>
          <p:spPr>
            <a:xfrm>
              <a:off x="5485680" y="2115000"/>
              <a:ext cx="3327120" cy="128556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FF3366"/>
              </a:solidFill>
              <a:prstDash val="solid"/>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pic>
          <p:nvPicPr>
            <p:cNvPr id="58" name="Picture 57">
              <a:extLst>
                <a:ext uri="{FF2B5EF4-FFF2-40B4-BE49-F238E27FC236}">
                  <a16:creationId xmlns:a16="http://schemas.microsoft.com/office/drawing/2014/main" id="{DA28DD09-105C-4155-B6F0-5209980A3104}"/>
                </a:ext>
              </a:extLst>
            </p:cNvPr>
            <p:cNvPicPr>
              <a:picLocks noChangeAspect="1"/>
            </p:cNvPicPr>
            <p:nvPr/>
          </p:nvPicPr>
          <p:blipFill>
            <a:blip r:embed="rId7">
              <a:lum/>
              <a:alphaModFix/>
            </a:blip>
            <a:srcRect/>
            <a:stretch>
              <a:fillRect/>
            </a:stretch>
          </p:blipFill>
          <p:spPr>
            <a:xfrm>
              <a:off x="8037360" y="2970360"/>
              <a:ext cx="857880" cy="799200"/>
            </a:xfrm>
            <a:prstGeom prst="rect">
              <a:avLst/>
            </a:prstGeom>
            <a:noFill/>
            <a:ln>
              <a:noFill/>
            </a:ln>
          </p:spPr>
        </p:pic>
        <p:pic>
          <p:nvPicPr>
            <p:cNvPr id="59" name="Picture 58">
              <a:extLst>
                <a:ext uri="{FF2B5EF4-FFF2-40B4-BE49-F238E27FC236}">
                  <a16:creationId xmlns:a16="http://schemas.microsoft.com/office/drawing/2014/main" id="{FDC52E3A-DECA-F950-F2D5-441D8AEFC679}"/>
                </a:ext>
              </a:extLst>
            </p:cNvPr>
            <p:cNvPicPr>
              <a:picLocks noChangeAspect="1"/>
            </p:cNvPicPr>
            <p:nvPr/>
          </p:nvPicPr>
          <p:blipFill>
            <a:blip r:embed="rId8">
              <a:lum/>
              <a:alphaModFix/>
            </a:blip>
            <a:srcRect/>
            <a:stretch>
              <a:fillRect/>
            </a:stretch>
          </p:blipFill>
          <p:spPr>
            <a:xfrm flipH="1">
              <a:off x="5179680" y="3097080"/>
              <a:ext cx="860760" cy="816479"/>
            </a:xfrm>
            <a:prstGeom prst="rect">
              <a:avLst/>
            </a:prstGeom>
            <a:noFill/>
            <a:ln>
              <a:noFill/>
            </a:ln>
          </p:spPr>
        </p:pic>
        <p:pic>
          <p:nvPicPr>
            <p:cNvPr id="60" name="Picture 59">
              <a:extLst>
                <a:ext uri="{FF2B5EF4-FFF2-40B4-BE49-F238E27FC236}">
                  <a16:creationId xmlns:a16="http://schemas.microsoft.com/office/drawing/2014/main" id="{EAACC5D3-D66F-FDDD-8B16-421822ECCA21}"/>
                </a:ext>
              </a:extLst>
            </p:cNvPr>
            <p:cNvPicPr>
              <a:picLocks noChangeAspect="1"/>
            </p:cNvPicPr>
            <p:nvPr/>
          </p:nvPicPr>
          <p:blipFill>
            <a:blip r:embed="rId9">
              <a:lum/>
              <a:alphaModFix/>
            </a:blip>
            <a:srcRect/>
            <a:stretch>
              <a:fillRect/>
            </a:stretch>
          </p:blipFill>
          <p:spPr>
            <a:xfrm>
              <a:off x="5323320" y="1212840"/>
              <a:ext cx="913679" cy="886320"/>
            </a:xfrm>
            <a:prstGeom prst="rect">
              <a:avLst/>
            </a:prstGeom>
            <a:noFill/>
            <a:ln>
              <a:noFill/>
            </a:ln>
          </p:spPr>
        </p:pic>
        <p:sp>
          <p:nvSpPr>
            <p:cNvPr id="61" name="Straight Connector 60">
              <a:extLst>
                <a:ext uri="{FF2B5EF4-FFF2-40B4-BE49-F238E27FC236}">
                  <a16:creationId xmlns:a16="http://schemas.microsoft.com/office/drawing/2014/main" id="{4180E844-A6C1-D967-BD8E-B877C329AA1A}"/>
                </a:ext>
              </a:extLst>
            </p:cNvPr>
            <p:cNvSpPr/>
            <p:nvPr/>
          </p:nvSpPr>
          <p:spPr>
            <a:xfrm flipH="1" flipV="1">
              <a:off x="6149160" y="1999440"/>
              <a:ext cx="33119" cy="6001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60BA8B5D-A882-8B68-A8CF-8D95C5B20A90}"/>
                </a:ext>
              </a:extLst>
            </p:cNvPr>
            <p:cNvSpPr/>
            <p:nvPr/>
          </p:nvSpPr>
          <p:spPr>
            <a:xfrm flipH="1" flipV="1">
              <a:off x="6142680" y="2012400"/>
              <a:ext cx="2136240" cy="60696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3912968C-578A-A80E-D64D-27C1EA380BBC}"/>
                </a:ext>
              </a:extLst>
            </p:cNvPr>
            <p:cNvSpPr/>
            <p:nvPr/>
          </p:nvSpPr>
          <p:spPr>
            <a:xfrm>
              <a:off x="7656839" y="2704680"/>
              <a:ext cx="437041" cy="39348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DF00DC32-D026-22B1-F9A1-7E7D477343A4}"/>
                </a:ext>
              </a:extLst>
            </p:cNvPr>
            <p:cNvSpPr/>
            <p:nvPr/>
          </p:nvSpPr>
          <p:spPr>
            <a:xfrm>
              <a:off x="7129439" y="3013920"/>
              <a:ext cx="977400" cy="1033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E3CD2296-16EA-CCAB-08C1-9D83AF59E943}"/>
                </a:ext>
              </a:extLst>
            </p:cNvPr>
            <p:cNvSpPr/>
            <p:nvPr/>
          </p:nvSpPr>
          <p:spPr>
            <a:xfrm flipV="1">
              <a:off x="5937479" y="3155760"/>
              <a:ext cx="1078201" cy="22140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1DC77E83-0A5E-07DE-25F3-125ACEE086B9}"/>
                </a:ext>
              </a:extLst>
            </p:cNvPr>
            <p:cNvSpPr/>
            <p:nvPr/>
          </p:nvSpPr>
          <p:spPr>
            <a:xfrm flipV="1">
              <a:off x="5937840" y="3328199"/>
              <a:ext cx="1031760" cy="48961"/>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grpSp>
        <p:nvGrpSpPr>
          <p:cNvPr id="67" name="Group 66">
            <a:extLst>
              <a:ext uri="{FF2B5EF4-FFF2-40B4-BE49-F238E27FC236}">
                <a16:creationId xmlns:a16="http://schemas.microsoft.com/office/drawing/2014/main" id="{14A2B4EF-1F63-CD06-F43D-AE6E37534830}"/>
              </a:ext>
            </a:extLst>
          </p:cNvPr>
          <p:cNvGrpSpPr/>
          <p:nvPr/>
        </p:nvGrpSpPr>
        <p:grpSpPr>
          <a:xfrm>
            <a:off x="664397" y="2509980"/>
            <a:ext cx="3645295" cy="3492362"/>
            <a:chOff x="2949285" y="3511114"/>
            <a:chExt cx="2233944" cy="2037306"/>
          </a:xfrm>
        </p:grpSpPr>
        <p:sp>
          <p:nvSpPr>
            <p:cNvPr id="68" name="Freeform 67">
              <a:extLst>
                <a:ext uri="{FF2B5EF4-FFF2-40B4-BE49-F238E27FC236}">
                  <a16:creationId xmlns:a16="http://schemas.microsoft.com/office/drawing/2014/main" id="{7A475A21-2A48-E763-929C-D4FB706F6D27}"/>
                </a:ext>
              </a:extLst>
            </p:cNvPr>
            <p:cNvSpPr/>
            <p:nvPr/>
          </p:nvSpPr>
          <p:spPr>
            <a:xfrm>
              <a:off x="2993560" y="3837065"/>
              <a:ext cx="1931039" cy="1612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70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69" name="Freeform 68">
              <a:extLst>
                <a:ext uri="{FF2B5EF4-FFF2-40B4-BE49-F238E27FC236}">
                  <a16:creationId xmlns:a16="http://schemas.microsoft.com/office/drawing/2014/main" id="{EB04CF6E-044D-DEFB-DE0B-448EAD87349F}"/>
                </a:ext>
              </a:extLst>
            </p:cNvPr>
            <p:cNvSpPr/>
            <p:nvPr/>
          </p:nvSpPr>
          <p:spPr>
            <a:xfrm>
              <a:off x="3929204" y="4354460"/>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0F3A9150-4E12-1109-742A-0C776A74B311}"/>
                </a:ext>
              </a:extLst>
            </p:cNvPr>
            <p:cNvSpPr/>
            <p:nvPr/>
          </p:nvSpPr>
          <p:spPr>
            <a:xfrm>
              <a:off x="3929204" y="3713471"/>
              <a:ext cx="0" cy="1834949"/>
            </a:xfrm>
            <a:prstGeom prst="line">
              <a:avLst/>
            </a:prstGeom>
            <a:noFill/>
            <a:ln w="12700">
              <a:solidFill>
                <a:srgbClr val="000000"/>
              </a:solidFill>
              <a:custDash>
                <a:ds d="197000" sp="197000"/>
              </a:custDash>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71" name="Straight Connector 70">
              <a:extLst>
                <a:ext uri="{FF2B5EF4-FFF2-40B4-BE49-F238E27FC236}">
                  <a16:creationId xmlns:a16="http://schemas.microsoft.com/office/drawing/2014/main" id="{4F67115E-4791-61E1-96DC-67CE7F6036F6}"/>
                </a:ext>
              </a:extLst>
            </p:cNvPr>
            <p:cNvSpPr/>
            <p:nvPr/>
          </p:nvSpPr>
          <p:spPr>
            <a:xfrm>
              <a:off x="2949285" y="4640694"/>
              <a:ext cx="2030185" cy="1517"/>
            </a:xfrm>
            <a:prstGeom prst="line">
              <a:avLst/>
            </a:prstGeom>
            <a:noFill/>
            <a:ln w="12700">
              <a:solidFill>
                <a:srgbClr val="000000"/>
              </a:solidFill>
              <a:custDash>
                <a:ds d="197000" sp="197000"/>
              </a:custDash>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2" name="Straight Connector 71">
              <a:extLst>
                <a:ext uri="{FF2B5EF4-FFF2-40B4-BE49-F238E27FC236}">
                  <a16:creationId xmlns:a16="http://schemas.microsoft.com/office/drawing/2014/main" id="{71E8BAB9-C2C3-E3CA-C319-C29F4A2F9D1D}"/>
                </a:ext>
              </a:extLst>
            </p:cNvPr>
            <p:cNvSpPr/>
            <p:nvPr/>
          </p:nvSpPr>
          <p:spPr>
            <a:xfrm flipV="1">
              <a:off x="3929204" y="4560170"/>
              <a:ext cx="822028" cy="113040"/>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5940ACE-50B6-7E13-1E6C-5997C20131C5}"/>
                    </a:ext>
                  </a:extLst>
                </p:cNvPr>
                <p:cNvSpPr txBox="1">
                  <a:spLocks noResize="1"/>
                </p:cNvSpPr>
                <p:nvPr/>
              </p:nvSpPr>
              <p:spPr>
                <a:xfrm>
                  <a:off x="4979470" y="4510006"/>
                  <a:ext cx="203759" cy="233280"/>
                </a:xfrm>
                <a:prstGeom prst="rect">
                  <a:avLst/>
                </a:prstGeom>
                <a:noFill/>
                <a:ln>
                  <a:noFill/>
                </a:ln>
              </p:spPr>
              <p:txBody>
                <a:bodyPr vert="horz" wrap="none" lIns="90000" tIns="45000" rIns="90000" bIns="45000" compatLnSpc="0">
                  <a:noAutofit/>
                </a:bodyPr>
                <a:lstStyle/>
                <a:p>
                  <a:pPr marL="0" marR="0" lvl="0" indent="0" algn="l" rtl="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𝑢</m:t>
                            </m:r>
                          </m:e>
                        </m:acc>
                      </m:oMath>
                    </m:oMathPara>
                  </a14:m>
                  <a:endParaRPr lang="en-US" i="0" dirty="0">
                    <a:solidFill>
                      <a:srgbClr val="000000"/>
                    </a:solidFill>
                    <a:latin typeface="Luxi Sans" pitchFamily="34"/>
                  </a:endParaRPr>
                </a:p>
              </p:txBody>
            </p:sp>
          </mc:Choice>
          <mc:Fallback xmlns="">
            <p:sp>
              <p:nvSpPr>
                <p:cNvPr id="55" name="TextBox 54">
                  <a:extLst>
                    <a:ext uri="{FF2B5EF4-FFF2-40B4-BE49-F238E27FC236}">
                      <a16:creationId xmlns:a16="http://schemas.microsoft.com/office/drawing/2014/main" id="{065FC61B-0AC0-75E2-B0E8-0BB9C3B04BD6}"/>
                    </a:ext>
                  </a:extLst>
                </p:cNvPr>
                <p:cNvSpPr txBox="1">
                  <a:spLocks noRot="1" noChangeAspect="1" noMove="1" noResize="1" noEditPoints="1" noAdjustHandles="1" noChangeArrowheads="1" noChangeShapeType="1" noTextEdit="1"/>
                </p:cNvSpPr>
                <p:nvPr/>
              </p:nvSpPr>
              <p:spPr>
                <a:xfrm>
                  <a:off x="4979470" y="4510006"/>
                  <a:ext cx="203759" cy="233280"/>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6744806-8ACB-B7A6-9B04-2001E85AE9FE}"/>
                    </a:ext>
                  </a:extLst>
                </p:cNvPr>
                <p:cNvSpPr txBox="1">
                  <a:spLocks noResize="1"/>
                </p:cNvSpPr>
                <p:nvPr/>
              </p:nvSpPr>
              <p:spPr>
                <a:xfrm>
                  <a:off x="3825944" y="3511114"/>
                  <a:ext cx="203759" cy="233280"/>
                </a:xfrm>
                <a:prstGeom prst="rect">
                  <a:avLst/>
                </a:prstGeom>
                <a:noFill/>
                <a:ln>
                  <a:noFill/>
                </a:ln>
              </p:spPr>
              <p:txBody>
                <a:bodyPr vert="horz" wrap="none" lIns="90000" tIns="45000" rIns="90000" bIns="45000" compatLnSpc="0">
                  <a:noAutofit/>
                </a:bodyPr>
                <a:lstStyle/>
                <a:p>
                  <a:pPr marL="0" marR="0" lvl="0" indent="0" algn="l" rtl="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𝑣</m:t>
                            </m:r>
                          </m:e>
                        </m:acc>
                      </m:oMath>
                    </m:oMathPara>
                  </a14:m>
                  <a:endParaRPr lang="en-US" i="0" dirty="0">
                    <a:solidFill>
                      <a:srgbClr val="000000"/>
                    </a:solidFill>
                    <a:latin typeface="Luxi Sans" pitchFamily="34"/>
                  </a:endParaRPr>
                </a:p>
              </p:txBody>
            </p:sp>
          </mc:Choice>
          <mc:Fallback xmlns="">
            <p:sp>
              <p:nvSpPr>
                <p:cNvPr id="56" name="TextBox 55">
                  <a:extLst>
                    <a:ext uri="{FF2B5EF4-FFF2-40B4-BE49-F238E27FC236}">
                      <a16:creationId xmlns:a16="http://schemas.microsoft.com/office/drawing/2014/main" id="{86C5E086-2A45-EE52-8A63-2BC43EF472E1}"/>
                    </a:ext>
                  </a:extLst>
                </p:cNvPr>
                <p:cNvSpPr txBox="1">
                  <a:spLocks noRot="1" noChangeAspect="1" noMove="1" noResize="1" noEditPoints="1" noAdjustHandles="1" noChangeArrowheads="1" noChangeShapeType="1" noTextEdit="1"/>
                </p:cNvSpPr>
                <p:nvPr/>
              </p:nvSpPr>
              <p:spPr>
                <a:xfrm>
                  <a:off x="3825944" y="3511114"/>
                  <a:ext cx="203759" cy="233280"/>
                </a:xfrm>
                <a:prstGeom prst="rect">
                  <a:avLst/>
                </a:prstGeom>
                <a:blipFill>
                  <a:blip r:embed="rId11"/>
                  <a:stretch>
                    <a:fillRect t="-12500"/>
                  </a:stretch>
                </a:blipFill>
                <a:ln>
                  <a:noFill/>
                </a:ln>
              </p:spPr>
              <p:txBody>
                <a:bodyPr/>
                <a:lstStyle/>
                <a:p>
                  <a:r>
                    <a:rPr lang="en-US">
                      <a:noFill/>
                    </a:rPr>
                    <a:t> </a:t>
                  </a:r>
                </a:p>
              </p:txBody>
            </p:sp>
          </mc:Fallback>
        </mc:AlternateContent>
        <p:sp>
          <p:nvSpPr>
            <p:cNvPr id="75" name="Freeform 74">
              <a:extLst>
                <a:ext uri="{FF2B5EF4-FFF2-40B4-BE49-F238E27FC236}">
                  <a16:creationId xmlns:a16="http://schemas.microsoft.com/office/drawing/2014/main" id="{4E233653-1849-0484-1C43-66F81F08E04C}"/>
                </a:ext>
              </a:extLst>
            </p:cNvPr>
            <p:cNvSpPr/>
            <p:nvPr/>
          </p:nvSpPr>
          <p:spPr>
            <a:xfrm>
              <a:off x="4751235" y="4489416"/>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6" name="Freeform 75">
              <a:extLst>
                <a:ext uri="{FF2B5EF4-FFF2-40B4-BE49-F238E27FC236}">
                  <a16:creationId xmlns:a16="http://schemas.microsoft.com/office/drawing/2014/main" id="{0DBC3CD3-C9A9-3013-B186-2F8B2C05DC88}"/>
                </a:ext>
              </a:extLst>
            </p:cNvPr>
            <p:cNvSpPr/>
            <p:nvPr/>
          </p:nvSpPr>
          <p:spPr>
            <a:xfrm>
              <a:off x="3516995" y="4908038"/>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7" name="Straight Connector 76">
              <a:extLst>
                <a:ext uri="{FF2B5EF4-FFF2-40B4-BE49-F238E27FC236}">
                  <a16:creationId xmlns:a16="http://schemas.microsoft.com/office/drawing/2014/main" id="{CE32975E-4CE4-8AAB-0780-E50F7F38E5BC}"/>
                </a:ext>
              </a:extLst>
            </p:cNvPr>
            <p:cNvSpPr/>
            <p:nvPr/>
          </p:nvSpPr>
          <p:spPr>
            <a:xfrm flipV="1">
              <a:off x="3929204" y="4447134"/>
              <a:ext cx="44273" cy="224639"/>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8" name="Straight Connector 77">
              <a:extLst>
                <a:ext uri="{FF2B5EF4-FFF2-40B4-BE49-F238E27FC236}">
                  <a16:creationId xmlns:a16="http://schemas.microsoft.com/office/drawing/2014/main" id="{006EEDA9-C4E5-BDA6-9E5A-A4B0943CF610}"/>
                </a:ext>
              </a:extLst>
            </p:cNvPr>
            <p:cNvSpPr/>
            <p:nvPr/>
          </p:nvSpPr>
          <p:spPr>
            <a:xfrm flipH="1">
              <a:off x="3622115" y="4661059"/>
              <a:ext cx="307089" cy="280354"/>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defTabSz="914400" rtl="0" eaLnBrk="1" latinLnBrk="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79" name="Freeform 78">
              <a:extLst>
                <a:ext uri="{FF2B5EF4-FFF2-40B4-BE49-F238E27FC236}">
                  <a16:creationId xmlns:a16="http://schemas.microsoft.com/office/drawing/2014/main" id="{507CAAAD-5958-7618-6437-47CD2FE5B77B}"/>
                </a:ext>
              </a:extLst>
            </p:cNvPr>
            <p:cNvSpPr/>
            <p:nvPr/>
          </p:nvSpPr>
          <p:spPr>
            <a:xfrm>
              <a:off x="4250490" y="4282582"/>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sp>
          <p:nvSpPr>
            <p:cNvPr id="80" name="Freeform 79">
              <a:extLst>
                <a:ext uri="{FF2B5EF4-FFF2-40B4-BE49-F238E27FC236}">
                  <a16:creationId xmlns:a16="http://schemas.microsoft.com/office/drawing/2014/main" id="{EB0EE1E7-A381-A4A5-AAA0-4A21368E87FC}"/>
                </a:ext>
              </a:extLst>
            </p:cNvPr>
            <p:cNvSpPr/>
            <p:nvPr/>
          </p:nvSpPr>
          <p:spPr>
            <a:xfrm>
              <a:off x="3825944" y="4837759"/>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sp>
          <p:nvSpPr>
            <p:cNvPr id="81" name="Freeform 80">
              <a:extLst>
                <a:ext uri="{FF2B5EF4-FFF2-40B4-BE49-F238E27FC236}">
                  <a16:creationId xmlns:a16="http://schemas.microsoft.com/office/drawing/2014/main" id="{D1AF0922-A256-5C61-8FD2-297271A5B2AE}"/>
                </a:ext>
              </a:extLst>
            </p:cNvPr>
            <p:cNvSpPr/>
            <p:nvPr/>
          </p:nvSpPr>
          <p:spPr>
            <a:xfrm>
              <a:off x="3031291" y="4696239"/>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grpSp>
      <p:sp>
        <p:nvSpPr>
          <p:cNvPr id="82" name="TextBox 81">
            <a:extLst>
              <a:ext uri="{FF2B5EF4-FFF2-40B4-BE49-F238E27FC236}">
                <a16:creationId xmlns:a16="http://schemas.microsoft.com/office/drawing/2014/main" id="{AB712E07-38BE-D4BB-AFFB-BE5210FFADC9}"/>
              </a:ext>
            </a:extLst>
          </p:cNvPr>
          <p:cNvSpPr txBox="1"/>
          <p:nvPr/>
        </p:nvSpPr>
        <p:spPr>
          <a:xfrm>
            <a:off x="664397" y="6076956"/>
            <a:ext cx="8316406" cy="584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Luxi Sans" pitchFamily="34"/>
                <a:ea typeface="DejaVu LGC Sans" pitchFamily="2"/>
                <a:cs typeface="DejaVu LGC Sans" pitchFamily="2"/>
              </a:rPr>
              <a:t>UV plane :  Spatial Frequency Domain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Combine measurements from multiple ‘baselines’ (antenna pairs)  on a UV grid.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dirty="0">
              <a:solidFill>
                <a:srgbClr val="000000"/>
              </a:solidFill>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Take the inverse Fourier Transform to construct an image.  </a:t>
            </a:r>
          </a:p>
        </p:txBody>
      </p:sp>
    </p:spTree>
    <p:extLst>
      <p:ext uri="{BB962C8B-B14F-4D97-AF65-F5344CB8AC3E}">
        <p14:creationId xmlns:p14="http://schemas.microsoft.com/office/powerpoint/2010/main" val="414916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AA90-6518-EEF3-06DA-13C0E8AECF8D}"/>
              </a:ext>
            </a:extLst>
          </p:cNvPr>
          <p:cNvSpPr txBox="1">
            <a:spLocks noGrp="1"/>
          </p:cNvSpPr>
          <p:nvPr>
            <p:ph type="title" idx="4294967295"/>
          </p:nvPr>
        </p:nvSpPr>
        <p:spPr>
          <a:xfrm>
            <a:off x="503642" y="97200"/>
            <a:ext cx="9068763" cy="444956"/>
          </a:xfrm>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E209FFA8-6C9E-34C4-CB24-BBED2E6173C8}"/>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59AB9A2C-A0EC-9B4A-6B38-BBECE401E264}"/>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BF494C-E88B-929E-FD2E-1986CF89610E}"/>
                  </a:ext>
                </a:extLst>
              </p:cNvPr>
              <p:cNvSpPr txBox="1"/>
              <p:nvPr/>
            </p:nvSpPr>
            <p:spPr>
              <a:xfrm>
                <a:off x="1153076" y="965524"/>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5DBF494C-E88B-929E-FD2E-1986CF89610E}"/>
                  </a:ext>
                </a:extLst>
              </p:cNvPr>
              <p:cNvSpPr txBox="1">
                <a:spLocks noRot="1" noChangeAspect="1" noMove="1" noResize="1" noEditPoints="1" noAdjustHandles="1" noChangeArrowheads="1" noChangeShapeType="1" noTextEdit="1"/>
              </p:cNvSpPr>
              <p:nvPr/>
            </p:nvSpPr>
            <p:spPr>
              <a:xfrm>
                <a:off x="1153076" y="965524"/>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016CF7AA-CC68-0CDA-0B4E-B25337602BBF}"/>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7" name="TextBox 6">
            <a:extLst>
              <a:ext uri="{FF2B5EF4-FFF2-40B4-BE49-F238E27FC236}">
                <a16:creationId xmlns:a16="http://schemas.microsoft.com/office/drawing/2014/main" id="{551C097C-6568-731E-F70D-00C66436617E}"/>
              </a:ext>
            </a:extLst>
          </p:cNvPr>
          <p:cNvSpPr txBox="1"/>
          <p:nvPr/>
        </p:nvSpPr>
        <p:spPr>
          <a:xfrm>
            <a:off x="5423397" y="903957"/>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 antennas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6AE6E7B-1332-ACC0-B393-F2232D279302}"/>
                  </a:ext>
                </a:extLst>
              </p:cNvPr>
              <p:cNvSpPr txBox="1"/>
              <p:nvPr/>
            </p:nvSpPr>
            <p:spPr>
              <a:xfrm>
                <a:off x="6994437"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56AE6E7B-1332-ACC0-B393-F2232D279302}"/>
                  </a:ext>
                </a:extLst>
              </p:cNvPr>
              <p:cNvSpPr txBox="1">
                <a:spLocks noRot="1" noChangeAspect="1" noMove="1" noResize="1" noEditPoints="1" noAdjustHandles="1" noChangeArrowheads="1" noChangeShapeType="1" noTextEdit="1"/>
              </p:cNvSpPr>
              <p:nvPr/>
            </p:nvSpPr>
            <p:spPr>
              <a:xfrm>
                <a:off x="6994437"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147AAF-12A2-77A3-CD7D-D851EF6C3C23}"/>
                  </a:ext>
                </a:extLst>
              </p:cNvPr>
              <p:cNvSpPr txBox="1"/>
              <p:nvPr/>
            </p:nvSpPr>
            <p:spPr>
              <a:xfrm>
                <a:off x="2166122"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87147AAF-12A2-77A3-CD7D-D851EF6C3C23}"/>
                  </a:ext>
                </a:extLst>
              </p:cNvPr>
              <p:cNvSpPr txBox="1">
                <a:spLocks noRot="1" noChangeAspect="1" noMove="1" noResize="1" noEditPoints="1" noAdjustHandles="1" noChangeArrowheads="1" noChangeShapeType="1" noTextEdit="1"/>
              </p:cNvSpPr>
              <p:nvPr/>
            </p:nvSpPr>
            <p:spPr>
              <a:xfrm>
                <a:off x="2166122"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BDA30F-65FD-B9F5-5B62-F6BF2BCD95DF}"/>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1E18A3C2-51EA-9291-5798-A0E44579F98D}"/>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9B8DE612-2848-9041-3731-A3863FB87024}"/>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DAB350B4-AB46-311C-3AF1-B8365F2CACB1}"/>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FC9F7E-510B-3E0D-45CA-7691A11A6966}"/>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91FC9F7E-510B-3E0D-45CA-7691A11A6966}"/>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D0E19BCD-9083-B248-8A61-C89A6938F4AD}"/>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D88453AE-1865-B62B-067F-0217DBFFB7E6}"/>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5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A270DC-FC03-0CCB-9B66-F36FDD23904C}"/>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04A270DC-FC03-0CCB-9B66-F36FDD23904C}"/>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F70DA6-D5D2-7113-B453-266C449EFE48}"/>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26F70DA6-D5D2-7113-B453-266C449EFE48}"/>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5C2EC9-1F26-A7AB-9474-00D150FEAEEC}"/>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F40F5B3A-A02D-7B8B-434C-D7849A012A3F}"/>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C3BA3F6D-97EB-D062-FCAC-C5BF227E2DA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F8EBDBF1-4044-9B6A-967F-2481CADDFD9D}"/>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B713E0-A573-50CA-4FA2-04AB1DB0941A}"/>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A0B713E0-A573-50CA-4FA2-04AB1DB0941A}"/>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D4E8A49B-2D3E-6DBD-6FEE-1F7AFEB6535E}"/>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7DFCCD89-290C-E0F8-3F4C-5AEA727AB369}"/>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11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676113C-FA3B-4271-F84D-FDE11204FDEF}"/>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7676113C-FA3B-4271-F84D-FDE11204FDEF}"/>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689EACC-E180-3FA6-8CFD-200CAE8CC9C3}"/>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F689EACC-E180-3FA6-8CFD-200CAE8CC9C3}"/>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theme/theme1.xml><?xml version="1.0" encoding="utf-8"?>
<a:theme xmlns:a="http://schemas.openxmlformats.org/drawingml/2006/main" name="NRAO_logo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NRAO_logo_template_">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22889</TotalTime>
  <Words>4332</Words>
  <Application>Microsoft Macintosh PowerPoint</Application>
  <PresentationFormat>Custom</PresentationFormat>
  <Paragraphs>1061</Paragraphs>
  <Slides>57</Slides>
  <Notes>57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Liberation Sans</vt:lpstr>
      <vt:lpstr>Liberation Serif</vt:lpstr>
      <vt:lpstr>Luxi Sans</vt:lpstr>
      <vt:lpstr>StarSymbol</vt:lpstr>
      <vt:lpstr>Aptos</vt:lpstr>
      <vt:lpstr>Aptos Display</vt:lpstr>
      <vt:lpstr>Arial</vt:lpstr>
      <vt:lpstr>Cambria Math</vt:lpstr>
      <vt:lpstr>Gill Sans MT</vt:lpstr>
      <vt:lpstr>NRAO_logo_template</vt:lpstr>
      <vt:lpstr>Default</vt:lpstr>
      <vt:lpstr>NRAO_logo_template_</vt:lpstr>
      <vt:lpstr>Radio Interferometry - Imaging</vt:lpstr>
      <vt:lpstr>Imaging – Part 1</vt:lpstr>
      <vt:lpstr>An interferometer is an indirect imaging device</vt:lpstr>
      <vt:lpstr>Measurements</vt:lpstr>
      <vt:lpstr>Measurements</vt:lpstr>
      <vt:lpstr>Measurements</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Image formed by an interferometer : Convolution Equation</vt:lpstr>
      <vt:lpstr>Image Formation</vt:lpstr>
      <vt:lpstr>Data Analysis</vt:lpstr>
      <vt:lpstr>Data Analysis</vt:lpstr>
      <vt:lpstr>Data Analysis</vt:lpstr>
      <vt:lpstr>Data Analysis</vt:lpstr>
      <vt:lpstr>Data Analysis - Pipelines</vt:lpstr>
      <vt:lpstr>Build Your Own Interferometer !</vt:lpstr>
      <vt:lpstr>Build Your Own Interferometer !</vt:lpstr>
      <vt:lpstr>Build Your Own Interferometer !</vt:lpstr>
      <vt:lpstr>Imaging – Part 2</vt:lpstr>
      <vt:lpstr>Imaging + Deconvolution</vt:lpstr>
      <vt:lpstr>PowerPoint Presentation</vt:lpstr>
      <vt:lpstr>Imaging in practice : Choosing image size, cell-size</vt:lpstr>
      <vt:lpstr>Imaging in practice : Choosing image size, cell-size</vt:lpstr>
      <vt:lpstr>Imaging in practice : Choosing image size, cell-size</vt:lpstr>
      <vt:lpstr>Imaging in practice : Gridding and Weighting</vt:lpstr>
      <vt:lpstr>Imaging in practice : Gridding and Weighting</vt:lpstr>
      <vt:lpstr>Imaging in practice : PSFs and Observed (dirty) Images</vt:lpstr>
      <vt:lpstr>Imaging in practice : Weighting schemes</vt:lpstr>
      <vt:lpstr>Imaging in practice : Deconvolution</vt:lpstr>
      <vt:lpstr>Deconvolution – Hogbom CLEAN</vt:lpstr>
      <vt:lpstr>Deconvolution – MultiScale (MS)-CLEAN</vt:lpstr>
      <vt:lpstr>Deconvolution – Comparison of Algorithms</vt:lpstr>
      <vt:lpstr>Deconvolution – Comparison of Algorithms</vt:lpstr>
      <vt:lpstr>How can you control the quality of image reconstruction ?</vt:lpstr>
      <vt:lpstr>Image Quality</vt:lpstr>
      <vt:lpstr>Image Quality</vt:lpstr>
      <vt:lpstr>Image Quality</vt:lpstr>
      <vt:lpstr>PowerPoint Presentation</vt:lpstr>
      <vt:lpstr>Wide-band Imaging – Sensitivity and Multi-Frequency Synthesis</vt:lpstr>
      <vt:lpstr>Spectral Cube (vs) MFS imaging</vt:lpstr>
      <vt:lpstr>Wide-Field Imaging – W-term</vt:lpstr>
      <vt:lpstr>Wide-Field Imaging – W-term</vt:lpstr>
      <vt:lpstr>Wide-Field Imaging – Primary Beams</vt:lpstr>
      <vt:lpstr>Wide-field Imaging -- Mosaics</vt:lpstr>
      <vt:lpstr>Wide-field Imaging -- Mosaics</vt:lpstr>
      <vt:lpstr>Wide-field Imaging -- Mosaics</vt:lpstr>
      <vt:lpstr>PowerPoint Presentation</vt:lpstr>
      <vt:lpstr>PowerPoint Presentation</vt:lpstr>
      <vt:lpstr>PowerPoint Presentation</vt:lpstr>
      <vt:lpstr>Some points to remember …</vt:lpstr>
      <vt:lpstr>Some points to remember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Interferometry - Imaging</dc:title>
  <dc:creator>R. Urvashi</dc:creator>
  <cp:lastModifiedBy>Urvashi Rao Venkata</cp:lastModifiedBy>
  <cp:revision>671</cp:revision>
  <dcterms:created xsi:type="dcterms:W3CDTF">2009-03-29T11:28:33Z</dcterms:created>
  <dcterms:modified xsi:type="dcterms:W3CDTF">2024-07-01T19:59:34Z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