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2918400" cy="43891200"/>
  <p:notesSz cx="6858000" cy="9144000"/>
  <p:defaultTextStyle>
    <a:defPPr>
      <a:defRPr lang="en-US"/>
    </a:defPPr>
    <a:lvl1pPr algn="l" rtl="0" fontAlgn="base">
      <a:spcBef>
        <a:spcPct val="0"/>
      </a:spcBef>
      <a:spcAft>
        <a:spcPct val="0"/>
      </a:spcAft>
      <a:defRPr sz="3000" kern="1200">
        <a:solidFill>
          <a:schemeClr val="tx1"/>
        </a:solidFill>
        <a:latin typeface="Arial" charset="0"/>
        <a:ea typeface="+mn-ea"/>
        <a:cs typeface="+mn-cs"/>
      </a:defRPr>
    </a:lvl1pPr>
    <a:lvl2pPr marL="457155" algn="l" rtl="0" fontAlgn="base">
      <a:spcBef>
        <a:spcPct val="0"/>
      </a:spcBef>
      <a:spcAft>
        <a:spcPct val="0"/>
      </a:spcAft>
      <a:defRPr sz="3000" kern="1200">
        <a:solidFill>
          <a:schemeClr val="tx1"/>
        </a:solidFill>
        <a:latin typeface="Arial" charset="0"/>
        <a:ea typeface="+mn-ea"/>
        <a:cs typeface="+mn-cs"/>
      </a:defRPr>
    </a:lvl2pPr>
    <a:lvl3pPr marL="914310" algn="l" rtl="0" fontAlgn="base">
      <a:spcBef>
        <a:spcPct val="0"/>
      </a:spcBef>
      <a:spcAft>
        <a:spcPct val="0"/>
      </a:spcAft>
      <a:defRPr sz="3000" kern="1200">
        <a:solidFill>
          <a:schemeClr val="tx1"/>
        </a:solidFill>
        <a:latin typeface="Arial" charset="0"/>
        <a:ea typeface="+mn-ea"/>
        <a:cs typeface="+mn-cs"/>
      </a:defRPr>
    </a:lvl3pPr>
    <a:lvl4pPr marL="1371465" algn="l" rtl="0" fontAlgn="base">
      <a:spcBef>
        <a:spcPct val="0"/>
      </a:spcBef>
      <a:spcAft>
        <a:spcPct val="0"/>
      </a:spcAft>
      <a:defRPr sz="3000" kern="1200">
        <a:solidFill>
          <a:schemeClr val="tx1"/>
        </a:solidFill>
        <a:latin typeface="Arial" charset="0"/>
        <a:ea typeface="+mn-ea"/>
        <a:cs typeface="+mn-cs"/>
      </a:defRPr>
    </a:lvl4pPr>
    <a:lvl5pPr marL="1828620" algn="l" rtl="0" fontAlgn="base">
      <a:spcBef>
        <a:spcPct val="0"/>
      </a:spcBef>
      <a:spcAft>
        <a:spcPct val="0"/>
      </a:spcAft>
      <a:defRPr sz="3000" kern="1200">
        <a:solidFill>
          <a:schemeClr val="tx1"/>
        </a:solidFill>
        <a:latin typeface="Arial" charset="0"/>
        <a:ea typeface="+mn-ea"/>
        <a:cs typeface="+mn-cs"/>
      </a:defRPr>
    </a:lvl5pPr>
    <a:lvl6pPr marL="2285775" algn="l" defTabSz="914310" rtl="0" eaLnBrk="1" latinLnBrk="0" hangingPunct="1">
      <a:defRPr sz="3000" kern="1200">
        <a:solidFill>
          <a:schemeClr val="tx1"/>
        </a:solidFill>
        <a:latin typeface="Arial" charset="0"/>
        <a:ea typeface="+mn-ea"/>
        <a:cs typeface="+mn-cs"/>
      </a:defRPr>
    </a:lvl6pPr>
    <a:lvl7pPr marL="2742930" algn="l" defTabSz="914310" rtl="0" eaLnBrk="1" latinLnBrk="0" hangingPunct="1">
      <a:defRPr sz="3000" kern="1200">
        <a:solidFill>
          <a:schemeClr val="tx1"/>
        </a:solidFill>
        <a:latin typeface="Arial" charset="0"/>
        <a:ea typeface="+mn-ea"/>
        <a:cs typeface="+mn-cs"/>
      </a:defRPr>
    </a:lvl7pPr>
    <a:lvl8pPr marL="3200084" algn="l" defTabSz="914310" rtl="0" eaLnBrk="1" latinLnBrk="0" hangingPunct="1">
      <a:defRPr sz="3000" kern="1200">
        <a:solidFill>
          <a:schemeClr val="tx1"/>
        </a:solidFill>
        <a:latin typeface="Arial" charset="0"/>
        <a:ea typeface="+mn-ea"/>
        <a:cs typeface="+mn-cs"/>
      </a:defRPr>
    </a:lvl8pPr>
    <a:lvl9pPr marL="3657239" algn="l" defTabSz="914310" rtl="0" eaLnBrk="1" latinLnBrk="0" hangingPunct="1">
      <a:defRPr sz="3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3824" userDrawn="1">
          <p15:clr>
            <a:srgbClr val="A4A3A4"/>
          </p15:clr>
        </p15:guide>
        <p15:guide id="2"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89F37"/>
    <a:srgbClr val="CF8D2C"/>
    <a:srgbClr val="E4AD41"/>
    <a:srgbClr val="EAEAEA"/>
    <a:srgbClr val="CCECFF"/>
    <a:srgbClr val="99CCFF"/>
    <a:srgbClr val="0099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p:scale>
          <a:sx n="50" d="100"/>
          <a:sy n="50" d="100"/>
        </p:scale>
        <p:origin x="352" y="-8152"/>
      </p:cViewPr>
      <p:guideLst>
        <p:guide orient="horz" pos="13824"/>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784E2D-BC64-E442-B447-3BAD1321A51B}" type="datetimeFigureOut">
              <a:rPr lang="en-US" smtClean="0"/>
              <a:t>12/1/16</a:t>
            </a:fld>
            <a:endParaRPr lang="en-US" dirty="0"/>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9E513B-0A11-5342-BFAD-76A1BF596EE8}" type="slidenum">
              <a:rPr lang="en-US" smtClean="0"/>
              <a:t>‹#›</a:t>
            </a:fld>
            <a:endParaRPr lang="en-US" dirty="0"/>
          </a:p>
        </p:txBody>
      </p:sp>
    </p:spTree>
    <p:extLst>
      <p:ext uri="{BB962C8B-B14F-4D97-AF65-F5344CB8AC3E}">
        <p14:creationId xmlns:p14="http://schemas.microsoft.com/office/powerpoint/2010/main" val="1382303169"/>
      </p:ext>
    </p:extLst>
  </p:cSld>
  <p:clrMap bg1="lt1" tx1="dk1" bg2="lt2" tx2="dk2" accent1="accent1" accent2="accent2" accent3="accent3" accent4="accent4" accent5="accent5" accent6="accent6" hlink="hlink" folHlink="folHlink"/>
  <p:notesStyle>
    <a:lvl1pPr marL="0" algn="l" defTabSz="457155" rtl="0" eaLnBrk="1" latinLnBrk="0" hangingPunct="1">
      <a:defRPr sz="1200" kern="1200">
        <a:solidFill>
          <a:schemeClr val="tx1"/>
        </a:solidFill>
        <a:latin typeface="+mn-lt"/>
        <a:ea typeface="+mn-ea"/>
        <a:cs typeface="+mn-cs"/>
      </a:defRPr>
    </a:lvl1pPr>
    <a:lvl2pPr marL="457155" algn="l" defTabSz="457155" rtl="0" eaLnBrk="1" latinLnBrk="0" hangingPunct="1">
      <a:defRPr sz="1200" kern="1200">
        <a:solidFill>
          <a:schemeClr val="tx1"/>
        </a:solidFill>
        <a:latin typeface="+mn-lt"/>
        <a:ea typeface="+mn-ea"/>
        <a:cs typeface="+mn-cs"/>
      </a:defRPr>
    </a:lvl2pPr>
    <a:lvl3pPr marL="914310" algn="l" defTabSz="457155" rtl="0" eaLnBrk="1" latinLnBrk="0" hangingPunct="1">
      <a:defRPr sz="1200" kern="1200">
        <a:solidFill>
          <a:schemeClr val="tx1"/>
        </a:solidFill>
        <a:latin typeface="+mn-lt"/>
        <a:ea typeface="+mn-ea"/>
        <a:cs typeface="+mn-cs"/>
      </a:defRPr>
    </a:lvl3pPr>
    <a:lvl4pPr marL="1371465" algn="l" defTabSz="457155" rtl="0" eaLnBrk="1" latinLnBrk="0" hangingPunct="1">
      <a:defRPr sz="1200" kern="1200">
        <a:solidFill>
          <a:schemeClr val="tx1"/>
        </a:solidFill>
        <a:latin typeface="+mn-lt"/>
        <a:ea typeface="+mn-ea"/>
        <a:cs typeface="+mn-cs"/>
      </a:defRPr>
    </a:lvl4pPr>
    <a:lvl5pPr marL="1828620" algn="l" defTabSz="457155" rtl="0" eaLnBrk="1" latinLnBrk="0" hangingPunct="1">
      <a:defRPr sz="1200" kern="1200">
        <a:solidFill>
          <a:schemeClr val="tx1"/>
        </a:solidFill>
        <a:latin typeface="+mn-lt"/>
        <a:ea typeface="+mn-ea"/>
        <a:cs typeface="+mn-cs"/>
      </a:defRPr>
    </a:lvl5pPr>
    <a:lvl6pPr marL="2285775" algn="l" defTabSz="457155" rtl="0" eaLnBrk="1" latinLnBrk="0" hangingPunct="1">
      <a:defRPr sz="1200" kern="1200">
        <a:solidFill>
          <a:schemeClr val="tx1"/>
        </a:solidFill>
        <a:latin typeface="+mn-lt"/>
        <a:ea typeface="+mn-ea"/>
        <a:cs typeface="+mn-cs"/>
      </a:defRPr>
    </a:lvl6pPr>
    <a:lvl7pPr marL="2742930" algn="l" defTabSz="457155" rtl="0" eaLnBrk="1" latinLnBrk="0" hangingPunct="1">
      <a:defRPr sz="1200" kern="1200">
        <a:solidFill>
          <a:schemeClr val="tx1"/>
        </a:solidFill>
        <a:latin typeface="+mn-lt"/>
        <a:ea typeface="+mn-ea"/>
        <a:cs typeface="+mn-cs"/>
      </a:defRPr>
    </a:lvl7pPr>
    <a:lvl8pPr marL="3200084" algn="l" defTabSz="457155" rtl="0" eaLnBrk="1" latinLnBrk="0" hangingPunct="1">
      <a:defRPr sz="1200" kern="1200">
        <a:solidFill>
          <a:schemeClr val="tx1"/>
        </a:solidFill>
        <a:latin typeface="+mn-lt"/>
        <a:ea typeface="+mn-ea"/>
        <a:cs typeface="+mn-cs"/>
      </a:defRPr>
    </a:lvl8pPr>
    <a:lvl9pPr marL="3657239" algn="l" defTabSz="457155"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9357" y="13635571"/>
            <a:ext cx="27979688" cy="9406467"/>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523" y="24870837"/>
            <a:ext cx="23043356" cy="11218333"/>
          </a:xfrm>
        </p:spPr>
        <p:txBody>
          <a:bodyPr/>
          <a:lstStyle>
            <a:lvl1pPr marL="0" indent="0" algn="ctr">
              <a:buNone/>
              <a:defRPr/>
            </a:lvl1pPr>
            <a:lvl2pPr marL="457155" indent="0" algn="ctr">
              <a:buNone/>
              <a:defRPr/>
            </a:lvl2pPr>
            <a:lvl3pPr marL="914310" indent="0" algn="ctr">
              <a:buNone/>
              <a:defRPr/>
            </a:lvl3pPr>
            <a:lvl4pPr marL="1371465" indent="0" algn="ctr">
              <a:buNone/>
              <a:defRPr/>
            </a:lvl4pPr>
            <a:lvl5pPr marL="1828620" indent="0" algn="ctr">
              <a:buNone/>
              <a:defRPr/>
            </a:lvl5pPr>
            <a:lvl6pPr marL="2285775" indent="0" algn="ctr">
              <a:buNone/>
              <a:defRPr/>
            </a:lvl6pPr>
            <a:lvl7pPr marL="2742930" indent="0" algn="ctr">
              <a:buNone/>
              <a:defRPr/>
            </a:lvl7pPr>
            <a:lvl8pPr marL="3200084" indent="0" algn="ctr">
              <a:buNone/>
              <a:defRPr/>
            </a:lvl8pPr>
            <a:lvl9pPr marL="365723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7383C0-0C3D-4C44-85B9-4D04F0F4580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92D938E-8BF2-4C44-9463-77E967BC567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7269" y="1758952"/>
            <a:ext cx="7405688" cy="374501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6635" y="1758952"/>
            <a:ext cx="22106334" cy="374501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BAAF5CD-CB40-45BE-9919-EB4AA595D97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57DA453-5F67-4B85-AA88-D451DB8BF8E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8" y="28204588"/>
            <a:ext cx="27980879" cy="87164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8" y="18603384"/>
            <a:ext cx="27980879" cy="9601200"/>
          </a:xfrm>
        </p:spPr>
        <p:txBody>
          <a:bodyPr anchor="b"/>
          <a:lstStyle>
            <a:lvl1pPr marL="0" indent="0">
              <a:buNone/>
              <a:defRPr sz="2000"/>
            </a:lvl1pPr>
            <a:lvl2pPr marL="457155" indent="0">
              <a:buNone/>
              <a:defRPr sz="1800"/>
            </a:lvl2pPr>
            <a:lvl3pPr marL="914310" indent="0">
              <a:buNone/>
              <a:defRPr sz="1600"/>
            </a:lvl3pPr>
            <a:lvl4pPr marL="1371465" indent="0">
              <a:buNone/>
              <a:defRPr sz="1400"/>
            </a:lvl4pPr>
            <a:lvl5pPr marL="1828620" indent="0">
              <a:buNone/>
              <a:defRPr sz="1400"/>
            </a:lvl5pPr>
            <a:lvl6pPr marL="2285775" indent="0">
              <a:buNone/>
              <a:defRPr sz="1400"/>
            </a:lvl6pPr>
            <a:lvl7pPr marL="2742930" indent="0">
              <a:buNone/>
              <a:defRPr sz="1400"/>
            </a:lvl7pPr>
            <a:lvl8pPr marL="3200084" indent="0">
              <a:buNone/>
              <a:defRPr sz="1400"/>
            </a:lvl8pPr>
            <a:lvl9pPr marL="365723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3106E79-388D-4C57-8303-C529824AF7A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6637" y="10242553"/>
            <a:ext cx="14755415" cy="289665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516352" y="10242553"/>
            <a:ext cx="14756606" cy="289665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C1E46AE-2799-44D6-B35A-7D0234B39FD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447" y="1756833"/>
            <a:ext cx="29627513" cy="7315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447" y="9825571"/>
            <a:ext cx="14544675" cy="4093633"/>
          </a:xfrm>
        </p:spPr>
        <p:txBody>
          <a:bodyPr anchor="b"/>
          <a:lstStyle>
            <a:lvl1pPr marL="0" indent="0">
              <a:buNone/>
              <a:defRPr sz="2400" b="1"/>
            </a:lvl1pPr>
            <a:lvl2pPr marL="457155" indent="0">
              <a:buNone/>
              <a:defRPr sz="2000" b="1"/>
            </a:lvl2pPr>
            <a:lvl3pPr marL="914310" indent="0">
              <a:buNone/>
              <a:defRPr sz="1800" b="1"/>
            </a:lvl3pPr>
            <a:lvl4pPr marL="1371465" indent="0">
              <a:buNone/>
              <a:defRPr sz="1600" b="1"/>
            </a:lvl4pPr>
            <a:lvl5pPr marL="1828620" indent="0">
              <a:buNone/>
              <a:defRPr sz="1600" b="1"/>
            </a:lvl5pPr>
            <a:lvl6pPr marL="2285775" indent="0">
              <a:buNone/>
              <a:defRPr sz="1600" b="1"/>
            </a:lvl6pPr>
            <a:lvl7pPr marL="2742930" indent="0">
              <a:buNone/>
              <a:defRPr sz="1600" b="1"/>
            </a:lvl7pPr>
            <a:lvl8pPr marL="3200084" indent="0">
              <a:buNone/>
              <a:defRPr sz="1600" b="1"/>
            </a:lvl8pPr>
            <a:lvl9pPr marL="36572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45447" y="13919202"/>
            <a:ext cx="14544675" cy="252878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329" y="9825571"/>
            <a:ext cx="14550629" cy="4093633"/>
          </a:xfrm>
        </p:spPr>
        <p:txBody>
          <a:bodyPr anchor="b"/>
          <a:lstStyle>
            <a:lvl1pPr marL="0" indent="0">
              <a:buNone/>
              <a:defRPr sz="2400" b="1"/>
            </a:lvl1pPr>
            <a:lvl2pPr marL="457155" indent="0">
              <a:buNone/>
              <a:defRPr sz="2000" b="1"/>
            </a:lvl2pPr>
            <a:lvl3pPr marL="914310" indent="0">
              <a:buNone/>
              <a:defRPr sz="1800" b="1"/>
            </a:lvl3pPr>
            <a:lvl4pPr marL="1371465" indent="0">
              <a:buNone/>
              <a:defRPr sz="1600" b="1"/>
            </a:lvl4pPr>
            <a:lvl5pPr marL="1828620" indent="0">
              <a:buNone/>
              <a:defRPr sz="1600" b="1"/>
            </a:lvl5pPr>
            <a:lvl6pPr marL="2285775" indent="0">
              <a:buNone/>
              <a:defRPr sz="1600" b="1"/>
            </a:lvl6pPr>
            <a:lvl7pPr marL="2742930" indent="0">
              <a:buNone/>
              <a:defRPr sz="1600" b="1"/>
            </a:lvl7pPr>
            <a:lvl8pPr marL="3200084" indent="0">
              <a:buNone/>
              <a:defRPr sz="1600" b="1"/>
            </a:lvl8pPr>
            <a:lvl9pPr marL="36572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6722329" y="13919202"/>
            <a:ext cx="14550629" cy="252878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AE3FA21-8A4A-4E2F-BC86-0D9084BB6C2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5F8514E-9783-4D5D-950D-FF465201675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A2636DA-C905-498D-A34B-3B7C8C07E30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447" y="1748368"/>
            <a:ext cx="10829925" cy="74358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2870656" y="1748368"/>
            <a:ext cx="18402300" cy="374586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447" y="9184217"/>
            <a:ext cx="10829925" cy="30022800"/>
          </a:xfrm>
        </p:spPr>
        <p:txBody>
          <a:bodyPr/>
          <a:lstStyle>
            <a:lvl1pPr marL="0" indent="0">
              <a:buNone/>
              <a:defRPr sz="1400"/>
            </a:lvl1pPr>
            <a:lvl2pPr marL="457155" indent="0">
              <a:buNone/>
              <a:defRPr sz="1200"/>
            </a:lvl2pPr>
            <a:lvl3pPr marL="914310" indent="0">
              <a:buNone/>
              <a:defRPr sz="1000"/>
            </a:lvl3pPr>
            <a:lvl4pPr marL="1371465" indent="0">
              <a:buNone/>
              <a:defRPr sz="900"/>
            </a:lvl4pPr>
            <a:lvl5pPr marL="1828620" indent="0">
              <a:buNone/>
              <a:defRPr sz="900"/>
            </a:lvl5pPr>
            <a:lvl6pPr marL="2285775" indent="0">
              <a:buNone/>
              <a:defRPr sz="900"/>
            </a:lvl6pPr>
            <a:lvl7pPr marL="2742930" indent="0">
              <a:buNone/>
              <a:defRPr sz="900"/>
            </a:lvl7pPr>
            <a:lvl8pPr marL="3200084" indent="0">
              <a:buNone/>
              <a:defRPr sz="900"/>
            </a:lvl8pPr>
            <a:lvl9pPr marL="365723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120D918-C7BC-4BF7-9558-C7E0044F0A8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1998" y="30723421"/>
            <a:ext cx="19751279" cy="36279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6451998" y="3922185"/>
            <a:ext cx="19751279" cy="26333449"/>
          </a:xfrm>
        </p:spPr>
        <p:txBody>
          <a:bodyPr/>
          <a:lstStyle>
            <a:lvl1pPr marL="0" indent="0">
              <a:buNone/>
              <a:defRPr sz="3200"/>
            </a:lvl1pPr>
            <a:lvl2pPr marL="457155" indent="0">
              <a:buNone/>
              <a:defRPr sz="2800"/>
            </a:lvl2pPr>
            <a:lvl3pPr marL="914310" indent="0">
              <a:buNone/>
              <a:defRPr sz="2400"/>
            </a:lvl3pPr>
            <a:lvl4pPr marL="1371465" indent="0">
              <a:buNone/>
              <a:defRPr sz="2000"/>
            </a:lvl4pPr>
            <a:lvl5pPr marL="1828620" indent="0">
              <a:buNone/>
              <a:defRPr sz="2000"/>
            </a:lvl5pPr>
            <a:lvl6pPr marL="2285775" indent="0">
              <a:buNone/>
              <a:defRPr sz="2000"/>
            </a:lvl6pPr>
            <a:lvl7pPr marL="2742930" indent="0">
              <a:buNone/>
              <a:defRPr sz="2000"/>
            </a:lvl7pPr>
            <a:lvl8pPr marL="3200084" indent="0">
              <a:buNone/>
              <a:defRPr sz="2000"/>
            </a:lvl8pPr>
            <a:lvl9pPr marL="3657239" indent="0">
              <a:buNone/>
              <a:defRPr sz="2000"/>
            </a:lvl9pPr>
          </a:lstStyle>
          <a:p>
            <a:pPr lvl="0"/>
            <a:endParaRPr lang="en-US" noProof="0" dirty="0" smtClean="0"/>
          </a:p>
        </p:txBody>
      </p:sp>
      <p:sp>
        <p:nvSpPr>
          <p:cNvPr id="4" name="Text Placeholder 3"/>
          <p:cNvSpPr>
            <a:spLocks noGrp="1"/>
          </p:cNvSpPr>
          <p:nvPr>
            <p:ph type="body" sz="half" idx="2"/>
          </p:nvPr>
        </p:nvSpPr>
        <p:spPr>
          <a:xfrm>
            <a:off x="6451998" y="34351386"/>
            <a:ext cx="19751279" cy="5149849"/>
          </a:xfrm>
        </p:spPr>
        <p:txBody>
          <a:bodyPr/>
          <a:lstStyle>
            <a:lvl1pPr marL="0" indent="0">
              <a:buNone/>
              <a:defRPr sz="1400"/>
            </a:lvl1pPr>
            <a:lvl2pPr marL="457155" indent="0">
              <a:buNone/>
              <a:defRPr sz="1200"/>
            </a:lvl2pPr>
            <a:lvl3pPr marL="914310" indent="0">
              <a:buNone/>
              <a:defRPr sz="1000"/>
            </a:lvl3pPr>
            <a:lvl4pPr marL="1371465" indent="0">
              <a:buNone/>
              <a:defRPr sz="900"/>
            </a:lvl4pPr>
            <a:lvl5pPr marL="1828620" indent="0">
              <a:buNone/>
              <a:defRPr sz="900"/>
            </a:lvl5pPr>
            <a:lvl6pPr marL="2285775" indent="0">
              <a:buNone/>
              <a:defRPr sz="900"/>
            </a:lvl6pPr>
            <a:lvl7pPr marL="2742930" indent="0">
              <a:buNone/>
              <a:defRPr sz="900"/>
            </a:lvl7pPr>
            <a:lvl8pPr marL="3200084" indent="0">
              <a:buNone/>
              <a:defRPr sz="900"/>
            </a:lvl8pPr>
            <a:lvl9pPr marL="365723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11C0D65-D4BB-418C-85E7-26A73ECE37B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46636" y="1758951"/>
            <a:ext cx="29626322" cy="7315200"/>
          </a:xfrm>
          <a:prstGeom prst="rect">
            <a:avLst/>
          </a:prstGeom>
          <a:noFill/>
          <a:ln w="9525">
            <a:noFill/>
            <a:miter lim="800000"/>
            <a:headEnd/>
            <a:tailEnd/>
          </a:ln>
          <a:effectLst/>
        </p:spPr>
        <p:txBody>
          <a:bodyPr vert="horz" wrap="square" lIns="470207" tIns="235104" rIns="470207" bIns="235104"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646636" y="10242553"/>
            <a:ext cx="29626322" cy="28966583"/>
          </a:xfrm>
          <a:prstGeom prst="rect">
            <a:avLst/>
          </a:prstGeom>
          <a:noFill/>
          <a:ln w="9525">
            <a:noFill/>
            <a:miter lim="800000"/>
            <a:headEnd/>
            <a:tailEnd/>
          </a:ln>
          <a:effectLst/>
        </p:spPr>
        <p:txBody>
          <a:bodyPr vert="horz" wrap="square" lIns="470207" tIns="235104" rIns="470207" bIns="2351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646636" y="39971133"/>
            <a:ext cx="7680722"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470207" tIns="235104" rIns="470207" bIns="235104" numCol="1" anchor="t" anchorCtr="0" compatLnSpc="1">
            <a:prstTxWarp prst="textNoShape">
              <a:avLst/>
            </a:prstTxWarp>
          </a:bodyPr>
          <a:lstStyle>
            <a:lvl1pPr defTabSz="4703300">
              <a:defRPr sz="7200" smtClean="0">
                <a:latin typeface="Arial"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11247836" y="39971133"/>
            <a:ext cx="10423922"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470207" tIns="235104" rIns="470207" bIns="235104" numCol="1" anchor="t" anchorCtr="0" compatLnSpc="1">
            <a:prstTxWarp prst="textNoShape">
              <a:avLst/>
            </a:prstTxWarp>
          </a:bodyPr>
          <a:lstStyle>
            <a:lvl1pPr algn="ctr" defTabSz="4703300">
              <a:defRPr sz="7200" smtClean="0">
                <a:latin typeface="Arial"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23592236" y="39971133"/>
            <a:ext cx="7680722"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470207" tIns="235104" rIns="470207" bIns="235104" numCol="1" anchor="t" anchorCtr="0" compatLnSpc="1">
            <a:prstTxWarp prst="textNoShape">
              <a:avLst/>
            </a:prstTxWarp>
          </a:bodyPr>
          <a:lstStyle>
            <a:lvl1pPr algn="r" defTabSz="4703300">
              <a:defRPr sz="7200" smtClean="0">
                <a:latin typeface="Arial" pitchFamily="34" charset="0"/>
              </a:defRPr>
            </a:lvl1pPr>
          </a:lstStyle>
          <a:p>
            <a:pPr>
              <a:defRPr/>
            </a:pPr>
            <a:fld id="{4D353657-BFAE-46FE-8ED3-DFD8D2A93E4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703300" rtl="0" eaLnBrk="0" fontAlgn="base" hangingPunct="0">
        <a:spcBef>
          <a:spcPct val="0"/>
        </a:spcBef>
        <a:spcAft>
          <a:spcPct val="0"/>
        </a:spcAft>
        <a:defRPr sz="22700">
          <a:solidFill>
            <a:schemeClr val="tx2"/>
          </a:solidFill>
          <a:latin typeface="+mj-lt"/>
          <a:ea typeface="+mj-ea"/>
          <a:cs typeface="+mj-cs"/>
        </a:defRPr>
      </a:lvl1pPr>
      <a:lvl2pPr algn="ctr" defTabSz="4703300" rtl="0" eaLnBrk="0" fontAlgn="base" hangingPunct="0">
        <a:spcBef>
          <a:spcPct val="0"/>
        </a:spcBef>
        <a:spcAft>
          <a:spcPct val="0"/>
        </a:spcAft>
        <a:defRPr sz="22700">
          <a:solidFill>
            <a:schemeClr val="tx2"/>
          </a:solidFill>
          <a:latin typeface="Arial" pitchFamily="34" charset="0"/>
        </a:defRPr>
      </a:lvl2pPr>
      <a:lvl3pPr algn="ctr" defTabSz="4703300" rtl="0" eaLnBrk="0" fontAlgn="base" hangingPunct="0">
        <a:spcBef>
          <a:spcPct val="0"/>
        </a:spcBef>
        <a:spcAft>
          <a:spcPct val="0"/>
        </a:spcAft>
        <a:defRPr sz="22700">
          <a:solidFill>
            <a:schemeClr val="tx2"/>
          </a:solidFill>
          <a:latin typeface="Arial" pitchFamily="34" charset="0"/>
        </a:defRPr>
      </a:lvl3pPr>
      <a:lvl4pPr algn="ctr" defTabSz="4703300" rtl="0" eaLnBrk="0" fontAlgn="base" hangingPunct="0">
        <a:spcBef>
          <a:spcPct val="0"/>
        </a:spcBef>
        <a:spcAft>
          <a:spcPct val="0"/>
        </a:spcAft>
        <a:defRPr sz="22700">
          <a:solidFill>
            <a:schemeClr val="tx2"/>
          </a:solidFill>
          <a:latin typeface="Arial" pitchFamily="34" charset="0"/>
        </a:defRPr>
      </a:lvl4pPr>
      <a:lvl5pPr algn="ctr" defTabSz="4703300" rtl="0" eaLnBrk="0" fontAlgn="base" hangingPunct="0">
        <a:spcBef>
          <a:spcPct val="0"/>
        </a:spcBef>
        <a:spcAft>
          <a:spcPct val="0"/>
        </a:spcAft>
        <a:defRPr sz="22700">
          <a:solidFill>
            <a:schemeClr val="tx2"/>
          </a:solidFill>
          <a:latin typeface="Arial" pitchFamily="34" charset="0"/>
        </a:defRPr>
      </a:lvl5pPr>
      <a:lvl6pPr marL="457155" algn="ctr" defTabSz="4703300" rtl="0" fontAlgn="base">
        <a:spcBef>
          <a:spcPct val="0"/>
        </a:spcBef>
        <a:spcAft>
          <a:spcPct val="0"/>
        </a:spcAft>
        <a:defRPr sz="22700">
          <a:solidFill>
            <a:schemeClr val="tx2"/>
          </a:solidFill>
          <a:latin typeface="Arial" pitchFamily="34" charset="0"/>
        </a:defRPr>
      </a:lvl6pPr>
      <a:lvl7pPr marL="914310" algn="ctr" defTabSz="4703300" rtl="0" fontAlgn="base">
        <a:spcBef>
          <a:spcPct val="0"/>
        </a:spcBef>
        <a:spcAft>
          <a:spcPct val="0"/>
        </a:spcAft>
        <a:defRPr sz="22700">
          <a:solidFill>
            <a:schemeClr val="tx2"/>
          </a:solidFill>
          <a:latin typeface="Arial" pitchFamily="34" charset="0"/>
        </a:defRPr>
      </a:lvl7pPr>
      <a:lvl8pPr marL="1371465" algn="ctr" defTabSz="4703300" rtl="0" fontAlgn="base">
        <a:spcBef>
          <a:spcPct val="0"/>
        </a:spcBef>
        <a:spcAft>
          <a:spcPct val="0"/>
        </a:spcAft>
        <a:defRPr sz="22700">
          <a:solidFill>
            <a:schemeClr val="tx2"/>
          </a:solidFill>
          <a:latin typeface="Arial" pitchFamily="34" charset="0"/>
        </a:defRPr>
      </a:lvl8pPr>
      <a:lvl9pPr marL="1828620" algn="ctr" defTabSz="4703300" rtl="0" fontAlgn="base">
        <a:spcBef>
          <a:spcPct val="0"/>
        </a:spcBef>
        <a:spcAft>
          <a:spcPct val="0"/>
        </a:spcAft>
        <a:defRPr sz="22700">
          <a:solidFill>
            <a:schemeClr val="tx2"/>
          </a:solidFill>
          <a:latin typeface="Arial" pitchFamily="34" charset="0"/>
        </a:defRPr>
      </a:lvl9pPr>
    </p:titleStyle>
    <p:bodyStyle>
      <a:lvl1pPr marL="1765126" indent="-1765126" algn="l" defTabSz="4703300" rtl="0" eaLnBrk="0" fontAlgn="base" hangingPunct="0">
        <a:spcBef>
          <a:spcPct val="20000"/>
        </a:spcBef>
        <a:spcAft>
          <a:spcPct val="0"/>
        </a:spcAft>
        <a:buChar char="•"/>
        <a:defRPr sz="16500">
          <a:solidFill>
            <a:schemeClr val="tx1"/>
          </a:solidFill>
          <a:latin typeface="+mn-lt"/>
          <a:ea typeface="+mn-ea"/>
          <a:cs typeface="+mn-cs"/>
        </a:defRPr>
      </a:lvl1pPr>
      <a:lvl2pPr marL="3822323" indent="-1471468" algn="l" defTabSz="4703300" rtl="0" eaLnBrk="0" fontAlgn="base" hangingPunct="0">
        <a:spcBef>
          <a:spcPct val="20000"/>
        </a:spcBef>
        <a:spcAft>
          <a:spcPct val="0"/>
        </a:spcAft>
        <a:buChar char="–"/>
        <a:defRPr sz="14400">
          <a:solidFill>
            <a:schemeClr val="tx1"/>
          </a:solidFill>
          <a:latin typeface="+mn-lt"/>
        </a:defRPr>
      </a:lvl2pPr>
      <a:lvl3pPr marL="5879520" indent="-1176223" algn="l" defTabSz="4703300" rtl="0" eaLnBrk="0" fontAlgn="base" hangingPunct="0">
        <a:spcBef>
          <a:spcPct val="20000"/>
        </a:spcBef>
        <a:spcAft>
          <a:spcPct val="0"/>
        </a:spcAft>
        <a:buChar char="•"/>
        <a:defRPr sz="12300">
          <a:solidFill>
            <a:schemeClr val="tx1"/>
          </a:solidFill>
          <a:latin typeface="+mn-lt"/>
        </a:defRPr>
      </a:lvl3pPr>
      <a:lvl4pPr marL="8228789" indent="-1176223" algn="l" defTabSz="4703300" rtl="0" eaLnBrk="0" fontAlgn="base" hangingPunct="0">
        <a:spcBef>
          <a:spcPct val="20000"/>
        </a:spcBef>
        <a:spcAft>
          <a:spcPct val="0"/>
        </a:spcAft>
        <a:buChar char="–"/>
        <a:defRPr sz="10400">
          <a:solidFill>
            <a:schemeClr val="tx1"/>
          </a:solidFill>
          <a:latin typeface="+mn-lt"/>
        </a:defRPr>
      </a:lvl4pPr>
      <a:lvl5pPr marL="10579645" indent="-1174634" algn="l" defTabSz="4703300" rtl="0" eaLnBrk="0" fontAlgn="base" hangingPunct="0">
        <a:spcBef>
          <a:spcPct val="20000"/>
        </a:spcBef>
        <a:spcAft>
          <a:spcPct val="0"/>
        </a:spcAft>
        <a:buChar char="»"/>
        <a:defRPr sz="10400">
          <a:solidFill>
            <a:schemeClr val="tx1"/>
          </a:solidFill>
          <a:latin typeface="+mn-lt"/>
        </a:defRPr>
      </a:lvl5pPr>
      <a:lvl6pPr marL="11036800" indent="-1174634" algn="l" defTabSz="4703300" rtl="0" fontAlgn="base">
        <a:spcBef>
          <a:spcPct val="20000"/>
        </a:spcBef>
        <a:spcAft>
          <a:spcPct val="0"/>
        </a:spcAft>
        <a:buChar char="»"/>
        <a:defRPr sz="10400">
          <a:solidFill>
            <a:schemeClr val="tx1"/>
          </a:solidFill>
          <a:latin typeface="+mn-lt"/>
        </a:defRPr>
      </a:lvl6pPr>
      <a:lvl7pPr marL="11493956" indent="-1174634" algn="l" defTabSz="4703300" rtl="0" fontAlgn="base">
        <a:spcBef>
          <a:spcPct val="20000"/>
        </a:spcBef>
        <a:spcAft>
          <a:spcPct val="0"/>
        </a:spcAft>
        <a:buChar char="»"/>
        <a:defRPr sz="10400">
          <a:solidFill>
            <a:schemeClr val="tx1"/>
          </a:solidFill>
          <a:latin typeface="+mn-lt"/>
        </a:defRPr>
      </a:lvl7pPr>
      <a:lvl8pPr marL="11951110" indent="-1174634" algn="l" defTabSz="4703300" rtl="0" fontAlgn="base">
        <a:spcBef>
          <a:spcPct val="20000"/>
        </a:spcBef>
        <a:spcAft>
          <a:spcPct val="0"/>
        </a:spcAft>
        <a:buChar char="»"/>
        <a:defRPr sz="10400">
          <a:solidFill>
            <a:schemeClr val="tx1"/>
          </a:solidFill>
          <a:latin typeface="+mn-lt"/>
        </a:defRPr>
      </a:lvl8pPr>
      <a:lvl9pPr marL="12408265" indent="-1174634" algn="l" defTabSz="4703300" rtl="0" fontAlgn="base">
        <a:spcBef>
          <a:spcPct val="20000"/>
        </a:spcBef>
        <a:spcAft>
          <a:spcPct val="0"/>
        </a:spcAft>
        <a:buChar char="»"/>
        <a:defRPr sz="104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5" algn="l" defTabSz="914310" rtl="0" eaLnBrk="1" latinLnBrk="0" hangingPunct="1">
        <a:defRPr sz="1800" kern="1200">
          <a:solidFill>
            <a:schemeClr val="tx1"/>
          </a:solidFill>
          <a:latin typeface="+mn-lt"/>
          <a:ea typeface="+mn-ea"/>
          <a:cs typeface="+mn-cs"/>
        </a:defRPr>
      </a:lvl4pPr>
      <a:lvl5pPr marL="1828620" algn="l" defTabSz="914310" rtl="0" eaLnBrk="1" latinLnBrk="0" hangingPunct="1">
        <a:defRPr sz="1800" kern="1200">
          <a:solidFill>
            <a:schemeClr val="tx1"/>
          </a:solidFill>
          <a:latin typeface="+mn-lt"/>
          <a:ea typeface="+mn-ea"/>
          <a:cs typeface="+mn-cs"/>
        </a:defRPr>
      </a:lvl5pPr>
      <a:lvl6pPr marL="2285775" algn="l" defTabSz="914310" rtl="0" eaLnBrk="1" latinLnBrk="0" hangingPunct="1">
        <a:defRPr sz="1800" kern="1200">
          <a:solidFill>
            <a:schemeClr val="tx1"/>
          </a:solidFill>
          <a:latin typeface="+mn-lt"/>
          <a:ea typeface="+mn-ea"/>
          <a:cs typeface="+mn-cs"/>
        </a:defRPr>
      </a:lvl6pPr>
      <a:lvl7pPr marL="2742930" algn="l" defTabSz="914310" rtl="0" eaLnBrk="1" latinLnBrk="0" hangingPunct="1">
        <a:defRPr sz="1800" kern="1200">
          <a:solidFill>
            <a:schemeClr val="tx1"/>
          </a:solidFill>
          <a:latin typeface="+mn-lt"/>
          <a:ea typeface="+mn-ea"/>
          <a:cs typeface="+mn-cs"/>
        </a:defRPr>
      </a:lvl7pPr>
      <a:lvl8pPr marL="3200084" algn="l" defTabSz="914310" rtl="0" eaLnBrk="1" latinLnBrk="0" hangingPunct="1">
        <a:defRPr sz="1800" kern="1200">
          <a:solidFill>
            <a:schemeClr val="tx1"/>
          </a:solidFill>
          <a:latin typeface="+mn-lt"/>
          <a:ea typeface="+mn-ea"/>
          <a:cs typeface="+mn-cs"/>
        </a:defRPr>
      </a:lvl8pPr>
      <a:lvl9pPr marL="3657239" algn="l" defTabSz="9143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emf"/><Relationship Id="rId14" Type="http://schemas.openxmlformats.org/officeDocument/2006/relationships/image" Target="../media/image13.png"/><Relationship Id="rId15" Type="http://schemas.openxmlformats.org/officeDocument/2006/relationships/image" Target="../media/image14.emf"/><Relationship Id="rId16"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Picture 9" descr="ngVLA_bann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517301"/>
            <a:ext cx="20116800" cy="4502503"/>
          </a:xfrm>
          <a:prstGeom prst="rect">
            <a:avLst/>
          </a:prstGeom>
        </p:spPr>
      </p:pic>
      <p:sp>
        <p:nvSpPr>
          <p:cNvPr id="20" name="Rectangle 2"/>
          <p:cNvSpPr>
            <a:spLocks noChangeArrowheads="1"/>
          </p:cNvSpPr>
          <p:nvPr/>
        </p:nvSpPr>
        <p:spPr bwMode="auto">
          <a:xfrm>
            <a:off x="1066801" y="7543800"/>
            <a:ext cx="9677399" cy="1028700"/>
          </a:xfrm>
          <a:prstGeom prst="rect">
            <a:avLst/>
          </a:prstGeom>
          <a:solidFill>
            <a:srgbClr val="0070C0"/>
          </a:solidFill>
          <a:ln w="9525">
            <a:solidFill>
              <a:schemeClr val="bg1"/>
            </a:solidFill>
            <a:round/>
            <a:headEnd/>
            <a:tailEnd/>
          </a:ln>
        </p:spPr>
        <p:txBody>
          <a:bodyPr wrap="none" lIns="137147" tIns="68754" rIns="137147" bIns="68754" anchor="ctr"/>
          <a:lstStyle/>
          <a:p>
            <a:pPr algn="ctr">
              <a:tabLst>
                <a:tab pos="0" algn="l"/>
                <a:tab pos="914310" algn="l"/>
                <a:tab pos="1828620" algn="l"/>
                <a:tab pos="2742930" algn="l"/>
                <a:tab pos="3657239" algn="l"/>
                <a:tab pos="4571549" algn="l"/>
                <a:tab pos="5485860" algn="l"/>
                <a:tab pos="6400169" algn="l"/>
                <a:tab pos="7314479" algn="l"/>
                <a:tab pos="8228789" algn="l"/>
                <a:tab pos="9143099" algn="l"/>
                <a:tab pos="10057409" algn="l"/>
                <a:tab pos="10133602" algn="l"/>
              </a:tabLst>
            </a:pPr>
            <a:r>
              <a:rPr lang="en-US" sz="5700" dirty="0">
                <a:solidFill>
                  <a:srgbClr val="FFFFFF"/>
                </a:solidFill>
                <a:latin typeface="Times New Roman"/>
              </a:rPr>
              <a:t>Background</a:t>
            </a:r>
          </a:p>
        </p:txBody>
      </p:sp>
      <p:sp>
        <p:nvSpPr>
          <p:cNvPr id="21" name="Text Box 6"/>
          <p:cNvSpPr txBox="1">
            <a:spLocks noChangeArrowheads="1"/>
          </p:cNvSpPr>
          <p:nvPr/>
        </p:nvSpPr>
        <p:spPr bwMode="auto">
          <a:xfrm>
            <a:off x="914400" y="8775678"/>
            <a:ext cx="10268110" cy="7987153"/>
          </a:xfrm>
          <a:prstGeom prst="rect">
            <a:avLst/>
          </a:prstGeom>
          <a:noFill/>
          <a:ln w="9525">
            <a:noFill/>
            <a:round/>
            <a:headEnd/>
            <a:tailEnd/>
          </a:ln>
        </p:spPr>
        <p:txBody>
          <a:bodyPr wrap="square" lIns="137147" tIns="68754" rIns="137147" bIns="68754">
            <a:spAutoFit/>
          </a:bodyPr>
          <a:lstStyle/>
          <a:p>
            <a:pPr algn="just">
              <a:spcBef>
                <a:spcPts val="1875"/>
              </a:spcBef>
              <a:tabLst>
                <a:tab pos="0" algn="l"/>
                <a:tab pos="914310" algn="l"/>
                <a:tab pos="1828620" algn="l"/>
                <a:tab pos="2742930" algn="l"/>
                <a:tab pos="3657239" algn="l"/>
                <a:tab pos="4571549" algn="l"/>
                <a:tab pos="5485860" algn="l"/>
                <a:tab pos="6400169" algn="l"/>
                <a:tab pos="7314479" algn="l"/>
                <a:tab pos="8228789" algn="l"/>
                <a:tab pos="9143099" algn="l"/>
                <a:tab pos="10057409" algn="l"/>
              </a:tabLst>
            </a:pPr>
            <a:r>
              <a:rPr lang="en-US" dirty="0">
                <a:solidFill>
                  <a:srgbClr val="000000"/>
                </a:solidFill>
                <a:latin typeface="Times New Roman"/>
              </a:rPr>
              <a:t>Inspired by dramatic discoveries from the </a:t>
            </a:r>
            <a:r>
              <a:rPr lang="en-US" dirty="0" err="1">
                <a:solidFill>
                  <a:srgbClr val="000000"/>
                </a:solidFill>
                <a:latin typeface="Times New Roman"/>
              </a:rPr>
              <a:t>Jansky</a:t>
            </a:r>
            <a:r>
              <a:rPr lang="en-US" dirty="0">
                <a:solidFill>
                  <a:srgbClr val="000000"/>
                </a:solidFill>
                <a:latin typeface="Times New Roman"/>
              </a:rPr>
              <a:t> VLA and ALMA, </a:t>
            </a:r>
            <a:r>
              <a:rPr lang="en-US" dirty="0" smtClean="0">
                <a:solidFill>
                  <a:srgbClr val="000000"/>
                </a:solidFill>
                <a:latin typeface="Times New Roman"/>
              </a:rPr>
              <a:t>the radio astronomy community is considering a </a:t>
            </a:r>
            <a:r>
              <a:rPr lang="en-US" dirty="0">
                <a:solidFill>
                  <a:srgbClr val="000000"/>
                </a:solidFill>
                <a:latin typeface="Times New Roman"/>
              </a:rPr>
              <a:t>future large area radio interferometer that will open new discovery space from proto-planetary disks to distant galaxies.  Building on the superb cm observing conditions and existing infrastructure of the VLA site, the current vision of </a:t>
            </a:r>
            <a:r>
              <a:rPr lang="en-US" dirty="0" err="1">
                <a:solidFill>
                  <a:srgbClr val="000000"/>
                </a:solidFill>
                <a:latin typeface="Times New Roman"/>
              </a:rPr>
              <a:t>ngVLA</a:t>
            </a:r>
            <a:r>
              <a:rPr lang="en-US" dirty="0">
                <a:solidFill>
                  <a:srgbClr val="000000"/>
                </a:solidFill>
                <a:latin typeface="Times New Roman"/>
              </a:rPr>
              <a:t> is an interferometric array with more than 10 times the effective collecting area and 10 times higher spatial resolution than the current VLA </a:t>
            </a:r>
            <a:r>
              <a:rPr lang="en-US" dirty="0" smtClean="0">
                <a:solidFill>
                  <a:srgbClr val="000000"/>
                </a:solidFill>
                <a:latin typeface="Times New Roman"/>
              </a:rPr>
              <a:t>and ALMA. The array </a:t>
            </a:r>
            <a:r>
              <a:rPr lang="en-US" dirty="0">
                <a:solidFill>
                  <a:srgbClr val="000000"/>
                </a:solidFill>
                <a:latin typeface="Times New Roman"/>
              </a:rPr>
              <a:t>will operate at frequencies spanning ~</a:t>
            </a:r>
            <a:r>
              <a:rPr lang="en-US" dirty="0" smtClean="0">
                <a:solidFill>
                  <a:srgbClr val="000000"/>
                </a:solidFill>
                <a:latin typeface="Times New Roman"/>
              </a:rPr>
              <a:t>1.2 to 116GHz</a:t>
            </a:r>
            <a:r>
              <a:rPr lang="en-US" dirty="0">
                <a:solidFill>
                  <a:srgbClr val="000000"/>
                </a:solidFill>
                <a:latin typeface="Times New Roman"/>
              </a:rPr>
              <a:t>.  The </a:t>
            </a:r>
            <a:r>
              <a:rPr lang="en-US" dirty="0" err="1">
                <a:solidFill>
                  <a:srgbClr val="000000"/>
                </a:solidFill>
                <a:latin typeface="Times New Roman"/>
              </a:rPr>
              <a:t>ngVLA</a:t>
            </a:r>
            <a:r>
              <a:rPr lang="en-US" dirty="0">
                <a:solidFill>
                  <a:srgbClr val="000000"/>
                </a:solidFill>
                <a:latin typeface="Times New Roman"/>
              </a:rPr>
              <a:t> is optimized for observations at wavelengths between the exquisite performance of ALMA at </a:t>
            </a:r>
            <a:r>
              <a:rPr lang="en-US" dirty="0" err="1">
                <a:solidFill>
                  <a:srgbClr val="000000"/>
                </a:solidFill>
                <a:latin typeface="Times New Roman"/>
              </a:rPr>
              <a:t>submm</a:t>
            </a:r>
            <a:r>
              <a:rPr lang="en-US" dirty="0">
                <a:solidFill>
                  <a:srgbClr val="000000"/>
                </a:solidFill>
                <a:latin typeface="Times New Roman"/>
              </a:rPr>
              <a:t> wavelengths, and the future SKA-1 </a:t>
            </a:r>
            <a:r>
              <a:rPr lang="en-US" dirty="0" smtClean="0">
                <a:solidFill>
                  <a:srgbClr val="000000"/>
                </a:solidFill>
                <a:latin typeface="Times New Roman"/>
              </a:rPr>
              <a:t>at decimeter to meter wavelengths. The </a:t>
            </a:r>
            <a:r>
              <a:rPr lang="en-US" dirty="0" err="1">
                <a:solidFill>
                  <a:srgbClr val="000000"/>
                </a:solidFill>
                <a:latin typeface="Times New Roman"/>
              </a:rPr>
              <a:t>ngVLA</a:t>
            </a:r>
            <a:r>
              <a:rPr lang="en-US" dirty="0">
                <a:solidFill>
                  <a:srgbClr val="000000"/>
                </a:solidFill>
                <a:latin typeface="Times New Roman"/>
              </a:rPr>
              <a:t> will open a new window on the universe through ultra-sensitive imaging of thermal line and continuum emission down to </a:t>
            </a:r>
            <a:r>
              <a:rPr lang="en-US" dirty="0" err="1">
                <a:solidFill>
                  <a:srgbClr val="000000"/>
                </a:solidFill>
                <a:latin typeface="Times New Roman"/>
              </a:rPr>
              <a:t>milliarcecond</a:t>
            </a:r>
            <a:r>
              <a:rPr lang="en-US" dirty="0">
                <a:solidFill>
                  <a:srgbClr val="000000"/>
                </a:solidFill>
                <a:latin typeface="Times New Roman"/>
              </a:rPr>
              <a:t> resolution, as well as deliver unprecedented broad band continuum </a:t>
            </a:r>
            <a:r>
              <a:rPr lang="en-US" dirty="0" err="1">
                <a:solidFill>
                  <a:srgbClr val="000000"/>
                </a:solidFill>
                <a:latin typeface="Times New Roman"/>
              </a:rPr>
              <a:t>polarimetric</a:t>
            </a:r>
            <a:r>
              <a:rPr lang="en-US" dirty="0">
                <a:solidFill>
                  <a:srgbClr val="000000"/>
                </a:solidFill>
                <a:latin typeface="Times New Roman"/>
              </a:rPr>
              <a:t> imaging of non-thermal processes</a:t>
            </a:r>
          </a:p>
        </p:txBody>
      </p:sp>
      <p:sp>
        <p:nvSpPr>
          <p:cNvPr id="64" name="Rectangle 5"/>
          <p:cNvSpPr>
            <a:spLocks noChangeArrowheads="1"/>
          </p:cNvSpPr>
          <p:nvPr/>
        </p:nvSpPr>
        <p:spPr bwMode="auto">
          <a:xfrm>
            <a:off x="4131982" y="35885968"/>
            <a:ext cx="10024036" cy="848112"/>
          </a:xfrm>
          <a:prstGeom prst="rect">
            <a:avLst/>
          </a:prstGeom>
          <a:solidFill>
            <a:srgbClr val="0070C0"/>
          </a:solidFill>
          <a:ln w="9525">
            <a:solidFill>
              <a:schemeClr val="bg1"/>
            </a:solidFill>
            <a:round/>
            <a:headEnd/>
            <a:tailEnd/>
          </a:ln>
        </p:spPr>
        <p:txBody>
          <a:bodyPr wrap="none" lIns="137147" tIns="68754" rIns="137147" bIns="68754" anchor="ctr"/>
          <a:lstStyle/>
          <a:p>
            <a:pPr algn="ctr">
              <a:tabLst>
                <a:tab pos="0" algn="l"/>
                <a:tab pos="914310" algn="l"/>
                <a:tab pos="1828620" algn="l"/>
                <a:tab pos="2742930" algn="l"/>
                <a:tab pos="3657239" algn="l"/>
                <a:tab pos="4571549" algn="l"/>
                <a:tab pos="5485860" algn="l"/>
                <a:tab pos="6400169" algn="l"/>
                <a:tab pos="7314479" algn="l"/>
                <a:tab pos="8228789" algn="l"/>
                <a:tab pos="9143099" algn="l"/>
                <a:tab pos="10057409" algn="l"/>
                <a:tab pos="10133602" algn="l"/>
              </a:tabLst>
            </a:pPr>
            <a:r>
              <a:rPr lang="en-US" sz="4400" smtClean="0">
                <a:solidFill>
                  <a:srgbClr val="FFFFFF"/>
                </a:solidFill>
                <a:latin typeface="Times New Roman"/>
              </a:rPr>
              <a:t>Coordinate </a:t>
            </a:r>
            <a:r>
              <a:rPr lang="en-US" sz="4400" dirty="0" smtClean="0">
                <a:solidFill>
                  <a:srgbClr val="FFFFFF"/>
                </a:solidFill>
                <a:latin typeface="Times New Roman"/>
              </a:rPr>
              <a:t>with Low Frequency Arrays</a:t>
            </a:r>
            <a:endParaRPr lang="en-US" sz="4400" dirty="0">
              <a:solidFill>
                <a:srgbClr val="FFFFFF"/>
              </a:solidFill>
              <a:latin typeface="Times New Roman"/>
            </a:endParaRPr>
          </a:p>
        </p:txBody>
      </p:sp>
      <p:sp>
        <p:nvSpPr>
          <p:cNvPr id="8" name="TextBox 7"/>
          <p:cNvSpPr txBox="1"/>
          <p:nvPr/>
        </p:nvSpPr>
        <p:spPr>
          <a:xfrm>
            <a:off x="5431822" y="76200"/>
            <a:ext cx="22065702" cy="1785096"/>
          </a:xfrm>
          <a:prstGeom prst="rect">
            <a:avLst/>
          </a:prstGeom>
          <a:noFill/>
        </p:spPr>
        <p:txBody>
          <a:bodyPr wrap="none" lIns="91431" tIns="45716" rIns="91431" bIns="45716" rtlCol="0">
            <a:spAutoFit/>
          </a:bodyPr>
          <a:lstStyle/>
          <a:p>
            <a:pPr algn="ctr"/>
            <a:r>
              <a:rPr lang="en-US" sz="8000" b="1" dirty="0">
                <a:solidFill>
                  <a:srgbClr val="000000"/>
                </a:solidFill>
                <a:latin typeface="Times New Roman"/>
              </a:rPr>
              <a:t>Science with a Next-Generation Very Large Array</a:t>
            </a:r>
          </a:p>
          <a:p>
            <a:endParaRPr lang="en-US" dirty="0"/>
          </a:p>
        </p:txBody>
      </p:sp>
      <p:sp>
        <p:nvSpPr>
          <p:cNvPr id="9" name="TextBox 8"/>
          <p:cNvSpPr txBox="1"/>
          <p:nvPr/>
        </p:nvSpPr>
        <p:spPr>
          <a:xfrm>
            <a:off x="6613671" y="6021052"/>
            <a:ext cx="19257625" cy="769433"/>
          </a:xfrm>
          <a:prstGeom prst="rect">
            <a:avLst/>
          </a:prstGeom>
          <a:noFill/>
        </p:spPr>
        <p:txBody>
          <a:bodyPr wrap="none" lIns="91431" tIns="45716" rIns="91431" bIns="45716" rtlCol="0">
            <a:spAutoFit/>
          </a:bodyPr>
          <a:lstStyle/>
          <a:p>
            <a:pPr algn="ctr"/>
            <a:r>
              <a:rPr lang="en-US" sz="4400" b="1" dirty="0">
                <a:solidFill>
                  <a:srgbClr val="000000"/>
                </a:solidFill>
                <a:latin typeface="Times New Roman"/>
              </a:rPr>
              <a:t>Eric J. </a:t>
            </a:r>
            <a:r>
              <a:rPr lang="en-US" sz="4400" b="1" dirty="0" smtClean="0">
                <a:solidFill>
                  <a:srgbClr val="000000"/>
                </a:solidFill>
                <a:latin typeface="Times New Roman"/>
              </a:rPr>
              <a:t>Murphy, C.L. Carilli  </a:t>
            </a:r>
            <a:r>
              <a:rPr lang="en-US" sz="4400" b="1" dirty="0">
                <a:solidFill>
                  <a:srgbClr val="000000"/>
                </a:solidFill>
                <a:latin typeface="Times New Roman"/>
              </a:rPr>
              <a:t>(NRAO) and the ngVLA Science Working Groups</a:t>
            </a:r>
          </a:p>
        </p:txBody>
      </p:sp>
      <p:sp>
        <p:nvSpPr>
          <p:cNvPr id="33" name="Rectangle 5"/>
          <p:cNvSpPr>
            <a:spLocks noChangeArrowheads="1"/>
          </p:cNvSpPr>
          <p:nvPr/>
        </p:nvSpPr>
        <p:spPr bwMode="auto">
          <a:xfrm>
            <a:off x="25062360" y="28434331"/>
            <a:ext cx="5079108" cy="902669"/>
          </a:xfrm>
          <a:prstGeom prst="rect">
            <a:avLst/>
          </a:prstGeom>
          <a:solidFill>
            <a:srgbClr val="0070C0"/>
          </a:solidFill>
          <a:ln w="9525">
            <a:solidFill>
              <a:schemeClr val="bg1"/>
            </a:solidFill>
            <a:round/>
            <a:headEnd/>
            <a:tailEnd/>
          </a:ln>
        </p:spPr>
        <p:txBody>
          <a:bodyPr wrap="none" lIns="137147" tIns="68754" rIns="137147" bIns="68754" anchor="ctr"/>
          <a:lstStyle/>
          <a:p>
            <a:pPr algn="ctr">
              <a:tabLst>
                <a:tab pos="0" algn="l"/>
                <a:tab pos="914310" algn="l"/>
                <a:tab pos="1828620" algn="l"/>
                <a:tab pos="2742930" algn="l"/>
                <a:tab pos="3657239" algn="l"/>
                <a:tab pos="4571549" algn="l"/>
                <a:tab pos="5485860" algn="l"/>
                <a:tab pos="6400169" algn="l"/>
                <a:tab pos="7314479" algn="l"/>
                <a:tab pos="8228789" algn="l"/>
                <a:tab pos="9143099" algn="l"/>
                <a:tab pos="10057409" algn="l"/>
                <a:tab pos="10133602" algn="l"/>
              </a:tabLst>
            </a:pPr>
            <a:r>
              <a:rPr lang="en-US" sz="4400" smtClean="0">
                <a:solidFill>
                  <a:srgbClr val="FFFFFF"/>
                </a:solidFill>
                <a:latin typeface="Times New Roman"/>
              </a:rPr>
              <a:t> Physics of the ISM</a:t>
            </a:r>
            <a:endParaRPr lang="en-US" sz="4400" dirty="0">
              <a:solidFill>
                <a:schemeClr val="bg1"/>
              </a:solidFill>
              <a:latin typeface="Times New Roman"/>
            </a:endParaRPr>
          </a:p>
        </p:txBody>
      </p:sp>
      <p:sp>
        <p:nvSpPr>
          <p:cNvPr id="35" name="Rectangle 5"/>
          <p:cNvSpPr>
            <a:spLocks noChangeArrowheads="1"/>
          </p:cNvSpPr>
          <p:nvPr/>
        </p:nvSpPr>
        <p:spPr bwMode="auto">
          <a:xfrm>
            <a:off x="21729154" y="35694865"/>
            <a:ext cx="9382475" cy="1006681"/>
          </a:xfrm>
          <a:prstGeom prst="rect">
            <a:avLst/>
          </a:prstGeom>
          <a:solidFill>
            <a:srgbClr val="0070C0"/>
          </a:solidFill>
          <a:ln w="9525">
            <a:solidFill>
              <a:schemeClr val="bg1"/>
            </a:solidFill>
            <a:round/>
            <a:headEnd/>
            <a:tailEnd/>
          </a:ln>
        </p:spPr>
        <p:txBody>
          <a:bodyPr wrap="none" lIns="137147" tIns="68754" rIns="137147" bIns="68754" anchor="ctr"/>
          <a:lstStyle/>
          <a:p>
            <a:pPr algn="ctr">
              <a:tabLst>
                <a:tab pos="0" algn="l"/>
                <a:tab pos="914310" algn="l"/>
                <a:tab pos="1828620" algn="l"/>
                <a:tab pos="2742930" algn="l"/>
                <a:tab pos="3657239" algn="l"/>
                <a:tab pos="4571549" algn="l"/>
                <a:tab pos="5485860" algn="l"/>
                <a:tab pos="6400169" algn="l"/>
                <a:tab pos="7314479" algn="l"/>
                <a:tab pos="8228789" algn="l"/>
                <a:tab pos="9143099" algn="l"/>
                <a:tab pos="10057409" algn="l"/>
                <a:tab pos="10133602" algn="l"/>
              </a:tabLst>
            </a:pPr>
            <a:r>
              <a:rPr lang="en-US" sz="4400" dirty="0" smtClean="0">
                <a:solidFill>
                  <a:srgbClr val="FFFFFF"/>
                </a:solidFill>
                <a:latin typeface="Times New Roman"/>
              </a:rPr>
              <a:t>Synergies With Telescopes in the 2030</a:t>
            </a:r>
            <a:r>
              <a:rPr lang="en-US" sz="4400" dirty="0" smtClean="0">
                <a:solidFill>
                  <a:schemeClr val="bg1"/>
                </a:solidFill>
                <a:latin typeface="Times New Roman"/>
              </a:rPr>
              <a:t>’s</a:t>
            </a:r>
            <a:endParaRPr lang="en-US" sz="4400" dirty="0" smtClean="0">
              <a:solidFill>
                <a:srgbClr val="FFFFFF"/>
              </a:solidFill>
              <a:latin typeface="Times New Roman"/>
            </a:endParaRPr>
          </a:p>
        </p:txBody>
      </p:sp>
      <p:sp>
        <p:nvSpPr>
          <p:cNvPr id="38" name="TextBox 38"/>
          <p:cNvSpPr txBox="1">
            <a:spLocks noChangeArrowheads="1"/>
          </p:cNvSpPr>
          <p:nvPr/>
        </p:nvSpPr>
        <p:spPr bwMode="auto">
          <a:xfrm>
            <a:off x="736600" y="37033200"/>
            <a:ext cx="8102600" cy="6017024"/>
          </a:xfrm>
          <a:prstGeom prst="rect">
            <a:avLst/>
          </a:prstGeom>
          <a:noFill/>
          <a:ln w="19050">
            <a:solidFill>
              <a:srgbClr val="C00000"/>
            </a:solidFill>
            <a:miter lim="800000"/>
            <a:headEnd/>
            <a:tailEnd/>
          </a:ln>
        </p:spPr>
        <p:txBody>
          <a:bodyPr wrap="square" lIns="91431" tIns="45716" rIns="91431" bIns="45716">
            <a:spAutoFit/>
          </a:bodyPr>
          <a:lstStyle/>
          <a:p>
            <a:pPr marL="457200" indent="-457200">
              <a:spcBef>
                <a:spcPts val="600"/>
              </a:spcBef>
              <a:buFont typeface="Arial" charset="0"/>
              <a:buChar char="•"/>
            </a:pPr>
            <a:r>
              <a:rPr lang="en-US" sz="3600" dirty="0" smtClean="0">
                <a:solidFill>
                  <a:schemeClr val="tx2"/>
                </a:solidFill>
                <a:latin typeface="Times New Roman"/>
              </a:rPr>
              <a:t>See </a:t>
            </a:r>
            <a:r>
              <a:rPr lang="en-US" sz="3600" dirty="0" err="1">
                <a:solidFill>
                  <a:schemeClr val="tx2"/>
                </a:solidFill>
                <a:latin typeface="Times New Roman"/>
              </a:rPr>
              <a:t>ngLOBO</a:t>
            </a:r>
            <a:r>
              <a:rPr lang="en-US" sz="3600" dirty="0">
                <a:solidFill>
                  <a:schemeClr val="tx2"/>
                </a:solidFill>
                <a:latin typeface="Times New Roman"/>
              </a:rPr>
              <a:t> poster by N. </a:t>
            </a:r>
            <a:r>
              <a:rPr lang="en-US" sz="3600" dirty="0" err="1">
                <a:solidFill>
                  <a:schemeClr val="tx2"/>
                </a:solidFill>
                <a:latin typeface="Times New Roman"/>
              </a:rPr>
              <a:t>Kassim</a:t>
            </a:r>
            <a:endParaRPr lang="en-US" sz="3600" dirty="0">
              <a:solidFill>
                <a:schemeClr val="tx2"/>
              </a:solidFill>
              <a:latin typeface="Times New Roman"/>
            </a:endParaRPr>
          </a:p>
          <a:p>
            <a:pPr marL="457200" indent="-457200">
              <a:spcBef>
                <a:spcPts val="600"/>
              </a:spcBef>
              <a:buFont typeface="Arial" charset="0"/>
              <a:buChar char="•"/>
            </a:pPr>
            <a:r>
              <a:rPr lang="en-US" sz="3600" dirty="0" smtClean="0">
                <a:solidFill>
                  <a:schemeClr val="tx2"/>
                </a:solidFill>
                <a:latin typeface="Times New Roman"/>
              </a:rPr>
              <a:t>Share site development: location, land access</a:t>
            </a:r>
          </a:p>
          <a:p>
            <a:pPr marL="457200" indent="-457200">
              <a:spcBef>
                <a:spcPts val="600"/>
              </a:spcBef>
              <a:buFont typeface="Arial" charset="0"/>
              <a:buChar char="•"/>
            </a:pPr>
            <a:r>
              <a:rPr lang="en-US" sz="3600" dirty="0" smtClean="0">
                <a:solidFill>
                  <a:schemeClr val="tx2"/>
                </a:solidFill>
                <a:latin typeface="Times New Roman"/>
              </a:rPr>
              <a:t>Share infrastructure: communications, power, fiber</a:t>
            </a:r>
          </a:p>
          <a:p>
            <a:pPr marL="457200" indent="-457200">
              <a:spcBef>
                <a:spcPts val="600"/>
              </a:spcBef>
              <a:buFont typeface="Arial" charset="0"/>
              <a:buChar char="•"/>
            </a:pPr>
            <a:r>
              <a:rPr lang="en-US" sz="3600" dirty="0" smtClean="0">
                <a:solidFill>
                  <a:schemeClr val="tx2"/>
                </a:solidFill>
                <a:latin typeface="Times New Roman"/>
              </a:rPr>
              <a:t>Coordinate electronics development: correlator</a:t>
            </a:r>
          </a:p>
          <a:p>
            <a:pPr marL="457200" indent="-457200">
              <a:spcBef>
                <a:spcPts val="600"/>
              </a:spcBef>
              <a:buFont typeface="Arial" charset="0"/>
              <a:buChar char="•"/>
            </a:pPr>
            <a:r>
              <a:rPr lang="en-US" sz="3600" dirty="0" smtClean="0">
                <a:solidFill>
                  <a:schemeClr val="tx2"/>
                </a:solidFill>
                <a:latin typeface="Times New Roman"/>
              </a:rPr>
              <a:t>Coordinate archive </a:t>
            </a:r>
          </a:p>
          <a:p>
            <a:pPr marL="457200" indent="-457200">
              <a:spcBef>
                <a:spcPts val="600"/>
              </a:spcBef>
              <a:buFont typeface="Arial" charset="0"/>
              <a:buChar char="•"/>
            </a:pPr>
            <a:r>
              <a:rPr lang="en-US" sz="3600" dirty="0" smtClean="0">
                <a:solidFill>
                  <a:schemeClr val="tx2"/>
                </a:solidFill>
                <a:latin typeface="Times New Roman"/>
              </a:rPr>
              <a:t>Coordinate operations, maintenance, security</a:t>
            </a:r>
            <a:endParaRPr lang="en-US" sz="3600" dirty="0">
              <a:solidFill>
                <a:schemeClr val="tx2"/>
              </a:solidFill>
              <a:latin typeface="Times New Roman"/>
            </a:endParaRPr>
          </a:p>
        </p:txBody>
      </p:sp>
      <p:sp>
        <p:nvSpPr>
          <p:cNvPr id="11" name="Rectangle 10"/>
          <p:cNvSpPr/>
          <p:nvPr/>
        </p:nvSpPr>
        <p:spPr>
          <a:xfrm>
            <a:off x="23164799" y="29572097"/>
            <a:ext cx="9100413" cy="5632303"/>
          </a:xfrm>
          <a:prstGeom prst="rect">
            <a:avLst/>
          </a:prstGeom>
        </p:spPr>
        <p:txBody>
          <a:bodyPr wrap="square" lIns="91431" tIns="45716" rIns="91431" bIns="45716">
            <a:spAutoFit/>
          </a:bodyPr>
          <a:lstStyle/>
          <a:p>
            <a:pPr marL="139687" algn="just">
              <a:spcBef>
                <a:spcPts val="0"/>
              </a:spcBef>
              <a:buClr>
                <a:srgbClr val="073763"/>
              </a:buClr>
              <a:buSzPct val="100000"/>
            </a:pPr>
            <a:r>
              <a:rPr lang="en-US" b="1" i="1" dirty="0" smtClean="0">
                <a:solidFill>
                  <a:srgbClr val="000000"/>
                </a:solidFill>
                <a:latin typeface="Times New Roman"/>
                <a:cs typeface="Times New Roman"/>
              </a:rPr>
              <a:t>The </a:t>
            </a:r>
            <a:r>
              <a:rPr lang="en-US" b="1" i="1" dirty="0">
                <a:solidFill>
                  <a:srgbClr val="000000"/>
                </a:solidFill>
                <a:latin typeface="Times New Roman"/>
                <a:cs typeface="Times New Roman"/>
              </a:rPr>
              <a:t>ngVLA will have the sensitivity and bandwidth to quickly </a:t>
            </a:r>
            <a:r>
              <a:rPr lang="en-US" b="1" i="1" dirty="0" smtClean="0">
                <a:solidFill>
                  <a:srgbClr val="000000"/>
                </a:solidFill>
                <a:latin typeface="Times New Roman"/>
                <a:cs typeface="Times New Roman"/>
              </a:rPr>
              <a:t>image </a:t>
            </a:r>
            <a:r>
              <a:rPr lang="en-US" dirty="0" smtClean="0">
                <a:solidFill>
                  <a:srgbClr val="000000"/>
                </a:solidFill>
                <a:latin typeface="Times New Roman"/>
                <a:cs typeface="Times New Roman"/>
              </a:rPr>
              <a:t>the rich </a:t>
            </a:r>
            <a:r>
              <a:rPr lang="en" dirty="0" err="1" smtClean="0">
                <a:solidFill>
                  <a:srgbClr val="000000"/>
                </a:solidFill>
                <a:latin typeface="Times New Roman"/>
                <a:cs typeface="Times New Roman"/>
              </a:rPr>
              <a:t>molec</a:t>
            </a:r>
            <a:r>
              <a:rPr lang="en-US" dirty="0" err="1" smtClean="0">
                <a:solidFill>
                  <a:srgbClr val="000000"/>
                </a:solidFill>
                <a:latin typeface="Times New Roman"/>
                <a:cs typeface="Times New Roman"/>
              </a:rPr>
              <a:t>ular</a:t>
            </a:r>
            <a:r>
              <a:rPr lang="en-US" dirty="0" smtClean="0">
                <a:solidFill>
                  <a:srgbClr val="000000"/>
                </a:solidFill>
                <a:latin typeface="Times New Roman"/>
                <a:cs typeface="Times New Roman"/>
              </a:rPr>
              <a:t> spectrum </a:t>
            </a:r>
            <a:r>
              <a:rPr lang="en" dirty="0" smtClean="0">
                <a:solidFill>
                  <a:srgbClr val="000000"/>
                </a:solidFill>
                <a:latin typeface="Times New Roman"/>
                <a:cs typeface="Times New Roman"/>
              </a:rPr>
              <a:t>in </a:t>
            </a:r>
            <a:r>
              <a:rPr lang="en" dirty="0">
                <a:solidFill>
                  <a:srgbClr val="000000"/>
                </a:solidFill>
                <a:latin typeface="Times New Roman"/>
                <a:cs typeface="Times New Roman"/>
              </a:rPr>
              <a:t>the range </a:t>
            </a:r>
            <a:r>
              <a:rPr lang="en-US" dirty="0" smtClean="0">
                <a:solidFill>
                  <a:srgbClr val="000000"/>
                </a:solidFill>
                <a:latin typeface="Times New Roman"/>
                <a:cs typeface="Times New Roman"/>
              </a:rPr>
              <a:t>20 </a:t>
            </a:r>
            <a:r>
              <a:rPr lang="en-US" dirty="0">
                <a:solidFill>
                  <a:srgbClr val="000000"/>
                </a:solidFill>
                <a:latin typeface="Times New Roman"/>
                <a:cs typeface="Times New Roman"/>
              </a:rPr>
              <a:t>– </a:t>
            </a:r>
            <a:r>
              <a:rPr lang="en" dirty="0">
                <a:solidFill>
                  <a:srgbClr val="000000"/>
                </a:solidFill>
                <a:latin typeface="Times New Roman"/>
                <a:cs typeface="Times New Roman"/>
              </a:rPr>
              <a:t>11</a:t>
            </a:r>
            <a:r>
              <a:rPr lang="en-US" dirty="0">
                <a:solidFill>
                  <a:srgbClr val="000000"/>
                </a:solidFill>
                <a:latin typeface="Times New Roman"/>
                <a:cs typeface="Times New Roman"/>
              </a:rPr>
              <a:t>6</a:t>
            </a:r>
            <a:r>
              <a:rPr lang="en" dirty="0">
                <a:solidFill>
                  <a:srgbClr val="000000"/>
                </a:solidFill>
                <a:latin typeface="Times New Roman"/>
                <a:cs typeface="Times New Roman"/>
              </a:rPr>
              <a:t> </a:t>
            </a:r>
            <a:r>
              <a:rPr lang="en" dirty="0" smtClean="0">
                <a:solidFill>
                  <a:srgbClr val="000000"/>
                </a:solidFill>
                <a:latin typeface="Times New Roman"/>
                <a:cs typeface="Times New Roman"/>
              </a:rPr>
              <a:t>GHz</a:t>
            </a:r>
            <a:r>
              <a:rPr lang="en-US" dirty="0">
                <a:solidFill>
                  <a:srgbClr val="000000"/>
                </a:solidFill>
                <a:latin typeface="Times New Roman"/>
                <a:cs typeface="Times New Roman"/>
              </a:rPr>
              <a:t> </a:t>
            </a:r>
            <a:r>
              <a:rPr lang="en-US" dirty="0" smtClean="0">
                <a:solidFill>
                  <a:srgbClr val="000000"/>
                </a:solidFill>
                <a:latin typeface="Times New Roman"/>
                <a:cs typeface="Times New Roman"/>
              </a:rPr>
              <a:t>at 1</a:t>
            </a:r>
            <a:r>
              <a:rPr lang="en-US" dirty="0">
                <a:solidFill>
                  <a:srgbClr val="000000"/>
                </a:solidFill>
                <a:latin typeface="Times New Roman"/>
                <a:cs typeface="Times New Roman"/>
              </a:rPr>
              <a:t>” </a:t>
            </a:r>
            <a:r>
              <a:rPr lang="en-US" dirty="0" smtClean="0">
                <a:solidFill>
                  <a:srgbClr val="000000"/>
                </a:solidFill>
                <a:latin typeface="Times New Roman"/>
                <a:cs typeface="Times New Roman"/>
              </a:rPr>
              <a:t>resolution across </a:t>
            </a:r>
            <a:r>
              <a:rPr lang="en-US" dirty="0">
                <a:solidFill>
                  <a:srgbClr val="000000"/>
                </a:solidFill>
                <a:latin typeface="Times New Roman"/>
                <a:cs typeface="Times New Roman"/>
              </a:rPr>
              <a:t>entire galaxies and Galactic star-forming regions. These </a:t>
            </a:r>
            <a:r>
              <a:rPr lang="en-US" dirty="0" smtClean="0">
                <a:solidFill>
                  <a:srgbClr val="000000"/>
                </a:solidFill>
                <a:latin typeface="Times New Roman"/>
                <a:cs typeface="Times New Roman"/>
              </a:rPr>
              <a:t>ground-state transition lines </a:t>
            </a:r>
            <a:r>
              <a:rPr lang="en-US" dirty="0">
                <a:solidFill>
                  <a:srgbClr val="000000"/>
                </a:solidFill>
                <a:latin typeface="Times New Roman"/>
                <a:cs typeface="Times New Roman"/>
              </a:rPr>
              <a:t>trace shocks, gas density, excitation, ionization and the UV field, and offer the chance to harness the growing field of astrochemistry as a main tool to understand the physics of the ISM, star formation, and galaxy evolution</a:t>
            </a:r>
            <a:r>
              <a:rPr lang="en-US" dirty="0" smtClean="0">
                <a:solidFill>
                  <a:srgbClr val="000000"/>
                </a:solidFill>
                <a:latin typeface="Times New Roman"/>
                <a:cs typeface="Times New Roman"/>
              </a:rPr>
              <a:t>. </a:t>
            </a:r>
            <a:r>
              <a:rPr lang="en-US" b="1" i="1" dirty="0" smtClean="0">
                <a:solidFill>
                  <a:srgbClr val="000000"/>
                </a:solidFill>
                <a:latin typeface="Times New Roman"/>
                <a:cs typeface="Times New Roman"/>
              </a:rPr>
              <a:t>The </a:t>
            </a:r>
            <a:r>
              <a:rPr lang="en-US" b="1" i="1" dirty="0" err="1" smtClean="0">
                <a:solidFill>
                  <a:srgbClr val="000000"/>
                </a:solidFill>
                <a:latin typeface="Times New Roman"/>
                <a:cs typeface="Times New Roman"/>
              </a:rPr>
              <a:t>ngVLA</a:t>
            </a:r>
            <a:r>
              <a:rPr lang="en-US" b="1" i="1" dirty="0" smtClean="0">
                <a:solidFill>
                  <a:srgbClr val="000000"/>
                </a:solidFill>
                <a:latin typeface="Times New Roman"/>
                <a:cs typeface="Times New Roman"/>
              </a:rPr>
              <a:t> also spans a frequency range that includes multiple thermal and non-thermal continuum emission processes</a:t>
            </a:r>
            <a:r>
              <a:rPr lang="en-US" dirty="0" smtClean="0">
                <a:solidFill>
                  <a:srgbClr val="000000"/>
                </a:solidFill>
                <a:latin typeface="Times New Roman"/>
                <a:cs typeface="Times New Roman"/>
              </a:rPr>
              <a:t>, from synchrotron, through free-free, to cold dust. </a:t>
            </a:r>
            <a:endParaRPr lang="en-US" dirty="0">
              <a:solidFill>
                <a:srgbClr val="000000"/>
              </a:solidFill>
              <a:latin typeface="Times New Roman"/>
              <a:cs typeface="Times New Roman"/>
            </a:endParaRPr>
          </a:p>
        </p:txBody>
      </p:sp>
      <p:cxnSp>
        <p:nvCxnSpPr>
          <p:cNvPr id="3" name="Straight Connector 2"/>
          <p:cNvCxnSpPr/>
          <p:nvPr/>
        </p:nvCxnSpPr>
        <p:spPr bwMode="auto">
          <a:xfrm flipV="1">
            <a:off x="0" y="7162800"/>
            <a:ext cx="32918400" cy="76200"/>
          </a:xfrm>
          <a:prstGeom prst="line">
            <a:avLst/>
          </a:prstGeom>
          <a:solidFill>
            <a:schemeClr val="accent1"/>
          </a:solidFill>
          <a:ln w="762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0" y="914400"/>
            <a:ext cx="3429000" cy="34334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422" y="1066800"/>
            <a:ext cx="4114800" cy="535023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5400" y="4392698"/>
            <a:ext cx="3657600" cy="2393533"/>
          </a:xfrm>
          <a:prstGeom prst="rect">
            <a:avLst/>
          </a:prstGeom>
        </p:spPr>
      </p:pic>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6396" t="7498" r="7768" b="2099"/>
          <a:stretch/>
        </p:blipFill>
        <p:spPr>
          <a:xfrm>
            <a:off x="816529" y="17126158"/>
            <a:ext cx="10058400" cy="6542843"/>
          </a:xfrm>
          <a:prstGeom prst="rect">
            <a:avLst/>
          </a:prstGeom>
        </p:spPr>
      </p:pic>
      <p:grpSp>
        <p:nvGrpSpPr>
          <p:cNvPr id="36" name="Group 35"/>
          <p:cNvGrpSpPr>
            <a:grpSpLocks noChangeAspect="1"/>
          </p:cNvGrpSpPr>
          <p:nvPr/>
        </p:nvGrpSpPr>
        <p:grpSpPr>
          <a:xfrm>
            <a:off x="13639800" y="9179944"/>
            <a:ext cx="16426624" cy="5602856"/>
            <a:chOff x="1560995" y="1259680"/>
            <a:chExt cx="8946041" cy="3051349"/>
          </a:xfrm>
        </p:grpSpPr>
        <p:pic>
          <p:nvPicPr>
            <p:cNvPr id="37" name="Picture 36" descr="Screen Shot 2015-07-18 at 7.32.3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0995" y="1308887"/>
              <a:ext cx="2930794" cy="2896912"/>
            </a:xfrm>
            <a:prstGeom prst="rect">
              <a:avLst/>
            </a:prstGeom>
          </p:spPr>
        </p:pic>
        <p:grpSp>
          <p:nvGrpSpPr>
            <p:cNvPr id="39" name="Group 38"/>
            <p:cNvGrpSpPr/>
            <p:nvPr/>
          </p:nvGrpSpPr>
          <p:grpSpPr>
            <a:xfrm>
              <a:off x="4639696" y="1259680"/>
              <a:ext cx="2989393" cy="3051349"/>
              <a:chOff x="6154607" y="650080"/>
              <a:chExt cx="2989393" cy="3051349"/>
            </a:xfrm>
          </p:grpSpPr>
          <p:pic>
            <p:nvPicPr>
              <p:cNvPr id="53" name="Picture 52" descr="Screen Shot 2015-07-18 at 7.34.13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4607" y="650080"/>
                <a:ext cx="2989393" cy="3051349"/>
              </a:xfrm>
              <a:prstGeom prst="rect">
                <a:avLst/>
              </a:prstGeom>
            </p:spPr>
          </p:pic>
          <p:cxnSp>
            <p:nvCxnSpPr>
              <p:cNvPr id="55" name="Straight Connector 54"/>
              <p:cNvCxnSpPr/>
              <p:nvPr/>
            </p:nvCxnSpPr>
            <p:spPr>
              <a:xfrm>
                <a:off x="8919303" y="797193"/>
                <a:ext cx="0" cy="7204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7630420" y="789709"/>
                <a:ext cx="1413977" cy="318472"/>
              </a:xfrm>
              <a:prstGeom prst="rect">
                <a:avLst/>
              </a:prstGeom>
              <a:noFill/>
            </p:spPr>
            <p:txBody>
              <a:bodyPr wrap="square" rtlCol="0">
                <a:spAutoFit/>
              </a:bodyPr>
              <a:lstStyle/>
              <a:p>
                <a:r>
                  <a:rPr lang="en-US" sz="3200" dirty="0">
                    <a:solidFill>
                      <a:srgbClr val="FFFFFF"/>
                    </a:solidFill>
                    <a:latin typeface="Times New Roman" charset="0"/>
                    <a:ea typeface="Times New Roman" charset="0"/>
                    <a:cs typeface="Times New Roman" charset="0"/>
                  </a:rPr>
                  <a:t>0.1” = 13AU</a:t>
                </a:r>
              </a:p>
            </p:txBody>
          </p:sp>
        </p:grpSp>
        <p:pic>
          <p:nvPicPr>
            <p:cNvPr id="40" name="Picture 39" descr="PPD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96338" y="1308887"/>
              <a:ext cx="2710698" cy="2788914"/>
            </a:xfrm>
            <a:prstGeom prst="rect">
              <a:avLst/>
            </a:prstGeom>
          </p:spPr>
        </p:pic>
        <p:sp>
          <p:nvSpPr>
            <p:cNvPr id="44" name="TextBox 43"/>
            <p:cNvSpPr txBox="1"/>
            <p:nvPr/>
          </p:nvSpPr>
          <p:spPr>
            <a:xfrm>
              <a:off x="8194470" y="1364145"/>
              <a:ext cx="2291608" cy="586659"/>
            </a:xfrm>
            <a:prstGeom prst="rect">
              <a:avLst/>
            </a:prstGeom>
            <a:noFill/>
          </p:spPr>
          <p:txBody>
            <a:bodyPr wrap="square" rtlCol="0">
              <a:spAutoFit/>
            </a:bodyPr>
            <a:lstStyle/>
            <a:p>
              <a:pPr algn="r">
                <a:spcBef>
                  <a:spcPts val="450"/>
                </a:spcBef>
              </a:pPr>
              <a:r>
                <a:rPr lang="en-US" sz="3200" dirty="0" err="1">
                  <a:solidFill>
                    <a:schemeClr val="bg1"/>
                  </a:solidFill>
                  <a:latin typeface="Times New Roman"/>
                  <a:cs typeface="Times New Roman"/>
                </a:rPr>
                <a:t>ngVLA</a:t>
              </a:r>
              <a:r>
                <a:rPr lang="en-US" sz="3200" dirty="0">
                  <a:solidFill>
                    <a:schemeClr val="bg1"/>
                  </a:solidFill>
                  <a:latin typeface="Times New Roman"/>
                  <a:cs typeface="Times New Roman"/>
                </a:rPr>
                <a:t> 100hr 25GHz 10mas </a:t>
              </a:r>
            </a:p>
          </p:txBody>
        </p:sp>
        <p:sp>
          <p:nvSpPr>
            <p:cNvPr id="45" name="TextBox 44"/>
            <p:cNvSpPr txBox="1"/>
            <p:nvPr/>
          </p:nvSpPr>
          <p:spPr>
            <a:xfrm>
              <a:off x="7899966" y="3709593"/>
              <a:ext cx="2484649" cy="318472"/>
            </a:xfrm>
            <a:prstGeom prst="rect">
              <a:avLst/>
            </a:prstGeom>
            <a:noFill/>
          </p:spPr>
          <p:txBody>
            <a:bodyPr wrap="square" rtlCol="0">
              <a:spAutoFit/>
            </a:bodyPr>
            <a:lstStyle/>
            <a:p>
              <a:r>
                <a:rPr lang="en-US" sz="3200" dirty="0" err="1">
                  <a:solidFill>
                    <a:schemeClr val="bg1"/>
                  </a:solidFill>
                  <a:latin typeface="Times New Roman"/>
                  <a:cs typeface="Times New Roman"/>
                </a:rPr>
                <a:t>rms</a:t>
              </a:r>
              <a:r>
                <a:rPr lang="en-US" sz="3200" dirty="0">
                  <a:solidFill>
                    <a:schemeClr val="bg1"/>
                  </a:solidFill>
                  <a:latin typeface="Times New Roman"/>
                  <a:cs typeface="Times New Roman"/>
                </a:rPr>
                <a:t> = 90nJy/</a:t>
              </a:r>
              <a:r>
                <a:rPr lang="en-US" sz="3200" dirty="0" err="1">
                  <a:solidFill>
                    <a:schemeClr val="bg1"/>
                  </a:solidFill>
                  <a:latin typeface="Times New Roman"/>
                  <a:cs typeface="Times New Roman"/>
                </a:rPr>
                <a:t>bm</a:t>
              </a:r>
              <a:r>
                <a:rPr lang="en-US" sz="3200" dirty="0">
                  <a:solidFill>
                    <a:schemeClr val="bg1"/>
                  </a:solidFill>
                  <a:latin typeface="Times New Roman"/>
                  <a:cs typeface="Times New Roman"/>
                </a:rPr>
                <a:t> = 1K</a:t>
              </a:r>
            </a:p>
          </p:txBody>
        </p:sp>
        <p:sp>
          <p:nvSpPr>
            <p:cNvPr id="47" name="TextBox 46"/>
            <p:cNvSpPr txBox="1"/>
            <p:nvPr/>
          </p:nvSpPr>
          <p:spPr>
            <a:xfrm>
              <a:off x="2920087" y="1359431"/>
              <a:ext cx="1950720" cy="586659"/>
            </a:xfrm>
            <a:prstGeom prst="rect">
              <a:avLst/>
            </a:prstGeom>
            <a:noFill/>
          </p:spPr>
          <p:txBody>
            <a:bodyPr wrap="square" rtlCol="0">
              <a:spAutoFit/>
            </a:bodyPr>
            <a:lstStyle/>
            <a:p>
              <a:r>
                <a:rPr lang="en-US" sz="3200" dirty="0">
                  <a:solidFill>
                    <a:schemeClr val="bg1"/>
                  </a:solidFill>
                  <a:latin typeface="Times New Roman" charset="0"/>
                  <a:ea typeface="Times New Roman" charset="0"/>
                  <a:cs typeface="Times New Roman" charset="0"/>
                </a:rPr>
                <a:t>Jupiter at 13AU Saturn at 6AU</a:t>
              </a:r>
            </a:p>
          </p:txBody>
        </p:sp>
        <p:sp>
          <p:nvSpPr>
            <p:cNvPr id="48" name="TextBox 47"/>
            <p:cNvSpPr txBox="1"/>
            <p:nvPr/>
          </p:nvSpPr>
          <p:spPr>
            <a:xfrm>
              <a:off x="4839112" y="3762172"/>
              <a:ext cx="1497263" cy="318472"/>
            </a:xfrm>
            <a:prstGeom prst="rect">
              <a:avLst/>
            </a:prstGeom>
            <a:noFill/>
          </p:spPr>
          <p:txBody>
            <a:bodyPr wrap="square" rtlCol="0">
              <a:spAutoFit/>
            </a:bodyPr>
            <a:lstStyle/>
            <a:p>
              <a:r>
                <a:rPr lang="en-US" sz="3200" dirty="0">
                  <a:solidFill>
                    <a:srgbClr val="FFFFFF"/>
                  </a:solidFill>
                  <a:latin typeface="Times New Roman" charset="0"/>
                  <a:ea typeface="Times New Roman" charset="0"/>
                  <a:cs typeface="Times New Roman" charset="0"/>
                </a:rPr>
                <a:t>model</a:t>
              </a:r>
            </a:p>
          </p:txBody>
        </p:sp>
        <p:cxnSp>
          <p:nvCxnSpPr>
            <p:cNvPr id="50" name="Straight Arrow Connector 49"/>
            <p:cNvCxnSpPr/>
            <p:nvPr/>
          </p:nvCxnSpPr>
          <p:spPr>
            <a:xfrm flipH="1">
              <a:off x="2326640" y="1616665"/>
              <a:ext cx="593952" cy="6083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2623616" y="1893662"/>
              <a:ext cx="402776" cy="7468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778497" y="3777262"/>
              <a:ext cx="2050720" cy="318472"/>
            </a:xfrm>
            <a:prstGeom prst="rect">
              <a:avLst/>
            </a:prstGeom>
            <a:noFill/>
          </p:spPr>
          <p:txBody>
            <a:bodyPr wrap="square" rtlCol="0">
              <a:spAutoFit/>
            </a:bodyPr>
            <a:lstStyle/>
            <a:p>
              <a:r>
                <a:rPr lang="en-US" sz="3200" dirty="0" smtClean="0">
                  <a:solidFill>
                    <a:schemeClr val="bg1"/>
                  </a:solidFill>
                  <a:latin typeface="Times New Roman" charset="0"/>
                  <a:ea typeface="Times New Roman" charset="0"/>
                  <a:cs typeface="Times New Roman" charset="0"/>
                </a:rPr>
                <a:t>Dust </a:t>
              </a:r>
              <a:r>
                <a:rPr lang="en-US" sz="3200" dirty="0">
                  <a:solidFill>
                    <a:schemeClr val="bg1"/>
                  </a:solidFill>
                  <a:latin typeface="Times New Roman" charset="0"/>
                  <a:ea typeface="Times New Roman" charset="0"/>
                  <a:cs typeface="Times New Roman" charset="0"/>
                </a:rPr>
                <a:t>Model</a:t>
              </a:r>
            </a:p>
          </p:txBody>
        </p:sp>
      </p:grpSp>
      <p:sp>
        <p:nvSpPr>
          <p:cNvPr id="57" name="TextBox 56"/>
          <p:cNvSpPr txBox="1"/>
          <p:nvPr/>
        </p:nvSpPr>
        <p:spPr>
          <a:xfrm>
            <a:off x="13563600" y="7467600"/>
            <a:ext cx="16687800" cy="1446550"/>
          </a:xfrm>
          <a:prstGeom prst="rect">
            <a:avLst/>
          </a:prstGeom>
          <a:solidFill>
            <a:srgbClr val="0070C0"/>
          </a:solidFill>
          <a:ln>
            <a:solidFill>
              <a:schemeClr val="bg1"/>
            </a:solidFill>
          </a:ln>
        </p:spPr>
        <p:txBody>
          <a:bodyPr wrap="square" rtlCol="0">
            <a:spAutoFit/>
          </a:bodyPr>
          <a:lstStyle/>
          <a:p>
            <a:pPr algn="ctr"/>
            <a:r>
              <a:rPr lang="en-US" sz="4400" dirty="0" smtClean="0">
                <a:solidFill>
                  <a:schemeClr val="bg1"/>
                </a:solidFill>
                <a:latin typeface="Times New Roman" charset="0"/>
                <a:ea typeface="Times New Roman" charset="0"/>
                <a:cs typeface="Times New Roman" charset="0"/>
              </a:rPr>
              <a:t>Terrestrial </a:t>
            </a:r>
            <a:r>
              <a:rPr lang="en-US" sz="4400" dirty="0">
                <a:solidFill>
                  <a:schemeClr val="bg1"/>
                </a:solidFill>
                <a:latin typeface="Times New Roman" charset="0"/>
                <a:ea typeface="Times New Roman" charset="0"/>
                <a:cs typeface="Times New Roman" charset="0"/>
              </a:rPr>
              <a:t>Z</a:t>
            </a:r>
            <a:r>
              <a:rPr lang="en-US" sz="4400" dirty="0" smtClean="0">
                <a:solidFill>
                  <a:schemeClr val="bg1"/>
                </a:solidFill>
                <a:latin typeface="Times New Roman" charset="0"/>
                <a:ea typeface="Times New Roman" charset="0"/>
                <a:cs typeface="Times New Roman" charset="0"/>
              </a:rPr>
              <a:t>one </a:t>
            </a:r>
            <a:r>
              <a:rPr lang="en-US" sz="4400" dirty="0">
                <a:solidFill>
                  <a:schemeClr val="bg1"/>
                </a:solidFill>
                <a:latin typeface="Times New Roman" charset="0"/>
                <a:ea typeface="Times New Roman" charset="0"/>
                <a:cs typeface="Times New Roman" charset="0"/>
              </a:rPr>
              <a:t>P</a:t>
            </a:r>
            <a:r>
              <a:rPr lang="en-US" sz="4400" dirty="0" smtClean="0">
                <a:solidFill>
                  <a:schemeClr val="bg1"/>
                </a:solidFill>
                <a:latin typeface="Times New Roman" charset="0"/>
                <a:ea typeface="Times New Roman" charset="0"/>
                <a:cs typeface="Times New Roman" charset="0"/>
              </a:rPr>
              <a:t>lanet Formation</a:t>
            </a:r>
            <a:endParaRPr lang="en-US" sz="4400" dirty="0">
              <a:solidFill>
                <a:schemeClr val="bg1"/>
              </a:solidFill>
              <a:latin typeface="Times New Roman" charset="0"/>
              <a:ea typeface="Times New Roman" charset="0"/>
              <a:cs typeface="Times New Roman" charset="0"/>
            </a:endParaRPr>
          </a:p>
          <a:p>
            <a:pPr algn="ctr"/>
            <a:r>
              <a:rPr lang="en-US" sz="4400" dirty="0">
                <a:solidFill>
                  <a:schemeClr val="bg1"/>
                </a:solidFill>
                <a:latin typeface="Times New Roman" charset="0"/>
                <a:ea typeface="Times New Roman" charset="0"/>
                <a:cs typeface="Times New Roman" charset="0"/>
              </a:rPr>
              <a:t>AU-scale imaging </a:t>
            </a:r>
            <a:r>
              <a:rPr lang="en-US" sz="4400" dirty="0" smtClean="0">
                <a:solidFill>
                  <a:schemeClr val="bg1"/>
                </a:solidFill>
                <a:latin typeface="Times New Roman" charset="0"/>
                <a:ea typeface="Times New Roman" charset="0"/>
                <a:cs typeface="Times New Roman" charset="0"/>
              </a:rPr>
              <a:t>of a 1Myr </a:t>
            </a:r>
            <a:r>
              <a:rPr lang="en-US" sz="4400" dirty="0">
                <a:solidFill>
                  <a:schemeClr val="bg1"/>
                </a:solidFill>
                <a:latin typeface="Times New Roman" charset="0"/>
                <a:ea typeface="Times New Roman" charset="0"/>
                <a:cs typeface="Times New Roman" charset="0"/>
              </a:rPr>
              <a:t>protoplanetary disk at </a:t>
            </a:r>
            <a:r>
              <a:rPr lang="en-US" sz="4400" dirty="0" smtClean="0">
                <a:solidFill>
                  <a:schemeClr val="bg1"/>
                </a:solidFill>
                <a:latin typeface="Times New Roman" charset="0"/>
                <a:ea typeface="Times New Roman" charset="0"/>
                <a:cs typeface="Times New Roman" charset="0"/>
              </a:rPr>
              <a:t>a distance of 140pc</a:t>
            </a:r>
            <a:endParaRPr lang="en-US" sz="4400" dirty="0">
              <a:solidFill>
                <a:schemeClr val="bg1"/>
              </a:solidFill>
              <a:latin typeface="Times New Roman" charset="0"/>
              <a:ea typeface="Times New Roman" charset="0"/>
              <a:cs typeface="Times New Roman" charset="0"/>
            </a:endParaRPr>
          </a:p>
        </p:txBody>
      </p:sp>
      <p:sp>
        <p:nvSpPr>
          <p:cNvPr id="24" name="TextBox 23"/>
          <p:cNvSpPr txBox="1"/>
          <p:nvPr/>
        </p:nvSpPr>
        <p:spPr>
          <a:xfrm>
            <a:off x="609600" y="24155400"/>
            <a:ext cx="7817549" cy="9879628"/>
          </a:xfrm>
          <a:prstGeom prst="rect">
            <a:avLst/>
          </a:prstGeom>
          <a:noFill/>
          <a:ln w="38100">
            <a:solidFill>
              <a:srgbClr val="C00000"/>
            </a:solidFill>
          </a:ln>
        </p:spPr>
        <p:txBody>
          <a:bodyPr wrap="square" rtlCol="0">
            <a:spAutoFit/>
          </a:bodyPr>
          <a:lstStyle/>
          <a:p>
            <a:pPr algn="just"/>
            <a:r>
              <a:rPr lang="en-US" sz="3600" dirty="0">
                <a:latin typeface="Times New Roman" charset="0"/>
                <a:ea typeface="Times New Roman" charset="0"/>
                <a:cs typeface="Times New Roman" charset="0"/>
              </a:rPr>
              <a:t>Expected radio-</a:t>
            </a:r>
            <a:r>
              <a:rPr lang="en-US" sz="3600" dirty="0" err="1">
                <a:latin typeface="Times New Roman" charset="0"/>
                <a:ea typeface="Times New Roman" charset="0"/>
                <a:cs typeface="Times New Roman" charset="0"/>
              </a:rPr>
              <a:t>submm</a:t>
            </a:r>
            <a:r>
              <a:rPr lang="en-US" sz="3600" dirty="0">
                <a:latin typeface="Times New Roman" charset="0"/>
                <a:ea typeface="Times New Roman" charset="0"/>
                <a:cs typeface="Times New Roman" charset="0"/>
              </a:rPr>
              <a:t> facilities </a:t>
            </a:r>
            <a:r>
              <a:rPr lang="en-US" sz="3600" dirty="0" smtClean="0">
                <a:latin typeface="Times New Roman" charset="0"/>
                <a:ea typeface="Times New Roman" charset="0"/>
                <a:cs typeface="Times New Roman" charset="0"/>
              </a:rPr>
              <a:t>into </a:t>
            </a:r>
            <a:r>
              <a:rPr lang="en-US" sz="3600" dirty="0">
                <a:latin typeface="Times New Roman" charset="0"/>
                <a:ea typeface="Times New Roman" charset="0"/>
                <a:cs typeface="Times New Roman" charset="0"/>
              </a:rPr>
              <a:t>the mid-21</a:t>
            </a:r>
            <a:r>
              <a:rPr lang="en-US" sz="3600" baseline="30000" dirty="0">
                <a:latin typeface="Times New Roman" charset="0"/>
                <a:ea typeface="Times New Roman" charset="0"/>
                <a:cs typeface="Times New Roman" charset="0"/>
              </a:rPr>
              <a:t>st</a:t>
            </a:r>
            <a:r>
              <a:rPr lang="en-US" sz="3600" dirty="0">
                <a:latin typeface="Times New Roman" charset="0"/>
                <a:ea typeface="Times New Roman" charset="0"/>
                <a:cs typeface="Times New Roman" charset="0"/>
              </a:rPr>
              <a:t> </a:t>
            </a:r>
            <a:r>
              <a:rPr lang="en-US" sz="3600" dirty="0" smtClean="0">
                <a:latin typeface="Times New Roman" charset="0"/>
                <a:ea typeface="Times New Roman" charset="0"/>
                <a:cs typeface="Times New Roman" charset="0"/>
              </a:rPr>
              <a:t>century. The </a:t>
            </a:r>
            <a:r>
              <a:rPr lang="en-US" sz="3600" dirty="0" err="1">
                <a:latin typeface="Times New Roman" charset="0"/>
                <a:ea typeface="Times New Roman" charset="0"/>
                <a:cs typeface="Times New Roman" charset="0"/>
              </a:rPr>
              <a:t>ngVLA</a:t>
            </a:r>
            <a:r>
              <a:rPr lang="en-US" sz="3600" dirty="0">
                <a:latin typeface="Times New Roman" charset="0"/>
                <a:ea typeface="Times New Roman" charset="0"/>
                <a:cs typeface="Times New Roman" charset="0"/>
              </a:rPr>
              <a:t> is positioned to uniquely address a number of </a:t>
            </a:r>
            <a:r>
              <a:rPr lang="en-US" sz="3600" b="1" i="1" dirty="0">
                <a:latin typeface="Times New Roman" charset="0"/>
                <a:ea typeface="Times New Roman" charset="0"/>
                <a:cs typeface="Times New Roman" charset="0"/>
              </a:rPr>
              <a:t>key science goals </a:t>
            </a:r>
            <a:r>
              <a:rPr lang="en-US" sz="3600" dirty="0">
                <a:latin typeface="Times New Roman" charset="0"/>
                <a:ea typeface="Times New Roman" charset="0"/>
                <a:cs typeface="Times New Roman" charset="0"/>
              </a:rPr>
              <a:t>including</a:t>
            </a:r>
            <a:r>
              <a:rPr lang="en-US" sz="3600" dirty="0" smtClean="0">
                <a:latin typeface="Times New Roman" charset="0"/>
                <a:ea typeface="Times New Roman" charset="0"/>
                <a:cs typeface="Times New Roman" charset="0"/>
              </a:rPr>
              <a:t>:</a:t>
            </a:r>
          </a:p>
          <a:p>
            <a:pPr algn="just"/>
            <a:endParaRPr lang="en-US" sz="2400" dirty="0">
              <a:latin typeface="Times New Roman" charset="0"/>
              <a:ea typeface="Times New Roman" charset="0"/>
              <a:cs typeface="Times New Roman" charset="0"/>
            </a:endParaRPr>
          </a:p>
          <a:p>
            <a:pPr marL="457200" indent="-457200" algn="just">
              <a:buClr>
                <a:srgbClr val="C00000"/>
              </a:buClr>
              <a:buSzPct val="150000"/>
              <a:buFont typeface="Wingdings" charset="2"/>
              <a:buChar char="Ø"/>
            </a:pPr>
            <a:r>
              <a:rPr lang="en-US" sz="3600" dirty="0">
                <a:solidFill>
                  <a:srgbClr val="000000"/>
                </a:solidFill>
                <a:latin typeface="Times New Roman"/>
              </a:rPr>
              <a:t>Direct imaging of planet formation in the terrestrial-zone</a:t>
            </a:r>
          </a:p>
          <a:p>
            <a:pPr marL="457200" indent="-457200" algn="just">
              <a:buClr>
                <a:srgbClr val="C00000"/>
              </a:buClr>
              <a:buSzPct val="150000"/>
              <a:buFont typeface="Wingdings" charset="2"/>
              <a:buChar char="Ø"/>
            </a:pPr>
            <a:endParaRPr lang="en-US" sz="2400" dirty="0">
              <a:solidFill>
                <a:srgbClr val="000000"/>
              </a:solidFill>
              <a:latin typeface="Times New Roman"/>
            </a:endParaRPr>
          </a:p>
          <a:p>
            <a:pPr marL="457200" indent="-457200" algn="just">
              <a:buClr>
                <a:srgbClr val="C00000"/>
              </a:buClr>
              <a:buSzPct val="150000"/>
              <a:buFont typeface="Wingdings" charset="2"/>
              <a:buChar char="Ø"/>
            </a:pPr>
            <a:r>
              <a:rPr lang="en-US" sz="3600" dirty="0">
                <a:solidFill>
                  <a:srgbClr val="000000"/>
                </a:solidFill>
                <a:latin typeface="Times New Roman"/>
              </a:rPr>
              <a:t>Mapping dust-obscured star formation and the cosmic baryon cycle down to pc-scales out to the Virgo cluster.</a:t>
            </a:r>
          </a:p>
          <a:p>
            <a:pPr marL="457200" indent="-457200" algn="just">
              <a:buClr>
                <a:srgbClr val="C00000"/>
              </a:buClr>
              <a:buSzPct val="150000"/>
              <a:buFont typeface="Wingdings" charset="2"/>
              <a:buChar char="Ø"/>
            </a:pPr>
            <a:endParaRPr lang="en-US" sz="2400" dirty="0">
              <a:solidFill>
                <a:srgbClr val="000000"/>
              </a:solidFill>
              <a:latin typeface="Times New Roman"/>
            </a:endParaRPr>
          </a:p>
          <a:p>
            <a:pPr marL="457200" indent="-457200" algn="just">
              <a:buClr>
                <a:srgbClr val="C00000"/>
              </a:buClr>
              <a:buSzPct val="150000"/>
              <a:buFont typeface="Wingdings" charset="2"/>
              <a:buChar char="Ø"/>
            </a:pPr>
            <a:r>
              <a:rPr lang="en-US" sz="3600" dirty="0" smtClean="0">
                <a:solidFill>
                  <a:srgbClr val="000000"/>
                </a:solidFill>
                <a:latin typeface="Times New Roman"/>
              </a:rPr>
              <a:t>Taking a census </a:t>
            </a:r>
            <a:r>
              <a:rPr lang="en-US" sz="3600" dirty="0">
                <a:solidFill>
                  <a:srgbClr val="000000"/>
                </a:solidFill>
                <a:latin typeface="Times New Roman"/>
              </a:rPr>
              <a:t>of the molecular gas which fuels star formation back to first light and cosmic reionization.</a:t>
            </a:r>
          </a:p>
          <a:p>
            <a:pPr marL="457200" indent="-457200" algn="just">
              <a:buClr>
                <a:srgbClr val="C00000"/>
              </a:buClr>
              <a:buSzPct val="150000"/>
              <a:buFont typeface="Wingdings" charset="2"/>
              <a:buChar char="Ø"/>
            </a:pPr>
            <a:endParaRPr lang="en-US" sz="2400" dirty="0">
              <a:solidFill>
                <a:srgbClr val="000000"/>
              </a:solidFill>
              <a:latin typeface="Times New Roman"/>
            </a:endParaRPr>
          </a:p>
          <a:p>
            <a:pPr marL="457200" indent="-457200" algn="just">
              <a:buClr>
                <a:srgbClr val="C00000"/>
              </a:buClr>
              <a:buSzPct val="150000"/>
              <a:buFont typeface="Wingdings" charset="2"/>
              <a:buChar char="Ø"/>
            </a:pPr>
            <a:r>
              <a:rPr lang="en-US" sz="3600" dirty="0" smtClean="0">
                <a:solidFill>
                  <a:srgbClr val="000000"/>
                </a:solidFill>
                <a:latin typeface="Times New Roman"/>
              </a:rPr>
              <a:t>Carrying out </a:t>
            </a:r>
            <a:r>
              <a:rPr lang="en-US" sz="3600" dirty="0">
                <a:solidFill>
                  <a:srgbClr val="000000"/>
                </a:solidFill>
                <a:latin typeface="Times New Roman"/>
              </a:rPr>
              <a:t>novel techniques for exploring temporal phenomena from milliseconds to years.  </a:t>
            </a:r>
          </a:p>
        </p:txBody>
      </p:sp>
      <p:sp>
        <p:nvSpPr>
          <p:cNvPr id="25" name="TextBox 24"/>
          <p:cNvSpPr txBox="1"/>
          <p:nvPr/>
        </p:nvSpPr>
        <p:spPr>
          <a:xfrm flipH="1">
            <a:off x="13468019" y="14986799"/>
            <a:ext cx="16919852" cy="2862322"/>
          </a:xfrm>
          <a:prstGeom prst="rect">
            <a:avLst/>
          </a:prstGeom>
          <a:noFill/>
        </p:spPr>
        <p:txBody>
          <a:bodyPr wrap="square" rtlCol="0">
            <a:spAutoFit/>
          </a:bodyPr>
          <a:lstStyle/>
          <a:p>
            <a:pPr algn="just"/>
            <a:r>
              <a:rPr lang="en-US" i="1" dirty="0" smtClean="0">
                <a:latin typeface="Times New Roman" charset="0"/>
                <a:ea typeface="Times New Roman" charset="0"/>
                <a:cs typeface="Times New Roman" charset="0"/>
              </a:rPr>
              <a:t>(From </a:t>
            </a:r>
            <a:r>
              <a:rPr lang="en-US" i="1" dirty="0" err="1" smtClean="0">
                <a:latin typeface="Times New Roman" charset="0"/>
                <a:ea typeface="Times New Roman" charset="0"/>
                <a:cs typeface="Times New Roman" charset="0"/>
              </a:rPr>
              <a:t>Isella</a:t>
            </a:r>
            <a:r>
              <a:rPr lang="en-US" i="1" dirty="0" smtClean="0">
                <a:latin typeface="Times New Roman" charset="0"/>
                <a:ea typeface="Times New Roman" charset="0"/>
                <a:cs typeface="Times New Roman" charset="0"/>
              </a:rPr>
              <a:t> et al. 2015)  </a:t>
            </a:r>
            <a:r>
              <a:rPr lang="en-US" dirty="0" smtClean="0">
                <a:latin typeface="Times New Roman" charset="0"/>
                <a:ea typeface="Times New Roman" charset="0"/>
                <a:cs typeface="Times New Roman" charset="0"/>
              </a:rPr>
              <a:t>Models of </a:t>
            </a:r>
            <a:r>
              <a:rPr lang="en-US" dirty="0">
                <a:latin typeface="Times New Roman" charset="0"/>
                <a:ea typeface="Times New Roman" charset="0"/>
                <a:cs typeface="Times New Roman" charset="0"/>
              </a:rPr>
              <a:t>the </a:t>
            </a:r>
            <a:r>
              <a:rPr lang="en-US" dirty="0" smtClean="0">
                <a:latin typeface="Times New Roman" charset="0"/>
                <a:ea typeface="Times New Roman" charset="0"/>
                <a:cs typeface="Times New Roman" charset="0"/>
              </a:rPr>
              <a:t>dust continuum </a:t>
            </a:r>
            <a:r>
              <a:rPr lang="en-US" dirty="0">
                <a:latin typeface="Times New Roman" charset="0"/>
                <a:ea typeface="Times New Roman" charset="0"/>
                <a:cs typeface="Times New Roman" charset="0"/>
              </a:rPr>
              <a:t>emission from </a:t>
            </a:r>
            <a:r>
              <a:rPr lang="en-US" dirty="0" smtClean="0">
                <a:latin typeface="Times New Roman" charset="0"/>
                <a:ea typeface="Times New Roman" charset="0"/>
                <a:cs typeface="Times New Roman" charset="0"/>
              </a:rPr>
              <a:t>a 1Myr old protoplanetary disk around a 1M</a:t>
            </a:r>
            <a:r>
              <a:rPr lang="en-US" baseline="-25000" dirty="0" smtClean="0">
                <a:latin typeface="Times New Roman" charset="0"/>
                <a:ea typeface="Times New Roman" charset="0"/>
                <a:cs typeface="Times New Roman" charset="0"/>
              </a:rPr>
              <a:t>o</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protostar</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The disk hosts </a:t>
            </a:r>
            <a:r>
              <a:rPr lang="en-US" dirty="0" smtClean="0">
                <a:latin typeface="Times New Roman" charset="0"/>
                <a:ea typeface="Times New Roman" charset="0"/>
                <a:cs typeface="Times New Roman" charset="0"/>
              </a:rPr>
              <a:t>forming </a:t>
            </a:r>
            <a:r>
              <a:rPr lang="en-US" dirty="0">
                <a:latin typeface="Times New Roman" charset="0"/>
                <a:ea typeface="Times New Roman" charset="0"/>
                <a:cs typeface="Times New Roman" charset="0"/>
              </a:rPr>
              <a:t>Jupiter and </a:t>
            </a:r>
            <a:r>
              <a:rPr lang="en-US" dirty="0" smtClean="0">
                <a:latin typeface="Times New Roman" charset="0"/>
                <a:ea typeface="Times New Roman" charset="0"/>
                <a:cs typeface="Times New Roman" charset="0"/>
              </a:rPr>
              <a:t>Saturn </a:t>
            </a:r>
            <a:r>
              <a:rPr lang="en-US" dirty="0">
                <a:latin typeface="Times New Roman" charset="0"/>
                <a:ea typeface="Times New Roman" charset="0"/>
                <a:cs typeface="Times New Roman" charset="0"/>
              </a:rPr>
              <a:t>mass </a:t>
            </a:r>
            <a:r>
              <a:rPr lang="en-US" dirty="0" smtClean="0">
                <a:latin typeface="Times New Roman" charset="0"/>
                <a:ea typeface="Times New Roman" charset="0"/>
                <a:cs typeface="Times New Roman" charset="0"/>
              </a:rPr>
              <a:t>planets </a:t>
            </a:r>
            <a:r>
              <a:rPr lang="en-US" dirty="0">
                <a:latin typeface="Times New Roman" charset="0"/>
                <a:ea typeface="Times New Roman" charset="0"/>
                <a:cs typeface="Times New Roman" charset="0"/>
              </a:rPr>
              <a:t>at 12 AU and 6 AU from the central star, respectively. Because of the high optical depth within a radius of 10 AU, the emission at frequencies &gt; 50 GHz reveals only the outermost planet. </a:t>
            </a:r>
            <a:r>
              <a:rPr lang="en-US" b="1" i="1" dirty="0">
                <a:latin typeface="Times New Roman" charset="0"/>
                <a:ea typeface="Times New Roman" charset="0"/>
                <a:cs typeface="Times New Roman" charset="0"/>
              </a:rPr>
              <a:t>The emission at frequencies &lt;50 GHz reveals both </a:t>
            </a:r>
            <a:r>
              <a:rPr lang="en-US" b="1" i="1" dirty="0" smtClean="0">
                <a:latin typeface="Times New Roman" charset="0"/>
                <a:ea typeface="Times New Roman" charset="0"/>
                <a:cs typeface="Times New Roman" charset="0"/>
              </a:rPr>
              <a:t>planets in formation.</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The </a:t>
            </a:r>
            <a:r>
              <a:rPr lang="en-US" dirty="0" smtClean="0">
                <a:latin typeface="Times New Roman" charset="0"/>
                <a:ea typeface="Times New Roman" charset="0"/>
                <a:cs typeface="Times New Roman" charset="0"/>
              </a:rPr>
              <a:t>right </a:t>
            </a:r>
            <a:r>
              <a:rPr lang="en-US" dirty="0">
                <a:latin typeface="Times New Roman" charset="0"/>
                <a:ea typeface="Times New Roman" charset="0"/>
                <a:cs typeface="Times New Roman" charset="0"/>
              </a:rPr>
              <a:t>panel shows the simulated </a:t>
            </a:r>
            <a:r>
              <a:rPr lang="en-US" dirty="0" err="1">
                <a:latin typeface="Times New Roman" charset="0"/>
                <a:ea typeface="Times New Roman" charset="0"/>
                <a:cs typeface="Times New Roman" charset="0"/>
              </a:rPr>
              <a:t>ngVLA</a:t>
            </a:r>
            <a:r>
              <a:rPr lang="en-US" dirty="0">
                <a:latin typeface="Times New Roman" charset="0"/>
                <a:ea typeface="Times New Roman" charset="0"/>
                <a:cs typeface="Times New Roman" charset="0"/>
              </a:rPr>
              <a:t> observation of the 25 GHz disk </a:t>
            </a:r>
            <a:r>
              <a:rPr lang="en-US" dirty="0" smtClean="0">
                <a:latin typeface="Times New Roman" charset="0"/>
                <a:ea typeface="Times New Roman" charset="0"/>
                <a:cs typeface="Times New Roman" charset="0"/>
              </a:rPr>
              <a:t>emission, assuming a distance of 140pc, with a resolution of </a:t>
            </a:r>
            <a:r>
              <a:rPr lang="en-US" dirty="0">
                <a:latin typeface="Times New Roman" charset="0"/>
                <a:ea typeface="Times New Roman" charset="0"/>
                <a:cs typeface="Times New Roman" charset="0"/>
              </a:rPr>
              <a:t>10 mas </a:t>
            </a:r>
            <a:r>
              <a:rPr lang="en-US" dirty="0" smtClean="0">
                <a:latin typeface="Times New Roman" charset="0"/>
                <a:ea typeface="Times New Roman" charset="0"/>
                <a:cs typeface="Times New Roman" charset="0"/>
              </a:rPr>
              <a:t>(~1AU), and a </a:t>
            </a:r>
            <a:r>
              <a:rPr lang="en-US" dirty="0">
                <a:latin typeface="Times New Roman" charset="0"/>
                <a:ea typeface="Times New Roman" charset="0"/>
                <a:cs typeface="Times New Roman" charset="0"/>
              </a:rPr>
              <a:t>noise level </a:t>
            </a:r>
            <a:r>
              <a:rPr lang="en-US" dirty="0" smtClean="0">
                <a:latin typeface="Times New Roman" charset="0"/>
                <a:ea typeface="Times New Roman" charset="0"/>
                <a:cs typeface="Times New Roman" charset="0"/>
              </a:rPr>
              <a:t>of </a:t>
            </a:r>
            <a:r>
              <a:rPr lang="en-US" dirty="0">
                <a:latin typeface="Times New Roman" charset="0"/>
                <a:ea typeface="Times New Roman" charset="0"/>
                <a:cs typeface="Times New Roman" charset="0"/>
              </a:rPr>
              <a:t>1 K. </a:t>
            </a:r>
          </a:p>
        </p:txBody>
      </p:sp>
      <p:pic>
        <p:nvPicPr>
          <p:cNvPr id="58" name="Picture 5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82400" y="19231582"/>
            <a:ext cx="9144000" cy="6519553"/>
          </a:xfrm>
          <a:prstGeom prst="rect">
            <a:avLst/>
          </a:prstGeom>
        </p:spPr>
      </p:pic>
      <p:sp>
        <p:nvSpPr>
          <p:cNvPr id="59" name="Rectangle 5"/>
          <p:cNvSpPr>
            <a:spLocks noChangeArrowheads="1"/>
          </p:cNvSpPr>
          <p:nvPr/>
        </p:nvSpPr>
        <p:spPr bwMode="auto">
          <a:xfrm>
            <a:off x="17089872" y="18095695"/>
            <a:ext cx="9275328" cy="949840"/>
          </a:xfrm>
          <a:prstGeom prst="rect">
            <a:avLst/>
          </a:prstGeom>
          <a:solidFill>
            <a:srgbClr val="0070C0"/>
          </a:solidFill>
          <a:ln w="9525">
            <a:solidFill>
              <a:schemeClr val="bg1"/>
            </a:solidFill>
            <a:round/>
            <a:headEnd/>
            <a:tailEnd/>
          </a:ln>
        </p:spPr>
        <p:txBody>
          <a:bodyPr wrap="none" lIns="137147" tIns="68754" rIns="137147" bIns="68754" anchor="ctr"/>
          <a:lstStyle/>
          <a:p>
            <a:pPr algn="ctr">
              <a:tabLst>
                <a:tab pos="0" algn="l"/>
                <a:tab pos="914310" algn="l"/>
                <a:tab pos="1828620" algn="l"/>
                <a:tab pos="2742930" algn="l"/>
                <a:tab pos="3657239" algn="l"/>
                <a:tab pos="4571549" algn="l"/>
                <a:tab pos="5485860" algn="l"/>
                <a:tab pos="6400169" algn="l"/>
                <a:tab pos="7314479" algn="l"/>
                <a:tab pos="8228789" algn="l"/>
                <a:tab pos="9143099" algn="l"/>
                <a:tab pos="10057409" algn="l"/>
                <a:tab pos="10133602" algn="l"/>
              </a:tabLst>
            </a:pPr>
            <a:r>
              <a:rPr lang="en-US" sz="4400" dirty="0" smtClean="0">
                <a:solidFill>
                  <a:srgbClr val="FFFFFF"/>
                </a:solidFill>
                <a:latin typeface="Times New Roman"/>
              </a:rPr>
              <a:t>The Cool Gas History of the Universe</a:t>
            </a:r>
            <a:endParaRPr lang="en-US" sz="4400" dirty="0">
              <a:solidFill>
                <a:schemeClr val="bg1"/>
              </a:solidFill>
              <a:latin typeface="Times New Roman"/>
            </a:endParaRPr>
          </a:p>
        </p:txBody>
      </p:sp>
      <p:grpSp>
        <p:nvGrpSpPr>
          <p:cNvPr id="75" name="Group 74"/>
          <p:cNvGrpSpPr>
            <a:grpSpLocks noChangeAspect="1"/>
          </p:cNvGrpSpPr>
          <p:nvPr/>
        </p:nvGrpSpPr>
        <p:grpSpPr>
          <a:xfrm>
            <a:off x="21408471" y="19274135"/>
            <a:ext cx="10366929" cy="4263333"/>
            <a:chOff x="2019559" y="1122562"/>
            <a:chExt cx="8479388" cy="3438760"/>
          </a:xfrm>
        </p:grpSpPr>
        <p:grpSp>
          <p:nvGrpSpPr>
            <p:cNvPr id="76" name="Group 75"/>
            <p:cNvGrpSpPr/>
            <p:nvPr/>
          </p:nvGrpSpPr>
          <p:grpSpPr>
            <a:xfrm>
              <a:off x="2019559" y="1168613"/>
              <a:ext cx="3963934" cy="3392709"/>
              <a:chOff x="495558" y="1168613"/>
              <a:chExt cx="3963934" cy="3392709"/>
            </a:xfrm>
          </p:grpSpPr>
          <p:pic>
            <p:nvPicPr>
              <p:cNvPr id="83" name="Picture 82" descr="mod.png"/>
              <p:cNvPicPr>
                <a:picLocks noChangeAspect="1"/>
              </p:cNvPicPr>
              <p:nvPr/>
            </p:nvPicPr>
            <p:blipFill rotWithShape="1">
              <a:blip r:embed="rId11">
                <a:extLst>
                  <a:ext uri="{28A0092B-C50C-407E-A947-70E740481C1C}">
                    <a14:useLocalDpi xmlns:a14="http://schemas.microsoft.com/office/drawing/2010/main" val="0"/>
                  </a:ext>
                </a:extLst>
              </a:blip>
              <a:srcRect l="7712" t="5560" r="636" b="-1530"/>
              <a:stretch/>
            </p:blipFill>
            <p:spPr>
              <a:xfrm>
                <a:off x="495558" y="1168613"/>
                <a:ext cx="3963934" cy="3392709"/>
              </a:xfrm>
              <a:prstGeom prst="rect">
                <a:avLst/>
              </a:prstGeom>
            </p:spPr>
          </p:pic>
          <p:sp>
            <p:nvSpPr>
              <p:cNvPr id="85" name="Rectangle 84"/>
              <p:cNvSpPr/>
              <p:nvPr/>
            </p:nvSpPr>
            <p:spPr>
              <a:xfrm>
                <a:off x="495558" y="4257130"/>
                <a:ext cx="3952493" cy="29217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7" name="Straight Connector 86"/>
              <p:cNvCxnSpPr/>
              <p:nvPr/>
            </p:nvCxnSpPr>
            <p:spPr>
              <a:xfrm>
                <a:off x="729628" y="1323977"/>
                <a:ext cx="0" cy="35206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704259" y="1324529"/>
                <a:ext cx="1227846" cy="372374"/>
              </a:xfrm>
              <a:prstGeom prst="rect">
                <a:avLst/>
              </a:prstGeom>
              <a:noFill/>
            </p:spPr>
            <p:txBody>
              <a:bodyPr wrap="square" rtlCol="0">
                <a:spAutoFit/>
              </a:bodyPr>
              <a:lstStyle/>
              <a:p>
                <a:r>
                  <a:rPr lang="en-US" sz="2400" dirty="0">
                    <a:solidFill>
                      <a:schemeClr val="bg1"/>
                    </a:solidFill>
                    <a:latin typeface="Times New Roman" charset="0"/>
                    <a:ea typeface="Times New Roman" charset="0"/>
                    <a:cs typeface="Times New Roman" charset="0"/>
                  </a:rPr>
                  <a:t>1” = 7kpc</a:t>
                </a:r>
              </a:p>
            </p:txBody>
          </p:sp>
          <p:sp>
            <p:nvSpPr>
              <p:cNvPr id="89" name="TextBox 88"/>
              <p:cNvSpPr txBox="1"/>
              <p:nvPr/>
            </p:nvSpPr>
            <p:spPr>
              <a:xfrm>
                <a:off x="1932106" y="3863852"/>
                <a:ext cx="2357983" cy="372374"/>
              </a:xfrm>
              <a:prstGeom prst="rect">
                <a:avLst/>
              </a:prstGeom>
              <a:noFill/>
            </p:spPr>
            <p:txBody>
              <a:bodyPr wrap="square" rtlCol="0">
                <a:spAutoFit/>
              </a:bodyPr>
              <a:lstStyle/>
              <a:p>
                <a:pPr algn="r"/>
                <a:r>
                  <a:rPr lang="en-US" sz="2400" smtClean="0">
                    <a:solidFill>
                      <a:srgbClr val="FFFFFF"/>
                    </a:solidFill>
                    <a:latin typeface="Times New Roman" charset="0"/>
                    <a:ea typeface="Times New Roman" charset="0"/>
                    <a:cs typeface="Times New Roman" charset="0"/>
                  </a:rPr>
                  <a:t>Narayanan Model</a:t>
                </a:r>
                <a:endParaRPr lang="en-US" sz="2400" dirty="0">
                  <a:solidFill>
                    <a:srgbClr val="FFFFFF"/>
                  </a:solidFill>
                  <a:latin typeface="Times New Roman" charset="0"/>
                  <a:ea typeface="Times New Roman" charset="0"/>
                  <a:cs typeface="Times New Roman" charset="0"/>
                </a:endParaRPr>
              </a:p>
            </p:txBody>
          </p:sp>
        </p:grpSp>
        <p:grpSp>
          <p:nvGrpSpPr>
            <p:cNvPr id="77" name="Group 76"/>
            <p:cNvGrpSpPr/>
            <p:nvPr/>
          </p:nvGrpSpPr>
          <p:grpSpPr>
            <a:xfrm>
              <a:off x="6047219" y="1122562"/>
              <a:ext cx="4451728" cy="3426467"/>
              <a:chOff x="4523218" y="1122561"/>
              <a:chExt cx="4451728" cy="3426467"/>
            </a:xfrm>
          </p:grpSpPr>
          <p:pic>
            <p:nvPicPr>
              <p:cNvPr id="80" name="Picture 79" descr="wcotac.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23218" y="1122561"/>
                <a:ext cx="4376561" cy="3426467"/>
              </a:xfrm>
              <a:prstGeom prst="rect">
                <a:avLst/>
              </a:prstGeom>
            </p:spPr>
          </p:pic>
          <p:cxnSp>
            <p:nvCxnSpPr>
              <p:cNvPr id="81" name="Straight Connector 80"/>
              <p:cNvCxnSpPr/>
              <p:nvPr/>
            </p:nvCxnSpPr>
            <p:spPr>
              <a:xfrm>
                <a:off x="4945260" y="4269151"/>
                <a:ext cx="3918374" cy="0"/>
              </a:xfrm>
              <a:prstGeom prst="line">
                <a:avLst/>
              </a:prstGeom>
              <a:ln w="31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7880504" y="3884755"/>
                <a:ext cx="1094442" cy="372374"/>
              </a:xfrm>
              <a:prstGeom prst="rect">
                <a:avLst/>
              </a:prstGeom>
              <a:noFill/>
            </p:spPr>
            <p:txBody>
              <a:bodyPr wrap="square" rtlCol="0">
                <a:spAutoFit/>
              </a:bodyPr>
              <a:lstStyle/>
              <a:p>
                <a:r>
                  <a:rPr lang="en-US" sz="2400" dirty="0" err="1">
                    <a:solidFill>
                      <a:srgbClr val="FFFFFF"/>
                    </a:solidFill>
                    <a:latin typeface="Times New Roman" charset="0"/>
                    <a:ea typeface="Times New Roman" charset="0"/>
                    <a:cs typeface="Times New Roman" charset="0"/>
                  </a:rPr>
                  <a:t>ngVLA</a:t>
                </a:r>
                <a:endParaRPr lang="en-US" sz="2400" dirty="0">
                  <a:solidFill>
                    <a:srgbClr val="FFFFFF"/>
                  </a:solidFill>
                  <a:latin typeface="Times New Roman" charset="0"/>
                  <a:ea typeface="Times New Roman" charset="0"/>
                  <a:cs typeface="Times New Roman" charset="0"/>
                </a:endParaRPr>
              </a:p>
            </p:txBody>
          </p:sp>
        </p:grpSp>
        <p:sp>
          <p:nvSpPr>
            <p:cNvPr id="79" name="TextBox 78"/>
            <p:cNvSpPr txBox="1"/>
            <p:nvPr/>
          </p:nvSpPr>
          <p:spPr>
            <a:xfrm>
              <a:off x="8062996" y="1206670"/>
              <a:ext cx="2199029" cy="372374"/>
            </a:xfrm>
            <a:prstGeom prst="rect">
              <a:avLst/>
            </a:prstGeom>
            <a:noFill/>
          </p:spPr>
          <p:txBody>
            <a:bodyPr wrap="square" rtlCol="0">
              <a:spAutoFit/>
            </a:bodyPr>
            <a:lstStyle/>
            <a:p>
              <a:pPr algn="r"/>
              <a:r>
                <a:rPr lang="en-US" sz="2400" dirty="0" smtClean="0">
                  <a:solidFill>
                    <a:srgbClr val="FFFFFF"/>
                  </a:solidFill>
                  <a:latin typeface="Times New Roman"/>
                  <a:cs typeface="Times New Roman"/>
                </a:rPr>
                <a:t>z=2</a:t>
              </a:r>
              <a:r>
                <a:rPr lang="en-US" sz="2400" dirty="0">
                  <a:solidFill>
                    <a:srgbClr val="FFFFFF"/>
                  </a:solidFill>
                  <a:latin typeface="Times New Roman"/>
                  <a:cs typeface="Times New Roman"/>
                </a:rPr>
                <a:t>,  </a:t>
              </a:r>
              <a:r>
                <a:rPr lang="en-US" sz="2400" dirty="0" smtClean="0">
                  <a:solidFill>
                    <a:srgbClr val="FFFFFF"/>
                  </a:solidFill>
                  <a:latin typeface="Times New Roman"/>
                  <a:cs typeface="Times New Roman"/>
                </a:rPr>
                <a:t>CO1-0</a:t>
              </a:r>
              <a:endParaRPr lang="en-US" sz="2400" dirty="0">
                <a:solidFill>
                  <a:srgbClr val="FFFFFF"/>
                </a:solidFill>
                <a:latin typeface="Times New Roman"/>
                <a:cs typeface="Times New Roman"/>
              </a:endParaRPr>
            </a:p>
          </p:txBody>
        </p:sp>
      </p:grpSp>
      <p:sp>
        <p:nvSpPr>
          <p:cNvPr id="27" name="Rectangle 26"/>
          <p:cNvSpPr/>
          <p:nvPr/>
        </p:nvSpPr>
        <p:spPr>
          <a:xfrm>
            <a:off x="21663630" y="23713618"/>
            <a:ext cx="10264170" cy="3785652"/>
          </a:xfrm>
          <a:prstGeom prst="rect">
            <a:avLst/>
          </a:prstGeom>
        </p:spPr>
        <p:txBody>
          <a:bodyPr wrap="square">
            <a:spAutoFit/>
          </a:bodyPr>
          <a:lstStyle/>
          <a:p>
            <a:pPr algn="just"/>
            <a:r>
              <a:rPr lang="en-US" dirty="0" smtClean="0">
                <a:latin typeface="CMR9" charset="0"/>
              </a:rPr>
              <a:t>Simulation of </a:t>
            </a:r>
            <a:r>
              <a:rPr lang="en-US" dirty="0" err="1">
                <a:latin typeface="CMR9" charset="0"/>
              </a:rPr>
              <a:t>ngVLA</a:t>
            </a:r>
            <a:r>
              <a:rPr lang="en-US" dirty="0">
                <a:latin typeface="CMR9" charset="0"/>
              </a:rPr>
              <a:t> capabilities to </a:t>
            </a:r>
            <a:r>
              <a:rPr lang="en-US" dirty="0" smtClean="0">
                <a:latin typeface="CMR9" charset="0"/>
              </a:rPr>
              <a:t>image the CO(1-0</a:t>
            </a:r>
            <a:r>
              <a:rPr lang="en-US" dirty="0">
                <a:latin typeface="CMR9" charset="0"/>
              </a:rPr>
              <a:t>) </a:t>
            </a:r>
            <a:r>
              <a:rPr lang="en-US" dirty="0" smtClean="0">
                <a:latin typeface="CMR9" charset="0"/>
              </a:rPr>
              <a:t>emission from a model forming disk galaxy </a:t>
            </a:r>
            <a:r>
              <a:rPr lang="en-US" dirty="0">
                <a:latin typeface="CMR9" charset="0"/>
              </a:rPr>
              <a:t>at </a:t>
            </a:r>
            <a:r>
              <a:rPr lang="en-US" i="1" dirty="0">
                <a:latin typeface="CMMI9" charset="0"/>
              </a:rPr>
              <a:t>z</a:t>
            </a:r>
            <a:r>
              <a:rPr lang="en-US" dirty="0">
                <a:latin typeface="CMMI9" charset="0"/>
              </a:rPr>
              <a:t> </a:t>
            </a:r>
            <a:r>
              <a:rPr lang="en-US" dirty="0">
                <a:latin typeface="CMR9" charset="0"/>
              </a:rPr>
              <a:t>= 2. In </a:t>
            </a:r>
            <a:r>
              <a:rPr lang="en-US" dirty="0" smtClean="0">
                <a:latin typeface="CMR9" charset="0"/>
              </a:rPr>
              <a:t>10 </a:t>
            </a:r>
            <a:r>
              <a:rPr lang="en-US" dirty="0">
                <a:latin typeface="CMR9" charset="0"/>
              </a:rPr>
              <a:t>hours of integration at </a:t>
            </a:r>
            <a:r>
              <a:rPr lang="en-US" dirty="0" smtClean="0">
                <a:latin typeface="CMR9" charset="0"/>
              </a:rPr>
              <a:t>0.15</a:t>
            </a:r>
            <a:r>
              <a:rPr lang="en-US" dirty="0" smtClean="0">
                <a:latin typeface="CMSY6" charset="0"/>
              </a:rPr>
              <a:t>′′ </a:t>
            </a:r>
            <a:r>
              <a:rPr lang="en-US" dirty="0" smtClean="0">
                <a:latin typeface="CMR9" charset="0"/>
              </a:rPr>
              <a:t>resolution (1kpc), </a:t>
            </a:r>
            <a:r>
              <a:rPr lang="en-US" b="1" i="1" dirty="0" smtClean="0">
                <a:latin typeface="CMR9" charset="0"/>
              </a:rPr>
              <a:t>the </a:t>
            </a:r>
            <a:r>
              <a:rPr lang="en-US" b="1" i="1" dirty="0" err="1" smtClean="0">
                <a:latin typeface="CMR9" charset="0"/>
              </a:rPr>
              <a:t>ngVLA</a:t>
            </a:r>
            <a:r>
              <a:rPr lang="en-US" b="1" i="1" dirty="0" smtClean="0">
                <a:latin typeface="CMR9" charset="0"/>
              </a:rPr>
              <a:t> </a:t>
            </a:r>
            <a:r>
              <a:rPr lang="en-US" b="1" i="1" dirty="0">
                <a:latin typeface="CMR9" charset="0"/>
              </a:rPr>
              <a:t>will be able </a:t>
            </a:r>
            <a:r>
              <a:rPr lang="en-US" b="1" i="1" dirty="0" smtClean="0">
                <a:latin typeface="CMR9" charset="0"/>
              </a:rPr>
              <a:t>to </a:t>
            </a:r>
            <a:r>
              <a:rPr lang="en-US" b="1" i="1" dirty="0">
                <a:latin typeface="CMR9" charset="0"/>
              </a:rPr>
              <a:t>resolve </a:t>
            </a:r>
            <a:r>
              <a:rPr lang="en-US" b="1" i="1" dirty="0" smtClean="0">
                <a:latin typeface="CMR9" charset="0"/>
              </a:rPr>
              <a:t>structural </a:t>
            </a:r>
            <a:r>
              <a:rPr lang="en-US" b="1" i="1" dirty="0">
                <a:latin typeface="CMR9" charset="0"/>
              </a:rPr>
              <a:t>detail in the molecular gas reservoir of high-</a:t>
            </a:r>
            <a:r>
              <a:rPr lang="en-US" b="1" i="1" dirty="0">
                <a:latin typeface="CMMI9" charset="0"/>
              </a:rPr>
              <a:t>z </a:t>
            </a:r>
            <a:r>
              <a:rPr lang="en-US" b="1" i="1" dirty="0" smtClean="0">
                <a:latin typeface="CMR9" charset="0"/>
              </a:rPr>
              <a:t>systems</a:t>
            </a:r>
            <a:r>
              <a:rPr lang="en-US" dirty="0" smtClean="0">
                <a:latin typeface="CMR9" charset="0"/>
              </a:rPr>
              <a:t> </a:t>
            </a:r>
            <a:r>
              <a:rPr lang="en-US" b="1" i="1" dirty="0" smtClean="0">
                <a:latin typeface="CMR9" charset="0"/>
              </a:rPr>
              <a:t>at a level an order of magnitude better than </a:t>
            </a:r>
            <a:r>
              <a:rPr lang="en-US" b="1" i="1" dirty="0">
                <a:latin typeface="CMR9" charset="0"/>
              </a:rPr>
              <a:t>ALMA and the </a:t>
            </a:r>
            <a:r>
              <a:rPr lang="en-US" b="1" i="1" dirty="0" smtClean="0">
                <a:latin typeface="CMR9" charset="0"/>
              </a:rPr>
              <a:t>VLA</a:t>
            </a:r>
            <a:r>
              <a:rPr lang="en-US" b="1" dirty="0">
                <a:latin typeface="CMR9" charset="0"/>
              </a:rPr>
              <a:t>. </a:t>
            </a:r>
            <a:r>
              <a:rPr lang="en-US" dirty="0" smtClean="0">
                <a:latin typeface="CMR9" charset="0"/>
              </a:rPr>
              <a:t>The </a:t>
            </a:r>
            <a:r>
              <a:rPr lang="en-US" dirty="0" err="1">
                <a:latin typeface="CMR9" charset="0"/>
              </a:rPr>
              <a:t>ngVLA</a:t>
            </a:r>
            <a:r>
              <a:rPr lang="en-US" dirty="0">
                <a:latin typeface="CMR9" charset="0"/>
              </a:rPr>
              <a:t> reaches an </a:t>
            </a:r>
            <a:r>
              <a:rPr lang="en-US" dirty="0" err="1" smtClean="0">
                <a:latin typeface="CMR9" charset="0"/>
              </a:rPr>
              <a:t>rms</a:t>
            </a:r>
            <a:r>
              <a:rPr lang="en-US" dirty="0" smtClean="0">
                <a:latin typeface="CMR9" charset="0"/>
              </a:rPr>
              <a:t> of 12μJy per 100 km/s channel, which implies a gas </a:t>
            </a:r>
            <a:r>
              <a:rPr lang="en-US" dirty="0">
                <a:latin typeface="CMR9" charset="0"/>
              </a:rPr>
              <a:t>mass sensitivity of </a:t>
            </a:r>
            <a:r>
              <a:rPr lang="en-US" dirty="0" smtClean="0">
                <a:latin typeface="CMR9" charset="0"/>
              </a:rPr>
              <a:t>~2x10</a:t>
            </a:r>
            <a:r>
              <a:rPr lang="en-US" baseline="30000" dirty="0" smtClean="0">
                <a:latin typeface="CMR6" charset="0"/>
              </a:rPr>
              <a:t>8</a:t>
            </a:r>
            <a:r>
              <a:rPr lang="en-US" dirty="0" smtClean="0">
                <a:latin typeface="CMR6" charset="0"/>
              </a:rPr>
              <a:t> </a:t>
            </a:r>
            <a:r>
              <a:rPr lang="en-US" dirty="0">
                <a:latin typeface="CMR9" charset="0"/>
              </a:rPr>
              <a:t>(</a:t>
            </a:r>
            <a:r>
              <a:rPr lang="en-US" dirty="0" smtClean="0">
                <a:latin typeface="CMMI9" charset="0"/>
              </a:rPr>
              <a:t>α</a:t>
            </a:r>
            <a:r>
              <a:rPr lang="en-US" baseline="-25000" dirty="0" smtClean="0">
                <a:latin typeface="CMR6" charset="0"/>
              </a:rPr>
              <a:t>CO</a:t>
            </a:r>
            <a:r>
              <a:rPr lang="en-US" dirty="0" smtClean="0">
                <a:latin typeface="CMMI9" charset="0"/>
              </a:rPr>
              <a:t>/</a:t>
            </a:r>
            <a:r>
              <a:rPr lang="en-US" dirty="0" smtClean="0">
                <a:latin typeface="CMR9" charset="0"/>
              </a:rPr>
              <a:t>0.8) </a:t>
            </a:r>
            <a:r>
              <a:rPr lang="en-US" dirty="0">
                <a:latin typeface="CMR9" charset="0"/>
              </a:rPr>
              <a:t>M</a:t>
            </a:r>
            <a:r>
              <a:rPr lang="en-US" baseline="-25000" dirty="0">
                <a:latin typeface="CMSY6" charset="0"/>
              </a:rPr>
              <a:t>⊙</a:t>
            </a:r>
            <a:r>
              <a:rPr lang="en-US" dirty="0">
                <a:latin typeface="CMSY6" charset="0"/>
              </a:rPr>
              <a:t> </a:t>
            </a:r>
            <a:r>
              <a:rPr lang="en-US" dirty="0">
                <a:latin typeface="CMR9" charset="0"/>
              </a:rPr>
              <a:t>at 1 </a:t>
            </a:r>
            <a:r>
              <a:rPr lang="en-US" dirty="0" err="1">
                <a:latin typeface="CMR9" charset="0"/>
              </a:rPr>
              <a:t>kpc</a:t>
            </a:r>
            <a:r>
              <a:rPr lang="en-US" dirty="0">
                <a:latin typeface="CMR9" charset="0"/>
              </a:rPr>
              <a:t> </a:t>
            </a:r>
            <a:r>
              <a:rPr lang="en-US" dirty="0" smtClean="0">
                <a:latin typeface="CMR9" charset="0"/>
              </a:rPr>
              <a:t>resolution. </a:t>
            </a:r>
            <a:endParaRPr lang="en-US" dirty="0"/>
          </a:p>
        </p:txBody>
      </p:sp>
      <p:sp>
        <p:nvSpPr>
          <p:cNvPr id="91" name="TextBox 90"/>
          <p:cNvSpPr txBox="1"/>
          <p:nvPr/>
        </p:nvSpPr>
        <p:spPr>
          <a:xfrm>
            <a:off x="24917400" y="20112335"/>
            <a:ext cx="1191466" cy="461665"/>
          </a:xfrm>
          <a:prstGeom prst="rect">
            <a:avLst/>
          </a:prstGeom>
          <a:solidFill>
            <a:srgbClr val="000000"/>
          </a:solidFill>
        </p:spPr>
        <p:txBody>
          <a:bodyPr wrap="square" rtlCol="0">
            <a:spAutoFit/>
          </a:bodyPr>
          <a:lstStyle/>
          <a:p>
            <a:pPr algn="r"/>
            <a:r>
              <a:rPr lang="en-US" sz="2400" dirty="0" smtClean="0">
                <a:solidFill>
                  <a:srgbClr val="FFFFFF"/>
                </a:solidFill>
                <a:latin typeface="Times New Roman" charset="0"/>
                <a:ea typeface="Times New Roman" charset="0"/>
                <a:cs typeface="Times New Roman" charset="0"/>
              </a:rPr>
              <a:t>38GHz</a:t>
            </a:r>
            <a:endParaRPr lang="en-US" sz="2400" dirty="0">
              <a:solidFill>
                <a:srgbClr val="FFFFFF"/>
              </a:solidFill>
              <a:latin typeface="Times New Roman" charset="0"/>
              <a:ea typeface="Times New Roman" charset="0"/>
              <a:cs typeface="Times New Roman" charset="0"/>
            </a:endParaRPr>
          </a:p>
        </p:txBody>
      </p:sp>
      <p:sp>
        <p:nvSpPr>
          <p:cNvPr id="28" name="Rectangle 27"/>
          <p:cNvSpPr/>
          <p:nvPr/>
        </p:nvSpPr>
        <p:spPr>
          <a:xfrm>
            <a:off x="8991600" y="25784413"/>
            <a:ext cx="12268200" cy="3785652"/>
          </a:xfrm>
          <a:prstGeom prst="rect">
            <a:avLst/>
          </a:prstGeom>
        </p:spPr>
        <p:txBody>
          <a:bodyPr wrap="square">
            <a:spAutoFit/>
          </a:bodyPr>
          <a:lstStyle/>
          <a:p>
            <a:pPr algn="just"/>
            <a:r>
              <a:rPr lang="en-US" dirty="0" smtClean="0">
                <a:latin typeface="CMR9" charset="0"/>
              </a:rPr>
              <a:t>Mean cosmic </a:t>
            </a:r>
            <a:r>
              <a:rPr lang="en-US" dirty="0">
                <a:latin typeface="CMR9" charset="0"/>
              </a:rPr>
              <a:t>mass density of molecular </a:t>
            </a:r>
            <a:r>
              <a:rPr lang="en-US" dirty="0" smtClean="0">
                <a:latin typeface="CMR9" charset="0"/>
              </a:rPr>
              <a:t>gas as </a:t>
            </a:r>
            <a:r>
              <a:rPr lang="en-US" dirty="0">
                <a:latin typeface="CMR9" charset="0"/>
              </a:rPr>
              <a:t>a function of </a:t>
            </a:r>
            <a:r>
              <a:rPr lang="en-US" dirty="0" smtClean="0">
                <a:latin typeface="CMR9" charset="0"/>
              </a:rPr>
              <a:t>redshift, from surveys carried out with ALMA (pink), and projected for the </a:t>
            </a:r>
            <a:r>
              <a:rPr lang="en-US" dirty="0" err="1" smtClean="0">
                <a:latin typeface="CMR9" charset="0"/>
              </a:rPr>
              <a:t>ngVLA</a:t>
            </a:r>
            <a:r>
              <a:rPr lang="en-US" dirty="0" smtClean="0">
                <a:latin typeface="CMR9" charset="0"/>
              </a:rPr>
              <a:t> (green).  </a:t>
            </a:r>
            <a:r>
              <a:rPr lang="en-US" i="1" dirty="0" smtClean="0">
                <a:latin typeface="CMR9" charset="0"/>
              </a:rPr>
              <a:t>The </a:t>
            </a:r>
            <a:r>
              <a:rPr lang="en-US" i="1" dirty="0">
                <a:latin typeface="CMR9" charset="0"/>
              </a:rPr>
              <a:t>vertical </a:t>
            </a:r>
            <a:r>
              <a:rPr lang="en-US" i="1" dirty="0" smtClean="0">
                <a:latin typeface="CMR9" charset="0"/>
              </a:rPr>
              <a:t>boxes indicate the uncertainties.</a:t>
            </a:r>
            <a:r>
              <a:rPr lang="en-US" dirty="0" smtClean="0">
                <a:latin typeface="CMR9" charset="0"/>
              </a:rPr>
              <a:t> </a:t>
            </a:r>
            <a:r>
              <a:rPr lang="en-US" b="1" i="1" dirty="0" smtClean="0">
                <a:latin typeface="CMR9" charset="0"/>
              </a:rPr>
              <a:t>By delivering 1000’s of galaxies in blind CO surveys vs. 10’s from existing observations</a:t>
            </a:r>
            <a:r>
              <a:rPr lang="en-US" dirty="0" smtClean="0">
                <a:latin typeface="CMR9" charset="0"/>
              </a:rPr>
              <a:t>, the </a:t>
            </a:r>
            <a:r>
              <a:rPr lang="en-US" dirty="0" err="1" smtClean="0">
                <a:latin typeface="CMR9" charset="0"/>
              </a:rPr>
              <a:t>ngVLA</a:t>
            </a:r>
            <a:r>
              <a:rPr lang="en-US" dirty="0">
                <a:latin typeface="CMR9" charset="0"/>
              </a:rPr>
              <a:t> </a:t>
            </a:r>
            <a:r>
              <a:rPr lang="en-US" dirty="0" smtClean="0">
                <a:latin typeface="CMR9" charset="0"/>
              </a:rPr>
              <a:t>will obtain galaxy number counts comparable to the deepest optical surveys, hence providing precision constraints on the evolution of the gas content of galaxies. These measurements reveal the fuel driving the star formation history of the Universe, thereby completing our view of the cosmic baryon cycle.</a:t>
            </a:r>
          </a:p>
        </p:txBody>
      </p:sp>
      <p:sp>
        <p:nvSpPr>
          <p:cNvPr id="92" name="TextBox 91"/>
          <p:cNvSpPr txBox="1"/>
          <p:nvPr/>
        </p:nvSpPr>
        <p:spPr>
          <a:xfrm>
            <a:off x="16558278" y="23698200"/>
            <a:ext cx="1653522" cy="646331"/>
          </a:xfrm>
          <a:prstGeom prst="rect">
            <a:avLst/>
          </a:prstGeom>
          <a:noFill/>
        </p:spPr>
        <p:txBody>
          <a:bodyPr wrap="square" rtlCol="0">
            <a:spAutoFit/>
          </a:bodyPr>
          <a:lstStyle/>
          <a:p>
            <a:r>
              <a:rPr lang="en-US" sz="3600" dirty="0" smtClean="0">
                <a:solidFill>
                  <a:srgbClr val="FC9D9B"/>
                </a:solidFill>
                <a:latin typeface="Times New Roman" charset="0"/>
                <a:ea typeface="Times New Roman" charset="0"/>
                <a:cs typeface="Times New Roman" charset="0"/>
              </a:rPr>
              <a:t>ALMA</a:t>
            </a:r>
            <a:endParaRPr lang="en-US" sz="3600" dirty="0">
              <a:solidFill>
                <a:srgbClr val="FC9D9B"/>
              </a:solidFill>
              <a:latin typeface="Times New Roman" charset="0"/>
              <a:ea typeface="Times New Roman" charset="0"/>
              <a:cs typeface="Times New Roman" charset="0"/>
            </a:endParaRPr>
          </a:p>
        </p:txBody>
      </p:sp>
      <p:sp>
        <p:nvSpPr>
          <p:cNvPr id="93" name="TextBox 92"/>
          <p:cNvSpPr txBox="1"/>
          <p:nvPr/>
        </p:nvSpPr>
        <p:spPr>
          <a:xfrm>
            <a:off x="16459200" y="20003869"/>
            <a:ext cx="1230299" cy="646331"/>
          </a:xfrm>
          <a:prstGeom prst="rect">
            <a:avLst/>
          </a:prstGeom>
          <a:noFill/>
        </p:spPr>
        <p:txBody>
          <a:bodyPr wrap="square" rtlCol="0">
            <a:spAutoFit/>
          </a:bodyPr>
          <a:lstStyle/>
          <a:p>
            <a:r>
              <a:rPr lang="en-US" sz="3600" dirty="0" smtClean="0">
                <a:solidFill>
                  <a:srgbClr val="99C2E7"/>
                </a:solidFill>
                <a:latin typeface="Times New Roman" charset="0"/>
                <a:ea typeface="Times New Roman" charset="0"/>
                <a:cs typeface="Times New Roman" charset="0"/>
              </a:rPr>
              <a:t>Bure</a:t>
            </a:r>
            <a:endParaRPr lang="en-US" sz="3600" dirty="0">
              <a:solidFill>
                <a:srgbClr val="99C2E7"/>
              </a:solidFill>
              <a:latin typeface="Times New Roman" charset="0"/>
              <a:ea typeface="Times New Roman" charset="0"/>
              <a:cs typeface="Times New Roman" charset="0"/>
            </a:endParaRPr>
          </a:p>
        </p:txBody>
      </p:sp>
      <p:sp>
        <p:nvSpPr>
          <p:cNvPr id="94" name="TextBox 93"/>
          <p:cNvSpPr txBox="1"/>
          <p:nvPr/>
        </p:nvSpPr>
        <p:spPr>
          <a:xfrm>
            <a:off x="14904720" y="22250400"/>
            <a:ext cx="1706880" cy="646331"/>
          </a:xfrm>
          <a:prstGeom prst="rect">
            <a:avLst/>
          </a:prstGeom>
          <a:noFill/>
        </p:spPr>
        <p:txBody>
          <a:bodyPr wrap="square" rtlCol="0">
            <a:spAutoFit/>
          </a:bodyPr>
          <a:lstStyle/>
          <a:p>
            <a:r>
              <a:rPr lang="en-US" sz="3600" dirty="0" err="1" smtClean="0">
                <a:solidFill>
                  <a:srgbClr val="00B050"/>
                </a:solidFill>
                <a:latin typeface="Times New Roman" charset="0"/>
                <a:ea typeface="Times New Roman" charset="0"/>
                <a:cs typeface="Times New Roman" charset="0"/>
              </a:rPr>
              <a:t>ngVLA</a:t>
            </a:r>
            <a:endParaRPr lang="en-US" sz="3600" dirty="0">
              <a:solidFill>
                <a:srgbClr val="00B050"/>
              </a:solidFill>
              <a:latin typeface="Times New Roman" charset="0"/>
              <a:ea typeface="Times New Roman" charset="0"/>
              <a:cs typeface="Times New Roman" charset="0"/>
            </a:endParaRPr>
          </a:p>
        </p:txBody>
      </p:sp>
      <p:sp>
        <p:nvSpPr>
          <p:cNvPr id="29" name="TextBox 28"/>
          <p:cNvSpPr txBox="1"/>
          <p:nvPr/>
        </p:nvSpPr>
        <p:spPr>
          <a:xfrm>
            <a:off x="11582400" y="25222200"/>
            <a:ext cx="2454518" cy="461665"/>
          </a:xfrm>
          <a:prstGeom prst="rect">
            <a:avLst/>
          </a:prstGeom>
          <a:noFill/>
        </p:spPr>
        <p:txBody>
          <a:bodyPr wrap="none" rtlCol="0">
            <a:spAutoFit/>
          </a:bodyPr>
          <a:lstStyle/>
          <a:p>
            <a:r>
              <a:rPr lang="en-US" sz="2400" dirty="0" err="1" smtClean="0">
                <a:latin typeface="Times New Roman" charset="0"/>
                <a:ea typeface="Times New Roman" charset="0"/>
                <a:cs typeface="Times New Roman" charset="0"/>
              </a:rPr>
              <a:t>Decarli</a:t>
            </a:r>
            <a:r>
              <a:rPr lang="en-US" sz="2400" dirty="0" smtClean="0">
                <a:latin typeface="Times New Roman" charset="0"/>
                <a:ea typeface="Times New Roman" charset="0"/>
                <a:cs typeface="Times New Roman" charset="0"/>
              </a:rPr>
              <a:t> et al. 2016</a:t>
            </a:r>
            <a:endParaRPr lang="en-US" sz="2400" dirty="0">
              <a:latin typeface="Times New Roman" charset="0"/>
              <a:ea typeface="Times New Roman" charset="0"/>
              <a:cs typeface="Times New Roman" charset="0"/>
            </a:endParaRPr>
          </a:p>
        </p:txBody>
      </p:sp>
      <p:pic>
        <p:nvPicPr>
          <p:cNvPr id="30" name="Picture 29"/>
          <p:cNvPicPr>
            <a:picLocks noChangeAspect="1"/>
          </p:cNvPicPr>
          <p:nvPr/>
        </p:nvPicPr>
        <p:blipFill rotWithShape="1">
          <a:blip r:embed="rId13">
            <a:extLst>
              <a:ext uri="{28A0092B-C50C-407E-A947-70E740481C1C}">
                <a14:useLocalDpi xmlns:a14="http://schemas.microsoft.com/office/drawing/2010/main" val="0"/>
              </a:ext>
            </a:extLst>
          </a:blip>
          <a:srcRect l="13938" t="26310" r="12426" b="18369"/>
          <a:stretch/>
        </p:blipFill>
        <p:spPr>
          <a:xfrm>
            <a:off x="20378012" y="36881843"/>
            <a:ext cx="11887200" cy="6310489"/>
          </a:xfrm>
          <a:prstGeom prst="rect">
            <a:avLst/>
          </a:prstGeom>
        </p:spPr>
      </p:pic>
      <p:grpSp>
        <p:nvGrpSpPr>
          <p:cNvPr id="12" name="Group 11"/>
          <p:cNvGrpSpPr/>
          <p:nvPr/>
        </p:nvGrpSpPr>
        <p:grpSpPr>
          <a:xfrm>
            <a:off x="8915400" y="29698669"/>
            <a:ext cx="14196078" cy="5581931"/>
            <a:chOff x="9601200" y="29528730"/>
            <a:chExt cx="13510278" cy="5581931"/>
          </a:xfrm>
        </p:grpSpPr>
        <p:grpSp>
          <p:nvGrpSpPr>
            <p:cNvPr id="4" name="Group 3"/>
            <p:cNvGrpSpPr/>
            <p:nvPr/>
          </p:nvGrpSpPr>
          <p:grpSpPr>
            <a:xfrm>
              <a:off x="9601200" y="29528730"/>
              <a:ext cx="13510278" cy="5581931"/>
              <a:chOff x="10459802" y="29616860"/>
              <a:chExt cx="12070485" cy="4041622"/>
            </a:xfrm>
          </p:grpSpPr>
          <p:grpSp>
            <p:nvGrpSpPr>
              <p:cNvPr id="22" name="Group 21"/>
              <p:cNvGrpSpPr/>
              <p:nvPr/>
            </p:nvGrpSpPr>
            <p:grpSpPr>
              <a:xfrm>
                <a:off x="15689765" y="29622602"/>
                <a:ext cx="6840522" cy="4035880"/>
                <a:chOff x="10744200" y="9586730"/>
                <a:chExt cx="9144000" cy="4598558"/>
              </a:xfrm>
            </p:grpSpPr>
            <p:pic>
              <p:nvPicPr>
                <p:cNvPr id="46" name="Picture 45" descr="Screen Shot 2015-03-24 at 8.32.55 A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44200" y="9586730"/>
                  <a:ext cx="9144000" cy="4598558"/>
                </a:xfrm>
                <a:prstGeom prst="rect">
                  <a:avLst/>
                </a:prstGeom>
              </p:spPr>
            </p:pic>
            <p:sp>
              <p:nvSpPr>
                <p:cNvPr id="5" name="Rectangle 4"/>
                <p:cNvSpPr/>
                <p:nvPr/>
              </p:nvSpPr>
              <p:spPr bwMode="auto">
                <a:xfrm>
                  <a:off x="11963400" y="10058400"/>
                  <a:ext cx="457200" cy="457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31" tIns="45716" rIns="91431" bIns="45716" numCol="1" rtlCol="0" anchor="t" anchorCtr="0" compatLnSpc="1">
                  <a:prstTxWarp prst="textNoShape">
                    <a:avLst/>
                  </a:prstTxWarp>
                </a:bodyPr>
                <a:lstStyle/>
                <a:p>
                  <a:pPr defTabSz="4703300"/>
                  <a:endParaRPr lang="en-US" dirty="0">
                    <a:latin typeface="Arial" pitchFamily="34" charset="0"/>
                  </a:endParaRPr>
                </a:p>
              </p:txBody>
            </p:sp>
          </p:grpSp>
          <p:pic>
            <p:nvPicPr>
              <p:cNvPr id="18" name="Picture 17"/>
              <p:cNvPicPr>
                <a:picLocks noChangeAspect="1"/>
              </p:cNvPicPr>
              <p:nvPr/>
            </p:nvPicPr>
            <p:blipFill rotWithShape="1">
              <a:blip r:embed="rId15">
                <a:extLst>
                  <a:ext uri="{28A0092B-C50C-407E-A947-70E740481C1C}">
                    <a14:useLocalDpi xmlns:a14="http://schemas.microsoft.com/office/drawing/2010/main" val="0"/>
                  </a:ext>
                </a:extLst>
              </a:blip>
              <a:srcRect l="4386" t="1041" r="2615" b="719"/>
              <a:stretch/>
            </p:blipFill>
            <p:spPr>
              <a:xfrm>
                <a:off x="10459802" y="29616860"/>
                <a:ext cx="5276794" cy="4041622"/>
              </a:xfrm>
              <a:prstGeom prst="rect">
                <a:avLst/>
              </a:prstGeom>
              <a:solidFill>
                <a:schemeClr val="bg1"/>
              </a:solidFill>
            </p:spPr>
          </p:pic>
        </p:grpSp>
        <p:sp>
          <p:nvSpPr>
            <p:cNvPr id="6" name="TextBox 5"/>
            <p:cNvSpPr txBox="1"/>
            <p:nvPr/>
          </p:nvSpPr>
          <p:spPr>
            <a:xfrm>
              <a:off x="16858691" y="30537090"/>
              <a:ext cx="1581709" cy="400110"/>
            </a:xfrm>
            <a:prstGeom prst="rect">
              <a:avLst/>
            </a:prstGeom>
            <a:noFill/>
          </p:spPr>
          <p:txBody>
            <a:bodyPr wrap="square" rtlCol="0">
              <a:spAutoFit/>
            </a:bodyPr>
            <a:lstStyle/>
            <a:p>
              <a:r>
                <a:rPr lang="en-US" sz="2000" dirty="0" smtClean="0"/>
                <a:t>Snell </a:t>
              </a:r>
              <a:r>
                <a:rPr lang="en-US" sz="2000" dirty="0" err="1" smtClean="0"/>
                <a:t>ea</a:t>
              </a:r>
              <a:endParaRPr lang="en-US" sz="2000" dirty="0"/>
            </a:p>
          </p:txBody>
        </p:sp>
      </p:grpSp>
      <p:sp>
        <p:nvSpPr>
          <p:cNvPr id="68" name="TextBox 67"/>
          <p:cNvSpPr txBox="1"/>
          <p:nvPr/>
        </p:nvSpPr>
        <p:spPr>
          <a:xfrm>
            <a:off x="17145000" y="4043073"/>
            <a:ext cx="7454079" cy="1908215"/>
          </a:xfrm>
          <a:prstGeom prst="rect">
            <a:avLst/>
          </a:prstGeom>
          <a:solidFill>
            <a:srgbClr val="D89F37"/>
          </a:solidFill>
          <a:ln>
            <a:solidFill>
              <a:schemeClr val="bg1"/>
            </a:solidFill>
          </a:ln>
        </p:spPr>
        <p:txBody>
          <a:bodyPr wrap="square" rtlCol="0">
            <a:spAutoFit/>
          </a:bodyPr>
          <a:lstStyle/>
          <a:p>
            <a:pPr marL="285750" indent="-285750">
              <a:spcBef>
                <a:spcPts val="600"/>
              </a:spcBef>
              <a:buFont typeface="Arial"/>
              <a:buChar char="•"/>
            </a:pPr>
            <a:r>
              <a:rPr lang="en-US" sz="3600" dirty="0" smtClean="0">
                <a:solidFill>
                  <a:schemeClr val="bg1"/>
                </a:solidFill>
                <a:latin typeface="Times New Roman"/>
                <a:cs typeface="Times New Roman"/>
              </a:rPr>
              <a:t>Effective area ~ 10x JVLA, ALMA</a:t>
            </a:r>
          </a:p>
          <a:p>
            <a:pPr marL="285750" indent="-285750">
              <a:spcBef>
                <a:spcPts val="600"/>
              </a:spcBef>
              <a:buFont typeface="Arial"/>
              <a:buChar char="•"/>
            </a:pPr>
            <a:r>
              <a:rPr lang="en-US" sz="3600" dirty="0" smtClean="0">
                <a:solidFill>
                  <a:schemeClr val="bg1"/>
                </a:solidFill>
                <a:latin typeface="Times New Roman"/>
                <a:cs typeface="Times New Roman"/>
              </a:rPr>
              <a:t>Resolution ~ 10x JVLA, ALMA</a:t>
            </a:r>
          </a:p>
          <a:p>
            <a:pPr marL="285750" indent="-285750">
              <a:spcBef>
                <a:spcPts val="600"/>
              </a:spcBef>
              <a:buFont typeface="Arial"/>
              <a:buChar char="•"/>
            </a:pPr>
            <a:r>
              <a:rPr lang="en-US" sz="3600" dirty="0" smtClean="0">
                <a:solidFill>
                  <a:schemeClr val="bg1"/>
                </a:solidFill>
                <a:latin typeface="Times New Roman"/>
                <a:cs typeface="Times New Roman"/>
              </a:rPr>
              <a:t>Frequency range ~ 1 – 115 GHz</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44000" y="37033200"/>
            <a:ext cx="10758280" cy="605013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7843</TotalTime>
  <Words>838</Words>
  <Application>Microsoft Macintosh PowerPoint</Application>
  <PresentationFormat>Custom</PresentationFormat>
  <Paragraphs>48</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Calibri</vt:lpstr>
      <vt:lpstr>CMMI9</vt:lpstr>
      <vt:lpstr>CMR6</vt:lpstr>
      <vt:lpstr>CMR9</vt:lpstr>
      <vt:lpstr>CMSY6</vt:lpstr>
      <vt:lpstr>Times New Roman</vt:lpstr>
      <vt:lpstr>Wingdings</vt:lpstr>
      <vt:lpstr>Default Design</vt:lpstr>
      <vt:lpstr>PowerPoint Presentation</vt:lpstr>
    </vt:vector>
  </TitlesOfParts>
  <Company>Graphicsland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a scientific poster</dc:title>
  <dc:subject>Free Research Poster</dc:subject>
  <dc:creator>Graphicsland/MakeSigns.com</dc:creator>
  <cp:keywords>scientific, research, template, custom, poster, presentation, symposium, printing, PowerPoint, create, design, example, sample, download</cp:keywords>
  <dc:description>These templates are offered for free to help your create a poster ranging from nursing research posters to psychology research posters.</dc:description>
  <cp:lastModifiedBy>Microsoft Office User</cp:lastModifiedBy>
  <cp:revision>178</cp:revision>
  <cp:lastPrinted>2016-12-01T16:10:59Z</cp:lastPrinted>
  <dcterms:created xsi:type="dcterms:W3CDTF">2004-07-27T19:46:06Z</dcterms:created>
  <dcterms:modified xsi:type="dcterms:W3CDTF">2016-12-01T16:11:02Z</dcterms:modified>
  <cp:category>research posters template</cp:category>
</cp:coreProperties>
</file>