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9" r:id="rId2"/>
    <p:sldId id="260" r:id="rId3"/>
    <p:sldId id="291" r:id="rId4"/>
    <p:sldId id="262" r:id="rId5"/>
    <p:sldId id="293" r:id="rId6"/>
    <p:sldId id="298" r:id="rId7"/>
    <p:sldId id="299" r:id="rId8"/>
    <p:sldId id="304" r:id="rId9"/>
    <p:sldId id="300" r:id="rId10"/>
    <p:sldId id="305" r:id="rId11"/>
    <p:sldId id="306" r:id="rId12"/>
    <p:sldId id="307" r:id="rId13"/>
    <p:sldId id="289" r:id="rId14"/>
    <p:sldId id="308" r:id="rId15"/>
    <p:sldId id="261" r:id="rId16"/>
    <p:sldId id="287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9A5"/>
    <a:srgbClr val="3D70A5"/>
    <a:srgbClr val="16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7" autoAdjust="0"/>
    <p:restoredTop sz="96143"/>
  </p:normalViewPr>
  <p:slideViewPr>
    <p:cSldViewPr snapToGrid="0" snapToObjects="1" showGuides="1">
      <p:cViewPr varScale="1">
        <p:scale>
          <a:sx n="161" d="100"/>
          <a:sy n="161" d="100"/>
        </p:scale>
        <p:origin x="216" y="2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6/25/19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1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18392" r="3609" b="29104"/>
          <a:stretch/>
        </p:blipFill>
        <p:spPr>
          <a:xfrm>
            <a:off x="0" y="-1322"/>
            <a:ext cx="9144000" cy="2801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62723A-C59C-E745-8CF3-E3DA254333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45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764" userDrawn="1">
          <p15:clr>
            <a:srgbClr val="FBAE40"/>
          </p15:clr>
        </p15:guide>
        <p15:guide id="3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4142" t="18481" r="629" b="35119"/>
          <a:stretch/>
        </p:blipFill>
        <p:spPr>
          <a:xfrm>
            <a:off x="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1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E4DE0-9D7E-5E43-90A2-9CB82672CD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08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8827" b="16729"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051" y="4558735"/>
            <a:ext cx="618556" cy="5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9B38D7-DA20-E64B-BBF2-EC6E19F8BE96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0F81E-36D1-6A45-94B1-ABF4095BDC39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9AB235-3A93-E24F-95E9-3BCA3185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73A4F1-5C43-F449-A25F-197884A49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3CD250-57AD-6142-8D5F-4D9E0072A4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585944-053A-D64F-ADF8-0E98A25F3C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C017E3-1E76-A64F-96F2-478C874D2FD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8111F0-B824-5F4D-9CE5-F5CA16A6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31A785-3E35-2748-A942-507807A6C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18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3D088A-969A-F44F-AA0E-84F725C7E9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0866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AA3E7D-B6B2-B441-AA69-FF6F04E2F6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47D8-D3FB-5546-A7F1-35646556AF7E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D2577E-47EF-FE45-9612-9A76C0D30221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DB95A3-403D-D745-B27E-1E2051D2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4AB03-D1E6-2B46-BA2B-750CD632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674B16-9DF2-9D48-8E6B-FD3BA0C787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DF98A9-E6FA-944F-B10D-36F7E3EF42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26884F6-EC8D-B849-95C8-ED88B7B5A59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33C52-8EC4-E045-90F3-E342309ECF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4" r:id="rId5"/>
    <p:sldLayoutId id="2147483666" r:id="rId6"/>
    <p:sldLayoutId id="2147483670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ngvla.nrao.edu/page/tool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Configuration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7317" y="3914388"/>
            <a:ext cx="5080000" cy="392113"/>
          </a:xfrm>
        </p:spPr>
        <p:txBody>
          <a:bodyPr>
            <a:normAutofit/>
          </a:bodyPr>
          <a:lstStyle/>
          <a:p>
            <a:r>
              <a:rPr lang="en-US" dirty="0"/>
              <a:t>Carilli, </a:t>
            </a:r>
            <a:r>
              <a:rPr lang="en-US" dirty="0" err="1"/>
              <a:t>Rosero</a:t>
            </a:r>
            <a:r>
              <a:rPr lang="en-US" dirty="0"/>
              <a:t>, Erickson, Mason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74374-1A0C-3E46-A45E-79C6771E5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" y="0"/>
            <a:ext cx="9127283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2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B926D1-9421-2949-8B3A-7CC4D257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5153AF-D947-2A44-AF3C-E44FA2D1F3EF}"/>
              </a:ext>
            </a:extLst>
          </p:cNvPr>
          <p:cNvGrpSpPr/>
          <p:nvPr/>
        </p:nvGrpSpPr>
        <p:grpSpPr>
          <a:xfrm>
            <a:off x="4442604" y="220687"/>
            <a:ext cx="4557207" cy="2119364"/>
            <a:chOff x="1798239" y="864747"/>
            <a:chExt cx="6879243" cy="32663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6ED613-4C49-2F4F-8352-F2785211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8239" y="864749"/>
              <a:ext cx="3345422" cy="326635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9F9557-F8DC-E243-A3DE-021916A10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2060" y="864747"/>
              <a:ext cx="3345422" cy="326635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5C7890-7BE7-FF4C-B667-516B40928D7E}"/>
              </a:ext>
            </a:extLst>
          </p:cNvPr>
          <p:cNvGrpSpPr/>
          <p:nvPr/>
        </p:nvGrpSpPr>
        <p:grpSpPr>
          <a:xfrm>
            <a:off x="291704" y="2944112"/>
            <a:ext cx="5115075" cy="1813705"/>
            <a:chOff x="906838" y="384772"/>
            <a:chExt cx="8099136" cy="27432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9E6AB7-9906-E04C-95E3-183A9F01CD71}"/>
                </a:ext>
              </a:extLst>
            </p:cNvPr>
            <p:cNvGrpSpPr/>
            <p:nvPr/>
          </p:nvGrpSpPr>
          <p:grpSpPr>
            <a:xfrm rot="5400000">
              <a:off x="1592638" y="-301028"/>
              <a:ext cx="2743200" cy="4114800"/>
              <a:chOff x="233738" y="329415"/>
              <a:chExt cx="2743200" cy="41148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28874-8E27-2D45-B10C-F46EA23D4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-452062" y="1015215"/>
                <a:ext cx="4114800" cy="2743200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EB42F6C-F222-FA4F-8B11-0729324A4ED6}"/>
                  </a:ext>
                </a:extLst>
              </p:cNvPr>
              <p:cNvCxnSpPr/>
              <p:nvPr/>
            </p:nvCxnSpPr>
            <p:spPr>
              <a:xfrm flipV="1">
                <a:off x="2365625" y="516277"/>
                <a:ext cx="0" cy="32363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566F6A9-8974-2F41-B773-27B4DDDE989A}"/>
                </a:ext>
              </a:extLst>
            </p:cNvPr>
            <p:cNvGrpSpPr/>
            <p:nvPr/>
          </p:nvGrpSpPr>
          <p:grpSpPr>
            <a:xfrm rot="5400000">
              <a:off x="5576974" y="-301028"/>
              <a:ext cx="2743200" cy="4114800"/>
              <a:chOff x="3038584" y="329415"/>
              <a:chExt cx="2743200" cy="41148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4CCE147-8543-0B41-8FB1-CA327D3A5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352784" y="1015215"/>
                <a:ext cx="4114800" cy="274320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683E35E-3ABA-E443-A6C6-56A0817F850C}"/>
                  </a:ext>
                </a:extLst>
              </p:cNvPr>
              <p:cNvCxnSpPr/>
              <p:nvPr/>
            </p:nvCxnSpPr>
            <p:spPr>
              <a:xfrm flipV="1">
                <a:off x="4984251" y="453349"/>
                <a:ext cx="0" cy="32363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15472D3-53BF-D34D-A104-C3B4A15706E7}"/>
              </a:ext>
            </a:extLst>
          </p:cNvPr>
          <p:cNvSpPr txBox="1"/>
          <p:nvPr/>
        </p:nvSpPr>
        <p:spPr>
          <a:xfrm>
            <a:off x="190890" y="141516"/>
            <a:ext cx="41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LBA Stress test: </a:t>
            </a:r>
            <a:r>
              <a:rPr lang="en-US" sz="1600" dirty="0"/>
              <a:t>Imaging stellar photospheres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671A5F-3D56-E84A-84FE-1D192BF6C330}"/>
              </a:ext>
            </a:extLst>
          </p:cNvPr>
          <p:cNvSpPr txBox="1"/>
          <p:nvPr/>
        </p:nvSpPr>
        <p:spPr>
          <a:xfrm>
            <a:off x="109490" y="693556"/>
            <a:ext cx="4428640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𝛂-Orionis at 38GHz</a:t>
            </a:r>
            <a:r>
              <a:rPr lang="en-US" dirty="0"/>
              <a:t>, M1 </a:t>
            </a:r>
            <a:r>
              <a:rPr lang="en-US" dirty="0" err="1"/>
              <a:t>Ia</a:t>
            </a:r>
            <a:r>
              <a:rPr lang="en-US" dirty="0"/>
              <a:t>, 11 M</a:t>
            </a:r>
            <a:r>
              <a:rPr lang="en-US" baseline="-25000" dirty="0"/>
              <a:t>o</a:t>
            </a:r>
            <a:r>
              <a:rPr lang="en-US" dirty="0"/>
              <a:t>, D = 100mas at 222pc, +/-10% hot/cold spots, &lt;T</a:t>
            </a:r>
            <a:r>
              <a:rPr lang="en-US" baseline="-25000" dirty="0"/>
              <a:t>b</a:t>
            </a:r>
            <a:r>
              <a:rPr lang="en-US" dirty="0"/>
              <a:t>&gt; = 3000 K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t</a:t>
            </a:r>
            <a:r>
              <a:rPr lang="en-US" baseline="-25000" dirty="0" err="1"/>
              <a:t>obs</a:t>
            </a:r>
            <a:r>
              <a:rPr lang="en-US" dirty="0"/>
              <a:t> = 4hr, R = -0.5 =&gt; FWHM = 5mas, </a:t>
            </a:r>
            <a:r>
              <a:rPr lang="en-US" dirty="0" err="1"/>
              <a:t>rms</a:t>
            </a:r>
            <a:r>
              <a:rPr lang="en-US" dirty="0"/>
              <a:t> = 0.5 </a:t>
            </a:r>
            <a:r>
              <a:rPr lang="en-US" dirty="0" err="1"/>
              <a:t>uJy</a:t>
            </a:r>
            <a:r>
              <a:rPr lang="en-US" dirty="0"/>
              <a:t>/</a:t>
            </a:r>
            <a:r>
              <a:rPr lang="en-US" dirty="0" err="1"/>
              <a:t>bm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135C8A-219A-994E-9C00-8549D14CB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410" y="2758486"/>
            <a:ext cx="3398188" cy="19877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2F5C2C-F9F5-4841-94CA-BB21C4B18B75}"/>
              </a:ext>
            </a:extLst>
          </p:cNvPr>
          <p:cNvSpPr txBox="1"/>
          <p:nvPr/>
        </p:nvSpPr>
        <p:spPr>
          <a:xfrm>
            <a:off x="4735751" y="4302507"/>
            <a:ext cx="698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5000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30F82-0E3E-3A4E-A1CD-B8E9B56E0880}"/>
              </a:ext>
            </a:extLst>
          </p:cNvPr>
          <p:cNvSpPr txBox="1"/>
          <p:nvPr/>
        </p:nvSpPr>
        <p:spPr>
          <a:xfrm>
            <a:off x="728475" y="3146604"/>
            <a:ext cx="846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2A772-292B-F44B-AABA-E59B8A35C2BE}"/>
              </a:ext>
            </a:extLst>
          </p:cNvPr>
          <p:cNvSpPr txBox="1"/>
          <p:nvPr/>
        </p:nvSpPr>
        <p:spPr>
          <a:xfrm>
            <a:off x="3319691" y="3146604"/>
            <a:ext cx="1675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Main + LBA</a:t>
            </a:r>
          </a:p>
          <a:p>
            <a:r>
              <a:rPr lang="en-US" sz="1100" dirty="0"/>
              <a:t>Measure D, T</a:t>
            </a:r>
            <a:r>
              <a:rPr lang="en-US" sz="1100" baseline="-25000" dirty="0"/>
              <a:t>b</a:t>
            </a:r>
            <a:r>
              <a:rPr lang="en-US" sz="1100" dirty="0"/>
              <a:t> to few %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E32FDE-711F-B44B-94D0-1EE5288F1739}"/>
              </a:ext>
            </a:extLst>
          </p:cNvPr>
          <p:cNvSpPr/>
          <p:nvPr/>
        </p:nvSpPr>
        <p:spPr>
          <a:xfrm>
            <a:off x="7772400" y="4336704"/>
            <a:ext cx="1235878" cy="3240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28E5A-1586-3E4F-A083-86C0A250008F}"/>
              </a:ext>
            </a:extLst>
          </p:cNvPr>
          <p:cNvCxnSpPr/>
          <p:nvPr/>
        </p:nvCxnSpPr>
        <p:spPr>
          <a:xfrm>
            <a:off x="5029200" y="457200"/>
            <a:ext cx="0" cy="2963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332EE4-0BAA-144F-AE47-926AC7121970}"/>
              </a:ext>
            </a:extLst>
          </p:cNvPr>
          <p:cNvSpPr txBox="1"/>
          <p:nvPr/>
        </p:nvSpPr>
        <p:spPr>
          <a:xfrm>
            <a:off x="4995331" y="465666"/>
            <a:ext cx="6180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40mas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08F72-0E87-7841-8991-1F058FBCFFED}"/>
              </a:ext>
            </a:extLst>
          </p:cNvPr>
          <p:cNvSpPr txBox="1"/>
          <p:nvPr/>
        </p:nvSpPr>
        <p:spPr>
          <a:xfrm>
            <a:off x="101854" y="1571838"/>
            <a:ext cx="429841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𝛉-</a:t>
            </a:r>
            <a:r>
              <a:rPr lang="en-US" b="1" dirty="0" err="1"/>
              <a:t>Leonis</a:t>
            </a:r>
            <a:r>
              <a:rPr lang="en-US" b="1" dirty="0"/>
              <a:t> at 85 GHz</a:t>
            </a:r>
            <a:r>
              <a:rPr lang="en-US" dirty="0"/>
              <a:t>, A2 V, 2.5 M</a:t>
            </a:r>
            <a:r>
              <a:rPr lang="en-US" baseline="-25000" dirty="0"/>
              <a:t>o</a:t>
            </a:r>
            <a:r>
              <a:rPr lang="en-US" dirty="0"/>
              <a:t>, D = 0.72 mas at 51pc, &lt;T</a:t>
            </a:r>
            <a:r>
              <a:rPr lang="en-US" baseline="-25000" dirty="0"/>
              <a:t>b</a:t>
            </a:r>
            <a:r>
              <a:rPr lang="en-US" dirty="0"/>
              <a:t>&gt; = 9000 K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uv</a:t>
            </a:r>
            <a:r>
              <a:rPr lang="en-US" dirty="0"/>
              <a:t>-fitting:  Sizes and &lt;T</a:t>
            </a:r>
            <a:r>
              <a:rPr lang="en-US" baseline="-25000" dirty="0"/>
              <a:t>b</a:t>
            </a:r>
            <a:r>
              <a:rPr lang="en-US" dirty="0"/>
              <a:t>&gt; for thousands of stars, including hundreds of main sequence stars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Sensitivity drops at b &gt; 5000 km (core drops-out)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701630-D5E5-1E4E-BE0E-6475CB57FAB1}"/>
              </a:ext>
            </a:extLst>
          </p:cNvPr>
          <p:cNvSpPr txBox="1"/>
          <p:nvPr/>
        </p:nvSpPr>
        <p:spPr>
          <a:xfrm>
            <a:off x="2171501" y="4302507"/>
            <a:ext cx="698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1000 km</a:t>
            </a:r>
          </a:p>
        </p:txBody>
      </p:sp>
    </p:spTree>
    <p:extLst>
      <p:ext uri="{BB962C8B-B14F-4D97-AF65-F5344CB8AC3E}">
        <p14:creationId xmlns:p14="http://schemas.microsoft.com/office/powerpoint/2010/main" val="2699815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7FBF08-0923-7447-84C0-2E68ED81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E6485F-F90F-4A4D-9446-06558B64C573}"/>
              </a:ext>
            </a:extLst>
          </p:cNvPr>
          <p:cNvGrpSpPr/>
          <p:nvPr/>
        </p:nvGrpSpPr>
        <p:grpSpPr>
          <a:xfrm>
            <a:off x="179614" y="1600281"/>
            <a:ext cx="8784771" cy="2819399"/>
            <a:chOff x="-362845" y="0"/>
            <a:chExt cx="11546750" cy="38535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6C6830-3C0A-B341-AF2A-68A60AEA1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2670" y="0"/>
              <a:ext cx="4451235" cy="38535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606B40-5E15-6748-9FF3-1DC174416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7535" y="0"/>
              <a:ext cx="3921701" cy="38535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46B4FB-3F13-E247-8CD9-0FCF29865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62845" y="0"/>
              <a:ext cx="3921701" cy="385354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42F012-643B-4048-8C10-E4337CA89FF2}"/>
              </a:ext>
            </a:extLst>
          </p:cNvPr>
          <p:cNvSpPr txBox="1"/>
          <p:nvPr/>
        </p:nvSpPr>
        <p:spPr>
          <a:xfrm>
            <a:off x="1371135" y="108267"/>
            <a:ext cx="6124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Main Array Stress Test: </a:t>
            </a:r>
            <a:r>
              <a:rPr lang="en-US" sz="1800"/>
              <a:t>Deep Field Dynamic </a:t>
            </a:r>
            <a:r>
              <a:rPr lang="en-US" sz="1800" dirty="0"/>
              <a:t>Range</a:t>
            </a:r>
          </a:p>
          <a:p>
            <a:pPr algn="ctr"/>
            <a:r>
              <a:rPr lang="en-US" sz="1600" dirty="0"/>
              <a:t>Cosmological Continuum Deep Field at 8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DEEE6-6037-3B42-A82D-1FBE4F014A64}"/>
              </a:ext>
            </a:extLst>
          </p:cNvPr>
          <p:cNvSpPr txBox="1"/>
          <p:nvPr/>
        </p:nvSpPr>
        <p:spPr>
          <a:xfrm>
            <a:off x="2035495" y="723820"/>
            <a:ext cx="6124575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6000 sources from 0.1 </a:t>
            </a:r>
            <a:r>
              <a:rPr lang="en-US" dirty="0" err="1"/>
              <a:t>uJy</a:t>
            </a:r>
            <a:r>
              <a:rPr lang="en-US" dirty="0"/>
              <a:t> to 4 </a:t>
            </a:r>
            <a:r>
              <a:rPr lang="en-US" dirty="0" err="1"/>
              <a:t>mJy</a:t>
            </a:r>
            <a:r>
              <a:rPr lang="en-US" dirty="0"/>
              <a:t> over PB  (‘S-cubed’ sky simulator)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t</a:t>
            </a:r>
            <a:r>
              <a:rPr lang="en-US" baseline="-25000" dirty="0" err="1"/>
              <a:t>obs</a:t>
            </a:r>
            <a:r>
              <a:rPr lang="en-US" dirty="0"/>
              <a:t> = 160hr, R = -0.75, TA = 0.1” =&gt; FWHM = 0.19”, </a:t>
            </a:r>
            <a:r>
              <a:rPr lang="en-US" dirty="0" err="1"/>
              <a:t>rms</a:t>
            </a:r>
            <a:r>
              <a:rPr lang="en-US" dirty="0"/>
              <a:t> = 40 </a:t>
            </a:r>
            <a:r>
              <a:rPr lang="en-US" dirty="0" err="1"/>
              <a:t>nJy</a:t>
            </a:r>
            <a:r>
              <a:rPr lang="en-US" dirty="0"/>
              <a:t>/</a:t>
            </a:r>
            <a:r>
              <a:rPr lang="en-US" dirty="0" err="1"/>
              <a:t>bm</a:t>
            </a:r>
            <a:r>
              <a:rPr lang="en-US" dirty="0"/>
              <a:t>  (2x NA)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DNR ~ 1e5  (note: W/O MFS)</a:t>
            </a:r>
          </a:p>
        </p:txBody>
      </p:sp>
    </p:spTree>
    <p:extLst>
      <p:ext uri="{BB962C8B-B14F-4D97-AF65-F5344CB8AC3E}">
        <p14:creationId xmlns:p14="http://schemas.microsoft.com/office/powerpoint/2010/main" val="648531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1BFD0-B4D3-6444-9695-6573A725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EAD31-CF69-BD42-8427-3C502EC6127F}"/>
              </a:ext>
            </a:extLst>
          </p:cNvPr>
          <p:cNvSpPr txBox="1"/>
          <p:nvPr/>
        </p:nvSpPr>
        <p:spPr>
          <a:xfrm>
            <a:off x="65805" y="895350"/>
            <a:ext cx="288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Cygnus A </a:t>
            </a:r>
            <a:r>
              <a:rPr lang="en-US" sz="1400" dirty="0">
                <a:solidFill>
                  <a:schemeClr val="bg1"/>
                </a:solidFill>
              </a:rPr>
              <a:t>at 8 GHz, scaled and blanked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t</a:t>
            </a:r>
            <a:r>
              <a:rPr lang="en-US" sz="1400" baseline="-25000" dirty="0" err="1">
                <a:solidFill>
                  <a:schemeClr val="bg1"/>
                </a:solidFill>
              </a:rPr>
              <a:t>obs</a:t>
            </a:r>
            <a:r>
              <a:rPr lang="en-US" sz="1400" dirty="0">
                <a:solidFill>
                  <a:schemeClr val="bg1"/>
                </a:solidFill>
              </a:rPr>
              <a:t> = 6hr, UN weight, TA = 0.12”,  MSC =&gt; FWHM =  0.12”, </a:t>
            </a:r>
            <a:r>
              <a:rPr lang="en-US" sz="1400" dirty="0" err="1">
                <a:solidFill>
                  <a:schemeClr val="bg1"/>
                </a:solidFill>
              </a:rPr>
              <a:t>rms</a:t>
            </a:r>
            <a:r>
              <a:rPr lang="en-US" sz="1400" dirty="0">
                <a:solidFill>
                  <a:schemeClr val="bg1"/>
                </a:solidFill>
              </a:rPr>
              <a:t> = 26 </a:t>
            </a:r>
            <a:r>
              <a:rPr lang="en-US" sz="1400" dirty="0" err="1">
                <a:solidFill>
                  <a:schemeClr val="bg1"/>
                </a:solidFill>
              </a:rPr>
              <a:t>uJy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bm</a:t>
            </a:r>
            <a:r>
              <a:rPr lang="en-US" sz="1400" dirty="0">
                <a:solidFill>
                  <a:schemeClr val="bg1"/>
                </a:solidFill>
              </a:rPr>
              <a:t>, DNR ~ 1e5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&lt;Fidelity&gt; = (Mod - </a:t>
            </a:r>
            <a:r>
              <a:rPr lang="en-US" sz="1400" dirty="0" err="1">
                <a:solidFill>
                  <a:schemeClr val="bg1"/>
                </a:solidFill>
              </a:rPr>
              <a:t>Obs</a:t>
            </a:r>
            <a:r>
              <a:rPr lang="en-US" sz="1400" dirty="0">
                <a:solidFill>
                  <a:schemeClr val="bg1"/>
                </a:solidFill>
              </a:rPr>
              <a:t>)/Mod = 0.0036 +/- 0.038  (spec = 10%)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E4C84D-5417-5246-B4A8-485DC5EE4F3C}"/>
              </a:ext>
            </a:extLst>
          </p:cNvPr>
          <p:cNvGrpSpPr/>
          <p:nvPr/>
        </p:nvGrpSpPr>
        <p:grpSpPr>
          <a:xfrm>
            <a:off x="2923307" y="12397"/>
            <a:ext cx="6211170" cy="4516029"/>
            <a:chOff x="3018557" y="374347"/>
            <a:chExt cx="6211170" cy="451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7D3D2F-1338-B34A-9A98-80DB15904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5583" y="471365"/>
              <a:ext cx="3258417" cy="25635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9E0B1D-2640-FE40-A073-C9355331F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6533" y="2244366"/>
              <a:ext cx="3363194" cy="26460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7E8CE0-484D-9146-9E22-4A553B3E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8557" y="374347"/>
              <a:ext cx="3258417" cy="2801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5C22-D23C-0742-9E16-FA0EADFC6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259" y="2338209"/>
              <a:ext cx="3238240" cy="254770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ABAA480-9028-2645-9CF2-548BAA0AD4ED}"/>
              </a:ext>
            </a:extLst>
          </p:cNvPr>
          <p:cNvSpPr txBox="1"/>
          <p:nvPr/>
        </p:nvSpPr>
        <p:spPr>
          <a:xfrm>
            <a:off x="113432" y="145747"/>
            <a:ext cx="2477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High Fidelity Stress Test: Cygnus A at 8 GHz</a:t>
            </a:r>
          </a:p>
        </p:txBody>
      </p:sp>
    </p:spTree>
    <p:extLst>
      <p:ext uri="{BB962C8B-B14F-4D97-AF65-F5344CB8AC3E}">
        <p14:creationId xmlns:p14="http://schemas.microsoft.com/office/powerpoint/2010/main" val="2510247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2303" y="206312"/>
            <a:ext cx="520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2000" dirty="0"/>
              <a:t>Array Simulation Tools: working </a:t>
            </a:r>
            <a:r>
              <a:rPr lang="en-US" sz="2000"/>
              <a:t>and improving 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5851953" y="249006"/>
            <a:ext cx="2641597" cy="2423146"/>
            <a:chOff x="5851954" y="249006"/>
            <a:chExt cx="2377646" cy="22055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954" y="249006"/>
              <a:ext cx="2377646" cy="22055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178917" y="406367"/>
              <a:ext cx="1441621" cy="238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Debris disk 1cm, 10mas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73658" y="2700433"/>
            <a:ext cx="4123607" cy="1975262"/>
            <a:chOff x="5191382" y="2672152"/>
            <a:chExt cx="3698789" cy="18194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382" y="2672152"/>
              <a:ext cx="3698789" cy="18194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58537" y="2800864"/>
              <a:ext cx="16676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/>
                <a:t>CO dynamics z </a:t>
              </a:r>
              <a:r>
                <a:rPr lang="en-US" sz="1100" dirty="0"/>
                <a:t>= 4.2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2643" y="639478"/>
            <a:ext cx="6349648" cy="243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sz="1800" dirty="0"/>
              <a:t>Configurations </a:t>
            </a:r>
          </a:p>
          <a:p>
            <a:pPr marL="557213" lvl="1" indent="-214313">
              <a:buFont typeface="Wingdings" charset="2"/>
              <a:buChar char="Ø"/>
            </a:pPr>
            <a:r>
              <a:rPr lang="en-US" sz="1400" dirty="0"/>
              <a:t>Main Configuration (214 x 18m)</a:t>
            </a:r>
            <a:endParaRPr lang="is-IS" sz="1400" dirty="0"/>
          </a:p>
          <a:p>
            <a:pPr marL="557213" lvl="1" indent="-214313">
              <a:buFont typeface="Wingdings" charset="2"/>
              <a:buChar char="Ø"/>
            </a:pPr>
            <a:r>
              <a:rPr lang="is-IS" sz="1400" dirty="0"/>
              <a:t>Subcomponents: Core, Pains</a:t>
            </a:r>
          </a:p>
          <a:p>
            <a:pPr marL="557213" lvl="1" indent="-214313">
              <a:buFont typeface="Wingdings" charset="2"/>
              <a:buChar char="Ø"/>
            </a:pPr>
            <a:r>
              <a:rPr lang="is-IS" sz="1400" dirty="0"/>
              <a:t>Long Baseline Array</a:t>
            </a:r>
          </a:p>
          <a:p>
            <a:pPr marL="557213" lvl="1" indent="-214313">
              <a:buFont typeface="Wingdings" charset="2"/>
              <a:buChar char="Ø"/>
            </a:pPr>
            <a:r>
              <a:rPr lang="is-IS" sz="1400" dirty="0"/>
              <a:t>Short Baseline Array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is-IS" sz="1800" dirty="0"/>
              <a:t>CASA simulator </a:t>
            </a:r>
          </a:p>
          <a:p>
            <a:pPr marL="557213" lvl="1" indent="-214313">
              <a:buFont typeface="Arial" charset="0"/>
              <a:buChar char="•"/>
            </a:pPr>
            <a:r>
              <a:rPr lang="is-IS" sz="1400" dirty="0"/>
              <a:t>Simobserve: generate mock.ms from FITS image cubes</a:t>
            </a:r>
          </a:p>
          <a:p>
            <a:pPr marL="557213" lvl="1" indent="-214313">
              <a:buFont typeface="Arial" charset="0"/>
              <a:buChar char="•"/>
            </a:pPr>
            <a:r>
              <a:rPr lang="is-IS" sz="1400" dirty="0"/>
              <a:t>Add thermal noise</a:t>
            </a:r>
          </a:p>
          <a:p>
            <a:pPr marL="557213" lvl="1" indent="-214313">
              <a:buFont typeface="Arial" charset="0"/>
              <a:buChar char="•"/>
            </a:pPr>
            <a:r>
              <a:rPr lang="is-IS" sz="1400" dirty="0"/>
              <a:t>Explore imaging capabilities (uv weights, subarrays..)</a:t>
            </a:r>
          </a:p>
          <a:p>
            <a:pPr marL="557213" lvl="1" indent="-214313">
              <a:buFont typeface="Arial" charset="0"/>
              <a:buChar char="•"/>
            </a:pPr>
            <a:r>
              <a:rPr lang="is-IS" sz="1400" dirty="0"/>
              <a:t>Explore wide field mosaic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964" y="3435669"/>
            <a:ext cx="3553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https://ngvla.nrao.edu/page/tools</a:t>
            </a:r>
            <a:endParaRPr lang="en-US" sz="1600" i="1" u="sng" dirty="0">
              <a:solidFill>
                <a:srgbClr val="002060"/>
              </a:solidFill>
            </a:endParaRPr>
          </a:p>
          <a:p>
            <a:endParaRPr lang="en-US" sz="1600" i="1" u="sng" dirty="0">
              <a:solidFill>
                <a:srgbClr val="002060"/>
              </a:solidFill>
            </a:endParaRPr>
          </a:p>
          <a:p>
            <a:r>
              <a:rPr lang="en-US" sz="1600" i="1" u="sng" dirty="0">
                <a:solidFill>
                  <a:srgbClr val="002060"/>
                </a:solidFill>
              </a:rPr>
              <a:t>https://</a:t>
            </a:r>
            <a:r>
              <a:rPr lang="en-US" sz="1600" i="1" u="sng" dirty="0" err="1">
                <a:solidFill>
                  <a:srgbClr val="002060"/>
                </a:solidFill>
              </a:rPr>
              <a:t>casaguides.nrao.edu</a:t>
            </a:r>
            <a:r>
              <a:rPr lang="en-US" sz="1600" i="1" u="sng" dirty="0">
                <a:solidFill>
                  <a:srgbClr val="002060"/>
                </a:solidFill>
              </a:rPr>
              <a:t>/</a:t>
            </a:r>
            <a:r>
              <a:rPr lang="en-US" sz="1600" i="1" u="sng" dirty="0" err="1">
                <a:solidFill>
                  <a:srgbClr val="002060"/>
                </a:solidFill>
              </a:rPr>
              <a:t>index.php</a:t>
            </a:r>
            <a:r>
              <a:rPr lang="en-US" sz="1600" i="1" u="sng" dirty="0">
                <a:solidFill>
                  <a:srgbClr val="002060"/>
                </a:solidFill>
              </a:rPr>
              <a:t>/Simulating_ngVLA_Data-CASA5.4.1</a:t>
            </a:r>
          </a:p>
        </p:txBody>
      </p:sp>
    </p:spTree>
    <p:extLst>
      <p:ext uri="{BB962C8B-B14F-4D97-AF65-F5344CB8AC3E}">
        <p14:creationId xmlns:p14="http://schemas.microsoft.com/office/powerpoint/2010/main" val="80989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4209F1-988C-DC44-9CC2-02F0E1ECB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77412-3915-2545-9D2D-7227F5D9F993}"/>
              </a:ext>
            </a:extLst>
          </p:cNvPr>
          <p:cNvSpPr txBox="1"/>
          <p:nvPr/>
        </p:nvSpPr>
        <p:spPr>
          <a:xfrm>
            <a:off x="1770592" y="151988"/>
            <a:ext cx="635740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On-going Work: Configuration Working Group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/>
              <a:t>Move Core to northern edge of Plains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/>
              <a:t>Walker Configuration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/>
              <a:t>Roads, Fiber, Power, RFI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/>
              <a:t>SBA/TP/CORE: simulations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/>
              <a:t>Algorithms: multiscale reconstruction to maximize information return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D6C15-7C85-3644-9CC6-E7AB7956C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9500"/>
            <a:ext cx="9127283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85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0CDFE8-F8AA-584D-A9E5-470EF42894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34813" y="1293337"/>
            <a:ext cx="5220998" cy="3095207"/>
            <a:chOff x="767525" y="0"/>
            <a:chExt cx="6737012" cy="44913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525" y="0"/>
              <a:ext cx="6737012" cy="4491341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667540" y="461903"/>
              <a:ext cx="3689" cy="3567533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62060" y="461903"/>
              <a:ext cx="3689" cy="3567533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38495" y="3361102"/>
              <a:ext cx="415497" cy="57323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500" dirty="0"/>
                <a:t>30 km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46562" y="3312210"/>
              <a:ext cx="415498" cy="67101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500" dirty="0"/>
                <a:t>300 km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16508" y="465037"/>
            <a:ext cx="57305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400" dirty="0"/>
              <a:t>80% to 90% science can be done with 18m homogeneous array with</a:t>
            </a:r>
          </a:p>
          <a:p>
            <a:pPr marL="628650" lvl="1" indent="-285750" defTabSz="91440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dirty="0"/>
              <a:t>Shortest spacing = 1.75 x 18m (off-set geometry limit)</a:t>
            </a:r>
          </a:p>
          <a:p>
            <a:pPr marL="628650" lvl="1" indent="-285750" defTabSz="91440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dirty="0"/>
              <a:t>Maximum spacing ~ few hundred km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074" y="1400433"/>
            <a:ext cx="4112402" cy="2969795"/>
            <a:chOff x="222500" y="116866"/>
            <a:chExt cx="4112402" cy="29697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00" y="116866"/>
              <a:ext cx="4112402" cy="2969795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2110811" y="326866"/>
              <a:ext cx="8546" cy="242672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119357" y="401652"/>
              <a:ext cx="649480" cy="111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1700613" y="295022"/>
              <a:ext cx="8546" cy="248186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643626" y="367468"/>
              <a:ext cx="10568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7030A0"/>
                  </a:solidFill>
                </a:rPr>
                <a:t>1.75x18m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268A35-1DE8-5146-8D67-868953099BCC}"/>
              </a:ext>
            </a:extLst>
          </p:cNvPr>
          <p:cNvSpPr txBox="1"/>
          <p:nvPr/>
        </p:nvSpPr>
        <p:spPr>
          <a:xfrm>
            <a:off x="2374896" y="65159"/>
            <a:ext cx="437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Science Use Case analysis (170 programs)</a:t>
            </a:r>
          </a:p>
        </p:txBody>
      </p:sp>
    </p:spTree>
    <p:extLst>
      <p:ext uri="{BB962C8B-B14F-4D97-AF65-F5344CB8AC3E}">
        <p14:creationId xmlns:p14="http://schemas.microsoft.com/office/powerpoint/2010/main" val="243258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FC616-FFD4-6346-8103-B232AD99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DAC3C9-D10F-F04F-987C-630EB76D47BC}"/>
              </a:ext>
            </a:extLst>
          </p:cNvPr>
          <p:cNvGrpSpPr/>
          <p:nvPr/>
        </p:nvGrpSpPr>
        <p:grpSpPr>
          <a:xfrm>
            <a:off x="307630" y="3293506"/>
            <a:ext cx="2649543" cy="1742048"/>
            <a:chOff x="4876800" y="275606"/>
            <a:chExt cx="4140200" cy="2328863"/>
          </a:xfrm>
        </p:grpSpPr>
        <p:pic>
          <p:nvPicPr>
            <p:cNvPr id="6" name="Content Placeholder 7">
              <a:extLst>
                <a:ext uri="{FF2B5EF4-FFF2-40B4-BE49-F238E27FC236}">
                  <a16:creationId xmlns:a16="http://schemas.microsoft.com/office/drawing/2014/main" id="{9A8E18C2-F241-A844-9F21-169DDC33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800" y="275606"/>
              <a:ext cx="4140200" cy="23288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17A986-E94C-9F44-9B46-7A7C3BC1B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018" y="1605631"/>
              <a:ext cx="1136474" cy="840125"/>
            </a:xfrm>
            <a:prstGeom prst="rect">
              <a:avLst/>
            </a:prstGeom>
          </p:spPr>
        </p:pic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EFA7275-2389-E042-9E56-421E44A57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40955"/>
              </p:ext>
            </p:extLst>
          </p:nvPr>
        </p:nvGraphicFramePr>
        <p:xfrm>
          <a:off x="33868" y="522738"/>
          <a:ext cx="5376336" cy="2561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532">
                  <a:extLst>
                    <a:ext uri="{9D8B030D-6E8A-4147-A177-3AD203B41FA5}">
                      <a16:colId xmlns:a16="http://schemas.microsoft.com/office/drawing/2014/main" val="278477409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3465698094"/>
                    </a:ext>
                  </a:extLst>
                </a:gridCol>
                <a:gridCol w="719666">
                  <a:extLst>
                    <a:ext uri="{9D8B030D-6E8A-4147-A177-3AD203B41FA5}">
                      <a16:colId xmlns:a16="http://schemas.microsoft.com/office/drawing/2014/main" val="838909796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val="1659923410"/>
                    </a:ext>
                  </a:extLst>
                </a:gridCol>
                <a:gridCol w="1093598">
                  <a:extLst>
                    <a:ext uri="{9D8B030D-6E8A-4147-A177-3AD203B41FA5}">
                      <a16:colId xmlns:a16="http://schemas.microsoft.com/office/drawing/2014/main" val="2294079423"/>
                    </a:ext>
                  </a:extLst>
                </a:gridCol>
                <a:gridCol w="1040006">
                  <a:extLst>
                    <a:ext uri="{9D8B030D-6E8A-4147-A177-3AD203B41FA5}">
                      <a16:colId xmlns:a16="http://schemas.microsoft.com/office/drawing/2014/main" val="3625563567"/>
                    </a:ext>
                  </a:extLst>
                </a:gridCol>
              </a:tblGrid>
              <a:tr h="4777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 B </a:t>
                      </a:r>
                    </a:p>
                    <a:p>
                      <a:pPr algn="ctr"/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 B</a:t>
                      </a:r>
                    </a:p>
                    <a:p>
                      <a:pPr algn="ctr"/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Ants.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Res. 30GHz</a:t>
                      </a:r>
                    </a:p>
                    <a:p>
                      <a:pPr algn="ctr"/>
                      <a:r>
                        <a:rPr lang="en-US" dirty="0"/>
                        <a:t>arcsec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76519"/>
                  </a:ext>
                </a:extLst>
              </a:tr>
              <a:tr h="282325">
                <a:tc>
                  <a:txBody>
                    <a:bodyPr/>
                    <a:lstStyle/>
                    <a:p>
                      <a:r>
                        <a:rPr lang="en-US" dirty="0"/>
                        <a:t>Main (18m)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PP Disks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223359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Plains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z 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656381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Nearby Gal.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048498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LBA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7241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SBA (6m)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Galactic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774152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Total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(18m)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15569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244FA75-D3B5-C745-97A4-43A11F1720F1}"/>
              </a:ext>
            </a:extLst>
          </p:cNvPr>
          <p:cNvSpPr txBox="1"/>
          <p:nvPr/>
        </p:nvSpPr>
        <p:spPr>
          <a:xfrm>
            <a:off x="760402" y="57307"/>
            <a:ext cx="42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Reference Design Configuration (Rev C)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9E2B88-4ABA-BA46-874F-D9DD0B8790ED}"/>
              </a:ext>
            </a:extLst>
          </p:cNvPr>
          <p:cNvGrpSpPr/>
          <p:nvPr/>
        </p:nvGrpSpPr>
        <p:grpSpPr>
          <a:xfrm>
            <a:off x="3332590" y="3319888"/>
            <a:ext cx="1637344" cy="1650645"/>
            <a:chOff x="3380663" y="3515139"/>
            <a:chExt cx="1507866" cy="15981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D436CA-DFB0-A84B-A235-63371A186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0663" y="3532073"/>
              <a:ext cx="1507866" cy="158122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DB8825-14FA-5C4C-BC94-EFCB779F02B5}"/>
                </a:ext>
              </a:extLst>
            </p:cNvPr>
            <p:cNvSpPr txBox="1"/>
            <p:nvPr/>
          </p:nvSpPr>
          <p:spPr>
            <a:xfrm>
              <a:off x="3513665" y="3515139"/>
              <a:ext cx="49106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SBA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CFF151-21F2-D541-A782-7722D64734F5}"/>
                </a:ext>
              </a:extLst>
            </p:cNvPr>
            <p:cNvSpPr txBox="1"/>
            <p:nvPr/>
          </p:nvSpPr>
          <p:spPr>
            <a:xfrm>
              <a:off x="4210396" y="4748620"/>
              <a:ext cx="6011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20 m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7E2D08-4824-9F4E-B5C2-76528B92F138}"/>
                </a:ext>
              </a:extLst>
            </p:cNvPr>
            <p:cNvCxnSpPr>
              <a:cxnSpLocks/>
            </p:cNvCxnSpPr>
            <p:nvPr/>
          </p:nvCxnSpPr>
          <p:spPr>
            <a:xfrm>
              <a:off x="4188335" y="4974718"/>
              <a:ext cx="4296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F9B46AB-E593-6F4A-92F4-848D87B1F335}"/>
              </a:ext>
            </a:extLst>
          </p:cNvPr>
          <p:cNvSpPr/>
          <p:nvPr/>
        </p:nvSpPr>
        <p:spPr>
          <a:xfrm>
            <a:off x="1981200" y="4250267"/>
            <a:ext cx="846667" cy="720266"/>
          </a:xfrm>
          <a:prstGeom prst="rect">
            <a:avLst/>
          </a:prstGeom>
          <a:solidFill>
            <a:srgbClr val="CAB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6C0511-30B8-E941-BFCA-E01F777278D1}"/>
              </a:ext>
            </a:extLst>
          </p:cNvPr>
          <p:cNvGrpSpPr/>
          <p:nvPr/>
        </p:nvGrpSpPr>
        <p:grpSpPr>
          <a:xfrm>
            <a:off x="5463576" y="-17894"/>
            <a:ext cx="3675964" cy="5143500"/>
            <a:chOff x="5463576" y="-17894"/>
            <a:chExt cx="3675964" cy="51435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F2C497-00CA-B645-A85A-03EBA1CBCB8B}"/>
                </a:ext>
              </a:extLst>
            </p:cNvPr>
            <p:cNvGrpSpPr/>
            <p:nvPr/>
          </p:nvGrpSpPr>
          <p:grpSpPr>
            <a:xfrm>
              <a:off x="5463576" y="-17894"/>
              <a:ext cx="3675964" cy="5143500"/>
              <a:chOff x="5463576" y="-26361"/>
              <a:chExt cx="3675964" cy="51435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B16E7C6-A1A7-CB41-B6DD-95B02E3CD45F}"/>
                  </a:ext>
                </a:extLst>
              </p:cNvPr>
              <p:cNvGrpSpPr/>
              <p:nvPr/>
            </p:nvGrpSpPr>
            <p:grpSpPr>
              <a:xfrm>
                <a:off x="5463576" y="-26361"/>
                <a:ext cx="3675964" cy="5143500"/>
                <a:chOff x="5463576" y="-16934"/>
                <a:chExt cx="3675964" cy="514350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DF3BD1E-F0E8-A540-9717-72600080F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63576" y="-16934"/>
                  <a:ext cx="3675964" cy="5143500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E738006-59AA-EC4C-990D-374F638E27CE}"/>
                    </a:ext>
                  </a:extLst>
                </p:cNvPr>
                <p:cNvSpPr txBox="1"/>
                <p:nvPr/>
              </p:nvSpPr>
              <p:spPr>
                <a:xfrm>
                  <a:off x="5545667" y="924323"/>
                  <a:ext cx="72813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400 km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E1116F8-A22E-1445-98A8-C4FB2ACA4CEC}"/>
                    </a:ext>
                  </a:extLst>
                </p:cNvPr>
                <p:cNvSpPr txBox="1"/>
                <p:nvPr/>
              </p:nvSpPr>
              <p:spPr>
                <a:xfrm>
                  <a:off x="5494867" y="2295923"/>
                  <a:ext cx="60113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20 km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E15C855-3756-F748-B8E6-CEDE5237536F}"/>
                    </a:ext>
                  </a:extLst>
                </p:cNvPr>
                <p:cNvSpPr txBox="1"/>
                <p:nvPr/>
              </p:nvSpPr>
              <p:spPr>
                <a:xfrm>
                  <a:off x="7306737" y="2312863"/>
                  <a:ext cx="60113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0.5 km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2DE4BF-9CBA-B94D-8962-0077A6A95C2F}"/>
                  </a:ext>
                </a:extLst>
              </p:cNvPr>
              <p:cNvSpPr txBox="1"/>
              <p:nvPr/>
            </p:nvSpPr>
            <p:spPr>
              <a:xfrm>
                <a:off x="5604933" y="3069369"/>
                <a:ext cx="49106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LBA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851EF18-D66B-DF44-A726-20749ED87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807" y="62447"/>
              <a:ext cx="0" cy="9408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914940-5515-E941-B8C0-B258FE0DF731}"/>
                </a:ext>
              </a:extLst>
            </p:cNvPr>
            <p:cNvCxnSpPr>
              <a:cxnSpLocks/>
            </p:cNvCxnSpPr>
            <p:nvPr/>
          </p:nvCxnSpPr>
          <p:spPr>
            <a:xfrm>
              <a:off x="7052807" y="57307"/>
              <a:ext cx="97005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4433817-A5F3-E044-A7AA-0CABEC155E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6240" y="59000"/>
              <a:ext cx="0" cy="864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6A5D9F-BBC8-6E47-8261-F87988D3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6308" y="906447"/>
              <a:ext cx="801982" cy="10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4F1AF4-3956-DC4C-9929-2363E62D4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6308" y="907462"/>
              <a:ext cx="0" cy="990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5067731-9693-F047-B955-87CC2D6730E0}"/>
                </a:ext>
              </a:extLst>
            </p:cNvPr>
            <p:cNvCxnSpPr>
              <a:cxnSpLocks/>
            </p:cNvCxnSpPr>
            <p:nvPr/>
          </p:nvCxnSpPr>
          <p:spPr>
            <a:xfrm>
              <a:off x="7052807" y="1006475"/>
              <a:ext cx="15350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AA03D87-353D-A940-9649-321CFF281321}"/>
              </a:ext>
            </a:extLst>
          </p:cNvPr>
          <p:cNvCxnSpPr>
            <a:cxnSpLocks/>
          </p:cNvCxnSpPr>
          <p:nvPr/>
        </p:nvCxnSpPr>
        <p:spPr>
          <a:xfrm flipH="1">
            <a:off x="6557818" y="522738"/>
            <a:ext cx="697885" cy="11213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BD0F4F-4670-6945-B9CC-68B8A8DE213E}"/>
              </a:ext>
            </a:extLst>
          </p:cNvPr>
          <p:cNvCxnSpPr>
            <a:cxnSpLocks/>
          </p:cNvCxnSpPr>
          <p:nvPr/>
        </p:nvCxnSpPr>
        <p:spPr>
          <a:xfrm flipV="1">
            <a:off x="6409445" y="2037018"/>
            <a:ext cx="1207090" cy="42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28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658" y="281354"/>
            <a:ext cx="4653183" cy="408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Good 3mm site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cs typeface="Times New Roman"/>
              </a:rPr>
              <a:t>Plains of San Augustin altitude = 2200 m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cs typeface="Times New Roman"/>
              </a:rPr>
              <a:t>ALMA Test Facility: good 3mm testing conditions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Fast switching phase calibration: Site testing interferometer data over years</a:t>
            </a:r>
          </a:p>
          <a:p>
            <a:pPr marL="6286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30sec cycle at 3mm =&gt; reasonable coherence on longest baselines over most of the year (median </a:t>
            </a:r>
            <a:r>
              <a:rPr lang="en-US" dirty="0" err="1"/>
              <a:t>rms</a:t>
            </a:r>
            <a:r>
              <a:rPr lang="en-US" dirty="0"/>
              <a:t> phase &lt; 40</a:t>
            </a:r>
            <a:r>
              <a:rPr lang="en-US" baseline="30000" dirty="0"/>
              <a:t>o</a:t>
            </a:r>
            <a:r>
              <a:rPr lang="en-US" dirty="0"/>
              <a:t>), except summer day time </a:t>
            </a:r>
          </a:p>
          <a:p>
            <a:pPr marL="6286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Calibrator density</a:t>
            </a:r>
            <a:r>
              <a:rPr lang="en-US" b="1" dirty="0"/>
              <a:t>: </a:t>
            </a:r>
            <a:r>
              <a:rPr lang="en-US" dirty="0"/>
              <a:t>Typical distance to calibrator of 25mJy at 3mm ~ 2</a:t>
            </a:r>
            <a:r>
              <a:rPr lang="en-US" baseline="30000" dirty="0"/>
              <a:t>o</a:t>
            </a:r>
            <a:r>
              <a:rPr lang="en-US" dirty="0"/>
              <a:t> =&gt;  adequate to ensure that phase noise due to SNR is not a limiting factor for a 3sec integration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Real-world constraints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S/W tools employed to optimize location </a:t>
            </a:r>
            <a:r>
              <a:rPr lang="en-US" sz="1600" dirty="0" err="1"/>
              <a:t>wrt</a:t>
            </a:r>
            <a:r>
              <a:rPr lang="en-US" sz="1600" dirty="0"/>
              <a:t> Roads, Power, Fiber, RFI, land ownership…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50041" y="64167"/>
            <a:ext cx="3463619" cy="2566737"/>
            <a:chOff x="5507544" y="0"/>
            <a:chExt cx="3149321" cy="24032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544" y="0"/>
              <a:ext cx="3149321" cy="240321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5839326" y="1179095"/>
              <a:ext cx="2598821" cy="802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353382" y="2523528"/>
            <a:ext cx="3473689" cy="2544679"/>
            <a:chOff x="5345361" y="2523528"/>
            <a:chExt cx="3473689" cy="25446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361" y="2523528"/>
              <a:ext cx="3473689" cy="2544679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5727033" y="4082499"/>
              <a:ext cx="2815388" cy="802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694080" y="1283394"/>
            <a:ext cx="26014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&lt;20% coherence loss on longest baselines</a:t>
            </a:r>
          </a:p>
          <a:p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1377" y="281354"/>
            <a:ext cx="1652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rms</a:t>
            </a:r>
            <a:r>
              <a:rPr lang="en-US" sz="1100" dirty="0"/>
              <a:t> residual at 3mm</a:t>
            </a:r>
          </a:p>
          <a:p>
            <a:r>
              <a:rPr lang="en-US" sz="1100" dirty="0"/>
              <a:t>w. 30s calibration cycle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7931" y="2658205"/>
            <a:ext cx="1652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rms</a:t>
            </a:r>
            <a:r>
              <a:rPr lang="en-US" sz="1100" dirty="0"/>
              <a:t> residual at 3mm</a:t>
            </a:r>
          </a:p>
          <a:p>
            <a:r>
              <a:rPr lang="en-US" sz="1100" dirty="0"/>
              <a:t>w. 60s calibration cycle</a:t>
            </a:r>
          </a:p>
        </p:txBody>
      </p:sp>
    </p:spTree>
    <p:extLst>
      <p:ext uri="{BB962C8B-B14F-4D97-AF65-F5344CB8AC3E}">
        <p14:creationId xmlns:p14="http://schemas.microsoft.com/office/powerpoint/2010/main" val="3496229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DC8B1-2FAB-A248-A41C-8D21C8DC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18F70-3EB9-9A43-9E4C-AD53B8EE8747}"/>
              </a:ext>
            </a:extLst>
          </p:cNvPr>
          <p:cNvSpPr txBox="1"/>
          <p:nvPr/>
        </p:nvSpPr>
        <p:spPr>
          <a:xfrm>
            <a:off x="134109" y="2460880"/>
            <a:ext cx="5132158" cy="2416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LBA: sub-mas resolution imaging.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Designed for good calibration and good </a:t>
            </a:r>
            <a:r>
              <a:rPr lang="en-US" sz="1600" dirty="0" err="1"/>
              <a:t>uv</a:t>
            </a:r>
            <a:r>
              <a:rPr lang="en-US" sz="1600" dirty="0"/>
              <a:t>-coverage for stand-alone operation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Stations: 2 to 3 x 18m antennas  at each site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short baselines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paired-antenna calibration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Outer Sites: ‘Neighbors’, typically within ~ 50 km =&gt; no ‘</a:t>
            </a:r>
            <a:r>
              <a:rPr lang="en-US" sz="1600" dirty="0" err="1"/>
              <a:t>uv</a:t>
            </a:r>
            <a:r>
              <a:rPr lang="en-US" sz="1600" dirty="0"/>
              <a:t>-orphan’ antennas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1A6-0CA7-CA40-8B54-0C02D3360859}"/>
              </a:ext>
            </a:extLst>
          </p:cNvPr>
          <p:cNvSpPr txBox="1"/>
          <p:nvPr/>
        </p:nvSpPr>
        <p:spPr>
          <a:xfrm>
            <a:off x="174824" y="314230"/>
            <a:ext cx="346248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SBA + Total Power: Wide field, low T</a:t>
            </a:r>
            <a:r>
              <a:rPr lang="en-US" sz="1800" baseline="-25000" dirty="0"/>
              <a:t>B</a:t>
            </a:r>
            <a:r>
              <a:rPr lang="en-US" sz="1800" dirty="0"/>
              <a:t>, imaging.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Designed to obtain uniform surface brightness sensitivity  on ‘all’ scales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0E0E8E-D934-8745-AE19-B9B80B42EA4E}"/>
              </a:ext>
            </a:extLst>
          </p:cNvPr>
          <p:cNvGrpSpPr/>
          <p:nvPr/>
        </p:nvGrpSpPr>
        <p:grpSpPr>
          <a:xfrm>
            <a:off x="3748997" y="75817"/>
            <a:ext cx="2341854" cy="2241734"/>
            <a:chOff x="509018" y="973666"/>
            <a:chExt cx="2970979" cy="28659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561471-87C5-7545-B414-5483E689613C}"/>
                </a:ext>
              </a:extLst>
            </p:cNvPr>
            <p:cNvGrpSpPr/>
            <p:nvPr/>
          </p:nvGrpSpPr>
          <p:grpSpPr>
            <a:xfrm>
              <a:off x="509018" y="973666"/>
              <a:ext cx="2970979" cy="2865967"/>
              <a:chOff x="509018" y="685798"/>
              <a:chExt cx="2970979" cy="286596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ADCA000-36EA-6C43-88BE-174BB1A7A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9018" y="685798"/>
                <a:ext cx="2970979" cy="2865967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F37361-6469-AD45-A4E2-4A439BF4B314}"/>
                  </a:ext>
                </a:extLst>
              </p:cNvPr>
              <p:cNvSpPr txBox="1"/>
              <p:nvPr/>
            </p:nvSpPr>
            <p:spPr>
              <a:xfrm>
                <a:off x="1870503" y="1874639"/>
                <a:ext cx="563391" cy="383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TP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1663871-9AFC-994D-BAFF-95F8BD47D892}"/>
                </a:ext>
              </a:extLst>
            </p:cNvPr>
            <p:cNvCxnSpPr/>
            <p:nvPr/>
          </p:nvCxnSpPr>
          <p:spPr>
            <a:xfrm flipV="1">
              <a:off x="829733" y="1066800"/>
              <a:ext cx="0" cy="423334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29B45C-EC76-734E-868F-CE0BC8358C44}"/>
                </a:ext>
              </a:extLst>
            </p:cNvPr>
            <p:cNvSpPr txBox="1"/>
            <p:nvPr/>
          </p:nvSpPr>
          <p:spPr>
            <a:xfrm>
              <a:off x="821260" y="1118992"/>
              <a:ext cx="600747" cy="33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20m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658F031-B01F-024F-A470-A9D7F6ED2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021" y="148666"/>
            <a:ext cx="2970979" cy="2070204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CA7F36BB-8A7D-D84C-9704-EA05AE0C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2554771"/>
            <a:ext cx="3409762" cy="247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71E8C-AFFD-C44D-A96B-57F9B7C28409}"/>
              </a:ext>
            </a:extLst>
          </p:cNvPr>
          <p:cNvSpPr txBox="1"/>
          <p:nvPr/>
        </p:nvSpPr>
        <p:spPr>
          <a:xfrm>
            <a:off x="6747932" y="2033622"/>
            <a:ext cx="593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50m</a:t>
            </a:r>
          </a:p>
        </p:txBody>
      </p:sp>
    </p:spTree>
    <p:extLst>
      <p:ext uri="{BB962C8B-B14F-4D97-AF65-F5344CB8AC3E}">
        <p14:creationId xmlns:p14="http://schemas.microsoft.com/office/powerpoint/2010/main" val="1952763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8A199-F3EE-D446-9F3E-4B5E8C06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07F74-5FBA-D04D-AC04-8914E497085A}"/>
              </a:ext>
            </a:extLst>
          </p:cNvPr>
          <p:cNvSpPr txBox="1"/>
          <p:nvPr/>
        </p:nvSpPr>
        <p:spPr>
          <a:xfrm>
            <a:off x="1951348" y="170916"/>
            <a:ext cx="5304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Multi-scale array =&gt; multi-scale beam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D025EE-6A29-EF4E-941C-61F387BBB997}"/>
              </a:ext>
            </a:extLst>
          </p:cNvPr>
          <p:cNvGrpSpPr/>
          <p:nvPr/>
        </p:nvGrpSpPr>
        <p:grpSpPr>
          <a:xfrm>
            <a:off x="4003941" y="737978"/>
            <a:ext cx="4271636" cy="3385289"/>
            <a:chOff x="2615013" y="849073"/>
            <a:chExt cx="4071047" cy="32471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7CBD63-36E5-4E43-9CAB-9E2A293BD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013" y="849073"/>
              <a:ext cx="4071047" cy="32471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3C0C43-F084-9444-AFDD-F3D243DA97E5}"/>
                </a:ext>
              </a:extLst>
            </p:cNvPr>
            <p:cNvSpPr txBox="1"/>
            <p:nvPr/>
          </p:nvSpPr>
          <p:spPr>
            <a:xfrm>
              <a:off x="4772826" y="1119499"/>
              <a:ext cx="961402" cy="28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0.005”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7C5E1C-34EE-6A4A-8693-773BB4A67C09}"/>
                </a:ext>
              </a:extLst>
            </p:cNvPr>
            <p:cNvSpPr txBox="1"/>
            <p:nvPr/>
          </p:nvSpPr>
          <p:spPr>
            <a:xfrm>
              <a:off x="4819313" y="2607881"/>
              <a:ext cx="119692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0.1” to 0.2</a:t>
              </a:r>
              <a:r>
                <a:rPr lang="en-US" dirty="0"/>
                <a:t>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1D9131-1D66-024E-AF00-BA8639DE205F}"/>
                </a:ext>
              </a:extLst>
            </p:cNvPr>
            <p:cNvSpPr txBox="1"/>
            <p:nvPr/>
          </p:nvSpPr>
          <p:spPr>
            <a:xfrm>
              <a:off x="5369941" y="3226396"/>
              <a:ext cx="119692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1” to 2”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A1C2DA-38A7-4741-827A-1124506DCFA7}"/>
                </a:ext>
              </a:extLst>
            </p:cNvPr>
            <p:cNvSpPr txBox="1"/>
            <p:nvPr/>
          </p:nvSpPr>
          <p:spPr>
            <a:xfrm>
              <a:off x="3162971" y="948820"/>
              <a:ext cx="1499787" cy="487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Main array</a:t>
              </a:r>
            </a:p>
            <a:p>
              <a:r>
                <a:rPr lang="en-US" dirty="0"/>
                <a:t>NA beam at 30GHz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247E775-5CBE-FC41-A926-6DAAFBD7B080}"/>
              </a:ext>
            </a:extLst>
          </p:cNvPr>
          <p:cNvSpPr txBox="1"/>
          <p:nvPr/>
        </p:nvSpPr>
        <p:spPr>
          <a:xfrm>
            <a:off x="339541" y="1494367"/>
            <a:ext cx="3525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Reconfigurable =&gt; challenge becomes adjusting </a:t>
            </a:r>
            <a:r>
              <a:rPr lang="en-US" sz="1600" dirty="0" err="1"/>
              <a:t>uv</a:t>
            </a:r>
            <a:r>
              <a:rPr lang="en-US" sz="1600" dirty="0"/>
              <a:t>-weighting, cell size, taper to get reasonable beam with desired resolution, while maintaining reasonable sensitivity</a:t>
            </a:r>
          </a:p>
        </p:txBody>
      </p:sp>
    </p:spTree>
    <p:extLst>
      <p:ext uri="{BB962C8B-B14F-4D97-AF65-F5344CB8AC3E}">
        <p14:creationId xmlns:p14="http://schemas.microsoft.com/office/powerpoint/2010/main" val="788429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20782-147E-6449-A72B-88D543F6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9F40C-8A54-3646-A6CD-E1F765A73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98" y="363767"/>
            <a:ext cx="6844537" cy="2322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2C69A-76D2-7B40-A64B-9714DEF69A3D}"/>
              </a:ext>
            </a:extLst>
          </p:cNvPr>
          <p:cNvSpPr txBox="1"/>
          <p:nvPr/>
        </p:nvSpPr>
        <p:spPr>
          <a:xfrm>
            <a:off x="2170341" y="2685942"/>
            <a:ext cx="537175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PSF Metrics  (Imaging Performance Report)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400" dirty="0"/>
              <a:t>NOT peak sidelobe  (there is no peak sidelobe of NA beam)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400" dirty="0"/>
              <a:t>PSF Width at Half Maximum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400" dirty="0"/>
              <a:t>Near-field RMS of the PSF  (SKA)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400" dirty="0"/>
              <a:t>PSF Main Beam Efficiency  vs. Gaussian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400" dirty="0"/>
              <a:t>PSF level at HWHM and FWHM  </a:t>
            </a:r>
            <a:r>
              <a:rPr lang="en-US" sz="1400" i="1" dirty="0"/>
              <a:t>(wings &lt; 10% at radius = FWHM</a:t>
            </a:r>
            <a:r>
              <a:rPr lang="en-US" sz="1400" dirty="0"/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90780-A99A-4740-891F-B9BD6A365CB6}"/>
              </a:ext>
            </a:extLst>
          </p:cNvPr>
          <p:cNvSpPr txBox="1"/>
          <p:nvPr/>
        </p:nvSpPr>
        <p:spPr>
          <a:xfrm>
            <a:off x="2846567" y="71636"/>
            <a:ext cx="360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Beam Sculpting (</a:t>
            </a:r>
            <a:r>
              <a:rPr lang="en-US" sz="1800" dirty="0" err="1"/>
              <a:t>Rosero</a:t>
            </a:r>
            <a:r>
              <a:rPr lang="en-US" sz="1800" dirty="0"/>
              <a:t> ea. 2019)</a:t>
            </a:r>
          </a:p>
        </p:txBody>
      </p:sp>
    </p:spTree>
    <p:extLst>
      <p:ext uri="{BB962C8B-B14F-4D97-AF65-F5344CB8AC3E}">
        <p14:creationId xmlns:p14="http://schemas.microsoft.com/office/powerpoint/2010/main" val="234901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BFC833-E16D-F845-8046-55F0B919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219" y="216816"/>
            <a:ext cx="3955721" cy="39557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20782-147E-6449-A72B-88D543F6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2C69A-76D2-7B40-A64B-9714DEF69A3D}"/>
              </a:ext>
            </a:extLst>
          </p:cNvPr>
          <p:cNvSpPr txBox="1"/>
          <p:nvPr/>
        </p:nvSpPr>
        <p:spPr>
          <a:xfrm>
            <a:off x="160256" y="427520"/>
            <a:ext cx="45814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‘</a:t>
            </a:r>
            <a:r>
              <a:rPr lang="en-US" sz="1600" dirty="0" err="1"/>
              <a:t>Taperability</a:t>
            </a:r>
            <a:r>
              <a:rPr lang="en-US" sz="1600" dirty="0"/>
              <a:t> Curve’: </a:t>
            </a:r>
            <a:r>
              <a:rPr lang="en-US" sz="1600" dirty="0" err="1"/>
              <a:t>rms</a:t>
            </a:r>
            <a:r>
              <a:rPr lang="en-US" sz="1600" dirty="0"/>
              <a:t> relative to ‘NA best’, to achieve given resolution and meet PSF metrics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Shallow sensitivity curve ~ factor 2 loss </a:t>
            </a:r>
            <a:r>
              <a:rPr lang="en-US" sz="1600" dirty="0" err="1"/>
              <a:t>wrt</a:t>
            </a:r>
            <a:r>
              <a:rPr lang="en-US" sz="1600" dirty="0"/>
              <a:t> NA from 1 mas to 1” at 30GHz 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Short Baselines: using only core stations ~ 40% 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Main array: Core offset north =&gt; Cross-</a:t>
            </a:r>
            <a:r>
              <a:rPr lang="en-US" sz="1400" dirty="0" err="1"/>
              <a:t>correrlation</a:t>
            </a:r>
            <a:r>
              <a:rPr lang="en-US" sz="1400" dirty="0"/>
              <a:t> to core with many long baselines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i="1" dirty="0"/>
              <a:t>Config. Working-Group Efforts: ‘stress test’ performance in KSGs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32F6C-5CF9-1549-8935-CF79454C091F}"/>
              </a:ext>
            </a:extLst>
          </p:cNvPr>
          <p:cNvSpPr txBox="1"/>
          <p:nvPr/>
        </p:nvSpPr>
        <p:spPr>
          <a:xfrm>
            <a:off x="7019925" y="685800"/>
            <a:ext cx="12668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Rosero</a:t>
            </a:r>
            <a:r>
              <a:rPr lang="en-US" dirty="0"/>
              <a:t>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A01C7-AE3B-864B-98EA-503CA629489E}"/>
              </a:ext>
            </a:extLst>
          </p:cNvPr>
          <p:cNvSpPr txBox="1"/>
          <p:nvPr/>
        </p:nvSpPr>
        <p:spPr>
          <a:xfrm>
            <a:off x="5647266" y="3898529"/>
            <a:ext cx="626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mas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0C28C-27F0-F644-A7DB-33A5CE68AD7C}"/>
              </a:ext>
            </a:extLst>
          </p:cNvPr>
          <p:cNvSpPr txBox="1"/>
          <p:nvPr/>
        </p:nvSpPr>
        <p:spPr>
          <a:xfrm>
            <a:off x="8015816" y="3908163"/>
            <a:ext cx="730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arcsec</a:t>
            </a:r>
          </a:p>
        </p:txBody>
      </p:sp>
    </p:spTree>
    <p:extLst>
      <p:ext uri="{BB962C8B-B14F-4D97-AF65-F5344CB8AC3E}">
        <p14:creationId xmlns:p14="http://schemas.microsoft.com/office/powerpoint/2010/main" val="2601452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9A77D-9B6C-654B-ACAC-BEA68A863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221" y="25401"/>
            <a:ext cx="3265293" cy="337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89" y="180484"/>
            <a:ext cx="3498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Main Array Stress test @ 100GHz Movies of Planet Formation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989" y="1212403"/>
            <a:ext cx="2968232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Protoplanetary disk at 140pc, 1 </a:t>
            </a:r>
            <a:r>
              <a:rPr lang="en-US" sz="1400" dirty="0" err="1">
                <a:latin typeface="Times New Roman" charset="0"/>
                <a:ea typeface="Times New Roman" charset="0"/>
                <a:cs typeface="Times New Roman" charset="0"/>
              </a:rPr>
              <a:t>Myr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Resolve ‘dust traps’ and L4,5 points at 0.7 AU resolution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Circumplanetary disks: imaging accretion on to planets</a:t>
            </a:r>
          </a:p>
        </p:txBody>
      </p:sp>
      <p:pic>
        <p:nvPicPr>
          <p:cNvPr id="18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EB94FBCB-FBF4-9A43-B88B-3EC6DCD83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6479" y="1004429"/>
            <a:ext cx="2083433" cy="2016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B4971-49BF-134D-B71D-CC9892A7F9C1}"/>
              </a:ext>
            </a:extLst>
          </p:cNvPr>
          <p:cNvSpPr txBox="1"/>
          <p:nvPr/>
        </p:nvSpPr>
        <p:spPr>
          <a:xfrm>
            <a:off x="5419179" y="3575172"/>
            <a:ext cx="2514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 -1.4, TA = 5 mas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~ 4 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75087-3236-DB4E-839B-FA87A9066A19}"/>
              </a:ext>
            </a:extLst>
          </p:cNvPr>
          <p:cNvSpPr txBox="1"/>
          <p:nvPr/>
        </p:nvSpPr>
        <p:spPr>
          <a:xfrm>
            <a:off x="5311471" y="2767054"/>
            <a:ext cx="779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Ricci 19</a:t>
            </a:r>
          </a:p>
        </p:txBody>
      </p:sp>
    </p:spTree>
    <p:extLst>
      <p:ext uri="{BB962C8B-B14F-4D97-AF65-F5344CB8AC3E}">
        <p14:creationId xmlns:p14="http://schemas.microsoft.com/office/powerpoint/2010/main" val="25440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A64F3A-0E9C-4E4F-B795-27EB42AE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93560-84CD-1B4E-984A-402A2707F88A}"/>
              </a:ext>
            </a:extLst>
          </p:cNvPr>
          <p:cNvSpPr txBox="1"/>
          <p:nvPr/>
        </p:nvSpPr>
        <p:spPr>
          <a:xfrm>
            <a:off x="1331706" y="180484"/>
            <a:ext cx="701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Plains Array Stress Test @ 30 GHz: Imaging CO 1-0 at z = 2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D2B007-A19E-7549-B09D-B0B60856420E}"/>
              </a:ext>
            </a:extLst>
          </p:cNvPr>
          <p:cNvGrpSpPr/>
          <p:nvPr/>
        </p:nvGrpSpPr>
        <p:grpSpPr>
          <a:xfrm>
            <a:off x="49754" y="2115671"/>
            <a:ext cx="8992952" cy="2256897"/>
            <a:chOff x="49754" y="2088776"/>
            <a:chExt cx="8992952" cy="225689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25C1FC7-89C3-4144-B41F-1464B7BA64D0}"/>
                </a:ext>
              </a:extLst>
            </p:cNvPr>
            <p:cNvGrpSpPr/>
            <p:nvPr/>
          </p:nvGrpSpPr>
          <p:grpSpPr>
            <a:xfrm>
              <a:off x="49754" y="2088776"/>
              <a:ext cx="8992952" cy="2256897"/>
              <a:chOff x="40789" y="2211244"/>
              <a:chExt cx="8992952" cy="200891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229D7EC-806F-C241-8D9C-A9120B53B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789" y="2211244"/>
                <a:ext cx="2773460" cy="2008918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9D21C8-C006-1A41-8559-B8A9E65B5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4249" y="2211244"/>
                <a:ext cx="2950368" cy="200891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F65A5C6-4E33-3E45-9556-5BB23AF6E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4617" y="2211244"/>
                <a:ext cx="3269124" cy="2008918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73124C-3A7A-8C4B-9884-C8695B475263}"/>
                </a:ext>
              </a:extLst>
            </p:cNvPr>
            <p:cNvCxnSpPr>
              <a:cxnSpLocks/>
            </p:cNvCxnSpPr>
            <p:nvPr/>
          </p:nvCxnSpPr>
          <p:spPr>
            <a:xfrm>
              <a:off x="4401671" y="3460376"/>
              <a:ext cx="2133600" cy="466165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C4DB41-3645-7145-B905-6F0577F772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8871" y="2088776"/>
              <a:ext cx="1676400" cy="762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00B3BF2-1DC0-2840-BA2B-C9683AFDD2F0}"/>
              </a:ext>
            </a:extLst>
          </p:cNvPr>
          <p:cNvSpPr txBox="1"/>
          <p:nvPr/>
        </p:nvSpPr>
        <p:spPr>
          <a:xfrm>
            <a:off x="1649505" y="690282"/>
            <a:ext cx="608703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Main Sequence Galaxy at z = 2: SFR = 250 M</a:t>
            </a:r>
            <a:r>
              <a:rPr lang="en-US" baseline="-25000" dirty="0"/>
              <a:t>o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, </a:t>
            </a:r>
            <a:r>
              <a:rPr lang="en-US" dirty="0" err="1"/>
              <a:t>M</a:t>
            </a:r>
            <a:r>
              <a:rPr lang="en-US" baseline="-25000" dirty="0" err="1"/>
              <a:t>gas</a:t>
            </a:r>
            <a:r>
              <a:rPr lang="en-US" dirty="0"/>
              <a:t> = 1e11 M</a:t>
            </a:r>
            <a:r>
              <a:rPr lang="en-US" baseline="-25000" dirty="0"/>
              <a:t>o</a:t>
            </a:r>
            <a:r>
              <a:rPr lang="en-US" dirty="0"/>
              <a:t>, </a:t>
            </a:r>
            <a:r>
              <a:rPr lang="en-US" dirty="0" err="1"/>
              <a:t>D</a:t>
            </a:r>
            <a:r>
              <a:rPr lang="en-US" baseline="-25000" dirty="0" err="1"/>
              <a:t>disk</a:t>
            </a:r>
            <a:r>
              <a:rPr lang="en-US" dirty="0"/>
              <a:t> = 10 kpc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𝜈</a:t>
            </a:r>
            <a:r>
              <a:rPr lang="en-US" baseline="-25000" dirty="0" err="1"/>
              <a:t>obs</a:t>
            </a:r>
            <a:r>
              <a:rPr lang="en-US" dirty="0"/>
              <a:t> = 38 GHz, 𝚫v = 500 km/s,  </a:t>
            </a:r>
            <a:r>
              <a:rPr lang="en-US" dirty="0" err="1"/>
              <a:t>t</a:t>
            </a:r>
            <a:r>
              <a:rPr lang="en-US" baseline="-25000" dirty="0" err="1"/>
              <a:t>obs</a:t>
            </a:r>
            <a:r>
              <a:rPr lang="en-US" dirty="0"/>
              <a:t> = 12 </a:t>
            </a:r>
            <a:r>
              <a:rPr lang="en-US" dirty="0" err="1"/>
              <a:t>hr</a:t>
            </a:r>
            <a:r>
              <a:rPr lang="en-US" dirty="0"/>
              <a:t> 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 = 0, TA = 0.18”  =&gt; FWHM = 0.21”, </a:t>
            </a:r>
            <a:r>
              <a:rPr lang="en-US" dirty="0" err="1"/>
              <a:t>rms</a:t>
            </a:r>
            <a:r>
              <a:rPr lang="en-US" dirty="0"/>
              <a:t> = 2uJy/beam  (2e8 M</a:t>
            </a:r>
            <a:r>
              <a:rPr lang="en-US" baseline="-25000" dirty="0"/>
              <a:t>o</a:t>
            </a:r>
            <a:r>
              <a:rPr lang="en-US" dirty="0"/>
              <a:t>)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 = -0.5, TA = 0.05 =&gt; FWHM = 0.075”, </a:t>
            </a:r>
            <a:r>
              <a:rPr lang="en-US" dirty="0" err="1"/>
              <a:t>rms</a:t>
            </a:r>
            <a:r>
              <a:rPr lang="en-US" dirty="0"/>
              <a:t> = 2uJy/beam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16FE66-AC5B-DB41-88FF-2C7FB4EC91F1}"/>
              </a:ext>
            </a:extLst>
          </p:cNvPr>
          <p:cNvCxnSpPr/>
          <p:nvPr/>
        </p:nvCxnSpPr>
        <p:spPr>
          <a:xfrm>
            <a:off x="846667" y="2429932"/>
            <a:ext cx="0" cy="4138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7F7F6A4-19E5-984E-B298-41BA1ADEE136}"/>
              </a:ext>
            </a:extLst>
          </p:cNvPr>
          <p:cNvSpPr txBox="1"/>
          <p:nvPr/>
        </p:nvSpPr>
        <p:spPr>
          <a:xfrm>
            <a:off x="804329" y="2520948"/>
            <a:ext cx="668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4kpc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23B8C-0217-D646-9E0C-001A8F0904E9}"/>
              </a:ext>
            </a:extLst>
          </p:cNvPr>
          <p:cNvSpPr txBox="1"/>
          <p:nvPr/>
        </p:nvSpPr>
        <p:spPr>
          <a:xfrm>
            <a:off x="1892411" y="3816625"/>
            <a:ext cx="10177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Narayanan 18</a:t>
            </a:r>
          </a:p>
        </p:txBody>
      </p:sp>
    </p:spTree>
    <p:extLst>
      <p:ext uri="{BB962C8B-B14F-4D97-AF65-F5344CB8AC3E}">
        <p14:creationId xmlns:p14="http://schemas.microsoft.com/office/powerpoint/2010/main" val="1514512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11125</TotalTime>
  <Words>1096</Words>
  <Application>Microsoft Macintosh PowerPoint</Application>
  <PresentationFormat>On-screen Show (16:9)</PresentationFormat>
  <Paragraphs>175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Orbitron Medium</vt:lpstr>
      <vt:lpstr>Times New Roman</vt:lpstr>
      <vt:lpstr>Wingdings</vt:lpstr>
      <vt:lpstr>Office Theme</vt:lpstr>
      <vt:lpstr>Configuration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370</cp:revision>
  <dcterms:created xsi:type="dcterms:W3CDTF">2016-12-02T21:40:55Z</dcterms:created>
  <dcterms:modified xsi:type="dcterms:W3CDTF">2019-06-25T13:53:53Z</dcterms:modified>
</cp:coreProperties>
</file>