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0"/>
  </p:notesMasterIdLst>
  <p:sldIdLst>
    <p:sldId id="463" r:id="rId2"/>
    <p:sldId id="437" r:id="rId3"/>
    <p:sldId id="378" r:id="rId4"/>
    <p:sldId id="464" r:id="rId5"/>
    <p:sldId id="440" r:id="rId6"/>
    <p:sldId id="441" r:id="rId7"/>
    <p:sldId id="356" r:id="rId8"/>
    <p:sldId id="442" r:id="rId9"/>
    <p:sldId id="467" r:id="rId10"/>
    <p:sldId id="490" r:id="rId11"/>
    <p:sldId id="478" r:id="rId12"/>
    <p:sldId id="474" r:id="rId13"/>
    <p:sldId id="481" r:id="rId14"/>
    <p:sldId id="484" r:id="rId15"/>
    <p:sldId id="449" r:id="rId16"/>
    <p:sldId id="450" r:id="rId17"/>
    <p:sldId id="461" r:id="rId18"/>
    <p:sldId id="462" r:id="rId19"/>
    <p:sldId id="479" r:id="rId20"/>
    <p:sldId id="480" r:id="rId21"/>
    <p:sldId id="448" r:id="rId22"/>
    <p:sldId id="372" r:id="rId23"/>
    <p:sldId id="433" r:id="rId24"/>
    <p:sldId id="282" r:id="rId25"/>
    <p:sldId id="485" r:id="rId26"/>
    <p:sldId id="350" r:id="rId27"/>
    <p:sldId id="477" r:id="rId28"/>
    <p:sldId id="489" r:id="rId29"/>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1EC0"/>
    <a:srgbClr val="163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12" autoAdjust="0"/>
    <p:restoredTop sz="92521"/>
  </p:normalViewPr>
  <p:slideViewPr>
    <p:cSldViewPr snapToGrid="0" snapToObjects="1" showGuides="1">
      <p:cViewPr varScale="1">
        <p:scale>
          <a:sx n="155" d="100"/>
          <a:sy n="155" d="100"/>
        </p:scale>
        <p:origin x="224" y="176"/>
      </p:cViewPr>
      <p:guideLst>
        <p:guide orient="horz" pos="1620"/>
        <p:guide pos="2880"/>
      </p:guideLst>
    </p:cSldViewPr>
  </p:slideViewPr>
  <p:outlineViewPr>
    <p:cViewPr>
      <p:scale>
        <a:sx n="33" d="100"/>
        <a:sy n="33" d="100"/>
      </p:scale>
      <p:origin x="0" y="-16448"/>
    </p:cViewPr>
  </p:outlineViewPr>
  <p:notesTextViewPr>
    <p:cViewPr>
      <p:scale>
        <a:sx n="55" d="100"/>
        <a:sy n="55" d="100"/>
      </p:scale>
      <p:origin x="0" y="0"/>
    </p:cViewPr>
  </p:notesTextViewPr>
  <p:sorterViewPr>
    <p:cViewPr>
      <p:scale>
        <a:sx n="95" d="100"/>
        <a:sy n="95"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502BE4-89DD-6548-82D3-2826A713AC64}" type="datetimeFigureOut">
              <a:rPr lang="en-US" smtClean="0"/>
              <a:t>2/27/18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CA6C1E-B574-9248-808E-C0199F168871}" type="slidenum">
              <a:rPr lang="en-US" smtClean="0"/>
              <a:t>‹#›</a:t>
            </a:fld>
            <a:endParaRPr lang="en-US"/>
          </a:p>
        </p:txBody>
      </p:sp>
    </p:spTree>
    <p:extLst>
      <p:ext uri="{BB962C8B-B14F-4D97-AF65-F5344CB8AC3E}">
        <p14:creationId xmlns:p14="http://schemas.microsoft.com/office/powerpoint/2010/main" val="164628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Snapshot</a:t>
            </a:r>
            <a:r>
              <a:rPr lang="en-US" baseline="0" dirty="0"/>
              <a:t> c</a:t>
            </a:r>
            <a:r>
              <a:rPr lang="en-US" dirty="0"/>
              <a:t>omparison of effective collecting area for dish-arrays</a:t>
            </a:r>
            <a:r>
              <a:rPr lang="en-US" baseline="0" dirty="0"/>
              <a:t> expected in the 2030’s.  </a:t>
            </a:r>
          </a:p>
          <a:p>
            <a:endParaRPr lang="en-US" baseline="0" dirty="0"/>
          </a:p>
          <a:p>
            <a:endParaRPr lang="en-US" baseline="0" dirty="0"/>
          </a:p>
          <a:p>
            <a:r>
              <a:rPr lang="en-US" baseline="0" dirty="0"/>
              <a:t>Assumes SKA deployment baseline (July 2017)</a:t>
            </a:r>
          </a:p>
          <a:p>
            <a:r>
              <a:rPr lang="en-US" baseline="0" dirty="0"/>
              <a:t>SKA 1</a:t>
            </a:r>
          </a:p>
          <a:p>
            <a:r>
              <a:rPr lang="en-US" baseline="0" dirty="0"/>
              <a:t>   - 130 antennas, SKA bands 1, 2</a:t>
            </a:r>
          </a:p>
          <a:p>
            <a:r>
              <a:rPr lang="en-US" baseline="0" dirty="0"/>
              <a:t>   - 67 antennas, SKA Band 5 a/b</a:t>
            </a:r>
          </a:p>
          <a:p>
            <a:r>
              <a:rPr lang="en-US" baseline="0" dirty="0" err="1"/>
              <a:t>MeerKAT</a:t>
            </a:r>
            <a:r>
              <a:rPr lang="en-US" baseline="0" dirty="0"/>
              <a:t>: </a:t>
            </a:r>
          </a:p>
          <a:p>
            <a:r>
              <a:rPr lang="en-US" baseline="0" dirty="0"/>
              <a:t>  - 64 antennas, bands 1, 2, 3</a:t>
            </a:r>
          </a:p>
          <a:p>
            <a:endParaRPr lang="en-US" baseline="0" dirty="0"/>
          </a:p>
          <a:p>
            <a:r>
              <a:rPr lang="en-US" baseline="0" dirty="0" err="1"/>
              <a:t>MeerKAT</a:t>
            </a:r>
            <a:r>
              <a:rPr lang="en-US" baseline="0" dirty="0"/>
              <a:t> has receiver indexer with 4 slots</a:t>
            </a:r>
          </a:p>
          <a:p>
            <a:endParaRPr lang="en-US" baseline="0" dirty="0"/>
          </a:p>
        </p:txBody>
      </p:sp>
      <p:sp>
        <p:nvSpPr>
          <p:cNvPr id="4" name="Slide Number Placeholder 3"/>
          <p:cNvSpPr>
            <a:spLocks noGrp="1"/>
          </p:cNvSpPr>
          <p:nvPr>
            <p:ph type="sldNum" sz="quarter" idx="10"/>
          </p:nvPr>
        </p:nvSpPr>
        <p:spPr/>
        <p:txBody>
          <a:bodyPr/>
          <a:lstStyle/>
          <a:p>
            <a:fld id="{BECA6C1E-B574-9248-808E-C0199F168871}" type="slidenum">
              <a:rPr lang="en-US" smtClean="0"/>
              <a:t>3</a:t>
            </a:fld>
            <a:endParaRPr lang="en-US"/>
          </a:p>
        </p:txBody>
      </p:sp>
    </p:spTree>
    <p:extLst>
      <p:ext uri="{BB962C8B-B14F-4D97-AF65-F5344CB8AC3E}">
        <p14:creationId xmlns:p14="http://schemas.microsoft.com/office/powerpoint/2010/main" val="152959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667DF-15F1-6142-9C97-8CE5E161E4F2}" type="slidenum">
              <a:rPr lang="en-US" smtClean="0"/>
              <a:t>26</a:t>
            </a:fld>
            <a:endParaRPr lang="en-US"/>
          </a:p>
        </p:txBody>
      </p:sp>
    </p:spTree>
    <p:extLst>
      <p:ext uri="{BB962C8B-B14F-4D97-AF65-F5344CB8AC3E}">
        <p14:creationId xmlns:p14="http://schemas.microsoft.com/office/powerpoint/2010/main" val="1903405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6</a:t>
            </a:fld>
            <a:endParaRPr lang="en-US"/>
          </a:p>
        </p:txBody>
      </p:sp>
    </p:spTree>
    <p:extLst>
      <p:ext uri="{BB962C8B-B14F-4D97-AF65-F5344CB8AC3E}">
        <p14:creationId xmlns:p14="http://schemas.microsoft.com/office/powerpoint/2010/main" val="53589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Turning planet formation science into a time-domain science!</a:t>
            </a:r>
          </a:p>
          <a:p>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Of the 3 blobs you see at 5 au, the one associated to the Jupiter-mass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planet is the one in the middle.</a:t>
            </a:r>
          </a:p>
          <a:p>
            <a:pPr marL="0" marR="0" indent="0" algn="l" defTabSz="914400" rtl="0" eaLnBrk="1" fontAlgn="auto" latinLnBrk="0" hangingPunct="1">
              <a:lnSpc>
                <a:spcPct val="100000"/>
              </a:lnSpc>
              <a:spcBef>
                <a:spcPts val="0"/>
              </a:spcBef>
              <a:spcAft>
                <a:spcPts val="0"/>
              </a:spcAft>
              <a:buClrTx/>
              <a:buSzTx/>
              <a:buFontTx/>
              <a:buNone/>
              <a:tabLst/>
              <a:defRPr/>
            </a:pPr>
            <a:br>
              <a:rPr lang="en-US" sz="1200" b="0" i="0" kern="1200" dirty="0">
                <a:solidFill>
                  <a:schemeClr val="tx1"/>
                </a:solidFill>
                <a:effectLst/>
                <a:latin typeface="+mn-lt"/>
                <a:ea typeface="+mn-ea"/>
                <a:cs typeface="+mn-cs"/>
              </a:rPr>
            </a:br>
            <a:r>
              <a:rPr lang="en-US" sz="1200" b="0" i="0" kern="1200" dirty="0">
                <a:solidFill>
                  <a:schemeClr val="tx1"/>
                </a:solidFill>
                <a:effectLst/>
                <a:latin typeface="+mn-lt"/>
                <a:ea typeface="+mn-ea"/>
                <a:cs typeface="+mn-cs"/>
              </a:rPr>
              <a:t>The other two blobs in the movie (leading and trailing) are dust particles concentrated in the L4 and L5 </a:t>
            </a:r>
            <a:r>
              <a:rPr lang="en-US" sz="1200" b="0" i="0" kern="1200" dirty="0" err="1">
                <a:solidFill>
                  <a:schemeClr val="tx1"/>
                </a:solidFill>
                <a:effectLst/>
                <a:latin typeface="+mn-lt"/>
                <a:ea typeface="+mn-ea"/>
                <a:cs typeface="+mn-cs"/>
              </a:rPr>
              <a:t>Lagrangian</a:t>
            </a:r>
            <a:r>
              <a:rPr lang="en-US" sz="1200" b="0" i="0" kern="1200" dirty="0">
                <a:solidFill>
                  <a:schemeClr val="tx1"/>
                </a:solidFill>
                <a:effectLst/>
                <a:latin typeface="+mn-lt"/>
                <a:ea typeface="+mn-ea"/>
                <a:cs typeface="+mn-cs"/>
              </a:rPr>
              <a:t> points of the star  - Jupiter-mass planet system.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Dust emission comes from the </a:t>
            </a:r>
            <a:r>
              <a:rPr lang="en-US" sz="1200" b="0" i="0" kern="1200" dirty="0" err="1">
                <a:solidFill>
                  <a:schemeClr val="tx1"/>
                </a:solidFill>
                <a:effectLst/>
                <a:latin typeface="+mn-lt"/>
                <a:ea typeface="+mn-ea"/>
                <a:cs typeface="+mn-cs"/>
              </a:rPr>
              <a:t>circum</a:t>
            </a:r>
            <a:r>
              <a:rPr lang="en-US" sz="1200" b="0" i="0" kern="1200" dirty="0">
                <a:solidFill>
                  <a:schemeClr val="tx1"/>
                </a:solidFill>
                <a:effectLst/>
                <a:latin typeface="+mn-lt"/>
                <a:ea typeface="+mn-ea"/>
                <a:cs typeface="+mn-cs"/>
              </a:rPr>
              <a:t>-planetary disk orbiting the planet, so the planet is mostly formed in that movie (I say "mostly"  cause material in the </a:t>
            </a:r>
            <a:r>
              <a:rPr lang="en-US" sz="1200" b="0" i="0" kern="1200" dirty="0" err="1">
                <a:solidFill>
                  <a:schemeClr val="tx1"/>
                </a:solidFill>
                <a:effectLst/>
                <a:latin typeface="+mn-lt"/>
                <a:ea typeface="+mn-ea"/>
                <a:cs typeface="+mn-cs"/>
              </a:rPr>
              <a:t>circumplanetary</a:t>
            </a:r>
            <a:r>
              <a:rPr lang="en-US" sz="1200" b="0" i="0" kern="1200" dirty="0">
                <a:solidFill>
                  <a:schemeClr val="tx1"/>
                </a:solidFill>
                <a:effectLst/>
                <a:latin typeface="+mn-lt"/>
                <a:ea typeface="+mn-ea"/>
                <a:cs typeface="+mn-cs"/>
              </a:rPr>
              <a:t> disk will accrete onto the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planet, therefore increasing its mass by some amount).</a:t>
            </a:r>
          </a:p>
          <a:p>
            <a:br>
              <a:rPr lang="en-US" sz="1200" b="0" i="0" kern="1200" dirty="0">
                <a:solidFill>
                  <a:schemeClr val="tx1"/>
                </a:solidFill>
                <a:effectLst/>
                <a:latin typeface="+mn-lt"/>
                <a:ea typeface="+mn-ea"/>
                <a:cs typeface="+mn-cs"/>
              </a:rPr>
            </a:br>
            <a:br>
              <a:rPr lang="en-US" dirty="0"/>
            </a:br>
            <a:endParaRPr lang="en-US" dirty="0"/>
          </a:p>
        </p:txBody>
      </p:sp>
      <p:sp>
        <p:nvSpPr>
          <p:cNvPr id="4" name="Slide Number Placeholder 3"/>
          <p:cNvSpPr>
            <a:spLocks noGrp="1"/>
          </p:cNvSpPr>
          <p:nvPr>
            <p:ph type="sldNum" sz="quarter" idx="10"/>
          </p:nvPr>
        </p:nvSpPr>
        <p:spPr/>
        <p:txBody>
          <a:bodyPr/>
          <a:lstStyle/>
          <a:p>
            <a:fld id="{13599E6F-7BF3-B449-B9CC-EDC129FF190F}" type="slidenum">
              <a:rPr lang="en-US" smtClean="0"/>
              <a:t>7</a:t>
            </a:fld>
            <a:endParaRPr lang="en-US"/>
          </a:p>
        </p:txBody>
      </p:sp>
    </p:spTree>
    <p:extLst>
      <p:ext uri="{BB962C8B-B14F-4D97-AF65-F5344CB8AC3E}">
        <p14:creationId xmlns:p14="http://schemas.microsoft.com/office/powerpoint/2010/main" val="284581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15</a:t>
            </a:fld>
            <a:endParaRPr lang="en-US"/>
          </a:p>
        </p:txBody>
      </p:sp>
    </p:spTree>
    <p:extLst>
      <p:ext uri="{BB962C8B-B14F-4D97-AF65-F5344CB8AC3E}">
        <p14:creationId xmlns:p14="http://schemas.microsoft.com/office/powerpoint/2010/main" val="1925801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16</a:t>
            </a:fld>
            <a:endParaRPr lang="en-US"/>
          </a:p>
        </p:txBody>
      </p:sp>
    </p:spTree>
    <p:extLst>
      <p:ext uri="{BB962C8B-B14F-4D97-AF65-F5344CB8AC3E}">
        <p14:creationId xmlns:p14="http://schemas.microsoft.com/office/powerpoint/2010/main" val="403011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17</a:t>
            </a:fld>
            <a:endParaRPr lang="en-US"/>
          </a:p>
        </p:txBody>
      </p:sp>
    </p:spTree>
    <p:extLst>
      <p:ext uri="{BB962C8B-B14F-4D97-AF65-F5344CB8AC3E}">
        <p14:creationId xmlns:p14="http://schemas.microsoft.com/office/powerpoint/2010/main" val="1576960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599E6F-7BF3-B449-B9CC-EDC129FF190F}" type="slidenum">
              <a:rPr lang="en-US" smtClean="0"/>
              <a:t>18</a:t>
            </a:fld>
            <a:endParaRPr lang="en-US"/>
          </a:p>
        </p:txBody>
      </p:sp>
    </p:spTree>
    <p:extLst>
      <p:ext uri="{BB962C8B-B14F-4D97-AF65-F5344CB8AC3E}">
        <p14:creationId xmlns:p14="http://schemas.microsoft.com/office/powerpoint/2010/main" val="164010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21</a:t>
            </a:fld>
            <a:endParaRPr lang="en-US"/>
          </a:p>
        </p:txBody>
      </p:sp>
    </p:spTree>
    <p:extLst>
      <p:ext uri="{BB962C8B-B14F-4D97-AF65-F5344CB8AC3E}">
        <p14:creationId xmlns:p14="http://schemas.microsoft.com/office/powerpoint/2010/main" val="174232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A6C1E-B574-9248-808E-C0199F168871}" type="slidenum">
              <a:rPr lang="en-US" smtClean="0"/>
              <a:t>23</a:t>
            </a:fld>
            <a:endParaRPr lang="en-US"/>
          </a:p>
        </p:txBody>
      </p:sp>
    </p:spTree>
    <p:extLst>
      <p:ext uri="{BB962C8B-B14F-4D97-AF65-F5344CB8AC3E}">
        <p14:creationId xmlns:p14="http://schemas.microsoft.com/office/powerpoint/2010/main" val="17257145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5" Type="http://schemas.openxmlformats.org/officeDocument/2006/relationships/image" Target="../media/image13.jpg"/><Relationship Id="rId4" Type="http://schemas.openxmlformats.org/officeDocument/2006/relationships/image" Target="../media/image1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960315"/>
            <a:ext cx="9144000" cy="2286000"/>
          </a:xfrm>
          <a:prstGeom prst="rect">
            <a:avLst/>
          </a:prstGeom>
        </p:spPr>
      </p:pic>
      <p:sp>
        <p:nvSpPr>
          <p:cNvPr id="9" name="Title 1"/>
          <p:cNvSpPr txBox="1">
            <a:spLocks/>
          </p:cNvSpPr>
          <p:nvPr userDrawn="1"/>
        </p:nvSpPr>
        <p:spPr>
          <a:xfrm>
            <a:off x="1252674" y="393396"/>
            <a:ext cx="7538239" cy="412361"/>
          </a:xfrm>
          <a:prstGeom prst="rect">
            <a:avLst/>
          </a:prstGeom>
          <a:noFill/>
        </p:spPr>
        <p:txBody>
          <a:bodyPr vert="horz" wrap="square" lIns="0" tIns="0" rIns="0" bIns="0" rtlCol="0" anchor="b">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00000"/>
              </a:lnSpc>
            </a:pPr>
            <a:r>
              <a:rPr lang="en-US" sz="2000" dirty="0">
                <a:solidFill>
                  <a:srgbClr val="163B71"/>
                </a:solidFill>
                <a:latin typeface="Gill Sans MT" charset="0"/>
                <a:ea typeface="Gill Sans MT" charset="0"/>
                <a:cs typeface="Gill Sans MT" charset="0"/>
              </a:rPr>
              <a:t>NATIONAL RADIO ASTRONOMY OBSERVATORY</a:t>
            </a:r>
          </a:p>
        </p:txBody>
      </p:sp>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145502" y="4353392"/>
            <a:ext cx="1007285" cy="667478"/>
          </a:xfrm>
          <a:prstGeom prst="rect">
            <a:avLst/>
          </a:prstGeom>
        </p:spPr>
      </p:pic>
      <p:pic>
        <p:nvPicPr>
          <p:cNvPr id="12" name="Picture 11"/>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85962" y="4375554"/>
            <a:ext cx="640080" cy="640080"/>
          </a:xfrm>
          <a:prstGeom prst="rect">
            <a:avLst/>
          </a:prstGeom>
        </p:spPr>
      </p:pic>
      <p:sp>
        <p:nvSpPr>
          <p:cNvPr id="2" name="Title 1"/>
          <p:cNvSpPr>
            <a:spLocks noGrp="1"/>
          </p:cNvSpPr>
          <p:nvPr>
            <p:ph type="ctrTitle"/>
          </p:nvPr>
        </p:nvSpPr>
        <p:spPr>
          <a:xfrm>
            <a:off x="0" y="3246315"/>
            <a:ext cx="6868886" cy="649410"/>
          </a:xfrm>
        </p:spPr>
        <p:txBody>
          <a:bodyPr anchor="b"/>
          <a:lstStyle>
            <a:lvl1pPr algn="l">
              <a:lnSpc>
                <a:spcPct val="100000"/>
              </a:lnSpc>
              <a:defRPr sz="4500"/>
            </a:lvl1pPr>
          </a:lstStyle>
          <a:p>
            <a:r>
              <a:rPr lang="en-US" dirty="0"/>
              <a:t>Click to edit Master title style</a:t>
            </a:r>
          </a:p>
        </p:txBody>
      </p:sp>
      <p:pic>
        <p:nvPicPr>
          <p:cNvPr id="17" name="Picture 1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14529" y="184543"/>
            <a:ext cx="984096" cy="1282307"/>
          </a:xfrm>
          <a:prstGeom prst="rect">
            <a:avLst/>
          </a:prstGeom>
        </p:spPr>
      </p:pic>
      <p:sp>
        <p:nvSpPr>
          <p:cNvPr id="21" name="Text Placeholder 20"/>
          <p:cNvSpPr>
            <a:spLocks noGrp="1"/>
          </p:cNvSpPr>
          <p:nvPr>
            <p:ph type="body" sz="quarter" idx="13"/>
          </p:nvPr>
        </p:nvSpPr>
        <p:spPr>
          <a:xfrm>
            <a:off x="0" y="3914388"/>
            <a:ext cx="2743200" cy="392113"/>
          </a:xfrm>
        </p:spPr>
        <p:txBody>
          <a:bodyPr/>
          <a:lstStyle>
            <a:lvl1pPr marL="0" indent="0">
              <a:buNone/>
              <a:defRPr/>
            </a:lvl1pPr>
          </a:lstStyle>
          <a:p>
            <a:pPr lvl="0"/>
            <a:r>
              <a:rPr lang="en-US" dirty="0"/>
              <a:t>Edit Master text</a:t>
            </a:r>
          </a:p>
        </p:txBody>
      </p:sp>
      <p:pic>
        <p:nvPicPr>
          <p:cNvPr id="10" name="Picture 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9189" y="3246316"/>
            <a:ext cx="2184811" cy="1897184"/>
          </a:xfrm>
          <a:prstGeom prst="rect">
            <a:avLst/>
          </a:prstGeom>
        </p:spPr>
      </p:pic>
    </p:spTree>
    <p:extLst>
      <p:ext uri="{BB962C8B-B14F-4D97-AF65-F5344CB8AC3E}">
        <p14:creationId xmlns:p14="http://schemas.microsoft.com/office/powerpoint/2010/main" val="1757064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004774"/>
            <a:ext cx="7886700" cy="3417736"/>
          </a:xfrm>
        </p:spPr>
        <p:txBody>
          <a:bodyPr/>
          <a:lstStyle>
            <a:lvl4pPr>
              <a:defRPr sz="1125"/>
            </a:lvl4pPr>
            <a:lvl5pPr>
              <a:defRPr sz="11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sp>
        <p:nvSpPr>
          <p:cNvPr id="9" name="Title 1"/>
          <p:cNvSpPr txBox="1">
            <a:spLocks/>
          </p:cNvSpPr>
          <p:nvPr userDrawn="1"/>
        </p:nvSpPr>
        <p:spPr>
          <a:xfrm>
            <a:off x="1119810" y="4600050"/>
            <a:ext cx="2992867" cy="170734"/>
          </a:xfrm>
          <a:prstGeom prst="rect">
            <a:avLst/>
          </a:prstGeom>
        </p:spPr>
        <p:txBody>
          <a:bodyPr vert="horz" wrap="square" lIns="0" tIns="0" rIns="0" bIns="0" rtlCol="0" anchor="ctr">
            <a:noAutofit/>
          </a:bodyPr>
          <a:lstStyle>
            <a:lvl1pPr algn="ctr" defTabSz="4389120" rtl="0" eaLnBrk="1" latinLnBrk="0" hangingPunct="1">
              <a:lnSpc>
                <a:spcPct val="90000"/>
              </a:lnSpc>
              <a:spcBef>
                <a:spcPct val="0"/>
              </a:spcBef>
              <a:buNone/>
              <a:defRPr sz="28800" kern="1200">
                <a:solidFill>
                  <a:schemeClr val="tx1"/>
                </a:solidFill>
                <a:latin typeface="+mj-lt"/>
                <a:ea typeface="+mj-ea"/>
                <a:cs typeface="+mj-cs"/>
              </a:defRPr>
            </a:lvl1pPr>
          </a:lstStyle>
          <a:p>
            <a:pPr algn="l">
              <a:lnSpc>
                <a:spcPct val="150000"/>
              </a:lnSpc>
            </a:pPr>
            <a:r>
              <a:rPr lang="en-US" sz="675" dirty="0">
                <a:solidFill>
                  <a:srgbClr val="163B71"/>
                </a:solidFill>
                <a:latin typeface="Gill Sans MT" charset="0"/>
                <a:ea typeface="Gill Sans MT" charset="0"/>
                <a:cs typeface="Gill Sans MT" charset="0"/>
              </a:rPr>
              <a:t>The Next Generation Very </a:t>
            </a:r>
            <a:r>
              <a:rPr lang="en-US" sz="675">
                <a:solidFill>
                  <a:srgbClr val="163B71"/>
                </a:solidFill>
                <a:latin typeface="Gill Sans MT" charset="0"/>
                <a:ea typeface="Gill Sans MT" charset="0"/>
                <a:cs typeface="Gill Sans MT" charset="0"/>
              </a:rPr>
              <a:t>Large Array</a:t>
            </a:r>
            <a:endParaRPr lang="en-US" sz="675" dirty="0">
              <a:solidFill>
                <a:srgbClr val="163B71"/>
              </a:solidFill>
              <a:latin typeface="Gill Sans MT" charset="0"/>
              <a:ea typeface="Gill Sans MT" charset="0"/>
              <a:cs typeface="Gill Sans MT" charset="0"/>
            </a:endParaRP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52176" y="4703074"/>
            <a:ext cx="427977" cy="282465"/>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9450" y="4703073"/>
            <a:ext cx="283464" cy="283464"/>
          </a:xfrm>
          <a:prstGeom prst="rect">
            <a:avLst/>
          </a:prstGeom>
        </p:spPr>
      </p:pic>
      <p:pic>
        <p:nvPicPr>
          <p:cNvPr id="12" name="Content Placeholder 5"/>
          <p:cNvPicPr>
            <a:picLocks noChangeAspect="1"/>
          </p:cNvPicPr>
          <p:nvPr userDrawn="1"/>
        </p:nvPicPr>
        <p:blipFill rotWithShape="1">
          <a:blip r:embed="rId4">
            <a:extLst>
              <a:ext uri="{28A0092B-C50C-407E-A947-70E740481C1C}">
                <a14:useLocalDpi xmlns:a14="http://schemas.microsoft.com/office/drawing/2010/main" val="0"/>
              </a:ext>
            </a:extLst>
          </a:blip>
          <a:srcRect b="31905"/>
          <a:stretch/>
        </p:blipFill>
        <p:spPr>
          <a:xfrm>
            <a:off x="4112677" y="4535685"/>
            <a:ext cx="5038347" cy="612648"/>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5101" y="4617786"/>
            <a:ext cx="332184" cy="432846"/>
          </a:xfrm>
          <a:prstGeom prst="rect">
            <a:avLst/>
          </a:prstGeom>
        </p:spPr>
      </p:pic>
      <p:sp>
        <p:nvSpPr>
          <p:cNvPr id="15" name="Text Placeholder 14"/>
          <p:cNvSpPr>
            <a:spLocks noGrp="1"/>
          </p:cNvSpPr>
          <p:nvPr>
            <p:ph type="body" sz="quarter" idx="10" hasCustomPrompt="1"/>
          </p:nvPr>
        </p:nvSpPr>
        <p:spPr>
          <a:xfrm>
            <a:off x="95250" y="4600576"/>
            <a:ext cx="447675" cy="385763"/>
          </a:xfrm>
        </p:spPr>
        <p:txBody>
          <a:bodyPr anchor="ctr">
            <a:normAutofit/>
          </a:bodyPr>
          <a:lstStyle>
            <a:lvl1pPr marL="0" indent="0" algn="ctr">
              <a:buNone/>
              <a:defRPr sz="750"/>
            </a:lvl1pPr>
          </a:lstStyle>
          <a:p>
            <a:pPr lvl="0"/>
            <a:fld id="{D831A2F2-8A7F-4CBC-A52D-A91F8F6B042A}" type="slidenum">
              <a:rPr lang="en-US" sz="750" smtClean="0"/>
              <a:t>‹#›</a:t>
            </a:fld>
            <a:endParaRPr lang="en-US" dirty="0"/>
          </a:p>
        </p:txBody>
      </p:sp>
    </p:spTree>
    <p:extLst>
      <p:ext uri="{BB962C8B-B14F-4D97-AF65-F5344CB8AC3E}">
        <p14:creationId xmlns:p14="http://schemas.microsoft.com/office/powerpoint/2010/main" val="184235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28650" y="1004773"/>
            <a:ext cx="7886700" cy="3417736"/>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5757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04773"/>
            <a:ext cx="3886200" cy="3445698"/>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004773"/>
            <a:ext cx="3886200" cy="3445698"/>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8" name="Picture 17"/>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9"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0" name="Picture 19"/>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1" name="Picture 20"/>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2"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615039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7144"/>
            <a:ext cx="7886700" cy="994172"/>
          </a:xfrm>
        </p:spPr>
        <p:txBody>
          <a:bodyPr/>
          <a:lstStyle/>
          <a:p>
            <a:r>
              <a:rPr lang="en-US" dirty="0"/>
              <a:t>Click to edit Master title style</a:t>
            </a:r>
          </a:p>
        </p:txBody>
      </p:sp>
      <p:sp>
        <p:nvSpPr>
          <p:cNvPr id="3" name="Text Placeholder 2"/>
          <p:cNvSpPr>
            <a:spLocks noGrp="1"/>
          </p:cNvSpPr>
          <p:nvPr>
            <p:ph type="body" idx="1"/>
          </p:nvPr>
        </p:nvSpPr>
        <p:spPr>
          <a:xfrm>
            <a:off x="629842" y="1022747"/>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40682"/>
            <a:ext cx="3868340" cy="2809790"/>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022747"/>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640682"/>
            <a:ext cx="3887391" cy="2809790"/>
          </a:xfrm>
        </p:spPr>
        <p:txBody>
          <a:bodyPr/>
          <a:lstStyle>
            <a:lvl4pPr>
              <a:defRPr sz="1500"/>
            </a:lvl4pPr>
            <a:lvl5pPr>
              <a:defRPr sz="15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5" name="Straight Connector 14"/>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20" name="Picture 19"/>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21"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2" name="Picture 21"/>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3" name="Picture 22"/>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4"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924171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cxnSp>
        <p:nvCxnSpPr>
          <p:cNvPr id="11" name="Straight Connector 10"/>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6" name="Picture 15"/>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7"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8" name="Picture 17"/>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19" name="Picture 18"/>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0"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59128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cxnSp>
        <p:nvCxnSpPr>
          <p:cNvPr id="10" name="Straight Connector 9"/>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5" name="Picture 1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16" name="Content Placeholder 5"/>
          <p:cNvPicPr>
            <a:picLocks noChangeAspect="1"/>
          </p:cNvPicPr>
          <p:nvPr userDrawn="1"/>
        </p:nvPicPr>
        <p:blipFill rotWithShape="1">
          <a:blip r:embed="rId4"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17" name="Picture 16"/>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18" name="Picture 17"/>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19"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342513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490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10" name="Picture 1" descr="nrao_logo_pms.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3627514" y="360134"/>
            <a:ext cx="1888575" cy="2456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userDrawn="1"/>
        </p:nvSpPr>
        <p:spPr>
          <a:xfrm>
            <a:off x="3532605" y="2853491"/>
            <a:ext cx="2078391" cy="1075679"/>
          </a:xfrm>
          <a:prstGeom prst="rect">
            <a:avLst/>
          </a:prstGeom>
          <a:noFill/>
        </p:spPr>
        <p:txBody>
          <a:bodyPr wrap="square" rtlCol="0">
            <a:spAutoFit/>
          </a:bodyPr>
          <a:lstStyle/>
          <a:p>
            <a:pPr algn="ctr">
              <a:lnSpc>
                <a:spcPct val="80000"/>
              </a:lnSpc>
              <a:spcBef>
                <a:spcPct val="20000"/>
              </a:spcBef>
            </a:pPr>
            <a:r>
              <a:rPr lang="en-US" sz="1800" b="1" dirty="0">
                <a:solidFill>
                  <a:srgbClr val="062458"/>
                </a:solidFill>
                <a:latin typeface="Gill Sans MT" charset="0"/>
                <a:cs typeface="Gill Sans" charset="0"/>
              </a:rPr>
              <a:t>www.nrao.edu</a:t>
            </a:r>
          </a:p>
          <a:p>
            <a:pPr algn="ctr">
              <a:lnSpc>
                <a:spcPct val="80000"/>
              </a:lnSpc>
              <a:spcBef>
                <a:spcPct val="20000"/>
              </a:spcBef>
            </a:pPr>
            <a:r>
              <a:rPr lang="en-US" sz="1800" b="1" dirty="0" err="1">
                <a:solidFill>
                  <a:srgbClr val="062458"/>
                </a:solidFill>
                <a:latin typeface="Gill Sans MT" charset="0"/>
                <a:cs typeface="Gill Sans" charset="0"/>
              </a:rPr>
              <a:t>science.nrao.edu</a:t>
            </a:r>
            <a:endParaRPr lang="en-US" sz="1800" b="1" dirty="0">
              <a:solidFill>
                <a:srgbClr val="062458"/>
              </a:solidFill>
              <a:latin typeface="Gill Sans MT" charset="0"/>
              <a:cs typeface="Gill Sans" charset="0"/>
            </a:endParaRPr>
          </a:p>
          <a:p>
            <a:pPr algn="ctr">
              <a:lnSpc>
                <a:spcPct val="80000"/>
              </a:lnSpc>
              <a:spcBef>
                <a:spcPct val="20000"/>
              </a:spcBef>
            </a:pPr>
            <a:r>
              <a:rPr lang="en-US" sz="1800" b="1" dirty="0" err="1">
                <a:solidFill>
                  <a:srgbClr val="062458"/>
                </a:solidFill>
                <a:latin typeface="Gill Sans MT" charset="0"/>
                <a:cs typeface="Gill Sans" charset="0"/>
              </a:rPr>
              <a:t>public.nrao.edu</a:t>
            </a:r>
            <a:endParaRPr lang="en-US" dirty="0"/>
          </a:p>
          <a:p>
            <a:endParaRPr lang="en-US" dirty="0"/>
          </a:p>
        </p:txBody>
      </p:sp>
      <p:sp>
        <p:nvSpPr>
          <p:cNvPr id="14" name="TextBox 13"/>
          <p:cNvSpPr txBox="1"/>
          <p:nvPr userDrawn="1"/>
        </p:nvSpPr>
        <p:spPr>
          <a:xfrm>
            <a:off x="485421" y="3740175"/>
            <a:ext cx="8173156" cy="730969"/>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i="1" dirty="0">
                <a:latin typeface="Gill Sans MT" charset="0"/>
                <a:cs typeface="Gill Sans" charset="0"/>
              </a:rPr>
              <a:t>The National Radio Astronomy Observatory is a facility of the National Science Foundation</a:t>
            </a:r>
            <a:br>
              <a:rPr lang="en-US" sz="1400" i="1" dirty="0">
                <a:latin typeface="Gill Sans MT" charset="0"/>
                <a:cs typeface="Gill Sans" charset="0"/>
              </a:rPr>
            </a:br>
            <a:r>
              <a:rPr lang="en-US" sz="1400" i="1" dirty="0">
                <a:latin typeface="Gill Sans MT" charset="0"/>
                <a:cs typeface="Gill Sans" charset="0"/>
              </a:rPr>
              <a:t>operated under cooperative agreement by Associated Universities, Inc.</a:t>
            </a:r>
          </a:p>
          <a:p>
            <a:endParaRPr lang="en-US" dirty="0"/>
          </a:p>
        </p:txBody>
      </p:sp>
      <p:cxnSp>
        <p:nvCxnSpPr>
          <p:cNvPr id="17" name="Straight Connector 16"/>
          <p:cNvCxnSpPr/>
          <p:nvPr userDrawn="1"/>
        </p:nvCxnSpPr>
        <p:spPr>
          <a:xfrm flipH="1">
            <a:off x="0" y="4525617"/>
            <a:ext cx="9144000" cy="0"/>
          </a:xfrm>
          <a:prstGeom prst="line">
            <a:avLst/>
          </a:prstGeom>
          <a:ln>
            <a:solidFill>
              <a:srgbClr val="163B7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552174" y="4703073"/>
            <a:ext cx="427977" cy="282465"/>
          </a:xfrm>
          <a:prstGeom prst="rect">
            <a:avLst/>
          </a:prstGeom>
        </p:spPr>
      </p:pic>
      <p:pic>
        <p:nvPicPr>
          <p:cNvPr id="19" name="Picture 18"/>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3179450" y="4703073"/>
            <a:ext cx="283464" cy="283464"/>
          </a:xfrm>
          <a:prstGeom prst="rect">
            <a:avLst/>
          </a:prstGeom>
        </p:spPr>
      </p:pic>
      <p:pic>
        <p:nvPicPr>
          <p:cNvPr id="20" name="Content Placeholder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4112675" y="4535685"/>
            <a:ext cx="5038347" cy="612648"/>
          </a:xfrm>
          <a:prstGeom prst="rect">
            <a:avLst/>
          </a:prstGeom>
        </p:spPr>
      </p:pic>
      <p:pic>
        <p:nvPicPr>
          <p:cNvPr id="21" name="Picture 20"/>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29018" y="4628726"/>
            <a:ext cx="332184" cy="432846"/>
          </a:xfrm>
          <a:prstGeom prst="rect">
            <a:avLst/>
          </a:prstGeom>
        </p:spPr>
      </p:pic>
      <p:pic>
        <p:nvPicPr>
          <p:cNvPr id="22" name="Picture 21"/>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21515" y="4562453"/>
            <a:ext cx="744628" cy="546256"/>
          </a:xfrm>
          <a:prstGeom prst="rect">
            <a:avLst/>
          </a:prstGeom>
        </p:spPr>
      </p:pic>
      <p:sp>
        <p:nvSpPr>
          <p:cNvPr id="23" name="Slide Number Placeholder 5"/>
          <p:cNvSpPr>
            <a:spLocks noGrp="1"/>
          </p:cNvSpPr>
          <p:nvPr>
            <p:ph type="sldNum" sz="quarter" idx="12"/>
          </p:nvPr>
        </p:nvSpPr>
        <p:spPr>
          <a:xfrm>
            <a:off x="111371" y="4691119"/>
            <a:ext cx="409330" cy="332519"/>
          </a:xfrm>
          <a:prstGeom prst="rect">
            <a:avLst/>
          </a:prstGeom>
        </p:spPr>
        <p:txBody>
          <a:bodyPr/>
          <a:lstStyle/>
          <a:p>
            <a:fld id="{C007A3FA-37C8-B64A-9EE6-D07431EEED58}" type="slidenum">
              <a:rPr lang="en-US" smtClean="0"/>
              <a:t>‹#›</a:t>
            </a:fld>
            <a:endParaRPr lang="en-US"/>
          </a:p>
        </p:txBody>
      </p:sp>
    </p:spTree>
    <p:extLst>
      <p:ext uri="{BB962C8B-B14F-4D97-AF65-F5344CB8AC3E}">
        <p14:creationId xmlns:p14="http://schemas.microsoft.com/office/powerpoint/2010/main" val="1999601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a:t>Click to edit Master title style</a:t>
            </a:r>
          </a:p>
        </p:txBody>
      </p:sp>
      <p:sp>
        <p:nvSpPr>
          <p:cNvPr id="3" name="Text Placeholder 2"/>
          <p:cNvSpPr>
            <a:spLocks noGrp="1"/>
          </p:cNvSpPr>
          <p:nvPr>
            <p:ph type="body" sz="half" idx="1"/>
          </p:nvPr>
        </p:nvSpPr>
        <p:spPr>
          <a:xfrm>
            <a:off x="685800" y="1485900"/>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4859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086100"/>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xfrm>
            <a:off x="457200" y="4767263"/>
            <a:ext cx="2133600" cy="273844"/>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4767263"/>
            <a:ext cx="2895600" cy="273844"/>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4767263"/>
            <a:ext cx="2133600" cy="273844"/>
          </a:xfrm>
          <a:prstGeom prst="rect">
            <a:avLst/>
          </a:prstGeom>
          <a:ln/>
        </p:spPr>
        <p:txBody>
          <a:bodyPr/>
          <a:lstStyle>
            <a:lvl1pPr>
              <a:defRPr/>
            </a:lvl1pPr>
          </a:lstStyle>
          <a:p>
            <a:pPr>
              <a:defRPr/>
            </a:pPr>
            <a:fld id="{870D96A0-BD7D-B74D-922F-4CE10FCEFE80}" type="slidenum">
              <a:rPr lang="en-US"/>
              <a:pPr>
                <a:defRPr/>
              </a:pPr>
              <a:t>‹#›</a:t>
            </a:fld>
            <a:endParaRPr lang="en-US"/>
          </a:p>
        </p:txBody>
      </p:sp>
    </p:spTree>
    <p:extLst>
      <p:ext uri="{BB962C8B-B14F-4D97-AF65-F5344CB8AC3E}">
        <p14:creationId xmlns:p14="http://schemas.microsoft.com/office/powerpoint/2010/main" val="81811060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601"/>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04773"/>
            <a:ext cx="7886700" cy="362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96792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9" r:id="rId7"/>
    <p:sldLayoutId id="2147483668" r:id="rId8"/>
    <p:sldLayoutId id="2147483673" r:id="rId9"/>
    <p:sldLayoutId id="2147483674"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48.png"/><Relationship Id="rId7" Type="http://schemas.openxmlformats.org/officeDocument/2006/relationships/image" Target="../media/image67.tiff"/><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image" Target="../media/image73.jpeg"/><Relationship Id="rId1" Type="http://schemas.openxmlformats.org/officeDocument/2006/relationships/slideLayout" Target="../slideLayouts/slideLayout5.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g"/></Relationships>
</file>

<file path=ppt/slides/_rels/slide26.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80.tiff"/><Relationship Id="rId5" Type="http://schemas.openxmlformats.org/officeDocument/2006/relationships/image" Target="../media/image24.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tiff"/><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81AFC0-2917-5D4E-91A4-065E406939D0}"/>
              </a:ext>
            </a:extLst>
          </p:cNvPr>
          <p:cNvSpPr>
            <a:spLocks noGrp="1"/>
          </p:cNvSpPr>
          <p:nvPr>
            <p:ph type="sldNum" sz="quarter" idx="4294967295"/>
          </p:nvPr>
        </p:nvSpPr>
        <p:spPr>
          <a:xfrm>
            <a:off x="111371" y="4691119"/>
            <a:ext cx="409330" cy="332519"/>
          </a:xfrm>
          <a:prstGeom prst="rect">
            <a:avLst/>
          </a:prstGeom>
        </p:spPr>
        <p:txBody>
          <a:bodyPr/>
          <a:lstStyle/>
          <a:p>
            <a:fld id="{C007A3FA-37C8-B64A-9EE6-D07431EEED58}" type="slidenum">
              <a:rPr lang="en-US" smtClean="0"/>
              <a:t>1</a:t>
            </a:fld>
            <a:endParaRPr lang="en-US"/>
          </a:p>
        </p:txBody>
      </p:sp>
      <p:sp>
        <p:nvSpPr>
          <p:cNvPr id="5" name="TextBox 4">
            <a:extLst>
              <a:ext uri="{FF2B5EF4-FFF2-40B4-BE49-F238E27FC236}">
                <a16:creationId xmlns:a16="http://schemas.microsoft.com/office/drawing/2014/main" id="{1E4D07D2-709C-2C43-B21E-070A7C74D5C4}"/>
              </a:ext>
            </a:extLst>
          </p:cNvPr>
          <p:cNvSpPr txBox="1"/>
          <p:nvPr/>
        </p:nvSpPr>
        <p:spPr>
          <a:xfrm>
            <a:off x="1189789" y="29200"/>
            <a:ext cx="7278706" cy="461665"/>
          </a:xfrm>
          <a:prstGeom prst="rect">
            <a:avLst/>
          </a:prstGeom>
          <a:noFill/>
        </p:spPr>
        <p:txBody>
          <a:bodyPr wrap="square" rtlCol="0">
            <a:spAutoFit/>
          </a:bodyPr>
          <a:lstStyle/>
          <a:p>
            <a:r>
              <a:rPr lang="en-US" sz="2400" dirty="0"/>
              <a:t>Radio Astronomy 2025+  Major Facilities (Arrays)</a:t>
            </a:r>
          </a:p>
        </p:txBody>
      </p:sp>
      <p:pic>
        <p:nvPicPr>
          <p:cNvPr id="8" name="Picture 7">
            <a:extLst>
              <a:ext uri="{FF2B5EF4-FFF2-40B4-BE49-F238E27FC236}">
                <a16:creationId xmlns:a16="http://schemas.microsoft.com/office/drawing/2014/main" id="{E48B2847-F813-DE40-A355-D12FCA24848D}"/>
              </a:ext>
            </a:extLst>
          </p:cNvPr>
          <p:cNvPicPr>
            <a:picLocks noChangeAspect="1"/>
          </p:cNvPicPr>
          <p:nvPr/>
        </p:nvPicPr>
        <p:blipFill>
          <a:blip r:embed="rId2"/>
          <a:stretch>
            <a:fillRect/>
          </a:stretch>
        </p:blipFill>
        <p:spPr>
          <a:xfrm>
            <a:off x="111371" y="2080190"/>
            <a:ext cx="3985404" cy="1534064"/>
          </a:xfrm>
          <a:prstGeom prst="rect">
            <a:avLst/>
          </a:prstGeom>
        </p:spPr>
      </p:pic>
      <p:pic>
        <p:nvPicPr>
          <p:cNvPr id="10" name="Picture 9">
            <a:extLst>
              <a:ext uri="{FF2B5EF4-FFF2-40B4-BE49-F238E27FC236}">
                <a16:creationId xmlns:a16="http://schemas.microsoft.com/office/drawing/2014/main" id="{F37F9D2E-8B65-6549-BA89-E3AD2364FBCC}"/>
              </a:ext>
            </a:extLst>
          </p:cNvPr>
          <p:cNvPicPr>
            <a:picLocks noChangeAspect="1"/>
          </p:cNvPicPr>
          <p:nvPr/>
        </p:nvPicPr>
        <p:blipFill>
          <a:blip r:embed="rId3"/>
          <a:stretch>
            <a:fillRect/>
          </a:stretch>
        </p:blipFill>
        <p:spPr>
          <a:xfrm>
            <a:off x="111371" y="499051"/>
            <a:ext cx="3985404" cy="1512772"/>
          </a:xfrm>
          <a:prstGeom prst="rect">
            <a:avLst/>
          </a:prstGeom>
        </p:spPr>
      </p:pic>
      <p:sp>
        <p:nvSpPr>
          <p:cNvPr id="13" name="TextBox 12">
            <a:extLst>
              <a:ext uri="{FF2B5EF4-FFF2-40B4-BE49-F238E27FC236}">
                <a16:creationId xmlns:a16="http://schemas.microsoft.com/office/drawing/2014/main" id="{250B3507-E7EA-6648-8A1D-9959B5385434}"/>
              </a:ext>
            </a:extLst>
          </p:cNvPr>
          <p:cNvSpPr txBox="1"/>
          <p:nvPr/>
        </p:nvSpPr>
        <p:spPr>
          <a:xfrm>
            <a:off x="4120628" y="458097"/>
            <a:ext cx="4800735" cy="1400383"/>
          </a:xfrm>
          <a:prstGeom prst="rect">
            <a:avLst/>
          </a:prstGeom>
          <a:noFill/>
        </p:spPr>
        <p:txBody>
          <a:bodyPr wrap="square" rtlCol="0">
            <a:spAutoFit/>
          </a:bodyPr>
          <a:lstStyle/>
          <a:p>
            <a:pPr>
              <a:spcBef>
                <a:spcPts val="600"/>
              </a:spcBef>
            </a:pPr>
            <a:r>
              <a:rPr lang="en-US" sz="1600" dirty="0"/>
              <a:t>ALMA</a:t>
            </a:r>
          </a:p>
          <a:p>
            <a:pPr marL="285750" indent="-285750">
              <a:spcBef>
                <a:spcPts val="600"/>
              </a:spcBef>
              <a:buFontTx/>
              <a:buChar char="-"/>
            </a:pPr>
            <a:r>
              <a:rPr lang="en-US" dirty="0"/>
              <a:t>30 to 900 GHz: Similar collecting area and frequency coverage as today </a:t>
            </a:r>
          </a:p>
          <a:p>
            <a:pPr marL="285750" indent="-285750">
              <a:spcBef>
                <a:spcPts val="600"/>
              </a:spcBef>
              <a:buFontTx/>
              <a:buChar char="-"/>
            </a:pPr>
            <a:r>
              <a:rPr lang="en-US" dirty="0"/>
              <a:t>Longer baselines (15 antennas to 30km)</a:t>
            </a:r>
          </a:p>
          <a:p>
            <a:pPr marL="285750" indent="-285750">
              <a:spcBef>
                <a:spcPts val="600"/>
              </a:spcBef>
              <a:buFontTx/>
              <a:buChar char="-"/>
            </a:pPr>
            <a:r>
              <a:rPr lang="en-US" dirty="0"/>
              <a:t>Factor two increase in bandwidth (8GHz to 16GHz)</a:t>
            </a:r>
          </a:p>
        </p:txBody>
      </p:sp>
      <p:sp>
        <p:nvSpPr>
          <p:cNvPr id="14" name="TextBox 13">
            <a:extLst>
              <a:ext uri="{FF2B5EF4-FFF2-40B4-BE49-F238E27FC236}">
                <a16:creationId xmlns:a16="http://schemas.microsoft.com/office/drawing/2014/main" id="{99497F3E-2B7C-8E40-A3C1-484293CEBD71}"/>
              </a:ext>
            </a:extLst>
          </p:cNvPr>
          <p:cNvSpPr txBox="1"/>
          <p:nvPr/>
        </p:nvSpPr>
        <p:spPr>
          <a:xfrm>
            <a:off x="4136924" y="2146094"/>
            <a:ext cx="4861659" cy="1323439"/>
          </a:xfrm>
          <a:prstGeom prst="rect">
            <a:avLst/>
          </a:prstGeom>
          <a:noFill/>
        </p:spPr>
        <p:txBody>
          <a:bodyPr wrap="square" rtlCol="0">
            <a:spAutoFit/>
          </a:bodyPr>
          <a:lstStyle/>
          <a:p>
            <a:pPr>
              <a:spcBef>
                <a:spcPts val="600"/>
              </a:spcBef>
            </a:pPr>
            <a:r>
              <a:rPr lang="en-US" sz="1600" dirty="0"/>
              <a:t>SKA Phase I  (2022+) </a:t>
            </a:r>
          </a:p>
          <a:p>
            <a:pPr marL="285750" indent="-285750">
              <a:spcBef>
                <a:spcPts val="600"/>
              </a:spcBef>
              <a:buFontTx/>
              <a:buChar char="-"/>
            </a:pPr>
            <a:r>
              <a:rPr lang="en-US" dirty="0"/>
              <a:t>SKA1-low:  50 to 350 MHz; 512 dipole-stations of  38m diameter; </a:t>
            </a:r>
            <a:r>
              <a:rPr lang="en-US" dirty="0" err="1"/>
              <a:t>Bmax</a:t>
            </a:r>
            <a:r>
              <a:rPr lang="en-US" dirty="0"/>
              <a:t> = 50km.</a:t>
            </a:r>
          </a:p>
          <a:p>
            <a:pPr marL="285750" indent="-285750">
              <a:spcBef>
                <a:spcPts val="600"/>
              </a:spcBef>
              <a:buFontTx/>
              <a:buChar char="-"/>
            </a:pPr>
            <a:r>
              <a:rPr lang="en-US" dirty="0"/>
              <a:t>SKA1-MID: 350MHz to 15GHz; 64x18m + 133x15m dishes; </a:t>
            </a:r>
            <a:r>
              <a:rPr lang="en-US" dirty="0" err="1"/>
              <a:t>Bmax</a:t>
            </a:r>
            <a:r>
              <a:rPr lang="en-US" dirty="0"/>
              <a:t> = 120km</a:t>
            </a:r>
          </a:p>
        </p:txBody>
      </p:sp>
      <p:pic>
        <p:nvPicPr>
          <p:cNvPr id="9" name="Picture 8">
            <a:extLst>
              <a:ext uri="{FF2B5EF4-FFF2-40B4-BE49-F238E27FC236}">
                <a16:creationId xmlns:a16="http://schemas.microsoft.com/office/drawing/2014/main" id="{3884F833-F0EF-6946-BEAF-C4203FC5019C}"/>
              </a:ext>
            </a:extLst>
          </p:cNvPr>
          <p:cNvPicPr>
            <a:picLocks noChangeAspect="1"/>
          </p:cNvPicPr>
          <p:nvPr/>
        </p:nvPicPr>
        <p:blipFill>
          <a:blip r:embed="rId4"/>
          <a:stretch>
            <a:fillRect/>
          </a:stretch>
        </p:blipFill>
        <p:spPr>
          <a:xfrm>
            <a:off x="131808" y="3688947"/>
            <a:ext cx="3964968" cy="1420685"/>
          </a:xfrm>
          <a:prstGeom prst="rect">
            <a:avLst/>
          </a:prstGeom>
        </p:spPr>
      </p:pic>
      <p:sp>
        <p:nvSpPr>
          <p:cNvPr id="15" name="TextBox 14">
            <a:extLst>
              <a:ext uri="{FF2B5EF4-FFF2-40B4-BE49-F238E27FC236}">
                <a16:creationId xmlns:a16="http://schemas.microsoft.com/office/drawing/2014/main" id="{9A1CA428-C8C5-014F-BF98-E469E9952BB8}"/>
              </a:ext>
            </a:extLst>
          </p:cNvPr>
          <p:cNvSpPr txBox="1"/>
          <p:nvPr/>
        </p:nvSpPr>
        <p:spPr>
          <a:xfrm>
            <a:off x="4149278" y="3773070"/>
            <a:ext cx="5069537" cy="1192634"/>
          </a:xfrm>
          <a:prstGeom prst="rect">
            <a:avLst/>
          </a:prstGeom>
          <a:noFill/>
        </p:spPr>
        <p:txBody>
          <a:bodyPr wrap="square" rtlCol="0">
            <a:spAutoFit/>
          </a:bodyPr>
          <a:lstStyle/>
          <a:p>
            <a:pPr>
              <a:spcBef>
                <a:spcPts val="600"/>
              </a:spcBef>
            </a:pPr>
            <a:r>
              <a:rPr lang="en-US" sz="1600" dirty="0"/>
              <a:t>Next Generation Very Large Array:  (2025+)</a:t>
            </a:r>
          </a:p>
          <a:p>
            <a:pPr marL="285750" indent="-285750">
              <a:spcBef>
                <a:spcPts val="600"/>
              </a:spcBef>
              <a:buFontTx/>
              <a:buChar char="-"/>
            </a:pPr>
            <a:r>
              <a:rPr lang="en-US" dirty="0"/>
              <a:t>1.2 to 115 GHz, with up to 20GHz bandwidth</a:t>
            </a:r>
          </a:p>
          <a:p>
            <a:pPr marL="285750" indent="-285750">
              <a:spcBef>
                <a:spcPts val="600"/>
              </a:spcBef>
              <a:buFontTx/>
              <a:buChar char="-"/>
            </a:pPr>
            <a:r>
              <a:rPr lang="en-US" dirty="0"/>
              <a:t>214x 18m antennas </a:t>
            </a:r>
          </a:p>
          <a:p>
            <a:pPr marL="285750" indent="-285750">
              <a:spcBef>
                <a:spcPts val="600"/>
              </a:spcBef>
              <a:buFontTx/>
              <a:buChar char="-"/>
            </a:pPr>
            <a:r>
              <a:rPr lang="en-US" dirty="0" err="1"/>
              <a:t>Bmax</a:t>
            </a:r>
            <a:r>
              <a:rPr lang="en-US" dirty="0"/>
              <a:t> = 600km</a:t>
            </a:r>
          </a:p>
        </p:txBody>
      </p:sp>
    </p:spTree>
    <p:extLst>
      <p:ext uri="{BB962C8B-B14F-4D97-AF65-F5344CB8AC3E}">
        <p14:creationId xmlns:p14="http://schemas.microsoft.com/office/powerpoint/2010/main" val="3437517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1E7B3F-82D1-DD45-908C-DD18B27E83AA}"/>
              </a:ext>
            </a:extLst>
          </p:cNvPr>
          <p:cNvSpPr/>
          <p:nvPr/>
        </p:nvSpPr>
        <p:spPr>
          <a:xfrm>
            <a:off x="8238" y="4497861"/>
            <a:ext cx="9144000" cy="662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creen shot 2011-02-03 at 1.14.18 PM.png"/>
          <p:cNvPicPr>
            <a:picLocks noChangeAspect="1"/>
          </p:cNvPicPr>
          <p:nvPr/>
        </p:nvPicPr>
        <p:blipFill>
          <a:blip r:embed="rId2"/>
          <a:stretch>
            <a:fillRect/>
          </a:stretch>
        </p:blipFill>
        <p:spPr>
          <a:xfrm>
            <a:off x="1685925" y="1352550"/>
            <a:ext cx="5772150" cy="3733800"/>
          </a:xfrm>
          <a:prstGeom prst="rect">
            <a:avLst/>
          </a:prstGeom>
        </p:spPr>
      </p:pic>
      <p:sp>
        <p:nvSpPr>
          <p:cNvPr id="4" name="TextBox 3"/>
          <p:cNvSpPr txBox="1"/>
          <p:nvPr/>
        </p:nvSpPr>
        <p:spPr>
          <a:xfrm>
            <a:off x="1485900" y="114300"/>
            <a:ext cx="6286500" cy="1236236"/>
          </a:xfrm>
          <a:prstGeom prst="rect">
            <a:avLst/>
          </a:prstGeom>
          <a:noFill/>
        </p:spPr>
        <p:txBody>
          <a:bodyPr wrap="square" rtlCol="0">
            <a:spAutoFit/>
          </a:bodyPr>
          <a:lstStyle/>
          <a:p>
            <a:pPr>
              <a:spcAft>
                <a:spcPts val="450"/>
              </a:spcAft>
            </a:pPr>
            <a:r>
              <a:rPr lang="en-US" sz="1800" dirty="0"/>
              <a:t>Large scale galaxy surveys</a:t>
            </a:r>
          </a:p>
          <a:p>
            <a:pPr>
              <a:spcAft>
                <a:spcPts val="450"/>
              </a:spcAft>
              <a:buFont typeface="Arial"/>
              <a:buChar char="•"/>
            </a:pPr>
            <a:r>
              <a:rPr lang="en-US" sz="1600" dirty="0"/>
              <a:t> Classical method: one galaxy at time, </a:t>
            </a:r>
            <a:r>
              <a:rPr lang="en-US" sz="1600" dirty="0" err="1"/>
              <a:t>eg</a:t>
            </a:r>
            <a:r>
              <a:rPr lang="en-US" sz="1600" dirty="0"/>
              <a:t>. SDSS 2e7 galaxies </a:t>
            </a:r>
          </a:p>
          <a:p>
            <a:pPr>
              <a:spcAft>
                <a:spcPts val="450"/>
              </a:spcAft>
              <a:buFont typeface="Arial"/>
              <a:buChar char="•"/>
            </a:pPr>
            <a:r>
              <a:rPr lang="en-US" sz="1600" dirty="0"/>
              <a:t> Intensity mapping: low spatial and spectral resolution imaging of summed signal from aggregates of thousands of galaxies on </a:t>
            </a:r>
            <a:r>
              <a:rPr lang="en-US" sz="1600" dirty="0" err="1"/>
              <a:t>Mpc</a:t>
            </a:r>
            <a:r>
              <a:rPr lang="en-US" sz="1600" dirty="0"/>
              <a:t> scales  </a:t>
            </a:r>
          </a:p>
        </p:txBody>
      </p:sp>
      <p:sp>
        <p:nvSpPr>
          <p:cNvPr id="5" name="TextBox 4"/>
          <p:cNvSpPr txBox="1"/>
          <p:nvPr/>
        </p:nvSpPr>
        <p:spPr>
          <a:xfrm>
            <a:off x="6286500" y="3143250"/>
            <a:ext cx="1943100" cy="248209"/>
          </a:xfrm>
          <a:prstGeom prst="rect">
            <a:avLst/>
          </a:prstGeom>
          <a:noFill/>
        </p:spPr>
        <p:txBody>
          <a:bodyPr wrap="square" rtlCol="0">
            <a:spAutoFit/>
          </a:bodyPr>
          <a:lstStyle/>
          <a:p>
            <a:r>
              <a:rPr lang="en-US" sz="1013" dirty="0"/>
              <a:t>Classic galaxy surveys (</a:t>
            </a:r>
            <a:r>
              <a:rPr lang="en-US" sz="1013" dirty="0" err="1"/>
              <a:t>eg</a:t>
            </a:r>
            <a:r>
              <a:rPr lang="en-US" sz="1013" dirty="0"/>
              <a:t>. SDSS)</a:t>
            </a:r>
          </a:p>
        </p:txBody>
      </p:sp>
      <p:sp>
        <p:nvSpPr>
          <p:cNvPr id="6" name="TextBox 5"/>
          <p:cNvSpPr txBox="1"/>
          <p:nvPr/>
        </p:nvSpPr>
        <p:spPr>
          <a:xfrm>
            <a:off x="2571750" y="4743450"/>
            <a:ext cx="2400300" cy="248209"/>
          </a:xfrm>
          <a:prstGeom prst="rect">
            <a:avLst/>
          </a:prstGeom>
          <a:noFill/>
        </p:spPr>
        <p:txBody>
          <a:bodyPr wrap="square" rtlCol="0">
            <a:spAutoFit/>
          </a:bodyPr>
          <a:lstStyle/>
          <a:p>
            <a:r>
              <a:rPr lang="en-US" sz="1013" dirty="0"/>
              <a:t>Intensity mapping</a:t>
            </a:r>
          </a:p>
        </p:txBody>
      </p:sp>
    </p:spTree>
    <p:extLst>
      <p:ext uri="{BB962C8B-B14F-4D97-AF65-F5344CB8AC3E}">
        <p14:creationId xmlns:p14="http://schemas.microsoft.com/office/powerpoint/2010/main" val="602023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3638" y="4135884"/>
            <a:ext cx="3650664" cy="523220"/>
          </a:xfrm>
          <a:prstGeom prst="rect">
            <a:avLst/>
          </a:prstGeom>
          <a:noFill/>
        </p:spPr>
        <p:txBody>
          <a:bodyPr wrap="square" rtlCol="0">
            <a:spAutoFit/>
          </a:bodyPr>
          <a:lstStyle/>
          <a:p>
            <a:r>
              <a:rPr lang="en-US" sz="1400" dirty="0">
                <a:latin typeface="Times New Roman" charset="0"/>
                <a:ea typeface="Times New Roman" charset="0"/>
                <a:cs typeface="Times New Roman" charset="0"/>
              </a:rPr>
              <a:t>Power spectrum N/S from SKA surveys on </a:t>
            </a:r>
            <a:r>
              <a:rPr lang="en-US" sz="1400" i="1" dirty="0">
                <a:latin typeface="Times New Roman" charset="0"/>
                <a:ea typeface="Times New Roman" charset="0"/>
                <a:cs typeface="Times New Roman" charset="0"/>
              </a:rPr>
              <a:t>BAO scales </a:t>
            </a:r>
            <a:r>
              <a:rPr lang="en-US" sz="1400" dirty="0">
                <a:latin typeface="Times New Roman" charset="0"/>
                <a:ea typeface="Times New Roman" charset="0"/>
                <a:cs typeface="Times New Roman" charset="0"/>
              </a:rPr>
              <a:t>as a function of redshift</a:t>
            </a:r>
          </a:p>
        </p:txBody>
      </p:sp>
      <p:sp>
        <p:nvSpPr>
          <p:cNvPr id="6" name="TextBox 5"/>
          <p:cNvSpPr txBox="1"/>
          <p:nvPr/>
        </p:nvSpPr>
        <p:spPr>
          <a:xfrm>
            <a:off x="2465798" y="625968"/>
            <a:ext cx="5176157"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Times New Roman" charset="0"/>
                <a:ea typeface="Times New Roman" charset="0"/>
                <a:cs typeface="Times New Roman" charset="0"/>
              </a:rPr>
              <a:t>SKA wide field surveys with total power!?</a:t>
            </a:r>
          </a:p>
          <a:p>
            <a:pPr marL="285750" indent="-285750">
              <a:buFont typeface="Arial" panose="020B0604020202020204" pitchFamily="34" charset="0"/>
              <a:buChar char="•"/>
            </a:pPr>
            <a:r>
              <a:rPr lang="en-US" sz="1600" dirty="0">
                <a:latin typeface="Times New Roman" charset="0"/>
                <a:ea typeface="Times New Roman" charset="0"/>
                <a:cs typeface="Times New Roman" charset="0"/>
              </a:rPr>
              <a:t>10,000 hours observation, 25,000 deg</a:t>
            </a:r>
            <a:r>
              <a:rPr lang="en-US" sz="1600" baseline="30000" dirty="0">
                <a:latin typeface="Times New Roman" charset="0"/>
                <a:ea typeface="Times New Roman" charset="0"/>
                <a:cs typeface="Times New Roman" charset="0"/>
              </a:rPr>
              <a:t>2</a:t>
            </a:r>
          </a:p>
        </p:txBody>
      </p:sp>
      <p:sp>
        <p:nvSpPr>
          <p:cNvPr id="2" name="TextBox 1"/>
          <p:cNvSpPr txBox="1"/>
          <p:nvPr/>
        </p:nvSpPr>
        <p:spPr>
          <a:xfrm>
            <a:off x="1589739" y="140475"/>
            <a:ext cx="5725460" cy="400110"/>
          </a:xfrm>
          <a:prstGeom prst="rect">
            <a:avLst/>
          </a:prstGeom>
          <a:noFill/>
        </p:spPr>
        <p:txBody>
          <a:bodyPr wrap="square" rtlCol="0">
            <a:spAutoFit/>
          </a:bodyPr>
          <a:lstStyle/>
          <a:p>
            <a:pPr algn="ctr"/>
            <a:r>
              <a:rPr lang="en-US" sz="2000" dirty="0">
                <a:latin typeface="Times New Roman" charset="0"/>
                <a:ea typeface="Times New Roman" charset="0"/>
                <a:cs typeface="Times New Roman" charset="0"/>
              </a:rPr>
              <a:t>SKA1 Solution: Intensity Mapping HI 21m BAOs</a:t>
            </a:r>
          </a:p>
        </p:txBody>
      </p:sp>
      <p:grpSp>
        <p:nvGrpSpPr>
          <p:cNvPr id="16" name="Group 15">
            <a:extLst>
              <a:ext uri="{FF2B5EF4-FFF2-40B4-BE49-F238E27FC236}">
                <a16:creationId xmlns:a16="http://schemas.microsoft.com/office/drawing/2014/main" id="{958AA88A-0B59-BB47-81ED-3508CC216E00}"/>
              </a:ext>
            </a:extLst>
          </p:cNvPr>
          <p:cNvGrpSpPr/>
          <p:nvPr/>
        </p:nvGrpSpPr>
        <p:grpSpPr>
          <a:xfrm>
            <a:off x="652156" y="1161302"/>
            <a:ext cx="4122146" cy="3030372"/>
            <a:chOff x="4743450" y="1083522"/>
            <a:chExt cx="4313417" cy="3162290"/>
          </a:xfrm>
        </p:grpSpPr>
        <p:grpSp>
          <p:nvGrpSpPr>
            <p:cNvPr id="10" name="Group 9"/>
            <p:cNvGrpSpPr/>
            <p:nvPr/>
          </p:nvGrpSpPr>
          <p:grpSpPr>
            <a:xfrm>
              <a:off x="4743450" y="1083522"/>
              <a:ext cx="4313417" cy="3162290"/>
              <a:chOff x="6324600" y="1444696"/>
              <a:chExt cx="5751222" cy="4216386"/>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600" y="1444696"/>
                <a:ext cx="5751222" cy="4216386"/>
              </a:xfrm>
              <a:prstGeom prst="rect">
                <a:avLst/>
              </a:prstGeom>
            </p:spPr>
          </p:pic>
          <p:sp>
            <p:nvSpPr>
              <p:cNvPr id="8" name="TextBox 7"/>
              <p:cNvSpPr txBox="1"/>
              <p:nvPr/>
            </p:nvSpPr>
            <p:spPr>
              <a:xfrm>
                <a:off x="7152113" y="1785283"/>
                <a:ext cx="1966162" cy="599526"/>
              </a:xfrm>
              <a:prstGeom prst="rect">
                <a:avLst/>
              </a:prstGeom>
              <a:noFill/>
            </p:spPr>
            <p:txBody>
              <a:bodyPr wrap="square" rtlCol="0">
                <a:spAutoFit/>
              </a:bodyPr>
              <a:lstStyle/>
              <a:p>
                <a:r>
                  <a:rPr lang="en-US" sz="1100" dirty="0">
                    <a:latin typeface="Times New Roman" charset="0"/>
                    <a:ea typeface="Times New Roman" charset="0"/>
                    <a:cs typeface="Times New Roman" charset="0"/>
                  </a:rPr>
                  <a:t>k = 0.074 h/</a:t>
                </a:r>
                <a:r>
                  <a:rPr lang="en-US" sz="1100" dirty="0" err="1">
                    <a:latin typeface="Times New Roman" charset="0"/>
                    <a:ea typeface="Times New Roman" charset="0"/>
                    <a:cs typeface="Times New Roman" charset="0"/>
                  </a:rPr>
                  <a:t>Mpc</a:t>
                </a:r>
                <a:endParaRPr lang="en-US" sz="1100" dirty="0">
                  <a:latin typeface="Times New Roman" charset="0"/>
                  <a:ea typeface="Times New Roman" charset="0"/>
                  <a:cs typeface="Times New Roman" charset="0"/>
                </a:endParaRPr>
              </a:p>
              <a:p>
                <a:r>
                  <a:rPr lang="en-US" sz="1100" dirty="0">
                    <a:latin typeface="Times New Roman" charset="0"/>
                    <a:ea typeface="Times New Roman" charset="0"/>
                    <a:cs typeface="Times New Roman" charset="0"/>
                  </a:rPr>
                  <a:t>Santos ea. 2015</a:t>
                </a:r>
                <a:endParaRPr lang="en-US" sz="1100" baseline="30000" dirty="0">
                  <a:latin typeface="Times New Roman" charset="0"/>
                  <a:ea typeface="Times New Roman" charset="0"/>
                  <a:cs typeface="Times New Roman" charset="0"/>
                </a:endParaRPr>
              </a:p>
            </p:txBody>
          </p:sp>
          <p:sp>
            <p:nvSpPr>
              <p:cNvPr id="9" name="TextBox 8"/>
              <p:cNvSpPr txBox="1"/>
              <p:nvPr/>
            </p:nvSpPr>
            <p:spPr>
              <a:xfrm>
                <a:off x="10780422" y="3100866"/>
                <a:ext cx="1295400" cy="348813"/>
              </a:xfrm>
              <a:prstGeom prst="rect">
                <a:avLst/>
              </a:prstGeom>
              <a:noFill/>
            </p:spPr>
            <p:txBody>
              <a:bodyPr wrap="square" rtlCol="0">
                <a:spAutoFit/>
              </a:bodyPr>
              <a:lstStyle/>
              <a:p>
                <a:r>
                  <a:rPr lang="en-US" sz="1100"/>
                  <a:t>BAO level</a:t>
                </a:r>
              </a:p>
            </p:txBody>
          </p:sp>
        </p:grpSp>
        <p:sp>
          <p:nvSpPr>
            <p:cNvPr id="12" name="TextBox 11"/>
            <p:cNvSpPr txBox="1"/>
            <p:nvPr/>
          </p:nvSpPr>
          <p:spPr>
            <a:xfrm>
              <a:off x="7894865" y="3482438"/>
              <a:ext cx="971550" cy="261610"/>
            </a:xfrm>
            <a:prstGeom prst="rect">
              <a:avLst/>
            </a:prstGeom>
            <a:noFill/>
          </p:spPr>
          <p:txBody>
            <a:bodyPr wrap="square" rtlCol="0">
              <a:spAutoFit/>
            </a:bodyPr>
            <a:lstStyle/>
            <a:p>
              <a:r>
                <a:rPr lang="en-US" sz="1100" dirty="0">
                  <a:solidFill>
                    <a:schemeClr val="accent6">
                      <a:lumMod val="50000"/>
                    </a:schemeClr>
                  </a:solidFill>
                </a:rPr>
                <a:t>SKA2-gal</a:t>
              </a:r>
            </a:p>
          </p:txBody>
        </p:sp>
        <p:sp>
          <p:nvSpPr>
            <p:cNvPr id="13" name="TextBox 12"/>
            <p:cNvSpPr txBox="1"/>
            <p:nvPr/>
          </p:nvSpPr>
          <p:spPr>
            <a:xfrm>
              <a:off x="6694715" y="3090023"/>
              <a:ext cx="971550" cy="261610"/>
            </a:xfrm>
            <a:prstGeom prst="rect">
              <a:avLst/>
            </a:prstGeom>
            <a:noFill/>
          </p:spPr>
          <p:txBody>
            <a:bodyPr wrap="square" rtlCol="0">
              <a:spAutoFit/>
            </a:bodyPr>
            <a:lstStyle/>
            <a:p>
              <a:r>
                <a:rPr lang="en-US" sz="1100" dirty="0"/>
                <a:t>Euclid-gal</a:t>
              </a:r>
            </a:p>
          </p:txBody>
        </p:sp>
        <p:sp>
          <p:nvSpPr>
            <p:cNvPr id="14" name="TextBox 13"/>
            <p:cNvSpPr txBox="1"/>
            <p:nvPr/>
          </p:nvSpPr>
          <p:spPr>
            <a:xfrm>
              <a:off x="6101396" y="2530549"/>
              <a:ext cx="971550" cy="261610"/>
            </a:xfrm>
            <a:prstGeom prst="rect">
              <a:avLst/>
            </a:prstGeom>
            <a:noFill/>
          </p:spPr>
          <p:txBody>
            <a:bodyPr wrap="square" rtlCol="0">
              <a:spAutoFit/>
            </a:bodyPr>
            <a:lstStyle/>
            <a:p>
              <a:r>
                <a:rPr lang="en-US" sz="1100" dirty="0">
                  <a:solidFill>
                    <a:srgbClr val="002060"/>
                  </a:solidFill>
                </a:rPr>
                <a:t>SKA1-IM</a:t>
              </a:r>
            </a:p>
          </p:txBody>
        </p:sp>
      </p:grpSp>
      <p:pic>
        <p:nvPicPr>
          <p:cNvPr id="15" name="Picture 14">
            <a:extLst>
              <a:ext uri="{FF2B5EF4-FFF2-40B4-BE49-F238E27FC236}">
                <a16:creationId xmlns:a16="http://schemas.microsoft.com/office/drawing/2014/main" id="{2EE4F32D-669E-A442-ADC5-8F478312C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3877" y="1333952"/>
            <a:ext cx="3734344" cy="2723281"/>
          </a:xfrm>
          <a:prstGeom prst="rect">
            <a:avLst/>
          </a:prstGeom>
        </p:spPr>
      </p:pic>
      <p:sp>
        <p:nvSpPr>
          <p:cNvPr id="17" name="TextBox 16">
            <a:extLst>
              <a:ext uri="{FF2B5EF4-FFF2-40B4-BE49-F238E27FC236}">
                <a16:creationId xmlns:a16="http://schemas.microsoft.com/office/drawing/2014/main" id="{0F19550A-DF16-964B-AD64-A1660F4BF8AA}"/>
              </a:ext>
            </a:extLst>
          </p:cNvPr>
          <p:cNvSpPr txBox="1"/>
          <p:nvPr/>
        </p:nvSpPr>
        <p:spPr>
          <a:xfrm>
            <a:off x="5212713" y="4057233"/>
            <a:ext cx="3773346" cy="802784"/>
          </a:xfrm>
          <a:prstGeom prst="rect">
            <a:avLst/>
          </a:prstGeom>
          <a:noFill/>
        </p:spPr>
        <p:txBody>
          <a:bodyPr wrap="square" rtlCol="0">
            <a:spAutoFit/>
          </a:bodyPr>
          <a:lstStyle/>
          <a:p>
            <a:pPr marL="285750" indent="-285750">
              <a:spcBef>
                <a:spcPts val="450"/>
              </a:spcBef>
              <a:buFont typeface="Arial" panose="020B0604020202020204" pitchFamily="34" charset="0"/>
              <a:buChar char="•"/>
            </a:pPr>
            <a:r>
              <a:rPr lang="en-US" sz="1400" dirty="0">
                <a:latin typeface="Times New Roman" charset="0"/>
                <a:ea typeface="Times New Roman" charset="0"/>
                <a:cs typeface="Times New Roman" charset="0"/>
              </a:rPr>
              <a:t>Constraints on dynamical dark energy </a:t>
            </a:r>
            <a:r>
              <a:rPr lang="en-US" sz="1400" dirty="0" err="1">
                <a:latin typeface="Times New Roman" charset="0"/>
                <a:ea typeface="Times New Roman" charset="0"/>
                <a:cs typeface="Times New Roman" charset="0"/>
              </a:rPr>
              <a:t>EoS</a:t>
            </a:r>
            <a:r>
              <a:rPr lang="en-US" sz="1400" dirty="0">
                <a:latin typeface="Times New Roman" charset="0"/>
                <a:ea typeface="Times New Roman" charset="0"/>
                <a:cs typeface="Times New Roman" charset="0"/>
              </a:rPr>
              <a:t>: w(z) = w</a:t>
            </a:r>
            <a:r>
              <a:rPr lang="en-US" sz="1400" baseline="-25000" dirty="0">
                <a:latin typeface="Times New Roman" charset="0"/>
                <a:ea typeface="Times New Roman" charset="0"/>
                <a:cs typeface="Times New Roman" charset="0"/>
              </a:rPr>
              <a:t>o</a:t>
            </a:r>
            <a:r>
              <a:rPr lang="en-US" sz="1400" dirty="0">
                <a:latin typeface="Times New Roman" charset="0"/>
                <a:ea typeface="Times New Roman" charset="0"/>
                <a:cs typeface="Times New Roman" charset="0"/>
              </a:rPr>
              <a:t> +  (z/(1+z))</a:t>
            </a:r>
            <a:r>
              <a:rPr lang="en-US" sz="1400" dirty="0" err="1">
                <a:latin typeface="Times New Roman" charset="0"/>
                <a:ea typeface="Times New Roman" charset="0"/>
                <a:cs typeface="Times New Roman" charset="0"/>
              </a:rPr>
              <a:t>w</a:t>
            </a:r>
            <a:r>
              <a:rPr lang="en-US" sz="1400" baseline="-25000" dirty="0" err="1">
                <a:latin typeface="Times New Roman" charset="0"/>
                <a:ea typeface="Times New Roman" charset="0"/>
                <a:cs typeface="Times New Roman" charset="0"/>
              </a:rPr>
              <a:t>a</a:t>
            </a:r>
            <a:r>
              <a:rPr lang="en-US" sz="1400" dirty="0">
                <a:latin typeface="Times New Roman" charset="0"/>
                <a:ea typeface="Times New Roman" charset="0"/>
                <a:cs typeface="Times New Roman" charset="0"/>
              </a:rPr>
              <a:t>, for SKA and Euclid</a:t>
            </a:r>
          </a:p>
          <a:p>
            <a:pPr marL="285750" indent="-285750">
              <a:spcBef>
                <a:spcPts val="450"/>
              </a:spcBef>
              <a:buFont typeface="Arial" panose="020B0604020202020204" pitchFamily="34" charset="0"/>
              <a:buChar char="•"/>
            </a:pPr>
            <a:r>
              <a:rPr lang="en-US" sz="1400" dirty="0">
                <a:latin typeface="Times New Roman" charset="0"/>
                <a:ea typeface="Times New Roman" charset="0"/>
                <a:cs typeface="Times New Roman" charset="0"/>
              </a:rPr>
              <a:t>Competitive but not unique</a:t>
            </a:r>
          </a:p>
        </p:txBody>
      </p:sp>
      <p:sp>
        <p:nvSpPr>
          <p:cNvPr id="4" name="TextBox 3">
            <a:extLst>
              <a:ext uri="{FF2B5EF4-FFF2-40B4-BE49-F238E27FC236}">
                <a16:creationId xmlns:a16="http://schemas.microsoft.com/office/drawing/2014/main" id="{2737B456-61EA-764E-AD8D-5A17CC25A077}"/>
              </a:ext>
            </a:extLst>
          </p:cNvPr>
          <p:cNvSpPr txBox="1"/>
          <p:nvPr/>
        </p:nvSpPr>
        <p:spPr>
          <a:xfrm>
            <a:off x="5561216" y="3084100"/>
            <a:ext cx="1429789" cy="276999"/>
          </a:xfrm>
          <a:prstGeom prst="rect">
            <a:avLst/>
          </a:prstGeom>
          <a:noFill/>
        </p:spPr>
        <p:txBody>
          <a:bodyPr wrap="square" rtlCol="0">
            <a:spAutoFit/>
          </a:bodyPr>
          <a:lstStyle/>
          <a:p>
            <a:r>
              <a:rPr lang="en-US" sz="1200" dirty="0">
                <a:latin typeface="Times New Roman" charset="0"/>
                <a:ea typeface="Times New Roman" charset="0"/>
                <a:cs typeface="Times New Roman" charset="0"/>
              </a:rPr>
              <a:t>Bull et al. 2015</a:t>
            </a:r>
            <a:endParaRPr lang="en-US" dirty="0"/>
          </a:p>
        </p:txBody>
      </p:sp>
    </p:spTree>
    <p:extLst>
      <p:ext uri="{BB962C8B-B14F-4D97-AF65-F5344CB8AC3E}">
        <p14:creationId xmlns:p14="http://schemas.microsoft.com/office/powerpoint/2010/main" val="542485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0460" y="88394"/>
            <a:ext cx="6278336" cy="529568"/>
          </a:xfrm>
        </p:spPr>
        <p:txBody>
          <a:bodyPr>
            <a:normAutofit fontScale="90000"/>
          </a:bodyPr>
          <a:lstStyle/>
          <a:p>
            <a:br>
              <a:rPr lang="en-US" sz="2400" dirty="0">
                <a:latin typeface="Times New Roman" charset="0"/>
                <a:ea typeface="Times New Roman" charset="0"/>
                <a:cs typeface="Times New Roman" charset="0"/>
              </a:rPr>
            </a:br>
            <a:endParaRPr lang="en-US" sz="2100" dirty="0">
              <a:latin typeface="Times New Roman" charset="0"/>
              <a:ea typeface="Times New Roman" charset="0"/>
              <a:cs typeface="Times New Roman" charset="0"/>
            </a:endParaRPr>
          </a:p>
        </p:txBody>
      </p:sp>
      <p:sp>
        <p:nvSpPr>
          <p:cNvPr id="7" name="Slide Number Placeholder 6"/>
          <p:cNvSpPr>
            <a:spLocks noGrp="1"/>
          </p:cNvSpPr>
          <p:nvPr>
            <p:ph type="sldNum" sz="quarter" idx="12"/>
          </p:nvPr>
        </p:nvSpPr>
        <p:spPr/>
        <p:txBody>
          <a:bodyPr/>
          <a:lstStyle/>
          <a:p>
            <a:fld id="{8B46E760-E0A3-C544-981B-DE281D6706AC}" type="slidenum">
              <a:rPr lang="pt-PT" smtClean="0"/>
              <a:pPr/>
              <a:t>12</a:t>
            </a:fld>
            <a:endParaRPr lang="pt-PT"/>
          </a:p>
        </p:txBody>
      </p:sp>
      <p:grpSp>
        <p:nvGrpSpPr>
          <p:cNvPr id="22" name="Group 21">
            <a:extLst>
              <a:ext uri="{FF2B5EF4-FFF2-40B4-BE49-F238E27FC236}">
                <a16:creationId xmlns:a16="http://schemas.microsoft.com/office/drawing/2014/main" id="{3FA26EDD-5573-F243-A0F0-E23F281E20B1}"/>
              </a:ext>
            </a:extLst>
          </p:cNvPr>
          <p:cNvGrpSpPr/>
          <p:nvPr/>
        </p:nvGrpSpPr>
        <p:grpSpPr>
          <a:xfrm>
            <a:off x="86730" y="911978"/>
            <a:ext cx="8913937" cy="2547503"/>
            <a:chOff x="86730" y="1127030"/>
            <a:chExt cx="8913937" cy="2547503"/>
          </a:xfrm>
        </p:grpSpPr>
        <p:grpSp>
          <p:nvGrpSpPr>
            <p:cNvPr id="8" name="Group 7"/>
            <p:cNvGrpSpPr/>
            <p:nvPr/>
          </p:nvGrpSpPr>
          <p:grpSpPr>
            <a:xfrm>
              <a:off x="86730" y="1127030"/>
              <a:ext cx="3134124" cy="2547503"/>
              <a:chOff x="6425965" y="1931728"/>
              <a:chExt cx="5631036" cy="4081284"/>
            </a:xfrm>
          </p:grpSpPr>
          <p:pic>
            <p:nvPicPr>
              <p:cNvPr id="9" name="Picture 8"/>
              <p:cNvPicPr>
                <a:picLocks noChangeAspect="1"/>
              </p:cNvPicPr>
              <p:nvPr/>
            </p:nvPicPr>
            <p:blipFill>
              <a:blip r:embed="rId2"/>
              <a:stretch>
                <a:fillRect/>
              </a:stretch>
            </p:blipFill>
            <p:spPr>
              <a:xfrm>
                <a:off x="6425965" y="1931728"/>
                <a:ext cx="5631036" cy="4081284"/>
              </a:xfrm>
              <a:prstGeom prst="rect">
                <a:avLst/>
              </a:prstGeom>
            </p:spPr>
          </p:pic>
          <p:sp>
            <p:nvSpPr>
              <p:cNvPr id="10" name="TextBox 9"/>
              <p:cNvSpPr txBox="1"/>
              <p:nvPr/>
            </p:nvSpPr>
            <p:spPr>
              <a:xfrm>
                <a:off x="9634519" y="2899022"/>
                <a:ext cx="1643827" cy="376575"/>
              </a:xfrm>
              <a:prstGeom prst="rect">
                <a:avLst/>
              </a:prstGeom>
              <a:noFill/>
            </p:spPr>
            <p:txBody>
              <a:bodyPr wrap="none" rtlCol="0">
                <a:spAutoFit/>
              </a:bodyPr>
              <a:lstStyle/>
              <a:p>
                <a:r>
                  <a:rPr lang="en-US" sz="1200" dirty="0"/>
                  <a:t>Santos ea. </a:t>
                </a:r>
                <a:r>
                  <a:rPr lang="is-IS" sz="1200" dirty="0"/>
                  <a:t>2015</a:t>
                </a:r>
                <a:endParaRPr lang="en-US" sz="1200" dirty="0"/>
              </a:p>
            </p:txBody>
          </p:sp>
        </p:grpSp>
        <p:grpSp>
          <p:nvGrpSpPr>
            <p:cNvPr id="11" name="Group 10">
              <a:extLst>
                <a:ext uri="{FF2B5EF4-FFF2-40B4-BE49-F238E27FC236}">
                  <a16:creationId xmlns:a16="http://schemas.microsoft.com/office/drawing/2014/main" id="{83762AF0-D41E-5D48-99D6-DC12D59E1EE5}"/>
                </a:ext>
              </a:extLst>
            </p:cNvPr>
            <p:cNvGrpSpPr/>
            <p:nvPr/>
          </p:nvGrpSpPr>
          <p:grpSpPr>
            <a:xfrm>
              <a:off x="6190864" y="1301306"/>
              <a:ext cx="2809803" cy="2249625"/>
              <a:chOff x="3960403" y="947058"/>
              <a:chExt cx="4638020" cy="3352885"/>
            </a:xfrm>
          </p:grpSpPr>
          <p:pic>
            <p:nvPicPr>
              <p:cNvPr id="12" name="Picture 11">
                <a:extLst>
                  <a:ext uri="{FF2B5EF4-FFF2-40B4-BE49-F238E27FC236}">
                    <a16:creationId xmlns:a16="http://schemas.microsoft.com/office/drawing/2014/main" id="{BCBC5A77-D50F-D24C-A649-BDA9EF6C7325}"/>
                  </a:ext>
                </a:extLst>
              </p:cNvPr>
              <p:cNvPicPr>
                <a:picLocks noChangeAspect="1"/>
              </p:cNvPicPr>
              <p:nvPr/>
            </p:nvPicPr>
            <p:blipFill>
              <a:blip r:embed="rId3"/>
              <a:stretch>
                <a:fillRect/>
              </a:stretch>
            </p:blipFill>
            <p:spPr>
              <a:xfrm>
                <a:off x="3960403" y="947058"/>
                <a:ext cx="4638020" cy="3352885"/>
              </a:xfrm>
              <a:prstGeom prst="rect">
                <a:avLst/>
              </a:prstGeom>
            </p:spPr>
          </p:pic>
          <p:sp>
            <p:nvSpPr>
              <p:cNvPr id="13" name="TextBox 12">
                <a:extLst>
                  <a:ext uri="{FF2B5EF4-FFF2-40B4-BE49-F238E27FC236}">
                    <a16:creationId xmlns:a16="http://schemas.microsoft.com/office/drawing/2014/main" id="{4AE5D882-CB7B-C645-ACC4-C6270FC8E82C}"/>
                  </a:ext>
                </a:extLst>
              </p:cNvPr>
              <p:cNvSpPr txBox="1"/>
              <p:nvPr/>
            </p:nvSpPr>
            <p:spPr>
              <a:xfrm>
                <a:off x="7000539" y="1043850"/>
                <a:ext cx="973343" cy="276999"/>
              </a:xfrm>
              <a:prstGeom prst="rect">
                <a:avLst/>
              </a:prstGeom>
              <a:noFill/>
            </p:spPr>
            <p:txBody>
              <a:bodyPr wrap="none" rtlCol="0">
                <a:spAutoFit/>
              </a:bodyPr>
              <a:lstStyle/>
              <a:p>
                <a:r>
                  <a:rPr lang="en-US" sz="1200" dirty="0">
                    <a:latin typeface="Times New Roman" charset="0"/>
                    <a:ea typeface="Times New Roman" charset="0"/>
                    <a:cs typeface="Times New Roman" charset="0"/>
                  </a:rPr>
                  <a:t>Bull </a:t>
                </a:r>
                <a:r>
                  <a:rPr lang="en-US" sz="1200" dirty="0" err="1">
                    <a:latin typeface="Times New Roman" charset="0"/>
                    <a:ea typeface="Times New Roman" charset="0"/>
                    <a:cs typeface="Times New Roman" charset="0"/>
                  </a:rPr>
                  <a:t>ea</a:t>
                </a:r>
                <a:r>
                  <a:rPr lang="is-IS" sz="1200" dirty="0">
                    <a:latin typeface="Times New Roman" charset="0"/>
                    <a:ea typeface="Times New Roman" charset="0"/>
                    <a:cs typeface="Times New Roman" charset="0"/>
                  </a:rPr>
                  <a:t> 2015</a:t>
                </a:r>
                <a:endParaRPr lang="en-US" sz="1200" dirty="0">
                  <a:latin typeface="Times New Roman" charset="0"/>
                  <a:ea typeface="Times New Roman" charset="0"/>
                  <a:cs typeface="Times New Roman" charset="0"/>
                </a:endParaRPr>
              </a:p>
            </p:txBody>
          </p:sp>
          <p:cxnSp>
            <p:nvCxnSpPr>
              <p:cNvPr id="14" name="Straight Arrow Connector 13">
                <a:extLst>
                  <a:ext uri="{FF2B5EF4-FFF2-40B4-BE49-F238E27FC236}">
                    <a16:creationId xmlns:a16="http://schemas.microsoft.com/office/drawing/2014/main" id="{5F7EE11C-6B3D-2A48-8999-B8E6375E8EE4}"/>
                  </a:ext>
                </a:extLst>
              </p:cNvPr>
              <p:cNvCxnSpPr/>
              <p:nvPr/>
            </p:nvCxnSpPr>
            <p:spPr>
              <a:xfrm flipV="1">
                <a:off x="7617278" y="3314700"/>
                <a:ext cx="0" cy="3429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B125DA-D116-AD46-95EE-F25199D1A04A}"/>
                  </a:ext>
                </a:extLst>
              </p:cNvPr>
              <p:cNvSpPr txBox="1"/>
              <p:nvPr/>
            </p:nvSpPr>
            <p:spPr>
              <a:xfrm>
                <a:off x="5450274" y="3314700"/>
                <a:ext cx="2352745" cy="310472"/>
              </a:xfrm>
              <a:prstGeom prst="rect">
                <a:avLst/>
              </a:prstGeom>
              <a:noFill/>
            </p:spPr>
            <p:txBody>
              <a:bodyPr wrap="square" rtlCol="0">
                <a:spAutoFit/>
              </a:bodyPr>
              <a:lstStyle/>
              <a:p>
                <a:r>
                  <a:rPr lang="en-US" sz="1100" dirty="0">
                    <a:latin typeface="Times New Roman" charset="0"/>
                    <a:ea typeface="Times New Roman" charset="0"/>
                    <a:cs typeface="Times New Roman" charset="0"/>
                  </a:rPr>
                  <a:t>Boss </a:t>
                </a:r>
                <a:r>
                  <a:rPr lang="en-US" sz="1100" dirty="0" err="1">
                    <a:latin typeface="Times New Roman" charset="0"/>
                    <a:ea typeface="Times New Roman" charset="0"/>
                    <a:cs typeface="Times New Roman" charset="0"/>
                  </a:rPr>
                  <a:t>k</a:t>
                </a:r>
                <a:r>
                  <a:rPr lang="en-US" sz="1100" baseline="-25000" dirty="0" err="1">
                    <a:latin typeface="Times New Roman" charset="0"/>
                    <a:ea typeface="Times New Roman" charset="0"/>
                    <a:cs typeface="Times New Roman" charset="0"/>
                  </a:rPr>
                  <a:t>min</a:t>
                </a:r>
                <a:r>
                  <a:rPr lang="en-US" sz="1100" dirty="0">
                    <a:latin typeface="Times New Roman" charset="0"/>
                    <a:ea typeface="Times New Roman" charset="0"/>
                    <a:cs typeface="Times New Roman" charset="0"/>
                  </a:rPr>
                  <a:t> Anderson ea</a:t>
                </a:r>
                <a:r>
                  <a:rPr lang="en-US" sz="1000" dirty="0"/>
                  <a:t>.</a:t>
                </a:r>
              </a:p>
            </p:txBody>
          </p:sp>
        </p:grpSp>
        <p:grpSp>
          <p:nvGrpSpPr>
            <p:cNvPr id="17" name="Group 16">
              <a:extLst>
                <a:ext uri="{FF2B5EF4-FFF2-40B4-BE49-F238E27FC236}">
                  <a16:creationId xmlns:a16="http://schemas.microsoft.com/office/drawing/2014/main" id="{A1DFF299-E9BD-F246-BA6B-CC55AEA5511A}"/>
                </a:ext>
              </a:extLst>
            </p:cNvPr>
            <p:cNvGrpSpPr/>
            <p:nvPr/>
          </p:nvGrpSpPr>
          <p:grpSpPr>
            <a:xfrm>
              <a:off x="3074033" y="1248584"/>
              <a:ext cx="3222221" cy="2302347"/>
              <a:chOff x="5807969" y="1700808"/>
              <a:chExt cx="4794533" cy="3384376"/>
            </a:xfrm>
          </p:grpSpPr>
          <p:pic>
            <p:nvPicPr>
              <p:cNvPr id="18" name="Picture 17" descr="pk_redshift_kULS.pdf">
                <a:extLst>
                  <a:ext uri="{FF2B5EF4-FFF2-40B4-BE49-F238E27FC236}">
                    <a16:creationId xmlns:a16="http://schemas.microsoft.com/office/drawing/2014/main" id="{304C6DA9-CB0E-B248-8CAB-F65DD5800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969" y="1700808"/>
                <a:ext cx="4794533" cy="3384376"/>
              </a:xfrm>
              <a:prstGeom prst="rect">
                <a:avLst/>
              </a:prstGeom>
            </p:spPr>
          </p:pic>
          <p:sp>
            <p:nvSpPr>
              <p:cNvPr id="19" name="TextBox 18">
                <a:extLst>
                  <a:ext uri="{FF2B5EF4-FFF2-40B4-BE49-F238E27FC236}">
                    <a16:creationId xmlns:a16="http://schemas.microsoft.com/office/drawing/2014/main" id="{A510076E-BB85-F446-8A65-51AE0EAB7499}"/>
                  </a:ext>
                </a:extLst>
              </p:cNvPr>
              <p:cNvSpPr txBox="1"/>
              <p:nvPr/>
            </p:nvSpPr>
            <p:spPr>
              <a:xfrm>
                <a:off x="8004212" y="2844597"/>
                <a:ext cx="936104" cy="362865"/>
              </a:xfrm>
              <a:prstGeom prst="rect">
                <a:avLst/>
              </a:prstGeom>
              <a:noFill/>
            </p:spPr>
            <p:txBody>
              <a:bodyPr wrap="square" rtlCol="0">
                <a:spAutoFit/>
              </a:bodyPr>
              <a:lstStyle/>
              <a:p>
                <a:r>
                  <a:rPr lang="en-US" sz="1050" dirty="0"/>
                  <a:t>Euclid</a:t>
                </a:r>
              </a:p>
            </p:txBody>
          </p:sp>
          <p:sp>
            <p:nvSpPr>
              <p:cNvPr id="20" name="TextBox 19">
                <a:extLst>
                  <a:ext uri="{FF2B5EF4-FFF2-40B4-BE49-F238E27FC236}">
                    <a16:creationId xmlns:a16="http://schemas.microsoft.com/office/drawing/2014/main" id="{5B3AE4A7-D8B5-024D-8A54-15681478BB2A}"/>
                  </a:ext>
                </a:extLst>
              </p:cNvPr>
              <p:cNvSpPr txBox="1"/>
              <p:nvPr/>
            </p:nvSpPr>
            <p:spPr>
              <a:xfrm>
                <a:off x="8629882" y="3477552"/>
                <a:ext cx="963015" cy="362864"/>
              </a:xfrm>
              <a:prstGeom prst="rect">
                <a:avLst/>
              </a:prstGeom>
              <a:noFill/>
            </p:spPr>
            <p:txBody>
              <a:bodyPr wrap="square" rtlCol="0">
                <a:spAutoFit/>
              </a:bodyPr>
              <a:lstStyle/>
              <a:p>
                <a:r>
                  <a:rPr lang="en-US" sz="1050" dirty="0">
                    <a:solidFill>
                      <a:srgbClr val="0070C0"/>
                    </a:solidFill>
                  </a:rPr>
                  <a:t>SKA1 IM</a:t>
                </a:r>
              </a:p>
            </p:txBody>
          </p:sp>
          <p:sp>
            <p:nvSpPr>
              <p:cNvPr id="21" name="TextBox 20">
                <a:extLst>
                  <a:ext uri="{FF2B5EF4-FFF2-40B4-BE49-F238E27FC236}">
                    <a16:creationId xmlns:a16="http://schemas.microsoft.com/office/drawing/2014/main" id="{8EAF0E39-9316-B348-959A-B2ABFCEA2589}"/>
                  </a:ext>
                </a:extLst>
              </p:cNvPr>
              <p:cNvSpPr txBox="1"/>
              <p:nvPr/>
            </p:nvSpPr>
            <p:spPr>
              <a:xfrm>
                <a:off x="8764175" y="1844824"/>
                <a:ext cx="1740539" cy="384211"/>
              </a:xfrm>
              <a:prstGeom prst="rect">
                <a:avLst/>
              </a:prstGeom>
              <a:noFill/>
            </p:spPr>
            <p:txBody>
              <a:bodyPr wrap="square" rtlCol="0">
                <a:spAutoFit/>
              </a:bodyPr>
              <a:lstStyle/>
              <a:p>
                <a:r>
                  <a:rPr lang="en-US" sz="1200" dirty="0">
                    <a:latin typeface="Times New Roman" charset="0"/>
                    <a:ea typeface="Times New Roman" charset="0"/>
                    <a:cs typeface="Times New Roman" charset="0"/>
                  </a:rPr>
                  <a:t>k = 0.01 h/</a:t>
                </a:r>
                <a:r>
                  <a:rPr lang="en-US" sz="1200" dirty="0" err="1">
                    <a:latin typeface="Times New Roman" charset="0"/>
                    <a:ea typeface="Times New Roman" charset="0"/>
                    <a:cs typeface="Times New Roman" charset="0"/>
                  </a:rPr>
                  <a:t>Mpc</a:t>
                </a:r>
                <a:endParaRPr lang="en-US" sz="1200" baseline="30000" dirty="0">
                  <a:latin typeface="Times New Roman" charset="0"/>
                  <a:ea typeface="Times New Roman" charset="0"/>
                  <a:cs typeface="Times New Roman" charset="0"/>
                </a:endParaRPr>
              </a:p>
            </p:txBody>
          </p:sp>
        </p:grpSp>
      </p:grpSp>
      <p:sp>
        <p:nvSpPr>
          <p:cNvPr id="6" name="TextBox 5">
            <a:extLst>
              <a:ext uri="{FF2B5EF4-FFF2-40B4-BE49-F238E27FC236}">
                <a16:creationId xmlns:a16="http://schemas.microsoft.com/office/drawing/2014/main" id="{DD878AB8-5418-2F4A-B1B1-5656E2F57657}"/>
              </a:ext>
            </a:extLst>
          </p:cNvPr>
          <p:cNvSpPr txBox="1"/>
          <p:nvPr/>
        </p:nvSpPr>
        <p:spPr>
          <a:xfrm>
            <a:off x="1707059" y="3493654"/>
            <a:ext cx="6112933" cy="1446550"/>
          </a:xfrm>
          <a:prstGeom prst="rect">
            <a:avLst/>
          </a:prstGeom>
          <a:noFill/>
        </p:spPr>
        <p:txBody>
          <a:bodyPr wrap="square" rtlCol="0">
            <a:spAutoFit/>
          </a:bodyPr>
          <a:lstStyle/>
          <a:p>
            <a:pPr marL="285750" indent="-285750">
              <a:lnSpc>
                <a:spcPct val="110000"/>
              </a:lnSpc>
              <a:buFont typeface="Arial" panose="020B0604020202020204" pitchFamily="34" charset="0"/>
              <a:buChar char="•"/>
            </a:pPr>
            <a:r>
              <a:rPr lang="en-GB" sz="1600" dirty="0">
                <a:latin typeface="Times New Roman" charset="0"/>
                <a:ea typeface="Times New Roman" charset="0"/>
                <a:cs typeface="Times New Roman" charset="0"/>
              </a:rPr>
              <a:t>Two year survey covering: 0.5 &lt; z &lt; 3 and 20,000 deg</a:t>
            </a:r>
            <a:r>
              <a:rPr lang="en-GB" sz="1600" baseline="30000" dirty="0">
                <a:latin typeface="Times New Roman" charset="0"/>
                <a:ea typeface="Times New Roman" charset="0"/>
                <a:cs typeface="Times New Roman" charset="0"/>
              </a:rPr>
              <a:t>2</a:t>
            </a:r>
          </a:p>
          <a:p>
            <a:pPr marL="285750" indent="-285750">
              <a:lnSpc>
                <a:spcPct val="110000"/>
              </a:lnSpc>
              <a:buFont typeface="Arial" panose="020B0604020202020204" pitchFamily="34" charset="0"/>
              <a:buChar char="•"/>
            </a:pPr>
            <a:r>
              <a:rPr lang="en-GB" sz="1600" dirty="0">
                <a:latin typeface="Times New Roman" charset="0"/>
                <a:ea typeface="Times New Roman" charset="0"/>
                <a:cs typeface="Times New Roman" charset="0"/>
              </a:rPr>
              <a:t>Low k cut-off at matter-radiation ‘equality scale’ (horizon at z~3600)</a:t>
            </a:r>
          </a:p>
          <a:p>
            <a:pPr marL="285750" indent="-285750">
              <a:lnSpc>
                <a:spcPct val="110000"/>
              </a:lnSpc>
              <a:buFont typeface="Arial" panose="020B0604020202020204" pitchFamily="34" charset="0"/>
              <a:buChar char="•"/>
            </a:pPr>
            <a:r>
              <a:rPr lang="en-GB" sz="1600" dirty="0">
                <a:latin typeface="Times New Roman" charset="0"/>
                <a:ea typeface="Times New Roman" charset="0"/>
                <a:cs typeface="Times New Roman" charset="0"/>
              </a:rPr>
              <a:t>Test cosmological principle on largest scales </a:t>
            </a:r>
          </a:p>
          <a:p>
            <a:pPr marL="285750" indent="-285750">
              <a:lnSpc>
                <a:spcPct val="110000"/>
              </a:lnSpc>
              <a:buFont typeface="Arial" panose="020B0604020202020204" pitchFamily="34" charset="0"/>
              <a:buChar char="•"/>
            </a:pPr>
            <a:r>
              <a:rPr lang="en-GB" sz="1600" dirty="0">
                <a:latin typeface="Times New Roman" charset="0"/>
                <a:ea typeface="Times New Roman" charset="0"/>
                <a:cs typeface="Times New Roman" charset="0"/>
              </a:rPr>
              <a:t>Primordial non-</a:t>
            </a:r>
            <a:r>
              <a:rPr lang="en-GB" sz="1600" dirty="0" err="1">
                <a:latin typeface="Times New Roman" charset="0"/>
                <a:ea typeface="Times New Roman" charset="0"/>
                <a:cs typeface="Times New Roman" charset="0"/>
              </a:rPr>
              <a:t>Gaussianity</a:t>
            </a:r>
            <a:r>
              <a:rPr lang="en-GB" sz="1600" dirty="0">
                <a:latin typeface="Times New Roman" charset="0"/>
                <a:ea typeface="Times New Roman" charset="0"/>
                <a:cs typeface="Times New Roman" charset="0"/>
              </a:rPr>
              <a:t>: manifest on largest scales?</a:t>
            </a:r>
          </a:p>
          <a:p>
            <a:pPr marL="285750" indent="-285750">
              <a:lnSpc>
                <a:spcPct val="110000"/>
              </a:lnSpc>
              <a:buFont typeface="Arial" panose="020B0604020202020204" pitchFamily="34" charset="0"/>
              <a:buChar char="•"/>
            </a:pPr>
            <a:r>
              <a:rPr lang="en-GB" sz="1600" dirty="0">
                <a:latin typeface="Times New Roman" charset="0"/>
                <a:ea typeface="Times New Roman" charset="0"/>
                <a:cs typeface="Times New Roman" charset="0"/>
              </a:rPr>
              <a:t>Test gravity on largest scales</a:t>
            </a:r>
            <a:endParaRPr lang="en-GB" sz="1600" baseline="30000" dirty="0">
              <a:latin typeface="Times New Roman" charset="0"/>
              <a:ea typeface="Times New Roman" charset="0"/>
              <a:cs typeface="Times New Roman" charset="0"/>
            </a:endParaRPr>
          </a:p>
        </p:txBody>
      </p:sp>
      <p:sp>
        <p:nvSpPr>
          <p:cNvPr id="4" name="TextBox 3">
            <a:extLst>
              <a:ext uri="{FF2B5EF4-FFF2-40B4-BE49-F238E27FC236}">
                <a16:creationId xmlns:a16="http://schemas.microsoft.com/office/drawing/2014/main" id="{270ADFB5-6469-D74C-BF17-8448BA72F39D}"/>
              </a:ext>
            </a:extLst>
          </p:cNvPr>
          <p:cNvSpPr txBox="1"/>
          <p:nvPr/>
        </p:nvSpPr>
        <p:spPr>
          <a:xfrm>
            <a:off x="1707059" y="200907"/>
            <a:ext cx="5777039" cy="584775"/>
          </a:xfrm>
          <a:prstGeom prst="rect">
            <a:avLst/>
          </a:prstGeom>
          <a:noFill/>
        </p:spPr>
        <p:txBody>
          <a:bodyPr wrap="square" rtlCol="0">
            <a:spAutoFit/>
          </a:bodyPr>
          <a:lstStyle/>
          <a:p>
            <a:pPr algn="ctr"/>
            <a:r>
              <a:rPr lang="en-US" sz="1800" dirty="0">
                <a:latin typeface="Times New Roman" charset="0"/>
                <a:ea typeface="Times New Roman" charset="0"/>
                <a:cs typeface="Times New Roman" charset="0"/>
              </a:rPr>
              <a:t>Where does SKA1 Intensity Mapping win? Huge volume </a:t>
            </a:r>
            <a:endParaRPr lang="en-US" sz="1800" dirty="0">
              <a:latin typeface="Times New Roman" charset="0"/>
              <a:ea typeface="Times New Roman" charset="0"/>
              <a:cs typeface="Times New Roman" charset="0"/>
              <a:sym typeface="Wingdings"/>
            </a:endParaRPr>
          </a:p>
          <a:p>
            <a:pPr algn="ctr"/>
            <a:r>
              <a:rPr lang="en-US" sz="1400" dirty="0">
                <a:latin typeface="Times New Roman" charset="0"/>
                <a:ea typeface="Times New Roman" charset="0"/>
                <a:cs typeface="Times New Roman" charset="0"/>
                <a:sym typeface="Wingdings"/>
              </a:rPr>
              <a:t>Unique parameter space</a:t>
            </a:r>
            <a:r>
              <a:rPr lang="en-US" sz="1400" dirty="0">
                <a:latin typeface="Times New Roman" charset="0"/>
                <a:ea typeface="Times New Roman" charset="0"/>
                <a:cs typeface="Times New Roman" charset="0"/>
              </a:rPr>
              <a:t> for tests of physics on very large (‘horizon’) scales</a:t>
            </a:r>
            <a:endParaRPr lang="en-US" dirty="0"/>
          </a:p>
        </p:txBody>
      </p:sp>
    </p:spTree>
    <p:extLst>
      <p:ext uri="{BB962C8B-B14F-4D97-AF65-F5344CB8AC3E}">
        <p14:creationId xmlns:p14="http://schemas.microsoft.com/office/powerpoint/2010/main" val="899285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37126F-0A5B-E84E-A2C4-42B6A2453DBE}"/>
              </a:ext>
            </a:extLst>
          </p:cNvPr>
          <p:cNvSpPr txBox="1"/>
          <p:nvPr/>
        </p:nvSpPr>
        <p:spPr>
          <a:xfrm>
            <a:off x="1564885" y="60662"/>
            <a:ext cx="6073063" cy="369332"/>
          </a:xfrm>
          <a:prstGeom prst="rect">
            <a:avLst/>
          </a:prstGeom>
          <a:noFill/>
        </p:spPr>
        <p:txBody>
          <a:bodyPr wrap="square" rtlCol="0">
            <a:spAutoFit/>
          </a:bodyPr>
          <a:lstStyle/>
          <a:p>
            <a:r>
              <a:rPr lang="en-US" sz="1800" dirty="0"/>
              <a:t>Cosmic reionization: HI 21cm image with HERA to SKA1</a:t>
            </a:r>
          </a:p>
        </p:txBody>
      </p:sp>
      <p:grpSp>
        <p:nvGrpSpPr>
          <p:cNvPr id="19" name="Group 18">
            <a:extLst>
              <a:ext uri="{FF2B5EF4-FFF2-40B4-BE49-F238E27FC236}">
                <a16:creationId xmlns:a16="http://schemas.microsoft.com/office/drawing/2014/main" id="{F88F6C8C-A9A2-5F49-A728-83F18251BEA8}"/>
              </a:ext>
            </a:extLst>
          </p:cNvPr>
          <p:cNvGrpSpPr/>
          <p:nvPr/>
        </p:nvGrpSpPr>
        <p:grpSpPr>
          <a:xfrm>
            <a:off x="357447" y="2644874"/>
            <a:ext cx="8636535" cy="2373050"/>
            <a:chOff x="865558" y="2407798"/>
            <a:chExt cx="7471719" cy="2373050"/>
          </a:xfrm>
        </p:grpSpPr>
        <p:pic>
          <p:nvPicPr>
            <p:cNvPr id="5" name="Picture 4">
              <a:extLst>
                <a:ext uri="{FF2B5EF4-FFF2-40B4-BE49-F238E27FC236}">
                  <a16:creationId xmlns:a16="http://schemas.microsoft.com/office/drawing/2014/main" id="{1778D22E-4114-204F-90D8-FFF1A4147546}"/>
                </a:ext>
              </a:extLst>
            </p:cNvPr>
            <p:cNvPicPr>
              <a:picLocks noChangeAspect="1"/>
            </p:cNvPicPr>
            <p:nvPr/>
          </p:nvPicPr>
          <p:blipFill>
            <a:blip r:embed="rId2"/>
            <a:stretch>
              <a:fillRect/>
            </a:stretch>
          </p:blipFill>
          <p:spPr>
            <a:xfrm>
              <a:off x="865558" y="2407798"/>
              <a:ext cx="7471719" cy="2373050"/>
            </a:xfrm>
            <a:prstGeom prst="rect">
              <a:avLst/>
            </a:prstGeom>
          </p:spPr>
        </p:pic>
        <p:sp>
          <p:nvSpPr>
            <p:cNvPr id="7" name="TextBox 6">
              <a:extLst>
                <a:ext uri="{FF2B5EF4-FFF2-40B4-BE49-F238E27FC236}">
                  <a16:creationId xmlns:a16="http://schemas.microsoft.com/office/drawing/2014/main" id="{92F96C80-32A9-894D-A2B2-D317A74C5E69}"/>
                </a:ext>
              </a:extLst>
            </p:cNvPr>
            <p:cNvSpPr txBox="1"/>
            <p:nvPr/>
          </p:nvSpPr>
          <p:spPr>
            <a:xfrm>
              <a:off x="1288285" y="2753957"/>
              <a:ext cx="5020887" cy="338554"/>
            </a:xfrm>
            <a:prstGeom prst="rect">
              <a:avLst/>
            </a:prstGeom>
            <a:noFill/>
          </p:spPr>
          <p:txBody>
            <a:bodyPr wrap="square" rtlCol="0">
              <a:spAutoFit/>
            </a:bodyPr>
            <a:lstStyle/>
            <a:p>
              <a:r>
                <a:rPr lang="en-US" sz="1600" dirty="0">
                  <a:solidFill>
                    <a:schemeClr val="bg1"/>
                  </a:solidFill>
                </a:rPr>
                <a:t>HERA350 at Dec = -30</a:t>
              </a:r>
              <a:r>
                <a:rPr lang="en-US" sz="1600" baseline="30000" dirty="0">
                  <a:solidFill>
                    <a:schemeClr val="bg1"/>
                  </a:solidFill>
                </a:rPr>
                <a:t>o</a:t>
              </a:r>
              <a:r>
                <a:rPr lang="en-US" sz="1600" dirty="0">
                  <a:solidFill>
                    <a:schemeClr val="bg1"/>
                  </a:solidFill>
                </a:rPr>
                <a:t>; </a:t>
              </a:r>
              <a:r>
                <a:rPr lang="en-US" sz="1600" dirty="0" err="1">
                  <a:solidFill>
                    <a:schemeClr val="bg1"/>
                  </a:solidFill>
                </a:rPr>
                <a:t>FoV</a:t>
              </a:r>
              <a:r>
                <a:rPr lang="en-US" sz="1600" dirty="0">
                  <a:solidFill>
                    <a:schemeClr val="bg1"/>
                  </a:solidFill>
                </a:rPr>
                <a:t> = 10</a:t>
              </a:r>
              <a:r>
                <a:rPr lang="en-US" sz="1600" baseline="30000" dirty="0">
                  <a:solidFill>
                    <a:schemeClr val="bg1"/>
                  </a:solidFill>
                </a:rPr>
                <a:t>o</a:t>
              </a:r>
              <a:r>
                <a:rPr lang="en-US" sz="1600" dirty="0">
                  <a:solidFill>
                    <a:schemeClr val="bg1"/>
                  </a:solidFill>
                </a:rPr>
                <a:t>; Res ~ 20’ </a:t>
              </a:r>
            </a:p>
          </p:txBody>
        </p:sp>
      </p:grpSp>
      <p:pic>
        <p:nvPicPr>
          <p:cNvPr id="8" name="Picture 7">
            <a:extLst>
              <a:ext uri="{FF2B5EF4-FFF2-40B4-BE49-F238E27FC236}">
                <a16:creationId xmlns:a16="http://schemas.microsoft.com/office/drawing/2014/main" id="{895D0701-FC51-5647-84E1-FFC17AAD2A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2" y="429994"/>
            <a:ext cx="4219565" cy="2253939"/>
          </a:xfrm>
          <a:prstGeom prst="rect">
            <a:avLst/>
          </a:prstGeom>
        </p:spPr>
      </p:pic>
      <p:grpSp>
        <p:nvGrpSpPr>
          <p:cNvPr id="17" name="Group 16">
            <a:extLst>
              <a:ext uri="{FF2B5EF4-FFF2-40B4-BE49-F238E27FC236}">
                <a16:creationId xmlns:a16="http://schemas.microsoft.com/office/drawing/2014/main" id="{FA504833-E7BB-1947-B79D-45685EF9A135}"/>
              </a:ext>
            </a:extLst>
          </p:cNvPr>
          <p:cNvGrpSpPr/>
          <p:nvPr/>
        </p:nvGrpSpPr>
        <p:grpSpPr>
          <a:xfrm>
            <a:off x="4436533" y="419856"/>
            <a:ext cx="4555067" cy="2128335"/>
            <a:chOff x="4436533" y="419856"/>
            <a:chExt cx="4555067" cy="2128335"/>
          </a:xfrm>
        </p:grpSpPr>
        <p:grpSp>
          <p:nvGrpSpPr>
            <p:cNvPr id="9" name="Group 8">
              <a:extLst>
                <a:ext uri="{FF2B5EF4-FFF2-40B4-BE49-F238E27FC236}">
                  <a16:creationId xmlns:a16="http://schemas.microsoft.com/office/drawing/2014/main" id="{7AFED1AE-228A-C347-831D-19BFF0AF4743}"/>
                </a:ext>
              </a:extLst>
            </p:cNvPr>
            <p:cNvGrpSpPr/>
            <p:nvPr/>
          </p:nvGrpSpPr>
          <p:grpSpPr>
            <a:xfrm>
              <a:off x="4436533" y="419856"/>
              <a:ext cx="4555067" cy="2128335"/>
              <a:chOff x="0" y="1096241"/>
              <a:chExt cx="9144000" cy="4009159"/>
            </a:xfrm>
          </p:grpSpPr>
          <p:pic>
            <p:nvPicPr>
              <p:cNvPr id="10" name="Picture 9">
                <a:extLst>
                  <a:ext uri="{FF2B5EF4-FFF2-40B4-BE49-F238E27FC236}">
                    <a16:creationId xmlns:a16="http://schemas.microsoft.com/office/drawing/2014/main" id="{C960BDFD-EBCC-3F4E-97B2-C5B2FE24B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96241"/>
                <a:ext cx="9144000" cy="4009159"/>
              </a:xfrm>
              <a:prstGeom prst="rect">
                <a:avLst/>
              </a:prstGeom>
            </p:spPr>
          </p:pic>
          <p:pic>
            <p:nvPicPr>
              <p:cNvPr id="11" name="Picture 10">
                <a:extLst>
                  <a:ext uri="{FF2B5EF4-FFF2-40B4-BE49-F238E27FC236}">
                    <a16:creationId xmlns:a16="http://schemas.microsoft.com/office/drawing/2014/main" id="{28C7A4D0-B145-3E45-8BC2-3482FA3AA9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7600" y="2667000"/>
                <a:ext cx="177800" cy="269992"/>
              </a:xfrm>
              <a:prstGeom prst="rect">
                <a:avLst/>
              </a:prstGeom>
            </p:spPr>
          </p:pic>
          <p:pic>
            <p:nvPicPr>
              <p:cNvPr id="12" name="Picture 11">
                <a:extLst>
                  <a:ext uri="{FF2B5EF4-FFF2-40B4-BE49-F238E27FC236}">
                    <a16:creationId xmlns:a16="http://schemas.microsoft.com/office/drawing/2014/main" id="{8C4B1E1E-40F6-034F-9013-9FAC25A41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67000"/>
                <a:ext cx="177800" cy="269992"/>
              </a:xfrm>
              <a:prstGeom prst="rect">
                <a:avLst/>
              </a:prstGeom>
            </p:spPr>
          </p:pic>
          <p:pic>
            <p:nvPicPr>
              <p:cNvPr id="13" name="Picture 12">
                <a:extLst>
                  <a:ext uri="{FF2B5EF4-FFF2-40B4-BE49-F238E27FC236}">
                    <a16:creationId xmlns:a16="http://schemas.microsoft.com/office/drawing/2014/main" id="{7AAA203E-3148-E440-AFEA-A8A0E30A9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3000" y="2667000"/>
                <a:ext cx="177800" cy="269992"/>
              </a:xfrm>
              <a:prstGeom prst="rect">
                <a:avLst/>
              </a:prstGeom>
            </p:spPr>
          </p:pic>
          <p:sp>
            <p:nvSpPr>
              <p:cNvPr id="14" name="TextBox 13">
                <a:extLst>
                  <a:ext uri="{FF2B5EF4-FFF2-40B4-BE49-F238E27FC236}">
                    <a16:creationId xmlns:a16="http://schemas.microsoft.com/office/drawing/2014/main" id="{0F627BD9-EC85-454F-88EC-AC6A9E1AFE6D}"/>
                  </a:ext>
                </a:extLst>
              </p:cNvPr>
              <p:cNvSpPr txBox="1"/>
              <p:nvPr/>
            </p:nvSpPr>
            <p:spPr>
              <a:xfrm>
                <a:off x="5145537" y="2551723"/>
                <a:ext cx="1041401" cy="405833"/>
              </a:xfrm>
              <a:prstGeom prst="rect">
                <a:avLst/>
              </a:prstGeom>
              <a:noFill/>
            </p:spPr>
            <p:txBody>
              <a:bodyPr wrap="square" rtlCol="0">
                <a:spAutoFit/>
              </a:bodyPr>
              <a:lstStyle/>
              <a:p>
                <a:r>
                  <a:rPr lang="en-US" sz="800" dirty="0">
                    <a:solidFill>
                      <a:srgbClr val="262A98"/>
                    </a:solidFill>
                  </a:rPr>
                  <a:t>LOFAR</a:t>
                </a:r>
              </a:p>
            </p:txBody>
          </p:sp>
          <p:sp>
            <p:nvSpPr>
              <p:cNvPr id="15" name="TextBox 14">
                <a:extLst>
                  <a:ext uri="{FF2B5EF4-FFF2-40B4-BE49-F238E27FC236}">
                    <a16:creationId xmlns:a16="http://schemas.microsoft.com/office/drawing/2014/main" id="{11BEA259-B132-5D4A-BBDF-A9C3E2E47EFD}"/>
                  </a:ext>
                </a:extLst>
              </p:cNvPr>
              <p:cNvSpPr txBox="1"/>
              <p:nvPr/>
            </p:nvSpPr>
            <p:spPr>
              <a:xfrm>
                <a:off x="4724399" y="1307067"/>
                <a:ext cx="3106090" cy="478303"/>
              </a:xfrm>
              <a:prstGeom prst="rect">
                <a:avLst/>
              </a:prstGeom>
              <a:noFill/>
            </p:spPr>
            <p:txBody>
              <a:bodyPr wrap="square" rtlCol="0">
                <a:spAutoFit/>
              </a:bodyPr>
              <a:lstStyle/>
              <a:p>
                <a:r>
                  <a:rPr lang="en-US" sz="1050" dirty="0"/>
                  <a:t>k ~ 0.1 to 0.5 h/</a:t>
                </a:r>
                <a:r>
                  <a:rPr lang="en-US" sz="1050" dirty="0" err="1"/>
                  <a:t>Mpc</a:t>
                </a:r>
                <a:endParaRPr lang="en-US" sz="1050" dirty="0"/>
              </a:p>
            </p:txBody>
          </p:sp>
        </p:grpSp>
        <p:sp>
          <p:nvSpPr>
            <p:cNvPr id="16" name="Rectangle 15">
              <a:extLst>
                <a:ext uri="{FF2B5EF4-FFF2-40B4-BE49-F238E27FC236}">
                  <a16:creationId xmlns:a16="http://schemas.microsoft.com/office/drawing/2014/main" id="{784EAAF6-8721-7F49-830E-60FE70EC0028}"/>
                </a:ext>
              </a:extLst>
            </p:cNvPr>
            <p:cNvSpPr/>
            <p:nvPr/>
          </p:nvSpPr>
          <p:spPr>
            <a:xfrm>
              <a:off x="6419240" y="1573897"/>
              <a:ext cx="345628" cy="136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63F1DAA3-F9D4-5249-8E86-15F219AF871C}"/>
              </a:ext>
            </a:extLst>
          </p:cNvPr>
          <p:cNvSpPr txBox="1"/>
          <p:nvPr/>
        </p:nvSpPr>
        <p:spPr>
          <a:xfrm>
            <a:off x="118532" y="531777"/>
            <a:ext cx="3496735" cy="507831"/>
          </a:xfrm>
          <a:prstGeom prst="rect">
            <a:avLst/>
          </a:prstGeom>
          <a:noFill/>
        </p:spPr>
        <p:txBody>
          <a:bodyPr wrap="square" rtlCol="0">
            <a:spAutoFit/>
          </a:bodyPr>
          <a:lstStyle/>
          <a:p>
            <a:r>
              <a:rPr lang="en-US" dirty="0">
                <a:solidFill>
                  <a:schemeClr val="bg1"/>
                </a:solidFill>
              </a:rPr>
              <a:t>HERA: 100-200MHz; 80x14m ants. March 2018; 350 by end 2019</a:t>
            </a:r>
          </a:p>
        </p:txBody>
      </p:sp>
    </p:spTree>
    <p:extLst>
      <p:ext uri="{BB962C8B-B14F-4D97-AF65-F5344CB8AC3E}">
        <p14:creationId xmlns:p14="http://schemas.microsoft.com/office/powerpoint/2010/main" val="2849975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20540-23CB-E947-911C-76D2E850597E}"/>
              </a:ext>
            </a:extLst>
          </p:cNvPr>
          <p:cNvSpPr/>
          <p:nvPr/>
        </p:nvSpPr>
        <p:spPr>
          <a:xfrm>
            <a:off x="0" y="4485912"/>
            <a:ext cx="9144000" cy="665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07C101F3-CE1E-584D-B775-D22860B79329}"/>
              </a:ext>
            </a:extLst>
          </p:cNvPr>
          <p:cNvGrpSpPr/>
          <p:nvPr/>
        </p:nvGrpSpPr>
        <p:grpSpPr>
          <a:xfrm>
            <a:off x="4426750" y="106367"/>
            <a:ext cx="4660097" cy="2251925"/>
            <a:chOff x="4426750" y="106367"/>
            <a:chExt cx="4660097" cy="2251925"/>
          </a:xfrm>
        </p:grpSpPr>
        <p:pic>
          <p:nvPicPr>
            <p:cNvPr id="8" name="Picture 7" descr="Screen shot 2011-02-03 at 12.15.32 PM.png"/>
            <p:cNvPicPr>
              <a:picLocks noChangeAspect="1"/>
            </p:cNvPicPr>
            <p:nvPr/>
          </p:nvPicPr>
          <p:blipFill>
            <a:blip r:embed="rId2"/>
            <a:stretch>
              <a:fillRect/>
            </a:stretch>
          </p:blipFill>
          <p:spPr>
            <a:xfrm>
              <a:off x="4426750" y="106367"/>
              <a:ext cx="4519597" cy="2251925"/>
            </a:xfrm>
            <a:prstGeom prst="rect">
              <a:avLst/>
            </a:prstGeom>
          </p:spPr>
        </p:pic>
        <p:cxnSp>
          <p:nvCxnSpPr>
            <p:cNvPr id="11" name="Straight Arrow Connector 10"/>
            <p:cNvCxnSpPr>
              <a:cxnSpLocks/>
            </p:cNvCxnSpPr>
            <p:nvPr/>
          </p:nvCxnSpPr>
          <p:spPr bwMode="auto">
            <a:xfrm>
              <a:off x="6774870" y="303555"/>
              <a:ext cx="2077145" cy="1"/>
            </a:xfrm>
            <a:prstGeom prst="straightConnector1">
              <a:avLst/>
            </a:prstGeom>
            <a:noFill/>
            <a:ln w="9525" cap="flat" cmpd="sng" algn="ctr">
              <a:solidFill>
                <a:schemeClr val="bg1"/>
              </a:solidFill>
              <a:prstDash val="solid"/>
              <a:round/>
              <a:headEnd type="arrow"/>
              <a:tailEnd type="arrow"/>
            </a:ln>
            <a:effectLst/>
          </p:spPr>
        </p:cxnSp>
        <p:sp>
          <p:nvSpPr>
            <p:cNvPr id="12" name="TextBox 11"/>
            <p:cNvSpPr txBox="1"/>
            <p:nvPr/>
          </p:nvSpPr>
          <p:spPr>
            <a:xfrm>
              <a:off x="7372347" y="286510"/>
              <a:ext cx="1714500" cy="253916"/>
            </a:xfrm>
            <a:prstGeom prst="rect">
              <a:avLst/>
            </a:prstGeom>
            <a:noFill/>
          </p:spPr>
          <p:txBody>
            <a:bodyPr wrap="square" rtlCol="0">
              <a:spAutoFit/>
            </a:bodyPr>
            <a:lstStyle/>
            <a:p>
              <a:r>
                <a:rPr lang="en-US" sz="1050" dirty="0">
                  <a:solidFill>
                    <a:schemeClr val="bg1"/>
                  </a:solidFill>
                </a:rPr>
                <a:t>130 </a:t>
              </a:r>
              <a:r>
                <a:rPr lang="en-US" sz="1050" dirty="0" err="1">
                  <a:solidFill>
                    <a:schemeClr val="bg1"/>
                  </a:solidFill>
                </a:rPr>
                <a:t>cMpc</a:t>
              </a:r>
              <a:r>
                <a:rPr lang="en-US" sz="1050" dirty="0">
                  <a:solidFill>
                    <a:schemeClr val="bg1"/>
                  </a:solidFill>
                </a:rPr>
                <a:t> ~ 1</a:t>
              </a:r>
              <a:r>
                <a:rPr lang="en-US" sz="1050" baseline="30000" dirty="0">
                  <a:solidFill>
                    <a:schemeClr val="bg1"/>
                  </a:solidFill>
                </a:rPr>
                <a:t>o</a:t>
              </a:r>
            </a:p>
          </p:txBody>
        </p:sp>
        <p:sp>
          <p:nvSpPr>
            <p:cNvPr id="13" name="TextBox 12"/>
            <p:cNvSpPr txBox="1"/>
            <p:nvPr/>
          </p:nvSpPr>
          <p:spPr>
            <a:xfrm>
              <a:off x="6972299" y="2058210"/>
              <a:ext cx="1731329" cy="276999"/>
            </a:xfrm>
            <a:prstGeom prst="rect">
              <a:avLst/>
            </a:prstGeom>
            <a:noFill/>
          </p:spPr>
          <p:txBody>
            <a:bodyPr wrap="square" rtlCol="0">
              <a:spAutoFit/>
            </a:bodyPr>
            <a:lstStyle/>
            <a:p>
              <a:r>
                <a:rPr lang="en-US" sz="1200" dirty="0">
                  <a:solidFill>
                    <a:schemeClr val="bg1"/>
                  </a:solidFill>
                </a:rPr>
                <a:t>Galaxies; z = 7.3; </a:t>
              </a:r>
              <a:r>
                <a:rPr lang="en-US" sz="1200" dirty="0" err="1">
                  <a:solidFill>
                    <a:schemeClr val="bg1"/>
                  </a:solidFill>
                </a:rPr>
                <a:t>Lidz</a:t>
              </a:r>
              <a:r>
                <a:rPr lang="en-US" sz="1200" dirty="0">
                  <a:solidFill>
                    <a:schemeClr val="bg1"/>
                  </a:solidFill>
                </a:rPr>
                <a:t> </a:t>
              </a:r>
              <a:r>
                <a:rPr lang="en-US" sz="1200" dirty="0" err="1">
                  <a:solidFill>
                    <a:schemeClr val="bg1"/>
                  </a:solidFill>
                </a:rPr>
                <a:t>ea</a:t>
              </a:r>
              <a:endParaRPr lang="en-US" sz="1200" dirty="0">
                <a:solidFill>
                  <a:schemeClr val="bg1"/>
                </a:solidFill>
              </a:endParaRPr>
            </a:p>
          </p:txBody>
        </p:sp>
      </p:grpSp>
      <p:sp>
        <p:nvSpPr>
          <p:cNvPr id="15" name="TextBox 14"/>
          <p:cNvSpPr txBox="1"/>
          <p:nvPr/>
        </p:nvSpPr>
        <p:spPr>
          <a:xfrm>
            <a:off x="75997" y="106367"/>
            <a:ext cx="4446358" cy="1792798"/>
          </a:xfrm>
          <a:prstGeom prst="rect">
            <a:avLst/>
          </a:prstGeom>
          <a:noFill/>
        </p:spPr>
        <p:txBody>
          <a:bodyPr wrap="square" rtlCol="0">
            <a:spAutoFit/>
          </a:bodyPr>
          <a:lstStyle/>
          <a:p>
            <a:pPr>
              <a:spcAft>
                <a:spcPts val="450"/>
              </a:spcAft>
            </a:pPr>
            <a:r>
              <a:rPr lang="en-US" sz="1800" dirty="0"/>
              <a:t>Cross Correlation w. LSS via HLS (or CII-IM…) </a:t>
            </a:r>
          </a:p>
          <a:p>
            <a:pPr>
              <a:spcAft>
                <a:spcPts val="450"/>
              </a:spcAft>
            </a:pPr>
            <a:r>
              <a:rPr lang="en-US" sz="1600" dirty="0"/>
              <a:t>‘Inverse’ views of evolution of large scale structure during reionization – </a:t>
            </a:r>
            <a:r>
              <a:rPr lang="en-US" sz="1600" i="1" dirty="0"/>
              <a:t>robust to systematics</a:t>
            </a:r>
            <a:r>
              <a:rPr lang="en-US" sz="1600" dirty="0"/>
              <a:t>!</a:t>
            </a:r>
          </a:p>
          <a:p>
            <a:pPr>
              <a:spcAft>
                <a:spcPts val="450"/>
              </a:spcAft>
              <a:buFont typeface="Arial"/>
              <a:buChar char="•"/>
            </a:pPr>
            <a:r>
              <a:rPr lang="en-US" sz="1600" dirty="0"/>
              <a:t> HERA350 can image ~ 0.5</a:t>
            </a:r>
            <a:r>
              <a:rPr lang="en-US" sz="1600" baseline="30000" dirty="0"/>
              <a:t>o</a:t>
            </a:r>
            <a:r>
              <a:rPr lang="en-US" sz="1600" dirty="0"/>
              <a:t> to few </a:t>
            </a:r>
            <a:r>
              <a:rPr lang="en-US" sz="1600" dirty="0" err="1"/>
              <a:t>deg</a:t>
            </a:r>
            <a:r>
              <a:rPr lang="en-US" sz="1600" dirty="0"/>
              <a:t>  structures at  reasonable significance (few to 10 sigma)</a:t>
            </a:r>
          </a:p>
          <a:p>
            <a:pPr>
              <a:spcAft>
                <a:spcPts val="450"/>
              </a:spcAft>
              <a:buFont typeface="Arial"/>
              <a:buChar char="•"/>
            </a:pPr>
            <a:r>
              <a:rPr lang="en-US" sz="1600" dirty="0"/>
              <a:t> </a:t>
            </a:r>
            <a:r>
              <a:rPr lang="en-US" sz="1600" i="1" dirty="0">
                <a:solidFill>
                  <a:srgbClr val="FF0000"/>
                </a:solidFill>
              </a:rPr>
              <a:t>WFIRST HLS: prospects at z = 6 ~ 10? </a:t>
            </a:r>
          </a:p>
        </p:txBody>
      </p:sp>
      <p:sp>
        <p:nvSpPr>
          <p:cNvPr id="9" name="TextBox 8"/>
          <p:cNvSpPr txBox="1"/>
          <p:nvPr/>
        </p:nvSpPr>
        <p:spPr>
          <a:xfrm>
            <a:off x="3714750" y="1551801"/>
            <a:ext cx="571500" cy="507831"/>
          </a:xfrm>
          <a:prstGeom prst="rect">
            <a:avLst/>
          </a:prstGeom>
          <a:noFill/>
        </p:spPr>
        <p:txBody>
          <a:bodyPr wrap="square" rtlCol="0">
            <a:spAutoFit/>
          </a:bodyPr>
          <a:lstStyle/>
          <a:p>
            <a:r>
              <a:rPr lang="en-US" dirty="0">
                <a:solidFill>
                  <a:schemeClr val="bg1"/>
                </a:solidFill>
              </a:rPr>
              <a:t>20mK</a:t>
            </a:r>
          </a:p>
        </p:txBody>
      </p:sp>
      <p:pic>
        <p:nvPicPr>
          <p:cNvPr id="6" name="Picture 5">
            <a:extLst>
              <a:ext uri="{FF2B5EF4-FFF2-40B4-BE49-F238E27FC236}">
                <a16:creationId xmlns:a16="http://schemas.microsoft.com/office/drawing/2014/main" id="{7B1E3C1A-1844-E648-99CA-E61B4115D024}"/>
              </a:ext>
            </a:extLst>
          </p:cNvPr>
          <p:cNvPicPr>
            <a:picLocks noChangeAspect="1"/>
          </p:cNvPicPr>
          <p:nvPr/>
        </p:nvPicPr>
        <p:blipFill>
          <a:blip r:embed="rId3"/>
          <a:stretch>
            <a:fillRect/>
          </a:stretch>
        </p:blipFill>
        <p:spPr>
          <a:xfrm>
            <a:off x="4986612" y="2478797"/>
            <a:ext cx="3576516" cy="2525068"/>
          </a:xfrm>
          <a:prstGeom prst="rect">
            <a:avLst/>
          </a:prstGeom>
        </p:spPr>
      </p:pic>
      <p:sp>
        <p:nvSpPr>
          <p:cNvPr id="7" name="TextBox 6">
            <a:extLst>
              <a:ext uri="{FF2B5EF4-FFF2-40B4-BE49-F238E27FC236}">
                <a16:creationId xmlns:a16="http://schemas.microsoft.com/office/drawing/2014/main" id="{EBFAC6EF-324C-194C-8C4F-50528549CF64}"/>
              </a:ext>
            </a:extLst>
          </p:cNvPr>
          <p:cNvSpPr txBox="1"/>
          <p:nvPr/>
        </p:nvSpPr>
        <p:spPr>
          <a:xfrm>
            <a:off x="7518400" y="4118020"/>
            <a:ext cx="963691" cy="300082"/>
          </a:xfrm>
          <a:prstGeom prst="rect">
            <a:avLst/>
          </a:prstGeom>
          <a:noFill/>
        </p:spPr>
        <p:txBody>
          <a:bodyPr wrap="square" rtlCol="0">
            <a:spAutoFit/>
          </a:bodyPr>
          <a:lstStyle/>
          <a:p>
            <a:r>
              <a:rPr lang="en-US" dirty="0"/>
              <a:t>Mao 2011</a:t>
            </a:r>
          </a:p>
        </p:txBody>
      </p:sp>
      <p:sp>
        <p:nvSpPr>
          <p:cNvPr id="19" name="TextBox 18">
            <a:extLst>
              <a:ext uri="{FF2B5EF4-FFF2-40B4-BE49-F238E27FC236}">
                <a16:creationId xmlns:a16="http://schemas.microsoft.com/office/drawing/2014/main" id="{AB3DA3FA-DA5A-5245-8F9C-7CDF8BBD0C96}"/>
              </a:ext>
            </a:extLst>
          </p:cNvPr>
          <p:cNvSpPr txBox="1"/>
          <p:nvPr/>
        </p:nvSpPr>
        <p:spPr>
          <a:xfrm>
            <a:off x="7399330" y="2538547"/>
            <a:ext cx="1150495" cy="461665"/>
          </a:xfrm>
          <a:prstGeom prst="rect">
            <a:avLst/>
          </a:prstGeom>
          <a:noFill/>
        </p:spPr>
        <p:txBody>
          <a:bodyPr wrap="square" rtlCol="0">
            <a:spAutoFit/>
          </a:bodyPr>
          <a:lstStyle/>
          <a:p>
            <a:r>
              <a:rPr lang="en-US" sz="1200" dirty="0"/>
              <a:t>21cm x IRBG z=9</a:t>
            </a:r>
          </a:p>
        </p:txBody>
      </p:sp>
      <p:grpSp>
        <p:nvGrpSpPr>
          <p:cNvPr id="24" name="Group 23">
            <a:extLst>
              <a:ext uri="{FF2B5EF4-FFF2-40B4-BE49-F238E27FC236}">
                <a16:creationId xmlns:a16="http://schemas.microsoft.com/office/drawing/2014/main" id="{7CF04EC6-5776-D648-AF1C-932125090307}"/>
              </a:ext>
            </a:extLst>
          </p:cNvPr>
          <p:cNvGrpSpPr/>
          <p:nvPr/>
        </p:nvGrpSpPr>
        <p:grpSpPr>
          <a:xfrm>
            <a:off x="662451" y="2249483"/>
            <a:ext cx="3116708" cy="2554678"/>
            <a:chOff x="427079" y="2243441"/>
            <a:chExt cx="3116708" cy="2554678"/>
          </a:xfrm>
        </p:grpSpPr>
        <p:pic>
          <p:nvPicPr>
            <p:cNvPr id="22" name="Picture 21">
              <a:extLst>
                <a:ext uri="{FF2B5EF4-FFF2-40B4-BE49-F238E27FC236}">
                  <a16:creationId xmlns:a16="http://schemas.microsoft.com/office/drawing/2014/main" id="{28A69B41-2F95-4949-A436-EBA840368C73}"/>
                </a:ext>
              </a:extLst>
            </p:cNvPr>
            <p:cNvPicPr>
              <a:picLocks noChangeAspect="1"/>
            </p:cNvPicPr>
            <p:nvPr/>
          </p:nvPicPr>
          <p:blipFill>
            <a:blip r:embed="rId4"/>
            <a:stretch>
              <a:fillRect/>
            </a:stretch>
          </p:blipFill>
          <p:spPr>
            <a:xfrm>
              <a:off x="427079" y="2243441"/>
              <a:ext cx="3116708" cy="2554678"/>
            </a:xfrm>
            <a:prstGeom prst="rect">
              <a:avLst/>
            </a:prstGeom>
          </p:spPr>
        </p:pic>
        <p:sp>
          <p:nvSpPr>
            <p:cNvPr id="23" name="TextBox 22">
              <a:extLst>
                <a:ext uri="{FF2B5EF4-FFF2-40B4-BE49-F238E27FC236}">
                  <a16:creationId xmlns:a16="http://schemas.microsoft.com/office/drawing/2014/main" id="{22873347-1BBC-A144-AEE7-04EB6E2B62C1}"/>
                </a:ext>
              </a:extLst>
            </p:cNvPr>
            <p:cNvSpPr txBox="1"/>
            <p:nvPr/>
          </p:nvSpPr>
          <p:spPr>
            <a:xfrm>
              <a:off x="939800" y="2358292"/>
              <a:ext cx="1405466" cy="300082"/>
            </a:xfrm>
            <a:prstGeom prst="rect">
              <a:avLst/>
            </a:prstGeom>
            <a:noFill/>
          </p:spPr>
          <p:txBody>
            <a:bodyPr wrap="square" rtlCol="0">
              <a:spAutoFit/>
            </a:bodyPr>
            <a:lstStyle/>
            <a:p>
              <a:r>
                <a:rPr lang="en-US" dirty="0">
                  <a:solidFill>
                    <a:schemeClr val="bg1"/>
                  </a:solidFill>
                </a:rPr>
                <a:t>HERA z=8 100hrs</a:t>
              </a:r>
            </a:p>
          </p:txBody>
        </p:sp>
      </p:grpSp>
      <p:sp>
        <p:nvSpPr>
          <p:cNvPr id="25" name="TextBox 24">
            <a:extLst>
              <a:ext uri="{FF2B5EF4-FFF2-40B4-BE49-F238E27FC236}">
                <a16:creationId xmlns:a16="http://schemas.microsoft.com/office/drawing/2014/main" id="{6D88624B-7B3C-084B-800D-6F33E5D39B2F}"/>
              </a:ext>
            </a:extLst>
          </p:cNvPr>
          <p:cNvSpPr txBox="1"/>
          <p:nvPr/>
        </p:nvSpPr>
        <p:spPr>
          <a:xfrm>
            <a:off x="4639112" y="261610"/>
            <a:ext cx="1439471" cy="278816"/>
          </a:xfrm>
          <a:prstGeom prst="rect">
            <a:avLst/>
          </a:prstGeom>
          <a:solidFill>
            <a:schemeClr val="tx1"/>
          </a:solidFill>
          <a:ln>
            <a:noFill/>
          </a:ln>
        </p:spPr>
        <p:txBody>
          <a:bodyPr wrap="square" rtlCol="0">
            <a:spAutoFit/>
          </a:bodyPr>
          <a:lstStyle/>
          <a:p>
            <a:r>
              <a:rPr lang="en-US" sz="1200" dirty="0">
                <a:solidFill>
                  <a:schemeClr val="bg1"/>
                </a:solidFill>
              </a:rPr>
              <a:t>Neutral IGM (21cm)  </a:t>
            </a:r>
          </a:p>
        </p:txBody>
      </p:sp>
    </p:spTree>
    <p:extLst>
      <p:ext uri="{BB962C8B-B14F-4D97-AF65-F5344CB8AC3E}">
        <p14:creationId xmlns:p14="http://schemas.microsoft.com/office/powerpoint/2010/main" val="2999640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46"/>
            <a:ext cx="9144000" cy="5143500"/>
          </a:xfrm>
          <a:prstGeom prst="rect">
            <a:avLst/>
          </a:prstGeom>
        </p:spPr>
      </p:pic>
      <p:pic>
        <p:nvPicPr>
          <p:cNvPr id="12" name="Picture 11" descr="Screen Shot 2015-07-15 at 2.41.5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654526"/>
            <a:ext cx="3249309" cy="2102213"/>
          </a:xfrm>
          <a:prstGeom prst="rect">
            <a:avLst/>
          </a:prstGeom>
        </p:spPr>
      </p:pic>
      <p:sp>
        <p:nvSpPr>
          <p:cNvPr id="67588" name="TextBox 3"/>
          <p:cNvSpPr txBox="1">
            <a:spLocks noChangeArrowheads="1"/>
          </p:cNvSpPr>
          <p:nvPr/>
        </p:nvSpPr>
        <p:spPr bwMode="auto">
          <a:xfrm>
            <a:off x="1657350" y="4057650"/>
            <a:ext cx="6054594" cy="913070"/>
          </a:xfrm>
          <a:prstGeom prst="rect">
            <a:avLst/>
          </a:prstGeom>
          <a:no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marL="257175" indent="-257175" eaLnBrk="1" hangingPunct="1">
              <a:spcAft>
                <a:spcPts val="450"/>
              </a:spcAft>
              <a:buFont typeface="Arial" charset="0"/>
              <a:buChar char="•"/>
            </a:pPr>
            <a:r>
              <a:rPr lang="en-US" sz="1500" b="0" dirty="0">
                <a:solidFill>
                  <a:schemeClr val="bg1"/>
                </a:solidFill>
              </a:rPr>
              <a:t>SFHU has been delineated in remarkable detail back to reionization</a:t>
            </a:r>
          </a:p>
          <a:p>
            <a:pPr marL="257175" indent="-257175" eaLnBrk="1" hangingPunct="1">
              <a:spcAft>
                <a:spcPts val="450"/>
              </a:spcAft>
              <a:buFont typeface="Arial" charset="0"/>
              <a:buChar char="•"/>
            </a:pPr>
            <a:r>
              <a:rPr lang="en-US" sz="1500" b="0" dirty="0">
                <a:solidFill>
                  <a:schemeClr val="bg1"/>
                </a:solidFill>
              </a:rPr>
              <a:t>SF laws =&gt; SFHU must result from evolution of dense gas in galaxies</a:t>
            </a:r>
          </a:p>
          <a:p>
            <a:pPr marL="257175" indent="-257175" eaLnBrk="1" hangingPunct="1">
              <a:spcAft>
                <a:spcPts val="450"/>
              </a:spcAft>
              <a:buFont typeface="Arial" charset="0"/>
              <a:buChar char="•"/>
            </a:pPr>
            <a:r>
              <a:rPr lang="en-US" sz="1500" b="0" dirty="0">
                <a:solidFill>
                  <a:schemeClr val="bg1"/>
                </a:solidFill>
              </a:rPr>
              <a:t>ALMA, JVLA, </a:t>
            </a:r>
            <a:r>
              <a:rPr lang="en-US" sz="1500" b="0" dirty="0" err="1">
                <a:solidFill>
                  <a:schemeClr val="bg1"/>
                </a:solidFill>
              </a:rPr>
              <a:t>Noema</a:t>
            </a:r>
            <a:r>
              <a:rPr lang="en-US" sz="1500" b="0" dirty="0">
                <a:solidFill>
                  <a:schemeClr val="bg1"/>
                </a:solidFill>
              </a:rPr>
              <a:t>: first attempts at the DGHU w. 100’s hours</a:t>
            </a:r>
          </a:p>
        </p:txBody>
      </p:sp>
      <p:grpSp>
        <p:nvGrpSpPr>
          <p:cNvPr id="8" name="Group 7"/>
          <p:cNvGrpSpPr/>
          <p:nvPr/>
        </p:nvGrpSpPr>
        <p:grpSpPr>
          <a:xfrm>
            <a:off x="2914650" y="2252232"/>
            <a:ext cx="2569903" cy="1805418"/>
            <a:chOff x="2545639" y="2667000"/>
            <a:chExt cx="3426537" cy="2407224"/>
          </a:xfrm>
        </p:grpSpPr>
        <p:pic>
          <p:nvPicPr>
            <p:cNvPr id="67586" name="Picture 2" descr="Screen Shot 2013-02-07 at 11.30.55 AM.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7280" y="2819400"/>
              <a:ext cx="2334896" cy="22548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89" name="TextBox 12"/>
            <p:cNvSpPr txBox="1">
              <a:spLocks noChangeArrowheads="1"/>
            </p:cNvSpPr>
            <p:nvPr/>
          </p:nvSpPr>
          <p:spPr bwMode="auto">
            <a:xfrm>
              <a:off x="3688639" y="3016824"/>
              <a:ext cx="1097559" cy="553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r>
                <a:rPr lang="en-US" sz="1050" b="0" dirty="0">
                  <a:solidFill>
                    <a:srgbClr val="0000FF"/>
                  </a:solidFill>
                </a:rPr>
                <a:t>‘SF </a:t>
              </a:r>
              <a:r>
                <a:rPr lang="en-US" sz="1050" b="0" err="1">
                  <a:solidFill>
                    <a:srgbClr val="0000FF"/>
                  </a:solidFill>
                </a:rPr>
                <a:t>Law</a:t>
              </a:r>
              <a:r>
                <a:rPr lang="en-US" sz="1050" b="0">
                  <a:solidFill>
                    <a:srgbClr val="0000FF"/>
                  </a:solidFill>
                </a:rPr>
                <a:t>’</a:t>
              </a:r>
            </a:p>
            <a:p>
              <a:pPr eaLnBrk="1" hangingPunct="1"/>
              <a:r>
                <a:rPr lang="en-US" sz="1050" b="0" dirty="0">
                  <a:solidFill>
                    <a:srgbClr val="0000FF"/>
                  </a:solidFill>
                </a:rPr>
                <a:t>FIR ~ SFR</a:t>
              </a:r>
            </a:p>
          </p:txBody>
        </p:sp>
        <p:cxnSp>
          <p:nvCxnSpPr>
            <p:cNvPr id="67591" name="Straight Arrow Connector 12"/>
            <p:cNvCxnSpPr>
              <a:cxnSpLocks noChangeShapeType="1"/>
            </p:cNvCxnSpPr>
            <p:nvPr/>
          </p:nvCxnSpPr>
          <p:spPr bwMode="auto">
            <a:xfrm flipH="1" flipV="1">
              <a:off x="3733800" y="2667000"/>
              <a:ext cx="441679" cy="425027"/>
            </a:xfrm>
            <a:prstGeom prst="straightConnector1">
              <a:avLst/>
            </a:prstGeom>
            <a:noFill/>
            <a:ln w="28575" cmpd="sng">
              <a:solidFill>
                <a:schemeClr val="accent2"/>
              </a:solidFill>
              <a:round/>
              <a:headEnd/>
              <a:tailEnd type="arrow" w="med" len="med"/>
            </a:ln>
            <a:extLst>
              <a:ext uri="{909E8E84-426E-40dd-AFC4-6F175D3DCCD1}">
                <a14:hiddenFill xmlns="" xmlns:a14="http://schemas.microsoft.com/office/drawing/2010/main">
                  <a:noFill/>
                </a14:hiddenFill>
              </a:ext>
            </a:extLst>
          </p:spPr>
        </p:cxnSp>
        <p:sp>
          <p:nvSpPr>
            <p:cNvPr id="2" name="TextBox 1"/>
            <p:cNvSpPr txBox="1"/>
            <p:nvPr/>
          </p:nvSpPr>
          <p:spPr>
            <a:xfrm>
              <a:off x="2545639" y="3777535"/>
              <a:ext cx="1379483" cy="369332"/>
            </a:xfrm>
            <a:prstGeom prst="rect">
              <a:avLst/>
            </a:prstGeom>
            <a:noFill/>
          </p:spPr>
          <p:txBody>
            <a:bodyPr wrap="square" rtlCol="0">
              <a:spAutoFit/>
            </a:bodyPr>
            <a:lstStyle/>
            <a:p>
              <a:r>
                <a:rPr lang="en-US" sz="1200"/>
                <a:t>FIR ~ SFR</a:t>
              </a:r>
              <a:endParaRPr lang="en-US" sz="1200" baseline="-25000" dirty="0"/>
            </a:p>
          </p:txBody>
        </p:sp>
        <p:sp>
          <p:nvSpPr>
            <p:cNvPr id="10" name="TextBox 9"/>
            <p:cNvSpPr txBox="1"/>
            <p:nvPr/>
          </p:nvSpPr>
          <p:spPr>
            <a:xfrm>
              <a:off x="4343400" y="4464624"/>
              <a:ext cx="1371600" cy="369332"/>
            </a:xfrm>
            <a:prstGeom prst="rect">
              <a:avLst/>
            </a:prstGeom>
            <a:noFill/>
          </p:spPr>
          <p:txBody>
            <a:bodyPr wrap="square" rtlCol="0">
              <a:spAutoFit/>
            </a:bodyPr>
            <a:lstStyle/>
            <a:p>
              <a:r>
                <a:rPr lang="en-US" sz="1200" dirty="0"/>
                <a:t>L</a:t>
              </a:r>
              <a:r>
                <a:rPr lang="en-US" sz="1200" baseline="-25000" dirty="0"/>
                <a:t>CO</a:t>
              </a:r>
              <a:r>
                <a:rPr lang="en-US" sz="1200" dirty="0"/>
                <a:t> ~ </a:t>
              </a:r>
              <a:r>
                <a:rPr lang="en-US" sz="1200" dirty="0" err="1"/>
                <a:t>M</a:t>
              </a:r>
              <a:r>
                <a:rPr lang="en-US" sz="1200" baseline="-25000" dirty="0" err="1"/>
                <a:t>gas</a:t>
              </a:r>
              <a:endParaRPr lang="en-US" sz="1200" baseline="-25000" dirty="0"/>
            </a:p>
          </p:txBody>
        </p:sp>
      </p:grpSp>
      <p:sp>
        <p:nvSpPr>
          <p:cNvPr id="13" name="TextBox 12"/>
          <p:cNvSpPr txBox="1"/>
          <p:nvPr/>
        </p:nvSpPr>
        <p:spPr>
          <a:xfrm>
            <a:off x="2200395" y="61644"/>
            <a:ext cx="4931926" cy="600164"/>
          </a:xfrm>
          <a:prstGeom prst="rect">
            <a:avLst/>
          </a:prstGeom>
          <a:noFill/>
        </p:spPr>
        <p:txBody>
          <a:bodyPr wrap="square" rtlCol="0">
            <a:spAutoFit/>
          </a:bodyPr>
          <a:lstStyle/>
          <a:p>
            <a:pPr algn="ctr"/>
            <a:r>
              <a:rPr lang="en-US" sz="1800" dirty="0">
                <a:solidFill>
                  <a:schemeClr val="bg1"/>
                </a:solidFill>
                <a:latin typeface="Times New Roman" charset="0"/>
                <a:ea typeface="Times New Roman" charset="0"/>
                <a:cs typeface="Times New Roman" charset="0"/>
              </a:rPr>
              <a:t>Baryon Cycle: Dense Gas History of the Universe </a:t>
            </a:r>
          </a:p>
          <a:p>
            <a:pPr algn="ctr"/>
            <a:r>
              <a:rPr lang="en-US" sz="1500" dirty="0">
                <a:solidFill>
                  <a:schemeClr val="bg1"/>
                </a:solidFill>
                <a:latin typeface="Times New Roman" charset="0"/>
                <a:ea typeface="Times New Roman" charset="0"/>
                <a:cs typeface="Times New Roman" charset="0"/>
              </a:rPr>
              <a:t>‘Missing half of galaxy formation’</a:t>
            </a:r>
          </a:p>
        </p:txBody>
      </p:sp>
      <p:sp>
        <p:nvSpPr>
          <p:cNvPr id="5" name="TextBox 4"/>
          <p:cNvSpPr txBox="1"/>
          <p:nvPr/>
        </p:nvSpPr>
        <p:spPr>
          <a:xfrm>
            <a:off x="1244601" y="2571002"/>
            <a:ext cx="1134533" cy="230832"/>
          </a:xfrm>
          <a:prstGeom prst="rect">
            <a:avLst/>
          </a:prstGeom>
          <a:noFill/>
        </p:spPr>
        <p:txBody>
          <a:bodyPr wrap="square" rtlCol="0">
            <a:spAutoFit/>
          </a:bodyPr>
          <a:lstStyle/>
          <a:p>
            <a:r>
              <a:rPr lang="en-US" sz="900" dirty="0" err="1"/>
              <a:t>Madua</a:t>
            </a:r>
            <a:r>
              <a:rPr lang="en-US" sz="900" dirty="0"/>
              <a:t> &amp; Dickenson</a:t>
            </a:r>
          </a:p>
        </p:txBody>
      </p:sp>
      <p:grpSp>
        <p:nvGrpSpPr>
          <p:cNvPr id="3" name="Group 2"/>
          <p:cNvGrpSpPr/>
          <p:nvPr/>
        </p:nvGrpSpPr>
        <p:grpSpPr>
          <a:xfrm>
            <a:off x="5173014" y="661808"/>
            <a:ext cx="3147930" cy="2204346"/>
            <a:chOff x="5173014" y="661808"/>
            <a:chExt cx="3147930" cy="2204346"/>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3014" y="661808"/>
              <a:ext cx="2887531" cy="2204346"/>
            </a:xfrm>
            <a:prstGeom prst="rect">
              <a:avLst/>
            </a:prstGeom>
          </p:spPr>
        </p:pic>
        <p:cxnSp>
          <p:nvCxnSpPr>
            <p:cNvPr id="18" name="Straight Arrow Connector 12"/>
            <p:cNvCxnSpPr>
              <a:cxnSpLocks noChangeShapeType="1"/>
            </p:cNvCxnSpPr>
            <p:nvPr/>
          </p:nvCxnSpPr>
          <p:spPr bwMode="auto">
            <a:xfrm flipH="1">
              <a:off x="5173014" y="2366532"/>
              <a:ext cx="523698" cy="390207"/>
            </a:xfrm>
            <a:prstGeom prst="straightConnector1">
              <a:avLst/>
            </a:prstGeom>
            <a:noFill/>
            <a:ln w="28575" cmpd="sng">
              <a:solidFill>
                <a:schemeClr val="accent2"/>
              </a:solidFill>
              <a:round/>
              <a:headEnd/>
              <a:tailEnd type="arrow" w="med" len="med"/>
            </a:ln>
            <a:extLst>
              <a:ext uri="{909E8E84-426E-40dd-AFC4-6F175D3DCCD1}">
                <a14:hiddenFill xmlns="" xmlns:a14="http://schemas.microsoft.com/office/drawing/2010/main">
                  <a:noFill/>
                </a14:hiddenFill>
              </a:ext>
            </a:extLst>
          </p:spPr>
        </p:cxnSp>
        <p:sp>
          <p:nvSpPr>
            <p:cNvPr id="15" name="TextBox 14"/>
            <p:cNvSpPr txBox="1"/>
            <p:nvPr/>
          </p:nvSpPr>
          <p:spPr>
            <a:xfrm>
              <a:off x="7102944" y="2612238"/>
              <a:ext cx="1218000" cy="253916"/>
            </a:xfrm>
            <a:prstGeom prst="rect">
              <a:avLst/>
            </a:prstGeom>
            <a:noFill/>
          </p:spPr>
          <p:txBody>
            <a:bodyPr wrap="square" rtlCol="0">
              <a:spAutoFit/>
            </a:bodyPr>
            <a:lstStyle/>
            <a:p>
              <a:r>
                <a:rPr lang="en-US" sz="1000" dirty="0" err="1"/>
                <a:t>Decarli</a:t>
              </a:r>
              <a:r>
                <a:rPr lang="en-US" sz="1000" dirty="0"/>
                <a:t> </a:t>
              </a:r>
              <a:r>
                <a:rPr lang="en-US" sz="1000" dirty="0" err="1"/>
                <a:t>ea</a:t>
              </a:r>
              <a:r>
                <a:rPr lang="en-US" sz="1000" dirty="0"/>
                <a:t> 2017</a:t>
              </a:r>
            </a:p>
          </p:txBody>
        </p:sp>
      </p:grpSp>
    </p:spTree>
    <p:extLst>
      <p:ext uri="{BB962C8B-B14F-4D97-AF65-F5344CB8AC3E}">
        <p14:creationId xmlns:p14="http://schemas.microsoft.com/office/powerpoint/2010/main" val="160637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80101" y="-263740"/>
            <a:ext cx="3898194" cy="4695265"/>
            <a:chOff x="4102806" y="102533"/>
            <a:chExt cx="3898194" cy="4695265"/>
          </a:xfrm>
        </p:grpSpPr>
        <p:pic>
          <p:nvPicPr>
            <p:cNvPr id="3" name="Picture 2" descr="Screen Shot 2015-03-24 at 7.54.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2806" y="102533"/>
              <a:ext cx="3898194" cy="4695265"/>
            </a:xfrm>
            <a:prstGeom prst="rect">
              <a:avLst/>
            </a:prstGeom>
          </p:spPr>
        </p:pic>
        <p:grpSp>
          <p:nvGrpSpPr>
            <p:cNvPr id="12" name="Group 11"/>
            <p:cNvGrpSpPr/>
            <p:nvPr/>
          </p:nvGrpSpPr>
          <p:grpSpPr>
            <a:xfrm>
              <a:off x="4675905" y="2657327"/>
              <a:ext cx="2791006" cy="1594821"/>
              <a:chOff x="4710539" y="3543103"/>
              <a:chExt cx="3721341" cy="2126428"/>
            </a:xfrm>
          </p:grpSpPr>
          <p:grpSp>
            <p:nvGrpSpPr>
              <p:cNvPr id="10" name="Group 9"/>
              <p:cNvGrpSpPr/>
              <p:nvPr/>
            </p:nvGrpSpPr>
            <p:grpSpPr>
              <a:xfrm>
                <a:off x="4710539" y="3543103"/>
                <a:ext cx="3721341" cy="2126428"/>
                <a:chOff x="4710539" y="3543103"/>
                <a:chExt cx="3721341" cy="2126428"/>
              </a:xfrm>
            </p:grpSpPr>
            <p:sp>
              <p:nvSpPr>
                <p:cNvPr id="7" name="Rectangle 6"/>
                <p:cNvSpPr/>
                <p:nvPr/>
              </p:nvSpPr>
              <p:spPr>
                <a:xfrm>
                  <a:off x="4710539" y="4251913"/>
                  <a:ext cx="3721341" cy="1417618"/>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p:cNvSpPr/>
                <p:nvPr/>
              </p:nvSpPr>
              <p:spPr>
                <a:xfrm>
                  <a:off x="4710539" y="3543103"/>
                  <a:ext cx="3721341" cy="395615"/>
                </a:xfrm>
                <a:prstGeom prst="rect">
                  <a:avLst/>
                </a:prstGeom>
                <a:solidFill>
                  <a:srgbClr val="008000">
                    <a:alpha val="3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sp>
            <p:nvSpPr>
              <p:cNvPr id="11" name="TextBox 10"/>
              <p:cNvSpPr txBox="1"/>
              <p:nvPr/>
            </p:nvSpPr>
            <p:spPr>
              <a:xfrm>
                <a:off x="5468462" y="4114368"/>
                <a:ext cx="2181412" cy="1107996"/>
              </a:xfrm>
              <a:prstGeom prst="rect">
                <a:avLst/>
              </a:prstGeom>
              <a:noFill/>
              <a:ln>
                <a:noFill/>
              </a:ln>
            </p:spPr>
            <p:txBody>
              <a:bodyPr wrap="square" rtlCol="0">
                <a:spAutoFit/>
              </a:bodyPr>
              <a:lstStyle/>
              <a:p>
                <a:pPr algn="ctr"/>
                <a:r>
                  <a:rPr lang="en-US" sz="2700" dirty="0" err="1">
                    <a:solidFill>
                      <a:srgbClr val="155219"/>
                    </a:solidFill>
                  </a:rPr>
                  <a:t>ngVLA</a:t>
                </a:r>
                <a:r>
                  <a:rPr lang="en-US" sz="2700" dirty="0">
                    <a:solidFill>
                      <a:srgbClr val="155219"/>
                    </a:solidFill>
                  </a:rPr>
                  <a:t> </a:t>
                </a:r>
                <a:r>
                  <a:rPr lang="en-US" sz="2100" dirty="0">
                    <a:solidFill>
                      <a:srgbClr val="155219"/>
                    </a:solidFill>
                  </a:rPr>
                  <a:t>‘sweet spot’</a:t>
                </a:r>
              </a:p>
            </p:txBody>
          </p:sp>
        </p:grpSp>
        <p:grpSp>
          <p:nvGrpSpPr>
            <p:cNvPr id="16" name="Group 15"/>
            <p:cNvGrpSpPr/>
            <p:nvPr/>
          </p:nvGrpSpPr>
          <p:grpSpPr>
            <a:xfrm>
              <a:off x="4675905" y="3949593"/>
              <a:ext cx="2791006" cy="323165"/>
              <a:chOff x="4710539" y="5266120"/>
              <a:chExt cx="3721341" cy="430886"/>
            </a:xfrm>
          </p:grpSpPr>
          <p:sp>
            <p:nvSpPr>
              <p:cNvPr id="13" name="Rectangle 12"/>
              <p:cNvSpPr/>
              <p:nvPr/>
            </p:nvSpPr>
            <p:spPr>
              <a:xfrm>
                <a:off x="4710539" y="5340825"/>
                <a:ext cx="3721341" cy="350472"/>
              </a:xfrm>
              <a:prstGeom prst="rect">
                <a:avLst/>
              </a:prstGeom>
              <a:solidFill>
                <a:srgbClr val="FF0000">
                  <a:alpha val="2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5" name="TextBox 14"/>
              <p:cNvSpPr txBox="1"/>
              <p:nvPr/>
            </p:nvSpPr>
            <p:spPr>
              <a:xfrm>
                <a:off x="5841990" y="5266120"/>
                <a:ext cx="1359657" cy="430886"/>
              </a:xfrm>
              <a:prstGeom prst="rect">
                <a:avLst/>
              </a:prstGeom>
              <a:noFill/>
              <a:ln>
                <a:noFill/>
              </a:ln>
            </p:spPr>
            <p:txBody>
              <a:bodyPr wrap="square" rtlCol="0">
                <a:spAutoFit/>
              </a:bodyPr>
              <a:lstStyle/>
              <a:p>
                <a:pPr algn="ctr"/>
                <a:r>
                  <a:rPr lang="en-US" sz="1500" dirty="0">
                    <a:solidFill>
                      <a:srgbClr val="FF0000"/>
                    </a:solidFill>
                    <a:latin typeface="Times New Roman"/>
                    <a:cs typeface="Times New Roman"/>
                  </a:rPr>
                  <a:t>SKA 1</a:t>
                </a:r>
              </a:p>
            </p:txBody>
          </p:sp>
        </p:grpSp>
        <p:sp>
          <p:nvSpPr>
            <p:cNvPr id="19" name="TextBox 18"/>
            <p:cNvSpPr txBox="1"/>
            <p:nvPr/>
          </p:nvSpPr>
          <p:spPr>
            <a:xfrm>
              <a:off x="4675904" y="3459337"/>
              <a:ext cx="700726" cy="276999"/>
            </a:xfrm>
            <a:prstGeom prst="rect">
              <a:avLst/>
            </a:prstGeom>
            <a:noFill/>
          </p:spPr>
          <p:txBody>
            <a:bodyPr wrap="square" rtlCol="0">
              <a:spAutoFit/>
            </a:bodyPr>
            <a:lstStyle/>
            <a:p>
              <a:r>
                <a:rPr lang="en-US" sz="1200" dirty="0"/>
                <a:t>VLA</a:t>
              </a:r>
            </a:p>
          </p:txBody>
        </p:sp>
        <p:sp>
          <p:nvSpPr>
            <p:cNvPr id="20" name="TextBox 19"/>
            <p:cNvSpPr txBox="1"/>
            <p:nvPr/>
          </p:nvSpPr>
          <p:spPr>
            <a:xfrm>
              <a:off x="6582723" y="1585074"/>
              <a:ext cx="650932" cy="461665"/>
            </a:xfrm>
            <a:prstGeom prst="rect">
              <a:avLst/>
            </a:prstGeom>
            <a:noFill/>
          </p:spPr>
          <p:txBody>
            <a:bodyPr wrap="square" rtlCol="0">
              <a:spAutoFit/>
            </a:bodyPr>
            <a:lstStyle/>
            <a:p>
              <a:r>
                <a:rPr lang="en-US" sz="1200" dirty="0"/>
                <a:t>ALMA/</a:t>
              </a:r>
              <a:r>
                <a:rPr lang="en-US" sz="1200" dirty="0" err="1"/>
                <a:t>Noema</a:t>
              </a:r>
              <a:endParaRPr lang="en-US" sz="1200" dirty="0"/>
            </a:p>
          </p:txBody>
        </p:sp>
      </p:grpSp>
      <p:sp>
        <p:nvSpPr>
          <p:cNvPr id="17" name="TextBox 16"/>
          <p:cNvSpPr txBox="1"/>
          <p:nvPr/>
        </p:nvSpPr>
        <p:spPr>
          <a:xfrm>
            <a:off x="3148854" y="-145676"/>
            <a:ext cx="184731" cy="248209"/>
          </a:xfrm>
          <a:prstGeom prst="rect">
            <a:avLst/>
          </a:prstGeom>
          <a:noFill/>
        </p:spPr>
        <p:txBody>
          <a:bodyPr wrap="none" rtlCol="0">
            <a:spAutoFit/>
          </a:bodyPr>
          <a:lstStyle/>
          <a:p>
            <a:endParaRPr lang="en-US" sz="1013" dirty="0"/>
          </a:p>
        </p:txBody>
      </p:sp>
      <p:grpSp>
        <p:nvGrpSpPr>
          <p:cNvPr id="18" name="Group 17"/>
          <p:cNvGrpSpPr/>
          <p:nvPr/>
        </p:nvGrpSpPr>
        <p:grpSpPr>
          <a:xfrm>
            <a:off x="4843374" y="175893"/>
            <a:ext cx="4229676" cy="2769627"/>
            <a:chOff x="3795060" y="-185012"/>
            <a:chExt cx="5524308" cy="4069718"/>
          </a:xfrm>
        </p:grpSpPr>
        <p:grpSp>
          <p:nvGrpSpPr>
            <p:cNvPr id="23" name="Group 22"/>
            <p:cNvGrpSpPr/>
            <p:nvPr/>
          </p:nvGrpSpPr>
          <p:grpSpPr>
            <a:xfrm>
              <a:off x="3795060" y="-185012"/>
              <a:ext cx="5524308" cy="4069718"/>
              <a:chOff x="3720353" y="83930"/>
              <a:chExt cx="5330071" cy="3820136"/>
            </a:xfrm>
          </p:grpSpPr>
          <p:pic>
            <p:nvPicPr>
              <p:cNvPr id="25" name="Picture 24" descr="SFR_30_line_nocont_march23_6_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0353" y="83930"/>
                <a:ext cx="5330071" cy="3820136"/>
              </a:xfrm>
              <a:prstGeom prst="rect">
                <a:avLst/>
              </a:prstGeom>
            </p:spPr>
          </p:pic>
          <p:sp>
            <p:nvSpPr>
              <p:cNvPr id="26" name="TextBox 25"/>
              <p:cNvSpPr txBox="1"/>
              <p:nvPr/>
            </p:nvSpPr>
            <p:spPr>
              <a:xfrm>
                <a:off x="5999207" y="453378"/>
                <a:ext cx="2615584" cy="400903"/>
              </a:xfrm>
              <a:prstGeom prst="rect">
                <a:avLst/>
              </a:prstGeom>
              <a:noFill/>
            </p:spPr>
            <p:txBody>
              <a:bodyPr wrap="square" rtlCol="0">
                <a:spAutoFit/>
              </a:bodyPr>
              <a:lstStyle/>
              <a:p>
                <a:r>
                  <a:rPr lang="en-US" sz="1100" b="0" dirty="0">
                    <a:latin typeface="Times New Roman"/>
                    <a:cs typeface="Times New Roman"/>
                  </a:rPr>
                  <a:t>z=5,  30 M</a:t>
                </a:r>
                <a:r>
                  <a:rPr lang="en-US" sz="1100" b="0" baseline="-25000" dirty="0">
                    <a:latin typeface="Times New Roman"/>
                    <a:cs typeface="Times New Roman"/>
                  </a:rPr>
                  <a:t>o</a:t>
                </a:r>
                <a:r>
                  <a:rPr lang="en-US" sz="1100" b="0" dirty="0">
                    <a:latin typeface="Times New Roman"/>
                    <a:cs typeface="Times New Roman"/>
                  </a:rPr>
                  <a:t>/</a:t>
                </a:r>
                <a:r>
                  <a:rPr lang="en-US" sz="1100" b="0" dirty="0" err="1">
                    <a:latin typeface="Times New Roman"/>
                    <a:cs typeface="Times New Roman"/>
                  </a:rPr>
                  <a:t>yr</a:t>
                </a:r>
                <a:r>
                  <a:rPr lang="en-US" sz="1100" b="0" baseline="30000" dirty="0">
                    <a:latin typeface="Times New Roman"/>
                    <a:cs typeface="Times New Roman"/>
                  </a:rPr>
                  <a:t>,</a:t>
                </a:r>
                <a:r>
                  <a:rPr lang="en-US" sz="1100" b="0" dirty="0">
                    <a:latin typeface="Times New Roman"/>
                    <a:cs typeface="Times New Roman"/>
                  </a:rPr>
                  <a:t>  1hr, 300 km/s</a:t>
                </a:r>
                <a:endParaRPr lang="en-US" sz="1200" b="0" dirty="0"/>
              </a:p>
            </p:txBody>
          </p:sp>
        </p:grpSp>
        <p:sp>
          <p:nvSpPr>
            <p:cNvPr id="24" name="Rectangle 23"/>
            <p:cNvSpPr/>
            <p:nvPr/>
          </p:nvSpPr>
          <p:spPr>
            <a:xfrm>
              <a:off x="4541520" y="257927"/>
              <a:ext cx="1483360" cy="3719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TextBox 3"/>
          <p:cNvSpPr txBox="1"/>
          <p:nvPr/>
        </p:nvSpPr>
        <p:spPr>
          <a:xfrm>
            <a:off x="5196437" y="3004281"/>
            <a:ext cx="3557650" cy="1031051"/>
          </a:xfrm>
          <a:prstGeom prst="rect">
            <a:avLst/>
          </a:prstGeom>
          <a:noFill/>
        </p:spPr>
        <p:txBody>
          <a:bodyPr wrap="square" rtlCol="0">
            <a:spAutoFit/>
          </a:bodyPr>
          <a:lstStyle/>
          <a:p>
            <a:pPr marL="285750" indent="-285750">
              <a:spcBef>
                <a:spcPts val="600"/>
              </a:spcBef>
              <a:buFont typeface="Arial" charset="0"/>
              <a:buChar char="•"/>
            </a:pPr>
            <a:r>
              <a:rPr lang="en-US" sz="1400" dirty="0"/>
              <a:t>Frequency range: ideal to study dominant molecular gas tracers </a:t>
            </a:r>
          </a:p>
          <a:p>
            <a:pPr marL="285750" indent="-285750">
              <a:spcBef>
                <a:spcPts val="600"/>
              </a:spcBef>
              <a:buFont typeface="Arial" charset="0"/>
              <a:buChar char="•"/>
            </a:pPr>
            <a:r>
              <a:rPr lang="en-US" sz="1400" dirty="0"/>
              <a:t>10x Sensitivity: detect star forming disk (‘main sequence’) galaxies in ~ 1hr</a:t>
            </a:r>
          </a:p>
        </p:txBody>
      </p:sp>
    </p:spTree>
    <p:extLst>
      <p:ext uri="{BB962C8B-B14F-4D97-AF65-F5344CB8AC3E}">
        <p14:creationId xmlns:p14="http://schemas.microsoft.com/office/powerpoint/2010/main" val="443585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TextBox 10"/>
          <p:cNvSpPr txBox="1"/>
          <p:nvPr/>
        </p:nvSpPr>
        <p:spPr>
          <a:xfrm>
            <a:off x="1427445" y="56462"/>
            <a:ext cx="6516405" cy="1577355"/>
          </a:xfrm>
          <a:prstGeom prst="rect">
            <a:avLst/>
          </a:prstGeom>
          <a:noFill/>
        </p:spPr>
        <p:txBody>
          <a:bodyPr wrap="square" rtlCol="0">
            <a:spAutoFit/>
          </a:bodyPr>
          <a:lstStyle/>
          <a:p>
            <a:pPr algn="ctr">
              <a:spcBef>
                <a:spcPts val="450"/>
              </a:spcBef>
            </a:pPr>
            <a:r>
              <a:rPr lang="en-US" sz="2400" dirty="0" err="1">
                <a:solidFill>
                  <a:schemeClr val="bg1"/>
                </a:solidFill>
                <a:latin typeface="Times New Roman"/>
                <a:cs typeface="Times New Roman"/>
              </a:rPr>
              <a:t>ngVLA</a:t>
            </a:r>
            <a:r>
              <a:rPr lang="en-US" sz="2400" dirty="0">
                <a:solidFill>
                  <a:schemeClr val="bg1"/>
                </a:solidFill>
                <a:latin typeface="Times New Roman"/>
                <a:cs typeface="Times New Roman"/>
              </a:rPr>
              <a:t> revolution!</a:t>
            </a:r>
          </a:p>
          <a:p>
            <a:pPr>
              <a:spcBef>
                <a:spcPts val="450"/>
              </a:spcBef>
            </a:pPr>
            <a:r>
              <a:rPr lang="en-US" sz="1600" dirty="0">
                <a:solidFill>
                  <a:schemeClr val="bg1"/>
                </a:solidFill>
                <a:latin typeface="Times New Roman"/>
                <a:cs typeface="Times New Roman"/>
              </a:rPr>
              <a:t>10x sensitivity + 2:1 band ratio =&gt;  50 to 100-fold increase in CO-discovered galaxies per hour in blind surveys</a:t>
            </a:r>
          </a:p>
          <a:p>
            <a:pPr marL="600075" lvl="1" indent="-257175">
              <a:spcBef>
                <a:spcPts val="450"/>
              </a:spcBef>
              <a:buFont typeface="Wingdings" charset="2"/>
              <a:buChar char="Ø"/>
            </a:pPr>
            <a:r>
              <a:rPr lang="en-US" sz="1400" dirty="0">
                <a:solidFill>
                  <a:schemeClr val="bg1"/>
                </a:solidFill>
                <a:latin typeface="Times New Roman"/>
                <a:cs typeface="Times New Roman"/>
              </a:rPr>
              <a:t>JVLA ~ 1/</a:t>
            </a:r>
            <a:r>
              <a:rPr lang="en-US" sz="1400" dirty="0" err="1">
                <a:solidFill>
                  <a:schemeClr val="bg1"/>
                </a:solidFill>
                <a:latin typeface="Times New Roman"/>
                <a:cs typeface="Times New Roman"/>
              </a:rPr>
              <a:t>hr</a:t>
            </a:r>
            <a:r>
              <a:rPr lang="en-US" sz="1400" dirty="0">
                <a:solidFill>
                  <a:schemeClr val="bg1"/>
                </a:solidFill>
                <a:latin typeface="Times New Roman"/>
                <a:cs typeface="Times New Roman"/>
              </a:rPr>
              <a:t>,   </a:t>
            </a:r>
            <a:r>
              <a:rPr lang="en-US" sz="1400" dirty="0" err="1">
                <a:solidFill>
                  <a:schemeClr val="bg1"/>
                </a:solidFill>
                <a:latin typeface="Times New Roman"/>
                <a:cs typeface="Times New Roman"/>
              </a:rPr>
              <a:t>M</a:t>
            </a:r>
            <a:r>
              <a:rPr lang="en-US" sz="1400" baseline="-25000" dirty="0" err="1">
                <a:solidFill>
                  <a:schemeClr val="bg1"/>
                </a:solidFill>
                <a:latin typeface="Times New Roman"/>
                <a:cs typeface="Times New Roman"/>
              </a:rPr>
              <a:t>gas</a:t>
            </a:r>
            <a:r>
              <a:rPr lang="en-US" sz="1400" dirty="0">
                <a:solidFill>
                  <a:schemeClr val="bg1"/>
                </a:solidFill>
                <a:latin typeface="Times New Roman"/>
                <a:cs typeface="Times New Roman"/>
              </a:rPr>
              <a:t> &gt; 10</a:t>
            </a:r>
            <a:r>
              <a:rPr lang="en-US" sz="1400" baseline="30000" dirty="0">
                <a:solidFill>
                  <a:schemeClr val="bg1"/>
                </a:solidFill>
                <a:latin typeface="Times New Roman"/>
                <a:cs typeface="Times New Roman"/>
              </a:rPr>
              <a:t>10</a:t>
            </a:r>
            <a:r>
              <a:rPr lang="en-US" sz="1400" dirty="0">
                <a:solidFill>
                  <a:schemeClr val="bg1"/>
                </a:solidFill>
                <a:latin typeface="Times New Roman"/>
                <a:cs typeface="Times New Roman"/>
              </a:rPr>
              <a:t> M</a:t>
            </a:r>
            <a:r>
              <a:rPr lang="en-US" sz="1400" baseline="-25000" dirty="0">
                <a:solidFill>
                  <a:schemeClr val="bg1"/>
                </a:solidFill>
                <a:latin typeface="Times New Roman"/>
                <a:cs typeface="Times New Roman"/>
              </a:rPr>
              <a:t>o</a:t>
            </a:r>
          </a:p>
          <a:p>
            <a:pPr marL="600075" lvl="1" indent="-257175">
              <a:spcBef>
                <a:spcPts val="450"/>
              </a:spcBef>
              <a:buFont typeface="Wingdings" charset="2"/>
              <a:buChar char="Ø"/>
            </a:pPr>
            <a:r>
              <a:rPr lang="en-US" sz="1400" dirty="0" err="1">
                <a:solidFill>
                  <a:schemeClr val="bg1"/>
                </a:solidFill>
                <a:latin typeface="Times New Roman"/>
                <a:cs typeface="Times New Roman"/>
              </a:rPr>
              <a:t>ngVLA</a:t>
            </a:r>
            <a:r>
              <a:rPr lang="en-US" sz="1400" dirty="0">
                <a:solidFill>
                  <a:schemeClr val="bg1"/>
                </a:solidFill>
                <a:latin typeface="Times New Roman"/>
                <a:cs typeface="Times New Roman"/>
              </a:rPr>
              <a:t> ~ 100/</a:t>
            </a:r>
            <a:r>
              <a:rPr lang="en-US" sz="1400" dirty="0" err="1">
                <a:solidFill>
                  <a:schemeClr val="bg1"/>
                </a:solidFill>
                <a:latin typeface="Times New Roman"/>
                <a:cs typeface="Times New Roman"/>
              </a:rPr>
              <a:t>hr</a:t>
            </a:r>
            <a:r>
              <a:rPr lang="en-US" sz="1400" dirty="0">
                <a:solidFill>
                  <a:schemeClr val="bg1"/>
                </a:solidFill>
                <a:latin typeface="Times New Roman"/>
                <a:cs typeface="Times New Roman"/>
              </a:rPr>
              <a:t>,   </a:t>
            </a:r>
            <a:r>
              <a:rPr lang="en-US" sz="1400" dirty="0" err="1">
                <a:solidFill>
                  <a:schemeClr val="bg1"/>
                </a:solidFill>
                <a:latin typeface="Times New Roman"/>
                <a:cs typeface="Times New Roman"/>
              </a:rPr>
              <a:t>M</a:t>
            </a:r>
            <a:r>
              <a:rPr lang="en-US" sz="1400" baseline="-25000" dirty="0" err="1">
                <a:solidFill>
                  <a:schemeClr val="bg1"/>
                </a:solidFill>
                <a:latin typeface="Times New Roman"/>
                <a:cs typeface="Times New Roman"/>
              </a:rPr>
              <a:t>gas</a:t>
            </a:r>
            <a:r>
              <a:rPr lang="en-US" sz="1400" dirty="0">
                <a:solidFill>
                  <a:schemeClr val="bg1"/>
                </a:solidFill>
                <a:latin typeface="Times New Roman"/>
                <a:cs typeface="Times New Roman"/>
              </a:rPr>
              <a:t> &gt; 2x10</a:t>
            </a:r>
            <a:r>
              <a:rPr lang="en-US" sz="1400" baseline="30000" dirty="0">
                <a:solidFill>
                  <a:schemeClr val="bg1"/>
                </a:solidFill>
                <a:latin typeface="Times New Roman"/>
                <a:cs typeface="Times New Roman"/>
              </a:rPr>
              <a:t>9</a:t>
            </a:r>
            <a:r>
              <a:rPr lang="en-US" sz="1400" dirty="0">
                <a:solidFill>
                  <a:schemeClr val="bg1"/>
                </a:solidFill>
                <a:latin typeface="Times New Roman"/>
                <a:cs typeface="Times New Roman"/>
              </a:rPr>
              <a:t> M</a:t>
            </a:r>
            <a:r>
              <a:rPr lang="en-US" sz="1400" baseline="-25000" dirty="0">
                <a:solidFill>
                  <a:schemeClr val="bg1"/>
                </a:solidFill>
                <a:latin typeface="Times New Roman"/>
                <a:cs typeface="Times New Roman"/>
              </a:rPr>
              <a:t>o</a:t>
            </a:r>
          </a:p>
        </p:txBody>
      </p:sp>
      <p:grpSp>
        <p:nvGrpSpPr>
          <p:cNvPr id="14" name="Group 13"/>
          <p:cNvGrpSpPr/>
          <p:nvPr/>
        </p:nvGrpSpPr>
        <p:grpSpPr>
          <a:xfrm>
            <a:off x="851699" y="1669991"/>
            <a:ext cx="7353424" cy="2686811"/>
            <a:chOff x="1165363" y="2147427"/>
            <a:chExt cx="6810623" cy="233463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363" y="2608678"/>
              <a:ext cx="3347003" cy="1873381"/>
            </a:xfrm>
            <a:prstGeom prst="rect">
              <a:avLst/>
            </a:prstGeom>
            <a:ln>
              <a:solidFill>
                <a:srgbClr val="FF0000"/>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983" y="2608678"/>
              <a:ext cx="3347003" cy="1873381"/>
            </a:xfrm>
            <a:prstGeom prst="rect">
              <a:avLst/>
            </a:prstGeom>
            <a:ln>
              <a:solidFill>
                <a:srgbClr val="FF0000"/>
              </a:solidFill>
            </a:ln>
          </p:spPr>
        </p:pic>
        <p:sp>
          <p:nvSpPr>
            <p:cNvPr id="12" name="TextBox 11"/>
            <p:cNvSpPr txBox="1"/>
            <p:nvPr/>
          </p:nvSpPr>
          <p:spPr>
            <a:xfrm>
              <a:off x="3508429" y="2608678"/>
              <a:ext cx="787760" cy="248209"/>
            </a:xfrm>
            <a:prstGeom prst="rect">
              <a:avLst/>
            </a:prstGeom>
            <a:noFill/>
          </p:spPr>
          <p:txBody>
            <a:bodyPr wrap="square" rtlCol="0">
              <a:spAutoFit/>
            </a:bodyPr>
            <a:lstStyle/>
            <a:p>
              <a:r>
                <a:rPr lang="en-US" sz="1013">
                  <a:solidFill>
                    <a:schemeClr val="bg1"/>
                  </a:solidFill>
                </a:rPr>
                <a:t>HST stars</a:t>
              </a:r>
            </a:p>
          </p:txBody>
        </p:sp>
        <p:sp>
          <p:nvSpPr>
            <p:cNvPr id="13" name="TextBox 12"/>
            <p:cNvSpPr txBox="1"/>
            <p:nvPr/>
          </p:nvSpPr>
          <p:spPr>
            <a:xfrm>
              <a:off x="6908938" y="2608678"/>
              <a:ext cx="950429" cy="248209"/>
            </a:xfrm>
            <a:prstGeom prst="rect">
              <a:avLst/>
            </a:prstGeom>
            <a:noFill/>
          </p:spPr>
          <p:txBody>
            <a:bodyPr wrap="square" rtlCol="0">
              <a:spAutoFit/>
            </a:bodyPr>
            <a:lstStyle/>
            <a:p>
              <a:r>
                <a:rPr lang="en-US" sz="1013" dirty="0" err="1">
                  <a:solidFill>
                    <a:schemeClr val="bg1"/>
                  </a:solidFill>
                </a:rPr>
                <a:t>ngVLA</a:t>
              </a:r>
              <a:r>
                <a:rPr lang="en-US" sz="1013" dirty="0">
                  <a:solidFill>
                    <a:schemeClr val="bg1"/>
                  </a:solidFill>
                </a:rPr>
                <a:t> CO</a:t>
              </a:r>
            </a:p>
          </p:txBody>
        </p:sp>
        <p:sp>
          <p:nvSpPr>
            <p:cNvPr id="2" name="TextBox 1"/>
            <p:cNvSpPr txBox="1"/>
            <p:nvPr/>
          </p:nvSpPr>
          <p:spPr>
            <a:xfrm>
              <a:off x="2223881" y="2147427"/>
              <a:ext cx="5359676" cy="697050"/>
            </a:xfrm>
            <a:prstGeom prst="rect">
              <a:avLst/>
            </a:prstGeom>
            <a:noFill/>
          </p:spPr>
          <p:txBody>
            <a:bodyPr wrap="square" rtlCol="0">
              <a:spAutoFit/>
            </a:bodyPr>
            <a:lstStyle/>
            <a:p>
              <a:pPr marL="600075" lvl="1" indent="-257175">
                <a:spcBef>
                  <a:spcPts val="450"/>
                </a:spcBef>
                <a:buFont typeface="Wingdings" charset="2"/>
                <a:buChar char="Ø"/>
              </a:pPr>
              <a:endParaRPr lang="en-US" sz="1500" baseline="-25000" dirty="0">
                <a:latin typeface="Times New Roman"/>
                <a:cs typeface="Times New Roman"/>
              </a:endParaRPr>
            </a:p>
            <a:p>
              <a:pPr>
                <a:spcBef>
                  <a:spcPts val="450"/>
                </a:spcBef>
              </a:pPr>
              <a:r>
                <a:rPr lang="en-US" sz="1500" i="1" dirty="0">
                  <a:solidFill>
                    <a:schemeClr val="bg1"/>
                  </a:solidFill>
                  <a:latin typeface="Times New Roman"/>
                  <a:cs typeface="Times New Roman"/>
                </a:rPr>
                <a:t>Galaxy counts in CO ~ deepest optical fields, with redshifts (3D)!</a:t>
              </a:r>
            </a:p>
            <a:p>
              <a:endParaRPr lang="en-US" sz="1013" dirty="0"/>
            </a:p>
          </p:txBody>
        </p:sp>
      </p:grpSp>
    </p:spTree>
    <p:extLst>
      <p:ext uri="{BB962C8B-B14F-4D97-AF65-F5344CB8AC3E}">
        <p14:creationId xmlns:p14="http://schemas.microsoft.com/office/powerpoint/2010/main" val="1771541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 y="-978409"/>
            <a:ext cx="8153370" cy="6300331"/>
          </a:xfrm>
          <a:prstGeom prst="rect">
            <a:avLst/>
          </a:prstGeom>
        </p:spPr>
      </p:pic>
      <p:sp>
        <p:nvSpPr>
          <p:cNvPr id="11" name="Text Placeholder 10"/>
          <p:cNvSpPr>
            <a:spLocks noGrp="1"/>
          </p:cNvSpPr>
          <p:nvPr>
            <p:ph type="body" sz="quarter" idx="10"/>
          </p:nvPr>
        </p:nvSpPr>
        <p:spPr/>
        <p:txBody>
          <a:bodyPr/>
          <a:lstStyle/>
          <a:p>
            <a:fld id="{F3FD8F0B-B218-4157-AF30-1DBB058167FB}" type="slidenum">
              <a:rPr lang="en-US" smtClean="0"/>
              <a:t>18</a:t>
            </a:fld>
            <a:endParaRPr lang="en-US" dirty="0"/>
          </a:p>
        </p:txBody>
      </p:sp>
      <p:sp>
        <p:nvSpPr>
          <p:cNvPr id="28" name="TextBox 27"/>
          <p:cNvSpPr txBox="1"/>
          <p:nvPr/>
        </p:nvSpPr>
        <p:spPr>
          <a:xfrm>
            <a:off x="2006082" y="301525"/>
            <a:ext cx="5135382" cy="707886"/>
          </a:xfrm>
          <a:prstGeom prst="rect">
            <a:avLst/>
          </a:prstGeom>
          <a:noFill/>
        </p:spPr>
        <p:txBody>
          <a:bodyPr wrap="square" rtlCol="0">
            <a:spAutoFit/>
          </a:bodyPr>
          <a:lstStyle/>
          <a:p>
            <a:pPr algn="ctr"/>
            <a:r>
              <a:rPr lang="en-US" sz="2000" dirty="0">
                <a:latin typeface="Times New Roman"/>
                <a:cs typeface="Times New Roman"/>
              </a:rPr>
              <a:t>Imaging the fuel for star formation during epoch of galaxy assembly: massive disk galaxy</a:t>
            </a:r>
          </a:p>
        </p:txBody>
      </p:sp>
      <p:sp>
        <p:nvSpPr>
          <p:cNvPr id="29" name="TextBox 28"/>
          <p:cNvSpPr txBox="1"/>
          <p:nvPr/>
        </p:nvSpPr>
        <p:spPr>
          <a:xfrm>
            <a:off x="2418220" y="3384247"/>
            <a:ext cx="4421564" cy="1000274"/>
          </a:xfrm>
          <a:prstGeom prst="rect">
            <a:avLst/>
          </a:prstGeom>
          <a:solidFill>
            <a:schemeClr val="bg1"/>
          </a:solidFill>
        </p:spPr>
        <p:txBody>
          <a:bodyPr wrap="square" rtlCol="0">
            <a:spAutoFit/>
          </a:bodyPr>
          <a:lstStyle/>
          <a:p>
            <a:pPr marL="192881" indent="-192881">
              <a:spcBef>
                <a:spcPts val="338"/>
              </a:spcBef>
              <a:buFont typeface="Arial"/>
              <a:buChar char="•"/>
            </a:pPr>
            <a:r>
              <a:rPr lang="en-US" sz="1800" dirty="0">
                <a:latin typeface="Times New Roman"/>
                <a:cs typeface="Times New Roman"/>
              </a:rPr>
              <a:t>Resolution = 0.15” =&gt; 1kpc </a:t>
            </a:r>
          </a:p>
          <a:p>
            <a:pPr marL="192881" indent="-192881">
              <a:spcBef>
                <a:spcPts val="338"/>
              </a:spcBef>
              <a:buFont typeface="Arial"/>
              <a:buChar char="•"/>
            </a:pPr>
            <a:r>
              <a:rPr lang="en-US" sz="1800" dirty="0">
                <a:latin typeface="Times New Roman"/>
                <a:cs typeface="Times New Roman"/>
              </a:rPr>
              <a:t>Sensitivity 30hrs ~  few 10</a:t>
            </a:r>
            <a:r>
              <a:rPr lang="en-US" sz="1800" baseline="30000" dirty="0">
                <a:latin typeface="Times New Roman"/>
                <a:cs typeface="Times New Roman"/>
              </a:rPr>
              <a:t>8</a:t>
            </a:r>
            <a:r>
              <a:rPr lang="en-US" sz="1800" dirty="0">
                <a:latin typeface="Times New Roman"/>
                <a:cs typeface="Times New Roman"/>
              </a:rPr>
              <a:t> M</a:t>
            </a:r>
            <a:r>
              <a:rPr lang="en-US" sz="1800" baseline="-25000" dirty="0">
                <a:latin typeface="Times New Roman"/>
                <a:cs typeface="Times New Roman"/>
              </a:rPr>
              <a:t>o  </a:t>
            </a:r>
            <a:r>
              <a:rPr lang="en-US" sz="1800" dirty="0">
                <a:latin typeface="Times New Roman"/>
                <a:cs typeface="Times New Roman"/>
              </a:rPr>
              <a:t>at z ~ 2 to 4</a:t>
            </a:r>
          </a:p>
          <a:p>
            <a:pPr marL="192881" indent="-192881">
              <a:spcBef>
                <a:spcPts val="338"/>
              </a:spcBef>
              <a:buFont typeface="Arial"/>
              <a:buChar char="•"/>
            </a:pPr>
            <a:r>
              <a:rPr lang="en-US" sz="1800" dirty="0">
                <a:latin typeface="Times New Roman"/>
                <a:cs typeface="Times New Roman"/>
              </a:rPr>
              <a:t>Imaging gas dynamics</a:t>
            </a:r>
            <a:endParaRPr lang="en-US" sz="1800" dirty="0"/>
          </a:p>
        </p:txBody>
      </p:sp>
      <p:sp>
        <p:nvSpPr>
          <p:cNvPr id="7" name="TextBox 6"/>
          <p:cNvSpPr txBox="1"/>
          <p:nvPr/>
        </p:nvSpPr>
        <p:spPr>
          <a:xfrm>
            <a:off x="7589520" y="2776208"/>
            <a:ext cx="1161288" cy="276999"/>
          </a:xfrm>
          <a:prstGeom prst="rect">
            <a:avLst/>
          </a:prstGeom>
          <a:noFill/>
        </p:spPr>
        <p:txBody>
          <a:bodyPr wrap="square" rtlCol="0">
            <a:spAutoFit/>
          </a:bodyPr>
          <a:lstStyle/>
          <a:p>
            <a:r>
              <a:rPr lang="en-US" sz="1200">
                <a:solidFill>
                  <a:schemeClr val="bg1"/>
                </a:solidFill>
              </a:rPr>
              <a:t>VLA/ALMA</a:t>
            </a:r>
          </a:p>
        </p:txBody>
      </p:sp>
      <p:sp>
        <p:nvSpPr>
          <p:cNvPr id="9" name="TextBox 8"/>
          <p:cNvSpPr txBox="1"/>
          <p:nvPr/>
        </p:nvSpPr>
        <p:spPr>
          <a:xfrm>
            <a:off x="1243583" y="1197864"/>
            <a:ext cx="1630245" cy="276999"/>
          </a:xfrm>
          <a:prstGeom prst="rect">
            <a:avLst/>
          </a:prstGeom>
          <a:noFill/>
        </p:spPr>
        <p:txBody>
          <a:bodyPr wrap="square" rtlCol="0">
            <a:spAutoFit/>
          </a:bodyPr>
          <a:lstStyle/>
          <a:p>
            <a:r>
              <a:rPr lang="en-US" sz="1200" dirty="0"/>
              <a:t>z=4.2, 100M</a:t>
            </a:r>
            <a:r>
              <a:rPr lang="en-US" sz="1200" baseline="-25000" dirty="0"/>
              <a:t>o</a:t>
            </a:r>
            <a:r>
              <a:rPr lang="en-US" sz="1200" dirty="0"/>
              <a:t>/</a:t>
            </a:r>
            <a:r>
              <a:rPr lang="en-US" sz="1200" dirty="0" err="1"/>
              <a:t>yr</a:t>
            </a:r>
            <a:r>
              <a:rPr lang="en-US" sz="1200" dirty="0"/>
              <a:t>, CO2-1</a:t>
            </a:r>
          </a:p>
        </p:txBody>
      </p:sp>
      <p:sp>
        <p:nvSpPr>
          <p:cNvPr id="10" name="TextBox 9"/>
          <p:cNvSpPr txBox="1"/>
          <p:nvPr/>
        </p:nvSpPr>
        <p:spPr>
          <a:xfrm>
            <a:off x="1635467" y="2713179"/>
            <a:ext cx="1401645" cy="276999"/>
          </a:xfrm>
          <a:prstGeom prst="rect">
            <a:avLst/>
          </a:prstGeom>
          <a:noFill/>
        </p:spPr>
        <p:txBody>
          <a:bodyPr wrap="square" rtlCol="0">
            <a:spAutoFit/>
          </a:bodyPr>
          <a:lstStyle/>
          <a:p>
            <a:r>
              <a:rPr lang="en-US" sz="1200"/>
              <a:t>44GHz </a:t>
            </a:r>
            <a:r>
              <a:rPr lang="en-US" sz="1200" dirty="0" err="1"/>
              <a:t>ngVLA</a:t>
            </a:r>
            <a:r>
              <a:rPr lang="en-US" sz="1200" dirty="0"/>
              <a:t> 30hr</a:t>
            </a:r>
          </a:p>
        </p:txBody>
      </p:sp>
      <p:sp>
        <p:nvSpPr>
          <p:cNvPr id="2" name="Rectangle 1">
            <a:extLst>
              <a:ext uri="{FF2B5EF4-FFF2-40B4-BE49-F238E27FC236}">
                <a16:creationId xmlns:a16="http://schemas.microsoft.com/office/drawing/2014/main" id="{28AC4E32-AD6B-1847-BCAA-FC3C9F8A3B26}"/>
              </a:ext>
            </a:extLst>
          </p:cNvPr>
          <p:cNvSpPr/>
          <p:nvPr/>
        </p:nvSpPr>
        <p:spPr>
          <a:xfrm>
            <a:off x="8467" y="4512734"/>
            <a:ext cx="9144000" cy="639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4113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17B13E-9C1F-FA49-9549-C63C83D38692}"/>
              </a:ext>
            </a:extLst>
          </p:cNvPr>
          <p:cNvSpPr txBox="1"/>
          <p:nvPr/>
        </p:nvSpPr>
        <p:spPr>
          <a:xfrm>
            <a:off x="0" y="135787"/>
            <a:ext cx="4300152" cy="369332"/>
          </a:xfrm>
          <a:prstGeom prst="rect">
            <a:avLst/>
          </a:prstGeom>
          <a:noFill/>
        </p:spPr>
        <p:txBody>
          <a:bodyPr wrap="square" rtlCol="0">
            <a:spAutoFit/>
          </a:bodyPr>
          <a:lstStyle/>
          <a:p>
            <a:pPr algn="ctr"/>
            <a:r>
              <a:rPr lang="en-US" sz="1800" dirty="0"/>
              <a:t>ALMA and Dust</a:t>
            </a:r>
          </a:p>
        </p:txBody>
      </p:sp>
      <p:sp>
        <p:nvSpPr>
          <p:cNvPr id="5" name="TextBox 4">
            <a:extLst>
              <a:ext uri="{FF2B5EF4-FFF2-40B4-BE49-F238E27FC236}">
                <a16:creationId xmlns:a16="http://schemas.microsoft.com/office/drawing/2014/main" id="{4F41C657-6B64-DD4C-BD6B-56310571E74A}"/>
              </a:ext>
            </a:extLst>
          </p:cNvPr>
          <p:cNvSpPr txBox="1"/>
          <p:nvPr/>
        </p:nvSpPr>
        <p:spPr>
          <a:xfrm>
            <a:off x="220133" y="505119"/>
            <a:ext cx="5325534" cy="86946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Cold Dust + dust-to-gas ratio: Dense Gas History of the Universe</a:t>
            </a:r>
          </a:p>
          <a:p>
            <a:pPr marL="285750" indent="-285750">
              <a:spcBef>
                <a:spcPts val="600"/>
              </a:spcBef>
              <a:buFont typeface="Arial" panose="020B0604020202020204" pitchFamily="34" charset="0"/>
              <a:buChar char="•"/>
            </a:pPr>
            <a:r>
              <a:rPr lang="en-US" dirty="0"/>
              <a:t>Warm Dust: (obscured) Star Formation History of the Universe </a:t>
            </a:r>
          </a:p>
          <a:p>
            <a:pPr marL="285750" indent="-285750">
              <a:spcBef>
                <a:spcPts val="600"/>
              </a:spcBef>
              <a:buFont typeface="Arial" panose="020B0604020202020204" pitchFamily="34" charset="0"/>
              <a:buChar char="•"/>
            </a:pPr>
            <a:r>
              <a:rPr lang="en-US" dirty="0"/>
              <a:t>Downside: no redshifts, no dynamics, ‘coupled parameters’</a:t>
            </a:r>
          </a:p>
        </p:txBody>
      </p:sp>
      <p:pic>
        <p:nvPicPr>
          <p:cNvPr id="9" name="Picture 8">
            <a:extLst>
              <a:ext uri="{FF2B5EF4-FFF2-40B4-BE49-F238E27FC236}">
                <a16:creationId xmlns:a16="http://schemas.microsoft.com/office/drawing/2014/main" id="{B3838863-7EAF-BB4E-8E22-CA1EDA143E1E}"/>
              </a:ext>
            </a:extLst>
          </p:cNvPr>
          <p:cNvPicPr>
            <a:picLocks noChangeAspect="1"/>
          </p:cNvPicPr>
          <p:nvPr/>
        </p:nvPicPr>
        <p:blipFill>
          <a:blip r:embed="rId2"/>
          <a:stretch>
            <a:fillRect/>
          </a:stretch>
        </p:blipFill>
        <p:spPr>
          <a:xfrm>
            <a:off x="5249337" y="198042"/>
            <a:ext cx="3765796" cy="3184088"/>
          </a:xfrm>
          <a:prstGeom prst="rect">
            <a:avLst/>
          </a:prstGeom>
        </p:spPr>
      </p:pic>
      <p:sp>
        <p:nvSpPr>
          <p:cNvPr id="10" name="TextBox 9">
            <a:extLst>
              <a:ext uri="{FF2B5EF4-FFF2-40B4-BE49-F238E27FC236}">
                <a16:creationId xmlns:a16="http://schemas.microsoft.com/office/drawing/2014/main" id="{6519DF45-04D7-454F-AC63-0B92A570A15A}"/>
              </a:ext>
            </a:extLst>
          </p:cNvPr>
          <p:cNvSpPr txBox="1"/>
          <p:nvPr/>
        </p:nvSpPr>
        <p:spPr>
          <a:xfrm>
            <a:off x="5545667" y="3502163"/>
            <a:ext cx="3603583" cy="954107"/>
          </a:xfrm>
          <a:prstGeom prst="rect">
            <a:avLst/>
          </a:prstGeom>
          <a:noFill/>
        </p:spPr>
        <p:txBody>
          <a:bodyPr wrap="square" rtlCol="0">
            <a:spAutoFit/>
          </a:bodyPr>
          <a:lstStyle/>
          <a:p>
            <a:pPr algn="ctr">
              <a:spcBef>
                <a:spcPts val="600"/>
              </a:spcBef>
            </a:pPr>
            <a:r>
              <a:rPr lang="en-US" sz="1800" dirty="0"/>
              <a:t>State of Art</a:t>
            </a:r>
          </a:p>
          <a:p>
            <a:pPr marL="285750" indent="-285750">
              <a:spcBef>
                <a:spcPts val="600"/>
              </a:spcBef>
              <a:buFont typeface="Arial" panose="020B0604020202020204" pitchFamily="34" charset="0"/>
              <a:buChar char="•"/>
            </a:pPr>
            <a:r>
              <a:rPr lang="en-US" sz="1400" dirty="0"/>
              <a:t>12uJy/</a:t>
            </a:r>
            <a:r>
              <a:rPr lang="en-US" sz="1400" dirty="0" err="1"/>
              <a:t>bm</a:t>
            </a:r>
            <a:r>
              <a:rPr lang="en-US" sz="1400" dirty="0"/>
              <a:t> at 250GHz =&gt; 10 M</a:t>
            </a:r>
            <a:r>
              <a:rPr lang="en-US" sz="1400" baseline="-25000" dirty="0"/>
              <a:t>o</a:t>
            </a:r>
            <a:r>
              <a:rPr lang="en-US" sz="1400" dirty="0"/>
              <a:t>/</a:t>
            </a:r>
            <a:r>
              <a:rPr lang="en-US" sz="1400" dirty="0" err="1"/>
              <a:t>yr</a:t>
            </a:r>
            <a:r>
              <a:rPr lang="en-US" sz="1400" dirty="0"/>
              <a:t> to z = 6</a:t>
            </a:r>
          </a:p>
          <a:p>
            <a:pPr marL="285750" indent="-285750">
              <a:spcBef>
                <a:spcPts val="600"/>
              </a:spcBef>
              <a:buFont typeface="Arial" panose="020B0604020202020204" pitchFamily="34" charset="0"/>
              <a:buChar char="•"/>
            </a:pPr>
            <a:r>
              <a:rPr lang="en-US" sz="1400" dirty="0"/>
              <a:t>9 detections per arcmin</a:t>
            </a:r>
            <a:r>
              <a:rPr lang="en-US" sz="1400" baseline="30000" dirty="0"/>
              <a:t>2</a:t>
            </a:r>
          </a:p>
        </p:txBody>
      </p:sp>
      <p:sp>
        <p:nvSpPr>
          <p:cNvPr id="11" name="TextBox 10">
            <a:extLst>
              <a:ext uri="{FF2B5EF4-FFF2-40B4-BE49-F238E27FC236}">
                <a16:creationId xmlns:a16="http://schemas.microsoft.com/office/drawing/2014/main" id="{6C9D244F-B2D6-AC4F-A1F8-711033B597FF}"/>
              </a:ext>
            </a:extLst>
          </p:cNvPr>
          <p:cNvSpPr txBox="1"/>
          <p:nvPr/>
        </p:nvSpPr>
        <p:spPr>
          <a:xfrm>
            <a:off x="6307667" y="2750388"/>
            <a:ext cx="1185333" cy="261610"/>
          </a:xfrm>
          <a:prstGeom prst="rect">
            <a:avLst/>
          </a:prstGeom>
          <a:noFill/>
        </p:spPr>
        <p:txBody>
          <a:bodyPr wrap="square" rtlCol="0">
            <a:spAutoFit/>
          </a:bodyPr>
          <a:lstStyle/>
          <a:p>
            <a:r>
              <a:rPr lang="en-US" sz="1100" dirty="0" err="1"/>
              <a:t>Aravena</a:t>
            </a:r>
            <a:r>
              <a:rPr lang="en-US" sz="1100" dirty="0"/>
              <a:t> ea. 2016</a:t>
            </a:r>
          </a:p>
        </p:txBody>
      </p:sp>
      <p:grpSp>
        <p:nvGrpSpPr>
          <p:cNvPr id="15" name="Group 14">
            <a:extLst>
              <a:ext uri="{FF2B5EF4-FFF2-40B4-BE49-F238E27FC236}">
                <a16:creationId xmlns:a16="http://schemas.microsoft.com/office/drawing/2014/main" id="{126140E3-7900-CE4E-8F51-4F544F8B43C6}"/>
              </a:ext>
            </a:extLst>
          </p:cNvPr>
          <p:cNvGrpSpPr/>
          <p:nvPr/>
        </p:nvGrpSpPr>
        <p:grpSpPr>
          <a:xfrm>
            <a:off x="2657017" y="1900867"/>
            <a:ext cx="2625124" cy="2684786"/>
            <a:chOff x="998609" y="1978581"/>
            <a:chExt cx="2625124" cy="2684786"/>
          </a:xfrm>
        </p:grpSpPr>
        <p:pic>
          <p:nvPicPr>
            <p:cNvPr id="13" name="Picture 12">
              <a:extLst>
                <a:ext uri="{FF2B5EF4-FFF2-40B4-BE49-F238E27FC236}">
                  <a16:creationId xmlns:a16="http://schemas.microsoft.com/office/drawing/2014/main" id="{117A28A1-773A-B74C-8165-94CCC18A7FE2}"/>
                </a:ext>
              </a:extLst>
            </p:cNvPr>
            <p:cNvPicPr>
              <a:picLocks noChangeAspect="1"/>
            </p:cNvPicPr>
            <p:nvPr/>
          </p:nvPicPr>
          <p:blipFill>
            <a:blip r:embed="rId3"/>
            <a:stretch>
              <a:fillRect/>
            </a:stretch>
          </p:blipFill>
          <p:spPr>
            <a:xfrm>
              <a:off x="998609" y="1978581"/>
              <a:ext cx="2625124" cy="2684786"/>
            </a:xfrm>
            <a:prstGeom prst="rect">
              <a:avLst/>
            </a:prstGeom>
          </p:spPr>
        </p:pic>
        <p:sp>
          <p:nvSpPr>
            <p:cNvPr id="14" name="TextBox 13">
              <a:extLst>
                <a:ext uri="{FF2B5EF4-FFF2-40B4-BE49-F238E27FC236}">
                  <a16:creationId xmlns:a16="http://schemas.microsoft.com/office/drawing/2014/main" id="{FBD2EF39-21AB-5A4A-B022-543C301153E1}"/>
                </a:ext>
              </a:extLst>
            </p:cNvPr>
            <p:cNvSpPr txBox="1"/>
            <p:nvPr/>
          </p:nvSpPr>
          <p:spPr>
            <a:xfrm>
              <a:off x="2226733" y="4009994"/>
              <a:ext cx="1397000" cy="261610"/>
            </a:xfrm>
            <a:prstGeom prst="rect">
              <a:avLst/>
            </a:prstGeom>
            <a:noFill/>
          </p:spPr>
          <p:txBody>
            <a:bodyPr wrap="square" rtlCol="0">
              <a:spAutoFit/>
            </a:bodyPr>
            <a:lstStyle/>
            <a:p>
              <a:r>
                <a:rPr lang="en-US" sz="1100" dirty="0" err="1"/>
                <a:t>Scoville</a:t>
              </a:r>
              <a:r>
                <a:rPr lang="en-US" sz="1100" dirty="0"/>
                <a:t> ea. 2016</a:t>
              </a:r>
            </a:p>
          </p:txBody>
        </p:sp>
      </p:grpSp>
      <p:grpSp>
        <p:nvGrpSpPr>
          <p:cNvPr id="19" name="Group 18">
            <a:extLst>
              <a:ext uri="{FF2B5EF4-FFF2-40B4-BE49-F238E27FC236}">
                <a16:creationId xmlns:a16="http://schemas.microsoft.com/office/drawing/2014/main" id="{B70E5DE2-7085-3C44-92EA-175FC94FB112}"/>
              </a:ext>
            </a:extLst>
          </p:cNvPr>
          <p:cNvGrpSpPr/>
          <p:nvPr/>
        </p:nvGrpSpPr>
        <p:grpSpPr>
          <a:xfrm>
            <a:off x="31076" y="2067879"/>
            <a:ext cx="2413217" cy="2311375"/>
            <a:chOff x="31076" y="2067879"/>
            <a:chExt cx="2413217" cy="2311375"/>
          </a:xfrm>
        </p:grpSpPr>
        <p:pic>
          <p:nvPicPr>
            <p:cNvPr id="17" name="Picture 16">
              <a:extLst>
                <a:ext uri="{FF2B5EF4-FFF2-40B4-BE49-F238E27FC236}">
                  <a16:creationId xmlns:a16="http://schemas.microsoft.com/office/drawing/2014/main" id="{9A39F4A6-F494-3347-82E6-E2D981AF62D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31076" y="2067879"/>
              <a:ext cx="2413217" cy="2311375"/>
            </a:xfrm>
            <a:prstGeom prst="rect">
              <a:avLst/>
            </a:prstGeom>
          </p:spPr>
        </p:pic>
        <p:sp>
          <p:nvSpPr>
            <p:cNvPr id="18" name="TextBox 17">
              <a:extLst>
                <a:ext uri="{FF2B5EF4-FFF2-40B4-BE49-F238E27FC236}">
                  <a16:creationId xmlns:a16="http://schemas.microsoft.com/office/drawing/2014/main" id="{9AAB836B-E452-6441-9198-EB0E7A3693D2}"/>
                </a:ext>
              </a:extLst>
            </p:cNvPr>
            <p:cNvSpPr txBox="1"/>
            <p:nvPr/>
          </p:nvSpPr>
          <p:spPr>
            <a:xfrm>
              <a:off x="431800" y="3756078"/>
              <a:ext cx="677333" cy="261610"/>
            </a:xfrm>
            <a:prstGeom prst="rect">
              <a:avLst/>
            </a:prstGeom>
            <a:noFill/>
          </p:spPr>
          <p:txBody>
            <a:bodyPr wrap="square" rtlCol="0">
              <a:spAutoFit/>
            </a:bodyPr>
            <a:lstStyle/>
            <a:p>
              <a:r>
                <a:rPr lang="en-US" sz="1100" dirty="0"/>
                <a:t>Blain</a:t>
              </a:r>
            </a:p>
          </p:txBody>
        </p:sp>
      </p:grpSp>
    </p:spTree>
    <p:extLst>
      <p:ext uri="{BB962C8B-B14F-4D97-AF65-F5344CB8AC3E}">
        <p14:creationId xmlns:p14="http://schemas.microsoft.com/office/powerpoint/2010/main" val="2386539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739" y="172052"/>
            <a:ext cx="5095156" cy="528042"/>
          </a:xfrm>
        </p:spPr>
        <p:txBody>
          <a:bodyPr>
            <a:noAutofit/>
          </a:bodyPr>
          <a:lstStyle/>
          <a:p>
            <a:pPr>
              <a:spcBef>
                <a:spcPts val="600"/>
              </a:spcBef>
            </a:pPr>
            <a:r>
              <a:rPr lang="en-US" sz="2400" b="1" dirty="0"/>
              <a:t>A next generation VLA</a:t>
            </a:r>
            <a:r>
              <a:rPr lang="en-US" sz="1600" b="1" dirty="0"/>
              <a:t> </a:t>
            </a:r>
            <a:br>
              <a:rPr lang="en-US" sz="1400" b="1" dirty="0"/>
            </a:br>
            <a:endParaRPr lang="en-US" sz="1600" dirty="0"/>
          </a:p>
        </p:txBody>
      </p:sp>
      <p:sp>
        <p:nvSpPr>
          <p:cNvPr id="22" name="TextBox 21"/>
          <p:cNvSpPr txBox="1">
            <a:spLocks noChangeAspect="1"/>
          </p:cNvSpPr>
          <p:nvPr/>
        </p:nvSpPr>
        <p:spPr>
          <a:xfrm>
            <a:off x="1469570" y="2391939"/>
            <a:ext cx="1945034" cy="230832"/>
          </a:xfrm>
          <a:prstGeom prst="rect">
            <a:avLst/>
          </a:prstGeom>
          <a:solidFill>
            <a:schemeClr val="bg1"/>
          </a:solidFill>
          <a:ln>
            <a:solidFill>
              <a:schemeClr val="bg1"/>
            </a:solidFill>
          </a:ln>
        </p:spPr>
        <p:txBody>
          <a:bodyPr wrap="square" rtlCol="0">
            <a:spAutoFit/>
          </a:bodyPr>
          <a:lstStyle/>
          <a:p>
            <a:pPr>
              <a:spcBef>
                <a:spcPts val="450"/>
              </a:spcBef>
            </a:pPr>
            <a:endParaRPr lang="en-US" sz="900" dirty="0">
              <a:cs typeface="Times New Roman"/>
            </a:endParaRPr>
          </a:p>
        </p:txBody>
      </p:sp>
      <p:cxnSp>
        <p:nvCxnSpPr>
          <p:cNvPr id="5" name="Straight Connector 4"/>
          <p:cNvCxnSpPr/>
          <p:nvPr/>
        </p:nvCxnSpPr>
        <p:spPr>
          <a:xfrm>
            <a:off x="2442086" y="3274791"/>
            <a:ext cx="142147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778752" y="3268555"/>
            <a:ext cx="822960" cy="248209"/>
          </a:xfrm>
          <a:prstGeom prst="rect">
            <a:avLst/>
          </a:prstGeom>
          <a:noFill/>
        </p:spPr>
        <p:txBody>
          <a:bodyPr wrap="square" rtlCol="0">
            <a:spAutoFit/>
          </a:bodyPr>
          <a:lstStyle/>
          <a:p>
            <a:r>
              <a:rPr lang="en-US" sz="1013" dirty="0">
                <a:solidFill>
                  <a:schemeClr val="bg1"/>
                </a:solidFill>
              </a:rPr>
              <a:t>350 miles</a:t>
            </a:r>
          </a:p>
        </p:txBody>
      </p:sp>
      <p:sp>
        <p:nvSpPr>
          <p:cNvPr id="3" name="TextBox 2"/>
          <p:cNvSpPr txBox="1"/>
          <p:nvPr/>
        </p:nvSpPr>
        <p:spPr>
          <a:xfrm>
            <a:off x="1246894" y="2284445"/>
            <a:ext cx="3305324" cy="253916"/>
          </a:xfrm>
          <a:prstGeom prst="rect">
            <a:avLst/>
          </a:prstGeom>
          <a:solidFill>
            <a:schemeClr val="bg1"/>
          </a:solidFill>
        </p:spPr>
        <p:txBody>
          <a:bodyPr wrap="square" rtlCol="0">
            <a:spAutoFit/>
          </a:bodyPr>
          <a:lstStyle/>
          <a:p>
            <a:pPr>
              <a:spcBef>
                <a:spcPts val="450"/>
              </a:spcBef>
            </a:pPr>
            <a:endParaRPr lang="en-US" sz="1050" dirty="0"/>
          </a:p>
        </p:txBody>
      </p:sp>
      <p:sp>
        <p:nvSpPr>
          <p:cNvPr id="19" name="Content Placeholder 2"/>
          <p:cNvSpPr txBox="1">
            <a:spLocks/>
          </p:cNvSpPr>
          <p:nvPr/>
        </p:nvSpPr>
        <p:spPr>
          <a:xfrm>
            <a:off x="1193863" y="753841"/>
            <a:ext cx="3633788" cy="1884845"/>
          </a:xfrm>
          <a:prstGeom prst="rect">
            <a:avLst/>
          </a:prstGeom>
        </p:spPr>
        <p:txBody>
          <a:bodyPr vert="horz" lIns="68580" tIns="34290" rIns="68580" bIns="3429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sz="1575" dirty="0"/>
          </a:p>
        </p:txBody>
      </p:sp>
      <p:sp>
        <p:nvSpPr>
          <p:cNvPr id="11" name="TextBox 10"/>
          <p:cNvSpPr txBox="1"/>
          <p:nvPr/>
        </p:nvSpPr>
        <p:spPr>
          <a:xfrm>
            <a:off x="16625" y="1422355"/>
            <a:ext cx="5874072" cy="2528897"/>
          </a:xfrm>
          <a:prstGeom prst="rect">
            <a:avLst/>
          </a:prstGeom>
          <a:solidFill>
            <a:schemeClr val="bg1"/>
          </a:solidFill>
        </p:spPr>
        <p:txBody>
          <a:bodyPr wrap="square" rtlCol="0">
            <a:spAutoFit/>
          </a:bodyPr>
          <a:lstStyle/>
          <a:p>
            <a:pPr marL="285750" indent="-285750">
              <a:buFont typeface="Arial" charset="0"/>
              <a:buChar char="•"/>
            </a:pPr>
            <a:r>
              <a:rPr lang="en-US" sz="1800" dirty="0"/>
              <a:t>Reference Design Requirements</a:t>
            </a:r>
            <a:r>
              <a:rPr lang="en-US" sz="1800" i="1" dirty="0">
                <a:solidFill>
                  <a:srgbClr val="C00000"/>
                </a:solidFill>
              </a:rPr>
              <a:t> </a:t>
            </a:r>
          </a:p>
          <a:p>
            <a:pPr lvl="1">
              <a:buFont typeface="Wingdings" charset="2"/>
              <a:buChar char="Ø"/>
            </a:pPr>
            <a:r>
              <a:rPr lang="en-US" sz="1400" i="1" dirty="0"/>
              <a:t>10x effective collecting area of JVLA and ALMA at 30GHz</a:t>
            </a:r>
          </a:p>
          <a:p>
            <a:pPr lvl="1">
              <a:buFont typeface="Wingdings" charset="2"/>
              <a:buChar char="Ø"/>
            </a:pPr>
            <a:r>
              <a:rPr lang="en-US" sz="1400" i="1" dirty="0"/>
              <a:t>10x resolution of JVLA and ALMA</a:t>
            </a:r>
          </a:p>
          <a:p>
            <a:pPr lvl="1">
              <a:buFont typeface="Wingdings" charset="2"/>
              <a:buChar char="Ø"/>
            </a:pPr>
            <a:r>
              <a:rPr lang="en-US" sz="1400" i="1" dirty="0"/>
              <a:t>Frequency range: 1.2 –116 GHz (single-mode feeds)</a:t>
            </a:r>
          </a:p>
          <a:p>
            <a:pPr marL="214313" indent="-214313">
              <a:spcBef>
                <a:spcPts val="450"/>
              </a:spcBef>
              <a:buFont typeface="Arial" charset="0"/>
              <a:buChar char="•"/>
            </a:pPr>
            <a:r>
              <a:rPr lang="en-US" sz="1600" dirty="0"/>
              <a:t>214 18m offset Gregorian (feed-low) antennas</a:t>
            </a:r>
          </a:p>
          <a:p>
            <a:pPr marL="214313" indent="-214313">
              <a:spcBef>
                <a:spcPts val="450"/>
              </a:spcBef>
              <a:buFont typeface="Arial" charset="0"/>
              <a:buChar char="•"/>
            </a:pPr>
            <a:r>
              <a:rPr lang="en-US" sz="1600" dirty="0"/>
              <a:t>Fixed antenna locations in Southwest USA and Mexico: good 3mm site (40% core – 1km; 40% Plains = 30km; 20% outer 600km)</a:t>
            </a:r>
            <a:r>
              <a:rPr lang="en-US" sz="1200" dirty="0">
                <a:ea typeface="Times New Roman" charset="0"/>
                <a:cs typeface="Times New Roman" charset="0"/>
              </a:rPr>
              <a:t>  </a:t>
            </a:r>
          </a:p>
          <a:p>
            <a:pPr marL="285750" indent="-285750">
              <a:spcBef>
                <a:spcPts val="600"/>
              </a:spcBef>
              <a:buFont typeface="Arial"/>
              <a:buChar char="•"/>
            </a:pPr>
            <a:r>
              <a:rPr lang="en-US" sz="1600" dirty="0">
                <a:cs typeface="Times New Roman"/>
              </a:rPr>
              <a:t>Continuum sensitivity (10hr) = 0.1uJy/</a:t>
            </a:r>
            <a:r>
              <a:rPr lang="en-US" sz="1600" dirty="0" err="1">
                <a:cs typeface="Times New Roman"/>
              </a:rPr>
              <a:t>bm</a:t>
            </a:r>
            <a:r>
              <a:rPr lang="en-US" sz="1600" dirty="0">
                <a:cs typeface="Times New Roman"/>
              </a:rPr>
              <a:t> @ 1cm, 0.01” (T</a:t>
            </a:r>
            <a:r>
              <a:rPr lang="en-US" sz="1600" baseline="-25000" dirty="0">
                <a:cs typeface="Times New Roman"/>
              </a:rPr>
              <a:t>B</a:t>
            </a:r>
            <a:r>
              <a:rPr lang="en-US" sz="1600" dirty="0">
                <a:cs typeface="Times New Roman"/>
              </a:rPr>
              <a:t> = 2K)</a:t>
            </a:r>
          </a:p>
          <a:p>
            <a:pPr marL="285750" indent="-285750">
              <a:spcBef>
                <a:spcPts val="600"/>
              </a:spcBef>
              <a:buFont typeface="Arial"/>
              <a:buChar char="•"/>
            </a:pPr>
            <a:r>
              <a:rPr lang="en-US" sz="1600" dirty="0">
                <a:cs typeface="Times New Roman"/>
              </a:rPr>
              <a:t>Line sensitivity = 21.5uJy/</a:t>
            </a:r>
            <a:r>
              <a:rPr lang="en-US" sz="1600" dirty="0" err="1">
                <a:cs typeface="Times New Roman"/>
              </a:rPr>
              <a:t>bm</a:t>
            </a:r>
            <a:r>
              <a:rPr lang="en-US" sz="1600" dirty="0">
                <a:cs typeface="Times New Roman"/>
              </a:rPr>
              <a:t> @  1cm,  10 km/s, 1” (T</a:t>
            </a:r>
            <a:r>
              <a:rPr lang="en-US" sz="1600" baseline="-25000" dirty="0">
                <a:cs typeface="Times New Roman"/>
              </a:rPr>
              <a:t>B</a:t>
            </a:r>
            <a:r>
              <a:rPr lang="en-US" sz="1600" dirty="0">
                <a:cs typeface="Times New Roman"/>
              </a:rPr>
              <a:t> = 35mK)</a:t>
            </a:r>
          </a:p>
        </p:txBody>
      </p:sp>
      <p:grpSp>
        <p:nvGrpSpPr>
          <p:cNvPr id="4" name="Group 3"/>
          <p:cNvGrpSpPr/>
          <p:nvPr/>
        </p:nvGrpSpPr>
        <p:grpSpPr>
          <a:xfrm>
            <a:off x="5864170" y="85457"/>
            <a:ext cx="3142938" cy="4443814"/>
            <a:chOff x="4819620" y="551622"/>
            <a:chExt cx="3108221" cy="4465307"/>
          </a:xfrm>
        </p:grpSpPr>
        <p:grpSp>
          <p:nvGrpSpPr>
            <p:cNvPr id="9" name="Group 8"/>
            <p:cNvGrpSpPr/>
            <p:nvPr/>
          </p:nvGrpSpPr>
          <p:grpSpPr>
            <a:xfrm>
              <a:off x="4819620" y="551622"/>
              <a:ext cx="3108221" cy="2653748"/>
              <a:chOff x="4657458" y="776969"/>
              <a:chExt cx="4246981" cy="3838994"/>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458" y="776969"/>
                <a:ext cx="4246981" cy="3838994"/>
              </a:xfrm>
              <a:prstGeom prst="rect">
                <a:avLst/>
              </a:prstGeom>
            </p:spPr>
          </p:pic>
          <p:cxnSp>
            <p:nvCxnSpPr>
              <p:cNvPr id="7" name="Straight Arrow Connector 6"/>
              <p:cNvCxnSpPr/>
              <p:nvPr/>
            </p:nvCxnSpPr>
            <p:spPr>
              <a:xfrm flipV="1">
                <a:off x="5719470" y="1811212"/>
                <a:ext cx="2105680" cy="8483"/>
              </a:xfrm>
              <a:prstGeom prst="straightConnector1">
                <a:avLst/>
              </a:prstGeom>
              <a:ln w="285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435426" y="1572364"/>
                <a:ext cx="673768" cy="534287"/>
              </a:xfrm>
              <a:prstGeom prst="rect">
                <a:avLst/>
              </a:prstGeom>
              <a:noFill/>
            </p:spPr>
            <p:txBody>
              <a:bodyPr wrap="square" rtlCol="0">
                <a:spAutoFit/>
              </a:bodyPr>
              <a:lstStyle/>
              <a:p>
                <a:r>
                  <a:rPr lang="en-US" sz="900">
                    <a:solidFill>
                      <a:schemeClr val="bg1"/>
                    </a:solidFill>
                  </a:rPr>
                  <a:t>550km</a:t>
                </a:r>
                <a:endParaRPr lang="en-US" sz="900" dirty="0">
                  <a:solidFill>
                    <a:schemeClr val="bg1"/>
                  </a:solidFill>
                </a:endParaRPr>
              </a:p>
            </p:txBody>
          </p:sp>
        </p:grpSp>
        <p:pic>
          <p:nvPicPr>
            <p:cNvPr id="21" name="Content Placeholder 7"/>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19620" y="3268554"/>
              <a:ext cx="3108221" cy="1748375"/>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531" y="4246735"/>
              <a:ext cx="842104" cy="632513"/>
            </a:xfrm>
            <a:prstGeom prst="rect">
              <a:avLst/>
            </a:prstGeom>
          </p:spPr>
        </p:pic>
      </p:grpSp>
      <p:sp>
        <p:nvSpPr>
          <p:cNvPr id="12" name="TextBox 11">
            <a:extLst>
              <a:ext uri="{FF2B5EF4-FFF2-40B4-BE49-F238E27FC236}">
                <a16:creationId xmlns:a16="http://schemas.microsoft.com/office/drawing/2014/main" id="{50066726-D4B1-FE43-A55A-64C5945C5634}"/>
              </a:ext>
            </a:extLst>
          </p:cNvPr>
          <p:cNvSpPr txBox="1"/>
          <p:nvPr/>
        </p:nvSpPr>
        <p:spPr>
          <a:xfrm>
            <a:off x="-4" y="549509"/>
            <a:ext cx="5669280" cy="72327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800" i="1" dirty="0">
                <a:solidFill>
                  <a:srgbClr val="FF0000"/>
                </a:solidFill>
              </a:rPr>
              <a:t>Built on the legacy of the VLA and ALMA</a:t>
            </a:r>
          </a:p>
          <a:p>
            <a:pPr marL="285750" indent="-285750">
              <a:spcBef>
                <a:spcPts val="600"/>
              </a:spcBef>
              <a:buFont typeface="Arial" panose="020B0604020202020204" pitchFamily="34" charset="0"/>
              <a:buChar char="•"/>
            </a:pPr>
            <a:r>
              <a:rPr lang="en-US" sz="1800" i="1" dirty="0">
                <a:solidFill>
                  <a:srgbClr val="FF0000"/>
                </a:solidFill>
              </a:rPr>
              <a:t>Thermal imaging on </a:t>
            </a:r>
            <a:r>
              <a:rPr lang="en-US" sz="1800" i="1" dirty="0" err="1">
                <a:solidFill>
                  <a:srgbClr val="FF0000"/>
                </a:solidFill>
              </a:rPr>
              <a:t>milliarcsec</a:t>
            </a:r>
            <a:r>
              <a:rPr lang="en-US" sz="1800" i="1" dirty="0">
                <a:solidFill>
                  <a:srgbClr val="FF0000"/>
                </a:solidFill>
              </a:rPr>
              <a:t> scales</a:t>
            </a:r>
            <a:endParaRPr lang="en-US" sz="1600" dirty="0"/>
          </a:p>
        </p:txBody>
      </p:sp>
    </p:spTree>
    <p:extLst>
      <p:ext uri="{BB962C8B-B14F-4D97-AF65-F5344CB8AC3E}">
        <p14:creationId xmlns:p14="http://schemas.microsoft.com/office/powerpoint/2010/main" val="1336979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417B13E-9C1F-FA49-9549-C63C83D38692}"/>
              </a:ext>
            </a:extLst>
          </p:cNvPr>
          <p:cNvSpPr txBox="1"/>
          <p:nvPr/>
        </p:nvSpPr>
        <p:spPr>
          <a:xfrm>
            <a:off x="145992" y="127928"/>
            <a:ext cx="5365807" cy="369332"/>
          </a:xfrm>
          <a:prstGeom prst="rect">
            <a:avLst/>
          </a:prstGeom>
          <a:noFill/>
        </p:spPr>
        <p:txBody>
          <a:bodyPr wrap="square" rtlCol="0">
            <a:spAutoFit/>
          </a:bodyPr>
          <a:lstStyle/>
          <a:p>
            <a:r>
              <a:rPr lang="en-US" sz="1800" dirty="0"/>
              <a:t>ALMA (and </a:t>
            </a:r>
            <a:r>
              <a:rPr lang="en-US" sz="1800" dirty="0" err="1"/>
              <a:t>ngVLA</a:t>
            </a:r>
            <a:r>
              <a:rPr lang="en-US" sz="1800" dirty="0"/>
              <a:t>) Fine Structure Lines: [CII] 158um</a:t>
            </a:r>
          </a:p>
        </p:txBody>
      </p:sp>
      <p:sp>
        <p:nvSpPr>
          <p:cNvPr id="5" name="TextBox 4">
            <a:extLst>
              <a:ext uri="{FF2B5EF4-FFF2-40B4-BE49-F238E27FC236}">
                <a16:creationId xmlns:a16="http://schemas.microsoft.com/office/drawing/2014/main" id="{4F41C657-6B64-DD4C-BD6B-56310571E74A}"/>
              </a:ext>
            </a:extLst>
          </p:cNvPr>
          <p:cNvSpPr txBox="1"/>
          <p:nvPr/>
        </p:nvSpPr>
        <p:spPr>
          <a:xfrm>
            <a:off x="92255" y="497260"/>
            <a:ext cx="4271319" cy="60016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400" dirty="0"/>
              <a:t>z = 1.2 to 15;  SFR ~ 10 M</a:t>
            </a:r>
            <a:r>
              <a:rPr lang="en-US" sz="1400" baseline="-25000" dirty="0"/>
              <a:t>o</a:t>
            </a:r>
            <a:r>
              <a:rPr lang="en-US" sz="1400" dirty="0"/>
              <a:t>/</a:t>
            </a:r>
            <a:r>
              <a:rPr lang="en-US" sz="1400" dirty="0" err="1"/>
              <a:t>yr</a:t>
            </a:r>
            <a:r>
              <a:rPr lang="en-US" sz="1400" dirty="0"/>
              <a:t>  out z ~ 7</a:t>
            </a:r>
          </a:p>
          <a:p>
            <a:pPr marL="285750" indent="-285750">
              <a:spcBef>
                <a:spcPts val="600"/>
              </a:spcBef>
              <a:buFont typeface="Arial" panose="020B0604020202020204" pitchFamily="34" charset="0"/>
              <a:buChar char="•"/>
            </a:pPr>
            <a:r>
              <a:rPr lang="en-US" sz="1400" dirty="0"/>
              <a:t>Spectroscopic Redshifts and  Galaxy dynamics</a:t>
            </a:r>
          </a:p>
        </p:txBody>
      </p:sp>
      <p:pic>
        <p:nvPicPr>
          <p:cNvPr id="11" name="Picture 10">
            <a:extLst>
              <a:ext uri="{FF2B5EF4-FFF2-40B4-BE49-F238E27FC236}">
                <a16:creationId xmlns:a16="http://schemas.microsoft.com/office/drawing/2014/main" id="{853E8D31-8593-E947-8E15-AA4817BFE8A0}"/>
              </a:ext>
            </a:extLst>
          </p:cNvPr>
          <p:cNvPicPr>
            <a:picLocks noChangeAspect="1"/>
          </p:cNvPicPr>
          <p:nvPr/>
        </p:nvPicPr>
        <p:blipFill>
          <a:blip r:embed="rId2"/>
          <a:stretch>
            <a:fillRect/>
          </a:stretch>
        </p:blipFill>
        <p:spPr>
          <a:xfrm>
            <a:off x="1814363" y="3300066"/>
            <a:ext cx="4108173" cy="1798257"/>
          </a:xfrm>
          <a:prstGeom prst="rect">
            <a:avLst/>
          </a:prstGeom>
          <a:ln>
            <a:solidFill>
              <a:srgbClr val="C00000"/>
            </a:solidFill>
          </a:ln>
        </p:spPr>
      </p:pic>
      <p:sp>
        <p:nvSpPr>
          <p:cNvPr id="22" name="TextBox 21">
            <a:extLst>
              <a:ext uri="{FF2B5EF4-FFF2-40B4-BE49-F238E27FC236}">
                <a16:creationId xmlns:a16="http://schemas.microsoft.com/office/drawing/2014/main" id="{68043204-FA9D-384C-B8C8-D2B5BDB0E968}"/>
              </a:ext>
            </a:extLst>
          </p:cNvPr>
          <p:cNvSpPr txBox="1"/>
          <p:nvPr/>
        </p:nvSpPr>
        <p:spPr>
          <a:xfrm>
            <a:off x="92255" y="3930038"/>
            <a:ext cx="1831460" cy="507831"/>
          </a:xfrm>
          <a:prstGeom prst="rect">
            <a:avLst/>
          </a:prstGeom>
          <a:noFill/>
        </p:spPr>
        <p:txBody>
          <a:bodyPr wrap="square" rtlCol="0">
            <a:spAutoFit/>
          </a:bodyPr>
          <a:lstStyle/>
          <a:p>
            <a:r>
              <a:rPr lang="en-US" dirty="0" err="1"/>
              <a:t>ngVLA</a:t>
            </a:r>
            <a:r>
              <a:rPr lang="en-US" dirty="0"/>
              <a:t> imaging at </a:t>
            </a:r>
            <a:r>
              <a:rPr lang="en-US" i="1" dirty="0">
                <a:solidFill>
                  <a:srgbClr val="FF0000"/>
                </a:solidFill>
              </a:rPr>
              <a:t>z=16 </a:t>
            </a:r>
            <a:r>
              <a:rPr lang="en-US" dirty="0"/>
              <a:t>for SFR = 5 M</a:t>
            </a:r>
            <a:r>
              <a:rPr lang="en-US" baseline="-25000" dirty="0"/>
              <a:t>o</a:t>
            </a:r>
            <a:r>
              <a:rPr lang="en-US" dirty="0"/>
              <a:t>/</a:t>
            </a:r>
            <a:r>
              <a:rPr lang="en-US" dirty="0" err="1"/>
              <a:t>yr</a:t>
            </a:r>
            <a:endParaRPr lang="en-US" dirty="0"/>
          </a:p>
        </p:txBody>
      </p:sp>
      <p:grpSp>
        <p:nvGrpSpPr>
          <p:cNvPr id="6" name="Group 5">
            <a:extLst>
              <a:ext uri="{FF2B5EF4-FFF2-40B4-BE49-F238E27FC236}">
                <a16:creationId xmlns:a16="http://schemas.microsoft.com/office/drawing/2014/main" id="{71015921-A3E5-3A42-950D-1777DFA3E195}"/>
              </a:ext>
            </a:extLst>
          </p:cNvPr>
          <p:cNvGrpSpPr/>
          <p:nvPr/>
        </p:nvGrpSpPr>
        <p:grpSpPr>
          <a:xfrm>
            <a:off x="6317673" y="127928"/>
            <a:ext cx="2610196" cy="4970395"/>
            <a:chOff x="6317673" y="127928"/>
            <a:chExt cx="2610196" cy="4970395"/>
          </a:xfrm>
        </p:grpSpPr>
        <p:grpSp>
          <p:nvGrpSpPr>
            <p:cNvPr id="19" name="Group 18">
              <a:extLst>
                <a:ext uri="{FF2B5EF4-FFF2-40B4-BE49-F238E27FC236}">
                  <a16:creationId xmlns:a16="http://schemas.microsoft.com/office/drawing/2014/main" id="{C71E3116-8713-4447-8C83-AD53B516C36B}"/>
                </a:ext>
              </a:extLst>
            </p:cNvPr>
            <p:cNvGrpSpPr/>
            <p:nvPr/>
          </p:nvGrpSpPr>
          <p:grpSpPr>
            <a:xfrm>
              <a:off x="6467581" y="127928"/>
              <a:ext cx="2381832" cy="4937144"/>
              <a:chOff x="6467581" y="127928"/>
              <a:chExt cx="2381832" cy="4937144"/>
            </a:xfrm>
          </p:grpSpPr>
          <p:grpSp>
            <p:nvGrpSpPr>
              <p:cNvPr id="16" name="Group 15">
                <a:extLst>
                  <a:ext uri="{FF2B5EF4-FFF2-40B4-BE49-F238E27FC236}">
                    <a16:creationId xmlns:a16="http://schemas.microsoft.com/office/drawing/2014/main" id="{B335BCF7-983D-0349-86C8-C11C8C3DCACE}"/>
                  </a:ext>
                </a:extLst>
              </p:cNvPr>
              <p:cNvGrpSpPr/>
              <p:nvPr/>
            </p:nvGrpSpPr>
            <p:grpSpPr>
              <a:xfrm>
                <a:off x="6467581" y="127928"/>
                <a:ext cx="2381832" cy="4937144"/>
                <a:chOff x="6467581" y="127928"/>
                <a:chExt cx="2381832" cy="4937144"/>
              </a:xfrm>
            </p:grpSpPr>
            <p:pic>
              <p:nvPicPr>
                <p:cNvPr id="3" name="Picture 2">
                  <a:extLst>
                    <a:ext uri="{FF2B5EF4-FFF2-40B4-BE49-F238E27FC236}">
                      <a16:creationId xmlns:a16="http://schemas.microsoft.com/office/drawing/2014/main" id="{7DD57F30-EEE8-6E45-85CA-F1F8F0DB967A}"/>
                    </a:ext>
                  </a:extLst>
                </p:cNvPr>
                <p:cNvPicPr>
                  <a:picLocks noChangeAspect="1"/>
                </p:cNvPicPr>
                <p:nvPr/>
              </p:nvPicPr>
              <p:blipFill>
                <a:blip r:embed="rId3"/>
                <a:stretch>
                  <a:fillRect/>
                </a:stretch>
              </p:blipFill>
              <p:spPr>
                <a:xfrm>
                  <a:off x="6530460" y="127928"/>
                  <a:ext cx="1985696" cy="1625943"/>
                </a:xfrm>
                <a:prstGeom prst="rect">
                  <a:avLst/>
                </a:prstGeom>
                <a:ln>
                  <a:noFill/>
                </a:ln>
              </p:spPr>
            </p:pic>
            <p:pic>
              <p:nvPicPr>
                <p:cNvPr id="7" name="Picture 6">
                  <a:extLst>
                    <a:ext uri="{FF2B5EF4-FFF2-40B4-BE49-F238E27FC236}">
                      <a16:creationId xmlns:a16="http://schemas.microsoft.com/office/drawing/2014/main" id="{350EDC9C-5E67-F74D-9FBB-3404F5AE40A5}"/>
                    </a:ext>
                  </a:extLst>
                </p:cNvPr>
                <p:cNvPicPr>
                  <a:picLocks noChangeAspect="1"/>
                </p:cNvPicPr>
                <p:nvPr/>
              </p:nvPicPr>
              <p:blipFill>
                <a:blip r:embed="rId4"/>
                <a:stretch>
                  <a:fillRect/>
                </a:stretch>
              </p:blipFill>
              <p:spPr>
                <a:xfrm>
                  <a:off x="6467581" y="3379814"/>
                  <a:ext cx="2381832" cy="1685258"/>
                </a:xfrm>
                <a:prstGeom prst="rect">
                  <a:avLst/>
                </a:prstGeom>
                <a:ln>
                  <a:noFill/>
                </a:ln>
              </p:spPr>
            </p:pic>
            <p:pic>
              <p:nvPicPr>
                <p:cNvPr id="9" name="Picture 8">
                  <a:extLst>
                    <a:ext uri="{FF2B5EF4-FFF2-40B4-BE49-F238E27FC236}">
                      <a16:creationId xmlns:a16="http://schemas.microsoft.com/office/drawing/2014/main" id="{7736C69C-6E26-C347-A213-92B93144072F}"/>
                    </a:ext>
                  </a:extLst>
                </p:cNvPr>
                <p:cNvPicPr>
                  <a:picLocks noChangeAspect="1"/>
                </p:cNvPicPr>
                <p:nvPr/>
              </p:nvPicPr>
              <p:blipFill>
                <a:blip r:embed="rId5"/>
                <a:stretch>
                  <a:fillRect/>
                </a:stretch>
              </p:blipFill>
              <p:spPr>
                <a:xfrm>
                  <a:off x="6763954" y="1753871"/>
                  <a:ext cx="2085459" cy="1575595"/>
                </a:xfrm>
                <a:prstGeom prst="rect">
                  <a:avLst/>
                </a:prstGeom>
                <a:ln>
                  <a:noFill/>
                </a:ln>
              </p:spPr>
            </p:pic>
          </p:grpSp>
          <p:sp>
            <p:nvSpPr>
              <p:cNvPr id="17" name="TextBox 16">
                <a:extLst>
                  <a:ext uri="{FF2B5EF4-FFF2-40B4-BE49-F238E27FC236}">
                    <a16:creationId xmlns:a16="http://schemas.microsoft.com/office/drawing/2014/main" id="{EB73B0A2-0839-7745-880A-36FEDFDC5918}"/>
                  </a:ext>
                </a:extLst>
              </p:cNvPr>
              <p:cNvSpPr txBox="1"/>
              <p:nvPr/>
            </p:nvSpPr>
            <p:spPr>
              <a:xfrm>
                <a:off x="7477138" y="197276"/>
                <a:ext cx="914400" cy="461665"/>
              </a:xfrm>
              <a:prstGeom prst="rect">
                <a:avLst/>
              </a:prstGeom>
              <a:noFill/>
              <a:ln>
                <a:noFill/>
              </a:ln>
            </p:spPr>
            <p:txBody>
              <a:bodyPr wrap="square" rtlCol="0">
                <a:spAutoFit/>
              </a:bodyPr>
              <a:lstStyle/>
              <a:p>
                <a:r>
                  <a:rPr lang="en-US" sz="1200" dirty="0">
                    <a:solidFill>
                      <a:schemeClr val="bg1"/>
                    </a:solidFill>
                  </a:rPr>
                  <a:t>Z=6.1 LBG</a:t>
                </a:r>
              </a:p>
              <a:p>
                <a:r>
                  <a:rPr lang="en-US" sz="1200" dirty="0">
                    <a:solidFill>
                      <a:schemeClr val="bg1"/>
                    </a:solidFill>
                  </a:rPr>
                  <a:t>SFR ~ 50</a:t>
                </a:r>
              </a:p>
            </p:txBody>
          </p:sp>
          <p:sp>
            <p:nvSpPr>
              <p:cNvPr id="18" name="TextBox 17">
                <a:extLst>
                  <a:ext uri="{FF2B5EF4-FFF2-40B4-BE49-F238E27FC236}">
                    <a16:creationId xmlns:a16="http://schemas.microsoft.com/office/drawing/2014/main" id="{0F179993-5391-AD4F-8B75-51E746FA089D}"/>
                  </a:ext>
                </a:extLst>
              </p:cNvPr>
              <p:cNvSpPr txBox="1"/>
              <p:nvPr/>
            </p:nvSpPr>
            <p:spPr>
              <a:xfrm>
                <a:off x="7086600" y="2915646"/>
                <a:ext cx="847738" cy="261610"/>
              </a:xfrm>
              <a:prstGeom prst="rect">
                <a:avLst/>
              </a:prstGeom>
              <a:noFill/>
              <a:ln>
                <a:noFill/>
              </a:ln>
            </p:spPr>
            <p:txBody>
              <a:bodyPr wrap="square" rtlCol="0">
                <a:spAutoFit/>
              </a:bodyPr>
              <a:lstStyle/>
              <a:p>
                <a:r>
                  <a:rPr lang="en-US" sz="1100" dirty="0"/>
                  <a:t>Jones </a:t>
                </a:r>
                <a:r>
                  <a:rPr lang="en-US" sz="1100" dirty="0" err="1"/>
                  <a:t>ea</a:t>
                </a:r>
                <a:endParaRPr lang="en-US" sz="1100" dirty="0"/>
              </a:p>
            </p:txBody>
          </p:sp>
        </p:grpSp>
        <p:sp>
          <p:nvSpPr>
            <p:cNvPr id="2" name="Rectangle 1">
              <a:extLst>
                <a:ext uri="{FF2B5EF4-FFF2-40B4-BE49-F238E27FC236}">
                  <a16:creationId xmlns:a16="http://schemas.microsoft.com/office/drawing/2014/main" id="{D6F5182E-22E2-0A47-96AF-E1966452A976}"/>
                </a:ext>
              </a:extLst>
            </p:cNvPr>
            <p:cNvSpPr/>
            <p:nvPr/>
          </p:nvSpPr>
          <p:spPr>
            <a:xfrm>
              <a:off x="6317673" y="127928"/>
              <a:ext cx="2610196" cy="49703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5D293AAB-14ED-D04D-8199-F8885A420178}"/>
              </a:ext>
            </a:extLst>
          </p:cNvPr>
          <p:cNvGrpSpPr/>
          <p:nvPr/>
        </p:nvGrpSpPr>
        <p:grpSpPr>
          <a:xfrm>
            <a:off x="232756" y="1141520"/>
            <a:ext cx="5004262" cy="2103738"/>
            <a:chOff x="232756" y="1166459"/>
            <a:chExt cx="5004262" cy="2103738"/>
          </a:xfrm>
        </p:grpSpPr>
        <p:grpSp>
          <p:nvGrpSpPr>
            <p:cNvPr id="23" name="Group 22">
              <a:extLst>
                <a:ext uri="{FF2B5EF4-FFF2-40B4-BE49-F238E27FC236}">
                  <a16:creationId xmlns:a16="http://schemas.microsoft.com/office/drawing/2014/main" id="{A2061786-86C2-7B43-884B-0DFB41B9094A}"/>
                </a:ext>
              </a:extLst>
            </p:cNvPr>
            <p:cNvGrpSpPr/>
            <p:nvPr/>
          </p:nvGrpSpPr>
          <p:grpSpPr>
            <a:xfrm>
              <a:off x="467164" y="1166459"/>
              <a:ext cx="4613953" cy="2103738"/>
              <a:chOff x="467164" y="1225728"/>
              <a:chExt cx="4613953" cy="2103738"/>
            </a:xfrm>
          </p:grpSpPr>
          <p:pic>
            <p:nvPicPr>
              <p:cNvPr id="13" name="Picture 12">
                <a:extLst>
                  <a:ext uri="{FF2B5EF4-FFF2-40B4-BE49-F238E27FC236}">
                    <a16:creationId xmlns:a16="http://schemas.microsoft.com/office/drawing/2014/main" id="{E551DB49-5AAD-9042-A12C-EEBBB06859E0}"/>
                  </a:ext>
                </a:extLst>
              </p:cNvPr>
              <p:cNvPicPr>
                <a:picLocks noChangeAspect="1"/>
              </p:cNvPicPr>
              <p:nvPr/>
            </p:nvPicPr>
            <p:blipFill>
              <a:blip r:embed="rId6"/>
              <a:stretch>
                <a:fillRect/>
              </a:stretch>
            </p:blipFill>
            <p:spPr>
              <a:xfrm>
                <a:off x="467164" y="1225728"/>
                <a:ext cx="1946189" cy="2103738"/>
              </a:xfrm>
              <a:prstGeom prst="rect">
                <a:avLst/>
              </a:prstGeom>
            </p:spPr>
          </p:pic>
          <p:pic>
            <p:nvPicPr>
              <p:cNvPr id="15" name="Picture 14">
                <a:extLst>
                  <a:ext uri="{FF2B5EF4-FFF2-40B4-BE49-F238E27FC236}">
                    <a16:creationId xmlns:a16="http://schemas.microsoft.com/office/drawing/2014/main" id="{EB738B14-7F3C-624C-8D73-6FF404131D3F}"/>
                  </a:ext>
                </a:extLst>
              </p:cNvPr>
              <p:cNvPicPr>
                <a:picLocks noChangeAspect="1"/>
              </p:cNvPicPr>
              <p:nvPr/>
            </p:nvPicPr>
            <p:blipFill>
              <a:blip r:embed="rId7"/>
              <a:stretch>
                <a:fillRect/>
              </a:stretch>
            </p:blipFill>
            <p:spPr>
              <a:xfrm>
                <a:off x="2646847" y="1686056"/>
                <a:ext cx="2434270" cy="1172552"/>
              </a:xfrm>
              <a:prstGeom prst="rect">
                <a:avLst/>
              </a:prstGeom>
            </p:spPr>
          </p:pic>
          <p:sp>
            <p:nvSpPr>
              <p:cNvPr id="20" name="TextBox 19">
                <a:extLst>
                  <a:ext uri="{FF2B5EF4-FFF2-40B4-BE49-F238E27FC236}">
                    <a16:creationId xmlns:a16="http://schemas.microsoft.com/office/drawing/2014/main" id="{F1783B4F-4B1F-A54A-9F33-663AFE8B7D11}"/>
                  </a:ext>
                </a:extLst>
              </p:cNvPr>
              <p:cNvSpPr txBox="1"/>
              <p:nvPr/>
            </p:nvSpPr>
            <p:spPr>
              <a:xfrm>
                <a:off x="2830480" y="1434265"/>
                <a:ext cx="2026774" cy="276999"/>
              </a:xfrm>
              <a:prstGeom prst="rect">
                <a:avLst/>
              </a:prstGeom>
              <a:noFill/>
            </p:spPr>
            <p:txBody>
              <a:bodyPr wrap="square" rtlCol="0">
                <a:spAutoFit/>
              </a:bodyPr>
              <a:lstStyle/>
              <a:p>
                <a:r>
                  <a:rPr lang="en-US" sz="1200" dirty="0"/>
                  <a:t>Z = 7.5 QSO  SFR ~ 200</a:t>
                </a:r>
              </a:p>
            </p:txBody>
          </p:sp>
          <p:sp>
            <p:nvSpPr>
              <p:cNvPr id="21" name="TextBox 20">
                <a:extLst>
                  <a:ext uri="{FF2B5EF4-FFF2-40B4-BE49-F238E27FC236}">
                    <a16:creationId xmlns:a16="http://schemas.microsoft.com/office/drawing/2014/main" id="{650FA8E7-A28B-A243-A08B-2DBFB74317FE}"/>
                  </a:ext>
                </a:extLst>
              </p:cNvPr>
              <p:cNvSpPr txBox="1"/>
              <p:nvPr/>
            </p:nvSpPr>
            <p:spPr>
              <a:xfrm>
                <a:off x="3409454" y="2833399"/>
                <a:ext cx="1447800" cy="253916"/>
              </a:xfrm>
              <a:prstGeom prst="rect">
                <a:avLst/>
              </a:prstGeom>
              <a:noFill/>
            </p:spPr>
            <p:txBody>
              <a:bodyPr wrap="square" rtlCol="0">
                <a:spAutoFit/>
              </a:bodyPr>
              <a:lstStyle/>
              <a:p>
                <a:r>
                  <a:rPr lang="en-US" sz="1050" dirty="0" err="1"/>
                  <a:t>Venemans</a:t>
                </a:r>
                <a:r>
                  <a:rPr lang="en-US" sz="1050" dirty="0"/>
                  <a:t> ea.</a:t>
                </a:r>
              </a:p>
            </p:txBody>
          </p:sp>
        </p:grpSp>
        <p:sp>
          <p:nvSpPr>
            <p:cNvPr id="8" name="Rectangle 7">
              <a:extLst>
                <a:ext uri="{FF2B5EF4-FFF2-40B4-BE49-F238E27FC236}">
                  <a16:creationId xmlns:a16="http://schemas.microsoft.com/office/drawing/2014/main" id="{D1EF43F4-99EA-2E45-9958-8E38D1A6BBEC}"/>
                </a:ext>
              </a:extLst>
            </p:cNvPr>
            <p:cNvSpPr/>
            <p:nvPr/>
          </p:nvSpPr>
          <p:spPr>
            <a:xfrm>
              <a:off x="232756" y="1166459"/>
              <a:ext cx="5004262" cy="21037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094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Screen Shot 2015-07-15 at 2.41.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6818" y="779277"/>
            <a:ext cx="3249975" cy="2102644"/>
          </a:xfrm>
          <a:prstGeom prst="rect">
            <a:avLst/>
          </a:prstGeom>
        </p:spPr>
      </p:pic>
      <p:sp>
        <p:nvSpPr>
          <p:cNvPr id="67587" name="TextBox 2"/>
          <p:cNvSpPr txBox="1">
            <a:spLocks noChangeArrowheads="1"/>
          </p:cNvSpPr>
          <p:nvPr/>
        </p:nvSpPr>
        <p:spPr bwMode="auto">
          <a:xfrm>
            <a:off x="1992820" y="95365"/>
            <a:ext cx="5328617" cy="6001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algn="ctr" eaLnBrk="1" hangingPunct="1"/>
            <a:r>
              <a:rPr lang="en-US" sz="1800" b="0" dirty="0"/>
              <a:t>Next-Gen Synergy: Cosmic Conversion of Gas to Stars</a:t>
            </a:r>
          </a:p>
          <a:p>
            <a:pPr algn="ctr" eaLnBrk="1" hangingPunct="1"/>
            <a:r>
              <a:rPr lang="en-US" sz="1500" b="0" dirty="0"/>
              <a:t>‘Precision galaxy formation’</a:t>
            </a:r>
          </a:p>
        </p:txBody>
      </p:sp>
      <p:sp>
        <p:nvSpPr>
          <p:cNvPr id="67588" name="TextBox 3"/>
          <p:cNvSpPr txBox="1">
            <a:spLocks noChangeArrowheads="1"/>
          </p:cNvSpPr>
          <p:nvPr/>
        </p:nvSpPr>
        <p:spPr bwMode="auto">
          <a:xfrm>
            <a:off x="1299298" y="3112895"/>
            <a:ext cx="3689081" cy="323165"/>
          </a:xfrm>
          <a:prstGeom prst="rect">
            <a:avLst/>
          </a:prstGeom>
          <a:solidFill>
            <a:srgbClr val="FFFFFF"/>
          </a:solidFill>
          <a:ln>
            <a:noFill/>
          </a:ln>
          <a:extLst/>
        </p:spPr>
        <p:txBody>
          <a:bodyPr wrap="squar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buFont typeface="Wingdings" charset="0"/>
              <a:defRPr sz="2400" b="1">
                <a:solidFill>
                  <a:schemeClr val="tx1"/>
                </a:solidFill>
                <a:latin typeface="Times New Roman" charset="0"/>
                <a:ea typeface="ＭＳ Ｐゴシック" charset="0"/>
              </a:defRPr>
            </a:lvl9pPr>
          </a:lstStyle>
          <a:p>
            <a:pPr eaLnBrk="1" hangingPunct="1">
              <a:spcAft>
                <a:spcPts val="450"/>
              </a:spcAft>
            </a:pPr>
            <a:r>
              <a:rPr lang="en-US" sz="1500" b="0" dirty="0"/>
              <a:t>WFIRST/JWST: stars, star formation, dust</a:t>
            </a:r>
          </a:p>
        </p:txBody>
      </p:sp>
      <p:cxnSp>
        <p:nvCxnSpPr>
          <p:cNvPr id="5" name="Straight Arrow Connector 4"/>
          <p:cNvCxnSpPr/>
          <p:nvPr/>
        </p:nvCxnSpPr>
        <p:spPr>
          <a:xfrm flipH="1">
            <a:off x="3857012" y="1534396"/>
            <a:ext cx="151575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 name="Picture 14" descr="vlasample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576" y="3674767"/>
            <a:ext cx="2706367" cy="1272817"/>
          </a:xfrm>
          <a:prstGeom prst="rect">
            <a:avLst/>
          </a:prstGeom>
        </p:spPr>
      </p:pic>
      <p:sp>
        <p:nvSpPr>
          <p:cNvPr id="7" name="TextBox 6"/>
          <p:cNvSpPr txBox="1"/>
          <p:nvPr/>
        </p:nvSpPr>
        <p:spPr>
          <a:xfrm>
            <a:off x="5382392" y="3074733"/>
            <a:ext cx="2666798" cy="553998"/>
          </a:xfrm>
          <a:prstGeom prst="rect">
            <a:avLst/>
          </a:prstGeom>
          <a:noFill/>
        </p:spPr>
        <p:txBody>
          <a:bodyPr wrap="square" rtlCol="0">
            <a:spAutoFit/>
          </a:bodyPr>
          <a:lstStyle/>
          <a:p>
            <a:pPr algn="l"/>
            <a:r>
              <a:rPr lang="en-US" dirty="0" err="1">
                <a:latin typeface="Times New Roman"/>
                <a:cs typeface="Times New Roman"/>
              </a:rPr>
              <a:t>ngVLA</a:t>
            </a:r>
            <a:r>
              <a:rPr lang="en-US" dirty="0">
                <a:latin typeface="Times New Roman"/>
                <a:cs typeface="Times New Roman"/>
              </a:rPr>
              <a:t> and ALMA: </a:t>
            </a:r>
            <a:r>
              <a:rPr lang="en-US" sz="1500" dirty="0">
                <a:latin typeface="Times New Roman"/>
                <a:cs typeface="Times New Roman"/>
              </a:rPr>
              <a:t>cold gas fueling cosmic star formation</a:t>
            </a:r>
          </a:p>
        </p:txBody>
      </p:sp>
      <p:grpSp>
        <p:nvGrpSpPr>
          <p:cNvPr id="10" name="Group 9"/>
          <p:cNvGrpSpPr/>
          <p:nvPr/>
        </p:nvGrpSpPr>
        <p:grpSpPr>
          <a:xfrm>
            <a:off x="4874074" y="748148"/>
            <a:ext cx="3224097" cy="2262744"/>
            <a:chOff x="5037399" y="1608792"/>
            <a:chExt cx="3584974" cy="2556040"/>
          </a:xfrm>
        </p:grpSpPr>
        <p:grpSp>
          <p:nvGrpSpPr>
            <p:cNvPr id="11" name="Group 10"/>
            <p:cNvGrpSpPr/>
            <p:nvPr/>
          </p:nvGrpSpPr>
          <p:grpSpPr>
            <a:xfrm>
              <a:off x="5037399" y="1608792"/>
              <a:ext cx="3584974" cy="2556040"/>
              <a:chOff x="6716531" y="1296343"/>
              <a:chExt cx="4779965" cy="3408053"/>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6531" y="1296343"/>
                <a:ext cx="4779965" cy="3408053"/>
              </a:xfrm>
              <a:prstGeom prst="rect">
                <a:avLst/>
              </a:prstGeom>
              <a:ln>
                <a:noFill/>
              </a:ln>
            </p:spPr>
          </p:pic>
          <p:sp>
            <p:nvSpPr>
              <p:cNvPr id="16" name="TextBox 15"/>
              <p:cNvSpPr txBox="1"/>
              <p:nvPr/>
            </p:nvSpPr>
            <p:spPr>
              <a:xfrm>
                <a:off x="10566400" y="1454466"/>
                <a:ext cx="714703" cy="417205"/>
              </a:xfrm>
              <a:prstGeom prst="rect">
                <a:avLst/>
              </a:prstGeom>
              <a:noFill/>
            </p:spPr>
            <p:txBody>
              <a:bodyPr wrap="square" rtlCol="0">
                <a:spAutoFit/>
              </a:bodyPr>
              <a:lstStyle/>
              <a:p>
                <a:r>
                  <a:rPr lang="en-US" sz="1200"/>
                  <a:t>Gas</a:t>
                </a:r>
              </a:p>
            </p:txBody>
          </p:sp>
          <p:sp>
            <p:nvSpPr>
              <p:cNvPr id="17" name="TextBox 16"/>
              <p:cNvSpPr txBox="1"/>
              <p:nvPr/>
            </p:nvSpPr>
            <p:spPr>
              <a:xfrm>
                <a:off x="8255172" y="3758653"/>
                <a:ext cx="1067501" cy="347670"/>
              </a:xfrm>
              <a:prstGeom prst="rect">
                <a:avLst/>
              </a:prstGeom>
              <a:noFill/>
            </p:spPr>
            <p:txBody>
              <a:bodyPr wrap="square" rtlCol="0">
                <a:spAutoFit/>
              </a:bodyPr>
              <a:lstStyle/>
              <a:p>
                <a:r>
                  <a:rPr lang="en-US" sz="900" dirty="0">
                    <a:solidFill>
                      <a:srgbClr val="FF0000"/>
                    </a:solidFill>
                  </a:rPr>
                  <a:t>ALMA</a:t>
                </a:r>
              </a:p>
            </p:txBody>
          </p:sp>
          <p:sp>
            <p:nvSpPr>
              <p:cNvPr id="18" name="TextBox 17"/>
              <p:cNvSpPr txBox="1"/>
              <p:nvPr/>
            </p:nvSpPr>
            <p:spPr>
              <a:xfrm>
                <a:off x="8432800" y="2851427"/>
                <a:ext cx="1067501" cy="347670"/>
              </a:xfrm>
              <a:prstGeom prst="rect">
                <a:avLst/>
              </a:prstGeom>
              <a:noFill/>
            </p:spPr>
            <p:txBody>
              <a:bodyPr wrap="square" rtlCol="0">
                <a:spAutoFit/>
              </a:bodyPr>
              <a:lstStyle/>
              <a:p>
                <a:r>
                  <a:rPr lang="en-US" sz="900" dirty="0">
                    <a:solidFill>
                      <a:srgbClr val="008F00"/>
                    </a:solidFill>
                  </a:rPr>
                  <a:t>NGVLA</a:t>
                </a:r>
              </a:p>
            </p:txBody>
          </p:sp>
        </p:grpSp>
        <p:sp>
          <p:nvSpPr>
            <p:cNvPr id="13" name="TextBox 12"/>
            <p:cNvSpPr txBox="1"/>
            <p:nvPr/>
          </p:nvSpPr>
          <p:spPr>
            <a:xfrm>
              <a:off x="7606966" y="3471446"/>
              <a:ext cx="821156" cy="312904"/>
            </a:xfrm>
            <a:prstGeom prst="rect">
              <a:avLst/>
            </a:prstGeom>
            <a:noFill/>
          </p:spPr>
          <p:txBody>
            <a:bodyPr wrap="square" rtlCol="0">
              <a:spAutoFit/>
            </a:bodyPr>
            <a:lstStyle/>
            <a:p>
              <a:r>
                <a:rPr lang="en-US" sz="1200" dirty="0" err="1"/>
                <a:t>Decarli</a:t>
              </a:r>
              <a:endParaRPr lang="en-US" sz="1200" dirty="0"/>
            </a:p>
          </p:txBody>
        </p:sp>
      </p:grpSp>
      <p:grpSp>
        <p:nvGrpSpPr>
          <p:cNvPr id="2" name="Group 1">
            <a:extLst>
              <a:ext uri="{FF2B5EF4-FFF2-40B4-BE49-F238E27FC236}">
                <a16:creationId xmlns:a16="http://schemas.microsoft.com/office/drawing/2014/main" id="{0C383AF0-091A-BF46-907A-C597F17C87B0}"/>
              </a:ext>
            </a:extLst>
          </p:cNvPr>
          <p:cNvGrpSpPr/>
          <p:nvPr/>
        </p:nvGrpSpPr>
        <p:grpSpPr>
          <a:xfrm>
            <a:off x="1014864" y="3612106"/>
            <a:ext cx="3931209" cy="1325530"/>
            <a:chOff x="1314122" y="3538063"/>
            <a:chExt cx="4253677" cy="1416198"/>
          </a:xfrm>
        </p:grpSpPr>
        <p:pic>
          <p:nvPicPr>
            <p:cNvPr id="6" name="Picture 5" descr="image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4122" y="3540138"/>
              <a:ext cx="1953291" cy="1407446"/>
            </a:xfrm>
            <a:prstGeom prst="rect">
              <a:avLst/>
            </a:prstGeom>
          </p:spPr>
        </p:pic>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73952" y="3540137"/>
              <a:ext cx="1528783" cy="1414124"/>
            </a:xfrm>
            <a:prstGeom prst="rect">
              <a:avLst/>
            </a:prstGeom>
          </p:spPr>
        </p:pic>
        <p:pic>
          <p:nvPicPr>
            <p:cNvPr id="20" name="Picture 19">
              <a:extLst>
                <a:ext uri="{FF2B5EF4-FFF2-40B4-BE49-F238E27FC236}">
                  <a16:creationId xmlns:a16="http://schemas.microsoft.com/office/drawing/2014/main" id="{380C470C-5C65-5949-807E-1852FEFE120F}"/>
                </a:ext>
              </a:extLst>
            </p:cNvPr>
            <p:cNvPicPr>
              <a:picLocks noChangeAspect="1"/>
            </p:cNvPicPr>
            <p:nvPr/>
          </p:nvPicPr>
          <p:blipFill>
            <a:blip r:embed="rId8"/>
            <a:stretch>
              <a:fillRect/>
            </a:stretch>
          </p:blipFill>
          <p:spPr>
            <a:xfrm>
              <a:off x="3290578" y="3538063"/>
              <a:ext cx="2277221" cy="1416198"/>
            </a:xfrm>
            <a:prstGeom prst="rect">
              <a:avLst/>
            </a:prstGeom>
          </p:spPr>
        </p:pic>
      </p:grpSp>
    </p:spTree>
    <p:extLst>
      <p:ext uri="{BB962C8B-B14F-4D97-AF65-F5344CB8AC3E}">
        <p14:creationId xmlns:p14="http://schemas.microsoft.com/office/powerpoint/2010/main" val="154182183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8CC41A2-4604-414B-B8EC-BAA3867796C2}"/>
              </a:ext>
            </a:extLst>
          </p:cNvPr>
          <p:cNvSpPr txBox="1"/>
          <p:nvPr/>
        </p:nvSpPr>
        <p:spPr>
          <a:xfrm>
            <a:off x="2200527" y="66189"/>
            <a:ext cx="4733750" cy="400110"/>
          </a:xfrm>
          <a:prstGeom prst="rect">
            <a:avLst/>
          </a:prstGeom>
          <a:noFill/>
        </p:spPr>
        <p:txBody>
          <a:bodyPr wrap="square" rtlCol="0">
            <a:spAutoFit/>
          </a:bodyPr>
          <a:lstStyle/>
          <a:p>
            <a:r>
              <a:rPr lang="en-US" sz="2000" dirty="0" err="1"/>
              <a:t>ngVLA</a:t>
            </a:r>
            <a:r>
              <a:rPr lang="en-US" sz="2000" dirty="0"/>
              <a:t>: The Road to Astro 2020, and beyond </a:t>
            </a:r>
            <a:endParaRPr lang="en-US" sz="1800" dirty="0"/>
          </a:p>
        </p:txBody>
      </p:sp>
      <p:sp>
        <p:nvSpPr>
          <p:cNvPr id="196" name="TextBox 195">
            <a:extLst>
              <a:ext uri="{FF2B5EF4-FFF2-40B4-BE49-F238E27FC236}">
                <a16:creationId xmlns:a16="http://schemas.microsoft.com/office/drawing/2014/main" id="{4BF95FA5-4954-2446-A90E-FCB0B7CB5A37}"/>
              </a:ext>
            </a:extLst>
          </p:cNvPr>
          <p:cNvSpPr txBox="1"/>
          <p:nvPr/>
        </p:nvSpPr>
        <p:spPr>
          <a:xfrm>
            <a:off x="136506" y="536737"/>
            <a:ext cx="8799675" cy="3693319"/>
          </a:xfrm>
          <a:prstGeom prst="rect">
            <a:avLst/>
          </a:prstGeom>
          <a:noFill/>
        </p:spPr>
        <p:txBody>
          <a:bodyPr wrap="square" rtlCol="0">
            <a:spAutoFit/>
          </a:bodyPr>
          <a:lstStyle/>
          <a:p>
            <a:pPr marL="285750" indent="-285750">
              <a:spcBef>
                <a:spcPts val="450"/>
              </a:spcBef>
              <a:buFont typeface="Arial" panose="020B0604020202020204" pitchFamily="34" charset="0"/>
              <a:buChar char="•"/>
            </a:pPr>
            <a:r>
              <a:rPr lang="en-US" sz="1600" i="1" dirty="0" err="1">
                <a:solidFill>
                  <a:srgbClr val="FF0000"/>
                </a:solidFill>
              </a:rPr>
              <a:t>CoDR</a:t>
            </a:r>
            <a:r>
              <a:rPr lang="en-US" sz="1600" i="1" dirty="0">
                <a:solidFill>
                  <a:srgbClr val="FF0000"/>
                </a:solidFill>
              </a:rPr>
              <a:t>-level reference design</a:t>
            </a:r>
            <a:r>
              <a:rPr lang="en-US" sz="1600" dirty="0">
                <a:solidFill>
                  <a:srgbClr val="FF0000"/>
                </a:solidFill>
              </a:rPr>
              <a:t>:  </a:t>
            </a:r>
            <a:r>
              <a:rPr lang="en-US" sz="1600" dirty="0"/>
              <a:t>Project Office + TAC  (Chairs : Soriano, Lamb)</a:t>
            </a:r>
            <a:endParaRPr lang="en-US" sz="1600" dirty="0">
              <a:solidFill>
                <a:srgbClr val="FF0000"/>
              </a:solidFill>
            </a:endParaRPr>
          </a:p>
          <a:p>
            <a:pPr marL="285750" indent="-285750">
              <a:spcBef>
                <a:spcPts val="450"/>
              </a:spcBef>
              <a:buFont typeface="Arial" panose="020B0604020202020204" pitchFamily="34" charset="0"/>
              <a:buChar char="•"/>
            </a:pPr>
            <a:r>
              <a:rPr lang="en-US" sz="1600" i="1" dirty="0">
                <a:solidFill>
                  <a:srgbClr val="FF0000"/>
                </a:solidFill>
              </a:rPr>
              <a:t>Science Book</a:t>
            </a:r>
            <a:r>
              <a:rPr lang="en-US" sz="1600" dirty="0">
                <a:solidFill>
                  <a:srgbClr val="FF0000"/>
                </a:solidFill>
              </a:rPr>
              <a:t>:  (</a:t>
            </a:r>
            <a:r>
              <a:rPr lang="en-US" sz="1600" dirty="0"/>
              <a:t>SAC  Chairs: </a:t>
            </a:r>
            <a:r>
              <a:rPr lang="en-US" sz="1600" dirty="0" err="1"/>
              <a:t>Bolatto</a:t>
            </a:r>
            <a:r>
              <a:rPr lang="en-US" sz="1600" dirty="0"/>
              <a:t>, </a:t>
            </a:r>
            <a:r>
              <a:rPr lang="en-US" sz="1600" dirty="0" err="1"/>
              <a:t>Isella</a:t>
            </a:r>
            <a:r>
              <a:rPr lang="en-US" sz="1600" dirty="0"/>
              <a:t>)</a:t>
            </a:r>
          </a:p>
          <a:p>
            <a:pPr marL="628650" lvl="1" indent="-285750">
              <a:spcBef>
                <a:spcPts val="450"/>
              </a:spcBef>
              <a:buFont typeface="Wingdings" pitchFamily="2" charset="2"/>
              <a:buChar char="Ø"/>
            </a:pPr>
            <a:r>
              <a:rPr lang="en-US" sz="1400" i="1" dirty="0">
                <a:cs typeface="Times New Roman"/>
              </a:rPr>
              <a:t>Cradle of Life:  </a:t>
            </a:r>
            <a:r>
              <a:rPr lang="en-US" sz="1400" dirty="0">
                <a:cs typeface="Times New Roman"/>
              </a:rPr>
              <a:t>Terrestrial-zone planet formation, Massive Stars, etc.  </a:t>
            </a:r>
          </a:p>
          <a:p>
            <a:pPr marL="628650" lvl="1" indent="-285750">
              <a:spcBef>
                <a:spcPts val="450"/>
              </a:spcBef>
              <a:buFont typeface="Wingdings" pitchFamily="2" charset="2"/>
              <a:buChar char="Ø"/>
            </a:pPr>
            <a:r>
              <a:rPr lang="en-US" sz="1400" i="1" dirty="0">
                <a:cs typeface="Times New Roman"/>
              </a:rPr>
              <a:t>Galaxy Ecosystems: </a:t>
            </a:r>
            <a:r>
              <a:rPr lang="en-US" sz="1400" dirty="0">
                <a:cs typeface="Times New Roman"/>
              </a:rPr>
              <a:t>wide field, high resolution/sensitive imaging</a:t>
            </a:r>
            <a:endParaRPr lang="en-US" sz="1400" i="1" dirty="0">
              <a:cs typeface="Times New Roman"/>
            </a:endParaRPr>
          </a:p>
          <a:p>
            <a:pPr marL="628650" lvl="1" indent="-285750">
              <a:spcBef>
                <a:spcPts val="450"/>
              </a:spcBef>
              <a:buFont typeface="Wingdings" pitchFamily="2" charset="2"/>
              <a:buChar char="Ø"/>
            </a:pPr>
            <a:r>
              <a:rPr lang="en-US" sz="1400" i="1" dirty="0">
                <a:cs typeface="Times New Roman"/>
              </a:rPr>
              <a:t>Galaxy Formation: Dense gas history of the Universe </a:t>
            </a:r>
          </a:p>
          <a:p>
            <a:pPr marL="628650" lvl="1" indent="-285750">
              <a:spcBef>
                <a:spcPts val="450"/>
              </a:spcBef>
              <a:buFont typeface="Wingdings" pitchFamily="2" charset="2"/>
              <a:buChar char="Ø"/>
            </a:pPr>
            <a:r>
              <a:rPr lang="en-US" sz="1400" i="1" dirty="0">
                <a:cs typeface="Times New Roman"/>
              </a:rPr>
              <a:t>Time domain, Cosmology, and Physics: </a:t>
            </a:r>
            <a:r>
              <a:rPr lang="en-US" sz="1400" dirty="0">
                <a:cs typeface="Times New Roman"/>
              </a:rPr>
              <a:t>Black Hole Physics, Exo-space weather, EM-GW/FRB/GRB…</a:t>
            </a:r>
            <a:endParaRPr lang="en-US" sz="1400" dirty="0"/>
          </a:p>
          <a:p>
            <a:pPr marL="285750" indent="-285750">
              <a:spcBef>
                <a:spcPts val="450"/>
              </a:spcBef>
              <a:buFont typeface="Arial" panose="020B0604020202020204" pitchFamily="34" charset="0"/>
              <a:buChar char="•"/>
            </a:pPr>
            <a:r>
              <a:rPr lang="en-US" sz="1600" dirty="0"/>
              <a:t>$11M development funding 2017-2019:  Science Cases, Antennas, Rx, LO/IF, Correlator, </a:t>
            </a:r>
            <a:r>
              <a:rPr lang="en-US" sz="1600" dirty="0" err="1"/>
              <a:t>Config</a:t>
            </a:r>
            <a:r>
              <a:rPr lang="en-US" sz="1600" dirty="0"/>
              <a:t>., Ops..</a:t>
            </a:r>
          </a:p>
          <a:p>
            <a:pPr marL="285750" indent="-285750">
              <a:spcBef>
                <a:spcPts val="600"/>
              </a:spcBef>
              <a:buFont typeface="Arial" charset="0"/>
              <a:buChar char="•"/>
            </a:pPr>
            <a:r>
              <a:rPr lang="en-US" sz="1600" dirty="0"/>
              <a:t>Partnerships</a:t>
            </a:r>
          </a:p>
          <a:p>
            <a:pPr marL="514350" lvl="1" indent="-171450">
              <a:buFont typeface="Wingdings" charset="2"/>
              <a:buChar char="Ø"/>
            </a:pPr>
            <a:r>
              <a:rPr lang="en-US" sz="1400" dirty="0"/>
              <a:t>U.S. </a:t>
            </a:r>
            <a:r>
              <a:rPr lang="en-US" sz="1400" dirty="0" err="1"/>
              <a:t>Multiagencies</a:t>
            </a:r>
            <a:r>
              <a:rPr lang="en-US" sz="1400" dirty="0"/>
              <a:t> (ICRF;  Spacecraft </a:t>
            </a:r>
            <a:r>
              <a:rPr lang="en-US" sz="1400" dirty="0" err="1"/>
              <a:t>tracking;`burst-telemetry</a:t>
            </a:r>
            <a:r>
              <a:rPr lang="en-US" sz="1400" dirty="0"/>
              <a:t>’; Space situational awareness)</a:t>
            </a:r>
          </a:p>
          <a:p>
            <a:pPr marL="514350" lvl="1" indent="-171450">
              <a:buFont typeface="Wingdings" charset="2"/>
              <a:buChar char="Ø"/>
            </a:pPr>
            <a:r>
              <a:rPr lang="en-US" sz="1400" dirty="0"/>
              <a:t>International Partnership critical for success</a:t>
            </a:r>
          </a:p>
          <a:p>
            <a:pPr marL="514350" lvl="1" indent="-171450">
              <a:buFont typeface="Wingdings" charset="2"/>
              <a:buChar char="Ø"/>
            </a:pPr>
            <a:r>
              <a:rPr lang="en-US" sz="1400" dirty="0"/>
              <a:t>Current Industrial Involvement through Community Studies</a:t>
            </a:r>
            <a:endParaRPr lang="en-US" sz="1400" dirty="0">
              <a:cs typeface="Times New Roman"/>
            </a:endParaRPr>
          </a:p>
          <a:p>
            <a:pPr marL="285750" indent="-285750">
              <a:spcBef>
                <a:spcPts val="600"/>
              </a:spcBef>
              <a:buFont typeface="Arial" charset="0"/>
              <a:buChar char="•"/>
            </a:pPr>
            <a:r>
              <a:rPr lang="en-US" sz="1600" dirty="0"/>
              <a:t>Initial </a:t>
            </a:r>
            <a:r>
              <a:rPr lang="en-US" sz="1600"/>
              <a:t>costing baseline construction budget </a:t>
            </a:r>
            <a:r>
              <a:rPr lang="en-US" sz="1600" dirty="0"/>
              <a:t>~ $1.5B </a:t>
            </a:r>
          </a:p>
          <a:p>
            <a:pPr marL="285750" indent="-285750">
              <a:spcBef>
                <a:spcPts val="600"/>
              </a:spcBef>
              <a:buFont typeface="Arial" charset="0"/>
              <a:buChar char="•"/>
            </a:pPr>
            <a:r>
              <a:rPr lang="en-US" sz="1600" dirty="0"/>
              <a:t>Target operations budget of  &lt;  $75M  ~ 3x current VLA. </a:t>
            </a:r>
            <a:r>
              <a:rPr lang="en-US" sz="1600" i="1" dirty="0">
                <a:solidFill>
                  <a:srgbClr val="FF0000"/>
                </a:solidFill>
              </a:rPr>
              <a:t>Optimize operations costs during design </a:t>
            </a:r>
          </a:p>
        </p:txBody>
      </p:sp>
    </p:spTree>
    <p:extLst>
      <p:ext uri="{BB962C8B-B14F-4D97-AF65-F5344CB8AC3E}">
        <p14:creationId xmlns:p14="http://schemas.microsoft.com/office/powerpoint/2010/main" val="1597246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386" y="1463063"/>
            <a:ext cx="6138661" cy="2123658"/>
          </a:xfrm>
          <a:prstGeom prst="rect">
            <a:avLst/>
          </a:prstGeom>
          <a:noFill/>
        </p:spPr>
        <p:txBody>
          <a:bodyPr wrap="square" rtlCol="0">
            <a:spAutoFit/>
          </a:bodyPr>
          <a:lstStyle/>
          <a:p>
            <a:pPr algn="just"/>
            <a:r>
              <a:rPr lang="en-US" sz="1100" dirty="0"/>
              <a:t>New research facilities and the scientific vision outlined by New Worlds, New Horizons have motivated the exploration of vast new discovery space, and astrophysics has seen extraordinary progress in the past decade, opening new frontiers across many fields. Sponsored by the National Radio Astronomy Observatory, this conference will bring together a substantial cross-section of the astronomical community to discuss how to effectively address the highest priority astrophysical questions of our time.  Plenary sessions will feature invited speakers, and three parallel sessions of contributed presentations will address (1) Exoplanet and Protoplanetary Disk Origins, (2) Galaxy Evolution Mechanisms, and (3) Black Holes &amp; Transient Phenomena. Each session will canvas recent observational and theoretical progress, address key unanswered questions, and motivate future research directions in the context of next-generation facilities that would span the electromagnetic spectrum, including a Next Generation Very Large Array, the Large Synoptic Survey Telescope, 30m-class optical-infrared telescopes, the Advanced Laser Interferometer Gravitational-Wave Observatory, and the Square </a:t>
            </a:r>
            <a:r>
              <a:rPr lang="en-US" sz="1100" dirty="0" err="1"/>
              <a:t>Kilometre</a:t>
            </a:r>
            <a:r>
              <a:rPr lang="en-US" sz="1100" dirty="0"/>
              <a:t> Array.</a:t>
            </a:r>
          </a:p>
        </p:txBody>
      </p:sp>
      <p:sp>
        <p:nvSpPr>
          <p:cNvPr id="2" name="Title 1"/>
          <p:cNvSpPr>
            <a:spLocks noGrp="1"/>
          </p:cNvSpPr>
          <p:nvPr>
            <p:ph type="title"/>
          </p:nvPr>
        </p:nvSpPr>
        <p:spPr>
          <a:xfrm>
            <a:off x="0" y="118177"/>
            <a:ext cx="9144000" cy="994172"/>
          </a:xfrm>
        </p:spPr>
        <p:txBody>
          <a:bodyPr>
            <a:normAutofit fontScale="90000"/>
          </a:bodyPr>
          <a:lstStyle/>
          <a:p>
            <a:pPr algn="ctr"/>
            <a:r>
              <a:rPr lang="en-US"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Astrophysical Frontiers in the Next Decade: </a:t>
            </a:r>
            <a:br>
              <a:rPr lang="en-US"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200"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t>Planets, Galaxies, Black Holes, &amp; the Transient Universe</a:t>
            </a:r>
            <a:br>
              <a:rPr lang="en-US" sz="2200" dirty="0">
                <a:solidFill>
                  <a:schemeClr val="accent1">
                    <a:lumMod val="50000"/>
                  </a:schemeClr>
                </a:solidFill>
                <a:effectLst>
                  <a:outerShdw blurRad="38100" dist="38100" dir="2700000" algn="tl">
                    <a:srgbClr val="000000">
                      <a:alpha val="43137"/>
                    </a:srgbClr>
                  </a:outerShdw>
                </a:effectLst>
                <a:latin typeface="Gill Sans MT" panose="020B0502020104020203" pitchFamily="34" charset="0"/>
              </a:rPr>
            </a:br>
            <a:r>
              <a:rPr lang="en-US" sz="2000" dirty="0"/>
              <a:t>Portland, OR USA     June 26-29, 2018</a:t>
            </a:r>
            <a:endParaRPr lang="en-US" sz="22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5576" y="3641739"/>
            <a:ext cx="1291832" cy="861986"/>
          </a:xfrm>
          <a:prstGeom prst="rect">
            <a:avLst/>
          </a:prstGeom>
        </p:spPr>
      </p:pic>
      <p:pic>
        <p:nvPicPr>
          <p:cNvPr id="6" name="Picture 5"/>
          <p:cNvPicPr>
            <a:picLocks/>
          </p:cNvPicPr>
          <p:nvPr/>
        </p:nvPicPr>
        <p:blipFill>
          <a:blip r:embed="rId4" cstate="screen">
            <a:extLst>
              <a:ext uri="{28A0092B-C50C-407E-A947-70E740481C1C}">
                <a14:useLocalDpi xmlns:a14="http://schemas.microsoft.com/office/drawing/2010/main"/>
              </a:ext>
            </a:extLst>
          </a:blip>
          <a:stretch>
            <a:fillRect/>
          </a:stretch>
        </p:blipFill>
        <p:spPr>
          <a:xfrm>
            <a:off x="4878322" y="3641790"/>
            <a:ext cx="1293792" cy="862528"/>
          </a:xfrm>
          <a:prstGeom prst="rect">
            <a:avLst/>
          </a:prstGeom>
        </p:spPr>
      </p:pic>
      <p:pic>
        <p:nvPicPr>
          <p:cNvPr id="7" name="Picture 6"/>
          <p:cNvPicPr>
            <a:picLocks/>
          </p:cNvPicPr>
          <p:nvPr/>
        </p:nvPicPr>
        <p:blipFill>
          <a:blip r:embed="rId5" cstate="screen">
            <a:extLst>
              <a:ext uri="{28A0092B-C50C-407E-A947-70E740481C1C}">
                <a14:useLocalDpi xmlns:a14="http://schemas.microsoft.com/office/drawing/2010/main"/>
              </a:ext>
            </a:extLst>
          </a:blip>
          <a:stretch>
            <a:fillRect/>
          </a:stretch>
        </p:blipFill>
        <p:spPr>
          <a:xfrm>
            <a:off x="6800675" y="3641947"/>
            <a:ext cx="1293792" cy="864138"/>
          </a:xfrm>
          <a:prstGeom prst="rect">
            <a:avLst/>
          </a:prstGeom>
        </p:spPr>
      </p:pic>
      <p:pic>
        <p:nvPicPr>
          <p:cNvPr id="8" name="Picture 7"/>
          <p:cNvPicPr>
            <a:picLocks/>
          </p:cNvPicPr>
          <p:nvPr/>
        </p:nvPicPr>
        <p:blipFill>
          <a:blip r:embed="rId6" cstate="screen">
            <a:extLst>
              <a:ext uri="{28A0092B-C50C-407E-A947-70E740481C1C}">
                <a14:useLocalDpi xmlns:a14="http://schemas.microsoft.com/office/drawing/2010/main"/>
              </a:ext>
            </a:extLst>
          </a:blip>
          <a:stretch>
            <a:fillRect/>
          </a:stretch>
        </p:blipFill>
        <p:spPr>
          <a:xfrm>
            <a:off x="2955969" y="3641790"/>
            <a:ext cx="1293792" cy="862528"/>
          </a:xfrm>
          <a:prstGeom prst="rect">
            <a:avLst/>
          </a:prstGeom>
        </p:spPr>
      </p:pic>
      <p:sp>
        <p:nvSpPr>
          <p:cNvPr id="11" name="TextBox 10"/>
          <p:cNvSpPr txBox="1"/>
          <p:nvPr/>
        </p:nvSpPr>
        <p:spPr>
          <a:xfrm>
            <a:off x="1953493" y="1139916"/>
            <a:ext cx="5559458" cy="307777"/>
          </a:xfrm>
          <a:prstGeom prst="rect">
            <a:avLst/>
          </a:prstGeom>
          <a:noFill/>
        </p:spPr>
        <p:txBody>
          <a:bodyPr wrap="square" rtlCol="0">
            <a:spAutoFit/>
          </a:bodyPr>
          <a:lstStyle/>
          <a:p>
            <a:pPr algn="ctr"/>
            <a:r>
              <a:rPr lang="en-US" sz="1400" b="1" dirty="0">
                <a:solidFill>
                  <a:schemeClr val="accent1">
                    <a:lumMod val="50000"/>
                  </a:schemeClr>
                </a:solidFill>
              </a:rPr>
              <a:t>Registration open: http://</a:t>
            </a:r>
            <a:r>
              <a:rPr lang="en-US" sz="1400" b="1" dirty="0" err="1">
                <a:solidFill>
                  <a:schemeClr val="accent1">
                    <a:lumMod val="50000"/>
                  </a:schemeClr>
                </a:solidFill>
              </a:rPr>
              <a:t>go.nrao.edu</a:t>
            </a:r>
            <a:r>
              <a:rPr lang="en-US" sz="1400" b="1" dirty="0">
                <a:solidFill>
                  <a:schemeClr val="accent1">
                    <a:lumMod val="50000"/>
                  </a:schemeClr>
                </a:solidFill>
              </a:rPr>
              <a:t>/ngVLA18</a:t>
            </a:r>
          </a:p>
        </p:txBody>
      </p:sp>
      <p:sp>
        <p:nvSpPr>
          <p:cNvPr id="3" name="TextBox 2"/>
          <p:cNvSpPr txBox="1"/>
          <p:nvPr/>
        </p:nvSpPr>
        <p:spPr>
          <a:xfrm>
            <a:off x="6172114" y="1312451"/>
            <a:ext cx="2870209" cy="861774"/>
          </a:xfrm>
          <a:prstGeom prst="rect">
            <a:avLst/>
          </a:prstGeom>
          <a:noFill/>
        </p:spPr>
        <p:txBody>
          <a:bodyPr wrap="none" rtlCol="0">
            <a:spAutoFit/>
          </a:bodyPr>
          <a:lstStyle/>
          <a:p>
            <a:pPr algn="ctr"/>
            <a:r>
              <a:rPr lang="en-US" sz="1400" b="1" dirty="0"/>
              <a:t>SOC co-Chairs</a:t>
            </a:r>
          </a:p>
          <a:p>
            <a:pPr algn="ctr"/>
            <a:r>
              <a:rPr lang="en-US" sz="1200" dirty="0"/>
              <a:t>Brenda Matthews (NRC </a:t>
            </a:r>
            <a:r>
              <a:rPr lang="mr-IN" sz="1200" dirty="0"/>
              <a:t>–</a:t>
            </a:r>
            <a:r>
              <a:rPr lang="en-US" sz="1200" dirty="0"/>
              <a:t> Cradle of Life)</a:t>
            </a:r>
          </a:p>
          <a:p>
            <a:pPr algn="ctr"/>
            <a:r>
              <a:rPr lang="en-US" sz="1200" dirty="0"/>
              <a:t>Caitlin Casey (UT </a:t>
            </a:r>
            <a:r>
              <a:rPr lang="mr-IN" sz="1200" dirty="0"/>
              <a:t>–</a:t>
            </a:r>
            <a:r>
              <a:rPr lang="en-US" sz="1200" dirty="0"/>
              <a:t> Galaxy Evolution)</a:t>
            </a:r>
          </a:p>
          <a:p>
            <a:pPr algn="ctr"/>
            <a:r>
              <a:rPr lang="en-US" sz="1200" dirty="0"/>
              <a:t>Laura </a:t>
            </a:r>
            <a:r>
              <a:rPr lang="en-US" sz="1200" dirty="0" err="1"/>
              <a:t>Chomiuk</a:t>
            </a:r>
            <a:r>
              <a:rPr lang="en-US" sz="1200" dirty="0"/>
              <a:t> (MSU </a:t>
            </a:r>
            <a:r>
              <a:rPr lang="mr-IN" sz="1200" dirty="0"/>
              <a:t>–</a:t>
            </a:r>
            <a:r>
              <a:rPr lang="en-US" sz="1200" dirty="0"/>
              <a:t> BHs and Transients)</a:t>
            </a:r>
          </a:p>
        </p:txBody>
      </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0675" y="2188635"/>
            <a:ext cx="1886154" cy="1383675"/>
          </a:xfrm>
          <a:prstGeom prst="rect">
            <a:avLst/>
          </a:prstGeom>
        </p:spPr>
      </p:pic>
      <p:sp>
        <p:nvSpPr>
          <p:cNvPr id="9" name="Slide Number Placeholder 8"/>
          <p:cNvSpPr>
            <a:spLocks noGrp="1"/>
          </p:cNvSpPr>
          <p:nvPr>
            <p:ph type="sldNum" sz="quarter" idx="12"/>
          </p:nvPr>
        </p:nvSpPr>
        <p:spPr/>
        <p:txBody>
          <a:bodyPr/>
          <a:lstStyle/>
          <a:p>
            <a:fld id="{C007A3FA-37C8-B64A-9EE6-D07431EEED58}" type="slidenum">
              <a:rPr lang="en-US" smtClean="0"/>
              <a:t>23</a:t>
            </a:fld>
            <a:endParaRPr lang="en-US"/>
          </a:p>
        </p:txBody>
      </p:sp>
    </p:spTree>
    <p:extLst>
      <p:ext uri="{BB962C8B-B14F-4D97-AF65-F5344CB8AC3E}">
        <p14:creationId xmlns:p14="http://schemas.microsoft.com/office/powerpoint/2010/main" val="1315910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007A3FA-37C8-B64A-9EE6-D07431EEED58}" type="slidenum">
              <a:rPr lang="en-US" smtClean="0"/>
              <a:t>24</a:t>
            </a:fld>
            <a:endParaRPr lang="en-US"/>
          </a:p>
        </p:txBody>
      </p:sp>
    </p:spTree>
    <p:extLst>
      <p:ext uri="{BB962C8B-B14F-4D97-AF65-F5344CB8AC3E}">
        <p14:creationId xmlns:p14="http://schemas.microsoft.com/office/powerpoint/2010/main" val="354529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790" y="0"/>
            <a:ext cx="8181560" cy="595562"/>
          </a:xfrm>
        </p:spPr>
        <p:txBody>
          <a:bodyPr>
            <a:normAutofit/>
          </a:bodyPr>
          <a:lstStyle/>
          <a:p>
            <a:r>
              <a:rPr lang="en-US" sz="2400" b="1" u="sng" dirty="0"/>
              <a:t>Versatility: Remarkable breadth of Science Enabled by the </a:t>
            </a:r>
            <a:r>
              <a:rPr lang="en-US" sz="2400" b="1" u="sng" dirty="0" err="1"/>
              <a:t>ngVLA</a:t>
            </a:r>
            <a:endParaRPr lang="en-US" sz="2400" b="1" u="sng" dirty="0"/>
          </a:p>
        </p:txBody>
      </p:sp>
      <p:sp>
        <p:nvSpPr>
          <p:cNvPr id="5" name="Content Placeholder 2"/>
          <p:cNvSpPr txBox="1">
            <a:spLocks/>
          </p:cNvSpPr>
          <p:nvPr/>
        </p:nvSpPr>
        <p:spPr>
          <a:xfrm>
            <a:off x="333790" y="1079175"/>
            <a:ext cx="4229897" cy="336813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dirty="0"/>
          </a:p>
        </p:txBody>
      </p:sp>
      <p:sp>
        <p:nvSpPr>
          <p:cNvPr id="6" name="TextBox 5"/>
          <p:cNvSpPr txBox="1"/>
          <p:nvPr/>
        </p:nvSpPr>
        <p:spPr>
          <a:xfrm>
            <a:off x="242347" y="514530"/>
            <a:ext cx="4919856" cy="4001095"/>
          </a:xfrm>
          <a:prstGeom prst="rect">
            <a:avLst/>
          </a:prstGeom>
          <a:solidFill>
            <a:schemeClr val="bg1"/>
          </a:solidFill>
        </p:spPr>
        <p:txBody>
          <a:bodyPr wrap="square" rtlCol="0">
            <a:spAutoFit/>
          </a:bodyPr>
          <a:lstStyle/>
          <a:p>
            <a:pPr>
              <a:spcBef>
                <a:spcPts val="600"/>
              </a:spcBef>
            </a:pPr>
            <a:r>
              <a:rPr lang="en-US" sz="1600" dirty="0"/>
              <a:t>Time Domain</a:t>
            </a:r>
          </a:p>
          <a:p>
            <a:pPr marL="285750" indent="-285750">
              <a:spcBef>
                <a:spcPts val="600"/>
              </a:spcBef>
              <a:buFont typeface="Arial" charset="0"/>
              <a:buChar char="•"/>
            </a:pPr>
            <a:r>
              <a:rPr lang="en-US" sz="1400" dirty="0"/>
              <a:t>Galactic Center pulsars: </a:t>
            </a:r>
            <a:r>
              <a:rPr lang="en-US" sz="1400" i="1" dirty="0"/>
              <a:t>testing GR</a:t>
            </a:r>
          </a:p>
          <a:p>
            <a:pPr marL="285750" indent="-285750">
              <a:spcBef>
                <a:spcPts val="600"/>
              </a:spcBef>
              <a:buFont typeface="Arial" charset="0"/>
              <a:buChar char="•"/>
            </a:pPr>
            <a:r>
              <a:rPr lang="en-US" sz="1400" dirty="0"/>
              <a:t>Gravitational Wave EM Follow-up</a:t>
            </a:r>
          </a:p>
          <a:p>
            <a:pPr marL="285750" indent="-285750">
              <a:spcBef>
                <a:spcPts val="600"/>
              </a:spcBef>
              <a:buFont typeface="Arial" charset="0"/>
              <a:buChar char="•"/>
            </a:pPr>
            <a:r>
              <a:rPr lang="en-US" sz="1400" dirty="0"/>
              <a:t>Extrasolar Space Weather: impact on formation of life!</a:t>
            </a:r>
          </a:p>
          <a:p>
            <a:pPr marL="285750" indent="-285750">
              <a:spcBef>
                <a:spcPts val="600"/>
              </a:spcBef>
              <a:buFont typeface="Arial" charset="0"/>
              <a:buChar char="•"/>
            </a:pPr>
            <a:r>
              <a:rPr lang="en-US" sz="1400" dirty="0"/>
              <a:t>Bursting universe (FRB, GRB, TDE</a:t>
            </a:r>
            <a:r>
              <a:rPr lang="is-IS" sz="1400" dirty="0"/>
              <a:t>…)</a:t>
            </a:r>
          </a:p>
          <a:p>
            <a:pPr>
              <a:spcBef>
                <a:spcPts val="600"/>
              </a:spcBef>
            </a:pPr>
            <a:r>
              <a:rPr lang="en-US" sz="1600" dirty="0"/>
              <a:t>Black Holes </a:t>
            </a:r>
          </a:p>
          <a:p>
            <a:pPr marL="285750" indent="-285750">
              <a:spcBef>
                <a:spcPts val="600"/>
              </a:spcBef>
              <a:buFont typeface="Arial" charset="0"/>
              <a:buChar char="•"/>
            </a:pPr>
            <a:r>
              <a:rPr lang="en-US" sz="1400" dirty="0"/>
              <a:t>Obscured Black Hole Growth and AGN Physics</a:t>
            </a:r>
          </a:p>
          <a:p>
            <a:pPr marL="285750" indent="-285750">
              <a:spcBef>
                <a:spcPts val="600"/>
              </a:spcBef>
              <a:buFont typeface="Arial" charset="0"/>
              <a:buChar char="•"/>
            </a:pPr>
            <a:r>
              <a:rPr lang="en-US" sz="1400" dirty="0"/>
              <a:t>Quasar-Mode Feedback and the SZ Effect</a:t>
            </a:r>
          </a:p>
          <a:p>
            <a:pPr marL="285750" indent="-285750">
              <a:spcBef>
                <a:spcPts val="600"/>
              </a:spcBef>
              <a:buFont typeface="Arial" charset="0"/>
              <a:buChar char="•"/>
            </a:pPr>
            <a:r>
              <a:rPr lang="en-US" sz="1400" dirty="0"/>
              <a:t>Black hole masses and H</a:t>
            </a:r>
            <a:r>
              <a:rPr lang="en-US" sz="1400" baseline="-25000" dirty="0"/>
              <a:t>o</a:t>
            </a:r>
            <a:r>
              <a:rPr lang="en-US" sz="1400" dirty="0"/>
              <a:t> with Mega-Masers</a:t>
            </a:r>
          </a:p>
          <a:p>
            <a:pPr>
              <a:spcBef>
                <a:spcPts val="600"/>
              </a:spcBef>
            </a:pPr>
            <a:r>
              <a:rPr lang="en-US" sz="1600" dirty="0"/>
              <a:t>Solar System and non-RA applications </a:t>
            </a:r>
          </a:p>
          <a:p>
            <a:pPr marL="285750" indent="-285750">
              <a:spcBef>
                <a:spcPts val="600"/>
              </a:spcBef>
              <a:buFont typeface="Arial" charset="0"/>
              <a:buChar char="•"/>
            </a:pPr>
            <a:r>
              <a:rPr lang="en-US" sz="1400" dirty="0" err="1"/>
              <a:t>μas</a:t>
            </a:r>
            <a:r>
              <a:rPr lang="en-US" sz="1400" dirty="0"/>
              <a:t> Astrometry: ICRF, Galactic structure</a:t>
            </a:r>
            <a:r>
              <a:rPr lang="is-IS" sz="1400" dirty="0"/>
              <a:t>…</a:t>
            </a:r>
            <a:endParaRPr lang="en-US" sz="1400" dirty="0"/>
          </a:p>
          <a:p>
            <a:pPr marL="285750" indent="-285750">
              <a:spcBef>
                <a:spcPts val="600"/>
              </a:spcBef>
              <a:buFont typeface="Arial" charset="0"/>
              <a:buChar char="•"/>
            </a:pPr>
            <a:r>
              <a:rPr lang="en-US" sz="1400" dirty="0"/>
              <a:t>Solar system remote sensing: passive and active radar</a:t>
            </a:r>
          </a:p>
          <a:p>
            <a:pPr marL="285750" indent="-285750">
              <a:spcBef>
                <a:spcPts val="600"/>
              </a:spcBef>
              <a:buFont typeface="Arial" charset="0"/>
              <a:buChar char="•"/>
            </a:pPr>
            <a:r>
              <a:rPr lang="en-US" sz="1400" dirty="0"/>
              <a:t>Spacecraft telemetry, tracking: </a:t>
            </a:r>
            <a:r>
              <a:rPr lang="en-US" sz="1400" i="1" dirty="0"/>
              <a:t>movies from Pluto!</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04166" y="496351"/>
            <a:ext cx="1866554" cy="1194595"/>
          </a:xfrm>
          <a:prstGeom prst="rect">
            <a:avLst/>
          </a:prstGeom>
        </p:spPr>
      </p:pic>
      <p:pic>
        <p:nvPicPr>
          <p:cNvPr id="12" name="Picture 11"/>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99735" y="3132083"/>
            <a:ext cx="2038376" cy="1358917"/>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12153" y="3247152"/>
            <a:ext cx="2079726" cy="1039864"/>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61754" y="514530"/>
            <a:ext cx="1929723" cy="1084904"/>
          </a:xfrm>
          <a:prstGeom prst="rect">
            <a:avLst/>
          </a:prstGeom>
        </p:spPr>
      </p:pic>
      <p:pic>
        <p:nvPicPr>
          <p:cNvPr id="9" name="Picture 8" descr="Screen Shot 2015-05-14 at 3.32.18 PM.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04164" y="1885720"/>
            <a:ext cx="2172445" cy="1137800"/>
          </a:xfrm>
          <a:prstGeom prst="rect">
            <a:avLst/>
          </a:prstGeom>
        </p:spPr>
      </p:pic>
      <p:sp>
        <p:nvSpPr>
          <p:cNvPr id="3" name="Slide Number Placeholder 2"/>
          <p:cNvSpPr>
            <a:spLocks noGrp="1"/>
          </p:cNvSpPr>
          <p:nvPr>
            <p:ph type="sldNum" sz="quarter" idx="12"/>
          </p:nvPr>
        </p:nvSpPr>
        <p:spPr/>
        <p:txBody>
          <a:bodyPr/>
          <a:lstStyle/>
          <a:p>
            <a:fld id="{C007A3FA-37C8-B64A-9EE6-D07431EEED58}" type="slidenum">
              <a:rPr lang="en-US" smtClean="0"/>
              <a:t>25</a:t>
            </a:fld>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7500487" y="1852058"/>
            <a:ext cx="1255461" cy="1142470"/>
          </a:xfrm>
          <a:prstGeom prst="rect">
            <a:avLst/>
          </a:prstGeom>
        </p:spPr>
      </p:pic>
    </p:spTree>
    <p:extLst>
      <p:ext uri="{BB962C8B-B14F-4D97-AF65-F5344CB8AC3E}">
        <p14:creationId xmlns:p14="http://schemas.microsoft.com/office/powerpoint/2010/main" val="396674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2088" y="-43678"/>
            <a:ext cx="6823592" cy="671808"/>
          </a:xfrm>
        </p:spPr>
        <p:txBody>
          <a:bodyPr>
            <a:normAutofit/>
          </a:bodyPr>
          <a:lstStyle/>
          <a:p>
            <a:pPr algn="ctr"/>
            <a:r>
              <a:rPr lang="en-US" sz="2800" b="1" dirty="0" err="1"/>
              <a:t>ngVLA</a:t>
            </a:r>
            <a:r>
              <a:rPr lang="en-US" sz="2800" b="1" dirty="0"/>
              <a:t> Key Science Mission</a:t>
            </a:r>
            <a:endParaRPr lang="en-US" sz="2000" dirty="0"/>
          </a:p>
        </p:txBody>
      </p:sp>
      <p:sp>
        <p:nvSpPr>
          <p:cNvPr id="29" name="TextBox 28"/>
          <p:cNvSpPr txBox="1"/>
          <p:nvPr/>
        </p:nvSpPr>
        <p:spPr>
          <a:xfrm>
            <a:off x="-66604" y="604874"/>
            <a:ext cx="6540883" cy="1815882"/>
          </a:xfrm>
          <a:prstGeom prst="rect">
            <a:avLst/>
          </a:prstGeom>
          <a:noFill/>
        </p:spPr>
        <p:txBody>
          <a:bodyPr wrap="square" rtlCol="0">
            <a:spAutoFit/>
          </a:bodyPr>
          <a:lstStyle/>
          <a:p>
            <a:pPr marL="388620" indent="-285750">
              <a:spcBef>
                <a:spcPts val="338"/>
              </a:spcBef>
              <a:buFont typeface="Wingdings" charset="2"/>
              <a:buChar char="Ø"/>
            </a:pPr>
            <a:r>
              <a:rPr lang="en-US" sz="1400" b="1" i="1" dirty="0">
                <a:cs typeface="Times New Roman"/>
              </a:rPr>
              <a:t>Unveiling the Formation of Solar System Analogues</a:t>
            </a:r>
          </a:p>
          <a:p>
            <a:pPr marL="285750" indent="-182880">
              <a:spcBef>
                <a:spcPts val="338"/>
              </a:spcBef>
              <a:buFont typeface="Wingdings" charset="2"/>
              <a:buChar char="Ø"/>
            </a:pPr>
            <a:endParaRPr lang="en-US" sz="200" b="1" i="1" dirty="0">
              <a:cs typeface="Times New Roman"/>
            </a:endParaRPr>
          </a:p>
          <a:p>
            <a:pPr marL="388620" indent="-285750">
              <a:spcBef>
                <a:spcPts val="338"/>
              </a:spcBef>
              <a:buFont typeface="Wingdings" charset="2"/>
              <a:buChar char="Ø"/>
            </a:pPr>
            <a:r>
              <a:rPr lang="en-US" sz="1400" b="1" i="1" dirty="0">
                <a:cs typeface="Times New Roman"/>
              </a:rPr>
              <a:t>Probing the Initial Conditions for Planetary Systems and Life with </a:t>
            </a:r>
            <a:r>
              <a:rPr lang="en-US" sz="1400" b="1" i="1" dirty="0" err="1">
                <a:cs typeface="Times New Roman"/>
              </a:rPr>
              <a:t>Astrochemistry</a:t>
            </a:r>
            <a:endParaRPr lang="en-US" sz="200" dirty="0">
              <a:cs typeface="Times New Roman"/>
            </a:endParaRPr>
          </a:p>
          <a:p>
            <a:pPr marL="285750" indent="-182880">
              <a:spcBef>
                <a:spcPts val="338"/>
              </a:spcBef>
              <a:buFont typeface="Wingdings" charset="2"/>
              <a:buChar char="Ø"/>
            </a:pPr>
            <a:endParaRPr lang="en-US" sz="200" b="1" i="1" dirty="0">
              <a:cs typeface="Times New Roman"/>
            </a:endParaRPr>
          </a:p>
          <a:p>
            <a:pPr marL="388620" indent="-285750">
              <a:spcBef>
                <a:spcPts val="338"/>
              </a:spcBef>
              <a:buFont typeface="Wingdings" charset="2"/>
              <a:buChar char="Ø"/>
            </a:pPr>
            <a:r>
              <a:rPr lang="en-US" sz="1400" b="1" i="1" dirty="0">
                <a:cs typeface="Times New Roman"/>
              </a:rPr>
              <a:t>Charting the Assembly, Structure, and Evolution of Galaxies Over Cosmic Time</a:t>
            </a:r>
          </a:p>
          <a:p>
            <a:pPr marL="171450" indent="-182880">
              <a:spcBef>
                <a:spcPts val="338"/>
              </a:spcBef>
              <a:buFont typeface="Wingdings" charset="2"/>
              <a:buChar char="Ø"/>
            </a:pPr>
            <a:endParaRPr lang="en-US" sz="200" dirty="0"/>
          </a:p>
          <a:p>
            <a:pPr marL="388620" indent="-285750">
              <a:spcBef>
                <a:spcPts val="338"/>
              </a:spcBef>
              <a:buFont typeface="Wingdings" charset="2"/>
              <a:buChar char="Ø"/>
            </a:pPr>
            <a:r>
              <a:rPr lang="en-US" sz="1400" b="1" i="1" dirty="0"/>
              <a:t>Using Pulsars in the Galactic Center as Fundamental Tests of Gravity</a:t>
            </a:r>
          </a:p>
          <a:p>
            <a:pPr marL="171450" indent="-182880">
              <a:spcBef>
                <a:spcPts val="338"/>
              </a:spcBef>
              <a:buFont typeface="Wingdings" charset="2"/>
              <a:buChar char="Ø"/>
            </a:pPr>
            <a:endParaRPr lang="en-US" sz="200" dirty="0"/>
          </a:p>
          <a:p>
            <a:pPr marL="388620" indent="-285750">
              <a:spcBef>
                <a:spcPts val="338"/>
              </a:spcBef>
              <a:buFont typeface="Wingdings" charset="2"/>
              <a:buChar char="Ø"/>
            </a:pPr>
            <a:r>
              <a:rPr lang="en-US" sz="1400" b="1" i="1" dirty="0"/>
              <a:t>Black Hole formation and physics and time domain astronomy (GW, FRBs, GRBs</a:t>
            </a:r>
            <a:r>
              <a:rPr lang="mr-IN" sz="1400" b="1" i="1" dirty="0"/>
              <a:t>…</a:t>
            </a:r>
            <a:r>
              <a:rPr lang="en-US" sz="1400" b="1" i="1" dirty="0"/>
              <a:t>)</a:t>
            </a:r>
            <a:endParaRPr lang="en-US" sz="1400" b="1" i="1" dirty="0">
              <a:solidFill>
                <a:srgbClr val="C00000"/>
              </a:solidFill>
            </a:endParaRPr>
          </a:p>
        </p:txBody>
      </p:sp>
      <p:pic>
        <p:nvPicPr>
          <p:cNvPr id="32" name="Picture 31"/>
          <p:cNvPicPr>
            <a:picLocks noChangeAspect="1"/>
          </p:cNvPicPr>
          <p:nvPr/>
        </p:nvPicPr>
        <p:blipFill rotWithShape="1">
          <a:blip r:embed="rId3" cstate="hqprint">
            <a:extLst>
              <a:ext uri="{28A0092B-C50C-407E-A947-70E740481C1C}">
                <a14:useLocalDpi xmlns:a14="http://schemas.microsoft.com/office/drawing/2010/main"/>
              </a:ext>
            </a:extLst>
          </a:blip>
          <a:srcRect l="-315"/>
          <a:stretch/>
        </p:blipFill>
        <p:spPr>
          <a:xfrm>
            <a:off x="5996428" y="1782955"/>
            <a:ext cx="3108960" cy="1207211"/>
          </a:xfrm>
          <a:prstGeom prst="rect">
            <a:avLst/>
          </a:prstGeom>
        </p:spPr>
      </p:pic>
      <p:grpSp>
        <p:nvGrpSpPr>
          <p:cNvPr id="60" name="Group 59"/>
          <p:cNvGrpSpPr>
            <a:grpSpLocks noChangeAspect="1"/>
          </p:cNvGrpSpPr>
          <p:nvPr/>
        </p:nvGrpSpPr>
        <p:grpSpPr>
          <a:xfrm>
            <a:off x="35078" y="2699040"/>
            <a:ext cx="3574707" cy="1827017"/>
            <a:chOff x="5351336" y="2468346"/>
            <a:chExt cx="3685534" cy="1883661"/>
          </a:xfrm>
        </p:grpSpPr>
        <p:grpSp>
          <p:nvGrpSpPr>
            <p:cNvPr id="4" name="Group 3"/>
            <p:cNvGrpSpPr>
              <a:grpSpLocks noChangeAspect="1"/>
            </p:cNvGrpSpPr>
            <p:nvPr/>
          </p:nvGrpSpPr>
          <p:grpSpPr>
            <a:xfrm>
              <a:off x="5351336" y="2468346"/>
              <a:ext cx="3685534" cy="1883661"/>
              <a:chOff x="1752279" y="1583468"/>
              <a:chExt cx="5141715" cy="2627911"/>
            </a:xfrm>
          </p:grpSpPr>
          <p:pic>
            <p:nvPicPr>
              <p:cNvPr id="35" name="Picture 34" descr="PPD3.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4403461" y="1628529"/>
                <a:ext cx="2451608" cy="2499871"/>
              </a:xfrm>
              <a:prstGeom prst="rect">
                <a:avLst/>
              </a:prstGeom>
            </p:spPr>
          </p:pic>
          <p:grpSp>
            <p:nvGrpSpPr>
              <p:cNvPr id="3" name="Group 2"/>
              <p:cNvGrpSpPr/>
              <p:nvPr/>
            </p:nvGrpSpPr>
            <p:grpSpPr>
              <a:xfrm>
                <a:off x="1752279" y="1583468"/>
                <a:ext cx="5141715" cy="2627911"/>
                <a:chOff x="1788321" y="1541497"/>
                <a:chExt cx="5141715" cy="2627911"/>
              </a:xfrm>
            </p:grpSpPr>
            <p:pic>
              <p:nvPicPr>
                <p:cNvPr id="33" name="Picture 32" descr="Screen Shot 2015-07-18 at 7.32.3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8321" y="1541497"/>
                  <a:ext cx="2658647" cy="2627911"/>
                </a:xfrm>
                <a:prstGeom prst="rect">
                  <a:avLst/>
                </a:prstGeom>
              </p:spPr>
            </p:pic>
            <p:sp>
              <p:nvSpPr>
                <p:cNvPr id="36" name="TextBox 35"/>
                <p:cNvSpPr txBox="1"/>
                <p:nvPr/>
              </p:nvSpPr>
              <p:spPr>
                <a:xfrm>
                  <a:off x="4491801" y="1585849"/>
                  <a:ext cx="2438235" cy="354155"/>
                </a:xfrm>
                <a:prstGeom prst="rect">
                  <a:avLst/>
                </a:prstGeom>
                <a:noFill/>
              </p:spPr>
              <p:txBody>
                <a:bodyPr wrap="square" rtlCol="0">
                  <a:spAutoFit/>
                </a:bodyPr>
                <a:lstStyle/>
                <a:p>
                  <a:pPr algn="r">
                    <a:spcBef>
                      <a:spcPts val="338"/>
                    </a:spcBef>
                  </a:pPr>
                  <a:r>
                    <a:rPr lang="en-US" sz="1000" dirty="0">
                      <a:solidFill>
                        <a:schemeClr val="bg1"/>
                      </a:solidFill>
                      <a:latin typeface="Times New Roman"/>
                      <a:cs typeface="Times New Roman"/>
                    </a:rPr>
                    <a:t>ngVLA 100hr 25GHz 10mas </a:t>
                  </a:r>
                </a:p>
              </p:txBody>
            </p:sp>
            <p:sp>
              <p:nvSpPr>
                <p:cNvPr id="37" name="TextBox 36"/>
                <p:cNvSpPr txBox="1"/>
                <p:nvPr/>
              </p:nvSpPr>
              <p:spPr>
                <a:xfrm>
                  <a:off x="4624612" y="3759326"/>
                  <a:ext cx="2253930" cy="400286"/>
                </a:xfrm>
                <a:prstGeom prst="rect">
                  <a:avLst/>
                </a:prstGeom>
                <a:noFill/>
              </p:spPr>
              <p:txBody>
                <a:bodyPr wrap="square" rtlCol="0">
                  <a:spAutoFit/>
                </a:bodyPr>
                <a:lstStyle/>
                <a:p>
                  <a:r>
                    <a:rPr lang="en-US" sz="1013" dirty="0">
                      <a:solidFill>
                        <a:schemeClr val="bg1"/>
                      </a:solidFill>
                      <a:latin typeface="Times New Roman"/>
                      <a:cs typeface="Times New Roman"/>
                    </a:rPr>
                    <a:t>rms = 90nJy/bm = 1K</a:t>
                  </a:r>
                </a:p>
              </p:txBody>
            </p:sp>
            <p:sp>
              <p:nvSpPr>
                <p:cNvPr id="38" name="TextBox 37"/>
                <p:cNvSpPr txBox="1"/>
                <p:nvPr/>
              </p:nvSpPr>
              <p:spPr>
                <a:xfrm>
                  <a:off x="2894569" y="1597849"/>
                  <a:ext cx="1805251" cy="619771"/>
                </a:xfrm>
                <a:prstGeom prst="rect">
                  <a:avLst/>
                </a:prstGeom>
                <a:noFill/>
              </p:spPr>
              <p:txBody>
                <a:bodyPr wrap="square" rtlCol="0">
                  <a:spAutoFit/>
                </a:bodyPr>
                <a:lstStyle/>
                <a:p>
                  <a:r>
                    <a:rPr lang="en-US" sz="1100">
                      <a:solidFill>
                        <a:schemeClr val="bg1"/>
                      </a:solidFill>
                      <a:latin typeface="Times New Roman" charset="0"/>
                      <a:ea typeface="Times New Roman" charset="0"/>
                      <a:cs typeface="Times New Roman" charset="0"/>
                    </a:rPr>
                    <a:t>Saturn </a:t>
                  </a:r>
                  <a:r>
                    <a:rPr lang="en-US" sz="1100" dirty="0">
                      <a:solidFill>
                        <a:schemeClr val="bg1"/>
                      </a:solidFill>
                      <a:latin typeface="Times New Roman" charset="0"/>
                      <a:ea typeface="Times New Roman" charset="0"/>
                      <a:cs typeface="Times New Roman" charset="0"/>
                    </a:rPr>
                    <a:t>@13AU </a:t>
                  </a:r>
                </a:p>
                <a:p>
                  <a:r>
                    <a:rPr lang="en-US" sz="1100" dirty="0">
                      <a:solidFill>
                        <a:schemeClr val="bg1"/>
                      </a:solidFill>
                      <a:latin typeface="Times New Roman" charset="0"/>
                      <a:ea typeface="Times New Roman" charset="0"/>
                      <a:cs typeface="Times New Roman" charset="0"/>
                    </a:rPr>
                    <a:t>Jupiter @6AU</a:t>
                  </a:r>
                </a:p>
              </p:txBody>
            </p:sp>
            <p:sp>
              <p:nvSpPr>
                <p:cNvPr id="34" name="TextBox 33"/>
                <p:cNvSpPr txBox="1"/>
                <p:nvPr/>
              </p:nvSpPr>
              <p:spPr>
                <a:xfrm>
                  <a:off x="1897764" y="3730264"/>
                  <a:ext cx="1282679" cy="372262"/>
                </a:xfrm>
                <a:prstGeom prst="rect">
                  <a:avLst/>
                </a:prstGeom>
                <a:noFill/>
              </p:spPr>
              <p:txBody>
                <a:bodyPr wrap="square" rtlCol="0">
                  <a:spAutoFit/>
                </a:bodyPr>
                <a:lstStyle/>
                <a:p>
                  <a:r>
                    <a:rPr lang="en-US" sz="900" dirty="0">
                      <a:solidFill>
                        <a:srgbClr val="FFFFFF"/>
                      </a:solidFill>
                    </a:rPr>
                    <a:t>0.1” = 13AU</a:t>
                  </a:r>
                </a:p>
              </p:txBody>
            </p:sp>
          </p:grpSp>
        </p:grpSp>
        <p:cxnSp>
          <p:nvCxnSpPr>
            <p:cNvPr id="47" name="Straight Arrow Connector 46"/>
            <p:cNvCxnSpPr/>
            <p:nvPr/>
          </p:nvCxnSpPr>
          <p:spPr>
            <a:xfrm flipH="1">
              <a:off x="5769686" y="2653211"/>
              <a:ext cx="424618" cy="77261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6063412" y="2942746"/>
              <a:ext cx="285784" cy="509114"/>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5" name="Picture 4"/>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964160" y="2986248"/>
            <a:ext cx="3154680" cy="1478280"/>
          </a:xfrm>
          <a:prstGeom prst="rect">
            <a:avLst/>
          </a:prstGeom>
        </p:spPr>
      </p:pic>
      <p:grpSp>
        <p:nvGrpSpPr>
          <p:cNvPr id="28" name="Group 27"/>
          <p:cNvGrpSpPr>
            <a:grpSpLocks noChangeAspect="1"/>
          </p:cNvGrpSpPr>
          <p:nvPr/>
        </p:nvGrpSpPr>
        <p:grpSpPr>
          <a:xfrm>
            <a:off x="3601238" y="2743664"/>
            <a:ext cx="2371266" cy="1664208"/>
            <a:chOff x="6651473" y="1296343"/>
            <a:chExt cx="4779965" cy="3408053"/>
          </a:xfrm>
        </p:grpSpPr>
        <p:pic>
          <p:nvPicPr>
            <p:cNvPr id="30" name="Picture 2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1473" y="1296343"/>
              <a:ext cx="4779965" cy="3408053"/>
            </a:xfrm>
            <a:prstGeom prst="rect">
              <a:avLst/>
            </a:prstGeom>
            <a:ln>
              <a:noFill/>
            </a:ln>
          </p:spPr>
        </p:pic>
        <p:sp>
          <p:nvSpPr>
            <p:cNvPr id="31" name="TextBox 30"/>
            <p:cNvSpPr txBox="1"/>
            <p:nvPr/>
          </p:nvSpPr>
          <p:spPr>
            <a:xfrm>
              <a:off x="10422619" y="1454467"/>
              <a:ext cx="858484" cy="567095"/>
            </a:xfrm>
            <a:prstGeom prst="rect">
              <a:avLst/>
            </a:prstGeom>
            <a:noFill/>
          </p:spPr>
          <p:txBody>
            <a:bodyPr wrap="square" rtlCol="0">
              <a:spAutoFit/>
            </a:bodyPr>
            <a:lstStyle/>
            <a:p>
              <a:r>
                <a:rPr lang="en-US" sz="1200" dirty="0"/>
                <a:t>Gas</a:t>
              </a:r>
            </a:p>
          </p:txBody>
        </p:sp>
        <p:sp>
          <p:nvSpPr>
            <p:cNvPr id="40" name="TextBox 39"/>
            <p:cNvSpPr txBox="1"/>
            <p:nvPr/>
          </p:nvSpPr>
          <p:spPr>
            <a:xfrm>
              <a:off x="8255172" y="3758653"/>
              <a:ext cx="1067501" cy="347670"/>
            </a:xfrm>
            <a:prstGeom prst="rect">
              <a:avLst/>
            </a:prstGeom>
            <a:noFill/>
          </p:spPr>
          <p:txBody>
            <a:bodyPr wrap="square" rtlCol="0">
              <a:spAutoFit/>
            </a:bodyPr>
            <a:lstStyle/>
            <a:p>
              <a:r>
                <a:rPr lang="en-US" sz="900" dirty="0">
                  <a:solidFill>
                    <a:srgbClr val="FF0000"/>
                  </a:solidFill>
                </a:rPr>
                <a:t>ALMA</a:t>
              </a:r>
            </a:p>
          </p:txBody>
        </p:sp>
        <p:sp>
          <p:nvSpPr>
            <p:cNvPr id="41" name="TextBox 40"/>
            <p:cNvSpPr txBox="1"/>
            <p:nvPr/>
          </p:nvSpPr>
          <p:spPr>
            <a:xfrm>
              <a:off x="8432800" y="2851427"/>
              <a:ext cx="1067501" cy="347670"/>
            </a:xfrm>
            <a:prstGeom prst="rect">
              <a:avLst/>
            </a:prstGeom>
            <a:noFill/>
          </p:spPr>
          <p:txBody>
            <a:bodyPr wrap="square" rtlCol="0">
              <a:spAutoFit/>
            </a:bodyPr>
            <a:lstStyle/>
            <a:p>
              <a:r>
                <a:rPr lang="en-US" sz="900" dirty="0">
                  <a:solidFill>
                    <a:srgbClr val="008F00"/>
                  </a:solidFill>
                </a:rPr>
                <a:t>NGVLA</a:t>
              </a:r>
            </a:p>
          </p:txBody>
        </p:sp>
      </p:grpSp>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851958" y="220305"/>
            <a:ext cx="2069592" cy="1489253"/>
          </a:xfrm>
          <a:prstGeom prst="rect">
            <a:avLst/>
          </a:prstGeom>
        </p:spPr>
      </p:pic>
      <p:sp>
        <p:nvSpPr>
          <p:cNvPr id="24" name="TextBox 23"/>
          <p:cNvSpPr txBox="1"/>
          <p:nvPr/>
        </p:nvSpPr>
        <p:spPr>
          <a:xfrm>
            <a:off x="5037122" y="3906831"/>
            <a:ext cx="904415" cy="248209"/>
          </a:xfrm>
          <a:prstGeom prst="rect">
            <a:avLst/>
          </a:prstGeom>
          <a:noFill/>
        </p:spPr>
        <p:txBody>
          <a:bodyPr wrap="none" rtlCol="0">
            <a:spAutoFit/>
          </a:bodyPr>
          <a:lstStyle/>
          <a:p>
            <a:r>
              <a:rPr lang="en-US" sz="1013" dirty="0">
                <a:latin typeface="Gill Sans MT" panose="020B0502020104020203" pitchFamily="34" charset="0"/>
              </a:rPr>
              <a:t>Decarli+2016</a:t>
            </a:r>
          </a:p>
        </p:txBody>
      </p:sp>
      <p:sp>
        <p:nvSpPr>
          <p:cNvPr id="25" name="TextBox 24"/>
          <p:cNvSpPr txBox="1"/>
          <p:nvPr/>
        </p:nvSpPr>
        <p:spPr>
          <a:xfrm>
            <a:off x="5995127" y="4212325"/>
            <a:ext cx="915635" cy="248209"/>
          </a:xfrm>
          <a:prstGeom prst="rect">
            <a:avLst/>
          </a:prstGeom>
          <a:noFill/>
        </p:spPr>
        <p:txBody>
          <a:bodyPr wrap="none" rtlCol="0">
            <a:spAutoFit/>
          </a:bodyPr>
          <a:lstStyle/>
          <a:p>
            <a:r>
              <a:rPr lang="en-US" sz="1013" dirty="0">
                <a:solidFill>
                  <a:schemeClr val="bg1"/>
                </a:solidFill>
                <a:latin typeface="Gill Sans MT" panose="020B0502020104020203" pitchFamily="34" charset="0"/>
              </a:rPr>
              <a:t>HI + CO(1-0)</a:t>
            </a:r>
          </a:p>
        </p:txBody>
      </p:sp>
      <p:sp>
        <p:nvSpPr>
          <p:cNvPr id="26" name="TextBox 25"/>
          <p:cNvSpPr txBox="1"/>
          <p:nvPr/>
        </p:nvSpPr>
        <p:spPr>
          <a:xfrm>
            <a:off x="8545155" y="4193459"/>
            <a:ext cx="639919" cy="248209"/>
          </a:xfrm>
          <a:prstGeom prst="rect">
            <a:avLst/>
          </a:prstGeom>
          <a:noFill/>
        </p:spPr>
        <p:txBody>
          <a:bodyPr wrap="none" rtlCol="0">
            <a:spAutoFit/>
          </a:bodyPr>
          <a:lstStyle/>
          <a:p>
            <a:r>
              <a:rPr lang="en-US" sz="1013">
                <a:solidFill>
                  <a:schemeClr val="bg1"/>
                </a:solidFill>
                <a:latin typeface="Gill Sans MT" panose="020B0502020104020203" pitchFamily="34" charset="0"/>
              </a:rPr>
              <a:t>CO(2-1)</a:t>
            </a:r>
            <a:endParaRPr lang="en-US" sz="1013" dirty="0">
              <a:solidFill>
                <a:schemeClr val="bg1"/>
              </a:solidFill>
              <a:latin typeface="Gill Sans MT" panose="020B0502020104020203" pitchFamily="34" charset="0"/>
            </a:endParaRPr>
          </a:p>
        </p:txBody>
      </p:sp>
      <p:sp>
        <p:nvSpPr>
          <p:cNvPr id="6" name="Slide Number Placeholder 5"/>
          <p:cNvSpPr>
            <a:spLocks noGrp="1"/>
          </p:cNvSpPr>
          <p:nvPr>
            <p:ph type="sldNum" sz="quarter" idx="12"/>
          </p:nvPr>
        </p:nvSpPr>
        <p:spPr/>
        <p:txBody>
          <a:bodyPr/>
          <a:lstStyle/>
          <a:p>
            <a:fld id="{C007A3FA-37C8-B64A-9EE6-D07431EEED58}" type="slidenum">
              <a:rPr lang="en-US" smtClean="0"/>
              <a:t>26</a:t>
            </a:fld>
            <a:endParaRPr lang="en-US"/>
          </a:p>
        </p:txBody>
      </p:sp>
    </p:spTree>
    <p:extLst>
      <p:ext uri="{BB962C8B-B14F-4D97-AF65-F5344CB8AC3E}">
        <p14:creationId xmlns:p14="http://schemas.microsoft.com/office/powerpoint/2010/main" val="1176645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87F650-B93C-AD42-8850-BD81892C0CF2}"/>
              </a:ext>
            </a:extLst>
          </p:cNvPr>
          <p:cNvSpPr/>
          <p:nvPr/>
        </p:nvSpPr>
        <p:spPr>
          <a:xfrm>
            <a:off x="0" y="4432621"/>
            <a:ext cx="9144000" cy="71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30249" y="510834"/>
            <a:ext cx="4561882" cy="1672253"/>
          </a:xfrm>
          <a:prstGeom prst="rect">
            <a:avLst/>
          </a:prstGeom>
          <a:noFill/>
        </p:spPr>
        <p:txBody>
          <a:bodyPr wrap="square" rtlCol="0">
            <a:spAutoFit/>
          </a:bodyPr>
          <a:lstStyle/>
          <a:p>
            <a:pPr>
              <a:spcBef>
                <a:spcPts val="450"/>
              </a:spcBef>
            </a:pPr>
            <a:r>
              <a:rPr lang="en-US" sz="1600" dirty="0">
                <a:latin typeface="Times New Roman" charset="0"/>
                <a:ea typeface="Times New Roman" charset="0"/>
                <a:cs typeface="Times New Roman" charset="0"/>
              </a:rPr>
              <a:t>Advantages </a:t>
            </a:r>
          </a:p>
          <a:p>
            <a:pPr marL="214313" indent="-214313">
              <a:spcBef>
                <a:spcPts val="450"/>
              </a:spcBef>
              <a:buFont typeface="Arial" charset="0"/>
              <a:buChar char="•"/>
            </a:pPr>
            <a:r>
              <a:rPr lang="en-US" sz="1400" dirty="0">
                <a:latin typeface="Times New Roman" charset="0"/>
                <a:ea typeface="Times New Roman" charset="0"/>
                <a:cs typeface="Times New Roman" charset="0"/>
              </a:rPr>
              <a:t>Stable and deterministic PSF of an interferometer, </a:t>
            </a:r>
          </a:p>
          <a:p>
            <a:pPr marL="214313" indent="-214313">
              <a:spcBef>
                <a:spcPts val="450"/>
              </a:spcBef>
              <a:buFont typeface="Arial" charset="0"/>
              <a:buChar char="•"/>
            </a:pPr>
            <a:r>
              <a:rPr lang="en-US" sz="1400" dirty="0">
                <a:latin typeface="Times New Roman" charset="0"/>
                <a:ea typeface="Times New Roman" charset="0"/>
                <a:cs typeface="Times New Roman" charset="0"/>
              </a:rPr>
              <a:t>Polarization: unique measure of intrinsic orientation of galaxies (B along major axis) </a:t>
            </a:r>
          </a:p>
          <a:p>
            <a:pPr marL="214313" indent="-214313">
              <a:spcBef>
                <a:spcPts val="450"/>
              </a:spcBef>
              <a:buFont typeface="Arial" charset="0"/>
              <a:buChar char="•"/>
            </a:pPr>
            <a:r>
              <a:rPr lang="en-US" sz="1400" dirty="0">
                <a:latin typeface="Times New Roman" charset="0"/>
                <a:ea typeface="Times New Roman" charset="0"/>
                <a:cs typeface="Times New Roman" charset="0"/>
              </a:rPr>
              <a:t>Higher mean redshift for sources vs. optical</a:t>
            </a:r>
          </a:p>
          <a:p>
            <a:pPr marL="214313" indent="-214313">
              <a:spcBef>
                <a:spcPts val="450"/>
              </a:spcBef>
              <a:buFont typeface="Arial" charset="0"/>
              <a:buChar char="•"/>
            </a:pPr>
            <a:r>
              <a:rPr lang="en-US" sz="1400" dirty="0">
                <a:latin typeface="Times New Roman" charset="0"/>
                <a:ea typeface="Times New Roman" charset="0"/>
                <a:cs typeface="Times New Roman" charset="0"/>
              </a:rPr>
              <a:t>Cross correlation with optical: robust to systematic errors</a:t>
            </a:r>
          </a:p>
        </p:txBody>
      </p:sp>
      <p:sp>
        <p:nvSpPr>
          <p:cNvPr id="3" name="TextBox 2"/>
          <p:cNvSpPr txBox="1"/>
          <p:nvPr/>
        </p:nvSpPr>
        <p:spPr>
          <a:xfrm>
            <a:off x="2396513" y="26439"/>
            <a:ext cx="4557305" cy="369332"/>
          </a:xfrm>
          <a:prstGeom prst="rect">
            <a:avLst/>
          </a:prstGeom>
          <a:noFill/>
        </p:spPr>
        <p:txBody>
          <a:bodyPr wrap="square" rtlCol="0">
            <a:spAutoFit/>
          </a:bodyPr>
          <a:lstStyle/>
          <a:p>
            <a:r>
              <a:rPr lang="en-US" sz="1800" dirty="0">
                <a:latin typeface="Times New Roman" charset="0"/>
                <a:ea typeface="Times New Roman" charset="0"/>
                <a:cs typeface="Times New Roman" charset="0"/>
              </a:rPr>
              <a:t>Weak lensing with radio continuum surveys</a:t>
            </a:r>
          </a:p>
        </p:txBody>
      </p:sp>
      <p:grpSp>
        <p:nvGrpSpPr>
          <p:cNvPr id="6" name="Group 5"/>
          <p:cNvGrpSpPr/>
          <p:nvPr/>
        </p:nvGrpSpPr>
        <p:grpSpPr>
          <a:xfrm>
            <a:off x="1145225" y="2375514"/>
            <a:ext cx="7059883" cy="2434756"/>
            <a:chOff x="906482" y="2653971"/>
            <a:chExt cx="10590675" cy="3942772"/>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482" y="2653971"/>
              <a:ext cx="10590675" cy="3942772"/>
            </a:xfrm>
            <a:prstGeom prst="rect">
              <a:avLst/>
            </a:prstGeom>
          </p:spPr>
        </p:pic>
        <p:sp>
          <p:nvSpPr>
            <p:cNvPr id="4" name="TextBox 3"/>
            <p:cNvSpPr txBox="1"/>
            <p:nvPr/>
          </p:nvSpPr>
          <p:spPr>
            <a:xfrm>
              <a:off x="8916752" y="2937966"/>
              <a:ext cx="1719944" cy="401942"/>
            </a:xfrm>
            <a:prstGeom prst="rect">
              <a:avLst/>
            </a:prstGeom>
            <a:noFill/>
          </p:spPr>
          <p:txBody>
            <a:bodyPr wrap="square" rtlCol="0">
              <a:spAutoFit/>
            </a:bodyPr>
            <a:lstStyle/>
            <a:p>
              <a:r>
                <a:rPr lang="en-US" sz="1013" dirty="0" err="1"/>
                <a:t>z</a:t>
              </a:r>
              <a:r>
                <a:rPr lang="en-US" sz="1013" baseline="-25000" dirty="0" err="1"/>
                <a:t>bins</a:t>
              </a:r>
              <a:r>
                <a:rPr lang="en-US" sz="1013" dirty="0"/>
                <a:t> = 0.5 to 3</a:t>
              </a:r>
            </a:p>
          </p:txBody>
        </p:sp>
      </p:grpSp>
      <p:sp>
        <p:nvSpPr>
          <p:cNvPr id="7" name="TextBox 6"/>
          <p:cNvSpPr txBox="1"/>
          <p:nvPr/>
        </p:nvSpPr>
        <p:spPr>
          <a:xfrm>
            <a:off x="1587903" y="4671771"/>
            <a:ext cx="6515100" cy="248209"/>
          </a:xfrm>
          <a:prstGeom prst="rect">
            <a:avLst/>
          </a:prstGeom>
          <a:noFill/>
        </p:spPr>
        <p:txBody>
          <a:bodyPr wrap="square" rtlCol="0">
            <a:spAutoFit/>
          </a:bodyPr>
          <a:lstStyle/>
          <a:p>
            <a:r>
              <a:rPr lang="en-US" sz="1013" dirty="0">
                <a:latin typeface="Times New Roman" charset="0"/>
                <a:ea typeface="Times New Roman" charset="0"/>
                <a:cs typeface="Times New Roman" charset="0"/>
              </a:rPr>
              <a:t>Power spectrum constraints on a 5-bin tomographic shear power spectrum analysis, vs. z</a:t>
            </a:r>
            <a:endParaRPr lang="en-US" sz="1013" dirty="0"/>
          </a:p>
        </p:txBody>
      </p:sp>
      <p:sp>
        <p:nvSpPr>
          <p:cNvPr id="8" name="TextBox 7"/>
          <p:cNvSpPr txBox="1"/>
          <p:nvPr/>
        </p:nvSpPr>
        <p:spPr>
          <a:xfrm>
            <a:off x="6768193" y="4155622"/>
            <a:ext cx="1159329" cy="276999"/>
          </a:xfrm>
          <a:prstGeom prst="rect">
            <a:avLst/>
          </a:prstGeom>
          <a:noFill/>
        </p:spPr>
        <p:txBody>
          <a:bodyPr wrap="square" rtlCol="0">
            <a:spAutoFit/>
          </a:bodyPr>
          <a:lstStyle/>
          <a:p>
            <a:r>
              <a:rPr lang="en-US" sz="1200" dirty="0">
                <a:latin typeface="Times New Roman" charset="0"/>
                <a:ea typeface="Times New Roman" charset="0"/>
                <a:cs typeface="Times New Roman" charset="0"/>
              </a:rPr>
              <a:t>Brown </a:t>
            </a:r>
            <a:r>
              <a:rPr lang="en-US" sz="1200" dirty="0" err="1">
                <a:latin typeface="Times New Roman" charset="0"/>
                <a:ea typeface="Times New Roman" charset="0"/>
                <a:cs typeface="Times New Roman" charset="0"/>
              </a:rPr>
              <a:t>ea</a:t>
            </a:r>
            <a:r>
              <a:rPr lang="en-US" sz="1200" dirty="0">
                <a:latin typeface="Times New Roman" charset="0"/>
                <a:ea typeface="Times New Roman" charset="0"/>
                <a:cs typeface="Times New Roman" charset="0"/>
              </a:rPr>
              <a:t> 2015</a:t>
            </a:r>
          </a:p>
        </p:txBody>
      </p:sp>
      <p:sp>
        <p:nvSpPr>
          <p:cNvPr id="10" name="TextBox 9">
            <a:extLst>
              <a:ext uri="{FF2B5EF4-FFF2-40B4-BE49-F238E27FC236}">
                <a16:creationId xmlns:a16="http://schemas.microsoft.com/office/drawing/2014/main" id="{0C49202E-0ED6-F547-B6A8-E7119214D2B0}"/>
              </a:ext>
            </a:extLst>
          </p:cNvPr>
          <p:cNvSpPr txBox="1"/>
          <p:nvPr/>
        </p:nvSpPr>
        <p:spPr>
          <a:xfrm>
            <a:off x="5372155" y="573914"/>
            <a:ext cx="3631802" cy="1113125"/>
          </a:xfrm>
          <a:prstGeom prst="rect">
            <a:avLst/>
          </a:prstGeom>
          <a:noFill/>
        </p:spPr>
        <p:txBody>
          <a:bodyPr wrap="square" rtlCol="0">
            <a:spAutoFit/>
          </a:bodyPr>
          <a:lstStyle/>
          <a:p>
            <a:pPr>
              <a:spcBef>
                <a:spcPts val="450"/>
              </a:spcBef>
            </a:pPr>
            <a:r>
              <a:rPr lang="en-US" sz="1600" dirty="0">
                <a:latin typeface="Times New Roman" charset="0"/>
                <a:ea typeface="Times New Roman" charset="0"/>
                <a:cs typeface="Times New Roman" charset="0"/>
              </a:rPr>
              <a:t>Disadvantage: Areal density of sources</a:t>
            </a:r>
          </a:p>
          <a:p>
            <a:pPr marL="214313" indent="-214313">
              <a:spcBef>
                <a:spcPts val="450"/>
              </a:spcBef>
              <a:buFont typeface="Arial" charset="0"/>
              <a:buChar char="•"/>
            </a:pPr>
            <a:r>
              <a:rPr lang="en-US" sz="1400" dirty="0">
                <a:latin typeface="Times New Roman" charset="0"/>
                <a:ea typeface="Times New Roman" charset="0"/>
                <a:cs typeface="Times New Roman" charset="0"/>
              </a:rPr>
              <a:t>SKA1 ~ 10 arcmin</a:t>
            </a:r>
            <a:r>
              <a:rPr lang="en-US" sz="1400" baseline="30000" dirty="0">
                <a:latin typeface="Times New Roman" charset="0"/>
                <a:ea typeface="Times New Roman" charset="0"/>
                <a:cs typeface="Times New Roman" charset="0"/>
              </a:rPr>
              <a:t>-2</a:t>
            </a:r>
            <a:r>
              <a:rPr lang="en-US" sz="1400" dirty="0">
                <a:latin typeface="Times New Roman" charset="0"/>
                <a:ea typeface="Times New Roman" charset="0"/>
                <a:cs typeface="Times New Roman" charset="0"/>
              </a:rPr>
              <a:t>  </a:t>
            </a:r>
          </a:p>
          <a:p>
            <a:pPr marL="214313" indent="-214313">
              <a:spcBef>
                <a:spcPts val="450"/>
              </a:spcBef>
              <a:buFont typeface="Arial" charset="0"/>
              <a:buChar char="•"/>
            </a:pPr>
            <a:r>
              <a:rPr lang="en-US" sz="1400" dirty="0">
                <a:latin typeface="Times New Roman" charset="0"/>
                <a:ea typeface="Times New Roman" charset="0"/>
                <a:cs typeface="Times New Roman" charset="0"/>
              </a:rPr>
              <a:t>SKA2  ~ 75 arcmin</a:t>
            </a:r>
            <a:r>
              <a:rPr lang="en-US" sz="1400" baseline="30000" dirty="0">
                <a:latin typeface="Times New Roman" charset="0"/>
                <a:ea typeface="Times New Roman" charset="0"/>
                <a:cs typeface="Times New Roman" charset="0"/>
              </a:rPr>
              <a:t>-2</a:t>
            </a:r>
          </a:p>
          <a:p>
            <a:endParaRPr lang="en-US" sz="1400" dirty="0"/>
          </a:p>
        </p:txBody>
      </p:sp>
    </p:spTree>
    <p:extLst>
      <p:ext uri="{BB962C8B-B14F-4D97-AF65-F5344CB8AC3E}">
        <p14:creationId xmlns:p14="http://schemas.microsoft.com/office/powerpoint/2010/main" val="4070057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2DED110-A2E6-0041-8C9A-30881A6EF245}"/>
              </a:ext>
            </a:extLst>
          </p:cNvPr>
          <p:cNvGrpSpPr/>
          <p:nvPr/>
        </p:nvGrpSpPr>
        <p:grpSpPr>
          <a:xfrm>
            <a:off x="241067" y="1518466"/>
            <a:ext cx="8794867" cy="3627883"/>
            <a:chOff x="241067" y="1323725"/>
            <a:chExt cx="8794867" cy="3627883"/>
          </a:xfrm>
        </p:grpSpPr>
        <p:grpSp>
          <p:nvGrpSpPr>
            <p:cNvPr id="5" name="Group 4"/>
            <p:cNvGrpSpPr/>
            <p:nvPr/>
          </p:nvGrpSpPr>
          <p:grpSpPr>
            <a:xfrm>
              <a:off x="241067" y="1323725"/>
              <a:ext cx="8794867" cy="2901145"/>
              <a:chOff x="-41565" y="1168328"/>
              <a:chExt cx="9249720" cy="3295607"/>
            </a:xfrm>
          </p:grpSpPr>
          <p:grpSp>
            <p:nvGrpSpPr>
              <p:cNvPr id="122" name="Group 121"/>
              <p:cNvGrpSpPr>
                <a:grpSpLocks noChangeAspect="1"/>
              </p:cNvGrpSpPr>
              <p:nvPr/>
            </p:nvGrpSpPr>
            <p:grpSpPr bwMode="auto">
              <a:xfrm>
                <a:off x="-41565" y="1485628"/>
                <a:ext cx="9249720" cy="2743298"/>
                <a:chOff x="-72" y="-16"/>
                <a:chExt cx="1170" cy="347"/>
              </a:xfrm>
            </p:grpSpPr>
            <p:sp>
              <p:nvSpPr>
                <p:cNvPr id="123" name="Rectangle 122"/>
                <p:cNvSpPr>
                  <a:spLocks noChangeArrowheads="1"/>
                </p:cNvSpPr>
                <p:nvPr/>
              </p:nvSpPr>
              <p:spPr bwMode="auto">
                <a:xfrm>
                  <a:off x="13" y="0"/>
                  <a:ext cx="1017" cy="99"/>
                </a:xfrm>
                <a:prstGeom prst="rect">
                  <a:avLst/>
                </a:prstGeom>
                <a:solidFill>
                  <a:srgbClr val="FFFFFF"/>
                </a:solidFill>
                <a:ln w="1">
                  <a:solidFill>
                    <a:srgbClr val="444444"/>
                  </a:solidFill>
                  <a:miter lim="800000"/>
                  <a:headEnd/>
                  <a:tailEnd/>
                </a:ln>
              </p:spPr>
              <p:txBody>
                <a:bodyPr rot="0" vert="horz" wrap="square" lIns="91440" tIns="45720" rIns="91440" bIns="45720" anchor="t" anchorCtr="0" upright="1">
                  <a:noAutofit/>
                </a:bodyPr>
                <a:lstStyle/>
                <a:p>
                  <a:endParaRPr lang="en-US"/>
                </a:p>
              </p:txBody>
            </p:sp>
            <p:sp>
              <p:nvSpPr>
                <p:cNvPr id="124" name="Rectangle 123" descr="Wed 9/14/16"/>
                <p:cNvSpPr>
                  <a:spLocks noChangeArrowheads="1"/>
                </p:cNvSpPr>
                <p:nvPr/>
              </p:nvSpPr>
              <p:spPr bwMode="auto">
                <a:xfrm>
                  <a:off x="-72" y="-3"/>
                  <a:ext cx="79"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lgn="r"/>
                  <a:r>
                    <a:rPr lang="en-US" sz="800">
                      <a:solidFill>
                        <a:srgbClr val="444444"/>
                      </a:solidFill>
                      <a:effectLst/>
                      <a:latin typeface="Segoe UI" charset="0"/>
                      <a:ea typeface="Times New Roman" charset="0"/>
                    </a:rPr>
                    <a:t>Start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Wed 9/14/16</a:t>
                  </a:r>
                  <a:endParaRPr lang="en-US" sz="1200">
                    <a:effectLst/>
                    <a:latin typeface="Times New Roman" charset="0"/>
                    <a:ea typeface="Times New Roman" charset="0"/>
                  </a:endParaRPr>
                </a:p>
              </p:txBody>
            </p:sp>
            <p:sp>
              <p:nvSpPr>
                <p:cNvPr id="125" name="Rectangle 124" descr="Mon 7/1/19"/>
                <p:cNvSpPr>
                  <a:spLocks noChangeArrowheads="1"/>
                </p:cNvSpPr>
                <p:nvPr/>
              </p:nvSpPr>
              <p:spPr bwMode="auto">
                <a:xfrm>
                  <a:off x="1036" y="-3"/>
                  <a:ext cx="62" cy="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800">
                      <a:solidFill>
                        <a:srgbClr val="444444"/>
                      </a:solidFill>
                      <a:effectLst/>
                      <a:latin typeface="Segoe UI" charset="0"/>
                      <a:ea typeface="Times New Roman" charset="0"/>
                    </a:rPr>
                    <a:t>Finish</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26" name="Rectangle 125" descr="Nov '16"/>
                <p:cNvSpPr>
                  <a:spLocks noChangeArrowheads="1"/>
                </p:cNvSpPr>
                <p:nvPr/>
              </p:nvSpPr>
              <p:spPr bwMode="auto">
                <a:xfrm>
                  <a:off x="71"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'16</a:t>
                  </a:r>
                  <a:endParaRPr lang="en-US" sz="1200">
                    <a:effectLst/>
                    <a:latin typeface="Times New Roman" charset="0"/>
                    <a:ea typeface="Times New Roman" charset="0"/>
                  </a:endParaRPr>
                </a:p>
              </p:txBody>
            </p:sp>
            <p:sp>
              <p:nvSpPr>
                <p:cNvPr id="127" name="Freeform 126"/>
                <p:cNvSpPr>
                  <a:spLocks noChangeArrowheads="1"/>
                </p:cNvSpPr>
                <p:nvPr/>
              </p:nvSpPr>
              <p:spPr bwMode="auto">
                <a:xfrm>
                  <a:off x="71"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28" name="Rectangle 127" descr="Jan '17"/>
                <p:cNvSpPr>
                  <a:spLocks noChangeArrowheads="1"/>
                </p:cNvSpPr>
                <p:nvPr/>
              </p:nvSpPr>
              <p:spPr bwMode="auto">
                <a:xfrm>
                  <a:off x="132" y="-16"/>
                  <a:ext cx="38"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'17</a:t>
                  </a:r>
                  <a:endParaRPr lang="en-US" sz="1200">
                    <a:effectLst/>
                    <a:latin typeface="Times New Roman" charset="0"/>
                    <a:ea typeface="Times New Roman" charset="0"/>
                  </a:endParaRPr>
                </a:p>
              </p:txBody>
            </p:sp>
            <p:sp>
              <p:nvSpPr>
                <p:cNvPr id="129" name="Freeform 128"/>
                <p:cNvSpPr>
                  <a:spLocks noChangeArrowheads="1"/>
                </p:cNvSpPr>
                <p:nvPr/>
              </p:nvSpPr>
              <p:spPr bwMode="auto">
                <a:xfrm>
                  <a:off x="132"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0" name="Rectangle 129" descr="Mar '17"/>
                <p:cNvSpPr>
                  <a:spLocks noChangeArrowheads="1"/>
                </p:cNvSpPr>
                <p:nvPr/>
              </p:nvSpPr>
              <p:spPr bwMode="auto">
                <a:xfrm>
                  <a:off x="190"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'17</a:t>
                  </a:r>
                  <a:endParaRPr lang="en-US" sz="1200">
                    <a:effectLst/>
                    <a:latin typeface="Times New Roman" charset="0"/>
                    <a:ea typeface="Times New Roman" charset="0"/>
                  </a:endParaRPr>
                </a:p>
              </p:txBody>
            </p:sp>
            <p:sp>
              <p:nvSpPr>
                <p:cNvPr id="131" name="Freeform 130"/>
                <p:cNvSpPr>
                  <a:spLocks noChangeArrowheads="1"/>
                </p:cNvSpPr>
                <p:nvPr/>
              </p:nvSpPr>
              <p:spPr bwMode="auto">
                <a:xfrm>
                  <a:off x="19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2" name="Rectangle 131" descr="May '17"/>
                <p:cNvSpPr>
                  <a:spLocks noChangeArrowheads="1"/>
                </p:cNvSpPr>
                <p:nvPr/>
              </p:nvSpPr>
              <p:spPr bwMode="auto">
                <a:xfrm>
                  <a:off x="250"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'17</a:t>
                  </a:r>
                  <a:endParaRPr lang="en-US" sz="1200">
                    <a:effectLst/>
                    <a:latin typeface="Times New Roman" charset="0"/>
                    <a:ea typeface="Times New Roman" charset="0"/>
                  </a:endParaRPr>
                </a:p>
              </p:txBody>
            </p:sp>
            <p:sp>
              <p:nvSpPr>
                <p:cNvPr id="133" name="Freeform 132"/>
                <p:cNvSpPr>
                  <a:spLocks noChangeArrowheads="1"/>
                </p:cNvSpPr>
                <p:nvPr/>
              </p:nvSpPr>
              <p:spPr bwMode="auto">
                <a:xfrm>
                  <a:off x="25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4" name="Rectangle 133" descr="Jul '17"/>
                <p:cNvSpPr>
                  <a:spLocks noChangeArrowheads="1"/>
                </p:cNvSpPr>
                <p:nvPr/>
              </p:nvSpPr>
              <p:spPr bwMode="auto">
                <a:xfrm>
                  <a:off x="316"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'17</a:t>
                  </a:r>
                  <a:endParaRPr lang="en-US" sz="1200">
                    <a:effectLst/>
                    <a:latin typeface="Times New Roman" charset="0"/>
                    <a:ea typeface="Times New Roman" charset="0"/>
                  </a:endParaRPr>
                </a:p>
              </p:txBody>
            </p:sp>
            <p:sp>
              <p:nvSpPr>
                <p:cNvPr id="135" name="Freeform 134"/>
                <p:cNvSpPr>
                  <a:spLocks noChangeArrowheads="1"/>
                </p:cNvSpPr>
                <p:nvPr/>
              </p:nvSpPr>
              <p:spPr bwMode="auto">
                <a:xfrm>
                  <a:off x="31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6" name="Rectangle 135" descr="Sep '17"/>
                <p:cNvSpPr>
                  <a:spLocks noChangeArrowheads="1"/>
                </p:cNvSpPr>
                <p:nvPr/>
              </p:nvSpPr>
              <p:spPr bwMode="auto">
                <a:xfrm>
                  <a:off x="375" y="-16"/>
                  <a:ext cx="39"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dirty="0">
                      <a:solidFill>
                        <a:srgbClr val="444444"/>
                      </a:solidFill>
                      <a:effectLst/>
                      <a:latin typeface="Segoe UI" charset="0"/>
                      <a:ea typeface="Times New Roman" charset="0"/>
                    </a:rPr>
                    <a:t>Sep '17</a:t>
                  </a:r>
                  <a:endParaRPr lang="en-US" sz="1200" dirty="0">
                    <a:effectLst/>
                    <a:latin typeface="Times New Roman" charset="0"/>
                    <a:ea typeface="Times New Roman" charset="0"/>
                  </a:endParaRPr>
                </a:p>
              </p:txBody>
            </p:sp>
            <p:sp>
              <p:nvSpPr>
                <p:cNvPr id="137" name="Freeform 136"/>
                <p:cNvSpPr>
                  <a:spLocks noChangeArrowheads="1"/>
                </p:cNvSpPr>
                <p:nvPr/>
              </p:nvSpPr>
              <p:spPr bwMode="auto">
                <a:xfrm>
                  <a:off x="375"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38" name="Rectangle 137" descr="Nov '17"/>
                <p:cNvSpPr>
                  <a:spLocks noChangeArrowheads="1"/>
                </p:cNvSpPr>
                <p:nvPr/>
              </p:nvSpPr>
              <p:spPr bwMode="auto">
                <a:xfrm>
                  <a:off x="434" y="-16"/>
                  <a:ext cx="42"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'17</a:t>
                  </a:r>
                  <a:endParaRPr lang="en-US" sz="1200">
                    <a:effectLst/>
                    <a:latin typeface="Times New Roman" charset="0"/>
                    <a:ea typeface="Times New Roman" charset="0"/>
                  </a:endParaRPr>
                </a:p>
              </p:txBody>
            </p:sp>
            <p:sp>
              <p:nvSpPr>
                <p:cNvPr id="139" name="Freeform 138"/>
                <p:cNvSpPr>
                  <a:spLocks noChangeArrowheads="1"/>
                </p:cNvSpPr>
                <p:nvPr/>
              </p:nvSpPr>
              <p:spPr bwMode="auto">
                <a:xfrm>
                  <a:off x="43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0" name="Rectangle 139" descr="Jan '18"/>
                <p:cNvSpPr>
                  <a:spLocks noChangeArrowheads="1"/>
                </p:cNvSpPr>
                <p:nvPr/>
              </p:nvSpPr>
              <p:spPr bwMode="auto">
                <a:xfrm>
                  <a:off x="496"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'18</a:t>
                  </a:r>
                  <a:endParaRPr lang="en-US" sz="1200">
                    <a:effectLst/>
                    <a:latin typeface="Times New Roman" charset="0"/>
                    <a:ea typeface="Times New Roman" charset="0"/>
                  </a:endParaRPr>
                </a:p>
              </p:txBody>
            </p:sp>
            <p:sp>
              <p:nvSpPr>
                <p:cNvPr id="141" name="Freeform 140"/>
                <p:cNvSpPr>
                  <a:spLocks noChangeArrowheads="1"/>
                </p:cNvSpPr>
                <p:nvPr/>
              </p:nvSpPr>
              <p:spPr bwMode="auto">
                <a:xfrm>
                  <a:off x="496"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2" name="Rectangle 141" descr="Mar '18"/>
                <p:cNvSpPr>
                  <a:spLocks noChangeArrowheads="1"/>
                </p:cNvSpPr>
                <p:nvPr/>
              </p:nvSpPr>
              <p:spPr bwMode="auto">
                <a:xfrm>
                  <a:off x="554"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'18</a:t>
                  </a:r>
                  <a:endParaRPr lang="en-US" sz="1200">
                    <a:effectLst/>
                    <a:latin typeface="Times New Roman" charset="0"/>
                    <a:ea typeface="Times New Roman" charset="0"/>
                  </a:endParaRPr>
                </a:p>
              </p:txBody>
            </p:sp>
            <p:sp>
              <p:nvSpPr>
                <p:cNvPr id="143" name="Freeform 142"/>
                <p:cNvSpPr>
                  <a:spLocks noChangeArrowheads="1"/>
                </p:cNvSpPr>
                <p:nvPr/>
              </p:nvSpPr>
              <p:spPr bwMode="auto">
                <a:xfrm>
                  <a:off x="55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4" name="Rectangle 143" descr="May '18"/>
                <p:cNvSpPr>
                  <a:spLocks noChangeArrowheads="1"/>
                </p:cNvSpPr>
                <p:nvPr/>
              </p:nvSpPr>
              <p:spPr bwMode="auto">
                <a:xfrm>
                  <a:off x="614"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'18</a:t>
                  </a:r>
                  <a:endParaRPr lang="en-US" sz="1200">
                    <a:effectLst/>
                    <a:latin typeface="Times New Roman" charset="0"/>
                    <a:ea typeface="Times New Roman" charset="0"/>
                  </a:endParaRPr>
                </a:p>
              </p:txBody>
            </p:sp>
            <p:sp>
              <p:nvSpPr>
                <p:cNvPr id="145" name="Freeform 144"/>
                <p:cNvSpPr>
                  <a:spLocks noChangeArrowheads="1"/>
                </p:cNvSpPr>
                <p:nvPr/>
              </p:nvSpPr>
              <p:spPr bwMode="auto">
                <a:xfrm>
                  <a:off x="614"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6" name="Rectangle 145" descr="Jul '18"/>
                <p:cNvSpPr>
                  <a:spLocks noChangeArrowheads="1"/>
                </p:cNvSpPr>
                <p:nvPr/>
              </p:nvSpPr>
              <p:spPr bwMode="auto">
                <a:xfrm>
                  <a:off x="680" y="-16"/>
                  <a:ext cx="34"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Jul '18</a:t>
                  </a:r>
                  <a:endParaRPr lang="en-US" sz="1200">
                    <a:effectLst/>
                    <a:latin typeface="Times New Roman" charset="0"/>
                    <a:ea typeface="Times New Roman" charset="0"/>
                  </a:endParaRPr>
                </a:p>
              </p:txBody>
            </p:sp>
            <p:sp>
              <p:nvSpPr>
                <p:cNvPr id="147" name="Freeform 146"/>
                <p:cNvSpPr>
                  <a:spLocks noChangeArrowheads="1"/>
                </p:cNvSpPr>
                <p:nvPr/>
              </p:nvSpPr>
              <p:spPr bwMode="auto">
                <a:xfrm>
                  <a:off x="68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48" name="Rectangle 147" descr="Sep '18"/>
                <p:cNvSpPr>
                  <a:spLocks noChangeArrowheads="1"/>
                </p:cNvSpPr>
                <p:nvPr/>
              </p:nvSpPr>
              <p:spPr bwMode="auto">
                <a:xfrm>
                  <a:off x="738" y="-16"/>
                  <a:ext cx="40"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Sep '18</a:t>
                  </a:r>
                  <a:endParaRPr lang="en-US" sz="1200">
                    <a:effectLst/>
                    <a:latin typeface="Times New Roman" charset="0"/>
                    <a:ea typeface="Times New Roman" charset="0"/>
                  </a:endParaRPr>
                </a:p>
              </p:txBody>
            </p:sp>
            <p:sp>
              <p:nvSpPr>
                <p:cNvPr id="149" name="Freeform 148"/>
                <p:cNvSpPr>
                  <a:spLocks noChangeArrowheads="1"/>
                </p:cNvSpPr>
                <p:nvPr/>
              </p:nvSpPr>
              <p:spPr bwMode="auto">
                <a:xfrm>
                  <a:off x="73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0" name="Rectangle 149" descr="Nov '18"/>
                <p:cNvSpPr>
                  <a:spLocks noChangeArrowheads="1"/>
                </p:cNvSpPr>
                <p:nvPr/>
              </p:nvSpPr>
              <p:spPr bwMode="auto">
                <a:xfrm>
                  <a:off x="79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Nov '18</a:t>
                  </a:r>
                  <a:endParaRPr lang="en-US" sz="1200">
                    <a:effectLst/>
                    <a:latin typeface="Times New Roman" charset="0"/>
                    <a:ea typeface="Times New Roman" charset="0"/>
                  </a:endParaRPr>
                </a:p>
              </p:txBody>
            </p:sp>
            <p:sp>
              <p:nvSpPr>
                <p:cNvPr id="151" name="Freeform 150"/>
                <p:cNvSpPr>
                  <a:spLocks noChangeArrowheads="1"/>
                </p:cNvSpPr>
                <p:nvPr/>
              </p:nvSpPr>
              <p:spPr bwMode="auto">
                <a:xfrm>
                  <a:off x="79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2" name="Rectangle 151" descr="Jan '19"/>
                <p:cNvSpPr>
                  <a:spLocks noChangeArrowheads="1"/>
                </p:cNvSpPr>
                <p:nvPr/>
              </p:nvSpPr>
              <p:spPr bwMode="auto">
                <a:xfrm>
                  <a:off x="860" y="-16"/>
                  <a:ext cx="37"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Jan '19</a:t>
                  </a:r>
                  <a:endParaRPr lang="en-US" sz="1200">
                    <a:effectLst/>
                    <a:latin typeface="Times New Roman" charset="0"/>
                    <a:ea typeface="Times New Roman" charset="0"/>
                  </a:endParaRPr>
                </a:p>
              </p:txBody>
            </p:sp>
            <p:sp>
              <p:nvSpPr>
                <p:cNvPr id="153" name="Freeform 152"/>
                <p:cNvSpPr>
                  <a:spLocks noChangeArrowheads="1"/>
                </p:cNvSpPr>
                <p:nvPr/>
              </p:nvSpPr>
              <p:spPr bwMode="auto">
                <a:xfrm>
                  <a:off x="860"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4" name="Rectangle 153" descr="Mar '19"/>
                <p:cNvSpPr>
                  <a:spLocks noChangeArrowheads="1"/>
                </p:cNvSpPr>
                <p:nvPr/>
              </p:nvSpPr>
              <p:spPr bwMode="auto">
                <a:xfrm>
                  <a:off x="918" y="-16"/>
                  <a:ext cx="41"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Mar '19</a:t>
                  </a:r>
                  <a:endParaRPr lang="en-US" sz="1200">
                    <a:effectLst/>
                    <a:latin typeface="Times New Roman" charset="0"/>
                    <a:ea typeface="Times New Roman" charset="0"/>
                  </a:endParaRPr>
                </a:p>
              </p:txBody>
            </p:sp>
            <p:sp>
              <p:nvSpPr>
                <p:cNvPr id="155" name="Freeform 154"/>
                <p:cNvSpPr>
                  <a:spLocks noChangeArrowheads="1"/>
                </p:cNvSpPr>
                <p:nvPr/>
              </p:nvSpPr>
              <p:spPr bwMode="auto">
                <a:xfrm>
                  <a:off x="91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6" name="Rectangle 155" descr="May '19"/>
                <p:cNvSpPr>
                  <a:spLocks noChangeArrowheads="1"/>
                </p:cNvSpPr>
                <p:nvPr/>
              </p:nvSpPr>
              <p:spPr bwMode="auto">
                <a:xfrm>
                  <a:off x="978" y="-16"/>
                  <a:ext cx="43" cy="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28575" tIns="0" rIns="0" bIns="0" anchor="t" anchorCtr="0" upright="1">
                  <a:noAutofit/>
                </a:bodyPr>
                <a:lstStyle/>
                <a:p>
                  <a:pPr marL="0" marR="0"/>
                  <a:r>
                    <a:rPr lang="en-US" sz="800">
                      <a:solidFill>
                        <a:srgbClr val="444444"/>
                      </a:solidFill>
                      <a:effectLst/>
                      <a:latin typeface="Segoe UI" charset="0"/>
                      <a:ea typeface="Times New Roman" charset="0"/>
                    </a:rPr>
                    <a:t>May '19</a:t>
                  </a:r>
                  <a:endParaRPr lang="en-US" sz="1200">
                    <a:effectLst/>
                    <a:latin typeface="Times New Roman" charset="0"/>
                    <a:ea typeface="Times New Roman" charset="0"/>
                  </a:endParaRPr>
                </a:p>
              </p:txBody>
            </p:sp>
            <p:sp>
              <p:nvSpPr>
                <p:cNvPr id="157" name="Freeform 156"/>
                <p:cNvSpPr>
                  <a:spLocks noChangeArrowheads="1"/>
                </p:cNvSpPr>
                <p:nvPr/>
              </p:nvSpPr>
              <p:spPr bwMode="auto">
                <a:xfrm>
                  <a:off x="978" y="-14"/>
                  <a:ext cx="0" cy="14"/>
                </a:xfrm>
                <a:custGeom>
                  <a:avLst/>
                  <a:gdLst>
                    <a:gd name="T0" fmla="*/ 14 h 14"/>
                    <a:gd name="T1" fmla="*/ 0 h 14"/>
                  </a:gdLst>
                  <a:ahLst/>
                  <a:cxnLst>
                    <a:cxn ang="0">
                      <a:pos x="0" y="T0"/>
                    </a:cxn>
                    <a:cxn ang="0">
                      <a:pos x="0" y="T1"/>
                    </a:cxn>
                  </a:cxnLst>
                  <a:rect l="0" t="0" r="r" b="b"/>
                  <a:pathLst>
                    <a:path h="14">
                      <a:moveTo>
                        <a:pt x="0" y="14"/>
                      </a:moveTo>
                      <a:lnTo>
                        <a:pt x="0" y="0"/>
                      </a:lnTo>
                    </a:path>
                  </a:pathLst>
                </a:custGeom>
                <a:solidFill>
                  <a:srgbClr val="FFFFFF"/>
                </a:solidFill>
                <a:ln w="1">
                  <a:solidFill>
                    <a:srgbClr val="444444"/>
                  </a:solidFill>
                  <a:prstDash val="solid"/>
                  <a:round/>
                  <a:headEnd/>
                  <a:tailEnd/>
                </a:ln>
              </p:spPr>
              <p:txBody>
                <a:bodyPr rot="0" vert="horz" wrap="square" lIns="91440" tIns="45720" rIns="91440" bIns="45720" anchor="t" anchorCtr="0" upright="1">
                  <a:noAutofit/>
                </a:bodyPr>
                <a:lstStyle/>
                <a:p>
                  <a:endParaRPr lang="en-US"/>
                </a:p>
              </p:txBody>
            </p:sp>
            <p:sp>
              <p:nvSpPr>
                <p:cNvPr id="158" name="Rectangle 157" descr="Sci Book First Draft&#10;Tue 4/4/17 - Fri 12/1/17"/>
                <p:cNvSpPr>
                  <a:spLocks noChangeArrowheads="1"/>
                </p:cNvSpPr>
                <p:nvPr/>
              </p:nvSpPr>
              <p:spPr bwMode="auto">
                <a:xfrm>
                  <a:off x="284" y="1"/>
                  <a:ext cx="171"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Book First Draft</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Thu 6/1/17 - Fri 12/1/17</a:t>
                  </a:r>
                  <a:endParaRPr lang="en-US" sz="1200" dirty="0">
                    <a:effectLst/>
                    <a:latin typeface="Times New Roman" charset="0"/>
                    <a:ea typeface="Times New Roman" charset="0"/>
                  </a:endParaRPr>
                </a:p>
              </p:txBody>
            </p:sp>
            <p:sp>
              <p:nvSpPr>
                <p:cNvPr id="159" name="Rectangle 158" descr="Sci Book Second Draft&#10;Mon 12/4/17 - Fri 6/15/18"/>
                <p:cNvSpPr>
                  <a:spLocks noChangeArrowheads="1"/>
                </p:cNvSpPr>
                <p:nvPr/>
              </p:nvSpPr>
              <p:spPr bwMode="auto">
                <a:xfrm>
                  <a:off x="459" y="1"/>
                  <a:ext cx="192"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Second Draft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12/4/17 - Fri 6/15/18</a:t>
                  </a:r>
                  <a:endParaRPr lang="en-US" sz="1200">
                    <a:effectLst/>
                    <a:latin typeface="Times New Roman" charset="0"/>
                    <a:ea typeface="Times New Roman" charset="0"/>
                  </a:endParaRPr>
                </a:p>
              </p:txBody>
            </p:sp>
            <p:sp>
              <p:nvSpPr>
                <p:cNvPr id="160" name="Rectangle 159" descr="Sci Book Final Draft&#10;Mon 6/18/18 - Fri 12/14/18"/>
                <p:cNvSpPr>
                  <a:spLocks noChangeArrowheads="1"/>
                </p:cNvSpPr>
                <p:nvPr/>
              </p:nvSpPr>
              <p:spPr bwMode="auto">
                <a:xfrm>
                  <a:off x="654" y="1"/>
                  <a:ext cx="178"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Sci Book Final Draft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6/18/18 - Fri 12/14/18</a:t>
                  </a:r>
                  <a:endParaRPr lang="en-US" sz="1200">
                    <a:effectLst/>
                    <a:latin typeface="Times New Roman" charset="0"/>
                    <a:ea typeface="Times New Roman" charset="0"/>
                  </a:endParaRPr>
                </a:p>
              </p:txBody>
            </p:sp>
            <p:sp>
              <p:nvSpPr>
                <p:cNvPr id="161" name="Rectangle 160" descr="Design Doc First Draft&#10;Mon 10/31/16 - Fri 4/28/17"/>
                <p:cNvSpPr>
                  <a:spLocks noChangeArrowheads="1"/>
                </p:cNvSpPr>
                <p:nvPr/>
              </p:nvSpPr>
              <p:spPr bwMode="auto">
                <a:xfrm>
                  <a:off x="61" y="34"/>
                  <a:ext cx="178"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 Design First Draft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Fri 4/28/17</a:t>
                  </a:r>
                  <a:endParaRPr lang="en-US" sz="1200">
                    <a:effectLst/>
                    <a:latin typeface="Times New Roman" charset="0"/>
                    <a:ea typeface="Times New Roman" charset="0"/>
                  </a:endParaRPr>
                </a:p>
              </p:txBody>
            </p:sp>
            <p:sp>
              <p:nvSpPr>
                <p:cNvPr id="162" name="Rectangle 161" descr="Design Doc 1.5 Draft&#10;Mon 5/15/17 - Fri 11/24/17"/>
                <p:cNvSpPr>
                  <a:spLocks noChangeArrowheads="1"/>
                </p:cNvSpPr>
                <p:nvPr/>
              </p:nvSpPr>
              <p:spPr bwMode="auto">
                <a:xfrm>
                  <a:off x="257" y="34"/>
                  <a:ext cx="191"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a:solidFill>
                        <a:srgbClr val="444444"/>
                      </a:solidFill>
                      <a:effectLst/>
                      <a:latin typeface="Segoe UI" charset="0"/>
                      <a:ea typeface="Times New Roman" charset="0"/>
                    </a:rPr>
                    <a:t>Ref. Design 1.5 Draft</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5/15/17 - Fri 11/24/17</a:t>
                  </a:r>
                  <a:endParaRPr lang="en-US" sz="1200" dirty="0">
                    <a:effectLst/>
                    <a:latin typeface="Times New Roman" charset="0"/>
                    <a:ea typeface="Times New Roman" charset="0"/>
                  </a:endParaRPr>
                </a:p>
              </p:txBody>
            </p:sp>
            <p:sp>
              <p:nvSpPr>
                <p:cNvPr id="163" name="Rectangle 162" descr="Design Document Second Draft&#10;Mon 11/27/17 - Tue 7/31/18"/>
                <p:cNvSpPr>
                  <a:spLocks noChangeArrowheads="1"/>
                </p:cNvSpPr>
                <p:nvPr/>
              </p:nvSpPr>
              <p:spPr bwMode="auto">
                <a:xfrm>
                  <a:off x="452" y="34"/>
                  <a:ext cx="244"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Reference Design Second Draft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11/27/17 - Tue 7/31/18</a:t>
                  </a:r>
                  <a:endParaRPr lang="en-US" sz="1200">
                    <a:effectLst/>
                    <a:latin typeface="Times New Roman" charset="0"/>
                    <a:ea typeface="Times New Roman" charset="0"/>
                  </a:endParaRPr>
                </a:p>
              </p:txBody>
            </p:sp>
            <p:sp>
              <p:nvSpPr>
                <p:cNvPr id="164" name="Rectangle 163" descr="Design Doc Final Draft&#10;Wed 8/1/18 - Tue 10/23/18"/>
                <p:cNvSpPr>
                  <a:spLocks noChangeArrowheads="1"/>
                </p:cNvSpPr>
                <p:nvPr/>
              </p:nvSpPr>
              <p:spPr bwMode="auto">
                <a:xfrm>
                  <a:off x="698" y="34"/>
                  <a:ext cx="87" cy="32"/>
                </a:xfrm>
                <a:prstGeom prst="rect">
                  <a:avLst/>
                </a:prstGeom>
                <a:solidFill>
                  <a:srgbClr val="C5E0B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a:solidFill>
                        <a:srgbClr val="444444"/>
                      </a:solidFill>
                      <a:effectLst/>
                      <a:latin typeface="Segoe UI" charset="0"/>
                      <a:ea typeface="Times New Roman" charset="0"/>
                    </a:rPr>
                    <a:t>Final Draft</a:t>
                  </a:r>
                </a:p>
                <a:p>
                  <a:pPr marL="0" marR="0"/>
                  <a:r>
                    <a:rPr lang="en-US" sz="800" dirty="0">
                      <a:solidFill>
                        <a:srgbClr val="444444"/>
                      </a:solidFill>
                      <a:effectLst/>
                      <a:latin typeface="Segoe UI" charset="0"/>
                      <a:ea typeface="Times New Roman" charset="0"/>
                    </a:rPr>
                    <a:t>Tue 10/23/18</a:t>
                  </a:r>
                  <a:endParaRPr lang="en-US" sz="1200" dirty="0">
                    <a:effectLst/>
                    <a:latin typeface="Times New Roman" charset="0"/>
                    <a:ea typeface="Times New Roman" charset="0"/>
                  </a:endParaRPr>
                </a:p>
              </p:txBody>
            </p:sp>
            <p:sp>
              <p:nvSpPr>
                <p:cNvPr id="165" name="Rectangle 164" descr="Community Study Development&#10;Mon 10/31/16 - Tue 8/15/17"/>
                <p:cNvSpPr>
                  <a:spLocks noChangeArrowheads="1"/>
                </p:cNvSpPr>
                <p:nvPr/>
              </p:nvSpPr>
              <p:spPr bwMode="auto">
                <a:xfrm>
                  <a:off x="61" y="67"/>
                  <a:ext cx="287" cy="32"/>
                </a:xfrm>
                <a:prstGeom prst="rect">
                  <a:avLst/>
                </a:prstGeom>
                <a:solidFill>
                  <a:srgbClr val="FEE599"/>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Community Study Development</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10/31/16 - Tue 8/15/17</a:t>
                  </a:r>
                  <a:endParaRPr lang="en-US" sz="1200">
                    <a:effectLst/>
                    <a:latin typeface="Times New Roman" charset="0"/>
                    <a:ea typeface="Times New Roman" charset="0"/>
                  </a:endParaRPr>
                </a:p>
              </p:txBody>
            </p:sp>
            <p:sp>
              <p:nvSpPr>
                <p:cNvPr id="166" name="Rectangle 165" descr="ngVLA Astro2020 Proposal&#10;Sat 12/15/18 - Mon 7/1/19"/>
                <p:cNvSpPr>
                  <a:spLocks noChangeArrowheads="1"/>
                </p:cNvSpPr>
                <p:nvPr/>
              </p:nvSpPr>
              <p:spPr bwMode="auto">
                <a:xfrm>
                  <a:off x="834" y="1"/>
                  <a:ext cx="196" cy="32"/>
                </a:xfrm>
                <a:prstGeom prst="rect">
                  <a:avLst/>
                </a:prstGeom>
                <a:solidFill>
                  <a:srgbClr val="F7CBAC"/>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a:solidFill>
                        <a:srgbClr val="444444"/>
                      </a:solidFill>
                      <a:effectLst/>
                      <a:latin typeface="Segoe UI" charset="0"/>
                      <a:ea typeface="Times New Roman" charset="0"/>
                    </a:rPr>
                    <a:t>ngVLA Astro2020 Proposal</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Sat 12/15/18 - Mon 7/1/19</a:t>
                  </a:r>
                  <a:endParaRPr lang="en-US" sz="1200">
                    <a:effectLst/>
                    <a:latin typeface="Times New Roman" charset="0"/>
                    <a:ea typeface="Times New Roman" charset="0"/>
                  </a:endParaRPr>
                </a:p>
              </p:txBody>
            </p:sp>
            <p:sp>
              <p:nvSpPr>
                <p:cNvPr id="167" name="Rectangle 166" descr="Sci Case Capture&#10;Mon 10/31/16 - Mon 4/3/17"/>
                <p:cNvSpPr>
                  <a:spLocks noChangeArrowheads="1"/>
                </p:cNvSpPr>
                <p:nvPr/>
              </p:nvSpPr>
              <p:spPr bwMode="auto">
                <a:xfrm>
                  <a:off x="61" y="1"/>
                  <a:ext cx="219" cy="32"/>
                </a:xfrm>
                <a:prstGeom prst="rect">
                  <a:avLst/>
                </a:prstGeom>
                <a:solidFill>
                  <a:srgbClr val="DFEBF7"/>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5250" tIns="9525" rIns="9525" bIns="9525" anchor="t" anchorCtr="0" upright="1">
                  <a:noAutofit/>
                </a:bodyPr>
                <a:lstStyle/>
                <a:p>
                  <a:pPr marL="0" marR="0"/>
                  <a:r>
                    <a:rPr lang="en-US" sz="800" b="1" dirty="0" err="1">
                      <a:solidFill>
                        <a:srgbClr val="444444"/>
                      </a:solidFill>
                      <a:effectLst/>
                      <a:latin typeface="Segoe UI" charset="0"/>
                      <a:ea typeface="Times New Roman" charset="0"/>
                    </a:rPr>
                    <a:t>Sci</a:t>
                  </a:r>
                  <a:r>
                    <a:rPr lang="en-US" sz="800" b="1" dirty="0">
                      <a:solidFill>
                        <a:srgbClr val="444444"/>
                      </a:solidFill>
                      <a:effectLst/>
                      <a:latin typeface="Segoe UI" charset="0"/>
                      <a:ea typeface="Times New Roman" charset="0"/>
                    </a:rPr>
                    <a:t> Case Capture</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Mon 10/31/16 - Wed 5/30/17</a:t>
                  </a:r>
                  <a:endParaRPr lang="en-US" sz="1200" dirty="0">
                    <a:effectLst/>
                    <a:latin typeface="Times New Roman" charset="0"/>
                    <a:ea typeface="Times New Roman" charset="0"/>
                  </a:endParaRPr>
                </a:p>
              </p:txBody>
            </p:sp>
            <p:sp>
              <p:nvSpPr>
                <p:cNvPr id="168" name="Freeform 167"/>
                <p:cNvSpPr>
                  <a:spLocks noChangeArrowheads="1"/>
                </p:cNvSpPr>
                <p:nvPr/>
              </p:nvSpPr>
              <p:spPr bwMode="auto">
                <a:xfrm flipH="1">
                  <a:off x="45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69" name="Rectangle 168" descr="Release 1st Draft of Sci Book&#10;Fri 12/1/17"/>
                <p:cNvSpPr>
                  <a:spLocks noChangeArrowheads="1"/>
                </p:cNvSpPr>
                <p:nvPr/>
              </p:nvSpPr>
              <p:spPr bwMode="auto">
                <a:xfrm>
                  <a:off x="373" y="193"/>
                  <a:ext cx="11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1st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br>
                    <a:rPr lang="en-US" sz="1000" dirty="0">
                      <a:solidFill>
                        <a:srgbClr val="444444"/>
                      </a:solidFill>
                      <a:effectLst/>
                      <a:latin typeface="Segoe UI" charset="0"/>
                      <a:ea typeface="Times New Roman" charset="0"/>
                    </a:rPr>
                  </a:br>
                  <a:r>
                    <a:rPr lang="en-US" sz="800" dirty="0">
                      <a:solidFill>
                        <a:srgbClr val="444444"/>
                      </a:solidFill>
                      <a:effectLst/>
                      <a:latin typeface="Segoe UI" charset="0"/>
                      <a:ea typeface="Times New Roman" charset="0"/>
                    </a:rPr>
                    <a:t>Fri 12/1/17</a:t>
                  </a:r>
                  <a:endParaRPr lang="en-US" sz="1200" dirty="0">
                    <a:effectLst/>
                    <a:latin typeface="Times New Roman" charset="0"/>
                    <a:ea typeface="Times New Roman" charset="0"/>
                  </a:endParaRPr>
                </a:p>
              </p:txBody>
            </p:sp>
            <p:sp>
              <p:nvSpPr>
                <p:cNvPr id="170" name="Freeform 169"/>
                <p:cNvSpPr>
                  <a:spLocks noChangeArrowheads="1"/>
                </p:cNvSpPr>
                <p:nvPr/>
              </p:nvSpPr>
              <p:spPr bwMode="auto">
                <a:xfrm>
                  <a:off x="651"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1" name="Rectangle 170" descr="Release 2nd Draft of Sci Book&#10;Fri 6/15/18"/>
                <p:cNvSpPr>
                  <a:spLocks noChangeArrowheads="1"/>
                </p:cNvSpPr>
                <p:nvPr/>
              </p:nvSpPr>
              <p:spPr bwMode="auto">
                <a:xfrm>
                  <a:off x="532" y="125"/>
                  <a:ext cx="16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Release 2nd Draft of Sci Book</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6/15/18</a:t>
                  </a:r>
                  <a:endParaRPr lang="en-US" sz="1200">
                    <a:effectLst/>
                    <a:latin typeface="Times New Roman" charset="0"/>
                    <a:ea typeface="Times New Roman" charset="0"/>
                  </a:endParaRPr>
                </a:p>
              </p:txBody>
            </p:sp>
            <p:sp>
              <p:nvSpPr>
                <p:cNvPr id="172" name="Freeform 171"/>
                <p:cNvSpPr>
                  <a:spLocks noChangeArrowheads="1"/>
                </p:cNvSpPr>
                <p:nvPr/>
              </p:nvSpPr>
              <p:spPr bwMode="auto">
                <a:xfrm>
                  <a:off x="832"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3" name="Rectangle 172" descr="Publish Final Draft of Sci Book&#10;Fri 12/14/18"/>
                <p:cNvSpPr>
                  <a:spLocks noChangeArrowheads="1"/>
                </p:cNvSpPr>
                <p:nvPr/>
              </p:nvSpPr>
              <p:spPr bwMode="auto">
                <a:xfrm>
                  <a:off x="789" y="124"/>
                  <a:ext cx="81" cy="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Publish Final Draft of </a:t>
                  </a:r>
                  <a:r>
                    <a:rPr lang="en-US" sz="1000" dirty="0" err="1">
                      <a:solidFill>
                        <a:srgbClr val="444444"/>
                      </a:solidFill>
                      <a:effectLst/>
                      <a:latin typeface="Segoe UI" charset="0"/>
                      <a:ea typeface="Times New Roman" charset="0"/>
                    </a:rPr>
                    <a:t>Sci</a:t>
                  </a:r>
                  <a:r>
                    <a:rPr lang="en-US" sz="1000" dirty="0">
                      <a:solidFill>
                        <a:srgbClr val="444444"/>
                      </a:solidFill>
                      <a:effectLst/>
                      <a:latin typeface="Segoe UI" charset="0"/>
                      <a:ea typeface="Times New Roman" charset="0"/>
                    </a:rPr>
                    <a:t> Book</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12/14/18</a:t>
                  </a:r>
                  <a:endParaRPr lang="en-US" sz="1200" dirty="0">
                    <a:effectLst/>
                    <a:latin typeface="Times New Roman" charset="0"/>
                    <a:ea typeface="Times New Roman" charset="0"/>
                  </a:endParaRPr>
                </a:p>
              </p:txBody>
            </p:sp>
            <p:sp>
              <p:nvSpPr>
                <p:cNvPr id="174" name="Freeform 173"/>
                <p:cNvSpPr>
                  <a:spLocks noChangeArrowheads="1"/>
                </p:cNvSpPr>
                <p:nvPr/>
              </p:nvSpPr>
              <p:spPr bwMode="auto">
                <a:xfrm>
                  <a:off x="1030"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5" name="Rectangle 174" descr="Submit RFIR2&#10;Mon 7/1/19"/>
                <p:cNvSpPr>
                  <a:spLocks noChangeArrowheads="1"/>
                </p:cNvSpPr>
                <p:nvPr/>
              </p:nvSpPr>
              <p:spPr bwMode="auto">
                <a:xfrm>
                  <a:off x="979" y="172"/>
                  <a:ext cx="103"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RFIR2</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7/1/19</a:t>
                  </a:r>
                  <a:endParaRPr lang="en-US" sz="1200">
                    <a:effectLst/>
                    <a:latin typeface="Times New Roman" charset="0"/>
                    <a:ea typeface="Times New Roman" charset="0"/>
                  </a:endParaRPr>
                </a:p>
              </p:txBody>
            </p:sp>
            <p:sp>
              <p:nvSpPr>
                <p:cNvPr id="176" name="Freeform 175"/>
                <p:cNvSpPr>
                  <a:spLocks noChangeArrowheads="1"/>
                </p:cNvSpPr>
                <p:nvPr/>
              </p:nvSpPr>
              <p:spPr bwMode="auto">
                <a:xfrm>
                  <a:off x="940" y="105"/>
                  <a:ext cx="0" cy="20"/>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7" name="Rectangle 176" descr="Submit RFIR1&#10;Mon 4/1/19"/>
                <p:cNvSpPr>
                  <a:spLocks noChangeArrowheads="1"/>
                </p:cNvSpPr>
                <p:nvPr/>
              </p:nvSpPr>
              <p:spPr bwMode="auto">
                <a:xfrm>
                  <a:off x="906" y="124"/>
                  <a:ext cx="80"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RFIR1</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Mon 4/1/19</a:t>
                  </a:r>
                  <a:endParaRPr lang="en-US" sz="1200">
                    <a:effectLst/>
                    <a:latin typeface="Times New Roman" charset="0"/>
                    <a:ea typeface="Times New Roman" charset="0"/>
                  </a:endParaRPr>
                </a:p>
              </p:txBody>
            </p:sp>
            <p:sp>
              <p:nvSpPr>
                <p:cNvPr id="178" name="Freeform 177"/>
                <p:cNvSpPr>
                  <a:spLocks noChangeArrowheads="1"/>
                </p:cNvSpPr>
                <p:nvPr/>
              </p:nvSpPr>
              <p:spPr bwMode="auto">
                <a:xfrm>
                  <a:off x="860" y="105"/>
                  <a:ext cx="5" cy="9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79" name="Rectangle 178" descr="Submit NOI&#10;Fri 1/11/19"/>
                <p:cNvSpPr>
                  <a:spLocks noChangeArrowheads="1"/>
                </p:cNvSpPr>
                <p:nvPr/>
              </p:nvSpPr>
              <p:spPr bwMode="auto">
                <a:xfrm>
                  <a:off x="818" y="198"/>
                  <a:ext cx="81" cy="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NOI</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1/11/19</a:t>
                  </a:r>
                  <a:endParaRPr lang="en-US" sz="1200">
                    <a:effectLst/>
                    <a:latin typeface="Times New Roman" charset="0"/>
                    <a:ea typeface="Times New Roman" charset="0"/>
                  </a:endParaRPr>
                </a:p>
              </p:txBody>
            </p:sp>
            <p:sp>
              <p:nvSpPr>
                <p:cNvPr id="180" name="Freeform 179"/>
                <p:cNvSpPr>
                  <a:spLocks noChangeArrowheads="1"/>
                </p:cNvSpPr>
                <p:nvPr/>
              </p:nvSpPr>
              <p:spPr bwMode="auto">
                <a:xfrm flipH="1">
                  <a:off x="890" y="105"/>
                  <a:ext cx="5" cy="13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1" name="Rectangle 180" descr="Submit SWPs&#10;Fri 2/15/19"/>
                <p:cNvSpPr>
                  <a:spLocks noChangeArrowheads="1"/>
                </p:cNvSpPr>
                <p:nvPr/>
              </p:nvSpPr>
              <p:spPr bwMode="auto">
                <a:xfrm>
                  <a:off x="877" y="244"/>
                  <a:ext cx="102"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Submit SWPs</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2/15/19</a:t>
                  </a:r>
                  <a:endParaRPr lang="en-US" sz="1200">
                    <a:effectLst/>
                    <a:latin typeface="Times New Roman" charset="0"/>
                    <a:ea typeface="Times New Roman" charset="0"/>
                  </a:endParaRPr>
                </a:p>
              </p:txBody>
            </p:sp>
            <p:sp>
              <p:nvSpPr>
                <p:cNvPr id="182" name="Freeform 181"/>
                <p:cNvSpPr>
                  <a:spLocks noChangeArrowheads="1"/>
                </p:cNvSpPr>
                <p:nvPr/>
              </p:nvSpPr>
              <p:spPr bwMode="auto">
                <a:xfrm flipH="1">
                  <a:off x="750"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3" name="Rectangle 182" descr="Pre-Proposal Review #2 Complete&#10;Fri 9/28/18"/>
                <p:cNvSpPr>
                  <a:spLocks noChangeArrowheads="1"/>
                </p:cNvSpPr>
                <p:nvPr/>
              </p:nvSpPr>
              <p:spPr bwMode="auto">
                <a:xfrm>
                  <a:off x="675" y="291"/>
                  <a:ext cx="227" cy="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#2 Complete</a:t>
                  </a:r>
                  <a:br>
                    <a:rPr lang="en-US" sz="1200">
                      <a:effectLst/>
                      <a:latin typeface="Times New Roman" charset="0"/>
                      <a:ea typeface="Times New Roman" charset="0"/>
                    </a:rPr>
                  </a:br>
                  <a:r>
                    <a:rPr lang="en-US" sz="800">
                      <a:solidFill>
                        <a:srgbClr val="444444"/>
                      </a:solidFill>
                      <a:effectLst/>
                      <a:latin typeface="Segoe UI" charset="0"/>
                      <a:ea typeface="Times New Roman" charset="0"/>
                    </a:rPr>
                    <a:t>Fri 9/28/18</a:t>
                  </a:r>
                  <a:endParaRPr lang="en-US" sz="1200">
                    <a:effectLst/>
                    <a:latin typeface="Times New Roman" charset="0"/>
                    <a:ea typeface="Times New Roman" charset="0"/>
                  </a:endParaRPr>
                </a:p>
              </p:txBody>
            </p:sp>
            <p:sp>
              <p:nvSpPr>
                <p:cNvPr id="184" name="Freeform 183"/>
                <p:cNvSpPr>
                  <a:spLocks noChangeArrowheads="1"/>
                </p:cNvSpPr>
                <p:nvPr/>
              </p:nvSpPr>
              <p:spPr bwMode="auto">
                <a:xfrm flipH="1">
                  <a:off x="478" y="105"/>
                  <a:ext cx="5" cy="151"/>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5" name="Rectangle 184" descr="Pre-Proposal Review #1 Complete&#10;Fri 12/29/17"/>
                <p:cNvSpPr>
                  <a:spLocks noChangeArrowheads="1"/>
                </p:cNvSpPr>
                <p:nvPr/>
              </p:nvSpPr>
              <p:spPr bwMode="auto">
                <a:xfrm>
                  <a:off x="393" y="260"/>
                  <a:ext cx="221" cy="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Pre-Proposal Review #1 Complete</a:t>
                  </a:r>
                  <a:endParaRPr lang="en-US" sz="1200">
                    <a:effectLst/>
                    <a:latin typeface="Times New Roman" charset="0"/>
                    <a:ea typeface="Times New Roman" charset="0"/>
                  </a:endParaRPr>
                </a:p>
              </p:txBody>
            </p:sp>
            <p:sp>
              <p:nvSpPr>
                <p:cNvPr id="186" name="Freeform 185"/>
                <p:cNvSpPr>
                  <a:spLocks noChangeArrowheads="1"/>
                </p:cNvSpPr>
                <p:nvPr/>
              </p:nvSpPr>
              <p:spPr bwMode="auto">
                <a:xfrm>
                  <a:off x="253" y="105"/>
                  <a:ext cx="5" cy="43"/>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7" name="Rectangle 186" descr="Rev 1 Design Docs Published (TRL1)&#10;Fri 5/12/17"/>
                <p:cNvSpPr>
                  <a:spLocks noChangeArrowheads="1"/>
                </p:cNvSpPr>
                <p:nvPr/>
              </p:nvSpPr>
              <p:spPr bwMode="auto">
                <a:xfrm rot="5400000">
                  <a:off x="220" y="45"/>
                  <a:ext cx="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Rev 1 Design Docs Published (TRL1)</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Fri 5/12/17</a:t>
                  </a:r>
                  <a:endParaRPr lang="en-US" sz="1200" dirty="0">
                    <a:effectLst/>
                    <a:latin typeface="Times New Roman" charset="0"/>
                    <a:ea typeface="Times New Roman" charset="0"/>
                  </a:endParaRPr>
                </a:p>
              </p:txBody>
            </p:sp>
            <p:sp>
              <p:nvSpPr>
                <p:cNvPr id="188" name="Freeform 187"/>
                <p:cNvSpPr>
                  <a:spLocks noChangeArrowheads="1"/>
                </p:cNvSpPr>
                <p:nvPr/>
              </p:nvSpPr>
              <p:spPr bwMode="auto">
                <a:xfrm flipH="1">
                  <a:off x="443" y="105"/>
                  <a:ext cx="5" cy="19"/>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89" name="Rectangle 188" descr="Rev 1.5 Design Docs Published (TRL1)&#10;Fri 11/24/17"/>
                <p:cNvSpPr>
                  <a:spLocks noChangeArrowheads="1"/>
                </p:cNvSpPr>
                <p:nvPr/>
              </p:nvSpPr>
              <p:spPr bwMode="auto">
                <a:xfrm>
                  <a:off x="369" y="111"/>
                  <a:ext cx="90"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a:solidFill>
                        <a:srgbClr val="444444"/>
                      </a:solidFill>
                      <a:effectLst/>
                      <a:latin typeface="Segoe UI" charset="0"/>
                      <a:ea typeface="Times New Roman" charset="0"/>
                    </a:rPr>
                    <a:t>Rev 1.5 Design Docs Published (TRL1)</a:t>
                  </a:r>
                  <a:endParaRPr lang="en-US" sz="1200">
                    <a:effectLst/>
                    <a:latin typeface="Times New Roman" charset="0"/>
                    <a:ea typeface="Times New Roman" charset="0"/>
                  </a:endParaRPr>
                </a:p>
              </p:txBody>
            </p:sp>
            <p:sp>
              <p:nvSpPr>
                <p:cNvPr id="190" name="Freeform 189"/>
                <p:cNvSpPr>
                  <a:spLocks noChangeArrowheads="1"/>
                </p:cNvSpPr>
                <p:nvPr/>
              </p:nvSpPr>
              <p:spPr bwMode="auto">
                <a:xfrm flipH="1">
                  <a:off x="691" y="105"/>
                  <a:ext cx="5" cy="67"/>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1" name="Rectangle 190" descr="Design Docs Rev2 Released for Review (TRL2)&#10;Tue 7/31/18"/>
                <p:cNvSpPr>
                  <a:spLocks noChangeArrowheads="1"/>
                </p:cNvSpPr>
                <p:nvPr/>
              </p:nvSpPr>
              <p:spPr bwMode="auto">
                <a:xfrm>
                  <a:off x="598" y="172"/>
                  <a:ext cx="154"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Design Docs Rev2 Released for Review (TRL2)</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7/31/18</a:t>
                  </a:r>
                  <a:endParaRPr lang="en-US" sz="1200" dirty="0">
                    <a:effectLst/>
                    <a:latin typeface="Times New Roman" charset="0"/>
                    <a:ea typeface="Times New Roman" charset="0"/>
                  </a:endParaRPr>
                </a:p>
              </p:txBody>
            </p:sp>
            <p:sp>
              <p:nvSpPr>
                <p:cNvPr id="192" name="Freeform 191"/>
                <p:cNvSpPr>
                  <a:spLocks noChangeArrowheads="1"/>
                </p:cNvSpPr>
                <p:nvPr/>
              </p:nvSpPr>
              <p:spPr bwMode="auto">
                <a:xfrm>
                  <a:off x="780" y="105"/>
                  <a:ext cx="6" cy="12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3" name="Rectangle 192" descr="Final Design Docs Published&#10;Tue 10/23/18"/>
                <p:cNvSpPr>
                  <a:spLocks noChangeArrowheads="1"/>
                </p:cNvSpPr>
                <p:nvPr/>
              </p:nvSpPr>
              <p:spPr bwMode="auto">
                <a:xfrm>
                  <a:off x="759" y="233"/>
                  <a:ext cx="101" cy="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r>
                    <a:rPr lang="en-US" sz="1000" dirty="0">
                      <a:solidFill>
                        <a:srgbClr val="444444"/>
                      </a:solidFill>
                      <a:effectLst/>
                      <a:latin typeface="Segoe UI" charset="0"/>
                      <a:ea typeface="Times New Roman" charset="0"/>
                    </a:rPr>
                    <a:t>Final Design Docs Published</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10/23/18</a:t>
                  </a:r>
                  <a:endParaRPr lang="en-US" sz="1200" dirty="0">
                    <a:effectLst/>
                    <a:latin typeface="Times New Roman" charset="0"/>
                    <a:ea typeface="Times New Roman" charset="0"/>
                  </a:endParaRPr>
                </a:p>
              </p:txBody>
            </p:sp>
            <p:sp>
              <p:nvSpPr>
                <p:cNvPr id="194" name="Freeform 193"/>
                <p:cNvSpPr>
                  <a:spLocks noChangeArrowheads="1"/>
                </p:cNvSpPr>
                <p:nvPr/>
              </p:nvSpPr>
              <p:spPr bwMode="auto">
                <a:xfrm>
                  <a:off x="348" y="105"/>
                  <a:ext cx="5" cy="175"/>
                </a:xfrm>
                <a:custGeom>
                  <a:avLst/>
                  <a:gdLst>
                    <a:gd name="T0" fmla="*/ 0 h 20"/>
                    <a:gd name="T1" fmla="*/ 20 h 20"/>
                  </a:gdLst>
                  <a:ahLst/>
                  <a:cxnLst>
                    <a:cxn ang="0">
                      <a:pos x="0" y="T0"/>
                    </a:cxn>
                    <a:cxn ang="0">
                      <a:pos x="0" y="T1"/>
                    </a:cxn>
                  </a:cxnLst>
                  <a:rect l="0" t="0" r="r" b="b"/>
                  <a:pathLst>
                    <a:path h="20">
                      <a:moveTo>
                        <a:pt x="0" y="0"/>
                      </a:moveTo>
                      <a:lnTo>
                        <a:pt x="0" y="20"/>
                      </a:lnTo>
                    </a:path>
                  </a:pathLst>
                </a:custGeom>
                <a:solidFill>
                  <a:srgbClr val="FFFFFF"/>
                </a:solidFill>
                <a:ln w="1">
                  <a:solidFill>
                    <a:srgbClr val="848484"/>
                  </a:solidFill>
                  <a:prstDash val="solid"/>
                  <a:round/>
                  <a:headEnd/>
                  <a:tailEnd/>
                </a:ln>
              </p:spPr>
              <p:txBody>
                <a:bodyPr rot="0" vert="horz" wrap="square" lIns="91440" tIns="45720" rIns="91440" bIns="45720" anchor="t" anchorCtr="0" upright="1">
                  <a:noAutofit/>
                </a:bodyPr>
                <a:lstStyle/>
                <a:p>
                  <a:endParaRPr lang="en-US"/>
                </a:p>
              </p:txBody>
            </p:sp>
            <p:sp>
              <p:nvSpPr>
                <p:cNvPr id="195" name="Rectangle 194" descr="Community Study Final Reports Due&#10;Tue 8/15/17"/>
                <p:cNvSpPr>
                  <a:spLocks noChangeArrowheads="1"/>
                </p:cNvSpPr>
                <p:nvPr/>
              </p:nvSpPr>
              <p:spPr bwMode="auto">
                <a:xfrm>
                  <a:off x="231" y="284"/>
                  <a:ext cx="249" cy="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0" marR="0">
                    <a:spcBef>
                      <a:spcPts val="0"/>
                    </a:spcBef>
                    <a:spcAft>
                      <a:spcPts val="0"/>
                    </a:spcAft>
                  </a:pPr>
                  <a:r>
                    <a:rPr lang="en-US" sz="1000" dirty="0">
                      <a:solidFill>
                        <a:srgbClr val="444444"/>
                      </a:solidFill>
                      <a:effectLst/>
                      <a:latin typeface="Segoe UI" charset="0"/>
                      <a:ea typeface="Times New Roman" charset="0"/>
                    </a:rPr>
                    <a:t>US Radio Futures Conference #3</a:t>
                  </a:r>
                  <a:endParaRPr lang="en-US" sz="1200" dirty="0">
                    <a:effectLst/>
                    <a:latin typeface="Times New Roman" charset="0"/>
                    <a:ea typeface="Times New Roman" charset="0"/>
                  </a:endParaRPr>
                </a:p>
                <a:p>
                  <a:pPr marL="0" marR="0">
                    <a:spcBef>
                      <a:spcPts val="0"/>
                    </a:spcBef>
                    <a:spcAft>
                      <a:spcPts val="0"/>
                    </a:spcAft>
                  </a:pPr>
                  <a:r>
                    <a:rPr lang="en-US" sz="1000" dirty="0">
                      <a:solidFill>
                        <a:srgbClr val="444444"/>
                      </a:solidFill>
                      <a:effectLst/>
                      <a:latin typeface="Segoe UI" charset="0"/>
                      <a:ea typeface="Times New Roman" charset="0"/>
                    </a:rPr>
                    <a:t>Community Study Final Reports Due</a:t>
                  </a:r>
                  <a:br>
                    <a:rPr lang="en-US" sz="1200" dirty="0">
                      <a:effectLst/>
                      <a:latin typeface="Times New Roman" charset="0"/>
                      <a:ea typeface="Times New Roman" charset="0"/>
                    </a:rPr>
                  </a:br>
                  <a:r>
                    <a:rPr lang="en-US" sz="800" dirty="0">
                      <a:solidFill>
                        <a:srgbClr val="444444"/>
                      </a:solidFill>
                      <a:effectLst/>
                      <a:latin typeface="Segoe UI" charset="0"/>
                      <a:ea typeface="Times New Roman" charset="0"/>
                    </a:rPr>
                    <a:t>Tue 8/15/17</a:t>
                  </a:r>
                  <a:endParaRPr lang="en-US" sz="1200" dirty="0">
                    <a:effectLst/>
                    <a:latin typeface="Times New Roman" charset="0"/>
                    <a:ea typeface="Times New Roman" charset="0"/>
                  </a:endParaRPr>
                </a:p>
              </p:txBody>
            </p:sp>
            <p:grpSp>
              <p:nvGrpSpPr>
                <p:cNvPr id="198" name="Group 197"/>
                <p:cNvGrpSpPr>
                  <a:grpSpLocks/>
                </p:cNvGrpSpPr>
                <p:nvPr/>
              </p:nvGrpSpPr>
              <p:grpSpPr bwMode="auto">
                <a:xfrm>
                  <a:off x="339" y="92"/>
                  <a:ext cx="18" cy="18"/>
                  <a:chOff x="0" y="0"/>
                  <a:chExt cx="100" cy="100"/>
                </a:xfrm>
              </p:grpSpPr>
              <p:sp>
                <p:nvSpPr>
                  <p:cNvPr id="238" name="Freeform 23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9" name="Freeform 23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199" name="Group 198"/>
                <p:cNvGrpSpPr>
                  <a:grpSpLocks/>
                </p:cNvGrpSpPr>
                <p:nvPr/>
              </p:nvGrpSpPr>
              <p:grpSpPr bwMode="auto">
                <a:xfrm>
                  <a:off x="771" y="92"/>
                  <a:ext cx="18" cy="18"/>
                  <a:chOff x="0" y="0"/>
                  <a:chExt cx="100" cy="100"/>
                </a:xfrm>
              </p:grpSpPr>
              <p:sp>
                <p:nvSpPr>
                  <p:cNvPr id="236" name="Freeform 23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7" name="Freeform 23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0" name="Group 199"/>
                <p:cNvGrpSpPr>
                  <a:grpSpLocks/>
                </p:cNvGrpSpPr>
                <p:nvPr/>
              </p:nvGrpSpPr>
              <p:grpSpPr bwMode="auto">
                <a:xfrm>
                  <a:off x="687" y="92"/>
                  <a:ext cx="18" cy="18"/>
                  <a:chOff x="0" y="0"/>
                  <a:chExt cx="100" cy="100"/>
                </a:xfrm>
              </p:grpSpPr>
              <p:sp>
                <p:nvSpPr>
                  <p:cNvPr id="234" name="Freeform 23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5" name="Freeform 23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1" name="Group 200"/>
                <p:cNvGrpSpPr>
                  <a:grpSpLocks/>
                </p:cNvGrpSpPr>
                <p:nvPr/>
              </p:nvGrpSpPr>
              <p:grpSpPr bwMode="auto">
                <a:xfrm>
                  <a:off x="439" y="92"/>
                  <a:ext cx="18" cy="18"/>
                  <a:chOff x="0" y="0"/>
                  <a:chExt cx="100" cy="100"/>
                </a:xfrm>
              </p:grpSpPr>
              <p:sp>
                <p:nvSpPr>
                  <p:cNvPr id="232" name="Freeform 23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3" name="Freeform 23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2" name="Group 201"/>
                <p:cNvGrpSpPr>
                  <a:grpSpLocks/>
                </p:cNvGrpSpPr>
                <p:nvPr/>
              </p:nvGrpSpPr>
              <p:grpSpPr bwMode="auto">
                <a:xfrm>
                  <a:off x="244" y="92"/>
                  <a:ext cx="18" cy="18"/>
                  <a:chOff x="0" y="0"/>
                  <a:chExt cx="100" cy="100"/>
                </a:xfrm>
              </p:grpSpPr>
              <p:sp>
                <p:nvSpPr>
                  <p:cNvPr id="230" name="Freeform 22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31" name="Freeform 23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3" name="Group 202"/>
                <p:cNvGrpSpPr>
                  <a:grpSpLocks/>
                </p:cNvGrpSpPr>
                <p:nvPr/>
              </p:nvGrpSpPr>
              <p:grpSpPr bwMode="auto">
                <a:xfrm>
                  <a:off x="474" y="92"/>
                  <a:ext cx="18" cy="18"/>
                  <a:chOff x="0" y="0"/>
                  <a:chExt cx="100" cy="100"/>
                </a:xfrm>
              </p:grpSpPr>
              <p:sp>
                <p:nvSpPr>
                  <p:cNvPr id="228" name="Freeform 22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9" name="Freeform 22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4" name="Group 203"/>
                <p:cNvGrpSpPr>
                  <a:grpSpLocks/>
                </p:cNvGrpSpPr>
                <p:nvPr/>
              </p:nvGrpSpPr>
              <p:grpSpPr bwMode="auto">
                <a:xfrm>
                  <a:off x="746" y="92"/>
                  <a:ext cx="18" cy="18"/>
                  <a:chOff x="0" y="0"/>
                  <a:chExt cx="100" cy="100"/>
                </a:xfrm>
              </p:grpSpPr>
              <p:sp>
                <p:nvSpPr>
                  <p:cNvPr id="226" name="Freeform 22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7" name="Freeform 22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5" name="Group 204"/>
                <p:cNvGrpSpPr>
                  <a:grpSpLocks/>
                </p:cNvGrpSpPr>
                <p:nvPr/>
              </p:nvGrpSpPr>
              <p:grpSpPr bwMode="auto">
                <a:xfrm>
                  <a:off x="886" y="92"/>
                  <a:ext cx="18" cy="18"/>
                  <a:chOff x="0" y="0"/>
                  <a:chExt cx="100" cy="100"/>
                </a:xfrm>
              </p:grpSpPr>
              <p:sp>
                <p:nvSpPr>
                  <p:cNvPr id="224" name="Freeform 22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5" name="Freeform 22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6" name="Group 205"/>
                <p:cNvGrpSpPr>
                  <a:grpSpLocks/>
                </p:cNvGrpSpPr>
                <p:nvPr/>
              </p:nvGrpSpPr>
              <p:grpSpPr bwMode="auto">
                <a:xfrm>
                  <a:off x="851" y="92"/>
                  <a:ext cx="18" cy="18"/>
                  <a:chOff x="0" y="0"/>
                  <a:chExt cx="100" cy="100"/>
                </a:xfrm>
              </p:grpSpPr>
              <p:sp>
                <p:nvSpPr>
                  <p:cNvPr id="222" name="Freeform 22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3" name="Freeform 22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7" name="Group 206"/>
                <p:cNvGrpSpPr>
                  <a:grpSpLocks/>
                </p:cNvGrpSpPr>
                <p:nvPr/>
              </p:nvGrpSpPr>
              <p:grpSpPr bwMode="auto">
                <a:xfrm>
                  <a:off x="931" y="92"/>
                  <a:ext cx="18" cy="18"/>
                  <a:chOff x="0" y="0"/>
                  <a:chExt cx="100" cy="100"/>
                </a:xfrm>
              </p:grpSpPr>
              <p:sp>
                <p:nvSpPr>
                  <p:cNvPr id="220" name="Freeform 219"/>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21" name="Freeform 220"/>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8" name="Group 207"/>
                <p:cNvGrpSpPr>
                  <a:grpSpLocks/>
                </p:cNvGrpSpPr>
                <p:nvPr/>
              </p:nvGrpSpPr>
              <p:grpSpPr bwMode="auto">
                <a:xfrm>
                  <a:off x="1021" y="92"/>
                  <a:ext cx="18" cy="18"/>
                  <a:chOff x="0" y="0"/>
                  <a:chExt cx="100" cy="100"/>
                </a:xfrm>
              </p:grpSpPr>
              <p:sp>
                <p:nvSpPr>
                  <p:cNvPr id="218" name="Freeform 217"/>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9" name="Freeform 218"/>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09" name="Group 208"/>
                <p:cNvGrpSpPr>
                  <a:grpSpLocks/>
                </p:cNvGrpSpPr>
                <p:nvPr/>
              </p:nvGrpSpPr>
              <p:grpSpPr bwMode="auto">
                <a:xfrm>
                  <a:off x="823" y="92"/>
                  <a:ext cx="18" cy="18"/>
                  <a:chOff x="0" y="0"/>
                  <a:chExt cx="100" cy="100"/>
                </a:xfrm>
              </p:grpSpPr>
              <p:sp>
                <p:nvSpPr>
                  <p:cNvPr id="216" name="Freeform 215"/>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7" name="Freeform 216"/>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0" name="Group 209"/>
                <p:cNvGrpSpPr>
                  <a:grpSpLocks/>
                </p:cNvGrpSpPr>
                <p:nvPr/>
              </p:nvGrpSpPr>
              <p:grpSpPr bwMode="auto">
                <a:xfrm>
                  <a:off x="642" y="92"/>
                  <a:ext cx="18" cy="18"/>
                  <a:chOff x="0" y="0"/>
                  <a:chExt cx="100" cy="100"/>
                </a:xfrm>
              </p:grpSpPr>
              <p:sp>
                <p:nvSpPr>
                  <p:cNvPr id="214" name="Freeform 213"/>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5" name="Freeform 214"/>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nvGrpSpPr>
                <p:cNvPr id="211" name="Group 210"/>
                <p:cNvGrpSpPr>
                  <a:grpSpLocks/>
                </p:cNvGrpSpPr>
                <p:nvPr/>
              </p:nvGrpSpPr>
              <p:grpSpPr bwMode="auto">
                <a:xfrm>
                  <a:off x="446" y="92"/>
                  <a:ext cx="18" cy="18"/>
                  <a:chOff x="0" y="0"/>
                  <a:chExt cx="100" cy="100"/>
                </a:xfrm>
              </p:grpSpPr>
              <p:sp>
                <p:nvSpPr>
                  <p:cNvPr id="212" name="Freeform 211"/>
                  <p:cNvSpPr>
                    <a:spLocks noChangeArrowheads="1"/>
                  </p:cNvSpPr>
                  <p:nvPr/>
                </p:nvSpPr>
                <p:spPr bwMode="auto">
                  <a:xfrm>
                    <a:off x="0" y="0"/>
                    <a:ext cx="100" cy="1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Lst>
                    <a:ahLst/>
                    <a:cxnLst>
                      <a:cxn ang="0">
                        <a:pos x="T0" y="T1"/>
                      </a:cxn>
                      <a:cxn ang="0">
                        <a:pos x="T2" y="T3"/>
                      </a:cxn>
                      <a:cxn ang="0">
                        <a:pos x="T4" y="T5"/>
                      </a:cxn>
                      <a:cxn ang="0">
                        <a:pos x="T6" y="T7"/>
                      </a:cxn>
                      <a:cxn ang="0">
                        <a:pos x="T8" y="T9"/>
                      </a:cxn>
                    </a:cxnLst>
                    <a:rect l="0" t="0" r="r" b="b"/>
                    <a:pathLst>
                      <a:path w="100" h="100">
                        <a:moveTo>
                          <a:pt x="50" y="0"/>
                        </a:moveTo>
                        <a:lnTo>
                          <a:pt x="100" y="50"/>
                        </a:lnTo>
                        <a:lnTo>
                          <a:pt x="50" y="100"/>
                        </a:lnTo>
                        <a:lnTo>
                          <a:pt x="0" y="50"/>
                        </a:lnTo>
                        <a:lnTo>
                          <a:pt x="5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213" name="Freeform 212"/>
                  <p:cNvSpPr>
                    <a:spLocks noChangeArrowheads="1"/>
                  </p:cNvSpPr>
                  <p:nvPr/>
                </p:nvSpPr>
                <p:spPr bwMode="auto">
                  <a:xfrm>
                    <a:off x="25" y="25"/>
                    <a:ext cx="50" cy="50"/>
                  </a:xfrm>
                  <a:custGeom>
                    <a:avLst/>
                    <a:gdLst>
                      <a:gd name="T0" fmla="*/ 25 w 50"/>
                      <a:gd name="T1" fmla="*/ 0 h 50"/>
                      <a:gd name="T2" fmla="*/ 50 w 50"/>
                      <a:gd name="T3" fmla="*/ 25 h 50"/>
                      <a:gd name="T4" fmla="*/ 25 w 50"/>
                      <a:gd name="T5" fmla="*/ 50 h 50"/>
                      <a:gd name="T6" fmla="*/ 0 w 50"/>
                      <a:gd name="T7" fmla="*/ 25 h 50"/>
                      <a:gd name="T8" fmla="*/ 25 w 50"/>
                      <a:gd name="T9" fmla="*/ 0 h 50"/>
                    </a:gdLst>
                    <a:ahLst/>
                    <a:cxnLst>
                      <a:cxn ang="0">
                        <a:pos x="T0" y="T1"/>
                      </a:cxn>
                      <a:cxn ang="0">
                        <a:pos x="T2" y="T3"/>
                      </a:cxn>
                      <a:cxn ang="0">
                        <a:pos x="T4" y="T5"/>
                      </a:cxn>
                      <a:cxn ang="0">
                        <a:pos x="T6" y="T7"/>
                      </a:cxn>
                      <a:cxn ang="0">
                        <a:pos x="T8" y="T9"/>
                      </a:cxn>
                    </a:cxnLst>
                    <a:rect l="0" t="0" r="r" b="b"/>
                    <a:pathLst>
                      <a:path w="50" h="50">
                        <a:moveTo>
                          <a:pt x="25" y="0"/>
                        </a:moveTo>
                        <a:lnTo>
                          <a:pt x="50" y="25"/>
                        </a:lnTo>
                        <a:lnTo>
                          <a:pt x="25" y="50"/>
                        </a:lnTo>
                        <a:lnTo>
                          <a:pt x="0" y="25"/>
                        </a:lnTo>
                        <a:lnTo>
                          <a:pt x="25" y="0"/>
                        </a:lnTo>
                      </a:path>
                    </a:pathLst>
                  </a:custGeom>
                  <a:solidFill>
                    <a:srgbClr val="444444"/>
                  </a:solidFill>
                  <a:ln w="1">
                    <a:solidFill>
                      <a:srgbClr val="444444"/>
                    </a:solidFill>
                    <a:round/>
                    <a:headEnd/>
                    <a:tailEnd/>
                  </a:ln>
                </p:spPr>
                <p:txBody>
                  <a:bodyPr rot="0" vert="horz" wrap="square" lIns="91440" tIns="45720" rIns="91440" bIns="45720" anchor="t" anchorCtr="0" upright="1">
                    <a:noAutofit/>
                  </a:bodyPr>
                  <a:lstStyle/>
                  <a:p>
                    <a:endParaRPr lang="en-US"/>
                  </a:p>
                </p:txBody>
              </p:sp>
            </p:grpSp>
          </p:grpSp>
          <p:sp>
            <p:nvSpPr>
              <p:cNvPr id="3" name="TextBox 2"/>
              <p:cNvSpPr txBox="1"/>
              <p:nvPr/>
            </p:nvSpPr>
            <p:spPr>
              <a:xfrm>
                <a:off x="1336334" y="1169736"/>
                <a:ext cx="537327" cy="300082"/>
              </a:xfrm>
              <a:prstGeom prst="rect">
                <a:avLst/>
              </a:prstGeom>
              <a:noFill/>
            </p:spPr>
            <p:txBody>
              <a:bodyPr wrap="none" rtlCol="0">
                <a:spAutoFit/>
              </a:bodyPr>
              <a:lstStyle/>
              <a:p>
                <a:r>
                  <a:rPr lang="en-US"/>
                  <a:t>2017</a:t>
                </a:r>
              </a:p>
            </p:txBody>
          </p:sp>
          <p:sp>
            <p:nvSpPr>
              <p:cNvPr id="240" name="TextBox 239"/>
              <p:cNvSpPr txBox="1"/>
              <p:nvPr/>
            </p:nvSpPr>
            <p:spPr>
              <a:xfrm>
                <a:off x="4221798" y="1168328"/>
                <a:ext cx="537327" cy="300082"/>
              </a:xfrm>
              <a:prstGeom prst="rect">
                <a:avLst/>
              </a:prstGeom>
              <a:noFill/>
            </p:spPr>
            <p:txBody>
              <a:bodyPr wrap="none" rtlCol="0">
                <a:spAutoFit/>
              </a:bodyPr>
              <a:lstStyle/>
              <a:p>
                <a:r>
                  <a:rPr lang="en-US" dirty="0"/>
                  <a:t>2018</a:t>
                </a:r>
              </a:p>
            </p:txBody>
          </p:sp>
          <p:sp>
            <p:nvSpPr>
              <p:cNvPr id="241" name="TextBox 240"/>
              <p:cNvSpPr txBox="1"/>
              <p:nvPr/>
            </p:nvSpPr>
            <p:spPr>
              <a:xfrm>
                <a:off x="7067998" y="1183077"/>
                <a:ext cx="537327" cy="300082"/>
              </a:xfrm>
              <a:prstGeom prst="rect">
                <a:avLst/>
              </a:prstGeom>
              <a:noFill/>
            </p:spPr>
            <p:txBody>
              <a:bodyPr wrap="none" rtlCol="0">
                <a:spAutoFit/>
              </a:bodyPr>
              <a:lstStyle/>
              <a:p>
                <a:r>
                  <a:rPr lang="en-US"/>
                  <a:t>2019</a:t>
                </a:r>
              </a:p>
            </p:txBody>
          </p:sp>
          <p:sp>
            <p:nvSpPr>
              <p:cNvPr id="4" name="Rectangle 3"/>
              <p:cNvSpPr/>
              <p:nvPr/>
            </p:nvSpPr>
            <p:spPr>
              <a:xfrm>
                <a:off x="249382" y="2442226"/>
                <a:ext cx="8832282" cy="2021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605691" y="2503349"/>
              <a:ext cx="8005703" cy="1369486"/>
              <a:chOff x="605691" y="2461784"/>
              <a:chExt cx="8005703" cy="1369486"/>
            </a:xfrm>
          </p:grpSpPr>
          <p:pic>
            <p:nvPicPr>
              <p:cNvPr id="242" name="Picture 241"/>
              <p:cNvPicPr>
                <a:picLocks noChangeAspect="1"/>
              </p:cNvPicPr>
              <p:nvPr/>
            </p:nvPicPr>
            <p:blipFill>
              <a:blip r:embed="rId2"/>
              <a:stretch>
                <a:fillRect/>
              </a:stretch>
            </p:blipFill>
            <p:spPr>
              <a:xfrm>
                <a:off x="605691" y="2461784"/>
                <a:ext cx="8005703" cy="1369486"/>
              </a:xfrm>
              <a:prstGeom prst="rect">
                <a:avLst/>
              </a:prstGeom>
            </p:spPr>
          </p:pic>
          <p:sp>
            <p:nvSpPr>
              <p:cNvPr id="245" name="TextBox 244"/>
              <p:cNvSpPr txBox="1"/>
              <p:nvPr/>
            </p:nvSpPr>
            <p:spPr>
              <a:xfrm>
                <a:off x="2376141" y="2513732"/>
                <a:ext cx="537327" cy="300082"/>
              </a:xfrm>
              <a:prstGeom prst="rect">
                <a:avLst/>
              </a:prstGeom>
              <a:noFill/>
            </p:spPr>
            <p:txBody>
              <a:bodyPr wrap="none" rtlCol="0">
                <a:spAutoFit/>
              </a:bodyPr>
              <a:lstStyle/>
              <a:p>
                <a:r>
                  <a:rPr lang="en-US" dirty="0"/>
                  <a:t>2020</a:t>
                </a:r>
              </a:p>
            </p:txBody>
          </p:sp>
          <p:sp>
            <p:nvSpPr>
              <p:cNvPr id="246" name="TextBox 245"/>
              <p:cNvSpPr txBox="1"/>
              <p:nvPr/>
            </p:nvSpPr>
            <p:spPr>
              <a:xfrm>
                <a:off x="6256599" y="2522654"/>
                <a:ext cx="537327" cy="300082"/>
              </a:xfrm>
              <a:prstGeom prst="rect">
                <a:avLst/>
              </a:prstGeom>
              <a:noFill/>
            </p:spPr>
            <p:txBody>
              <a:bodyPr wrap="none" rtlCol="0">
                <a:spAutoFit/>
              </a:bodyPr>
              <a:lstStyle/>
              <a:p>
                <a:r>
                  <a:rPr lang="en-US"/>
                  <a:t>2023</a:t>
                </a:r>
                <a:endParaRPr lang="en-US" dirty="0"/>
              </a:p>
            </p:txBody>
          </p:sp>
        </p:grpSp>
        <p:grpSp>
          <p:nvGrpSpPr>
            <p:cNvPr id="8" name="Group 7"/>
            <p:cNvGrpSpPr/>
            <p:nvPr/>
          </p:nvGrpSpPr>
          <p:grpSpPr>
            <a:xfrm>
              <a:off x="1348523" y="3802654"/>
              <a:ext cx="6853574" cy="1148954"/>
              <a:chOff x="1145322" y="3955060"/>
              <a:chExt cx="6853574" cy="1148954"/>
            </a:xfrm>
          </p:grpSpPr>
          <p:pic>
            <p:nvPicPr>
              <p:cNvPr id="243" name="Picture 242"/>
              <p:cNvPicPr>
                <a:picLocks noChangeAspect="1"/>
              </p:cNvPicPr>
              <p:nvPr/>
            </p:nvPicPr>
            <p:blipFill rotWithShape="1">
              <a:blip r:embed="rId3" cstate="hqprint">
                <a:extLst>
                  <a:ext uri="{28A0092B-C50C-407E-A947-70E740481C1C}">
                    <a14:useLocalDpi xmlns:a14="http://schemas.microsoft.com/office/drawing/2010/main"/>
                  </a:ext>
                </a:extLst>
              </a:blip>
              <a:srcRect t="6087" b="20115"/>
              <a:stretch/>
            </p:blipFill>
            <p:spPr>
              <a:xfrm>
                <a:off x="1145322" y="4006734"/>
                <a:ext cx="6853574" cy="1097280"/>
              </a:xfrm>
              <a:prstGeom prst="rect">
                <a:avLst/>
              </a:prstGeom>
            </p:spPr>
          </p:pic>
          <p:sp>
            <p:nvSpPr>
              <p:cNvPr id="247" name="TextBox 246"/>
              <p:cNvSpPr txBox="1"/>
              <p:nvPr/>
            </p:nvSpPr>
            <p:spPr>
              <a:xfrm>
                <a:off x="1409230" y="3955060"/>
                <a:ext cx="537327" cy="300082"/>
              </a:xfrm>
              <a:prstGeom prst="rect">
                <a:avLst/>
              </a:prstGeom>
              <a:noFill/>
            </p:spPr>
            <p:txBody>
              <a:bodyPr wrap="none" rtlCol="0">
                <a:spAutoFit/>
              </a:bodyPr>
              <a:lstStyle/>
              <a:p>
                <a:r>
                  <a:rPr lang="en-US" dirty="0"/>
                  <a:t>2025</a:t>
                </a:r>
              </a:p>
            </p:txBody>
          </p:sp>
          <p:sp>
            <p:nvSpPr>
              <p:cNvPr id="248" name="TextBox 247"/>
              <p:cNvSpPr txBox="1"/>
              <p:nvPr/>
            </p:nvSpPr>
            <p:spPr>
              <a:xfrm>
                <a:off x="6980290" y="3967670"/>
                <a:ext cx="537327" cy="300082"/>
              </a:xfrm>
              <a:prstGeom prst="rect">
                <a:avLst/>
              </a:prstGeom>
              <a:noFill/>
            </p:spPr>
            <p:txBody>
              <a:bodyPr wrap="none" rtlCol="0">
                <a:spAutoFit/>
              </a:bodyPr>
              <a:lstStyle/>
              <a:p>
                <a:r>
                  <a:rPr lang="en-US" dirty="0"/>
                  <a:t>2034</a:t>
                </a:r>
              </a:p>
            </p:txBody>
          </p:sp>
        </p:grpSp>
      </p:grpSp>
      <p:sp>
        <p:nvSpPr>
          <p:cNvPr id="9" name="TextBox 8">
            <a:extLst>
              <a:ext uri="{FF2B5EF4-FFF2-40B4-BE49-F238E27FC236}">
                <a16:creationId xmlns:a16="http://schemas.microsoft.com/office/drawing/2014/main" id="{88CC41A2-4604-414B-B8EC-BAA3867796C2}"/>
              </a:ext>
            </a:extLst>
          </p:cNvPr>
          <p:cNvSpPr txBox="1"/>
          <p:nvPr/>
        </p:nvSpPr>
        <p:spPr>
          <a:xfrm>
            <a:off x="2200527" y="66189"/>
            <a:ext cx="4733750" cy="400110"/>
          </a:xfrm>
          <a:prstGeom prst="rect">
            <a:avLst/>
          </a:prstGeom>
          <a:noFill/>
        </p:spPr>
        <p:txBody>
          <a:bodyPr wrap="square" rtlCol="0">
            <a:spAutoFit/>
          </a:bodyPr>
          <a:lstStyle/>
          <a:p>
            <a:r>
              <a:rPr lang="en-US" sz="2000" dirty="0" err="1"/>
              <a:t>ngVLA</a:t>
            </a:r>
            <a:r>
              <a:rPr lang="en-US" sz="2000" dirty="0"/>
              <a:t>: The Road to Astro 2020, and beyond </a:t>
            </a:r>
            <a:endParaRPr lang="en-US" sz="1800" dirty="0"/>
          </a:p>
        </p:txBody>
      </p:sp>
      <p:sp>
        <p:nvSpPr>
          <p:cNvPr id="196" name="TextBox 195">
            <a:extLst>
              <a:ext uri="{FF2B5EF4-FFF2-40B4-BE49-F238E27FC236}">
                <a16:creationId xmlns:a16="http://schemas.microsoft.com/office/drawing/2014/main" id="{4BF95FA5-4954-2446-A90E-FCB0B7CB5A37}"/>
              </a:ext>
            </a:extLst>
          </p:cNvPr>
          <p:cNvSpPr txBox="1"/>
          <p:nvPr/>
        </p:nvSpPr>
        <p:spPr>
          <a:xfrm>
            <a:off x="136507" y="536737"/>
            <a:ext cx="4561112" cy="802784"/>
          </a:xfrm>
          <a:prstGeom prst="rect">
            <a:avLst/>
          </a:prstGeom>
          <a:noFill/>
        </p:spPr>
        <p:txBody>
          <a:bodyPr wrap="square" rtlCol="0">
            <a:spAutoFit/>
          </a:bodyPr>
          <a:lstStyle/>
          <a:p>
            <a:pPr marL="285750" indent="-285750">
              <a:spcBef>
                <a:spcPts val="450"/>
              </a:spcBef>
              <a:buFont typeface="Arial" panose="020B0604020202020204" pitchFamily="34" charset="0"/>
              <a:buChar char="•"/>
            </a:pPr>
            <a:r>
              <a:rPr lang="en-US" sz="1400" dirty="0"/>
              <a:t>Project Office w. TAC: </a:t>
            </a:r>
            <a:r>
              <a:rPr lang="en-US" sz="1400" dirty="0" err="1"/>
              <a:t>CoDR</a:t>
            </a:r>
            <a:r>
              <a:rPr lang="en-US" sz="1400" dirty="0"/>
              <a:t>-level reference design  (Chairs: Soriano, Lamb)</a:t>
            </a:r>
          </a:p>
          <a:p>
            <a:pPr marL="285750" indent="-285750">
              <a:spcBef>
                <a:spcPts val="450"/>
              </a:spcBef>
              <a:buFont typeface="Arial" panose="020B0604020202020204" pitchFamily="34" charset="0"/>
              <a:buChar char="•"/>
            </a:pPr>
            <a:r>
              <a:rPr lang="en-US" sz="1400" dirty="0"/>
              <a:t>SAC w. Community: Science Book  (Chairs: </a:t>
            </a:r>
            <a:r>
              <a:rPr lang="en-US" sz="1400" dirty="0" err="1"/>
              <a:t>Bolatto</a:t>
            </a:r>
            <a:r>
              <a:rPr lang="en-US" sz="1400" dirty="0"/>
              <a:t>, </a:t>
            </a:r>
            <a:r>
              <a:rPr lang="en-US" sz="1400" dirty="0" err="1"/>
              <a:t>Isella</a:t>
            </a:r>
            <a:r>
              <a:rPr lang="en-US" sz="1400" dirty="0"/>
              <a:t>)</a:t>
            </a:r>
          </a:p>
        </p:txBody>
      </p:sp>
      <p:sp>
        <p:nvSpPr>
          <p:cNvPr id="11" name="TextBox 10">
            <a:extLst>
              <a:ext uri="{FF2B5EF4-FFF2-40B4-BE49-F238E27FC236}">
                <a16:creationId xmlns:a16="http://schemas.microsoft.com/office/drawing/2014/main" id="{E7CE2DA4-FF94-7445-AAFC-290646B03E37}"/>
              </a:ext>
            </a:extLst>
          </p:cNvPr>
          <p:cNvSpPr txBox="1"/>
          <p:nvPr/>
        </p:nvSpPr>
        <p:spPr>
          <a:xfrm>
            <a:off x="4697618" y="516155"/>
            <a:ext cx="4338316" cy="815608"/>
          </a:xfrm>
          <a:prstGeom prst="rect">
            <a:avLst/>
          </a:prstGeom>
          <a:noFill/>
        </p:spPr>
        <p:txBody>
          <a:bodyPr wrap="square" rtlCol="0">
            <a:spAutoFit/>
          </a:bodyPr>
          <a:lstStyle/>
          <a:p>
            <a:pPr marL="285750" indent="-285750">
              <a:spcBef>
                <a:spcPts val="600"/>
              </a:spcBef>
              <a:buFont typeface="Arial" charset="0"/>
              <a:buChar char="•"/>
            </a:pPr>
            <a:r>
              <a:rPr lang="en-US" sz="1400" dirty="0"/>
              <a:t>Target construction baseline budget ~ $1.5B </a:t>
            </a:r>
          </a:p>
          <a:p>
            <a:pPr marL="285750" indent="-285750">
              <a:spcBef>
                <a:spcPts val="600"/>
              </a:spcBef>
              <a:buFont typeface="Arial" charset="0"/>
              <a:buChar char="•"/>
            </a:pPr>
            <a:r>
              <a:rPr lang="en-US" sz="1400" dirty="0"/>
              <a:t>Target operations budget of  &lt;  $75M  ~ 3x current VLA. </a:t>
            </a:r>
            <a:r>
              <a:rPr lang="en-US" sz="1400" i="1" dirty="0">
                <a:solidFill>
                  <a:srgbClr val="FF0000"/>
                </a:solidFill>
              </a:rPr>
              <a:t>Optimize operations costs during design </a:t>
            </a:r>
          </a:p>
        </p:txBody>
      </p:sp>
    </p:spTree>
    <p:extLst>
      <p:ext uri="{BB962C8B-B14F-4D97-AF65-F5344CB8AC3E}">
        <p14:creationId xmlns:p14="http://schemas.microsoft.com/office/powerpoint/2010/main" val="1394908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994" t="10665" r="8735"/>
          <a:stretch/>
        </p:blipFill>
        <p:spPr>
          <a:xfrm>
            <a:off x="4584406" y="672204"/>
            <a:ext cx="4341153" cy="2777389"/>
          </a:xfrm>
          <a:prstGeom prst="rect">
            <a:avLst/>
          </a:prstGeom>
        </p:spPr>
      </p:pic>
      <p:sp>
        <p:nvSpPr>
          <p:cNvPr id="8" name="TextBox 7"/>
          <p:cNvSpPr txBox="1"/>
          <p:nvPr/>
        </p:nvSpPr>
        <p:spPr>
          <a:xfrm>
            <a:off x="4950140" y="2413124"/>
            <a:ext cx="2845584" cy="253916"/>
          </a:xfrm>
          <a:prstGeom prst="rect">
            <a:avLst/>
          </a:prstGeom>
          <a:noFill/>
        </p:spPr>
        <p:txBody>
          <a:bodyPr wrap="square" rtlCol="0">
            <a:spAutoFit/>
          </a:bodyPr>
          <a:lstStyle/>
          <a:p>
            <a:r>
              <a:rPr lang="en-US" sz="1050" b="1" dirty="0">
                <a:solidFill>
                  <a:srgbClr val="800000"/>
                </a:solidFill>
              </a:rPr>
              <a:t>Terrestrial zone planet formation: 1AU </a:t>
            </a:r>
            <a:r>
              <a:rPr lang="en-US" sz="1050" b="1">
                <a:solidFill>
                  <a:srgbClr val="800000"/>
                </a:solidFill>
              </a:rPr>
              <a:t>@ 140pc</a:t>
            </a:r>
            <a:endParaRPr lang="en-US" sz="1050" b="1" dirty="0">
              <a:solidFill>
                <a:srgbClr val="800000"/>
              </a:solidFill>
            </a:endParaRPr>
          </a:p>
        </p:txBody>
      </p:sp>
      <p:cxnSp>
        <p:nvCxnSpPr>
          <p:cNvPr id="5" name="Straight Connector 4"/>
          <p:cNvCxnSpPr/>
          <p:nvPr/>
        </p:nvCxnSpPr>
        <p:spPr>
          <a:xfrm flipH="1">
            <a:off x="5001649" y="2614742"/>
            <a:ext cx="3877308"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086937" y="89636"/>
            <a:ext cx="6877857" cy="461665"/>
          </a:xfrm>
          <a:prstGeom prst="rect">
            <a:avLst/>
          </a:prstGeom>
          <a:noFill/>
        </p:spPr>
        <p:txBody>
          <a:bodyPr wrap="square" rtlCol="0">
            <a:spAutoFit/>
          </a:bodyPr>
          <a:lstStyle/>
          <a:p>
            <a:pPr algn="ctr"/>
            <a:r>
              <a:rPr lang="en-US" sz="2400" b="1" dirty="0">
                <a:latin typeface="+mj-lt"/>
                <a:cs typeface="Times New Roman"/>
              </a:rPr>
              <a:t>Global Radio Astronomy into mid-Century</a:t>
            </a:r>
          </a:p>
        </p:txBody>
      </p:sp>
      <p:pic>
        <p:nvPicPr>
          <p:cNvPr id="12" name="Content Placeholder 6"/>
          <p:cNvPicPr>
            <a:picLocks noGrp="1" noChangeAspect="1"/>
          </p:cNvPicPr>
          <p:nvPr>
            <p:ph idx="4294967295"/>
          </p:nvPr>
        </p:nvPicPr>
        <p:blipFill rotWithShape="1">
          <a:blip r:embed="rId4">
            <a:extLst>
              <a:ext uri="{28A0092B-C50C-407E-A947-70E740481C1C}">
                <a14:useLocalDpi xmlns:a14="http://schemas.microsoft.com/office/drawing/2010/main" val="0"/>
              </a:ext>
            </a:extLst>
          </a:blip>
          <a:srcRect l="5868" t="9085" r="8897" b="-2586"/>
          <a:stretch/>
        </p:blipFill>
        <p:spPr>
          <a:xfrm>
            <a:off x="161289" y="592865"/>
            <a:ext cx="4364577" cy="2992406"/>
          </a:xfrm>
        </p:spPr>
      </p:pic>
      <p:sp>
        <p:nvSpPr>
          <p:cNvPr id="10" name="TextBox 9"/>
          <p:cNvSpPr txBox="1"/>
          <p:nvPr/>
        </p:nvSpPr>
        <p:spPr>
          <a:xfrm>
            <a:off x="330200" y="3630064"/>
            <a:ext cx="8420100" cy="984885"/>
          </a:xfrm>
          <a:prstGeom prst="rect">
            <a:avLst/>
          </a:prstGeom>
          <a:noFill/>
        </p:spPr>
        <p:txBody>
          <a:bodyPr wrap="square" rtlCol="0">
            <a:spAutoFit/>
          </a:bodyPr>
          <a:lstStyle/>
          <a:p>
            <a:pPr>
              <a:spcBef>
                <a:spcPts val="450"/>
              </a:spcBef>
            </a:pPr>
            <a:r>
              <a:rPr lang="en-US" sz="1600" dirty="0">
                <a:cs typeface="Times New Roman"/>
              </a:rPr>
              <a:t>Complementary suite from cm to </a:t>
            </a:r>
            <a:r>
              <a:rPr lang="en-US" sz="1600" dirty="0" err="1">
                <a:cs typeface="Times New Roman"/>
              </a:rPr>
              <a:t>submm</a:t>
            </a:r>
            <a:r>
              <a:rPr lang="en-US" sz="1600" dirty="0">
                <a:cs typeface="Times New Roman"/>
              </a:rPr>
              <a:t> arrays for the mid-21</a:t>
            </a:r>
            <a:r>
              <a:rPr lang="en-US" sz="1600" baseline="30000" dirty="0">
                <a:cs typeface="Times New Roman"/>
              </a:rPr>
              <a:t>st</a:t>
            </a:r>
            <a:r>
              <a:rPr lang="en-US" sz="1600" dirty="0">
                <a:cs typeface="Times New Roman"/>
              </a:rPr>
              <a:t> century</a:t>
            </a:r>
          </a:p>
          <a:p>
            <a:pPr marL="308610" indent="-182880">
              <a:buFont typeface="Arial" charset="0"/>
              <a:buChar char="•"/>
            </a:pPr>
            <a:r>
              <a:rPr lang="en-US" sz="1400" b="1" dirty="0">
                <a:cs typeface="Times New Roman"/>
              </a:rPr>
              <a:t>&lt; 0.3cm: </a:t>
            </a:r>
            <a:r>
              <a:rPr lang="en-US" sz="1400" dirty="0">
                <a:cs typeface="Times New Roman"/>
              </a:rPr>
              <a:t>ALMA 2030 superb for warm chemistry, dust, fine structure lines</a:t>
            </a:r>
          </a:p>
          <a:p>
            <a:pPr marL="308610" lvl="1" indent="-182880">
              <a:buFont typeface="Arial" charset="0"/>
              <a:buChar char="•"/>
            </a:pPr>
            <a:r>
              <a:rPr lang="en-US" sz="1400" b="1" dirty="0">
                <a:cs typeface="Times New Roman"/>
              </a:rPr>
              <a:t>0.3 to 3cm: </a:t>
            </a:r>
            <a:r>
              <a:rPr lang="en-US" sz="1400" b="1" dirty="0" err="1">
                <a:cs typeface="Times New Roman"/>
              </a:rPr>
              <a:t>ngVLA</a:t>
            </a:r>
            <a:r>
              <a:rPr lang="en-US" sz="1400" b="1" dirty="0">
                <a:cs typeface="Times New Roman"/>
              </a:rPr>
              <a:t> </a:t>
            </a:r>
            <a:r>
              <a:rPr lang="en-US" sz="1400" dirty="0" err="1">
                <a:cs typeface="Times New Roman"/>
              </a:rPr>
              <a:t>ngVLA</a:t>
            </a:r>
            <a:r>
              <a:rPr lang="en-US" sz="1400" dirty="0">
                <a:cs typeface="Times New Roman"/>
              </a:rPr>
              <a:t> superb for terrestrial planet formation, dense gas history, baryon cycling</a:t>
            </a:r>
            <a:endParaRPr lang="en-US" sz="1400" b="1" dirty="0">
              <a:cs typeface="Times New Roman"/>
            </a:endParaRPr>
          </a:p>
          <a:p>
            <a:pPr marL="308610" lvl="1" indent="-182880">
              <a:buFont typeface="Arial" charset="0"/>
              <a:buChar char="•"/>
            </a:pPr>
            <a:r>
              <a:rPr lang="en-US" sz="1400" b="1" dirty="0">
                <a:cs typeface="Times New Roman"/>
              </a:rPr>
              <a:t>&gt; 3cm: </a:t>
            </a:r>
            <a:r>
              <a:rPr lang="en-US" sz="1400" dirty="0">
                <a:cs typeface="Times New Roman"/>
              </a:rPr>
              <a:t>SKA superb for pulsars, reionization, HI + continuum surveys  </a:t>
            </a:r>
          </a:p>
        </p:txBody>
      </p:sp>
      <p:sp>
        <p:nvSpPr>
          <p:cNvPr id="2" name="TextBox 1">
            <a:extLst>
              <a:ext uri="{FF2B5EF4-FFF2-40B4-BE49-F238E27FC236}">
                <a16:creationId xmlns:a16="http://schemas.microsoft.com/office/drawing/2014/main" id="{74B9B38A-23C6-EF42-B962-6B65E0B0553C}"/>
              </a:ext>
            </a:extLst>
          </p:cNvPr>
          <p:cNvSpPr txBox="1"/>
          <p:nvPr/>
        </p:nvSpPr>
        <p:spPr>
          <a:xfrm>
            <a:off x="515387" y="1637608"/>
            <a:ext cx="521672" cy="300082"/>
          </a:xfrm>
          <a:prstGeom prst="rect">
            <a:avLst/>
          </a:prstGeom>
          <a:noFill/>
        </p:spPr>
        <p:txBody>
          <a:bodyPr wrap="square" rtlCol="0">
            <a:spAutoFit/>
          </a:bodyPr>
          <a:lstStyle/>
          <a:p>
            <a:r>
              <a:rPr lang="en-US" dirty="0">
                <a:solidFill>
                  <a:schemeClr val="bg1"/>
                </a:solidFill>
              </a:rPr>
              <a:t>mid</a:t>
            </a:r>
          </a:p>
        </p:txBody>
      </p:sp>
    </p:spTree>
    <p:extLst>
      <p:ext uri="{BB962C8B-B14F-4D97-AF65-F5344CB8AC3E}">
        <p14:creationId xmlns:p14="http://schemas.microsoft.com/office/powerpoint/2010/main" val="682783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962655-38EA-1B43-A05F-4B80D1E19289}"/>
              </a:ext>
            </a:extLst>
          </p:cNvPr>
          <p:cNvSpPr>
            <a:spLocks noGrp="1"/>
          </p:cNvSpPr>
          <p:nvPr>
            <p:ph type="sldNum" sz="quarter" idx="4294967295"/>
          </p:nvPr>
        </p:nvSpPr>
        <p:spPr>
          <a:xfrm>
            <a:off x="111371" y="4691119"/>
            <a:ext cx="409330" cy="332519"/>
          </a:xfrm>
          <a:prstGeom prst="rect">
            <a:avLst/>
          </a:prstGeom>
        </p:spPr>
        <p:txBody>
          <a:bodyPr/>
          <a:lstStyle/>
          <a:p>
            <a:fld id="{C007A3FA-37C8-B64A-9EE6-D07431EEED58}" type="slidenum">
              <a:rPr lang="en-US" smtClean="0"/>
              <a:t>4</a:t>
            </a:fld>
            <a:endParaRPr lang="en-US"/>
          </a:p>
        </p:txBody>
      </p:sp>
      <p:graphicFrame>
        <p:nvGraphicFramePr>
          <p:cNvPr id="5" name="Table 4">
            <a:extLst>
              <a:ext uri="{FF2B5EF4-FFF2-40B4-BE49-F238E27FC236}">
                <a16:creationId xmlns:a16="http://schemas.microsoft.com/office/drawing/2014/main" id="{EF96B0D9-1CE9-3046-8119-18B824C04413}"/>
              </a:ext>
            </a:extLst>
          </p:cNvPr>
          <p:cNvGraphicFramePr>
            <a:graphicFrameLocks noGrp="1"/>
          </p:cNvGraphicFramePr>
          <p:nvPr>
            <p:extLst>
              <p:ext uri="{D42A27DB-BD31-4B8C-83A1-F6EECF244321}">
                <p14:modId xmlns:p14="http://schemas.microsoft.com/office/powerpoint/2010/main" val="1961330264"/>
              </p:ext>
            </p:extLst>
          </p:nvPr>
        </p:nvGraphicFramePr>
        <p:xfrm>
          <a:off x="1440070" y="620615"/>
          <a:ext cx="6337189" cy="3616738"/>
        </p:xfrm>
        <a:graphic>
          <a:graphicData uri="http://schemas.openxmlformats.org/drawingml/2006/table">
            <a:tbl>
              <a:tblPr firstRow="1" bandRow="1">
                <a:tableStyleId>{5C22544A-7EE6-4342-B048-85BDC9FD1C3A}</a:tableStyleId>
              </a:tblPr>
              <a:tblGrid>
                <a:gridCol w="2138900">
                  <a:extLst>
                    <a:ext uri="{9D8B030D-6E8A-4147-A177-3AD203B41FA5}">
                      <a16:colId xmlns:a16="http://schemas.microsoft.com/office/drawing/2014/main" val="4047531001"/>
                    </a:ext>
                  </a:extLst>
                </a:gridCol>
                <a:gridCol w="2035534">
                  <a:extLst>
                    <a:ext uri="{9D8B030D-6E8A-4147-A177-3AD203B41FA5}">
                      <a16:colId xmlns:a16="http://schemas.microsoft.com/office/drawing/2014/main" val="2343480148"/>
                    </a:ext>
                  </a:extLst>
                </a:gridCol>
                <a:gridCol w="2162755">
                  <a:extLst>
                    <a:ext uri="{9D8B030D-6E8A-4147-A177-3AD203B41FA5}">
                      <a16:colId xmlns:a16="http://schemas.microsoft.com/office/drawing/2014/main" val="46824067"/>
                    </a:ext>
                  </a:extLst>
                </a:gridCol>
              </a:tblGrid>
              <a:tr h="394813">
                <a:tc>
                  <a:txBody>
                    <a:bodyPr/>
                    <a:lstStyle/>
                    <a:p>
                      <a:r>
                        <a:rPr lang="en-US" sz="1400" dirty="0"/>
                        <a:t>WFIRST GOAL</a:t>
                      </a:r>
                    </a:p>
                  </a:txBody>
                  <a:tcPr/>
                </a:tc>
                <a:tc>
                  <a:txBody>
                    <a:bodyPr/>
                    <a:lstStyle/>
                    <a:p>
                      <a:r>
                        <a:rPr lang="en-US" sz="1400" dirty="0"/>
                        <a:t>RADIO </a:t>
                      </a:r>
                    </a:p>
                  </a:txBody>
                  <a:tcPr/>
                </a:tc>
                <a:tc>
                  <a:txBody>
                    <a:bodyPr/>
                    <a:lstStyle/>
                    <a:p>
                      <a:r>
                        <a:rPr lang="en-US" sz="1400" dirty="0"/>
                        <a:t>TELESCOPE</a:t>
                      </a:r>
                    </a:p>
                  </a:txBody>
                  <a:tcPr/>
                </a:tc>
                <a:extLst>
                  <a:ext uri="{0D108BD9-81ED-4DB2-BD59-A6C34878D82A}">
                    <a16:rowId xmlns:a16="http://schemas.microsoft.com/office/drawing/2014/main" val="3656687904"/>
                  </a:ext>
                </a:extLst>
              </a:tr>
              <a:tr h="754472">
                <a:tc>
                  <a:txBody>
                    <a:bodyPr/>
                    <a:lstStyle/>
                    <a:p>
                      <a:r>
                        <a:rPr lang="en-US" sz="1400" dirty="0"/>
                        <a:t>EXOPLANETS: direct imaging, debris disks</a:t>
                      </a:r>
                    </a:p>
                  </a:txBody>
                  <a:tcPr/>
                </a:tc>
                <a:tc>
                  <a:txBody>
                    <a:bodyPr/>
                    <a:lstStyle/>
                    <a:p>
                      <a:r>
                        <a:rPr lang="en-US" sz="1400" dirty="0"/>
                        <a:t>Imaging of terrestrial planet formation, pre-biotic chemistry</a:t>
                      </a:r>
                    </a:p>
                  </a:txBody>
                  <a:tcPr/>
                </a:tc>
                <a:tc>
                  <a:txBody>
                    <a:bodyPr/>
                    <a:lstStyle/>
                    <a:p>
                      <a:r>
                        <a:rPr lang="en-US" sz="1400" dirty="0" err="1"/>
                        <a:t>ngVLA</a:t>
                      </a:r>
                      <a:r>
                        <a:rPr lang="en-US" sz="1400" dirty="0"/>
                        <a:t>, ALMA</a:t>
                      </a:r>
                    </a:p>
                  </a:txBody>
                  <a:tcPr/>
                </a:tc>
                <a:extLst>
                  <a:ext uri="{0D108BD9-81ED-4DB2-BD59-A6C34878D82A}">
                    <a16:rowId xmlns:a16="http://schemas.microsoft.com/office/drawing/2014/main" val="4180952887"/>
                  </a:ext>
                </a:extLst>
              </a:tr>
              <a:tr h="394813">
                <a:tc>
                  <a:txBody>
                    <a:bodyPr/>
                    <a:lstStyle/>
                    <a:p>
                      <a:r>
                        <a:rPr lang="en-US" sz="1400" dirty="0"/>
                        <a:t>Dark Energy: </a:t>
                      </a:r>
                      <a:r>
                        <a:rPr lang="en-US" sz="1400" dirty="0" err="1"/>
                        <a:t>SNe</a:t>
                      </a:r>
                      <a:endParaRPr lang="en-US" sz="1400" dirty="0"/>
                    </a:p>
                  </a:txBody>
                  <a:tcPr/>
                </a:tc>
                <a:tc>
                  <a:txBody>
                    <a:bodyPr/>
                    <a:lstStyle/>
                    <a:p>
                      <a:r>
                        <a:rPr lang="en-US" sz="1400" dirty="0"/>
                        <a:t>N/A</a:t>
                      </a:r>
                    </a:p>
                  </a:txBody>
                  <a:tcPr/>
                </a:tc>
                <a:tc>
                  <a:txBody>
                    <a:bodyPr/>
                    <a:lstStyle/>
                    <a:p>
                      <a:endParaRPr lang="en-US" sz="1400"/>
                    </a:p>
                  </a:txBody>
                  <a:tcPr/>
                </a:tc>
                <a:extLst>
                  <a:ext uri="{0D108BD9-81ED-4DB2-BD59-A6C34878D82A}">
                    <a16:rowId xmlns:a16="http://schemas.microsoft.com/office/drawing/2014/main" val="2019951143"/>
                  </a:ext>
                </a:extLst>
              </a:tr>
              <a:tr h="394813">
                <a:tc>
                  <a:txBody>
                    <a:bodyPr/>
                    <a:lstStyle/>
                    <a:p>
                      <a:r>
                        <a:rPr lang="en-US" sz="1400" dirty="0"/>
                        <a:t>Dark Energy: BAO</a:t>
                      </a:r>
                    </a:p>
                  </a:txBody>
                  <a:tcPr/>
                </a:tc>
                <a:tc>
                  <a:txBody>
                    <a:bodyPr/>
                    <a:lstStyle/>
                    <a:p>
                      <a:r>
                        <a:rPr lang="en-US" sz="1400" dirty="0"/>
                        <a:t>Intensity mapping: HI, CO</a:t>
                      </a:r>
                    </a:p>
                  </a:txBody>
                  <a:tcPr/>
                </a:tc>
                <a:tc>
                  <a:txBody>
                    <a:bodyPr/>
                    <a:lstStyle/>
                    <a:p>
                      <a:r>
                        <a:rPr lang="en-US" sz="1400" dirty="0"/>
                        <a:t>SKA, CHIME, HIRAX, DAKOTA, COMAP…</a:t>
                      </a:r>
                    </a:p>
                  </a:txBody>
                  <a:tcPr/>
                </a:tc>
                <a:extLst>
                  <a:ext uri="{0D108BD9-81ED-4DB2-BD59-A6C34878D82A}">
                    <a16:rowId xmlns:a16="http://schemas.microsoft.com/office/drawing/2014/main" val="3104017920"/>
                  </a:ext>
                </a:extLst>
              </a:tr>
              <a:tr h="394813">
                <a:tc>
                  <a:txBody>
                    <a:bodyPr/>
                    <a:lstStyle/>
                    <a:p>
                      <a:r>
                        <a:rPr lang="en-US" sz="1400" dirty="0"/>
                        <a:t>Dark Energy: weak lensing</a:t>
                      </a:r>
                    </a:p>
                  </a:txBody>
                  <a:tcPr/>
                </a:tc>
                <a:tc>
                  <a:txBody>
                    <a:bodyPr/>
                    <a:lstStyle/>
                    <a:p>
                      <a:r>
                        <a:rPr lang="en-US" sz="1400" dirty="0"/>
                        <a:t>sub-</a:t>
                      </a:r>
                      <a:r>
                        <a:rPr lang="en-US" sz="1400" dirty="0" err="1"/>
                        <a:t>arcsec</a:t>
                      </a:r>
                      <a:r>
                        <a:rPr lang="en-US" sz="1400" dirty="0"/>
                        <a:t> imaging (challenge: narrow </a:t>
                      </a:r>
                      <a:r>
                        <a:rPr lang="en-US" sz="1400" dirty="0" err="1"/>
                        <a:t>FoV</a:t>
                      </a:r>
                      <a:r>
                        <a:rPr lang="en-US" sz="1400" dirty="0"/>
                        <a:t>)</a:t>
                      </a:r>
                    </a:p>
                  </a:txBody>
                  <a:tcPr/>
                </a:tc>
                <a:tc>
                  <a:txBody>
                    <a:bodyPr/>
                    <a:lstStyle/>
                    <a:p>
                      <a:r>
                        <a:rPr lang="en-US" sz="1400" dirty="0" err="1"/>
                        <a:t>ngVLA</a:t>
                      </a:r>
                      <a:r>
                        <a:rPr lang="en-US" sz="1400" dirty="0"/>
                        <a:t>, SKA-1</a:t>
                      </a:r>
                    </a:p>
                  </a:txBody>
                  <a:tcPr/>
                </a:tc>
                <a:extLst>
                  <a:ext uri="{0D108BD9-81ED-4DB2-BD59-A6C34878D82A}">
                    <a16:rowId xmlns:a16="http://schemas.microsoft.com/office/drawing/2014/main" val="1893631788"/>
                  </a:ext>
                </a:extLst>
              </a:tr>
              <a:tr h="394813">
                <a:tc>
                  <a:txBody>
                    <a:bodyPr/>
                    <a:lstStyle/>
                    <a:p>
                      <a:r>
                        <a:rPr lang="en-US" sz="1400" dirty="0"/>
                        <a:t>Galaxy Formation:  cosmic reionization &amp; 1</a:t>
                      </a:r>
                      <a:r>
                        <a:rPr lang="en-US" sz="1400" baseline="30000" dirty="0"/>
                        <a:t>st</a:t>
                      </a:r>
                      <a:r>
                        <a:rPr lang="en-US" sz="1400" dirty="0"/>
                        <a:t> galaxies</a:t>
                      </a:r>
                    </a:p>
                  </a:txBody>
                  <a:tcPr/>
                </a:tc>
                <a:tc>
                  <a:txBody>
                    <a:bodyPr/>
                    <a:lstStyle/>
                    <a:p>
                      <a:r>
                        <a:rPr lang="en-US" sz="1400" dirty="0"/>
                        <a:t>HI 21cm, CII-IM</a:t>
                      </a:r>
                    </a:p>
                  </a:txBody>
                  <a:tcPr/>
                </a:tc>
                <a:tc>
                  <a:txBody>
                    <a:bodyPr/>
                    <a:lstStyle/>
                    <a:p>
                      <a:r>
                        <a:rPr lang="en-US" sz="1400" dirty="0"/>
                        <a:t>SKA, HERA, CCAT’,  Time-Pilot…</a:t>
                      </a:r>
                    </a:p>
                  </a:txBody>
                  <a:tcPr/>
                </a:tc>
                <a:extLst>
                  <a:ext uri="{0D108BD9-81ED-4DB2-BD59-A6C34878D82A}">
                    <a16:rowId xmlns:a16="http://schemas.microsoft.com/office/drawing/2014/main" val="3257204797"/>
                  </a:ext>
                </a:extLst>
              </a:tr>
              <a:tr h="394813">
                <a:tc>
                  <a:txBody>
                    <a:bodyPr/>
                    <a:lstStyle/>
                    <a:p>
                      <a:r>
                        <a:rPr lang="en-US" sz="1400" dirty="0"/>
                        <a:t>Galaxy Formation: baryon evolution stars/SF</a:t>
                      </a:r>
                    </a:p>
                  </a:txBody>
                  <a:tcPr/>
                </a:tc>
                <a:tc>
                  <a:txBody>
                    <a:bodyPr/>
                    <a:lstStyle/>
                    <a:p>
                      <a:r>
                        <a:rPr lang="en-US" sz="1400" dirty="0"/>
                        <a:t>Gas: molecular, FSL, Dust</a:t>
                      </a:r>
                    </a:p>
                  </a:txBody>
                  <a:tcPr/>
                </a:tc>
                <a:tc>
                  <a:txBody>
                    <a:bodyPr/>
                    <a:lstStyle/>
                    <a:p>
                      <a:r>
                        <a:rPr lang="en-US" sz="1400" dirty="0" err="1"/>
                        <a:t>ngVLA</a:t>
                      </a:r>
                      <a:r>
                        <a:rPr lang="en-US" sz="1400" dirty="0"/>
                        <a:t>, ALMA</a:t>
                      </a:r>
                    </a:p>
                  </a:txBody>
                  <a:tcPr/>
                </a:tc>
                <a:extLst>
                  <a:ext uri="{0D108BD9-81ED-4DB2-BD59-A6C34878D82A}">
                    <a16:rowId xmlns:a16="http://schemas.microsoft.com/office/drawing/2014/main" val="2256554957"/>
                  </a:ext>
                </a:extLst>
              </a:tr>
            </a:tbl>
          </a:graphicData>
        </a:graphic>
      </p:graphicFrame>
    </p:spTree>
    <p:extLst>
      <p:ext uri="{BB962C8B-B14F-4D97-AF65-F5344CB8AC3E}">
        <p14:creationId xmlns:p14="http://schemas.microsoft.com/office/powerpoint/2010/main" val="1436225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453287" y="153176"/>
            <a:ext cx="4186446" cy="461665"/>
          </a:xfrm>
          <a:prstGeom prst="rect">
            <a:avLst/>
          </a:prstGeom>
          <a:noFill/>
        </p:spPr>
        <p:txBody>
          <a:bodyPr wrap="square" rtlCol="0">
            <a:spAutoFit/>
          </a:bodyPr>
          <a:lstStyle/>
          <a:p>
            <a:r>
              <a:rPr lang="en-US" sz="2400" dirty="0">
                <a:solidFill>
                  <a:schemeClr val="bg1"/>
                </a:solidFill>
                <a:latin typeface="Times New Roman"/>
                <a:cs typeface="Times New Roman"/>
              </a:rPr>
              <a:t>Terrestrial zone planet formation</a:t>
            </a:r>
          </a:p>
        </p:txBody>
      </p:sp>
      <p:sp>
        <p:nvSpPr>
          <p:cNvPr id="8" name="TextBox 7"/>
          <p:cNvSpPr txBox="1"/>
          <p:nvPr/>
        </p:nvSpPr>
        <p:spPr>
          <a:xfrm>
            <a:off x="521716" y="774222"/>
            <a:ext cx="3720084" cy="1205458"/>
          </a:xfrm>
          <a:prstGeom prst="rect">
            <a:avLst/>
          </a:prstGeom>
          <a:noFill/>
        </p:spPr>
        <p:txBody>
          <a:bodyPr wrap="square" rtlCol="0">
            <a:spAutoFit/>
          </a:bodyPr>
          <a:lstStyle/>
          <a:p>
            <a:pPr>
              <a:spcBef>
                <a:spcPts val="450"/>
              </a:spcBef>
            </a:pPr>
            <a:r>
              <a:rPr lang="en-US" sz="1800" dirty="0">
                <a:solidFill>
                  <a:schemeClr val="bg1"/>
                </a:solidFill>
                <a:latin typeface="Times New Roman" charset="0"/>
                <a:ea typeface="Times New Roman" charset="0"/>
                <a:cs typeface="Times New Roman" charset="0"/>
              </a:rPr>
              <a:t>HL Tau: Rosetta Stone of planet formation around Solar-mass </a:t>
            </a:r>
            <a:r>
              <a:rPr lang="en-US" sz="1800" dirty="0" err="1">
                <a:solidFill>
                  <a:schemeClr val="bg1"/>
                </a:solidFill>
                <a:latin typeface="Times New Roman" charset="0"/>
                <a:ea typeface="Times New Roman" charset="0"/>
                <a:cs typeface="Times New Roman" charset="0"/>
              </a:rPr>
              <a:t>protostar</a:t>
            </a:r>
            <a:r>
              <a:rPr lang="en-US" sz="1800" dirty="0">
                <a:solidFill>
                  <a:schemeClr val="bg1"/>
                </a:solidFill>
                <a:latin typeface="Times New Roman" charset="0"/>
                <a:ea typeface="Times New Roman" charset="0"/>
                <a:cs typeface="Times New Roman" charset="0"/>
              </a:rPr>
              <a:t> </a:t>
            </a:r>
          </a:p>
          <a:p>
            <a:pPr marL="257175" indent="-257175">
              <a:spcBef>
                <a:spcPts val="450"/>
              </a:spcBef>
              <a:buFont typeface="Arial" charset="0"/>
              <a:buChar char="•"/>
            </a:pPr>
            <a:r>
              <a:rPr lang="en-US" sz="1400" dirty="0">
                <a:solidFill>
                  <a:schemeClr val="bg1"/>
                </a:solidFill>
                <a:latin typeface="Times New Roman" charset="0"/>
                <a:ea typeface="Times New Roman" charset="0"/>
                <a:cs typeface="Times New Roman" charset="0"/>
              </a:rPr>
              <a:t>Distance = 140pc</a:t>
            </a:r>
          </a:p>
          <a:p>
            <a:pPr marL="257175" lvl="1" indent="-257175">
              <a:spcBef>
                <a:spcPts val="450"/>
              </a:spcBef>
              <a:buFont typeface="Arial"/>
              <a:buChar char="•"/>
            </a:pPr>
            <a:r>
              <a:rPr lang="en-US" sz="1400" dirty="0">
                <a:solidFill>
                  <a:schemeClr val="bg1"/>
                </a:solidFill>
                <a:latin typeface="Times New Roman" charset="0"/>
                <a:ea typeface="Times New Roman" charset="0"/>
                <a:cs typeface="Times New Roman" charset="0"/>
              </a:rPr>
              <a:t>1Myr </a:t>
            </a:r>
            <a:r>
              <a:rPr lang="en-US" sz="1400" dirty="0" err="1">
                <a:solidFill>
                  <a:schemeClr val="bg1"/>
                </a:solidFill>
                <a:latin typeface="Times New Roman" charset="0"/>
                <a:ea typeface="Times New Roman" charset="0"/>
                <a:cs typeface="Times New Roman" charset="0"/>
              </a:rPr>
              <a:t>protostar</a:t>
            </a:r>
            <a:r>
              <a:rPr lang="en-US" sz="1400" dirty="0">
                <a:solidFill>
                  <a:schemeClr val="bg1"/>
                </a:solidFill>
                <a:latin typeface="Times New Roman" charset="0"/>
                <a:ea typeface="Times New Roman" charset="0"/>
                <a:cs typeface="Times New Roman" charset="0"/>
              </a:rPr>
              <a:t> ~ 1 M</a:t>
            </a:r>
            <a:r>
              <a:rPr lang="en-US" sz="1400" baseline="-25000" dirty="0">
                <a:solidFill>
                  <a:schemeClr val="bg1"/>
                </a:solidFill>
                <a:latin typeface="Times New Roman" charset="0"/>
                <a:ea typeface="Times New Roman" charset="0"/>
                <a:cs typeface="Times New Roman" charset="0"/>
              </a:rPr>
              <a:t>o</a:t>
            </a:r>
            <a:r>
              <a:rPr lang="en-US" sz="1400" dirty="0">
                <a:solidFill>
                  <a:schemeClr val="bg1"/>
                </a:solidFill>
                <a:latin typeface="Times New Roman" charset="0"/>
                <a:ea typeface="Times New Roman" charset="0"/>
                <a:cs typeface="Times New Roman" charset="0"/>
              </a:rPr>
              <a:t> w. 0.1 M</a:t>
            </a:r>
            <a:r>
              <a:rPr lang="en-US" sz="1400" baseline="-25000" dirty="0">
                <a:solidFill>
                  <a:schemeClr val="bg1"/>
                </a:solidFill>
                <a:latin typeface="Times New Roman" charset="0"/>
                <a:ea typeface="Times New Roman" charset="0"/>
                <a:cs typeface="Times New Roman" charset="0"/>
              </a:rPr>
              <a:t>o</a:t>
            </a:r>
            <a:r>
              <a:rPr lang="en-US" sz="1400" dirty="0">
                <a:solidFill>
                  <a:schemeClr val="bg1"/>
                </a:solidFill>
                <a:latin typeface="Times New Roman" charset="0"/>
                <a:ea typeface="Times New Roman" charset="0"/>
                <a:cs typeface="Times New Roman" charset="0"/>
              </a:rPr>
              <a:t> dusty disk </a:t>
            </a:r>
          </a:p>
        </p:txBody>
      </p:sp>
      <p:grpSp>
        <p:nvGrpSpPr>
          <p:cNvPr id="2" name="Group 1"/>
          <p:cNvGrpSpPr/>
          <p:nvPr/>
        </p:nvGrpSpPr>
        <p:grpSpPr>
          <a:xfrm>
            <a:off x="4525763" y="123806"/>
            <a:ext cx="3949369" cy="3349387"/>
            <a:chOff x="4161083" y="1129852"/>
            <a:chExt cx="4982917" cy="4128989"/>
          </a:xfrm>
        </p:grpSpPr>
        <p:pic>
          <p:nvPicPr>
            <p:cNvPr id="7" name="Picture 6" descr="almahltau.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083" y="1158240"/>
              <a:ext cx="4982917" cy="4100601"/>
            </a:xfrm>
            <a:prstGeom prst="rect">
              <a:avLst/>
            </a:prstGeom>
          </p:spPr>
        </p:pic>
        <p:cxnSp>
          <p:nvCxnSpPr>
            <p:cNvPr id="17" name="Straight Arrow Connector 16"/>
            <p:cNvCxnSpPr/>
            <p:nvPr/>
          </p:nvCxnSpPr>
          <p:spPr>
            <a:xfrm flipV="1">
              <a:off x="5242555" y="3428147"/>
              <a:ext cx="1273007" cy="1690430"/>
            </a:xfrm>
            <a:prstGeom prst="straightConnector1">
              <a:avLst/>
            </a:prstGeom>
            <a:ln w="12700">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376548" y="1129852"/>
              <a:ext cx="2879842" cy="322502"/>
            </a:xfrm>
            <a:prstGeom prst="rect">
              <a:avLst/>
            </a:prstGeom>
            <a:noFill/>
          </p:spPr>
          <p:txBody>
            <a:bodyPr wrap="square" rtlCol="0">
              <a:spAutoFit/>
            </a:bodyPr>
            <a:lstStyle/>
            <a:p>
              <a:r>
                <a:rPr lang="en-US" sz="1100" dirty="0">
                  <a:solidFill>
                    <a:srgbClr val="FFFFFF"/>
                  </a:solidFill>
                  <a:latin typeface="Times New Roman" charset="0"/>
                  <a:ea typeface="Times New Roman" charset="0"/>
                  <a:cs typeface="Times New Roman" charset="0"/>
                </a:rPr>
                <a:t>ALMA 250GHz (Brogan ea.)</a:t>
              </a:r>
            </a:p>
          </p:txBody>
        </p:sp>
      </p:grpSp>
      <p:pic>
        <p:nvPicPr>
          <p:cNvPr id="11" name="Picture 10" descr="Screen Shot 2015-07-15 at 8.51.2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043" y="2403464"/>
            <a:ext cx="2517559" cy="2511434"/>
          </a:xfrm>
          <a:prstGeom prst="rect">
            <a:avLst/>
          </a:prstGeom>
        </p:spPr>
      </p:pic>
      <p:sp>
        <p:nvSpPr>
          <p:cNvPr id="12" name="TextBox 11"/>
          <p:cNvSpPr txBox="1"/>
          <p:nvPr/>
        </p:nvSpPr>
        <p:spPr>
          <a:xfrm>
            <a:off x="4423445" y="3496500"/>
            <a:ext cx="2874822" cy="523220"/>
          </a:xfrm>
          <a:prstGeom prst="rect">
            <a:avLst/>
          </a:prstGeom>
          <a:noFill/>
        </p:spPr>
        <p:txBody>
          <a:bodyPr wrap="square" rtlCol="0">
            <a:spAutoFit/>
          </a:bodyPr>
          <a:lstStyle/>
          <a:p>
            <a:r>
              <a:rPr lang="en-US" sz="1400" dirty="0">
                <a:solidFill>
                  <a:schemeClr val="bg1"/>
                </a:solidFill>
                <a:latin typeface="Times New Roman" charset="0"/>
                <a:ea typeface="Times New Roman" charset="0"/>
                <a:cs typeface="Times New Roman" charset="0"/>
              </a:rPr>
              <a:t>Inner ~ 10AU optically thick at mm wavelengths = ‘</a:t>
            </a:r>
            <a:r>
              <a:rPr lang="en-US" sz="1400" dirty="0" err="1">
                <a:solidFill>
                  <a:schemeClr val="bg1"/>
                </a:solidFill>
                <a:latin typeface="Times New Roman" charset="0"/>
                <a:ea typeface="Times New Roman" charset="0"/>
                <a:cs typeface="Times New Roman" charset="0"/>
              </a:rPr>
              <a:t>ngVLA</a:t>
            </a:r>
            <a:r>
              <a:rPr lang="en-US" sz="1400" dirty="0">
                <a:solidFill>
                  <a:schemeClr val="bg1"/>
                </a:solidFill>
                <a:latin typeface="Times New Roman" charset="0"/>
                <a:ea typeface="Times New Roman" charset="0"/>
                <a:cs typeface="Times New Roman" charset="0"/>
              </a:rPr>
              <a:t> zone’</a:t>
            </a:r>
          </a:p>
        </p:txBody>
      </p:sp>
      <p:cxnSp>
        <p:nvCxnSpPr>
          <p:cNvPr id="13" name="Straight Arrow Connector 12"/>
          <p:cNvCxnSpPr>
            <a:cxnSpLocks/>
          </p:cNvCxnSpPr>
          <p:nvPr/>
        </p:nvCxnSpPr>
        <p:spPr>
          <a:xfrm flipH="1" flipV="1">
            <a:off x="3729806" y="3232266"/>
            <a:ext cx="693639" cy="306936"/>
          </a:xfrm>
          <a:prstGeom prst="straightConnector1">
            <a:avLst/>
          </a:prstGeom>
          <a:ln w="28575"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8298351" y="905933"/>
            <a:ext cx="0" cy="132926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8298351" y="1261701"/>
            <a:ext cx="665981" cy="415498"/>
          </a:xfrm>
          <a:prstGeom prst="rect">
            <a:avLst/>
          </a:prstGeom>
          <a:noFill/>
        </p:spPr>
        <p:txBody>
          <a:bodyPr wrap="square" rtlCol="0">
            <a:spAutoFit/>
          </a:bodyPr>
          <a:lstStyle/>
          <a:p>
            <a:r>
              <a:rPr lang="en-US" sz="1050" dirty="0">
                <a:solidFill>
                  <a:schemeClr val="bg1"/>
                </a:solidFill>
              </a:rPr>
              <a:t>100AU = 0.7”</a:t>
            </a:r>
          </a:p>
        </p:txBody>
      </p:sp>
      <p:sp>
        <p:nvSpPr>
          <p:cNvPr id="3" name="TextBox 2"/>
          <p:cNvSpPr txBox="1"/>
          <p:nvPr/>
        </p:nvSpPr>
        <p:spPr>
          <a:xfrm>
            <a:off x="4073601" y="4684065"/>
            <a:ext cx="1393963" cy="253916"/>
          </a:xfrm>
          <a:prstGeom prst="rect">
            <a:avLst/>
          </a:prstGeom>
          <a:noFill/>
        </p:spPr>
        <p:txBody>
          <a:bodyPr wrap="square" rtlCol="0">
            <a:spAutoFit/>
          </a:bodyPr>
          <a:lstStyle/>
          <a:p>
            <a:r>
              <a:rPr lang="en-US" sz="1050" dirty="0" err="1">
                <a:solidFill>
                  <a:schemeClr val="bg1"/>
                </a:solidFill>
              </a:rPr>
              <a:t>Isella</a:t>
            </a:r>
            <a:r>
              <a:rPr lang="en-US" sz="1050" dirty="0">
                <a:solidFill>
                  <a:schemeClr val="bg1"/>
                </a:solidFill>
              </a:rPr>
              <a:t> ea. </a:t>
            </a:r>
          </a:p>
        </p:txBody>
      </p:sp>
    </p:spTree>
    <p:extLst>
      <p:ext uri="{BB962C8B-B14F-4D97-AF65-F5344CB8AC3E}">
        <p14:creationId xmlns:p14="http://schemas.microsoft.com/office/powerpoint/2010/main" val="104924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1916452" y="123946"/>
            <a:ext cx="5240558" cy="369332"/>
          </a:xfrm>
          <a:prstGeom prst="rect">
            <a:avLst/>
          </a:prstGeom>
          <a:noFill/>
        </p:spPr>
        <p:txBody>
          <a:bodyPr wrap="square" rtlCol="0">
            <a:spAutoFit/>
          </a:bodyPr>
          <a:lstStyle/>
          <a:p>
            <a:pPr algn="ctr"/>
            <a:r>
              <a:rPr lang="en-US" sz="1800" dirty="0">
                <a:latin typeface="Times New Roman" charset="0"/>
                <a:ea typeface="Times New Roman" charset="0"/>
                <a:cs typeface="Times New Roman" charset="0"/>
              </a:rPr>
              <a:t>NGVLA: 1Myr Protoplanetary disk at 140pc distance</a:t>
            </a:r>
          </a:p>
        </p:txBody>
      </p:sp>
      <p:sp>
        <p:nvSpPr>
          <p:cNvPr id="14" name="TextBox 13"/>
          <p:cNvSpPr txBox="1"/>
          <p:nvPr/>
        </p:nvSpPr>
        <p:spPr>
          <a:xfrm>
            <a:off x="1506362" y="2919786"/>
            <a:ext cx="6188862" cy="1854354"/>
          </a:xfrm>
          <a:prstGeom prst="rect">
            <a:avLst/>
          </a:prstGeom>
          <a:solidFill>
            <a:schemeClr val="bg1"/>
          </a:solidFill>
        </p:spPr>
        <p:txBody>
          <a:bodyPr wrap="square" rtlCol="0">
            <a:spAutoFit/>
          </a:bodyPr>
          <a:lstStyle/>
          <a:p>
            <a:pPr>
              <a:spcBef>
                <a:spcPts val="450"/>
              </a:spcBef>
            </a:pPr>
            <a:r>
              <a:rPr lang="en-US" sz="1800" dirty="0"/>
              <a:t>Next generation VLA and Planet formation</a:t>
            </a:r>
          </a:p>
          <a:p>
            <a:pPr marL="214313" indent="-214313">
              <a:spcBef>
                <a:spcPts val="450"/>
              </a:spcBef>
              <a:buFont typeface="Arial"/>
              <a:buChar char="•"/>
            </a:pPr>
            <a:r>
              <a:rPr lang="en-US" sz="1400" dirty="0"/>
              <a:t>Probe inner few AU-scales  (‘Solar-system scales’)</a:t>
            </a:r>
          </a:p>
          <a:p>
            <a:pPr marL="214313" indent="-214313">
              <a:spcBef>
                <a:spcPts val="450"/>
              </a:spcBef>
              <a:buFont typeface="Arial"/>
              <a:buChar char="•"/>
            </a:pPr>
            <a:r>
              <a:rPr lang="en-US" sz="1400" dirty="0"/>
              <a:t>Measures the planet initial mass function down to 5-10 Earth masses and unveil the formation of planetary systems </a:t>
            </a:r>
            <a:r>
              <a:rPr lang="en-US" sz="1400" i="1" dirty="0">
                <a:solidFill>
                  <a:srgbClr val="FF0000"/>
                </a:solidFill>
              </a:rPr>
              <a:t>similar to our own</a:t>
            </a:r>
          </a:p>
          <a:p>
            <a:pPr marL="214313" indent="-214313">
              <a:spcBef>
                <a:spcPts val="450"/>
              </a:spcBef>
              <a:buFont typeface="Arial"/>
              <a:buChar char="•"/>
            </a:pPr>
            <a:r>
              <a:rPr lang="en-US" sz="1400" dirty="0"/>
              <a:t>Reveal </a:t>
            </a:r>
            <a:r>
              <a:rPr lang="en-US" sz="1400" dirty="0" err="1"/>
              <a:t>circumplanetary</a:t>
            </a:r>
            <a:r>
              <a:rPr lang="en-US" sz="1400" dirty="0"/>
              <a:t> disks and sub-structures in the distribution of mm-size particles created by close-in planets, and measure the orbital motion of these features on monthly timescales.</a:t>
            </a:r>
          </a:p>
        </p:txBody>
      </p:sp>
      <p:grpSp>
        <p:nvGrpSpPr>
          <p:cNvPr id="4" name="Group 3"/>
          <p:cNvGrpSpPr/>
          <p:nvPr/>
        </p:nvGrpSpPr>
        <p:grpSpPr>
          <a:xfrm>
            <a:off x="1170746" y="547910"/>
            <a:ext cx="6727125" cy="2288512"/>
            <a:chOff x="36995" y="650080"/>
            <a:chExt cx="8969500" cy="3051349"/>
          </a:xfrm>
        </p:grpSpPr>
        <p:pic>
          <p:nvPicPr>
            <p:cNvPr id="5" name="Picture 4" descr="Screen Shot 2015-07-18 at 7.32.35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95" y="699288"/>
              <a:ext cx="2930794" cy="2896912"/>
            </a:xfrm>
            <a:prstGeom prst="rect">
              <a:avLst/>
            </a:prstGeom>
          </p:spPr>
        </p:pic>
        <p:grpSp>
          <p:nvGrpSpPr>
            <p:cNvPr id="19" name="Group 18"/>
            <p:cNvGrpSpPr/>
            <p:nvPr/>
          </p:nvGrpSpPr>
          <p:grpSpPr>
            <a:xfrm>
              <a:off x="3115695" y="650080"/>
              <a:ext cx="3086813" cy="3051349"/>
              <a:chOff x="6154607" y="650080"/>
              <a:chExt cx="3086813" cy="3051349"/>
            </a:xfrm>
          </p:grpSpPr>
          <p:pic>
            <p:nvPicPr>
              <p:cNvPr id="6" name="Picture 5" descr="Screen Shot 2015-07-18 at 7.34.1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607" y="650080"/>
                <a:ext cx="2989393" cy="3051349"/>
              </a:xfrm>
              <a:prstGeom prst="rect">
                <a:avLst/>
              </a:prstGeom>
            </p:spPr>
          </p:pic>
          <p:cxnSp>
            <p:nvCxnSpPr>
              <p:cNvPr id="10" name="Straight Connector 9"/>
              <p:cNvCxnSpPr/>
              <p:nvPr/>
            </p:nvCxnSpPr>
            <p:spPr>
              <a:xfrm>
                <a:off x="8919303" y="797193"/>
                <a:ext cx="0" cy="72048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827443" y="939705"/>
                <a:ext cx="1413977" cy="338555"/>
              </a:xfrm>
              <a:prstGeom prst="rect">
                <a:avLst/>
              </a:prstGeom>
              <a:noFill/>
            </p:spPr>
            <p:txBody>
              <a:bodyPr wrap="square" rtlCol="0">
                <a:spAutoFit/>
              </a:bodyPr>
              <a:lstStyle/>
              <a:p>
                <a:r>
                  <a:rPr lang="en-US" sz="1050" dirty="0">
                    <a:solidFill>
                      <a:srgbClr val="FFFFFF"/>
                    </a:solidFill>
                    <a:latin typeface="Times New Roman" charset="0"/>
                    <a:ea typeface="Times New Roman" charset="0"/>
                    <a:cs typeface="Times New Roman" charset="0"/>
                  </a:rPr>
                  <a:t>0.1” = 13AU</a:t>
                </a:r>
              </a:p>
            </p:txBody>
          </p:sp>
        </p:grpSp>
        <p:pic>
          <p:nvPicPr>
            <p:cNvPr id="9" name="Picture 8" descr="PPD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72338" y="699288"/>
              <a:ext cx="2710698" cy="2788914"/>
            </a:xfrm>
            <a:prstGeom prst="rect">
              <a:avLst/>
            </a:prstGeom>
          </p:spPr>
        </p:pic>
        <p:sp>
          <p:nvSpPr>
            <p:cNvPr id="13" name="TextBox 12"/>
            <p:cNvSpPr txBox="1"/>
            <p:nvPr/>
          </p:nvSpPr>
          <p:spPr>
            <a:xfrm>
              <a:off x="6714887" y="690357"/>
              <a:ext cx="2291608" cy="639491"/>
            </a:xfrm>
            <a:prstGeom prst="rect">
              <a:avLst/>
            </a:prstGeom>
            <a:noFill/>
          </p:spPr>
          <p:txBody>
            <a:bodyPr wrap="square" rtlCol="0">
              <a:spAutoFit/>
            </a:bodyPr>
            <a:lstStyle/>
            <a:p>
              <a:pPr algn="r">
                <a:spcBef>
                  <a:spcPts val="450"/>
                </a:spcBef>
              </a:pPr>
              <a:r>
                <a:rPr lang="en-US" sz="1050" dirty="0" err="1">
                  <a:solidFill>
                    <a:schemeClr val="bg1"/>
                  </a:solidFill>
                  <a:latin typeface="Times New Roman"/>
                  <a:cs typeface="Times New Roman"/>
                </a:rPr>
                <a:t>ngVLA</a:t>
              </a:r>
              <a:r>
                <a:rPr lang="en-US" sz="1050" dirty="0">
                  <a:solidFill>
                    <a:schemeClr val="bg1"/>
                  </a:solidFill>
                  <a:latin typeface="Times New Roman"/>
                  <a:cs typeface="Times New Roman"/>
                </a:rPr>
                <a:t> 100hr 25GHz </a:t>
              </a:r>
            </a:p>
            <a:p>
              <a:pPr algn="r">
                <a:spcBef>
                  <a:spcPts val="450"/>
                </a:spcBef>
              </a:pPr>
              <a:r>
                <a:rPr lang="en-US" sz="1050" dirty="0">
                  <a:solidFill>
                    <a:schemeClr val="bg1"/>
                  </a:solidFill>
                  <a:latin typeface="Times New Roman"/>
                  <a:cs typeface="Times New Roman"/>
                </a:rPr>
                <a:t>res = 10mas ~ 1AU</a:t>
              </a:r>
              <a:endParaRPr lang="en-US" sz="900" dirty="0">
                <a:solidFill>
                  <a:schemeClr val="bg1"/>
                </a:solidFill>
                <a:latin typeface="Times New Roman"/>
                <a:cs typeface="Times New Roman"/>
              </a:endParaRPr>
            </a:p>
          </p:txBody>
        </p:sp>
        <p:sp>
          <p:nvSpPr>
            <p:cNvPr id="17" name="TextBox 16"/>
            <p:cNvSpPr txBox="1"/>
            <p:nvPr/>
          </p:nvSpPr>
          <p:spPr>
            <a:xfrm>
              <a:off x="6443390" y="3172730"/>
              <a:ext cx="2484649" cy="338555"/>
            </a:xfrm>
            <a:prstGeom prst="rect">
              <a:avLst/>
            </a:prstGeom>
            <a:noFill/>
          </p:spPr>
          <p:txBody>
            <a:bodyPr wrap="square" rtlCol="0">
              <a:spAutoFit/>
            </a:bodyPr>
            <a:lstStyle/>
            <a:p>
              <a:pPr algn="ctr"/>
              <a:r>
                <a:rPr lang="en-US" sz="1050" dirty="0" err="1">
                  <a:solidFill>
                    <a:schemeClr val="bg1"/>
                  </a:solidFill>
                  <a:latin typeface="Times New Roman"/>
                  <a:cs typeface="Times New Roman"/>
                </a:rPr>
                <a:t>rms</a:t>
              </a:r>
              <a:r>
                <a:rPr lang="en-US" sz="1050" dirty="0">
                  <a:solidFill>
                    <a:schemeClr val="bg1"/>
                  </a:solidFill>
                  <a:latin typeface="Times New Roman"/>
                  <a:cs typeface="Times New Roman"/>
                </a:rPr>
                <a:t> = 90nJy/</a:t>
              </a:r>
              <a:r>
                <a:rPr lang="en-US" sz="1050" dirty="0" err="1">
                  <a:solidFill>
                    <a:schemeClr val="bg1"/>
                  </a:solidFill>
                  <a:latin typeface="Times New Roman"/>
                  <a:cs typeface="Times New Roman"/>
                </a:rPr>
                <a:t>bm</a:t>
              </a:r>
              <a:r>
                <a:rPr lang="en-US" sz="1050" dirty="0">
                  <a:solidFill>
                    <a:schemeClr val="bg1"/>
                  </a:solidFill>
                  <a:latin typeface="Times New Roman"/>
                  <a:cs typeface="Times New Roman"/>
                </a:rPr>
                <a:t> = 1K</a:t>
              </a:r>
            </a:p>
          </p:txBody>
        </p:sp>
        <p:sp>
          <p:nvSpPr>
            <p:cNvPr id="21" name="TextBox 20"/>
            <p:cNvSpPr txBox="1"/>
            <p:nvPr/>
          </p:nvSpPr>
          <p:spPr>
            <a:xfrm>
              <a:off x="1407350" y="742320"/>
              <a:ext cx="1950720" cy="553997"/>
            </a:xfrm>
            <a:prstGeom prst="rect">
              <a:avLst/>
            </a:prstGeom>
            <a:noFill/>
          </p:spPr>
          <p:txBody>
            <a:bodyPr wrap="square" rtlCol="0">
              <a:spAutoFit/>
            </a:bodyPr>
            <a:lstStyle/>
            <a:p>
              <a:r>
                <a:rPr lang="en-US" sz="1050" dirty="0">
                  <a:solidFill>
                    <a:schemeClr val="bg1"/>
                  </a:solidFill>
                  <a:latin typeface="Times New Roman" charset="0"/>
                  <a:ea typeface="Times New Roman" charset="0"/>
                  <a:cs typeface="Times New Roman" charset="0"/>
                </a:rPr>
                <a:t>Saturn at 13AU </a:t>
              </a:r>
            </a:p>
            <a:p>
              <a:r>
                <a:rPr lang="en-US" sz="1050" dirty="0">
                  <a:solidFill>
                    <a:schemeClr val="bg1"/>
                  </a:solidFill>
                  <a:latin typeface="Times New Roman" charset="0"/>
                  <a:ea typeface="Times New Roman" charset="0"/>
                  <a:cs typeface="Times New Roman" charset="0"/>
                </a:rPr>
                <a:t>Jupiter  at 6AU</a:t>
              </a:r>
            </a:p>
          </p:txBody>
        </p:sp>
        <p:sp>
          <p:nvSpPr>
            <p:cNvPr id="22" name="TextBox 21"/>
            <p:cNvSpPr txBox="1"/>
            <p:nvPr/>
          </p:nvSpPr>
          <p:spPr>
            <a:xfrm>
              <a:off x="3315111" y="3152572"/>
              <a:ext cx="1497263" cy="338555"/>
            </a:xfrm>
            <a:prstGeom prst="rect">
              <a:avLst/>
            </a:prstGeom>
            <a:noFill/>
          </p:spPr>
          <p:txBody>
            <a:bodyPr wrap="square" rtlCol="0">
              <a:spAutoFit/>
            </a:bodyPr>
            <a:lstStyle/>
            <a:p>
              <a:r>
                <a:rPr lang="en-US" sz="1050" dirty="0">
                  <a:solidFill>
                    <a:srgbClr val="FFFFFF"/>
                  </a:solidFill>
                  <a:latin typeface="Times New Roman" charset="0"/>
                  <a:ea typeface="Times New Roman" charset="0"/>
                  <a:cs typeface="Times New Roman" charset="0"/>
                </a:rPr>
                <a:t>Model</a:t>
              </a:r>
            </a:p>
          </p:txBody>
        </p:sp>
        <p:cxnSp>
          <p:nvCxnSpPr>
            <p:cNvPr id="15" name="Straight Arrow Connector 14"/>
            <p:cNvCxnSpPr>
              <a:stCxn id="21" idx="1"/>
            </p:cNvCxnSpPr>
            <p:nvPr/>
          </p:nvCxnSpPr>
          <p:spPr>
            <a:xfrm flipH="1">
              <a:off x="813398" y="1019319"/>
              <a:ext cx="593952" cy="63915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1099616" y="1284063"/>
              <a:ext cx="402776" cy="74687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858956" y="3168880"/>
              <a:ext cx="2050720" cy="338555"/>
            </a:xfrm>
            <a:prstGeom prst="rect">
              <a:avLst/>
            </a:prstGeom>
            <a:noFill/>
          </p:spPr>
          <p:txBody>
            <a:bodyPr wrap="square" rtlCol="0">
              <a:spAutoFit/>
            </a:bodyPr>
            <a:lstStyle/>
            <a:p>
              <a:r>
                <a:rPr lang="en-US" sz="1050" dirty="0" err="1">
                  <a:solidFill>
                    <a:schemeClr val="bg1"/>
                  </a:solidFill>
                  <a:latin typeface="Times New Roman" charset="0"/>
                  <a:ea typeface="Times New Roman" charset="0"/>
                  <a:cs typeface="Times New Roman" charset="0"/>
                </a:rPr>
                <a:t>Isella</a:t>
              </a:r>
              <a:r>
                <a:rPr lang="en-US" sz="1050" dirty="0">
                  <a:solidFill>
                    <a:schemeClr val="bg1"/>
                  </a:solidFill>
                  <a:latin typeface="Times New Roman" charset="0"/>
                  <a:ea typeface="Times New Roman" charset="0"/>
                  <a:cs typeface="Times New Roman" charset="0"/>
                </a:rPr>
                <a:t> Dust Model</a:t>
              </a:r>
            </a:p>
          </p:txBody>
        </p:sp>
      </p:grpSp>
    </p:spTree>
    <p:extLst>
      <p:ext uri="{BB962C8B-B14F-4D97-AF65-F5344CB8AC3E}">
        <p14:creationId xmlns:p14="http://schemas.microsoft.com/office/powerpoint/2010/main" val="1658522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29B6D82-450C-9A41-9AD9-9978A356D6D1}"/>
              </a:ext>
            </a:extLst>
          </p:cNvPr>
          <p:cNvSpPr/>
          <p:nvPr/>
        </p:nvSpPr>
        <p:spPr>
          <a:xfrm>
            <a:off x="0" y="4375192"/>
            <a:ext cx="9144000" cy="768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ngvla_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496" y="764340"/>
            <a:ext cx="2999732" cy="2902966"/>
          </a:xfrm>
          <a:prstGeom prst="rect">
            <a:avLst/>
          </a:prstGeom>
        </p:spPr>
      </p:pic>
      <p:sp>
        <p:nvSpPr>
          <p:cNvPr id="8" name="TextBox 7"/>
          <p:cNvSpPr txBox="1"/>
          <p:nvPr/>
        </p:nvSpPr>
        <p:spPr>
          <a:xfrm>
            <a:off x="307923" y="3846870"/>
            <a:ext cx="3477863" cy="954107"/>
          </a:xfrm>
          <a:prstGeom prst="rect">
            <a:avLst/>
          </a:prstGeom>
          <a:solidFill>
            <a:schemeClr val="bg1"/>
          </a:solidFill>
        </p:spPr>
        <p:txBody>
          <a:bodyPr wrap="square" rtlCol="0">
            <a:spAutoFit/>
          </a:bodyPr>
          <a:lstStyle/>
          <a:p>
            <a:r>
              <a:rPr lang="en-US" sz="1400" dirty="0"/>
              <a:t>10yr observations of 100 GHz </a:t>
            </a:r>
            <a:r>
              <a:rPr lang="en-US" sz="1400" dirty="0" err="1"/>
              <a:t>ngVLA</a:t>
            </a:r>
            <a:r>
              <a:rPr lang="en-US" sz="1400" dirty="0"/>
              <a:t> observations of a newborn planetary system w. a Jupiter analogue orbiting at 5 AU from a Solar type star</a:t>
            </a:r>
          </a:p>
        </p:txBody>
      </p:sp>
      <p:sp>
        <p:nvSpPr>
          <p:cNvPr id="12" name="TextBox 11"/>
          <p:cNvSpPr txBox="1"/>
          <p:nvPr/>
        </p:nvSpPr>
        <p:spPr>
          <a:xfrm>
            <a:off x="2314079" y="3624209"/>
            <a:ext cx="1116011" cy="261610"/>
          </a:xfrm>
          <a:prstGeom prst="rect">
            <a:avLst/>
          </a:prstGeom>
          <a:noFill/>
        </p:spPr>
        <p:txBody>
          <a:bodyPr wrap="none" rtlCol="0">
            <a:spAutoFit/>
          </a:bodyPr>
          <a:lstStyle/>
          <a:p>
            <a:r>
              <a:rPr lang="en-US" sz="1100" dirty="0"/>
              <a:t>Luca Ricci et al</a:t>
            </a:r>
            <a:r>
              <a:rPr lang="en-US" sz="1100"/>
              <a:t>.  </a:t>
            </a:r>
            <a:endParaRPr lang="en-US" sz="1100" dirty="0"/>
          </a:p>
        </p:txBody>
      </p:sp>
      <p:sp>
        <p:nvSpPr>
          <p:cNvPr id="2" name="Slide Number Placeholder 1"/>
          <p:cNvSpPr>
            <a:spLocks noGrp="1"/>
          </p:cNvSpPr>
          <p:nvPr>
            <p:ph type="sldNum" sz="quarter" idx="12"/>
          </p:nvPr>
        </p:nvSpPr>
        <p:spPr/>
        <p:txBody>
          <a:bodyPr/>
          <a:lstStyle/>
          <a:p>
            <a:fld id="{C007A3FA-37C8-B64A-9EE6-D07431EEED58}" type="slidenum">
              <a:rPr lang="en-US" smtClean="0"/>
              <a:t>7</a:t>
            </a:fld>
            <a:endParaRPr lang="en-US"/>
          </a:p>
        </p:txBody>
      </p:sp>
      <p:pic>
        <p:nvPicPr>
          <p:cNvPr id="9" name="Picture 8"/>
          <p:cNvPicPr>
            <a:picLocks noChangeAspect="1"/>
          </p:cNvPicPr>
          <p:nvPr/>
        </p:nvPicPr>
        <p:blipFill>
          <a:blip r:embed="rId6"/>
          <a:stretch>
            <a:fillRect/>
          </a:stretch>
        </p:blipFill>
        <p:spPr>
          <a:xfrm>
            <a:off x="4144980" y="883186"/>
            <a:ext cx="4730037" cy="1800193"/>
          </a:xfrm>
          <a:prstGeom prst="rect">
            <a:avLst/>
          </a:prstGeom>
        </p:spPr>
      </p:pic>
      <p:sp>
        <p:nvSpPr>
          <p:cNvPr id="3" name="TextBox 2"/>
          <p:cNvSpPr txBox="1"/>
          <p:nvPr/>
        </p:nvSpPr>
        <p:spPr>
          <a:xfrm>
            <a:off x="4490357" y="2866398"/>
            <a:ext cx="4163785" cy="954107"/>
          </a:xfrm>
          <a:prstGeom prst="rect">
            <a:avLst/>
          </a:prstGeom>
          <a:noFill/>
        </p:spPr>
        <p:txBody>
          <a:bodyPr wrap="square" rtlCol="0">
            <a:spAutoFit/>
          </a:bodyPr>
          <a:lstStyle/>
          <a:p>
            <a:pPr marL="0" lvl="1"/>
            <a:r>
              <a:rPr lang="en-US" sz="1400" dirty="0"/>
              <a:t>Large Molecule </a:t>
            </a:r>
            <a:r>
              <a:rPr lang="en-US" sz="1400" dirty="0" err="1"/>
              <a:t>Astrochemistry</a:t>
            </a:r>
            <a:r>
              <a:rPr lang="en-US" sz="1400" dirty="0"/>
              <a:t>: Observe complex pre-biotic molecules and determine the chemical initial conditions in forming solar systems and individual planets</a:t>
            </a:r>
          </a:p>
        </p:txBody>
      </p:sp>
      <p:sp>
        <p:nvSpPr>
          <p:cNvPr id="4" name="TextBox 3"/>
          <p:cNvSpPr txBox="1"/>
          <p:nvPr/>
        </p:nvSpPr>
        <p:spPr>
          <a:xfrm>
            <a:off x="994549" y="56454"/>
            <a:ext cx="7021406" cy="707886"/>
          </a:xfrm>
          <a:prstGeom prst="rect">
            <a:avLst/>
          </a:prstGeom>
          <a:noFill/>
        </p:spPr>
        <p:txBody>
          <a:bodyPr wrap="square" rtlCol="0">
            <a:spAutoFit/>
          </a:bodyPr>
          <a:lstStyle/>
          <a:p>
            <a:pPr algn="ctr"/>
            <a:r>
              <a:rPr lang="en-US" sz="2000" i="1" dirty="0" err="1"/>
              <a:t>ngVLA</a:t>
            </a:r>
            <a:r>
              <a:rPr lang="en-US" sz="2000" i="1" dirty="0"/>
              <a:t> Movies of planet formation</a:t>
            </a:r>
            <a:r>
              <a:rPr lang="en-US" sz="2000" dirty="0"/>
              <a:t>: Solar System Analogues and the Initial Conditions for the Development of Life </a:t>
            </a:r>
          </a:p>
        </p:txBody>
      </p:sp>
    </p:spTree>
    <p:extLst>
      <p:ext uri="{BB962C8B-B14F-4D97-AF65-F5344CB8AC3E}">
        <p14:creationId xmlns:p14="http://schemas.microsoft.com/office/powerpoint/2010/main" val="18398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0">
                <p:cTn id="12"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1333144" y="156599"/>
            <a:ext cx="6306269" cy="461665"/>
          </a:xfrm>
          <a:prstGeom prst="rect">
            <a:avLst/>
          </a:prstGeom>
          <a:noFill/>
        </p:spPr>
        <p:txBody>
          <a:bodyPr wrap="square" rtlCol="0">
            <a:spAutoFit/>
          </a:bodyPr>
          <a:lstStyle/>
          <a:p>
            <a:pPr algn="ctr">
              <a:spcBef>
                <a:spcPts val="450"/>
              </a:spcBef>
            </a:pPr>
            <a:r>
              <a:rPr lang="en-US" sz="2400" dirty="0">
                <a:latin typeface="Times New Roman" charset="0"/>
                <a:ea typeface="Times New Roman" charset="0"/>
                <a:cs typeface="Times New Roman" charset="0"/>
              </a:rPr>
              <a:t>ng-Synergy: Terrestrial zone exoplanets and life</a:t>
            </a:r>
          </a:p>
        </p:txBody>
      </p:sp>
      <p:sp>
        <p:nvSpPr>
          <p:cNvPr id="5" name="TextBox 4"/>
          <p:cNvSpPr txBox="1"/>
          <p:nvPr/>
        </p:nvSpPr>
        <p:spPr>
          <a:xfrm>
            <a:off x="374234" y="3150114"/>
            <a:ext cx="3452332" cy="1143903"/>
          </a:xfrm>
          <a:prstGeom prst="rect">
            <a:avLst/>
          </a:prstGeom>
          <a:noFill/>
        </p:spPr>
        <p:txBody>
          <a:bodyPr wrap="square" rtlCol="0">
            <a:spAutoFit/>
          </a:bodyPr>
          <a:lstStyle/>
          <a:p>
            <a:pPr>
              <a:spcAft>
                <a:spcPts val="450"/>
              </a:spcAft>
            </a:pPr>
            <a:r>
              <a:rPr lang="en-US" sz="1800" dirty="0" err="1">
                <a:latin typeface="Times New Roman" charset="0"/>
                <a:ea typeface="Times New Roman" charset="0"/>
                <a:cs typeface="Times New Roman" charset="0"/>
              </a:rPr>
              <a:t>ngVLA</a:t>
            </a:r>
            <a:endParaRPr lang="en-US" sz="1800" dirty="0">
              <a:latin typeface="Times New Roman" charset="0"/>
              <a:ea typeface="Times New Roman" charset="0"/>
              <a:cs typeface="Times New Roman" charset="0"/>
            </a:endParaRPr>
          </a:p>
          <a:p>
            <a:pPr marL="214313" indent="-214313">
              <a:spcAft>
                <a:spcPts val="450"/>
              </a:spcAft>
              <a:buFont typeface="Arial"/>
              <a:buChar char="•"/>
            </a:pPr>
            <a:r>
              <a:rPr lang="en-US" sz="1400" dirty="0">
                <a:latin typeface="Times New Roman" charset="0"/>
                <a:ea typeface="Times New Roman" charset="0"/>
                <a:cs typeface="Times New Roman" charset="0"/>
              </a:rPr>
              <a:t>Imaging the </a:t>
            </a:r>
            <a:r>
              <a:rPr lang="en-US" sz="1400" i="1" dirty="0">
                <a:latin typeface="Times New Roman" charset="0"/>
                <a:ea typeface="Times New Roman" charset="0"/>
                <a:cs typeface="Times New Roman" charset="0"/>
              </a:rPr>
              <a:t>formation</a:t>
            </a:r>
            <a:r>
              <a:rPr lang="en-US" sz="1400" dirty="0">
                <a:latin typeface="Times New Roman" charset="0"/>
                <a:ea typeface="Times New Roman" charset="0"/>
                <a:cs typeface="Times New Roman" charset="0"/>
              </a:rPr>
              <a:t> of terrestrial planets</a:t>
            </a:r>
          </a:p>
          <a:p>
            <a:pPr marL="214313" indent="-214313">
              <a:spcAft>
                <a:spcPts val="450"/>
              </a:spcAft>
              <a:buFont typeface="Arial"/>
              <a:buChar char="•"/>
            </a:pPr>
            <a:r>
              <a:rPr lang="en-US" sz="1400" dirty="0">
                <a:latin typeface="Times New Roman" charset="0"/>
                <a:ea typeface="Times New Roman" charset="0"/>
                <a:cs typeface="Times New Roman" charset="0"/>
              </a:rPr>
              <a:t>Pre-biotic chemistry</a:t>
            </a:r>
          </a:p>
        </p:txBody>
      </p:sp>
      <p:pic>
        <p:nvPicPr>
          <p:cNvPr id="7" name="Picture 6" descr="vlasample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189" y="3104889"/>
            <a:ext cx="3352918" cy="1466122"/>
          </a:xfrm>
          <a:prstGeom prst="rect">
            <a:avLst/>
          </a:prstGeom>
        </p:spPr>
      </p:pic>
      <p:sp>
        <p:nvSpPr>
          <p:cNvPr id="9" name="TextBox 8"/>
          <p:cNvSpPr txBox="1"/>
          <p:nvPr/>
        </p:nvSpPr>
        <p:spPr>
          <a:xfrm>
            <a:off x="350020" y="927084"/>
            <a:ext cx="3700685" cy="1549142"/>
          </a:xfrm>
          <a:prstGeom prst="rect">
            <a:avLst/>
          </a:prstGeom>
          <a:noFill/>
        </p:spPr>
        <p:txBody>
          <a:bodyPr wrap="square" rtlCol="0">
            <a:spAutoFit/>
          </a:bodyPr>
          <a:lstStyle/>
          <a:p>
            <a:pPr>
              <a:spcBef>
                <a:spcPts val="450"/>
              </a:spcBef>
            </a:pPr>
            <a:r>
              <a:rPr lang="en-US" sz="1800" dirty="0">
                <a:latin typeface="Times New Roman" charset="0"/>
                <a:ea typeface="Times New Roman" charset="0"/>
                <a:cs typeface="Times New Roman" charset="0"/>
              </a:rPr>
              <a:t>WFIRST to </a:t>
            </a:r>
            <a:r>
              <a:rPr lang="en-US" sz="1800" dirty="0" err="1">
                <a:latin typeface="Times New Roman" charset="0"/>
                <a:ea typeface="Times New Roman" charset="0"/>
                <a:cs typeface="Times New Roman" charset="0"/>
              </a:rPr>
              <a:t>HabEx</a:t>
            </a:r>
            <a:endParaRPr lang="en-US" sz="1800" dirty="0">
              <a:latin typeface="Times New Roman" charset="0"/>
              <a:ea typeface="Times New Roman" charset="0"/>
              <a:cs typeface="Times New Roman" charset="0"/>
            </a:endParaRPr>
          </a:p>
          <a:p>
            <a:pPr marL="214313" indent="-214313">
              <a:spcBef>
                <a:spcPts val="450"/>
              </a:spcBef>
              <a:buFont typeface="Arial" charset="0"/>
              <a:buChar char="•"/>
            </a:pPr>
            <a:r>
              <a:rPr lang="en-US" sz="1400" dirty="0">
                <a:latin typeface="Times New Roman" charset="0"/>
                <a:ea typeface="Times New Roman" charset="0"/>
                <a:cs typeface="Times New Roman" charset="0"/>
              </a:rPr>
              <a:t>Direct detection of earth-like planets</a:t>
            </a:r>
          </a:p>
          <a:p>
            <a:pPr marL="214313" indent="-214313">
              <a:spcBef>
                <a:spcPts val="450"/>
              </a:spcBef>
              <a:buFont typeface="Arial" charset="0"/>
              <a:buChar char="•"/>
            </a:pPr>
            <a:r>
              <a:rPr lang="en-US" sz="1400" dirty="0">
                <a:latin typeface="Times New Roman" charset="0"/>
                <a:ea typeface="Times New Roman" charset="0"/>
                <a:cs typeface="Times New Roman" charset="0"/>
              </a:rPr>
              <a:t>Search for atmospheric bio-signatures</a:t>
            </a:r>
          </a:p>
          <a:p>
            <a:pPr>
              <a:spcBef>
                <a:spcPts val="450"/>
              </a:spcBef>
            </a:pPr>
            <a:r>
              <a:rPr lang="en-US" sz="1800" dirty="0">
                <a:latin typeface="Times New Roman" charset="0"/>
                <a:ea typeface="Times New Roman" charset="0"/>
                <a:cs typeface="Times New Roman" charset="0"/>
              </a:rPr>
              <a:t>Origins Space Telescope</a:t>
            </a:r>
          </a:p>
          <a:p>
            <a:pPr marL="257175" indent="-257175">
              <a:spcBef>
                <a:spcPts val="450"/>
              </a:spcBef>
              <a:buFont typeface="Arial"/>
              <a:buChar char="•"/>
            </a:pPr>
            <a:r>
              <a:rPr lang="en-US" sz="1400" dirty="0">
                <a:latin typeface="Times New Roman" charset="0"/>
                <a:ea typeface="Times New Roman" charset="0"/>
                <a:cs typeface="Times New Roman" charset="0"/>
              </a:rPr>
              <a:t>Prevalence of water</a:t>
            </a:r>
          </a:p>
        </p:txBody>
      </p:sp>
      <p:pic>
        <p:nvPicPr>
          <p:cNvPr id="10" name="Picture 9">
            <a:extLst>
              <a:ext uri="{FF2B5EF4-FFF2-40B4-BE49-F238E27FC236}">
                <a16:creationId xmlns:a16="http://schemas.microsoft.com/office/drawing/2014/main" id="{55A1EA86-BEE9-C543-BF40-0EB6E1E272E7}"/>
              </a:ext>
            </a:extLst>
          </p:cNvPr>
          <p:cNvPicPr>
            <a:picLocks noChangeAspect="1"/>
          </p:cNvPicPr>
          <p:nvPr/>
        </p:nvPicPr>
        <p:blipFill>
          <a:blip r:embed="rId3"/>
          <a:stretch>
            <a:fillRect/>
          </a:stretch>
        </p:blipFill>
        <p:spPr>
          <a:xfrm>
            <a:off x="7154814" y="714227"/>
            <a:ext cx="1806177" cy="1806177"/>
          </a:xfrm>
          <a:prstGeom prst="rect">
            <a:avLst/>
          </a:prstGeom>
        </p:spPr>
      </p:pic>
      <p:pic>
        <p:nvPicPr>
          <p:cNvPr id="12" name="Picture 11">
            <a:extLst>
              <a:ext uri="{FF2B5EF4-FFF2-40B4-BE49-F238E27FC236}">
                <a16:creationId xmlns:a16="http://schemas.microsoft.com/office/drawing/2014/main" id="{4AFB0F15-35A1-1E40-93DA-EB2787445F18}"/>
              </a:ext>
            </a:extLst>
          </p:cNvPr>
          <p:cNvPicPr>
            <a:picLocks noChangeAspect="1"/>
          </p:cNvPicPr>
          <p:nvPr/>
        </p:nvPicPr>
        <p:blipFill>
          <a:blip r:embed="rId4"/>
          <a:stretch>
            <a:fillRect/>
          </a:stretch>
        </p:blipFill>
        <p:spPr>
          <a:xfrm>
            <a:off x="3826566" y="849847"/>
            <a:ext cx="2730805" cy="1535905"/>
          </a:xfrm>
          <a:prstGeom prst="rect">
            <a:avLst/>
          </a:prstGeom>
        </p:spPr>
      </p:pic>
      <p:pic>
        <p:nvPicPr>
          <p:cNvPr id="14" name="Picture 13">
            <a:extLst>
              <a:ext uri="{FF2B5EF4-FFF2-40B4-BE49-F238E27FC236}">
                <a16:creationId xmlns:a16="http://schemas.microsoft.com/office/drawing/2014/main" id="{210927E7-4A5A-3443-A5FF-7264078E6815}"/>
              </a:ext>
            </a:extLst>
          </p:cNvPr>
          <p:cNvPicPr>
            <a:picLocks noChangeAspect="1"/>
          </p:cNvPicPr>
          <p:nvPr/>
        </p:nvPicPr>
        <p:blipFill>
          <a:blip r:embed="rId5"/>
          <a:stretch>
            <a:fillRect/>
          </a:stretch>
        </p:blipFill>
        <p:spPr>
          <a:xfrm>
            <a:off x="7154815" y="2906373"/>
            <a:ext cx="1806177" cy="1863154"/>
          </a:xfrm>
          <a:prstGeom prst="rect">
            <a:avLst/>
          </a:prstGeom>
        </p:spPr>
      </p:pic>
    </p:spTree>
    <p:extLst>
      <p:ext uri="{BB962C8B-B14F-4D97-AF65-F5344CB8AC3E}">
        <p14:creationId xmlns:p14="http://schemas.microsoft.com/office/powerpoint/2010/main" val="456070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E3B540D-CDA5-EB4E-8459-D3FFED8A4014}"/>
              </a:ext>
            </a:extLst>
          </p:cNvPr>
          <p:cNvGrpSpPr/>
          <p:nvPr/>
        </p:nvGrpSpPr>
        <p:grpSpPr>
          <a:xfrm>
            <a:off x="524932" y="694266"/>
            <a:ext cx="4104819" cy="4144727"/>
            <a:chOff x="1010106" y="110359"/>
            <a:chExt cx="4855780" cy="4686301"/>
          </a:xfrm>
        </p:grpSpPr>
        <p:grpSp>
          <p:nvGrpSpPr>
            <p:cNvPr id="360463" name="Group 360462"/>
            <p:cNvGrpSpPr/>
            <p:nvPr/>
          </p:nvGrpSpPr>
          <p:grpSpPr>
            <a:xfrm>
              <a:off x="1010106" y="110359"/>
              <a:ext cx="4855780" cy="4686301"/>
              <a:chOff x="3100553" y="641132"/>
              <a:chExt cx="5570481" cy="5754414"/>
            </a:xfrm>
          </p:grpSpPr>
          <p:pic>
            <p:nvPicPr>
              <p:cNvPr id="360459" name="Picture 11" descr="F:\SHI.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100553" y="641132"/>
                <a:ext cx="5570481" cy="575441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p:cNvCxnSpPr/>
              <p:nvPr/>
            </p:nvCxnSpPr>
            <p:spPr>
              <a:xfrm flipV="1">
                <a:off x="3721308" y="3073529"/>
                <a:ext cx="273342" cy="68695"/>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947819" y="2904253"/>
                <a:ext cx="706018" cy="352529"/>
              </a:xfrm>
              <a:prstGeom prst="rect">
                <a:avLst/>
              </a:prstGeom>
              <a:noFill/>
            </p:spPr>
            <p:txBody>
              <a:bodyPr wrap="square" rtlCol="0">
                <a:spAutoFit/>
              </a:bodyPr>
              <a:lstStyle/>
              <a:p>
                <a:r>
                  <a:rPr lang="en-US" sz="1050" dirty="0">
                    <a:solidFill>
                      <a:srgbClr val="FF0000"/>
                    </a:solidFill>
                  </a:rPr>
                  <a:t>JVLA</a:t>
                </a:r>
              </a:p>
            </p:txBody>
          </p:sp>
          <p:cxnSp>
            <p:nvCxnSpPr>
              <p:cNvPr id="7" name="Straight Connector 6"/>
              <p:cNvCxnSpPr/>
              <p:nvPr/>
            </p:nvCxnSpPr>
            <p:spPr>
              <a:xfrm flipV="1">
                <a:off x="3759741" y="3070577"/>
                <a:ext cx="1737169" cy="364187"/>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97518" y="2976760"/>
                <a:ext cx="1176709" cy="363211"/>
              </a:xfrm>
              <a:prstGeom prst="rect">
                <a:avLst/>
              </a:prstGeom>
              <a:noFill/>
            </p:spPr>
            <p:txBody>
              <a:bodyPr wrap="square" rtlCol="0">
                <a:spAutoFit/>
              </a:bodyPr>
              <a:lstStyle/>
              <a:p>
                <a:r>
                  <a:rPr lang="en-US" sz="1050" dirty="0">
                    <a:solidFill>
                      <a:srgbClr val="7030A0"/>
                    </a:solidFill>
                  </a:rPr>
                  <a:t>SKA1-Mid</a:t>
                </a:r>
              </a:p>
            </p:txBody>
          </p:sp>
          <p:sp>
            <p:nvSpPr>
              <p:cNvPr id="18" name="Rectangle 17"/>
              <p:cNvSpPr/>
              <p:nvPr/>
            </p:nvSpPr>
            <p:spPr>
              <a:xfrm>
                <a:off x="7115503" y="3321269"/>
                <a:ext cx="1282262" cy="357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ectangle 19"/>
              <p:cNvSpPr/>
              <p:nvPr/>
            </p:nvSpPr>
            <p:spPr>
              <a:xfrm>
                <a:off x="3873393" y="2479465"/>
                <a:ext cx="1017672" cy="172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p:cNvSpPr/>
              <p:nvPr/>
            </p:nvSpPr>
            <p:spPr>
              <a:xfrm>
                <a:off x="3780761" y="4466897"/>
                <a:ext cx="602361" cy="2522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p:cNvSpPr/>
              <p:nvPr/>
            </p:nvSpPr>
            <p:spPr>
              <a:xfrm>
                <a:off x="4453878" y="4340773"/>
                <a:ext cx="1242730" cy="1156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4" name="Rectangle 23"/>
              <p:cNvSpPr/>
              <p:nvPr/>
            </p:nvSpPr>
            <p:spPr>
              <a:xfrm>
                <a:off x="5715120" y="4040960"/>
                <a:ext cx="2693155" cy="331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ectangle 24"/>
              <p:cNvSpPr/>
              <p:nvPr/>
            </p:nvSpPr>
            <p:spPr>
              <a:xfrm rot="20631645">
                <a:off x="3800601" y="2681133"/>
                <a:ext cx="454908" cy="59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cxnSp>
            <p:nvCxnSpPr>
              <p:cNvPr id="26" name="Straight Connector 25"/>
              <p:cNvCxnSpPr/>
              <p:nvPr/>
            </p:nvCxnSpPr>
            <p:spPr>
              <a:xfrm flipV="1">
                <a:off x="3765001" y="3678621"/>
                <a:ext cx="2320489" cy="507632"/>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397518" y="3784214"/>
                <a:ext cx="868705" cy="363211"/>
              </a:xfrm>
              <a:prstGeom prst="rect">
                <a:avLst/>
              </a:prstGeom>
              <a:noFill/>
            </p:spPr>
            <p:txBody>
              <a:bodyPr wrap="square" rtlCol="0">
                <a:spAutoFit/>
              </a:bodyPr>
              <a:lstStyle/>
              <a:p>
                <a:r>
                  <a:rPr lang="en-US" sz="1050" dirty="0">
                    <a:solidFill>
                      <a:srgbClr val="002060"/>
                    </a:solidFill>
                  </a:rPr>
                  <a:t>SKA2</a:t>
                </a:r>
              </a:p>
            </p:txBody>
          </p:sp>
          <p:cxnSp>
            <p:nvCxnSpPr>
              <p:cNvPr id="43" name="Straight Connector 42"/>
              <p:cNvCxnSpPr/>
              <p:nvPr/>
            </p:nvCxnSpPr>
            <p:spPr>
              <a:xfrm flipV="1">
                <a:off x="6104002" y="2984938"/>
                <a:ext cx="2304273" cy="693684"/>
              </a:xfrm>
              <a:prstGeom prst="line">
                <a:avLst/>
              </a:prstGeom>
              <a:ln w="19050">
                <a:solidFill>
                  <a:srgbClr val="002060"/>
                </a:solidFill>
                <a:prstDash val="dash"/>
              </a:ln>
            </p:spPr>
            <p:style>
              <a:lnRef idx="1">
                <a:schemeClr val="accent1"/>
              </a:lnRef>
              <a:fillRef idx="0">
                <a:schemeClr val="accent1"/>
              </a:fillRef>
              <a:effectRef idx="0">
                <a:schemeClr val="accent1"/>
              </a:effectRef>
              <a:fontRef idx="minor">
                <a:schemeClr val="tx1"/>
              </a:fontRef>
            </p:style>
          </p:cxnSp>
        </p:grpSp>
        <p:sp>
          <p:nvSpPr>
            <p:cNvPr id="29" name="TextBox 28"/>
            <p:cNvSpPr txBox="1"/>
            <p:nvPr/>
          </p:nvSpPr>
          <p:spPr>
            <a:xfrm>
              <a:off x="3273082" y="693753"/>
              <a:ext cx="2041635" cy="260994"/>
            </a:xfrm>
            <a:prstGeom prst="rect">
              <a:avLst/>
            </a:prstGeom>
            <a:noFill/>
          </p:spPr>
          <p:txBody>
            <a:bodyPr wrap="square" rtlCol="0">
              <a:spAutoFit/>
            </a:bodyPr>
            <a:lstStyle/>
            <a:p>
              <a:r>
                <a:rPr lang="en-US" sz="900" dirty="0">
                  <a:latin typeface="Times New Roman" charset="0"/>
                  <a:ea typeface="Times New Roman" charset="0"/>
                  <a:cs typeface="Times New Roman" charset="0"/>
                </a:rPr>
                <a:t>1sigma, 100hs, 300 km/s </a:t>
              </a:r>
            </a:p>
          </p:txBody>
        </p:sp>
        <p:sp>
          <p:nvSpPr>
            <p:cNvPr id="6" name="TextBox 5"/>
            <p:cNvSpPr txBox="1"/>
            <p:nvPr/>
          </p:nvSpPr>
          <p:spPr>
            <a:xfrm>
              <a:off x="1948237" y="2687398"/>
              <a:ext cx="441131" cy="417591"/>
            </a:xfrm>
            <a:prstGeom prst="rect">
              <a:avLst/>
            </a:prstGeom>
            <a:noFill/>
          </p:spPr>
          <p:txBody>
            <a:bodyPr wrap="square" rtlCol="0">
              <a:spAutoFit/>
            </a:bodyPr>
            <a:lstStyle/>
            <a:p>
              <a:r>
                <a:rPr lang="en-US" sz="1800" dirty="0">
                  <a:solidFill>
                    <a:srgbClr val="C00000"/>
                  </a:solidFill>
                </a:rPr>
                <a:t>+</a:t>
              </a:r>
            </a:p>
          </p:txBody>
        </p:sp>
        <p:sp>
          <p:nvSpPr>
            <p:cNvPr id="8" name="TextBox 7"/>
            <p:cNvSpPr txBox="1"/>
            <p:nvPr/>
          </p:nvSpPr>
          <p:spPr>
            <a:xfrm>
              <a:off x="1865580" y="2973113"/>
              <a:ext cx="1057509" cy="287094"/>
            </a:xfrm>
            <a:prstGeom prst="rect">
              <a:avLst/>
            </a:prstGeom>
            <a:noFill/>
          </p:spPr>
          <p:txBody>
            <a:bodyPr wrap="square" rtlCol="0">
              <a:spAutoFit/>
            </a:bodyPr>
            <a:lstStyle/>
            <a:p>
              <a:r>
                <a:rPr lang="en-US" sz="1050" dirty="0">
                  <a:solidFill>
                    <a:srgbClr val="C00000"/>
                  </a:solidFill>
                </a:rPr>
                <a:t>MW at z=1</a:t>
              </a:r>
            </a:p>
          </p:txBody>
        </p:sp>
      </p:grpSp>
      <p:sp>
        <p:nvSpPr>
          <p:cNvPr id="2" name="TextBox 1"/>
          <p:cNvSpPr txBox="1"/>
          <p:nvPr/>
        </p:nvSpPr>
        <p:spPr>
          <a:xfrm>
            <a:off x="4956727" y="1546238"/>
            <a:ext cx="3459080" cy="1933863"/>
          </a:xfrm>
          <a:prstGeom prst="rect">
            <a:avLst/>
          </a:prstGeom>
          <a:noFill/>
        </p:spPr>
        <p:txBody>
          <a:bodyPr wrap="square" rtlCol="0">
            <a:spAutoFit/>
          </a:bodyPr>
          <a:lstStyle/>
          <a:p>
            <a:pPr marL="214313" indent="-214313">
              <a:spcBef>
                <a:spcPts val="450"/>
              </a:spcBef>
              <a:buFont typeface="Arial" charset="0"/>
              <a:buChar char="•"/>
            </a:pPr>
            <a:r>
              <a:rPr lang="en-US" sz="1600" dirty="0"/>
              <a:t>Current large arrays:</a:t>
            </a:r>
            <a:r>
              <a:rPr lang="en-US" sz="2800" dirty="0"/>
              <a:t>  </a:t>
            </a:r>
            <a:r>
              <a:rPr lang="en-US" sz="1500" dirty="0"/>
              <a:t>z &lt; 0.5 </a:t>
            </a:r>
          </a:p>
          <a:p>
            <a:pPr marL="214313" indent="-214313">
              <a:spcBef>
                <a:spcPts val="450"/>
              </a:spcBef>
              <a:buFont typeface="Arial" charset="0"/>
              <a:buChar char="•"/>
            </a:pPr>
            <a:r>
              <a:rPr lang="en-US" sz="1500" dirty="0"/>
              <a:t>SKA1: push to z ~ 1</a:t>
            </a:r>
          </a:p>
          <a:p>
            <a:pPr marL="214313" indent="-214313">
              <a:spcBef>
                <a:spcPts val="450"/>
              </a:spcBef>
              <a:buFont typeface="Arial" charset="0"/>
              <a:buChar char="•"/>
            </a:pPr>
            <a:r>
              <a:rPr lang="en-US" sz="1500" dirty="0"/>
              <a:t>SKA2: push to z ~ 2</a:t>
            </a:r>
          </a:p>
          <a:p>
            <a:pPr marL="214313" indent="-214313">
              <a:spcBef>
                <a:spcPts val="450"/>
              </a:spcBef>
              <a:buFont typeface="Arial" charset="0"/>
              <a:buChar char="•"/>
            </a:pPr>
            <a:endParaRPr lang="en-US" sz="1500" dirty="0"/>
          </a:p>
          <a:p>
            <a:pPr marL="214313" indent="-214313">
              <a:spcBef>
                <a:spcPts val="450"/>
              </a:spcBef>
              <a:buFont typeface="Arial" charset="0"/>
              <a:buChar char="•"/>
            </a:pPr>
            <a:r>
              <a:rPr lang="en-US" sz="1500" dirty="0"/>
              <a:t>Bottom line: HI 21cm cosmology using individual galaxies requires SKA-2</a:t>
            </a:r>
          </a:p>
        </p:txBody>
      </p:sp>
      <p:sp>
        <p:nvSpPr>
          <p:cNvPr id="9" name="Rectangle 8">
            <a:extLst>
              <a:ext uri="{FF2B5EF4-FFF2-40B4-BE49-F238E27FC236}">
                <a16:creationId xmlns:a16="http://schemas.microsoft.com/office/drawing/2014/main" id="{FC7FFB1B-902F-F244-82F1-01D1ECB47697}"/>
              </a:ext>
            </a:extLst>
          </p:cNvPr>
          <p:cNvSpPr/>
          <p:nvPr/>
        </p:nvSpPr>
        <p:spPr>
          <a:xfrm>
            <a:off x="8467" y="4521200"/>
            <a:ext cx="9144000" cy="661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ECDAEF0-DF0E-0246-8E1E-209FC3270AFA}"/>
              </a:ext>
            </a:extLst>
          </p:cNvPr>
          <p:cNvSpPr txBox="1"/>
          <p:nvPr/>
        </p:nvSpPr>
        <p:spPr>
          <a:xfrm>
            <a:off x="2041397" y="69713"/>
            <a:ext cx="4938901" cy="707886"/>
          </a:xfrm>
          <a:prstGeom prst="rect">
            <a:avLst/>
          </a:prstGeom>
          <a:noFill/>
        </p:spPr>
        <p:txBody>
          <a:bodyPr wrap="square" rtlCol="0">
            <a:spAutoFit/>
          </a:bodyPr>
          <a:lstStyle/>
          <a:p>
            <a:pPr algn="ctr"/>
            <a:r>
              <a:rPr lang="en-US" sz="2000" dirty="0"/>
              <a:t>HI 21cm Cosmology: Detection of individual galaxies in HI</a:t>
            </a:r>
          </a:p>
        </p:txBody>
      </p:sp>
    </p:spTree>
    <p:extLst>
      <p:ext uri="{BB962C8B-B14F-4D97-AF65-F5344CB8AC3E}">
        <p14:creationId xmlns:p14="http://schemas.microsoft.com/office/powerpoint/2010/main" val="6241515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10051</TotalTime>
  <Words>2490</Words>
  <Application>Microsoft Macintosh PowerPoint</Application>
  <PresentationFormat>On-screen Show (16:9)</PresentationFormat>
  <Paragraphs>366</Paragraphs>
  <Slides>28</Slides>
  <Notes>10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ＭＳ Ｐゴシック</vt:lpstr>
      <vt:lpstr>Arial</vt:lpstr>
      <vt:lpstr>Calibri</vt:lpstr>
      <vt:lpstr>Calibri Light</vt:lpstr>
      <vt:lpstr>Gill Sans</vt:lpstr>
      <vt:lpstr>Gill Sans MT</vt:lpstr>
      <vt:lpstr>Mangal</vt:lpstr>
      <vt:lpstr>Segoe UI</vt:lpstr>
      <vt:lpstr>Times New Roman</vt:lpstr>
      <vt:lpstr>Wingdings</vt:lpstr>
      <vt:lpstr>Office Theme</vt:lpstr>
      <vt:lpstr>PowerPoint Presentation</vt:lpstr>
      <vt:lpstr>A next generation VLA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Astrophysical Frontiers in the Next Decade:  Planets, Galaxies, Black Holes, &amp; the Transient Universe Portland, OR USA     June 26-29, 2018</vt:lpstr>
      <vt:lpstr>PowerPoint Presentation</vt:lpstr>
      <vt:lpstr>Versatility: Remarkable breadth of Science Enabled by the ngVLA</vt:lpstr>
      <vt:lpstr>ngVLA Key Science Mission</vt:lpstr>
      <vt:lpstr>PowerPoint Presentation</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351</cp:revision>
  <cp:lastPrinted>2017-12-27T18:02:05Z</cp:lastPrinted>
  <dcterms:created xsi:type="dcterms:W3CDTF">2016-12-02T21:40:55Z</dcterms:created>
  <dcterms:modified xsi:type="dcterms:W3CDTF">2018-02-27T22:08:01Z</dcterms:modified>
</cp:coreProperties>
</file>