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mp4" ContentType="video/mp4"/>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5"/>
  </p:notesMasterIdLst>
  <p:sldIdLst>
    <p:sldId id="259" r:id="rId2"/>
    <p:sldId id="460" r:id="rId3"/>
    <p:sldId id="263" r:id="rId4"/>
    <p:sldId id="437" r:id="rId5"/>
    <p:sldId id="378" r:id="rId6"/>
    <p:sldId id="350" r:id="rId7"/>
    <p:sldId id="440" r:id="rId8"/>
    <p:sldId id="441" r:id="rId9"/>
    <p:sldId id="356" r:id="rId10"/>
    <p:sldId id="442" r:id="rId11"/>
    <p:sldId id="449" r:id="rId12"/>
    <p:sldId id="450" r:id="rId13"/>
    <p:sldId id="461" r:id="rId14"/>
    <p:sldId id="462" r:id="rId15"/>
    <p:sldId id="448" r:id="rId16"/>
    <p:sldId id="274" r:id="rId17"/>
    <p:sldId id="456" r:id="rId18"/>
    <p:sldId id="299" r:id="rId19"/>
    <p:sldId id="459" r:id="rId20"/>
    <p:sldId id="372" r:id="rId21"/>
    <p:sldId id="433" r:id="rId22"/>
    <p:sldId id="386" r:id="rId23"/>
    <p:sldId id="282" r:id="rId24"/>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3B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68" autoAdjust="0"/>
    <p:restoredTop sz="92582"/>
  </p:normalViewPr>
  <p:slideViewPr>
    <p:cSldViewPr snapToGrid="0" snapToObjects="1" showGuides="1">
      <p:cViewPr varScale="1">
        <p:scale>
          <a:sx n="108" d="100"/>
          <a:sy n="108" d="100"/>
        </p:scale>
        <p:origin x="192" y="968"/>
      </p:cViewPr>
      <p:guideLst>
        <p:guide orient="horz" pos="1620"/>
        <p:guide pos="2880"/>
      </p:guideLst>
    </p:cSldViewPr>
  </p:slideViewPr>
  <p:outlineViewPr>
    <p:cViewPr>
      <p:scale>
        <a:sx n="33" d="100"/>
        <a:sy n="33" d="100"/>
      </p:scale>
      <p:origin x="0" y="-16448"/>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502BE4-89DD-6548-82D3-2826A713AC64}" type="datetimeFigureOut">
              <a:rPr lang="en-US" smtClean="0"/>
              <a:t>1/3/18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CA6C1E-B574-9248-808E-C0199F168871}" type="slidenum">
              <a:rPr lang="en-US" smtClean="0"/>
              <a:t>‹#›</a:t>
            </a:fld>
            <a:endParaRPr lang="en-US"/>
          </a:p>
        </p:txBody>
      </p:sp>
    </p:spTree>
    <p:extLst>
      <p:ext uri="{BB962C8B-B14F-4D97-AF65-F5344CB8AC3E}">
        <p14:creationId xmlns:p14="http://schemas.microsoft.com/office/powerpoint/2010/main" val="1646287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CA6C1E-B574-9248-808E-C0199F168871}" type="slidenum">
              <a:rPr lang="en-US" smtClean="0"/>
              <a:t>1</a:t>
            </a:fld>
            <a:endParaRPr lang="en-US"/>
          </a:p>
        </p:txBody>
      </p:sp>
    </p:spTree>
    <p:extLst>
      <p:ext uri="{BB962C8B-B14F-4D97-AF65-F5344CB8AC3E}">
        <p14:creationId xmlns:p14="http://schemas.microsoft.com/office/powerpoint/2010/main" val="1970173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CA6C1E-B574-9248-808E-C0199F168871}" type="slidenum">
              <a:rPr lang="en-US" smtClean="0"/>
              <a:t>15</a:t>
            </a:fld>
            <a:endParaRPr lang="en-US"/>
          </a:p>
        </p:txBody>
      </p:sp>
    </p:spTree>
    <p:extLst>
      <p:ext uri="{BB962C8B-B14F-4D97-AF65-F5344CB8AC3E}">
        <p14:creationId xmlns:p14="http://schemas.microsoft.com/office/powerpoint/2010/main" val="1742325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Anticipating “Open Skies” policy</a:t>
            </a:r>
          </a:p>
          <a:p>
            <a:endParaRPr lang="en-US" dirty="0" smtClean="0"/>
          </a:p>
          <a:p>
            <a:r>
              <a:rPr lang="en-US" dirty="0" smtClean="0"/>
              <a:t>Is this SKA-High?  Scientifically, the same direction. </a:t>
            </a:r>
            <a:endParaRPr lang="en-US" dirty="0"/>
          </a:p>
        </p:txBody>
      </p:sp>
      <p:sp>
        <p:nvSpPr>
          <p:cNvPr id="4" name="Slide Number Placeholder 3"/>
          <p:cNvSpPr>
            <a:spLocks noGrp="1"/>
          </p:cNvSpPr>
          <p:nvPr>
            <p:ph type="sldNum" sz="quarter" idx="10"/>
          </p:nvPr>
        </p:nvSpPr>
        <p:spPr/>
        <p:txBody>
          <a:bodyPr/>
          <a:lstStyle/>
          <a:p>
            <a:fld id="{02C22DAB-C1FB-EC42-8B2F-8EB347803C9F}" type="slidenum">
              <a:rPr lang="en-US" smtClean="0"/>
              <a:t>18</a:t>
            </a:fld>
            <a:endParaRPr lang="en-US"/>
          </a:p>
        </p:txBody>
      </p:sp>
    </p:spTree>
    <p:extLst>
      <p:ext uri="{BB962C8B-B14F-4D97-AF65-F5344CB8AC3E}">
        <p14:creationId xmlns:p14="http://schemas.microsoft.com/office/powerpoint/2010/main" val="1236424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CA6C1E-B574-9248-808E-C0199F168871}" type="slidenum">
              <a:rPr lang="en-US" smtClean="0"/>
              <a:t>21</a:t>
            </a:fld>
            <a:endParaRPr lang="en-US"/>
          </a:p>
        </p:txBody>
      </p:sp>
    </p:spTree>
    <p:extLst>
      <p:ext uri="{BB962C8B-B14F-4D97-AF65-F5344CB8AC3E}">
        <p14:creationId xmlns:p14="http://schemas.microsoft.com/office/powerpoint/2010/main" val="1725714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 we started</a:t>
            </a:r>
            <a:r>
              <a:rPr lang="is-IS" dirty="0" smtClean="0"/>
              <a:t>… goals for the array.  </a:t>
            </a:r>
          </a:p>
          <a:p>
            <a:r>
              <a:rPr lang="is-IS" dirty="0" smtClean="0"/>
              <a:t>R</a:t>
            </a:r>
            <a:r>
              <a:rPr lang="en-US" dirty="0" smtClean="0"/>
              <a:t>e</a:t>
            </a:r>
            <a:r>
              <a:rPr lang="is-IS" dirty="0" smtClean="0"/>
              <a:t>ally was EVLA phase 2 (New Mexico </a:t>
            </a:r>
            <a:r>
              <a:rPr lang="is-IS" smtClean="0"/>
              <a:t>Array)  then North America Array</a:t>
            </a:r>
            <a:endParaRPr lang="en-US" dirty="0"/>
          </a:p>
        </p:txBody>
      </p:sp>
      <p:sp>
        <p:nvSpPr>
          <p:cNvPr id="4" name="Slide Number Placeholder 3"/>
          <p:cNvSpPr>
            <a:spLocks noGrp="1"/>
          </p:cNvSpPr>
          <p:nvPr>
            <p:ph type="sldNum" sz="quarter" idx="10"/>
          </p:nvPr>
        </p:nvSpPr>
        <p:spPr/>
        <p:txBody>
          <a:bodyPr/>
          <a:lstStyle/>
          <a:p>
            <a:fld id="{BECA6C1E-B574-9248-808E-C0199F168871}" type="slidenum">
              <a:rPr lang="en-US" smtClean="0"/>
              <a:t>3</a:t>
            </a:fld>
            <a:endParaRPr lang="en-US"/>
          </a:p>
        </p:txBody>
      </p:sp>
    </p:spTree>
    <p:extLst>
      <p:ext uri="{BB962C8B-B14F-4D97-AF65-F5344CB8AC3E}">
        <p14:creationId xmlns:p14="http://schemas.microsoft.com/office/powerpoint/2010/main" val="729660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Snapshot</a:t>
            </a:r>
            <a:r>
              <a:rPr lang="en-US" baseline="0" dirty="0" smtClean="0"/>
              <a:t> c</a:t>
            </a:r>
            <a:r>
              <a:rPr lang="en-US" dirty="0" smtClean="0"/>
              <a:t>omparison of effective collecting area for dish-arrays</a:t>
            </a:r>
            <a:r>
              <a:rPr lang="en-US" baseline="0" dirty="0" smtClean="0"/>
              <a:t> expected in the 2030’s.  </a:t>
            </a:r>
          </a:p>
          <a:p>
            <a:endParaRPr lang="en-US" baseline="0" dirty="0" smtClean="0"/>
          </a:p>
          <a:p>
            <a:endParaRPr lang="en-US" baseline="0" dirty="0" smtClean="0"/>
          </a:p>
          <a:p>
            <a:r>
              <a:rPr lang="en-US" baseline="0" dirty="0" smtClean="0"/>
              <a:t>Assumes SKA deployment baseline (July 2017)</a:t>
            </a:r>
          </a:p>
          <a:p>
            <a:r>
              <a:rPr lang="en-US" baseline="0" dirty="0" smtClean="0"/>
              <a:t>SKA 1</a:t>
            </a:r>
          </a:p>
          <a:p>
            <a:r>
              <a:rPr lang="en-US" baseline="0" dirty="0" smtClean="0"/>
              <a:t>   - 130 antennas, SKA bands 1, 2</a:t>
            </a:r>
          </a:p>
          <a:p>
            <a:r>
              <a:rPr lang="en-US" baseline="0" dirty="0" smtClean="0"/>
              <a:t>   - 67 antennas, SKA Band 5 a/b</a:t>
            </a:r>
          </a:p>
          <a:p>
            <a:r>
              <a:rPr lang="en-US" baseline="0" dirty="0" err="1" smtClean="0"/>
              <a:t>MeerKAT</a:t>
            </a:r>
            <a:r>
              <a:rPr lang="en-US" baseline="0" dirty="0" smtClean="0"/>
              <a:t>: </a:t>
            </a:r>
          </a:p>
          <a:p>
            <a:r>
              <a:rPr lang="en-US" baseline="0" dirty="0" smtClean="0"/>
              <a:t>  - 64 antennas, bands 1, 2, 3</a:t>
            </a:r>
          </a:p>
          <a:p>
            <a:endParaRPr lang="en-US" baseline="0" dirty="0" smtClean="0"/>
          </a:p>
          <a:p>
            <a:r>
              <a:rPr lang="en-US" baseline="0" dirty="0" err="1" smtClean="0"/>
              <a:t>MeerKAT</a:t>
            </a:r>
            <a:r>
              <a:rPr lang="en-US" baseline="0" dirty="0" smtClean="0"/>
              <a:t> has receiver indexer with 4 slots</a:t>
            </a:r>
          </a:p>
          <a:p>
            <a:endParaRPr lang="en-US" baseline="0" dirty="0" smtClean="0"/>
          </a:p>
        </p:txBody>
      </p:sp>
      <p:sp>
        <p:nvSpPr>
          <p:cNvPr id="4" name="Slide Number Placeholder 3"/>
          <p:cNvSpPr>
            <a:spLocks noGrp="1"/>
          </p:cNvSpPr>
          <p:nvPr>
            <p:ph type="sldNum" sz="quarter" idx="10"/>
          </p:nvPr>
        </p:nvSpPr>
        <p:spPr/>
        <p:txBody>
          <a:bodyPr/>
          <a:lstStyle/>
          <a:p>
            <a:fld id="{BECA6C1E-B574-9248-808E-C0199F168871}" type="slidenum">
              <a:rPr lang="en-US" smtClean="0"/>
              <a:t>5</a:t>
            </a:fld>
            <a:endParaRPr lang="en-US"/>
          </a:p>
        </p:txBody>
      </p:sp>
    </p:spTree>
    <p:extLst>
      <p:ext uri="{BB962C8B-B14F-4D97-AF65-F5344CB8AC3E}">
        <p14:creationId xmlns:p14="http://schemas.microsoft.com/office/powerpoint/2010/main" val="1529595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F667DF-15F1-6142-9C97-8CE5E161E4F2}" type="slidenum">
              <a:rPr lang="en-US" smtClean="0"/>
              <a:t>6</a:t>
            </a:fld>
            <a:endParaRPr lang="en-US"/>
          </a:p>
        </p:txBody>
      </p:sp>
    </p:spTree>
    <p:extLst>
      <p:ext uri="{BB962C8B-B14F-4D97-AF65-F5344CB8AC3E}">
        <p14:creationId xmlns:p14="http://schemas.microsoft.com/office/powerpoint/2010/main" val="1903405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Turning planet formation science into a time-domain science!</a:t>
            </a: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Of the 3 blobs you see at 5 au, the one associated to the Jupiter-mass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planet is the one in the middle.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The other two blobs in the movie (leading and trailing) are dust particles concentrated in the L4 and L5 </a:t>
            </a:r>
            <a:r>
              <a:rPr lang="en-US" sz="1200" b="0" i="0" kern="1200" dirty="0" err="1" smtClean="0">
                <a:solidFill>
                  <a:schemeClr val="tx1"/>
                </a:solidFill>
                <a:effectLst/>
                <a:latin typeface="+mn-lt"/>
                <a:ea typeface="+mn-ea"/>
                <a:cs typeface="+mn-cs"/>
              </a:rPr>
              <a:t>Lagrangian</a:t>
            </a:r>
            <a:r>
              <a:rPr lang="en-US" sz="1200" b="0" i="0" kern="1200" dirty="0" smtClean="0">
                <a:solidFill>
                  <a:schemeClr val="tx1"/>
                </a:solidFill>
                <a:effectLst/>
                <a:latin typeface="+mn-lt"/>
                <a:ea typeface="+mn-ea"/>
                <a:cs typeface="+mn-cs"/>
              </a:rPr>
              <a:t> points of the star  - Jupiter-mass planet system.</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Dust emission comes from the </a:t>
            </a:r>
            <a:r>
              <a:rPr lang="en-US" sz="1200" b="0" i="0" kern="1200" dirty="0" err="1" smtClean="0">
                <a:solidFill>
                  <a:schemeClr val="tx1"/>
                </a:solidFill>
                <a:effectLst/>
                <a:latin typeface="+mn-lt"/>
                <a:ea typeface="+mn-ea"/>
                <a:cs typeface="+mn-cs"/>
              </a:rPr>
              <a:t>circum</a:t>
            </a:r>
            <a:r>
              <a:rPr lang="en-US" sz="1200" b="0" i="0" kern="1200" dirty="0" smtClean="0">
                <a:solidFill>
                  <a:schemeClr val="tx1"/>
                </a:solidFill>
                <a:effectLst/>
                <a:latin typeface="+mn-lt"/>
                <a:ea typeface="+mn-ea"/>
                <a:cs typeface="+mn-cs"/>
              </a:rPr>
              <a:t>-planetary disk orbiting the planet, so the planet is mostly formed in that movie (I say "mostly"  cause material in the </a:t>
            </a:r>
            <a:r>
              <a:rPr lang="en-US" sz="1200" b="0" i="0" kern="1200" dirty="0" err="1" smtClean="0">
                <a:solidFill>
                  <a:schemeClr val="tx1"/>
                </a:solidFill>
                <a:effectLst/>
                <a:latin typeface="+mn-lt"/>
                <a:ea typeface="+mn-ea"/>
                <a:cs typeface="+mn-cs"/>
              </a:rPr>
              <a:t>circumplanetary</a:t>
            </a:r>
            <a:r>
              <a:rPr lang="en-US" sz="1200" b="0" i="0" kern="1200" dirty="0" smtClean="0">
                <a:solidFill>
                  <a:schemeClr val="tx1"/>
                </a:solidFill>
                <a:effectLst/>
                <a:latin typeface="+mn-lt"/>
                <a:ea typeface="+mn-ea"/>
                <a:cs typeface="+mn-cs"/>
              </a:rPr>
              <a:t> disk will accrete onto the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planet, therefore increasing its mass by some amount).</a:t>
            </a: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13599E6F-7BF3-B449-B9CC-EDC129FF190F}" type="slidenum">
              <a:rPr lang="en-US" smtClean="0"/>
              <a:t>9</a:t>
            </a:fld>
            <a:endParaRPr lang="en-US"/>
          </a:p>
        </p:txBody>
      </p:sp>
    </p:spTree>
    <p:extLst>
      <p:ext uri="{BB962C8B-B14F-4D97-AF65-F5344CB8AC3E}">
        <p14:creationId xmlns:p14="http://schemas.microsoft.com/office/powerpoint/2010/main" val="284581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CA6C1E-B574-9248-808E-C0199F168871}" type="slidenum">
              <a:rPr lang="en-US" smtClean="0"/>
              <a:t>11</a:t>
            </a:fld>
            <a:endParaRPr lang="en-US"/>
          </a:p>
        </p:txBody>
      </p:sp>
    </p:spTree>
    <p:extLst>
      <p:ext uri="{BB962C8B-B14F-4D97-AF65-F5344CB8AC3E}">
        <p14:creationId xmlns:p14="http://schemas.microsoft.com/office/powerpoint/2010/main" val="1925801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CA6C1E-B574-9248-808E-C0199F168871}" type="slidenum">
              <a:rPr lang="en-US" smtClean="0"/>
              <a:t>12</a:t>
            </a:fld>
            <a:endParaRPr lang="en-US"/>
          </a:p>
        </p:txBody>
      </p:sp>
    </p:spTree>
    <p:extLst>
      <p:ext uri="{BB962C8B-B14F-4D97-AF65-F5344CB8AC3E}">
        <p14:creationId xmlns:p14="http://schemas.microsoft.com/office/powerpoint/2010/main" val="403011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CA6C1E-B574-9248-808E-C0199F168871}" type="slidenum">
              <a:rPr lang="en-US" smtClean="0"/>
              <a:t>13</a:t>
            </a:fld>
            <a:endParaRPr lang="en-US"/>
          </a:p>
        </p:txBody>
      </p:sp>
    </p:spTree>
    <p:extLst>
      <p:ext uri="{BB962C8B-B14F-4D97-AF65-F5344CB8AC3E}">
        <p14:creationId xmlns:p14="http://schemas.microsoft.com/office/powerpoint/2010/main" val="1576960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599E6F-7BF3-B449-B9CC-EDC129FF190F}" type="slidenum">
              <a:rPr lang="en-US" smtClean="0"/>
              <a:t>14</a:t>
            </a:fld>
            <a:endParaRPr lang="en-US"/>
          </a:p>
        </p:txBody>
      </p:sp>
    </p:spTree>
    <p:extLst>
      <p:ext uri="{BB962C8B-B14F-4D97-AF65-F5344CB8AC3E}">
        <p14:creationId xmlns:p14="http://schemas.microsoft.com/office/powerpoint/2010/main" val="16401046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jpg"/><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2.jpg"/><Relationship Id="rId5" Type="http://schemas.openxmlformats.org/officeDocument/2006/relationships/image" Target="../media/image13.jpg"/><Relationship Id="rId1" Type="http://schemas.openxmlformats.org/officeDocument/2006/relationships/slideMaster" Target="../slideMasters/slideMaster1.xml"/><Relationship Id="rId2"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eg"/><Relationship Id="rId1" Type="http://schemas.openxmlformats.org/officeDocument/2006/relationships/slideMaster" Target="../slideMasters/slideMaster1.xml"/><Relationship Id="rId2"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eg"/><Relationship Id="rId1" Type="http://schemas.openxmlformats.org/officeDocument/2006/relationships/slideMaster" Target="../slideMasters/slideMaster1.xml"/><Relationship Id="rId2"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eg"/><Relationship Id="rId1" Type="http://schemas.openxmlformats.org/officeDocument/2006/relationships/slideMaster" Target="../slideMasters/slideMaster1.xml"/><Relationship Id="rId2"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eg"/><Relationship Id="rId1" Type="http://schemas.openxmlformats.org/officeDocument/2006/relationships/slideMaster" Target="../slideMasters/slideMaster1.xml"/><Relationship Id="rId2" Type="http://schemas.openxmlformats.org/officeDocument/2006/relationships/image" Target="../media/image6.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eg"/><Relationship Id="rId1" Type="http://schemas.openxmlformats.org/officeDocument/2006/relationships/slideMaster" Target="../slideMasters/slideMaster1.xml"/><Relationship Id="rId2" Type="http://schemas.openxmlformats.org/officeDocument/2006/relationships/image" Target="../media/image6.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7.pn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960315"/>
            <a:ext cx="9144000" cy="2286000"/>
          </a:xfrm>
          <a:prstGeom prst="rect">
            <a:avLst/>
          </a:prstGeom>
        </p:spPr>
      </p:pic>
      <p:sp>
        <p:nvSpPr>
          <p:cNvPr id="9" name="Title 1"/>
          <p:cNvSpPr txBox="1">
            <a:spLocks/>
          </p:cNvSpPr>
          <p:nvPr userDrawn="1"/>
        </p:nvSpPr>
        <p:spPr>
          <a:xfrm>
            <a:off x="1252674" y="393396"/>
            <a:ext cx="7538239" cy="412361"/>
          </a:xfrm>
          <a:prstGeom prst="rect">
            <a:avLst/>
          </a:prstGeom>
          <a:noFill/>
        </p:spPr>
        <p:txBody>
          <a:bodyPr vert="horz" wrap="square" lIns="0" tIns="0" rIns="0" bIns="0" rtlCol="0" anchor="b">
            <a:noAutofit/>
          </a:bodyPr>
          <a:lstStyle>
            <a:lvl1pPr algn="ctr" defTabSz="4389120" rtl="0" eaLnBrk="1" latinLnBrk="0" hangingPunct="1">
              <a:lnSpc>
                <a:spcPct val="90000"/>
              </a:lnSpc>
              <a:spcBef>
                <a:spcPct val="0"/>
              </a:spcBef>
              <a:buNone/>
              <a:defRPr sz="28800" kern="1200">
                <a:solidFill>
                  <a:schemeClr val="tx1"/>
                </a:solidFill>
                <a:latin typeface="+mj-lt"/>
                <a:ea typeface="+mj-ea"/>
                <a:cs typeface="+mj-cs"/>
              </a:defRPr>
            </a:lvl1pPr>
          </a:lstStyle>
          <a:p>
            <a:pPr algn="l">
              <a:lnSpc>
                <a:spcPct val="100000"/>
              </a:lnSpc>
            </a:pPr>
            <a:r>
              <a:rPr lang="en-US" sz="2000" dirty="0" smtClean="0">
                <a:solidFill>
                  <a:srgbClr val="163B71"/>
                </a:solidFill>
                <a:latin typeface="Gill Sans MT" charset="0"/>
                <a:ea typeface="Gill Sans MT" charset="0"/>
                <a:cs typeface="Gill Sans MT" charset="0"/>
              </a:rPr>
              <a:t>NATIONAL RADIO ASTRONOMY OBSERVATORY</a:t>
            </a:r>
            <a:endParaRPr lang="en-US" sz="2000" dirty="0">
              <a:solidFill>
                <a:srgbClr val="163B71"/>
              </a:solidFill>
              <a:latin typeface="Gill Sans MT" charset="0"/>
              <a:ea typeface="Gill Sans MT" charset="0"/>
              <a:cs typeface="Gill Sans MT"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45502" y="4353392"/>
            <a:ext cx="1007285" cy="667478"/>
          </a:xfrm>
          <a:prstGeom prst="rect">
            <a:avLst/>
          </a:prstGeom>
        </p:spPr>
      </p:pic>
      <p:pic>
        <p:nvPicPr>
          <p:cNvPr id="12" name="Picture 11"/>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85962" y="4375554"/>
            <a:ext cx="640080" cy="640080"/>
          </a:xfrm>
          <a:prstGeom prst="rect">
            <a:avLst/>
          </a:prstGeom>
        </p:spPr>
      </p:pic>
      <p:sp>
        <p:nvSpPr>
          <p:cNvPr id="2" name="Title 1"/>
          <p:cNvSpPr>
            <a:spLocks noGrp="1"/>
          </p:cNvSpPr>
          <p:nvPr>
            <p:ph type="ctrTitle"/>
          </p:nvPr>
        </p:nvSpPr>
        <p:spPr>
          <a:xfrm>
            <a:off x="0" y="3246315"/>
            <a:ext cx="6868886" cy="649410"/>
          </a:xfrm>
        </p:spPr>
        <p:txBody>
          <a:bodyPr anchor="b"/>
          <a:lstStyle>
            <a:lvl1pPr algn="l">
              <a:lnSpc>
                <a:spcPct val="100000"/>
              </a:lnSpc>
              <a:defRPr sz="4500"/>
            </a:lvl1pPr>
          </a:lstStyle>
          <a:p>
            <a:r>
              <a:rPr lang="en-US" dirty="0" smtClean="0"/>
              <a:t>Click to edit Master title style</a:t>
            </a:r>
            <a:endParaRPr lang="en-US" dirty="0"/>
          </a:p>
        </p:txBody>
      </p:sp>
      <p:pic>
        <p:nvPicPr>
          <p:cNvPr id="17" name="Picture 16"/>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214529" y="184543"/>
            <a:ext cx="984096" cy="1282307"/>
          </a:xfrm>
          <a:prstGeom prst="rect">
            <a:avLst/>
          </a:prstGeom>
        </p:spPr>
      </p:pic>
      <p:sp>
        <p:nvSpPr>
          <p:cNvPr id="21" name="Text Placeholder 20"/>
          <p:cNvSpPr>
            <a:spLocks noGrp="1"/>
          </p:cNvSpPr>
          <p:nvPr>
            <p:ph type="body" sz="quarter" idx="13"/>
          </p:nvPr>
        </p:nvSpPr>
        <p:spPr>
          <a:xfrm>
            <a:off x="0" y="3914388"/>
            <a:ext cx="2743200" cy="392113"/>
          </a:xfrm>
        </p:spPr>
        <p:txBody>
          <a:bodyPr/>
          <a:lstStyle>
            <a:lvl1pPr marL="0" indent="0">
              <a:buNone/>
              <a:defRPr/>
            </a:lvl1pPr>
          </a:lstStyle>
          <a:p>
            <a:pPr lvl="0"/>
            <a:r>
              <a:rPr lang="en-US" dirty="0" smtClean="0"/>
              <a:t>Edit Master text</a:t>
            </a:r>
            <a:endParaRPr lang="en-US" dirty="0"/>
          </a:p>
        </p:txBody>
      </p:sp>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959189" y="3246316"/>
            <a:ext cx="2184811" cy="1897184"/>
          </a:xfrm>
          <a:prstGeom prst="rect">
            <a:avLst/>
          </a:prstGeom>
        </p:spPr>
      </p:pic>
    </p:spTree>
    <p:extLst>
      <p:ext uri="{BB962C8B-B14F-4D97-AF65-F5344CB8AC3E}">
        <p14:creationId xmlns:p14="http://schemas.microsoft.com/office/powerpoint/2010/main" val="1757064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628650" y="1004774"/>
            <a:ext cx="7886700" cy="3417736"/>
          </a:xfrm>
        </p:spPr>
        <p:txBody>
          <a:bodyPr/>
          <a:lstStyle>
            <a:lvl4pPr>
              <a:defRPr sz="1125"/>
            </a:lvl4pPr>
            <a:lvl5pPr>
              <a:defRPr sz="1125"/>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flipH="1">
            <a:off x="0" y="4525617"/>
            <a:ext cx="9144000" cy="0"/>
          </a:xfrm>
          <a:prstGeom prst="line">
            <a:avLst/>
          </a:prstGeom>
          <a:ln>
            <a:solidFill>
              <a:srgbClr val="163B71"/>
            </a:solidFill>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userDrawn="1"/>
        </p:nvSpPr>
        <p:spPr>
          <a:xfrm>
            <a:off x="1119810" y="4600050"/>
            <a:ext cx="2992867" cy="170734"/>
          </a:xfrm>
          <a:prstGeom prst="rect">
            <a:avLst/>
          </a:prstGeom>
        </p:spPr>
        <p:txBody>
          <a:bodyPr vert="horz" wrap="square" lIns="0" tIns="0" rIns="0" bIns="0" rtlCol="0" anchor="ctr">
            <a:noAutofit/>
          </a:bodyPr>
          <a:lstStyle>
            <a:lvl1pPr algn="ctr" defTabSz="4389120" rtl="0" eaLnBrk="1" latinLnBrk="0" hangingPunct="1">
              <a:lnSpc>
                <a:spcPct val="90000"/>
              </a:lnSpc>
              <a:spcBef>
                <a:spcPct val="0"/>
              </a:spcBef>
              <a:buNone/>
              <a:defRPr sz="28800" kern="1200">
                <a:solidFill>
                  <a:schemeClr val="tx1"/>
                </a:solidFill>
                <a:latin typeface="+mj-lt"/>
                <a:ea typeface="+mj-ea"/>
                <a:cs typeface="+mj-cs"/>
              </a:defRPr>
            </a:lvl1pPr>
          </a:lstStyle>
          <a:p>
            <a:pPr algn="l">
              <a:lnSpc>
                <a:spcPct val="150000"/>
              </a:lnSpc>
            </a:pPr>
            <a:r>
              <a:rPr lang="en-US" sz="675" dirty="0" smtClean="0">
                <a:solidFill>
                  <a:srgbClr val="163B71"/>
                </a:solidFill>
                <a:latin typeface="Gill Sans MT" charset="0"/>
                <a:ea typeface="Gill Sans MT" charset="0"/>
                <a:cs typeface="Gill Sans MT" charset="0"/>
              </a:rPr>
              <a:t>The Next Generation Very </a:t>
            </a:r>
            <a:r>
              <a:rPr lang="en-US" sz="675" smtClean="0">
                <a:solidFill>
                  <a:srgbClr val="163B71"/>
                </a:solidFill>
                <a:latin typeface="Gill Sans MT" charset="0"/>
                <a:ea typeface="Gill Sans MT" charset="0"/>
                <a:cs typeface="Gill Sans MT" charset="0"/>
              </a:rPr>
              <a:t>Large Array</a:t>
            </a:r>
            <a:endParaRPr lang="en-US" sz="675" dirty="0" smtClean="0">
              <a:solidFill>
                <a:srgbClr val="163B71"/>
              </a:solidFill>
              <a:latin typeface="Gill Sans MT" charset="0"/>
              <a:ea typeface="Gill Sans MT" charset="0"/>
              <a:cs typeface="Gill Sans MT" charset="0"/>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52176" y="4703074"/>
            <a:ext cx="427977" cy="282465"/>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79450" y="4703073"/>
            <a:ext cx="283464" cy="283464"/>
          </a:xfrm>
          <a:prstGeom prst="rect">
            <a:avLst/>
          </a:prstGeom>
        </p:spPr>
      </p:pic>
      <p:pic>
        <p:nvPicPr>
          <p:cNvPr id="12" name="Content Placeholder 5"/>
          <p:cNvPicPr>
            <a:picLocks noChangeAspect="1"/>
          </p:cNvPicPr>
          <p:nvPr userDrawn="1"/>
        </p:nvPicPr>
        <p:blipFill rotWithShape="1">
          <a:blip r:embed="rId4">
            <a:extLst>
              <a:ext uri="{28A0092B-C50C-407E-A947-70E740481C1C}">
                <a14:useLocalDpi xmlns:a14="http://schemas.microsoft.com/office/drawing/2010/main" val="0"/>
              </a:ext>
            </a:extLst>
          </a:blip>
          <a:srcRect b="31905"/>
          <a:stretch/>
        </p:blipFill>
        <p:spPr>
          <a:xfrm>
            <a:off x="4112677" y="4535685"/>
            <a:ext cx="5038347" cy="612648"/>
          </a:xfrm>
          <a:prstGeom prst="rect">
            <a:avLst/>
          </a:prstGeom>
        </p:spPr>
      </p:pic>
      <p:pic>
        <p:nvPicPr>
          <p:cNvPr id="13" name="Picture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5101" y="4617786"/>
            <a:ext cx="332184" cy="432846"/>
          </a:xfrm>
          <a:prstGeom prst="rect">
            <a:avLst/>
          </a:prstGeom>
        </p:spPr>
      </p:pic>
      <p:sp>
        <p:nvSpPr>
          <p:cNvPr id="15" name="Text Placeholder 14"/>
          <p:cNvSpPr>
            <a:spLocks noGrp="1"/>
          </p:cNvSpPr>
          <p:nvPr>
            <p:ph type="body" sz="quarter" idx="10" hasCustomPrompt="1"/>
          </p:nvPr>
        </p:nvSpPr>
        <p:spPr>
          <a:xfrm>
            <a:off x="95250" y="4600576"/>
            <a:ext cx="447675" cy="385763"/>
          </a:xfrm>
        </p:spPr>
        <p:txBody>
          <a:bodyPr anchor="ctr">
            <a:normAutofit/>
          </a:bodyPr>
          <a:lstStyle>
            <a:lvl1pPr marL="0" indent="0" algn="ctr">
              <a:buNone/>
              <a:defRPr sz="750"/>
            </a:lvl1pPr>
          </a:lstStyle>
          <a:p>
            <a:pPr lvl="0"/>
            <a:fld id="{D831A2F2-8A7F-4CBC-A52D-A91F8F6B042A}" type="slidenum">
              <a:rPr lang="en-US" sz="750" smtClean="0"/>
              <a:t>‹#›</a:t>
            </a:fld>
            <a:endParaRPr lang="en-US" dirty="0"/>
          </a:p>
        </p:txBody>
      </p:sp>
    </p:spTree>
    <p:extLst>
      <p:ext uri="{BB962C8B-B14F-4D97-AF65-F5344CB8AC3E}">
        <p14:creationId xmlns:p14="http://schemas.microsoft.com/office/powerpoint/2010/main" val="1842356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628650" y="1004773"/>
            <a:ext cx="7886700" cy="3417736"/>
          </a:xfrm>
        </p:spPr>
        <p:txBody>
          <a:bodyPr/>
          <a:lstStyle>
            <a:lvl4pPr>
              <a:defRPr sz="1500"/>
            </a:lvl4pPr>
            <a:lvl5pPr>
              <a:defRPr sz="15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4" name="Straight Connector 13"/>
          <p:cNvCxnSpPr/>
          <p:nvPr userDrawn="1"/>
        </p:nvCxnSpPr>
        <p:spPr>
          <a:xfrm flipH="1">
            <a:off x="0" y="4525617"/>
            <a:ext cx="9144000" cy="0"/>
          </a:xfrm>
          <a:prstGeom prst="line">
            <a:avLst/>
          </a:prstGeom>
          <a:ln>
            <a:solidFill>
              <a:srgbClr val="163B71"/>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52174" y="4703073"/>
            <a:ext cx="427977" cy="282465"/>
          </a:xfrm>
          <a:prstGeom prst="rect">
            <a:avLst/>
          </a:prstGeom>
        </p:spPr>
      </p:pic>
      <p:pic>
        <p:nvPicPr>
          <p:cNvPr id="17" name="Picture 16"/>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179450" y="4703073"/>
            <a:ext cx="283464" cy="283464"/>
          </a:xfrm>
          <a:prstGeom prst="rect">
            <a:avLst/>
          </a:prstGeom>
        </p:spPr>
      </p:pic>
      <p:pic>
        <p:nvPicPr>
          <p:cNvPr id="18" name="Content Placeholder 5"/>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4112675" y="4535685"/>
            <a:ext cx="5038347" cy="612648"/>
          </a:xfrm>
          <a:prstGeom prst="rect">
            <a:avLst/>
          </a:prstGeom>
        </p:spPr>
      </p:pic>
      <p:pic>
        <p:nvPicPr>
          <p:cNvPr id="19" name="Picture 18"/>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2729018" y="4628726"/>
            <a:ext cx="332184" cy="432846"/>
          </a:xfrm>
          <a:prstGeom prst="rect">
            <a:avLst/>
          </a:prstGeom>
        </p:spPr>
      </p:pic>
      <p:pic>
        <p:nvPicPr>
          <p:cNvPr id="20" name="Picture 19"/>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621515" y="4562453"/>
            <a:ext cx="744628" cy="546256"/>
          </a:xfrm>
          <a:prstGeom prst="rect">
            <a:avLst/>
          </a:prstGeom>
        </p:spPr>
      </p:pic>
      <p:sp>
        <p:nvSpPr>
          <p:cNvPr id="21" name="Slide Number Placeholder 5"/>
          <p:cNvSpPr>
            <a:spLocks noGrp="1"/>
          </p:cNvSpPr>
          <p:nvPr>
            <p:ph type="sldNum" sz="quarter" idx="12"/>
          </p:nvPr>
        </p:nvSpPr>
        <p:spPr>
          <a:xfrm>
            <a:off x="111371" y="4691119"/>
            <a:ext cx="409330" cy="332519"/>
          </a:xfrm>
          <a:prstGeom prst="rect">
            <a:avLst/>
          </a:prstGeom>
        </p:spPr>
        <p:txBody>
          <a:bodyPr/>
          <a:lstStyle/>
          <a:p>
            <a:fld id="{C007A3FA-37C8-B64A-9EE6-D07431EEED58}" type="slidenum">
              <a:rPr lang="en-US" smtClean="0"/>
              <a:t>‹#›</a:t>
            </a:fld>
            <a:endParaRPr lang="en-US"/>
          </a:p>
        </p:txBody>
      </p:sp>
    </p:spTree>
    <p:extLst>
      <p:ext uri="{BB962C8B-B14F-4D97-AF65-F5344CB8AC3E}">
        <p14:creationId xmlns:p14="http://schemas.microsoft.com/office/powerpoint/2010/main" val="935757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004773"/>
            <a:ext cx="3886200" cy="3445698"/>
          </a:xfrm>
        </p:spPr>
        <p:txBody>
          <a:bodyPr/>
          <a:lstStyle>
            <a:lvl4pPr>
              <a:defRPr sz="1500"/>
            </a:lvl4pPr>
            <a:lvl5pPr>
              <a:defRPr sz="15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29150" y="1004773"/>
            <a:ext cx="3886200" cy="3445698"/>
          </a:xfrm>
        </p:spPr>
        <p:txBody>
          <a:bodyPr/>
          <a:lstStyle>
            <a:lvl4pPr>
              <a:defRPr sz="1500"/>
            </a:lvl4pPr>
            <a:lvl5pPr>
              <a:defRPr sz="15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3" name="Straight Connector 12"/>
          <p:cNvCxnSpPr/>
          <p:nvPr userDrawn="1"/>
        </p:nvCxnSpPr>
        <p:spPr>
          <a:xfrm flipH="1">
            <a:off x="0" y="4525617"/>
            <a:ext cx="9144000" cy="0"/>
          </a:xfrm>
          <a:prstGeom prst="line">
            <a:avLst/>
          </a:prstGeom>
          <a:ln>
            <a:solidFill>
              <a:srgbClr val="163B71"/>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52174" y="4703073"/>
            <a:ext cx="427977" cy="282465"/>
          </a:xfrm>
          <a:prstGeom prst="rect">
            <a:avLst/>
          </a:prstGeom>
        </p:spPr>
      </p:pic>
      <p:pic>
        <p:nvPicPr>
          <p:cNvPr id="18" name="Picture 17"/>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179450" y="4703073"/>
            <a:ext cx="283464" cy="283464"/>
          </a:xfrm>
          <a:prstGeom prst="rect">
            <a:avLst/>
          </a:prstGeom>
        </p:spPr>
      </p:pic>
      <p:pic>
        <p:nvPicPr>
          <p:cNvPr id="19" name="Content Placeholder 5"/>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4112675" y="4535685"/>
            <a:ext cx="5038347" cy="612648"/>
          </a:xfrm>
          <a:prstGeom prst="rect">
            <a:avLst/>
          </a:prstGeom>
        </p:spPr>
      </p:pic>
      <p:pic>
        <p:nvPicPr>
          <p:cNvPr id="20" name="Picture 19"/>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2729018" y="4628726"/>
            <a:ext cx="332184" cy="432846"/>
          </a:xfrm>
          <a:prstGeom prst="rect">
            <a:avLst/>
          </a:prstGeom>
        </p:spPr>
      </p:pic>
      <p:pic>
        <p:nvPicPr>
          <p:cNvPr id="21" name="Picture 20"/>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621515" y="4562453"/>
            <a:ext cx="744628" cy="546256"/>
          </a:xfrm>
          <a:prstGeom prst="rect">
            <a:avLst/>
          </a:prstGeom>
        </p:spPr>
      </p:pic>
      <p:sp>
        <p:nvSpPr>
          <p:cNvPr id="22" name="Slide Number Placeholder 5"/>
          <p:cNvSpPr>
            <a:spLocks noGrp="1"/>
          </p:cNvSpPr>
          <p:nvPr>
            <p:ph type="sldNum" sz="quarter" idx="12"/>
          </p:nvPr>
        </p:nvSpPr>
        <p:spPr>
          <a:xfrm>
            <a:off x="111371" y="4691119"/>
            <a:ext cx="409330" cy="332519"/>
          </a:xfrm>
          <a:prstGeom prst="rect">
            <a:avLst/>
          </a:prstGeom>
        </p:spPr>
        <p:txBody>
          <a:bodyPr/>
          <a:lstStyle/>
          <a:p>
            <a:fld id="{C007A3FA-37C8-B64A-9EE6-D07431EEED58}" type="slidenum">
              <a:rPr lang="en-US" smtClean="0"/>
              <a:t>‹#›</a:t>
            </a:fld>
            <a:endParaRPr lang="en-US"/>
          </a:p>
        </p:txBody>
      </p:sp>
    </p:spTree>
    <p:extLst>
      <p:ext uri="{BB962C8B-B14F-4D97-AF65-F5344CB8AC3E}">
        <p14:creationId xmlns:p14="http://schemas.microsoft.com/office/powerpoint/2010/main" val="1615039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7144"/>
            <a:ext cx="7886700" cy="994172"/>
          </a:xfrm>
        </p:spPr>
        <p:txBody>
          <a:bodyPr/>
          <a:lstStyle/>
          <a:p>
            <a:r>
              <a:rPr lang="en-US" dirty="0" smtClean="0"/>
              <a:t>Click to edit Master title style</a:t>
            </a:r>
            <a:endParaRPr lang="en-US" dirty="0"/>
          </a:p>
        </p:txBody>
      </p:sp>
      <p:sp>
        <p:nvSpPr>
          <p:cNvPr id="3" name="Text Placeholder 2"/>
          <p:cNvSpPr>
            <a:spLocks noGrp="1"/>
          </p:cNvSpPr>
          <p:nvPr>
            <p:ph type="body" idx="1"/>
          </p:nvPr>
        </p:nvSpPr>
        <p:spPr>
          <a:xfrm>
            <a:off x="629842" y="1022747"/>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640682"/>
            <a:ext cx="3868340" cy="2809790"/>
          </a:xfrm>
        </p:spPr>
        <p:txBody>
          <a:bodyPr/>
          <a:lstStyle>
            <a:lvl4pPr>
              <a:defRPr sz="1500"/>
            </a:lvl4pPr>
            <a:lvl5pPr>
              <a:defRPr sz="15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29150" y="1022747"/>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640682"/>
            <a:ext cx="3887391" cy="2809790"/>
          </a:xfrm>
        </p:spPr>
        <p:txBody>
          <a:bodyPr/>
          <a:lstStyle>
            <a:lvl4pPr>
              <a:defRPr sz="1500"/>
            </a:lvl4pPr>
            <a:lvl5pPr>
              <a:defRPr sz="15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5" name="Straight Connector 14"/>
          <p:cNvCxnSpPr/>
          <p:nvPr userDrawn="1"/>
        </p:nvCxnSpPr>
        <p:spPr>
          <a:xfrm flipH="1">
            <a:off x="0" y="4525617"/>
            <a:ext cx="9144000" cy="0"/>
          </a:xfrm>
          <a:prstGeom prst="line">
            <a:avLst/>
          </a:prstGeom>
          <a:ln>
            <a:solidFill>
              <a:srgbClr val="163B71"/>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52174" y="4703073"/>
            <a:ext cx="427977" cy="282465"/>
          </a:xfrm>
          <a:prstGeom prst="rect">
            <a:avLst/>
          </a:prstGeom>
        </p:spPr>
      </p:pic>
      <p:pic>
        <p:nvPicPr>
          <p:cNvPr id="20" name="Picture 19"/>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179450" y="4703073"/>
            <a:ext cx="283464" cy="283464"/>
          </a:xfrm>
          <a:prstGeom prst="rect">
            <a:avLst/>
          </a:prstGeom>
        </p:spPr>
      </p:pic>
      <p:pic>
        <p:nvPicPr>
          <p:cNvPr id="21" name="Content Placeholder 5"/>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4112675" y="4535685"/>
            <a:ext cx="5038347" cy="612648"/>
          </a:xfrm>
          <a:prstGeom prst="rect">
            <a:avLst/>
          </a:prstGeom>
        </p:spPr>
      </p:pic>
      <p:pic>
        <p:nvPicPr>
          <p:cNvPr id="22" name="Picture 21"/>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2729018" y="4628726"/>
            <a:ext cx="332184" cy="432846"/>
          </a:xfrm>
          <a:prstGeom prst="rect">
            <a:avLst/>
          </a:prstGeom>
        </p:spPr>
      </p:pic>
      <p:pic>
        <p:nvPicPr>
          <p:cNvPr id="23" name="Picture 22"/>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621515" y="4562453"/>
            <a:ext cx="744628" cy="546256"/>
          </a:xfrm>
          <a:prstGeom prst="rect">
            <a:avLst/>
          </a:prstGeom>
        </p:spPr>
      </p:pic>
      <p:sp>
        <p:nvSpPr>
          <p:cNvPr id="24" name="Slide Number Placeholder 5"/>
          <p:cNvSpPr>
            <a:spLocks noGrp="1"/>
          </p:cNvSpPr>
          <p:nvPr>
            <p:ph type="sldNum" sz="quarter" idx="12"/>
          </p:nvPr>
        </p:nvSpPr>
        <p:spPr>
          <a:xfrm>
            <a:off x="111371" y="4691119"/>
            <a:ext cx="409330" cy="332519"/>
          </a:xfrm>
          <a:prstGeom prst="rect">
            <a:avLst/>
          </a:prstGeom>
        </p:spPr>
        <p:txBody>
          <a:bodyPr/>
          <a:lstStyle/>
          <a:p>
            <a:fld id="{C007A3FA-37C8-B64A-9EE6-D07431EEED58}" type="slidenum">
              <a:rPr lang="en-US" smtClean="0"/>
              <a:t>‹#›</a:t>
            </a:fld>
            <a:endParaRPr lang="en-US"/>
          </a:p>
        </p:txBody>
      </p:sp>
    </p:spTree>
    <p:extLst>
      <p:ext uri="{BB962C8B-B14F-4D97-AF65-F5344CB8AC3E}">
        <p14:creationId xmlns:p14="http://schemas.microsoft.com/office/powerpoint/2010/main" val="1924171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cxnSp>
        <p:nvCxnSpPr>
          <p:cNvPr id="11" name="Straight Connector 10"/>
          <p:cNvCxnSpPr/>
          <p:nvPr userDrawn="1"/>
        </p:nvCxnSpPr>
        <p:spPr>
          <a:xfrm flipH="1">
            <a:off x="0" y="4525617"/>
            <a:ext cx="9144000" cy="0"/>
          </a:xfrm>
          <a:prstGeom prst="line">
            <a:avLst/>
          </a:prstGeom>
          <a:ln>
            <a:solidFill>
              <a:srgbClr val="163B71"/>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52174" y="4703073"/>
            <a:ext cx="427977" cy="282465"/>
          </a:xfrm>
          <a:prstGeom prst="rect">
            <a:avLst/>
          </a:prstGeom>
        </p:spPr>
      </p:pic>
      <p:pic>
        <p:nvPicPr>
          <p:cNvPr id="16" name="Picture 15"/>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179450" y="4703073"/>
            <a:ext cx="283464" cy="283464"/>
          </a:xfrm>
          <a:prstGeom prst="rect">
            <a:avLst/>
          </a:prstGeom>
        </p:spPr>
      </p:pic>
      <p:pic>
        <p:nvPicPr>
          <p:cNvPr id="17" name="Content Placeholder 5"/>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4112675" y="4535685"/>
            <a:ext cx="5038347" cy="612648"/>
          </a:xfrm>
          <a:prstGeom prst="rect">
            <a:avLst/>
          </a:prstGeom>
        </p:spPr>
      </p:pic>
      <p:pic>
        <p:nvPicPr>
          <p:cNvPr id="18" name="Picture 17"/>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2729018" y="4628726"/>
            <a:ext cx="332184" cy="432846"/>
          </a:xfrm>
          <a:prstGeom prst="rect">
            <a:avLst/>
          </a:prstGeom>
        </p:spPr>
      </p:pic>
      <p:pic>
        <p:nvPicPr>
          <p:cNvPr id="19" name="Picture 18"/>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621515" y="4562453"/>
            <a:ext cx="744628" cy="546256"/>
          </a:xfrm>
          <a:prstGeom prst="rect">
            <a:avLst/>
          </a:prstGeom>
        </p:spPr>
      </p:pic>
      <p:sp>
        <p:nvSpPr>
          <p:cNvPr id="20" name="Slide Number Placeholder 5"/>
          <p:cNvSpPr>
            <a:spLocks noGrp="1"/>
          </p:cNvSpPr>
          <p:nvPr>
            <p:ph type="sldNum" sz="quarter" idx="12"/>
          </p:nvPr>
        </p:nvSpPr>
        <p:spPr>
          <a:xfrm>
            <a:off x="111371" y="4691119"/>
            <a:ext cx="409330" cy="332519"/>
          </a:xfrm>
          <a:prstGeom prst="rect">
            <a:avLst/>
          </a:prstGeom>
        </p:spPr>
        <p:txBody>
          <a:bodyPr/>
          <a:lstStyle/>
          <a:p>
            <a:fld id="{C007A3FA-37C8-B64A-9EE6-D07431EEED58}" type="slidenum">
              <a:rPr lang="en-US" smtClean="0"/>
              <a:t>‹#›</a:t>
            </a:fld>
            <a:endParaRPr lang="en-US"/>
          </a:p>
        </p:txBody>
      </p:sp>
    </p:spTree>
    <p:extLst>
      <p:ext uri="{BB962C8B-B14F-4D97-AF65-F5344CB8AC3E}">
        <p14:creationId xmlns:p14="http://schemas.microsoft.com/office/powerpoint/2010/main" val="591286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cxnSp>
        <p:nvCxnSpPr>
          <p:cNvPr id="10" name="Straight Connector 9"/>
          <p:cNvCxnSpPr/>
          <p:nvPr userDrawn="1"/>
        </p:nvCxnSpPr>
        <p:spPr>
          <a:xfrm flipH="1">
            <a:off x="0" y="4525617"/>
            <a:ext cx="9144000" cy="0"/>
          </a:xfrm>
          <a:prstGeom prst="line">
            <a:avLst/>
          </a:prstGeom>
          <a:ln>
            <a:solidFill>
              <a:srgbClr val="163B71"/>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52174" y="4703073"/>
            <a:ext cx="427977" cy="282465"/>
          </a:xfrm>
          <a:prstGeom prst="rect">
            <a:avLst/>
          </a:prstGeom>
        </p:spPr>
      </p:pic>
      <p:pic>
        <p:nvPicPr>
          <p:cNvPr id="15" name="Picture 14"/>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179450" y="4703073"/>
            <a:ext cx="283464" cy="283464"/>
          </a:xfrm>
          <a:prstGeom prst="rect">
            <a:avLst/>
          </a:prstGeom>
        </p:spPr>
      </p:pic>
      <p:pic>
        <p:nvPicPr>
          <p:cNvPr id="16" name="Content Placeholder 5"/>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4112675" y="4535685"/>
            <a:ext cx="5038347" cy="612648"/>
          </a:xfrm>
          <a:prstGeom prst="rect">
            <a:avLst/>
          </a:prstGeom>
        </p:spPr>
      </p:pic>
      <p:pic>
        <p:nvPicPr>
          <p:cNvPr id="17" name="Picture 16"/>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2729018" y="4628726"/>
            <a:ext cx="332184" cy="432846"/>
          </a:xfrm>
          <a:prstGeom prst="rect">
            <a:avLst/>
          </a:prstGeom>
        </p:spPr>
      </p:pic>
      <p:pic>
        <p:nvPicPr>
          <p:cNvPr id="18" name="Picture 17"/>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621515" y="4562453"/>
            <a:ext cx="744628" cy="546256"/>
          </a:xfrm>
          <a:prstGeom prst="rect">
            <a:avLst/>
          </a:prstGeom>
        </p:spPr>
      </p:pic>
      <p:sp>
        <p:nvSpPr>
          <p:cNvPr id="19" name="Slide Number Placeholder 5"/>
          <p:cNvSpPr>
            <a:spLocks noGrp="1"/>
          </p:cNvSpPr>
          <p:nvPr>
            <p:ph type="sldNum" sz="quarter" idx="12"/>
          </p:nvPr>
        </p:nvSpPr>
        <p:spPr>
          <a:xfrm>
            <a:off x="111371" y="4691119"/>
            <a:ext cx="409330" cy="332519"/>
          </a:xfrm>
          <a:prstGeom prst="rect">
            <a:avLst/>
          </a:prstGeom>
        </p:spPr>
        <p:txBody>
          <a:bodyPr/>
          <a:lstStyle/>
          <a:p>
            <a:fld id="{C007A3FA-37C8-B64A-9EE6-D07431EEED58}" type="slidenum">
              <a:rPr lang="en-US" smtClean="0"/>
              <a:t>‹#›</a:t>
            </a:fld>
            <a:endParaRPr lang="en-US"/>
          </a:p>
        </p:txBody>
      </p:sp>
    </p:spTree>
    <p:extLst>
      <p:ext uri="{BB962C8B-B14F-4D97-AF65-F5344CB8AC3E}">
        <p14:creationId xmlns:p14="http://schemas.microsoft.com/office/powerpoint/2010/main" val="1342513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64909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10" name="Picture 1" descr="nrao_logo_pms.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3627514" y="360134"/>
            <a:ext cx="1888575" cy="2456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userDrawn="1"/>
        </p:nvSpPr>
        <p:spPr>
          <a:xfrm>
            <a:off x="3532605" y="2853491"/>
            <a:ext cx="2078391" cy="1075679"/>
          </a:xfrm>
          <a:prstGeom prst="rect">
            <a:avLst/>
          </a:prstGeom>
          <a:noFill/>
        </p:spPr>
        <p:txBody>
          <a:bodyPr wrap="square" rtlCol="0">
            <a:spAutoFit/>
          </a:bodyPr>
          <a:lstStyle/>
          <a:p>
            <a:pPr algn="ctr">
              <a:lnSpc>
                <a:spcPct val="80000"/>
              </a:lnSpc>
              <a:spcBef>
                <a:spcPct val="20000"/>
              </a:spcBef>
            </a:pPr>
            <a:r>
              <a:rPr lang="en-US" sz="1800" b="1" dirty="0" smtClean="0">
                <a:solidFill>
                  <a:srgbClr val="062458"/>
                </a:solidFill>
                <a:latin typeface="Gill Sans MT" charset="0"/>
                <a:cs typeface="Gill Sans" charset="0"/>
              </a:rPr>
              <a:t>www.nrao.edu</a:t>
            </a:r>
          </a:p>
          <a:p>
            <a:pPr algn="ctr">
              <a:lnSpc>
                <a:spcPct val="80000"/>
              </a:lnSpc>
              <a:spcBef>
                <a:spcPct val="20000"/>
              </a:spcBef>
            </a:pPr>
            <a:r>
              <a:rPr lang="en-US" sz="1800" b="1" dirty="0" err="1" smtClean="0">
                <a:solidFill>
                  <a:srgbClr val="062458"/>
                </a:solidFill>
                <a:latin typeface="Gill Sans MT" charset="0"/>
                <a:cs typeface="Gill Sans" charset="0"/>
              </a:rPr>
              <a:t>science.nrao.edu</a:t>
            </a:r>
            <a:endParaRPr lang="en-US" sz="1800" b="1" dirty="0" smtClean="0">
              <a:solidFill>
                <a:srgbClr val="062458"/>
              </a:solidFill>
              <a:latin typeface="Gill Sans MT" charset="0"/>
              <a:cs typeface="Gill Sans" charset="0"/>
            </a:endParaRPr>
          </a:p>
          <a:p>
            <a:pPr algn="ctr">
              <a:lnSpc>
                <a:spcPct val="80000"/>
              </a:lnSpc>
              <a:spcBef>
                <a:spcPct val="20000"/>
              </a:spcBef>
            </a:pPr>
            <a:r>
              <a:rPr lang="en-US" sz="1800" b="1" dirty="0" err="1" smtClean="0">
                <a:solidFill>
                  <a:srgbClr val="062458"/>
                </a:solidFill>
                <a:latin typeface="Gill Sans MT" charset="0"/>
                <a:cs typeface="Gill Sans" charset="0"/>
              </a:rPr>
              <a:t>public.nrao.edu</a:t>
            </a:r>
            <a:endParaRPr lang="en-US" dirty="0" smtClean="0"/>
          </a:p>
          <a:p>
            <a:endParaRPr lang="en-US" dirty="0"/>
          </a:p>
        </p:txBody>
      </p:sp>
      <p:sp>
        <p:nvSpPr>
          <p:cNvPr id="14" name="TextBox 13"/>
          <p:cNvSpPr txBox="1"/>
          <p:nvPr userDrawn="1"/>
        </p:nvSpPr>
        <p:spPr>
          <a:xfrm>
            <a:off x="485421" y="3740175"/>
            <a:ext cx="8173156" cy="730969"/>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i="1" dirty="0" smtClean="0">
                <a:latin typeface="Gill Sans MT" charset="0"/>
                <a:cs typeface="Gill Sans" charset="0"/>
              </a:rPr>
              <a:t>The National Radio Astronomy Observatory is a facility of the National Science Foundation</a:t>
            </a:r>
            <a:br>
              <a:rPr lang="en-US" sz="1400" i="1" dirty="0" smtClean="0">
                <a:latin typeface="Gill Sans MT" charset="0"/>
                <a:cs typeface="Gill Sans" charset="0"/>
              </a:rPr>
            </a:br>
            <a:r>
              <a:rPr lang="en-US" sz="1400" i="1" dirty="0" smtClean="0">
                <a:latin typeface="Gill Sans MT" charset="0"/>
                <a:cs typeface="Gill Sans" charset="0"/>
              </a:rPr>
              <a:t>operated under cooperative agreement by Associated Universities, Inc.</a:t>
            </a:r>
          </a:p>
          <a:p>
            <a:endParaRPr lang="en-US" dirty="0"/>
          </a:p>
        </p:txBody>
      </p:sp>
      <p:cxnSp>
        <p:nvCxnSpPr>
          <p:cNvPr id="17" name="Straight Connector 16"/>
          <p:cNvCxnSpPr/>
          <p:nvPr userDrawn="1"/>
        </p:nvCxnSpPr>
        <p:spPr>
          <a:xfrm flipH="1">
            <a:off x="0" y="4525617"/>
            <a:ext cx="9144000" cy="0"/>
          </a:xfrm>
          <a:prstGeom prst="line">
            <a:avLst/>
          </a:prstGeom>
          <a:ln>
            <a:solidFill>
              <a:srgbClr val="163B71"/>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552174" y="4703073"/>
            <a:ext cx="427977" cy="282465"/>
          </a:xfrm>
          <a:prstGeom prst="rect">
            <a:avLst/>
          </a:prstGeom>
        </p:spPr>
      </p:pic>
      <p:pic>
        <p:nvPicPr>
          <p:cNvPr id="19" name="Picture 18"/>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179450" y="4703073"/>
            <a:ext cx="283464" cy="283464"/>
          </a:xfrm>
          <a:prstGeom prst="rect">
            <a:avLst/>
          </a:prstGeom>
        </p:spPr>
      </p:pic>
      <p:pic>
        <p:nvPicPr>
          <p:cNvPr id="20" name="Content Placeholder 5"/>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112675" y="4535685"/>
            <a:ext cx="5038347" cy="612648"/>
          </a:xfrm>
          <a:prstGeom prst="rect">
            <a:avLst/>
          </a:prstGeom>
        </p:spPr>
      </p:pic>
      <p:pic>
        <p:nvPicPr>
          <p:cNvPr id="21" name="Picture 20"/>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2729018" y="4628726"/>
            <a:ext cx="332184" cy="432846"/>
          </a:xfrm>
          <a:prstGeom prst="rect">
            <a:avLst/>
          </a:prstGeom>
        </p:spPr>
      </p:pic>
      <p:pic>
        <p:nvPicPr>
          <p:cNvPr id="22" name="Picture 21"/>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a:off x="621515" y="4562453"/>
            <a:ext cx="744628" cy="546256"/>
          </a:xfrm>
          <a:prstGeom prst="rect">
            <a:avLst/>
          </a:prstGeom>
        </p:spPr>
      </p:pic>
      <p:sp>
        <p:nvSpPr>
          <p:cNvPr id="23" name="Slide Number Placeholder 5"/>
          <p:cNvSpPr>
            <a:spLocks noGrp="1"/>
          </p:cNvSpPr>
          <p:nvPr>
            <p:ph type="sldNum" sz="quarter" idx="12"/>
          </p:nvPr>
        </p:nvSpPr>
        <p:spPr>
          <a:xfrm>
            <a:off x="111371" y="4691119"/>
            <a:ext cx="409330" cy="332519"/>
          </a:xfrm>
          <a:prstGeom prst="rect">
            <a:avLst/>
          </a:prstGeom>
        </p:spPr>
        <p:txBody>
          <a:bodyPr/>
          <a:lstStyle/>
          <a:p>
            <a:fld id="{C007A3FA-37C8-B64A-9EE6-D07431EEED58}" type="slidenum">
              <a:rPr lang="en-US" smtClean="0"/>
              <a:t>‹#›</a:t>
            </a:fld>
            <a:endParaRPr lang="en-US"/>
          </a:p>
        </p:txBody>
      </p:sp>
    </p:spTree>
    <p:extLst>
      <p:ext uri="{BB962C8B-B14F-4D97-AF65-F5344CB8AC3E}">
        <p14:creationId xmlns:p14="http://schemas.microsoft.com/office/powerpoint/2010/main" val="1999601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485900"/>
            <a:ext cx="3810000"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086100"/>
            <a:ext cx="3810000" cy="148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xfrm>
            <a:off x="457200" y="4767263"/>
            <a:ext cx="2133600" cy="273844"/>
          </a:xfrm>
          <a:prstGeom prst="rect">
            <a:avLst/>
          </a:prstGeom>
          <a:ln/>
        </p:spPr>
        <p:txBody>
          <a:bodyPr/>
          <a:lstStyle>
            <a:lvl1pPr>
              <a:defRPr/>
            </a:lvl1pPr>
          </a:lstStyle>
          <a:p>
            <a:pPr>
              <a:defRPr/>
            </a:pPr>
            <a:endParaRPr lang="en-US"/>
          </a:p>
        </p:txBody>
      </p:sp>
      <p:sp>
        <p:nvSpPr>
          <p:cNvPr id="7" name="Rectangle 5"/>
          <p:cNvSpPr>
            <a:spLocks noGrp="1" noChangeArrowheads="1"/>
          </p:cNvSpPr>
          <p:nvPr>
            <p:ph type="ftr" sz="quarter" idx="11"/>
          </p:nvPr>
        </p:nvSpPr>
        <p:spPr>
          <a:xfrm>
            <a:off x="3124200" y="4767263"/>
            <a:ext cx="2895600" cy="273844"/>
          </a:xfrm>
          <a:prstGeom prst="rect">
            <a:avLst/>
          </a:prstGeom>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xfrm>
            <a:off x="6553200" y="4767263"/>
            <a:ext cx="2133600" cy="273844"/>
          </a:xfrm>
          <a:prstGeom prst="rect">
            <a:avLst/>
          </a:prstGeom>
          <a:ln/>
        </p:spPr>
        <p:txBody>
          <a:bodyPr/>
          <a:lstStyle>
            <a:lvl1pPr>
              <a:defRPr/>
            </a:lvl1pPr>
          </a:lstStyle>
          <a:p>
            <a:pPr>
              <a:defRPr/>
            </a:pPr>
            <a:fld id="{870D96A0-BD7D-B74D-922F-4CE10FCEFE80}" type="slidenum">
              <a:rPr lang="en-US"/>
              <a:pPr>
                <a:defRPr/>
              </a:pPr>
              <a:t>‹#›</a:t>
            </a:fld>
            <a:endParaRPr lang="en-US"/>
          </a:p>
        </p:txBody>
      </p:sp>
    </p:spTree>
    <p:extLst>
      <p:ext uri="{BB962C8B-B14F-4D97-AF65-F5344CB8AC3E}">
        <p14:creationId xmlns:p14="http://schemas.microsoft.com/office/powerpoint/2010/main" val="818110603"/>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0601"/>
            <a:ext cx="7886700" cy="99417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004773"/>
            <a:ext cx="7886700" cy="362795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9679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69" r:id="rId7"/>
    <p:sldLayoutId id="2147483668" r:id="rId8"/>
    <p:sldLayoutId id="2147483673" r:id="rId9"/>
    <p:sldLayoutId id="2147483674" r:id="rId10"/>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2.tiff"/><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slideLayout" Target="../slideLayouts/slideLayout9.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41.emf"/></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42.jpg"/><Relationship Id="rId5" Type="http://schemas.openxmlformats.org/officeDocument/2006/relationships/image" Target="../media/image30.jpg"/><Relationship Id="rId6" Type="http://schemas.openxmlformats.org/officeDocument/2006/relationships/image" Target="../media/image43.png"/><Relationship Id="rId7" Type="http://schemas.openxmlformats.org/officeDocument/2006/relationships/image" Target="../media/image32.tiff"/><Relationship Id="rId1" Type="http://schemas.openxmlformats.org/officeDocument/2006/relationships/slideLayout" Target="../slideLayouts/slideLayout9.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45.jpg"/><Relationship Id="rId4" Type="http://schemas.openxmlformats.org/officeDocument/2006/relationships/image" Target="../media/image46.jpg"/><Relationship Id="rId5" Type="http://schemas.openxmlformats.org/officeDocument/2006/relationships/image" Target="../media/image47.jpeg"/><Relationship Id="rId6" Type="http://schemas.openxmlformats.org/officeDocument/2006/relationships/image" Target="../media/image48.png"/><Relationship Id="rId7" Type="http://schemas.openxmlformats.org/officeDocument/2006/relationships/image" Target="../media/image49.png"/><Relationship Id="rId1" Type="http://schemas.openxmlformats.org/officeDocument/2006/relationships/slideLayout" Target="../slideLayouts/slideLayout5.xml"/><Relationship Id="rId2"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image" Target="../media/image5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 Id="rId3"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5" Type="http://schemas.openxmlformats.org/officeDocument/2006/relationships/image" Target="../media/image61.jpeg"/><Relationship Id="rId6" Type="http://schemas.openxmlformats.org/officeDocument/2006/relationships/image" Target="../media/image62.jpeg"/><Relationship Id="rId7" Type="http://schemas.openxmlformats.org/officeDocument/2006/relationships/image" Target="../media/image63.jpg"/><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tiff"/><Relationship Id="rId7" Type="http://schemas.openxmlformats.org/officeDocument/2006/relationships/image" Target="../media/image23.png"/><Relationship Id="rId8" Type="http://schemas.openxmlformats.org/officeDocument/2006/relationships/image" Target="../media/image24.jpe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 Id="rId3"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5.xml"/><Relationship Id="rId5" Type="http://schemas.openxmlformats.org/officeDocument/2006/relationships/image" Target="../media/image28.png"/><Relationship Id="rId6" Type="http://schemas.openxmlformats.org/officeDocument/2006/relationships/image" Target="../media/image29.tiff"/><Relationship Id="rId1" Type="http://schemas.microsoft.com/office/2007/relationships/media" Target="../media/media1.mp4"/><Relationship Id="rId2"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fontScale="90000"/>
          </a:bodyPr>
          <a:lstStyle/>
          <a:p>
            <a:r>
              <a:rPr lang="en-US" dirty="0" smtClean="0"/>
              <a:t>Intro and Science Program</a:t>
            </a:r>
            <a:endParaRPr lang="en-US" dirty="0"/>
          </a:p>
        </p:txBody>
      </p:sp>
      <p:sp>
        <p:nvSpPr>
          <p:cNvPr id="4" name="Text Placeholder 3"/>
          <p:cNvSpPr>
            <a:spLocks noGrp="1"/>
          </p:cNvSpPr>
          <p:nvPr>
            <p:ph type="body" sz="quarter" idx="13"/>
          </p:nvPr>
        </p:nvSpPr>
        <p:spPr>
          <a:xfrm>
            <a:off x="122550" y="3914388"/>
            <a:ext cx="5080000" cy="392113"/>
          </a:xfrm>
        </p:spPr>
        <p:txBody>
          <a:bodyPr>
            <a:normAutofit/>
          </a:bodyPr>
          <a:lstStyle/>
          <a:p>
            <a:r>
              <a:rPr lang="en-US" dirty="0" smtClean="0"/>
              <a:t>Chris Carilli</a:t>
            </a:r>
            <a:endParaRPr lang="en-US" dirty="0"/>
          </a:p>
        </p:txBody>
      </p:sp>
      <p:sp>
        <p:nvSpPr>
          <p:cNvPr id="5" name="TextBox 4"/>
          <p:cNvSpPr txBox="1"/>
          <p:nvPr/>
        </p:nvSpPr>
        <p:spPr>
          <a:xfrm>
            <a:off x="3038201" y="4110444"/>
            <a:ext cx="2309570" cy="369332"/>
          </a:xfrm>
          <a:prstGeom prst="rect">
            <a:avLst/>
          </a:prstGeom>
          <a:solidFill>
            <a:schemeClr val="bg1"/>
          </a:solidFill>
          <a:ln>
            <a:solidFill>
              <a:schemeClr val="accent1"/>
            </a:solidFill>
          </a:ln>
        </p:spPr>
        <p:txBody>
          <a:bodyPr wrap="square" rtlCol="0">
            <a:spAutoFit/>
          </a:bodyPr>
          <a:lstStyle/>
          <a:p>
            <a:r>
              <a:rPr lang="en-US" sz="1800" i="1" dirty="0" smtClean="0">
                <a:solidFill>
                  <a:srgbClr val="0070C0"/>
                </a:solidFill>
                <a:ea typeface="Times New Roman" charset="0"/>
                <a:cs typeface="Times New Roman" charset="0"/>
              </a:rPr>
              <a:t>https://</a:t>
            </a:r>
            <a:r>
              <a:rPr lang="en-US" sz="1800" i="1" dirty="0" err="1" smtClean="0">
                <a:solidFill>
                  <a:srgbClr val="0070C0"/>
                </a:solidFill>
                <a:ea typeface="Times New Roman" charset="0"/>
                <a:cs typeface="Times New Roman" charset="0"/>
              </a:rPr>
              <a:t>ngvla.nrao.edu</a:t>
            </a:r>
            <a:endParaRPr lang="en-US" sz="1800" i="1" dirty="0">
              <a:solidFill>
                <a:srgbClr val="0070C0"/>
              </a:solidFill>
              <a:ea typeface="Times New Roman" charset="0"/>
              <a:cs typeface="Times New Roman" charset="0"/>
            </a:endParaRPr>
          </a:p>
        </p:txBody>
      </p:sp>
    </p:spTree>
    <p:extLst>
      <p:ext uri="{BB962C8B-B14F-4D97-AF65-F5344CB8AC3E}">
        <p14:creationId xmlns:p14="http://schemas.microsoft.com/office/powerpoint/2010/main" val="13797259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33144" y="156599"/>
            <a:ext cx="6306269" cy="461665"/>
          </a:xfrm>
          <a:prstGeom prst="rect">
            <a:avLst/>
          </a:prstGeom>
          <a:noFill/>
        </p:spPr>
        <p:txBody>
          <a:bodyPr wrap="square" rtlCol="0">
            <a:spAutoFit/>
          </a:bodyPr>
          <a:lstStyle/>
          <a:p>
            <a:pPr algn="ctr">
              <a:spcBef>
                <a:spcPts val="450"/>
              </a:spcBef>
            </a:pPr>
            <a:r>
              <a:rPr lang="en-US" sz="2400" dirty="0">
                <a:latin typeface="Times New Roman" charset="0"/>
                <a:ea typeface="Times New Roman" charset="0"/>
                <a:cs typeface="Times New Roman" charset="0"/>
              </a:rPr>
              <a:t>ng-Synergy: Terrestrial zone exoplanets and life</a:t>
            </a:r>
          </a:p>
        </p:txBody>
      </p:sp>
      <p:sp>
        <p:nvSpPr>
          <p:cNvPr id="5" name="TextBox 4"/>
          <p:cNvSpPr txBox="1"/>
          <p:nvPr/>
        </p:nvSpPr>
        <p:spPr>
          <a:xfrm>
            <a:off x="420293" y="3140805"/>
            <a:ext cx="3327727" cy="928459"/>
          </a:xfrm>
          <a:prstGeom prst="rect">
            <a:avLst/>
          </a:prstGeom>
          <a:noFill/>
        </p:spPr>
        <p:txBody>
          <a:bodyPr wrap="square" rtlCol="0">
            <a:spAutoFit/>
          </a:bodyPr>
          <a:lstStyle/>
          <a:p>
            <a:pPr>
              <a:spcAft>
                <a:spcPts val="450"/>
              </a:spcAft>
            </a:pPr>
            <a:r>
              <a:rPr lang="en-US" sz="1800" dirty="0" err="1">
                <a:latin typeface="Times New Roman" charset="0"/>
                <a:ea typeface="Times New Roman" charset="0"/>
                <a:cs typeface="Times New Roman" charset="0"/>
              </a:rPr>
              <a:t>ngVLA</a:t>
            </a:r>
            <a:endParaRPr lang="en-US" sz="1800" dirty="0">
              <a:latin typeface="Times New Roman" charset="0"/>
              <a:ea typeface="Times New Roman" charset="0"/>
              <a:cs typeface="Times New Roman" charset="0"/>
            </a:endParaRPr>
          </a:p>
          <a:p>
            <a:pPr marL="214313" indent="-214313">
              <a:spcAft>
                <a:spcPts val="450"/>
              </a:spcAft>
              <a:buFont typeface="Arial"/>
              <a:buChar char="•"/>
            </a:pPr>
            <a:r>
              <a:rPr lang="en-US" sz="1400" dirty="0">
                <a:latin typeface="Times New Roman" charset="0"/>
                <a:ea typeface="Times New Roman" charset="0"/>
                <a:cs typeface="Times New Roman" charset="0"/>
              </a:rPr>
              <a:t>Imaging </a:t>
            </a:r>
            <a:r>
              <a:rPr lang="en-US" sz="1400" i="1" dirty="0">
                <a:latin typeface="Times New Roman" charset="0"/>
                <a:ea typeface="Times New Roman" charset="0"/>
                <a:cs typeface="Times New Roman" charset="0"/>
              </a:rPr>
              <a:t>formation</a:t>
            </a:r>
            <a:r>
              <a:rPr lang="en-US" sz="1400" dirty="0">
                <a:latin typeface="Times New Roman" charset="0"/>
                <a:ea typeface="Times New Roman" charset="0"/>
                <a:cs typeface="Times New Roman" charset="0"/>
              </a:rPr>
              <a:t> of terrestrial planets</a:t>
            </a:r>
          </a:p>
          <a:p>
            <a:pPr marL="214313" indent="-214313">
              <a:spcAft>
                <a:spcPts val="450"/>
              </a:spcAft>
              <a:buFont typeface="Arial"/>
              <a:buChar char="•"/>
            </a:pPr>
            <a:r>
              <a:rPr lang="en-US" sz="1400" dirty="0">
                <a:latin typeface="Times New Roman" charset="0"/>
                <a:ea typeface="Times New Roman" charset="0"/>
                <a:cs typeface="Times New Roman" charset="0"/>
              </a:rPr>
              <a:t>Pre-biotic chemistry</a:t>
            </a:r>
          </a:p>
        </p:txBody>
      </p:sp>
      <p:pic>
        <p:nvPicPr>
          <p:cNvPr id="7" name="Picture 6" descr="vlasample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8899" y="2835215"/>
            <a:ext cx="4108709" cy="1796605"/>
          </a:xfrm>
          <a:prstGeom prst="rect">
            <a:avLst/>
          </a:prstGeom>
        </p:spPr>
      </p:pic>
      <p:sp>
        <p:nvSpPr>
          <p:cNvPr id="9" name="TextBox 8"/>
          <p:cNvSpPr txBox="1"/>
          <p:nvPr/>
        </p:nvSpPr>
        <p:spPr>
          <a:xfrm>
            <a:off x="350020" y="927084"/>
            <a:ext cx="3700685" cy="1549142"/>
          </a:xfrm>
          <a:prstGeom prst="rect">
            <a:avLst/>
          </a:prstGeom>
          <a:noFill/>
        </p:spPr>
        <p:txBody>
          <a:bodyPr wrap="square" rtlCol="0">
            <a:spAutoFit/>
          </a:bodyPr>
          <a:lstStyle/>
          <a:p>
            <a:pPr>
              <a:spcBef>
                <a:spcPts val="450"/>
              </a:spcBef>
            </a:pPr>
            <a:r>
              <a:rPr lang="en-US" sz="1800" dirty="0">
                <a:latin typeface="Times New Roman" charset="0"/>
                <a:ea typeface="Times New Roman" charset="0"/>
                <a:cs typeface="Times New Roman" charset="0"/>
              </a:rPr>
              <a:t>Habitable Exoplanet imaging mission</a:t>
            </a:r>
          </a:p>
          <a:p>
            <a:pPr marL="214313" indent="-214313">
              <a:spcBef>
                <a:spcPts val="450"/>
              </a:spcBef>
              <a:buFont typeface="Arial" charset="0"/>
              <a:buChar char="•"/>
            </a:pPr>
            <a:r>
              <a:rPr lang="en-US" sz="1400" dirty="0">
                <a:latin typeface="Times New Roman" charset="0"/>
                <a:ea typeface="Times New Roman" charset="0"/>
                <a:cs typeface="Times New Roman" charset="0"/>
              </a:rPr>
              <a:t>Direct detection of earth-like planets</a:t>
            </a:r>
          </a:p>
          <a:p>
            <a:pPr marL="214313" indent="-214313">
              <a:spcBef>
                <a:spcPts val="450"/>
              </a:spcBef>
              <a:buFont typeface="Arial" charset="0"/>
              <a:buChar char="•"/>
            </a:pPr>
            <a:r>
              <a:rPr lang="en-US" sz="1400" dirty="0">
                <a:latin typeface="Times New Roman" charset="0"/>
                <a:ea typeface="Times New Roman" charset="0"/>
                <a:cs typeface="Times New Roman" charset="0"/>
              </a:rPr>
              <a:t>Search for atmospheric bio-signatures</a:t>
            </a:r>
          </a:p>
          <a:p>
            <a:pPr>
              <a:spcBef>
                <a:spcPts val="450"/>
              </a:spcBef>
            </a:pPr>
            <a:r>
              <a:rPr lang="en-US" sz="1800" dirty="0">
                <a:latin typeface="Times New Roman" charset="0"/>
                <a:ea typeface="Times New Roman" charset="0"/>
                <a:cs typeface="Times New Roman" charset="0"/>
              </a:rPr>
              <a:t>Origins Space Telescope</a:t>
            </a:r>
          </a:p>
          <a:p>
            <a:pPr marL="257175" indent="-257175">
              <a:spcBef>
                <a:spcPts val="450"/>
              </a:spcBef>
              <a:buFont typeface="Arial"/>
              <a:buChar char="•"/>
            </a:pPr>
            <a:r>
              <a:rPr lang="en-US" sz="1400" dirty="0">
                <a:latin typeface="Times New Roman" charset="0"/>
                <a:ea typeface="Times New Roman" charset="0"/>
                <a:cs typeface="Times New Roman" charset="0"/>
              </a:rPr>
              <a:t>Prevalence of water</a:t>
            </a:r>
          </a:p>
        </p:txBody>
      </p:sp>
      <p:grpSp>
        <p:nvGrpSpPr>
          <p:cNvPr id="4" name="Group 3"/>
          <p:cNvGrpSpPr/>
          <p:nvPr/>
        </p:nvGrpSpPr>
        <p:grpSpPr>
          <a:xfrm>
            <a:off x="4307306" y="920742"/>
            <a:ext cx="4101756" cy="1771183"/>
            <a:chOff x="4307306" y="920742"/>
            <a:chExt cx="3693694" cy="1479685"/>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7306" y="920743"/>
              <a:ext cx="2047599" cy="1479684"/>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01341" y="920742"/>
              <a:ext cx="1599659" cy="1479684"/>
            </a:xfrm>
            <a:prstGeom prst="rect">
              <a:avLst/>
            </a:prstGeom>
          </p:spPr>
        </p:pic>
      </p:grpSp>
    </p:spTree>
    <p:extLst>
      <p:ext uri="{BB962C8B-B14F-4D97-AF65-F5344CB8AC3E}">
        <p14:creationId xmlns:p14="http://schemas.microsoft.com/office/powerpoint/2010/main" val="4560708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46"/>
            <a:ext cx="9144000" cy="5143500"/>
          </a:xfrm>
          <a:prstGeom prst="rect">
            <a:avLst/>
          </a:prstGeom>
        </p:spPr>
      </p:pic>
      <p:pic>
        <p:nvPicPr>
          <p:cNvPr id="12" name="Picture 11" descr="Screen Shot 2015-07-15 at 2.41.5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654526"/>
            <a:ext cx="3249309" cy="2102213"/>
          </a:xfrm>
          <a:prstGeom prst="rect">
            <a:avLst/>
          </a:prstGeom>
        </p:spPr>
      </p:pic>
      <p:sp>
        <p:nvSpPr>
          <p:cNvPr id="67588" name="TextBox 3"/>
          <p:cNvSpPr txBox="1">
            <a:spLocks noChangeArrowheads="1"/>
          </p:cNvSpPr>
          <p:nvPr/>
        </p:nvSpPr>
        <p:spPr bwMode="auto">
          <a:xfrm>
            <a:off x="1657350" y="4057650"/>
            <a:ext cx="6054594" cy="913070"/>
          </a:xfrm>
          <a:prstGeom prst="rect">
            <a:avLst/>
          </a:prstGeom>
          <a:noFill/>
          <a:ln>
            <a:noFill/>
          </a:ln>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marL="257175" indent="-257175" eaLnBrk="1" hangingPunct="1">
              <a:spcAft>
                <a:spcPts val="450"/>
              </a:spcAft>
              <a:buFont typeface="Arial" charset="0"/>
              <a:buChar char="•"/>
            </a:pPr>
            <a:r>
              <a:rPr lang="en-US" sz="1500" b="0" dirty="0">
                <a:solidFill>
                  <a:schemeClr val="bg1"/>
                </a:solidFill>
              </a:rPr>
              <a:t>SFHU has been delineated in remarkable detail back to reionization</a:t>
            </a:r>
          </a:p>
          <a:p>
            <a:pPr marL="257175" indent="-257175" eaLnBrk="1" hangingPunct="1">
              <a:spcAft>
                <a:spcPts val="450"/>
              </a:spcAft>
              <a:buFont typeface="Arial" charset="0"/>
              <a:buChar char="•"/>
            </a:pPr>
            <a:r>
              <a:rPr lang="en-US" sz="1500" b="0" dirty="0">
                <a:solidFill>
                  <a:schemeClr val="bg1"/>
                </a:solidFill>
              </a:rPr>
              <a:t>SF laws =&gt; SFHU </a:t>
            </a:r>
            <a:r>
              <a:rPr lang="en-US" sz="1500" b="0" dirty="0" smtClean="0">
                <a:solidFill>
                  <a:schemeClr val="bg1"/>
                </a:solidFill>
              </a:rPr>
              <a:t>must result from evolution of dense gas in galaxies</a:t>
            </a:r>
            <a:endParaRPr lang="en-US" sz="1500" b="0" dirty="0">
              <a:solidFill>
                <a:schemeClr val="bg1"/>
              </a:solidFill>
            </a:endParaRPr>
          </a:p>
          <a:p>
            <a:pPr marL="257175" indent="-257175" eaLnBrk="1" hangingPunct="1">
              <a:spcAft>
                <a:spcPts val="450"/>
              </a:spcAft>
              <a:buFont typeface="Arial" charset="0"/>
              <a:buChar char="•"/>
            </a:pPr>
            <a:r>
              <a:rPr lang="en-US" sz="1500" b="0" dirty="0">
                <a:solidFill>
                  <a:schemeClr val="bg1"/>
                </a:solidFill>
              </a:rPr>
              <a:t>ALMA, JVLA, </a:t>
            </a:r>
            <a:r>
              <a:rPr lang="en-US" sz="1500" b="0" dirty="0" err="1">
                <a:solidFill>
                  <a:schemeClr val="bg1"/>
                </a:solidFill>
              </a:rPr>
              <a:t>Noema</a:t>
            </a:r>
            <a:r>
              <a:rPr lang="en-US" sz="1500" b="0" dirty="0">
                <a:solidFill>
                  <a:schemeClr val="bg1"/>
                </a:solidFill>
              </a:rPr>
              <a:t>: </a:t>
            </a:r>
            <a:r>
              <a:rPr lang="en-US" sz="1500" b="0" dirty="0" smtClean="0">
                <a:solidFill>
                  <a:schemeClr val="bg1"/>
                </a:solidFill>
              </a:rPr>
              <a:t>first attempts at the DGHU w. 100’s hours</a:t>
            </a:r>
            <a:endParaRPr lang="en-US" sz="1500" b="0" dirty="0">
              <a:solidFill>
                <a:schemeClr val="bg1"/>
              </a:solidFill>
            </a:endParaRPr>
          </a:p>
        </p:txBody>
      </p:sp>
      <p:grpSp>
        <p:nvGrpSpPr>
          <p:cNvPr id="8" name="Group 7"/>
          <p:cNvGrpSpPr/>
          <p:nvPr/>
        </p:nvGrpSpPr>
        <p:grpSpPr>
          <a:xfrm>
            <a:off x="2914650" y="2252232"/>
            <a:ext cx="2569903" cy="1805418"/>
            <a:chOff x="2545639" y="2667000"/>
            <a:chExt cx="3426537" cy="2407224"/>
          </a:xfrm>
        </p:grpSpPr>
        <p:pic>
          <p:nvPicPr>
            <p:cNvPr id="67586" name="Picture 2" descr="Screen Shot 2013-02-07 at 11.30.55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37280" y="2819400"/>
              <a:ext cx="2334896" cy="2254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89" name="TextBox 12"/>
            <p:cNvSpPr txBox="1">
              <a:spLocks noChangeArrowheads="1"/>
            </p:cNvSpPr>
            <p:nvPr/>
          </p:nvSpPr>
          <p:spPr bwMode="auto">
            <a:xfrm>
              <a:off x="3688639" y="3016824"/>
              <a:ext cx="1097559" cy="55399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050" b="0" dirty="0">
                  <a:solidFill>
                    <a:srgbClr val="0000FF"/>
                  </a:solidFill>
                </a:rPr>
                <a:t>‘SF </a:t>
              </a:r>
              <a:r>
                <a:rPr lang="en-US" sz="1050" b="0" err="1">
                  <a:solidFill>
                    <a:srgbClr val="0000FF"/>
                  </a:solidFill>
                </a:rPr>
                <a:t>Law</a:t>
              </a:r>
              <a:r>
                <a:rPr lang="en-US" sz="1050" b="0">
                  <a:solidFill>
                    <a:srgbClr val="0000FF"/>
                  </a:solidFill>
                </a:rPr>
                <a:t>’</a:t>
              </a:r>
            </a:p>
            <a:p>
              <a:pPr eaLnBrk="1" hangingPunct="1"/>
              <a:r>
                <a:rPr lang="en-US" sz="1050" b="0" dirty="0">
                  <a:solidFill>
                    <a:srgbClr val="0000FF"/>
                  </a:solidFill>
                </a:rPr>
                <a:t>FIR ~ SFR</a:t>
              </a:r>
            </a:p>
          </p:txBody>
        </p:sp>
        <p:cxnSp>
          <p:nvCxnSpPr>
            <p:cNvPr id="67591" name="Straight Arrow Connector 12"/>
            <p:cNvCxnSpPr>
              <a:cxnSpLocks noChangeShapeType="1"/>
            </p:cNvCxnSpPr>
            <p:nvPr/>
          </p:nvCxnSpPr>
          <p:spPr bwMode="auto">
            <a:xfrm flipH="1" flipV="1">
              <a:off x="3733800" y="2667000"/>
              <a:ext cx="441679" cy="425027"/>
            </a:xfrm>
            <a:prstGeom prst="straightConnector1">
              <a:avLst/>
            </a:prstGeom>
            <a:noFill/>
            <a:ln w="28575" cmpd="sng">
              <a:solidFill>
                <a:schemeClr val="accent2"/>
              </a:solidFill>
              <a:round/>
              <a:headEnd/>
              <a:tailEnd type="arrow" w="med" len="med"/>
            </a:ln>
            <a:extLst>
              <a:ext uri="{909E8E84-426E-40dd-AFC4-6F175D3DCCD1}">
                <a14:hiddenFill xmlns:a14="http://schemas.microsoft.com/office/drawing/2010/main" xmlns="">
                  <a:noFill/>
                </a14:hiddenFill>
              </a:ext>
            </a:extLst>
          </p:spPr>
        </p:cxnSp>
        <p:sp>
          <p:nvSpPr>
            <p:cNvPr id="2" name="TextBox 1"/>
            <p:cNvSpPr txBox="1"/>
            <p:nvPr/>
          </p:nvSpPr>
          <p:spPr>
            <a:xfrm>
              <a:off x="2545639" y="3777535"/>
              <a:ext cx="1379483" cy="369332"/>
            </a:xfrm>
            <a:prstGeom prst="rect">
              <a:avLst/>
            </a:prstGeom>
            <a:noFill/>
          </p:spPr>
          <p:txBody>
            <a:bodyPr wrap="square" rtlCol="0">
              <a:spAutoFit/>
            </a:bodyPr>
            <a:lstStyle/>
            <a:p>
              <a:r>
                <a:rPr lang="en-US" sz="1200"/>
                <a:t>FIR ~ SFR</a:t>
              </a:r>
              <a:endParaRPr lang="en-US" sz="1200" baseline="-25000" dirty="0"/>
            </a:p>
          </p:txBody>
        </p:sp>
        <p:sp>
          <p:nvSpPr>
            <p:cNvPr id="10" name="TextBox 9"/>
            <p:cNvSpPr txBox="1"/>
            <p:nvPr/>
          </p:nvSpPr>
          <p:spPr>
            <a:xfrm>
              <a:off x="4343400" y="4464624"/>
              <a:ext cx="1371600" cy="369332"/>
            </a:xfrm>
            <a:prstGeom prst="rect">
              <a:avLst/>
            </a:prstGeom>
            <a:noFill/>
          </p:spPr>
          <p:txBody>
            <a:bodyPr wrap="square" rtlCol="0">
              <a:spAutoFit/>
            </a:bodyPr>
            <a:lstStyle/>
            <a:p>
              <a:r>
                <a:rPr lang="en-US" sz="1200" dirty="0"/>
                <a:t>L</a:t>
              </a:r>
              <a:r>
                <a:rPr lang="en-US" sz="1200" baseline="-25000" dirty="0"/>
                <a:t>CO</a:t>
              </a:r>
              <a:r>
                <a:rPr lang="en-US" sz="1200" dirty="0"/>
                <a:t> ~ </a:t>
              </a:r>
              <a:r>
                <a:rPr lang="en-US" sz="1200" dirty="0" err="1"/>
                <a:t>M</a:t>
              </a:r>
              <a:r>
                <a:rPr lang="en-US" sz="1200" baseline="-25000" dirty="0" err="1"/>
                <a:t>gas</a:t>
              </a:r>
              <a:endParaRPr lang="en-US" sz="1200" baseline="-25000" dirty="0"/>
            </a:p>
          </p:txBody>
        </p:sp>
      </p:grpSp>
      <p:sp>
        <p:nvSpPr>
          <p:cNvPr id="13" name="TextBox 12"/>
          <p:cNvSpPr txBox="1"/>
          <p:nvPr/>
        </p:nvSpPr>
        <p:spPr>
          <a:xfrm>
            <a:off x="2458089" y="61644"/>
            <a:ext cx="4279191" cy="600164"/>
          </a:xfrm>
          <a:prstGeom prst="rect">
            <a:avLst/>
          </a:prstGeom>
          <a:noFill/>
        </p:spPr>
        <p:txBody>
          <a:bodyPr wrap="square" rtlCol="0">
            <a:spAutoFit/>
          </a:bodyPr>
          <a:lstStyle/>
          <a:p>
            <a:pPr algn="ctr"/>
            <a:r>
              <a:rPr lang="en-US" sz="1800" dirty="0">
                <a:solidFill>
                  <a:schemeClr val="bg1"/>
                </a:solidFill>
                <a:latin typeface="Times New Roman" charset="0"/>
                <a:ea typeface="Times New Roman" charset="0"/>
                <a:cs typeface="Times New Roman" charset="0"/>
              </a:rPr>
              <a:t>SWG3: Dense Gas History of the Universe </a:t>
            </a:r>
          </a:p>
          <a:p>
            <a:pPr algn="ctr"/>
            <a:r>
              <a:rPr lang="en-US" sz="1500" dirty="0">
                <a:solidFill>
                  <a:schemeClr val="bg1"/>
                </a:solidFill>
                <a:latin typeface="Times New Roman" charset="0"/>
                <a:ea typeface="Times New Roman" charset="0"/>
                <a:cs typeface="Times New Roman" charset="0"/>
              </a:rPr>
              <a:t>‘Missing half of galaxy formation’</a:t>
            </a:r>
          </a:p>
        </p:txBody>
      </p:sp>
      <p:sp>
        <p:nvSpPr>
          <p:cNvPr id="5" name="TextBox 4"/>
          <p:cNvSpPr txBox="1"/>
          <p:nvPr/>
        </p:nvSpPr>
        <p:spPr>
          <a:xfrm>
            <a:off x="1244601" y="2571002"/>
            <a:ext cx="1134533" cy="230832"/>
          </a:xfrm>
          <a:prstGeom prst="rect">
            <a:avLst/>
          </a:prstGeom>
          <a:noFill/>
        </p:spPr>
        <p:txBody>
          <a:bodyPr wrap="square" rtlCol="0">
            <a:spAutoFit/>
          </a:bodyPr>
          <a:lstStyle/>
          <a:p>
            <a:r>
              <a:rPr lang="en-US" sz="900" dirty="0" err="1"/>
              <a:t>Madua</a:t>
            </a:r>
            <a:r>
              <a:rPr lang="en-US" sz="900" dirty="0"/>
              <a:t> &amp; Dickenson</a:t>
            </a:r>
          </a:p>
        </p:txBody>
      </p:sp>
      <p:grpSp>
        <p:nvGrpSpPr>
          <p:cNvPr id="3" name="Group 2"/>
          <p:cNvGrpSpPr/>
          <p:nvPr/>
        </p:nvGrpSpPr>
        <p:grpSpPr>
          <a:xfrm>
            <a:off x="5173014" y="661808"/>
            <a:ext cx="3147930" cy="2204346"/>
            <a:chOff x="5173014" y="661808"/>
            <a:chExt cx="3147930" cy="2204346"/>
          </a:xfrm>
        </p:grpSpPr>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3014" y="661808"/>
              <a:ext cx="2887531" cy="2204346"/>
            </a:xfrm>
            <a:prstGeom prst="rect">
              <a:avLst/>
            </a:prstGeom>
          </p:spPr>
        </p:pic>
        <p:cxnSp>
          <p:nvCxnSpPr>
            <p:cNvPr id="18" name="Straight Arrow Connector 12"/>
            <p:cNvCxnSpPr>
              <a:cxnSpLocks noChangeShapeType="1"/>
            </p:cNvCxnSpPr>
            <p:nvPr/>
          </p:nvCxnSpPr>
          <p:spPr bwMode="auto">
            <a:xfrm flipH="1">
              <a:off x="5173014" y="2366532"/>
              <a:ext cx="523698" cy="390207"/>
            </a:xfrm>
            <a:prstGeom prst="straightConnector1">
              <a:avLst/>
            </a:prstGeom>
            <a:noFill/>
            <a:ln w="28575" cmpd="sng">
              <a:solidFill>
                <a:schemeClr val="accent2"/>
              </a:solidFill>
              <a:round/>
              <a:headEnd/>
              <a:tailEnd type="arrow" w="med" len="med"/>
            </a:ln>
            <a:extLst>
              <a:ext uri="{909E8E84-426E-40dd-AFC4-6F175D3DCCD1}">
                <a14:hiddenFill xmlns:a14="http://schemas.microsoft.com/office/drawing/2010/main" xmlns="">
                  <a:noFill/>
                </a14:hiddenFill>
              </a:ext>
            </a:extLst>
          </p:spPr>
        </p:cxnSp>
        <p:sp>
          <p:nvSpPr>
            <p:cNvPr id="15" name="TextBox 14"/>
            <p:cNvSpPr txBox="1"/>
            <p:nvPr/>
          </p:nvSpPr>
          <p:spPr>
            <a:xfrm>
              <a:off x="7102944" y="2612238"/>
              <a:ext cx="1218000" cy="253916"/>
            </a:xfrm>
            <a:prstGeom prst="rect">
              <a:avLst/>
            </a:prstGeom>
            <a:noFill/>
          </p:spPr>
          <p:txBody>
            <a:bodyPr wrap="square" rtlCol="0">
              <a:spAutoFit/>
            </a:bodyPr>
            <a:lstStyle/>
            <a:p>
              <a:r>
                <a:rPr lang="en-US" sz="1000" dirty="0" err="1" smtClean="0"/>
                <a:t>Decarli</a:t>
              </a:r>
              <a:r>
                <a:rPr lang="en-US" sz="1000" dirty="0" smtClean="0"/>
                <a:t> </a:t>
              </a:r>
              <a:r>
                <a:rPr lang="en-US" sz="1000" dirty="0" err="1" smtClean="0"/>
                <a:t>ea</a:t>
              </a:r>
              <a:r>
                <a:rPr lang="en-US" sz="1000" dirty="0" smtClean="0"/>
                <a:t> 2017</a:t>
              </a:r>
              <a:endParaRPr lang="en-US" sz="1000" dirty="0"/>
            </a:p>
          </p:txBody>
        </p:sp>
      </p:grpSp>
    </p:spTree>
    <p:extLst>
      <p:ext uri="{BB962C8B-B14F-4D97-AF65-F5344CB8AC3E}">
        <p14:creationId xmlns:p14="http://schemas.microsoft.com/office/powerpoint/2010/main" val="1606372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580101" y="-263740"/>
            <a:ext cx="3898194" cy="4695265"/>
            <a:chOff x="4102806" y="102533"/>
            <a:chExt cx="3898194" cy="4695265"/>
          </a:xfrm>
        </p:grpSpPr>
        <p:pic>
          <p:nvPicPr>
            <p:cNvPr id="3" name="Picture 2" descr="Screen Shot 2015-03-24 at 7.54.1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2806" y="102533"/>
              <a:ext cx="3898194" cy="4695265"/>
            </a:xfrm>
            <a:prstGeom prst="rect">
              <a:avLst/>
            </a:prstGeom>
          </p:spPr>
        </p:pic>
        <p:grpSp>
          <p:nvGrpSpPr>
            <p:cNvPr id="12" name="Group 11"/>
            <p:cNvGrpSpPr/>
            <p:nvPr/>
          </p:nvGrpSpPr>
          <p:grpSpPr>
            <a:xfrm>
              <a:off x="4675905" y="2657327"/>
              <a:ext cx="2791006" cy="1594821"/>
              <a:chOff x="4710539" y="3543103"/>
              <a:chExt cx="3721341" cy="2126428"/>
            </a:xfrm>
          </p:grpSpPr>
          <p:grpSp>
            <p:nvGrpSpPr>
              <p:cNvPr id="10" name="Group 9"/>
              <p:cNvGrpSpPr/>
              <p:nvPr/>
            </p:nvGrpSpPr>
            <p:grpSpPr>
              <a:xfrm>
                <a:off x="4710539" y="3543103"/>
                <a:ext cx="3721341" cy="2126428"/>
                <a:chOff x="4710539" y="3543103"/>
                <a:chExt cx="3721341" cy="2126428"/>
              </a:xfrm>
            </p:grpSpPr>
            <p:sp>
              <p:nvSpPr>
                <p:cNvPr id="7" name="Rectangle 6"/>
                <p:cNvSpPr/>
                <p:nvPr/>
              </p:nvSpPr>
              <p:spPr>
                <a:xfrm>
                  <a:off x="4710539" y="4251913"/>
                  <a:ext cx="3721341" cy="1417618"/>
                </a:xfrm>
                <a:prstGeom prst="rect">
                  <a:avLst/>
                </a:prstGeom>
                <a:solidFill>
                  <a:srgbClr val="008000">
                    <a:alpha val="3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8" name="Rectangle 7"/>
                <p:cNvSpPr/>
                <p:nvPr/>
              </p:nvSpPr>
              <p:spPr>
                <a:xfrm>
                  <a:off x="4710539" y="3543103"/>
                  <a:ext cx="3721341" cy="395615"/>
                </a:xfrm>
                <a:prstGeom prst="rect">
                  <a:avLst/>
                </a:prstGeom>
                <a:solidFill>
                  <a:srgbClr val="008000">
                    <a:alpha val="3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grpSp>
          <p:sp>
            <p:nvSpPr>
              <p:cNvPr id="11" name="TextBox 10"/>
              <p:cNvSpPr txBox="1"/>
              <p:nvPr/>
            </p:nvSpPr>
            <p:spPr>
              <a:xfrm>
                <a:off x="5468462" y="4114368"/>
                <a:ext cx="2181412" cy="1107996"/>
              </a:xfrm>
              <a:prstGeom prst="rect">
                <a:avLst/>
              </a:prstGeom>
              <a:noFill/>
              <a:ln>
                <a:noFill/>
              </a:ln>
            </p:spPr>
            <p:txBody>
              <a:bodyPr wrap="square" rtlCol="0">
                <a:spAutoFit/>
              </a:bodyPr>
              <a:lstStyle/>
              <a:p>
                <a:pPr algn="ctr"/>
                <a:r>
                  <a:rPr lang="en-US" sz="2700" dirty="0" err="1">
                    <a:solidFill>
                      <a:srgbClr val="155219"/>
                    </a:solidFill>
                  </a:rPr>
                  <a:t>ngVLA</a:t>
                </a:r>
                <a:r>
                  <a:rPr lang="en-US" sz="2700" dirty="0">
                    <a:solidFill>
                      <a:srgbClr val="155219"/>
                    </a:solidFill>
                  </a:rPr>
                  <a:t> </a:t>
                </a:r>
                <a:r>
                  <a:rPr lang="en-US" sz="2100" dirty="0">
                    <a:solidFill>
                      <a:srgbClr val="155219"/>
                    </a:solidFill>
                  </a:rPr>
                  <a:t>‘sweet spot’</a:t>
                </a:r>
              </a:p>
            </p:txBody>
          </p:sp>
        </p:grpSp>
        <p:grpSp>
          <p:nvGrpSpPr>
            <p:cNvPr id="16" name="Group 15"/>
            <p:cNvGrpSpPr/>
            <p:nvPr/>
          </p:nvGrpSpPr>
          <p:grpSpPr>
            <a:xfrm>
              <a:off x="4675905" y="3949593"/>
              <a:ext cx="2791006" cy="323165"/>
              <a:chOff x="4710539" y="5266120"/>
              <a:chExt cx="3721341" cy="430886"/>
            </a:xfrm>
          </p:grpSpPr>
          <p:sp>
            <p:nvSpPr>
              <p:cNvPr id="13" name="Rectangle 12"/>
              <p:cNvSpPr/>
              <p:nvPr/>
            </p:nvSpPr>
            <p:spPr>
              <a:xfrm>
                <a:off x="4710539" y="5340825"/>
                <a:ext cx="3721341" cy="350472"/>
              </a:xfrm>
              <a:prstGeom prst="rect">
                <a:avLst/>
              </a:prstGeom>
              <a:solidFill>
                <a:srgbClr val="FF0000">
                  <a:alpha val="2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5" name="TextBox 14"/>
              <p:cNvSpPr txBox="1"/>
              <p:nvPr/>
            </p:nvSpPr>
            <p:spPr>
              <a:xfrm>
                <a:off x="5841990" y="5266120"/>
                <a:ext cx="1359657" cy="430886"/>
              </a:xfrm>
              <a:prstGeom prst="rect">
                <a:avLst/>
              </a:prstGeom>
              <a:noFill/>
              <a:ln>
                <a:noFill/>
              </a:ln>
            </p:spPr>
            <p:txBody>
              <a:bodyPr wrap="square" rtlCol="0">
                <a:spAutoFit/>
              </a:bodyPr>
              <a:lstStyle/>
              <a:p>
                <a:pPr algn="ctr"/>
                <a:r>
                  <a:rPr lang="en-US" sz="1500" dirty="0">
                    <a:solidFill>
                      <a:srgbClr val="FF0000"/>
                    </a:solidFill>
                    <a:latin typeface="Times New Roman"/>
                    <a:cs typeface="Times New Roman"/>
                  </a:rPr>
                  <a:t>SKA 1</a:t>
                </a:r>
              </a:p>
            </p:txBody>
          </p:sp>
        </p:grpSp>
        <p:sp>
          <p:nvSpPr>
            <p:cNvPr id="19" name="TextBox 18"/>
            <p:cNvSpPr txBox="1"/>
            <p:nvPr/>
          </p:nvSpPr>
          <p:spPr>
            <a:xfrm>
              <a:off x="4675904" y="3459337"/>
              <a:ext cx="700726" cy="276999"/>
            </a:xfrm>
            <a:prstGeom prst="rect">
              <a:avLst/>
            </a:prstGeom>
            <a:noFill/>
          </p:spPr>
          <p:txBody>
            <a:bodyPr wrap="square" rtlCol="0">
              <a:spAutoFit/>
            </a:bodyPr>
            <a:lstStyle/>
            <a:p>
              <a:r>
                <a:rPr lang="en-US" sz="1200" dirty="0"/>
                <a:t>VLA</a:t>
              </a:r>
            </a:p>
          </p:txBody>
        </p:sp>
        <p:sp>
          <p:nvSpPr>
            <p:cNvPr id="20" name="TextBox 19"/>
            <p:cNvSpPr txBox="1"/>
            <p:nvPr/>
          </p:nvSpPr>
          <p:spPr>
            <a:xfrm>
              <a:off x="6582723" y="1585074"/>
              <a:ext cx="650932" cy="461665"/>
            </a:xfrm>
            <a:prstGeom prst="rect">
              <a:avLst/>
            </a:prstGeom>
            <a:noFill/>
          </p:spPr>
          <p:txBody>
            <a:bodyPr wrap="square" rtlCol="0">
              <a:spAutoFit/>
            </a:bodyPr>
            <a:lstStyle/>
            <a:p>
              <a:r>
                <a:rPr lang="en-US" sz="1200" dirty="0"/>
                <a:t>ALMA/</a:t>
              </a:r>
              <a:r>
                <a:rPr lang="en-US" sz="1200" dirty="0" err="1"/>
                <a:t>Noema</a:t>
              </a:r>
              <a:endParaRPr lang="en-US" sz="1200" dirty="0"/>
            </a:p>
          </p:txBody>
        </p:sp>
      </p:grpSp>
      <p:sp>
        <p:nvSpPr>
          <p:cNvPr id="17" name="TextBox 16"/>
          <p:cNvSpPr txBox="1"/>
          <p:nvPr/>
        </p:nvSpPr>
        <p:spPr>
          <a:xfrm>
            <a:off x="3148854" y="-145676"/>
            <a:ext cx="184731" cy="248209"/>
          </a:xfrm>
          <a:prstGeom prst="rect">
            <a:avLst/>
          </a:prstGeom>
          <a:noFill/>
        </p:spPr>
        <p:txBody>
          <a:bodyPr wrap="none" rtlCol="0">
            <a:spAutoFit/>
          </a:bodyPr>
          <a:lstStyle/>
          <a:p>
            <a:endParaRPr lang="en-US" sz="1013" dirty="0"/>
          </a:p>
        </p:txBody>
      </p:sp>
      <p:grpSp>
        <p:nvGrpSpPr>
          <p:cNvPr id="18" name="Group 17"/>
          <p:cNvGrpSpPr/>
          <p:nvPr/>
        </p:nvGrpSpPr>
        <p:grpSpPr>
          <a:xfrm>
            <a:off x="4843374" y="175893"/>
            <a:ext cx="4229676" cy="2769627"/>
            <a:chOff x="3795060" y="-185012"/>
            <a:chExt cx="5524308" cy="4069718"/>
          </a:xfrm>
        </p:grpSpPr>
        <p:grpSp>
          <p:nvGrpSpPr>
            <p:cNvPr id="23" name="Group 22"/>
            <p:cNvGrpSpPr/>
            <p:nvPr/>
          </p:nvGrpSpPr>
          <p:grpSpPr>
            <a:xfrm>
              <a:off x="3795060" y="-185012"/>
              <a:ext cx="5524308" cy="4069718"/>
              <a:chOff x="3720353" y="83930"/>
              <a:chExt cx="5330071" cy="3820136"/>
            </a:xfrm>
          </p:grpSpPr>
          <p:pic>
            <p:nvPicPr>
              <p:cNvPr id="25" name="Picture 24" descr="SFR_30_line_nocont_march23_6_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0353" y="83930"/>
                <a:ext cx="5330071" cy="3820136"/>
              </a:xfrm>
              <a:prstGeom prst="rect">
                <a:avLst/>
              </a:prstGeom>
            </p:spPr>
          </p:pic>
          <p:sp>
            <p:nvSpPr>
              <p:cNvPr id="26" name="TextBox 25"/>
              <p:cNvSpPr txBox="1"/>
              <p:nvPr/>
            </p:nvSpPr>
            <p:spPr>
              <a:xfrm>
                <a:off x="5999207" y="453378"/>
                <a:ext cx="2615584" cy="400903"/>
              </a:xfrm>
              <a:prstGeom prst="rect">
                <a:avLst/>
              </a:prstGeom>
              <a:noFill/>
            </p:spPr>
            <p:txBody>
              <a:bodyPr wrap="square" rtlCol="0">
                <a:spAutoFit/>
              </a:bodyPr>
              <a:lstStyle/>
              <a:p>
                <a:r>
                  <a:rPr lang="en-US" sz="1100" b="0" dirty="0">
                    <a:latin typeface="Times New Roman"/>
                    <a:cs typeface="Times New Roman"/>
                  </a:rPr>
                  <a:t>z</a:t>
                </a:r>
                <a:r>
                  <a:rPr lang="en-US" sz="1100" b="0" dirty="0" smtClean="0">
                    <a:latin typeface="Times New Roman"/>
                    <a:cs typeface="Times New Roman"/>
                  </a:rPr>
                  <a:t>=5,  30 M</a:t>
                </a:r>
                <a:r>
                  <a:rPr lang="en-US" sz="1100" b="0" baseline="-25000" dirty="0" smtClean="0">
                    <a:latin typeface="Times New Roman"/>
                    <a:cs typeface="Times New Roman"/>
                  </a:rPr>
                  <a:t>o</a:t>
                </a:r>
                <a:r>
                  <a:rPr lang="en-US" sz="1100" b="0" dirty="0" smtClean="0">
                    <a:latin typeface="Times New Roman"/>
                    <a:cs typeface="Times New Roman"/>
                  </a:rPr>
                  <a:t>/</a:t>
                </a:r>
                <a:r>
                  <a:rPr lang="en-US" sz="1100" b="0" dirty="0" err="1" smtClean="0">
                    <a:latin typeface="Times New Roman"/>
                    <a:cs typeface="Times New Roman"/>
                  </a:rPr>
                  <a:t>yr</a:t>
                </a:r>
                <a:r>
                  <a:rPr lang="en-US" sz="1100" b="0" baseline="30000" dirty="0" smtClean="0">
                    <a:latin typeface="Times New Roman"/>
                    <a:cs typeface="Times New Roman"/>
                  </a:rPr>
                  <a:t>,</a:t>
                </a:r>
                <a:r>
                  <a:rPr lang="en-US" sz="1100" b="0" dirty="0" smtClean="0">
                    <a:latin typeface="Times New Roman"/>
                    <a:cs typeface="Times New Roman"/>
                  </a:rPr>
                  <a:t>  1hr, 300 km/s</a:t>
                </a:r>
                <a:endParaRPr lang="en-US" sz="1200" b="0" dirty="0"/>
              </a:p>
            </p:txBody>
          </p:sp>
        </p:grpSp>
        <p:sp>
          <p:nvSpPr>
            <p:cNvPr id="24" name="Rectangle 23"/>
            <p:cNvSpPr/>
            <p:nvPr/>
          </p:nvSpPr>
          <p:spPr>
            <a:xfrm>
              <a:off x="4541520" y="257927"/>
              <a:ext cx="1483360" cy="3719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TextBox 3"/>
          <p:cNvSpPr txBox="1"/>
          <p:nvPr/>
        </p:nvSpPr>
        <p:spPr>
          <a:xfrm>
            <a:off x="5196437" y="3004281"/>
            <a:ext cx="3557650" cy="1031051"/>
          </a:xfrm>
          <a:prstGeom prst="rect">
            <a:avLst/>
          </a:prstGeom>
          <a:noFill/>
        </p:spPr>
        <p:txBody>
          <a:bodyPr wrap="square" rtlCol="0">
            <a:spAutoFit/>
          </a:bodyPr>
          <a:lstStyle/>
          <a:p>
            <a:pPr marL="285750" indent="-285750">
              <a:spcBef>
                <a:spcPts val="600"/>
              </a:spcBef>
              <a:buFont typeface="Arial" charset="0"/>
              <a:buChar char="•"/>
            </a:pPr>
            <a:r>
              <a:rPr lang="en-US" sz="1400" dirty="0" smtClean="0"/>
              <a:t>Frequency range: ideal to study dominant molecular gas tracers </a:t>
            </a:r>
          </a:p>
          <a:p>
            <a:pPr marL="285750" indent="-285750">
              <a:spcBef>
                <a:spcPts val="600"/>
              </a:spcBef>
              <a:buFont typeface="Arial" charset="0"/>
              <a:buChar char="•"/>
            </a:pPr>
            <a:r>
              <a:rPr lang="en-US" sz="1400" dirty="0" smtClean="0"/>
              <a:t>10x Sensitivity: detect star forming disk (‘main sequence’) galaxies in ~ 1hr</a:t>
            </a:r>
            <a:endParaRPr lang="en-US" sz="1400" dirty="0"/>
          </a:p>
        </p:txBody>
      </p:sp>
    </p:spTree>
    <p:extLst>
      <p:ext uri="{BB962C8B-B14F-4D97-AF65-F5344CB8AC3E}">
        <p14:creationId xmlns:p14="http://schemas.microsoft.com/office/powerpoint/2010/main" val="4435853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Box 10"/>
          <p:cNvSpPr txBox="1"/>
          <p:nvPr/>
        </p:nvSpPr>
        <p:spPr>
          <a:xfrm>
            <a:off x="1427445" y="56462"/>
            <a:ext cx="6516405" cy="1577355"/>
          </a:xfrm>
          <a:prstGeom prst="rect">
            <a:avLst/>
          </a:prstGeom>
          <a:noFill/>
        </p:spPr>
        <p:txBody>
          <a:bodyPr wrap="square" rtlCol="0">
            <a:spAutoFit/>
          </a:bodyPr>
          <a:lstStyle/>
          <a:p>
            <a:pPr algn="ctr">
              <a:spcBef>
                <a:spcPts val="450"/>
              </a:spcBef>
            </a:pPr>
            <a:r>
              <a:rPr lang="en-US" sz="2400" dirty="0" err="1">
                <a:solidFill>
                  <a:schemeClr val="bg1"/>
                </a:solidFill>
                <a:latin typeface="Times New Roman"/>
                <a:cs typeface="Times New Roman"/>
              </a:rPr>
              <a:t>ngVLA</a:t>
            </a:r>
            <a:r>
              <a:rPr lang="en-US" sz="2400" dirty="0">
                <a:solidFill>
                  <a:schemeClr val="bg1"/>
                </a:solidFill>
                <a:latin typeface="Times New Roman"/>
                <a:cs typeface="Times New Roman"/>
              </a:rPr>
              <a:t> revolution!</a:t>
            </a:r>
          </a:p>
          <a:p>
            <a:pPr>
              <a:spcBef>
                <a:spcPts val="450"/>
              </a:spcBef>
            </a:pPr>
            <a:r>
              <a:rPr lang="en-US" sz="1600" dirty="0" smtClean="0">
                <a:solidFill>
                  <a:schemeClr val="bg1"/>
                </a:solidFill>
                <a:latin typeface="Times New Roman"/>
                <a:cs typeface="Times New Roman"/>
              </a:rPr>
              <a:t>10x sensitivity + 2:1 </a:t>
            </a:r>
            <a:r>
              <a:rPr lang="en-US" sz="1600" dirty="0">
                <a:solidFill>
                  <a:schemeClr val="bg1"/>
                </a:solidFill>
                <a:latin typeface="Times New Roman"/>
                <a:cs typeface="Times New Roman"/>
              </a:rPr>
              <a:t>band ratio =&gt;  50 to 100-fold increase in </a:t>
            </a:r>
            <a:r>
              <a:rPr lang="en-US" sz="1600" dirty="0" smtClean="0">
                <a:solidFill>
                  <a:schemeClr val="bg1"/>
                </a:solidFill>
                <a:latin typeface="Times New Roman"/>
                <a:cs typeface="Times New Roman"/>
              </a:rPr>
              <a:t>CO-discovered galaxies per hour:</a:t>
            </a:r>
            <a:endParaRPr lang="en-US" sz="1600" dirty="0">
              <a:solidFill>
                <a:schemeClr val="bg1"/>
              </a:solidFill>
              <a:latin typeface="Times New Roman"/>
              <a:cs typeface="Times New Roman"/>
            </a:endParaRPr>
          </a:p>
          <a:p>
            <a:pPr marL="600075" lvl="1" indent="-257175">
              <a:spcBef>
                <a:spcPts val="450"/>
              </a:spcBef>
              <a:buFont typeface="Wingdings" charset="2"/>
              <a:buChar char="Ø"/>
            </a:pPr>
            <a:r>
              <a:rPr lang="en-US" sz="1400" dirty="0">
                <a:solidFill>
                  <a:schemeClr val="bg1"/>
                </a:solidFill>
                <a:latin typeface="Times New Roman"/>
                <a:cs typeface="Times New Roman"/>
              </a:rPr>
              <a:t>JVLA ~ </a:t>
            </a:r>
            <a:r>
              <a:rPr lang="en-US" sz="1400" dirty="0" smtClean="0">
                <a:solidFill>
                  <a:schemeClr val="bg1"/>
                </a:solidFill>
                <a:latin typeface="Times New Roman"/>
                <a:cs typeface="Times New Roman"/>
              </a:rPr>
              <a:t>1/</a:t>
            </a:r>
            <a:r>
              <a:rPr lang="en-US" sz="1400" dirty="0" err="1" smtClean="0">
                <a:solidFill>
                  <a:schemeClr val="bg1"/>
                </a:solidFill>
                <a:latin typeface="Times New Roman"/>
                <a:cs typeface="Times New Roman"/>
              </a:rPr>
              <a:t>hr</a:t>
            </a:r>
            <a:r>
              <a:rPr lang="en-US" sz="1400" dirty="0" smtClean="0">
                <a:solidFill>
                  <a:schemeClr val="bg1"/>
                </a:solidFill>
                <a:latin typeface="Times New Roman"/>
                <a:cs typeface="Times New Roman"/>
              </a:rPr>
              <a:t>,   </a:t>
            </a:r>
            <a:r>
              <a:rPr lang="en-US" sz="1400" dirty="0" err="1">
                <a:solidFill>
                  <a:schemeClr val="bg1"/>
                </a:solidFill>
                <a:latin typeface="Times New Roman"/>
                <a:cs typeface="Times New Roman"/>
              </a:rPr>
              <a:t>M</a:t>
            </a:r>
            <a:r>
              <a:rPr lang="en-US" sz="1400" baseline="-25000" dirty="0" err="1">
                <a:solidFill>
                  <a:schemeClr val="bg1"/>
                </a:solidFill>
                <a:latin typeface="Times New Roman"/>
                <a:cs typeface="Times New Roman"/>
              </a:rPr>
              <a:t>gas</a:t>
            </a:r>
            <a:r>
              <a:rPr lang="en-US" sz="1400" dirty="0">
                <a:solidFill>
                  <a:schemeClr val="bg1"/>
                </a:solidFill>
                <a:latin typeface="Times New Roman"/>
                <a:cs typeface="Times New Roman"/>
              </a:rPr>
              <a:t> &gt; 10</a:t>
            </a:r>
            <a:r>
              <a:rPr lang="en-US" sz="1400" baseline="30000" dirty="0">
                <a:solidFill>
                  <a:schemeClr val="bg1"/>
                </a:solidFill>
                <a:latin typeface="Times New Roman"/>
                <a:cs typeface="Times New Roman"/>
              </a:rPr>
              <a:t>10</a:t>
            </a:r>
            <a:r>
              <a:rPr lang="en-US" sz="1400" dirty="0">
                <a:solidFill>
                  <a:schemeClr val="bg1"/>
                </a:solidFill>
                <a:latin typeface="Times New Roman"/>
                <a:cs typeface="Times New Roman"/>
              </a:rPr>
              <a:t> M</a:t>
            </a:r>
            <a:r>
              <a:rPr lang="en-US" sz="1400" baseline="-25000" dirty="0">
                <a:solidFill>
                  <a:schemeClr val="bg1"/>
                </a:solidFill>
                <a:latin typeface="Times New Roman"/>
                <a:cs typeface="Times New Roman"/>
              </a:rPr>
              <a:t>o</a:t>
            </a:r>
          </a:p>
          <a:p>
            <a:pPr marL="600075" lvl="1" indent="-257175">
              <a:spcBef>
                <a:spcPts val="450"/>
              </a:spcBef>
              <a:buFont typeface="Wingdings" charset="2"/>
              <a:buChar char="Ø"/>
            </a:pPr>
            <a:r>
              <a:rPr lang="en-US" sz="1400" dirty="0" err="1">
                <a:solidFill>
                  <a:schemeClr val="bg1"/>
                </a:solidFill>
                <a:latin typeface="Times New Roman"/>
                <a:cs typeface="Times New Roman"/>
              </a:rPr>
              <a:t>ngVLA</a:t>
            </a:r>
            <a:r>
              <a:rPr lang="en-US" sz="1400" dirty="0">
                <a:solidFill>
                  <a:schemeClr val="bg1"/>
                </a:solidFill>
                <a:latin typeface="Times New Roman"/>
                <a:cs typeface="Times New Roman"/>
              </a:rPr>
              <a:t> ~ </a:t>
            </a:r>
            <a:r>
              <a:rPr lang="en-US" sz="1400" dirty="0" smtClean="0">
                <a:solidFill>
                  <a:schemeClr val="bg1"/>
                </a:solidFill>
                <a:latin typeface="Times New Roman"/>
                <a:cs typeface="Times New Roman"/>
              </a:rPr>
              <a:t>100/</a:t>
            </a:r>
            <a:r>
              <a:rPr lang="en-US" sz="1400" dirty="0" err="1" smtClean="0">
                <a:solidFill>
                  <a:schemeClr val="bg1"/>
                </a:solidFill>
                <a:latin typeface="Times New Roman"/>
                <a:cs typeface="Times New Roman"/>
              </a:rPr>
              <a:t>hr</a:t>
            </a:r>
            <a:r>
              <a:rPr lang="en-US" sz="1400" dirty="0" smtClean="0">
                <a:solidFill>
                  <a:schemeClr val="bg1"/>
                </a:solidFill>
                <a:latin typeface="Times New Roman"/>
                <a:cs typeface="Times New Roman"/>
              </a:rPr>
              <a:t>,   </a:t>
            </a:r>
            <a:r>
              <a:rPr lang="en-US" sz="1400" dirty="0" err="1">
                <a:solidFill>
                  <a:schemeClr val="bg1"/>
                </a:solidFill>
                <a:latin typeface="Times New Roman"/>
                <a:cs typeface="Times New Roman"/>
              </a:rPr>
              <a:t>M</a:t>
            </a:r>
            <a:r>
              <a:rPr lang="en-US" sz="1400" baseline="-25000" dirty="0" err="1">
                <a:solidFill>
                  <a:schemeClr val="bg1"/>
                </a:solidFill>
                <a:latin typeface="Times New Roman"/>
                <a:cs typeface="Times New Roman"/>
              </a:rPr>
              <a:t>gas</a:t>
            </a:r>
            <a:r>
              <a:rPr lang="en-US" sz="1400" dirty="0">
                <a:solidFill>
                  <a:schemeClr val="bg1"/>
                </a:solidFill>
                <a:latin typeface="Times New Roman"/>
                <a:cs typeface="Times New Roman"/>
              </a:rPr>
              <a:t> &gt; 2x10</a:t>
            </a:r>
            <a:r>
              <a:rPr lang="en-US" sz="1400" baseline="30000" dirty="0">
                <a:solidFill>
                  <a:schemeClr val="bg1"/>
                </a:solidFill>
                <a:latin typeface="Times New Roman"/>
                <a:cs typeface="Times New Roman"/>
              </a:rPr>
              <a:t>9</a:t>
            </a:r>
            <a:r>
              <a:rPr lang="en-US" sz="1400" dirty="0">
                <a:solidFill>
                  <a:schemeClr val="bg1"/>
                </a:solidFill>
                <a:latin typeface="Times New Roman"/>
                <a:cs typeface="Times New Roman"/>
              </a:rPr>
              <a:t> M</a:t>
            </a:r>
            <a:r>
              <a:rPr lang="en-US" sz="1400" baseline="-25000" dirty="0">
                <a:solidFill>
                  <a:schemeClr val="bg1"/>
                </a:solidFill>
                <a:latin typeface="Times New Roman"/>
                <a:cs typeface="Times New Roman"/>
              </a:rPr>
              <a:t>o</a:t>
            </a:r>
          </a:p>
        </p:txBody>
      </p:sp>
      <p:grpSp>
        <p:nvGrpSpPr>
          <p:cNvPr id="14" name="Group 13"/>
          <p:cNvGrpSpPr/>
          <p:nvPr/>
        </p:nvGrpSpPr>
        <p:grpSpPr>
          <a:xfrm>
            <a:off x="851699" y="1669991"/>
            <a:ext cx="7353424" cy="2686811"/>
            <a:chOff x="1165363" y="2147427"/>
            <a:chExt cx="6810623" cy="2334632"/>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5363" y="2608678"/>
              <a:ext cx="3347003" cy="1873381"/>
            </a:xfrm>
            <a:prstGeom prst="rect">
              <a:avLst/>
            </a:prstGeom>
            <a:ln>
              <a:solidFill>
                <a:srgbClr val="FF0000"/>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8983" y="2608678"/>
              <a:ext cx="3347003" cy="1873381"/>
            </a:xfrm>
            <a:prstGeom prst="rect">
              <a:avLst/>
            </a:prstGeom>
            <a:ln>
              <a:solidFill>
                <a:srgbClr val="FF0000"/>
              </a:solidFill>
            </a:ln>
          </p:spPr>
        </p:pic>
        <p:sp>
          <p:nvSpPr>
            <p:cNvPr id="12" name="TextBox 11"/>
            <p:cNvSpPr txBox="1"/>
            <p:nvPr/>
          </p:nvSpPr>
          <p:spPr>
            <a:xfrm>
              <a:off x="3508429" y="2608678"/>
              <a:ext cx="787760" cy="248209"/>
            </a:xfrm>
            <a:prstGeom prst="rect">
              <a:avLst/>
            </a:prstGeom>
            <a:noFill/>
          </p:spPr>
          <p:txBody>
            <a:bodyPr wrap="square" rtlCol="0">
              <a:spAutoFit/>
            </a:bodyPr>
            <a:lstStyle/>
            <a:p>
              <a:r>
                <a:rPr lang="en-US" sz="1013">
                  <a:solidFill>
                    <a:schemeClr val="bg1"/>
                  </a:solidFill>
                </a:rPr>
                <a:t>HST stars</a:t>
              </a:r>
            </a:p>
          </p:txBody>
        </p:sp>
        <p:sp>
          <p:nvSpPr>
            <p:cNvPr id="13" name="TextBox 12"/>
            <p:cNvSpPr txBox="1"/>
            <p:nvPr/>
          </p:nvSpPr>
          <p:spPr>
            <a:xfrm>
              <a:off x="6908938" y="2608678"/>
              <a:ext cx="950429" cy="248209"/>
            </a:xfrm>
            <a:prstGeom prst="rect">
              <a:avLst/>
            </a:prstGeom>
            <a:noFill/>
          </p:spPr>
          <p:txBody>
            <a:bodyPr wrap="square" rtlCol="0">
              <a:spAutoFit/>
            </a:bodyPr>
            <a:lstStyle/>
            <a:p>
              <a:r>
                <a:rPr lang="en-US" sz="1013" dirty="0" err="1">
                  <a:solidFill>
                    <a:schemeClr val="bg1"/>
                  </a:solidFill>
                </a:rPr>
                <a:t>ngVLA</a:t>
              </a:r>
              <a:r>
                <a:rPr lang="en-US" sz="1013" dirty="0">
                  <a:solidFill>
                    <a:schemeClr val="bg1"/>
                  </a:solidFill>
                </a:rPr>
                <a:t> CO</a:t>
              </a:r>
            </a:p>
          </p:txBody>
        </p:sp>
        <p:sp>
          <p:nvSpPr>
            <p:cNvPr id="2" name="TextBox 1"/>
            <p:cNvSpPr txBox="1"/>
            <p:nvPr/>
          </p:nvSpPr>
          <p:spPr>
            <a:xfrm>
              <a:off x="2223881" y="2147427"/>
              <a:ext cx="5359676" cy="697050"/>
            </a:xfrm>
            <a:prstGeom prst="rect">
              <a:avLst/>
            </a:prstGeom>
            <a:noFill/>
          </p:spPr>
          <p:txBody>
            <a:bodyPr wrap="square" rtlCol="0">
              <a:spAutoFit/>
            </a:bodyPr>
            <a:lstStyle/>
            <a:p>
              <a:pPr marL="600075" lvl="1" indent="-257175">
                <a:spcBef>
                  <a:spcPts val="450"/>
                </a:spcBef>
                <a:buFont typeface="Wingdings" charset="2"/>
                <a:buChar char="Ø"/>
              </a:pPr>
              <a:endParaRPr lang="en-US" sz="1500" baseline="-25000" dirty="0">
                <a:latin typeface="Times New Roman"/>
                <a:cs typeface="Times New Roman"/>
              </a:endParaRPr>
            </a:p>
            <a:p>
              <a:pPr>
                <a:spcBef>
                  <a:spcPts val="450"/>
                </a:spcBef>
              </a:pPr>
              <a:r>
                <a:rPr lang="en-US" sz="1500" i="1" dirty="0">
                  <a:solidFill>
                    <a:schemeClr val="bg1"/>
                  </a:solidFill>
                  <a:latin typeface="Times New Roman"/>
                  <a:cs typeface="Times New Roman"/>
                </a:rPr>
                <a:t>Galaxy counts in CO ~ deepest optical fields, with redshifts (3D)!</a:t>
              </a:r>
            </a:p>
            <a:p>
              <a:endParaRPr lang="en-US" sz="1013" dirty="0"/>
            </a:p>
          </p:txBody>
        </p:sp>
      </p:grpSp>
    </p:spTree>
    <p:extLst>
      <p:ext uri="{BB962C8B-B14F-4D97-AF65-F5344CB8AC3E}">
        <p14:creationId xmlns:p14="http://schemas.microsoft.com/office/powerpoint/2010/main" val="17715410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528" y="-978409"/>
            <a:ext cx="8153370" cy="6300331"/>
          </a:xfrm>
          <a:prstGeom prst="rect">
            <a:avLst/>
          </a:prstGeom>
        </p:spPr>
      </p:pic>
      <p:sp>
        <p:nvSpPr>
          <p:cNvPr id="11" name="Text Placeholder 10"/>
          <p:cNvSpPr>
            <a:spLocks noGrp="1"/>
          </p:cNvSpPr>
          <p:nvPr>
            <p:ph type="body" sz="quarter" idx="10"/>
          </p:nvPr>
        </p:nvSpPr>
        <p:spPr/>
        <p:txBody>
          <a:bodyPr/>
          <a:lstStyle/>
          <a:p>
            <a:fld id="{F3FD8F0B-B218-4157-AF30-1DBB058167FB}" type="slidenum">
              <a:rPr lang="en-US" smtClean="0"/>
              <a:t>14</a:t>
            </a:fld>
            <a:endParaRPr lang="en-US" dirty="0"/>
          </a:p>
        </p:txBody>
      </p:sp>
      <p:sp>
        <p:nvSpPr>
          <p:cNvPr id="28" name="TextBox 27"/>
          <p:cNvSpPr txBox="1"/>
          <p:nvPr/>
        </p:nvSpPr>
        <p:spPr>
          <a:xfrm>
            <a:off x="2006082" y="301525"/>
            <a:ext cx="5135382" cy="707886"/>
          </a:xfrm>
          <a:prstGeom prst="rect">
            <a:avLst/>
          </a:prstGeom>
          <a:noFill/>
        </p:spPr>
        <p:txBody>
          <a:bodyPr wrap="square" rtlCol="0">
            <a:spAutoFit/>
          </a:bodyPr>
          <a:lstStyle/>
          <a:p>
            <a:pPr algn="ctr"/>
            <a:r>
              <a:rPr lang="en-US" sz="2000" dirty="0">
                <a:latin typeface="Times New Roman"/>
                <a:cs typeface="Times New Roman"/>
              </a:rPr>
              <a:t>Imaging the fuel for star formation during epoch of galaxy assembly: massive disk galaxy</a:t>
            </a:r>
          </a:p>
        </p:txBody>
      </p:sp>
      <p:sp>
        <p:nvSpPr>
          <p:cNvPr id="29" name="TextBox 28"/>
          <p:cNvSpPr txBox="1"/>
          <p:nvPr/>
        </p:nvSpPr>
        <p:spPr>
          <a:xfrm>
            <a:off x="2418220" y="3384247"/>
            <a:ext cx="4421564" cy="1000274"/>
          </a:xfrm>
          <a:prstGeom prst="rect">
            <a:avLst/>
          </a:prstGeom>
          <a:solidFill>
            <a:schemeClr val="bg1"/>
          </a:solidFill>
        </p:spPr>
        <p:txBody>
          <a:bodyPr wrap="square" rtlCol="0">
            <a:spAutoFit/>
          </a:bodyPr>
          <a:lstStyle/>
          <a:p>
            <a:pPr marL="192881" indent="-192881">
              <a:spcBef>
                <a:spcPts val="338"/>
              </a:spcBef>
              <a:buFont typeface="Arial"/>
              <a:buChar char="•"/>
            </a:pPr>
            <a:r>
              <a:rPr lang="en-US" sz="1800" dirty="0">
                <a:latin typeface="Times New Roman"/>
                <a:cs typeface="Times New Roman"/>
              </a:rPr>
              <a:t>Resolution = 0.15” =&gt; 1kpc </a:t>
            </a:r>
          </a:p>
          <a:p>
            <a:pPr marL="192881" indent="-192881">
              <a:spcBef>
                <a:spcPts val="338"/>
              </a:spcBef>
              <a:buFont typeface="Arial"/>
              <a:buChar char="•"/>
            </a:pPr>
            <a:r>
              <a:rPr lang="en-US" sz="1800" dirty="0">
                <a:latin typeface="Times New Roman"/>
                <a:cs typeface="Times New Roman"/>
              </a:rPr>
              <a:t>Sensitivity 3</a:t>
            </a:r>
            <a:r>
              <a:rPr lang="en-US" sz="1800" dirty="0" smtClean="0">
                <a:latin typeface="Times New Roman"/>
                <a:cs typeface="Times New Roman"/>
              </a:rPr>
              <a:t>0hrs </a:t>
            </a:r>
            <a:r>
              <a:rPr lang="en-US" sz="1800" dirty="0">
                <a:latin typeface="Times New Roman"/>
                <a:cs typeface="Times New Roman"/>
              </a:rPr>
              <a:t>~  few 10</a:t>
            </a:r>
            <a:r>
              <a:rPr lang="en-US" sz="1800" baseline="30000" dirty="0">
                <a:latin typeface="Times New Roman"/>
                <a:cs typeface="Times New Roman"/>
              </a:rPr>
              <a:t>8</a:t>
            </a:r>
            <a:r>
              <a:rPr lang="en-US" sz="1800" dirty="0">
                <a:latin typeface="Times New Roman"/>
                <a:cs typeface="Times New Roman"/>
              </a:rPr>
              <a:t> M</a:t>
            </a:r>
            <a:r>
              <a:rPr lang="en-US" sz="1800" baseline="-25000" dirty="0">
                <a:latin typeface="Times New Roman"/>
                <a:cs typeface="Times New Roman"/>
              </a:rPr>
              <a:t>o  </a:t>
            </a:r>
            <a:r>
              <a:rPr lang="en-US" sz="1800" dirty="0">
                <a:latin typeface="Times New Roman"/>
                <a:cs typeface="Times New Roman"/>
              </a:rPr>
              <a:t>at z ~ </a:t>
            </a:r>
            <a:r>
              <a:rPr lang="en-US" sz="1800" dirty="0" smtClean="0">
                <a:latin typeface="Times New Roman"/>
                <a:cs typeface="Times New Roman"/>
              </a:rPr>
              <a:t>2 to 4</a:t>
            </a:r>
            <a:endParaRPr lang="en-US" sz="1800" dirty="0">
              <a:latin typeface="Times New Roman"/>
              <a:cs typeface="Times New Roman"/>
            </a:endParaRPr>
          </a:p>
          <a:p>
            <a:pPr marL="192881" indent="-192881">
              <a:spcBef>
                <a:spcPts val="338"/>
              </a:spcBef>
              <a:buFont typeface="Arial"/>
              <a:buChar char="•"/>
            </a:pPr>
            <a:r>
              <a:rPr lang="en-US" sz="1800" dirty="0">
                <a:latin typeface="Times New Roman"/>
                <a:cs typeface="Times New Roman"/>
              </a:rPr>
              <a:t>Imaging gas dynamics</a:t>
            </a:r>
            <a:endParaRPr lang="en-US" sz="1800" dirty="0"/>
          </a:p>
        </p:txBody>
      </p:sp>
      <p:sp>
        <p:nvSpPr>
          <p:cNvPr id="7" name="TextBox 6"/>
          <p:cNvSpPr txBox="1"/>
          <p:nvPr/>
        </p:nvSpPr>
        <p:spPr>
          <a:xfrm>
            <a:off x="7589520" y="2776208"/>
            <a:ext cx="1161288" cy="276999"/>
          </a:xfrm>
          <a:prstGeom prst="rect">
            <a:avLst/>
          </a:prstGeom>
          <a:noFill/>
        </p:spPr>
        <p:txBody>
          <a:bodyPr wrap="square" rtlCol="0">
            <a:spAutoFit/>
          </a:bodyPr>
          <a:lstStyle/>
          <a:p>
            <a:r>
              <a:rPr lang="en-US" sz="1200" smtClean="0">
                <a:solidFill>
                  <a:schemeClr val="bg1"/>
                </a:solidFill>
              </a:rPr>
              <a:t>VLA/ALMA</a:t>
            </a:r>
            <a:endParaRPr lang="en-US" sz="1200">
              <a:solidFill>
                <a:schemeClr val="bg1"/>
              </a:solidFill>
            </a:endParaRPr>
          </a:p>
        </p:txBody>
      </p:sp>
      <p:sp>
        <p:nvSpPr>
          <p:cNvPr id="9" name="TextBox 8"/>
          <p:cNvSpPr txBox="1"/>
          <p:nvPr/>
        </p:nvSpPr>
        <p:spPr>
          <a:xfrm>
            <a:off x="1243583" y="1197864"/>
            <a:ext cx="1630245" cy="276999"/>
          </a:xfrm>
          <a:prstGeom prst="rect">
            <a:avLst/>
          </a:prstGeom>
          <a:noFill/>
        </p:spPr>
        <p:txBody>
          <a:bodyPr wrap="square" rtlCol="0">
            <a:spAutoFit/>
          </a:bodyPr>
          <a:lstStyle/>
          <a:p>
            <a:r>
              <a:rPr lang="en-US" sz="1200" dirty="0"/>
              <a:t>z</a:t>
            </a:r>
            <a:r>
              <a:rPr lang="en-US" sz="1200" dirty="0" smtClean="0"/>
              <a:t>=4.2, 100M</a:t>
            </a:r>
            <a:r>
              <a:rPr lang="en-US" sz="1200" baseline="-25000" dirty="0" smtClean="0"/>
              <a:t>o</a:t>
            </a:r>
            <a:r>
              <a:rPr lang="en-US" sz="1200" dirty="0" smtClean="0"/>
              <a:t>/</a:t>
            </a:r>
            <a:r>
              <a:rPr lang="en-US" sz="1200" dirty="0" err="1" smtClean="0"/>
              <a:t>yr</a:t>
            </a:r>
            <a:r>
              <a:rPr lang="en-US" sz="1200" dirty="0" smtClean="0"/>
              <a:t>, CO2-1</a:t>
            </a:r>
            <a:endParaRPr lang="en-US" sz="1200" dirty="0"/>
          </a:p>
        </p:txBody>
      </p:sp>
      <p:sp>
        <p:nvSpPr>
          <p:cNvPr id="10" name="TextBox 9"/>
          <p:cNvSpPr txBox="1"/>
          <p:nvPr/>
        </p:nvSpPr>
        <p:spPr>
          <a:xfrm>
            <a:off x="1635467" y="2713179"/>
            <a:ext cx="1401645" cy="276999"/>
          </a:xfrm>
          <a:prstGeom prst="rect">
            <a:avLst/>
          </a:prstGeom>
          <a:noFill/>
        </p:spPr>
        <p:txBody>
          <a:bodyPr wrap="square" rtlCol="0">
            <a:spAutoFit/>
          </a:bodyPr>
          <a:lstStyle/>
          <a:p>
            <a:r>
              <a:rPr lang="en-US" sz="1200" smtClean="0"/>
              <a:t>44GHz </a:t>
            </a:r>
            <a:r>
              <a:rPr lang="en-US" sz="1200" dirty="0" err="1" smtClean="0"/>
              <a:t>ngVLA</a:t>
            </a:r>
            <a:r>
              <a:rPr lang="en-US" sz="1200" dirty="0" smtClean="0"/>
              <a:t> 30hr</a:t>
            </a:r>
            <a:endParaRPr lang="en-US" sz="1200" dirty="0"/>
          </a:p>
        </p:txBody>
      </p:sp>
    </p:spTree>
    <p:extLst>
      <p:ext uri="{BB962C8B-B14F-4D97-AF65-F5344CB8AC3E}">
        <p14:creationId xmlns:p14="http://schemas.microsoft.com/office/powerpoint/2010/main" val="7841137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creen Shot 2015-07-15 at 2.41.5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6818" y="779277"/>
            <a:ext cx="3249975" cy="2102644"/>
          </a:xfrm>
          <a:prstGeom prst="rect">
            <a:avLst/>
          </a:prstGeom>
        </p:spPr>
      </p:pic>
      <p:sp>
        <p:nvSpPr>
          <p:cNvPr id="67587" name="TextBox 2"/>
          <p:cNvSpPr txBox="1">
            <a:spLocks noChangeArrowheads="1"/>
          </p:cNvSpPr>
          <p:nvPr/>
        </p:nvSpPr>
        <p:spPr bwMode="auto">
          <a:xfrm>
            <a:off x="1992820" y="95365"/>
            <a:ext cx="5328617" cy="600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algn="ctr" eaLnBrk="1" hangingPunct="1"/>
            <a:r>
              <a:rPr lang="en-US" sz="1800" b="0" dirty="0"/>
              <a:t>Next-Gen Synergy: Cosmic Conversion of Gas to Stars</a:t>
            </a:r>
          </a:p>
          <a:p>
            <a:pPr algn="ctr" eaLnBrk="1" hangingPunct="1"/>
            <a:r>
              <a:rPr lang="en-US" sz="1500" b="0" dirty="0"/>
              <a:t>‘Precision galaxy formation’</a:t>
            </a:r>
          </a:p>
        </p:txBody>
      </p:sp>
      <p:sp>
        <p:nvSpPr>
          <p:cNvPr id="67588" name="TextBox 3"/>
          <p:cNvSpPr txBox="1">
            <a:spLocks noChangeArrowheads="1"/>
          </p:cNvSpPr>
          <p:nvPr/>
        </p:nvSpPr>
        <p:spPr bwMode="auto">
          <a:xfrm>
            <a:off x="1299298" y="3112895"/>
            <a:ext cx="3689081" cy="323165"/>
          </a:xfrm>
          <a:prstGeom prst="rect">
            <a:avLst/>
          </a:prstGeom>
          <a:solidFill>
            <a:srgbClr val="FFFFFF"/>
          </a:solidFill>
          <a:ln>
            <a:noFill/>
          </a:ln>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spcAft>
                <a:spcPts val="450"/>
              </a:spcAft>
            </a:pPr>
            <a:r>
              <a:rPr lang="en-US" sz="1500" b="0" dirty="0"/>
              <a:t>JWST/ELT/OST</a:t>
            </a:r>
            <a:r>
              <a:rPr lang="en-US" sz="1500" b="0"/>
              <a:t>: stars, star formation, dust</a:t>
            </a:r>
            <a:endParaRPr lang="en-US" sz="1500" b="0" dirty="0"/>
          </a:p>
        </p:txBody>
      </p:sp>
      <p:cxnSp>
        <p:nvCxnSpPr>
          <p:cNvPr id="5" name="Straight Arrow Connector 4"/>
          <p:cNvCxnSpPr/>
          <p:nvPr/>
        </p:nvCxnSpPr>
        <p:spPr>
          <a:xfrm flipH="1">
            <a:off x="3857012" y="1534396"/>
            <a:ext cx="151575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6" name="Picture 5" descr="imag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4122" y="3540138"/>
            <a:ext cx="1953291" cy="1407446"/>
          </a:xfrm>
          <a:prstGeom prst="rect">
            <a:avLst/>
          </a:prstGeom>
        </p:spPr>
      </p:pic>
      <p:pic>
        <p:nvPicPr>
          <p:cNvPr id="15" name="Picture 14" descr="vlasample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9576" y="3674767"/>
            <a:ext cx="2706367" cy="1272817"/>
          </a:xfrm>
          <a:prstGeom prst="rect">
            <a:avLst/>
          </a:prstGeom>
        </p:spPr>
      </p:pic>
      <p:sp>
        <p:nvSpPr>
          <p:cNvPr id="7" name="TextBox 6"/>
          <p:cNvSpPr txBox="1"/>
          <p:nvPr/>
        </p:nvSpPr>
        <p:spPr>
          <a:xfrm>
            <a:off x="5382392" y="3074733"/>
            <a:ext cx="2666798" cy="553998"/>
          </a:xfrm>
          <a:prstGeom prst="rect">
            <a:avLst/>
          </a:prstGeom>
          <a:noFill/>
        </p:spPr>
        <p:txBody>
          <a:bodyPr wrap="square" rtlCol="0">
            <a:spAutoFit/>
          </a:bodyPr>
          <a:lstStyle/>
          <a:p>
            <a:pPr algn="l"/>
            <a:r>
              <a:rPr lang="en-US" dirty="0" err="1">
                <a:latin typeface="Times New Roman"/>
                <a:cs typeface="Times New Roman"/>
              </a:rPr>
              <a:t>ngVLA</a:t>
            </a:r>
            <a:r>
              <a:rPr lang="en-US" dirty="0">
                <a:latin typeface="Times New Roman"/>
                <a:cs typeface="Times New Roman"/>
              </a:rPr>
              <a:t>: </a:t>
            </a:r>
            <a:r>
              <a:rPr lang="en-US" sz="1500" dirty="0">
                <a:latin typeface="Times New Roman"/>
                <a:cs typeface="Times New Roman"/>
              </a:rPr>
              <a:t>cold gas fueling cosmic star formation</a:t>
            </a:r>
          </a:p>
        </p:txBody>
      </p:sp>
      <p:grpSp>
        <p:nvGrpSpPr>
          <p:cNvPr id="10" name="Group 9"/>
          <p:cNvGrpSpPr/>
          <p:nvPr/>
        </p:nvGrpSpPr>
        <p:grpSpPr>
          <a:xfrm>
            <a:off x="4874074" y="748148"/>
            <a:ext cx="3224097" cy="2262744"/>
            <a:chOff x="5037399" y="1608792"/>
            <a:chExt cx="3584974" cy="2556040"/>
          </a:xfrm>
        </p:grpSpPr>
        <p:grpSp>
          <p:nvGrpSpPr>
            <p:cNvPr id="11" name="Group 10"/>
            <p:cNvGrpSpPr/>
            <p:nvPr/>
          </p:nvGrpSpPr>
          <p:grpSpPr>
            <a:xfrm>
              <a:off x="5037399" y="1608792"/>
              <a:ext cx="3584974" cy="2556040"/>
              <a:chOff x="6716531" y="1296343"/>
              <a:chExt cx="4779965" cy="3408053"/>
            </a:xfrm>
          </p:grpSpPr>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16531" y="1296343"/>
                <a:ext cx="4779965" cy="3408053"/>
              </a:xfrm>
              <a:prstGeom prst="rect">
                <a:avLst/>
              </a:prstGeom>
              <a:ln>
                <a:noFill/>
              </a:ln>
            </p:spPr>
          </p:pic>
          <p:sp>
            <p:nvSpPr>
              <p:cNvPr id="16" name="TextBox 15"/>
              <p:cNvSpPr txBox="1"/>
              <p:nvPr/>
            </p:nvSpPr>
            <p:spPr>
              <a:xfrm>
                <a:off x="10566400" y="1454466"/>
                <a:ext cx="714703" cy="417205"/>
              </a:xfrm>
              <a:prstGeom prst="rect">
                <a:avLst/>
              </a:prstGeom>
              <a:noFill/>
            </p:spPr>
            <p:txBody>
              <a:bodyPr wrap="square" rtlCol="0">
                <a:spAutoFit/>
              </a:bodyPr>
              <a:lstStyle/>
              <a:p>
                <a:r>
                  <a:rPr lang="en-US" sz="1200"/>
                  <a:t>Gas</a:t>
                </a:r>
              </a:p>
            </p:txBody>
          </p:sp>
          <p:sp>
            <p:nvSpPr>
              <p:cNvPr id="17" name="TextBox 16"/>
              <p:cNvSpPr txBox="1"/>
              <p:nvPr/>
            </p:nvSpPr>
            <p:spPr>
              <a:xfrm>
                <a:off x="8255172" y="3758653"/>
                <a:ext cx="1067501" cy="347670"/>
              </a:xfrm>
              <a:prstGeom prst="rect">
                <a:avLst/>
              </a:prstGeom>
              <a:noFill/>
            </p:spPr>
            <p:txBody>
              <a:bodyPr wrap="square" rtlCol="0">
                <a:spAutoFit/>
              </a:bodyPr>
              <a:lstStyle/>
              <a:p>
                <a:r>
                  <a:rPr lang="en-US" sz="900" dirty="0">
                    <a:solidFill>
                      <a:srgbClr val="FF0000"/>
                    </a:solidFill>
                  </a:rPr>
                  <a:t>ALMA</a:t>
                </a:r>
              </a:p>
            </p:txBody>
          </p:sp>
          <p:sp>
            <p:nvSpPr>
              <p:cNvPr id="18" name="TextBox 17"/>
              <p:cNvSpPr txBox="1"/>
              <p:nvPr/>
            </p:nvSpPr>
            <p:spPr>
              <a:xfrm>
                <a:off x="8432800" y="2851427"/>
                <a:ext cx="1067501" cy="347670"/>
              </a:xfrm>
              <a:prstGeom prst="rect">
                <a:avLst/>
              </a:prstGeom>
              <a:noFill/>
            </p:spPr>
            <p:txBody>
              <a:bodyPr wrap="square" rtlCol="0">
                <a:spAutoFit/>
              </a:bodyPr>
              <a:lstStyle/>
              <a:p>
                <a:r>
                  <a:rPr lang="en-US" sz="900" dirty="0">
                    <a:solidFill>
                      <a:srgbClr val="008F00"/>
                    </a:solidFill>
                  </a:rPr>
                  <a:t>NGVLA</a:t>
                </a:r>
              </a:p>
            </p:txBody>
          </p:sp>
        </p:grpSp>
        <p:sp>
          <p:nvSpPr>
            <p:cNvPr id="13" name="TextBox 12"/>
            <p:cNvSpPr txBox="1"/>
            <p:nvPr/>
          </p:nvSpPr>
          <p:spPr>
            <a:xfrm>
              <a:off x="7606966" y="3471446"/>
              <a:ext cx="821156" cy="312904"/>
            </a:xfrm>
            <a:prstGeom prst="rect">
              <a:avLst/>
            </a:prstGeom>
            <a:noFill/>
          </p:spPr>
          <p:txBody>
            <a:bodyPr wrap="square" rtlCol="0">
              <a:spAutoFit/>
            </a:bodyPr>
            <a:lstStyle/>
            <a:p>
              <a:r>
                <a:rPr lang="en-US" sz="1200" dirty="0" err="1"/>
                <a:t>Decarli</a:t>
              </a:r>
              <a:endParaRPr lang="en-US" sz="1200" dirty="0"/>
            </a:p>
          </p:txBody>
        </p:sp>
      </p:grpSp>
      <p:pic>
        <p:nvPicPr>
          <p:cNvPr id="19" name="Picture 1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73952" y="3540137"/>
            <a:ext cx="1528783" cy="1414124"/>
          </a:xfrm>
          <a:prstGeom prst="rect">
            <a:avLst/>
          </a:prstGeom>
        </p:spPr>
      </p:pic>
    </p:spTree>
    <p:extLst>
      <p:ext uri="{BB962C8B-B14F-4D97-AF65-F5344CB8AC3E}">
        <p14:creationId xmlns:p14="http://schemas.microsoft.com/office/powerpoint/2010/main" val="154182183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790" y="0"/>
            <a:ext cx="8181560" cy="595562"/>
          </a:xfrm>
        </p:spPr>
        <p:txBody>
          <a:bodyPr>
            <a:normAutofit/>
          </a:bodyPr>
          <a:lstStyle/>
          <a:p>
            <a:r>
              <a:rPr lang="en-US" sz="2400" b="1" u="sng" dirty="0" smtClean="0"/>
              <a:t>Versatility: Remarkable breadth of Science Enabled by the </a:t>
            </a:r>
            <a:r>
              <a:rPr lang="en-US" sz="2400" b="1" u="sng" dirty="0" err="1" smtClean="0"/>
              <a:t>ngVLA</a:t>
            </a:r>
            <a:endParaRPr lang="en-US" sz="2400" b="1" u="sng" dirty="0"/>
          </a:p>
        </p:txBody>
      </p:sp>
      <p:sp>
        <p:nvSpPr>
          <p:cNvPr id="5" name="Content Placeholder 2"/>
          <p:cNvSpPr txBox="1">
            <a:spLocks/>
          </p:cNvSpPr>
          <p:nvPr/>
        </p:nvSpPr>
        <p:spPr>
          <a:xfrm>
            <a:off x="333790" y="1079175"/>
            <a:ext cx="4229897" cy="336813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dirty="0" smtClean="0"/>
          </a:p>
        </p:txBody>
      </p:sp>
      <p:sp>
        <p:nvSpPr>
          <p:cNvPr id="6" name="TextBox 5"/>
          <p:cNvSpPr txBox="1"/>
          <p:nvPr/>
        </p:nvSpPr>
        <p:spPr>
          <a:xfrm>
            <a:off x="242347" y="514530"/>
            <a:ext cx="4919856" cy="4001095"/>
          </a:xfrm>
          <a:prstGeom prst="rect">
            <a:avLst/>
          </a:prstGeom>
          <a:solidFill>
            <a:schemeClr val="bg1"/>
          </a:solidFill>
        </p:spPr>
        <p:txBody>
          <a:bodyPr wrap="square" rtlCol="0">
            <a:spAutoFit/>
          </a:bodyPr>
          <a:lstStyle/>
          <a:p>
            <a:pPr>
              <a:spcBef>
                <a:spcPts val="600"/>
              </a:spcBef>
            </a:pPr>
            <a:r>
              <a:rPr lang="en-US" sz="1600" dirty="0" smtClean="0"/>
              <a:t>Time Domain</a:t>
            </a:r>
          </a:p>
          <a:p>
            <a:pPr marL="285750" indent="-285750">
              <a:spcBef>
                <a:spcPts val="600"/>
              </a:spcBef>
              <a:buFont typeface="Arial" charset="0"/>
              <a:buChar char="•"/>
            </a:pPr>
            <a:r>
              <a:rPr lang="en-US" sz="1400" dirty="0" smtClean="0"/>
              <a:t>Galactic </a:t>
            </a:r>
            <a:r>
              <a:rPr lang="en-US" sz="1400" dirty="0"/>
              <a:t>Center pulsars: </a:t>
            </a:r>
            <a:r>
              <a:rPr lang="en-US" sz="1400" i="1" dirty="0"/>
              <a:t>testing GR</a:t>
            </a:r>
          </a:p>
          <a:p>
            <a:pPr marL="285750" indent="-285750">
              <a:spcBef>
                <a:spcPts val="600"/>
              </a:spcBef>
              <a:buFont typeface="Arial" charset="0"/>
              <a:buChar char="•"/>
            </a:pPr>
            <a:r>
              <a:rPr lang="en-US" sz="1400" dirty="0"/>
              <a:t>Gravitational Wave EM Follow-up</a:t>
            </a:r>
          </a:p>
          <a:p>
            <a:pPr marL="285750" indent="-285750">
              <a:spcBef>
                <a:spcPts val="600"/>
              </a:spcBef>
              <a:buFont typeface="Arial" charset="0"/>
              <a:buChar char="•"/>
            </a:pPr>
            <a:r>
              <a:rPr lang="en-US" sz="1400" dirty="0"/>
              <a:t>Extrasolar Space </a:t>
            </a:r>
            <a:r>
              <a:rPr lang="en-US" sz="1400" dirty="0" smtClean="0"/>
              <a:t>Weather: impact on formation of life!</a:t>
            </a:r>
            <a:endParaRPr lang="en-US" sz="1400" dirty="0"/>
          </a:p>
          <a:p>
            <a:pPr marL="285750" indent="-285750">
              <a:spcBef>
                <a:spcPts val="600"/>
              </a:spcBef>
              <a:buFont typeface="Arial" charset="0"/>
              <a:buChar char="•"/>
            </a:pPr>
            <a:r>
              <a:rPr lang="en-US" sz="1400" dirty="0"/>
              <a:t>Bursting universe (FRB, GRB, TDE</a:t>
            </a:r>
            <a:r>
              <a:rPr lang="is-IS" sz="1400" dirty="0"/>
              <a:t>…)</a:t>
            </a:r>
          </a:p>
          <a:p>
            <a:pPr>
              <a:spcBef>
                <a:spcPts val="600"/>
              </a:spcBef>
            </a:pPr>
            <a:r>
              <a:rPr lang="en-US" sz="1600" dirty="0" smtClean="0"/>
              <a:t>Black Holes </a:t>
            </a:r>
            <a:endParaRPr lang="en-US" sz="1600" dirty="0"/>
          </a:p>
          <a:p>
            <a:pPr marL="285750" indent="-285750">
              <a:spcBef>
                <a:spcPts val="600"/>
              </a:spcBef>
              <a:buFont typeface="Arial" charset="0"/>
              <a:buChar char="•"/>
            </a:pPr>
            <a:r>
              <a:rPr lang="en-US" sz="1400" dirty="0" smtClean="0"/>
              <a:t>Obscured Black </a:t>
            </a:r>
            <a:r>
              <a:rPr lang="en-US" sz="1400" dirty="0"/>
              <a:t>Hole Growth and AGN Physics</a:t>
            </a:r>
          </a:p>
          <a:p>
            <a:pPr marL="285750" indent="-285750">
              <a:spcBef>
                <a:spcPts val="600"/>
              </a:spcBef>
              <a:buFont typeface="Arial" charset="0"/>
              <a:buChar char="•"/>
            </a:pPr>
            <a:r>
              <a:rPr lang="en-US" sz="1400" dirty="0"/>
              <a:t>Quasar-Mode Feedback </a:t>
            </a:r>
            <a:r>
              <a:rPr lang="en-US" sz="1400" dirty="0" smtClean="0"/>
              <a:t>and </a:t>
            </a:r>
            <a:r>
              <a:rPr lang="en-US" sz="1400" dirty="0"/>
              <a:t>the SZ Effect</a:t>
            </a:r>
          </a:p>
          <a:p>
            <a:pPr marL="285750" indent="-285750">
              <a:spcBef>
                <a:spcPts val="600"/>
              </a:spcBef>
              <a:buFont typeface="Arial" charset="0"/>
              <a:buChar char="•"/>
            </a:pPr>
            <a:r>
              <a:rPr lang="en-US" sz="1400" dirty="0" smtClean="0"/>
              <a:t>Black hole masses and H</a:t>
            </a:r>
            <a:r>
              <a:rPr lang="en-US" sz="1400" baseline="-25000" dirty="0" smtClean="0"/>
              <a:t>o</a:t>
            </a:r>
            <a:r>
              <a:rPr lang="en-US" sz="1400" dirty="0" smtClean="0"/>
              <a:t> </a:t>
            </a:r>
            <a:r>
              <a:rPr lang="en-US" sz="1400" dirty="0"/>
              <a:t>with </a:t>
            </a:r>
            <a:r>
              <a:rPr lang="en-US" sz="1400" dirty="0" smtClean="0"/>
              <a:t>Mega-Masers</a:t>
            </a:r>
          </a:p>
          <a:p>
            <a:pPr>
              <a:spcBef>
                <a:spcPts val="600"/>
              </a:spcBef>
            </a:pPr>
            <a:r>
              <a:rPr lang="en-US" sz="1600" dirty="0" smtClean="0"/>
              <a:t>Solar System and non-RA applications </a:t>
            </a:r>
          </a:p>
          <a:p>
            <a:pPr marL="285750" indent="-285750">
              <a:spcBef>
                <a:spcPts val="600"/>
              </a:spcBef>
              <a:buFont typeface="Arial" charset="0"/>
              <a:buChar char="•"/>
            </a:pPr>
            <a:r>
              <a:rPr lang="en-US" sz="1400" dirty="0" err="1" smtClean="0"/>
              <a:t>μas</a:t>
            </a:r>
            <a:r>
              <a:rPr lang="en-US" sz="1400" dirty="0" smtClean="0"/>
              <a:t> Astrometry: ICRF, Galactic structure</a:t>
            </a:r>
            <a:r>
              <a:rPr lang="is-IS" sz="1400" dirty="0" smtClean="0"/>
              <a:t>…</a:t>
            </a:r>
            <a:endParaRPr lang="en-US" sz="1400" dirty="0"/>
          </a:p>
          <a:p>
            <a:pPr marL="285750" indent="-285750">
              <a:spcBef>
                <a:spcPts val="600"/>
              </a:spcBef>
              <a:buFont typeface="Arial" charset="0"/>
              <a:buChar char="•"/>
            </a:pPr>
            <a:r>
              <a:rPr lang="en-US" sz="1400" dirty="0" smtClean="0"/>
              <a:t>Solar system remote sensing: passive and active radar</a:t>
            </a:r>
            <a:endParaRPr lang="en-US" sz="1400" dirty="0"/>
          </a:p>
          <a:p>
            <a:pPr marL="285750" indent="-285750">
              <a:spcBef>
                <a:spcPts val="600"/>
              </a:spcBef>
              <a:buFont typeface="Arial" charset="0"/>
              <a:buChar char="•"/>
            </a:pPr>
            <a:r>
              <a:rPr lang="en-US" sz="1400" dirty="0"/>
              <a:t>Spacecraft </a:t>
            </a:r>
            <a:r>
              <a:rPr lang="en-US" sz="1400" dirty="0" smtClean="0"/>
              <a:t>telemetry, tracking: </a:t>
            </a:r>
            <a:r>
              <a:rPr lang="en-US" sz="1400" i="1" dirty="0" smtClean="0"/>
              <a:t>movies from Pluto!</a:t>
            </a:r>
            <a:endParaRPr lang="en-US" sz="1400" i="1" dirty="0"/>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04166" y="496351"/>
            <a:ext cx="1866554" cy="1194595"/>
          </a:xfrm>
          <a:prstGeom prst="rect">
            <a:avLst/>
          </a:prstGeom>
        </p:spPr>
      </p:pic>
      <p:pic>
        <p:nvPicPr>
          <p:cNvPr id="12" name="Picture 11"/>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899735" y="3132083"/>
            <a:ext cx="2038376" cy="1358917"/>
          </a:xfrm>
          <a:prstGeom prst="rect">
            <a:avLst/>
          </a:prstGeom>
        </p:spPr>
      </p:pic>
      <p:pic>
        <p:nvPicPr>
          <p:cNvPr id="13" name="Picture 12"/>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012153" y="3247152"/>
            <a:ext cx="2079726" cy="1039864"/>
          </a:xfrm>
          <a:prstGeom prst="rect">
            <a:avLst/>
          </a:prstGeom>
        </p:spPr>
      </p:pic>
      <p:pic>
        <p:nvPicPr>
          <p:cNvPr id="10" name="Picture 9"/>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061754" y="514530"/>
            <a:ext cx="1929723" cy="1084904"/>
          </a:xfrm>
          <a:prstGeom prst="rect">
            <a:avLst/>
          </a:prstGeom>
        </p:spPr>
      </p:pic>
      <p:pic>
        <p:nvPicPr>
          <p:cNvPr id="9" name="Picture 8" descr="Screen Shot 2015-05-14 at 3.32.18 PM.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904164" y="1885720"/>
            <a:ext cx="2172445" cy="1137800"/>
          </a:xfrm>
          <a:prstGeom prst="rect">
            <a:avLst/>
          </a:prstGeom>
        </p:spPr>
      </p:pic>
      <p:sp>
        <p:nvSpPr>
          <p:cNvPr id="3" name="Slide Number Placeholder 2"/>
          <p:cNvSpPr>
            <a:spLocks noGrp="1"/>
          </p:cNvSpPr>
          <p:nvPr>
            <p:ph type="sldNum" sz="quarter" idx="12"/>
          </p:nvPr>
        </p:nvSpPr>
        <p:spPr/>
        <p:txBody>
          <a:bodyPr/>
          <a:lstStyle/>
          <a:p>
            <a:fld id="{C007A3FA-37C8-B64A-9EE6-D07431EEED58}" type="slidenum">
              <a:rPr lang="en-US" smtClean="0"/>
              <a:t>16</a:t>
            </a:fld>
            <a:endParaRPr lang="en-US"/>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7500487" y="1852058"/>
            <a:ext cx="1255461" cy="1142470"/>
          </a:xfrm>
          <a:prstGeom prst="rect">
            <a:avLst/>
          </a:prstGeom>
        </p:spPr>
      </p:pic>
    </p:spTree>
    <p:extLst>
      <p:ext uri="{BB962C8B-B14F-4D97-AF65-F5344CB8AC3E}">
        <p14:creationId xmlns:p14="http://schemas.microsoft.com/office/powerpoint/2010/main" val="14634711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28775" y="137200"/>
            <a:ext cx="5486400" cy="646331"/>
          </a:xfrm>
          <a:prstGeom prst="rect">
            <a:avLst/>
          </a:prstGeom>
          <a:noFill/>
        </p:spPr>
        <p:txBody>
          <a:bodyPr wrap="square" rtlCol="0">
            <a:spAutoFit/>
          </a:bodyPr>
          <a:lstStyle/>
          <a:p>
            <a:r>
              <a:rPr lang="en-US" sz="1800" dirty="0">
                <a:latin typeface="+mj-lt"/>
                <a:cs typeface="Times New Roman"/>
              </a:rPr>
              <a:t>Next step: Fine-tune Science Requirements and Map to Telescope Specifications </a:t>
            </a:r>
            <a:r>
              <a:rPr lang="en-US" sz="1800" dirty="0" smtClean="0">
                <a:latin typeface="+mj-lt"/>
                <a:cs typeface="Times New Roman"/>
              </a:rPr>
              <a:t>(80 </a:t>
            </a:r>
            <a:r>
              <a:rPr lang="en-US" sz="1800" dirty="0">
                <a:latin typeface="+mj-lt"/>
                <a:cs typeface="Times New Roman"/>
              </a:rPr>
              <a:t>use-cases to date)</a:t>
            </a:r>
          </a:p>
        </p:txBody>
      </p:sp>
      <p:graphicFrame>
        <p:nvGraphicFramePr>
          <p:cNvPr id="3" name="Table 2"/>
          <p:cNvGraphicFramePr>
            <a:graphicFrameLocks noGrp="1"/>
          </p:cNvGraphicFramePr>
          <p:nvPr>
            <p:extLst>
              <p:ext uri="{D42A27DB-BD31-4B8C-83A1-F6EECF244321}">
                <p14:modId xmlns:p14="http://schemas.microsoft.com/office/powerpoint/2010/main" val="1407172185"/>
              </p:ext>
            </p:extLst>
          </p:nvPr>
        </p:nvGraphicFramePr>
        <p:xfrm>
          <a:off x="391887" y="884343"/>
          <a:ext cx="6317672" cy="3320260"/>
        </p:xfrm>
        <a:graphic>
          <a:graphicData uri="http://schemas.openxmlformats.org/drawingml/2006/table">
            <a:tbl>
              <a:tblPr firstRow="1" bandRow="1">
                <a:tableStyleId>{5C22544A-7EE6-4342-B048-85BDC9FD1C3A}</a:tableStyleId>
              </a:tblPr>
              <a:tblGrid>
                <a:gridCol w="1245810"/>
                <a:gridCol w="2682594"/>
                <a:gridCol w="2389268"/>
              </a:tblGrid>
              <a:tr h="197328">
                <a:tc>
                  <a:txBody>
                    <a:bodyPr/>
                    <a:lstStyle/>
                    <a:p>
                      <a:r>
                        <a:rPr lang="en-US" sz="1000" dirty="0" smtClean="0"/>
                        <a:t>Goal</a:t>
                      </a:r>
                      <a:endParaRPr lang="en-US" sz="1000" dirty="0"/>
                    </a:p>
                  </a:txBody>
                  <a:tcPr marL="38576" marR="38576" marT="19289" marB="19289"/>
                </a:tc>
                <a:tc>
                  <a:txBody>
                    <a:bodyPr/>
                    <a:lstStyle/>
                    <a:p>
                      <a:r>
                        <a:rPr lang="en-US" sz="1000" dirty="0" smtClean="0"/>
                        <a:t>Science</a:t>
                      </a:r>
                      <a:r>
                        <a:rPr lang="en-US" sz="1000" baseline="0" dirty="0" smtClean="0"/>
                        <a:t> </a:t>
                      </a:r>
                      <a:r>
                        <a:rPr lang="en-US" sz="1000" dirty="0" smtClean="0"/>
                        <a:t>Requirement</a:t>
                      </a:r>
                      <a:endParaRPr lang="en-US" sz="1000" dirty="0"/>
                    </a:p>
                  </a:txBody>
                  <a:tcPr marL="38576" marR="38576" marT="19289" marB="19289"/>
                </a:tc>
                <a:tc>
                  <a:txBody>
                    <a:bodyPr/>
                    <a:lstStyle/>
                    <a:p>
                      <a:r>
                        <a:rPr lang="en-US" sz="1000" dirty="0" smtClean="0"/>
                        <a:t>Array Specification</a:t>
                      </a:r>
                      <a:endParaRPr lang="en-US" sz="1000" dirty="0"/>
                    </a:p>
                  </a:txBody>
                  <a:tcPr marL="38576" marR="38576" marT="19289" marB="19289"/>
                </a:tc>
              </a:tr>
              <a:tr h="348327">
                <a:tc>
                  <a:txBody>
                    <a:bodyPr/>
                    <a:lstStyle/>
                    <a:p>
                      <a:r>
                        <a:rPr lang="en-US" sz="1000" dirty="0" smtClean="0"/>
                        <a:t>Terrestrial-Zone Planet Formation</a:t>
                      </a:r>
                      <a:endParaRPr lang="en-US" sz="1000" dirty="0"/>
                    </a:p>
                  </a:txBody>
                  <a:tcPr marL="38576" marR="38576" marT="19289" marB="19289"/>
                </a:tc>
                <a:tc>
                  <a:txBody>
                    <a:bodyPr/>
                    <a:lstStyle/>
                    <a:p>
                      <a:r>
                        <a:rPr lang="en-US" sz="1000" dirty="0" smtClean="0"/>
                        <a:t>Optically thin</a:t>
                      </a:r>
                      <a:endParaRPr lang="en-US" sz="1000" dirty="0"/>
                    </a:p>
                  </a:txBody>
                  <a:tcPr marL="38576" marR="38576" marT="19289" marB="19289"/>
                </a:tc>
                <a:tc>
                  <a:txBody>
                    <a:bodyPr/>
                    <a:lstStyle/>
                    <a:p>
                      <a:r>
                        <a:rPr lang="en-US" sz="1000" dirty="0" smtClean="0"/>
                        <a:t>Freq ~</a:t>
                      </a:r>
                      <a:r>
                        <a:rPr lang="en-US" sz="1000" baseline="0" dirty="0" smtClean="0"/>
                        <a:t> 15 to</a:t>
                      </a:r>
                      <a:r>
                        <a:rPr lang="en-US" sz="1000" dirty="0" smtClean="0"/>
                        <a:t> 50GHz</a:t>
                      </a:r>
                      <a:endParaRPr lang="en-US" sz="1000" dirty="0"/>
                    </a:p>
                  </a:txBody>
                  <a:tcPr marL="38576" marR="38576" marT="19289" marB="19289"/>
                </a:tc>
              </a:tr>
              <a:tr h="197328">
                <a:tc>
                  <a:txBody>
                    <a:bodyPr/>
                    <a:lstStyle/>
                    <a:p>
                      <a:endParaRPr lang="en-US" sz="1000" dirty="0"/>
                    </a:p>
                  </a:txBody>
                  <a:tcPr marL="38576" marR="38576" marT="19289" marB="19289"/>
                </a:tc>
                <a:tc>
                  <a:txBody>
                    <a:bodyPr/>
                    <a:lstStyle/>
                    <a:p>
                      <a:r>
                        <a:rPr lang="en-US" sz="1000" dirty="0" smtClean="0"/>
                        <a:t>1AU at 130pc @ 30GHz</a:t>
                      </a:r>
                      <a:endParaRPr lang="en-US" sz="1000" dirty="0"/>
                    </a:p>
                  </a:txBody>
                  <a:tcPr marL="38576" marR="38576" marT="19289" marB="19289"/>
                </a:tc>
                <a:tc>
                  <a:txBody>
                    <a:bodyPr/>
                    <a:lstStyle/>
                    <a:p>
                      <a:r>
                        <a:rPr lang="en-US" sz="1000" dirty="0" smtClean="0"/>
                        <a:t>B &lt; 300-500km </a:t>
                      </a:r>
                      <a:endParaRPr lang="en-US" sz="1000" dirty="0"/>
                    </a:p>
                  </a:txBody>
                  <a:tcPr marL="38576" marR="38576" marT="19289" marB="19289"/>
                </a:tc>
              </a:tr>
              <a:tr h="197328">
                <a:tc>
                  <a:txBody>
                    <a:bodyPr/>
                    <a:lstStyle/>
                    <a:p>
                      <a:endParaRPr lang="en-US" sz="1000" dirty="0">
                        <a:ln>
                          <a:noFill/>
                        </a:ln>
                      </a:endParaRPr>
                    </a:p>
                  </a:txBody>
                  <a:tcPr marL="38576" marR="38576" marT="19289" marB="19289"/>
                </a:tc>
                <a:tc>
                  <a:txBody>
                    <a:bodyPr/>
                    <a:lstStyle/>
                    <a:p>
                      <a:r>
                        <a:rPr lang="en-US" sz="1000" dirty="0" smtClean="0"/>
                        <a:t>1K in 10hrs </a:t>
                      </a:r>
                      <a:r>
                        <a:rPr lang="en-US" sz="1000" baseline="0" dirty="0" smtClean="0"/>
                        <a:t>@ 10mas, 30GHz</a:t>
                      </a:r>
                      <a:endParaRPr lang="en-US" sz="1000" dirty="0"/>
                    </a:p>
                  </a:txBody>
                  <a:tcPr marL="38576" marR="38576" marT="19289" marB="19289"/>
                </a:tc>
                <a:tc>
                  <a:txBody>
                    <a:bodyPr/>
                    <a:lstStyle/>
                    <a:p>
                      <a:r>
                        <a:rPr lang="en-US" sz="1000" dirty="0" smtClean="0"/>
                        <a:t>A</a:t>
                      </a:r>
                      <a:r>
                        <a:rPr lang="en-US" sz="1000" baseline="-25000" dirty="0" smtClean="0"/>
                        <a:t>full</a:t>
                      </a:r>
                      <a:r>
                        <a:rPr lang="en-US" sz="1000" dirty="0" smtClean="0"/>
                        <a:t> ~ 300 x 18m; BW ~ 20GHz</a:t>
                      </a:r>
                      <a:endParaRPr lang="en-US" sz="1000" dirty="0"/>
                    </a:p>
                  </a:txBody>
                  <a:tcPr marL="38576" marR="38576" marT="19289" marB="19289"/>
                </a:tc>
              </a:tr>
              <a:tr h="348327">
                <a:tc>
                  <a:txBody>
                    <a:bodyPr/>
                    <a:lstStyle/>
                    <a:p>
                      <a:r>
                        <a:rPr lang="en-US" sz="1000" dirty="0" smtClean="0"/>
                        <a:t>Dense</a:t>
                      </a:r>
                      <a:r>
                        <a:rPr lang="en-US" sz="1000" baseline="0" dirty="0" smtClean="0"/>
                        <a:t> gas History of the Universe</a:t>
                      </a:r>
                      <a:endParaRPr lang="en-US" sz="1000" dirty="0"/>
                    </a:p>
                  </a:txBody>
                  <a:tcPr marL="38576" marR="38576" marT="19289" marB="19289"/>
                </a:tc>
                <a:tc>
                  <a:txBody>
                    <a:bodyPr/>
                    <a:lstStyle/>
                    <a:p>
                      <a:r>
                        <a:rPr lang="en-US" sz="1000" dirty="0" smtClean="0"/>
                        <a:t>CO 1-0 to z=8</a:t>
                      </a:r>
                      <a:endParaRPr lang="en-US" sz="1000" dirty="0"/>
                    </a:p>
                  </a:txBody>
                  <a:tcPr marL="38576" marR="38576" marT="19289" marB="19289"/>
                </a:tc>
                <a:tc>
                  <a:txBody>
                    <a:bodyPr/>
                    <a:lstStyle/>
                    <a:p>
                      <a:r>
                        <a:rPr lang="en-US" sz="1000" dirty="0" smtClean="0"/>
                        <a:t>Freq =</a:t>
                      </a:r>
                      <a:r>
                        <a:rPr lang="en-US" sz="1000" baseline="0" dirty="0" smtClean="0"/>
                        <a:t> 15 to 115GHz</a:t>
                      </a:r>
                      <a:endParaRPr lang="en-US" sz="1000" dirty="0"/>
                    </a:p>
                  </a:txBody>
                  <a:tcPr marL="38576" marR="38576" marT="19289" marB="19289"/>
                </a:tc>
              </a:tr>
              <a:tr h="197328">
                <a:tc>
                  <a:txBody>
                    <a:bodyPr/>
                    <a:lstStyle/>
                    <a:p>
                      <a:endParaRPr lang="en-US" sz="1000" dirty="0"/>
                    </a:p>
                  </a:txBody>
                  <a:tcPr marL="38576" marR="38576" marT="19289" marB="19289"/>
                </a:tc>
                <a:tc>
                  <a:txBody>
                    <a:bodyPr/>
                    <a:lstStyle/>
                    <a:p>
                      <a:r>
                        <a:rPr lang="en-US" sz="1000" dirty="0" smtClean="0"/>
                        <a:t>M</a:t>
                      </a:r>
                      <a:r>
                        <a:rPr lang="en-US" sz="1000" baseline="-25000" dirty="0" smtClean="0"/>
                        <a:t>gas</a:t>
                      </a:r>
                      <a:r>
                        <a:rPr lang="en-US" sz="1000" dirty="0" smtClean="0"/>
                        <a:t> = 10</a:t>
                      </a:r>
                      <a:r>
                        <a:rPr lang="en-US" sz="1000" baseline="30000" dirty="0" smtClean="0"/>
                        <a:t>9</a:t>
                      </a:r>
                      <a:r>
                        <a:rPr lang="en-US" sz="1000" dirty="0" smtClean="0"/>
                        <a:t> M</a:t>
                      </a:r>
                      <a:r>
                        <a:rPr lang="en-US" sz="1000" baseline="-25000" dirty="0" smtClean="0"/>
                        <a:t>o</a:t>
                      </a:r>
                      <a:r>
                        <a:rPr lang="en-US" sz="1000" dirty="0" smtClean="0"/>
                        <a:t> at z = 3 in 1hr</a:t>
                      </a:r>
                      <a:endParaRPr lang="en-US" sz="1000" dirty="0"/>
                    </a:p>
                  </a:txBody>
                  <a:tcPr marL="38576" marR="38576" marT="19289" marB="19289"/>
                </a:tc>
                <a:tc>
                  <a:txBody>
                    <a:bodyPr/>
                    <a:lstStyle/>
                    <a:p>
                      <a:r>
                        <a:rPr lang="en-US" sz="1000" dirty="0" smtClean="0"/>
                        <a:t>A</a:t>
                      </a:r>
                      <a:r>
                        <a:rPr lang="en-US" sz="1000" baseline="-25000" dirty="0" smtClean="0"/>
                        <a:t>mid</a:t>
                      </a:r>
                      <a:r>
                        <a:rPr lang="en-US" sz="1000" dirty="0" smtClean="0"/>
                        <a:t> ~ 70%</a:t>
                      </a:r>
                      <a:r>
                        <a:rPr lang="en-US" sz="1000" baseline="0" dirty="0" smtClean="0"/>
                        <a:t> to B ~ 30km</a:t>
                      </a:r>
                      <a:endParaRPr lang="en-US" sz="1000" dirty="0"/>
                    </a:p>
                  </a:txBody>
                  <a:tcPr marL="38576" marR="38576" marT="19289" marB="19289"/>
                </a:tc>
              </a:tr>
              <a:tr h="197328">
                <a:tc>
                  <a:txBody>
                    <a:bodyPr/>
                    <a:lstStyle/>
                    <a:p>
                      <a:endParaRPr lang="en-US" sz="1000" dirty="0"/>
                    </a:p>
                  </a:txBody>
                  <a:tcPr marL="38576" marR="38576" marT="19289" marB="19289"/>
                </a:tc>
                <a:tc>
                  <a:txBody>
                    <a:bodyPr/>
                    <a:lstStyle/>
                    <a:p>
                      <a:r>
                        <a:rPr lang="en-US" sz="1000" dirty="0" smtClean="0"/>
                        <a:t>500pc resolution at z = 3 (60mas)</a:t>
                      </a:r>
                      <a:endParaRPr lang="en-US" sz="1000" dirty="0"/>
                    </a:p>
                  </a:txBody>
                  <a:tcPr marL="38576" marR="38576" marT="19289" marB="19289"/>
                </a:tc>
                <a:tc>
                  <a:txBody>
                    <a:bodyPr/>
                    <a:lstStyle/>
                    <a:p>
                      <a:r>
                        <a:rPr lang="en-US" sz="1000" dirty="0" smtClean="0"/>
                        <a:t>30km </a:t>
                      </a:r>
                      <a:endParaRPr lang="en-US" sz="1000" dirty="0"/>
                    </a:p>
                  </a:txBody>
                  <a:tcPr marL="38576" marR="38576" marT="19289" marB="19289"/>
                </a:tc>
              </a:tr>
              <a:tr h="197328">
                <a:tc>
                  <a:txBody>
                    <a:bodyPr/>
                    <a:lstStyle/>
                    <a:p>
                      <a:endParaRPr lang="en-US" sz="1000" dirty="0"/>
                    </a:p>
                  </a:txBody>
                  <a:tcPr marL="38576" marR="38576" marT="19289" marB="19289"/>
                </a:tc>
                <a:tc>
                  <a:txBody>
                    <a:bodyPr/>
                    <a:lstStyle/>
                    <a:p>
                      <a:r>
                        <a:rPr lang="en-US" sz="1000" dirty="0" smtClean="0"/>
                        <a:t>Large volume</a:t>
                      </a:r>
                      <a:r>
                        <a:rPr lang="en-US" sz="1000" baseline="0" dirty="0" smtClean="0"/>
                        <a:t> surveys</a:t>
                      </a:r>
                      <a:endParaRPr lang="en-US" sz="1000" dirty="0"/>
                    </a:p>
                  </a:txBody>
                  <a:tcPr marL="38576" marR="38576" marT="19289" marB="19289"/>
                </a:tc>
                <a:tc>
                  <a:txBody>
                    <a:bodyPr/>
                    <a:lstStyle/>
                    <a:p>
                      <a:r>
                        <a:rPr lang="en-US" sz="1000" dirty="0" smtClean="0"/>
                        <a:t>Octave Band</a:t>
                      </a:r>
                      <a:r>
                        <a:rPr lang="en-US" sz="1000" baseline="0" dirty="0" smtClean="0"/>
                        <a:t> Ratio</a:t>
                      </a:r>
                      <a:endParaRPr lang="en-US" sz="1000" dirty="0"/>
                    </a:p>
                  </a:txBody>
                  <a:tcPr marL="38576" marR="38576" marT="19289" marB="19289"/>
                </a:tc>
              </a:tr>
              <a:tr h="197328">
                <a:tc>
                  <a:txBody>
                    <a:bodyPr/>
                    <a:lstStyle/>
                    <a:p>
                      <a:r>
                        <a:rPr lang="en-US" sz="1000" dirty="0" smtClean="0"/>
                        <a:t>Baryon</a:t>
                      </a:r>
                      <a:r>
                        <a:rPr lang="en-US" sz="1000" baseline="0" dirty="0" smtClean="0"/>
                        <a:t> Cycling</a:t>
                      </a:r>
                      <a:endParaRPr lang="en-US" sz="1000" dirty="0"/>
                    </a:p>
                  </a:txBody>
                  <a:tcPr marL="38576" marR="38576" marT="19289" marB="19289"/>
                </a:tc>
                <a:tc>
                  <a:txBody>
                    <a:bodyPr/>
                    <a:lstStyle/>
                    <a:p>
                      <a:r>
                        <a:rPr lang="en-US" sz="1000" dirty="0" smtClean="0"/>
                        <a:t>T</a:t>
                      </a:r>
                      <a:r>
                        <a:rPr lang="en-US" sz="1000" baseline="-25000" dirty="0" smtClean="0"/>
                        <a:t>B</a:t>
                      </a:r>
                      <a:r>
                        <a:rPr lang="en-US" sz="1000" dirty="0" smtClean="0"/>
                        <a:t> &lt; 0.2</a:t>
                      </a:r>
                      <a:r>
                        <a:rPr lang="en-US" sz="1000" baseline="0" dirty="0" smtClean="0"/>
                        <a:t>K  (1hr, 10 km/s, 80GHz, 1”)</a:t>
                      </a:r>
                      <a:endParaRPr lang="en-US" sz="1000" dirty="0"/>
                    </a:p>
                  </a:txBody>
                  <a:tcPr marL="38576" marR="38576" marT="19289" marB="19289"/>
                </a:tc>
                <a:tc>
                  <a:txBody>
                    <a:bodyPr/>
                    <a:lstStyle/>
                    <a:p>
                      <a:r>
                        <a:rPr lang="en-US" sz="1000" dirty="0" smtClean="0"/>
                        <a:t>A</a:t>
                      </a:r>
                      <a:r>
                        <a:rPr lang="en-US" sz="1000" baseline="-25000" dirty="0" smtClean="0"/>
                        <a:t>core</a:t>
                      </a:r>
                      <a:r>
                        <a:rPr lang="en-US" sz="1000" baseline="0" dirty="0" smtClean="0"/>
                        <a:t>  &gt;30% to B ~ 2km</a:t>
                      </a:r>
                      <a:endParaRPr lang="en-US" sz="1000" dirty="0"/>
                    </a:p>
                  </a:txBody>
                  <a:tcPr marL="38576" marR="38576" marT="19289" marB="19289"/>
                </a:tc>
              </a:tr>
              <a:tr h="197328">
                <a:tc>
                  <a:txBody>
                    <a:bodyPr/>
                    <a:lstStyle/>
                    <a:p>
                      <a:endParaRPr lang="en-US" sz="1000" dirty="0"/>
                    </a:p>
                  </a:txBody>
                  <a:tcPr marL="38576" marR="38576" marT="19289" marB="19289"/>
                </a:tc>
                <a:tc>
                  <a:txBody>
                    <a:bodyPr/>
                    <a:lstStyle/>
                    <a:p>
                      <a:r>
                        <a:rPr lang="en-US" sz="1000" dirty="0" smtClean="0"/>
                        <a:t>Continuum science</a:t>
                      </a:r>
                      <a:endParaRPr lang="en-US" sz="1000" dirty="0"/>
                    </a:p>
                  </a:txBody>
                  <a:tcPr marL="38576" marR="38576" marT="19289" marB="19289"/>
                </a:tc>
                <a:tc>
                  <a:txBody>
                    <a:bodyPr/>
                    <a:lstStyle/>
                    <a:p>
                      <a:r>
                        <a:rPr lang="en-US" sz="1000" dirty="0" smtClean="0"/>
                        <a:t>Octave BR; Linear</a:t>
                      </a:r>
                      <a:r>
                        <a:rPr lang="en-US" sz="1000" baseline="0" dirty="0" smtClean="0"/>
                        <a:t> pol to 0.1%</a:t>
                      </a:r>
                      <a:endParaRPr lang="en-US" sz="1000" dirty="0"/>
                    </a:p>
                  </a:txBody>
                  <a:tcPr marL="38576" marR="38576" marT="19289" marB="19289"/>
                </a:tc>
              </a:tr>
              <a:tr h="348327">
                <a:tc>
                  <a:txBody>
                    <a:bodyPr/>
                    <a:lstStyle/>
                    <a:p>
                      <a:r>
                        <a:rPr lang="en-US" sz="1000" dirty="0" smtClean="0"/>
                        <a:t>Time</a:t>
                      </a:r>
                      <a:r>
                        <a:rPr lang="en-US" sz="1000" baseline="0" dirty="0" smtClean="0"/>
                        <a:t> Domain, Cosmology, Physics</a:t>
                      </a:r>
                      <a:endParaRPr lang="en-US" sz="1000" dirty="0"/>
                    </a:p>
                  </a:txBody>
                  <a:tcPr marL="38576" marR="38576" marT="19289" marB="19289"/>
                </a:tc>
                <a:tc>
                  <a:txBody>
                    <a:bodyPr/>
                    <a:lstStyle/>
                    <a:p>
                      <a:r>
                        <a:rPr lang="en-US" sz="1000" dirty="0" smtClean="0"/>
                        <a:t>Explosive follow-up</a:t>
                      </a:r>
                      <a:r>
                        <a:rPr lang="en-US" sz="1000" baseline="0" dirty="0" smtClean="0"/>
                        <a:t> (</a:t>
                      </a:r>
                      <a:r>
                        <a:rPr lang="en-US" sz="1000" dirty="0" smtClean="0"/>
                        <a:t>GRBs, GW/EM…)</a:t>
                      </a:r>
                      <a:endParaRPr lang="en-US" sz="1000" dirty="0"/>
                    </a:p>
                  </a:txBody>
                  <a:tcPr marL="38576" marR="38576" marT="19289" marB="19289"/>
                </a:tc>
                <a:tc>
                  <a:txBody>
                    <a:bodyPr/>
                    <a:lstStyle/>
                    <a:p>
                      <a:r>
                        <a:rPr lang="en-US" sz="1000" dirty="0" smtClean="0"/>
                        <a:t>Minute</a:t>
                      </a:r>
                      <a:r>
                        <a:rPr lang="en-US" sz="1000" baseline="0" dirty="0" smtClean="0"/>
                        <a:t> trigger response time</a:t>
                      </a:r>
                      <a:endParaRPr lang="en-US" sz="1000" dirty="0"/>
                    </a:p>
                  </a:txBody>
                  <a:tcPr marL="38576" marR="38576" marT="19289" marB="19289"/>
                </a:tc>
              </a:tr>
              <a:tr h="197328">
                <a:tc>
                  <a:txBody>
                    <a:bodyPr/>
                    <a:lstStyle/>
                    <a:p>
                      <a:endParaRPr lang="en-US" sz="1000" dirty="0"/>
                    </a:p>
                  </a:txBody>
                  <a:tcPr marL="38576" marR="38576" marT="19289" marB="19289"/>
                </a:tc>
                <a:tc>
                  <a:txBody>
                    <a:bodyPr/>
                    <a:lstStyle/>
                    <a:p>
                      <a:r>
                        <a:rPr lang="en-US" sz="1000" dirty="0" smtClean="0"/>
                        <a:t>Blind discoveries</a:t>
                      </a:r>
                      <a:r>
                        <a:rPr lang="en-US" sz="1000" baseline="0" dirty="0" smtClean="0"/>
                        <a:t> (e.g.. FRBs)</a:t>
                      </a:r>
                      <a:endParaRPr lang="en-US" sz="1000" dirty="0"/>
                    </a:p>
                  </a:txBody>
                  <a:tcPr marL="38576" marR="38576" marT="19289" marB="19289"/>
                </a:tc>
                <a:tc>
                  <a:txBody>
                    <a:bodyPr/>
                    <a:lstStyle/>
                    <a:p>
                      <a:r>
                        <a:rPr lang="en-US" sz="1000" dirty="0" smtClean="0"/>
                        <a:t>millisecond</a:t>
                      </a:r>
                      <a:r>
                        <a:rPr lang="en-US" sz="1000" baseline="0" dirty="0" smtClean="0"/>
                        <a:t> searches</a:t>
                      </a:r>
                      <a:endParaRPr lang="en-US" sz="1000" dirty="0"/>
                    </a:p>
                  </a:txBody>
                  <a:tcPr marL="38576" marR="38576" marT="19289" marB="19289"/>
                </a:tc>
              </a:tr>
              <a:tr h="499327">
                <a:tc>
                  <a:txBody>
                    <a:bodyPr/>
                    <a:lstStyle/>
                    <a:p>
                      <a:endParaRPr lang="en-US" sz="1000" dirty="0"/>
                    </a:p>
                  </a:txBody>
                  <a:tcPr marL="38576" marR="38576" marT="19289" marB="19289"/>
                </a:tc>
                <a:tc>
                  <a:txBody>
                    <a:bodyPr/>
                    <a:lstStyle/>
                    <a:p>
                      <a:r>
                        <a:rPr lang="en-US" sz="1000" dirty="0" smtClean="0"/>
                        <a:t>Exo-space weather: 1uJy</a:t>
                      </a:r>
                      <a:r>
                        <a:rPr lang="en-US" sz="1000" baseline="0" dirty="0" smtClean="0"/>
                        <a:t> in 1min</a:t>
                      </a:r>
                      <a:endParaRPr lang="en-US" sz="1000" dirty="0"/>
                    </a:p>
                  </a:txBody>
                  <a:tcPr marL="38576" marR="38576" marT="19289" marB="19289"/>
                </a:tc>
                <a:tc>
                  <a:txBody>
                    <a:bodyPr/>
                    <a:lstStyle/>
                    <a:p>
                      <a:r>
                        <a:rPr lang="en-US" sz="1000" dirty="0" smtClean="0"/>
                        <a:t>Freq ~ 1 to 20GHz</a:t>
                      </a:r>
                    </a:p>
                    <a:p>
                      <a:r>
                        <a:rPr lang="en-US" sz="1000" dirty="0" smtClean="0"/>
                        <a:t>A</a:t>
                      </a:r>
                      <a:r>
                        <a:rPr lang="en-US" sz="1000" baseline="-25000" dirty="0" smtClean="0"/>
                        <a:t>full </a:t>
                      </a:r>
                      <a:r>
                        <a:rPr lang="en-US" sz="1000" dirty="0" smtClean="0"/>
                        <a:t>~ 10x</a:t>
                      </a:r>
                      <a:r>
                        <a:rPr lang="en-US" sz="1000" baseline="0" dirty="0" smtClean="0"/>
                        <a:t> JVLA</a:t>
                      </a:r>
                      <a:endParaRPr lang="en-US" sz="1000" dirty="0" smtClean="0"/>
                    </a:p>
                    <a:p>
                      <a:r>
                        <a:rPr lang="en-US" sz="1000" dirty="0" smtClean="0"/>
                        <a:t>Circular pol</a:t>
                      </a:r>
                      <a:r>
                        <a:rPr lang="en-US" sz="1000" baseline="0" dirty="0" smtClean="0"/>
                        <a:t> to few %</a:t>
                      </a:r>
                      <a:endParaRPr lang="en-US" sz="1000" dirty="0"/>
                    </a:p>
                  </a:txBody>
                  <a:tcPr marL="38576" marR="38576" marT="19289" marB="19289"/>
                </a:tc>
              </a:tr>
            </a:tbl>
          </a:graphicData>
        </a:graphic>
      </p:graphicFrame>
      <p:grpSp>
        <p:nvGrpSpPr>
          <p:cNvPr id="10" name="Group 9"/>
          <p:cNvGrpSpPr/>
          <p:nvPr/>
        </p:nvGrpSpPr>
        <p:grpSpPr>
          <a:xfrm>
            <a:off x="7015764" y="783531"/>
            <a:ext cx="911757" cy="3633108"/>
            <a:chOff x="8027600" y="698111"/>
            <a:chExt cx="1122784" cy="4624818"/>
          </a:xfrm>
        </p:grpSpPr>
        <p:pic>
          <p:nvPicPr>
            <p:cNvPr id="12" name="Picture 11" descr="PPD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8039425" y="698111"/>
              <a:ext cx="1106358" cy="1138282"/>
            </a:xfrm>
            <a:prstGeom prst="rect">
              <a:avLst/>
            </a:prstGeom>
          </p:spPr>
        </p:pic>
        <p:pic>
          <p:nvPicPr>
            <p:cNvPr id="13" name="Picture 12" descr="wcotac.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39425" y="1863412"/>
              <a:ext cx="1106359" cy="838583"/>
            </a:xfrm>
            <a:prstGeom prst="rect">
              <a:avLst/>
            </a:prstGeom>
          </p:spPr>
        </p:pic>
        <p:pic>
          <p:nvPicPr>
            <p:cNvPr id="14" name="Picture 13" descr="Screen Shot 2015-05-14 at 3.32.18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27600" y="4674451"/>
              <a:ext cx="1110958" cy="648478"/>
            </a:xfrm>
            <a:prstGeom prst="rect">
              <a:avLst/>
            </a:prstGeom>
          </p:spPr>
        </p:pic>
        <p:pic>
          <p:nvPicPr>
            <p:cNvPr id="15" name="Picture 14" descr="ngc5713.ngvla.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29816" y="2729013"/>
              <a:ext cx="1120567" cy="1013249"/>
            </a:xfrm>
            <a:prstGeom prst="rect">
              <a:avLst/>
            </a:prstGeom>
          </p:spPr>
        </p:pic>
        <p:pic>
          <p:nvPicPr>
            <p:cNvPr id="16" name="Picture 15" descr="Screen Shot 2015-12-07 at 9.58.38 AM.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27600" y="3761389"/>
              <a:ext cx="1122784" cy="886042"/>
            </a:xfrm>
            <a:prstGeom prst="rect">
              <a:avLst/>
            </a:prstGeom>
          </p:spPr>
        </p:pic>
      </p:grpSp>
    </p:spTree>
    <p:extLst>
      <p:ext uri="{BB962C8B-B14F-4D97-AF65-F5344CB8AC3E}">
        <p14:creationId xmlns:p14="http://schemas.microsoft.com/office/powerpoint/2010/main" val="19074375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04142" y="15836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1600" dirty="0"/>
          </a:p>
        </p:txBody>
      </p:sp>
      <p:sp>
        <p:nvSpPr>
          <p:cNvPr id="5" name="TextBox 4"/>
          <p:cNvSpPr txBox="1"/>
          <p:nvPr/>
        </p:nvSpPr>
        <p:spPr>
          <a:xfrm>
            <a:off x="1028699" y="844734"/>
            <a:ext cx="7035800" cy="3585597"/>
          </a:xfrm>
          <a:prstGeom prst="rect">
            <a:avLst/>
          </a:prstGeom>
          <a:noFill/>
          <a:ln>
            <a:solidFill>
              <a:schemeClr val="accent2"/>
            </a:solidFill>
          </a:ln>
        </p:spPr>
        <p:txBody>
          <a:bodyPr wrap="square" rtlCol="0">
            <a:spAutoFit/>
          </a:bodyPr>
          <a:lstStyle/>
          <a:p>
            <a:pPr marL="285750" indent="-285750">
              <a:spcBef>
                <a:spcPts val="600"/>
              </a:spcBef>
              <a:buFont typeface="Arial" charset="0"/>
              <a:buChar char="•"/>
            </a:pPr>
            <a:r>
              <a:rPr lang="en-US" sz="1800" dirty="0"/>
              <a:t>Target construction baseline budget </a:t>
            </a:r>
            <a:r>
              <a:rPr lang="en-US" sz="1800" b="1" dirty="0" smtClean="0"/>
              <a:t>~ (2016) $1.5B </a:t>
            </a:r>
            <a:endParaRPr lang="en-US" sz="1800" b="1" dirty="0"/>
          </a:p>
          <a:p>
            <a:pPr marL="285750" indent="-285750">
              <a:spcBef>
                <a:spcPts val="600"/>
              </a:spcBef>
              <a:buFont typeface="Arial" charset="0"/>
              <a:buChar char="•"/>
            </a:pPr>
            <a:r>
              <a:rPr lang="en-US" sz="1800" dirty="0" smtClean="0"/>
              <a:t>Target </a:t>
            </a:r>
            <a:r>
              <a:rPr lang="en-US" sz="1800" dirty="0"/>
              <a:t>operations budget of  </a:t>
            </a:r>
            <a:r>
              <a:rPr lang="en-US" sz="1800" b="1" dirty="0" smtClean="0"/>
              <a:t>&lt; (2016) $75M  </a:t>
            </a:r>
            <a:r>
              <a:rPr lang="en-US" sz="1800" dirty="0"/>
              <a:t>(&lt; 3x current VLA)</a:t>
            </a:r>
          </a:p>
          <a:p>
            <a:pPr marL="742950" lvl="1" indent="-285750">
              <a:spcBef>
                <a:spcPts val="600"/>
              </a:spcBef>
              <a:buFont typeface="Wingdings" charset="2"/>
              <a:buChar char="Ø"/>
            </a:pPr>
            <a:r>
              <a:rPr lang="en-US" sz="1400" dirty="0"/>
              <a:t>O</a:t>
            </a:r>
            <a:r>
              <a:rPr lang="en-US" sz="1400" dirty="0" smtClean="0"/>
              <a:t>perations</a:t>
            </a:r>
            <a:r>
              <a:rPr lang="en-US" sz="1400" dirty="0"/>
              <a:t>, maintenance, computing, archiving, etc</a:t>
            </a:r>
            <a:r>
              <a:rPr lang="en-US" sz="1400" dirty="0" smtClean="0"/>
              <a:t>.: </a:t>
            </a:r>
            <a:r>
              <a:rPr lang="en-US" sz="1400" i="1" dirty="0" smtClean="0">
                <a:solidFill>
                  <a:srgbClr val="FF0000"/>
                </a:solidFill>
              </a:rPr>
              <a:t>optimize as part of design </a:t>
            </a:r>
            <a:endParaRPr lang="en-US" sz="1400" i="1" dirty="0">
              <a:solidFill>
                <a:srgbClr val="FF0000"/>
              </a:solidFill>
            </a:endParaRPr>
          </a:p>
          <a:p>
            <a:pPr marL="285750" indent="-285750">
              <a:spcBef>
                <a:spcPts val="600"/>
              </a:spcBef>
              <a:buFont typeface="Arial" charset="0"/>
              <a:buChar char="•"/>
            </a:pPr>
            <a:r>
              <a:rPr lang="en-US" sz="1800" b="1" dirty="0" smtClean="0"/>
              <a:t>Partnerships:</a:t>
            </a:r>
            <a:endParaRPr lang="en-US" sz="1800" b="1" dirty="0"/>
          </a:p>
          <a:p>
            <a:pPr marL="514350" lvl="1" indent="-171450">
              <a:buFont typeface="Wingdings" charset="2"/>
              <a:buChar char="Ø"/>
            </a:pPr>
            <a:r>
              <a:rPr lang="en-US" sz="1400" dirty="0"/>
              <a:t>Possible U.S. Multiagency Interest [including VLBI option</a:t>
            </a:r>
            <a:r>
              <a:rPr lang="en-US" sz="1400" dirty="0" smtClean="0"/>
              <a:t>]</a:t>
            </a:r>
            <a:endParaRPr lang="en-US" sz="1400" dirty="0"/>
          </a:p>
          <a:p>
            <a:pPr marL="857250" lvl="2" indent="-171450">
              <a:buFont typeface="Courier New" charset="0"/>
              <a:buChar char="o"/>
            </a:pPr>
            <a:r>
              <a:rPr lang="en-US" sz="1200" dirty="0"/>
              <a:t>ICRF – DOD/Navy, Air Force</a:t>
            </a:r>
          </a:p>
          <a:p>
            <a:pPr marL="857250" lvl="2" indent="-171450">
              <a:buFont typeface="Courier New" charset="0"/>
              <a:buChar char="o"/>
            </a:pPr>
            <a:r>
              <a:rPr lang="en-US" sz="1200" dirty="0"/>
              <a:t>Spacecraft tracking/imaging, `burst-telemetry’ (mission-critical events) – NASA, DOD</a:t>
            </a:r>
          </a:p>
          <a:p>
            <a:pPr marL="857250" lvl="2" indent="-171450">
              <a:buFont typeface="Courier New" charset="0"/>
              <a:buChar char="o"/>
            </a:pPr>
            <a:r>
              <a:rPr lang="en-US" sz="1200" dirty="0"/>
              <a:t>Space situational awareness – </a:t>
            </a:r>
            <a:r>
              <a:rPr lang="en-US" sz="1200" dirty="0" smtClean="0"/>
              <a:t>DOD</a:t>
            </a:r>
          </a:p>
          <a:p>
            <a:pPr marL="857250" lvl="2" indent="-171450">
              <a:buFont typeface="Wingdings" charset="2"/>
              <a:buChar char="Ø"/>
            </a:pPr>
            <a:endParaRPr lang="en-US" sz="1400" dirty="0" smtClean="0"/>
          </a:p>
          <a:p>
            <a:pPr marL="514350" lvl="1" indent="-171450">
              <a:buFont typeface="Wingdings" charset="2"/>
              <a:buChar char="Ø"/>
            </a:pPr>
            <a:r>
              <a:rPr lang="en-US" sz="1400" b="1" i="1" dirty="0" smtClean="0"/>
              <a:t>Strong International Partnership critical for success:</a:t>
            </a:r>
          </a:p>
          <a:p>
            <a:pPr marL="857250" lvl="2" indent="-171450">
              <a:buFont typeface="Wingdings" charset="2"/>
              <a:buChar char="Ø"/>
            </a:pPr>
            <a:r>
              <a:rPr lang="en-US" sz="1400" dirty="0" smtClean="0"/>
              <a:t>Current </a:t>
            </a:r>
            <a:r>
              <a:rPr lang="en-US" sz="1400" dirty="0"/>
              <a:t>International Involvement in SAC/TAC/Community </a:t>
            </a:r>
            <a:r>
              <a:rPr lang="en-US" sz="1400" dirty="0" smtClean="0"/>
              <a:t>Studies: </a:t>
            </a:r>
          </a:p>
          <a:p>
            <a:pPr marL="857250" lvl="2" indent="-171450">
              <a:buFont typeface="Courier New" charset="0"/>
              <a:buChar char="o"/>
            </a:pPr>
            <a:r>
              <a:rPr lang="en-US" sz="1200" dirty="0" smtClean="0"/>
              <a:t>Canada</a:t>
            </a:r>
            <a:r>
              <a:rPr lang="en-US" sz="1200" dirty="0"/>
              <a:t>, Mexico, Japan, Germany, Netherlands, Taiwan</a:t>
            </a:r>
          </a:p>
          <a:p>
            <a:pPr marL="857250" lvl="2" indent="-171450">
              <a:buFont typeface="Wingdings" charset="2"/>
              <a:buChar char="Ø"/>
            </a:pPr>
            <a:endParaRPr lang="en-US" sz="1400" dirty="0"/>
          </a:p>
          <a:p>
            <a:pPr marL="514350" lvl="1" indent="-171450">
              <a:buFont typeface="Wingdings" charset="2"/>
              <a:buChar char="Ø"/>
            </a:pPr>
            <a:r>
              <a:rPr lang="en-US" sz="1400" dirty="0"/>
              <a:t>Current Industrial </a:t>
            </a:r>
            <a:r>
              <a:rPr lang="en-US" sz="1400" dirty="0" smtClean="0"/>
              <a:t>Involvement through Community Studies: </a:t>
            </a:r>
          </a:p>
          <a:p>
            <a:pPr marL="857250" lvl="2" indent="-171450">
              <a:buFont typeface="Courier New" charset="0"/>
              <a:buChar char="o"/>
            </a:pPr>
            <a:r>
              <a:rPr lang="en-US" sz="1200" dirty="0" err="1" smtClean="0"/>
              <a:t>REhnu</a:t>
            </a:r>
            <a:r>
              <a:rPr lang="en-US" sz="1200" dirty="0" smtClean="0"/>
              <a:t> </a:t>
            </a:r>
            <a:r>
              <a:rPr lang="en-US" sz="1200" dirty="0"/>
              <a:t>Inc., Minex Engineering Corp, </a:t>
            </a:r>
            <a:r>
              <a:rPr lang="en-US" sz="1200" dirty="0" err="1"/>
              <a:t>LaserLaB</a:t>
            </a:r>
            <a:r>
              <a:rPr lang="en-US" sz="1200" dirty="0"/>
              <a:t>, Quantum </a:t>
            </a:r>
            <a:r>
              <a:rPr lang="en-US" sz="1200" dirty="0" smtClean="0"/>
              <a:t>Design</a:t>
            </a:r>
            <a:endParaRPr lang="en-US" sz="1200" dirty="0"/>
          </a:p>
        </p:txBody>
      </p:sp>
      <p:sp>
        <p:nvSpPr>
          <p:cNvPr id="7" name="TextBox 6"/>
          <p:cNvSpPr txBox="1"/>
          <p:nvPr/>
        </p:nvSpPr>
        <p:spPr>
          <a:xfrm>
            <a:off x="2813396" y="73740"/>
            <a:ext cx="3466407" cy="677108"/>
          </a:xfrm>
          <a:prstGeom prst="rect">
            <a:avLst/>
          </a:prstGeom>
          <a:noFill/>
        </p:spPr>
        <p:txBody>
          <a:bodyPr wrap="square" rtlCol="0">
            <a:spAutoFit/>
          </a:bodyPr>
          <a:lstStyle/>
          <a:p>
            <a:pPr algn="ctr"/>
            <a:r>
              <a:rPr lang="en-US" sz="2400" dirty="0" smtClean="0"/>
              <a:t>Estimated Price Tag</a:t>
            </a:r>
            <a:br>
              <a:rPr lang="en-US" sz="2400" dirty="0" smtClean="0"/>
            </a:br>
            <a:r>
              <a:rPr lang="en-US" sz="1400" dirty="0" smtClean="0"/>
              <a:t>(Internal </a:t>
            </a:r>
            <a:r>
              <a:rPr lang="en-US" sz="1400" dirty="0"/>
              <a:t>Preliminary Costing Exercise</a:t>
            </a:r>
            <a:r>
              <a:rPr lang="en-US" sz="1400" dirty="0" smtClean="0"/>
              <a:t>)</a:t>
            </a:r>
            <a:endParaRPr lang="en-US" sz="1400" dirty="0"/>
          </a:p>
        </p:txBody>
      </p:sp>
      <p:sp>
        <p:nvSpPr>
          <p:cNvPr id="2" name="Slide Number Placeholder 1"/>
          <p:cNvSpPr>
            <a:spLocks noGrp="1"/>
          </p:cNvSpPr>
          <p:nvPr>
            <p:ph type="sldNum" sz="quarter" idx="12"/>
          </p:nvPr>
        </p:nvSpPr>
        <p:spPr/>
        <p:txBody>
          <a:bodyPr/>
          <a:lstStyle/>
          <a:p>
            <a:fld id="{C007A3FA-37C8-B64A-9EE6-D07431EEED58}" type="slidenum">
              <a:rPr lang="en-US" smtClean="0"/>
              <a:t>18</a:t>
            </a:fld>
            <a:endParaRPr lang="en-US"/>
          </a:p>
        </p:txBody>
      </p:sp>
    </p:spTree>
    <p:extLst>
      <p:ext uri="{BB962C8B-B14F-4D97-AF65-F5344CB8AC3E}">
        <p14:creationId xmlns:p14="http://schemas.microsoft.com/office/powerpoint/2010/main" val="6338284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2303" y="206312"/>
            <a:ext cx="5206071" cy="400110"/>
          </a:xfrm>
          <a:prstGeom prst="rect">
            <a:avLst/>
          </a:prstGeom>
          <a:noFill/>
        </p:spPr>
        <p:txBody>
          <a:bodyPr wrap="square" rtlCol="0">
            <a:spAutoFit/>
          </a:bodyPr>
          <a:lstStyle/>
          <a:p>
            <a:pPr>
              <a:spcBef>
                <a:spcPts val="450"/>
              </a:spcBef>
            </a:pPr>
            <a:r>
              <a:rPr lang="en-US" sz="2000" dirty="0"/>
              <a:t>Array Simulation </a:t>
            </a:r>
            <a:r>
              <a:rPr lang="en-US" sz="2000" dirty="0" smtClean="0"/>
              <a:t>Tools: working </a:t>
            </a:r>
            <a:r>
              <a:rPr lang="en-US" sz="2000" smtClean="0"/>
              <a:t>and improving </a:t>
            </a:r>
            <a:endParaRPr lang="en-US" sz="2000" dirty="0"/>
          </a:p>
        </p:txBody>
      </p:sp>
      <p:grpSp>
        <p:nvGrpSpPr>
          <p:cNvPr id="9" name="Group 8"/>
          <p:cNvGrpSpPr/>
          <p:nvPr/>
        </p:nvGrpSpPr>
        <p:grpSpPr>
          <a:xfrm>
            <a:off x="5851953" y="144498"/>
            <a:ext cx="2641597" cy="2423146"/>
            <a:chOff x="5851954" y="249006"/>
            <a:chExt cx="2377646" cy="2205509"/>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1954" y="249006"/>
              <a:ext cx="2377646" cy="2205509"/>
            </a:xfrm>
            <a:prstGeom prst="rect">
              <a:avLst/>
            </a:prstGeom>
          </p:spPr>
        </p:pic>
        <p:sp>
          <p:nvSpPr>
            <p:cNvPr id="7" name="TextBox 6"/>
            <p:cNvSpPr txBox="1"/>
            <p:nvPr/>
          </p:nvSpPr>
          <p:spPr>
            <a:xfrm>
              <a:off x="6178917" y="406367"/>
              <a:ext cx="1441621" cy="238113"/>
            </a:xfrm>
            <a:prstGeom prst="rect">
              <a:avLst/>
            </a:prstGeom>
            <a:noFill/>
          </p:spPr>
          <p:txBody>
            <a:bodyPr wrap="square" rtlCol="0">
              <a:spAutoFit/>
            </a:bodyPr>
            <a:lstStyle/>
            <a:p>
              <a:r>
                <a:rPr lang="en-US" sz="1100" dirty="0" smtClean="0">
                  <a:solidFill>
                    <a:schemeClr val="bg1"/>
                  </a:solidFill>
                </a:rPr>
                <a:t>Debris disk 1cm, 10mas</a:t>
              </a:r>
              <a:endParaRPr lang="en-US" sz="1100" dirty="0">
                <a:solidFill>
                  <a:schemeClr val="bg1"/>
                </a:solidFill>
              </a:endParaRPr>
            </a:p>
          </p:txBody>
        </p:sp>
      </p:grpSp>
      <p:grpSp>
        <p:nvGrpSpPr>
          <p:cNvPr id="10" name="Group 9"/>
          <p:cNvGrpSpPr/>
          <p:nvPr/>
        </p:nvGrpSpPr>
        <p:grpSpPr>
          <a:xfrm>
            <a:off x="4856240" y="2454427"/>
            <a:ext cx="4123607" cy="1975262"/>
            <a:chOff x="5191382" y="2672152"/>
            <a:chExt cx="3698789" cy="1819428"/>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1382" y="2672152"/>
              <a:ext cx="3698789" cy="1819428"/>
            </a:xfrm>
            <a:prstGeom prst="rect">
              <a:avLst/>
            </a:prstGeom>
          </p:spPr>
        </p:pic>
        <p:sp>
          <p:nvSpPr>
            <p:cNvPr id="8" name="TextBox 7"/>
            <p:cNvSpPr txBox="1"/>
            <p:nvPr/>
          </p:nvSpPr>
          <p:spPr>
            <a:xfrm>
              <a:off x="6858537" y="2800864"/>
              <a:ext cx="1667624" cy="261610"/>
            </a:xfrm>
            <a:prstGeom prst="rect">
              <a:avLst/>
            </a:prstGeom>
            <a:noFill/>
          </p:spPr>
          <p:txBody>
            <a:bodyPr wrap="square" rtlCol="0">
              <a:spAutoFit/>
            </a:bodyPr>
            <a:lstStyle/>
            <a:p>
              <a:r>
                <a:rPr lang="en-US" sz="1100" smtClean="0"/>
                <a:t>CO dynamics z </a:t>
              </a:r>
              <a:r>
                <a:rPr lang="en-US" sz="1100" dirty="0" smtClean="0"/>
                <a:t>= 4.2</a:t>
              </a:r>
              <a:endParaRPr lang="en-US" sz="1100" dirty="0"/>
            </a:p>
          </p:txBody>
        </p:sp>
      </p:grpSp>
      <p:sp>
        <p:nvSpPr>
          <p:cNvPr id="11" name="TextBox 10"/>
          <p:cNvSpPr txBox="1"/>
          <p:nvPr/>
        </p:nvSpPr>
        <p:spPr>
          <a:xfrm>
            <a:off x="382643" y="639478"/>
            <a:ext cx="6349648" cy="2218556"/>
          </a:xfrm>
          <a:prstGeom prst="rect">
            <a:avLst/>
          </a:prstGeom>
          <a:noFill/>
        </p:spPr>
        <p:txBody>
          <a:bodyPr wrap="square" rtlCol="0">
            <a:spAutoFit/>
          </a:bodyPr>
          <a:lstStyle/>
          <a:p>
            <a:pPr marL="214313" indent="-214313">
              <a:spcBef>
                <a:spcPts val="450"/>
              </a:spcBef>
              <a:buFont typeface="Arial" charset="0"/>
              <a:buChar char="•"/>
            </a:pPr>
            <a:r>
              <a:rPr lang="en-US" sz="1800" dirty="0"/>
              <a:t>C</a:t>
            </a:r>
            <a:r>
              <a:rPr lang="en-US" sz="1800" dirty="0" smtClean="0"/>
              <a:t>onfigurations </a:t>
            </a:r>
            <a:endParaRPr lang="en-US" sz="1800" dirty="0"/>
          </a:p>
          <a:p>
            <a:pPr marL="557213" lvl="1" indent="-214313">
              <a:buFont typeface="Wingdings" charset="2"/>
              <a:buChar char="Ø"/>
            </a:pPr>
            <a:r>
              <a:rPr lang="en-US" sz="1400" dirty="0" smtClean="0"/>
              <a:t>Southwest Configuration (214 x 18m; 1000km)</a:t>
            </a:r>
            <a:endParaRPr lang="is-IS" sz="1400" dirty="0"/>
          </a:p>
          <a:p>
            <a:pPr marL="557213" lvl="1" indent="-214313">
              <a:buFont typeface="Wingdings" charset="2"/>
              <a:buChar char="Ø"/>
            </a:pPr>
            <a:r>
              <a:rPr lang="is-IS" sz="1400" dirty="0" smtClean="0"/>
              <a:t>Add VLBA (4000km)</a:t>
            </a:r>
          </a:p>
          <a:p>
            <a:pPr marL="557213" lvl="1" indent="-214313">
              <a:buFont typeface="Wingdings" charset="2"/>
              <a:buChar char="Ø"/>
            </a:pPr>
            <a:r>
              <a:rPr lang="is-IS" sz="1400" dirty="0" smtClean="0"/>
              <a:t>To come: short baseline array </a:t>
            </a:r>
            <a:endParaRPr lang="is-IS" sz="1400" dirty="0"/>
          </a:p>
          <a:p>
            <a:pPr marL="214313" indent="-214313">
              <a:spcBef>
                <a:spcPts val="450"/>
              </a:spcBef>
              <a:buFont typeface="Arial" charset="0"/>
              <a:buChar char="•"/>
            </a:pPr>
            <a:r>
              <a:rPr lang="is-IS" sz="1800" dirty="0"/>
              <a:t>CASA simulator </a:t>
            </a:r>
          </a:p>
          <a:p>
            <a:pPr marL="557213" lvl="1" indent="-214313">
              <a:buFont typeface="Arial" charset="0"/>
              <a:buChar char="•"/>
            </a:pPr>
            <a:r>
              <a:rPr lang="is-IS" sz="1400" dirty="0"/>
              <a:t>Simobserve: generate mock.ms from FITS </a:t>
            </a:r>
            <a:r>
              <a:rPr lang="is-IS" sz="1400" dirty="0" smtClean="0"/>
              <a:t>image cubes</a:t>
            </a:r>
            <a:endParaRPr lang="is-IS" sz="1400" dirty="0"/>
          </a:p>
          <a:p>
            <a:pPr marL="557213" lvl="1" indent="-214313">
              <a:buFont typeface="Arial" charset="0"/>
              <a:buChar char="•"/>
            </a:pPr>
            <a:r>
              <a:rPr lang="is-IS" sz="1400" dirty="0"/>
              <a:t>Add thermal noise</a:t>
            </a:r>
          </a:p>
          <a:p>
            <a:pPr marL="557213" lvl="1" indent="-214313">
              <a:buFont typeface="Arial" charset="0"/>
              <a:buChar char="•"/>
            </a:pPr>
            <a:r>
              <a:rPr lang="is-IS" sz="1400" dirty="0"/>
              <a:t>Explore imaging capabilities (uv weights, subarrays..)</a:t>
            </a:r>
          </a:p>
          <a:p>
            <a:pPr marL="557213" lvl="1" indent="-214313">
              <a:buFont typeface="Arial" charset="0"/>
              <a:buChar char="•"/>
            </a:pPr>
            <a:r>
              <a:rPr lang="is-IS" sz="1400" dirty="0"/>
              <a:t>Explore wide </a:t>
            </a:r>
            <a:r>
              <a:rPr lang="is-IS" sz="1400" dirty="0" smtClean="0"/>
              <a:t>field </a:t>
            </a:r>
            <a:r>
              <a:rPr lang="is-IS" sz="1400" dirty="0"/>
              <a:t>mosaic  </a:t>
            </a:r>
            <a:endParaRPr lang="is-IS" sz="1400" dirty="0" smtClean="0"/>
          </a:p>
        </p:txBody>
      </p:sp>
      <p:sp>
        <p:nvSpPr>
          <p:cNvPr id="4" name="TextBox 3"/>
          <p:cNvSpPr txBox="1"/>
          <p:nvPr/>
        </p:nvSpPr>
        <p:spPr>
          <a:xfrm>
            <a:off x="815840" y="3435669"/>
            <a:ext cx="2907074" cy="307777"/>
          </a:xfrm>
          <a:prstGeom prst="rect">
            <a:avLst/>
          </a:prstGeom>
          <a:noFill/>
        </p:spPr>
        <p:txBody>
          <a:bodyPr wrap="square" rtlCol="0">
            <a:spAutoFit/>
          </a:bodyPr>
          <a:lstStyle/>
          <a:p>
            <a:r>
              <a:rPr lang="en-US" sz="1400" i="1" dirty="0">
                <a:solidFill>
                  <a:srgbClr val="002060"/>
                </a:solidFill>
              </a:rPr>
              <a:t>http://</a:t>
            </a:r>
            <a:r>
              <a:rPr lang="en-US" sz="1400" i="1" dirty="0" err="1" smtClean="0">
                <a:solidFill>
                  <a:srgbClr val="002060"/>
                </a:solidFill>
              </a:rPr>
              <a:t>ngvla.nrao.edu</a:t>
            </a:r>
            <a:r>
              <a:rPr lang="en-US" sz="1400" i="1" dirty="0" smtClean="0">
                <a:solidFill>
                  <a:srgbClr val="002060"/>
                </a:solidFill>
              </a:rPr>
              <a:t>/page/tools</a:t>
            </a:r>
            <a:endParaRPr lang="en-US" sz="1400" i="1" dirty="0">
              <a:solidFill>
                <a:srgbClr val="002060"/>
              </a:solidFill>
            </a:endParaRPr>
          </a:p>
        </p:txBody>
      </p:sp>
    </p:spTree>
    <p:extLst>
      <p:ext uri="{BB962C8B-B14F-4D97-AF65-F5344CB8AC3E}">
        <p14:creationId xmlns:p14="http://schemas.microsoft.com/office/powerpoint/2010/main" val="16825680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007A3FA-37C8-B64A-9EE6-D07431EEED58}" type="slidenum">
              <a:rPr lang="en-US" smtClean="0"/>
              <a:t>2</a:t>
            </a:fld>
            <a:endParaRPr lang="en-US"/>
          </a:p>
        </p:txBody>
      </p:sp>
      <p:sp>
        <p:nvSpPr>
          <p:cNvPr id="5" name="TextBox 4"/>
          <p:cNvSpPr txBox="1"/>
          <p:nvPr/>
        </p:nvSpPr>
        <p:spPr>
          <a:xfrm>
            <a:off x="520701" y="311085"/>
            <a:ext cx="7569723" cy="400110"/>
          </a:xfrm>
          <a:prstGeom prst="rect">
            <a:avLst/>
          </a:prstGeom>
          <a:noFill/>
        </p:spPr>
        <p:txBody>
          <a:bodyPr wrap="square" rtlCol="0">
            <a:spAutoFit/>
          </a:bodyPr>
          <a:lstStyle/>
          <a:p>
            <a:pPr algn="ctr"/>
            <a:r>
              <a:rPr lang="en-US" sz="2000" dirty="0" smtClean="0"/>
              <a:t>Next Generation Very Large Array: URSI 2018 </a:t>
            </a:r>
            <a:r>
              <a:rPr lang="en-US" sz="2000" dirty="0" smtClean="0"/>
              <a:t>Talks</a:t>
            </a:r>
          </a:p>
        </p:txBody>
      </p:sp>
      <p:sp>
        <p:nvSpPr>
          <p:cNvPr id="6" name="TextBox 5"/>
          <p:cNvSpPr txBox="1"/>
          <p:nvPr/>
        </p:nvSpPr>
        <p:spPr>
          <a:xfrm>
            <a:off x="818434" y="1002274"/>
            <a:ext cx="7539181" cy="2492990"/>
          </a:xfrm>
          <a:prstGeom prst="rect">
            <a:avLst/>
          </a:prstGeom>
          <a:noFill/>
        </p:spPr>
        <p:txBody>
          <a:bodyPr wrap="square" rtlCol="0">
            <a:spAutoFit/>
          </a:bodyPr>
          <a:lstStyle/>
          <a:p>
            <a:pPr marL="285750" indent="-285750">
              <a:spcBef>
                <a:spcPts val="600"/>
              </a:spcBef>
              <a:buFont typeface="Arial" charset="0"/>
              <a:buChar char="•"/>
            </a:pPr>
            <a:r>
              <a:rPr lang="en-US" sz="1400" dirty="0" smtClean="0"/>
              <a:t>J1-1 THE </a:t>
            </a:r>
            <a:r>
              <a:rPr lang="en-US" sz="1400" dirty="0"/>
              <a:t>SCIENCE PROGRAM FOR THE NEXT GENERATION </a:t>
            </a:r>
            <a:r>
              <a:rPr lang="en-US" sz="1400" dirty="0" smtClean="0"/>
              <a:t> VERY </a:t>
            </a:r>
            <a:r>
              <a:rPr lang="en-US" sz="1400" dirty="0"/>
              <a:t>LARGE </a:t>
            </a:r>
            <a:r>
              <a:rPr lang="en-US" sz="1400" dirty="0" smtClean="0"/>
              <a:t>ARRAY, Chris Carilli</a:t>
            </a:r>
          </a:p>
          <a:p>
            <a:pPr marL="285750" indent="-285750">
              <a:spcBef>
                <a:spcPts val="600"/>
              </a:spcBef>
              <a:buFont typeface="Arial" charset="0"/>
              <a:buChar char="•"/>
            </a:pPr>
            <a:r>
              <a:rPr lang="en-US" sz="1400" dirty="0" smtClean="0"/>
              <a:t>J1</a:t>
            </a:r>
            <a:r>
              <a:rPr lang="en-US" sz="1400" dirty="0"/>
              <a:t> </a:t>
            </a:r>
            <a:r>
              <a:rPr lang="en-US" sz="1400" dirty="0" smtClean="0"/>
              <a:t>-2 ANTENNA </a:t>
            </a:r>
            <a:r>
              <a:rPr lang="en-US" sz="1400" dirty="0"/>
              <a:t>CONCEPT FOR THE NEXT GENERATION </a:t>
            </a:r>
            <a:r>
              <a:rPr lang="en-US" sz="1400" dirty="0" smtClean="0"/>
              <a:t>VERY </a:t>
            </a:r>
            <a:r>
              <a:rPr lang="en-US" sz="1400" dirty="0"/>
              <a:t>LARGE </a:t>
            </a:r>
            <a:r>
              <a:rPr lang="en-US" sz="1400" dirty="0" smtClean="0"/>
              <a:t>ARRAY, James </a:t>
            </a:r>
            <a:r>
              <a:rPr lang="en-US" sz="1400" dirty="0"/>
              <a:t>M. </a:t>
            </a:r>
            <a:r>
              <a:rPr lang="en-US" sz="1400" dirty="0" smtClean="0"/>
              <a:t>Jackson</a:t>
            </a:r>
            <a:endParaRPr lang="en-US" sz="1400" dirty="0"/>
          </a:p>
          <a:p>
            <a:pPr marL="285750" indent="-285750">
              <a:spcBef>
                <a:spcPts val="600"/>
              </a:spcBef>
              <a:buFont typeface="Arial" charset="0"/>
              <a:buChar char="•"/>
            </a:pPr>
            <a:r>
              <a:rPr lang="en-US" sz="1400" dirty="0" smtClean="0"/>
              <a:t>J1-4 BASELINE </a:t>
            </a:r>
            <a:r>
              <a:rPr lang="en-US" sz="1400" dirty="0"/>
              <a:t>RECEIVER CONCEPT FOR A NEXT </a:t>
            </a:r>
            <a:r>
              <a:rPr lang="en-US" sz="1400" dirty="0" smtClean="0"/>
              <a:t> GENERATION </a:t>
            </a:r>
            <a:r>
              <a:rPr lang="en-US" sz="1400" dirty="0"/>
              <a:t>VERY LARGE </a:t>
            </a:r>
            <a:r>
              <a:rPr lang="en-US" sz="1400" dirty="0" smtClean="0"/>
              <a:t>ARRAY, Wes </a:t>
            </a:r>
            <a:r>
              <a:rPr lang="en-US" sz="1400" dirty="0" err="1"/>
              <a:t>Grammer</a:t>
            </a:r>
            <a:endParaRPr lang="en-US" sz="1400" dirty="0"/>
          </a:p>
          <a:p>
            <a:pPr marL="285750" indent="-285750">
              <a:spcBef>
                <a:spcPts val="600"/>
              </a:spcBef>
              <a:buFont typeface="Arial" charset="0"/>
              <a:buChar char="•"/>
            </a:pPr>
            <a:r>
              <a:rPr lang="en-US" sz="1400" dirty="0" smtClean="0"/>
              <a:t>J2-2 </a:t>
            </a:r>
            <a:r>
              <a:rPr lang="en-US" sz="1400" dirty="0"/>
              <a:t> </a:t>
            </a:r>
            <a:r>
              <a:rPr lang="en-US" sz="1400" dirty="0" smtClean="0"/>
              <a:t>ADVANCES </a:t>
            </a:r>
            <a:r>
              <a:rPr lang="en-US" sz="1400" dirty="0"/>
              <a:t>IN AN 8 TO 50 GHZ CRYOGENIC LOW </a:t>
            </a:r>
            <a:r>
              <a:rPr lang="en-US" sz="1400" dirty="0" smtClean="0"/>
              <a:t> NOISE </a:t>
            </a:r>
            <a:r>
              <a:rPr lang="en-US" sz="1400" dirty="0"/>
              <a:t>AMPLIFIER FOR THE NEXT GENERATION VERY </a:t>
            </a:r>
            <a:r>
              <a:rPr lang="en-US" sz="1400" dirty="0" smtClean="0"/>
              <a:t>LARGE ARRAY, Andrew </a:t>
            </a:r>
            <a:r>
              <a:rPr lang="en-US" sz="1400" dirty="0"/>
              <a:t>Janzen</a:t>
            </a:r>
          </a:p>
          <a:p>
            <a:pPr marL="285750" indent="-285750">
              <a:spcBef>
                <a:spcPts val="600"/>
              </a:spcBef>
              <a:buFont typeface="Arial" charset="0"/>
              <a:buChar char="•"/>
            </a:pPr>
            <a:r>
              <a:rPr lang="en-US" sz="1400" dirty="0" smtClean="0"/>
              <a:t>J4-2 THE </a:t>
            </a:r>
            <a:r>
              <a:rPr lang="en-US" sz="1400" dirty="0"/>
              <a:t>NEXT GENERATION VERY LARGE ARRAY LONG </a:t>
            </a:r>
            <a:r>
              <a:rPr lang="en-US" sz="1400" dirty="0" smtClean="0"/>
              <a:t> BASELINE OPTION, Robert J. Selina</a:t>
            </a:r>
          </a:p>
          <a:p>
            <a:pPr marL="285750" indent="-285750">
              <a:spcBef>
                <a:spcPts val="600"/>
              </a:spcBef>
              <a:buFont typeface="Arial" charset="0"/>
              <a:buChar char="•"/>
            </a:pPr>
            <a:r>
              <a:rPr lang="en-US" sz="1400" dirty="0" smtClean="0"/>
              <a:t>J5-2 PERFORMANCE </a:t>
            </a:r>
            <a:r>
              <a:rPr lang="en-US" sz="1400" dirty="0"/>
              <a:t>ESTIMATES FOR THE </a:t>
            </a:r>
            <a:r>
              <a:rPr lang="en-US" sz="1400" dirty="0" smtClean="0"/>
              <a:t>NEXT- GENERATION </a:t>
            </a:r>
            <a:r>
              <a:rPr lang="en-US" sz="1400" dirty="0"/>
              <a:t>VERY LARGE </a:t>
            </a:r>
            <a:r>
              <a:rPr lang="en-US" sz="1400" dirty="0" smtClean="0"/>
              <a:t>ARRAY, Robert </a:t>
            </a:r>
            <a:r>
              <a:rPr lang="en-US" sz="1400" dirty="0"/>
              <a:t>J. Selina</a:t>
            </a:r>
          </a:p>
          <a:p>
            <a:pPr marL="285750" indent="-285750">
              <a:spcBef>
                <a:spcPts val="600"/>
              </a:spcBef>
              <a:buFont typeface="Arial" charset="0"/>
              <a:buChar char="•"/>
            </a:pPr>
            <a:r>
              <a:rPr lang="en-US" sz="1400" dirty="0" smtClean="0"/>
              <a:t>J5-3 A </a:t>
            </a:r>
            <a:r>
              <a:rPr lang="en-US" sz="1400" dirty="0"/>
              <a:t>STUDY OF THE COMPACT WATER VAPOR </a:t>
            </a:r>
            <a:r>
              <a:rPr lang="en-US" sz="1400" dirty="0" smtClean="0"/>
              <a:t> RADIOMETER </a:t>
            </a:r>
            <a:r>
              <a:rPr lang="en-US" sz="1400" dirty="0"/>
              <a:t>FOR THE KARL G. JANSKY VERY LARGE </a:t>
            </a:r>
            <a:r>
              <a:rPr lang="en-US" sz="1400" dirty="0" smtClean="0"/>
              <a:t> ARRAY, Ajay Gill</a:t>
            </a:r>
            <a:endParaRPr lang="en-US" sz="1400" dirty="0"/>
          </a:p>
        </p:txBody>
      </p:sp>
    </p:spTree>
    <p:extLst>
      <p:ext uri="{BB962C8B-B14F-4D97-AF65-F5344CB8AC3E}">
        <p14:creationId xmlns:p14="http://schemas.microsoft.com/office/powerpoint/2010/main" val="5274352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601"/>
            <a:ext cx="7886700" cy="564020"/>
          </a:xfrm>
        </p:spPr>
        <p:txBody>
          <a:bodyPr>
            <a:normAutofit/>
          </a:bodyPr>
          <a:lstStyle/>
          <a:p>
            <a:pPr algn="ctr"/>
            <a:r>
              <a:rPr lang="en-US" sz="2800" dirty="0" smtClean="0"/>
              <a:t>The Road to Astro 2020 </a:t>
            </a:r>
            <a:endParaRPr lang="en-US" sz="2800" dirty="0"/>
          </a:p>
        </p:txBody>
      </p:sp>
      <p:sp>
        <p:nvSpPr>
          <p:cNvPr id="6" name="TextBox 5"/>
          <p:cNvSpPr txBox="1"/>
          <p:nvPr/>
        </p:nvSpPr>
        <p:spPr>
          <a:xfrm>
            <a:off x="362006" y="534680"/>
            <a:ext cx="8493071" cy="648896"/>
          </a:xfrm>
          <a:prstGeom prst="rect">
            <a:avLst/>
          </a:prstGeom>
          <a:noFill/>
        </p:spPr>
        <p:txBody>
          <a:bodyPr wrap="square" rtlCol="0">
            <a:spAutoFit/>
          </a:bodyPr>
          <a:lstStyle/>
          <a:p>
            <a:pPr algn="ctr">
              <a:spcBef>
                <a:spcPts val="450"/>
              </a:spcBef>
            </a:pPr>
            <a:r>
              <a:rPr lang="en-US" sz="1600" b="1" i="1" u="sng" dirty="0" smtClean="0">
                <a:solidFill>
                  <a:srgbClr val="C00000"/>
                </a:solidFill>
              </a:rPr>
              <a:t>Near-term Goal</a:t>
            </a:r>
            <a:r>
              <a:rPr lang="en-US" sz="1600" b="1" i="1" u="sng" dirty="0">
                <a:solidFill>
                  <a:srgbClr val="C00000"/>
                </a:solidFill>
              </a:rPr>
              <a:t>: </a:t>
            </a:r>
            <a:r>
              <a:rPr lang="en-US" sz="1600" b="1" i="1" u="sng" dirty="0" err="1" smtClean="0">
                <a:solidFill>
                  <a:srgbClr val="C00000"/>
                </a:solidFill>
              </a:rPr>
              <a:t>CoDR</a:t>
            </a:r>
            <a:r>
              <a:rPr lang="en-US" sz="1600" b="1" i="1" u="sng" dirty="0" smtClean="0">
                <a:solidFill>
                  <a:srgbClr val="C00000"/>
                </a:solidFill>
              </a:rPr>
              <a:t>-level </a:t>
            </a:r>
            <a:r>
              <a:rPr lang="en-US" sz="1600" b="1" i="1" u="sng" dirty="0">
                <a:solidFill>
                  <a:srgbClr val="C00000"/>
                </a:solidFill>
              </a:rPr>
              <a:t>‘proposal’ to 2020 Decade </a:t>
            </a:r>
            <a:r>
              <a:rPr lang="en-US" sz="1600" b="1" i="1" u="sng" dirty="0" smtClean="0">
                <a:solidFill>
                  <a:srgbClr val="C00000"/>
                </a:solidFill>
              </a:rPr>
              <a:t>Survey</a:t>
            </a:r>
          </a:p>
          <a:p>
            <a:pPr algn="ctr">
              <a:spcBef>
                <a:spcPts val="450"/>
              </a:spcBef>
            </a:pPr>
            <a:r>
              <a:rPr lang="en-US" sz="1600" dirty="0" smtClean="0"/>
              <a:t>Science Book and Reference Design by 2019 </a:t>
            </a:r>
            <a:endParaRPr lang="en-US" sz="1600" dirty="0"/>
          </a:p>
        </p:txBody>
      </p:sp>
      <p:grpSp>
        <p:nvGrpSpPr>
          <p:cNvPr id="5" name="Group 4"/>
          <p:cNvGrpSpPr/>
          <p:nvPr/>
        </p:nvGrpSpPr>
        <p:grpSpPr>
          <a:xfrm>
            <a:off x="241067" y="1213654"/>
            <a:ext cx="8794867" cy="2901145"/>
            <a:chOff x="-41565" y="1168328"/>
            <a:chExt cx="9249720" cy="3295607"/>
          </a:xfrm>
        </p:grpSpPr>
        <p:grpSp>
          <p:nvGrpSpPr>
            <p:cNvPr id="122" name="Group 121"/>
            <p:cNvGrpSpPr>
              <a:grpSpLocks noChangeAspect="1"/>
            </p:cNvGrpSpPr>
            <p:nvPr/>
          </p:nvGrpSpPr>
          <p:grpSpPr bwMode="auto">
            <a:xfrm>
              <a:off x="-41565" y="1485628"/>
              <a:ext cx="9249720" cy="2743298"/>
              <a:chOff x="-72" y="-16"/>
              <a:chExt cx="1170" cy="347"/>
            </a:xfrm>
          </p:grpSpPr>
          <p:sp>
            <p:nvSpPr>
              <p:cNvPr id="123" name="Rectangle 122"/>
              <p:cNvSpPr>
                <a:spLocks noChangeArrowheads="1"/>
              </p:cNvSpPr>
              <p:nvPr/>
            </p:nvSpPr>
            <p:spPr bwMode="auto">
              <a:xfrm>
                <a:off x="13" y="0"/>
                <a:ext cx="1017" cy="99"/>
              </a:xfrm>
              <a:prstGeom prst="rect">
                <a:avLst/>
              </a:prstGeom>
              <a:solidFill>
                <a:srgbClr val="FFFFFF"/>
              </a:solidFill>
              <a:ln w="1">
                <a:solidFill>
                  <a:srgbClr val="444444"/>
                </a:solidFill>
                <a:miter lim="800000"/>
                <a:headEnd/>
                <a:tailEnd/>
              </a:ln>
            </p:spPr>
            <p:txBody>
              <a:bodyPr rot="0" vert="horz" wrap="square" lIns="91440" tIns="45720" rIns="91440" bIns="45720" anchor="t" anchorCtr="0" upright="1">
                <a:noAutofit/>
              </a:bodyPr>
              <a:lstStyle/>
              <a:p>
                <a:endParaRPr lang="en-US"/>
              </a:p>
            </p:txBody>
          </p:sp>
          <p:sp>
            <p:nvSpPr>
              <p:cNvPr id="124" name="Rectangle 123" descr="Wed 9/14/16"/>
              <p:cNvSpPr>
                <a:spLocks noChangeArrowheads="1"/>
              </p:cNvSpPr>
              <p:nvPr/>
            </p:nvSpPr>
            <p:spPr bwMode="auto">
              <a:xfrm>
                <a:off x="-72" y="-3"/>
                <a:ext cx="79" cy="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lgn="r"/>
                <a:r>
                  <a:rPr lang="en-US" sz="800">
                    <a:solidFill>
                      <a:srgbClr val="444444"/>
                    </a:solidFill>
                    <a:effectLst/>
                    <a:latin typeface="Segoe UI" charset="0"/>
                    <a:ea typeface="Times New Roman" charset="0"/>
                  </a:rPr>
                  <a:t>Start</a:t>
                </a:r>
                <a:r>
                  <a:rPr lang="en-US" sz="1200">
                    <a:effectLst/>
                    <a:latin typeface="Times New Roman" charset="0"/>
                    <a:ea typeface="Times New Roman" charset="0"/>
                  </a:rPr>
                  <a:t/>
                </a:r>
                <a:br>
                  <a:rPr lang="en-US" sz="1200">
                    <a:effectLst/>
                    <a:latin typeface="Times New Roman" charset="0"/>
                    <a:ea typeface="Times New Roman" charset="0"/>
                  </a:rPr>
                </a:br>
                <a:r>
                  <a:rPr lang="en-US" sz="800">
                    <a:solidFill>
                      <a:srgbClr val="444444"/>
                    </a:solidFill>
                    <a:effectLst/>
                    <a:latin typeface="Segoe UI" charset="0"/>
                    <a:ea typeface="Times New Roman" charset="0"/>
                  </a:rPr>
                  <a:t>Wed 9/14/16</a:t>
                </a:r>
                <a:endParaRPr lang="en-US" sz="1200">
                  <a:effectLst/>
                  <a:latin typeface="Times New Roman" charset="0"/>
                  <a:ea typeface="Times New Roman" charset="0"/>
                </a:endParaRPr>
              </a:p>
            </p:txBody>
          </p:sp>
          <p:sp>
            <p:nvSpPr>
              <p:cNvPr id="125" name="Rectangle 124" descr="Mon 7/1/19"/>
              <p:cNvSpPr>
                <a:spLocks noChangeArrowheads="1"/>
              </p:cNvSpPr>
              <p:nvPr/>
            </p:nvSpPr>
            <p:spPr bwMode="auto">
              <a:xfrm>
                <a:off x="1036" y="-3"/>
                <a:ext cx="62" cy="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r>
                  <a:rPr lang="en-US" sz="800">
                    <a:solidFill>
                      <a:srgbClr val="444444"/>
                    </a:solidFill>
                    <a:effectLst/>
                    <a:latin typeface="Segoe UI" charset="0"/>
                    <a:ea typeface="Times New Roman" charset="0"/>
                  </a:rPr>
                  <a:t>Finish</a:t>
                </a:r>
                <a:r>
                  <a:rPr lang="en-US" sz="1200">
                    <a:effectLst/>
                    <a:latin typeface="Times New Roman" charset="0"/>
                    <a:ea typeface="Times New Roman" charset="0"/>
                  </a:rPr>
                  <a:t/>
                </a:r>
                <a:br>
                  <a:rPr lang="en-US" sz="1200">
                    <a:effectLst/>
                    <a:latin typeface="Times New Roman" charset="0"/>
                    <a:ea typeface="Times New Roman" charset="0"/>
                  </a:rPr>
                </a:br>
                <a:r>
                  <a:rPr lang="en-US" sz="800">
                    <a:solidFill>
                      <a:srgbClr val="444444"/>
                    </a:solidFill>
                    <a:effectLst/>
                    <a:latin typeface="Segoe UI" charset="0"/>
                    <a:ea typeface="Times New Roman" charset="0"/>
                  </a:rPr>
                  <a:t>Mon 7/1/19</a:t>
                </a:r>
                <a:endParaRPr lang="en-US" sz="1200">
                  <a:effectLst/>
                  <a:latin typeface="Times New Roman" charset="0"/>
                  <a:ea typeface="Times New Roman" charset="0"/>
                </a:endParaRPr>
              </a:p>
            </p:txBody>
          </p:sp>
          <p:sp>
            <p:nvSpPr>
              <p:cNvPr id="126" name="Rectangle 125" descr="Nov '16"/>
              <p:cNvSpPr>
                <a:spLocks noChangeArrowheads="1"/>
              </p:cNvSpPr>
              <p:nvPr/>
            </p:nvSpPr>
            <p:spPr bwMode="auto">
              <a:xfrm>
                <a:off x="71" y="-16"/>
                <a:ext cx="41"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pPr marL="0" marR="0"/>
                <a:r>
                  <a:rPr lang="en-US" sz="800">
                    <a:solidFill>
                      <a:srgbClr val="444444"/>
                    </a:solidFill>
                    <a:effectLst/>
                    <a:latin typeface="Segoe UI" charset="0"/>
                    <a:ea typeface="Times New Roman" charset="0"/>
                  </a:rPr>
                  <a:t>Nov '16</a:t>
                </a:r>
                <a:endParaRPr lang="en-US" sz="1200">
                  <a:effectLst/>
                  <a:latin typeface="Times New Roman" charset="0"/>
                  <a:ea typeface="Times New Roman" charset="0"/>
                </a:endParaRPr>
              </a:p>
            </p:txBody>
          </p:sp>
          <p:sp>
            <p:nvSpPr>
              <p:cNvPr id="127" name="Freeform 126"/>
              <p:cNvSpPr>
                <a:spLocks noChangeArrowheads="1"/>
              </p:cNvSpPr>
              <p:nvPr/>
            </p:nvSpPr>
            <p:spPr bwMode="auto">
              <a:xfrm>
                <a:off x="71"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28" name="Rectangle 127" descr="Jan '17"/>
              <p:cNvSpPr>
                <a:spLocks noChangeArrowheads="1"/>
              </p:cNvSpPr>
              <p:nvPr/>
            </p:nvSpPr>
            <p:spPr bwMode="auto">
              <a:xfrm>
                <a:off x="132" y="-16"/>
                <a:ext cx="38"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pPr marL="0" marR="0"/>
                <a:r>
                  <a:rPr lang="en-US" sz="800">
                    <a:solidFill>
                      <a:srgbClr val="444444"/>
                    </a:solidFill>
                    <a:effectLst/>
                    <a:latin typeface="Segoe UI" charset="0"/>
                    <a:ea typeface="Times New Roman" charset="0"/>
                  </a:rPr>
                  <a:t>Jan '17</a:t>
                </a:r>
                <a:endParaRPr lang="en-US" sz="1200">
                  <a:effectLst/>
                  <a:latin typeface="Times New Roman" charset="0"/>
                  <a:ea typeface="Times New Roman" charset="0"/>
                </a:endParaRPr>
              </a:p>
            </p:txBody>
          </p:sp>
          <p:sp>
            <p:nvSpPr>
              <p:cNvPr id="129" name="Freeform 128"/>
              <p:cNvSpPr>
                <a:spLocks noChangeArrowheads="1"/>
              </p:cNvSpPr>
              <p:nvPr/>
            </p:nvSpPr>
            <p:spPr bwMode="auto">
              <a:xfrm>
                <a:off x="132"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30" name="Rectangle 129" descr="Mar '17"/>
              <p:cNvSpPr>
                <a:spLocks noChangeArrowheads="1"/>
              </p:cNvSpPr>
              <p:nvPr/>
            </p:nvSpPr>
            <p:spPr bwMode="auto">
              <a:xfrm>
                <a:off x="190" y="-16"/>
                <a:ext cx="41"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pPr marL="0" marR="0"/>
                <a:r>
                  <a:rPr lang="en-US" sz="800">
                    <a:solidFill>
                      <a:srgbClr val="444444"/>
                    </a:solidFill>
                    <a:effectLst/>
                    <a:latin typeface="Segoe UI" charset="0"/>
                    <a:ea typeface="Times New Roman" charset="0"/>
                  </a:rPr>
                  <a:t>Mar '17</a:t>
                </a:r>
                <a:endParaRPr lang="en-US" sz="1200">
                  <a:effectLst/>
                  <a:latin typeface="Times New Roman" charset="0"/>
                  <a:ea typeface="Times New Roman" charset="0"/>
                </a:endParaRPr>
              </a:p>
            </p:txBody>
          </p:sp>
          <p:sp>
            <p:nvSpPr>
              <p:cNvPr id="131" name="Freeform 130"/>
              <p:cNvSpPr>
                <a:spLocks noChangeArrowheads="1"/>
              </p:cNvSpPr>
              <p:nvPr/>
            </p:nvSpPr>
            <p:spPr bwMode="auto">
              <a:xfrm>
                <a:off x="190"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32" name="Rectangle 131" descr="May '17"/>
              <p:cNvSpPr>
                <a:spLocks noChangeArrowheads="1"/>
              </p:cNvSpPr>
              <p:nvPr/>
            </p:nvSpPr>
            <p:spPr bwMode="auto">
              <a:xfrm>
                <a:off x="250" y="-16"/>
                <a:ext cx="43"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pPr marL="0" marR="0"/>
                <a:r>
                  <a:rPr lang="en-US" sz="800">
                    <a:solidFill>
                      <a:srgbClr val="444444"/>
                    </a:solidFill>
                    <a:effectLst/>
                    <a:latin typeface="Segoe UI" charset="0"/>
                    <a:ea typeface="Times New Roman" charset="0"/>
                  </a:rPr>
                  <a:t>May '17</a:t>
                </a:r>
                <a:endParaRPr lang="en-US" sz="1200">
                  <a:effectLst/>
                  <a:latin typeface="Times New Roman" charset="0"/>
                  <a:ea typeface="Times New Roman" charset="0"/>
                </a:endParaRPr>
              </a:p>
            </p:txBody>
          </p:sp>
          <p:sp>
            <p:nvSpPr>
              <p:cNvPr id="133" name="Freeform 132"/>
              <p:cNvSpPr>
                <a:spLocks noChangeArrowheads="1"/>
              </p:cNvSpPr>
              <p:nvPr/>
            </p:nvSpPr>
            <p:spPr bwMode="auto">
              <a:xfrm>
                <a:off x="250"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34" name="Rectangle 133" descr="Jul '17"/>
              <p:cNvSpPr>
                <a:spLocks noChangeArrowheads="1"/>
              </p:cNvSpPr>
              <p:nvPr/>
            </p:nvSpPr>
            <p:spPr bwMode="auto">
              <a:xfrm>
                <a:off x="316" y="-16"/>
                <a:ext cx="34"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pPr marL="0" marR="0"/>
                <a:r>
                  <a:rPr lang="en-US" sz="800">
                    <a:solidFill>
                      <a:srgbClr val="444444"/>
                    </a:solidFill>
                    <a:effectLst/>
                    <a:latin typeface="Segoe UI" charset="0"/>
                    <a:ea typeface="Times New Roman" charset="0"/>
                  </a:rPr>
                  <a:t>Jul '17</a:t>
                </a:r>
                <a:endParaRPr lang="en-US" sz="1200">
                  <a:effectLst/>
                  <a:latin typeface="Times New Roman" charset="0"/>
                  <a:ea typeface="Times New Roman" charset="0"/>
                </a:endParaRPr>
              </a:p>
            </p:txBody>
          </p:sp>
          <p:sp>
            <p:nvSpPr>
              <p:cNvPr id="135" name="Freeform 134"/>
              <p:cNvSpPr>
                <a:spLocks noChangeArrowheads="1"/>
              </p:cNvSpPr>
              <p:nvPr/>
            </p:nvSpPr>
            <p:spPr bwMode="auto">
              <a:xfrm>
                <a:off x="316"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36" name="Rectangle 135" descr="Sep '17"/>
              <p:cNvSpPr>
                <a:spLocks noChangeArrowheads="1"/>
              </p:cNvSpPr>
              <p:nvPr/>
            </p:nvSpPr>
            <p:spPr bwMode="auto">
              <a:xfrm>
                <a:off x="375" y="-16"/>
                <a:ext cx="39"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pPr marL="0" marR="0"/>
                <a:r>
                  <a:rPr lang="en-US" sz="800" dirty="0">
                    <a:solidFill>
                      <a:srgbClr val="444444"/>
                    </a:solidFill>
                    <a:effectLst/>
                    <a:latin typeface="Segoe UI" charset="0"/>
                    <a:ea typeface="Times New Roman" charset="0"/>
                  </a:rPr>
                  <a:t>Sep '17</a:t>
                </a:r>
                <a:endParaRPr lang="en-US" sz="1200" dirty="0">
                  <a:effectLst/>
                  <a:latin typeface="Times New Roman" charset="0"/>
                  <a:ea typeface="Times New Roman" charset="0"/>
                </a:endParaRPr>
              </a:p>
            </p:txBody>
          </p:sp>
          <p:sp>
            <p:nvSpPr>
              <p:cNvPr id="137" name="Freeform 136"/>
              <p:cNvSpPr>
                <a:spLocks noChangeArrowheads="1"/>
              </p:cNvSpPr>
              <p:nvPr/>
            </p:nvSpPr>
            <p:spPr bwMode="auto">
              <a:xfrm>
                <a:off x="375"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38" name="Rectangle 137" descr="Nov '17"/>
              <p:cNvSpPr>
                <a:spLocks noChangeArrowheads="1"/>
              </p:cNvSpPr>
              <p:nvPr/>
            </p:nvSpPr>
            <p:spPr bwMode="auto">
              <a:xfrm>
                <a:off x="434" y="-16"/>
                <a:ext cx="42"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pPr marL="0" marR="0"/>
                <a:r>
                  <a:rPr lang="en-US" sz="800">
                    <a:solidFill>
                      <a:srgbClr val="444444"/>
                    </a:solidFill>
                    <a:effectLst/>
                    <a:latin typeface="Segoe UI" charset="0"/>
                    <a:ea typeface="Times New Roman" charset="0"/>
                  </a:rPr>
                  <a:t>Nov '17</a:t>
                </a:r>
                <a:endParaRPr lang="en-US" sz="1200">
                  <a:effectLst/>
                  <a:latin typeface="Times New Roman" charset="0"/>
                  <a:ea typeface="Times New Roman" charset="0"/>
                </a:endParaRPr>
              </a:p>
            </p:txBody>
          </p:sp>
          <p:sp>
            <p:nvSpPr>
              <p:cNvPr id="139" name="Freeform 138"/>
              <p:cNvSpPr>
                <a:spLocks noChangeArrowheads="1"/>
              </p:cNvSpPr>
              <p:nvPr/>
            </p:nvSpPr>
            <p:spPr bwMode="auto">
              <a:xfrm>
                <a:off x="434"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40" name="Rectangle 139" descr="Jan '18"/>
              <p:cNvSpPr>
                <a:spLocks noChangeArrowheads="1"/>
              </p:cNvSpPr>
              <p:nvPr/>
            </p:nvSpPr>
            <p:spPr bwMode="auto">
              <a:xfrm>
                <a:off x="496" y="-16"/>
                <a:ext cx="37"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pPr marL="0" marR="0"/>
                <a:r>
                  <a:rPr lang="en-US" sz="800">
                    <a:solidFill>
                      <a:srgbClr val="444444"/>
                    </a:solidFill>
                    <a:effectLst/>
                    <a:latin typeface="Segoe UI" charset="0"/>
                    <a:ea typeface="Times New Roman" charset="0"/>
                  </a:rPr>
                  <a:t>Jan '18</a:t>
                </a:r>
                <a:endParaRPr lang="en-US" sz="1200">
                  <a:effectLst/>
                  <a:latin typeface="Times New Roman" charset="0"/>
                  <a:ea typeface="Times New Roman" charset="0"/>
                </a:endParaRPr>
              </a:p>
            </p:txBody>
          </p:sp>
          <p:sp>
            <p:nvSpPr>
              <p:cNvPr id="141" name="Freeform 140"/>
              <p:cNvSpPr>
                <a:spLocks noChangeArrowheads="1"/>
              </p:cNvSpPr>
              <p:nvPr/>
            </p:nvSpPr>
            <p:spPr bwMode="auto">
              <a:xfrm>
                <a:off x="496"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42" name="Rectangle 141" descr="Mar '18"/>
              <p:cNvSpPr>
                <a:spLocks noChangeArrowheads="1"/>
              </p:cNvSpPr>
              <p:nvPr/>
            </p:nvSpPr>
            <p:spPr bwMode="auto">
              <a:xfrm>
                <a:off x="554" y="-16"/>
                <a:ext cx="41"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pPr marL="0" marR="0"/>
                <a:r>
                  <a:rPr lang="en-US" sz="800">
                    <a:solidFill>
                      <a:srgbClr val="444444"/>
                    </a:solidFill>
                    <a:effectLst/>
                    <a:latin typeface="Segoe UI" charset="0"/>
                    <a:ea typeface="Times New Roman" charset="0"/>
                  </a:rPr>
                  <a:t>Mar '18</a:t>
                </a:r>
                <a:endParaRPr lang="en-US" sz="1200">
                  <a:effectLst/>
                  <a:latin typeface="Times New Roman" charset="0"/>
                  <a:ea typeface="Times New Roman" charset="0"/>
                </a:endParaRPr>
              </a:p>
            </p:txBody>
          </p:sp>
          <p:sp>
            <p:nvSpPr>
              <p:cNvPr id="143" name="Freeform 142"/>
              <p:cNvSpPr>
                <a:spLocks noChangeArrowheads="1"/>
              </p:cNvSpPr>
              <p:nvPr/>
            </p:nvSpPr>
            <p:spPr bwMode="auto">
              <a:xfrm>
                <a:off x="554"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44" name="Rectangle 143" descr="May '18"/>
              <p:cNvSpPr>
                <a:spLocks noChangeArrowheads="1"/>
              </p:cNvSpPr>
              <p:nvPr/>
            </p:nvSpPr>
            <p:spPr bwMode="auto">
              <a:xfrm>
                <a:off x="614" y="-16"/>
                <a:ext cx="43"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pPr marL="0" marR="0"/>
                <a:r>
                  <a:rPr lang="en-US" sz="800">
                    <a:solidFill>
                      <a:srgbClr val="444444"/>
                    </a:solidFill>
                    <a:effectLst/>
                    <a:latin typeface="Segoe UI" charset="0"/>
                    <a:ea typeface="Times New Roman" charset="0"/>
                  </a:rPr>
                  <a:t>May '18</a:t>
                </a:r>
                <a:endParaRPr lang="en-US" sz="1200">
                  <a:effectLst/>
                  <a:latin typeface="Times New Roman" charset="0"/>
                  <a:ea typeface="Times New Roman" charset="0"/>
                </a:endParaRPr>
              </a:p>
            </p:txBody>
          </p:sp>
          <p:sp>
            <p:nvSpPr>
              <p:cNvPr id="145" name="Freeform 144"/>
              <p:cNvSpPr>
                <a:spLocks noChangeArrowheads="1"/>
              </p:cNvSpPr>
              <p:nvPr/>
            </p:nvSpPr>
            <p:spPr bwMode="auto">
              <a:xfrm>
                <a:off x="614"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46" name="Rectangle 145" descr="Jul '18"/>
              <p:cNvSpPr>
                <a:spLocks noChangeArrowheads="1"/>
              </p:cNvSpPr>
              <p:nvPr/>
            </p:nvSpPr>
            <p:spPr bwMode="auto">
              <a:xfrm>
                <a:off x="680" y="-16"/>
                <a:ext cx="34"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pPr marL="0" marR="0"/>
                <a:r>
                  <a:rPr lang="en-US" sz="800">
                    <a:solidFill>
                      <a:srgbClr val="444444"/>
                    </a:solidFill>
                    <a:effectLst/>
                    <a:latin typeface="Segoe UI" charset="0"/>
                    <a:ea typeface="Times New Roman" charset="0"/>
                  </a:rPr>
                  <a:t>Jul '18</a:t>
                </a:r>
                <a:endParaRPr lang="en-US" sz="1200">
                  <a:effectLst/>
                  <a:latin typeface="Times New Roman" charset="0"/>
                  <a:ea typeface="Times New Roman" charset="0"/>
                </a:endParaRPr>
              </a:p>
            </p:txBody>
          </p:sp>
          <p:sp>
            <p:nvSpPr>
              <p:cNvPr id="147" name="Freeform 146"/>
              <p:cNvSpPr>
                <a:spLocks noChangeArrowheads="1"/>
              </p:cNvSpPr>
              <p:nvPr/>
            </p:nvSpPr>
            <p:spPr bwMode="auto">
              <a:xfrm>
                <a:off x="680"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48" name="Rectangle 147" descr="Sep '18"/>
              <p:cNvSpPr>
                <a:spLocks noChangeArrowheads="1"/>
              </p:cNvSpPr>
              <p:nvPr/>
            </p:nvSpPr>
            <p:spPr bwMode="auto">
              <a:xfrm>
                <a:off x="738" y="-16"/>
                <a:ext cx="40"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pPr marL="0" marR="0"/>
                <a:r>
                  <a:rPr lang="en-US" sz="800">
                    <a:solidFill>
                      <a:srgbClr val="444444"/>
                    </a:solidFill>
                    <a:effectLst/>
                    <a:latin typeface="Segoe UI" charset="0"/>
                    <a:ea typeface="Times New Roman" charset="0"/>
                  </a:rPr>
                  <a:t>Sep '18</a:t>
                </a:r>
                <a:endParaRPr lang="en-US" sz="1200">
                  <a:effectLst/>
                  <a:latin typeface="Times New Roman" charset="0"/>
                  <a:ea typeface="Times New Roman" charset="0"/>
                </a:endParaRPr>
              </a:p>
            </p:txBody>
          </p:sp>
          <p:sp>
            <p:nvSpPr>
              <p:cNvPr id="149" name="Freeform 148"/>
              <p:cNvSpPr>
                <a:spLocks noChangeArrowheads="1"/>
              </p:cNvSpPr>
              <p:nvPr/>
            </p:nvSpPr>
            <p:spPr bwMode="auto">
              <a:xfrm>
                <a:off x="738"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50" name="Rectangle 149" descr="Nov '18"/>
              <p:cNvSpPr>
                <a:spLocks noChangeArrowheads="1"/>
              </p:cNvSpPr>
              <p:nvPr/>
            </p:nvSpPr>
            <p:spPr bwMode="auto">
              <a:xfrm>
                <a:off x="798" y="-16"/>
                <a:ext cx="41"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pPr marL="0" marR="0"/>
                <a:r>
                  <a:rPr lang="en-US" sz="800">
                    <a:solidFill>
                      <a:srgbClr val="444444"/>
                    </a:solidFill>
                    <a:effectLst/>
                    <a:latin typeface="Segoe UI" charset="0"/>
                    <a:ea typeface="Times New Roman" charset="0"/>
                  </a:rPr>
                  <a:t>Nov '18</a:t>
                </a:r>
                <a:endParaRPr lang="en-US" sz="1200">
                  <a:effectLst/>
                  <a:latin typeface="Times New Roman" charset="0"/>
                  <a:ea typeface="Times New Roman" charset="0"/>
                </a:endParaRPr>
              </a:p>
            </p:txBody>
          </p:sp>
          <p:sp>
            <p:nvSpPr>
              <p:cNvPr id="151" name="Freeform 150"/>
              <p:cNvSpPr>
                <a:spLocks noChangeArrowheads="1"/>
              </p:cNvSpPr>
              <p:nvPr/>
            </p:nvSpPr>
            <p:spPr bwMode="auto">
              <a:xfrm>
                <a:off x="798"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52" name="Rectangle 151" descr="Jan '19"/>
              <p:cNvSpPr>
                <a:spLocks noChangeArrowheads="1"/>
              </p:cNvSpPr>
              <p:nvPr/>
            </p:nvSpPr>
            <p:spPr bwMode="auto">
              <a:xfrm>
                <a:off x="860" y="-16"/>
                <a:ext cx="37"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pPr marL="0" marR="0"/>
                <a:r>
                  <a:rPr lang="en-US" sz="800">
                    <a:solidFill>
                      <a:srgbClr val="444444"/>
                    </a:solidFill>
                    <a:effectLst/>
                    <a:latin typeface="Segoe UI" charset="0"/>
                    <a:ea typeface="Times New Roman" charset="0"/>
                  </a:rPr>
                  <a:t>Jan '19</a:t>
                </a:r>
                <a:endParaRPr lang="en-US" sz="1200">
                  <a:effectLst/>
                  <a:latin typeface="Times New Roman" charset="0"/>
                  <a:ea typeface="Times New Roman" charset="0"/>
                </a:endParaRPr>
              </a:p>
            </p:txBody>
          </p:sp>
          <p:sp>
            <p:nvSpPr>
              <p:cNvPr id="153" name="Freeform 152"/>
              <p:cNvSpPr>
                <a:spLocks noChangeArrowheads="1"/>
              </p:cNvSpPr>
              <p:nvPr/>
            </p:nvSpPr>
            <p:spPr bwMode="auto">
              <a:xfrm>
                <a:off x="860"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54" name="Rectangle 153" descr="Mar '19"/>
              <p:cNvSpPr>
                <a:spLocks noChangeArrowheads="1"/>
              </p:cNvSpPr>
              <p:nvPr/>
            </p:nvSpPr>
            <p:spPr bwMode="auto">
              <a:xfrm>
                <a:off x="918" y="-16"/>
                <a:ext cx="41"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pPr marL="0" marR="0"/>
                <a:r>
                  <a:rPr lang="en-US" sz="800">
                    <a:solidFill>
                      <a:srgbClr val="444444"/>
                    </a:solidFill>
                    <a:effectLst/>
                    <a:latin typeface="Segoe UI" charset="0"/>
                    <a:ea typeface="Times New Roman" charset="0"/>
                  </a:rPr>
                  <a:t>Mar '19</a:t>
                </a:r>
                <a:endParaRPr lang="en-US" sz="1200">
                  <a:effectLst/>
                  <a:latin typeface="Times New Roman" charset="0"/>
                  <a:ea typeface="Times New Roman" charset="0"/>
                </a:endParaRPr>
              </a:p>
            </p:txBody>
          </p:sp>
          <p:sp>
            <p:nvSpPr>
              <p:cNvPr id="155" name="Freeform 154"/>
              <p:cNvSpPr>
                <a:spLocks noChangeArrowheads="1"/>
              </p:cNvSpPr>
              <p:nvPr/>
            </p:nvSpPr>
            <p:spPr bwMode="auto">
              <a:xfrm>
                <a:off x="918"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56" name="Rectangle 155" descr="May '19"/>
              <p:cNvSpPr>
                <a:spLocks noChangeArrowheads="1"/>
              </p:cNvSpPr>
              <p:nvPr/>
            </p:nvSpPr>
            <p:spPr bwMode="auto">
              <a:xfrm>
                <a:off x="978" y="-16"/>
                <a:ext cx="43"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pPr marL="0" marR="0"/>
                <a:r>
                  <a:rPr lang="en-US" sz="800">
                    <a:solidFill>
                      <a:srgbClr val="444444"/>
                    </a:solidFill>
                    <a:effectLst/>
                    <a:latin typeface="Segoe UI" charset="0"/>
                    <a:ea typeface="Times New Roman" charset="0"/>
                  </a:rPr>
                  <a:t>May '19</a:t>
                </a:r>
                <a:endParaRPr lang="en-US" sz="1200">
                  <a:effectLst/>
                  <a:latin typeface="Times New Roman" charset="0"/>
                  <a:ea typeface="Times New Roman" charset="0"/>
                </a:endParaRPr>
              </a:p>
            </p:txBody>
          </p:sp>
          <p:sp>
            <p:nvSpPr>
              <p:cNvPr id="157" name="Freeform 156"/>
              <p:cNvSpPr>
                <a:spLocks noChangeArrowheads="1"/>
              </p:cNvSpPr>
              <p:nvPr/>
            </p:nvSpPr>
            <p:spPr bwMode="auto">
              <a:xfrm>
                <a:off x="978"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58" name="Rectangle 157" descr="Sci Book First Draft&#10;Tue 4/4/17 - Fri 12/1/17"/>
              <p:cNvSpPr>
                <a:spLocks noChangeArrowheads="1"/>
              </p:cNvSpPr>
              <p:nvPr/>
            </p:nvSpPr>
            <p:spPr bwMode="auto">
              <a:xfrm>
                <a:off x="284" y="1"/>
                <a:ext cx="171" cy="32"/>
              </a:xfrm>
              <a:prstGeom prst="rect">
                <a:avLst/>
              </a:prstGeom>
              <a:solidFill>
                <a:srgbClr val="DFEBF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5250" tIns="9525" rIns="9525" bIns="9525" anchor="t" anchorCtr="0" upright="1">
                <a:noAutofit/>
              </a:bodyPr>
              <a:lstStyle/>
              <a:p>
                <a:pPr marL="0" marR="0"/>
                <a:r>
                  <a:rPr lang="en-US" sz="800" b="1" dirty="0" err="1">
                    <a:solidFill>
                      <a:srgbClr val="444444"/>
                    </a:solidFill>
                    <a:effectLst/>
                    <a:latin typeface="Segoe UI" charset="0"/>
                    <a:ea typeface="Times New Roman" charset="0"/>
                  </a:rPr>
                  <a:t>Sci</a:t>
                </a:r>
                <a:r>
                  <a:rPr lang="en-US" sz="800" b="1" dirty="0">
                    <a:solidFill>
                      <a:srgbClr val="444444"/>
                    </a:solidFill>
                    <a:effectLst/>
                    <a:latin typeface="Segoe UI" charset="0"/>
                    <a:ea typeface="Times New Roman" charset="0"/>
                  </a:rPr>
                  <a:t> Book First Draft</a:t>
                </a:r>
                <a:r>
                  <a:rPr lang="en-US" sz="1200" dirty="0">
                    <a:effectLst/>
                    <a:latin typeface="Times New Roman" charset="0"/>
                    <a:ea typeface="Times New Roman" charset="0"/>
                  </a:rPr>
                  <a:t/>
                </a:r>
                <a:br>
                  <a:rPr lang="en-US" sz="1200" dirty="0">
                    <a:effectLst/>
                    <a:latin typeface="Times New Roman" charset="0"/>
                    <a:ea typeface="Times New Roman" charset="0"/>
                  </a:rPr>
                </a:br>
                <a:r>
                  <a:rPr lang="en-US" sz="800" dirty="0">
                    <a:solidFill>
                      <a:srgbClr val="444444"/>
                    </a:solidFill>
                    <a:effectLst/>
                    <a:latin typeface="Segoe UI" charset="0"/>
                    <a:ea typeface="Times New Roman" charset="0"/>
                  </a:rPr>
                  <a:t>Thu 6/1/17 - Fri 12/1/17</a:t>
                </a:r>
                <a:endParaRPr lang="en-US" sz="1200" dirty="0">
                  <a:effectLst/>
                  <a:latin typeface="Times New Roman" charset="0"/>
                  <a:ea typeface="Times New Roman" charset="0"/>
                </a:endParaRPr>
              </a:p>
            </p:txBody>
          </p:sp>
          <p:sp>
            <p:nvSpPr>
              <p:cNvPr id="159" name="Rectangle 158" descr="Sci Book Second Draft&#10;Mon 12/4/17 - Fri 6/15/18"/>
              <p:cNvSpPr>
                <a:spLocks noChangeArrowheads="1"/>
              </p:cNvSpPr>
              <p:nvPr/>
            </p:nvSpPr>
            <p:spPr bwMode="auto">
              <a:xfrm>
                <a:off x="459" y="1"/>
                <a:ext cx="192" cy="32"/>
              </a:xfrm>
              <a:prstGeom prst="rect">
                <a:avLst/>
              </a:prstGeom>
              <a:solidFill>
                <a:srgbClr val="DFEBF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5250" tIns="9525" rIns="9525" bIns="9525" anchor="t" anchorCtr="0" upright="1">
                <a:noAutofit/>
              </a:bodyPr>
              <a:lstStyle/>
              <a:p>
                <a:pPr marL="0" marR="0"/>
                <a:r>
                  <a:rPr lang="en-US" sz="800" b="1">
                    <a:solidFill>
                      <a:srgbClr val="444444"/>
                    </a:solidFill>
                    <a:effectLst/>
                    <a:latin typeface="Segoe UI" charset="0"/>
                    <a:ea typeface="Times New Roman" charset="0"/>
                  </a:rPr>
                  <a:t>Sci Book Second Draft</a:t>
                </a:r>
                <a:r>
                  <a:rPr lang="en-US" sz="1200">
                    <a:effectLst/>
                    <a:latin typeface="Times New Roman" charset="0"/>
                    <a:ea typeface="Times New Roman" charset="0"/>
                  </a:rPr>
                  <a:t/>
                </a:r>
                <a:br>
                  <a:rPr lang="en-US" sz="1200">
                    <a:effectLst/>
                    <a:latin typeface="Times New Roman" charset="0"/>
                    <a:ea typeface="Times New Roman" charset="0"/>
                  </a:rPr>
                </a:br>
                <a:r>
                  <a:rPr lang="en-US" sz="800">
                    <a:solidFill>
                      <a:srgbClr val="444444"/>
                    </a:solidFill>
                    <a:effectLst/>
                    <a:latin typeface="Segoe UI" charset="0"/>
                    <a:ea typeface="Times New Roman" charset="0"/>
                  </a:rPr>
                  <a:t>Mon 12/4/17 - Fri 6/15/18</a:t>
                </a:r>
                <a:endParaRPr lang="en-US" sz="1200">
                  <a:effectLst/>
                  <a:latin typeface="Times New Roman" charset="0"/>
                  <a:ea typeface="Times New Roman" charset="0"/>
                </a:endParaRPr>
              </a:p>
            </p:txBody>
          </p:sp>
          <p:sp>
            <p:nvSpPr>
              <p:cNvPr id="160" name="Rectangle 159" descr="Sci Book Final Draft&#10;Mon 6/18/18 - Fri 12/14/18"/>
              <p:cNvSpPr>
                <a:spLocks noChangeArrowheads="1"/>
              </p:cNvSpPr>
              <p:nvPr/>
            </p:nvSpPr>
            <p:spPr bwMode="auto">
              <a:xfrm>
                <a:off x="654" y="1"/>
                <a:ext cx="178" cy="32"/>
              </a:xfrm>
              <a:prstGeom prst="rect">
                <a:avLst/>
              </a:prstGeom>
              <a:solidFill>
                <a:srgbClr val="DFEBF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5250" tIns="9525" rIns="9525" bIns="9525" anchor="t" anchorCtr="0" upright="1">
                <a:noAutofit/>
              </a:bodyPr>
              <a:lstStyle/>
              <a:p>
                <a:pPr marL="0" marR="0"/>
                <a:r>
                  <a:rPr lang="en-US" sz="800" b="1">
                    <a:solidFill>
                      <a:srgbClr val="444444"/>
                    </a:solidFill>
                    <a:effectLst/>
                    <a:latin typeface="Segoe UI" charset="0"/>
                    <a:ea typeface="Times New Roman" charset="0"/>
                  </a:rPr>
                  <a:t>Sci Book Final Draft</a:t>
                </a:r>
                <a:r>
                  <a:rPr lang="en-US" sz="1200">
                    <a:effectLst/>
                    <a:latin typeface="Times New Roman" charset="0"/>
                    <a:ea typeface="Times New Roman" charset="0"/>
                  </a:rPr>
                  <a:t/>
                </a:r>
                <a:br>
                  <a:rPr lang="en-US" sz="1200">
                    <a:effectLst/>
                    <a:latin typeface="Times New Roman" charset="0"/>
                    <a:ea typeface="Times New Roman" charset="0"/>
                  </a:rPr>
                </a:br>
                <a:r>
                  <a:rPr lang="en-US" sz="800">
                    <a:solidFill>
                      <a:srgbClr val="444444"/>
                    </a:solidFill>
                    <a:effectLst/>
                    <a:latin typeface="Segoe UI" charset="0"/>
                    <a:ea typeface="Times New Roman" charset="0"/>
                  </a:rPr>
                  <a:t>Mon 6/18/18 - Fri 12/14/18</a:t>
                </a:r>
                <a:endParaRPr lang="en-US" sz="1200">
                  <a:effectLst/>
                  <a:latin typeface="Times New Roman" charset="0"/>
                  <a:ea typeface="Times New Roman" charset="0"/>
                </a:endParaRPr>
              </a:p>
            </p:txBody>
          </p:sp>
          <p:sp>
            <p:nvSpPr>
              <p:cNvPr id="161" name="Rectangle 160" descr="Design Doc First Draft&#10;Mon 10/31/16 - Fri 4/28/17"/>
              <p:cNvSpPr>
                <a:spLocks noChangeArrowheads="1"/>
              </p:cNvSpPr>
              <p:nvPr/>
            </p:nvSpPr>
            <p:spPr bwMode="auto">
              <a:xfrm>
                <a:off x="61" y="34"/>
                <a:ext cx="178" cy="32"/>
              </a:xfrm>
              <a:prstGeom prst="rect">
                <a:avLst/>
              </a:prstGeom>
              <a:solidFill>
                <a:srgbClr val="C5E0B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5250" tIns="9525" rIns="9525" bIns="9525" anchor="t" anchorCtr="0" upright="1">
                <a:noAutofit/>
              </a:bodyPr>
              <a:lstStyle/>
              <a:p>
                <a:pPr marL="0" marR="0"/>
                <a:r>
                  <a:rPr lang="en-US" sz="800" b="1">
                    <a:solidFill>
                      <a:srgbClr val="444444"/>
                    </a:solidFill>
                    <a:effectLst/>
                    <a:latin typeface="Segoe UI" charset="0"/>
                    <a:ea typeface="Times New Roman" charset="0"/>
                  </a:rPr>
                  <a:t>Ref. Design First Draft</a:t>
                </a:r>
                <a:r>
                  <a:rPr lang="en-US" sz="1200">
                    <a:effectLst/>
                    <a:latin typeface="Times New Roman" charset="0"/>
                    <a:ea typeface="Times New Roman" charset="0"/>
                  </a:rPr>
                  <a:t/>
                </a:r>
                <a:br>
                  <a:rPr lang="en-US" sz="1200">
                    <a:effectLst/>
                    <a:latin typeface="Times New Roman" charset="0"/>
                    <a:ea typeface="Times New Roman" charset="0"/>
                  </a:rPr>
                </a:br>
                <a:r>
                  <a:rPr lang="en-US" sz="800">
                    <a:solidFill>
                      <a:srgbClr val="444444"/>
                    </a:solidFill>
                    <a:effectLst/>
                    <a:latin typeface="Segoe UI" charset="0"/>
                    <a:ea typeface="Times New Roman" charset="0"/>
                  </a:rPr>
                  <a:t>Mon 10/31/16 - Fri 4/28/17</a:t>
                </a:r>
                <a:endParaRPr lang="en-US" sz="1200">
                  <a:effectLst/>
                  <a:latin typeface="Times New Roman" charset="0"/>
                  <a:ea typeface="Times New Roman" charset="0"/>
                </a:endParaRPr>
              </a:p>
            </p:txBody>
          </p:sp>
          <p:sp>
            <p:nvSpPr>
              <p:cNvPr id="162" name="Rectangle 161" descr="Design Doc 1.5 Draft&#10;Mon 5/15/17 - Fri 11/24/17"/>
              <p:cNvSpPr>
                <a:spLocks noChangeArrowheads="1"/>
              </p:cNvSpPr>
              <p:nvPr/>
            </p:nvSpPr>
            <p:spPr bwMode="auto">
              <a:xfrm>
                <a:off x="257" y="34"/>
                <a:ext cx="191" cy="32"/>
              </a:xfrm>
              <a:prstGeom prst="rect">
                <a:avLst/>
              </a:prstGeom>
              <a:solidFill>
                <a:srgbClr val="C5E0B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5250" tIns="9525" rIns="9525" bIns="9525" anchor="t" anchorCtr="0" upright="1">
                <a:noAutofit/>
              </a:bodyPr>
              <a:lstStyle/>
              <a:p>
                <a:pPr marL="0" marR="0"/>
                <a:r>
                  <a:rPr lang="en-US" sz="800" b="1" dirty="0">
                    <a:solidFill>
                      <a:srgbClr val="444444"/>
                    </a:solidFill>
                    <a:effectLst/>
                    <a:latin typeface="Segoe UI" charset="0"/>
                    <a:ea typeface="Times New Roman" charset="0"/>
                  </a:rPr>
                  <a:t>Ref. Design 1.5 Draft</a:t>
                </a:r>
                <a:r>
                  <a:rPr lang="en-US" sz="1200" dirty="0">
                    <a:effectLst/>
                    <a:latin typeface="Times New Roman" charset="0"/>
                    <a:ea typeface="Times New Roman" charset="0"/>
                  </a:rPr>
                  <a:t/>
                </a:r>
                <a:br>
                  <a:rPr lang="en-US" sz="1200" dirty="0">
                    <a:effectLst/>
                    <a:latin typeface="Times New Roman" charset="0"/>
                    <a:ea typeface="Times New Roman" charset="0"/>
                  </a:rPr>
                </a:br>
                <a:r>
                  <a:rPr lang="en-US" sz="800" dirty="0">
                    <a:solidFill>
                      <a:srgbClr val="444444"/>
                    </a:solidFill>
                    <a:effectLst/>
                    <a:latin typeface="Segoe UI" charset="0"/>
                    <a:ea typeface="Times New Roman" charset="0"/>
                  </a:rPr>
                  <a:t>Mon 5/15/17 - Fri 11/24/17</a:t>
                </a:r>
                <a:endParaRPr lang="en-US" sz="1200" dirty="0">
                  <a:effectLst/>
                  <a:latin typeface="Times New Roman" charset="0"/>
                  <a:ea typeface="Times New Roman" charset="0"/>
                </a:endParaRPr>
              </a:p>
            </p:txBody>
          </p:sp>
          <p:sp>
            <p:nvSpPr>
              <p:cNvPr id="163" name="Rectangle 162" descr="Design Document Second Draft&#10;Mon 11/27/17 - Tue 7/31/18"/>
              <p:cNvSpPr>
                <a:spLocks noChangeArrowheads="1"/>
              </p:cNvSpPr>
              <p:nvPr/>
            </p:nvSpPr>
            <p:spPr bwMode="auto">
              <a:xfrm>
                <a:off x="452" y="34"/>
                <a:ext cx="244" cy="32"/>
              </a:xfrm>
              <a:prstGeom prst="rect">
                <a:avLst/>
              </a:prstGeom>
              <a:solidFill>
                <a:srgbClr val="C5E0B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5250" tIns="9525" rIns="9525" bIns="9525" anchor="t" anchorCtr="0" upright="1">
                <a:noAutofit/>
              </a:bodyPr>
              <a:lstStyle/>
              <a:p>
                <a:pPr marL="0" marR="0"/>
                <a:r>
                  <a:rPr lang="en-US" sz="800" b="1">
                    <a:solidFill>
                      <a:srgbClr val="444444"/>
                    </a:solidFill>
                    <a:effectLst/>
                    <a:latin typeface="Segoe UI" charset="0"/>
                    <a:ea typeface="Times New Roman" charset="0"/>
                  </a:rPr>
                  <a:t>Reference Design Second Draft</a:t>
                </a:r>
                <a:r>
                  <a:rPr lang="en-US" sz="1200">
                    <a:effectLst/>
                    <a:latin typeface="Times New Roman" charset="0"/>
                    <a:ea typeface="Times New Roman" charset="0"/>
                  </a:rPr>
                  <a:t/>
                </a:r>
                <a:br>
                  <a:rPr lang="en-US" sz="1200">
                    <a:effectLst/>
                    <a:latin typeface="Times New Roman" charset="0"/>
                    <a:ea typeface="Times New Roman" charset="0"/>
                  </a:rPr>
                </a:br>
                <a:r>
                  <a:rPr lang="en-US" sz="800">
                    <a:solidFill>
                      <a:srgbClr val="444444"/>
                    </a:solidFill>
                    <a:effectLst/>
                    <a:latin typeface="Segoe UI" charset="0"/>
                    <a:ea typeface="Times New Roman" charset="0"/>
                  </a:rPr>
                  <a:t>Mon 11/27/17 - Tue 7/31/18</a:t>
                </a:r>
                <a:endParaRPr lang="en-US" sz="1200">
                  <a:effectLst/>
                  <a:latin typeface="Times New Roman" charset="0"/>
                  <a:ea typeface="Times New Roman" charset="0"/>
                </a:endParaRPr>
              </a:p>
            </p:txBody>
          </p:sp>
          <p:sp>
            <p:nvSpPr>
              <p:cNvPr id="164" name="Rectangle 163" descr="Design Doc Final Draft&#10;Wed 8/1/18 - Tue 10/23/18"/>
              <p:cNvSpPr>
                <a:spLocks noChangeArrowheads="1"/>
              </p:cNvSpPr>
              <p:nvPr/>
            </p:nvSpPr>
            <p:spPr bwMode="auto">
              <a:xfrm>
                <a:off x="698" y="34"/>
                <a:ext cx="87" cy="32"/>
              </a:xfrm>
              <a:prstGeom prst="rect">
                <a:avLst/>
              </a:prstGeom>
              <a:solidFill>
                <a:srgbClr val="C5E0B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5250" tIns="9525" rIns="9525" bIns="9525" anchor="t" anchorCtr="0" upright="1">
                <a:noAutofit/>
              </a:bodyPr>
              <a:lstStyle/>
              <a:p>
                <a:pPr marL="0" marR="0"/>
                <a:r>
                  <a:rPr lang="en-US" sz="800" b="1" dirty="0" smtClean="0">
                    <a:solidFill>
                      <a:srgbClr val="444444"/>
                    </a:solidFill>
                    <a:effectLst/>
                    <a:latin typeface="Segoe UI" charset="0"/>
                    <a:ea typeface="Times New Roman" charset="0"/>
                  </a:rPr>
                  <a:t>Final Draft</a:t>
                </a:r>
              </a:p>
              <a:p>
                <a:pPr marL="0" marR="0"/>
                <a:r>
                  <a:rPr lang="en-US" sz="800" dirty="0" smtClean="0">
                    <a:solidFill>
                      <a:srgbClr val="444444"/>
                    </a:solidFill>
                    <a:effectLst/>
                    <a:latin typeface="Segoe UI" charset="0"/>
                    <a:ea typeface="Times New Roman" charset="0"/>
                  </a:rPr>
                  <a:t>Tue </a:t>
                </a:r>
                <a:r>
                  <a:rPr lang="en-US" sz="800" dirty="0">
                    <a:solidFill>
                      <a:srgbClr val="444444"/>
                    </a:solidFill>
                    <a:effectLst/>
                    <a:latin typeface="Segoe UI" charset="0"/>
                    <a:ea typeface="Times New Roman" charset="0"/>
                  </a:rPr>
                  <a:t>10/23/18</a:t>
                </a:r>
                <a:endParaRPr lang="en-US" sz="1200" dirty="0">
                  <a:effectLst/>
                  <a:latin typeface="Times New Roman" charset="0"/>
                  <a:ea typeface="Times New Roman" charset="0"/>
                </a:endParaRPr>
              </a:p>
            </p:txBody>
          </p:sp>
          <p:sp>
            <p:nvSpPr>
              <p:cNvPr id="165" name="Rectangle 164" descr="Community Study Development&#10;Mon 10/31/16 - Tue 8/15/17"/>
              <p:cNvSpPr>
                <a:spLocks noChangeArrowheads="1"/>
              </p:cNvSpPr>
              <p:nvPr/>
            </p:nvSpPr>
            <p:spPr bwMode="auto">
              <a:xfrm>
                <a:off x="61" y="67"/>
                <a:ext cx="287" cy="32"/>
              </a:xfrm>
              <a:prstGeom prst="rect">
                <a:avLst/>
              </a:prstGeom>
              <a:solidFill>
                <a:srgbClr val="FEE59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5250" tIns="9525" rIns="9525" bIns="9525" anchor="t" anchorCtr="0" upright="1">
                <a:noAutofit/>
              </a:bodyPr>
              <a:lstStyle/>
              <a:p>
                <a:pPr marL="0" marR="0"/>
                <a:r>
                  <a:rPr lang="en-US" sz="800" b="1">
                    <a:solidFill>
                      <a:srgbClr val="444444"/>
                    </a:solidFill>
                    <a:effectLst/>
                    <a:latin typeface="Segoe UI" charset="0"/>
                    <a:ea typeface="Times New Roman" charset="0"/>
                  </a:rPr>
                  <a:t>Community Study Development</a:t>
                </a:r>
                <a:r>
                  <a:rPr lang="en-US" sz="1200">
                    <a:effectLst/>
                    <a:latin typeface="Times New Roman" charset="0"/>
                    <a:ea typeface="Times New Roman" charset="0"/>
                  </a:rPr>
                  <a:t/>
                </a:r>
                <a:br>
                  <a:rPr lang="en-US" sz="1200">
                    <a:effectLst/>
                    <a:latin typeface="Times New Roman" charset="0"/>
                    <a:ea typeface="Times New Roman" charset="0"/>
                  </a:rPr>
                </a:br>
                <a:r>
                  <a:rPr lang="en-US" sz="800">
                    <a:solidFill>
                      <a:srgbClr val="444444"/>
                    </a:solidFill>
                    <a:effectLst/>
                    <a:latin typeface="Segoe UI" charset="0"/>
                    <a:ea typeface="Times New Roman" charset="0"/>
                  </a:rPr>
                  <a:t>Mon 10/31/16 - Tue 8/15/17</a:t>
                </a:r>
                <a:endParaRPr lang="en-US" sz="1200">
                  <a:effectLst/>
                  <a:latin typeface="Times New Roman" charset="0"/>
                  <a:ea typeface="Times New Roman" charset="0"/>
                </a:endParaRPr>
              </a:p>
            </p:txBody>
          </p:sp>
          <p:sp>
            <p:nvSpPr>
              <p:cNvPr id="166" name="Rectangle 165" descr="ngVLA Astro2020 Proposal&#10;Sat 12/15/18 - Mon 7/1/19"/>
              <p:cNvSpPr>
                <a:spLocks noChangeArrowheads="1"/>
              </p:cNvSpPr>
              <p:nvPr/>
            </p:nvSpPr>
            <p:spPr bwMode="auto">
              <a:xfrm>
                <a:off x="834" y="1"/>
                <a:ext cx="196" cy="32"/>
              </a:xfrm>
              <a:prstGeom prst="rect">
                <a:avLst/>
              </a:prstGeom>
              <a:solidFill>
                <a:srgbClr val="F7CBA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5250" tIns="9525" rIns="9525" bIns="9525" anchor="t" anchorCtr="0" upright="1">
                <a:noAutofit/>
              </a:bodyPr>
              <a:lstStyle/>
              <a:p>
                <a:pPr marL="0" marR="0"/>
                <a:r>
                  <a:rPr lang="en-US" sz="800" b="1">
                    <a:solidFill>
                      <a:srgbClr val="444444"/>
                    </a:solidFill>
                    <a:effectLst/>
                    <a:latin typeface="Segoe UI" charset="0"/>
                    <a:ea typeface="Times New Roman" charset="0"/>
                  </a:rPr>
                  <a:t>ngVLA Astro2020 Proposal</a:t>
                </a:r>
                <a:r>
                  <a:rPr lang="en-US" sz="1200">
                    <a:effectLst/>
                    <a:latin typeface="Times New Roman" charset="0"/>
                    <a:ea typeface="Times New Roman" charset="0"/>
                  </a:rPr>
                  <a:t/>
                </a:r>
                <a:br>
                  <a:rPr lang="en-US" sz="1200">
                    <a:effectLst/>
                    <a:latin typeface="Times New Roman" charset="0"/>
                    <a:ea typeface="Times New Roman" charset="0"/>
                  </a:rPr>
                </a:br>
                <a:r>
                  <a:rPr lang="en-US" sz="800">
                    <a:solidFill>
                      <a:srgbClr val="444444"/>
                    </a:solidFill>
                    <a:effectLst/>
                    <a:latin typeface="Segoe UI" charset="0"/>
                    <a:ea typeface="Times New Roman" charset="0"/>
                  </a:rPr>
                  <a:t>Sat 12/15/18 - Mon 7/1/19</a:t>
                </a:r>
                <a:endParaRPr lang="en-US" sz="1200">
                  <a:effectLst/>
                  <a:latin typeface="Times New Roman" charset="0"/>
                  <a:ea typeface="Times New Roman" charset="0"/>
                </a:endParaRPr>
              </a:p>
            </p:txBody>
          </p:sp>
          <p:sp>
            <p:nvSpPr>
              <p:cNvPr id="167" name="Rectangle 166" descr="Sci Case Capture&#10;Mon 10/31/16 - Mon 4/3/17"/>
              <p:cNvSpPr>
                <a:spLocks noChangeArrowheads="1"/>
              </p:cNvSpPr>
              <p:nvPr/>
            </p:nvSpPr>
            <p:spPr bwMode="auto">
              <a:xfrm>
                <a:off x="61" y="1"/>
                <a:ext cx="219" cy="32"/>
              </a:xfrm>
              <a:prstGeom prst="rect">
                <a:avLst/>
              </a:prstGeom>
              <a:solidFill>
                <a:srgbClr val="DFEBF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5250" tIns="9525" rIns="9525" bIns="9525" anchor="t" anchorCtr="0" upright="1">
                <a:noAutofit/>
              </a:bodyPr>
              <a:lstStyle/>
              <a:p>
                <a:pPr marL="0" marR="0"/>
                <a:r>
                  <a:rPr lang="en-US" sz="800" b="1" dirty="0" err="1">
                    <a:solidFill>
                      <a:srgbClr val="444444"/>
                    </a:solidFill>
                    <a:effectLst/>
                    <a:latin typeface="Segoe UI" charset="0"/>
                    <a:ea typeface="Times New Roman" charset="0"/>
                  </a:rPr>
                  <a:t>Sci</a:t>
                </a:r>
                <a:r>
                  <a:rPr lang="en-US" sz="800" b="1" dirty="0">
                    <a:solidFill>
                      <a:srgbClr val="444444"/>
                    </a:solidFill>
                    <a:effectLst/>
                    <a:latin typeface="Segoe UI" charset="0"/>
                    <a:ea typeface="Times New Roman" charset="0"/>
                  </a:rPr>
                  <a:t> Case Capture</a:t>
                </a:r>
                <a:r>
                  <a:rPr lang="en-US" sz="1200" dirty="0">
                    <a:effectLst/>
                    <a:latin typeface="Times New Roman" charset="0"/>
                    <a:ea typeface="Times New Roman" charset="0"/>
                  </a:rPr>
                  <a:t/>
                </a:r>
                <a:br>
                  <a:rPr lang="en-US" sz="1200" dirty="0">
                    <a:effectLst/>
                    <a:latin typeface="Times New Roman" charset="0"/>
                    <a:ea typeface="Times New Roman" charset="0"/>
                  </a:rPr>
                </a:br>
                <a:r>
                  <a:rPr lang="en-US" sz="800" dirty="0">
                    <a:solidFill>
                      <a:srgbClr val="444444"/>
                    </a:solidFill>
                    <a:effectLst/>
                    <a:latin typeface="Segoe UI" charset="0"/>
                    <a:ea typeface="Times New Roman" charset="0"/>
                  </a:rPr>
                  <a:t>Mon 10/31/16 - Wed 5/30/17</a:t>
                </a:r>
                <a:endParaRPr lang="en-US" sz="1200" dirty="0">
                  <a:effectLst/>
                  <a:latin typeface="Times New Roman" charset="0"/>
                  <a:ea typeface="Times New Roman" charset="0"/>
                </a:endParaRPr>
              </a:p>
            </p:txBody>
          </p:sp>
          <p:sp>
            <p:nvSpPr>
              <p:cNvPr id="168" name="Freeform 167"/>
              <p:cNvSpPr>
                <a:spLocks noChangeArrowheads="1"/>
              </p:cNvSpPr>
              <p:nvPr/>
            </p:nvSpPr>
            <p:spPr bwMode="auto">
              <a:xfrm flipH="1">
                <a:off x="450" y="105"/>
                <a:ext cx="5" cy="91"/>
              </a:xfrm>
              <a:custGeom>
                <a:avLst/>
                <a:gdLst>
                  <a:gd name="T0" fmla="*/ 0 h 20"/>
                  <a:gd name="T1" fmla="*/ 20 h 20"/>
                </a:gdLst>
                <a:ahLst/>
                <a:cxnLst>
                  <a:cxn ang="0">
                    <a:pos x="0" y="T0"/>
                  </a:cxn>
                  <a:cxn ang="0">
                    <a:pos x="0" y="T1"/>
                  </a:cxn>
                </a:cxnLst>
                <a:rect l="0" t="0" r="r" b="b"/>
                <a:pathLst>
                  <a:path h="20">
                    <a:moveTo>
                      <a:pt x="0" y="0"/>
                    </a:moveTo>
                    <a:lnTo>
                      <a:pt x="0" y="20"/>
                    </a:lnTo>
                  </a:path>
                </a:pathLst>
              </a:custGeom>
              <a:solidFill>
                <a:srgbClr val="FFFFFF"/>
              </a:solidFill>
              <a:ln w="1">
                <a:solidFill>
                  <a:srgbClr val="848484"/>
                </a:solidFill>
                <a:prstDash val="solid"/>
                <a:round/>
                <a:headEnd/>
                <a:tailEnd/>
              </a:ln>
            </p:spPr>
            <p:txBody>
              <a:bodyPr rot="0" vert="horz" wrap="square" lIns="91440" tIns="45720" rIns="91440" bIns="45720" anchor="t" anchorCtr="0" upright="1">
                <a:noAutofit/>
              </a:bodyPr>
              <a:lstStyle/>
              <a:p>
                <a:endParaRPr lang="en-US"/>
              </a:p>
            </p:txBody>
          </p:sp>
          <p:sp>
            <p:nvSpPr>
              <p:cNvPr id="169" name="Rectangle 168" descr="Release 1st Draft of Sci Book&#10;Fri 12/1/17"/>
              <p:cNvSpPr>
                <a:spLocks noChangeArrowheads="1"/>
              </p:cNvSpPr>
              <p:nvPr/>
            </p:nvSpPr>
            <p:spPr bwMode="auto">
              <a:xfrm>
                <a:off x="373" y="193"/>
                <a:ext cx="11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r>
                  <a:rPr lang="en-US" sz="1000">
                    <a:solidFill>
                      <a:srgbClr val="444444"/>
                    </a:solidFill>
                    <a:effectLst/>
                    <a:latin typeface="Segoe UI" charset="0"/>
                    <a:ea typeface="Times New Roman" charset="0"/>
                  </a:rPr>
                  <a:t>Release 1st Draft of </a:t>
                </a:r>
                <a:r>
                  <a:rPr lang="en-US" sz="1000" dirty="0" err="1">
                    <a:solidFill>
                      <a:srgbClr val="444444"/>
                    </a:solidFill>
                    <a:effectLst/>
                    <a:latin typeface="Segoe UI" charset="0"/>
                    <a:ea typeface="Times New Roman" charset="0"/>
                  </a:rPr>
                  <a:t>Sci</a:t>
                </a:r>
                <a:r>
                  <a:rPr lang="en-US" sz="1000" dirty="0">
                    <a:solidFill>
                      <a:srgbClr val="444444"/>
                    </a:solidFill>
                    <a:effectLst/>
                    <a:latin typeface="Segoe UI" charset="0"/>
                    <a:ea typeface="Times New Roman" charset="0"/>
                  </a:rPr>
                  <a:t> Book</a:t>
                </a:r>
                <a:br>
                  <a:rPr lang="en-US" sz="1000" dirty="0">
                    <a:solidFill>
                      <a:srgbClr val="444444"/>
                    </a:solidFill>
                    <a:effectLst/>
                    <a:latin typeface="Segoe UI" charset="0"/>
                    <a:ea typeface="Times New Roman" charset="0"/>
                  </a:rPr>
                </a:br>
                <a:r>
                  <a:rPr lang="en-US" sz="800" dirty="0">
                    <a:solidFill>
                      <a:srgbClr val="444444"/>
                    </a:solidFill>
                    <a:effectLst/>
                    <a:latin typeface="Segoe UI" charset="0"/>
                    <a:ea typeface="Times New Roman" charset="0"/>
                  </a:rPr>
                  <a:t>Fri 12/1/17</a:t>
                </a:r>
                <a:endParaRPr lang="en-US" sz="1200" dirty="0">
                  <a:effectLst/>
                  <a:latin typeface="Times New Roman" charset="0"/>
                  <a:ea typeface="Times New Roman" charset="0"/>
                </a:endParaRPr>
              </a:p>
            </p:txBody>
          </p:sp>
          <p:sp>
            <p:nvSpPr>
              <p:cNvPr id="170" name="Freeform 169"/>
              <p:cNvSpPr>
                <a:spLocks noChangeArrowheads="1"/>
              </p:cNvSpPr>
              <p:nvPr/>
            </p:nvSpPr>
            <p:spPr bwMode="auto">
              <a:xfrm>
                <a:off x="651" y="105"/>
                <a:ext cx="0" cy="20"/>
              </a:xfrm>
              <a:custGeom>
                <a:avLst/>
                <a:gdLst>
                  <a:gd name="T0" fmla="*/ 0 h 20"/>
                  <a:gd name="T1" fmla="*/ 20 h 20"/>
                </a:gdLst>
                <a:ahLst/>
                <a:cxnLst>
                  <a:cxn ang="0">
                    <a:pos x="0" y="T0"/>
                  </a:cxn>
                  <a:cxn ang="0">
                    <a:pos x="0" y="T1"/>
                  </a:cxn>
                </a:cxnLst>
                <a:rect l="0" t="0" r="r" b="b"/>
                <a:pathLst>
                  <a:path h="20">
                    <a:moveTo>
                      <a:pt x="0" y="0"/>
                    </a:moveTo>
                    <a:lnTo>
                      <a:pt x="0" y="20"/>
                    </a:lnTo>
                  </a:path>
                </a:pathLst>
              </a:custGeom>
              <a:solidFill>
                <a:srgbClr val="FFFFFF"/>
              </a:solidFill>
              <a:ln w="1">
                <a:solidFill>
                  <a:srgbClr val="848484"/>
                </a:solidFill>
                <a:prstDash val="solid"/>
                <a:round/>
                <a:headEnd/>
                <a:tailEnd/>
              </a:ln>
            </p:spPr>
            <p:txBody>
              <a:bodyPr rot="0" vert="horz" wrap="square" lIns="91440" tIns="45720" rIns="91440" bIns="45720" anchor="t" anchorCtr="0" upright="1">
                <a:noAutofit/>
              </a:bodyPr>
              <a:lstStyle/>
              <a:p>
                <a:endParaRPr lang="en-US"/>
              </a:p>
            </p:txBody>
          </p:sp>
          <p:sp>
            <p:nvSpPr>
              <p:cNvPr id="171" name="Rectangle 170" descr="Release 2nd Draft of Sci Book&#10;Fri 6/15/18"/>
              <p:cNvSpPr>
                <a:spLocks noChangeArrowheads="1"/>
              </p:cNvSpPr>
              <p:nvPr/>
            </p:nvSpPr>
            <p:spPr bwMode="auto">
              <a:xfrm>
                <a:off x="532" y="125"/>
                <a:ext cx="161" cy="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r>
                  <a:rPr lang="en-US" sz="1000">
                    <a:solidFill>
                      <a:srgbClr val="444444"/>
                    </a:solidFill>
                    <a:effectLst/>
                    <a:latin typeface="Segoe UI" charset="0"/>
                    <a:ea typeface="Times New Roman" charset="0"/>
                  </a:rPr>
                  <a:t>Release 2nd Draft of Sci Book</a:t>
                </a:r>
                <a:r>
                  <a:rPr lang="en-US" sz="1200">
                    <a:effectLst/>
                    <a:latin typeface="Times New Roman" charset="0"/>
                    <a:ea typeface="Times New Roman" charset="0"/>
                  </a:rPr>
                  <a:t/>
                </a:r>
                <a:br>
                  <a:rPr lang="en-US" sz="1200">
                    <a:effectLst/>
                    <a:latin typeface="Times New Roman" charset="0"/>
                    <a:ea typeface="Times New Roman" charset="0"/>
                  </a:rPr>
                </a:br>
                <a:r>
                  <a:rPr lang="en-US" sz="800">
                    <a:solidFill>
                      <a:srgbClr val="444444"/>
                    </a:solidFill>
                    <a:effectLst/>
                    <a:latin typeface="Segoe UI" charset="0"/>
                    <a:ea typeface="Times New Roman" charset="0"/>
                  </a:rPr>
                  <a:t>Fri 6/15/18</a:t>
                </a:r>
                <a:endParaRPr lang="en-US" sz="1200">
                  <a:effectLst/>
                  <a:latin typeface="Times New Roman" charset="0"/>
                  <a:ea typeface="Times New Roman" charset="0"/>
                </a:endParaRPr>
              </a:p>
            </p:txBody>
          </p:sp>
          <p:sp>
            <p:nvSpPr>
              <p:cNvPr id="172" name="Freeform 171"/>
              <p:cNvSpPr>
                <a:spLocks noChangeArrowheads="1"/>
              </p:cNvSpPr>
              <p:nvPr/>
            </p:nvSpPr>
            <p:spPr bwMode="auto">
              <a:xfrm>
                <a:off x="832" y="105"/>
                <a:ext cx="0" cy="20"/>
              </a:xfrm>
              <a:custGeom>
                <a:avLst/>
                <a:gdLst>
                  <a:gd name="T0" fmla="*/ 0 h 20"/>
                  <a:gd name="T1" fmla="*/ 20 h 20"/>
                </a:gdLst>
                <a:ahLst/>
                <a:cxnLst>
                  <a:cxn ang="0">
                    <a:pos x="0" y="T0"/>
                  </a:cxn>
                  <a:cxn ang="0">
                    <a:pos x="0" y="T1"/>
                  </a:cxn>
                </a:cxnLst>
                <a:rect l="0" t="0" r="r" b="b"/>
                <a:pathLst>
                  <a:path h="20">
                    <a:moveTo>
                      <a:pt x="0" y="0"/>
                    </a:moveTo>
                    <a:lnTo>
                      <a:pt x="0" y="20"/>
                    </a:lnTo>
                  </a:path>
                </a:pathLst>
              </a:custGeom>
              <a:solidFill>
                <a:srgbClr val="FFFFFF"/>
              </a:solidFill>
              <a:ln w="1">
                <a:solidFill>
                  <a:srgbClr val="848484"/>
                </a:solidFill>
                <a:prstDash val="solid"/>
                <a:round/>
                <a:headEnd/>
                <a:tailEnd/>
              </a:ln>
            </p:spPr>
            <p:txBody>
              <a:bodyPr rot="0" vert="horz" wrap="square" lIns="91440" tIns="45720" rIns="91440" bIns="45720" anchor="t" anchorCtr="0" upright="1">
                <a:noAutofit/>
              </a:bodyPr>
              <a:lstStyle/>
              <a:p>
                <a:endParaRPr lang="en-US"/>
              </a:p>
            </p:txBody>
          </p:sp>
          <p:sp>
            <p:nvSpPr>
              <p:cNvPr id="173" name="Rectangle 172" descr="Publish Final Draft of Sci Book&#10;Fri 12/14/18"/>
              <p:cNvSpPr>
                <a:spLocks noChangeArrowheads="1"/>
              </p:cNvSpPr>
              <p:nvPr/>
            </p:nvSpPr>
            <p:spPr bwMode="auto">
              <a:xfrm>
                <a:off x="789" y="124"/>
                <a:ext cx="8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r>
                  <a:rPr lang="en-US" sz="1000" dirty="0">
                    <a:solidFill>
                      <a:srgbClr val="444444"/>
                    </a:solidFill>
                    <a:effectLst/>
                    <a:latin typeface="Segoe UI" charset="0"/>
                    <a:ea typeface="Times New Roman" charset="0"/>
                  </a:rPr>
                  <a:t>Publish Final Draft of </a:t>
                </a:r>
                <a:r>
                  <a:rPr lang="en-US" sz="1000" dirty="0" err="1">
                    <a:solidFill>
                      <a:srgbClr val="444444"/>
                    </a:solidFill>
                    <a:effectLst/>
                    <a:latin typeface="Segoe UI" charset="0"/>
                    <a:ea typeface="Times New Roman" charset="0"/>
                  </a:rPr>
                  <a:t>Sci</a:t>
                </a:r>
                <a:r>
                  <a:rPr lang="en-US" sz="1000" dirty="0">
                    <a:solidFill>
                      <a:srgbClr val="444444"/>
                    </a:solidFill>
                    <a:effectLst/>
                    <a:latin typeface="Segoe UI" charset="0"/>
                    <a:ea typeface="Times New Roman" charset="0"/>
                  </a:rPr>
                  <a:t> Book</a:t>
                </a:r>
                <a:r>
                  <a:rPr lang="en-US" sz="1200" dirty="0">
                    <a:effectLst/>
                    <a:latin typeface="Times New Roman" charset="0"/>
                    <a:ea typeface="Times New Roman" charset="0"/>
                  </a:rPr>
                  <a:t/>
                </a:r>
                <a:br>
                  <a:rPr lang="en-US" sz="1200" dirty="0">
                    <a:effectLst/>
                    <a:latin typeface="Times New Roman" charset="0"/>
                    <a:ea typeface="Times New Roman" charset="0"/>
                  </a:rPr>
                </a:br>
                <a:r>
                  <a:rPr lang="en-US" sz="800" dirty="0">
                    <a:solidFill>
                      <a:srgbClr val="444444"/>
                    </a:solidFill>
                    <a:effectLst/>
                    <a:latin typeface="Segoe UI" charset="0"/>
                    <a:ea typeface="Times New Roman" charset="0"/>
                  </a:rPr>
                  <a:t>Fri 12/14/18</a:t>
                </a:r>
                <a:endParaRPr lang="en-US" sz="1200" dirty="0">
                  <a:effectLst/>
                  <a:latin typeface="Times New Roman" charset="0"/>
                  <a:ea typeface="Times New Roman" charset="0"/>
                </a:endParaRPr>
              </a:p>
            </p:txBody>
          </p:sp>
          <p:sp>
            <p:nvSpPr>
              <p:cNvPr id="174" name="Freeform 173"/>
              <p:cNvSpPr>
                <a:spLocks noChangeArrowheads="1"/>
              </p:cNvSpPr>
              <p:nvPr/>
            </p:nvSpPr>
            <p:spPr bwMode="auto">
              <a:xfrm>
                <a:off x="1030" y="105"/>
                <a:ext cx="5" cy="67"/>
              </a:xfrm>
              <a:custGeom>
                <a:avLst/>
                <a:gdLst>
                  <a:gd name="T0" fmla="*/ 0 h 20"/>
                  <a:gd name="T1" fmla="*/ 20 h 20"/>
                </a:gdLst>
                <a:ahLst/>
                <a:cxnLst>
                  <a:cxn ang="0">
                    <a:pos x="0" y="T0"/>
                  </a:cxn>
                  <a:cxn ang="0">
                    <a:pos x="0" y="T1"/>
                  </a:cxn>
                </a:cxnLst>
                <a:rect l="0" t="0" r="r" b="b"/>
                <a:pathLst>
                  <a:path h="20">
                    <a:moveTo>
                      <a:pt x="0" y="0"/>
                    </a:moveTo>
                    <a:lnTo>
                      <a:pt x="0" y="20"/>
                    </a:lnTo>
                  </a:path>
                </a:pathLst>
              </a:custGeom>
              <a:solidFill>
                <a:srgbClr val="FFFFFF"/>
              </a:solidFill>
              <a:ln w="1">
                <a:solidFill>
                  <a:srgbClr val="848484"/>
                </a:solidFill>
                <a:prstDash val="solid"/>
                <a:round/>
                <a:headEnd/>
                <a:tailEnd/>
              </a:ln>
            </p:spPr>
            <p:txBody>
              <a:bodyPr rot="0" vert="horz" wrap="square" lIns="91440" tIns="45720" rIns="91440" bIns="45720" anchor="t" anchorCtr="0" upright="1">
                <a:noAutofit/>
              </a:bodyPr>
              <a:lstStyle/>
              <a:p>
                <a:endParaRPr lang="en-US"/>
              </a:p>
            </p:txBody>
          </p:sp>
          <p:sp>
            <p:nvSpPr>
              <p:cNvPr id="175" name="Rectangle 174" descr="Submit RFIR2&#10;Mon 7/1/19"/>
              <p:cNvSpPr>
                <a:spLocks noChangeArrowheads="1"/>
              </p:cNvSpPr>
              <p:nvPr/>
            </p:nvSpPr>
            <p:spPr bwMode="auto">
              <a:xfrm>
                <a:off x="979" y="172"/>
                <a:ext cx="103" cy="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r>
                  <a:rPr lang="en-US" sz="1000">
                    <a:solidFill>
                      <a:srgbClr val="444444"/>
                    </a:solidFill>
                    <a:effectLst/>
                    <a:latin typeface="Segoe UI" charset="0"/>
                    <a:ea typeface="Times New Roman" charset="0"/>
                  </a:rPr>
                  <a:t>Submit RFIR2</a:t>
                </a:r>
                <a:r>
                  <a:rPr lang="en-US" sz="1200">
                    <a:effectLst/>
                    <a:latin typeface="Times New Roman" charset="0"/>
                    <a:ea typeface="Times New Roman" charset="0"/>
                  </a:rPr>
                  <a:t/>
                </a:r>
                <a:br>
                  <a:rPr lang="en-US" sz="1200">
                    <a:effectLst/>
                    <a:latin typeface="Times New Roman" charset="0"/>
                    <a:ea typeface="Times New Roman" charset="0"/>
                  </a:rPr>
                </a:br>
                <a:r>
                  <a:rPr lang="en-US" sz="800">
                    <a:solidFill>
                      <a:srgbClr val="444444"/>
                    </a:solidFill>
                    <a:effectLst/>
                    <a:latin typeface="Segoe UI" charset="0"/>
                    <a:ea typeface="Times New Roman" charset="0"/>
                  </a:rPr>
                  <a:t>Mon 7/1/19</a:t>
                </a:r>
                <a:endParaRPr lang="en-US" sz="1200">
                  <a:effectLst/>
                  <a:latin typeface="Times New Roman" charset="0"/>
                  <a:ea typeface="Times New Roman" charset="0"/>
                </a:endParaRPr>
              </a:p>
            </p:txBody>
          </p:sp>
          <p:sp>
            <p:nvSpPr>
              <p:cNvPr id="176" name="Freeform 175"/>
              <p:cNvSpPr>
                <a:spLocks noChangeArrowheads="1"/>
              </p:cNvSpPr>
              <p:nvPr/>
            </p:nvSpPr>
            <p:spPr bwMode="auto">
              <a:xfrm>
                <a:off x="940" y="105"/>
                <a:ext cx="0" cy="20"/>
              </a:xfrm>
              <a:custGeom>
                <a:avLst/>
                <a:gdLst>
                  <a:gd name="T0" fmla="*/ 0 h 20"/>
                  <a:gd name="T1" fmla="*/ 20 h 20"/>
                </a:gdLst>
                <a:ahLst/>
                <a:cxnLst>
                  <a:cxn ang="0">
                    <a:pos x="0" y="T0"/>
                  </a:cxn>
                  <a:cxn ang="0">
                    <a:pos x="0" y="T1"/>
                  </a:cxn>
                </a:cxnLst>
                <a:rect l="0" t="0" r="r" b="b"/>
                <a:pathLst>
                  <a:path h="20">
                    <a:moveTo>
                      <a:pt x="0" y="0"/>
                    </a:moveTo>
                    <a:lnTo>
                      <a:pt x="0" y="20"/>
                    </a:lnTo>
                  </a:path>
                </a:pathLst>
              </a:custGeom>
              <a:solidFill>
                <a:srgbClr val="FFFFFF"/>
              </a:solidFill>
              <a:ln w="1">
                <a:solidFill>
                  <a:srgbClr val="848484"/>
                </a:solidFill>
                <a:prstDash val="solid"/>
                <a:round/>
                <a:headEnd/>
                <a:tailEnd/>
              </a:ln>
            </p:spPr>
            <p:txBody>
              <a:bodyPr rot="0" vert="horz" wrap="square" lIns="91440" tIns="45720" rIns="91440" bIns="45720" anchor="t" anchorCtr="0" upright="1">
                <a:noAutofit/>
              </a:bodyPr>
              <a:lstStyle/>
              <a:p>
                <a:endParaRPr lang="en-US"/>
              </a:p>
            </p:txBody>
          </p:sp>
          <p:sp>
            <p:nvSpPr>
              <p:cNvPr id="177" name="Rectangle 176" descr="Submit RFIR1&#10;Mon 4/1/19"/>
              <p:cNvSpPr>
                <a:spLocks noChangeArrowheads="1"/>
              </p:cNvSpPr>
              <p:nvPr/>
            </p:nvSpPr>
            <p:spPr bwMode="auto">
              <a:xfrm>
                <a:off x="906" y="124"/>
                <a:ext cx="80"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r>
                  <a:rPr lang="en-US" sz="1000">
                    <a:solidFill>
                      <a:srgbClr val="444444"/>
                    </a:solidFill>
                    <a:effectLst/>
                    <a:latin typeface="Segoe UI" charset="0"/>
                    <a:ea typeface="Times New Roman" charset="0"/>
                  </a:rPr>
                  <a:t>Submit RFIR1</a:t>
                </a:r>
                <a:r>
                  <a:rPr lang="en-US" sz="1200">
                    <a:effectLst/>
                    <a:latin typeface="Times New Roman" charset="0"/>
                    <a:ea typeface="Times New Roman" charset="0"/>
                  </a:rPr>
                  <a:t/>
                </a:r>
                <a:br>
                  <a:rPr lang="en-US" sz="1200">
                    <a:effectLst/>
                    <a:latin typeface="Times New Roman" charset="0"/>
                    <a:ea typeface="Times New Roman" charset="0"/>
                  </a:rPr>
                </a:br>
                <a:r>
                  <a:rPr lang="en-US" sz="800">
                    <a:solidFill>
                      <a:srgbClr val="444444"/>
                    </a:solidFill>
                    <a:effectLst/>
                    <a:latin typeface="Segoe UI" charset="0"/>
                    <a:ea typeface="Times New Roman" charset="0"/>
                  </a:rPr>
                  <a:t>Mon 4/1/19</a:t>
                </a:r>
                <a:endParaRPr lang="en-US" sz="1200">
                  <a:effectLst/>
                  <a:latin typeface="Times New Roman" charset="0"/>
                  <a:ea typeface="Times New Roman" charset="0"/>
                </a:endParaRPr>
              </a:p>
            </p:txBody>
          </p:sp>
          <p:sp>
            <p:nvSpPr>
              <p:cNvPr id="178" name="Freeform 177"/>
              <p:cNvSpPr>
                <a:spLocks noChangeArrowheads="1"/>
              </p:cNvSpPr>
              <p:nvPr/>
            </p:nvSpPr>
            <p:spPr bwMode="auto">
              <a:xfrm>
                <a:off x="860" y="105"/>
                <a:ext cx="5" cy="91"/>
              </a:xfrm>
              <a:custGeom>
                <a:avLst/>
                <a:gdLst>
                  <a:gd name="T0" fmla="*/ 0 h 20"/>
                  <a:gd name="T1" fmla="*/ 20 h 20"/>
                </a:gdLst>
                <a:ahLst/>
                <a:cxnLst>
                  <a:cxn ang="0">
                    <a:pos x="0" y="T0"/>
                  </a:cxn>
                  <a:cxn ang="0">
                    <a:pos x="0" y="T1"/>
                  </a:cxn>
                </a:cxnLst>
                <a:rect l="0" t="0" r="r" b="b"/>
                <a:pathLst>
                  <a:path h="20">
                    <a:moveTo>
                      <a:pt x="0" y="0"/>
                    </a:moveTo>
                    <a:lnTo>
                      <a:pt x="0" y="20"/>
                    </a:lnTo>
                  </a:path>
                </a:pathLst>
              </a:custGeom>
              <a:solidFill>
                <a:srgbClr val="FFFFFF"/>
              </a:solidFill>
              <a:ln w="1">
                <a:solidFill>
                  <a:srgbClr val="848484"/>
                </a:solidFill>
                <a:prstDash val="solid"/>
                <a:round/>
                <a:headEnd/>
                <a:tailEnd/>
              </a:ln>
            </p:spPr>
            <p:txBody>
              <a:bodyPr rot="0" vert="horz" wrap="square" lIns="91440" tIns="45720" rIns="91440" bIns="45720" anchor="t" anchorCtr="0" upright="1">
                <a:noAutofit/>
              </a:bodyPr>
              <a:lstStyle/>
              <a:p>
                <a:endParaRPr lang="en-US"/>
              </a:p>
            </p:txBody>
          </p:sp>
          <p:sp>
            <p:nvSpPr>
              <p:cNvPr id="179" name="Rectangle 178" descr="Submit NOI&#10;Fri 1/11/19"/>
              <p:cNvSpPr>
                <a:spLocks noChangeArrowheads="1"/>
              </p:cNvSpPr>
              <p:nvPr/>
            </p:nvSpPr>
            <p:spPr bwMode="auto">
              <a:xfrm>
                <a:off x="818" y="198"/>
                <a:ext cx="81" cy="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r>
                  <a:rPr lang="en-US" sz="1000">
                    <a:solidFill>
                      <a:srgbClr val="444444"/>
                    </a:solidFill>
                    <a:effectLst/>
                    <a:latin typeface="Segoe UI" charset="0"/>
                    <a:ea typeface="Times New Roman" charset="0"/>
                  </a:rPr>
                  <a:t>Submit NOI</a:t>
                </a:r>
                <a:r>
                  <a:rPr lang="en-US" sz="1200">
                    <a:effectLst/>
                    <a:latin typeface="Times New Roman" charset="0"/>
                    <a:ea typeface="Times New Roman" charset="0"/>
                  </a:rPr>
                  <a:t/>
                </a:r>
                <a:br>
                  <a:rPr lang="en-US" sz="1200">
                    <a:effectLst/>
                    <a:latin typeface="Times New Roman" charset="0"/>
                    <a:ea typeface="Times New Roman" charset="0"/>
                  </a:rPr>
                </a:br>
                <a:r>
                  <a:rPr lang="en-US" sz="800">
                    <a:solidFill>
                      <a:srgbClr val="444444"/>
                    </a:solidFill>
                    <a:effectLst/>
                    <a:latin typeface="Segoe UI" charset="0"/>
                    <a:ea typeface="Times New Roman" charset="0"/>
                  </a:rPr>
                  <a:t>Fri 1/11/19</a:t>
                </a:r>
                <a:endParaRPr lang="en-US" sz="1200">
                  <a:effectLst/>
                  <a:latin typeface="Times New Roman" charset="0"/>
                  <a:ea typeface="Times New Roman" charset="0"/>
                </a:endParaRPr>
              </a:p>
            </p:txBody>
          </p:sp>
          <p:sp>
            <p:nvSpPr>
              <p:cNvPr id="180" name="Freeform 179"/>
              <p:cNvSpPr>
                <a:spLocks noChangeArrowheads="1"/>
              </p:cNvSpPr>
              <p:nvPr/>
            </p:nvSpPr>
            <p:spPr bwMode="auto">
              <a:xfrm flipH="1">
                <a:off x="890" y="105"/>
                <a:ext cx="5" cy="139"/>
              </a:xfrm>
              <a:custGeom>
                <a:avLst/>
                <a:gdLst>
                  <a:gd name="T0" fmla="*/ 0 h 20"/>
                  <a:gd name="T1" fmla="*/ 20 h 20"/>
                </a:gdLst>
                <a:ahLst/>
                <a:cxnLst>
                  <a:cxn ang="0">
                    <a:pos x="0" y="T0"/>
                  </a:cxn>
                  <a:cxn ang="0">
                    <a:pos x="0" y="T1"/>
                  </a:cxn>
                </a:cxnLst>
                <a:rect l="0" t="0" r="r" b="b"/>
                <a:pathLst>
                  <a:path h="20">
                    <a:moveTo>
                      <a:pt x="0" y="0"/>
                    </a:moveTo>
                    <a:lnTo>
                      <a:pt x="0" y="20"/>
                    </a:lnTo>
                  </a:path>
                </a:pathLst>
              </a:custGeom>
              <a:solidFill>
                <a:srgbClr val="FFFFFF"/>
              </a:solidFill>
              <a:ln w="1">
                <a:solidFill>
                  <a:srgbClr val="848484"/>
                </a:solidFill>
                <a:prstDash val="solid"/>
                <a:round/>
                <a:headEnd/>
                <a:tailEnd/>
              </a:ln>
            </p:spPr>
            <p:txBody>
              <a:bodyPr rot="0" vert="horz" wrap="square" lIns="91440" tIns="45720" rIns="91440" bIns="45720" anchor="t" anchorCtr="0" upright="1">
                <a:noAutofit/>
              </a:bodyPr>
              <a:lstStyle/>
              <a:p>
                <a:endParaRPr lang="en-US"/>
              </a:p>
            </p:txBody>
          </p:sp>
          <p:sp>
            <p:nvSpPr>
              <p:cNvPr id="181" name="Rectangle 180" descr="Submit SWPs&#10;Fri 2/15/19"/>
              <p:cNvSpPr>
                <a:spLocks noChangeArrowheads="1"/>
              </p:cNvSpPr>
              <p:nvPr/>
            </p:nvSpPr>
            <p:spPr bwMode="auto">
              <a:xfrm>
                <a:off x="877" y="244"/>
                <a:ext cx="102" cy="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r>
                  <a:rPr lang="en-US" sz="1000">
                    <a:solidFill>
                      <a:srgbClr val="444444"/>
                    </a:solidFill>
                    <a:effectLst/>
                    <a:latin typeface="Segoe UI" charset="0"/>
                    <a:ea typeface="Times New Roman" charset="0"/>
                  </a:rPr>
                  <a:t>Submit SWPs</a:t>
                </a:r>
                <a:r>
                  <a:rPr lang="en-US" sz="1200">
                    <a:effectLst/>
                    <a:latin typeface="Times New Roman" charset="0"/>
                    <a:ea typeface="Times New Roman" charset="0"/>
                  </a:rPr>
                  <a:t/>
                </a:r>
                <a:br>
                  <a:rPr lang="en-US" sz="1200">
                    <a:effectLst/>
                    <a:latin typeface="Times New Roman" charset="0"/>
                    <a:ea typeface="Times New Roman" charset="0"/>
                  </a:rPr>
                </a:br>
                <a:r>
                  <a:rPr lang="en-US" sz="800">
                    <a:solidFill>
                      <a:srgbClr val="444444"/>
                    </a:solidFill>
                    <a:effectLst/>
                    <a:latin typeface="Segoe UI" charset="0"/>
                    <a:ea typeface="Times New Roman" charset="0"/>
                  </a:rPr>
                  <a:t>Fri 2/15/19</a:t>
                </a:r>
                <a:endParaRPr lang="en-US" sz="1200">
                  <a:effectLst/>
                  <a:latin typeface="Times New Roman" charset="0"/>
                  <a:ea typeface="Times New Roman" charset="0"/>
                </a:endParaRPr>
              </a:p>
            </p:txBody>
          </p:sp>
          <p:sp>
            <p:nvSpPr>
              <p:cNvPr id="182" name="Freeform 181"/>
              <p:cNvSpPr>
                <a:spLocks noChangeArrowheads="1"/>
              </p:cNvSpPr>
              <p:nvPr/>
            </p:nvSpPr>
            <p:spPr bwMode="auto">
              <a:xfrm flipH="1">
                <a:off x="750" y="105"/>
                <a:ext cx="5" cy="175"/>
              </a:xfrm>
              <a:custGeom>
                <a:avLst/>
                <a:gdLst>
                  <a:gd name="T0" fmla="*/ 0 h 20"/>
                  <a:gd name="T1" fmla="*/ 20 h 20"/>
                </a:gdLst>
                <a:ahLst/>
                <a:cxnLst>
                  <a:cxn ang="0">
                    <a:pos x="0" y="T0"/>
                  </a:cxn>
                  <a:cxn ang="0">
                    <a:pos x="0" y="T1"/>
                  </a:cxn>
                </a:cxnLst>
                <a:rect l="0" t="0" r="r" b="b"/>
                <a:pathLst>
                  <a:path h="20">
                    <a:moveTo>
                      <a:pt x="0" y="0"/>
                    </a:moveTo>
                    <a:lnTo>
                      <a:pt x="0" y="20"/>
                    </a:lnTo>
                  </a:path>
                </a:pathLst>
              </a:custGeom>
              <a:solidFill>
                <a:srgbClr val="FFFFFF"/>
              </a:solidFill>
              <a:ln w="1">
                <a:solidFill>
                  <a:srgbClr val="848484"/>
                </a:solidFill>
                <a:prstDash val="solid"/>
                <a:round/>
                <a:headEnd/>
                <a:tailEnd/>
              </a:ln>
            </p:spPr>
            <p:txBody>
              <a:bodyPr rot="0" vert="horz" wrap="square" lIns="91440" tIns="45720" rIns="91440" bIns="45720" anchor="t" anchorCtr="0" upright="1">
                <a:noAutofit/>
              </a:bodyPr>
              <a:lstStyle/>
              <a:p>
                <a:endParaRPr lang="en-US"/>
              </a:p>
            </p:txBody>
          </p:sp>
          <p:sp>
            <p:nvSpPr>
              <p:cNvPr id="183" name="Rectangle 182" descr="Pre-Proposal Review #2 Complete&#10;Fri 9/28/18"/>
              <p:cNvSpPr>
                <a:spLocks noChangeArrowheads="1"/>
              </p:cNvSpPr>
              <p:nvPr/>
            </p:nvSpPr>
            <p:spPr bwMode="auto">
              <a:xfrm>
                <a:off x="675" y="291"/>
                <a:ext cx="227" cy="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r>
                  <a:rPr lang="en-US" sz="1000">
                    <a:solidFill>
                      <a:srgbClr val="444444"/>
                    </a:solidFill>
                    <a:effectLst/>
                    <a:latin typeface="Segoe UI" charset="0"/>
                    <a:ea typeface="Times New Roman" charset="0"/>
                  </a:rPr>
                  <a:t>Pre-Proposal Review #2 Complete</a:t>
                </a:r>
                <a:r>
                  <a:rPr lang="en-US" sz="1200">
                    <a:effectLst/>
                    <a:latin typeface="Times New Roman" charset="0"/>
                    <a:ea typeface="Times New Roman" charset="0"/>
                  </a:rPr>
                  <a:t/>
                </a:r>
                <a:br>
                  <a:rPr lang="en-US" sz="1200">
                    <a:effectLst/>
                    <a:latin typeface="Times New Roman" charset="0"/>
                    <a:ea typeface="Times New Roman" charset="0"/>
                  </a:rPr>
                </a:br>
                <a:r>
                  <a:rPr lang="en-US" sz="800">
                    <a:solidFill>
                      <a:srgbClr val="444444"/>
                    </a:solidFill>
                    <a:effectLst/>
                    <a:latin typeface="Segoe UI" charset="0"/>
                    <a:ea typeface="Times New Roman" charset="0"/>
                  </a:rPr>
                  <a:t>Fri 9/28/18</a:t>
                </a:r>
                <a:endParaRPr lang="en-US" sz="1200">
                  <a:effectLst/>
                  <a:latin typeface="Times New Roman" charset="0"/>
                  <a:ea typeface="Times New Roman" charset="0"/>
                </a:endParaRPr>
              </a:p>
            </p:txBody>
          </p:sp>
          <p:sp>
            <p:nvSpPr>
              <p:cNvPr id="184" name="Freeform 183"/>
              <p:cNvSpPr>
                <a:spLocks noChangeArrowheads="1"/>
              </p:cNvSpPr>
              <p:nvPr/>
            </p:nvSpPr>
            <p:spPr bwMode="auto">
              <a:xfrm flipH="1">
                <a:off x="478" y="105"/>
                <a:ext cx="5" cy="151"/>
              </a:xfrm>
              <a:custGeom>
                <a:avLst/>
                <a:gdLst>
                  <a:gd name="T0" fmla="*/ 0 h 20"/>
                  <a:gd name="T1" fmla="*/ 20 h 20"/>
                </a:gdLst>
                <a:ahLst/>
                <a:cxnLst>
                  <a:cxn ang="0">
                    <a:pos x="0" y="T0"/>
                  </a:cxn>
                  <a:cxn ang="0">
                    <a:pos x="0" y="T1"/>
                  </a:cxn>
                </a:cxnLst>
                <a:rect l="0" t="0" r="r" b="b"/>
                <a:pathLst>
                  <a:path h="20">
                    <a:moveTo>
                      <a:pt x="0" y="0"/>
                    </a:moveTo>
                    <a:lnTo>
                      <a:pt x="0" y="20"/>
                    </a:lnTo>
                  </a:path>
                </a:pathLst>
              </a:custGeom>
              <a:solidFill>
                <a:srgbClr val="FFFFFF"/>
              </a:solidFill>
              <a:ln w="1">
                <a:solidFill>
                  <a:srgbClr val="848484"/>
                </a:solidFill>
                <a:prstDash val="solid"/>
                <a:round/>
                <a:headEnd/>
                <a:tailEnd/>
              </a:ln>
            </p:spPr>
            <p:txBody>
              <a:bodyPr rot="0" vert="horz" wrap="square" lIns="91440" tIns="45720" rIns="91440" bIns="45720" anchor="t" anchorCtr="0" upright="1">
                <a:noAutofit/>
              </a:bodyPr>
              <a:lstStyle/>
              <a:p>
                <a:endParaRPr lang="en-US"/>
              </a:p>
            </p:txBody>
          </p:sp>
          <p:sp>
            <p:nvSpPr>
              <p:cNvPr id="185" name="Rectangle 184" descr="Pre-Proposal Review #1 Complete&#10;Fri 12/29/17"/>
              <p:cNvSpPr>
                <a:spLocks noChangeArrowheads="1"/>
              </p:cNvSpPr>
              <p:nvPr/>
            </p:nvSpPr>
            <p:spPr bwMode="auto">
              <a:xfrm>
                <a:off x="393" y="260"/>
                <a:ext cx="221" cy="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r>
                  <a:rPr lang="en-US" sz="1000">
                    <a:solidFill>
                      <a:srgbClr val="444444"/>
                    </a:solidFill>
                    <a:effectLst/>
                    <a:latin typeface="Segoe UI" charset="0"/>
                    <a:ea typeface="Times New Roman" charset="0"/>
                  </a:rPr>
                  <a:t>Pre-Proposal Review #1 Complete</a:t>
                </a:r>
                <a:endParaRPr lang="en-US" sz="1200">
                  <a:effectLst/>
                  <a:latin typeface="Times New Roman" charset="0"/>
                  <a:ea typeface="Times New Roman" charset="0"/>
                </a:endParaRPr>
              </a:p>
            </p:txBody>
          </p:sp>
          <p:sp>
            <p:nvSpPr>
              <p:cNvPr id="186" name="Freeform 185"/>
              <p:cNvSpPr>
                <a:spLocks noChangeArrowheads="1"/>
              </p:cNvSpPr>
              <p:nvPr/>
            </p:nvSpPr>
            <p:spPr bwMode="auto">
              <a:xfrm>
                <a:off x="253" y="105"/>
                <a:ext cx="5" cy="43"/>
              </a:xfrm>
              <a:custGeom>
                <a:avLst/>
                <a:gdLst>
                  <a:gd name="T0" fmla="*/ 0 h 20"/>
                  <a:gd name="T1" fmla="*/ 20 h 20"/>
                </a:gdLst>
                <a:ahLst/>
                <a:cxnLst>
                  <a:cxn ang="0">
                    <a:pos x="0" y="T0"/>
                  </a:cxn>
                  <a:cxn ang="0">
                    <a:pos x="0" y="T1"/>
                  </a:cxn>
                </a:cxnLst>
                <a:rect l="0" t="0" r="r" b="b"/>
                <a:pathLst>
                  <a:path h="20">
                    <a:moveTo>
                      <a:pt x="0" y="0"/>
                    </a:moveTo>
                    <a:lnTo>
                      <a:pt x="0" y="20"/>
                    </a:lnTo>
                  </a:path>
                </a:pathLst>
              </a:custGeom>
              <a:solidFill>
                <a:srgbClr val="FFFFFF"/>
              </a:solidFill>
              <a:ln w="1">
                <a:solidFill>
                  <a:srgbClr val="848484"/>
                </a:solidFill>
                <a:prstDash val="solid"/>
                <a:round/>
                <a:headEnd/>
                <a:tailEnd/>
              </a:ln>
            </p:spPr>
            <p:txBody>
              <a:bodyPr rot="0" vert="horz" wrap="square" lIns="91440" tIns="45720" rIns="91440" bIns="45720" anchor="t" anchorCtr="0" upright="1">
                <a:noAutofit/>
              </a:bodyPr>
              <a:lstStyle/>
              <a:p>
                <a:endParaRPr lang="en-US"/>
              </a:p>
            </p:txBody>
          </p:sp>
          <p:sp>
            <p:nvSpPr>
              <p:cNvPr id="187" name="Rectangle 186" descr="Rev 1 Design Docs Published (TRL1)&#10;Fri 5/12/17"/>
              <p:cNvSpPr>
                <a:spLocks noChangeArrowheads="1"/>
              </p:cNvSpPr>
              <p:nvPr/>
            </p:nvSpPr>
            <p:spPr bwMode="auto">
              <a:xfrm rot="5400000">
                <a:off x="220" y="45"/>
                <a:ext cx="42"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r>
                  <a:rPr lang="en-US" sz="1000" dirty="0">
                    <a:solidFill>
                      <a:srgbClr val="444444"/>
                    </a:solidFill>
                    <a:effectLst/>
                    <a:latin typeface="Segoe UI" charset="0"/>
                    <a:ea typeface="Times New Roman" charset="0"/>
                  </a:rPr>
                  <a:t>Rev 1 Design Docs Published (TRL1)</a:t>
                </a:r>
                <a:r>
                  <a:rPr lang="en-US" sz="1200" dirty="0">
                    <a:effectLst/>
                    <a:latin typeface="Times New Roman" charset="0"/>
                    <a:ea typeface="Times New Roman" charset="0"/>
                  </a:rPr>
                  <a:t/>
                </a:r>
                <a:br>
                  <a:rPr lang="en-US" sz="1200" dirty="0">
                    <a:effectLst/>
                    <a:latin typeface="Times New Roman" charset="0"/>
                    <a:ea typeface="Times New Roman" charset="0"/>
                  </a:rPr>
                </a:br>
                <a:r>
                  <a:rPr lang="en-US" sz="800" dirty="0">
                    <a:solidFill>
                      <a:srgbClr val="444444"/>
                    </a:solidFill>
                    <a:effectLst/>
                    <a:latin typeface="Segoe UI" charset="0"/>
                    <a:ea typeface="Times New Roman" charset="0"/>
                  </a:rPr>
                  <a:t>Fri 5/12/17</a:t>
                </a:r>
                <a:endParaRPr lang="en-US" sz="1200" dirty="0">
                  <a:effectLst/>
                  <a:latin typeface="Times New Roman" charset="0"/>
                  <a:ea typeface="Times New Roman" charset="0"/>
                </a:endParaRPr>
              </a:p>
            </p:txBody>
          </p:sp>
          <p:sp>
            <p:nvSpPr>
              <p:cNvPr id="188" name="Freeform 187"/>
              <p:cNvSpPr>
                <a:spLocks noChangeArrowheads="1"/>
              </p:cNvSpPr>
              <p:nvPr/>
            </p:nvSpPr>
            <p:spPr bwMode="auto">
              <a:xfrm flipH="1">
                <a:off x="443" y="105"/>
                <a:ext cx="5" cy="19"/>
              </a:xfrm>
              <a:custGeom>
                <a:avLst/>
                <a:gdLst>
                  <a:gd name="T0" fmla="*/ 0 h 20"/>
                  <a:gd name="T1" fmla="*/ 20 h 20"/>
                </a:gdLst>
                <a:ahLst/>
                <a:cxnLst>
                  <a:cxn ang="0">
                    <a:pos x="0" y="T0"/>
                  </a:cxn>
                  <a:cxn ang="0">
                    <a:pos x="0" y="T1"/>
                  </a:cxn>
                </a:cxnLst>
                <a:rect l="0" t="0" r="r" b="b"/>
                <a:pathLst>
                  <a:path h="20">
                    <a:moveTo>
                      <a:pt x="0" y="0"/>
                    </a:moveTo>
                    <a:lnTo>
                      <a:pt x="0" y="20"/>
                    </a:lnTo>
                  </a:path>
                </a:pathLst>
              </a:custGeom>
              <a:solidFill>
                <a:srgbClr val="FFFFFF"/>
              </a:solidFill>
              <a:ln w="1">
                <a:solidFill>
                  <a:srgbClr val="848484"/>
                </a:solidFill>
                <a:prstDash val="solid"/>
                <a:round/>
                <a:headEnd/>
                <a:tailEnd/>
              </a:ln>
            </p:spPr>
            <p:txBody>
              <a:bodyPr rot="0" vert="horz" wrap="square" lIns="91440" tIns="45720" rIns="91440" bIns="45720" anchor="t" anchorCtr="0" upright="1">
                <a:noAutofit/>
              </a:bodyPr>
              <a:lstStyle/>
              <a:p>
                <a:endParaRPr lang="en-US"/>
              </a:p>
            </p:txBody>
          </p:sp>
          <p:sp>
            <p:nvSpPr>
              <p:cNvPr id="189" name="Rectangle 188" descr="Rev 1.5 Design Docs Published (TRL1)&#10;Fri 11/24/17"/>
              <p:cNvSpPr>
                <a:spLocks noChangeArrowheads="1"/>
              </p:cNvSpPr>
              <p:nvPr/>
            </p:nvSpPr>
            <p:spPr bwMode="auto">
              <a:xfrm>
                <a:off x="369" y="111"/>
                <a:ext cx="90"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r>
                  <a:rPr lang="en-US" sz="1000">
                    <a:solidFill>
                      <a:srgbClr val="444444"/>
                    </a:solidFill>
                    <a:effectLst/>
                    <a:latin typeface="Segoe UI" charset="0"/>
                    <a:ea typeface="Times New Roman" charset="0"/>
                  </a:rPr>
                  <a:t>Rev 1.5 Design Docs Published (TRL1)</a:t>
                </a:r>
                <a:endParaRPr lang="en-US" sz="1200">
                  <a:effectLst/>
                  <a:latin typeface="Times New Roman" charset="0"/>
                  <a:ea typeface="Times New Roman" charset="0"/>
                </a:endParaRPr>
              </a:p>
            </p:txBody>
          </p:sp>
          <p:sp>
            <p:nvSpPr>
              <p:cNvPr id="190" name="Freeform 189"/>
              <p:cNvSpPr>
                <a:spLocks noChangeArrowheads="1"/>
              </p:cNvSpPr>
              <p:nvPr/>
            </p:nvSpPr>
            <p:spPr bwMode="auto">
              <a:xfrm flipH="1">
                <a:off x="691" y="105"/>
                <a:ext cx="5" cy="67"/>
              </a:xfrm>
              <a:custGeom>
                <a:avLst/>
                <a:gdLst>
                  <a:gd name="T0" fmla="*/ 0 h 20"/>
                  <a:gd name="T1" fmla="*/ 20 h 20"/>
                </a:gdLst>
                <a:ahLst/>
                <a:cxnLst>
                  <a:cxn ang="0">
                    <a:pos x="0" y="T0"/>
                  </a:cxn>
                  <a:cxn ang="0">
                    <a:pos x="0" y="T1"/>
                  </a:cxn>
                </a:cxnLst>
                <a:rect l="0" t="0" r="r" b="b"/>
                <a:pathLst>
                  <a:path h="20">
                    <a:moveTo>
                      <a:pt x="0" y="0"/>
                    </a:moveTo>
                    <a:lnTo>
                      <a:pt x="0" y="20"/>
                    </a:lnTo>
                  </a:path>
                </a:pathLst>
              </a:custGeom>
              <a:solidFill>
                <a:srgbClr val="FFFFFF"/>
              </a:solidFill>
              <a:ln w="1">
                <a:solidFill>
                  <a:srgbClr val="848484"/>
                </a:solidFill>
                <a:prstDash val="solid"/>
                <a:round/>
                <a:headEnd/>
                <a:tailEnd/>
              </a:ln>
            </p:spPr>
            <p:txBody>
              <a:bodyPr rot="0" vert="horz" wrap="square" lIns="91440" tIns="45720" rIns="91440" bIns="45720" anchor="t" anchorCtr="0" upright="1">
                <a:noAutofit/>
              </a:bodyPr>
              <a:lstStyle/>
              <a:p>
                <a:endParaRPr lang="en-US"/>
              </a:p>
            </p:txBody>
          </p:sp>
          <p:sp>
            <p:nvSpPr>
              <p:cNvPr id="191" name="Rectangle 190" descr="Design Docs Rev2 Released for Review (TRL2)&#10;Tue 7/31/18"/>
              <p:cNvSpPr>
                <a:spLocks noChangeArrowheads="1"/>
              </p:cNvSpPr>
              <p:nvPr/>
            </p:nvSpPr>
            <p:spPr bwMode="auto">
              <a:xfrm>
                <a:off x="598" y="172"/>
                <a:ext cx="154"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r>
                  <a:rPr lang="en-US" sz="1000" dirty="0">
                    <a:solidFill>
                      <a:srgbClr val="444444"/>
                    </a:solidFill>
                    <a:effectLst/>
                    <a:latin typeface="Segoe UI" charset="0"/>
                    <a:ea typeface="Times New Roman" charset="0"/>
                  </a:rPr>
                  <a:t>Design Docs Rev2 Released for Review (TRL2)</a:t>
                </a:r>
                <a:r>
                  <a:rPr lang="en-US" sz="1200" dirty="0">
                    <a:effectLst/>
                    <a:latin typeface="Times New Roman" charset="0"/>
                    <a:ea typeface="Times New Roman" charset="0"/>
                  </a:rPr>
                  <a:t/>
                </a:r>
                <a:br>
                  <a:rPr lang="en-US" sz="1200" dirty="0">
                    <a:effectLst/>
                    <a:latin typeface="Times New Roman" charset="0"/>
                    <a:ea typeface="Times New Roman" charset="0"/>
                  </a:rPr>
                </a:br>
                <a:r>
                  <a:rPr lang="en-US" sz="800" dirty="0">
                    <a:solidFill>
                      <a:srgbClr val="444444"/>
                    </a:solidFill>
                    <a:effectLst/>
                    <a:latin typeface="Segoe UI" charset="0"/>
                    <a:ea typeface="Times New Roman" charset="0"/>
                  </a:rPr>
                  <a:t>Tue 7/31/18</a:t>
                </a:r>
                <a:endParaRPr lang="en-US" sz="1200" dirty="0">
                  <a:effectLst/>
                  <a:latin typeface="Times New Roman" charset="0"/>
                  <a:ea typeface="Times New Roman" charset="0"/>
                </a:endParaRPr>
              </a:p>
            </p:txBody>
          </p:sp>
          <p:sp>
            <p:nvSpPr>
              <p:cNvPr id="192" name="Freeform 191"/>
              <p:cNvSpPr>
                <a:spLocks noChangeArrowheads="1"/>
              </p:cNvSpPr>
              <p:nvPr/>
            </p:nvSpPr>
            <p:spPr bwMode="auto">
              <a:xfrm>
                <a:off x="780" y="105"/>
                <a:ext cx="6" cy="125"/>
              </a:xfrm>
              <a:custGeom>
                <a:avLst/>
                <a:gdLst>
                  <a:gd name="T0" fmla="*/ 0 h 20"/>
                  <a:gd name="T1" fmla="*/ 20 h 20"/>
                </a:gdLst>
                <a:ahLst/>
                <a:cxnLst>
                  <a:cxn ang="0">
                    <a:pos x="0" y="T0"/>
                  </a:cxn>
                  <a:cxn ang="0">
                    <a:pos x="0" y="T1"/>
                  </a:cxn>
                </a:cxnLst>
                <a:rect l="0" t="0" r="r" b="b"/>
                <a:pathLst>
                  <a:path h="20">
                    <a:moveTo>
                      <a:pt x="0" y="0"/>
                    </a:moveTo>
                    <a:lnTo>
                      <a:pt x="0" y="20"/>
                    </a:lnTo>
                  </a:path>
                </a:pathLst>
              </a:custGeom>
              <a:solidFill>
                <a:srgbClr val="FFFFFF"/>
              </a:solidFill>
              <a:ln w="1">
                <a:solidFill>
                  <a:srgbClr val="848484"/>
                </a:solidFill>
                <a:prstDash val="solid"/>
                <a:round/>
                <a:headEnd/>
                <a:tailEnd/>
              </a:ln>
            </p:spPr>
            <p:txBody>
              <a:bodyPr rot="0" vert="horz" wrap="square" lIns="91440" tIns="45720" rIns="91440" bIns="45720" anchor="t" anchorCtr="0" upright="1">
                <a:noAutofit/>
              </a:bodyPr>
              <a:lstStyle/>
              <a:p>
                <a:endParaRPr lang="en-US"/>
              </a:p>
            </p:txBody>
          </p:sp>
          <p:sp>
            <p:nvSpPr>
              <p:cNvPr id="193" name="Rectangle 192" descr="Final Design Docs Published&#10;Tue 10/23/18"/>
              <p:cNvSpPr>
                <a:spLocks noChangeArrowheads="1"/>
              </p:cNvSpPr>
              <p:nvPr/>
            </p:nvSpPr>
            <p:spPr bwMode="auto">
              <a:xfrm>
                <a:off x="759" y="233"/>
                <a:ext cx="101"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r>
                  <a:rPr lang="en-US" sz="1000" dirty="0">
                    <a:solidFill>
                      <a:srgbClr val="444444"/>
                    </a:solidFill>
                    <a:effectLst/>
                    <a:latin typeface="Segoe UI" charset="0"/>
                    <a:ea typeface="Times New Roman" charset="0"/>
                  </a:rPr>
                  <a:t>Final Design Docs Published</a:t>
                </a:r>
                <a:r>
                  <a:rPr lang="en-US" sz="1200" dirty="0">
                    <a:effectLst/>
                    <a:latin typeface="Times New Roman" charset="0"/>
                    <a:ea typeface="Times New Roman" charset="0"/>
                  </a:rPr>
                  <a:t/>
                </a:r>
                <a:br>
                  <a:rPr lang="en-US" sz="1200" dirty="0">
                    <a:effectLst/>
                    <a:latin typeface="Times New Roman" charset="0"/>
                    <a:ea typeface="Times New Roman" charset="0"/>
                  </a:rPr>
                </a:br>
                <a:r>
                  <a:rPr lang="en-US" sz="800" dirty="0">
                    <a:solidFill>
                      <a:srgbClr val="444444"/>
                    </a:solidFill>
                    <a:effectLst/>
                    <a:latin typeface="Segoe UI" charset="0"/>
                    <a:ea typeface="Times New Roman" charset="0"/>
                  </a:rPr>
                  <a:t>Tue 10/23/18</a:t>
                </a:r>
                <a:endParaRPr lang="en-US" sz="1200" dirty="0">
                  <a:effectLst/>
                  <a:latin typeface="Times New Roman" charset="0"/>
                  <a:ea typeface="Times New Roman" charset="0"/>
                </a:endParaRPr>
              </a:p>
            </p:txBody>
          </p:sp>
          <p:sp>
            <p:nvSpPr>
              <p:cNvPr id="194" name="Freeform 193"/>
              <p:cNvSpPr>
                <a:spLocks noChangeArrowheads="1"/>
              </p:cNvSpPr>
              <p:nvPr/>
            </p:nvSpPr>
            <p:spPr bwMode="auto">
              <a:xfrm>
                <a:off x="348" y="105"/>
                <a:ext cx="5" cy="175"/>
              </a:xfrm>
              <a:custGeom>
                <a:avLst/>
                <a:gdLst>
                  <a:gd name="T0" fmla="*/ 0 h 20"/>
                  <a:gd name="T1" fmla="*/ 20 h 20"/>
                </a:gdLst>
                <a:ahLst/>
                <a:cxnLst>
                  <a:cxn ang="0">
                    <a:pos x="0" y="T0"/>
                  </a:cxn>
                  <a:cxn ang="0">
                    <a:pos x="0" y="T1"/>
                  </a:cxn>
                </a:cxnLst>
                <a:rect l="0" t="0" r="r" b="b"/>
                <a:pathLst>
                  <a:path h="20">
                    <a:moveTo>
                      <a:pt x="0" y="0"/>
                    </a:moveTo>
                    <a:lnTo>
                      <a:pt x="0" y="20"/>
                    </a:lnTo>
                  </a:path>
                </a:pathLst>
              </a:custGeom>
              <a:solidFill>
                <a:srgbClr val="FFFFFF"/>
              </a:solidFill>
              <a:ln w="1">
                <a:solidFill>
                  <a:srgbClr val="848484"/>
                </a:solidFill>
                <a:prstDash val="solid"/>
                <a:round/>
                <a:headEnd/>
                <a:tailEnd/>
              </a:ln>
            </p:spPr>
            <p:txBody>
              <a:bodyPr rot="0" vert="horz" wrap="square" lIns="91440" tIns="45720" rIns="91440" bIns="45720" anchor="t" anchorCtr="0" upright="1">
                <a:noAutofit/>
              </a:bodyPr>
              <a:lstStyle/>
              <a:p>
                <a:endParaRPr lang="en-US"/>
              </a:p>
            </p:txBody>
          </p:sp>
          <p:sp>
            <p:nvSpPr>
              <p:cNvPr id="195" name="Rectangle 194" descr="Community Study Final Reports Due&#10;Tue 8/15/17"/>
              <p:cNvSpPr>
                <a:spLocks noChangeArrowheads="1"/>
              </p:cNvSpPr>
              <p:nvPr/>
            </p:nvSpPr>
            <p:spPr bwMode="auto">
              <a:xfrm>
                <a:off x="231" y="284"/>
                <a:ext cx="249" cy="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spcBef>
                    <a:spcPts val="0"/>
                  </a:spcBef>
                  <a:spcAft>
                    <a:spcPts val="0"/>
                  </a:spcAft>
                </a:pPr>
                <a:r>
                  <a:rPr lang="en-US" sz="1000" dirty="0">
                    <a:solidFill>
                      <a:srgbClr val="444444"/>
                    </a:solidFill>
                    <a:effectLst/>
                    <a:latin typeface="Segoe UI" charset="0"/>
                    <a:ea typeface="Times New Roman" charset="0"/>
                  </a:rPr>
                  <a:t>US Radio Futures Conference #3</a:t>
                </a:r>
                <a:endParaRPr lang="en-US" sz="1200" dirty="0">
                  <a:effectLst/>
                  <a:latin typeface="Times New Roman" charset="0"/>
                  <a:ea typeface="Times New Roman" charset="0"/>
                </a:endParaRPr>
              </a:p>
              <a:p>
                <a:pPr marL="0" marR="0">
                  <a:spcBef>
                    <a:spcPts val="0"/>
                  </a:spcBef>
                  <a:spcAft>
                    <a:spcPts val="0"/>
                  </a:spcAft>
                </a:pPr>
                <a:r>
                  <a:rPr lang="en-US" sz="1000" dirty="0">
                    <a:solidFill>
                      <a:srgbClr val="444444"/>
                    </a:solidFill>
                    <a:effectLst/>
                    <a:latin typeface="Segoe UI" charset="0"/>
                    <a:ea typeface="Times New Roman" charset="0"/>
                  </a:rPr>
                  <a:t>Community Study Final Reports Due</a:t>
                </a:r>
                <a:r>
                  <a:rPr lang="en-US" sz="1200" dirty="0">
                    <a:effectLst/>
                    <a:latin typeface="Times New Roman" charset="0"/>
                    <a:ea typeface="Times New Roman" charset="0"/>
                  </a:rPr>
                  <a:t/>
                </a:r>
                <a:br>
                  <a:rPr lang="en-US" sz="1200" dirty="0">
                    <a:effectLst/>
                    <a:latin typeface="Times New Roman" charset="0"/>
                    <a:ea typeface="Times New Roman" charset="0"/>
                  </a:rPr>
                </a:br>
                <a:r>
                  <a:rPr lang="en-US" sz="800" dirty="0">
                    <a:solidFill>
                      <a:srgbClr val="444444"/>
                    </a:solidFill>
                    <a:effectLst/>
                    <a:latin typeface="Segoe UI" charset="0"/>
                    <a:ea typeface="Times New Roman" charset="0"/>
                  </a:rPr>
                  <a:t>Tue 8/15/17</a:t>
                </a:r>
                <a:endParaRPr lang="en-US" sz="1200" dirty="0">
                  <a:effectLst/>
                  <a:latin typeface="Times New Roman" charset="0"/>
                  <a:ea typeface="Times New Roman" charset="0"/>
                </a:endParaRPr>
              </a:p>
            </p:txBody>
          </p:sp>
          <p:grpSp>
            <p:nvGrpSpPr>
              <p:cNvPr id="198" name="Group 197"/>
              <p:cNvGrpSpPr>
                <a:grpSpLocks/>
              </p:cNvGrpSpPr>
              <p:nvPr/>
            </p:nvGrpSpPr>
            <p:grpSpPr bwMode="auto">
              <a:xfrm>
                <a:off x="339" y="92"/>
                <a:ext cx="18" cy="18"/>
                <a:chOff x="0" y="0"/>
                <a:chExt cx="100" cy="100"/>
              </a:xfrm>
            </p:grpSpPr>
            <p:sp>
              <p:nvSpPr>
                <p:cNvPr id="238" name="Freeform 237"/>
                <p:cNvSpPr>
                  <a:spLocks noChangeArrowheads="1"/>
                </p:cNvSpPr>
                <p:nvPr/>
              </p:nvSpPr>
              <p:spPr bwMode="auto">
                <a:xfrm>
                  <a:off x="0" y="0"/>
                  <a:ext cx="100" cy="1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Lst>
                  <a:ahLst/>
                  <a:cxnLst>
                    <a:cxn ang="0">
                      <a:pos x="T0" y="T1"/>
                    </a:cxn>
                    <a:cxn ang="0">
                      <a:pos x="T2" y="T3"/>
                    </a:cxn>
                    <a:cxn ang="0">
                      <a:pos x="T4" y="T5"/>
                    </a:cxn>
                    <a:cxn ang="0">
                      <a:pos x="T6" y="T7"/>
                    </a:cxn>
                    <a:cxn ang="0">
                      <a:pos x="T8" y="T9"/>
                    </a:cxn>
                  </a:cxnLst>
                  <a:rect l="0" t="0" r="r" b="b"/>
                  <a:pathLst>
                    <a:path w="100" h="100">
                      <a:moveTo>
                        <a:pt x="50" y="0"/>
                      </a:moveTo>
                      <a:lnTo>
                        <a:pt x="100" y="50"/>
                      </a:lnTo>
                      <a:lnTo>
                        <a:pt x="50" y="100"/>
                      </a:lnTo>
                      <a:lnTo>
                        <a:pt x="0" y="50"/>
                      </a:lnTo>
                      <a:lnTo>
                        <a:pt x="5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39" name="Freeform 238"/>
                <p:cNvSpPr>
                  <a:spLocks noChangeArrowheads="1"/>
                </p:cNvSpPr>
                <p:nvPr/>
              </p:nvSpPr>
              <p:spPr bwMode="auto">
                <a:xfrm>
                  <a:off x="25" y="2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path>
                  </a:pathLst>
                </a:custGeom>
                <a:solidFill>
                  <a:srgbClr val="444444"/>
                </a:solidFill>
                <a:ln w="1">
                  <a:solidFill>
                    <a:srgbClr val="444444"/>
                  </a:solidFill>
                  <a:round/>
                  <a:headEnd/>
                  <a:tailEnd/>
                </a:ln>
              </p:spPr>
              <p:txBody>
                <a:bodyPr rot="0" vert="horz" wrap="square" lIns="91440" tIns="45720" rIns="91440" bIns="45720" anchor="t" anchorCtr="0" upright="1">
                  <a:noAutofit/>
                </a:bodyPr>
                <a:lstStyle/>
                <a:p>
                  <a:endParaRPr lang="en-US"/>
                </a:p>
              </p:txBody>
            </p:sp>
          </p:grpSp>
          <p:grpSp>
            <p:nvGrpSpPr>
              <p:cNvPr id="199" name="Group 198"/>
              <p:cNvGrpSpPr>
                <a:grpSpLocks/>
              </p:cNvGrpSpPr>
              <p:nvPr/>
            </p:nvGrpSpPr>
            <p:grpSpPr bwMode="auto">
              <a:xfrm>
                <a:off x="771" y="92"/>
                <a:ext cx="18" cy="18"/>
                <a:chOff x="0" y="0"/>
                <a:chExt cx="100" cy="100"/>
              </a:xfrm>
            </p:grpSpPr>
            <p:sp>
              <p:nvSpPr>
                <p:cNvPr id="236" name="Freeform 235"/>
                <p:cNvSpPr>
                  <a:spLocks noChangeArrowheads="1"/>
                </p:cNvSpPr>
                <p:nvPr/>
              </p:nvSpPr>
              <p:spPr bwMode="auto">
                <a:xfrm>
                  <a:off x="0" y="0"/>
                  <a:ext cx="100" cy="1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Lst>
                  <a:ahLst/>
                  <a:cxnLst>
                    <a:cxn ang="0">
                      <a:pos x="T0" y="T1"/>
                    </a:cxn>
                    <a:cxn ang="0">
                      <a:pos x="T2" y="T3"/>
                    </a:cxn>
                    <a:cxn ang="0">
                      <a:pos x="T4" y="T5"/>
                    </a:cxn>
                    <a:cxn ang="0">
                      <a:pos x="T6" y="T7"/>
                    </a:cxn>
                    <a:cxn ang="0">
                      <a:pos x="T8" y="T9"/>
                    </a:cxn>
                  </a:cxnLst>
                  <a:rect l="0" t="0" r="r" b="b"/>
                  <a:pathLst>
                    <a:path w="100" h="100">
                      <a:moveTo>
                        <a:pt x="50" y="0"/>
                      </a:moveTo>
                      <a:lnTo>
                        <a:pt x="100" y="50"/>
                      </a:lnTo>
                      <a:lnTo>
                        <a:pt x="50" y="100"/>
                      </a:lnTo>
                      <a:lnTo>
                        <a:pt x="0" y="50"/>
                      </a:lnTo>
                      <a:lnTo>
                        <a:pt x="5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37" name="Freeform 236"/>
                <p:cNvSpPr>
                  <a:spLocks noChangeArrowheads="1"/>
                </p:cNvSpPr>
                <p:nvPr/>
              </p:nvSpPr>
              <p:spPr bwMode="auto">
                <a:xfrm>
                  <a:off x="25" y="2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path>
                  </a:pathLst>
                </a:custGeom>
                <a:solidFill>
                  <a:srgbClr val="444444"/>
                </a:solidFill>
                <a:ln w="1">
                  <a:solidFill>
                    <a:srgbClr val="444444"/>
                  </a:solidFill>
                  <a:round/>
                  <a:headEnd/>
                  <a:tailEnd/>
                </a:ln>
              </p:spPr>
              <p:txBody>
                <a:bodyPr rot="0" vert="horz" wrap="square" lIns="91440" tIns="45720" rIns="91440" bIns="45720" anchor="t" anchorCtr="0" upright="1">
                  <a:noAutofit/>
                </a:bodyPr>
                <a:lstStyle/>
                <a:p>
                  <a:endParaRPr lang="en-US"/>
                </a:p>
              </p:txBody>
            </p:sp>
          </p:grpSp>
          <p:grpSp>
            <p:nvGrpSpPr>
              <p:cNvPr id="200" name="Group 199"/>
              <p:cNvGrpSpPr>
                <a:grpSpLocks/>
              </p:cNvGrpSpPr>
              <p:nvPr/>
            </p:nvGrpSpPr>
            <p:grpSpPr bwMode="auto">
              <a:xfrm>
                <a:off x="687" y="92"/>
                <a:ext cx="18" cy="18"/>
                <a:chOff x="0" y="0"/>
                <a:chExt cx="100" cy="100"/>
              </a:xfrm>
            </p:grpSpPr>
            <p:sp>
              <p:nvSpPr>
                <p:cNvPr id="234" name="Freeform 233"/>
                <p:cNvSpPr>
                  <a:spLocks noChangeArrowheads="1"/>
                </p:cNvSpPr>
                <p:nvPr/>
              </p:nvSpPr>
              <p:spPr bwMode="auto">
                <a:xfrm>
                  <a:off x="0" y="0"/>
                  <a:ext cx="100" cy="1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Lst>
                  <a:ahLst/>
                  <a:cxnLst>
                    <a:cxn ang="0">
                      <a:pos x="T0" y="T1"/>
                    </a:cxn>
                    <a:cxn ang="0">
                      <a:pos x="T2" y="T3"/>
                    </a:cxn>
                    <a:cxn ang="0">
                      <a:pos x="T4" y="T5"/>
                    </a:cxn>
                    <a:cxn ang="0">
                      <a:pos x="T6" y="T7"/>
                    </a:cxn>
                    <a:cxn ang="0">
                      <a:pos x="T8" y="T9"/>
                    </a:cxn>
                  </a:cxnLst>
                  <a:rect l="0" t="0" r="r" b="b"/>
                  <a:pathLst>
                    <a:path w="100" h="100">
                      <a:moveTo>
                        <a:pt x="50" y="0"/>
                      </a:moveTo>
                      <a:lnTo>
                        <a:pt x="100" y="50"/>
                      </a:lnTo>
                      <a:lnTo>
                        <a:pt x="50" y="100"/>
                      </a:lnTo>
                      <a:lnTo>
                        <a:pt x="0" y="50"/>
                      </a:lnTo>
                      <a:lnTo>
                        <a:pt x="5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35" name="Freeform 234"/>
                <p:cNvSpPr>
                  <a:spLocks noChangeArrowheads="1"/>
                </p:cNvSpPr>
                <p:nvPr/>
              </p:nvSpPr>
              <p:spPr bwMode="auto">
                <a:xfrm>
                  <a:off x="25" y="2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path>
                  </a:pathLst>
                </a:custGeom>
                <a:solidFill>
                  <a:srgbClr val="444444"/>
                </a:solidFill>
                <a:ln w="1">
                  <a:solidFill>
                    <a:srgbClr val="444444"/>
                  </a:solidFill>
                  <a:round/>
                  <a:headEnd/>
                  <a:tailEnd/>
                </a:ln>
              </p:spPr>
              <p:txBody>
                <a:bodyPr rot="0" vert="horz" wrap="square" lIns="91440" tIns="45720" rIns="91440" bIns="45720" anchor="t" anchorCtr="0" upright="1">
                  <a:noAutofit/>
                </a:bodyPr>
                <a:lstStyle/>
                <a:p>
                  <a:endParaRPr lang="en-US"/>
                </a:p>
              </p:txBody>
            </p:sp>
          </p:grpSp>
          <p:grpSp>
            <p:nvGrpSpPr>
              <p:cNvPr id="201" name="Group 200"/>
              <p:cNvGrpSpPr>
                <a:grpSpLocks/>
              </p:cNvGrpSpPr>
              <p:nvPr/>
            </p:nvGrpSpPr>
            <p:grpSpPr bwMode="auto">
              <a:xfrm>
                <a:off x="439" y="92"/>
                <a:ext cx="18" cy="18"/>
                <a:chOff x="0" y="0"/>
                <a:chExt cx="100" cy="100"/>
              </a:xfrm>
            </p:grpSpPr>
            <p:sp>
              <p:nvSpPr>
                <p:cNvPr id="232" name="Freeform 231"/>
                <p:cNvSpPr>
                  <a:spLocks noChangeArrowheads="1"/>
                </p:cNvSpPr>
                <p:nvPr/>
              </p:nvSpPr>
              <p:spPr bwMode="auto">
                <a:xfrm>
                  <a:off x="0" y="0"/>
                  <a:ext cx="100" cy="1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Lst>
                  <a:ahLst/>
                  <a:cxnLst>
                    <a:cxn ang="0">
                      <a:pos x="T0" y="T1"/>
                    </a:cxn>
                    <a:cxn ang="0">
                      <a:pos x="T2" y="T3"/>
                    </a:cxn>
                    <a:cxn ang="0">
                      <a:pos x="T4" y="T5"/>
                    </a:cxn>
                    <a:cxn ang="0">
                      <a:pos x="T6" y="T7"/>
                    </a:cxn>
                    <a:cxn ang="0">
                      <a:pos x="T8" y="T9"/>
                    </a:cxn>
                  </a:cxnLst>
                  <a:rect l="0" t="0" r="r" b="b"/>
                  <a:pathLst>
                    <a:path w="100" h="100">
                      <a:moveTo>
                        <a:pt x="50" y="0"/>
                      </a:moveTo>
                      <a:lnTo>
                        <a:pt x="100" y="50"/>
                      </a:lnTo>
                      <a:lnTo>
                        <a:pt x="50" y="100"/>
                      </a:lnTo>
                      <a:lnTo>
                        <a:pt x="0" y="50"/>
                      </a:lnTo>
                      <a:lnTo>
                        <a:pt x="5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33" name="Freeform 232"/>
                <p:cNvSpPr>
                  <a:spLocks noChangeArrowheads="1"/>
                </p:cNvSpPr>
                <p:nvPr/>
              </p:nvSpPr>
              <p:spPr bwMode="auto">
                <a:xfrm>
                  <a:off x="25" y="2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path>
                  </a:pathLst>
                </a:custGeom>
                <a:solidFill>
                  <a:srgbClr val="444444"/>
                </a:solidFill>
                <a:ln w="1">
                  <a:solidFill>
                    <a:srgbClr val="444444"/>
                  </a:solidFill>
                  <a:round/>
                  <a:headEnd/>
                  <a:tailEnd/>
                </a:ln>
              </p:spPr>
              <p:txBody>
                <a:bodyPr rot="0" vert="horz" wrap="square" lIns="91440" tIns="45720" rIns="91440" bIns="45720" anchor="t" anchorCtr="0" upright="1">
                  <a:noAutofit/>
                </a:bodyPr>
                <a:lstStyle/>
                <a:p>
                  <a:endParaRPr lang="en-US"/>
                </a:p>
              </p:txBody>
            </p:sp>
          </p:grpSp>
          <p:grpSp>
            <p:nvGrpSpPr>
              <p:cNvPr id="202" name="Group 201"/>
              <p:cNvGrpSpPr>
                <a:grpSpLocks/>
              </p:cNvGrpSpPr>
              <p:nvPr/>
            </p:nvGrpSpPr>
            <p:grpSpPr bwMode="auto">
              <a:xfrm>
                <a:off x="244" y="92"/>
                <a:ext cx="18" cy="18"/>
                <a:chOff x="0" y="0"/>
                <a:chExt cx="100" cy="100"/>
              </a:xfrm>
            </p:grpSpPr>
            <p:sp>
              <p:nvSpPr>
                <p:cNvPr id="230" name="Freeform 229"/>
                <p:cNvSpPr>
                  <a:spLocks noChangeArrowheads="1"/>
                </p:cNvSpPr>
                <p:nvPr/>
              </p:nvSpPr>
              <p:spPr bwMode="auto">
                <a:xfrm>
                  <a:off x="0" y="0"/>
                  <a:ext cx="100" cy="1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Lst>
                  <a:ahLst/>
                  <a:cxnLst>
                    <a:cxn ang="0">
                      <a:pos x="T0" y="T1"/>
                    </a:cxn>
                    <a:cxn ang="0">
                      <a:pos x="T2" y="T3"/>
                    </a:cxn>
                    <a:cxn ang="0">
                      <a:pos x="T4" y="T5"/>
                    </a:cxn>
                    <a:cxn ang="0">
                      <a:pos x="T6" y="T7"/>
                    </a:cxn>
                    <a:cxn ang="0">
                      <a:pos x="T8" y="T9"/>
                    </a:cxn>
                  </a:cxnLst>
                  <a:rect l="0" t="0" r="r" b="b"/>
                  <a:pathLst>
                    <a:path w="100" h="100">
                      <a:moveTo>
                        <a:pt x="50" y="0"/>
                      </a:moveTo>
                      <a:lnTo>
                        <a:pt x="100" y="50"/>
                      </a:lnTo>
                      <a:lnTo>
                        <a:pt x="50" y="100"/>
                      </a:lnTo>
                      <a:lnTo>
                        <a:pt x="0" y="50"/>
                      </a:lnTo>
                      <a:lnTo>
                        <a:pt x="5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31" name="Freeform 230"/>
                <p:cNvSpPr>
                  <a:spLocks noChangeArrowheads="1"/>
                </p:cNvSpPr>
                <p:nvPr/>
              </p:nvSpPr>
              <p:spPr bwMode="auto">
                <a:xfrm>
                  <a:off x="25" y="2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path>
                  </a:pathLst>
                </a:custGeom>
                <a:solidFill>
                  <a:srgbClr val="444444"/>
                </a:solidFill>
                <a:ln w="1">
                  <a:solidFill>
                    <a:srgbClr val="444444"/>
                  </a:solidFill>
                  <a:round/>
                  <a:headEnd/>
                  <a:tailEnd/>
                </a:ln>
              </p:spPr>
              <p:txBody>
                <a:bodyPr rot="0" vert="horz" wrap="square" lIns="91440" tIns="45720" rIns="91440" bIns="45720" anchor="t" anchorCtr="0" upright="1">
                  <a:noAutofit/>
                </a:bodyPr>
                <a:lstStyle/>
                <a:p>
                  <a:endParaRPr lang="en-US"/>
                </a:p>
              </p:txBody>
            </p:sp>
          </p:grpSp>
          <p:grpSp>
            <p:nvGrpSpPr>
              <p:cNvPr id="203" name="Group 202"/>
              <p:cNvGrpSpPr>
                <a:grpSpLocks/>
              </p:cNvGrpSpPr>
              <p:nvPr/>
            </p:nvGrpSpPr>
            <p:grpSpPr bwMode="auto">
              <a:xfrm>
                <a:off x="474" y="92"/>
                <a:ext cx="18" cy="18"/>
                <a:chOff x="0" y="0"/>
                <a:chExt cx="100" cy="100"/>
              </a:xfrm>
            </p:grpSpPr>
            <p:sp>
              <p:nvSpPr>
                <p:cNvPr id="228" name="Freeform 227"/>
                <p:cNvSpPr>
                  <a:spLocks noChangeArrowheads="1"/>
                </p:cNvSpPr>
                <p:nvPr/>
              </p:nvSpPr>
              <p:spPr bwMode="auto">
                <a:xfrm>
                  <a:off x="0" y="0"/>
                  <a:ext cx="100" cy="1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Lst>
                  <a:ahLst/>
                  <a:cxnLst>
                    <a:cxn ang="0">
                      <a:pos x="T0" y="T1"/>
                    </a:cxn>
                    <a:cxn ang="0">
                      <a:pos x="T2" y="T3"/>
                    </a:cxn>
                    <a:cxn ang="0">
                      <a:pos x="T4" y="T5"/>
                    </a:cxn>
                    <a:cxn ang="0">
                      <a:pos x="T6" y="T7"/>
                    </a:cxn>
                    <a:cxn ang="0">
                      <a:pos x="T8" y="T9"/>
                    </a:cxn>
                  </a:cxnLst>
                  <a:rect l="0" t="0" r="r" b="b"/>
                  <a:pathLst>
                    <a:path w="100" h="100">
                      <a:moveTo>
                        <a:pt x="50" y="0"/>
                      </a:moveTo>
                      <a:lnTo>
                        <a:pt x="100" y="50"/>
                      </a:lnTo>
                      <a:lnTo>
                        <a:pt x="50" y="100"/>
                      </a:lnTo>
                      <a:lnTo>
                        <a:pt x="0" y="50"/>
                      </a:lnTo>
                      <a:lnTo>
                        <a:pt x="5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9" name="Freeform 228"/>
                <p:cNvSpPr>
                  <a:spLocks noChangeArrowheads="1"/>
                </p:cNvSpPr>
                <p:nvPr/>
              </p:nvSpPr>
              <p:spPr bwMode="auto">
                <a:xfrm>
                  <a:off x="25" y="2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path>
                  </a:pathLst>
                </a:custGeom>
                <a:solidFill>
                  <a:srgbClr val="444444"/>
                </a:solidFill>
                <a:ln w="1">
                  <a:solidFill>
                    <a:srgbClr val="444444"/>
                  </a:solidFill>
                  <a:round/>
                  <a:headEnd/>
                  <a:tailEnd/>
                </a:ln>
              </p:spPr>
              <p:txBody>
                <a:bodyPr rot="0" vert="horz" wrap="square" lIns="91440" tIns="45720" rIns="91440" bIns="45720" anchor="t" anchorCtr="0" upright="1">
                  <a:noAutofit/>
                </a:bodyPr>
                <a:lstStyle/>
                <a:p>
                  <a:endParaRPr lang="en-US"/>
                </a:p>
              </p:txBody>
            </p:sp>
          </p:grpSp>
          <p:grpSp>
            <p:nvGrpSpPr>
              <p:cNvPr id="204" name="Group 203"/>
              <p:cNvGrpSpPr>
                <a:grpSpLocks/>
              </p:cNvGrpSpPr>
              <p:nvPr/>
            </p:nvGrpSpPr>
            <p:grpSpPr bwMode="auto">
              <a:xfrm>
                <a:off x="746" y="92"/>
                <a:ext cx="18" cy="18"/>
                <a:chOff x="0" y="0"/>
                <a:chExt cx="100" cy="100"/>
              </a:xfrm>
            </p:grpSpPr>
            <p:sp>
              <p:nvSpPr>
                <p:cNvPr id="226" name="Freeform 225"/>
                <p:cNvSpPr>
                  <a:spLocks noChangeArrowheads="1"/>
                </p:cNvSpPr>
                <p:nvPr/>
              </p:nvSpPr>
              <p:spPr bwMode="auto">
                <a:xfrm>
                  <a:off x="0" y="0"/>
                  <a:ext cx="100" cy="1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Lst>
                  <a:ahLst/>
                  <a:cxnLst>
                    <a:cxn ang="0">
                      <a:pos x="T0" y="T1"/>
                    </a:cxn>
                    <a:cxn ang="0">
                      <a:pos x="T2" y="T3"/>
                    </a:cxn>
                    <a:cxn ang="0">
                      <a:pos x="T4" y="T5"/>
                    </a:cxn>
                    <a:cxn ang="0">
                      <a:pos x="T6" y="T7"/>
                    </a:cxn>
                    <a:cxn ang="0">
                      <a:pos x="T8" y="T9"/>
                    </a:cxn>
                  </a:cxnLst>
                  <a:rect l="0" t="0" r="r" b="b"/>
                  <a:pathLst>
                    <a:path w="100" h="100">
                      <a:moveTo>
                        <a:pt x="50" y="0"/>
                      </a:moveTo>
                      <a:lnTo>
                        <a:pt x="100" y="50"/>
                      </a:lnTo>
                      <a:lnTo>
                        <a:pt x="50" y="100"/>
                      </a:lnTo>
                      <a:lnTo>
                        <a:pt x="0" y="50"/>
                      </a:lnTo>
                      <a:lnTo>
                        <a:pt x="5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7" name="Freeform 226"/>
                <p:cNvSpPr>
                  <a:spLocks noChangeArrowheads="1"/>
                </p:cNvSpPr>
                <p:nvPr/>
              </p:nvSpPr>
              <p:spPr bwMode="auto">
                <a:xfrm>
                  <a:off x="25" y="2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path>
                  </a:pathLst>
                </a:custGeom>
                <a:solidFill>
                  <a:srgbClr val="444444"/>
                </a:solidFill>
                <a:ln w="1">
                  <a:solidFill>
                    <a:srgbClr val="444444"/>
                  </a:solidFill>
                  <a:round/>
                  <a:headEnd/>
                  <a:tailEnd/>
                </a:ln>
              </p:spPr>
              <p:txBody>
                <a:bodyPr rot="0" vert="horz" wrap="square" lIns="91440" tIns="45720" rIns="91440" bIns="45720" anchor="t" anchorCtr="0" upright="1">
                  <a:noAutofit/>
                </a:bodyPr>
                <a:lstStyle/>
                <a:p>
                  <a:endParaRPr lang="en-US"/>
                </a:p>
              </p:txBody>
            </p:sp>
          </p:grpSp>
          <p:grpSp>
            <p:nvGrpSpPr>
              <p:cNvPr id="205" name="Group 204"/>
              <p:cNvGrpSpPr>
                <a:grpSpLocks/>
              </p:cNvGrpSpPr>
              <p:nvPr/>
            </p:nvGrpSpPr>
            <p:grpSpPr bwMode="auto">
              <a:xfrm>
                <a:off x="886" y="92"/>
                <a:ext cx="18" cy="18"/>
                <a:chOff x="0" y="0"/>
                <a:chExt cx="100" cy="100"/>
              </a:xfrm>
            </p:grpSpPr>
            <p:sp>
              <p:nvSpPr>
                <p:cNvPr id="224" name="Freeform 223"/>
                <p:cNvSpPr>
                  <a:spLocks noChangeArrowheads="1"/>
                </p:cNvSpPr>
                <p:nvPr/>
              </p:nvSpPr>
              <p:spPr bwMode="auto">
                <a:xfrm>
                  <a:off x="0" y="0"/>
                  <a:ext cx="100" cy="1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Lst>
                  <a:ahLst/>
                  <a:cxnLst>
                    <a:cxn ang="0">
                      <a:pos x="T0" y="T1"/>
                    </a:cxn>
                    <a:cxn ang="0">
                      <a:pos x="T2" y="T3"/>
                    </a:cxn>
                    <a:cxn ang="0">
                      <a:pos x="T4" y="T5"/>
                    </a:cxn>
                    <a:cxn ang="0">
                      <a:pos x="T6" y="T7"/>
                    </a:cxn>
                    <a:cxn ang="0">
                      <a:pos x="T8" y="T9"/>
                    </a:cxn>
                  </a:cxnLst>
                  <a:rect l="0" t="0" r="r" b="b"/>
                  <a:pathLst>
                    <a:path w="100" h="100">
                      <a:moveTo>
                        <a:pt x="50" y="0"/>
                      </a:moveTo>
                      <a:lnTo>
                        <a:pt x="100" y="50"/>
                      </a:lnTo>
                      <a:lnTo>
                        <a:pt x="50" y="100"/>
                      </a:lnTo>
                      <a:lnTo>
                        <a:pt x="0" y="50"/>
                      </a:lnTo>
                      <a:lnTo>
                        <a:pt x="5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5" name="Freeform 224"/>
                <p:cNvSpPr>
                  <a:spLocks noChangeArrowheads="1"/>
                </p:cNvSpPr>
                <p:nvPr/>
              </p:nvSpPr>
              <p:spPr bwMode="auto">
                <a:xfrm>
                  <a:off x="25" y="2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path>
                  </a:pathLst>
                </a:custGeom>
                <a:solidFill>
                  <a:srgbClr val="444444"/>
                </a:solidFill>
                <a:ln w="1">
                  <a:solidFill>
                    <a:srgbClr val="444444"/>
                  </a:solidFill>
                  <a:round/>
                  <a:headEnd/>
                  <a:tailEnd/>
                </a:ln>
              </p:spPr>
              <p:txBody>
                <a:bodyPr rot="0" vert="horz" wrap="square" lIns="91440" tIns="45720" rIns="91440" bIns="45720" anchor="t" anchorCtr="0" upright="1">
                  <a:noAutofit/>
                </a:bodyPr>
                <a:lstStyle/>
                <a:p>
                  <a:endParaRPr lang="en-US"/>
                </a:p>
              </p:txBody>
            </p:sp>
          </p:grpSp>
          <p:grpSp>
            <p:nvGrpSpPr>
              <p:cNvPr id="206" name="Group 205"/>
              <p:cNvGrpSpPr>
                <a:grpSpLocks/>
              </p:cNvGrpSpPr>
              <p:nvPr/>
            </p:nvGrpSpPr>
            <p:grpSpPr bwMode="auto">
              <a:xfrm>
                <a:off x="851" y="92"/>
                <a:ext cx="18" cy="18"/>
                <a:chOff x="0" y="0"/>
                <a:chExt cx="100" cy="100"/>
              </a:xfrm>
            </p:grpSpPr>
            <p:sp>
              <p:nvSpPr>
                <p:cNvPr id="222" name="Freeform 221"/>
                <p:cNvSpPr>
                  <a:spLocks noChangeArrowheads="1"/>
                </p:cNvSpPr>
                <p:nvPr/>
              </p:nvSpPr>
              <p:spPr bwMode="auto">
                <a:xfrm>
                  <a:off x="0" y="0"/>
                  <a:ext cx="100" cy="1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Lst>
                  <a:ahLst/>
                  <a:cxnLst>
                    <a:cxn ang="0">
                      <a:pos x="T0" y="T1"/>
                    </a:cxn>
                    <a:cxn ang="0">
                      <a:pos x="T2" y="T3"/>
                    </a:cxn>
                    <a:cxn ang="0">
                      <a:pos x="T4" y="T5"/>
                    </a:cxn>
                    <a:cxn ang="0">
                      <a:pos x="T6" y="T7"/>
                    </a:cxn>
                    <a:cxn ang="0">
                      <a:pos x="T8" y="T9"/>
                    </a:cxn>
                  </a:cxnLst>
                  <a:rect l="0" t="0" r="r" b="b"/>
                  <a:pathLst>
                    <a:path w="100" h="100">
                      <a:moveTo>
                        <a:pt x="50" y="0"/>
                      </a:moveTo>
                      <a:lnTo>
                        <a:pt x="100" y="50"/>
                      </a:lnTo>
                      <a:lnTo>
                        <a:pt x="50" y="100"/>
                      </a:lnTo>
                      <a:lnTo>
                        <a:pt x="0" y="50"/>
                      </a:lnTo>
                      <a:lnTo>
                        <a:pt x="5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3" name="Freeform 222"/>
                <p:cNvSpPr>
                  <a:spLocks noChangeArrowheads="1"/>
                </p:cNvSpPr>
                <p:nvPr/>
              </p:nvSpPr>
              <p:spPr bwMode="auto">
                <a:xfrm>
                  <a:off x="25" y="2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path>
                  </a:pathLst>
                </a:custGeom>
                <a:solidFill>
                  <a:srgbClr val="444444"/>
                </a:solidFill>
                <a:ln w="1">
                  <a:solidFill>
                    <a:srgbClr val="444444"/>
                  </a:solidFill>
                  <a:round/>
                  <a:headEnd/>
                  <a:tailEnd/>
                </a:ln>
              </p:spPr>
              <p:txBody>
                <a:bodyPr rot="0" vert="horz" wrap="square" lIns="91440" tIns="45720" rIns="91440" bIns="45720" anchor="t" anchorCtr="0" upright="1">
                  <a:noAutofit/>
                </a:bodyPr>
                <a:lstStyle/>
                <a:p>
                  <a:endParaRPr lang="en-US"/>
                </a:p>
              </p:txBody>
            </p:sp>
          </p:grpSp>
          <p:grpSp>
            <p:nvGrpSpPr>
              <p:cNvPr id="207" name="Group 206"/>
              <p:cNvGrpSpPr>
                <a:grpSpLocks/>
              </p:cNvGrpSpPr>
              <p:nvPr/>
            </p:nvGrpSpPr>
            <p:grpSpPr bwMode="auto">
              <a:xfrm>
                <a:off x="931" y="92"/>
                <a:ext cx="18" cy="18"/>
                <a:chOff x="0" y="0"/>
                <a:chExt cx="100" cy="100"/>
              </a:xfrm>
            </p:grpSpPr>
            <p:sp>
              <p:nvSpPr>
                <p:cNvPr id="220" name="Freeform 219"/>
                <p:cNvSpPr>
                  <a:spLocks noChangeArrowheads="1"/>
                </p:cNvSpPr>
                <p:nvPr/>
              </p:nvSpPr>
              <p:spPr bwMode="auto">
                <a:xfrm>
                  <a:off x="0" y="0"/>
                  <a:ext cx="100" cy="1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Lst>
                  <a:ahLst/>
                  <a:cxnLst>
                    <a:cxn ang="0">
                      <a:pos x="T0" y="T1"/>
                    </a:cxn>
                    <a:cxn ang="0">
                      <a:pos x="T2" y="T3"/>
                    </a:cxn>
                    <a:cxn ang="0">
                      <a:pos x="T4" y="T5"/>
                    </a:cxn>
                    <a:cxn ang="0">
                      <a:pos x="T6" y="T7"/>
                    </a:cxn>
                    <a:cxn ang="0">
                      <a:pos x="T8" y="T9"/>
                    </a:cxn>
                  </a:cxnLst>
                  <a:rect l="0" t="0" r="r" b="b"/>
                  <a:pathLst>
                    <a:path w="100" h="100">
                      <a:moveTo>
                        <a:pt x="50" y="0"/>
                      </a:moveTo>
                      <a:lnTo>
                        <a:pt x="100" y="50"/>
                      </a:lnTo>
                      <a:lnTo>
                        <a:pt x="50" y="100"/>
                      </a:lnTo>
                      <a:lnTo>
                        <a:pt x="0" y="50"/>
                      </a:lnTo>
                      <a:lnTo>
                        <a:pt x="5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1" name="Freeform 220"/>
                <p:cNvSpPr>
                  <a:spLocks noChangeArrowheads="1"/>
                </p:cNvSpPr>
                <p:nvPr/>
              </p:nvSpPr>
              <p:spPr bwMode="auto">
                <a:xfrm>
                  <a:off x="25" y="2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path>
                  </a:pathLst>
                </a:custGeom>
                <a:solidFill>
                  <a:srgbClr val="444444"/>
                </a:solidFill>
                <a:ln w="1">
                  <a:solidFill>
                    <a:srgbClr val="444444"/>
                  </a:solidFill>
                  <a:round/>
                  <a:headEnd/>
                  <a:tailEnd/>
                </a:ln>
              </p:spPr>
              <p:txBody>
                <a:bodyPr rot="0" vert="horz" wrap="square" lIns="91440" tIns="45720" rIns="91440" bIns="45720" anchor="t" anchorCtr="0" upright="1">
                  <a:noAutofit/>
                </a:bodyPr>
                <a:lstStyle/>
                <a:p>
                  <a:endParaRPr lang="en-US"/>
                </a:p>
              </p:txBody>
            </p:sp>
          </p:grpSp>
          <p:grpSp>
            <p:nvGrpSpPr>
              <p:cNvPr id="208" name="Group 207"/>
              <p:cNvGrpSpPr>
                <a:grpSpLocks/>
              </p:cNvGrpSpPr>
              <p:nvPr/>
            </p:nvGrpSpPr>
            <p:grpSpPr bwMode="auto">
              <a:xfrm>
                <a:off x="1021" y="92"/>
                <a:ext cx="18" cy="18"/>
                <a:chOff x="0" y="0"/>
                <a:chExt cx="100" cy="100"/>
              </a:xfrm>
            </p:grpSpPr>
            <p:sp>
              <p:nvSpPr>
                <p:cNvPr id="218" name="Freeform 217"/>
                <p:cNvSpPr>
                  <a:spLocks noChangeArrowheads="1"/>
                </p:cNvSpPr>
                <p:nvPr/>
              </p:nvSpPr>
              <p:spPr bwMode="auto">
                <a:xfrm>
                  <a:off x="0" y="0"/>
                  <a:ext cx="100" cy="1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Lst>
                  <a:ahLst/>
                  <a:cxnLst>
                    <a:cxn ang="0">
                      <a:pos x="T0" y="T1"/>
                    </a:cxn>
                    <a:cxn ang="0">
                      <a:pos x="T2" y="T3"/>
                    </a:cxn>
                    <a:cxn ang="0">
                      <a:pos x="T4" y="T5"/>
                    </a:cxn>
                    <a:cxn ang="0">
                      <a:pos x="T6" y="T7"/>
                    </a:cxn>
                    <a:cxn ang="0">
                      <a:pos x="T8" y="T9"/>
                    </a:cxn>
                  </a:cxnLst>
                  <a:rect l="0" t="0" r="r" b="b"/>
                  <a:pathLst>
                    <a:path w="100" h="100">
                      <a:moveTo>
                        <a:pt x="50" y="0"/>
                      </a:moveTo>
                      <a:lnTo>
                        <a:pt x="100" y="50"/>
                      </a:lnTo>
                      <a:lnTo>
                        <a:pt x="50" y="100"/>
                      </a:lnTo>
                      <a:lnTo>
                        <a:pt x="0" y="50"/>
                      </a:lnTo>
                      <a:lnTo>
                        <a:pt x="5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9" name="Freeform 218"/>
                <p:cNvSpPr>
                  <a:spLocks noChangeArrowheads="1"/>
                </p:cNvSpPr>
                <p:nvPr/>
              </p:nvSpPr>
              <p:spPr bwMode="auto">
                <a:xfrm>
                  <a:off x="25" y="2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path>
                  </a:pathLst>
                </a:custGeom>
                <a:solidFill>
                  <a:srgbClr val="444444"/>
                </a:solidFill>
                <a:ln w="1">
                  <a:solidFill>
                    <a:srgbClr val="444444"/>
                  </a:solidFill>
                  <a:round/>
                  <a:headEnd/>
                  <a:tailEnd/>
                </a:ln>
              </p:spPr>
              <p:txBody>
                <a:bodyPr rot="0" vert="horz" wrap="square" lIns="91440" tIns="45720" rIns="91440" bIns="45720" anchor="t" anchorCtr="0" upright="1">
                  <a:noAutofit/>
                </a:bodyPr>
                <a:lstStyle/>
                <a:p>
                  <a:endParaRPr lang="en-US"/>
                </a:p>
              </p:txBody>
            </p:sp>
          </p:grpSp>
          <p:grpSp>
            <p:nvGrpSpPr>
              <p:cNvPr id="209" name="Group 208"/>
              <p:cNvGrpSpPr>
                <a:grpSpLocks/>
              </p:cNvGrpSpPr>
              <p:nvPr/>
            </p:nvGrpSpPr>
            <p:grpSpPr bwMode="auto">
              <a:xfrm>
                <a:off x="823" y="92"/>
                <a:ext cx="18" cy="18"/>
                <a:chOff x="0" y="0"/>
                <a:chExt cx="100" cy="100"/>
              </a:xfrm>
            </p:grpSpPr>
            <p:sp>
              <p:nvSpPr>
                <p:cNvPr id="216" name="Freeform 215"/>
                <p:cNvSpPr>
                  <a:spLocks noChangeArrowheads="1"/>
                </p:cNvSpPr>
                <p:nvPr/>
              </p:nvSpPr>
              <p:spPr bwMode="auto">
                <a:xfrm>
                  <a:off x="0" y="0"/>
                  <a:ext cx="100" cy="1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Lst>
                  <a:ahLst/>
                  <a:cxnLst>
                    <a:cxn ang="0">
                      <a:pos x="T0" y="T1"/>
                    </a:cxn>
                    <a:cxn ang="0">
                      <a:pos x="T2" y="T3"/>
                    </a:cxn>
                    <a:cxn ang="0">
                      <a:pos x="T4" y="T5"/>
                    </a:cxn>
                    <a:cxn ang="0">
                      <a:pos x="T6" y="T7"/>
                    </a:cxn>
                    <a:cxn ang="0">
                      <a:pos x="T8" y="T9"/>
                    </a:cxn>
                  </a:cxnLst>
                  <a:rect l="0" t="0" r="r" b="b"/>
                  <a:pathLst>
                    <a:path w="100" h="100">
                      <a:moveTo>
                        <a:pt x="50" y="0"/>
                      </a:moveTo>
                      <a:lnTo>
                        <a:pt x="100" y="50"/>
                      </a:lnTo>
                      <a:lnTo>
                        <a:pt x="50" y="100"/>
                      </a:lnTo>
                      <a:lnTo>
                        <a:pt x="0" y="50"/>
                      </a:lnTo>
                      <a:lnTo>
                        <a:pt x="5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7" name="Freeform 216"/>
                <p:cNvSpPr>
                  <a:spLocks noChangeArrowheads="1"/>
                </p:cNvSpPr>
                <p:nvPr/>
              </p:nvSpPr>
              <p:spPr bwMode="auto">
                <a:xfrm>
                  <a:off x="25" y="2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path>
                  </a:pathLst>
                </a:custGeom>
                <a:solidFill>
                  <a:srgbClr val="444444"/>
                </a:solidFill>
                <a:ln w="1">
                  <a:solidFill>
                    <a:srgbClr val="444444"/>
                  </a:solidFill>
                  <a:round/>
                  <a:headEnd/>
                  <a:tailEnd/>
                </a:ln>
              </p:spPr>
              <p:txBody>
                <a:bodyPr rot="0" vert="horz" wrap="square" lIns="91440" tIns="45720" rIns="91440" bIns="45720" anchor="t" anchorCtr="0" upright="1">
                  <a:noAutofit/>
                </a:bodyPr>
                <a:lstStyle/>
                <a:p>
                  <a:endParaRPr lang="en-US"/>
                </a:p>
              </p:txBody>
            </p:sp>
          </p:grpSp>
          <p:grpSp>
            <p:nvGrpSpPr>
              <p:cNvPr id="210" name="Group 209"/>
              <p:cNvGrpSpPr>
                <a:grpSpLocks/>
              </p:cNvGrpSpPr>
              <p:nvPr/>
            </p:nvGrpSpPr>
            <p:grpSpPr bwMode="auto">
              <a:xfrm>
                <a:off x="642" y="92"/>
                <a:ext cx="18" cy="18"/>
                <a:chOff x="0" y="0"/>
                <a:chExt cx="100" cy="100"/>
              </a:xfrm>
            </p:grpSpPr>
            <p:sp>
              <p:nvSpPr>
                <p:cNvPr id="214" name="Freeform 213"/>
                <p:cNvSpPr>
                  <a:spLocks noChangeArrowheads="1"/>
                </p:cNvSpPr>
                <p:nvPr/>
              </p:nvSpPr>
              <p:spPr bwMode="auto">
                <a:xfrm>
                  <a:off x="0" y="0"/>
                  <a:ext cx="100" cy="1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Lst>
                  <a:ahLst/>
                  <a:cxnLst>
                    <a:cxn ang="0">
                      <a:pos x="T0" y="T1"/>
                    </a:cxn>
                    <a:cxn ang="0">
                      <a:pos x="T2" y="T3"/>
                    </a:cxn>
                    <a:cxn ang="0">
                      <a:pos x="T4" y="T5"/>
                    </a:cxn>
                    <a:cxn ang="0">
                      <a:pos x="T6" y="T7"/>
                    </a:cxn>
                    <a:cxn ang="0">
                      <a:pos x="T8" y="T9"/>
                    </a:cxn>
                  </a:cxnLst>
                  <a:rect l="0" t="0" r="r" b="b"/>
                  <a:pathLst>
                    <a:path w="100" h="100">
                      <a:moveTo>
                        <a:pt x="50" y="0"/>
                      </a:moveTo>
                      <a:lnTo>
                        <a:pt x="100" y="50"/>
                      </a:lnTo>
                      <a:lnTo>
                        <a:pt x="50" y="100"/>
                      </a:lnTo>
                      <a:lnTo>
                        <a:pt x="0" y="50"/>
                      </a:lnTo>
                      <a:lnTo>
                        <a:pt x="5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5" name="Freeform 214"/>
                <p:cNvSpPr>
                  <a:spLocks noChangeArrowheads="1"/>
                </p:cNvSpPr>
                <p:nvPr/>
              </p:nvSpPr>
              <p:spPr bwMode="auto">
                <a:xfrm>
                  <a:off x="25" y="2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path>
                  </a:pathLst>
                </a:custGeom>
                <a:solidFill>
                  <a:srgbClr val="444444"/>
                </a:solidFill>
                <a:ln w="1">
                  <a:solidFill>
                    <a:srgbClr val="444444"/>
                  </a:solidFill>
                  <a:round/>
                  <a:headEnd/>
                  <a:tailEnd/>
                </a:ln>
              </p:spPr>
              <p:txBody>
                <a:bodyPr rot="0" vert="horz" wrap="square" lIns="91440" tIns="45720" rIns="91440" bIns="45720" anchor="t" anchorCtr="0" upright="1">
                  <a:noAutofit/>
                </a:bodyPr>
                <a:lstStyle/>
                <a:p>
                  <a:endParaRPr lang="en-US"/>
                </a:p>
              </p:txBody>
            </p:sp>
          </p:grpSp>
          <p:grpSp>
            <p:nvGrpSpPr>
              <p:cNvPr id="211" name="Group 210"/>
              <p:cNvGrpSpPr>
                <a:grpSpLocks/>
              </p:cNvGrpSpPr>
              <p:nvPr/>
            </p:nvGrpSpPr>
            <p:grpSpPr bwMode="auto">
              <a:xfrm>
                <a:off x="446" y="92"/>
                <a:ext cx="18" cy="18"/>
                <a:chOff x="0" y="0"/>
                <a:chExt cx="100" cy="100"/>
              </a:xfrm>
            </p:grpSpPr>
            <p:sp>
              <p:nvSpPr>
                <p:cNvPr id="212" name="Freeform 211"/>
                <p:cNvSpPr>
                  <a:spLocks noChangeArrowheads="1"/>
                </p:cNvSpPr>
                <p:nvPr/>
              </p:nvSpPr>
              <p:spPr bwMode="auto">
                <a:xfrm>
                  <a:off x="0" y="0"/>
                  <a:ext cx="100" cy="1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Lst>
                  <a:ahLst/>
                  <a:cxnLst>
                    <a:cxn ang="0">
                      <a:pos x="T0" y="T1"/>
                    </a:cxn>
                    <a:cxn ang="0">
                      <a:pos x="T2" y="T3"/>
                    </a:cxn>
                    <a:cxn ang="0">
                      <a:pos x="T4" y="T5"/>
                    </a:cxn>
                    <a:cxn ang="0">
                      <a:pos x="T6" y="T7"/>
                    </a:cxn>
                    <a:cxn ang="0">
                      <a:pos x="T8" y="T9"/>
                    </a:cxn>
                  </a:cxnLst>
                  <a:rect l="0" t="0" r="r" b="b"/>
                  <a:pathLst>
                    <a:path w="100" h="100">
                      <a:moveTo>
                        <a:pt x="50" y="0"/>
                      </a:moveTo>
                      <a:lnTo>
                        <a:pt x="100" y="50"/>
                      </a:lnTo>
                      <a:lnTo>
                        <a:pt x="50" y="100"/>
                      </a:lnTo>
                      <a:lnTo>
                        <a:pt x="0" y="50"/>
                      </a:lnTo>
                      <a:lnTo>
                        <a:pt x="5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3" name="Freeform 212"/>
                <p:cNvSpPr>
                  <a:spLocks noChangeArrowheads="1"/>
                </p:cNvSpPr>
                <p:nvPr/>
              </p:nvSpPr>
              <p:spPr bwMode="auto">
                <a:xfrm>
                  <a:off x="25" y="2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path>
                  </a:pathLst>
                </a:custGeom>
                <a:solidFill>
                  <a:srgbClr val="444444"/>
                </a:solidFill>
                <a:ln w="1">
                  <a:solidFill>
                    <a:srgbClr val="444444"/>
                  </a:solidFill>
                  <a:round/>
                  <a:headEnd/>
                  <a:tailEnd/>
                </a:ln>
              </p:spPr>
              <p:txBody>
                <a:bodyPr rot="0" vert="horz" wrap="square" lIns="91440" tIns="45720" rIns="91440" bIns="45720" anchor="t" anchorCtr="0" upright="1">
                  <a:noAutofit/>
                </a:bodyPr>
                <a:lstStyle/>
                <a:p>
                  <a:endParaRPr lang="en-US"/>
                </a:p>
              </p:txBody>
            </p:sp>
          </p:grpSp>
        </p:grpSp>
        <p:sp>
          <p:nvSpPr>
            <p:cNvPr id="3" name="TextBox 2"/>
            <p:cNvSpPr txBox="1"/>
            <p:nvPr/>
          </p:nvSpPr>
          <p:spPr>
            <a:xfrm>
              <a:off x="1336334" y="1169736"/>
              <a:ext cx="537327" cy="300082"/>
            </a:xfrm>
            <a:prstGeom prst="rect">
              <a:avLst/>
            </a:prstGeom>
            <a:noFill/>
          </p:spPr>
          <p:txBody>
            <a:bodyPr wrap="none" rtlCol="0">
              <a:spAutoFit/>
            </a:bodyPr>
            <a:lstStyle/>
            <a:p>
              <a:r>
                <a:rPr lang="en-US" smtClean="0"/>
                <a:t>2017</a:t>
              </a:r>
              <a:endParaRPr lang="en-US"/>
            </a:p>
          </p:txBody>
        </p:sp>
        <p:sp>
          <p:nvSpPr>
            <p:cNvPr id="240" name="TextBox 239"/>
            <p:cNvSpPr txBox="1"/>
            <p:nvPr/>
          </p:nvSpPr>
          <p:spPr>
            <a:xfrm>
              <a:off x="4221798" y="1168328"/>
              <a:ext cx="537327" cy="300082"/>
            </a:xfrm>
            <a:prstGeom prst="rect">
              <a:avLst/>
            </a:prstGeom>
            <a:noFill/>
          </p:spPr>
          <p:txBody>
            <a:bodyPr wrap="none" rtlCol="0">
              <a:spAutoFit/>
            </a:bodyPr>
            <a:lstStyle/>
            <a:p>
              <a:r>
                <a:rPr lang="en-US" dirty="0" smtClean="0"/>
                <a:t>2018</a:t>
              </a:r>
              <a:endParaRPr lang="en-US" dirty="0"/>
            </a:p>
          </p:txBody>
        </p:sp>
        <p:sp>
          <p:nvSpPr>
            <p:cNvPr id="241" name="TextBox 240"/>
            <p:cNvSpPr txBox="1"/>
            <p:nvPr/>
          </p:nvSpPr>
          <p:spPr>
            <a:xfrm>
              <a:off x="7067998" y="1183077"/>
              <a:ext cx="537327" cy="300082"/>
            </a:xfrm>
            <a:prstGeom prst="rect">
              <a:avLst/>
            </a:prstGeom>
            <a:noFill/>
          </p:spPr>
          <p:txBody>
            <a:bodyPr wrap="none" rtlCol="0">
              <a:spAutoFit/>
            </a:bodyPr>
            <a:lstStyle/>
            <a:p>
              <a:r>
                <a:rPr lang="en-US" smtClean="0"/>
                <a:t>2019</a:t>
              </a:r>
              <a:endParaRPr lang="en-US"/>
            </a:p>
          </p:txBody>
        </p:sp>
        <p:sp>
          <p:nvSpPr>
            <p:cNvPr id="4" name="Rectangle 3"/>
            <p:cNvSpPr/>
            <p:nvPr/>
          </p:nvSpPr>
          <p:spPr>
            <a:xfrm>
              <a:off x="249382" y="2442226"/>
              <a:ext cx="8832282" cy="2021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605691" y="2503349"/>
            <a:ext cx="8005703" cy="1369486"/>
            <a:chOff x="605691" y="2461784"/>
            <a:chExt cx="8005703" cy="1369486"/>
          </a:xfrm>
        </p:grpSpPr>
        <p:pic>
          <p:nvPicPr>
            <p:cNvPr id="242" name="Picture 241"/>
            <p:cNvPicPr>
              <a:picLocks noChangeAspect="1"/>
            </p:cNvPicPr>
            <p:nvPr/>
          </p:nvPicPr>
          <p:blipFill>
            <a:blip r:embed="rId2"/>
            <a:stretch>
              <a:fillRect/>
            </a:stretch>
          </p:blipFill>
          <p:spPr>
            <a:xfrm>
              <a:off x="605691" y="2461784"/>
              <a:ext cx="8005703" cy="1369486"/>
            </a:xfrm>
            <a:prstGeom prst="rect">
              <a:avLst/>
            </a:prstGeom>
          </p:spPr>
        </p:pic>
        <p:sp>
          <p:nvSpPr>
            <p:cNvPr id="245" name="TextBox 244"/>
            <p:cNvSpPr txBox="1"/>
            <p:nvPr/>
          </p:nvSpPr>
          <p:spPr>
            <a:xfrm>
              <a:off x="2376141" y="2513732"/>
              <a:ext cx="537327" cy="300082"/>
            </a:xfrm>
            <a:prstGeom prst="rect">
              <a:avLst/>
            </a:prstGeom>
            <a:noFill/>
          </p:spPr>
          <p:txBody>
            <a:bodyPr wrap="none" rtlCol="0">
              <a:spAutoFit/>
            </a:bodyPr>
            <a:lstStyle/>
            <a:p>
              <a:r>
                <a:rPr lang="en-US" dirty="0" smtClean="0"/>
                <a:t>2020</a:t>
              </a:r>
              <a:endParaRPr lang="en-US" dirty="0"/>
            </a:p>
          </p:txBody>
        </p:sp>
        <p:sp>
          <p:nvSpPr>
            <p:cNvPr id="246" name="TextBox 245"/>
            <p:cNvSpPr txBox="1"/>
            <p:nvPr/>
          </p:nvSpPr>
          <p:spPr>
            <a:xfrm>
              <a:off x="6256599" y="2522654"/>
              <a:ext cx="537327" cy="300082"/>
            </a:xfrm>
            <a:prstGeom prst="rect">
              <a:avLst/>
            </a:prstGeom>
            <a:noFill/>
          </p:spPr>
          <p:txBody>
            <a:bodyPr wrap="none" rtlCol="0">
              <a:spAutoFit/>
            </a:bodyPr>
            <a:lstStyle/>
            <a:p>
              <a:r>
                <a:rPr lang="en-US" smtClean="0"/>
                <a:t>2023</a:t>
              </a:r>
              <a:endParaRPr lang="en-US" dirty="0"/>
            </a:p>
          </p:txBody>
        </p:sp>
      </p:grpSp>
      <p:grpSp>
        <p:nvGrpSpPr>
          <p:cNvPr id="8" name="Group 7"/>
          <p:cNvGrpSpPr/>
          <p:nvPr/>
        </p:nvGrpSpPr>
        <p:grpSpPr>
          <a:xfrm>
            <a:off x="1145322" y="3955060"/>
            <a:ext cx="6853574" cy="1148954"/>
            <a:chOff x="1145322" y="3955060"/>
            <a:chExt cx="6853574" cy="1148954"/>
          </a:xfrm>
        </p:grpSpPr>
        <p:pic>
          <p:nvPicPr>
            <p:cNvPr id="243" name="Picture 242"/>
            <p:cNvPicPr>
              <a:picLocks noChangeAspect="1"/>
            </p:cNvPicPr>
            <p:nvPr/>
          </p:nvPicPr>
          <p:blipFill rotWithShape="1">
            <a:blip r:embed="rId3" cstate="hqprint">
              <a:extLst>
                <a:ext uri="{28A0092B-C50C-407E-A947-70E740481C1C}">
                  <a14:useLocalDpi xmlns:a14="http://schemas.microsoft.com/office/drawing/2010/main"/>
                </a:ext>
              </a:extLst>
            </a:blip>
            <a:srcRect t="6087" b="20115"/>
            <a:stretch/>
          </p:blipFill>
          <p:spPr>
            <a:xfrm>
              <a:off x="1145322" y="4006734"/>
              <a:ext cx="6853574" cy="1097280"/>
            </a:xfrm>
            <a:prstGeom prst="rect">
              <a:avLst/>
            </a:prstGeom>
          </p:spPr>
        </p:pic>
        <p:sp>
          <p:nvSpPr>
            <p:cNvPr id="247" name="TextBox 246"/>
            <p:cNvSpPr txBox="1"/>
            <p:nvPr/>
          </p:nvSpPr>
          <p:spPr>
            <a:xfrm>
              <a:off x="1409230" y="3955060"/>
              <a:ext cx="537327" cy="300082"/>
            </a:xfrm>
            <a:prstGeom prst="rect">
              <a:avLst/>
            </a:prstGeom>
            <a:noFill/>
          </p:spPr>
          <p:txBody>
            <a:bodyPr wrap="none" rtlCol="0">
              <a:spAutoFit/>
            </a:bodyPr>
            <a:lstStyle/>
            <a:p>
              <a:r>
                <a:rPr lang="en-US" dirty="0" smtClean="0"/>
                <a:t>2025</a:t>
              </a:r>
              <a:endParaRPr lang="en-US" dirty="0"/>
            </a:p>
          </p:txBody>
        </p:sp>
        <p:sp>
          <p:nvSpPr>
            <p:cNvPr id="248" name="TextBox 247"/>
            <p:cNvSpPr txBox="1"/>
            <p:nvPr/>
          </p:nvSpPr>
          <p:spPr>
            <a:xfrm>
              <a:off x="6980290" y="3967670"/>
              <a:ext cx="537327" cy="300082"/>
            </a:xfrm>
            <a:prstGeom prst="rect">
              <a:avLst/>
            </a:prstGeom>
            <a:noFill/>
          </p:spPr>
          <p:txBody>
            <a:bodyPr wrap="none" rtlCol="0">
              <a:spAutoFit/>
            </a:bodyPr>
            <a:lstStyle/>
            <a:p>
              <a:r>
                <a:rPr lang="en-US" dirty="0" smtClean="0"/>
                <a:t>2034</a:t>
              </a:r>
              <a:endParaRPr lang="en-US" dirty="0"/>
            </a:p>
          </p:txBody>
        </p:sp>
      </p:grpSp>
    </p:spTree>
    <p:extLst>
      <p:ext uri="{BB962C8B-B14F-4D97-AF65-F5344CB8AC3E}">
        <p14:creationId xmlns:p14="http://schemas.microsoft.com/office/powerpoint/2010/main" val="15972464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386" y="1463063"/>
            <a:ext cx="6138661" cy="2123658"/>
          </a:xfrm>
          <a:prstGeom prst="rect">
            <a:avLst/>
          </a:prstGeom>
          <a:noFill/>
        </p:spPr>
        <p:txBody>
          <a:bodyPr wrap="square" rtlCol="0">
            <a:spAutoFit/>
          </a:bodyPr>
          <a:lstStyle/>
          <a:p>
            <a:pPr algn="just"/>
            <a:r>
              <a:rPr lang="en-US" sz="1100" dirty="0"/>
              <a:t>New research facilities and the scientific vision outlined by New Worlds, New Horizons have motivated the exploration of vast new discovery space, and astrophysics has seen extraordinary progress in the past decade, opening new frontiers across many fields. Sponsored by the National Radio Astronomy Observatory, this conference will bring together a substantial cross-section of the astronomical community to discuss how to effectively address the highest priority astrophysical questions of our </a:t>
            </a:r>
            <a:r>
              <a:rPr lang="en-US" sz="1100" dirty="0" smtClean="0"/>
              <a:t>time.  Plenary </a:t>
            </a:r>
            <a:r>
              <a:rPr lang="en-US" sz="1100" dirty="0"/>
              <a:t>sessions will feature invited speakers, and three parallel sessions of contributed presentations will address (1) Exoplanet and Protoplanetary Disk Origins, (2) Galaxy Evolution Mechanisms, and (3) Black Holes &amp; Transient Phenomena. Each session will canvas recent observational and theoretical progress, address key unanswered questions, and motivate future research directions in the context of next-generation facilities that would span the electromagnetic spectrum, including a Next Generation Very Large Array, the Large Synoptic Survey Telescope, 30m-class optical-infrared telescopes, the Advanced Laser Interferometer Gravitational-Wave Observatory, and the Square </a:t>
            </a:r>
            <a:r>
              <a:rPr lang="en-US" sz="1100" dirty="0" err="1"/>
              <a:t>Kilometre</a:t>
            </a:r>
            <a:r>
              <a:rPr lang="en-US" sz="1100" dirty="0"/>
              <a:t> Array</a:t>
            </a:r>
            <a:r>
              <a:rPr lang="en-US" sz="1100" dirty="0" smtClean="0"/>
              <a:t>.</a:t>
            </a:r>
            <a:endParaRPr lang="en-US" sz="1100" dirty="0"/>
          </a:p>
        </p:txBody>
      </p:sp>
      <p:sp>
        <p:nvSpPr>
          <p:cNvPr id="2" name="Title 1"/>
          <p:cNvSpPr>
            <a:spLocks noGrp="1"/>
          </p:cNvSpPr>
          <p:nvPr>
            <p:ph type="title"/>
          </p:nvPr>
        </p:nvSpPr>
        <p:spPr>
          <a:xfrm>
            <a:off x="0" y="118177"/>
            <a:ext cx="9144000" cy="994172"/>
          </a:xfrm>
        </p:spPr>
        <p:txBody>
          <a:bodyPr>
            <a:normAutofit fontScale="90000"/>
          </a:bodyPr>
          <a:lstStyle/>
          <a:p>
            <a:pPr algn="ctr"/>
            <a:r>
              <a:rPr lang="en-US" dirty="0">
                <a:solidFill>
                  <a:schemeClr val="accent1">
                    <a:lumMod val="50000"/>
                  </a:schemeClr>
                </a:solidFill>
                <a:effectLst>
                  <a:outerShdw blurRad="38100" dist="38100" dir="2700000" algn="tl">
                    <a:srgbClr val="000000">
                      <a:alpha val="43137"/>
                    </a:srgbClr>
                  </a:outerShdw>
                </a:effectLst>
                <a:latin typeface="Gill Sans MT" panose="020B0502020104020203" pitchFamily="34" charset="0"/>
              </a:rPr>
              <a:t>Astrophysical Frontiers in the Next Decade: </a:t>
            </a:r>
            <a:r>
              <a:rPr lang="en-US" dirty="0" smtClean="0">
                <a:solidFill>
                  <a:schemeClr val="accent1">
                    <a:lumMod val="50000"/>
                  </a:schemeClr>
                </a:solidFill>
                <a:effectLst>
                  <a:outerShdw blurRad="38100" dist="38100" dir="2700000" algn="tl">
                    <a:srgbClr val="000000">
                      <a:alpha val="43137"/>
                    </a:srgbClr>
                  </a:outerShdw>
                </a:effectLst>
                <a:latin typeface="Gill Sans MT" panose="020B0502020104020203" pitchFamily="34" charset="0"/>
              </a:rPr>
              <a:t/>
            </a:r>
            <a:br>
              <a:rPr lang="en-US" dirty="0" smtClean="0">
                <a:solidFill>
                  <a:schemeClr val="accent1">
                    <a:lumMod val="50000"/>
                  </a:schemeClr>
                </a:solidFill>
                <a:effectLst>
                  <a:outerShdw blurRad="38100" dist="38100" dir="2700000" algn="tl">
                    <a:srgbClr val="000000">
                      <a:alpha val="43137"/>
                    </a:srgbClr>
                  </a:outerShdw>
                </a:effectLst>
                <a:latin typeface="Gill Sans MT" panose="020B0502020104020203" pitchFamily="34" charset="0"/>
              </a:rPr>
            </a:br>
            <a:r>
              <a:rPr lang="en-US" sz="2200" dirty="0" smtClean="0">
                <a:solidFill>
                  <a:schemeClr val="accent1">
                    <a:lumMod val="50000"/>
                  </a:schemeClr>
                </a:solidFill>
                <a:effectLst>
                  <a:outerShdw blurRad="38100" dist="38100" dir="2700000" algn="tl">
                    <a:srgbClr val="000000">
                      <a:alpha val="43137"/>
                    </a:srgbClr>
                  </a:outerShdw>
                </a:effectLst>
                <a:latin typeface="Gill Sans MT" panose="020B0502020104020203" pitchFamily="34" charset="0"/>
              </a:rPr>
              <a:t>Planets</a:t>
            </a:r>
            <a:r>
              <a:rPr lang="en-US" sz="2200" dirty="0">
                <a:solidFill>
                  <a:schemeClr val="accent1">
                    <a:lumMod val="50000"/>
                  </a:schemeClr>
                </a:solidFill>
                <a:effectLst>
                  <a:outerShdw blurRad="38100" dist="38100" dir="2700000" algn="tl">
                    <a:srgbClr val="000000">
                      <a:alpha val="43137"/>
                    </a:srgbClr>
                  </a:outerShdw>
                </a:effectLst>
                <a:latin typeface="Gill Sans MT" panose="020B0502020104020203" pitchFamily="34" charset="0"/>
              </a:rPr>
              <a:t>, Galaxies, Black Holes, &amp; the Transient </a:t>
            </a:r>
            <a:r>
              <a:rPr lang="en-US" sz="2200" dirty="0" smtClean="0">
                <a:solidFill>
                  <a:schemeClr val="accent1">
                    <a:lumMod val="50000"/>
                  </a:schemeClr>
                </a:solidFill>
                <a:effectLst>
                  <a:outerShdw blurRad="38100" dist="38100" dir="2700000" algn="tl">
                    <a:srgbClr val="000000">
                      <a:alpha val="43137"/>
                    </a:srgbClr>
                  </a:outerShdw>
                </a:effectLst>
                <a:latin typeface="Gill Sans MT" panose="020B0502020104020203" pitchFamily="34" charset="0"/>
              </a:rPr>
              <a:t>Universe</a:t>
            </a:r>
            <a:br>
              <a:rPr lang="en-US" sz="2200" dirty="0" smtClean="0">
                <a:solidFill>
                  <a:schemeClr val="accent1">
                    <a:lumMod val="50000"/>
                  </a:schemeClr>
                </a:solidFill>
                <a:effectLst>
                  <a:outerShdw blurRad="38100" dist="38100" dir="2700000" algn="tl">
                    <a:srgbClr val="000000">
                      <a:alpha val="43137"/>
                    </a:srgbClr>
                  </a:outerShdw>
                </a:effectLst>
                <a:latin typeface="Gill Sans MT" panose="020B0502020104020203" pitchFamily="34" charset="0"/>
              </a:rPr>
            </a:br>
            <a:r>
              <a:rPr lang="en-US" sz="2000" dirty="0" smtClean="0"/>
              <a:t>Portland, OR USA     June 26-29, 2018</a:t>
            </a:r>
            <a:endParaRPr lang="en-US" sz="2200"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5576" y="3641739"/>
            <a:ext cx="1291832" cy="861986"/>
          </a:xfrm>
          <a:prstGeom prst="rect">
            <a:avLst/>
          </a:prstGeom>
        </p:spPr>
      </p:pic>
      <p:pic>
        <p:nvPicPr>
          <p:cNvPr id="6" name="Picture 5"/>
          <p:cNvPicPr>
            <a:picLocks/>
          </p:cNvPicPr>
          <p:nvPr/>
        </p:nvPicPr>
        <p:blipFill>
          <a:blip r:embed="rId4" cstate="screen">
            <a:extLst>
              <a:ext uri="{28A0092B-C50C-407E-A947-70E740481C1C}">
                <a14:useLocalDpi xmlns:a14="http://schemas.microsoft.com/office/drawing/2010/main"/>
              </a:ext>
            </a:extLst>
          </a:blip>
          <a:stretch>
            <a:fillRect/>
          </a:stretch>
        </p:blipFill>
        <p:spPr>
          <a:xfrm>
            <a:off x="4878322" y="3641790"/>
            <a:ext cx="1293792" cy="862528"/>
          </a:xfrm>
          <a:prstGeom prst="rect">
            <a:avLst/>
          </a:prstGeom>
        </p:spPr>
      </p:pic>
      <p:pic>
        <p:nvPicPr>
          <p:cNvPr id="7" name="Picture 6"/>
          <p:cNvPicPr>
            <a:picLocks/>
          </p:cNvPicPr>
          <p:nvPr/>
        </p:nvPicPr>
        <p:blipFill>
          <a:blip r:embed="rId5" cstate="screen">
            <a:extLst>
              <a:ext uri="{28A0092B-C50C-407E-A947-70E740481C1C}">
                <a14:useLocalDpi xmlns:a14="http://schemas.microsoft.com/office/drawing/2010/main"/>
              </a:ext>
            </a:extLst>
          </a:blip>
          <a:stretch>
            <a:fillRect/>
          </a:stretch>
        </p:blipFill>
        <p:spPr>
          <a:xfrm>
            <a:off x="6800675" y="3641947"/>
            <a:ext cx="1293792" cy="864138"/>
          </a:xfrm>
          <a:prstGeom prst="rect">
            <a:avLst/>
          </a:prstGeom>
        </p:spPr>
      </p:pic>
      <p:pic>
        <p:nvPicPr>
          <p:cNvPr id="8" name="Picture 7"/>
          <p:cNvPicPr>
            <a:picLocks/>
          </p:cNvPicPr>
          <p:nvPr/>
        </p:nvPicPr>
        <p:blipFill>
          <a:blip r:embed="rId6" cstate="screen">
            <a:extLst>
              <a:ext uri="{28A0092B-C50C-407E-A947-70E740481C1C}">
                <a14:useLocalDpi xmlns:a14="http://schemas.microsoft.com/office/drawing/2010/main"/>
              </a:ext>
            </a:extLst>
          </a:blip>
          <a:stretch>
            <a:fillRect/>
          </a:stretch>
        </p:blipFill>
        <p:spPr>
          <a:xfrm>
            <a:off x="2955969" y="3641790"/>
            <a:ext cx="1293792" cy="862528"/>
          </a:xfrm>
          <a:prstGeom prst="rect">
            <a:avLst/>
          </a:prstGeom>
        </p:spPr>
      </p:pic>
      <p:sp>
        <p:nvSpPr>
          <p:cNvPr id="11" name="TextBox 10"/>
          <p:cNvSpPr txBox="1"/>
          <p:nvPr/>
        </p:nvSpPr>
        <p:spPr>
          <a:xfrm>
            <a:off x="1953493" y="1139916"/>
            <a:ext cx="5559458" cy="307777"/>
          </a:xfrm>
          <a:prstGeom prst="rect">
            <a:avLst/>
          </a:prstGeom>
          <a:noFill/>
        </p:spPr>
        <p:txBody>
          <a:bodyPr wrap="square" rtlCol="0">
            <a:spAutoFit/>
          </a:bodyPr>
          <a:lstStyle/>
          <a:p>
            <a:pPr algn="ctr"/>
            <a:r>
              <a:rPr lang="en-US" sz="1400" b="1" dirty="0" smtClean="0">
                <a:solidFill>
                  <a:schemeClr val="accent1">
                    <a:lumMod val="50000"/>
                  </a:schemeClr>
                </a:solidFill>
              </a:rPr>
              <a:t>Registration open: </a:t>
            </a:r>
            <a:r>
              <a:rPr lang="en-US" sz="1400" b="1" dirty="0">
                <a:solidFill>
                  <a:schemeClr val="accent1">
                    <a:lumMod val="50000"/>
                  </a:schemeClr>
                </a:solidFill>
              </a:rPr>
              <a:t>http://</a:t>
            </a:r>
            <a:r>
              <a:rPr lang="en-US" sz="1400" b="1" dirty="0" err="1">
                <a:solidFill>
                  <a:schemeClr val="accent1">
                    <a:lumMod val="50000"/>
                  </a:schemeClr>
                </a:solidFill>
              </a:rPr>
              <a:t>go.nrao.edu</a:t>
            </a:r>
            <a:r>
              <a:rPr lang="en-US" sz="1400" b="1" dirty="0">
                <a:solidFill>
                  <a:schemeClr val="accent1">
                    <a:lumMod val="50000"/>
                  </a:schemeClr>
                </a:solidFill>
              </a:rPr>
              <a:t>/ngVLA18</a:t>
            </a:r>
          </a:p>
        </p:txBody>
      </p:sp>
      <p:sp>
        <p:nvSpPr>
          <p:cNvPr id="3" name="TextBox 2"/>
          <p:cNvSpPr txBox="1"/>
          <p:nvPr/>
        </p:nvSpPr>
        <p:spPr>
          <a:xfrm>
            <a:off x="6172114" y="1312451"/>
            <a:ext cx="2870209" cy="861774"/>
          </a:xfrm>
          <a:prstGeom prst="rect">
            <a:avLst/>
          </a:prstGeom>
          <a:noFill/>
        </p:spPr>
        <p:txBody>
          <a:bodyPr wrap="none" rtlCol="0">
            <a:spAutoFit/>
          </a:bodyPr>
          <a:lstStyle/>
          <a:p>
            <a:pPr algn="ctr"/>
            <a:r>
              <a:rPr lang="en-US" sz="1400" b="1" dirty="0" smtClean="0"/>
              <a:t>SOC co-Chairs</a:t>
            </a:r>
          </a:p>
          <a:p>
            <a:pPr algn="ctr"/>
            <a:r>
              <a:rPr lang="en-US" sz="1200" dirty="0" smtClean="0"/>
              <a:t>Brenda Matthews (NRC </a:t>
            </a:r>
            <a:r>
              <a:rPr lang="mr-IN" sz="1200" dirty="0" smtClean="0"/>
              <a:t>–</a:t>
            </a:r>
            <a:r>
              <a:rPr lang="en-US" sz="1200" dirty="0" smtClean="0"/>
              <a:t> Cradle of Life)</a:t>
            </a:r>
          </a:p>
          <a:p>
            <a:pPr algn="ctr"/>
            <a:r>
              <a:rPr lang="en-US" sz="1200" dirty="0" smtClean="0"/>
              <a:t>Caitlin Casey (UT </a:t>
            </a:r>
            <a:r>
              <a:rPr lang="mr-IN" sz="1200" dirty="0" smtClean="0"/>
              <a:t>–</a:t>
            </a:r>
            <a:r>
              <a:rPr lang="en-US" sz="1200" dirty="0" smtClean="0"/>
              <a:t> Galaxy Evolution)</a:t>
            </a:r>
          </a:p>
          <a:p>
            <a:pPr algn="ctr"/>
            <a:r>
              <a:rPr lang="en-US" sz="1200" dirty="0" smtClean="0"/>
              <a:t>Laura </a:t>
            </a:r>
            <a:r>
              <a:rPr lang="en-US" sz="1200" dirty="0" err="1" smtClean="0"/>
              <a:t>Chomiuk</a:t>
            </a:r>
            <a:r>
              <a:rPr lang="en-US" sz="1200" dirty="0" smtClean="0"/>
              <a:t> (MSU </a:t>
            </a:r>
            <a:r>
              <a:rPr lang="mr-IN" sz="1200" dirty="0" smtClean="0"/>
              <a:t>–</a:t>
            </a:r>
            <a:r>
              <a:rPr lang="en-US" sz="1200" dirty="0" smtClean="0"/>
              <a:t> BHs and Transients)</a:t>
            </a:r>
            <a:endParaRPr lang="en-US" sz="1200" dirty="0"/>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00675" y="2188635"/>
            <a:ext cx="1886154" cy="1383675"/>
          </a:xfrm>
          <a:prstGeom prst="rect">
            <a:avLst/>
          </a:prstGeom>
        </p:spPr>
      </p:pic>
      <p:sp>
        <p:nvSpPr>
          <p:cNvPr id="9" name="Slide Number Placeholder 8"/>
          <p:cNvSpPr>
            <a:spLocks noGrp="1"/>
          </p:cNvSpPr>
          <p:nvPr>
            <p:ph type="sldNum" sz="quarter" idx="12"/>
          </p:nvPr>
        </p:nvSpPr>
        <p:spPr/>
        <p:txBody>
          <a:bodyPr/>
          <a:lstStyle/>
          <a:p>
            <a:fld id="{C007A3FA-37C8-B64A-9EE6-D07431EEED58}" type="slidenum">
              <a:rPr lang="en-US" smtClean="0"/>
              <a:t>21</a:t>
            </a:fld>
            <a:endParaRPr lang="en-US"/>
          </a:p>
        </p:txBody>
      </p:sp>
    </p:spTree>
    <p:extLst>
      <p:ext uri="{BB962C8B-B14F-4D97-AF65-F5344CB8AC3E}">
        <p14:creationId xmlns:p14="http://schemas.microsoft.com/office/powerpoint/2010/main" val="13159107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28650" y="384676"/>
            <a:ext cx="7886700" cy="99417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b="1" dirty="0" smtClean="0"/>
              <a:t>Many Thanks to</a:t>
            </a:r>
            <a:endParaRPr lang="en-US" b="1" dirty="0"/>
          </a:p>
        </p:txBody>
      </p:sp>
      <p:sp>
        <p:nvSpPr>
          <p:cNvPr id="4" name="Content Placeholder 2"/>
          <p:cNvSpPr txBox="1">
            <a:spLocks/>
          </p:cNvSpPr>
          <p:nvPr/>
        </p:nvSpPr>
        <p:spPr>
          <a:xfrm>
            <a:off x="628650" y="1369219"/>
            <a:ext cx="7886700" cy="305329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mtClean="0"/>
              <a:t>The ngVLA Science and Technical Advisory committees</a:t>
            </a:r>
          </a:p>
          <a:p>
            <a:endParaRPr lang="en-US" smtClean="0"/>
          </a:p>
          <a:p>
            <a:r>
              <a:rPr lang="en-US" smtClean="0"/>
              <a:t>All ngVLA Science Working Group Participants </a:t>
            </a:r>
          </a:p>
          <a:p>
            <a:endParaRPr lang="en-US" smtClean="0"/>
          </a:p>
          <a:p>
            <a:r>
              <a:rPr lang="en-US" smtClean="0"/>
              <a:t>Initial ngVLA Science White Paper Authors </a:t>
            </a:r>
          </a:p>
          <a:p>
            <a:endParaRPr lang="en-US" smtClean="0"/>
          </a:p>
          <a:p>
            <a:r>
              <a:rPr lang="en-US" smtClean="0"/>
              <a:t>ngVLA Community Studies Participants</a:t>
            </a:r>
            <a:endParaRPr lang="is-IS" smtClean="0"/>
          </a:p>
          <a:p>
            <a:endParaRPr lang="is-IS" smtClean="0"/>
          </a:p>
          <a:p>
            <a:endParaRPr lang="is-IS" dirty="0" smtClean="0"/>
          </a:p>
        </p:txBody>
      </p:sp>
      <p:sp>
        <p:nvSpPr>
          <p:cNvPr id="2" name="Slide Number Placeholder 1"/>
          <p:cNvSpPr>
            <a:spLocks noGrp="1"/>
          </p:cNvSpPr>
          <p:nvPr>
            <p:ph type="sldNum" sz="quarter" idx="12"/>
          </p:nvPr>
        </p:nvSpPr>
        <p:spPr/>
        <p:txBody>
          <a:bodyPr/>
          <a:lstStyle/>
          <a:p>
            <a:fld id="{C007A3FA-37C8-B64A-9EE6-D07431EEED58}" type="slidenum">
              <a:rPr lang="en-US" smtClean="0"/>
              <a:t>22</a:t>
            </a:fld>
            <a:endParaRPr lang="en-US"/>
          </a:p>
        </p:txBody>
      </p:sp>
    </p:spTree>
    <p:extLst>
      <p:ext uri="{BB962C8B-B14F-4D97-AF65-F5344CB8AC3E}">
        <p14:creationId xmlns:p14="http://schemas.microsoft.com/office/powerpoint/2010/main" val="8315600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007A3FA-37C8-B64A-9EE6-D07431EEED58}" type="slidenum">
              <a:rPr lang="en-US" smtClean="0"/>
              <a:t>23</a:t>
            </a:fld>
            <a:endParaRPr lang="en-US"/>
          </a:p>
        </p:txBody>
      </p:sp>
    </p:spTree>
    <p:extLst>
      <p:ext uri="{BB962C8B-B14F-4D97-AF65-F5344CB8AC3E}">
        <p14:creationId xmlns:p14="http://schemas.microsoft.com/office/powerpoint/2010/main" val="3545296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007A3FA-37C8-B64A-9EE6-D07431EEED58}" type="slidenum">
              <a:rPr lang="en-US" smtClean="0"/>
              <a:t>3</a:t>
            </a:fld>
            <a:endParaRPr lang="en-US"/>
          </a:p>
        </p:txBody>
      </p:sp>
      <p:sp>
        <p:nvSpPr>
          <p:cNvPr id="6" name="TextBox 5"/>
          <p:cNvSpPr txBox="1"/>
          <p:nvPr/>
        </p:nvSpPr>
        <p:spPr>
          <a:xfrm>
            <a:off x="213645" y="913108"/>
            <a:ext cx="8767985" cy="3554819"/>
          </a:xfrm>
          <a:prstGeom prst="rect">
            <a:avLst/>
          </a:prstGeom>
          <a:noFill/>
        </p:spPr>
        <p:txBody>
          <a:bodyPr wrap="square" rtlCol="0">
            <a:spAutoFit/>
          </a:bodyPr>
          <a:lstStyle/>
          <a:p>
            <a:pPr marL="285750" indent="-285750">
              <a:buFont typeface="Arial" charset="0"/>
              <a:buChar char="•"/>
            </a:pPr>
            <a:r>
              <a:rPr lang="en-US" sz="2000" dirty="0" smtClean="0"/>
              <a:t>Core </a:t>
            </a:r>
            <a:r>
              <a:rPr lang="en-US" sz="2000" dirty="0"/>
              <a:t>Design Requirements</a:t>
            </a:r>
            <a:r>
              <a:rPr lang="en-US" sz="2000" i="1" dirty="0">
                <a:solidFill>
                  <a:srgbClr val="C00000"/>
                </a:solidFill>
              </a:rPr>
              <a:t> </a:t>
            </a:r>
          </a:p>
          <a:p>
            <a:pPr lvl="1">
              <a:buFont typeface="Wingdings" charset="2"/>
              <a:buChar char="Ø"/>
            </a:pPr>
            <a:r>
              <a:rPr lang="en-US" sz="1600" i="1" dirty="0">
                <a:solidFill>
                  <a:srgbClr val="C00000"/>
                </a:solidFill>
              </a:rPr>
              <a:t>10x effective collecting area of JVLA and </a:t>
            </a:r>
            <a:r>
              <a:rPr lang="en-US" sz="1600" i="1" dirty="0" smtClean="0">
                <a:solidFill>
                  <a:srgbClr val="C00000"/>
                </a:solidFill>
              </a:rPr>
              <a:t>ALMA at 30GHz</a:t>
            </a:r>
            <a:endParaRPr lang="en-US" sz="1600" i="1" dirty="0">
              <a:solidFill>
                <a:srgbClr val="C00000"/>
              </a:solidFill>
            </a:endParaRPr>
          </a:p>
          <a:p>
            <a:pPr lvl="1">
              <a:buFont typeface="Wingdings" charset="2"/>
              <a:buChar char="Ø"/>
            </a:pPr>
            <a:r>
              <a:rPr lang="en-US" sz="1600" i="1" dirty="0">
                <a:solidFill>
                  <a:srgbClr val="C00000"/>
                </a:solidFill>
              </a:rPr>
              <a:t>10x resolution of JVLA and ALMA</a:t>
            </a:r>
          </a:p>
          <a:p>
            <a:pPr lvl="1">
              <a:buFont typeface="Wingdings" charset="2"/>
              <a:buChar char="Ø"/>
            </a:pPr>
            <a:r>
              <a:rPr lang="en-US" sz="1600" i="1" dirty="0">
                <a:solidFill>
                  <a:srgbClr val="C00000"/>
                </a:solidFill>
              </a:rPr>
              <a:t>Frequency range: 1.2 –116 </a:t>
            </a:r>
            <a:r>
              <a:rPr lang="en-US" sz="1600" i="1" dirty="0" smtClean="0">
                <a:solidFill>
                  <a:srgbClr val="C00000"/>
                </a:solidFill>
              </a:rPr>
              <a:t>GHz</a:t>
            </a:r>
          </a:p>
          <a:p>
            <a:pPr lvl="1">
              <a:buFont typeface="Wingdings" charset="2"/>
              <a:buChar char="Ø"/>
            </a:pPr>
            <a:endParaRPr lang="en-US" sz="1600" i="1" dirty="0">
              <a:solidFill>
                <a:srgbClr val="C00000"/>
              </a:solidFill>
            </a:endParaRPr>
          </a:p>
          <a:p>
            <a:pPr marL="285750" indent="-285750">
              <a:buFont typeface="Arial" charset="0"/>
              <a:buChar char="•"/>
            </a:pPr>
            <a:r>
              <a:rPr lang="en-US" sz="2000" dirty="0" smtClean="0"/>
              <a:t>Reference </a:t>
            </a:r>
            <a:r>
              <a:rPr lang="en-US" sz="2000" dirty="0"/>
              <a:t>design established; DS2020 Baseline design under development</a:t>
            </a:r>
          </a:p>
          <a:p>
            <a:pPr marL="628650" lvl="1" indent="-285750">
              <a:spcBef>
                <a:spcPts val="450"/>
              </a:spcBef>
              <a:buFont typeface="Wingdings" charset="2"/>
              <a:buChar char="Ø"/>
              <a:defRPr/>
            </a:pPr>
            <a:r>
              <a:rPr lang="en-US" sz="1600" dirty="0">
                <a:cs typeface="Times New Roman"/>
              </a:rPr>
              <a:t>Numerous Science and Technical meetings, starting </a:t>
            </a:r>
            <a:r>
              <a:rPr lang="en-US" sz="1600" dirty="0" smtClean="0">
                <a:cs typeface="Times New Roman"/>
              </a:rPr>
              <a:t>Jan </a:t>
            </a:r>
            <a:r>
              <a:rPr lang="en-US" sz="1600" dirty="0">
                <a:cs typeface="Times New Roman"/>
              </a:rPr>
              <a:t>2015 AAS</a:t>
            </a:r>
          </a:p>
          <a:p>
            <a:pPr marL="628650" lvl="1" indent="-285750">
              <a:spcBef>
                <a:spcPts val="450"/>
              </a:spcBef>
              <a:buFont typeface="Wingdings" charset="2"/>
              <a:buChar char="Ø"/>
              <a:defRPr/>
            </a:pPr>
            <a:r>
              <a:rPr lang="en-US" sz="1600" dirty="0">
                <a:cs typeface="Times New Roman"/>
              </a:rPr>
              <a:t>Initial Science Working Group reports </a:t>
            </a:r>
            <a:r>
              <a:rPr lang="en-US" sz="1600" dirty="0" smtClean="0">
                <a:cs typeface="Times New Roman"/>
              </a:rPr>
              <a:t>Nov 2015</a:t>
            </a:r>
          </a:p>
          <a:p>
            <a:pPr marL="628650" lvl="1" indent="-285750">
              <a:spcBef>
                <a:spcPts val="450"/>
              </a:spcBef>
              <a:buFont typeface="Wingdings" charset="2"/>
              <a:buChar char="Ø"/>
              <a:defRPr/>
            </a:pPr>
            <a:r>
              <a:rPr lang="en-US" sz="1600" dirty="0" smtClean="0">
                <a:cs typeface="Times New Roman"/>
              </a:rPr>
              <a:t>Community </a:t>
            </a:r>
            <a:r>
              <a:rPr lang="en-US" sz="1600" dirty="0">
                <a:cs typeface="Times New Roman"/>
              </a:rPr>
              <a:t>Studies Program: 38 studies approved over 2 </a:t>
            </a:r>
            <a:r>
              <a:rPr lang="en-US" sz="1600" dirty="0" smtClean="0">
                <a:cs typeface="Times New Roman"/>
              </a:rPr>
              <a:t>Rounds</a:t>
            </a:r>
            <a:endParaRPr lang="en-US" sz="1600" i="1" dirty="0">
              <a:cs typeface="Times New Roman"/>
            </a:endParaRPr>
          </a:p>
          <a:p>
            <a:pPr marL="628650" lvl="1" indent="-285750">
              <a:spcBef>
                <a:spcPts val="450"/>
              </a:spcBef>
              <a:buFont typeface="Wingdings" charset="2"/>
              <a:buChar char="Ø"/>
              <a:defRPr/>
            </a:pPr>
            <a:r>
              <a:rPr lang="en-US" sz="1600" dirty="0">
                <a:cs typeface="Times New Roman"/>
              </a:rPr>
              <a:t>Community-Led Science Use Cases: 80 submitted for ‘</a:t>
            </a:r>
            <a:r>
              <a:rPr lang="en-US" sz="1600" dirty="0" err="1">
                <a:cs typeface="Times New Roman"/>
              </a:rPr>
              <a:t>Reqs</a:t>
            </a:r>
            <a:r>
              <a:rPr lang="en-US" sz="1600" dirty="0">
                <a:cs typeface="Times New Roman"/>
              </a:rPr>
              <a:t> to Specs’ </a:t>
            </a:r>
            <a:r>
              <a:rPr lang="en-US" sz="1600" dirty="0" smtClean="0">
                <a:cs typeface="Times New Roman"/>
              </a:rPr>
              <a:t>process</a:t>
            </a:r>
          </a:p>
          <a:p>
            <a:pPr marL="628650" lvl="1" indent="-285750">
              <a:spcBef>
                <a:spcPts val="450"/>
              </a:spcBef>
              <a:buFont typeface="Wingdings" charset="2"/>
              <a:buChar char="Ø"/>
              <a:defRPr/>
            </a:pPr>
            <a:r>
              <a:rPr lang="en-US" sz="1600" dirty="0" smtClean="0">
                <a:cs typeface="Times New Roman"/>
              </a:rPr>
              <a:t>SAC and TAC established</a:t>
            </a:r>
            <a:endParaRPr lang="en-US" sz="1600" dirty="0">
              <a:cs typeface="Times New Roman"/>
            </a:endParaRPr>
          </a:p>
          <a:p>
            <a:pPr marL="628650" lvl="1" indent="-285750">
              <a:spcBef>
                <a:spcPts val="450"/>
              </a:spcBef>
              <a:buFont typeface="Wingdings" charset="2"/>
              <a:buChar char="Ø"/>
              <a:defRPr/>
            </a:pPr>
            <a:r>
              <a:rPr lang="en-US" sz="1600" dirty="0" smtClean="0">
                <a:cs typeface="Times New Roman"/>
              </a:rPr>
              <a:t>Socorro </a:t>
            </a:r>
            <a:r>
              <a:rPr lang="en-US" sz="1600" dirty="0">
                <a:cs typeface="Times New Roman"/>
              </a:rPr>
              <a:t>June </a:t>
            </a:r>
            <a:r>
              <a:rPr lang="en-US" sz="1600" dirty="0" smtClean="0">
                <a:cs typeface="Times New Roman"/>
              </a:rPr>
              <a:t>2017 </a:t>
            </a:r>
            <a:r>
              <a:rPr lang="en-US" sz="1600" dirty="0" err="1" smtClean="0">
                <a:cs typeface="Times New Roman"/>
              </a:rPr>
              <a:t>Sci</a:t>
            </a:r>
            <a:r>
              <a:rPr lang="en-US" sz="1600" dirty="0" smtClean="0">
                <a:cs typeface="Times New Roman"/>
              </a:rPr>
              <a:t>/Tech meeting: </a:t>
            </a:r>
            <a:r>
              <a:rPr lang="en-US" sz="1600" i="1" dirty="0">
                <a:solidFill>
                  <a:srgbClr val="FF0000"/>
                </a:solidFill>
                <a:cs typeface="Times New Roman"/>
              </a:rPr>
              <a:t>Consensus </a:t>
            </a:r>
            <a:r>
              <a:rPr lang="en-US" sz="1600" i="1" dirty="0" smtClean="0">
                <a:solidFill>
                  <a:srgbClr val="FF0000"/>
                </a:solidFill>
                <a:cs typeface="Times New Roman"/>
              </a:rPr>
              <a:t>Reference Design </a:t>
            </a:r>
            <a:r>
              <a:rPr lang="en-US" sz="1600" i="1" dirty="0">
                <a:solidFill>
                  <a:srgbClr val="FF0000"/>
                </a:solidFill>
                <a:cs typeface="Times New Roman"/>
              </a:rPr>
              <a:t>and Key Science Goals </a:t>
            </a:r>
          </a:p>
        </p:txBody>
      </p:sp>
      <p:sp>
        <p:nvSpPr>
          <p:cNvPr id="7" name="TextBox 6"/>
          <p:cNvSpPr txBox="1"/>
          <p:nvPr/>
        </p:nvSpPr>
        <p:spPr>
          <a:xfrm>
            <a:off x="111371" y="102549"/>
            <a:ext cx="8403979" cy="800219"/>
          </a:xfrm>
          <a:prstGeom prst="rect">
            <a:avLst/>
          </a:prstGeom>
          <a:noFill/>
        </p:spPr>
        <p:txBody>
          <a:bodyPr wrap="square" rtlCol="0">
            <a:spAutoFit/>
          </a:bodyPr>
          <a:lstStyle/>
          <a:p>
            <a:pPr algn="ctr"/>
            <a:r>
              <a:rPr lang="en-US" sz="2800" dirty="0"/>
              <a:t>A next generation VLA</a:t>
            </a:r>
            <a:r>
              <a:rPr lang="en-US" sz="1800" dirty="0"/>
              <a:t/>
            </a:r>
            <a:br>
              <a:rPr lang="en-US" sz="1800" dirty="0"/>
            </a:br>
            <a:r>
              <a:rPr lang="en-US" sz="1800" i="1" dirty="0" smtClean="0"/>
              <a:t>A New </a:t>
            </a:r>
            <a:r>
              <a:rPr lang="en-US" sz="1800" i="1" dirty="0"/>
              <a:t>A</a:t>
            </a:r>
            <a:r>
              <a:rPr lang="en-US" sz="1800" i="1" dirty="0" smtClean="0"/>
              <a:t>rray for the mid-21</a:t>
            </a:r>
            <a:r>
              <a:rPr lang="en-US" sz="1800" i="1" baseline="30000" dirty="0" smtClean="0"/>
              <a:t>st</a:t>
            </a:r>
            <a:r>
              <a:rPr lang="en-US" sz="1800" i="1" dirty="0" smtClean="0"/>
              <a:t> Century</a:t>
            </a:r>
            <a:r>
              <a:rPr lang="en-US" sz="1800" i="1" dirty="0" smtClean="0"/>
              <a:t>: </a:t>
            </a:r>
            <a:r>
              <a:rPr lang="en-US" sz="1800" i="1" dirty="0" smtClean="0"/>
              <a:t>thermal </a:t>
            </a:r>
            <a:r>
              <a:rPr lang="en-US" sz="1800" i="1" dirty="0"/>
              <a:t>imaging </a:t>
            </a:r>
            <a:r>
              <a:rPr lang="en-US" sz="1800" i="1" dirty="0" smtClean="0"/>
              <a:t>on </a:t>
            </a:r>
            <a:r>
              <a:rPr lang="en-US" sz="1800" i="1" dirty="0" err="1" smtClean="0"/>
              <a:t>milliarcsec</a:t>
            </a:r>
            <a:r>
              <a:rPr lang="en-US" sz="1800" i="1" dirty="0" smtClean="0"/>
              <a:t> </a:t>
            </a:r>
            <a:r>
              <a:rPr lang="en-US" sz="1800" i="1" dirty="0"/>
              <a:t>scales</a:t>
            </a:r>
            <a:endParaRPr lang="en-US" sz="1800" dirty="0"/>
          </a:p>
        </p:txBody>
      </p:sp>
    </p:spTree>
    <p:extLst>
      <p:ext uri="{BB962C8B-B14F-4D97-AF65-F5344CB8AC3E}">
        <p14:creationId xmlns:p14="http://schemas.microsoft.com/office/powerpoint/2010/main" val="12307943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683" y="209884"/>
            <a:ext cx="4713402" cy="528042"/>
          </a:xfrm>
        </p:spPr>
        <p:txBody>
          <a:bodyPr>
            <a:noAutofit/>
          </a:bodyPr>
          <a:lstStyle/>
          <a:p>
            <a:r>
              <a:rPr lang="en-US" sz="2400" dirty="0" smtClean="0"/>
              <a:t>Reference Design: </a:t>
            </a:r>
            <a:r>
              <a:rPr lang="en-US" sz="2400" dirty="0"/>
              <a:t>‘Southwest Array’ (</a:t>
            </a:r>
            <a:r>
              <a:rPr lang="en-US" sz="1800" i="1" dirty="0"/>
              <a:t>memo 17</a:t>
            </a:r>
            <a:r>
              <a:rPr lang="en-US" sz="2400" dirty="0"/>
              <a:t>)</a:t>
            </a:r>
          </a:p>
        </p:txBody>
      </p:sp>
      <p:sp>
        <p:nvSpPr>
          <p:cNvPr id="22" name="TextBox 21"/>
          <p:cNvSpPr txBox="1">
            <a:spLocks noChangeAspect="1"/>
          </p:cNvSpPr>
          <p:nvPr/>
        </p:nvSpPr>
        <p:spPr>
          <a:xfrm>
            <a:off x="1469570" y="2391939"/>
            <a:ext cx="1945034" cy="230832"/>
          </a:xfrm>
          <a:prstGeom prst="rect">
            <a:avLst/>
          </a:prstGeom>
          <a:solidFill>
            <a:schemeClr val="bg1"/>
          </a:solidFill>
          <a:ln>
            <a:solidFill>
              <a:schemeClr val="bg1"/>
            </a:solidFill>
          </a:ln>
        </p:spPr>
        <p:txBody>
          <a:bodyPr wrap="square" rtlCol="0">
            <a:spAutoFit/>
          </a:bodyPr>
          <a:lstStyle/>
          <a:p>
            <a:pPr>
              <a:spcBef>
                <a:spcPts val="450"/>
              </a:spcBef>
            </a:pPr>
            <a:endParaRPr lang="en-US" sz="900" dirty="0">
              <a:cs typeface="Times New Roman"/>
            </a:endParaRPr>
          </a:p>
        </p:txBody>
      </p:sp>
      <p:cxnSp>
        <p:nvCxnSpPr>
          <p:cNvPr id="5" name="Straight Connector 4"/>
          <p:cNvCxnSpPr/>
          <p:nvPr/>
        </p:nvCxnSpPr>
        <p:spPr>
          <a:xfrm>
            <a:off x="2442086" y="3274791"/>
            <a:ext cx="142147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778752" y="3268555"/>
            <a:ext cx="822960" cy="248209"/>
          </a:xfrm>
          <a:prstGeom prst="rect">
            <a:avLst/>
          </a:prstGeom>
          <a:noFill/>
        </p:spPr>
        <p:txBody>
          <a:bodyPr wrap="square" rtlCol="0">
            <a:spAutoFit/>
          </a:bodyPr>
          <a:lstStyle/>
          <a:p>
            <a:r>
              <a:rPr lang="en-US" sz="1013" dirty="0">
                <a:solidFill>
                  <a:schemeClr val="bg1"/>
                </a:solidFill>
              </a:rPr>
              <a:t>350 miles</a:t>
            </a:r>
          </a:p>
        </p:txBody>
      </p:sp>
      <p:sp>
        <p:nvSpPr>
          <p:cNvPr id="3" name="TextBox 2"/>
          <p:cNvSpPr txBox="1"/>
          <p:nvPr/>
        </p:nvSpPr>
        <p:spPr>
          <a:xfrm>
            <a:off x="1246894" y="2284445"/>
            <a:ext cx="3305324" cy="253916"/>
          </a:xfrm>
          <a:prstGeom prst="rect">
            <a:avLst/>
          </a:prstGeom>
          <a:solidFill>
            <a:schemeClr val="bg1"/>
          </a:solidFill>
        </p:spPr>
        <p:txBody>
          <a:bodyPr wrap="square" rtlCol="0">
            <a:spAutoFit/>
          </a:bodyPr>
          <a:lstStyle/>
          <a:p>
            <a:pPr>
              <a:spcBef>
                <a:spcPts val="450"/>
              </a:spcBef>
            </a:pPr>
            <a:endParaRPr lang="en-US" sz="1050" dirty="0"/>
          </a:p>
        </p:txBody>
      </p:sp>
      <p:sp>
        <p:nvSpPr>
          <p:cNvPr id="19" name="Content Placeholder 2"/>
          <p:cNvSpPr txBox="1">
            <a:spLocks/>
          </p:cNvSpPr>
          <p:nvPr/>
        </p:nvSpPr>
        <p:spPr>
          <a:xfrm>
            <a:off x="1193863" y="753841"/>
            <a:ext cx="3633788" cy="1884845"/>
          </a:xfrm>
          <a:prstGeom prst="rect">
            <a:avLst/>
          </a:prstGeom>
        </p:spPr>
        <p:txBody>
          <a:bodyPr vert="horz" lIns="68580" tIns="34290" rIns="68580" bIns="3429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575" dirty="0"/>
          </a:p>
        </p:txBody>
      </p:sp>
      <p:sp>
        <p:nvSpPr>
          <p:cNvPr id="11" name="TextBox 10"/>
          <p:cNvSpPr txBox="1"/>
          <p:nvPr/>
        </p:nvSpPr>
        <p:spPr>
          <a:xfrm>
            <a:off x="109278" y="868487"/>
            <a:ext cx="5684769" cy="3529171"/>
          </a:xfrm>
          <a:prstGeom prst="rect">
            <a:avLst/>
          </a:prstGeom>
          <a:solidFill>
            <a:schemeClr val="bg1"/>
          </a:solidFill>
        </p:spPr>
        <p:txBody>
          <a:bodyPr wrap="square" rtlCol="0">
            <a:spAutoFit/>
          </a:bodyPr>
          <a:lstStyle/>
          <a:p>
            <a:pPr marL="214313" indent="-214313">
              <a:spcBef>
                <a:spcPts val="450"/>
              </a:spcBef>
              <a:buFont typeface="Arial" charset="0"/>
              <a:buChar char="•"/>
            </a:pPr>
            <a:r>
              <a:rPr lang="en-US" sz="1600" dirty="0"/>
              <a:t>214 18m offset Gregorian (feed-low) antennas</a:t>
            </a:r>
          </a:p>
          <a:p>
            <a:pPr marL="214313" indent="-214313">
              <a:spcBef>
                <a:spcPts val="450"/>
              </a:spcBef>
              <a:buFont typeface="Arial" charset="0"/>
              <a:buChar char="•"/>
            </a:pPr>
            <a:r>
              <a:rPr lang="en-US" sz="1600" dirty="0"/>
              <a:t>Fixed antenna locations in Southwest USA and Mexico: good 3mm site (</a:t>
            </a:r>
            <a:r>
              <a:rPr lang="en-US" sz="1600" dirty="0" err="1"/>
              <a:t>elev</a:t>
            </a:r>
            <a:r>
              <a:rPr lang="en-US" sz="1600" dirty="0"/>
              <a:t> ~ 2000m)</a:t>
            </a:r>
          </a:p>
          <a:p>
            <a:pPr marL="557213" lvl="1" indent="-214313">
              <a:buFont typeface="Wingdings" charset="2"/>
              <a:buChar char="Ø"/>
            </a:pPr>
            <a:r>
              <a:rPr lang="en-US" sz="1200" dirty="0">
                <a:ea typeface="Times New Roman" charset="0"/>
                <a:cs typeface="Times New Roman" charset="0"/>
              </a:rPr>
              <a:t>50% to core:  b &lt; 3km  =&gt; 1” at 30GHz</a:t>
            </a:r>
          </a:p>
          <a:p>
            <a:pPr marL="557213" lvl="1" indent="-214313">
              <a:buFont typeface="Wingdings" charset="2"/>
              <a:buChar char="Ø"/>
            </a:pPr>
            <a:r>
              <a:rPr lang="en-US" sz="1200" dirty="0">
                <a:ea typeface="Times New Roman" charset="0"/>
                <a:cs typeface="Times New Roman" charset="0"/>
              </a:rPr>
              <a:t>80% to mid:   b &lt; 30km =&gt;  0.1”  </a:t>
            </a:r>
          </a:p>
          <a:p>
            <a:pPr marL="557213" lvl="1" indent="-214313">
              <a:buFont typeface="Wingdings" charset="2"/>
              <a:buChar char="Ø"/>
            </a:pPr>
            <a:r>
              <a:rPr lang="en-US" sz="1200" dirty="0">
                <a:ea typeface="Times New Roman" charset="0"/>
                <a:cs typeface="Times New Roman" charset="0"/>
              </a:rPr>
              <a:t>100% to long: b &lt; 800km  =&gt;  0.003”  </a:t>
            </a:r>
          </a:p>
          <a:p>
            <a:pPr marL="214313" indent="-214313">
              <a:spcBef>
                <a:spcPts val="450"/>
              </a:spcBef>
              <a:buFont typeface="Arial" charset="0"/>
              <a:buChar char="•"/>
            </a:pPr>
            <a:r>
              <a:rPr lang="en-US" sz="1600" dirty="0"/>
              <a:t>1.2 – 50.5 GHz; 70 – 116 GHz</a:t>
            </a:r>
          </a:p>
          <a:p>
            <a:pPr marL="557213" lvl="1" indent="-214313">
              <a:buFont typeface="Arial" charset="0"/>
              <a:buChar char="•"/>
            </a:pPr>
            <a:r>
              <a:rPr lang="en-US" sz="1200" dirty="0"/>
              <a:t>Single-pixel feeds</a:t>
            </a:r>
          </a:p>
          <a:p>
            <a:pPr marL="557213" lvl="1" indent="-214313">
              <a:buFont typeface="Arial" charset="0"/>
              <a:buChar char="•"/>
            </a:pPr>
            <a:r>
              <a:rPr lang="en-US" sz="1200" dirty="0"/>
              <a:t>6 feeds / 2 </a:t>
            </a:r>
            <a:r>
              <a:rPr lang="en-US" sz="1200" dirty="0" err="1"/>
              <a:t>dewar</a:t>
            </a:r>
            <a:r>
              <a:rPr lang="en-US" sz="1200" dirty="0"/>
              <a:t> package</a:t>
            </a:r>
          </a:p>
          <a:p>
            <a:pPr marL="285750" indent="-285750">
              <a:spcBef>
                <a:spcPts val="600"/>
              </a:spcBef>
              <a:buFont typeface="Arial"/>
              <a:buChar char="•"/>
            </a:pPr>
            <a:r>
              <a:rPr lang="en-US" sz="1600" dirty="0">
                <a:cs typeface="Times New Roman"/>
              </a:rPr>
              <a:t>Continuum </a:t>
            </a:r>
            <a:r>
              <a:rPr lang="en-US" sz="1600" dirty="0" err="1">
                <a:cs typeface="Times New Roman"/>
              </a:rPr>
              <a:t>s</a:t>
            </a:r>
            <a:r>
              <a:rPr lang="en-US" sz="1600" dirty="0" err="1" smtClean="0">
                <a:cs typeface="Times New Roman"/>
              </a:rPr>
              <a:t>ens</a:t>
            </a:r>
            <a:r>
              <a:rPr lang="en-US" sz="1600" dirty="0" smtClean="0">
                <a:cs typeface="Times New Roman"/>
              </a:rPr>
              <a:t> (10hr) = 0.1uJy/</a:t>
            </a:r>
            <a:r>
              <a:rPr lang="en-US" sz="1600" dirty="0" err="1" smtClean="0">
                <a:cs typeface="Times New Roman"/>
              </a:rPr>
              <a:t>bm</a:t>
            </a:r>
            <a:r>
              <a:rPr lang="en-US" sz="1600" dirty="0" smtClean="0">
                <a:cs typeface="Times New Roman"/>
              </a:rPr>
              <a:t> </a:t>
            </a:r>
            <a:r>
              <a:rPr lang="en-US" sz="1600" dirty="0">
                <a:cs typeface="Times New Roman"/>
              </a:rPr>
              <a:t>@  1cm, </a:t>
            </a:r>
            <a:r>
              <a:rPr lang="en-US" sz="1600" dirty="0" smtClean="0">
                <a:cs typeface="Times New Roman"/>
              </a:rPr>
              <a:t>0.01” (T</a:t>
            </a:r>
            <a:r>
              <a:rPr lang="en-US" sz="1600" baseline="-25000" dirty="0" smtClean="0">
                <a:cs typeface="Times New Roman"/>
              </a:rPr>
              <a:t>B</a:t>
            </a:r>
            <a:r>
              <a:rPr lang="en-US" sz="1600" dirty="0" smtClean="0">
                <a:cs typeface="Times New Roman"/>
              </a:rPr>
              <a:t> = 2K)</a:t>
            </a:r>
            <a:endParaRPr lang="en-US" sz="1600" dirty="0">
              <a:cs typeface="Times New Roman"/>
            </a:endParaRPr>
          </a:p>
          <a:p>
            <a:pPr marL="285750" indent="-285750">
              <a:spcBef>
                <a:spcPts val="600"/>
              </a:spcBef>
              <a:buFont typeface="Arial"/>
              <a:buChar char="•"/>
            </a:pPr>
            <a:r>
              <a:rPr lang="en-US" sz="1600" dirty="0">
                <a:cs typeface="Times New Roman"/>
              </a:rPr>
              <a:t>Line </a:t>
            </a:r>
            <a:r>
              <a:rPr lang="en-US" sz="1600" dirty="0" err="1" smtClean="0">
                <a:cs typeface="Times New Roman"/>
              </a:rPr>
              <a:t>sens</a:t>
            </a:r>
            <a:r>
              <a:rPr lang="en-US" sz="1600" dirty="0" smtClean="0">
                <a:cs typeface="Times New Roman"/>
              </a:rPr>
              <a:t> = 21.5uJy/</a:t>
            </a:r>
            <a:r>
              <a:rPr lang="en-US" sz="1600" dirty="0" err="1" smtClean="0">
                <a:cs typeface="Times New Roman"/>
              </a:rPr>
              <a:t>bm</a:t>
            </a:r>
            <a:r>
              <a:rPr lang="en-US" sz="1600" dirty="0" smtClean="0">
                <a:cs typeface="Times New Roman"/>
              </a:rPr>
              <a:t> </a:t>
            </a:r>
            <a:r>
              <a:rPr lang="en-US" sz="1600" dirty="0">
                <a:cs typeface="Times New Roman"/>
              </a:rPr>
              <a:t>@  1cm,  10 km/s, </a:t>
            </a:r>
            <a:r>
              <a:rPr lang="en-US" sz="1600" dirty="0" smtClean="0">
                <a:cs typeface="Times New Roman"/>
              </a:rPr>
              <a:t>1” (T</a:t>
            </a:r>
            <a:r>
              <a:rPr lang="en-US" sz="1600" baseline="-25000" dirty="0" smtClean="0">
                <a:cs typeface="Times New Roman"/>
              </a:rPr>
              <a:t>B</a:t>
            </a:r>
            <a:r>
              <a:rPr lang="en-US" sz="1600" dirty="0" smtClean="0">
                <a:cs typeface="Times New Roman"/>
              </a:rPr>
              <a:t> = 35mK)</a:t>
            </a:r>
          </a:p>
          <a:p>
            <a:pPr marL="285750" indent="-285750">
              <a:spcBef>
                <a:spcPts val="600"/>
              </a:spcBef>
              <a:buFont typeface="Arial"/>
              <a:buChar char="•"/>
            </a:pPr>
            <a:r>
              <a:rPr lang="en-US" sz="1600" dirty="0" smtClean="0"/>
              <a:t>Main </a:t>
            </a:r>
            <a:r>
              <a:rPr lang="en-US" sz="1600" dirty="0"/>
              <a:t>options under consideration </a:t>
            </a:r>
          </a:p>
          <a:p>
            <a:pPr marL="557213" lvl="1" indent="-214313">
              <a:buFont typeface="Wingdings" charset="2"/>
              <a:buChar char="Ø"/>
            </a:pPr>
            <a:r>
              <a:rPr lang="en-US" sz="1400" dirty="0"/>
              <a:t>VLBI: dedicated and/or networked? </a:t>
            </a:r>
          </a:p>
          <a:p>
            <a:pPr marL="557213" lvl="1" indent="-214313">
              <a:buFont typeface="Wingdings" charset="2"/>
              <a:buChar char="Ø"/>
            </a:pPr>
            <a:r>
              <a:rPr lang="en-US" sz="1400" dirty="0"/>
              <a:t>Short-spacing/total power array </a:t>
            </a:r>
          </a:p>
        </p:txBody>
      </p:sp>
      <p:grpSp>
        <p:nvGrpSpPr>
          <p:cNvPr id="4" name="Group 3"/>
          <p:cNvGrpSpPr/>
          <p:nvPr/>
        </p:nvGrpSpPr>
        <p:grpSpPr>
          <a:xfrm>
            <a:off x="5864170" y="85457"/>
            <a:ext cx="3142938" cy="4443814"/>
            <a:chOff x="4819620" y="551622"/>
            <a:chExt cx="3108221" cy="4465307"/>
          </a:xfrm>
        </p:grpSpPr>
        <p:grpSp>
          <p:nvGrpSpPr>
            <p:cNvPr id="9" name="Group 8"/>
            <p:cNvGrpSpPr/>
            <p:nvPr/>
          </p:nvGrpSpPr>
          <p:grpSpPr>
            <a:xfrm>
              <a:off x="4819620" y="551622"/>
              <a:ext cx="3108221" cy="2653748"/>
              <a:chOff x="4657458" y="776969"/>
              <a:chExt cx="4246981" cy="3838994"/>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7458" y="776969"/>
                <a:ext cx="4246981" cy="3838994"/>
              </a:xfrm>
              <a:prstGeom prst="rect">
                <a:avLst/>
              </a:prstGeom>
            </p:spPr>
          </p:pic>
          <p:cxnSp>
            <p:nvCxnSpPr>
              <p:cNvPr id="7" name="Straight Arrow Connector 6"/>
              <p:cNvCxnSpPr/>
              <p:nvPr/>
            </p:nvCxnSpPr>
            <p:spPr>
              <a:xfrm flipV="1">
                <a:off x="5719470" y="1811212"/>
                <a:ext cx="2105680" cy="8483"/>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435426" y="1572364"/>
                <a:ext cx="673768" cy="534287"/>
              </a:xfrm>
              <a:prstGeom prst="rect">
                <a:avLst/>
              </a:prstGeom>
              <a:noFill/>
            </p:spPr>
            <p:txBody>
              <a:bodyPr wrap="square" rtlCol="0">
                <a:spAutoFit/>
              </a:bodyPr>
              <a:lstStyle/>
              <a:p>
                <a:r>
                  <a:rPr lang="en-US" sz="900">
                    <a:solidFill>
                      <a:schemeClr val="bg1"/>
                    </a:solidFill>
                  </a:rPr>
                  <a:t>550km</a:t>
                </a:r>
                <a:endParaRPr lang="en-US" sz="900" dirty="0">
                  <a:solidFill>
                    <a:schemeClr val="bg1"/>
                  </a:solidFill>
                </a:endParaRPr>
              </a:p>
            </p:txBody>
          </p:sp>
        </p:grpSp>
        <p:pic>
          <p:nvPicPr>
            <p:cNvPr id="21" name="Content Placeholder 7"/>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819620" y="3268554"/>
              <a:ext cx="3108221" cy="1748375"/>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3531" y="4246735"/>
              <a:ext cx="842104" cy="632513"/>
            </a:xfrm>
            <a:prstGeom prst="rect">
              <a:avLst/>
            </a:prstGeom>
          </p:spPr>
        </p:pic>
      </p:grpSp>
    </p:spTree>
    <p:extLst>
      <p:ext uri="{BB962C8B-B14F-4D97-AF65-F5344CB8AC3E}">
        <p14:creationId xmlns:p14="http://schemas.microsoft.com/office/powerpoint/2010/main" val="13369796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3994" t="10665" r="8735"/>
          <a:stretch/>
        </p:blipFill>
        <p:spPr>
          <a:xfrm>
            <a:off x="4584406" y="1054590"/>
            <a:ext cx="4341153" cy="2777389"/>
          </a:xfrm>
          <a:prstGeom prst="rect">
            <a:avLst/>
          </a:prstGeom>
        </p:spPr>
      </p:pic>
      <p:sp>
        <p:nvSpPr>
          <p:cNvPr id="8" name="TextBox 7"/>
          <p:cNvSpPr txBox="1"/>
          <p:nvPr/>
        </p:nvSpPr>
        <p:spPr>
          <a:xfrm>
            <a:off x="4950140" y="2795510"/>
            <a:ext cx="2845584" cy="253916"/>
          </a:xfrm>
          <a:prstGeom prst="rect">
            <a:avLst/>
          </a:prstGeom>
          <a:noFill/>
        </p:spPr>
        <p:txBody>
          <a:bodyPr wrap="square" rtlCol="0">
            <a:spAutoFit/>
          </a:bodyPr>
          <a:lstStyle/>
          <a:p>
            <a:r>
              <a:rPr lang="en-US" sz="1050" b="1" dirty="0">
                <a:solidFill>
                  <a:srgbClr val="800000"/>
                </a:solidFill>
              </a:rPr>
              <a:t>Terrestrial zone planet </a:t>
            </a:r>
            <a:r>
              <a:rPr lang="en-US" sz="1050" b="1" dirty="0" smtClean="0">
                <a:solidFill>
                  <a:srgbClr val="800000"/>
                </a:solidFill>
              </a:rPr>
              <a:t>formation: </a:t>
            </a:r>
            <a:r>
              <a:rPr lang="en-US" sz="1050" b="1" dirty="0">
                <a:solidFill>
                  <a:srgbClr val="800000"/>
                </a:solidFill>
              </a:rPr>
              <a:t>1AU </a:t>
            </a:r>
            <a:r>
              <a:rPr lang="en-US" sz="1050" b="1">
                <a:solidFill>
                  <a:srgbClr val="800000"/>
                </a:solidFill>
              </a:rPr>
              <a:t>@ </a:t>
            </a:r>
            <a:r>
              <a:rPr lang="en-US" sz="1050" b="1" smtClean="0">
                <a:solidFill>
                  <a:srgbClr val="800000"/>
                </a:solidFill>
              </a:rPr>
              <a:t>140pc</a:t>
            </a:r>
            <a:endParaRPr lang="en-US" sz="1050" b="1" dirty="0">
              <a:solidFill>
                <a:srgbClr val="800000"/>
              </a:solidFill>
            </a:endParaRPr>
          </a:p>
        </p:txBody>
      </p:sp>
      <p:cxnSp>
        <p:nvCxnSpPr>
          <p:cNvPr id="5" name="Straight Connector 4"/>
          <p:cNvCxnSpPr/>
          <p:nvPr/>
        </p:nvCxnSpPr>
        <p:spPr>
          <a:xfrm flipH="1">
            <a:off x="5001649" y="2997128"/>
            <a:ext cx="3877308"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1606224" y="72049"/>
            <a:ext cx="6127844" cy="800219"/>
          </a:xfrm>
          <a:prstGeom prst="rect">
            <a:avLst/>
          </a:prstGeom>
          <a:noFill/>
        </p:spPr>
        <p:txBody>
          <a:bodyPr wrap="square" rtlCol="0">
            <a:spAutoFit/>
          </a:bodyPr>
          <a:lstStyle/>
          <a:p>
            <a:pPr algn="ctr"/>
            <a:r>
              <a:rPr lang="en-US" sz="3000" b="1" dirty="0" smtClean="0">
                <a:latin typeface="+mj-lt"/>
                <a:cs typeface="Times New Roman"/>
              </a:rPr>
              <a:t>Bridging SKA &amp; ALMA Scientifically</a:t>
            </a:r>
            <a:endParaRPr lang="en-US" sz="3000" b="1" dirty="0">
              <a:latin typeface="+mj-lt"/>
              <a:cs typeface="Times New Roman"/>
            </a:endParaRPr>
          </a:p>
          <a:p>
            <a:pPr algn="ctr"/>
            <a:r>
              <a:rPr lang="en-US" sz="1600" dirty="0">
                <a:cs typeface="Times New Roman"/>
              </a:rPr>
              <a:t>Thermal </a:t>
            </a:r>
            <a:r>
              <a:rPr lang="en-US" sz="1600" dirty="0" smtClean="0">
                <a:cs typeface="Times New Roman"/>
              </a:rPr>
              <a:t>Imaging </a:t>
            </a:r>
            <a:r>
              <a:rPr lang="en-US" sz="1600" dirty="0">
                <a:cs typeface="Times New Roman"/>
              </a:rPr>
              <a:t>on mas s</a:t>
            </a:r>
            <a:r>
              <a:rPr lang="en-US" sz="1600" dirty="0" smtClean="0">
                <a:cs typeface="Times New Roman"/>
              </a:rPr>
              <a:t>cales </a:t>
            </a:r>
            <a:r>
              <a:rPr lang="en-US" sz="1600" dirty="0">
                <a:cs typeface="Times New Roman"/>
              </a:rPr>
              <a:t>at </a:t>
            </a:r>
            <a:r>
              <a:rPr lang="en-US" sz="1600" dirty="0">
                <a:ea typeface="Lucida Grande"/>
                <a:cs typeface="Times New Roman"/>
              </a:rPr>
              <a:t>λ</a:t>
            </a:r>
            <a:r>
              <a:rPr lang="en-US" sz="1600" dirty="0">
                <a:cs typeface="Times New Roman"/>
              </a:rPr>
              <a:t> ~ 0.3cm  to 3cm</a:t>
            </a:r>
          </a:p>
        </p:txBody>
      </p:sp>
      <p:pic>
        <p:nvPicPr>
          <p:cNvPr id="12" name="Content Placeholder 6"/>
          <p:cNvPicPr>
            <a:picLocks noGrp="1" noChangeAspect="1"/>
          </p:cNvPicPr>
          <p:nvPr>
            <p:ph idx="4294967295"/>
          </p:nvPr>
        </p:nvPicPr>
        <p:blipFill rotWithShape="1">
          <a:blip r:embed="rId4">
            <a:extLst>
              <a:ext uri="{28A0092B-C50C-407E-A947-70E740481C1C}">
                <a14:useLocalDpi xmlns:a14="http://schemas.microsoft.com/office/drawing/2010/main" val="0"/>
              </a:ext>
            </a:extLst>
          </a:blip>
          <a:srcRect l="5868" t="9085" r="8897" b="-2586"/>
          <a:stretch/>
        </p:blipFill>
        <p:spPr>
          <a:xfrm>
            <a:off x="161289" y="975251"/>
            <a:ext cx="4364577" cy="2992406"/>
          </a:xfrm>
        </p:spPr>
      </p:pic>
      <p:sp>
        <p:nvSpPr>
          <p:cNvPr id="10" name="TextBox 9"/>
          <p:cNvSpPr txBox="1"/>
          <p:nvPr/>
        </p:nvSpPr>
        <p:spPr>
          <a:xfrm>
            <a:off x="330200" y="4070641"/>
            <a:ext cx="8420100" cy="984885"/>
          </a:xfrm>
          <a:prstGeom prst="rect">
            <a:avLst/>
          </a:prstGeom>
          <a:noFill/>
        </p:spPr>
        <p:txBody>
          <a:bodyPr wrap="square" rtlCol="0">
            <a:spAutoFit/>
          </a:bodyPr>
          <a:lstStyle/>
          <a:p>
            <a:pPr>
              <a:spcBef>
                <a:spcPts val="450"/>
              </a:spcBef>
            </a:pPr>
            <a:r>
              <a:rPr lang="en-US" sz="1600" dirty="0" smtClean="0">
                <a:cs typeface="Times New Roman"/>
              </a:rPr>
              <a:t>Complementary suite from cm to </a:t>
            </a:r>
            <a:r>
              <a:rPr lang="en-US" sz="1600" dirty="0" err="1" smtClean="0">
                <a:cs typeface="Times New Roman"/>
              </a:rPr>
              <a:t>submm</a:t>
            </a:r>
            <a:r>
              <a:rPr lang="en-US" sz="1600" dirty="0" smtClean="0">
                <a:cs typeface="Times New Roman"/>
              </a:rPr>
              <a:t> arrays for the mid-21</a:t>
            </a:r>
            <a:r>
              <a:rPr lang="en-US" sz="1600" baseline="30000" dirty="0" smtClean="0">
                <a:cs typeface="Times New Roman"/>
              </a:rPr>
              <a:t>st</a:t>
            </a:r>
            <a:r>
              <a:rPr lang="en-US" sz="1600" dirty="0" smtClean="0">
                <a:cs typeface="Times New Roman"/>
              </a:rPr>
              <a:t> century</a:t>
            </a:r>
          </a:p>
          <a:p>
            <a:pPr marL="308610" indent="-182880">
              <a:buFont typeface="Arial" charset="0"/>
              <a:buChar char="•"/>
            </a:pPr>
            <a:r>
              <a:rPr lang="en-US" sz="1400" b="1" dirty="0" smtClean="0">
                <a:cs typeface="Times New Roman"/>
              </a:rPr>
              <a:t>&lt; 0.3cm: </a:t>
            </a:r>
            <a:r>
              <a:rPr lang="en-US" sz="1400" dirty="0" smtClean="0">
                <a:cs typeface="Times New Roman"/>
              </a:rPr>
              <a:t>ALMA 2030 </a:t>
            </a:r>
            <a:r>
              <a:rPr lang="en-US" sz="1400" dirty="0">
                <a:cs typeface="Times New Roman"/>
              </a:rPr>
              <a:t>superb for </a:t>
            </a:r>
            <a:r>
              <a:rPr lang="en-US" sz="1400" dirty="0" smtClean="0">
                <a:cs typeface="Times New Roman"/>
              </a:rPr>
              <a:t>warm chemistry</a:t>
            </a:r>
            <a:r>
              <a:rPr lang="en-US" sz="1400" dirty="0">
                <a:cs typeface="Times New Roman"/>
              </a:rPr>
              <a:t>, dust, fine structure lines</a:t>
            </a:r>
            <a:endParaRPr lang="en-US" sz="1400" dirty="0" smtClean="0">
              <a:cs typeface="Times New Roman"/>
            </a:endParaRPr>
          </a:p>
          <a:p>
            <a:pPr marL="308610" lvl="1" indent="-182880">
              <a:buFont typeface="Arial" charset="0"/>
              <a:buChar char="•"/>
            </a:pPr>
            <a:r>
              <a:rPr lang="en-US" sz="1400" b="1" dirty="0" smtClean="0">
                <a:solidFill>
                  <a:srgbClr val="C00000"/>
                </a:solidFill>
                <a:cs typeface="Times New Roman"/>
              </a:rPr>
              <a:t>0.3 to 3cm: </a:t>
            </a:r>
            <a:r>
              <a:rPr lang="en-US" sz="1400" b="1" dirty="0" err="1" smtClean="0">
                <a:solidFill>
                  <a:srgbClr val="C00000"/>
                </a:solidFill>
                <a:cs typeface="Times New Roman"/>
              </a:rPr>
              <a:t>ngVLA</a:t>
            </a:r>
            <a:r>
              <a:rPr lang="en-US" sz="1400" b="1" dirty="0" smtClean="0">
                <a:solidFill>
                  <a:srgbClr val="C00000"/>
                </a:solidFill>
                <a:cs typeface="Times New Roman"/>
              </a:rPr>
              <a:t> </a:t>
            </a:r>
            <a:r>
              <a:rPr lang="en-US" sz="1400" dirty="0" err="1" smtClean="0">
                <a:solidFill>
                  <a:srgbClr val="C00000"/>
                </a:solidFill>
                <a:cs typeface="Times New Roman"/>
              </a:rPr>
              <a:t>ngVLA</a:t>
            </a:r>
            <a:r>
              <a:rPr lang="en-US" sz="1400" dirty="0" smtClean="0">
                <a:solidFill>
                  <a:srgbClr val="C00000"/>
                </a:solidFill>
                <a:cs typeface="Times New Roman"/>
              </a:rPr>
              <a:t> </a:t>
            </a:r>
            <a:r>
              <a:rPr lang="en-US" sz="1400" dirty="0">
                <a:solidFill>
                  <a:srgbClr val="C00000"/>
                </a:solidFill>
                <a:cs typeface="Times New Roman"/>
              </a:rPr>
              <a:t>superb for terrestrial planet formation, dense gas history, baryon </a:t>
            </a:r>
            <a:r>
              <a:rPr lang="en-US" sz="1400" dirty="0" smtClean="0">
                <a:solidFill>
                  <a:srgbClr val="C00000"/>
                </a:solidFill>
                <a:cs typeface="Times New Roman"/>
              </a:rPr>
              <a:t>cycling</a:t>
            </a:r>
            <a:endParaRPr lang="en-US" sz="1400" b="1" dirty="0" smtClean="0">
              <a:solidFill>
                <a:srgbClr val="C00000"/>
              </a:solidFill>
              <a:cs typeface="Times New Roman"/>
            </a:endParaRPr>
          </a:p>
          <a:p>
            <a:pPr marL="308610" lvl="1" indent="-182880">
              <a:buFont typeface="Arial" charset="0"/>
              <a:buChar char="•"/>
            </a:pPr>
            <a:r>
              <a:rPr lang="en-US" sz="1400" b="1" dirty="0" smtClean="0">
                <a:cs typeface="Times New Roman"/>
              </a:rPr>
              <a:t>&gt; 3cm: </a:t>
            </a:r>
            <a:r>
              <a:rPr lang="en-US" sz="1400" dirty="0" smtClean="0">
                <a:cs typeface="Times New Roman"/>
              </a:rPr>
              <a:t>SKA superb </a:t>
            </a:r>
            <a:r>
              <a:rPr lang="en-US" sz="1400" dirty="0">
                <a:cs typeface="Times New Roman"/>
              </a:rPr>
              <a:t>for pulsars, reionization, HI + continuum surveys  </a:t>
            </a:r>
          </a:p>
        </p:txBody>
      </p:sp>
    </p:spTree>
    <p:extLst>
      <p:ext uri="{BB962C8B-B14F-4D97-AF65-F5344CB8AC3E}">
        <p14:creationId xmlns:p14="http://schemas.microsoft.com/office/powerpoint/2010/main" val="6827830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92088" y="-43678"/>
            <a:ext cx="6823592" cy="671808"/>
          </a:xfrm>
        </p:spPr>
        <p:txBody>
          <a:bodyPr>
            <a:normAutofit fontScale="90000"/>
          </a:bodyPr>
          <a:lstStyle/>
          <a:p>
            <a:pPr algn="ctr"/>
            <a:r>
              <a:rPr lang="en-US" sz="2800" b="1" dirty="0" err="1" smtClean="0"/>
              <a:t>ngVLA</a:t>
            </a:r>
            <a:r>
              <a:rPr lang="en-US" sz="2800" b="1" dirty="0" smtClean="0"/>
              <a:t> Key Science Mission</a:t>
            </a:r>
            <a:br>
              <a:rPr lang="en-US" sz="2800" b="1" dirty="0" smtClean="0"/>
            </a:br>
            <a:r>
              <a:rPr lang="en-US" sz="2000" dirty="0" smtClean="0"/>
              <a:t>(</a:t>
            </a:r>
            <a:r>
              <a:rPr lang="en-US" sz="2000" dirty="0" err="1" smtClean="0"/>
              <a:t>ngVLA</a:t>
            </a:r>
            <a:r>
              <a:rPr lang="en-US" sz="2000" dirty="0" smtClean="0"/>
              <a:t> memo #19)</a:t>
            </a:r>
            <a:endParaRPr lang="en-US" sz="2000" dirty="0"/>
          </a:p>
        </p:txBody>
      </p:sp>
      <p:sp>
        <p:nvSpPr>
          <p:cNvPr id="29" name="TextBox 28"/>
          <p:cNvSpPr txBox="1"/>
          <p:nvPr/>
        </p:nvSpPr>
        <p:spPr>
          <a:xfrm>
            <a:off x="-66604" y="604874"/>
            <a:ext cx="6540883" cy="1815882"/>
          </a:xfrm>
          <a:prstGeom prst="rect">
            <a:avLst/>
          </a:prstGeom>
          <a:noFill/>
        </p:spPr>
        <p:txBody>
          <a:bodyPr wrap="square" rtlCol="0">
            <a:spAutoFit/>
          </a:bodyPr>
          <a:lstStyle/>
          <a:p>
            <a:pPr marL="388620" indent="-285750">
              <a:spcBef>
                <a:spcPts val="338"/>
              </a:spcBef>
              <a:buFont typeface="Wingdings" charset="2"/>
              <a:buChar char="Ø"/>
            </a:pPr>
            <a:r>
              <a:rPr lang="en-US" sz="1400" b="1" i="1" dirty="0" smtClean="0">
                <a:cs typeface="Times New Roman"/>
              </a:rPr>
              <a:t>Unveiling the Formation of Solar System Analogues</a:t>
            </a:r>
          </a:p>
          <a:p>
            <a:pPr marL="285750" indent="-182880">
              <a:spcBef>
                <a:spcPts val="338"/>
              </a:spcBef>
              <a:buFont typeface="Wingdings" charset="2"/>
              <a:buChar char="Ø"/>
            </a:pPr>
            <a:endParaRPr lang="en-US" sz="200" b="1" i="1" dirty="0" smtClean="0">
              <a:cs typeface="Times New Roman"/>
            </a:endParaRPr>
          </a:p>
          <a:p>
            <a:pPr marL="388620" indent="-285750">
              <a:spcBef>
                <a:spcPts val="338"/>
              </a:spcBef>
              <a:buFont typeface="Wingdings" charset="2"/>
              <a:buChar char="Ø"/>
            </a:pPr>
            <a:r>
              <a:rPr lang="en-US" sz="1400" b="1" i="1" dirty="0" smtClean="0">
                <a:cs typeface="Times New Roman"/>
              </a:rPr>
              <a:t>Probing </a:t>
            </a:r>
            <a:r>
              <a:rPr lang="en-US" sz="1400" b="1" i="1" dirty="0">
                <a:cs typeface="Times New Roman"/>
              </a:rPr>
              <a:t>the Initial Conditions for Planetary Systems and Life with </a:t>
            </a:r>
            <a:r>
              <a:rPr lang="en-US" sz="1400" b="1" i="1" dirty="0" err="1" smtClean="0">
                <a:cs typeface="Times New Roman"/>
              </a:rPr>
              <a:t>Astrochemistry</a:t>
            </a:r>
            <a:endParaRPr lang="en-US" sz="200" dirty="0" smtClean="0">
              <a:cs typeface="Times New Roman"/>
            </a:endParaRPr>
          </a:p>
          <a:p>
            <a:pPr marL="285750" indent="-182880">
              <a:spcBef>
                <a:spcPts val="338"/>
              </a:spcBef>
              <a:buFont typeface="Wingdings" charset="2"/>
              <a:buChar char="Ø"/>
            </a:pPr>
            <a:endParaRPr lang="en-US" sz="200" b="1" i="1" dirty="0" smtClean="0">
              <a:cs typeface="Times New Roman"/>
            </a:endParaRPr>
          </a:p>
          <a:p>
            <a:pPr marL="388620" indent="-285750">
              <a:spcBef>
                <a:spcPts val="338"/>
              </a:spcBef>
              <a:buFont typeface="Wingdings" charset="2"/>
              <a:buChar char="Ø"/>
            </a:pPr>
            <a:r>
              <a:rPr lang="en-US" sz="1400" b="1" i="1" dirty="0" smtClean="0">
                <a:cs typeface="Times New Roman"/>
              </a:rPr>
              <a:t>Charting the Assembly</a:t>
            </a:r>
            <a:r>
              <a:rPr lang="en-US" sz="1400" b="1" i="1" dirty="0">
                <a:cs typeface="Times New Roman"/>
              </a:rPr>
              <a:t>, Structure, and Evolution of Galaxies O</a:t>
            </a:r>
            <a:r>
              <a:rPr lang="en-US" sz="1400" b="1" i="1" dirty="0" smtClean="0">
                <a:cs typeface="Times New Roman"/>
              </a:rPr>
              <a:t>ver Cosmic Time</a:t>
            </a:r>
          </a:p>
          <a:p>
            <a:pPr marL="171450" indent="-182880">
              <a:spcBef>
                <a:spcPts val="338"/>
              </a:spcBef>
              <a:buFont typeface="Wingdings" charset="2"/>
              <a:buChar char="Ø"/>
            </a:pPr>
            <a:endParaRPr lang="en-US" sz="200" dirty="0" smtClean="0"/>
          </a:p>
          <a:p>
            <a:pPr marL="388620" indent="-285750">
              <a:spcBef>
                <a:spcPts val="338"/>
              </a:spcBef>
              <a:buFont typeface="Wingdings" charset="2"/>
              <a:buChar char="Ø"/>
            </a:pPr>
            <a:r>
              <a:rPr lang="en-US" sz="1400" b="1" i="1" dirty="0" smtClean="0"/>
              <a:t>Using Pulsars </a:t>
            </a:r>
            <a:r>
              <a:rPr lang="en-US" sz="1400" b="1" i="1" dirty="0"/>
              <a:t>in the Galactic Center as Fundamental Tests of Gravity</a:t>
            </a:r>
          </a:p>
          <a:p>
            <a:pPr marL="171450" indent="-182880">
              <a:spcBef>
                <a:spcPts val="338"/>
              </a:spcBef>
              <a:buFont typeface="Wingdings" charset="2"/>
              <a:buChar char="Ø"/>
            </a:pPr>
            <a:endParaRPr lang="en-US" sz="200" dirty="0" smtClean="0"/>
          </a:p>
          <a:p>
            <a:pPr marL="388620" indent="-285750">
              <a:spcBef>
                <a:spcPts val="338"/>
              </a:spcBef>
              <a:buFont typeface="Wingdings" charset="2"/>
              <a:buChar char="Ø"/>
            </a:pPr>
            <a:r>
              <a:rPr lang="en-US" sz="1400" b="1" i="1" dirty="0" smtClean="0"/>
              <a:t>Black Hole formation and physics and time domain astronomy (GW, FRBs, GRBs</a:t>
            </a:r>
            <a:r>
              <a:rPr lang="mr-IN" sz="1400" b="1" i="1" dirty="0" smtClean="0"/>
              <a:t>…</a:t>
            </a:r>
            <a:r>
              <a:rPr lang="en-US" sz="1400" b="1" i="1" dirty="0" smtClean="0"/>
              <a:t>)</a:t>
            </a:r>
            <a:endParaRPr lang="en-US" sz="1400" b="1" i="1" dirty="0" smtClean="0">
              <a:solidFill>
                <a:srgbClr val="C00000"/>
              </a:solidFill>
            </a:endParaRPr>
          </a:p>
        </p:txBody>
      </p:sp>
      <p:pic>
        <p:nvPicPr>
          <p:cNvPr id="32" name="Picture 31"/>
          <p:cNvPicPr>
            <a:picLocks noChangeAspect="1"/>
          </p:cNvPicPr>
          <p:nvPr/>
        </p:nvPicPr>
        <p:blipFill rotWithShape="1">
          <a:blip r:embed="rId3" cstate="hqprint">
            <a:extLst>
              <a:ext uri="{28A0092B-C50C-407E-A947-70E740481C1C}">
                <a14:useLocalDpi xmlns:a14="http://schemas.microsoft.com/office/drawing/2010/main"/>
              </a:ext>
            </a:extLst>
          </a:blip>
          <a:srcRect l="-315"/>
          <a:stretch/>
        </p:blipFill>
        <p:spPr>
          <a:xfrm>
            <a:off x="5996428" y="1782955"/>
            <a:ext cx="3108960" cy="1207211"/>
          </a:xfrm>
          <a:prstGeom prst="rect">
            <a:avLst/>
          </a:prstGeom>
        </p:spPr>
      </p:pic>
      <p:grpSp>
        <p:nvGrpSpPr>
          <p:cNvPr id="60" name="Group 59"/>
          <p:cNvGrpSpPr>
            <a:grpSpLocks noChangeAspect="1"/>
          </p:cNvGrpSpPr>
          <p:nvPr/>
        </p:nvGrpSpPr>
        <p:grpSpPr>
          <a:xfrm>
            <a:off x="35078" y="2699040"/>
            <a:ext cx="3574707" cy="1827017"/>
            <a:chOff x="5351336" y="2468346"/>
            <a:chExt cx="3685534" cy="1883661"/>
          </a:xfrm>
        </p:grpSpPr>
        <p:grpSp>
          <p:nvGrpSpPr>
            <p:cNvPr id="4" name="Group 3"/>
            <p:cNvGrpSpPr>
              <a:grpSpLocks noChangeAspect="1"/>
            </p:cNvGrpSpPr>
            <p:nvPr/>
          </p:nvGrpSpPr>
          <p:grpSpPr>
            <a:xfrm>
              <a:off x="5351336" y="2468346"/>
              <a:ext cx="3685534" cy="1883661"/>
              <a:chOff x="1752279" y="1583468"/>
              <a:chExt cx="5141715" cy="2627911"/>
            </a:xfrm>
          </p:grpSpPr>
          <p:pic>
            <p:nvPicPr>
              <p:cNvPr id="35" name="Picture 34" descr="PPD3.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4403461" y="1628529"/>
                <a:ext cx="2451608" cy="2499871"/>
              </a:xfrm>
              <a:prstGeom prst="rect">
                <a:avLst/>
              </a:prstGeom>
            </p:spPr>
          </p:pic>
          <p:grpSp>
            <p:nvGrpSpPr>
              <p:cNvPr id="3" name="Group 2"/>
              <p:cNvGrpSpPr/>
              <p:nvPr/>
            </p:nvGrpSpPr>
            <p:grpSpPr>
              <a:xfrm>
                <a:off x="1752279" y="1583468"/>
                <a:ext cx="5141715" cy="2627911"/>
                <a:chOff x="1788321" y="1541497"/>
                <a:chExt cx="5141715" cy="2627911"/>
              </a:xfrm>
            </p:grpSpPr>
            <p:pic>
              <p:nvPicPr>
                <p:cNvPr id="33" name="Picture 32" descr="Screen Shot 2015-07-18 at 7.32.35 A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88321" y="1541497"/>
                  <a:ext cx="2658647" cy="2627911"/>
                </a:xfrm>
                <a:prstGeom prst="rect">
                  <a:avLst/>
                </a:prstGeom>
              </p:spPr>
            </p:pic>
            <p:sp>
              <p:nvSpPr>
                <p:cNvPr id="36" name="TextBox 35"/>
                <p:cNvSpPr txBox="1"/>
                <p:nvPr/>
              </p:nvSpPr>
              <p:spPr>
                <a:xfrm>
                  <a:off x="4491801" y="1585849"/>
                  <a:ext cx="2438235" cy="354155"/>
                </a:xfrm>
                <a:prstGeom prst="rect">
                  <a:avLst/>
                </a:prstGeom>
                <a:noFill/>
              </p:spPr>
              <p:txBody>
                <a:bodyPr wrap="square" rtlCol="0">
                  <a:spAutoFit/>
                </a:bodyPr>
                <a:lstStyle/>
                <a:p>
                  <a:pPr algn="r">
                    <a:spcBef>
                      <a:spcPts val="338"/>
                    </a:spcBef>
                  </a:pPr>
                  <a:r>
                    <a:rPr lang="en-US" sz="1000" dirty="0">
                      <a:solidFill>
                        <a:schemeClr val="bg1"/>
                      </a:solidFill>
                      <a:latin typeface="Times New Roman"/>
                      <a:cs typeface="Times New Roman"/>
                    </a:rPr>
                    <a:t>ngVLA 100hr 25GHz 10mas </a:t>
                  </a:r>
                </a:p>
              </p:txBody>
            </p:sp>
            <p:sp>
              <p:nvSpPr>
                <p:cNvPr id="37" name="TextBox 36"/>
                <p:cNvSpPr txBox="1"/>
                <p:nvPr/>
              </p:nvSpPr>
              <p:spPr>
                <a:xfrm>
                  <a:off x="4624612" y="3759326"/>
                  <a:ext cx="2253930" cy="400286"/>
                </a:xfrm>
                <a:prstGeom prst="rect">
                  <a:avLst/>
                </a:prstGeom>
                <a:noFill/>
              </p:spPr>
              <p:txBody>
                <a:bodyPr wrap="square" rtlCol="0">
                  <a:spAutoFit/>
                </a:bodyPr>
                <a:lstStyle/>
                <a:p>
                  <a:r>
                    <a:rPr lang="en-US" sz="1013" dirty="0">
                      <a:solidFill>
                        <a:schemeClr val="bg1"/>
                      </a:solidFill>
                      <a:latin typeface="Times New Roman"/>
                      <a:cs typeface="Times New Roman"/>
                    </a:rPr>
                    <a:t>rms = 90nJy/bm = 1K</a:t>
                  </a:r>
                </a:p>
              </p:txBody>
            </p:sp>
            <p:sp>
              <p:nvSpPr>
                <p:cNvPr id="38" name="TextBox 37"/>
                <p:cNvSpPr txBox="1"/>
                <p:nvPr/>
              </p:nvSpPr>
              <p:spPr>
                <a:xfrm>
                  <a:off x="2894569" y="1597849"/>
                  <a:ext cx="1805251" cy="619771"/>
                </a:xfrm>
                <a:prstGeom prst="rect">
                  <a:avLst/>
                </a:prstGeom>
                <a:noFill/>
              </p:spPr>
              <p:txBody>
                <a:bodyPr wrap="square" rtlCol="0">
                  <a:spAutoFit/>
                </a:bodyPr>
                <a:lstStyle/>
                <a:p>
                  <a:r>
                    <a:rPr lang="en-US" sz="1100" smtClean="0">
                      <a:solidFill>
                        <a:schemeClr val="bg1"/>
                      </a:solidFill>
                      <a:latin typeface="Times New Roman" charset="0"/>
                      <a:ea typeface="Times New Roman" charset="0"/>
                      <a:cs typeface="Times New Roman" charset="0"/>
                    </a:rPr>
                    <a:t>Saturn </a:t>
                  </a:r>
                  <a:r>
                    <a:rPr lang="en-US" sz="1100" dirty="0">
                      <a:solidFill>
                        <a:schemeClr val="bg1"/>
                      </a:solidFill>
                      <a:latin typeface="Times New Roman" charset="0"/>
                      <a:ea typeface="Times New Roman" charset="0"/>
                      <a:cs typeface="Times New Roman" charset="0"/>
                    </a:rPr>
                    <a:t>@</a:t>
                  </a:r>
                  <a:r>
                    <a:rPr lang="en-US" sz="1100" dirty="0" smtClean="0">
                      <a:solidFill>
                        <a:schemeClr val="bg1"/>
                      </a:solidFill>
                      <a:latin typeface="Times New Roman" charset="0"/>
                      <a:ea typeface="Times New Roman" charset="0"/>
                      <a:cs typeface="Times New Roman" charset="0"/>
                    </a:rPr>
                    <a:t>13AU </a:t>
                  </a:r>
                </a:p>
                <a:p>
                  <a:r>
                    <a:rPr lang="en-US" sz="1100" dirty="0" smtClean="0">
                      <a:solidFill>
                        <a:schemeClr val="bg1"/>
                      </a:solidFill>
                      <a:latin typeface="Times New Roman" charset="0"/>
                      <a:ea typeface="Times New Roman" charset="0"/>
                      <a:cs typeface="Times New Roman" charset="0"/>
                    </a:rPr>
                    <a:t>Jupiter </a:t>
                  </a:r>
                  <a:r>
                    <a:rPr lang="en-US" sz="1100" dirty="0">
                      <a:solidFill>
                        <a:schemeClr val="bg1"/>
                      </a:solidFill>
                      <a:latin typeface="Times New Roman" charset="0"/>
                      <a:ea typeface="Times New Roman" charset="0"/>
                      <a:cs typeface="Times New Roman" charset="0"/>
                    </a:rPr>
                    <a:t>@</a:t>
                  </a:r>
                  <a:r>
                    <a:rPr lang="en-US" sz="1100" dirty="0" smtClean="0">
                      <a:solidFill>
                        <a:schemeClr val="bg1"/>
                      </a:solidFill>
                      <a:latin typeface="Times New Roman" charset="0"/>
                      <a:ea typeface="Times New Roman" charset="0"/>
                      <a:cs typeface="Times New Roman" charset="0"/>
                    </a:rPr>
                    <a:t>6AU</a:t>
                  </a:r>
                  <a:endParaRPr lang="en-US" sz="1100" dirty="0">
                    <a:solidFill>
                      <a:schemeClr val="bg1"/>
                    </a:solidFill>
                    <a:latin typeface="Times New Roman" charset="0"/>
                    <a:ea typeface="Times New Roman" charset="0"/>
                    <a:cs typeface="Times New Roman" charset="0"/>
                  </a:endParaRPr>
                </a:p>
              </p:txBody>
            </p:sp>
            <p:sp>
              <p:nvSpPr>
                <p:cNvPr id="34" name="TextBox 33"/>
                <p:cNvSpPr txBox="1"/>
                <p:nvPr/>
              </p:nvSpPr>
              <p:spPr>
                <a:xfrm>
                  <a:off x="1897764" y="3730264"/>
                  <a:ext cx="1282679" cy="372262"/>
                </a:xfrm>
                <a:prstGeom prst="rect">
                  <a:avLst/>
                </a:prstGeom>
                <a:noFill/>
              </p:spPr>
              <p:txBody>
                <a:bodyPr wrap="square" rtlCol="0">
                  <a:spAutoFit/>
                </a:bodyPr>
                <a:lstStyle/>
                <a:p>
                  <a:r>
                    <a:rPr lang="en-US" sz="900" dirty="0">
                      <a:solidFill>
                        <a:srgbClr val="FFFFFF"/>
                      </a:solidFill>
                    </a:rPr>
                    <a:t>0.1” = 13AU</a:t>
                  </a:r>
                </a:p>
              </p:txBody>
            </p:sp>
          </p:grpSp>
        </p:grpSp>
        <p:cxnSp>
          <p:nvCxnSpPr>
            <p:cNvPr id="47" name="Straight Arrow Connector 46"/>
            <p:cNvCxnSpPr/>
            <p:nvPr/>
          </p:nvCxnSpPr>
          <p:spPr>
            <a:xfrm flipH="1">
              <a:off x="5769686" y="2653211"/>
              <a:ext cx="424618" cy="77261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H="1">
              <a:off x="6063412" y="2942746"/>
              <a:ext cx="285784" cy="50911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pic>
        <p:nvPicPr>
          <p:cNvPr id="5" name="Picture 4"/>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964160" y="2986248"/>
            <a:ext cx="3154680" cy="1478280"/>
          </a:xfrm>
          <a:prstGeom prst="rect">
            <a:avLst/>
          </a:prstGeom>
        </p:spPr>
      </p:pic>
      <p:grpSp>
        <p:nvGrpSpPr>
          <p:cNvPr id="28" name="Group 27"/>
          <p:cNvGrpSpPr>
            <a:grpSpLocks noChangeAspect="1"/>
          </p:cNvGrpSpPr>
          <p:nvPr/>
        </p:nvGrpSpPr>
        <p:grpSpPr>
          <a:xfrm>
            <a:off x="3601238" y="2743664"/>
            <a:ext cx="2371266" cy="1664208"/>
            <a:chOff x="6651473" y="1296343"/>
            <a:chExt cx="4779965" cy="3408053"/>
          </a:xfrm>
        </p:grpSpPr>
        <p:pic>
          <p:nvPicPr>
            <p:cNvPr id="30" name="Picture 2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51473" y="1296343"/>
              <a:ext cx="4779965" cy="3408053"/>
            </a:xfrm>
            <a:prstGeom prst="rect">
              <a:avLst/>
            </a:prstGeom>
            <a:ln>
              <a:noFill/>
            </a:ln>
          </p:spPr>
        </p:pic>
        <p:sp>
          <p:nvSpPr>
            <p:cNvPr id="31" name="TextBox 30"/>
            <p:cNvSpPr txBox="1"/>
            <p:nvPr/>
          </p:nvSpPr>
          <p:spPr>
            <a:xfrm>
              <a:off x="10422619" y="1454467"/>
              <a:ext cx="858484" cy="567095"/>
            </a:xfrm>
            <a:prstGeom prst="rect">
              <a:avLst/>
            </a:prstGeom>
            <a:noFill/>
          </p:spPr>
          <p:txBody>
            <a:bodyPr wrap="square" rtlCol="0">
              <a:spAutoFit/>
            </a:bodyPr>
            <a:lstStyle/>
            <a:p>
              <a:r>
                <a:rPr lang="en-US" sz="1200" dirty="0"/>
                <a:t>Gas</a:t>
              </a:r>
            </a:p>
          </p:txBody>
        </p:sp>
        <p:sp>
          <p:nvSpPr>
            <p:cNvPr id="40" name="TextBox 39"/>
            <p:cNvSpPr txBox="1"/>
            <p:nvPr/>
          </p:nvSpPr>
          <p:spPr>
            <a:xfrm>
              <a:off x="8255172" y="3758653"/>
              <a:ext cx="1067501" cy="347670"/>
            </a:xfrm>
            <a:prstGeom prst="rect">
              <a:avLst/>
            </a:prstGeom>
            <a:noFill/>
          </p:spPr>
          <p:txBody>
            <a:bodyPr wrap="square" rtlCol="0">
              <a:spAutoFit/>
            </a:bodyPr>
            <a:lstStyle/>
            <a:p>
              <a:r>
                <a:rPr lang="en-US" sz="900" dirty="0">
                  <a:solidFill>
                    <a:srgbClr val="FF0000"/>
                  </a:solidFill>
                </a:rPr>
                <a:t>ALMA</a:t>
              </a:r>
            </a:p>
          </p:txBody>
        </p:sp>
        <p:sp>
          <p:nvSpPr>
            <p:cNvPr id="41" name="TextBox 40"/>
            <p:cNvSpPr txBox="1"/>
            <p:nvPr/>
          </p:nvSpPr>
          <p:spPr>
            <a:xfrm>
              <a:off x="8432800" y="2851427"/>
              <a:ext cx="1067501" cy="347670"/>
            </a:xfrm>
            <a:prstGeom prst="rect">
              <a:avLst/>
            </a:prstGeom>
            <a:noFill/>
          </p:spPr>
          <p:txBody>
            <a:bodyPr wrap="square" rtlCol="0">
              <a:spAutoFit/>
            </a:bodyPr>
            <a:lstStyle/>
            <a:p>
              <a:r>
                <a:rPr lang="en-US" sz="900" dirty="0">
                  <a:solidFill>
                    <a:srgbClr val="008F00"/>
                  </a:solidFill>
                </a:rPr>
                <a:t>NGVLA</a:t>
              </a:r>
            </a:p>
          </p:txBody>
        </p:sp>
      </p:grpSp>
      <p:pic>
        <p:nvPicPr>
          <p:cNvPr id="42" name="Picture 41"/>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851958" y="220305"/>
            <a:ext cx="2069592" cy="1489253"/>
          </a:xfrm>
          <a:prstGeom prst="rect">
            <a:avLst/>
          </a:prstGeom>
        </p:spPr>
      </p:pic>
      <p:sp>
        <p:nvSpPr>
          <p:cNvPr id="24" name="TextBox 23"/>
          <p:cNvSpPr txBox="1"/>
          <p:nvPr/>
        </p:nvSpPr>
        <p:spPr>
          <a:xfrm>
            <a:off x="5037122" y="3906831"/>
            <a:ext cx="904415" cy="248209"/>
          </a:xfrm>
          <a:prstGeom prst="rect">
            <a:avLst/>
          </a:prstGeom>
          <a:noFill/>
        </p:spPr>
        <p:txBody>
          <a:bodyPr wrap="none" rtlCol="0">
            <a:spAutoFit/>
          </a:bodyPr>
          <a:lstStyle/>
          <a:p>
            <a:r>
              <a:rPr lang="en-US" sz="1013" dirty="0">
                <a:latin typeface="Gill Sans MT" panose="020B0502020104020203" pitchFamily="34" charset="0"/>
              </a:rPr>
              <a:t>Decarli+2016</a:t>
            </a:r>
          </a:p>
        </p:txBody>
      </p:sp>
      <p:sp>
        <p:nvSpPr>
          <p:cNvPr id="25" name="TextBox 24"/>
          <p:cNvSpPr txBox="1"/>
          <p:nvPr/>
        </p:nvSpPr>
        <p:spPr>
          <a:xfrm>
            <a:off x="5995127" y="4212325"/>
            <a:ext cx="915635" cy="248209"/>
          </a:xfrm>
          <a:prstGeom prst="rect">
            <a:avLst/>
          </a:prstGeom>
          <a:noFill/>
        </p:spPr>
        <p:txBody>
          <a:bodyPr wrap="none" rtlCol="0">
            <a:spAutoFit/>
          </a:bodyPr>
          <a:lstStyle/>
          <a:p>
            <a:r>
              <a:rPr lang="en-US" sz="1013" dirty="0" smtClean="0">
                <a:solidFill>
                  <a:schemeClr val="bg1"/>
                </a:solidFill>
                <a:latin typeface="Gill Sans MT" panose="020B0502020104020203" pitchFamily="34" charset="0"/>
              </a:rPr>
              <a:t>HI + CO(1-0)</a:t>
            </a:r>
            <a:endParaRPr lang="en-US" sz="1013" dirty="0">
              <a:solidFill>
                <a:schemeClr val="bg1"/>
              </a:solidFill>
              <a:latin typeface="Gill Sans MT" panose="020B0502020104020203" pitchFamily="34" charset="0"/>
            </a:endParaRPr>
          </a:p>
        </p:txBody>
      </p:sp>
      <p:sp>
        <p:nvSpPr>
          <p:cNvPr id="26" name="TextBox 25"/>
          <p:cNvSpPr txBox="1"/>
          <p:nvPr/>
        </p:nvSpPr>
        <p:spPr>
          <a:xfrm>
            <a:off x="8545155" y="4193459"/>
            <a:ext cx="639919" cy="248209"/>
          </a:xfrm>
          <a:prstGeom prst="rect">
            <a:avLst/>
          </a:prstGeom>
          <a:noFill/>
        </p:spPr>
        <p:txBody>
          <a:bodyPr wrap="none" rtlCol="0">
            <a:spAutoFit/>
          </a:bodyPr>
          <a:lstStyle/>
          <a:p>
            <a:r>
              <a:rPr lang="en-US" sz="1013" smtClean="0">
                <a:solidFill>
                  <a:schemeClr val="bg1"/>
                </a:solidFill>
                <a:latin typeface="Gill Sans MT" panose="020B0502020104020203" pitchFamily="34" charset="0"/>
              </a:rPr>
              <a:t>CO(2-1)</a:t>
            </a:r>
            <a:endParaRPr lang="en-US" sz="1013" dirty="0">
              <a:solidFill>
                <a:schemeClr val="bg1"/>
              </a:solidFill>
              <a:latin typeface="Gill Sans MT" panose="020B0502020104020203" pitchFamily="34" charset="0"/>
            </a:endParaRPr>
          </a:p>
        </p:txBody>
      </p:sp>
      <p:sp>
        <p:nvSpPr>
          <p:cNvPr id="6" name="Slide Number Placeholder 5"/>
          <p:cNvSpPr>
            <a:spLocks noGrp="1"/>
          </p:cNvSpPr>
          <p:nvPr>
            <p:ph type="sldNum" sz="quarter" idx="12"/>
          </p:nvPr>
        </p:nvSpPr>
        <p:spPr/>
        <p:txBody>
          <a:bodyPr/>
          <a:lstStyle/>
          <a:p>
            <a:fld id="{C007A3FA-37C8-B64A-9EE6-D07431EEED58}" type="slidenum">
              <a:rPr lang="en-US" smtClean="0"/>
              <a:t>6</a:t>
            </a:fld>
            <a:endParaRPr lang="en-US"/>
          </a:p>
        </p:txBody>
      </p:sp>
    </p:spTree>
    <p:extLst>
      <p:ext uri="{BB962C8B-B14F-4D97-AF65-F5344CB8AC3E}">
        <p14:creationId xmlns:p14="http://schemas.microsoft.com/office/powerpoint/2010/main" val="1176645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453287" y="153176"/>
            <a:ext cx="3547739" cy="400110"/>
          </a:xfrm>
          <a:prstGeom prst="rect">
            <a:avLst/>
          </a:prstGeom>
          <a:noFill/>
        </p:spPr>
        <p:txBody>
          <a:bodyPr wrap="square" rtlCol="0">
            <a:spAutoFit/>
          </a:bodyPr>
          <a:lstStyle/>
          <a:p>
            <a:r>
              <a:rPr lang="en-US" sz="2000" dirty="0">
                <a:solidFill>
                  <a:schemeClr val="bg1"/>
                </a:solidFill>
                <a:latin typeface="Times New Roman"/>
                <a:cs typeface="Times New Roman"/>
              </a:rPr>
              <a:t>Terrestrial zone planet formation</a:t>
            </a:r>
          </a:p>
        </p:txBody>
      </p:sp>
      <p:sp>
        <p:nvSpPr>
          <p:cNvPr id="8" name="TextBox 7"/>
          <p:cNvSpPr txBox="1"/>
          <p:nvPr/>
        </p:nvSpPr>
        <p:spPr>
          <a:xfrm>
            <a:off x="1068767" y="831789"/>
            <a:ext cx="3410879" cy="1082348"/>
          </a:xfrm>
          <a:prstGeom prst="rect">
            <a:avLst/>
          </a:prstGeom>
          <a:noFill/>
        </p:spPr>
        <p:txBody>
          <a:bodyPr wrap="square" rtlCol="0">
            <a:spAutoFit/>
          </a:bodyPr>
          <a:lstStyle/>
          <a:p>
            <a:pPr>
              <a:spcBef>
                <a:spcPts val="450"/>
              </a:spcBef>
            </a:pPr>
            <a:r>
              <a:rPr lang="en-US" sz="1600" dirty="0">
                <a:solidFill>
                  <a:schemeClr val="bg1"/>
                </a:solidFill>
                <a:latin typeface="Times New Roman" charset="0"/>
                <a:ea typeface="Times New Roman" charset="0"/>
                <a:cs typeface="Times New Roman" charset="0"/>
              </a:rPr>
              <a:t>HL Tau: R</a:t>
            </a:r>
            <a:r>
              <a:rPr lang="en-US" sz="1600" dirty="0" smtClean="0">
                <a:solidFill>
                  <a:schemeClr val="bg1"/>
                </a:solidFill>
                <a:latin typeface="Times New Roman" charset="0"/>
                <a:ea typeface="Times New Roman" charset="0"/>
                <a:cs typeface="Times New Roman" charset="0"/>
              </a:rPr>
              <a:t>osetta Stone of </a:t>
            </a:r>
            <a:r>
              <a:rPr lang="en-US" sz="1600" dirty="0">
                <a:solidFill>
                  <a:schemeClr val="bg1"/>
                </a:solidFill>
                <a:latin typeface="Times New Roman" charset="0"/>
                <a:ea typeface="Times New Roman" charset="0"/>
                <a:cs typeface="Times New Roman" charset="0"/>
              </a:rPr>
              <a:t>planet formation around Solar-mass </a:t>
            </a:r>
            <a:r>
              <a:rPr lang="en-US" sz="1600" dirty="0" err="1">
                <a:solidFill>
                  <a:schemeClr val="bg1"/>
                </a:solidFill>
                <a:latin typeface="Times New Roman" charset="0"/>
                <a:ea typeface="Times New Roman" charset="0"/>
                <a:cs typeface="Times New Roman" charset="0"/>
              </a:rPr>
              <a:t>protostar</a:t>
            </a:r>
            <a:r>
              <a:rPr lang="en-US" sz="1600" dirty="0">
                <a:solidFill>
                  <a:schemeClr val="bg1"/>
                </a:solidFill>
                <a:latin typeface="Times New Roman" charset="0"/>
                <a:ea typeface="Times New Roman" charset="0"/>
                <a:cs typeface="Times New Roman" charset="0"/>
              </a:rPr>
              <a:t> </a:t>
            </a:r>
          </a:p>
          <a:p>
            <a:pPr marL="257175" indent="-257175">
              <a:spcBef>
                <a:spcPts val="450"/>
              </a:spcBef>
              <a:buFont typeface="Arial" charset="0"/>
              <a:buChar char="•"/>
            </a:pPr>
            <a:r>
              <a:rPr lang="en-US" sz="1200" dirty="0">
                <a:solidFill>
                  <a:schemeClr val="bg1"/>
                </a:solidFill>
                <a:latin typeface="Times New Roman" charset="0"/>
                <a:ea typeface="Times New Roman" charset="0"/>
                <a:cs typeface="Times New Roman" charset="0"/>
              </a:rPr>
              <a:t>Distance = 140pc</a:t>
            </a:r>
          </a:p>
          <a:p>
            <a:pPr marL="257175" lvl="1" indent="-257175">
              <a:spcBef>
                <a:spcPts val="450"/>
              </a:spcBef>
              <a:buFont typeface="Arial"/>
              <a:buChar char="•"/>
            </a:pPr>
            <a:r>
              <a:rPr lang="en-US" sz="1200" dirty="0">
                <a:solidFill>
                  <a:schemeClr val="bg1"/>
                </a:solidFill>
                <a:latin typeface="Times New Roman" charset="0"/>
                <a:ea typeface="Times New Roman" charset="0"/>
                <a:cs typeface="Times New Roman" charset="0"/>
              </a:rPr>
              <a:t>1Myr </a:t>
            </a:r>
            <a:r>
              <a:rPr lang="en-US" sz="1200" dirty="0" err="1">
                <a:solidFill>
                  <a:schemeClr val="bg1"/>
                </a:solidFill>
                <a:latin typeface="Times New Roman" charset="0"/>
                <a:ea typeface="Times New Roman" charset="0"/>
                <a:cs typeface="Times New Roman" charset="0"/>
              </a:rPr>
              <a:t>protostar</a:t>
            </a:r>
            <a:r>
              <a:rPr lang="en-US" sz="1200" dirty="0">
                <a:solidFill>
                  <a:schemeClr val="bg1"/>
                </a:solidFill>
                <a:latin typeface="Times New Roman" charset="0"/>
                <a:ea typeface="Times New Roman" charset="0"/>
                <a:cs typeface="Times New Roman" charset="0"/>
              </a:rPr>
              <a:t> ~ 1 M</a:t>
            </a:r>
            <a:r>
              <a:rPr lang="en-US" sz="1200" baseline="-25000" dirty="0">
                <a:solidFill>
                  <a:schemeClr val="bg1"/>
                </a:solidFill>
                <a:latin typeface="Times New Roman" charset="0"/>
                <a:ea typeface="Times New Roman" charset="0"/>
                <a:cs typeface="Times New Roman" charset="0"/>
              </a:rPr>
              <a:t>o</a:t>
            </a:r>
            <a:r>
              <a:rPr lang="en-US" sz="1200" dirty="0">
                <a:solidFill>
                  <a:schemeClr val="bg1"/>
                </a:solidFill>
                <a:latin typeface="Times New Roman" charset="0"/>
                <a:ea typeface="Times New Roman" charset="0"/>
                <a:cs typeface="Times New Roman" charset="0"/>
              </a:rPr>
              <a:t> w. 0.1 M</a:t>
            </a:r>
            <a:r>
              <a:rPr lang="en-US" sz="1200" baseline="-25000" dirty="0">
                <a:solidFill>
                  <a:schemeClr val="bg1"/>
                </a:solidFill>
                <a:latin typeface="Times New Roman" charset="0"/>
                <a:ea typeface="Times New Roman" charset="0"/>
                <a:cs typeface="Times New Roman" charset="0"/>
              </a:rPr>
              <a:t>o</a:t>
            </a:r>
            <a:r>
              <a:rPr lang="en-US" sz="1200" dirty="0">
                <a:solidFill>
                  <a:schemeClr val="bg1"/>
                </a:solidFill>
                <a:latin typeface="Times New Roman" charset="0"/>
                <a:ea typeface="Times New Roman" charset="0"/>
                <a:cs typeface="Times New Roman" charset="0"/>
              </a:rPr>
              <a:t> dusty disk </a:t>
            </a:r>
          </a:p>
        </p:txBody>
      </p:sp>
      <p:grpSp>
        <p:nvGrpSpPr>
          <p:cNvPr id="2" name="Group 1"/>
          <p:cNvGrpSpPr/>
          <p:nvPr/>
        </p:nvGrpSpPr>
        <p:grpSpPr>
          <a:xfrm>
            <a:off x="4525764" y="123806"/>
            <a:ext cx="3524424" cy="2989269"/>
            <a:chOff x="4161083" y="1129852"/>
            <a:chExt cx="4982917" cy="4128989"/>
          </a:xfrm>
        </p:grpSpPr>
        <p:pic>
          <p:nvPicPr>
            <p:cNvPr id="7" name="Picture 6" descr="almahltau.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1083" y="1158240"/>
              <a:ext cx="4982917" cy="4100601"/>
            </a:xfrm>
            <a:prstGeom prst="rect">
              <a:avLst/>
            </a:prstGeom>
          </p:spPr>
        </p:pic>
        <p:cxnSp>
          <p:nvCxnSpPr>
            <p:cNvPr id="17" name="Straight Arrow Connector 16"/>
            <p:cNvCxnSpPr/>
            <p:nvPr/>
          </p:nvCxnSpPr>
          <p:spPr>
            <a:xfrm flipV="1">
              <a:off x="5242555" y="3428147"/>
              <a:ext cx="1273007" cy="1690430"/>
            </a:xfrm>
            <a:prstGeom prst="straightConnector1">
              <a:avLst/>
            </a:prstGeom>
            <a:ln w="12700">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5376548" y="1129852"/>
              <a:ext cx="2879842" cy="350727"/>
            </a:xfrm>
            <a:prstGeom prst="rect">
              <a:avLst/>
            </a:prstGeom>
            <a:noFill/>
          </p:spPr>
          <p:txBody>
            <a:bodyPr wrap="square" rtlCol="0">
              <a:spAutoFit/>
            </a:bodyPr>
            <a:lstStyle/>
            <a:p>
              <a:r>
                <a:rPr lang="en-US" sz="1050" dirty="0">
                  <a:solidFill>
                    <a:srgbClr val="FFFFFF"/>
                  </a:solidFill>
                  <a:latin typeface="Times New Roman" charset="0"/>
                  <a:ea typeface="Times New Roman" charset="0"/>
                  <a:cs typeface="Times New Roman" charset="0"/>
                </a:rPr>
                <a:t>ALMA 250GHz (Brogan ea.)</a:t>
              </a:r>
            </a:p>
          </p:txBody>
        </p:sp>
      </p:grpSp>
      <p:pic>
        <p:nvPicPr>
          <p:cNvPr id="11" name="Picture 10" descr="Screen Shot 2015-07-15 at 8.51.2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6043" y="2403464"/>
            <a:ext cx="2517559" cy="2511434"/>
          </a:xfrm>
          <a:prstGeom prst="rect">
            <a:avLst/>
          </a:prstGeom>
        </p:spPr>
      </p:pic>
      <p:sp>
        <p:nvSpPr>
          <p:cNvPr id="12" name="TextBox 11"/>
          <p:cNvSpPr txBox="1"/>
          <p:nvPr/>
        </p:nvSpPr>
        <p:spPr>
          <a:xfrm>
            <a:off x="4272248" y="3011528"/>
            <a:ext cx="2571482" cy="461665"/>
          </a:xfrm>
          <a:prstGeom prst="rect">
            <a:avLst/>
          </a:prstGeom>
          <a:noFill/>
        </p:spPr>
        <p:txBody>
          <a:bodyPr wrap="square" rtlCol="0">
            <a:spAutoFit/>
          </a:bodyPr>
          <a:lstStyle/>
          <a:p>
            <a:r>
              <a:rPr lang="en-US" sz="1200" dirty="0">
                <a:solidFill>
                  <a:schemeClr val="bg1"/>
                </a:solidFill>
                <a:latin typeface="Times New Roman" charset="0"/>
                <a:ea typeface="Times New Roman" charset="0"/>
                <a:cs typeface="Times New Roman" charset="0"/>
              </a:rPr>
              <a:t>Inner ~ 10AU optically thick at mm wavelengths = ‘</a:t>
            </a:r>
            <a:r>
              <a:rPr lang="en-US" sz="1200" dirty="0" err="1">
                <a:solidFill>
                  <a:schemeClr val="bg1"/>
                </a:solidFill>
                <a:latin typeface="Times New Roman" charset="0"/>
                <a:ea typeface="Times New Roman" charset="0"/>
                <a:cs typeface="Times New Roman" charset="0"/>
              </a:rPr>
              <a:t>ngVLA</a:t>
            </a:r>
            <a:r>
              <a:rPr lang="en-US" sz="1200" dirty="0">
                <a:solidFill>
                  <a:schemeClr val="bg1"/>
                </a:solidFill>
                <a:latin typeface="Times New Roman" charset="0"/>
                <a:ea typeface="Times New Roman" charset="0"/>
                <a:cs typeface="Times New Roman" charset="0"/>
              </a:rPr>
              <a:t> zone’</a:t>
            </a:r>
          </a:p>
        </p:txBody>
      </p:sp>
      <p:cxnSp>
        <p:nvCxnSpPr>
          <p:cNvPr id="13" name="Straight Arrow Connector 12"/>
          <p:cNvCxnSpPr/>
          <p:nvPr/>
        </p:nvCxnSpPr>
        <p:spPr>
          <a:xfrm flipH="1">
            <a:off x="3729805" y="3223141"/>
            <a:ext cx="542443" cy="9125"/>
          </a:xfrm>
          <a:prstGeom prst="straightConnector1">
            <a:avLst/>
          </a:prstGeom>
          <a:ln w="28575" cmpd="sng">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8069750" y="990600"/>
            <a:ext cx="4575" cy="9906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7443216" y="1236301"/>
            <a:ext cx="665981" cy="415498"/>
          </a:xfrm>
          <a:prstGeom prst="rect">
            <a:avLst/>
          </a:prstGeom>
          <a:noFill/>
        </p:spPr>
        <p:txBody>
          <a:bodyPr wrap="square" rtlCol="0">
            <a:spAutoFit/>
          </a:bodyPr>
          <a:lstStyle/>
          <a:p>
            <a:r>
              <a:rPr lang="en-US" sz="1050">
                <a:solidFill>
                  <a:schemeClr val="bg1"/>
                </a:solidFill>
              </a:rPr>
              <a:t>100AU = 0.7”</a:t>
            </a:r>
          </a:p>
        </p:txBody>
      </p:sp>
      <p:sp>
        <p:nvSpPr>
          <p:cNvPr id="3" name="TextBox 2"/>
          <p:cNvSpPr txBox="1"/>
          <p:nvPr/>
        </p:nvSpPr>
        <p:spPr>
          <a:xfrm>
            <a:off x="4073601" y="4684065"/>
            <a:ext cx="1393963" cy="253916"/>
          </a:xfrm>
          <a:prstGeom prst="rect">
            <a:avLst/>
          </a:prstGeom>
          <a:noFill/>
        </p:spPr>
        <p:txBody>
          <a:bodyPr wrap="square" rtlCol="0">
            <a:spAutoFit/>
          </a:bodyPr>
          <a:lstStyle/>
          <a:p>
            <a:r>
              <a:rPr lang="en-US" sz="1050" dirty="0" err="1">
                <a:solidFill>
                  <a:schemeClr val="bg1"/>
                </a:solidFill>
              </a:rPr>
              <a:t>Isella</a:t>
            </a:r>
            <a:r>
              <a:rPr lang="en-US" sz="1050" dirty="0">
                <a:solidFill>
                  <a:schemeClr val="bg1"/>
                </a:solidFill>
              </a:rPr>
              <a:t> ea. </a:t>
            </a:r>
          </a:p>
        </p:txBody>
      </p:sp>
    </p:spTree>
    <p:extLst>
      <p:ext uri="{BB962C8B-B14F-4D97-AF65-F5344CB8AC3E}">
        <p14:creationId xmlns:p14="http://schemas.microsoft.com/office/powerpoint/2010/main" val="10492441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916452" y="123946"/>
            <a:ext cx="5240558" cy="369332"/>
          </a:xfrm>
          <a:prstGeom prst="rect">
            <a:avLst/>
          </a:prstGeom>
          <a:noFill/>
        </p:spPr>
        <p:txBody>
          <a:bodyPr wrap="square" rtlCol="0">
            <a:spAutoFit/>
          </a:bodyPr>
          <a:lstStyle/>
          <a:p>
            <a:pPr algn="ctr"/>
            <a:r>
              <a:rPr lang="en-US" sz="1800" dirty="0">
                <a:latin typeface="Times New Roman" charset="0"/>
                <a:ea typeface="Times New Roman" charset="0"/>
                <a:cs typeface="Times New Roman" charset="0"/>
              </a:rPr>
              <a:t>NGVLA: 1Myr Protoplanetary disk at 140pc distance</a:t>
            </a:r>
          </a:p>
        </p:txBody>
      </p:sp>
      <p:sp>
        <p:nvSpPr>
          <p:cNvPr id="14" name="TextBox 13"/>
          <p:cNvSpPr txBox="1"/>
          <p:nvPr/>
        </p:nvSpPr>
        <p:spPr>
          <a:xfrm>
            <a:off x="1506362" y="2919786"/>
            <a:ext cx="6188862" cy="1854354"/>
          </a:xfrm>
          <a:prstGeom prst="rect">
            <a:avLst/>
          </a:prstGeom>
          <a:solidFill>
            <a:schemeClr val="bg1"/>
          </a:solidFill>
        </p:spPr>
        <p:txBody>
          <a:bodyPr wrap="square" rtlCol="0">
            <a:spAutoFit/>
          </a:bodyPr>
          <a:lstStyle/>
          <a:p>
            <a:pPr>
              <a:spcBef>
                <a:spcPts val="450"/>
              </a:spcBef>
            </a:pPr>
            <a:r>
              <a:rPr lang="en-US" sz="1800" dirty="0" smtClean="0"/>
              <a:t>Next generation VLA and Planet formation</a:t>
            </a:r>
          </a:p>
          <a:p>
            <a:pPr marL="214313" indent="-214313">
              <a:spcBef>
                <a:spcPts val="450"/>
              </a:spcBef>
              <a:buFont typeface="Arial"/>
              <a:buChar char="•"/>
            </a:pPr>
            <a:r>
              <a:rPr lang="en-US" sz="1400" dirty="0"/>
              <a:t>P</a:t>
            </a:r>
            <a:r>
              <a:rPr lang="en-US" sz="1400" dirty="0" smtClean="0"/>
              <a:t>robe inner few AU-scales  (‘Solar-system scales’)</a:t>
            </a:r>
          </a:p>
          <a:p>
            <a:pPr marL="214313" indent="-214313">
              <a:spcBef>
                <a:spcPts val="450"/>
              </a:spcBef>
              <a:buFont typeface="Arial"/>
              <a:buChar char="•"/>
            </a:pPr>
            <a:r>
              <a:rPr lang="en-US" sz="1400" dirty="0" smtClean="0"/>
              <a:t>Measures </a:t>
            </a:r>
            <a:r>
              <a:rPr lang="en-US" sz="1400" dirty="0"/>
              <a:t>the planet initial mass function down to </a:t>
            </a:r>
            <a:r>
              <a:rPr lang="en-US" sz="1400" dirty="0" smtClean="0"/>
              <a:t>5-10 </a:t>
            </a:r>
            <a:r>
              <a:rPr lang="en-US" sz="1400" dirty="0"/>
              <a:t>Earth masses and </a:t>
            </a:r>
            <a:r>
              <a:rPr lang="en-US" sz="1400" dirty="0" smtClean="0"/>
              <a:t>unveil </a:t>
            </a:r>
            <a:r>
              <a:rPr lang="en-US" sz="1400" dirty="0"/>
              <a:t>the formation of planetary systems </a:t>
            </a:r>
            <a:r>
              <a:rPr lang="en-US" sz="1400" i="1" dirty="0">
                <a:solidFill>
                  <a:srgbClr val="FF0000"/>
                </a:solidFill>
              </a:rPr>
              <a:t>similar to our </a:t>
            </a:r>
            <a:r>
              <a:rPr lang="en-US" sz="1400" i="1" dirty="0" smtClean="0">
                <a:solidFill>
                  <a:srgbClr val="FF0000"/>
                </a:solidFill>
              </a:rPr>
              <a:t>own</a:t>
            </a:r>
          </a:p>
          <a:p>
            <a:pPr marL="214313" indent="-214313">
              <a:spcBef>
                <a:spcPts val="450"/>
              </a:spcBef>
              <a:buFont typeface="Arial"/>
              <a:buChar char="•"/>
            </a:pPr>
            <a:r>
              <a:rPr lang="en-US" sz="1400" dirty="0" smtClean="0"/>
              <a:t>Reveal </a:t>
            </a:r>
            <a:r>
              <a:rPr lang="en-US" sz="1400" dirty="0" err="1"/>
              <a:t>circumplanetary</a:t>
            </a:r>
            <a:r>
              <a:rPr lang="en-US" sz="1400" dirty="0"/>
              <a:t> disks and sub-structures in the distribution of mm-size particles created by close-in </a:t>
            </a:r>
            <a:r>
              <a:rPr lang="en-US" sz="1400" dirty="0" smtClean="0"/>
              <a:t>planets, and measure </a:t>
            </a:r>
            <a:r>
              <a:rPr lang="en-US" sz="1400" dirty="0"/>
              <a:t>the orbital motion of these features on monthly timescales</a:t>
            </a:r>
            <a:r>
              <a:rPr lang="en-US" sz="1400" dirty="0" smtClean="0"/>
              <a:t>.</a:t>
            </a:r>
            <a:endParaRPr lang="en-US" sz="1400" dirty="0"/>
          </a:p>
        </p:txBody>
      </p:sp>
      <p:grpSp>
        <p:nvGrpSpPr>
          <p:cNvPr id="4" name="Group 3"/>
          <p:cNvGrpSpPr/>
          <p:nvPr/>
        </p:nvGrpSpPr>
        <p:grpSpPr>
          <a:xfrm>
            <a:off x="1170746" y="543450"/>
            <a:ext cx="6727125" cy="2288512"/>
            <a:chOff x="36995" y="650080"/>
            <a:chExt cx="8969500" cy="3051349"/>
          </a:xfrm>
        </p:grpSpPr>
        <p:pic>
          <p:nvPicPr>
            <p:cNvPr id="5" name="Picture 4" descr="Screen Shot 2015-07-18 at 7.32.3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95" y="699288"/>
              <a:ext cx="2930794" cy="2896912"/>
            </a:xfrm>
            <a:prstGeom prst="rect">
              <a:avLst/>
            </a:prstGeom>
          </p:spPr>
        </p:pic>
        <p:grpSp>
          <p:nvGrpSpPr>
            <p:cNvPr id="19" name="Group 18"/>
            <p:cNvGrpSpPr/>
            <p:nvPr/>
          </p:nvGrpSpPr>
          <p:grpSpPr>
            <a:xfrm>
              <a:off x="3115695" y="650080"/>
              <a:ext cx="3086813" cy="3051349"/>
              <a:chOff x="6154607" y="650080"/>
              <a:chExt cx="3086813" cy="3051349"/>
            </a:xfrm>
          </p:grpSpPr>
          <p:pic>
            <p:nvPicPr>
              <p:cNvPr id="6" name="Picture 5" descr="Screen Shot 2015-07-18 at 7.34.1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4607" y="650080"/>
                <a:ext cx="2989393" cy="3051349"/>
              </a:xfrm>
              <a:prstGeom prst="rect">
                <a:avLst/>
              </a:prstGeom>
            </p:spPr>
          </p:pic>
          <p:cxnSp>
            <p:nvCxnSpPr>
              <p:cNvPr id="10" name="Straight Connector 9"/>
              <p:cNvCxnSpPr/>
              <p:nvPr/>
            </p:nvCxnSpPr>
            <p:spPr>
              <a:xfrm>
                <a:off x="8919303" y="797193"/>
                <a:ext cx="0" cy="720487"/>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7827443" y="939705"/>
                <a:ext cx="1413977" cy="338555"/>
              </a:xfrm>
              <a:prstGeom prst="rect">
                <a:avLst/>
              </a:prstGeom>
              <a:noFill/>
            </p:spPr>
            <p:txBody>
              <a:bodyPr wrap="square" rtlCol="0">
                <a:spAutoFit/>
              </a:bodyPr>
              <a:lstStyle/>
              <a:p>
                <a:r>
                  <a:rPr lang="en-US" sz="1050" dirty="0">
                    <a:solidFill>
                      <a:srgbClr val="FFFFFF"/>
                    </a:solidFill>
                    <a:latin typeface="Times New Roman" charset="0"/>
                    <a:ea typeface="Times New Roman" charset="0"/>
                    <a:cs typeface="Times New Roman" charset="0"/>
                  </a:rPr>
                  <a:t>0.1” = 13AU</a:t>
                </a:r>
              </a:p>
            </p:txBody>
          </p:sp>
        </p:grpSp>
        <p:pic>
          <p:nvPicPr>
            <p:cNvPr id="9" name="Picture 8" descr="PPD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272338" y="699288"/>
              <a:ext cx="2710698" cy="2788914"/>
            </a:xfrm>
            <a:prstGeom prst="rect">
              <a:avLst/>
            </a:prstGeom>
          </p:spPr>
        </p:pic>
        <p:sp>
          <p:nvSpPr>
            <p:cNvPr id="13" name="TextBox 12"/>
            <p:cNvSpPr txBox="1"/>
            <p:nvPr/>
          </p:nvSpPr>
          <p:spPr>
            <a:xfrm>
              <a:off x="6714887" y="690357"/>
              <a:ext cx="2291608" cy="639491"/>
            </a:xfrm>
            <a:prstGeom prst="rect">
              <a:avLst/>
            </a:prstGeom>
            <a:noFill/>
          </p:spPr>
          <p:txBody>
            <a:bodyPr wrap="square" rtlCol="0">
              <a:spAutoFit/>
            </a:bodyPr>
            <a:lstStyle/>
            <a:p>
              <a:pPr algn="r">
                <a:spcBef>
                  <a:spcPts val="450"/>
                </a:spcBef>
              </a:pPr>
              <a:r>
                <a:rPr lang="en-US" sz="1050" dirty="0" err="1">
                  <a:solidFill>
                    <a:schemeClr val="bg1"/>
                  </a:solidFill>
                  <a:latin typeface="Times New Roman"/>
                  <a:cs typeface="Times New Roman"/>
                </a:rPr>
                <a:t>ngVLA</a:t>
              </a:r>
              <a:r>
                <a:rPr lang="en-US" sz="1050" dirty="0">
                  <a:solidFill>
                    <a:schemeClr val="bg1"/>
                  </a:solidFill>
                  <a:latin typeface="Times New Roman"/>
                  <a:cs typeface="Times New Roman"/>
                </a:rPr>
                <a:t> 100hr 25GHz </a:t>
              </a:r>
            </a:p>
            <a:p>
              <a:pPr algn="r">
                <a:spcBef>
                  <a:spcPts val="450"/>
                </a:spcBef>
              </a:pPr>
              <a:r>
                <a:rPr lang="en-US" sz="1050" dirty="0">
                  <a:solidFill>
                    <a:schemeClr val="bg1"/>
                  </a:solidFill>
                  <a:latin typeface="Times New Roman"/>
                  <a:cs typeface="Times New Roman"/>
                </a:rPr>
                <a:t>res = 10mas ~ 1AU</a:t>
              </a:r>
              <a:endParaRPr lang="en-US" sz="900" dirty="0">
                <a:solidFill>
                  <a:schemeClr val="bg1"/>
                </a:solidFill>
                <a:latin typeface="Times New Roman"/>
                <a:cs typeface="Times New Roman"/>
              </a:endParaRPr>
            </a:p>
          </p:txBody>
        </p:sp>
        <p:sp>
          <p:nvSpPr>
            <p:cNvPr id="17" name="TextBox 16"/>
            <p:cNvSpPr txBox="1"/>
            <p:nvPr/>
          </p:nvSpPr>
          <p:spPr>
            <a:xfrm>
              <a:off x="6443390" y="3172730"/>
              <a:ext cx="2484649" cy="338555"/>
            </a:xfrm>
            <a:prstGeom prst="rect">
              <a:avLst/>
            </a:prstGeom>
            <a:noFill/>
          </p:spPr>
          <p:txBody>
            <a:bodyPr wrap="square" rtlCol="0">
              <a:spAutoFit/>
            </a:bodyPr>
            <a:lstStyle/>
            <a:p>
              <a:pPr algn="ctr"/>
              <a:r>
                <a:rPr lang="en-US" sz="1050" dirty="0" err="1">
                  <a:solidFill>
                    <a:schemeClr val="bg1"/>
                  </a:solidFill>
                  <a:latin typeface="Times New Roman"/>
                  <a:cs typeface="Times New Roman"/>
                </a:rPr>
                <a:t>rms</a:t>
              </a:r>
              <a:r>
                <a:rPr lang="en-US" sz="1050" dirty="0">
                  <a:solidFill>
                    <a:schemeClr val="bg1"/>
                  </a:solidFill>
                  <a:latin typeface="Times New Roman"/>
                  <a:cs typeface="Times New Roman"/>
                </a:rPr>
                <a:t> = 90nJy/</a:t>
              </a:r>
              <a:r>
                <a:rPr lang="en-US" sz="1050" dirty="0" err="1">
                  <a:solidFill>
                    <a:schemeClr val="bg1"/>
                  </a:solidFill>
                  <a:latin typeface="Times New Roman"/>
                  <a:cs typeface="Times New Roman"/>
                </a:rPr>
                <a:t>bm</a:t>
              </a:r>
              <a:r>
                <a:rPr lang="en-US" sz="1050" dirty="0">
                  <a:solidFill>
                    <a:schemeClr val="bg1"/>
                  </a:solidFill>
                  <a:latin typeface="Times New Roman"/>
                  <a:cs typeface="Times New Roman"/>
                </a:rPr>
                <a:t> = 1K</a:t>
              </a:r>
            </a:p>
          </p:txBody>
        </p:sp>
        <p:sp>
          <p:nvSpPr>
            <p:cNvPr id="21" name="TextBox 20"/>
            <p:cNvSpPr txBox="1"/>
            <p:nvPr/>
          </p:nvSpPr>
          <p:spPr>
            <a:xfrm>
              <a:off x="1407350" y="742320"/>
              <a:ext cx="1950720" cy="553997"/>
            </a:xfrm>
            <a:prstGeom prst="rect">
              <a:avLst/>
            </a:prstGeom>
            <a:noFill/>
          </p:spPr>
          <p:txBody>
            <a:bodyPr wrap="square" rtlCol="0">
              <a:spAutoFit/>
            </a:bodyPr>
            <a:lstStyle/>
            <a:p>
              <a:r>
                <a:rPr lang="en-US" sz="1050" dirty="0">
                  <a:solidFill>
                    <a:schemeClr val="bg1"/>
                  </a:solidFill>
                  <a:latin typeface="Times New Roman" charset="0"/>
                  <a:ea typeface="Times New Roman" charset="0"/>
                  <a:cs typeface="Times New Roman" charset="0"/>
                </a:rPr>
                <a:t>Saturn at 13AU </a:t>
              </a:r>
            </a:p>
            <a:p>
              <a:r>
                <a:rPr lang="en-US" sz="1050" dirty="0">
                  <a:solidFill>
                    <a:schemeClr val="bg1"/>
                  </a:solidFill>
                  <a:latin typeface="Times New Roman" charset="0"/>
                  <a:ea typeface="Times New Roman" charset="0"/>
                  <a:cs typeface="Times New Roman" charset="0"/>
                </a:rPr>
                <a:t>Jupiter  at 6AU</a:t>
              </a:r>
            </a:p>
          </p:txBody>
        </p:sp>
        <p:sp>
          <p:nvSpPr>
            <p:cNvPr id="22" name="TextBox 21"/>
            <p:cNvSpPr txBox="1"/>
            <p:nvPr/>
          </p:nvSpPr>
          <p:spPr>
            <a:xfrm>
              <a:off x="3315111" y="3152572"/>
              <a:ext cx="1497263" cy="338555"/>
            </a:xfrm>
            <a:prstGeom prst="rect">
              <a:avLst/>
            </a:prstGeom>
            <a:noFill/>
          </p:spPr>
          <p:txBody>
            <a:bodyPr wrap="square" rtlCol="0">
              <a:spAutoFit/>
            </a:bodyPr>
            <a:lstStyle/>
            <a:p>
              <a:r>
                <a:rPr lang="en-US" sz="1050" dirty="0">
                  <a:solidFill>
                    <a:srgbClr val="FFFFFF"/>
                  </a:solidFill>
                  <a:latin typeface="Times New Roman" charset="0"/>
                  <a:ea typeface="Times New Roman" charset="0"/>
                  <a:cs typeface="Times New Roman" charset="0"/>
                </a:rPr>
                <a:t>Model</a:t>
              </a:r>
            </a:p>
          </p:txBody>
        </p:sp>
        <p:cxnSp>
          <p:nvCxnSpPr>
            <p:cNvPr id="15" name="Straight Arrow Connector 14"/>
            <p:cNvCxnSpPr>
              <a:stCxn id="21" idx="1"/>
            </p:cNvCxnSpPr>
            <p:nvPr/>
          </p:nvCxnSpPr>
          <p:spPr>
            <a:xfrm flipH="1">
              <a:off x="813398" y="1019319"/>
              <a:ext cx="593952" cy="63915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1099616" y="1284063"/>
              <a:ext cx="402776" cy="74687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858956" y="3168880"/>
              <a:ext cx="2050720" cy="338555"/>
            </a:xfrm>
            <a:prstGeom prst="rect">
              <a:avLst/>
            </a:prstGeom>
            <a:noFill/>
          </p:spPr>
          <p:txBody>
            <a:bodyPr wrap="square" rtlCol="0">
              <a:spAutoFit/>
            </a:bodyPr>
            <a:lstStyle/>
            <a:p>
              <a:r>
                <a:rPr lang="en-US" sz="1050" dirty="0" err="1">
                  <a:solidFill>
                    <a:schemeClr val="bg1"/>
                  </a:solidFill>
                  <a:latin typeface="Times New Roman" charset="0"/>
                  <a:ea typeface="Times New Roman" charset="0"/>
                  <a:cs typeface="Times New Roman" charset="0"/>
                </a:rPr>
                <a:t>Isella</a:t>
              </a:r>
              <a:r>
                <a:rPr lang="en-US" sz="1050" dirty="0">
                  <a:solidFill>
                    <a:schemeClr val="bg1"/>
                  </a:solidFill>
                  <a:latin typeface="Times New Roman" charset="0"/>
                  <a:ea typeface="Times New Roman" charset="0"/>
                  <a:cs typeface="Times New Roman" charset="0"/>
                </a:rPr>
                <a:t> Dust Model</a:t>
              </a:r>
            </a:p>
          </p:txBody>
        </p:sp>
      </p:grpSp>
    </p:spTree>
    <p:extLst>
      <p:ext uri="{BB962C8B-B14F-4D97-AF65-F5344CB8AC3E}">
        <p14:creationId xmlns:p14="http://schemas.microsoft.com/office/powerpoint/2010/main" val="16585228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ngvla_movi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1496" y="764340"/>
            <a:ext cx="2999732" cy="2902966"/>
          </a:xfrm>
          <a:prstGeom prst="rect">
            <a:avLst/>
          </a:prstGeom>
        </p:spPr>
      </p:pic>
      <p:sp>
        <p:nvSpPr>
          <p:cNvPr id="8" name="TextBox 7"/>
          <p:cNvSpPr txBox="1"/>
          <p:nvPr/>
        </p:nvSpPr>
        <p:spPr>
          <a:xfrm>
            <a:off x="307923" y="3846870"/>
            <a:ext cx="3477863" cy="954107"/>
          </a:xfrm>
          <a:prstGeom prst="rect">
            <a:avLst/>
          </a:prstGeom>
          <a:solidFill>
            <a:schemeClr val="bg1"/>
          </a:solidFill>
        </p:spPr>
        <p:txBody>
          <a:bodyPr wrap="square" rtlCol="0">
            <a:spAutoFit/>
          </a:bodyPr>
          <a:lstStyle/>
          <a:p>
            <a:r>
              <a:rPr lang="en-US" sz="1400" dirty="0" smtClean="0"/>
              <a:t>Simulated 100 GHz </a:t>
            </a:r>
            <a:r>
              <a:rPr lang="en-US" sz="1400" dirty="0" err="1" smtClean="0"/>
              <a:t>ngVLA</a:t>
            </a:r>
            <a:r>
              <a:rPr lang="en-US" sz="1400" dirty="0" smtClean="0"/>
              <a:t> observations of a newborn planetary system comprising a Jupiter analogue orbiting at 5 AU from a Solar type star, over ~ 10 years.</a:t>
            </a:r>
          </a:p>
        </p:txBody>
      </p:sp>
      <p:sp>
        <p:nvSpPr>
          <p:cNvPr id="12" name="TextBox 11"/>
          <p:cNvSpPr txBox="1"/>
          <p:nvPr/>
        </p:nvSpPr>
        <p:spPr>
          <a:xfrm>
            <a:off x="2314079" y="3624209"/>
            <a:ext cx="1116011" cy="261610"/>
          </a:xfrm>
          <a:prstGeom prst="rect">
            <a:avLst/>
          </a:prstGeom>
          <a:noFill/>
        </p:spPr>
        <p:txBody>
          <a:bodyPr wrap="none" rtlCol="0">
            <a:spAutoFit/>
          </a:bodyPr>
          <a:lstStyle/>
          <a:p>
            <a:r>
              <a:rPr lang="en-US" sz="1100" dirty="0" smtClean="0"/>
              <a:t>Luca Ricci et al</a:t>
            </a:r>
            <a:r>
              <a:rPr lang="en-US" sz="1100" smtClean="0"/>
              <a:t>.  </a:t>
            </a:r>
            <a:endParaRPr lang="en-US" sz="1100" dirty="0"/>
          </a:p>
        </p:txBody>
      </p:sp>
      <p:sp>
        <p:nvSpPr>
          <p:cNvPr id="2" name="Slide Number Placeholder 1"/>
          <p:cNvSpPr>
            <a:spLocks noGrp="1"/>
          </p:cNvSpPr>
          <p:nvPr>
            <p:ph type="sldNum" sz="quarter" idx="12"/>
          </p:nvPr>
        </p:nvSpPr>
        <p:spPr/>
        <p:txBody>
          <a:bodyPr/>
          <a:lstStyle/>
          <a:p>
            <a:fld id="{C007A3FA-37C8-B64A-9EE6-D07431EEED58}" type="slidenum">
              <a:rPr lang="en-US" smtClean="0"/>
              <a:t>9</a:t>
            </a:fld>
            <a:endParaRPr lang="en-US"/>
          </a:p>
        </p:txBody>
      </p:sp>
      <p:pic>
        <p:nvPicPr>
          <p:cNvPr id="9" name="Picture 8"/>
          <p:cNvPicPr>
            <a:picLocks noChangeAspect="1"/>
          </p:cNvPicPr>
          <p:nvPr/>
        </p:nvPicPr>
        <p:blipFill>
          <a:blip r:embed="rId6"/>
          <a:stretch>
            <a:fillRect/>
          </a:stretch>
        </p:blipFill>
        <p:spPr>
          <a:xfrm>
            <a:off x="4144980" y="883186"/>
            <a:ext cx="4730037" cy="1800193"/>
          </a:xfrm>
          <a:prstGeom prst="rect">
            <a:avLst/>
          </a:prstGeom>
        </p:spPr>
      </p:pic>
      <p:sp>
        <p:nvSpPr>
          <p:cNvPr id="3" name="TextBox 2"/>
          <p:cNvSpPr txBox="1"/>
          <p:nvPr/>
        </p:nvSpPr>
        <p:spPr>
          <a:xfrm>
            <a:off x="4490357" y="2866398"/>
            <a:ext cx="4163785" cy="954107"/>
          </a:xfrm>
          <a:prstGeom prst="rect">
            <a:avLst/>
          </a:prstGeom>
          <a:noFill/>
        </p:spPr>
        <p:txBody>
          <a:bodyPr wrap="square" rtlCol="0">
            <a:spAutoFit/>
          </a:bodyPr>
          <a:lstStyle/>
          <a:p>
            <a:pPr marL="0" lvl="1"/>
            <a:r>
              <a:rPr lang="en-US" sz="1400" dirty="0" smtClean="0"/>
              <a:t>Large Molecule </a:t>
            </a:r>
            <a:r>
              <a:rPr lang="en-US" sz="1400" dirty="0" err="1" smtClean="0"/>
              <a:t>Astrochemistry</a:t>
            </a:r>
            <a:r>
              <a:rPr lang="en-US" sz="1400" dirty="0" smtClean="0"/>
              <a:t>: Observe </a:t>
            </a:r>
            <a:r>
              <a:rPr lang="en-US" sz="1400" dirty="0"/>
              <a:t>complex pre-biotic molecules and </a:t>
            </a:r>
            <a:r>
              <a:rPr lang="en-US" sz="1400" dirty="0" smtClean="0"/>
              <a:t>determine </a:t>
            </a:r>
            <a:r>
              <a:rPr lang="en-US" sz="1400" dirty="0"/>
              <a:t>the chemical initial conditions in forming solar systems and </a:t>
            </a:r>
            <a:r>
              <a:rPr lang="en-US" sz="1400" dirty="0" smtClean="0"/>
              <a:t>individual planets</a:t>
            </a:r>
            <a:endParaRPr lang="en-US" sz="1400" dirty="0"/>
          </a:p>
        </p:txBody>
      </p:sp>
      <p:sp>
        <p:nvSpPr>
          <p:cNvPr id="4" name="TextBox 3"/>
          <p:cNvSpPr txBox="1"/>
          <p:nvPr/>
        </p:nvSpPr>
        <p:spPr>
          <a:xfrm>
            <a:off x="994549" y="56454"/>
            <a:ext cx="7021406" cy="707886"/>
          </a:xfrm>
          <a:prstGeom prst="rect">
            <a:avLst/>
          </a:prstGeom>
          <a:noFill/>
        </p:spPr>
        <p:txBody>
          <a:bodyPr wrap="square" rtlCol="0">
            <a:spAutoFit/>
          </a:bodyPr>
          <a:lstStyle/>
          <a:p>
            <a:pPr algn="ctr"/>
            <a:r>
              <a:rPr lang="en-US" sz="2000" i="1" dirty="0" smtClean="0"/>
              <a:t>Movies of planet formation</a:t>
            </a:r>
            <a:r>
              <a:rPr lang="en-US" sz="2000" dirty="0"/>
              <a:t>:</a:t>
            </a:r>
            <a:r>
              <a:rPr lang="en-US" sz="2000" dirty="0" smtClean="0"/>
              <a:t> </a:t>
            </a:r>
            <a:r>
              <a:rPr lang="en-US" sz="2000" dirty="0"/>
              <a:t>Solar System Analogues </a:t>
            </a:r>
            <a:r>
              <a:rPr lang="en-US" sz="2000" dirty="0" smtClean="0"/>
              <a:t>and the Initial </a:t>
            </a:r>
            <a:r>
              <a:rPr lang="en-US" sz="2000" dirty="0"/>
              <a:t>Conditions for </a:t>
            </a:r>
            <a:r>
              <a:rPr lang="en-US" sz="2000" dirty="0" smtClean="0"/>
              <a:t>the </a:t>
            </a:r>
            <a:r>
              <a:rPr lang="en-US" sz="2000" dirty="0" err="1" smtClean="0"/>
              <a:t>Develoment</a:t>
            </a:r>
            <a:r>
              <a:rPr lang="en-US" sz="2000" dirty="0" smtClean="0"/>
              <a:t> of Life </a:t>
            </a:r>
            <a:endParaRPr lang="en-US" sz="2000" dirty="0"/>
          </a:p>
        </p:txBody>
      </p:sp>
    </p:spTree>
    <p:extLst>
      <p:ext uri="{BB962C8B-B14F-4D97-AF65-F5344CB8AC3E}">
        <p14:creationId xmlns:p14="http://schemas.microsoft.com/office/powerpoint/2010/main" val="183982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1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0">
                <p:cTn id="12" fill="hold" display="0">
                  <p:stCondLst>
                    <p:cond delay="indefinite"/>
                  </p:stCondLst>
                </p:cTn>
                <p:tgtEl>
                  <p:spTgt spid="7"/>
                </p:tgtEl>
              </p:cMediaNode>
            </p:vide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9410</TotalTime>
  <Words>2084</Words>
  <Application>Microsoft Macintosh PowerPoint</Application>
  <PresentationFormat>On-screen Show (16:9)</PresentationFormat>
  <Paragraphs>333</Paragraphs>
  <Slides>23</Slides>
  <Notes>12</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23</vt:i4>
      </vt:variant>
    </vt:vector>
  </HeadingPairs>
  <TitlesOfParts>
    <vt:vector size="36" baseType="lpstr">
      <vt:lpstr>Arial</vt:lpstr>
      <vt:lpstr>Calibri</vt:lpstr>
      <vt:lpstr>Calibri Light</vt:lpstr>
      <vt:lpstr>Courier New</vt:lpstr>
      <vt:lpstr>Gill Sans</vt:lpstr>
      <vt:lpstr>Gill Sans MT</vt:lpstr>
      <vt:lpstr>Lucida Grande</vt:lpstr>
      <vt:lpstr>Mangal</vt:lpstr>
      <vt:lpstr>ＭＳ Ｐゴシック</vt:lpstr>
      <vt:lpstr>Segoe UI</vt:lpstr>
      <vt:lpstr>Times New Roman</vt:lpstr>
      <vt:lpstr>Wingdings</vt:lpstr>
      <vt:lpstr>Office Theme</vt:lpstr>
      <vt:lpstr>Intro and Science Program</vt:lpstr>
      <vt:lpstr>PowerPoint Presentation</vt:lpstr>
      <vt:lpstr>PowerPoint Presentation</vt:lpstr>
      <vt:lpstr>Reference Design: ‘Southwest Array’ (memo 17)</vt:lpstr>
      <vt:lpstr>PowerPoint Presentation</vt:lpstr>
      <vt:lpstr>ngVLA Key Science Mission (ngVLA memo #19)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Versatility: Remarkable breadth of Science Enabled by the ngVLA</vt:lpstr>
      <vt:lpstr>PowerPoint Presentation</vt:lpstr>
      <vt:lpstr>PowerPoint Presentation</vt:lpstr>
      <vt:lpstr>PowerPoint Presentation</vt:lpstr>
      <vt:lpstr>The Road to Astro 2020 </vt:lpstr>
      <vt:lpstr>Astrophysical Frontiers in the Next Decade:  Planets, Galaxies, Black Holes, &amp; the Transient Universe Portland, OR USA     June 26-29, 2018</vt:lpstr>
      <vt:lpstr>PowerPoint Presentation</vt:lpstr>
      <vt:lpstr>PowerPoint Presentation</vt:lpstr>
    </vt:vector>
  </TitlesOfParts>
  <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309</cp:revision>
  <cp:lastPrinted>2017-12-27T18:02:05Z</cp:lastPrinted>
  <dcterms:created xsi:type="dcterms:W3CDTF">2016-12-02T21:40:55Z</dcterms:created>
  <dcterms:modified xsi:type="dcterms:W3CDTF">2018-01-04T00:07:38Z</dcterms:modified>
</cp:coreProperties>
</file>