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4"/>
  </p:notesMasterIdLst>
  <p:sldIdLst>
    <p:sldId id="727" r:id="rId2"/>
    <p:sldId id="260" r:id="rId3"/>
    <p:sldId id="480" r:id="rId4"/>
    <p:sldId id="730" r:id="rId5"/>
    <p:sldId id="302" r:id="rId6"/>
    <p:sldId id="731" r:id="rId7"/>
    <p:sldId id="732" r:id="rId8"/>
    <p:sldId id="517" r:id="rId9"/>
    <p:sldId id="723" r:id="rId10"/>
    <p:sldId id="722" r:id="rId11"/>
    <p:sldId id="733" r:id="rId12"/>
    <p:sldId id="724" r:id="rId13"/>
    <p:sldId id="738" r:id="rId14"/>
    <p:sldId id="725" r:id="rId15"/>
    <p:sldId id="734" r:id="rId16"/>
    <p:sldId id="735" r:id="rId17"/>
    <p:sldId id="737" r:id="rId18"/>
    <p:sldId id="274" r:id="rId19"/>
    <p:sldId id="542" r:id="rId20"/>
    <p:sldId id="272" r:id="rId21"/>
    <p:sldId id="486" r:id="rId22"/>
    <p:sldId id="608" r:id="rId2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B71"/>
    <a:srgbClr val="3D70A5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850" autoAdjust="0"/>
    <p:restoredTop sz="96018"/>
  </p:normalViewPr>
  <p:slideViewPr>
    <p:cSldViewPr snapToGrid="0" snapToObjects="1" showGuides="1">
      <p:cViewPr>
        <p:scale>
          <a:sx n="150" d="100"/>
          <a:sy n="150" d="100"/>
        </p:scale>
        <p:origin x="544" y="3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644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02BE4-89DD-6548-82D3-2826A713AC64}" type="datetimeFigureOut">
              <a:rPr lang="en-US" smtClean="0"/>
              <a:t>7/22/20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6C1E-B574-9248-808E-C0199F168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8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Snapshot</a:t>
            </a:r>
            <a:r>
              <a:rPr lang="en-US" baseline="0" dirty="0"/>
              <a:t> c</a:t>
            </a:r>
            <a:r>
              <a:rPr lang="en-US" dirty="0"/>
              <a:t>omparison of effective collecting area for dish-arrays</a:t>
            </a:r>
            <a:r>
              <a:rPr lang="en-US" baseline="0" dirty="0"/>
              <a:t> expected in the 2030’s.  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Assumes SKA deployment baseline (July 2017)</a:t>
            </a:r>
          </a:p>
          <a:p>
            <a:r>
              <a:rPr lang="en-US" baseline="0" dirty="0"/>
              <a:t>SKA 1</a:t>
            </a:r>
          </a:p>
          <a:p>
            <a:r>
              <a:rPr lang="en-US" baseline="0" dirty="0"/>
              <a:t>   - 130 antennas, SKA bands 1, 2</a:t>
            </a:r>
          </a:p>
          <a:p>
            <a:r>
              <a:rPr lang="en-US" baseline="0" dirty="0"/>
              <a:t>   - 67 antennas, SKA Band 5 a/b</a:t>
            </a:r>
          </a:p>
          <a:p>
            <a:r>
              <a:rPr lang="en-US" baseline="0" dirty="0"/>
              <a:t>MeerKAT: </a:t>
            </a:r>
          </a:p>
          <a:p>
            <a:r>
              <a:rPr lang="en-US" baseline="0" dirty="0"/>
              <a:t>  - 64 antennas, bands 1, 2, 3</a:t>
            </a:r>
          </a:p>
          <a:p>
            <a:endParaRPr lang="en-US" baseline="0" dirty="0"/>
          </a:p>
          <a:p>
            <a:r>
              <a:rPr lang="en-US" baseline="0" dirty="0"/>
              <a:t>MeerKAT has receiver indexer with 4 slots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3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b="1" dirty="0"/>
              <a:t>Completed Independent Cost Review</a:t>
            </a:r>
            <a:r>
              <a:rPr lang="en-US" sz="2000" dirty="0"/>
              <a:t> (Oct 2019)</a:t>
            </a:r>
          </a:p>
          <a:p>
            <a:pPr marL="214313" indent="-214313">
              <a:spcBef>
                <a:spcPts val="338"/>
              </a:spcBef>
              <a:buFont typeface="Arial" charset="0"/>
              <a:buChar char="•"/>
              <a:defRPr/>
            </a:pPr>
            <a:endParaRPr lang="en-US" sz="2000" dirty="0">
              <a:cs typeface="Times New Roman"/>
            </a:endParaRPr>
          </a:p>
          <a:p>
            <a:pPr marL="214313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sz="2000" dirty="0">
                <a:cs typeface="Times New Roman"/>
              </a:rPr>
              <a:t>Science Book published by ASP in Dec 2018</a:t>
            </a:r>
          </a:p>
          <a:p>
            <a:pPr marL="557213" lvl="1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dirty="0">
                <a:cs typeface="Times New Roman"/>
              </a:rPr>
              <a:t>88 peer-reviewed contributions</a:t>
            </a:r>
          </a:p>
          <a:p>
            <a:pPr marL="557213" lvl="1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dirty="0">
                <a:cs typeface="Times New Roman"/>
              </a:rPr>
              <a:t>286 unique authors (c.f. 245 in  LSST Science Book)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710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Simulated movies of the gas motions in the radio photosphere of an asymptotic</a:t>
            </a:r>
          </a:p>
          <a:p>
            <a:r>
              <a:rPr lang="en-US" dirty="0"/>
              <a:t>giant branch (AGB) star as observed with the ngVLA Main Array at 46 GHz. The</a:t>
            </a:r>
          </a:p>
          <a:p>
            <a:r>
              <a:rPr lang="en-US" dirty="0"/>
              <a:t>angular resolution is ~1.5 mas, corresponding to roughly 0.04 stellar radii.</a:t>
            </a:r>
          </a:p>
          <a:p>
            <a:r>
              <a:rPr lang="en-US" dirty="0"/>
              <a:t>Each movie covers a single 1.3-year pulsation period for a model AGB star,</a:t>
            </a:r>
          </a:p>
          <a:p>
            <a:r>
              <a:rPr lang="en-US" dirty="0"/>
              <a:t>assuming observations every 2-3 weeks. The adopted distance was 150 pc.</a:t>
            </a:r>
          </a:p>
          <a:p>
            <a:endParaRPr lang="en-US" dirty="0"/>
          </a:p>
          <a:p>
            <a:r>
              <a:rPr lang="en-US" dirty="0"/>
              <a:t>AGB star atmospheres are highly dynamic owing to a combination of radial</a:t>
            </a:r>
          </a:p>
          <a:p>
            <a:r>
              <a:rPr lang="en-US" dirty="0"/>
              <a:t>pulsations, shocks, and large-scale convective processes. These stars also shed</a:t>
            </a:r>
          </a:p>
          <a:p>
            <a:r>
              <a:rPr lang="en-US" dirty="0"/>
              <a:t>large amounts of matter through cool, dense winds. Radio waves are emitted from</a:t>
            </a:r>
          </a:p>
          <a:p>
            <a:r>
              <a:rPr lang="en-US" dirty="0"/>
              <a:t>a portion of their atmospheres that lie at a radius of roughly twice the</a:t>
            </a:r>
          </a:p>
          <a:p>
            <a:r>
              <a:rPr lang="en-US" dirty="0"/>
              <a:t>visible photosphere, and just interior to the wind launch region.</a:t>
            </a:r>
          </a:p>
          <a:p>
            <a:endParaRPr lang="en-US" dirty="0"/>
          </a:p>
          <a:p>
            <a:r>
              <a:rPr lang="en-US" dirty="0"/>
              <a:t>The adopted brightness distribution for the radio photosphere model (the</a:t>
            </a:r>
          </a:p>
          <a:p>
            <a:r>
              <a:rPr lang="en-US" dirty="0"/>
              <a:t>"ground truth model" shown in the left hand frame) was based on a 3D</a:t>
            </a:r>
          </a:p>
          <a:p>
            <a:r>
              <a:rPr lang="en-US" dirty="0"/>
              <a:t>hydrodynamic model of an AGB star atmosphere from Freytag et al. (2017). The</a:t>
            </a:r>
          </a:p>
          <a:p>
            <a:r>
              <a:rPr lang="en-US" dirty="0"/>
              <a:t>Freytag et al. model is not specific to millimeter wavelengths, but was adapted</a:t>
            </a:r>
          </a:p>
          <a:p>
            <a:r>
              <a:rPr lang="en-US" dirty="0"/>
              <a:t>here for illustrative purposes. The second frame shows the ground truth model</a:t>
            </a:r>
          </a:p>
          <a:p>
            <a:r>
              <a:rPr lang="en-US" dirty="0"/>
              <a:t>blurred with a Gaussian kernel.</a:t>
            </a:r>
          </a:p>
          <a:p>
            <a:endParaRPr lang="en-US" dirty="0"/>
          </a:p>
          <a:p>
            <a:r>
              <a:rPr lang="en-US" dirty="0"/>
              <a:t>The two frames on the right show image reconstructions of the model based</a:t>
            </a:r>
          </a:p>
          <a:p>
            <a:r>
              <a:rPr lang="en-US" dirty="0"/>
              <a:t>on simulated ngVLA Main Array observations. The integration time was 2</a:t>
            </a:r>
          </a:p>
          <a:p>
            <a:r>
              <a:rPr lang="en-US" dirty="0"/>
              <a:t>hours per frame and the assumed bandwidth was 10 GHz in dual</a:t>
            </a:r>
          </a:p>
          <a:p>
            <a:r>
              <a:rPr lang="en-US" dirty="0"/>
              <a:t>polarizations. The second frame from the right shows a multi-scale CLEAN</a:t>
            </a:r>
          </a:p>
          <a:p>
            <a:r>
              <a:rPr lang="en-US" dirty="0"/>
              <a:t>reconstruction, while the frame on the right shows the result of a</a:t>
            </a:r>
          </a:p>
          <a:p>
            <a:r>
              <a:rPr lang="en-US" dirty="0"/>
              <a:t>regularized maximum likelihood reconstruction using the SMILI package of</a:t>
            </a:r>
          </a:p>
          <a:p>
            <a:r>
              <a:rPr lang="en-US" dirty="0"/>
              <a:t>Akiyama et al. (2019).  While both methods do well at reproducing many of</a:t>
            </a:r>
          </a:p>
          <a:p>
            <a:r>
              <a:rPr lang="en-US" dirty="0"/>
              <a:t>the key features of the model, the SMILI version achieves superior angular</a:t>
            </a:r>
          </a:p>
          <a:p>
            <a:r>
              <a:rPr lang="en-US" dirty="0"/>
              <a:t>resolution.</a:t>
            </a:r>
          </a:p>
          <a:p>
            <a:endParaRPr lang="en-US" dirty="0"/>
          </a:p>
          <a:p>
            <a:r>
              <a:rPr lang="en-US" dirty="0"/>
              <a:t>These results underscore that the exquisite sensitivity and resolution of the</a:t>
            </a:r>
          </a:p>
          <a:p>
            <a:r>
              <a:rPr lang="en-US" dirty="0"/>
              <a:t>ngVLA will enable studies of the physical properties and kinematics of the</a:t>
            </a:r>
          </a:p>
          <a:p>
            <a:r>
              <a:rPr lang="en-US" dirty="0"/>
              <a:t>atmospheres of evolved stars in unprecedented detail.</a:t>
            </a:r>
          </a:p>
          <a:p>
            <a:endParaRPr lang="en-US" dirty="0"/>
          </a:p>
          <a:p>
            <a:r>
              <a:rPr lang="en-US" dirty="0"/>
              <a:t>Credit: K. Akiyama and L. D. Matthews, based on models adapted from B.</a:t>
            </a:r>
          </a:p>
          <a:p>
            <a:r>
              <a:rPr lang="en-US" dirty="0"/>
              <a:t>Freytag.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04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0315"/>
            <a:ext cx="9144000" cy="2286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1252674" y="393396"/>
            <a:ext cx="7538239" cy="41236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163B71"/>
                </a:solidFill>
                <a:latin typeface="Gill Sans MT" charset="0"/>
                <a:ea typeface="Gill Sans MT" charset="0"/>
                <a:cs typeface="Gill Sans MT" charset="0"/>
              </a:rPr>
              <a:t>NATIONAL RADIO ASTRONOMY OBSERVATORY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79" y="4353392"/>
            <a:ext cx="999131" cy="6674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62" y="4375554"/>
            <a:ext cx="640080" cy="64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46315"/>
            <a:ext cx="6868886" cy="649410"/>
          </a:xfrm>
        </p:spPr>
        <p:txBody>
          <a:bodyPr anchor="b"/>
          <a:lstStyle>
            <a:lvl1pPr algn="l">
              <a:lnSpc>
                <a:spcPct val="100000"/>
              </a:lnSpc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29" y="184543"/>
            <a:ext cx="984096" cy="1282307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0" y="3914388"/>
            <a:ext cx="2743200" cy="392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189" y="3246316"/>
            <a:ext cx="2184811" cy="18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64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C6E2085-C117-964A-A40E-3F5CA8BBFAD5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318" y="1215504"/>
            <a:ext cx="7886700" cy="3224985"/>
          </a:xfr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 sz="1500">
                <a:latin typeface="Helvetica" pitchFamily="2" charset="0"/>
              </a:defRPr>
            </a:lvl4pPr>
            <a:lvl5pPr>
              <a:defRPr sz="15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B898D1-904F-A747-9746-2F6C0ED48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C98605-B378-6346-BE9F-CF5DAF74B5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556BB-8C9F-4B4C-9D18-6BA91B221F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AACEA5-9CA8-3F4B-97F3-EA0E9698AF54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A9A2FE5-4048-2040-8A25-46AD12355B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2520" t="27909" r="11184" b="27018"/>
          <a:stretch/>
        </p:blipFill>
        <p:spPr>
          <a:xfrm>
            <a:off x="24969" y="9661"/>
            <a:ext cx="1313976" cy="10045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43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29B38D7-DA20-E64B-BBF2-EC6E19F8BE96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20F81E-36D1-6A45-94B1-ABF4095BDC39}"/>
              </a:ext>
            </a:extLst>
          </p:cNvPr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9AB235-3A93-E24F-95E9-3BCA3185C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73A4F1-5C43-F449-A25F-197884A490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3CD250-57AD-6142-8D5F-4D9E0072A4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585944-053A-D64F-ADF8-0E98A25F3C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BC017E3-1E76-A64F-96F2-478C874D2FD5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EC8672D-89BD-894F-A557-A06DAD03B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2520" t="27909" r="11184" b="27018"/>
          <a:stretch/>
        </p:blipFill>
        <p:spPr>
          <a:xfrm>
            <a:off x="24969" y="9661"/>
            <a:ext cx="1313976" cy="1004542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D18111F0-B824-5F4D-9CE5-F5CA16A67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431A785-3E35-2748-A942-507807A6C7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18" y="1156865"/>
            <a:ext cx="3840480" cy="324596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300">
                <a:latin typeface="Helvetica" pitchFamily="2" charset="0"/>
              </a:defRPr>
            </a:lvl4pPr>
            <a:lvl5pPr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B3D088A-969A-F44F-AA0E-84F725C7E95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30866" y="1156865"/>
            <a:ext cx="3840480" cy="324596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300">
                <a:latin typeface="Helvetica" pitchFamily="2" charset="0"/>
              </a:defRPr>
            </a:lvl4pPr>
            <a:lvl5pPr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1418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26884F6-EC8D-B849-95C8-ED88B7B5A595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433C52-8EC4-E045-90F3-E342309ECF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53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80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75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04773"/>
            <a:ext cx="3886200" cy="3445698"/>
          </a:xfrm>
        </p:spPr>
        <p:txBody>
          <a:bodyPr/>
          <a:lstStyle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04773"/>
            <a:ext cx="3886200" cy="3445698"/>
          </a:xfrm>
        </p:spPr>
        <p:txBody>
          <a:bodyPr/>
          <a:lstStyle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55" y="4703073"/>
            <a:ext cx="422814" cy="2824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19" name="Content Placeholder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39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144"/>
            <a:ext cx="7886700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022747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640682"/>
            <a:ext cx="3868340" cy="2809790"/>
          </a:xfrm>
        </p:spPr>
        <p:txBody>
          <a:bodyPr/>
          <a:lstStyle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022747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640682"/>
            <a:ext cx="3887391" cy="2809790"/>
          </a:xfrm>
        </p:spPr>
        <p:txBody>
          <a:bodyPr/>
          <a:lstStyle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55" y="4703073"/>
            <a:ext cx="422814" cy="2824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21" name="Content Placeholder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7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55" y="4703073"/>
            <a:ext cx="422814" cy="282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17" name="Content Placeholder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86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55" y="4703073"/>
            <a:ext cx="422814" cy="2824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16" name="Content Placeholder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13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4909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nrao_logo_pm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3422" y="360134"/>
            <a:ext cx="1888575" cy="245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5148513" y="2853491"/>
            <a:ext cx="2078391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062458"/>
                </a:solidFill>
                <a:latin typeface="Gill Sans MT" charset="0"/>
                <a:cs typeface="Gill Sans" charset="0"/>
              </a:rPr>
              <a:t>www.nrao.edu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rgbClr val="062458"/>
                </a:solidFill>
                <a:latin typeface="Gill Sans MT" charset="0"/>
                <a:cs typeface="Gill Sans" charset="0"/>
              </a:rPr>
              <a:t>science.nrao.edu</a:t>
            </a:r>
            <a:endParaRPr lang="en-US" sz="1800" b="1" dirty="0">
              <a:solidFill>
                <a:srgbClr val="062458"/>
              </a:solidFill>
              <a:latin typeface="Gill Sans MT" charset="0"/>
              <a:cs typeface="Gill Sans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rgbClr val="062458"/>
                </a:solidFill>
                <a:latin typeface="Gill Sans MT" charset="0"/>
                <a:cs typeface="Gill Sans" charset="0"/>
              </a:rPr>
              <a:t>public.nrao.edu</a:t>
            </a:r>
            <a:endParaRPr lang="en-US" dirty="0"/>
          </a:p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85421" y="3740175"/>
            <a:ext cx="8173156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latin typeface="Gill Sans MT" charset="0"/>
                <a:cs typeface="Gill Sans" charset="0"/>
              </a:rPr>
              <a:t>The National Radio Astronomy Observatory is a facility of the National Science Foundation</a:t>
            </a:r>
            <a:br>
              <a:rPr lang="en-US" sz="1400" i="1" dirty="0">
                <a:latin typeface="Gill Sans MT" charset="0"/>
                <a:cs typeface="Gill Sans" charset="0"/>
              </a:rPr>
            </a:br>
            <a:r>
              <a:rPr lang="en-US" sz="1400" i="1" dirty="0">
                <a:latin typeface="Gill Sans MT" charset="0"/>
                <a:cs typeface="Gill Sans" charset="0"/>
              </a:rPr>
              <a:t>operated under cooperative agreement by Associated Universities, Inc.</a:t>
            </a:r>
          </a:p>
          <a:p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55" y="4703073"/>
            <a:ext cx="422814" cy="2824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20" name="Content Placeholder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85377" y="759884"/>
            <a:ext cx="2810578" cy="1927709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101547" y="2853490"/>
            <a:ext cx="2078391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062458"/>
                </a:solidFill>
                <a:latin typeface="Gill Sans MT" charset="0"/>
                <a:cs typeface="Gill Sans" charset="0"/>
              </a:rPr>
              <a:t>ngvla.nrao.edu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6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nrao_logo_pm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7514" y="360134"/>
            <a:ext cx="1888575" cy="245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3532605" y="2853491"/>
            <a:ext cx="2078391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062458"/>
                </a:solidFill>
                <a:latin typeface="Gill Sans MT" charset="0"/>
                <a:cs typeface="Gill Sans" charset="0"/>
              </a:rPr>
              <a:t>www.nrao.edu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rgbClr val="062458"/>
                </a:solidFill>
                <a:latin typeface="Gill Sans MT" charset="0"/>
                <a:cs typeface="Gill Sans" charset="0"/>
              </a:rPr>
              <a:t>science.nrao.edu</a:t>
            </a:r>
            <a:endParaRPr lang="en-US" sz="1800" b="1" dirty="0">
              <a:solidFill>
                <a:srgbClr val="062458"/>
              </a:solidFill>
              <a:latin typeface="Gill Sans MT" charset="0"/>
              <a:cs typeface="Gill Sans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rgbClr val="062458"/>
                </a:solidFill>
                <a:latin typeface="Gill Sans MT" charset="0"/>
                <a:cs typeface="Gill Sans" charset="0"/>
              </a:rPr>
              <a:t>public.nrao.edu</a:t>
            </a:r>
            <a:endParaRPr lang="en-US" dirty="0"/>
          </a:p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85421" y="3740175"/>
            <a:ext cx="8173156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latin typeface="Gill Sans MT" charset="0"/>
                <a:cs typeface="Gill Sans" charset="0"/>
              </a:rPr>
              <a:t>The National Radio Astronomy Observatory is a facility of the National Science Foundation</a:t>
            </a:r>
            <a:br>
              <a:rPr lang="en-US" sz="1400" i="1" dirty="0">
                <a:latin typeface="Gill Sans MT" charset="0"/>
                <a:cs typeface="Gill Sans" charset="0"/>
              </a:rPr>
            </a:br>
            <a:r>
              <a:rPr lang="en-US" sz="1400" i="1" dirty="0">
                <a:latin typeface="Gill Sans MT" charset="0"/>
                <a:cs typeface="Gill Sans" charset="0"/>
              </a:rPr>
              <a:t>operated under cooperative agreement by Associated Universities, Inc.</a:t>
            </a:r>
          </a:p>
          <a:p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55" y="4703073"/>
            <a:ext cx="422814" cy="2824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20" name="Content Placeholder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01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60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04773"/>
            <a:ext cx="7886700" cy="362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70" r:id="rId8"/>
    <p:sldLayoutId id="2147483668" r:id="rId9"/>
    <p:sldLayoutId id="2147483675" r:id="rId10"/>
    <p:sldLayoutId id="2147483677" r:id="rId11"/>
    <p:sldLayoutId id="2147483678" r:id="rId12"/>
    <p:sldLayoutId id="2147483679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11" Type="http://schemas.openxmlformats.org/officeDocument/2006/relationships/image" Target="../media/image72.png"/><Relationship Id="rId5" Type="http://schemas.openxmlformats.org/officeDocument/2006/relationships/image" Target="../media/image66.jpg"/><Relationship Id="rId10" Type="http://schemas.openxmlformats.org/officeDocument/2006/relationships/image" Target="../media/image71.jp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0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B59A7D6-3D5D-F84D-933B-C8E0BA09B549}"/>
              </a:ext>
            </a:extLst>
          </p:cNvPr>
          <p:cNvSpPr txBox="1">
            <a:spLocks/>
          </p:cNvSpPr>
          <p:nvPr/>
        </p:nvSpPr>
        <p:spPr>
          <a:xfrm>
            <a:off x="378437" y="1530293"/>
            <a:ext cx="8433054" cy="341773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Core Design Requirements: build on legacy ALMA and JVLA </a:t>
            </a:r>
            <a:r>
              <a:rPr lang="en-US" sz="2000" i="1" dirty="0"/>
              <a:t> </a:t>
            </a:r>
          </a:p>
          <a:p>
            <a:pPr lvl="1"/>
            <a:r>
              <a:rPr lang="en-US" sz="1600" b="1" i="1" dirty="0"/>
              <a:t>10x sensitivity of JVLA and ALMA</a:t>
            </a:r>
          </a:p>
          <a:p>
            <a:pPr lvl="1"/>
            <a:r>
              <a:rPr lang="en-US" sz="1600" b="1" i="1" dirty="0"/>
              <a:t>10x resolution of JVLA and ALMA</a:t>
            </a:r>
          </a:p>
          <a:p>
            <a:pPr lvl="1"/>
            <a:r>
              <a:rPr lang="en-US" sz="1600" b="1" i="1" dirty="0"/>
              <a:t>Frequency range: 1.2 –116 GHz</a:t>
            </a:r>
          </a:p>
          <a:p>
            <a:r>
              <a:rPr lang="en-US" sz="2000" dirty="0"/>
              <a:t>Scientific Frontier: </a:t>
            </a:r>
            <a:r>
              <a:rPr lang="en-US" sz="2000" i="1" dirty="0"/>
              <a:t>Thermal imaging at milliarcsecond resolution  </a:t>
            </a:r>
          </a:p>
          <a:p>
            <a:r>
              <a:rPr lang="en-US" sz="2000" dirty="0"/>
              <a:t>Reference design and science case submitted to Decade Survey 2020</a:t>
            </a:r>
          </a:p>
          <a:p>
            <a:pPr lvl="1">
              <a:buFont typeface="Wingdings" pitchFamily="2" charset="2"/>
              <a:buChar char="Ø"/>
            </a:pPr>
            <a:r>
              <a:rPr lang="en-US" sz="1400" dirty="0"/>
              <a:t> Active community engagement </a:t>
            </a:r>
          </a:p>
          <a:p>
            <a:pPr lvl="1">
              <a:buFont typeface="Wingdings" pitchFamily="2" charset="2"/>
              <a:buChar char="Ø"/>
            </a:pPr>
            <a:r>
              <a:rPr lang="en-US" sz="1400" dirty="0"/>
              <a:t> Low technical risk: measured step beyond current state of the art</a:t>
            </a:r>
          </a:p>
          <a:p>
            <a:pPr lvl="1">
              <a:buFont typeface="Wingdings" pitchFamily="2" charset="2"/>
              <a:buChar char="Ø"/>
            </a:pPr>
            <a:r>
              <a:rPr lang="en-US" sz="1400" dirty="0"/>
              <a:t> Known costing as basis of a Decadal submission</a:t>
            </a:r>
          </a:p>
          <a:p>
            <a:pPr lvl="1">
              <a:buFont typeface="Wingdings" pitchFamily="2" charset="2"/>
              <a:buChar char="Ø"/>
            </a:pPr>
            <a:r>
              <a:rPr lang="en-US" sz="1400" dirty="0"/>
              <a:t> Life-cycle costing: design choices to minimize operations costs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8FC13A-D8DA-0D49-B259-CBE223F9F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735" y="747379"/>
            <a:ext cx="6455063" cy="994172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Next-generation Very Large Array</a:t>
            </a:r>
          </a:p>
        </p:txBody>
      </p:sp>
      <p:pic>
        <p:nvPicPr>
          <p:cNvPr id="25" name="Content Placeholder 5">
            <a:extLst>
              <a:ext uri="{FF2B5EF4-FFF2-40B4-BE49-F238E27FC236}">
                <a16:creationId xmlns:a16="http://schemas.microsoft.com/office/drawing/2014/main" id="{E312F59F-C6DC-574D-AB62-D1926D815C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32396"/>
            <a:ext cx="6631709" cy="84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78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1A596-216C-9043-92E3-1E69270EA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KSG2: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Probing the Initial Conditions for Planetary Systems and Life with Astrochemistry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EF908-4230-5947-B372-63C367A04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20" y="1248456"/>
            <a:ext cx="3778738" cy="3190241"/>
          </a:xfrm>
        </p:spPr>
        <p:txBody>
          <a:bodyPr>
            <a:noAutofit/>
          </a:bodyPr>
          <a:lstStyle/>
          <a:p>
            <a:r>
              <a:rPr lang="en-US" sz="1600" dirty="0"/>
              <a:t>Critical frequency range and sensitivity to detect complex, prebiotic species to understand the chemical paths to biogenic molecules</a:t>
            </a:r>
          </a:p>
          <a:p>
            <a:r>
              <a:rPr lang="en-US" sz="1600" dirty="0"/>
              <a:t>Detect chiral molecules to test ideas about the origins of homochirality in biological 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737CD-AD0F-4D43-93BA-61A48E6BC84C}"/>
              </a:ext>
            </a:extLst>
          </p:cNvPr>
          <p:cNvSpPr txBox="1"/>
          <p:nvPr/>
        </p:nvSpPr>
        <p:spPr>
          <a:xfrm>
            <a:off x="4299773" y="3381736"/>
            <a:ext cx="4563669" cy="823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Helvetica Oblique" pitchFamily="2" charset="0"/>
              </a:rPr>
              <a:t>Simulations of three biogenic molecules in a typical hot core source based on existing upper limits, assuming T = 80 K, </a:t>
            </a:r>
            <a:r>
              <a:rPr lang="en-US" sz="900" i="1" dirty="0" err="1">
                <a:latin typeface="Helvetica Oblique" pitchFamily="2" charset="0"/>
              </a:rPr>
              <a:t>dV</a:t>
            </a:r>
            <a:r>
              <a:rPr lang="en-US" sz="900" i="1" dirty="0">
                <a:latin typeface="Helvetica Oblique" pitchFamily="2" charset="0"/>
              </a:rPr>
              <a:t> = 3 km/s and a 5" source.  The </a:t>
            </a:r>
            <a:r>
              <a:rPr lang="en-US" sz="900" i="1" dirty="0" err="1">
                <a:latin typeface="Helvetica Oblique" pitchFamily="2" charset="0"/>
              </a:rPr>
              <a:t>ngVLA's</a:t>
            </a:r>
            <a:r>
              <a:rPr lang="en-US" sz="900" i="1" dirty="0">
                <a:latin typeface="Helvetica Oblique" pitchFamily="2" charset="0"/>
              </a:rPr>
              <a:t> sensitivity to detect these lines for the first time in a 10 </a:t>
            </a:r>
            <a:r>
              <a:rPr lang="en-US" sz="900" i="1" dirty="0" err="1">
                <a:latin typeface="Helvetica Oblique" pitchFamily="2" charset="0"/>
              </a:rPr>
              <a:t>hr</a:t>
            </a:r>
            <a:r>
              <a:rPr lang="en-US" sz="900" i="1" dirty="0">
                <a:latin typeface="Helvetica Oblique" pitchFamily="2" charset="0"/>
              </a:rPr>
              <a:t> integration is shown as a dashed blue line.  Diminishing returns with GBT integrations start around 2.5 </a:t>
            </a:r>
            <a:r>
              <a:rPr lang="en-US" sz="900" i="1" dirty="0" err="1">
                <a:latin typeface="Helvetica Oblique" pitchFamily="2" charset="0"/>
              </a:rPr>
              <a:t>mJy</a:t>
            </a:r>
            <a:r>
              <a:rPr lang="en-US" sz="900" i="1" dirty="0">
                <a:latin typeface="Helvetica Oblique" pitchFamily="2" charset="0"/>
              </a:rPr>
              <a:t>, and to detect any new molecules below that limit would require 100s to 1000s of hours</a:t>
            </a:r>
            <a:r>
              <a:rPr lang="en-US" sz="1000" i="1" dirty="0">
                <a:latin typeface="Helvetica Oblique" pitchFamily="2" charset="0"/>
              </a:rPr>
              <a:t>. 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43B12CEA-C2C8-7A4F-B062-730B88EDC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996" y="1222618"/>
            <a:ext cx="4966021" cy="2070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625118-38BB-4547-9A13-B4D230FA2C37}"/>
              </a:ext>
            </a:extLst>
          </p:cNvPr>
          <p:cNvSpPr txBox="1"/>
          <p:nvPr/>
        </p:nvSpPr>
        <p:spPr>
          <a:xfrm>
            <a:off x="6851111" y="1515154"/>
            <a:ext cx="1664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Helvetica Oblique" pitchFamily="2" charset="0"/>
              </a:rPr>
              <a:t>Brett McGuire, NRAO</a:t>
            </a:r>
          </a:p>
        </p:txBody>
      </p:sp>
    </p:spTree>
    <p:extLst>
      <p:ext uri="{BB962C8B-B14F-4D97-AF65-F5344CB8AC3E}">
        <p14:creationId xmlns:p14="http://schemas.microsoft.com/office/powerpoint/2010/main" val="3918515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FE3F9C-0D68-4446-9CE7-6B6A84703E84}"/>
              </a:ext>
            </a:extLst>
          </p:cNvPr>
          <p:cNvSpPr txBox="1"/>
          <p:nvPr/>
        </p:nvSpPr>
        <p:spPr>
          <a:xfrm>
            <a:off x="1549109" y="122910"/>
            <a:ext cx="6391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2400" i="1" dirty="0">
                <a:solidFill>
                  <a:srgbClr val="163B71"/>
                </a:solidFill>
                <a:latin typeface="Times New Roman" charset="0"/>
                <a:ea typeface="Times New Roman" charset="0"/>
                <a:cs typeface="Times New Roman" charset="0"/>
              </a:rPr>
              <a:t>ELT/</a:t>
            </a:r>
            <a:r>
              <a:rPr lang="en-US" sz="2400" i="1" dirty="0" err="1">
                <a:solidFill>
                  <a:srgbClr val="163B71"/>
                </a:solidFill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r>
              <a:rPr lang="en-US" sz="2400" i="1" dirty="0">
                <a:solidFill>
                  <a:srgbClr val="163B71"/>
                </a:solidFill>
                <a:latin typeface="Times New Roman" charset="0"/>
                <a:ea typeface="Times New Roman" charset="0"/>
                <a:cs typeface="Times New Roman" charset="0"/>
              </a:rPr>
              <a:t> Synergy: Solar System Analogues and the development of life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E445E-DE97-7344-9D88-51739421D2DA}"/>
              </a:ext>
            </a:extLst>
          </p:cNvPr>
          <p:cNvSpPr txBox="1"/>
          <p:nvPr/>
        </p:nvSpPr>
        <p:spPr>
          <a:xfrm>
            <a:off x="519676" y="3155892"/>
            <a:ext cx="3945004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800" dirty="0" err="1"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14313" indent="-214313">
              <a:spcAft>
                <a:spcPts val="450"/>
              </a:spcAft>
              <a:buFont typeface="Arial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Imaging </a:t>
            </a:r>
            <a:r>
              <a:rPr lang="en-US" sz="1600" i="1" dirty="0">
                <a:latin typeface="Times New Roman" charset="0"/>
                <a:ea typeface="Times New Roman" charset="0"/>
                <a:cs typeface="Times New Roman" charset="0"/>
              </a:rPr>
              <a:t>formation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of terrestrial-zone planets</a:t>
            </a:r>
          </a:p>
          <a:p>
            <a:pPr marL="214313" indent="-214313">
              <a:spcAft>
                <a:spcPts val="450"/>
              </a:spcAft>
              <a:buFont typeface="Arial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Pre-biotic chemistry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B9C90D-699E-6443-83B2-39D25F23AF00}"/>
              </a:ext>
            </a:extLst>
          </p:cNvPr>
          <p:cNvSpPr txBox="1"/>
          <p:nvPr/>
        </p:nvSpPr>
        <p:spPr>
          <a:xfrm>
            <a:off x="494961" y="1229654"/>
            <a:ext cx="394500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ELTs and exoplanets</a:t>
            </a:r>
          </a:p>
          <a:p>
            <a:pPr marL="214313" indent="-214313">
              <a:spcBef>
                <a:spcPts val="450"/>
              </a:spcBef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Direct imaging of earth-like planets</a:t>
            </a:r>
          </a:p>
          <a:p>
            <a:pPr marL="214313" indent="-214313">
              <a:spcBef>
                <a:spcPts val="450"/>
              </a:spcBef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Search for atmospheric bio-signatures (O</a:t>
            </a:r>
            <a:r>
              <a:rPr lang="en-US" sz="1600" baseline="-25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3525BD-D7F6-2244-86F1-DEB759B75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619" y="1064745"/>
            <a:ext cx="2893414" cy="1927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6DC28E-35C9-8144-AA03-73599FE1F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15" y="3155892"/>
            <a:ext cx="3583211" cy="169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6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FCFB27E-E857-E448-B076-377608F1C3C6}"/>
              </a:ext>
            </a:extLst>
          </p:cNvPr>
          <p:cNvGrpSpPr/>
          <p:nvPr/>
        </p:nvGrpSpPr>
        <p:grpSpPr>
          <a:xfrm>
            <a:off x="2596640" y="510133"/>
            <a:ext cx="3180470" cy="3840225"/>
            <a:chOff x="4102806" y="102533"/>
            <a:chExt cx="3898194" cy="4695265"/>
          </a:xfrm>
        </p:grpSpPr>
        <p:pic>
          <p:nvPicPr>
            <p:cNvPr id="10" name="Picture 9" descr="Screen Shot 2015-03-24 at 7.54.13 AM.png">
              <a:extLst>
                <a:ext uri="{FF2B5EF4-FFF2-40B4-BE49-F238E27FC236}">
                  <a16:creationId xmlns:a16="http://schemas.microsoft.com/office/drawing/2014/main" id="{BB1F65F2-1A5C-0444-9922-00098FF05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806" y="102533"/>
              <a:ext cx="3898194" cy="4695265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2C4EB93-11CA-094B-BF3F-45789DD3FBDF}"/>
                </a:ext>
              </a:extLst>
            </p:cNvPr>
            <p:cNvGrpSpPr/>
            <p:nvPr/>
          </p:nvGrpSpPr>
          <p:grpSpPr>
            <a:xfrm>
              <a:off x="4675905" y="2657327"/>
              <a:ext cx="2791006" cy="1594821"/>
              <a:chOff x="4710539" y="3543103"/>
              <a:chExt cx="3721341" cy="212642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AEF9F6F-08F3-364B-A7DD-473BA6901564}"/>
                  </a:ext>
                </a:extLst>
              </p:cNvPr>
              <p:cNvGrpSpPr/>
              <p:nvPr/>
            </p:nvGrpSpPr>
            <p:grpSpPr>
              <a:xfrm>
                <a:off x="4710539" y="3543103"/>
                <a:ext cx="3721341" cy="2126428"/>
                <a:chOff x="4710539" y="3543103"/>
                <a:chExt cx="3721341" cy="2126428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ADC6CC6-03FE-8A49-A5FE-A090A32768B6}"/>
                    </a:ext>
                  </a:extLst>
                </p:cNvPr>
                <p:cNvSpPr/>
                <p:nvPr/>
              </p:nvSpPr>
              <p:spPr>
                <a:xfrm>
                  <a:off x="4710539" y="4251913"/>
                  <a:ext cx="3721341" cy="1417618"/>
                </a:xfrm>
                <a:prstGeom prst="rect">
                  <a:avLst/>
                </a:prstGeom>
                <a:solidFill>
                  <a:srgbClr val="008000">
                    <a:alpha val="33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7B4024C-C745-AB45-8340-6ED4AF8D7490}"/>
                    </a:ext>
                  </a:extLst>
                </p:cNvPr>
                <p:cNvSpPr/>
                <p:nvPr/>
              </p:nvSpPr>
              <p:spPr>
                <a:xfrm>
                  <a:off x="4710539" y="3543103"/>
                  <a:ext cx="3721341" cy="395615"/>
                </a:xfrm>
                <a:prstGeom prst="rect">
                  <a:avLst/>
                </a:prstGeom>
                <a:solidFill>
                  <a:srgbClr val="008000">
                    <a:alpha val="33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/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584A3C-548D-DD4E-A284-6313012EB6AA}"/>
                  </a:ext>
                </a:extLst>
              </p:cNvPr>
              <p:cNvSpPr txBox="1"/>
              <p:nvPr/>
            </p:nvSpPr>
            <p:spPr>
              <a:xfrm>
                <a:off x="5468461" y="4114367"/>
                <a:ext cx="2181413" cy="11038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rgbClr val="155219"/>
                    </a:solidFill>
                  </a:rPr>
                  <a:t>ngVLA</a:t>
                </a:r>
                <a:r>
                  <a:rPr lang="en-US" sz="2000" dirty="0">
                    <a:solidFill>
                      <a:srgbClr val="155219"/>
                    </a:solidFill>
                  </a:rPr>
                  <a:t> </a:t>
                </a:r>
                <a:r>
                  <a:rPr lang="en-US" sz="1800" dirty="0">
                    <a:solidFill>
                      <a:srgbClr val="155219"/>
                    </a:solidFill>
                  </a:rPr>
                  <a:t>‘sweet spot’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F7995E0-C8A7-CA46-AE30-F8D8FF54264C}"/>
                </a:ext>
              </a:extLst>
            </p:cNvPr>
            <p:cNvGrpSpPr/>
            <p:nvPr/>
          </p:nvGrpSpPr>
          <p:grpSpPr>
            <a:xfrm>
              <a:off x="4675905" y="3949598"/>
              <a:ext cx="2791006" cy="338674"/>
              <a:chOff x="4710539" y="5266120"/>
              <a:chExt cx="3721341" cy="451564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B9CE984-31D7-6844-B5B6-74B92D677DA7}"/>
                  </a:ext>
                </a:extLst>
              </p:cNvPr>
              <p:cNvSpPr/>
              <p:nvPr/>
            </p:nvSpPr>
            <p:spPr>
              <a:xfrm>
                <a:off x="4710539" y="5340825"/>
                <a:ext cx="3721341" cy="350472"/>
              </a:xfrm>
              <a:prstGeom prst="rect">
                <a:avLst/>
              </a:prstGeom>
              <a:solidFill>
                <a:srgbClr val="FF0000">
                  <a:alpha val="28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49BB4E-3C52-F443-86CB-25DDD4CB95B6}"/>
                  </a:ext>
                </a:extLst>
              </p:cNvPr>
              <p:cNvSpPr txBox="1"/>
              <p:nvPr/>
            </p:nvSpPr>
            <p:spPr>
              <a:xfrm>
                <a:off x="5841991" y="5266120"/>
                <a:ext cx="1359657" cy="4515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SKA 1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AEA89D-BB5B-1449-83D0-EF455AF16F92}"/>
                </a:ext>
              </a:extLst>
            </p:cNvPr>
            <p:cNvSpPr txBox="1"/>
            <p:nvPr/>
          </p:nvSpPr>
          <p:spPr>
            <a:xfrm>
              <a:off x="4675904" y="3459337"/>
              <a:ext cx="7007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VLA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B94135-F979-A841-B511-A1BA476A86D4}"/>
                </a:ext>
              </a:extLst>
            </p:cNvPr>
            <p:cNvSpPr txBox="1"/>
            <p:nvPr/>
          </p:nvSpPr>
          <p:spPr>
            <a:xfrm>
              <a:off x="6582722" y="1585074"/>
              <a:ext cx="721595" cy="489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ALMA/</a:t>
              </a:r>
              <a:r>
                <a:rPr lang="en-US" sz="1000" dirty="0" err="1"/>
                <a:t>Noema</a:t>
              </a:r>
              <a:endParaRPr lang="en-US" sz="10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DD5D8E-76DF-8746-8293-AB16E3C2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KSG3: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Charting the Assembly, Structure, and Evolution of Galaxies Over Cosmic Time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F2B53FB-8F02-8548-828D-4C2FC53A9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134" y="885566"/>
            <a:ext cx="3116971" cy="33723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EE6F710-C43B-1848-95A1-7EAC12553817}"/>
              </a:ext>
            </a:extLst>
          </p:cNvPr>
          <p:cNvSpPr txBox="1"/>
          <p:nvPr/>
        </p:nvSpPr>
        <p:spPr>
          <a:xfrm>
            <a:off x="-1" y="1368723"/>
            <a:ext cx="258727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NGVLA: trace molecular gas, the fuel for star formation, over cosmic time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400" dirty="0"/>
              <a:t>Frequency range: ideal to study dominant molecular gas tracers (CO, HCN,HCO+…)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400" dirty="0"/>
              <a:t>10x Sensitivity: ‘main sequence’ galaxies in ~ 1hr  (</a:t>
            </a:r>
            <a:r>
              <a:rPr lang="en-US" sz="1400" dirty="0" err="1"/>
              <a:t>M</a:t>
            </a:r>
            <a:r>
              <a:rPr lang="en-US" sz="1400" baseline="-25000" dirty="0" err="1"/>
              <a:t>gas</a:t>
            </a:r>
            <a:r>
              <a:rPr lang="en-US" sz="1400" dirty="0"/>
              <a:t> ~ few x10</a:t>
            </a:r>
            <a:r>
              <a:rPr lang="en-US" sz="1400" baseline="30000" dirty="0"/>
              <a:t>9</a:t>
            </a:r>
            <a:r>
              <a:rPr lang="en-US" sz="1400" dirty="0"/>
              <a:t> Mo)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400" dirty="0"/>
              <a:t>Bandwidth 2.5x current: large cosmic volume surveys</a:t>
            </a:r>
          </a:p>
        </p:txBody>
      </p:sp>
    </p:spTree>
    <p:extLst>
      <p:ext uri="{BB962C8B-B14F-4D97-AF65-F5344CB8AC3E}">
        <p14:creationId xmlns:p14="http://schemas.microsoft.com/office/powerpoint/2010/main" val="4080445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5D8E-76DF-8746-8293-AB16E3C2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KSG3: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Molecular Deep Fields in three dimensions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D46967-8C06-5D4D-B141-2708621CC2AA}"/>
              </a:ext>
            </a:extLst>
          </p:cNvPr>
          <p:cNvGrpSpPr/>
          <p:nvPr/>
        </p:nvGrpSpPr>
        <p:grpSpPr>
          <a:xfrm>
            <a:off x="104720" y="1219201"/>
            <a:ext cx="3138012" cy="2232274"/>
            <a:chOff x="3796193" y="860840"/>
            <a:chExt cx="2895451" cy="176471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126B0EA-7099-B54F-8916-62D87C860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6193" y="860840"/>
              <a:ext cx="2895451" cy="176471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06E848-A95C-0A41-BE60-3B0E9F08F664}"/>
                </a:ext>
              </a:extLst>
            </p:cNvPr>
            <p:cNvSpPr txBox="1"/>
            <p:nvPr/>
          </p:nvSpPr>
          <p:spPr>
            <a:xfrm>
              <a:off x="4082363" y="2160353"/>
              <a:ext cx="2413978" cy="21898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HST UDF ~ 5000 galaxies over ~ 5’ field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2FA96BD-5DBB-6046-A360-104F77AE14EF}"/>
              </a:ext>
            </a:extLst>
          </p:cNvPr>
          <p:cNvGrpSpPr/>
          <p:nvPr/>
        </p:nvGrpSpPr>
        <p:grpSpPr>
          <a:xfrm>
            <a:off x="6036740" y="1217084"/>
            <a:ext cx="3022599" cy="2232274"/>
            <a:chOff x="3796193" y="2653783"/>
            <a:chExt cx="2895451" cy="176471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71AAA53-900A-8E42-8D70-5E774244B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6193" y="2653783"/>
              <a:ext cx="2895451" cy="176471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9824822-6B71-8546-8C9A-E464A164B400}"/>
                </a:ext>
              </a:extLst>
            </p:cNvPr>
            <p:cNvSpPr txBox="1"/>
            <p:nvPr/>
          </p:nvSpPr>
          <p:spPr>
            <a:xfrm>
              <a:off x="4292271" y="3878946"/>
              <a:ext cx="1904624" cy="21898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ngVLA</a:t>
              </a:r>
              <a:r>
                <a:rPr lang="en-US" sz="1200" dirty="0">
                  <a:solidFill>
                    <a:schemeClr val="bg1"/>
                  </a:solidFill>
                </a:rPr>
                <a:t> ~ 3000 CO galaxies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6EAA16F-1B35-5347-96B3-4AC4FC1A5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729" y="1217084"/>
            <a:ext cx="2117799" cy="22322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BBC186-1941-F144-9686-7F38AE30A81A}"/>
              </a:ext>
            </a:extLst>
          </p:cNvPr>
          <p:cNvSpPr txBox="1"/>
          <p:nvPr/>
        </p:nvSpPr>
        <p:spPr>
          <a:xfrm>
            <a:off x="2025327" y="3661669"/>
            <a:ext cx="599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10x sensitivity + 2.5x bandwidth =&gt; 100-fold increase in CO detection rate over VLA,  ALMA =&gt; </a:t>
            </a:r>
            <a:r>
              <a:rPr lang="en-US" sz="1600" i="1" dirty="0">
                <a:latin typeface="Times New Roman"/>
                <a:cs typeface="Times New Roman"/>
              </a:rPr>
              <a:t>Galaxy counts in CO ~ deepest optical fields, with redshifts!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6DF81C-6710-1F41-965E-1596C4A3FDB9}"/>
              </a:ext>
            </a:extLst>
          </p:cNvPr>
          <p:cNvSpPr txBox="1"/>
          <p:nvPr/>
        </p:nvSpPr>
        <p:spPr>
          <a:xfrm>
            <a:off x="3745460" y="3140015"/>
            <a:ext cx="1868336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ALMA 200 </a:t>
            </a:r>
            <a:r>
              <a:rPr lang="en-US" sz="1100" dirty="0" err="1">
                <a:solidFill>
                  <a:schemeClr val="bg1"/>
                </a:solidFill>
              </a:rPr>
              <a:t>hrs</a:t>
            </a:r>
            <a:r>
              <a:rPr lang="en-US" sz="1100" dirty="0">
                <a:solidFill>
                  <a:schemeClr val="bg1"/>
                </a:solidFill>
              </a:rPr>
              <a:t>: 36 CO galaxies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8FFDD2-8F6C-4144-B651-BF44D22ED558}"/>
              </a:ext>
            </a:extLst>
          </p:cNvPr>
          <p:cNvSpPr txBox="1"/>
          <p:nvPr/>
        </p:nvSpPr>
        <p:spPr>
          <a:xfrm>
            <a:off x="3620730" y="1224084"/>
            <a:ext cx="621070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ASPECS</a:t>
            </a:r>
          </a:p>
        </p:txBody>
      </p:sp>
    </p:spTree>
    <p:extLst>
      <p:ext uri="{BB962C8B-B14F-4D97-AF65-F5344CB8AC3E}">
        <p14:creationId xmlns:p14="http://schemas.microsoft.com/office/powerpoint/2010/main" val="2594132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5D8E-76DF-8746-8293-AB16E3C2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10601"/>
            <a:ext cx="7247710" cy="99417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KSG3: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Measuring the Dense Gas History of the Universe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7214B9-B4CF-6C4D-B40A-5025B69EC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83" y="1073511"/>
            <a:ext cx="4164415" cy="28659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F88E9A-DA11-2A4E-8D15-946872D16DA8}"/>
              </a:ext>
            </a:extLst>
          </p:cNvPr>
          <p:cNvSpPr txBox="1"/>
          <p:nvPr/>
        </p:nvSpPr>
        <p:spPr>
          <a:xfrm>
            <a:off x="1935076" y="4008194"/>
            <a:ext cx="5273847" cy="648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Precise measurement of Dense Gas History of Universe</a:t>
            </a:r>
          </a:p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kpc-scale imaging of gas dynamics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C2537-BF52-7A45-B88E-5B599FF16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03525"/>
            <a:ext cx="4426882" cy="193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09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EC0869F-732E-7945-A5F1-7260F4648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694" y="815242"/>
            <a:ext cx="3227734" cy="2221323"/>
          </a:xfrm>
          <a:prstGeom prst="rect">
            <a:avLst/>
          </a:prstGeom>
        </p:spPr>
      </p:pic>
      <p:pic>
        <p:nvPicPr>
          <p:cNvPr id="2" name="Picture 1" descr="Screen Shot 2015-07-15 at 2.41.51 PM.png">
            <a:extLst>
              <a:ext uri="{FF2B5EF4-FFF2-40B4-BE49-F238E27FC236}">
                <a16:creationId xmlns:a16="http://schemas.microsoft.com/office/drawing/2014/main" id="{9EE41DBD-B412-ED41-B0F3-FA52E0F2E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46" y="853167"/>
            <a:ext cx="3249975" cy="2102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8C23AC-50FF-8F41-A7EF-7FB000845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783" y="95685"/>
            <a:ext cx="7339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>
                <a:solidFill>
                  <a:srgbClr val="163B71"/>
                </a:solidFill>
              </a:rPr>
              <a:t>JWST/</a:t>
            </a:r>
            <a:r>
              <a:rPr lang="en-US" sz="2000" b="0" dirty="0" err="1">
                <a:solidFill>
                  <a:srgbClr val="163B71"/>
                </a:solidFill>
              </a:rPr>
              <a:t>ngVLA</a:t>
            </a:r>
            <a:r>
              <a:rPr lang="en-US" sz="2000" b="0" dirty="0">
                <a:solidFill>
                  <a:srgbClr val="163B71"/>
                </a:solidFill>
              </a:rPr>
              <a:t> Synergy: </a:t>
            </a:r>
            <a:r>
              <a:rPr lang="en-US" sz="2000" b="0" i="1" dirty="0">
                <a:solidFill>
                  <a:srgbClr val="163B71"/>
                </a:solidFill>
              </a:rPr>
              <a:t>Cosmic Conversion of Gas to Stars</a:t>
            </a:r>
          </a:p>
          <a:p>
            <a:pPr algn="ctr" eaLnBrk="1" hangingPunct="1"/>
            <a:r>
              <a:rPr lang="en-US" sz="1600" b="0" i="1" dirty="0">
                <a:solidFill>
                  <a:srgbClr val="163B71"/>
                </a:solidFill>
              </a:rPr>
              <a:t>‘Precision galaxy formation’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D67963-6D6C-4D4F-9B10-95C0C7D63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3312" y="3084782"/>
            <a:ext cx="2937968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450"/>
              </a:spcAft>
            </a:pPr>
            <a:r>
              <a:rPr lang="en-US" sz="1600" b="0" dirty="0">
                <a:solidFill>
                  <a:srgbClr val="163B71"/>
                </a:solidFill>
              </a:rPr>
              <a:t>JWST/ELTs: stars, star 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8D0BB8-E96C-E84F-A06F-F40E17D470C3}"/>
              </a:ext>
            </a:extLst>
          </p:cNvPr>
          <p:cNvSpPr txBox="1"/>
          <p:nvPr/>
        </p:nvSpPr>
        <p:spPr>
          <a:xfrm>
            <a:off x="5409739" y="3060641"/>
            <a:ext cx="2986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err="1">
                <a:solidFill>
                  <a:srgbClr val="163B71"/>
                </a:solidFill>
                <a:latin typeface="Times New Roman"/>
                <a:cs typeface="Times New Roman"/>
              </a:rPr>
              <a:t>ngVLA</a:t>
            </a:r>
            <a:r>
              <a:rPr lang="en-US" sz="1400" dirty="0">
                <a:solidFill>
                  <a:srgbClr val="163B71"/>
                </a:solidFill>
                <a:latin typeface="Times New Roman"/>
                <a:cs typeface="Times New Roman"/>
              </a:rPr>
              <a:t>: </a:t>
            </a:r>
            <a:r>
              <a:rPr lang="en-US" sz="1600" dirty="0">
                <a:solidFill>
                  <a:srgbClr val="163B71"/>
                </a:solidFill>
                <a:latin typeface="Times New Roman"/>
                <a:cs typeface="Times New Roman"/>
              </a:rPr>
              <a:t>cold gas fueling cosmic star formation</a:t>
            </a:r>
          </a:p>
        </p:txBody>
      </p:sp>
      <p:pic>
        <p:nvPicPr>
          <p:cNvPr id="14" name="Picture 4" descr="Image result for jwst">
            <a:extLst>
              <a:ext uri="{FF2B5EF4-FFF2-40B4-BE49-F238E27FC236}">
                <a16:creationId xmlns:a16="http://schemas.microsoft.com/office/drawing/2014/main" id="{03DD39C4-C3F4-724D-B64A-7E4AE69CB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10" b="-153"/>
          <a:stretch/>
        </p:blipFill>
        <p:spPr bwMode="auto">
          <a:xfrm>
            <a:off x="1724440" y="3552307"/>
            <a:ext cx="2071707" cy="156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9229FD-A987-8B4F-AC66-CAF4FA01C3C4}"/>
              </a:ext>
            </a:extLst>
          </p:cNvPr>
          <p:cNvCxnSpPr/>
          <p:nvPr/>
        </p:nvCxnSpPr>
        <p:spPr>
          <a:xfrm flipH="1">
            <a:off x="3846790" y="1718440"/>
            <a:ext cx="1681194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53A612A-98A1-3A4F-84C7-205EB5A2F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754" y="3707376"/>
            <a:ext cx="4477038" cy="13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05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1FCAC5-52EA-1C48-8661-4ACF78BFA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400" y="884503"/>
            <a:ext cx="4748471" cy="22495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8418" y="108026"/>
            <a:ext cx="55973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/>
                <a:cs typeface="Times New Roman"/>
              </a:rPr>
              <a:t>NGVLA: Free Free emission from peculiar spiral in Virgo</a:t>
            </a:r>
          </a:p>
          <a:p>
            <a:pPr algn="ctr"/>
            <a:r>
              <a:rPr lang="en-US" sz="1600" i="1" dirty="0">
                <a:latin typeface="Times New Roman"/>
                <a:cs typeface="Times New Roman"/>
              </a:rPr>
              <a:t>Local Group type-studies extended to the Virgo Cluster!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810757" y="2237309"/>
            <a:ext cx="0" cy="26515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49025" y="3450067"/>
            <a:ext cx="668610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ts val="450"/>
              </a:spcBef>
              <a:buFont typeface="Arial"/>
              <a:buChar char="•"/>
            </a:pPr>
            <a:r>
              <a:rPr lang="en-US" sz="1500" dirty="0">
                <a:latin typeface="Times New Roman"/>
                <a:cs typeface="Times New Roman"/>
              </a:rPr>
              <a:t>Freq range covers multiple radio emission mechanisms: synchrotron, free-free, cold (spinning?) dust, SZ effect</a:t>
            </a:r>
          </a:p>
          <a:p>
            <a:pPr marL="257175" indent="-257175">
              <a:spcBef>
                <a:spcPts val="450"/>
              </a:spcBef>
              <a:buFont typeface="Arial"/>
              <a:buChar char="•"/>
            </a:pPr>
            <a:r>
              <a:rPr lang="en-US" sz="1500" dirty="0">
                <a:latin typeface="Times New Roman"/>
                <a:cs typeface="Times New Roman"/>
              </a:rPr>
              <a:t>Free-Free ideal estimator of ionizing photon rate =&gt; SFR</a:t>
            </a:r>
          </a:p>
          <a:p>
            <a:pPr marL="257175" indent="-257175">
              <a:spcBef>
                <a:spcPts val="450"/>
              </a:spcBef>
              <a:buFont typeface="Arial"/>
              <a:buChar char="•"/>
            </a:pPr>
            <a:r>
              <a:rPr lang="en-US" sz="1500" dirty="0">
                <a:latin typeface="Times New Roman"/>
                <a:cs typeface="Times New Roman"/>
              </a:rPr>
              <a:t>rms (1cm, 10hrs) =  0.1uJy =&gt; </a:t>
            </a:r>
            <a:r>
              <a:rPr lang="en-US" sz="1500" i="1" dirty="0">
                <a:latin typeface="Times New Roman"/>
                <a:cs typeface="Times New Roman"/>
              </a:rPr>
              <a:t>HII region associated single  O7.5 to Virgo</a:t>
            </a:r>
          </a:p>
          <a:p>
            <a:pPr marL="257175" indent="-257175">
              <a:spcBef>
                <a:spcPts val="450"/>
              </a:spcBef>
              <a:buFont typeface="Arial"/>
              <a:buChar char="•"/>
            </a:pPr>
            <a:r>
              <a:rPr lang="en-US" sz="1500" dirty="0">
                <a:latin typeface="Times New Roman"/>
                <a:cs typeface="Times New Roman"/>
              </a:rPr>
              <a:t>Broad-band =&gt; spatially/spectrally separate dust, FF, synchrotron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146D25-D377-5745-BCE4-E5E8794E9CB7}"/>
              </a:ext>
            </a:extLst>
          </p:cNvPr>
          <p:cNvSpPr txBox="1"/>
          <p:nvPr/>
        </p:nvSpPr>
        <p:spPr>
          <a:xfrm>
            <a:off x="7043144" y="2869244"/>
            <a:ext cx="20679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FF estimated from </a:t>
            </a:r>
            <a:r>
              <a:rPr lang="en-US" sz="1100" i="1" dirty="0" err="1"/>
              <a:t>Halpha</a:t>
            </a:r>
            <a:endParaRPr lang="en-US" sz="1100" i="1" dirty="0"/>
          </a:p>
        </p:txBody>
      </p:sp>
      <p:pic>
        <p:nvPicPr>
          <p:cNvPr id="8" name="Picture 7" descr="Screen Shot 2015-03-24 at 8.24.24 AM.png">
            <a:extLst>
              <a:ext uri="{FF2B5EF4-FFF2-40B4-BE49-F238E27FC236}">
                <a16:creationId xmlns:a16="http://schemas.microsoft.com/office/drawing/2014/main" id="{2B2836D7-DA9D-E449-8836-BF04D3185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7" y="970093"/>
            <a:ext cx="3337625" cy="23421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47A4C4D-E49B-384A-B17A-B3D6135F9CB2}"/>
              </a:ext>
            </a:extLst>
          </p:cNvPr>
          <p:cNvCxnSpPr/>
          <p:nvPr/>
        </p:nvCxnSpPr>
        <p:spPr>
          <a:xfrm>
            <a:off x="762253" y="2852768"/>
            <a:ext cx="2084294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F82E262-C292-1D49-A9C0-7197AAA78AC6}"/>
              </a:ext>
            </a:extLst>
          </p:cNvPr>
          <p:cNvSpPr txBox="1"/>
          <p:nvPr/>
        </p:nvSpPr>
        <p:spPr>
          <a:xfrm>
            <a:off x="1277723" y="2593163"/>
            <a:ext cx="95250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 err="1">
                <a:solidFill>
                  <a:srgbClr val="FF0000"/>
                </a:solidFill>
              </a:rPr>
              <a:t>ngVLA</a:t>
            </a:r>
            <a:endParaRPr lang="en-US" sz="1013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D4130C-5733-3C47-9BEA-1D724C0E1473}"/>
              </a:ext>
            </a:extLst>
          </p:cNvPr>
          <p:cNvSpPr txBox="1"/>
          <p:nvPr/>
        </p:nvSpPr>
        <p:spPr>
          <a:xfrm>
            <a:off x="2652581" y="1046205"/>
            <a:ext cx="8697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SF galaxy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6E8257-88F0-1842-9513-5C262B2C52E7}"/>
              </a:ext>
            </a:extLst>
          </p:cNvPr>
          <p:cNvSpPr txBox="1"/>
          <p:nvPr/>
        </p:nvSpPr>
        <p:spPr>
          <a:xfrm>
            <a:off x="4085466" y="970093"/>
            <a:ext cx="2027467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/>
                <a:cs typeface="Times New Roman"/>
              </a:rPr>
              <a:t>NGC 5713: 30Mpc, 5 M</a:t>
            </a:r>
            <a:r>
              <a:rPr lang="en-US" sz="1100" baseline="-25000" dirty="0">
                <a:latin typeface="Times New Roman"/>
                <a:cs typeface="Times New Roman"/>
              </a:rPr>
              <a:t>o</a:t>
            </a:r>
            <a:r>
              <a:rPr lang="en-US" sz="1100" dirty="0">
                <a:latin typeface="Times New Roman"/>
                <a:cs typeface="Times New Roman"/>
              </a:rPr>
              <a:t> yr</a:t>
            </a:r>
            <a:r>
              <a:rPr lang="en-US" sz="1100" baseline="30000" dirty="0">
                <a:latin typeface="Times New Roman"/>
                <a:cs typeface="Times New Roman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280313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871921" y="547164"/>
            <a:ext cx="7272079" cy="54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i="1" dirty="0"/>
              <a:t>Movies of mass loss from AGB stars (</a:t>
            </a:r>
            <a:r>
              <a:rPr lang="en-US" sz="1600" i="1" dirty="0" err="1"/>
              <a:t>Kiyama</a:t>
            </a:r>
            <a:r>
              <a:rPr lang="en-US" sz="1600" i="1" dirty="0"/>
              <a:t> &amp; Matthews </a:t>
            </a:r>
            <a:r>
              <a:rPr lang="en-US" sz="1600" i="1" dirty="0" err="1"/>
              <a:t>ngVLA</a:t>
            </a:r>
            <a:r>
              <a:rPr lang="en-US" sz="1600" i="1" dirty="0"/>
              <a:t> Memo 66)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167DF5-B157-BD41-B6FF-E8074A09C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202625"/>
            <a:ext cx="7628710" cy="356158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Science Highlight: Star Formation and Stellar Evolution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>
                <a:solidFill>
                  <a:schemeClr val="bg1"/>
                </a:solidFill>
                <a:latin typeface="Helvetica" pitchFamily="2" charset="0"/>
              </a:rPr>
              <a:pPr/>
              <a:t>17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CE603A-DF4F-834A-869B-45D3D761DF9A}"/>
              </a:ext>
            </a:extLst>
          </p:cNvPr>
          <p:cNvSpPr txBox="1"/>
          <p:nvPr/>
        </p:nvSpPr>
        <p:spPr>
          <a:xfrm>
            <a:off x="379708" y="3346675"/>
            <a:ext cx="8384583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Simulation: 3D hydrodynamic model of 1M</a:t>
            </a:r>
            <a:r>
              <a:rPr lang="en-US" sz="1600" baseline="-25000" dirty="0"/>
              <a:t>o</a:t>
            </a:r>
            <a:r>
              <a:rPr lang="en-US" sz="1600" dirty="0"/>
              <a:t> AGB star at 150pc from Freytag et al. (2017):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dirty="0"/>
              <a:t>ngVLA Main Array at 46 GHz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dirty="0"/>
              <a:t>Resolution = 1.5 mas ~ 0.04 stellar radii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dirty="0"/>
              <a:t>1.3 year pulse period, observed every 2-3 weeks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5FAE45-E368-1D4D-818C-D96372063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08" y="1184294"/>
            <a:ext cx="8203304" cy="20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36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5CEA274-E1A8-C04F-9BA8-DD0DCFF20352}"/>
              </a:ext>
            </a:extLst>
          </p:cNvPr>
          <p:cNvSpPr/>
          <p:nvPr/>
        </p:nvSpPr>
        <p:spPr>
          <a:xfrm>
            <a:off x="-12339" y="4485998"/>
            <a:ext cx="9379131" cy="769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90" y="0"/>
            <a:ext cx="8181560" cy="595562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Versatility: Remarkable breadth of Science and Discovery Space 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33790" y="1079175"/>
            <a:ext cx="4229897" cy="3368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2348" y="514530"/>
            <a:ext cx="4599618" cy="42627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Time Domain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400" dirty="0"/>
              <a:t>Galactic Center pulsars: </a:t>
            </a:r>
            <a:r>
              <a:rPr lang="en-US" sz="1400" i="1" dirty="0"/>
              <a:t>testing GR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400" dirty="0"/>
              <a:t>Gravitational Wave EM Follow-up: characterizing neutron star mergers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400" dirty="0"/>
              <a:t>Exo-space weather and the impact on formation of life: M-dwarf flares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400" dirty="0"/>
              <a:t>Bursting universe (FRB, GRB, TDE</a:t>
            </a:r>
            <a:r>
              <a:rPr lang="is-IS" sz="1400" dirty="0"/>
              <a:t>…)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Black Holes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400" dirty="0"/>
              <a:t>Obscured Black Hole Growth and AGN/jet physics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400" dirty="0"/>
              <a:t>Quasar-Mode Feedback and the SZ Effect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Nearby Universe 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400" dirty="0" err="1"/>
              <a:t>μas</a:t>
            </a:r>
            <a:r>
              <a:rPr lang="en-US" sz="1400" dirty="0"/>
              <a:t> Astrometry: Galactic structure, local group proper motions</a:t>
            </a:r>
            <a:r>
              <a:rPr lang="is-IS" sz="1400" dirty="0"/>
              <a:t> </a:t>
            </a:r>
            <a:endParaRPr lang="en-US" sz="1400" dirty="0"/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400" dirty="0"/>
              <a:t>Imaging stellar photospheres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400" dirty="0"/>
              <a:t>Solar system: Planetary atmospheres, minor planets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166" y="496351"/>
            <a:ext cx="1866554" cy="11945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754" y="514530"/>
            <a:ext cx="1929723" cy="1084904"/>
          </a:xfrm>
          <a:prstGeom prst="rect">
            <a:avLst/>
          </a:prstGeom>
        </p:spPr>
      </p:pic>
      <p:pic>
        <p:nvPicPr>
          <p:cNvPr id="9" name="Picture 8" descr="Screen Shot 2015-05-14 at 3.32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164" y="1885720"/>
            <a:ext cx="2330354" cy="113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0487" y="1852058"/>
            <a:ext cx="1255461" cy="1142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0F6136-32AA-6C4A-86F7-A6E477571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7227" y="3217370"/>
            <a:ext cx="4431162" cy="174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41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2034DC8-C095-B144-BBF1-1A14C7DAF3B0}"/>
              </a:ext>
            </a:extLst>
          </p:cNvPr>
          <p:cNvCxnSpPr>
            <a:cxnSpLocks/>
          </p:cNvCxnSpPr>
          <p:nvPr/>
        </p:nvCxnSpPr>
        <p:spPr>
          <a:xfrm>
            <a:off x="1210935" y="3163508"/>
            <a:ext cx="0" cy="1060417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2702BDD-C0F4-0943-A343-A392C9C796C5}"/>
              </a:ext>
            </a:extLst>
          </p:cNvPr>
          <p:cNvCxnSpPr>
            <a:cxnSpLocks/>
          </p:cNvCxnSpPr>
          <p:nvPr/>
        </p:nvCxnSpPr>
        <p:spPr>
          <a:xfrm>
            <a:off x="601335" y="3144932"/>
            <a:ext cx="0" cy="13776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60EB6-0FA6-D946-88E2-81D76822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D3DE0-C102-5543-9941-6B5E1BE3C4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98" y="1118641"/>
            <a:ext cx="1724534" cy="7955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D741E0-3563-764E-BE48-D6F90A920F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391" y="1915669"/>
            <a:ext cx="797026" cy="7970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7B7BD4-F575-F24C-B0B4-3535B1C378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061" y="678475"/>
            <a:ext cx="1090103" cy="10657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F8979A-4EA6-4844-94FD-8DA02BCF2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550" y="1744239"/>
            <a:ext cx="1719578" cy="9618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9EC0A24-5DE8-6848-9677-52B3227A5C5A}"/>
              </a:ext>
            </a:extLst>
          </p:cNvPr>
          <p:cNvSpPr txBox="1"/>
          <p:nvPr/>
        </p:nvSpPr>
        <p:spPr>
          <a:xfrm>
            <a:off x="64008" y="2844850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F2EF9BB-A9FA-5145-87A8-1790812DE079}"/>
              </a:ext>
            </a:extLst>
          </p:cNvPr>
          <p:cNvCxnSpPr>
            <a:cxnSpLocks/>
          </p:cNvCxnSpPr>
          <p:nvPr/>
        </p:nvCxnSpPr>
        <p:spPr>
          <a:xfrm>
            <a:off x="64008" y="2770632"/>
            <a:ext cx="896112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336174F-D19F-3E4A-9CD9-5F1D28768B2C}"/>
              </a:ext>
            </a:extLst>
          </p:cNvPr>
          <p:cNvSpPr txBox="1"/>
          <p:nvPr/>
        </p:nvSpPr>
        <p:spPr>
          <a:xfrm>
            <a:off x="1971536" y="2844850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7535E0-E039-D042-B53F-52839E5CC729}"/>
              </a:ext>
            </a:extLst>
          </p:cNvPr>
          <p:cNvSpPr txBox="1"/>
          <p:nvPr/>
        </p:nvSpPr>
        <p:spPr>
          <a:xfrm>
            <a:off x="947816" y="2844850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5C0B5D-C161-AC43-9FCA-E7EA5D5EF740}"/>
              </a:ext>
            </a:extLst>
          </p:cNvPr>
          <p:cNvSpPr txBox="1"/>
          <p:nvPr/>
        </p:nvSpPr>
        <p:spPr>
          <a:xfrm>
            <a:off x="3125931" y="2844850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9D9AF8-3F67-B74F-8C52-9AB2D331EF30}"/>
              </a:ext>
            </a:extLst>
          </p:cNvPr>
          <p:cNvSpPr txBox="1"/>
          <p:nvPr/>
        </p:nvSpPr>
        <p:spPr>
          <a:xfrm>
            <a:off x="5445239" y="2850565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45D696-A484-B145-8B55-F3E6195BF1DA}"/>
              </a:ext>
            </a:extLst>
          </p:cNvPr>
          <p:cNvSpPr txBox="1"/>
          <p:nvPr/>
        </p:nvSpPr>
        <p:spPr>
          <a:xfrm>
            <a:off x="7865028" y="2844850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2034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8653A0-D30E-8D4B-B45A-5EC13799BAF7}"/>
              </a:ext>
            </a:extLst>
          </p:cNvPr>
          <p:cNvSpPr txBox="1"/>
          <p:nvPr/>
        </p:nvSpPr>
        <p:spPr>
          <a:xfrm>
            <a:off x="1539591" y="46762"/>
            <a:ext cx="2890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Project Timeline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E4724A6-B61A-444E-B5B1-B82ED768238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926" y="1887867"/>
            <a:ext cx="1234780" cy="81985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F30FD5C-9083-5446-B946-DBD8BCDDB8F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425" y="1870155"/>
            <a:ext cx="1219073" cy="80942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6035529-0226-CE47-A073-DE6CADD517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690" y="631537"/>
            <a:ext cx="1462865" cy="118211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CBAA3E-B2C1-3144-B710-FB298A265CD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313" y="1920967"/>
            <a:ext cx="1591056" cy="74556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5FFBB42-63CD-154A-94FB-6A9DABF56A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105" y="480996"/>
            <a:ext cx="1710023" cy="96188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33D6EC8-E5F0-1446-8E57-400C4B3609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2458" y="744193"/>
            <a:ext cx="1306173" cy="18974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ECD44B50-A103-9847-B461-17AE8311722A}"/>
              </a:ext>
            </a:extLst>
          </p:cNvPr>
          <p:cNvSpPr/>
          <p:nvPr/>
        </p:nvSpPr>
        <p:spPr>
          <a:xfrm>
            <a:off x="-6373" y="3210873"/>
            <a:ext cx="115214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ngVLA Submission to Astro2020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6D9A641-49F7-334D-A018-05AF0B49E339}"/>
              </a:ext>
            </a:extLst>
          </p:cNvPr>
          <p:cNvSpPr/>
          <p:nvPr/>
        </p:nvSpPr>
        <p:spPr>
          <a:xfrm>
            <a:off x="67826" y="4194291"/>
            <a:ext cx="291693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Astro2020 Recommendation Published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B5240F0-9F2C-C743-83EB-5517BF719182}"/>
              </a:ext>
            </a:extLst>
          </p:cNvPr>
          <p:cNvSpPr/>
          <p:nvPr/>
        </p:nvSpPr>
        <p:spPr>
          <a:xfrm>
            <a:off x="1173016" y="3716094"/>
            <a:ext cx="20101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Submit ngVLA Proposal to NSF/MREFC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8D49F6A-720F-6842-880F-5BC30EA37C48}"/>
              </a:ext>
            </a:extLst>
          </p:cNvPr>
          <p:cNvSpPr/>
          <p:nvPr/>
        </p:nvSpPr>
        <p:spPr>
          <a:xfrm>
            <a:off x="1562651" y="3190940"/>
            <a:ext cx="16678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Prototype Delivered to VLA Site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720A78C-AA21-AC44-A375-A081C8EE5796}"/>
              </a:ext>
            </a:extLst>
          </p:cNvPr>
          <p:cNvSpPr/>
          <p:nvPr/>
        </p:nvSpPr>
        <p:spPr>
          <a:xfrm>
            <a:off x="3285694" y="3173617"/>
            <a:ext cx="181780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ngVLA Construction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F9FA14F-277F-9A43-8259-F7DD3468DE2B}"/>
              </a:ext>
            </a:extLst>
          </p:cNvPr>
          <p:cNvSpPr/>
          <p:nvPr/>
        </p:nvSpPr>
        <p:spPr>
          <a:xfrm>
            <a:off x="5483801" y="3191098"/>
            <a:ext cx="212632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Initiate ngVLA Early Science </a:t>
            </a:r>
            <a:br>
              <a:rPr lang="en-US" dirty="0"/>
            </a:br>
            <a:r>
              <a:rPr lang="en-US" dirty="0"/>
              <a:t>(&gt; VLA capabilities)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63A6A94-3947-0D47-A9E5-1B217A10C35F}"/>
              </a:ext>
            </a:extLst>
          </p:cNvPr>
          <p:cNvSpPr/>
          <p:nvPr/>
        </p:nvSpPr>
        <p:spPr>
          <a:xfrm>
            <a:off x="7452698" y="3528563"/>
            <a:ext cx="157243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Achieve Full</a:t>
            </a:r>
            <a:br>
              <a:rPr lang="en-US" dirty="0"/>
            </a:br>
            <a:r>
              <a:rPr lang="en-US" dirty="0"/>
              <a:t>Science Operations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7E48420-AA5B-1B48-AD85-A3F3B19C0660}"/>
              </a:ext>
            </a:extLst>
          </p:cNvPr>
          <p:cNvSpPr/>
          <p:nvPr/>
        </p:nvSpPr>
        <p:spPr>
          <a:xfrm>
            <a:off x="2920568" y="3557990"/>
            <a:ext cx="205671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Complete NSF/MREFC FDR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C93BA7B-48A8-3A41-B033-625541C4709C}"/>
              </a:ext>
            </a:extLst>
          </p:cNvPr>
          <p:cNvCxnSpPr>
            <a:cxnSpLocks/>
          </p:cNvCxnSpPr>
          <p:nvPr/>
        </p:nvCxnSpPr>
        <p:spPr>
          <a:xfrm>
            <a:off x="1448567" y="3163508"/>
            <a:ext cx="0" cy="552586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9EB41DA-E2CE-4741-8EE6-FF82335EBFEE}"/>
              </a:ext>
            </a:extLst>
          </p:cNvPr>
          <p:cNvCxnSpPr>
            <a:cxnSpLocks/>
          </p:cNvCxnSpPr>
          <p:nvPr/>
        </p:nvCxnSpPr>
        <p:spPr>
          <a:xfrm>
            <a:off x="2436231" y="3094626"/>
            <a:ext cx="0" cy="13776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EBA5AE4-6273-2E47-AD3D-932D1B36764A}"/>
              </a:ext>
            </a:extLst>
          </p:cNvPr>
          <p:cNvCxnSpPr>
            <a:cxnSpLocks/>
          </p:cNvCxnSpPr>
          <p:nvPr/>
        </p:nvCxnSpPr>
        <p:spPr>
          <a:xfrm>
            <a:off x="3512175" y="3109550"/>
            <a:ext cx="0" cy="13776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AC517ABE-D747-464C-8E72-9BDE22936690}"/>
              </a:ext>
            </a:extLst>
          </p:cNvPr>
          <p:cNvCxnSpPr>
            <a:cxnSpLocks/>
          </p:cNvCxnSpPr>
          <p:nvPr/>
        </p:nvCxnSpPr>
        <p:spPr>
          <a:xfrm>
            <a:off x="3104628" y="3094626"/>
            <a:ext cx="0" cy="46336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17D4FF0-0DFA-6749-8596-CFB04FC93AE8}"/>
              </a:ext>
            </a:extLst>
          </p:cNvPr>
          <p:cNvCxnSpPr>
            <a:cxnSpLocks/>
          </p:cNvCxnSpPr>
          <p:nvPr/>
        </p:nvCxnSpPr>
        <p:spPr>
          <a:xfrm>
            <a:off x="5877423" y="3098687"/>
            <a:ext cx="0" cy="13776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E2A38C6-7DBE-FC44-BBE7-0DAF7951BAA7}"/>
              </a:ext>
            </a:extLst>
          </p:cNvPr>
          <p:cNvCxnSpPr>
            <a:cxnSpLocks/>
          </p:cNvCxnSpPr>
          <p:nvPr/>
        </p:nvCxnSpPr>
        <p:spPr>
          <a:xfrm>
            <a:off x="8256573" y="3099500"/>
            <a:ext cx="0" cy="417356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822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FC616-FFD4-6346-8103-B232AD999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DAC3C9-D10F-F04F-987C-630EB76D47BC}"/>
              </a:ext>
            </a:extLst>
          </p:cNvPr>
          <p:cNvGrpSpPr/>
          <p:nvPr/>
        </p:nvGrpSpPr>
        <p:grpSpPr>
          <a:xfrm>
            <a:off x="65353" y="3387288"/>
            <a:ext cx="2649543" cy="1742048"/>
            <a:chOff x="4876800" y="275606"/>
            <a:chExt cx="4140200" cy="2328863"/>
          </a:xfrm>
        </p:grpSpPr>
        <p:pic>
          <p:nvPicPr>
            <p:cNvPr id="6" name="Content Placeholder 7">
              <a:extLst>
                <a:ext uri="{FF2B5EF4-FFF2-40B4-BE49-F238E27FC236}">
                  <a16:creationId xmlns:a16="http://schemas.microsoft.com/office/drawing/2014/main" id="{9A8E18C2-F241-A844-9F21-169DDC332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6800" y="275606"/>
              <a:ext cx="4140200" cy="23288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17A986-E94C-9F44-9B46-7A7C3BC1B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3018" y="1605631"/>
              <a:ext cx="1136474" cy="840125"/>
            </a:xfrm>
            <a:prstGeom prst="rect">
              <a:avLst/>
            </a:prstGeom>
          </p:spPr>
        </p:pic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EFA7275-2389-E042-9E56-421E44A57E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333637"/>
              </p:ext>
            </p:extLst>
          </p:nvPr>
        </p:nvGraphicFramePr>
        <p:xfrm>
          <a:off x="33868" y="421140"/>
          <a:ext cx="5376336" cy="2561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532">
                  <a:extLst>
                    <a:ext uri="{9D8B030D-6E8A-4147-A177-3AD203B41FA5}">
                      <a16:colId xmlns:a16="http://schemas.microsoft.com/office/drawing/2014/main" val="278477409"/>
                    </a:ext>
                  </a:extLst>
                </a:gridCol>
                <a:gridCol w="719667">
                  <a:extLst>
                    <a:ext uri="{9D8B030D-6E8A-4147-A177-3AD203B41FA5}">
                      <a16:colId xmlns:a16="http://schemas.microsoft.com/office/drawing/2014/main" val="3465698094"/>
                    </a:ext>
                  </a:extLst>
                </a:gridCol>
                <a:gridCol w="719666">
                  <a:extLst>
                    <a:ext uri="{9D8B030D-6E8A-4147-A177-3AD203B41FA5}">
                      <a16:colId xmlns:a16="http://schemas.microsoft.com/office/drawing/2014/main" val="838909796"/>
                    </a:ext>
                  </a:extLst>
                </a:gridCol>
                <a:gridCol w="795867">
                  <a:extLst>
                    <a:ext uri="{9D8B030D-6E8A-4147-A177-3AD203B41FA5}">
                      <a16:colId xmlns:a16="http://schemas.microsoft.com/office/drawing/2014/main" val="1659923410"/>
                    </a:ext>
                  </a:extLst>
                </a:gridCol>
                <a:gridCol w="1093598">
                  <a:extLst>
                    <a:ext uri="{9D8B030D-6E8A-4147-A177-3AD203B41FA5}">
                      <a16:colId xmlns:a16="http://schemas.microsoft.com/office/drawing/2014/main" val="2294079423"/>
                    </a:ext>
                  </a:extLst>
                </a:gridCol>
                <a:gridCol w="1040006">
                  <a:extLst>
                    <a:ext uri="{9D8B030D-6E8A-4147-A177-3AD203B41FA5}">
                      <a16:colId xmlns:a16="http://schemas.microsoft.com/office/drawing/2014/main" val="3625563567"/>
                    </a:ext>
                  </a:extLst>
                </a:gridCol>
              </a:tblGrid>
              <a:tr h="4777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Subarray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 B </a:t>
                      </a:r>
                    </a:p>
                    <a:p>
                      <a:pPr algn="ctr"/>
                      <a:r>
                        <a:rPr lang="en-US" dirty="0"/>
                        <a:t>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Max B</a:t>
                      </a:r>
                    </a:p>
                    <a:p>
                      <a:pPr algn="ctr"/>
                      <a:r>
                        <a:rPr lang="en-US" dirty="0"/>
                        <a:t>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Ants.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Res. 30GHz</a:t>
                      </a:r>
                    </a:p>
                    <a:p>
                      <a:pPr algn="ctr"/>
                      <a:r>
                        <a:rPr lang="en-US" dirty="0"/>
                        <a:t>arcsec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976519"/>
                  </a:ext>
                </a:extLst>
              </a:tr>
              <a:tr h="282325">
                <a:tc>
                  <a:txBody>
                    <a:bodyPr/>
                    <a:lstStyle/>
                    <a:p>
                      <a:r>
                        <a:rPr lang="en-US" dirty="0"/>
                        <a:t>Main (18m)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PP Disks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223359"/>
                  </a:ext>
                </a:extLst>
              </a:tr>
              <a:tr h="352303">
                <a:tc>
                  <a:txBody>
                    <a:bodyPr/>
                    <a:lstStyle/>
                    <a:p>
                      <a:r>
                        <a:rPr lang="en-US" dirty="0"/>
                        <a:t>Plains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 z 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656381"/>
                  </a:ext>
                </a:extLst>
              </a:tr>
              <a:tr h="352303">
                <a:tc>
                  <a:txBody>
                    <a:bodyPr/>
                    <a:lstStyle/>
                    <a:p>
                      <a:r>
                        <a:rPr lang="en-US" dirty="0"/>
                        <a:t>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Nearby Gal.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048498"/>
                  </a:ext>
                </a:extLst>
              </a:tr>
              <a:tr h="352303">
                <a:tc>
                  <a:txBody>
                    <a:bodyPr/>
                    <a:lstStyle/>
                    <a:p>
                      <a:r>
                        <a:rPr lang="en-US" dirty="0"/>
                        <a:t>LBA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32.6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8856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 Energy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927241"/>
                  </a:ext>
                </a:extLst>
              </a:tr>
              <a:tr h="352303">
                <a:tc>
                  <a:txBody>
                    <a:bodyPr/>
                    <a:lstStyle/>
                    <a:p>
                      <a:r>
                        <a:rPr lang="en-US" dirty="0"/>
                        <a:t>SBA (6m)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Galactic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774152"/>
                  </a:ext>
                </a:extLst>
              </a:tr>
              <a:tr h="352303">
                <a:tc>
                  <a:txBody>
                    <a:bodyPr/>
                    <a:lstStyle/>
                    <a:p>
                      <a:r>
                        <a:rPr lang="en-US" dirty="0"/>
                        <a:t>TP (18m)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15569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244FA75-D3B5-C745-97A4-43A11F1720F1}"/>
              </a:ext>
            </a:extLst>
          </p:cNvPr>
          <p:cNvSpPr txBox="1"/>
          <p:nvPr/>
        </p:nvSpPr>
        <p:spPr>
          <a:xfrm>
            <a:off x="760402" y="57307"/>
            <a:ext cx="424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Reference Design Configuration (Rev C)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9E2B88-4ABA-BA46-874F-D9DD0B8790ED}"/>
              </a:ext>
            </a:extLst>
          </p:cNvPr>
          <p:cNvGrpSpPr/>
          <p:nvPr/>
        </p:nvGrpSpPr>
        <p:grpSpPr>
          <a:xfrm>
            <a:off x="3376265" y="3523084"/>
            <a:ext cx="1523506" cy="1650645"/>
            <a:chOff x="3380663" y="3515139"/>
            <a:chExt cx="1507866" cy="15981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6D436CA-DFB0-A84B-A235-63371A186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80663" y="3532073"/>
              <a:ext cx="1507866" cy="158122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EDB8825-14FA-5C4C-BC94-EFCB779F02B5}"/>
                </a:ext>
              </a:extLst>
            </p:cNvPr>
            <p:cNvSpPr txBox="1"/>
            <p:nvPr/>
          </p:nvSpPr>
          <p:spPr>
            <a:xfrm>
              <a:off x="3513665" y="3515139"/>
              <a:ext cx="49106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SBA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CFF151-21F2-D541-A782-7722D64734F5}"/>
                </a:ext>
              </a:extLst>
            </p:cNvPr>
            <p:cNvSpPr txBox="1"/>
            <p:nvPr/>
          </p:nvSpPr>
          <p:spPr>
            <a:xfrm>
              <a:off x="4210396" y="4748620"/>
              <a:ext cx="6011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20 m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07E2D08-4824-9F4E-B5C2-76528B92F138}"/>
                </a:ext>
              </a:extLst>
            </p:cNvPr>
            <p:cNvCxnSpPr>
              <a:cxnSpLocks/>
            </p:cNvCxnSpPr>
            <p:nvPr/>
          </p:nvCxnSpPr>
          <p:spPr>
            <a:xfrm>
              <a:off x="4188335" y="4974718"/>
              <a:ext cx="42966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6C0511-30B8-E941-BFCA-E01F777278D1}"/>
              </a:ext>
            </a:extLst>
          </p:cNvPr>
          <p:cNvGrpSpPr/>
          <p:nvPr/>
        </p:nvGrpSpPr>
        <p:grpSpPr>
          <a:xfrm>
            <a:off x="5463576" y="-17894"/>
            <a:ext cx="3675964" cy="5143500"/>
            <a:chOff x="5463576" y="-17894"/>
            <a:chExt cx="3675964" cy="51435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5F2C497-00CA-B645-A85A-03EBA1CBCB8B}"/>
                </a:ext>
              </a:extLst>
            </p:cNvPr>
            <p:cNvGrpSpPr/>
            <p:nvPr/>
          </p:nvGrpSpPr>
          <p:grpSpPr>
            <a:xfrm>
              <a:off x="5463576" y="-17894"/>
              <a:ext cx="3675964" cy="5143500"/>
              <a:chOff x="5463576" y="-26361"/>
              <a:chExt cx="3675964" cy="514350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B16E7C6-A1A7-CB41-B6DD-95B02E3CD45F}"/>
                  </a:ext>
                </a:extLst>
              </p:cNvPr>
              <p:cNvGrpSpPr/>
              <p:nvPr/>
            </p:nvGrpSpPr>
            <p:grpSpPr>
              <a:xfrm>
                <a:off x="5463576" y="-26361"/>
                <a:ext cx="3675964" cy="5143500"/>
                <a:chOff x="5463576" y="-16934"/>
                <a:chExt cx="3675964" cy="5143500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0DF3BD1E-F0E8-A540-9717-72600080FA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63576" y="-16934"/>
                  <a:ext cx="3675964" cy="5143500"/>
                </a:xfrm>
                <a:prstGeom prst="rect">
                  <a:avLst/>
                </a:prstGeom>
              </p:spPr>
            </p:pic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E738006-59AA-EC4C-990D-374F638E27CE}"/>
                    </a:ext>
                  </a:extLst>
                </p:cNvPr>
                <p:cNvSpPr txBox="1"/>
                <p:nvPr/>
              </p:nvSpPr>
              <p:spPr>
                <a:xfrm>
                  <a:off x="5545667" y="924323"/>
                  <a:ext cx="728132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400 km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E1116F8-A22E-1445-98A8-C4FB2ACA4CEC}"/>
                    </a:ext>
                  </a:extLst>
                </p:cNvPr>
                <p:cNvSpPr txBox="1"/>
                <p:nvPr/>
              </p:nvSpPr>
              <p:spPr>
                <a:xfrm>
                  <a:off x="5494867" y="2295923"/>
                  <a:ext cx="60113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20 km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E15C855-3756-F748-B8E6-CEDE5237536F}"/>
                    </a:ext>
                  </a:extLst>
                </p:cNvPr>
                <p:cNvSpPr txBox="1"/>
                <p:nvPr/>
              </p:nvSpPr>
              <p:spPr>
                <a:xfrm>
                  <a:off x="7306737" y="2312863"/>
                  <a:ext cx="60113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0.5 km</a:t>
                  </a: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2DE4BF-9CBA-B94D-8962-0077A6A95C2F}"/>
                  </a:ext>
                </a:extLst>
              </p:cNvPr>
              <p:cNvSpPr txBox="1"/>
              <p:nvPr/>
            </p:nvSpPr>
            <p:spPr>
              <a:xfrm>
                <a:off x="5604933" y="3069369"/>
                <a:ext cx="49106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LBA</a:t>
                </a:r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851EF18-D66B-DF44-A726-20749ED872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2807" y="62447"/>
              <a:ext cx="0" cy="9408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3914940-5515-E941-B8C0-B258FE0DF731}"/>
                </a:ext>
              </a:extLst>
            </p:cNvPr>
            <p:cNvCxnSpPr>
              <a:cxnSpLocks/>
            </p:cNvCxnSpPr>
            <p:nvPr/>
          </p:nvCxnSpPr>
          <p:spPr>
            <a:xfrm>
              <a:off x="7052807" y="57307"/>
              <a:ext cx="97005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4433817-A5F3-E044-A7AA-0CABEC155E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6240" y="59000"/>
              <a:ext cx="0" cy="864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96A5D9F-BBC8-6E47-8261-F87988D362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6308" y="906447"/>
              <a:ext cx="801982" cy="10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14F1AF4-3956-DC4C-9929-2363E62D42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6308" y="907462"/>
              <a:ext cx="0" cy="990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5067731-9693-F047-B955-87CC2D6730E0}"/>
                </a:ext>
              </a:extLst>
            </p:cNvPr>
            <p:cNvCxnSpPr>
              <a:cxnSpLocks/>
            </p:cNvCxnSpPr>
            <p:nvPr/>
          </p:nvCxnSpPr>
          <p:spPr>
            <a:xfrm>
              <a:off x="7052807" y="1006475"/>
              <a:ext cx="15350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AA03D87-353D-A940-9649-321CFF281321}"/>
              </a:ext>
            </a:extLst>
          </p:cNvPr>
          <p:cNvCxnSpPr>
            <a:cxnSpLocks/>
          </p:cNvCxnSpPr>
          <p:nvPr/>
        </p:nvCxnSpPr>
        <p:spPr>
          <a:xfrm flipH="1">
            <a:off x="6557818" y="522738"/>
            <a:ext cx="697885" cy="11213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9BD0F4F-4670-6945-B9CC-68B8A8DE213E}"/>
              </a:ext>
            </a:extLst>
          </p:cNvPr>
          <p:cNvCxnSpPr>
            <a:cxnSpLocks/>
          </p:cNvCxnSpPr>
          <p:nvPr/>
        </p:nvCxnSpPr>
        <p:spPr>
          <a:xfrm flipV="1">
            <a:off x="6409445" y="2002182"/>
            <a:ext cx="1207090" cy="42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663553D-8E1B-7748-8014-D19832E8F61E}"/>
              </a:ext>
            </a:extLst>
          </p:cNvPr>
          <p:cNvSpPr txBox="1"/>
          <p:nvPr/>
        </p:nvSpPr>
        <p:spPr>
          <a:xfrm>
            <a:off x="179605" y="4864083"/>
            <a:ext cx="12375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Off-axis feed-low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A931AC-DC0A-8449-A886-5A69C9FB9F4C}"/>
              </a:ext>
            </a:extLst>
          </p:cNvPr>
          <p:cNvSpPr txBox="1"/>
          <p:nvPr/>
        </p:nvSpPr>
        <p:spPr>
          <a:xfrm>
            <a:off x="179605" y="3021830"/>
            <a:ext cx="5103595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Spatial </a:t>
            </a:r>
            <a:r>
              <a:rPr lang="en-US" sz="1600" dirty="0" err="1"/>
              <a:t>Dyn</a:t>
            </a:r>
            <a:r>
              <a:rPr lang="en-US" sz="1600" dirty="0"/>
              <a:t>. Range ~ 10</a:t>
            </a:r>
            <a:r>
              <a:rPr lang="en-US" sz="1600" baseline="30000" dirty="0"/>
              <a:t>4</a:t>
            </a:r>
            <a:r>
              <a:rPr lang="en-US" sz="1600" dirty="0"/>
              <a:t> =&gt; subarray observing is critical</a:t>
            </a:r>
          </a:p>
        </p:txBody>
      </p:sp>
    </p:spTree>
    <p:extLst>
      <p:ext uri="{BB962C8B-B14F-4D97-AF65-F5344CB8AC3E}">
        <p14:creationId xmlns:p14="http://schemas.microsoft.com/office/powerpoint/2010/main" val="2008284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17AC6-BB59-6E45-9D75-F03E5C5C0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221" y="3824"/>
            <a:ext cx="7281869" cy="994172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ngVLA</a:t>
            </a:r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Advancing science into the mid-Century </a:t>
            </a:r>
            <a:b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APC White Paper for DS 2020</a:t>
            </a:r>
            <a:endParaRPr lang="en-US" sz="2400" dirty="0">
              <a:solidFill>
                <a:srgbClr val="163B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9B9D8-0828-DE4C-BA33-F32736ACC37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2" y="2547036"/>
            <a:ext cx="6454284" cy="18595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829767-4C4D-7246-8CB2-68EBEF0AA00D}"/>
              </a:ext>
            </a:extLst>
          </p:cNvPr>
          <p:cNvSpPr txBox="1"/>
          <p:nvPr/>
        </p:nvSpPr>
        <p:spPr>
          <a:xfrm>
            <a:off x="104170" y="1103303"/>
            <a:ext cx="628996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Released Reference Design: low-technical-risk and costed concept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U.S. Multiagency Interest (DOD, NASA): ICRF, Space Situational Awareness, Spacecraft tracking/imaging, `burst-telemetry’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International participation: Japan, Mexico, Canada, Taiwan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E9C479-DA58-564B-815B-2F15A1935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558454" y="1087536"/>
            <a:ext cx="2585545" cy="19846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004F85-B53C-B440-B8B8-92018790FBED}"/>
              </a:ext>
            </a:extLst>
          </p:cNvPr>
          <p:cNvSpPr txBox="1"/>
          <p:nvPr/>
        </p:nvSpPr>
        <p:spPr>
          <a:xfrm>
            <a:off x="202031" y="4705470"/>
            <a:ext cx="372854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** Annual operations estimate is BY2018 $92.9 M/yr.</a:t>
            </a:r>
          </a:p>
        </p:txBody>
      </p:sp>
    </p:spTree>
    <p:extLst>
      <p:ext uri="{BB962C8B-B14F-4D97-AF65-F5344CB8AC3E}">
        <p14:creationId xmlns:p14="http://schemas.microsoft.com/office/powerpoint/2010/main" val="3597993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D71BA2-D186-0641-A7CD-DB35B331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57" y="10602"/>
            <a:ext cx="7775455" cy="99417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Compact Objects and Energetic Phenomena in the Multi-Messenger Era</a:t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1800" dirty="0"/>
              <a:t>2021 July 23 - 25   Saint Paul, Minnesota, USA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D71BF-3E54-EE4F-8778-A3B85B4D9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0257" y="1219317"/>
            <a:ext cx="2921471" cy="21804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Meeting Themes </a:t>
            </a:r>
          </a:p>
          <a:p>
            <a:pPr marL="0" indent="0">
              <a:buNone/>
            </a:pPr>
            <a:r>
              <a:rPr lang="en-US" sz="1200" dirty="0"/>
              <a:t>Discuss the current state of compact-object research that leverages on multi-messenger information.  </a:t>
            </a:r>
          </a:p>
          <a:p>
            <a:pPr marL="0" indent="0">
              <a:buNone/>
            </a:pPr>
            <a:r>
              <a:rPr lang="en-US" sz="1200" dirty="0"/>
              <a:t>Help planners define an interoperable suite of multi-messenger facilities for the 2030s and beyond.  An example suite might include SKA, </a:t>
            </a:r>
            <a:r>
              <a:rPr lang="en-US" sz="1200" dirty="0" err="1"/>
              <a:t>ngVLA</a:t>
            </a:r>
            <a:r>
              <a:rPr lang="en-US" sz="1200" dirty="0"/>
              <a:t>, ELTs, LSST, CE/ET, LISA, and </a:t>
            </a:r>
            <a:r>
              <a:rPr lang="en-US" sz="1200" dirty="0" err="1"/>
              <a:t>IceCube</a:t>
            </a:r>
            <a:r>
              <a:rPr lang="en-US" sz="1200" dirty="0"/>
              <a:t>, as well as future X-ray missions.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99C2A9-9F60-9E4C-8D11-ECFC15B226F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917729" y="1004774"/>
            <a:ext cx="1980630" cy="3402364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SOC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Nicole Lloyd-</a:t>
            </a:r>
            <a:r>
              <a:rPr lang="en-US" sz="1000" dirty="0" err="1"/>
              <a:t>Ronning</a:t>
            </a:r>
            <a:r>
              <a:rPr lang="en-US" sz="1000" dirty="0"/>
              <a:t> (co-chair)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Tom </a:t>
            </a:r>
            <a:r>
              <a:rPr lang="en-US" sz="1000" dirty="0" err="1"/>
              <a:t>Maccarone</a:t>
            </a:r>
            <a:r>
              <a:rPr lang="en-US" sz="1000" dirty="0"/>
              <a:t> (co-chair)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Geoff Bower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 err="1"/>
              <a:t>Shami</a:t>
            </a:r>
            <a:r>
              <a:rPr lang="en-US" sz="1000" dirty="0"/>
              <a:t> Chatterjee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Gregg Hallinan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Jim Hinton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Kelly Holley-</a:t>
            </a:r>
            <a:r>
              <a:rPr lang="en-US" sz="1000" dirty="0" err="1"/>
              <a:t>Bockelmann</a:t>
            </a:r>
            <a:endParaRPr lang="en-US" sz="1000" dirty="0"/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Joe Lazio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William Lee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Jess McIver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Masayuki </a:t>
            </a:r>
            <a:r>
              <a:rPr lang="en-US" sz="1000" dirty="0" err="1"/>
              <a:t>Nakahata</a:t>
            </a:r>
            <a:endParaRPr lang="en-US" sz="1000" dirty="0"/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Marcos Santander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Amanda Weinstein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Joan Wrobel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287F4-7845-E04A-BB57-ED5D087B3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13918"/>
            <a:ext cx="4023361" cy="22631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3E75DB-9BA0-D64A-9EC3-812D8B3906F0}"/>
              </a:ext>
            </a:extLst>
          </p:cNvPr>
          <p:cNvSpPr txBox="1"/>
          <p:nvPr/>
        </p:nvSpPr>
        <p:spPr>
          <a:xfrm>
            <a:off x="191944" y="4721689"/>
            <a:ext cx="184377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/>
            <a:r>
              <a:rPr lang="en-US" sz="1013" dirty="0">
                <a:solidFill>
                  <a:schemeClr val="bg1"/>
                </a:solidFill>
                <a:latin typeface="Helvetica" pitchFamily="2" charset="0"/>
              </a:rPr>
              <a:t>https://</a:t>
            </a:r>
            <a:r>
              <a:rPr lang="en-US" sz="1013" dirty="0" err="1">
                <a:solidFill>
                  <a:schemeClr val="bg1"/>
                </a:solidFill>
                <a:latin typeface="Helvetica" pitchFamily="2" charset="0"/>
              </a:rPr>
              <a:t>go.nrao.edu</a:t>
            </a:r>
            <a:r>
              <a:rPr lang="en-US" sz="1013" dirty="0">
                <a:solidFill>
                  <a:schemeClr val="bg1"/>
                </a:solidFill>
                <a:latin typeface="Helvetica" pitchFamily="2" charset="0"/>
              </a:rPr>
              <a:t>/ngVLA20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690117-0346-B949-8D49-5E273D0D01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648"/>
          <a:stretch/>
        </p:blipFill>
        <p:spPr>
          <a:xfrm>
            <a:off x="0" y="3286202"/>
            <a:ext cx="5650992" cy="1234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6CE4B6-6C68-F345-8662-8FB0C4A828A6}"/>
              </a:ext>
            </a:extLst>
          </p:cNvPr>
          <p:cNvSpPr txBox="1"/>
          <p:nvPr/>
        </p:nvSpPr>
        <p:spPr>
          <a:xfrm>
            <a:off x="5722638" y="3399784"/>
            <a:ext cx="14877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accent1">
                    <a:lumMod val="75000"/>
                  </a:schemeClr>
                </a:solidFill>
                <a:latin typeface="Helvetica Light Oblique" panose="020B0403020202020204" pitchFamily="34" charset="0"/>
              </a:rPr>
              <a:t>The </a:t>
            </a:r>
            <a:r>
              <a:rPr lang="en-US" sz="1050" i="1" dirty="0" err="1">
                <a:solidFill>
                  <a:schemeClr val="accent1">
                    <a:lumMod val="75000"/>
                  </a:schemeClr>
                </a:solidFill>
                <a:latin typeface="Helvetica Light Oblique" panose="020B0403020202020204" pitchFamily="34" charset="0"/>
              </a:rPr>
              <a:t>ngVLA</a:t>
            </a:r>
            <a:r>
              <a:rPr lang="en-US" sz="1050" i="1" dirty="0">
                <a:solidFill>
                  <a:schemeClr val="accent1">
                    <a:lumMod val="75000"/>
                  </a:schemeClr>
                </a:solidFill>
                <a:latin typeface="Helvetica Light Oblique" panose="020B0403020202020204" pitchFamily="34" charset="0"/>
              </a:rPr>
              <a:t> is a design and development project of the NSF operated under cooperative agreement by AUI.</a:t>
            </a:r>
          </a:p>
        </p:txBody>
      </p:sp>
    </p:spTree>
    <p:extLst>
      <p:ext uri="{BB962C8B-B14F-4D97-AF65-F5344CB8AC3E}">
        <p14:creationId xmlns:p14="http://schemas.microsoft.com/office/powerpoint/2010/main" val="398058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8650" y="384676"/>
            <a:ext cx="7886700" cy="99417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Many Thanks to: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8650" y="1160213"/>
            <a:ext cx="7886700" cy="305329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ngVLA Science and Technical Advisory committees.</a:t>
            </a:r>
          </a:p>
          <a:p>
            <a:endParaRPr lang="en-US" dirty="0"/>
          </a:p>
          <a:p>
            <a:r>
              <a:rPr lang="en-US" dirty="0"/>
              <a:t>All ngVLA Science Working Group Participants, White Paper, and Science Book Authors.</a:t>
            </a:r>
          </a:p>
          <a:p>
            <a:endParaRPr lang="en-US" dirty="0"/>
          </a:p>
          <a:p>
            <a:r>
              <a:rPr lang="en-US" dirty="0"/>
              <a:t>ngVLA Community Studies Participants.</a:t>
            </a:r>
          </a:p>
          <a:p>
            <a:endParaRPr lang="en-US" dirty="0"/>
          </a:p>
          <a:p>
            <a:r>
              <a:rPr lang="en-US" dirty="0"/>
              <a:t>National Science Foundation.</a:t>
            </a:r>
            <a:endParaRPr lang="is-IS" dirty="0"/>
          </a:p>
          <a:p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15438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9" t="8354" r="7488" b="4646"/>
          <a:stretch/>
        </p:blipFill>
        <p:spPr>
          <a:xfrm>
            <a:off x="41658" y="825564"/>
            <a:ext cx="4497612" cy="27843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2FF2642-1562-624B-B074-8DB209F21B74}"/>
              </a:ext>
            </a:extLst>
          </p:cNvPr>
          <p:cNvGrpSpPr/>
          <p:nvPr/>
        </p:nvGrpSpPr>
        <p:grpSpPr>
          <a:xfrm>
            <a:off x="4460918" y="934980"/>
            <a:ext cx="4681845" cy="2951585"/>
            <a:chOff x="4460918" y="825565"/>
            <a:chExt cx="4681845" cy="29515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348" t="10614" r="1532" b="-5552"/>
            <a:stretch/>
          </p:blipFill>
          <p:spPr>
            <a:xfrm>
              <a:off x="4460918" y="825565"/>
              <a:ext cx="4681845" cy="295158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970238" y="2358917"/>
              <a:ext cx="284558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rgbClr val="800000"/>
                  </a:solidFill>
                </a:rPr>
                <a:t>Terrestrial zone planet formation: 1AU @ 140pc</a:t>
              </a:r>
            </a:p>
          </p:txBody>
        </p:sp>
        <p:cxnSp>
          <p:nvCxnSpPr>
            <p:cNvPr id="5" name="Straight Connector 4"/>
            <p:cNvCxnSpPr>
              <a:cxnSpLocks/>
            </p:cNvCxnSpPr>
            <p:nvPr/>
          </p:nvCxnSpPr>
          <p:spPr>
            <a:xfrm flipH="1">
              <a:off x="4848012" y="2386799"/>
              <a:ext cx="3902288" cy="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1606224" y="72049"/>
            <a:ext cx="61278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+mj-lt"/>
                <a:cs typeface="Times New Roman"/>
              </a:rPr>
              <a:t>Bridging SKA &amp; ALMA Scientifically</a:t>
            </a:r>
          </a:p>
          <a:p>
            <a:pPr algn="ctr"/>
            <a:r>
              <a:rPr lang="en-US" sz="1600" dirty="0">
                <a:cs typeface="Times New Roman"/>
              </a:rPr>
              <a:t>Thermal Imaging on mas Scales at </a:t>
            </a:r>
            <a:r>
              <a:rPr lang="en-US" sz="1600" dirty="0">
                <a:ea typeface="Lucida Grande"/>
                <a:cs typeface="Times New Roman"/>
              </a:rPr>
              <a:t>λ</a:t>
            </a:r>
            <a:r>
              <a:rPr lang="en-US" sz="1600" dirty="0">
                <a:cs typeface="Times New Roman"/>
              </a:rPr>
              <a:t> ~ 0.3cm  to 3cm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0200" y="3919921"/>
            <a:ext cx="84201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600" dirty="0">
                <a:cs typeface="Times New Roman"/>
              </a:rPr>
              <a:t>Complementary suite from cm to submm arrays for the mid-21</a:t>
            </a:r>
            <a:r>
              <a:rPr lang="en-US" sz="1600" baseline="30000" dirty="0">
                <a:cs typeface="Times New Roman"/>
              </a:rPr>
              <a:t>st</a:t>
            </a:r>
            <a:r>
              <a:rPr lang="en-US" sz="1600" dirty="0">
                <a:cs typeface="Times New Roman"/>
              </a:rPr>
              <a:t> century</a:t>
            </a:r>
          </a:p>
          <a:p>
            <a:pPr marL="308610" indent="-182880">
              <a:buFont typeface="Arial" charset="0"/>
              <a:buChar char="•"/>
            </a:pPr>
            <a:r>
              <a:rPr lang="en-US" sz="1400" b="1" dirty="0">
                <a:cs typeface="Times New Roman"/>
              </a:rPr>
              <a:t>&lt; 0.3cm: </a:t>
            </a:r>
            <a:r>
              <a:rPr lang="en-US" sz="1400" dirty="0">
                <a:cs typeface="Times New Roman"/>
              </a:rPr>
              <a:t>ALMA 2030 superb for chemistry, dust, fine structure lines</a:t>
            </a:r>
          </a:p>
          <a:p>
            <a:pPr marL="308610" lvl="1" indent="-182880">
              <a:buFont typeface="Arial" charset="0"/>
              <a:buChar char="•"/>
            </a:pPr>
            <a:r>
              <a:rPr lang="en-US" sz="1400" b="1" dirty="0">
                <a:solidFill>
                  <a:srgbClr val="C00000"/>
                </a:solidFill>
                <a:cs typeface="Times New Roman"/>
              </a:rPr>
              <a:t>0.3 to 3cm: </a:t>
            </a:r>
            <a:r>
              <a:rPr lang="en-US" sz="1400" dirty="0">
                <a:solidFill>
                  <a:srgbClr val="C00000"/>
                </a:solidFill>
                <a:cs typeface="Times New Roman"/>
              </a:rPr>
              <a:t>ngVLA superb for terrestrial planet formation, dense gas history, baryon cycle</a:t>
            </a:r>
            <a:endParaRPr lang="en-US" sz="1400" b="1" dirty="0">
              <a:solidFill>
                <a:srgbClr val="C00000"/>
              </a:solidFill>
              <a:cs typeface="Times New Roman"/>
            </a:endParaRPr>
          </a:p>
          <a:p>
            <a:pPr marL="308610" lvl="1" indent="-182880">
              <a:buFont typeface="Arial" charset="0"/>
              <a:buChar char="•"/>
            </a:pPr>
            <a:r>
              <a:rPr lang="en-US" sz="1400" b="1" dirty="0">
                <a:cs typeface="Times New Roman"/>
              </a:rPr>
              <a:t>&gt; 3cm: </a:t>
            </a:r>
            <a:r>
              <a:rPr lang="en-US" sz="1400" dirty="0">
                <a:cs typeface="Times New Roman"/>
              </a:rPr>
              <a:t>SKA superb for pulsars, reionization, HI + continuum surveys  </a:t>
            </a:r>
          </a:p>
        </p:txBody>
      </p:sp>
    </p:spTree>
    <p:extLst>
      <p:ext uri="{BB962C8B-B14F-4D97-AF65-F5344CB8AC3E}">
        <p14:creationId xmlns:p14="http://schemas.microsoft.com/office/powerpoint/2010/main" val="339577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543AFB-DD1A-5D40-BB5D-162138EDEBE0}"/>
              </a:ext>
            </a:extLst>
          </p:cNvPr>
          <p:cNvSpPr txBox="1"/>
          <p:nvPr/>
        </p:nvSpPr>
        <p:spPr>
          <a:xfrm>
            <a:off x="1242897" y="45168"/>
            <a:ext cx="78139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Developing the </a:t>
            </a:r>
            <a:r>
              <a:rPr lang="en-US" sz="2000" b="1" dirty="0" err="1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ngVLA</a:t>
            </a:r>
            <a:r>
              <a:rPr lang="en-US" sz="2000" b="1" dirty="0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Science Case and Design for DS 2020</a:t>
            </a:r>
          </a:p>
          <a:p>
            <a:pPr algn="ctr"/>
            <a:r>
              <a:rPr lang="en-US" sz="1400" dirty="0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Community-Driven, Growing, Evolving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6E6CA1-60A3-DB4E-AAB4-F9C8C6ADB740}"/>
              </a:ext>
            </a:extLst>
          </p:cNvPr>
          <p:cNvSpPr txBox="1"/>
          <p:nvPr/>
        </p:nvSpPr>
        <p:spPr>
          <a:xfrm>
            <a:off x="815602" y="1124540"/>
            <a:ext cx="7813963" cy="13080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600" b="1" dirty="0"/>
              <a:t>Science and Technical Advisory Committees [</a:t>
            </a:r>
            <a:r>
              <a:rPr lang="en-US" sz="1600" dirty="0"/>
              <a:t>Co-Chairs: </a:t>
            </a:r>
            <a:r>
              <a:rPr lang="en-US" sz="1600" dirty="0" err="1"/>
              <a:t>Bolatto</a:t>
            </a:r>
            <a:r>
              <a:rPr lang="en-US" sz="1600" dirty="0"/>
              <a:t>, </a:t>
            </a:r>
            <a:r>
              <a:rPr lang="en-US" sz="1600" dirty="0" err="1"/>
              <a:t>Isella</a:t>
            </a:r>
            <a:r>
              <a:rPr lang="en-US" sz="1600" dirty="0"/>
              <a:t>; Solano, </a:t>
            </a:r>
            <a:r>
              <a:rPr lang="en-US" sz="1600" dirty="0" err="1"/>
              <a:t>Rupen</a:t>
            </a:r>
            <a:r>
              <a:rPr lang="en-US" sz="1600" dirty="0"/>
              <a:t>]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600" dirty="0">
                <a:cs typeface="Times New Roman"/>
              </a:rPr>
              <a:t>Jan 2015 AAS to Present: International Science and Technical meetings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600" dirty="0">
                <a:cs typeface="Times New Roman"/>
              </a:rPr>
              <a:t>40 Community Design Studies, partially funded by NRAO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600" dirty="0">
                <a:cs typeface="Times New Roman"/>
              </a:rPr>
              <a:t>Series of community ‘Frontiers’ meetings: Portland 2018 to Minneapolis 2021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B73C23-5364-9A40-A12E-8908C811F4FB}"/>
              </a:ext>
            </a:extLst>
          </p:cNvPr>
          <p:cNvGrpSpPr/>
          <p:nvPr/>
        </p:nvGrpSpPr>
        <p:grpSpPr>
          <a:xfrm>
            <a:off x="6308524" y="3397014"/>
            <a:ext cx="2782505" cy="1703542"/>
            <a:chOff x="5340842" y="0"/>
            <a:chExt cx="3803158" cy="29948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7F8E94-8A42-0A46-8854-B9B31B1FD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51319" y="483253"/>
              <a:ext cx="3792681" cy="251163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1EC4A90-167B-114D-9702-FCD18CE17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0842" y="0"/>
              <a:ext cx="3803158" cy="115119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85580F-8C53-5947-B420-6641F7B9A1D8}"/>
              </a:ext>
            </a:extLst>
          </p:cNvPr>
          <p:cNvGrpSpPr/>
          <p:nvPr/>
        </p:nvGrpSpPr>
        <p:grpSpPr>
          <a:xfrm>
            <a:off x="27086" y="3474988"/>
            <a:ext cx="2297102" cy="1569496"/>
            <a:chOff x="3910149" y="1436031"/>
            <a:chExt cx="5233850" cy="258405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CF45F3-76B9-FD46-B23D-73642F73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0149" y="1436031"/>
              <a:ext cx="5233850" cy="130012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B3002AC-F934-4F40-86E9-07A87F305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0149" y="2528509"/>
              <a:ext cx="5233850" cy="149158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F08167E-F448-AE49-9956-14D4A017D71F}"/>
              </a:ext>
            </a:extLst>
          </p:cNvPr>
          <p:cNvSpPr txBox="1"/>
          <p:nvPr/>
        </p:nvSpPr>
        <p:spPr>
          <a:xfrm>
            <a:off x="4171595" y="629883"/>
            <a:ext cx="284920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163B71"/>
                </a:solidFill>
              </a:rPr>
              <a:t>https://</a:t>
            </a:r>
            <a:r>
              <a:rPr lang="en-US" sz="1200" dirty="0" err="1">
                <a:solidFill>
                  <a:srgbClr val="163B71"/>
                </a:solidFill>
              </a:rPr>
              <a:t>ngvla.nrao.edu</a:t>
            </a:r>
            <a:endParaRPr lang="en-US" sz="1200" dirty="0">
              <a:solidFill>
                <a:srgbClr val="163B7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4663E0-ADEC-F64C-8F2A-D1722CB6EA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683" y="3016377"/>
            <a:ext cx="3891949" cy="87016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6FCD755-38BD-DE4E-8C85-91E335A8544A}"/>
              </a:ext>
            </a:extLst>
          </p:cNvPr>
          <p:cNvGrpSpPr/>
          <p:nvPr/>
        </p:nvGrpSpPr>
        <p:grpSpPr>
          <a:xfrm>
            <a:off x="2432332" y="3962816"/>
            <a:ext cx="3731982" cy="1096036"/>
            <a:chOff x="1232871" y="1736962"/>
            <a:chExt cx="6527392" cy="2051071"/>
          </a:xfrm>
        </p:grpSpPr>
        <p:pic>
          <p:nvPicPr>
            <p:cNvPr id="13" name="図 4">
              <a:extLst>
                <a:ext uri="{FF2B5EF4-FFF2-40B4-BE49-F238E27FC236}">
                  <a16:creationId xmlns:a16="http://schemas.microsoft.com/office/drawing/2014/main" id="{3B9959F8-7CC7-3743-9659-40D06A430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2871" y="1736962"/>
              <a:ext cx="6527392" cy="205107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B042697-248F-0744-9C8A-553B4E71B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70430" y="1751808"/>
              <a:ext cx="2615752" cy="763137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52F8714-E646-BE42-A38E-2057679E7D24}"/>
              </a:ext>
            </a:extLst>
          </p:cNvPr>
          <p:cNvSpPr txBox="1"/>
          <p:nvPr/>
        </p:nvSpPr>
        <p:spPr>
          <a:xfrm>
            <a:off x="3600700" y="4101549"/>
            <a:ext cx="15999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Sept. 2019 </a:t>
            </a:r>
            <a:r>
              <a:rPr lang="en-US" sz="1100" dirty="0" err="1">
                <a:solidFill>
                  <a:schemeClr val="bg1"/>
                </a:solidFill>
              </a:rPr>
              <a:t>Mitaka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454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78248" y="1204215"/>
            <a:ext cx="4840740" cy="3454721"/>
          </a:xfrm>
        </p:spPr>
        <p:txBody>
          <a:bodyPr>
            <a:normAutofit/>
          </a:bodyPr>
          <a:lstStyle/>
          <a:p>
            <a:r>
              <a:rPr lang="en-US" sz="1600" dirty="0"/>
              <a:t>ngVLA Science Book published</a:t>
            </a:r>
          </a:p>
          <a:p>
            <a:r>
              <a:rPr lang="en-US" sz="1600" dirty="0" err="1"/>
              <a:t>ngVLA</a:t>
            </a:r>
            <a:r>
              <a:rPr lang="en-US" sz="1600" dirty="0"/>
              <a:t> Reference Design Concept published </a:t>
            </a:r>
          </a:p>
          <a:p>
            <a:r>
              <a:rPr lang="en-US" sz="1600" dirty="0"/>
              <a:t>Facilitated community submission of ngVLA science white papers to Astro2020 Decadal Survey: </a:t>
            </a:r>
            <a:r>
              <a:rPr lang="en-US" sz="1600" i="1" dirty="0"/>
              <a:t>80 papers submitted related to </a:t>
            </a:r>
            <a:r>
              <a:rPr lang="en-US" sz="1600" i="1" dirty="0" err="1"/>
              <a:t>ngVLA</a:t>
            </a:r>
            <a:r>
              <a:rPr lang="en-US" sz="1600" i="1" dirty="0"/>
              <a:t>!</a:t>
            </a:r>
          </a:p>
          <a:p>
            <a:r>
              <a:rPr lang="en-US" sz="1600" dirty="0"/>
              <a:t>Met with SKA Leadership to discuss joint access </a:t>
            </a:r>
          </a:p>
          <a:p>
            <a:r>
              <a:rPr lang="en-US" sz="1600" dirty="0"/>
              <a:t>Submitted and presented </a:t>
            </a:r>
            <a:r>
              <a:rPr lang="en-US" sz="1600" dirty="0" err="1"/>
              <a:t>ngVLA</a:t>
            </a:r>
            <a:r>
              <a:rPr lang="en-US" sz="1600" dirty="0"/>
              <a:t> facilities (APC) white paper to Astro2020 Decadal Survey </a:t>
            </a:r>
            <a:endParaRPr lang="en-US" sz="1600" dirty="0">
              <a:latin typeface="Times New Roman"/>
              <a:cs typeface="Times New Roman"/>
            </a:endParaRPr>
          </a:p>
          <a:p>
            <a:pPr>
              <a:buClr>
                <a:srgbClr val="00B050"/>
              </a:buClr>
            </a:pPr>
            <a:r>
              <a:rPr lang="en-US" sz="1600" dirty="0"/>
              <a:t>Submitted MSIP proposal for antenna detailed design and prototype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E463E-3778-7148-B7D7-CE542292DEE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751" y="1934600"/>
            <a:ext cx="1796588" cy="2321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839A04-F425-C04E-9335-F8D8E3851EA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865" y="2931576"/>
            <a:ext cx="2327135" cy="1073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8593" y="34020"/>
            <a:ext cx="1406528" cy="18198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373" y="375532"/>
            <a:ext cx="1417500" cy="18351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153" y="719817"/>
            <a:ext cx="1421781" cy="18387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88ABDB-C218-9A4B-8EC3-32CA806DB13C}"/>
              </a:ext>
            </a:extLst>
          </p:cNvPr>
          <p:cNvSpPr txBox="1">
            <a:spLocks noChangeAspect="1"/>
          </p:cNvSpPr>
          <p:nvPr/>
        </p:nvSpPr>
        <p:spPr>
          <a:xfrm>
            <a:off x="2036063" y="299960"/>
            <a:ext cx="4157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anose="020B0604020202020204" pitchFamily="34" charset="0"/>
                <a:ea typeface="Times New Roman" charset="0"/>
                <a:cs typeface="Helvetica" panose="020B0604020202020204" pitchFamily="34" charset="0"/>
              </a:rPr>
              <a:t>2019-2020 Highlights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E5195C-7704-304F-A1CC-734AE8A95E08}"/>
              </a:ext>
            </a:extLst>
          </p:cNvPr>
          <p:cNvSpPr/>
          <p:nvPr/>
        </p:nvSpPr>
        <p:spPr>
          <a:xfrm>
            <a:off x="5444173" y="4208790"/>
            <a:ext cx="37590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600" dirty="0">
                <a:solidFill>
                  <a:schemeClr val="accent5"/>
                </a:solidFill>
              </a:rPr>
              <a:t>https://ngvla.nrao.edu/page/projdoc</a:t>
            </a:r>
          </a:p>
        </p:txBody>
      </p:sp>
    </p:spTree>
    <p:extLst>
      <p:ext uri="{BB962C8B-B14F-4D97-AF65-F5344CB8AC3E}">
        <p14:creationId xmlns:p14="http://schemas.microsoft.com/office/powerpoint/2010/main" val="284667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9EBC67-09C3-8345-BBEA-691FFB8395CB}"/>
              </a:ext>
            </a:extLst>
          </p:cNvPr>
          <p:cNvSpPr txBox="1"/>
          <p:nvPr/>
        </p:nvSpPr>
        <p:spPr>
          <a:xfrm>
            <a:off x="69967" y="1141488"/>
            <a:ext cx="5488457" cy="3701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sz="1800" dirty="0"/>
              <a:t>January 2019 published by the Astronomical Society of the Pacific</a:t>
            </a:r>
          </a:p>
          <a:p>
            <a:pPr marL="214313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sz="1600" dirty="0"/>
              <a:t>90 chapters, 850 pages, 300 authors </a:t>
            </a:r>
          </a:p>
          <a:p>
            <a:pPr marL="214313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sz="1600" dirty="0"/>
              <a:t>Sections</a:t>
            </a:r>
          </a:p>
          <a:p>
            <a:pPr marL="671513" lvl="1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i="1" dirty="0"/>
              <a:t>Current Summary of Project</a:t>
            </a:r>
          </a:p>
          <a:p>
            <a:pPr marL="671513" lvl="1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i="1" dirty="0"/>
              <a:t>Solar System</a:t>
            </a:r>
          </a:p>
          <a:p>
            <a:pPr marL="671513" lvl="1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i="1" dirty="0"/>
              <a:t>Planet Formation</a:t>
            </a:r>
          </a:p>
          <a:p>
            <a:pPr marL="671513" lvl="1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i="1" dirty="0"/>
              <a:t>Stellar Systems and Formation</a:t>
            </a:r>
          </a:p>
          <a:p>
            <a:pPr marL="671513" lvl="1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i="1" dirty="0"/>
              <a:t>Planetary Systems and Life</a:t>
            </a:r>
          </a:p>
          <a:p>
            <a:pPr marL="671513" lvl="1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i="1" dirty="0"/>
              <a:t>Galaxy Ecosystems</a:t>
            </a:r>
          </a:p>
          <a:p>
            <a:pPr marL="671513" lvl="1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i="1" dirty="0"/>
              <a:t>Galaxy Formation and Evolution</a:t>
            </a:r>
          </a:p>
          <a:p>
            <a:pPr marL="671513" lvl="1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i="1" dirty="0"/>
              <a:t>Formation and Evolution of Black Holes in the Era of multi-messenger Astronomy </a:t>
            </a:r>
          </a:p>
          <a:p>
            <a:pPr marL="671513" lvl="1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i="1" dirty="0"/>
              <a:t>Cosmology and Fundamental Physics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66B765-6986-ED4F-9797-5C09EB649878}"/>
              </a:ext>
            </a:extLst>
          </p:cNvPr>
          <p:cNvSpPr txBox="1">
            <a:spLocks noChangeAspect="1"/>
          </p:cNvSpPr>
          <p:nvPr/>
        </p:nvSpPr>
        <p:spPr>
          <a:xfrm>
            <a:off x="1455422" y="96961"/>
            <a:ext cx="520975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ngVLA Science Book</a:t>
            </a:r>
          </a:p>
          <a:p>
            <a:r>
              <a:rPr lang="en-US" sz="2000" dirty="0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https://</a:t>
            </a:r>
            <a:r>
              <a:rPr lang="en-US" sz="2000" dirty="0" err="1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ngvla.nrao.edu</a:t>
            </a:r>
            <a:r>
              <a:rPr lang="en-US" sz="2000" dirty="0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/page/</a:t>
            </a:r>
            <a:r>
              <a:rPr lang="en-US" sz="2000" dirty="0" err="1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scibook</a:t>
            </a:r>
            <a:r>
              <a:rPr lang="en-US" sz="2000" dirty="0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6FB7A1-6913-654B-A9A2-3DC29F0E855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88" y="63618"/>
            <a:ext cx="3419581" cy="441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59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B980A3-4034-3D42-9C3B-4163B52393C7}"/>
              </a:ext>
            </a:extLst>
          </p:cNvPr>
          <p:cNvSpPr txBox="1"/>
          <p:nvPr/>
        </p:nvSpPr>
        <p:spPr>
          <a:xfrm>
            <a:off x="-74555" y="1080109"/>
            <a:ext cx="64291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8620" indent="-285750">
              <a:spcBef>
                <a:spcPts val="338"/>
              </a:spcBef>
              <a:buFont typeface="Wingdings" charset="2"/>
              <a:buChar char="Ø"/>
            </a:pPr>
            <a:r>
              <a:rPr lang="en-US" sz="1600" dirty="0">
                <a:cs typeface="Times New Roman"/>
              </a:rPr>
              <a:t>Unveiling the Formation of Solar System Analogues</a:t>
            </a:r>
          </a:p>
          <a:p>
            <a:pPr marL="285750" indent="-182880">
              <a:spcBef>
                <a:spcPts val="338"/>
              </a:spcBef>
              <a:buFont typeface="Wingdings" charset="2"/>
              <a:buChar char="Ø"/>
            </a:pPr>
            <a:endParaRPr lang="en-US" sz="300" dirty="0">
              <a:cs typeface="Times New Roman"/>
            </a:endParaRPr>
          </a:p>
          <a:p>
            <a:pPr marL="388620" indent="-285750">
              <a:spcBef>
                <a:spcPts val="338"/>
              </a:spcBef>
              <a:buFont typeface="Wingdings" charset="2"/>
              <a:buChar char="Ø"/>
            </a:pPr>
            <a:r>
              <a:rPr lang="en-US" sz="1600" dirty="0">
                <a:cs typeface="Times New Roman"/>
              </a:rPr>
              <a:t>Astrobiology: Probing the Initial Conditions for Life </a:t>
            </a:r>
            <a:endParaRPr lang="en-US" sz="300" dirty="0">
              <a:cs typeface="Times New Roman"/>
            </a:endParaRPr>
          </a:p>
          <a:p>
            <a:pPr marL="285750" indent="-182880">
              <a:spcBef>
                <a:spcPts val="338"/>
              </a:spcBef>
              <a:buFont typeface="Wingdings" charset="2"/>
              <a:buChar char="Ø"/>
            </a:pPr>
            <a:endParaRPr lang="en-US" sz="300" dirty="0">
              <a:cs typeface="Times New Roman"/>
            </a:endParaRPr>
          </a:p>
          <a:p>
            <a:pPr marL="388620" indent="-285750">
              <a:spcBef>
                <a:spcPts val="338"/>
              </a:spcBef>
              <a:buFont typeface="Wingdings" charset="2"/>
              <a:buChar char="Ø"/>
            </a:pPr>
            <a:r>
              <a:rPr lang="en-US" sz="1600" dirty="0">
                <a:cs typeface="Times New Roman"/>
              </a:rPr>
              <a:t>Baryon Cycle: Charting the Assembly, Structure, and Evolution of Galaxies Over Cosmic Time</a:t>
            </a:r>
          </a:p>
          <a:p>
            <a:pPr marL="171450" indent="-182880">
              <a:spcBef>
                <a:spcPts val="338"/>
              </a:spcBef>
              <a:buFont typeface="Wingdings" charset="2"/>
              <a:buChar char="Ø"/>
            </a:pPr>
            <a:endParaRPr lang="en-US" sz="300" dirty="0"/>
          </a:p>
          <a:p>
            <a:pPr marL="388620" indent="-285750">
              <a:spcBef>
                <a:spcPts val="338"/>
              </a:spcBef>
              <a:buFont typeface="Wingdings" charset="2"/>
              <a:buChar char="Ø"/>
            </a:pPr>
            <a:r>
              <a:rPr lang="en-US" sz="1600" dirty="0"/>
              <a:t>Using Pulsars in the Galactic Center as Fundamental Tests of Gravity</a:t>
            </a:r>
          </a:p>
          <a:p>
            <a:pPr marL="171450" indent="-182880">
              <a:spcBef>
                <a:spcPts val="338"/>
              </a:spcBef>
              <a:buFont typeface="Wingdings" charset="2"/>
              <a:buChar char="Ø"/>
            </a:pPr>
            <a:endParaRPr lang="en-US" sz="300" dirty="0"/>
          </a:p>
          <a:p>
            <a:pPr marL="388620" indent="-285750">
              <a:spcBef>
                <a:spcPts val="338"/>
              </a:spcBef>
              <a:buFont typeface="Wingdings" charset="2"/>
              <a:buChar char="Ø"/>
            </a:pPr>
            <a:r>
              <a:rPr lang="en-US" sz="1600" dirty="0"/>
              <a:t>Physics and formation of Black Holes (‘Explosive Universe’)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56EE3-1763-794B-A07E-BF25794559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5"/>
          <a:stretch/>
        </p:blipFill>
        <p:spPr>
          <a:xfrm>
            <a:off x="6232162" y="1739131"/>
            <a:ext cx="2849211" cy="1359833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61341B8-F575-694D-8C97-9692AB4E5CB1}"/>
              </a:ext>
            </a:extLst>
          </p:cNvPr>
          <p:cNvGrpSpPr>
            <a:grpSpLocks noChangeAspect="1"/>
          </p:cNvGrpSpPr>
          <p:nvPr/>
        </p:nvGrpSpPr>
        <p:grpSpPr>
          <a:xfrm>
            <a:off x="6596413" y="3208991"/>
            <a:ext cx="2371266" cy="1708832"/>
            <a:chOff x="6651473" y="1296343"/>
            <a:chExt cx="4779965" cy="340805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66FEF50-C441-2544-B491-0180127BB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1473" y="1296343"/>
              <a:ext cx="4779965" cy="3408053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11D9BE-52D9-1440-9619-E1770BE9976D}"/>
                </a:ext>
              </a:extLst>
            </p:cNvPr>
            <p:cNvSpPr txBox="1"/>
            <p:nvPr/>
          </p:nvSpPr>
          <p:spPr>
            <a:xfrm>
              <a:off x="8255172" y="3758653"/>
              <a:ext cx="1067501" cy="34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ALMA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A7616F4-B48E-1C42-9A45-4A9EA1C31B55}"/>
                </a:ext>
              </a:extLst>
            </p:cNvPr>
            <p:cNvSpPr txBox="1"/>
            <p:nvPr/>
          </p:nvSpPr>
          <p:spPr>
            <a:xfrm>
              <a:off x="8432800" y="2851427"/>
              <a:ext cx="1067501" cy="34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008F00"/>
                  </a:solidFill>
                </a:rPr>
                <a:t>NGVLA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0196128-F09C-3C42-B865-E9D790A6CA86}"/>
              </a:ext>
            </a:extLst>
          </p:cNvPr>
          <p:cNvSpPr txBox="1"/>
          <p:nvPr/>
        </p:nvSpPr>
        <p:spPr>
          <a:xfrm>
            <a:off x="111371" y="0"/>
            <a:ext cx="65546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Science Mission</a:t>
            </a:r>
          </a:p>
          <a:p>
            <a:pPr algn="ctr"/>
            <a:r>
              <a:rPr lang="en-US" sz="1800" b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Developed by SAC; drive design</a:t>
            </a:r>
            <a:endParaRPr lang="en-US" sz="1200" dirty="0">
              <a:solidFill>
                <a:srgbClr val="163B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ngvla_movie.mp4">
            <a:hlinkClick r:id="" action="ppaction://media"/>
            <a:extLst>
              <a:ext uri="{FF2B5EF4-FFF2-40B4-BE49-F238E27FC236}">
                <a16:creationId xmlns:a16="http://schemas.microsoft.com/office/drawing/2014/main" id="{AFDB650A-7A63-A348-AB33-4683D4BF2E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93780" y="47706"/>
            <a:ext cx="1650241" cy="15970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C76CF0-18B7-7F4A-A683-8A6C502A1C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9252" y="3272582"/>
            <a:ext cx="2465366" cy="15778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9F2D829-6D76-8A48-B793-7157B7BED232}"/>
              </a:ext>
            </a:extLst>
          </p:cNvPr>
          <p:cNvGrpSpPr/>
          <p:nvPr/>
        </p:nvGrpSpPr>
        <p:grpSpPr>
          <a:xfrm>
            <a:off x="63390" y="3389032"/>
            <a:ext cx="3707741" cy="1461384"/>
            <a:chOff x="63390" y="3389032"/>
            <a:chExt cx="3707741" cy="146138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3AC0B88-6CD8-374B-82CE-43C30F976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390" y="3389032"/>
              <a:ext cx="3707741" cy="1461384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4BB8A3B-485C-9642-9CD9-944745F92B3C}"/>
                </a:ext>
              </a:extLst>
            </p:cNvPr>
            <p:cNvCxnSpPr/>
            <p:nvPr/>
          </p:nvCxnSpPr>
          <p:spPr>
            <a:xfrm>
              <a:off x="1137037" y="3572623"/>
              <a:ext cx="516834" cy="7528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8054EE9-D5F7-B948-861B-D35CCCD90D21}"/>
                </a:ext>
              </a:extLst>
            </p:cNvPr>
            <p:cNvCxnSpPr>
              <a:cxnSpLocks/>
            </p:cNvCxnSpPr>
            <p:nvPr/>
          </p:nvCxnSpPr>
          <p:spPr>
            <a:xfrm>
              <a:off x="1134327" y="4325510"/>
              <a:ext cx="519544" cy="5565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386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1A596-216C-9043-92E3-1E69270EA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KSG1: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Unveiling the Formation of Solar System Analogues</a:t>
            </a:r>
            <a:endParaRPr lang="en-US" sz="2400" dirty="0">
              <a:solidFill>
                <a:srgbClr val="163B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FC6281-37B6-D44C-A306-2B1E1C87C1EC}"/>
              </a:ext>
            </a:extLst>
          </p:cNvPr>
          <p:cNvSpPr txBox="1"/>
          <p:nvPr/>
        </p:nvSpPr>
        <p:spPr>
          <a:xfrm>
            <a:off x="261331" y="1212488"/>
            <a:ext cx="4376572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ALMA and HL Tau: Rosetta Stone of planet formation around Solar-mass </a:t>
            </a:r>
            <a:r>
              <a:rPr lang="en-US" sz="1800" dirty="0" err="1">
                <a:latin typeface="Times New Roman" charset="0"/>
                <a:ea typeface="Times New Roman" charset="0"/>
                <a:cs typeface="Times New Roman" charset="0"/>
              </a:rPr>
              <a:t>protostar</a:t>
            </a: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57175" indent="-257175">
              <a:spcBef>
                <a:spcPts val="450"/>
              </a:spcBef>
              <a:buFont typeface="Arial" charset="0"/>
              <a:buChar char="•"/>
            </a:pP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Distance = 140pc</a:t>
            </a:r>
          </a:p>
          <a:p>
            <a:pPr marL="257175" lvl="1" indent="-257175">
              <a:spcBef>
                <a:spcPts val="450"/>
              </a:spcBef>
              <a:buFont typeface="Arial"/>
              <a:buChar char="•"/>
            </a:pP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1Myr </a:t>
            </a:r>
            <a:r>
              <a:rPr lang="en-US" sz="1400" dirty="0" err="1">
                <a:latin typeface="Times New Roman" charset="0"/>
                <a:ea typeface="Times New Roman" charset="0"/>
                <a:cs typeface="Times New Roman" charset="0"/>
              </a:rPr>
              <a:t>protostar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 ~ 1 M</a:t>
            </a:r>
            <a:r>
              <a:rPr lang="en-US" sz="1400" baseline="-250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 w. 0.1 M</a:t>
            </a:r>
            <a:r>
              <a:rPr lang="en-US" sz="1400" baseline="-250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 dusty disk </a:t>
            </a:r>
          </a:p>
          <a:p>
            <a:pPr marL="257175" lvl="1" indent="-257175">
              <a:spcBef>
                <a:spcPts val="450"/>
              </a:spcBef>
              <a:buFont typeface="Arial"/>
              <a:buChar char="•"/>
            </a:pP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Dust gaps and rings =&gt; forming planets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F01515E-874F-DC4E-8BE8-CB0EDE025D5C}"/>
              </a:ext>
            </a:extLst>
          </p:cNvPr>
          <p:cNvGrpSpPr/>
          <p:nvPr/>
        </p:nvGrpSpPr>
        <p:grpSpPr>
          <a:xfrm>
            <a:off x="4588474" y="636321"/>
            <a:ext cx="3900754" cy="3308030"/>
            <a:chOff x="4525764" y="123806"/>
            <a:chExt cx="3524424" cy="30098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F0C8E77-8D35-1444-8644-3CF77A9C77A0}"/>
                </a:ext>
              </a:extLst>
            </p:cNvPr>
            <p:cNvGrpSpPr/>
            <p:nvPr/>
          </p:nvGrpSpPr>
          <p:grpSpPr>
            <a:xfrm>
              <a:off x="4525764" y="123806"/>
              <a:ext cx="3524424" cy="3009820"/>
              <a:chOff x="4161083" y="1129852"/>
              <a:chExt cx="4982917" cy="4157376"/>
            </a:xfrm>
          </p:grpSpPr>
          <p:pic>
            <p:nvPicPr>
              <p:cNvPr id="18" name="Picture 17" descr="almahltau.jpg">
                <a:extLst>
                  <a:ext uri="{FF2B5EF4-FFF2-40B4-BE49-F238E27FC236}">
                    <a16:creationId xmlns:a16="http://schemas.microsoft.com/office/drawing/2014/main" id="{523C83EB-249A-4140-8EDC-CE608F54B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1083" y="1158240"/>
                <a:ext cx="4982917" cy="4100601"/>
              </a:xfrm>
              <a:prstGeom prst="rect">
                <a:avLst/>
              </a:prstGeom>
            </p:spPr>
          </p:pic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3FE86AC8-561C-2F47-982D-99B39B7C29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92240" y="3428147"/>
                <a:ext cx="954892" cy="1859081"/>
              </a:xfrm>
              <a:prstGeom prst="straightConnector1">
                <a:avLst/>
              </a:prstGeom>
              <a:ln w="12700"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8E8FAFE-9CBA-4047-B7A9-4629483347BD}"/>
                  </a:ext>
                </a:extLst>
              </p:cNvPr>
              <p:cNvSpPr txBox="1"/>
              <p:nvPr/>
            </p:nvSpPr>
            <p:spPr>
              <a:xfrm>
                <a:off x="5376548" y="1129852"/>
                <a:ext cx="3167720" cy="319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ALMA 250GHz (Brogan ea.) res = 40mas</a:t>
                </a: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D696079-4C36-B145-8744-B121FB220766}"/>
                </a:ext>
              </a:extLst>
            </p:cNvPr>
            <p:cNvCxnSpPr>
              <a:cxnSpLocks/>
            </p:cNvCxnSpPr>
            <p:nvPr/>
          </p:nvCxnSpPr>
          <p:spPr>
            <a:xfrm>
              <a:off x="7976276" y="505985"/>
              <a:ext cx="0" cy="210064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BFEED5-8444-3C4E-81B7-8F65A99381AC}"/>
                </a:ext>
              </a:extLst>
            </p:cNvPr>
            <p:cNvSpPr txBox="1"/>
            <p:nvPr/>
          </p:nvSpPr>
          <p:spPr>
            <a:xfrm>
              <a:off x="7253210" y="1456156"/>
              <a:ext cx="787209" cy="238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130AU = 1”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ED0B23D-4748-CE40-8BFB-DA280E829D22}"/>
              </a:ext>
            </a:extLst>
          </p:cNvPr>
          <p:cNvSpPr txBox="1"/>
          <p:nvPr/>
        </p:nvSpPr>
        <p:spPr>
          <a:xfrm>
            <a:off x="4333104" y="3936785"/>
            <a:ext cx="4621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latin typeface="Times New Roman" charset="0"/>
                <a:ea typeface="Times New Roman" charset="0"/>
                <a:cs typeface="Times New Roman" charset="0"/>
              </a:rPr>
              <a:t>Optically thick out to radius ~ 10AU at &lt; 3mm  wavelengths = ‘</a:t>
            </a:r>
            <a:r>
              <a:rPr lang="en-US" sz="1800" i="1" dirty="0" err="1"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r>
              <a:rPr lang="en-US" sz="1800" i="1" dirty="0">
                <a:latin typeface="Times New Roman" charset="0"/>
                <a:ea typeface="Times New Roman" charset="0"/>
                <a:cs typeface="Times New Roman" charset="0"/>
              </a:rPr>
              <a:t> zone’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3DA9DE-C66A-6549-9B6F-D5153E4EFAE6}"/>
              </a:ext>
            </a:extLst>
          </p:cNvPr>
          <p:cNvSpPr txBox="1"/>
          <p:nvPr/>
        </p:nvSpPr>
        <p:spPr>
          <a:xfrm>
            <a:off x="7844078" y="3723505"/>
            <a:ext cx="13939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</a:rPr>
              <a:t>Isella</a:t>
            </a:r>
            <a:r>
              <a:rPr lang="en-US" sz="1100" dirty="0">
                <a:solidFill>
                  <a:schemeClr val="bg1"/>
                </a:solidFill>
              </a:rPr>
              <a:t> ea. </a:t>
            </a:r>
          </a:p>
        </p:txBody>
      </p:sp>
    </p:spTree>
    <p:extLst>
      <p:ext uri="{BB962C8B-B14F-4D97-AF65-F5344CB8AC3E}">
        <p14:creationId xmlns:p14="http://schemas.microsoft.com/office/powerpoint/2010/main" val="989835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1A596-216C-9043-92E3-1E69270EA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KSG1: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Unveiling the Formation of Solar System Analogues</a:t>
            </a:r>
            <a:endParaRPr lang="en-US" sz="2400" dirty="0">
              <a:solidFill>
                <a:srgbClr val="163B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B79FDA-BA4E-B749-9142-0368C224F418}"/>
              </a:ext>
            </a:extLst>
          </p:cNvPr>
          <p:cNvSpPr txBox="1"/>
          <p:nvPr/>
        </p:nvSpPr>
        <p:spPr>
          <a:xfrm>
            <a:off x="71561" y="1187577"/>
            <a:ext cx="5276101" cy="28084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2000" i="1" dirty="0" err="1"/>
              <a:t>ngVLA</a:t>
            </a:r>
            <a:r>
              <a:rPr lang="en-US" sz="2000" i="1" dirty="0"/>
              <a:t>: Movies of Planet formation on AU-scales!</a:t>
            </a:r>
          </a:p>
          <a:p>
            <a:pPr marL="214313" indent="-214313">
              <a:spcBef>
                <a:spcPts val="450"/>
              </a:spcBef>
              <a:buFont typeface="Arial"/>
              <a:buChar char="•"/>
            </a:pPr>
            <a:r>
              <a:rPr lang="en-US" sz="1600" dirty="0"/>
              <a:t>Simulated 100 GHz </a:t>
            </a:r>
            <a:r>
              <a:rPr lang="en-US" sz="1600" dirty="0" err="1"/>
              <a:t>ngVLA</a:t>
            </a:r>
            <a:r>
              <a:rPr lang="en-US" sz="1600" dirty="0"/>
              <a:t> observations of a newborn planetary system comprising a Jupiter analogue orbiting at 5 AU from a Solar type star, over ~ 10 years</a:t>
            </a:r>
          </a:p>
          <a:p>
            <a:pPr marL="214313" indent="-214313">
              <a:spcBef>
                <a:spcPts val="450"/>
              </a:spcBef>
              <a:buFont typeface="Arial"/>
              <a:buChar char="•"/>
            </a:pPr>
            <a:r>
              <a:rPr lang="en-US" sz="1600" dirty="0"/>
              <a:t>Probe inner few AU-scales  (‘Solar-system scales’): dust rings, gaps, and traps to </a:t>
            </a:r>
            <a:r>
              <a:rPr lang="en-US" sz="1600" i="1" dirty="0"/>
              <a:t>T</a:t>
            </a:r>
            <a:r>
              <a:rPr lang="en-US" sz="1600" i="1" baseline="-25000" dirty="0"/>
              <a:t>B</a:t>
            </a:r>
            <a:r>
              <a:rPr lang="en-US" sz="1600" i="1" dirty="0"/>
              <a:t> ~ 1 K at 10mas resolution</a:t>
            </a:r>
            <a:endParaRPr lang="en-US" sz="1600" i="1" dirty="0">
              <a:solidFill>
                <a:srgbClr val="FF0000"/>
              </a:solidFill>
            </a:endParaRPr>
          </a:p>
          <a:p>
            <a:pPr marL="214313" indent="-214313">
              <a:spcBef>
                <a:spcPts val="450"/>
              </a:spcBef>
              <a:buFont typeface="Arial"/>
              <a:buChar char="•"/>
            </a:pPr>
            <a:r>
              <a:rPr lang="en-US" sz="1600" dirty="0"/>
              <a:t>Image </a:t>
            </a:r>
            <a:r>
              <a:rPr lang="en-US" sz="1600" i="1" dirty="0"/>
              <a:t>circumplanetary disks and sub-structures </a:t>
            </a:r>
            <a:r>
              <a:rPr lang="en-US" sz="1600" dirty="0"/>
              <a:t>in the distribution of mm-size particles created by close-in planets, and measure the orbital motion of these features on monthly timescales</a:t>
            </a:r>
          </a:p>
        </p:txBody>
      </p:sp>
      <p:pic>
        <p:nvPicPr>
          <p:cNvPr id="11" name="ngvla_movie.mp4">
            <a:hlinkClick r:id="" action="ppaction://media"/>
            <a:extLst>
              <a:ext uri="{FF2B5EF4-FFF2-40B4-BE49-F238E27FC236}">
                <a16:creationId xmlns:a16="http://schemas.microsoft.com/office/drawing/2014/main" id="{130CC979-B9EC-8548-9C9B-99C67EBF8E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1572" y="750888"/>
            <a:ext cx="3353520" cy="32453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B9C2E0-AB13-4C45-A6BC-3B4992320B96}"/>
              </a:ext>
            </a:extLst>
          </p:cNvPr>
          <p:cNvSpPr txBox="1"/>
          <p:nvPr/>
        </p:nvSpPr>
        <p:spPr>
          <a:xfrm>
            <a:off x="5728914" y="4195011"/>
            <a:ext cx="313883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charset="0"/>
                <a:ea typeface="Times New Roman" charset="0"/>
                <a:cs typeface="Times New Roman" charset="0"/>
              </a:rPr>
              <a:t>Protoplanetary disk: 1 </a:t>
            </a:r>
            <a:r>
              <a:rPr lang="en-US" sz="1400" i="1" dirty="0" err="1">
                <a:latin typeface="Times New Roman" charset="0"/>
                <a:ea typeface="Times New Roman" charset="0"/>
                <a:cs typeface="Times New Roman" charset="0"/>
              </a:rPr>
              <a:t>Myr</a:t>
            </a:r>
            <a:r>
              <a:rPr lang="en-US" sz="1400" i="1" dirty="0">
                <a:latin typeface="Times New Roman" charset="0"/>
                <a:ea typeface="Times New Roman" charset="0"/>
                <a:cs typeface="Times New Roman" charset="0"/>
              </a:rPr>
              <a:t> old </a:t>
            </a:r>
            <a:r>
              <a:rPr lang="en-US" sz="1400" i="1" dirty="0" err="1">
                <a:latin typeface="Times New Roman" charset="0"/>
                <a:ea typeface="Times New Roman" charset="0"/>
                <a:cs typeface="Times New Roman" charset="0"/>
              </a:rPr>
              <a:t>protostar</a:t>
            </a:r>
            <a:r>
              <a:rPr lang="en-US" sz="1400" i="1" dirty="0">
                <a:latin typeface="Times New Roman" charset="0"/>
                <a:ea typeface="Times New Roman" charset="0"/>
                <a:cs typeface="Times New Roman" charset="0"/>
              </a:rPr>
              <a:t> at 140pc distance + proto-Jupiter observed at 100 GHz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607F3C-A03B-B84C-89EA-07E2650B3D00}"/>
              </a:ext>
            </a:extLst>
          </p:cNvPr>
          <p:cNvSpPr txBox="1"/>
          <p:nvPr/>
        </p:nvSpPr>
        <p:spPr>
          <a:xfrm>
            <a:off x="5673733" y="3649717"/>
            <a:ext cx="1229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10mas ~ 1AU</a:t>
            </a:r>
          </a:p>
        </p:txBody>
      </p:sp>
    </p:spTree>
    <p:extLst>
      <p:ext uri="{BB962C8B-B14F-4D97-AF65-F5344CB8AC3E}">
        <p14:creationId xmlns:p14="http://schemas.microsoft.com/office/powerpoint/2010/main" val="49596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17304</TotalTime>
  <Words>2119</Words>
  <Application>Microsoft Macintosh PowerPoint</Application>
  <PresentationFormat>On-screen Show (16:9)</PresentationFormat>
  <Paragraphs>299</Paragraphs>
  <Slides>22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Gill Sans MT</vt:lpstr>
      <vt:lpstr>Helvetica</vt:lpstr>
      <vt:lpstr>Helvetica Light Oblique</vt:lpstr>
      <vt:lpstr>Helvetica Oblique</vt:lpstr>
      <vt:lpstr>Times New Roman</vt:lpstr>
      <vt:lpstr>Wingdings</vt:lpstr>
      <vt:lpstr>Office Theme</vt:lpstr>
      <vt:lpstr>A Next-generation Very Large Array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KSG1: Unveiling the Formation of Solar System Analogues</vt:lpstr>
      <vt:lpstr>KSG1: Unveiling the Formation of Solar System Analogues</vt:lpstr>
      <vt:lpstr>KSG2: Probing the Initial Conditions for Planetary Systems and Life with Astrochemistry</vt:lpstr>
      <vt:lpstr>PowerPoint Presentation</vt:lpstr>
      <vt:lpstr>KSG3: Charting the Assembly, Structure, and Evolution of Galaxies Over Cosmic Time</vt:lpstr>
      <vt:lpstr>KSG3: Molecular Deep Fields in three dimensions</vt:lpstr>
      <vt:lpstr>KSG3: Measuring the Dense Gas History of the Universe</vt:lpstr>
      <vt:lpstr>PowerPoint Presentation</vt:lpstr>
      <vt:lpstr>PowerPoint Presentation</vt:lpstr>
      <vt:lpstr>Science Highlight: Star Formation and Stellar Evolution</vt:lpstr>
      <vt:lpstr>Versatility: Remarkable breadth of Science and Discovery Space  </vt:lpstr>
      <vt:lpstr>PowerPoint Presentation</vt:lpstr>
      <vt:lpstr>ngVLA: Advancing science into the mid-Century  APC White Paper for DS 2020</vt:lpstr>
      <vt:lpstr> Compact Objects and Energetic Phenomena in the Multi-Messenger Era  2021 July 23 - 25   Saint Paul, Minnesota, USA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489</cp:revision>
  <dcterms:created xsi:type="dcterms:W3CDTF">2016-12-02T21:40:55Z</dcterms:created>
  <dcterms:modified xsi:type="dcterms:W3CDTF">2020-07-22T16:45:11Z</dcterms:modified>
</cp:coreProperties>
</file>