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7" r:id="rId3"/>
    <p:sldId id="275" r:id="rId4"/>
    <p:sldId id="272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  <a:srgbClr val="B7CAED"/>
    <a:srgbClr val="8AE8A3"/>
    <a:srgbClr val="A1E8A4"/>
    <a:srgbClr val="2E64CA"/>
    <a:srgbClr val="1F63CA"/>
    <a:srgbClr val="3175FF"/>
    <a:srgbClr val="2B43FF"/>
    <a:srgbClr val="2A59FF"/>
    <a:srgbClr val="283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657"/>
    <p:restoredTop sz="94598"/>
  </p:normalViewPr>
  <p:slideViewPr>
    <p:cSldViewPr snapToGrid="0" snapToObjects="1">
      <p:cViewPr varScale="1">
        <p:scale>
          <a:sx n="126" d="100"/>
          <a:sy n="126" d="100"/>
        </p:scale>
        <p:origin x="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88AE-C475-1C46-9BB3-D303A4BF4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6D2C0-1E24-7F4F-925A-5AF396C5E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4D9D9-1421-4E4E-BD0B-57C9C5939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C62F-1C24-EA41-B661-DF2C00A9861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95993-D3E8-8540-AD36-B8C6181A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9F0EA-9ECA-8F47-9243-11FB894B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463-DC4E-7145-901E-AEF1DCEE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3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3859-41F3-DB48-8C68-EE0844F0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BCCAA-13CE-8145-B2EB-2FE544242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B6A19-B987-8D43-8B1F-E362620B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C62F-1C24-EA41-B661-DF2C00A9861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EA819-489B-924A-94A7-98812C9E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0BD65-DEA2-DC46-9557-180D1FC4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463-DC4E-7145-901E-AEF1DCEE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5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707B0-2873-F04C-8EDF-CE9381490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D48EA-F9C0-8345-A4F8-C488F07D7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BE6A1-8554-3343-9D8C-CA44B6E5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C62F-1C24-EA41-B661-DF2C00A9861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26B70-94B5-2E42-A208-879034B0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C97AF-DB38-F746-BB9B-90FDD5A8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463-DC4E-7145-901E-AEF1DCEE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6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E8050-4C53-1A40-BE41-344E6DBA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58346-AE47-3945-B886-6B178855A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86234-9F8B-E748-B60D-4BD12DE2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C62F-1C24-EA41-B661-DF2C00A9861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9A5B5-2BD9-2047-9755-0CC5C39F0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3FEDE-762E-DB41-A076-D674C103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463-DC4E-7145-901E-AEF1DCEE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3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3F96-F3EC-F542-BDA8-ED2B08DFB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CDA44-82EC-8343-91BA-28261194E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0ED69-2D88-0F41-95E7-11EAFFAD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C62F-1C24-EA41-B661-DF2C00A9861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C5B60-AB18-F040-823C-AF650CB7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5D644-D7FC-D24A-B2E3-41BA4078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463-DC4E-7145-901E-AEF1DCEE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0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0A76E-F03B-2249-8755-9AE1F40C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2A9B7-6F5F-2249-AA5D-C5A0A47FD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E74BC-7577-6843-B68E-CE2036FC5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F2360-CC48-9447-9CAF-306EBE3D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C62F-1C24-EA41-B661-DF2C00A9861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49DF1-3792-2F41-B982-2227A05B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21882-4347-674C-9D93-C1CEB78A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463-DC4E-7145-901E-AEF1DCEE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2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CBE6-28F4-BE49-BC7D-864506CF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95750-E109-0E44-A54B-8F2E1FCDB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B4949-A13E-E04C-A69F-AA8AD7116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16042-3497-7B45-94EB-5E846E15A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C378F6-9237-2F48-AAD1-E4460AD90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22934-0451-CE40-9CD5-2E5EC5C2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C62F-1C24-EA41-B661-DF2C00A9861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F4C37-B57C-C442-B102-D2D69D8F1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3720C7-90ED-6C4C-9405-5BA23E45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463-DC4E-7145-901E-AEF1DCEE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1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F194-56C3-794C-A395-CEA9C506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A6C79-6112-6F4B-B9BD-49335A79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C62F-1C24-EA41-B661-DF2C00A9861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6747D-D73B-2B42-A164-707379EA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4AF28-B4C2-8749-B263-405D0CFF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463-DC4E-7145-901E-AEF1DCEE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BDBE8-2390-F047-91D4-2C2425DC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C62F-1C24-EA41-B661-DF2C00A9861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E3B72-9B34-0448-98A1-C2B7AF1C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3F9F3-200B-BF42-8469-98ED3FC2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463-DC4E-7145-901E-AEF1DCEE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0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65AB-FEDA-8348-A61E-69DA4DAC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3BFED-3788-7044-BA17-FA7CE78FB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E28E6-FD2D-9F43-8A6E-B726F3591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53107-B4B8-114F-9FCC-106BFEF8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C62F-1C24-EA41-B661-DF2C00A9861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2B80-D1F4-554A-A09C-7D07DDED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D0D68-D51E-DA47-8E65-D26A3B24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463-DC4E-7145-901E-AEF1DCEE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8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2008-3E76-514F-8279-70DF76C3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4E85B-0DB8-C045-9805-B14F39F0B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13BD6-B524-B34D-ADE2-09D3EF90B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C511F-22D2-864D-80E9-78ED6CFD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C62F-1C24-EA41-B661-DF2C00A9861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F2900-9190-104C-84FB-256F52E6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14D13-0CF1-0B4D-93DA-65498B2D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A463-DC4E-7145-901E-AEF1DCEE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2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8EE03-2242-2846-B0BF-FB1BDEC89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229F4-B071-B343-9305-7401B84C6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675E8-ABD6-1E4F-B65E-14D27E4BA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62F-1C24-EA41-B661-DF2C00A98612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6ABB6-07A8-8E4F-A1CF-7E1E98EE6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46B43-B016-9540-830A-12AE29921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A463-DC4E-7145-901E-AEF1DCEE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8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4F05A7-BB41-4241-BF58-6932D3EB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12" y="1540242"/>
            <a:ext cx="10952858" cy="4179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9DC334-DA14-E040-AD34-F02A66DA39D9}"/>
              </a:ext>
            </a:extLst>
          </p:cNvPr>
          <p:cNvSpPr txBox="1"/>
          <p:nvPr/>
        </p:nvSpPr>
        <p:spPr>
          <a:xfrm>
            <a:off x="3820161" y="216803"/>
            <a:ext cx="5984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Imaging the ionized gas in the obscuring torus in Cygnus A</a:t>
            </a:r>
          </a:p>
          <a:p>
            <a:pPr algn="ctr"/>
            <a:r>
              <a:rPr lang="en-US" sz="2400" dirty="0"/>
              <a:t>Carilli, </a:t>
            </a:r>
            <a:r>
              <a:rPr lang="en-US" sz="2400" dirty="0" err="1"/>
              <a:t>Perley</a:t>
            </a:r>
            <a:r>
              <a:rPr lang="en-US" sz="2400" dirty="0"/>
              <a:t>, Dhawan, </a:t>
            </a:r>
            <a:r>
              <a:rPr lang="en-US" sz="2400" dirty="0" err="1"/>
              <a:t>Perley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696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CFD6BD-F2D2-AD4B-952E-547611A28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312"/>
            <a:ext cx="12192000" cy="5667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9C2EA4-A8D4-5C4E-8D8D-36F41EF0B13F}"/>
              </a:ext>
            </a:extLst>
          </p:cNvPr>
          <p:cNvSpPr txBox="1"/>
          <p:nvPr/>
        </p:nvSpPr>
        <p:spPr>
          <a:xfrm>
            <a:off x="226029" y="151691"/>
            <a:ext cx="548130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z = 0.057, L</a:t>
            </a:r>
            <a:r>
              <a:rPr lang="en-US" sz="2000" baseline="-25000" dirty="0">
                <a:solidFill>
                  <a:schemeClr val="bg1"/>
                </a:solidFill>
              </a:rPr>
              <a:t>R</a:t>
            </a:r>
            <a:r>
              <a:rPr lang="en-US" sz="2000" dirty="0">
                <a:solidFill>
                  <a:schemeClr val="bg1"/>
                </a:solidFill>
              </a:rPr>
              <a:t> ~ 10</a:t>
            </a:r>
            <a:r>
              <a:rPr lang="en-US" sz="2000" baseline="30000" dirty="0">
                <a:solidFill>
                  <a:schemeClr val="bg1"/>
                </a:solidFill>
              </a:rPr>
              <a:t>45</a:t>
            </a:r>
            <a:r>
              <a:rPr lang="en-US" sz="2000" dirty="0">
                <a:solidFill>
                  <a:schemeClr val="bg1"/>
                </a:solidFill>
              </a:rPr>
              <a:t> erg/s (‘10x closest’)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Giant Elliptical w. Buried quasar (type II AGN)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Scattered Broad Lines: Ha 26,000 km/s!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Optical/UV spectroscopy =&gt; SMBH ~ 2.5 x 10</a:t>
            </a:r>
            <a:r>
              <a:rPr lang="en-US" baseline="30000" dirty="0">
                <a:solidFill>
                  <a:schemeClr val="bg1"/>
                </a:solidFill>
              </a:rPr>
              <a:t>9</a:t>
            </a:r>
            <a:r>
              <a:rPr lang="en-US" dirty="0">
                <a:solidFill>
                  <a:schemeClr val="bg1"/>
                </a:solidFill>
              </a:rPr>
              <a:t> M</a:t>
            </a:r>
            <a:r>
              <a:rPr lang="en-US" baseline="-25000" dirty="0">
                <a:solidFill>
                  <a:schemeClr val="bg1"/>
                </a:solidFill>
              </a:rPr>
              <a:t>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Compton thick X-ray nucleus: N</a:t>
            </a:r>
            <a:r>
              <a:rPr lang="en-US" baseline="-25000" dirty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bg1"/>
                </a:solidFill>
              </a:rPr>
              <a:t> ~ 4x10</a:t>
            </a:r>
            <a:r>
              <a:rPr lang="en-US" baseline="30000" dirty="0">
                <a:solidFill>
                  <a:schemeClr val="bg1"/>
                </a:solidFill>
              </a:rPr>
              <a:t>23</a:t>
            </a:r>
            <a:r>
              <a:rPr lang="en-US" dirty="0">
                <a:solidFill>
                  <a:schemeClr val="bg1"/>
                </a:solidFill>
              </a:rPr>
              <a:t> cm</a:t>
            </a:r>
            <a:r>
              <a:rPr lang="en-US" baseline="30000" dirty="0">
                <a:solidFill>
                  <a:schemeClr val="bg1"/>
                </a:solidFill>
              </a:rPr>
              <a:t>-2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 21cm Absorption: N</a:t>
            </a:r>
            <a:r>
              <a:rPr lang="en-US" baseline="-25000" dirty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bg1"/>
                </a:solidFill>
              </a:rPr>
              <a:t> ~ 10</a:t>
            </a:r>
            <a:r>
              <a:rPr lang="en-US" baseline="30000" dirty="0">
                <a:solidFill>
                  <a:schemeClr val="bg1"/>
                </a:solidFill>
              </a:rPr>
              <a:t>23-24</a:t>
            </a:r>
            <a:r>
              <a:rPr lang="en-US" dirty="0">
                <a:solidFill>
                  <a:schemeClr val="bg1"/>
                </a:solidFill>
              </a:rPr>
              <a:t> cm</a:t>
            </a:r>
            <a:r>
              <a:rPr lang="en-US" baseline="30000" dirty="0">
                <a:solidFill>
                  <a:schemeClr val="bg1"/>
                </a:solidFill>
              </a:rPr>
              <a:t>-2</a:t>
            </a:r>
            <a:endParaRPr lang="en-US" baseline="-250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near/mid-IR spectra: A</a:t>
            </a:r>
            <a:r>
              <a:rPr lang="en-US" baseline="-25000" dirty="0">
                <a:solidFill>
                  <a:schemeClr val="bg1"/>
                </a:solidFill>
              </a:rPr>
              <a:t>v</a:t>
            </a:r>
            <a:r>
              <a:rPr lang="en-US" dirty="0">
                <a:solidFill>
                  <a:schemeClr val="bg1"/>
                </a:solidFill>
              </a:rPr>
              <a:t> &gt; 50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L</a:t>
            </a:r>
            <a:r>
              <a:rPr lang="en-US" baseline="-25000" dirty="0" err="1">
                <a:solidFill>
                  <a:schemeClr val="bg1"/>
                </a:solidFill>
              </a:rPr>
              <a:t>bol</a:t>
            </a:r>
            <a:r>
              <a:rPr lang="en-US" dirty="0">
                <a:solidFill>
                  <a:schemeClr val="bg1"/>
                </a:solidFill>
              </a:rPr>
              <a:t>  ~ 2.5x10</a:t>
            </a:r>
            <a:r>
              <a:rPr lang="en-US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 L</a:t>
            </a:r>
            <a:r>
              <a:rPr lang="en-US" baseline="-25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  (typical z ~ 1 quasars)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Far-IR spec/pol: dusty, obscuring ‘torus’ scale ~ 100pc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3B7482-566A-F94D-AB49-11678A9B9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7" y="3524036"/>
            <a:ext cx="2578813" cy="2578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4BAEA8-2698-7A40-BDCA-A8B229547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733" y="5167058"/>
            <a:ext cx="951261" cy="90447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EAD0AB-2FFD-484B-A22E-427ED4A48BCF}"/>
              </a:ext>
            </a:extLst>
          </p:cNvPr>
          <p:cNvCxnSpPr>
            <a:cxnSpLocks/>
          </p:cNvCxnSpPr>
          <p:nvPr/>
        </p:nvCxnSpPr>
        <p:spPr>
          <a:xfrm flipV="1">
            <a:off x="5589142" y="1489753"/>
            <a:ext cx="5897366" cy="205434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FD523AB-4D66-604F-AA92-A365FA55925D}"/>
              </a:ext>
            </a:extLst>
          </p:cNvPr>
          <p:cNvSpPr txBox="1"/>
          <p:nvPr/>
        </p:nvSpPr>
        <p:spPr>
          <a:xfrm>
            <a:off x="8537825" y="1869759"/>
            <a:ext cx="1387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60” ~ 65kpc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61EA31D-D3CE-844D-97D3-23EFD019DD69}"/>
              </a:ext>
            </a:extLst>
          </p:cNvPr>
          <p:cNvCxnSpPr>
            <a:cxnSpLocks/>
          </p:cNvCxnSpPr>
          <p:nvPr/>
        </p:nvCxnSpPr>
        <p:spPr>
          <a:xfrm>
            <a:off x="5373384" y="3778125"/>
            <a:ext cx="2291993" cy="2324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0E14B8-1722-394A-B347-3DF7431AB756}"/>
              </a:ext>
            </a:extLst>
          </p:cNvPr>
          <p:cNvCxnSpPr>
            <a:cxnSpLocks/>
          </p:cNvCxnSpPr>
          <p:nvPr/>
        </p:nvCxnSpPr>
        <p:spPr>
          <a:xfrm flipV="1">
            <a:off x="5948737" y="3544094"/>
            <a:ext cx="1716640" cy="20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76A99E-E7F3-A34E-829A-54795E4D3EA2}"/>
              </a:ext>
            </a:extLst>
          </p:cNvPr>
          <p:cNvCxnSpPr>
            <a:cxnSpLocks/>
          </p:cNvCxnSpPr>
          <p:nvPr/>
        </p:nvCxnSpPr>
        <p:spPr>
          <a:xfrm>
            <a:off x="9231332" y="4518462"/>
            <a:ext cx="915300" cy="61728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041870-54E8-A84B-9D18-893E12016BB7}"/>
              </a:ext>
            </a:extLst>
          </p:cNvPr>
          <p:cNvCxnSpPr>
            <a:cxnSpLocks/>
          </p:cNvCxnSpPr>
          <p:nvPr/>
        </p:nvCxnSpPr>
        <p:spPr>
          <a:xfrm flipH="1" flipV="1">
            <a:off x="8646606" y="4981813"/>
            <a:ext cx="616450" cy="9614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A29236-D6B7-7549-8BC8-81AAB7D86D0D}"/>
              </a:ext>
            </a:extLst>
          </p:cNvPr>
          <p:cNvCxnSpPr>
            <a:cxnSpLocks/>
          </p:cNvCxnSpPr>
          <p:nvPr/>
        </p:nvCxnSpPr>
        <p:spPr>
          <a:xfrm>
            <a:off x="7655149" y="3564152"/>
            <a:ext cx="25488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E3D2D4F-F03D-D148-8CFD-9413AAD99FD2}"/>
              </a:ext>
            </a:extLst>
          </p:cNvPr>
          <p:cNvSpPr txBox="1"/>
          <p:nvPr/>
        </p:nvSpPr>
        <p:spPr>
          <a:xfrm>
            <a:off x="8797293" y="3564151"/>
            <a:ext cx="58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5”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F4FF4A-1A68-734E-8828-CDAC478F2B73}"/>
              </a:ext>
            </a:extLst>
          </p:cNvPr>
          <p:cNvSpPr txBox="1"/>
          <p:nvPr/>
        </p:nvSpPr>
        <p:spPr>
          <a:xfrm>
            <a:off x="9263056" y="5135745"/>
            <a:ext cx="883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HST 2.2um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203E67-5E97-B149-A34C-C97C3461A586}"/>
              </a:ext>
            </a:extLst>
          </p:cNvPr>
          <p:cNvSpPr txBox="1"/>
          <p:nvPr/>
        </p:nvSpPr>
        <p:spPr>
          <a:xfrm>
            <a:off x="7627703" y="3634908"/>
            <a:ext cx="83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HST </a:t>
            </a:r>
            <a:r>
              <a:rPr lang="en-US" sz="1400" dirty="0" err="1">
                <a:solidFill>
                  <a:schemeClr val="bg1"/>
                </a:solidFill>
              </a:rPr>
              <a:t>Opt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5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F98C1748-4335-0A4C-8CE1-761FCBA7E4E2}"/>
              </a:ext>
            </a:extLst>
          </p:cNvPr>
          <p:cNvGrpSpPr/>
          <p:nvPr/>
        </p:nvGrpSpPr>
        <p:grpSpPr>
          <a:xfrm>
            <a:off x="0" y="439135"/>
            <a:ext cx="11838969" cy="5621842"/>
            <a:chOff x="0" y="458953"/>
            <a:chExt cx="12872153" cy="617820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6ADA52-5D20-ED4F-AAE5-348D9F22818A}"/>
                </a:ext>
              </a:extLst>
            </p:cNvPr>
            <p:cNvGrpSpPr/>
            <p:nvPr/>
          </p:nvGrpSpPr>
          <p:grpSpPr>
            <a:xfrm>
              <a:off x="0" y="458953"/>
              <a:ext cx="12872153" cy="6178209"/>
              <a:chOff x="0" y="458953"/>
              <a:chExt cx="12872153" cy="617820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D75E829-2749-E641-822C-118CF414FF78}"/>
                  </a:ext>
                </a:extLst>
              </p:cNvPr>
              <p:cNvGrpSpPr/>
              <p:nvPr/>
            </p:nvGrpSpPr>
            <p:grpSpPr>
              <a:xfrm>
                <a:off x="0" y="458953"/>
                <a:ext cx="12872153" cy="6178209"/>
                <a:chOff x="0" y="458953"/>
                <a:chExt cx="12872153" cy="6178209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EDB2B634-232D-3842-813B-7376075F4A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101231" y="458953"/>
                  <a:ext cx="5770922" cy="2672441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41CA3F84-8E96-5B42-AB57-DB87DE4314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3459088"/>
                  <a:ext cx="6922231" cy="3178073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86765BF8-F963-D340-9714-651E6118D9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16" y="496656"/>
                  <a:ext cx="6911214" cy="2665833"/>
                </a:xfrm>
                <a:prstGeom prst="rect">
                  <a:avLst/>
                </a:prstGeom>
              </p:spPr>
            </p:pic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FE862792-C4ED-E046-9A00-3CC844348C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01231" y="3459088"/>
                  <a:ext cx="5615204" cy="3178074"/>
                </a:xfrm>
                <a:prstGeom prst="rect">
                  <a:avLst/>
                </a:prstGeom>
              </p:spPr>
            </p:pic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1F9A561-4E9F-8941-A440-730B2505C261}"/>
                  </a:ext>
                </a:extLst>
              </p:cNvPr>
              <p:cNvSpPr/>
              <p:nvPr/>
            </p:nvSpPr>
            <p:spPr>
              <a:xfrm>
                <a:off x="6520146" y="706171"/>
                <a:ext cx="154236" cy="165253"/>
              </a:xfrm>
              <a:prstGeom prst="rect">
                <a:avLst/>
              </a:prstGeom>
              <a:solidFill>
                <a:srgbClr val="253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78CBABD-2526-DA48-8978-3590308AE962}"/>
                  </a:ext>
                </a:extLst>
              </p:cNvPr>
              <p:cNvSpPr/>
              <p:nvPr/>
            </p:nvSpPr>
            <p:spPr>
              <a:xfrm>
                <a:off x="6500913" y="3587613"/>
                <a:ext cx="154236" cy="165253"/>
              </a:xfrm>
              <a:prstGeom prst="rect">
                <a:avLst/>
              </a:prstGeom>
              <a:solidFill>
                <a:srgbClr val="1E3E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8A32D48-F174-7B49-A90C-25AACA279C2B}"/>
                  </a:ext>
                </a:extLst>
              </p:cNvPr>
              <p:cNvSpPr/>
              <p:nvPr/>
            </p:nvSpPr>
            <p:spPr>
              <a:xfrm>
                <a:off x="12324881" y="715197"/>
                <a:ext cx="154236" cy="165253"/>
              </a:xfrm>
              <a:prstGeom prst="rect">
                <a:avLst/>
              </a:prstGeom>
              <a:solidFill>
                <a:srgbClr val="2A5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FADB5AD-C54D-1244-B17A-94CE52F33E11}"/>
                  </a:ext>
                </a:extLst>
              </p:cNvPr>
              <p:cNvSpPr/>
              <p:nvPr/>
            </p:nvSpPr>
            <p:spPr>
              <a:xfrm>
                <a:off x="12384774" y="3594777"/>
                <a:ext cx="154236" cy="165253"/>
              </a:xfrm>
              <a:prstGeom prst="rect">
                <a:avLst/>
              </a:prstGeom>
              <a:solidFill>
                <a:srgbClr val="317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84B78-A692-1048-BCFE-A85DEF71E8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9257" y="575957"/>
              <a:ext cx="11018" cy="25318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81FB82-7489-9C42-B3E6-064CC4F4A653}"/>
              </a:ext>
            </a:extLst>
          </p:cNvPr>
          <p:cNvSpPr txBox="1"/>
          <p:nvPr/>
        </p:nvSpPr>
        <p:spPr>
          <a:xfrm>
            <a:off x="6668910" y="628097"/>
            <a:ext cx="206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30-38GHz  45mas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914B1-4F7F-CF41-B580-097BF3815379}"/>
              </a:ext>
            </a:extLst>
          </p:cNvPr>
          <p:cNvSpPr txBox="1"/>
          <p:nvPr/>
        </p:nvSpPr>
        <p:spPr>
          <a:xfrm>
            <a:off x="6668910" y="3250056"/>
            <a:ext cx="206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40-48GHz  </a:t>
            </a:r>
            <a:r>
              <a:rPr lang="en-US" dirty="0">
                <a:solidFill>
                  <a:schemeClr val="bg1"/>
                </a:solidFill>
              </a:rPr>
              <a:t>45mas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8C71A-C45A-4C4D-A1C6-E40C1A5080EB}"/>
              </a:ext>
            </a:extLst>
          </p:cNvPr>
          <p:cNvSpPr txBox="1"/>
          <p:nvPr/>
        </p:nvSpPr>
        <p:spPr>
          <a:xfrm>
            <a:off x="1398462" y="3174870"/>
            <a:ext cx="206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19-27 GHz  67mas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9AAE80-10F8-4E45-9764-F53B6024CC54}"/>
              </a:ext>
            </a:extLst>
          </p:cNvPr>
          <p:cNvSpPr txBox="1"/>
          <p:nvPr/>
        </p:nvSpPr>
        <p:spPr>
          <a:xfrm>
            <a:off x="3600770" y="484549"/>
            <a:ext cx="206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19-47 GHz  67mas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AB83B-AAD3-FF42-9C08-D1B8BC46727C}"/>
              </a:ext>
            </a:extLst>
          </p:cNvPr>
          <p:cNvSpPr txBox="1"/>
          <p:nvPr/>
        </p:nvSpPr>
        <p:spPr>
          <a:xfrm>
            <a:off x="1183114" y="512022"/>
            <a:ext cx="197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Maj Axis ~ 480mas</a:t>
            </a:r>
          </a:p>
          <a:p>
            <a:r>
              <a:rPr lang="en-US" sz="1400" dirty="0">
                <a:solidFill>
                  <a:schemeClr val="bg1"/>
                </a:solidFill>
              </a:rPr>
              <a:t>Min Axis ~ 260mas</a:t>
            </a:r>
          </a:p>
          <a:p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baseline="30000" dirty="0">
                <a:solidFill>
                  <a:schemeClr val="bg1"/>
                </a:solidFill>
              </a:rPr>
              <a:t>st</a:t>
            </a:r>
            <a:r>
              <a:rPr lang="en-US" sz="1400" dirty="0">
                <a:solidFill>
                  <a:schemeClr val="bg1"/>
                </a:solidFill>
              </a:rPr>
              <a:t> contour = 50uJy/</a:t>
            </a:r>
            <a:r>
              <a:rPr lang="en-US" sz="1400" dirty="0" err="1">
                <a:solidFill>
                  <a:schemeClr val="bg1"/>
                </a:solidFill>
              </a:rPr>
              <a:t>bm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31063-6423-EA41-9E6D-3FBCE59A151C}"/>
              </a:ext>
            </a:extLst>
          </p:cNvPr>
          <p:cNvSpPr txBox="1"/>
          <p:nvPr/>
        </p:nvSpPr>
        <p:spPr>
          <a:xfrm>
            <a:off x="3674312" y="6182748"/>
            <a:ext cx="569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~1 </a:t>
            </a:r>
            <a:r>
              <a:rPr lang="en-US" dirty="0" err="1"/>
              <a:t>Jy</a:t>
            </a:r>
            <a:r>
              <a:rPr lang="en-US" dirty="0"/>
              <a:t> point source  subtracted from </a:t>
            </a:r>
            <a:r>
              <a:rPr lang="en-US" dirty="0" err="1"/>
              <a:t>uv</a:t>
            </a:r>
            <a:r>
              <a:rPr lang="en-US" dirty="0"/>
              <a:t>-data</a:t>
            </a:r>
          </a:p>
        </p:txBody>
      </p:sp>
    </p:spTree>
    <p:extLst>
      <p:ext uri="{BB962C8B-B14F-4D97-AF65-F5344CB8AC3E}">
        <p14:creationId xmlns:p14="http://schemas.microsoft.com/office/powerpoint/2010/main" val="3471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A8DCE5-7315-DA45-A086-7A2E2CFB3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1" y="-41018"/>
            <a:ext cx="4229465" cy="2926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C5966-9B0D-9A49-AA12-E9CA5BF2B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479" y="-41018"/>
            <a:ext cx="4347433" cy="3008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C02B4C-E879-F04E-ABC4-D8E419192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97" y="-82035"/>
            <a:ext cx="4406715" cy="304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B1CD90-CD93-264E-A0D7-F3DB6CD33A2D}"/>
              </a:ext>
            </a:extLst>
          </p:cNvPr>
          <p:cNvSpPr txBox="1"/>
          <p:nvPr/>
        </p:nvSpPr>
        <p:spPr>
          <a:xfrm>
            <a:off x="473109" y="215757"/>
            <a:ext cx="924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C5EA1-B901-A841-8593-B6BB8259C96A}"/>
              </a:ext>
            </a:extLst>
          </p:cNvPr>
          <p:cNvSpPr txBox="1"/>
          <p:nvPr/>
        </p:nvSpPr>
        <p:spPr>
          <a:xfrm>
            <a:off x="4634139" y="215757"/>
            <a:ext cx="1037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+100mas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30812-8A1B-A04D-82AC-877BBE159926}"/>
              </a:ext>
            </a:extLst>
          </p:cNvPr>
          <p:cNvSpPr txBox="1"/>
          <p:nvPr/>
        </p:nvSpPr>
        <p:spPr>
          <a:xfrm>
            <a:off x="8454413" y="169723"/>
            <a:ext cx="1037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-100mas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B9A04C-7798-FE4A-A502-C83FC2378802}"/>
              </a:ext>
            </a:extLst>
          </p:cNvPr>
          <p:cNvSpPr txBox="1"/>
          <p:nvPr/>
        </p:nvSpPr>
        <p:spPr>
          <a:xfrm>
            <a:off x="4827640" y="1586249"/>
            <a:ext cx="290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Solid: 𝛂 = -0.1   = free-free</a:t>
            </a:r>
          </a:p>
          <a:p>
            <a:r>
              <a:rPr lang="en-US" sz="1400" dirty="0"/>
              <a:t>Dash: 𝛂 = -0.5   = Thomson Scattering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C9E764-AE91-F444-8445-FFD352044BB4}"/>
              </a:ext>
            </a:extLst>
          </p:cNvPr>
          <p:cNvSpPr txBox="1"/>
          <p:nvPr/>
        </p:nvSpPr>
        <p:spPr>
          <a:xfrm>
            <a:off x="1175732" y="1586249"/>
            <a:ext cx="244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Solid: 𝛂 = -0.5 +  free-free w. 𝛕</a:t>
            </a:r>
            <a:r>
              <a:rPr lang="en-US" sz="1400" baseline="-25000" dirty="0"/>
              <a:t>e</a:t>
            </a:r>
            <a:r>
              <a:rPr lang="en-US" sz="1400" dirty="0"/>
              <a:t> set by EM = 1.2x 10</a:t>
            </a:r>
            <a:r>
              <a:rPr lang="en-US" sz="1400" baseline="30000" dirty="0"/>
              <a:t>8</a:t>
            </a:r>
            <a:r>
              <a:rPr lang="en-US" sz="1400" dirty="0"/>
              <a:t> pc cm</a:t>
            </a:r>
            <a:r>
              <a:rPr lang="en-US" sz="1400" baseline="30000" dirty="0"/>
              <a:t>-6</a:t>
            </a:r>
            <a:r>
              <a:rPr lang="en-US" sz="14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61623-1064-0448-9F94-41F59BAB7E44}"/>
              </a:ext>
            </a:extLst>
          </p:cNvPr>
          <p:cNvSpPr txBox="1"/>
          <p:nvPr/>
        </p:nvSpPr>
        <p:spPr>
          <a:xfrm>
            <a:off x="1690226" y="3736736"/>
            <a:ext cx="86919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Flat spectra consistent w. free-free, inconsistent w. Thomson scattering of radio emission from core, or diffuse synchrotron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B</a:t>
            </a:r>
            <a:r>
              <a:rPr lang="en-US" dirty="0"/>
              <a:t> (100mas) = 240 K =&gt; EM = 1.2x 10</a:t>
            </a:r>
            <a:r>
              <a:rPr lang="en-US" baseline="30000" dirty="0"/>
              <a:t>8</a:t>
            </a:r>
            <a:r>
              <a:rPr lang="en-US" dirty="0"/>
              <a:t> pc cm</a:t>
            </a:r>
            <a:r>
              <a:rPr lang="en-US" baseline="30000" dirty="0"/>
              <a:t>-6</a:t>
            </a:r>
            <a:r>
              <a:rPr lang="en-US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Core spectrum: fit for alpha at Ka, Q, then </a:t>
            </a:r>
            <a:r>
              <a:rPr lang="en-US" i="1" dirty="0"/>
              <a:t>set</a:t>
            </a:r>
            <a:r>
              <a:rPr lang="en-US" dirty="0"/>
              <a:t> free-free absorption using EM from torus!</a:t>
            </a:r>
          </a:p>
        </p:txBody>
      </p:sp>
    </p:spTree>
    <p:extLst>
      <p:ext uri="{BB962C8B-B14F-4D97-AF65-F5344CB8AC3E}">
        <p14:creationId xmlns:p14="http://schemas.microsoft.com/office/powerpoint/2010/main" val="85762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B5BCDEA-C7EC-364F-BFA8-0CD66ED90825}"/>
              </a:ext>
            </a:extLst>
          </p:cNvPr>
          <p:cNvGrpSpPr/>
          <p:nvPr/>
        </p:nvGrpSpPr>
        <p:grpSpPr>
          <a:xfrm>
            <a:off x="383785" y="129534"/>
            <a:ext cx="6715530" cy="6643870"/>
            <a:chOff x="4062712" y="129534"/>
            <a:chExt cx="6715530" cy="664387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3DEA32-BF17-4849-B5CD-677AD77EA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 flipH="1">
              <a:off x="2473590" y="1730593"/>
              <a:ext cx="6631930" cy="3453684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40EA676-97A5-5240-BE37-3D2DC8F0C439}"/>
                </a:ext>
              </a:extLst>
            </p:cNvPr>
            <p:cNvGrpSpPr/>
            <p:nvPr/>
          </p:nvGrpSpPr>
          <p:grpSpPr>
            <a:xfrm>
              <a:off x="6550106" y="129534"/>
              <a:ext cx="4228136" cy="6643870"/>
              <a:chOff x="4183333" y="116117"/>
              <a:chExt cx="4228136" cy="664387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AAE9475-9E31-384E-B08F-C5EA2E4D557C}"/>
                  </a:ext>
                </a:extLst>
              </p:cNvPr>
              <p:cNvGrpSpPr/>
              <p:nvPr/>
            </p:nvGrpSpPr>
            <p:grpSpPr>
              <a:xfrm rot="5400000">
                <a:off x="2975466" y="1323984"/>
                <a:ext cx="6643870" cy="4228136"/>
                <a:chOff x="1605985" y="556147"/>
                <a:chExt cx="9044781" cy="6742719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B84BDFDA-9801-5244-8B24-454F2C01C5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241" y="556147"/>
                  <a:ext cx="9028525" cy="5921567"/>
                </a:xfrm>
                <a:prstGeom prst="rect">
                  <a:avLst/>
                </a:prstGeom>
              </p:spPr>
            </p:pic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70A59C7A-773E-3F47-A049-6BF2B49161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-635950" y="3916496"/>
                  <a:ext cx="448386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869C3A8-7459-CC45-BFD5-8B5AB819EA0C}"/>
                    </a:ext>
                  </a:extLst>
                </p:cNvPr>
                <p:cNvSpPr txBox="1"/>
                <p:nvPr/>
              </p:nvSpPr>
              <p:spPr>
                <a:xfrm rot="16200000">
                  <a:off x="957425" y="3726281"/>
                  <a:ext cx="1883091" cy="4608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err="1"/>
                    <a:t>H</a:t>
                  </a:r>
                  <a:r>
                    <a:rPr lang="en-US" sz="1600" baseline="-25000" dirty="0" err="1"/>
                    <a:t>t</a:t>
                  </a:r>
                  <a:r>
                    <a:rPr lang="en-US" sz="1600" dirty="0"/>
                    <a:t> ~ 143 pc</a:t>
                  </a:r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61555192-8836-B94C-9D64-F1AE97E908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96598" y="6158430"/>
                  <a:ext cx="4423648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799499D-24FE-3649-986C-C712F45C28D2}"/>
                    </a:ext>
                  </a:extLst>
                </p:cNvPr>
                <p:cNvSpPr txBox="1"/>
                <p:nvPr/>
              </p:nvSpPr>
              <p:spPr>
                <a:xfrm rot="16200000">
                  <a:off x="2461643" y="4976390"/>
                  <a:ext cx="1769808" cy="460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err="1"/>
                    <a:t>R</a:t>
                  </a:r>
                  <a:r>
                    <a:rPr lang="en-US" sz="1600" baseline="-25000" dirty="0" err="1"/>
                    <a:t>t</a:t>
                  </a:r>
                  <a:r>
                    <a:rPr lang="en-US" sz="1600" dirty="0"/>
                    <a:t> ~ 264 pc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5F71FA5-D266-D84B-8821-2F649AF0D062}"/>
                    </a:ext>
                  </a:extLst>
                </p:cNvPr>
                <p:cNvSpPr txBox="1"/>
                <p:nvPr/>
              </p:nvSpPr>
              <p:spPr>
                <a:xfrm rot="16200000">
                  <a:off x="2395599" y="1882351"/>
                  <a:ext cx="1472514" cy="4608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𝜃</a:t>
                  </a:r>
                  <a:r>
                    <a:rPr lang="en-US" sz="1600" baseline="-25000" dirty="0"/>
                    <a:t>IC</a:t>
                  </a:r>
                  <a:r>
                    <a:rPr lang="en-US" sz="1600" dirty="0"/>
                    <a:t> ~ 62</a:t>
                  </a:r>
                  <a:r>
                    <a:rPr lang="en-US" sz="1600" baseline="30000" dirty="0"/>
                    <a:t>o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CD4249B-AB46-E54C-9271-B2577B5CCD03}"/>
                    </a:ext>
                  </a:extLst>
                </p:cNvPr>
                <p:cNvSpPr txBox="1"/>
                <p:nvPr/>
              </p:nvSpPr>
              <p:spPr>
                <a:xfrm rot="16200000">
                  <a:off x="4858524" y="1247748"/>
                  <a:ext cx="1873631" cy="502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Jet Axis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C21EA6A-8A30-3148-ADDF-E35CA1D722B8}"/>
                    </a:ext>
                  </a:extLst>
                </p:cNvPr>
                <p:cNvSpPr txBox="1"/>
                <p:nvPr/>
              </p:nvSpPr>
              <p:spPr>
                <a:xfrm rot="16200000">
                  <a:off x="8862419" y="5699071"/>
                  <a:ext cx="2696792" cy="5027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Clumpy Torus</a:t>
                  </a: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24E89D-DF31-E444-BA7D-5430FAA4CC2C}"/>
                  </a:ext>
                </a:extLst>
              </p:cNvPr>
              <p:cNvSpPr txBox="1"/>
              <p:nvPr/>
            </p:nvSpPr>
            <p:spPr>
              <a:xfrm>
                <a:off x="6869486" y="5198000"/>
                <a:ext cx="115176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Ionization Cone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03F6EC-2494-D249-B335-4DB22A116F99}"/>
                </a:ext>
              </a:extLst>
            </p:cNvPr>
            <p:cNvSpPr/>
            <p:nvPr/>
          </p:nvSpPr>
          <p:spPr>
            <a:xfrm>
              <a:off x="4062712" y="3148314"/>
              <a:ext cx="185197" cy="625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44123A4-D3A5-E845-AB1B-47FD068A8FD3}"/>
                </a:ext>
              </a:extLst>
            </p:cNvPr>
            <p:cNvSpPr/>
            <p:nvPr/>
          </p:nvSpPr>
          <p:spPr>
            <a:xfrm>
              <a:off x="5818518" y="2581803"/>
              <a:ext cx="154019" cy="566511"/>
            </a:xfrm>
            <a:prstGeom prst="rect">
              <a:avLst/>
            </a:prstGeom>
            <a:solidFill>
              <a:srgbClr val="A1E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4C4B01E-88F9-F547-A9EE-DA8DEE4E20AE}"/>
                </a:ext>
              </a:extLst>
            </p:cNvPr>
            <p:cNvSpPr/>
            <p:nvPr/>
          </p:nvSpPr>
          <p:spPr>
            <a:xfrm>
              <a:off x="4443060" y="4794496"/>
              <a:ext cx="154019" cy="566511"/>
            </a:xfrm>
            <a:prstGeom prst="rect">
              <a:avLst/>
            </a:prstGeom>
            <a:solidFill>
              <a:srgbClr val="B7C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80D2C5-359B-0041-96F4-D6ADC692FC47}"/>
                </a:ext>
              </a:extLst>
            </p:cNvPr>
            <p:cNvSpPr/>
            <p:nvPr/>
          </p:nvSpPr>
          <p:spPr>
            <a:xfrm>
              <a:off x="5523971" y="4227985"/>
              <a:ext cx="282972" cy="566511"/>
            </a:xfrm>
            <a:prstGeom prst="rect">
              <a:avLst/>
            </a:prstGeom>
            <a:solidFill>
              <a:srgbClr val="B7C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C76F54-3353-3148-8030-C7D4DFD0066B}"/>
                </a:ext>
              </a:extLst>
            </p:cNvPr>
            <p:cNvSpPr/>
            <p:nvPr/>
          </p:nvSpPr>
          <p:spPr>
            <a:xfrm>
              <a:off x="6677412" y="3597386"/>
              <a:ext cx="157632" cy="407043"/>
            </a:xfrm>
            <a:prstGeom prst="rect">
              <a:avLst/>
            </a:prstGeom>
            <a:solidFill>
              <a:srgbClr val="A1E8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6DFC17-3E9F-8149-BBE9-B67B38639B79}"/>
                </a:ext>
              </a:extLst>
            </p:cNvPr>
            <p:cNvSpPr txBox="1"/>
            <p:nvPr/>
          </p:nvSpPr>
          <p:spPr>
            <a:xfrm>
              <a:off x="4490226" y="5372941"/>
              <a:ext cx="115176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Ionization Cone</a:t>
              </a:r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C8C8897A-83B6-1C46-B7B0-C04053E5878E}"/>
                </a:ext>
              </a:extLst>
            </p:cNvPr>
            <p:cNvSpPr/>
            <p:nvPr/>
          </p:nvSpPr>
          <p:spPr>
            <a:xfrm>
              <a:off x="4687748" y="175469"/>
              <a:ext cx="462986" cy="634759"/>
            </a:xfrm>
            <a:prstGeom prst="rtTriangle">
              <a:avLst/>
            </a:prstGeom>
            <a:solidFill>
              <a:srgbClr val="B7C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3EA5F0A-425D-DE42-8519-38E487CBB7D4}"/>
              </a:ext>
            </a:extLst>
          </p:cNvPr>
          <p:cNvSpPr txBox="1"/>
          <p:nvPr/>
        </p:nvSpPr>
        <p:spPr>
          <a:xfrm>
            <a:off x="7633698" y="514024"/>
            <a:ext cx="40813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Torus Toy Model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max R ~ 260 pc, H ~ 143pc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ionization cone ½ opening angle  ~ 62</a:t>
            </a:r>
            <a:r>
              <a:rPr lang="en-US" baseline="30000" dirty="0"/>
              <a:t>o             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mean density (from EM) ~ 500 cm</a:t>
            </a:r>
            <a:r>
              <a:rPr lang="en-US" baseline="30000" dirty="0"/>
              <a:t>-3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baseline="30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Paradox: mean density =&gt; 𝛕</a:t>
            </a:r>
            <a:r>
              <a:rPr lang="en-US" baseline="-25000" dirty="0"/>
              <a:t>e  </a:t>
            </a:r>
            <a:r>
              <a:rPr lang="en-US" dirty="0"/>
              <a:t>~ 0.26 =&gt; 170 </a:t>
            </a:r>
            <a:r>
              <a:rPr lang="en-US" dirty="0" err="1"/>
              <a:t>mJy</a:t>
            </a:r>
            <a:r>
              <a:rPr lang="en-US" dirty="0"/>
              <a:t> from Thomson scattering (total in torus ~ 21mJy)!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Solution: FF ∝  n</a:t>
            </a:r>
            <a:r>
              <a:rPr lang="en-US" baseline="-25000" dirty="0"/>
              <a:t>e</a:t>
            </a:r>
            <a:r>
              <a:rPr lang="en-US" baseline="30000" dirty="0"/>
              <a:t>2 </a:t>
            </a:r>
            <a:r>
              <a:rPr lang="en-US" dirty="0"/>
              <a:t>, Thomson ∝ n</a:t>
            </a:r>
            <a:r>
              <a:rPr lang="en-US" baseline="-25000" dirty="0"/>
              <a:t>e </a:t>
            </a:r>
            <a:r>
              <a:rPr lang="en-US" dirty="0"/>
              <a:t>=&gt; Clumpy gas distribution, clump densities &gt; 4000 cm</a:t>
            </a:r>
            <a:r>
              <a:rPr lang="en-US" baseline="30000" dirty="0"/>
              <a:t>-3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Clumpy torus consistent with MFP in X-rays and far IR (</a:t>
            </a:r>
            <a:r>
              <a:rPr lang="en-US" dirty="0" err="1"/>
              <a:t>Nenkova</a:t>
            </a:r>
            <a:r>
              <a:rPr lang="en-US" dirty="0"/>
              <a:t> ea.)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Pressure clumps &gt; 5.5 x 10</a:t>
            </a:r>
            <a:r>
              <a:rPr lang="en-US" baseline="30000" dirty="0"/>
              <a:t>-8</a:t>
            </a:r>
            <a:r>
              <a:rPr lang="en-US" dirty="0"/>
              <a:t> dyne cm</a:t>
            </a:r>
            <a:r>
              <a:rPr lang="en-US" baseline="30000" dirty="0"/>
              <a:t>-2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Equipartition pressure in jet ~ 3x larger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Mass in dense gas ~ 10</a:t>
            </a:r>
            <a:r>
              <a:rPr lang="en-US" baseline="30000" dirty="0"/>
              <a:t>5</a:t>
            </a:r>
            <a:r>
              <a:rPr lang="en-US" dirty="0"/>
              <a:t> M</a:t>
            </a:r>
            <a:r>
              <a:rPr lang="en-US" baseline="-25000" dirty="0"/>
              <a:t>o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25615-E8C8-3E45-B2BD-BE0239BC1C26}"/>
              </a:ext>
            </a:extLst>
          </p:cNvPr>
          <p:cNvSpPr txBox="1"/>
          <p:nvPr/>
        </p:nvSpPr>
        <p:spPr>
          <a:xfrm>
            <a:off x="-43964" y="6562861"/>
            <a:ext cx="36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Adopted from Ramos-Almeida</a:t>
            </a:r>
          </a:p>
        </p:txBody>
      </p:sp>
    </p:spTree>
    <p:extLst>
      <p:ext uri="{BB962C8B-B14F-4D97-AF65-F5344CB8AC3E}">
        <p14:creationId xmlns:p14="http://schemas.microsoft.com/office/powerpoint/2010/main" val="61743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383</Words>
  <Application>Microsoft Macintosh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61</cp:revision>
  <cp:lastPrinted>2018-10-16T15:35:40Z</cp:lastPrinted>
  <dcterms:created xsi:type="dcterms:W3CDTF">2018-07-16T12:52:07Z</dcterms:created>
  <dcterms:modified xsi:type="dcterms:W3CDTF">2018-10-17T08:36:37Z</dcterms:modified>
</cp:coreProperties>
</file>