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10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1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1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1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61" r:id="rId1"/>
    <p:sldMasterId id="2147484856" r:id="rId2"/>
    <p:sldMasterId id="2147484953" r:id="rId3"/>
    <p:sldMasterId id="2147484955" r:id="rId4"/>
    <p:sldMasterId id="2147485564" r:id="rId5"/>
    <p:sldMasterId id="2147484676" r:id="rId6"/>
    <p:sldMasterId id="2147484858" r:id="rId7"/>
    <p:sldMasterId id="2147484957" r:id="rId8"/>
    <p:sldMasterId id="2147484959" r:id="rId9"/>
    <p:sldMasterId id="2147483682" r:id="rId10"/>
    <p:sldMasterId id="2147484666" r:id="rId11"/>
    <p:sldMasterId id="2147484373" r:id="rId12"/>
    <p:sldMasterId id="2147485800" r:id="rId13"/>
    <p:sldMasterId id="2147484374" r:id="rId14"/>
    <p:sldMasterId id="2147485062" r:id="rId15"/>
    <p:sldMasterId id="2147485186" r:id="rId16"/>
    <p:sldMasterId id="2147486068" r:id="rId17"/>
    <p:sldMasterId id="2147486080" r:id="rId18"/>
  </p:sldMasterIdLst>
  <p:notesMasterIdLst>
    <p:notesMasterId r:id="rId45"/>
  </p:notesMasterIdLst>
  <p:handoutMasterIdLst>
    <p:handoutMasterId r:id="rId46"/>
  </p:handoutMasterIdLst>
  <p:sldIdLst>
    <p:sldId id="622" r:id="rId19"/>
    <p:sldId id="1312" r:id="rId20"/>
    <p:sldId id="1300" r:id="rId21"/>
    <p:sldId id="1284" r:id="rId22"/>
    <p:sldId id="1254" r:id="rId23"/>
    <p:sldId id="1259" r:id="rId24"/>
    <p:sldId id="1313" r:id="rId25"/>
    <p:sldId id="1262" r:id="rId26"/>
    <p:sldId id="1256" r:id="rId27"/>
    <p:sldId id="1301" r:id="rId28"/>
    <p:sldId id="1307" r:id="rId29"/>
    <p:sldId id="1269" r:id="rId30"/>
    <p:sldId id="1271" r:id="rId31"/>
    <p:sldId id="1272" r:id="rId32"/>
    <p:sldId id="1285" r:id="rId33"/>
    <p:sldId id="1289" r:id="rId34"/>
    <p:sldId id="1293" r:id="rId35"/>
    <p:sldId id="1283" r:id="rId36"/>
    <p:sldId id="1302" r:id="rId37"/>
    <p:sldId id="1308" r:id="rId38"/>
    <p:sldId id="1311" r:id="rId39"/>
    <p:sldId id="1309" r:id="rId40"/>
    <p:sldId id="1282" r:id="rId41"/>
    <p:sldId id="1310" r:id="rId42"/>
    <p:sldId id="1292" r:id="rId43"/>
    <p:sldId id="565" r:id="rId4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C00"/>
    <a:srgbClr val="FE0000"/>
    <a:srgbClr val="8B0000"/>
    <a:srgbClr val="3FE1D1"/>
    <a:srgbClr val="9400D3"/>
    <a:srgbClr val="1300FF"/>
    <a:srgbClr val="0D2489"/>
    <a:srgbClr val="0042DC"/>
    <a:srgbClr val="102998"/>
    <a:srgbClr val="5F23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05"/>
    <p:restoredTop sz="95057" autoAdjust="0"/>
  </p:normalViewPr>
  <p:slideViewPr>
    <p:cSldViewPr snapToGrid="0" snapToObjects="1">
      <p:cViewPr varScale="1">
        <p:scale>
          <a:sx n="141" d="100"/>
          <a:sy n="141" d="100"/>
        </p:scale>
        <p:origin x="235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3" d="100"/>
        <a:sy n="83" d="100"/>
      </p:scale>
      <p:origin x="0" y="260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3A5EC94-9673-294E-A421-A6C0AA5314EC}" type="datetime1">
              <a:rPr lang="en-US"/>
              <a:pPr>
                <a:defRPr/>
              </a:pPr>
              <a:t>3/26/25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AC2DCA4-789F-0444-923A-014A9EEFA5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76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5A6C494-53B5-EB4E-BAE9-B6C750CDB1F8}" type="datetime1">
              <a:rPr lang="en-US"/>
              <a:pPr>
                <a:defRPr/>
              </a:pPr>
              <a:t>3/26/25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0749C4-5D83-8546-ACB5-DEA37BBEFB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381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 pitchFamily="9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414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63874-6DEA-0836-539F-24F610D08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>
            <a:extLst>
              <a:ext uri="{FF2B5EF4-FFF2-40B4-BE49-F238E27FC236}">
                <a16:creationId xmlns:a16="http://schemas.microsoft.com/office/drawing/2014/main" id="{193D83F4-2090-B48D-AD91-F5EC27F201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4146" name="Rectangle 3">
            <a:extLst>
              <a:ext uri="{FF2B5EF4-FFF2-40B4-BE49-F238E27FC236}">
                <a16:creationId xmlns:a16="http://schemas.microsoft.com/office/drawing/2014/main" id="{5BE48961-8447-18DD-E052-C0131808D2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413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0749C4-5D83-8546-ACB5-DEA37BBEFB7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4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4" name="Rectangle 3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38279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4416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E819A-00CD-0441-A5DF-E207CD02CD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064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23DCA-E752-524D-9446-A36D6AC6C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391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F36DF-3672-9842-916C-1507966B9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54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243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EA04F-4CA0-4640-B2BB-20F9D79F2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6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5492E-2214-094B-A90D-F0DE3942D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11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07CA2-746A-BB43-8ED9-DEB98E8B8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3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94CFD-B96A-D346-8DB7-0FD87134E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78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3152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0"/>
            <a:ext cx="3808413" cy="4875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0413" y="1295400"/>
            <a:ext cx="3810000" cy="2360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0413" y="3808413"/>
            <a:ext cx="38100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6887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50208" y="145743"/>
            <a:ext cx="8636000" cy="4772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3040" y="652843"/>
            <a:ext cx="8636000" cy="5368816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ill Sans MT" panose="020B0502020104020203" pitchFamily="34" charset="0"/>
              </a:defRPr>
            </a:lvl1pPr>
            <a:lvl2pPr>
              <a:defRPr sz="2200">
                <a:latin typeface="Gill Sans MT" panose="020B0502020104020203" pitchFamily="34" charset="0"/>
              </a:defRPr>
            </a:lvl2pPr>
            <a:lvl3pPr>
              <a:defRPr sz="2000">
                <a:latin typeface="Gill Sans MT" panose="020B0502020104020203" pitchFamily="34" charset="0"/>
              </a:defRPr>
            </a:lvl3pPr>
            <a:lvl4pPr>
              <a:defRPr sz="1800">
                <a:latin typeface="Gill Sans MT" panose="020B0502020104020203" pitchFamily="34" charset="0"/>
              </a:defRPr>
            </a:lvl4pPr>
            <a:lvl5pPr>
              <a:defRPr sz="16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4520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6E661-9838-B948-97D3-60420E2B86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7CE3F-C8E3-7542-A878-EE75D46301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87037-6DD3-8B45-B7AC-45B971A6A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E7C58-EBCC-8B46-8BD5-5C3DAD9A472A}" type="datetimeFigureOut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7CF37-1102-F748-B97D-AFBA1D86F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A5287-4B02-7041-9239-F1B838DF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20B7-89F2-674F-80BB-62AE1FCB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47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5A128-2662-DF4D-AD51-3D05CE902D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18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818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A2BB1-ACE9-AB49-B154-499925D2B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16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EFF78-E2DA-0146-9E2F-C0385548F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00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CDC4D-F878-194D-9BEB-E159AEA0C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45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C1441-026E-A94E-BC85-A9C9EDF05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765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975B6-A6E1-9848-B2F3-18A298CF81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87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03ADC-9D6C-A94F-8B87-DED89C1EE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23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C7B76-2443-D244-8AB9-33CEF55AD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527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0A8FB-2520-0A43-9C3F-6F3D1CAD14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876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D7B07-9E4B-184B-87E2-887F9708F1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846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15589-C183-5C4A-9B9C-0C155EBF5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4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412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4E9A3-1C3B-AE4C-A27E-B6CF96FF7F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611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7A29D-4D22-6748-9337-62EB68BF2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621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46F29-269B-474C-BE3A-A68B910FC4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77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0CA56-9C3C-F24C-B333-4090867C1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988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20F6E-2C1F-A64D-8D29-3B6A80E4A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53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5920C-8F1B-0A45-AFD4-854144B220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760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85CF8-A8C4-1244-8C76-E34DD24B0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954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D76F9-6D2F-9E4F-896E-843AD8F104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301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EA6B2-B440-F842-B088-A54667D51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701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E78D9-046C-CD4F-9935-B64DF3540B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23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8234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6F61C-08F0-B543-B363-39F158C69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4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4722A-FE50-A541-8DE3-1242817ED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98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E4F43-3DBA-F84D-9E2C-15CF00F9F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378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1F69B-F6DE-EC45-86B0-38F092521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349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32FA0-0822-BE41-A211-B81276B99C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966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3E31C-30D7-D145-A741-8696EA912A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52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72869-DA29-344F-B561-4B51F9490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373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03F9B-7F07-374C-80A3-E3F618AE20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908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783D4-C9B5-FD44-90BD-B2903E2FC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219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DE35B-B4D6-0243-9B40-A87FF5881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11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0" name="Group 20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1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0" y="0"/>
            <a:ext cx="9144000" cy="1457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4292600"/>
            <a:ext cx="9144000" cy="728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1333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66685-9733-3B4F-B1DD-5A713C9DB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9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E378E-5936-AE48-BC4F-8BBE27D31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82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88BD2-3980-114A-9452-EBDCBFBFE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425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CC26D-003C-A849-9D16-7FCDCD2CD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44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D6236-4481-7F4B-B9BF-8BEB44A9A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179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DCC30-1E07-E04D-9B7F-7C2437EC1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187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7E367-0702-2C4F-8B28-C0AAC5AA83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788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93FAF-54A2-6A48-95FF-E57B11EEA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108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E9350-45BD-5048-B997-32787E1B5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052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4B621-13D4-D846-B225-E7FC866D2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63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9" name="Rectangle 8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86436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36E98-51DB-CA4D-85A8-0AEA5D4BB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848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22153-EE92-7F46-9038-1F66B4421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70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6741B-601C-1645-AD24-DB34DC0EC5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555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90866-D0FE-4341-959C-C44A38D5E5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712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17A33-4883-924A-8FDA-A75706E40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527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6699F-B4AB-5948-900C-C7503919E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854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E7618-98CC-9D44-999A-C0180ADBD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780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A01BC-36E7-0542-9447-1D3DF166A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737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05AAB-1C5A-A945-878A-64E55B4F7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810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BC16F-78A9-8F48-8B23-3E9540E3A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95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9" name="Rectangle 8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32921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42141-047C-B44D-B17B-37756D28B8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337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3E403-35FA-AC4B-9239-C361DD0028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812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DDE95-7CD5-444E-9B63-C7D3BA7AD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965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D94C6-D6E5-3848-83BA-E2465A07A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637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97E52-199F-7D41-BBE0-23F142559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962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BC1CA-989E-594B-9FF9-9E9ABE8A8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159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380B3-22CE-F84D-95EE-53A3452A4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91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5FC09-C48D-184A-8B04-B28F13C1A3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611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F0B88-9375-6142-A7F6-0F41A499A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880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D4378-10C3-2446-999A-101700A5B5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51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9" name="Rectangle 8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730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CECC1-83DA-8443-9E6D-32EC5448A9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181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F0EC3-F053-964A-9418-AADF5F05BF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095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FEA58-4DD1-A847-BE2E-34887E512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159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54298-B87E-014E-994D-61ABA07DE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835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48118-A623-A344-BF4B-7F6E42D40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272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DF9EB-B036-154C-B3CD-5ABFADE44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627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0D170-79BA-5D40-812A-8814342ACD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717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D4D33-B0B2-8147-B31E-6AFF244D8D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161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E974C-D204-C744-8E13-3B8319F46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540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2A733-A8A1-8244-8EB4-F4D4A23FA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88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9" name="Rectangle 8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64492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4B3A7-C7BF-0E45-8304-9DF3E64B7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625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2B330-A77D-394D-A7DC-E7A9B573D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070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D53A1-96C5-D440-B9CE-73D89B7A7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322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C7363-1071-8E4D-8FD8-6498F22E8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409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7A3C4-0092-B046-A4AD-E081ACB3D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177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4B453-F7C3-B541-8074-1373C7138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134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3780F-AFA1-D04A-92A9-67384BAD7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9448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4F1D8-ACF5-9B4F-BA1B-20A6307527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012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BA26A-458D-CF4A-A50E-2F0ACBDC17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558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88AC0-A5B2-0F40-A976-1CD20BDE5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89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13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15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15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15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1029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030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64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D1B5E4AA-CA2C-9C4C-97E7-A13C410A03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6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71" r:id="rId1"/>
    <p:sldLayoutId id="2147489274" r:id="rId2"/>
    <p:sldLayoutId id="2147489275" r:id="rId3"/>
    <p:sldLayoutId id="2147489276" r:id="rId4"/>
    <p:sldLayoutId id="2147489372" r:id="rId5"/>
    <p:sldLayoutId id="2147489277" r:id="rId6"/>
    <p:sldLayoutId id="2147489373" r:id="rId7"/>
    <p:sldLayoutId id="2147489374" r:id="rId8"/>
    <p:sldLayoutId id="2147489379" r:id="rId9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9"/>
          <p:cNvSpPr>
            <a:spLocks noChangeArrowheads="1"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5843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87363"/>
            <a:ext cx="82296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584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64C0345E-ADDD-4346-89B3-76B24232B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3800" name="Text Box 7"/>
          <p:cNvSpPr txBox="1">
            <a:spLocks noChangeArrowheads="1"/>
          </p:cNvSpPr>
          <p:nvPr/>
        </p:nvSpPr>
        <p:spPr bwMode="auto">
          <a:xfrm>
            <a:off x="7046913" y="265113"/>
            <a:ext cx="1125537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NAASC</a:t>
            </a:r>
          </a:p>
        </p:txBody>
      </p:sp>
      <p:sp>
        <p:nvSpPr>
          <p:cNvPr id="35849" name="Line 8"/>
          <p:cNvSpPr>
            <a:spLocks noChangeShapeType="1"/>
          </p:cNvSpPr>
          <p:nvPr/>
        </p:nvSpPr>
        <p:spPr bwMode="auto">
          <a:xfrm flipV="1">
            <a:off x="452438" y="487363"/>
            <a:ext cx="6594475" cy="7937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80" r:id="rId1"/>
    <p:sldLayoutId id="2147489281" r:id="rId2"/>
    <p:sldLayoutId id="2147489282" r:id="rId3"/>
    <p:sldLayoutId id="2147489283" r:id="rId4"/>
    <p:sldLayoutId id="2147489284" r:id="rId5"/>
    <p:sldLayoutId id="2147489285" r:id="rId6"/>
    <p:sldLayoutId id="2147489286" r:id="rId7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403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F885BF61-8503-8243-B645-CC2BD8CC12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950200" y="265113"/>
            <a:ext cx="736600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CDL</a:t>
            </a:r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>
            <a:off x="452438" y="495300"/>
            <a:ext cx="74977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87" r:id="rId1"/>
    <p:sldLayoutId id="2147489288" r:id="rId2"/>
    <p:sldLayoutId id="2147489289" r:id="rId3"/>
    <p:sldLayoutId id="2147489290" r:id="rId4"/>
    <p:sldLayoutId id="2147489291" r:id="rId5"/>
    <p:sldLayoutId id="2147489292" r:id="rId6"/>
    <p:sldLayoutId id="2147489293" r:id="rId7"/>
    <p:sldLayoutId id="2147489294" r:id="rId8"/>
    <p:sldLayoutId id="2147489295" r:id="rId9"/>
    <p:sldLayoutId id="2147489296" r:id="rId10"/>
    <p:sldLayoutId id="2147489297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63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AF3D406E-E344-804E-A1F9-E77D4208D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985125" y="265113"/>
            <a:ext cx="774700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OSO</a:t>
            </a:r>
          </a:p>
        </p:txBody>
      </p:sp>
      <p:sp>
        <p:nvSpPr>
          <p:cNvPr id="56329" name="Line 9"/>
          <p:cNvSpPr>
            <a:spLocks noChangeShapeType="1"/>
          </p:cNvSpPr>
          <p:nvPr/>
        </p:nvSpPr>
        <p:spPr bwMode="auto">
          <a:xfrm>
            <a:off x="452438" y="495300"/>
            <a:ext cx="738981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98" r:id="rId1"/>
    <p:sldLayoutId id="2147489299" r:id="rId2"/>
    <p:sldLayoutId id="2147489300" r:id="rId3"/>
    <p:sldLayoutId id="2147489301" r:id="rId4"/>
    <p:sldLayoutId id="2147489302" r:id="rId5"/>
    <p:sldLayoutId id="2147489303" r:id="rId6"/>
    <p:sldLayoutId id="2147489304" r:id="rId7"/>
    <p:sldLayoutId id="2147489305" r:id="rId8"/>
    <p:sldLayoutId id="2147489306" r:id="rId9"/>
    <p:sldLayoutId id="2147489307" r:id="rId10"/>
    <p:sldLayoutId id="2147489308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861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536F9779-D0CD-3C44-B51A-018CCF480B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915275" y="265113"/>
            <a:ext cx="766763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NTC</a:t>
            </a:r>
          </a:p>
        </p:txBody>
      </p:sp>
      <p:sp>
        <p:nvSpPr>
          <p:cNvPr id="68617" name="Line 9"/>
          <p:cNvSpPr>
            <a:spLocks noChangeShapeType="1"/>
          </p:cNvSpPr>
          <p:nvPr/>
        </p:nvSpPr>
        <p:spPr bwMode="auto">
          <a:xfrm>
            <a:off x="452438" y="495300"/>
            <a:ext cx="7462837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09" r:id="rId1"/>
    <p:sldLayoutId id="2147489310" r:id="rId2"/>
    <p:sldLayoutId id="2147489311" r:id="rId3"/>
    <p:sldLayoutId id="2147489312" r:id="rId4"/>
    <p:sldLayoutId id="2147489313" r:id="rId5"/>
    <p:sldLayoutId id="2147489314" r:id="rId6"/>
    <p:sldLayoutId id="2147489315" r:id="rId7"/>
    <p:sldLayoutId id="2147489316" r:id="rId8"/>
    <p:sldLayoutId id="2147489317" r:id="rId9"/>
    <p:sldLayoutId id="2147489318" r:id="rId10"/>
    <p:sldLayoutId id="2147489319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09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4D872488-E9AA-064F-9F59-A7F636509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899400" y="265113"/>
            <a:ext cx="787400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OCA</a:t>
            </a:r>
          </a:p>
        </p:txBody>
      </p:sp>
      <p:sp>
        <p:nvSpPr>
          <p:cNvPr id="80905" name="Line 9"/>
          <p:cNvSpPr>
            <a:spLocks noChangeShapeType="1"/>
          </p:cNvSpPr>
          <p:nvPr/>
        </p:nvSpPr>
        <p:spPr bwMode="auto">
          <a:xfrm>
            <a:off x="452438" y="495300"/>
            <a:ext cx="7310437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20" r:id="rId1"/>
    <p:sldLayoutId id="2147489321" r:id="rId2"/>
    <p:sldLayoutId id="2147489322" r:id="rId3"/>
    <p:sldLayoutId id="2147489323" r:id="rId4"/>
    <p:sldLayoutId id="2147489324" r:id="rId5"/>
    <p:sldLayoutId id="2147489325" r:id="rId6"/>
    <p:sldLayoutId id="2147489326" r:id="rId7"/>
    <p:sldLayoutId id="2147489327" r:id="rId8"/>
    <p:sldLayoutId id="2147489328" r:id="rId9"/>
    <p:sldLayoutId id="2147489329" r:id="rId10"/>
    <p:sldLayoutId id="2147489330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7238"/>
            <a:ext cx="59055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318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D7BB8306-76DE-1843-839B-B1DC6F0D3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899400" y="265113"/>
            <a:ext cx="787400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OCA</a:t>
            </a:r>
          </a:p>
        </p:txBody>
      </p:sp>
      <p:sp>
        <p:nvSpPr>
          <p:cNvPr id="93193" name="Line 9"/>
          <p:cNvSpPr>
            <a:spLocks noChangeShapeType="1"/>
          </p:cNvSpPr>
          <p:nvPr/>
        </p:nvSpPr>
        <p:spPr bwMode="auto">
          <a:xfrm>
            <a:off x="452438" y="495300"/>
            <a:ext cx="74469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31" r:id="rId1"/>
    <p:sldLayoutId id="2147489332" r:id="rId2"/>
    <p:sldLayoutId id="2147489333" r:id="rId3"/>
    <p:sldLayoutId id="2147489334" r:id="rId4"/>
    <p:sldLayoutId id="2147489335" r:id="rId5"/>
    <p:sldLayoutId id="2147489336" r:id="rId6"/>
    <p:sldLayoutId id="2147489337" r:id="rId7"/>
    <p:sldLayoutId id="2147489338" r:id="rId8"/>
    <p:sldLayoutId id="2147489339" r:id="rId9"/>
    <p:sldLayoutId id="2147489340" r:id="rId10"/>
    <p:sldLayoutId id="2147489341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7238"/>
            <a:ext cx="59055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54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AC748AF1-791A-7145-A7DA-3637C2F39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5479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899400" y="265113"/>
            <a:ext cx="757238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EPO</a:t>
            </a:r>
          </a:p>
        </p:txBody>
      </p:sp>
      <p:sp>
        <p:nvSpPr>
          <p:cNvPr id="105481" name="Line 9"/>
          <p:cNvSpPr>
            <a:spLocks noChangeShapeType="1"/>
          </p:cNvSpPr>
          <p:nvPr/>
        </p:nvSpPr>
        <p:spPr bwMode="auto">
          <a:xfrm>
            <a:off x="452438" y="495300"/>
            <a:ext cx="74469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42" r:id="rId1"/>
    <p:sldLayoutId id="2147489343" r:id="rId2"/>
    <p:sldLayoutId id="2147489344" r:id="rId3"/>
    <p:sldLayoutId id="2147489345" r:id="rId4"/>
    <p:sldLayoutId id="2147489346" r:id="rId5"/>
    <p:sldLayoutId id="2147489347" r:id="rId6"/>
    <p:sldLayoutId id="2147489348" r:id="rId7"/>
    <p:sldLayoutId id="2147489349" r:id="rId8"/>
    <p:sldLayoutId id="2147489350" r:id="rId9"/>
    <p:sldLayoutId id="2147489351" r:id="rId10"/>
    <p:sldLayoutId id="2147489352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7238"/>
            <a:ext cx="59055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776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10004940-91AB-3C43-923E-5AF6FED90D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899400" y="265113"/>
            <a:ext cx="825500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COM</a:t>
            </a:r>
          </a:p>
        </p:txBody>
      </p:sp>
      <p:sp>
        <p:nvSpPr>
          <p:cNvPr id="117769" name="Line 9"/>
          <p:cNvSpPr>
            <a:spLocks noChangeShapeType="1"/>
          </p:cNvSpPr>
          <p:nvPr/>
        </p:nvSpPr>
        <p:spPr bwMode="auto">
          <a:xfrm>
            <a:off x="452438" y="495300"/>
            <a:ext cx="74469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53" r:id="rId1"/>
    <p:sldLayoutId id="2147489354" r:id="rId2"/>
    <p:sldLayoutId id="2147489355" r:id="rId3"/>
    <p:sldLayoutId id="2147489356" r:id="rId4"/>
    <p:sldLayoutId id="2147489357" r:id="rId5"/>
    <p:sldLayoutId id="2147489358" r:id="rId6"/>
    <p:sldLayoutId id="2147489359" r:id="rId7"/>
    <p:sldLayoutId id="2147489360" r:id="rId8"/>
    <p:sldLayoutId id="2147489361" r:id="rId9"/>
    <p:sldLayoutId id="2147489362" r:id="rId10"/>
    <p:sldLayoutId id="2147489363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  <p:grpSp>
        <p:nvGrpSpPr>
          <p:cNvPr id="3076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pic>
        <p:nvPicPr>
          <p:cNvPr id="307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5613400"/>
            <a:ext cx="8509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3079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3080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63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pic>
        <p:nvPicPr>
          <p:cNvPr id="410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5613400"/>
            <a:ext cx="8509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7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4103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4104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64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  <p:grpSp>
        <p:nvGrpSpPr>
          <p:cNvPr id="6148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pic>
        <p:nvPicPr>
          <p:cNvPr id="614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5613400"/>
            <a:ext cx="8509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7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6151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6152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3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65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7172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7179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0" y="0"/>
            <a:ext cx="9144000" cy="1457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4292600"/>
            <a:ext cx="9144000" cy="728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381000"/>
            <a:ext cx="7772400" cy="931863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400">
                <a:solidFill>
                  <a:srgbClr val="990033"/>
                </a:solidFill>
                <a:latin typeface="Calibri" charset="0"/>
              </a:rPr>
              <a:t>Click to edit Master title style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sz="2000">
                <a:solidFill>
                  <a:srgbClr val="000099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5" name="Text Placeholder 7"/>
          <p:cNvSpPr txBox="1">
            <a:spLocks/>
          </p:cNvSpPr>
          <p:nvPr/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>
                <a:solidFill>
                  <a:srgbClr val="990033"/>
                </a:solidFill>
                <a:latin typeface="Calibri" charset="0"/>
              </a:rPr>
              <a:t>Click to edit Master text</a:t>
            </a:r>
          </a:p>
        </p:txBody>
      </p:sp>
      <p:sp>
        <p:nvSpPr>
          <p:cNvPr id="16" name="Text Placeholder 9"/>
          <p:cNvSpPr txBox="1">
            <a:spLocks/>
          </p:cNvSpPr>
          <p:nvPr/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+mn-lt"/>
                <a:ea typeface="ＭＳ Ｐゴシック" pitchFamily="48" charset="-128"/>
                <a:cs typeface="ＭＳ Ｐゴシック" pitchFamily="48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n-US" dirty="0"/>
              <a:t>Click to edit Master text styles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66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D1638975-9879-EE49-8108-DCD54F8B8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9221" name="Group 6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9222" name="Group 9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9223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4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67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AA901A17-754F-6040-ADDD-E731325D4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1269" name="Group 6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1270" name="Group 9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1271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68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BC57EA61-A8BC-F54D-A9E9-D4D9B8963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3317" name="Group 6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3318" name="Group 9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319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0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69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531F0DA2-B61F-DC4F-9507-33F32CA5E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5365" name="Group 6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5366" name="Group 9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536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70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54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lobe with planes flying around&#10;&#10;Description automatically generated with medium confidence">
            <a:extLst>
              <a:ext uri="{FF2B5EF4-FFF2-40B4-BE49-F238E27FC236}">
                <a16:creationId xmlns:a16="http://schemas.microsoft.com/office/drawing/2014/main" id="{3A7A3391-5E02-C22A-DAC4-CF2836B08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905" y="3608053"/>
            <a:ext cx="2948048" cy="27637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B377E-35F2-B145-8CF5-3DA2E2FF3A2D}"/>
              </a:ext>
            </a:extLst>
          </p:cNvPr>
          <p:cNvSpPr txBox="1"/>
          <p:nvPr/>
        </p:nvSpPr>
        <p:spPr>
          <a:xfrm>
            <a:off x="771031" y="13378"/>
            <a:ext cx="7601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3200" dirty="0">
                <a:latin typeface="Gill Sans MT" charset="0"/>
              </a:rPr>
              <a:t>National Radio Astronomy Observatory </a:t>
            </a:r>
          </a:p>
        </p:txBody>
      </p:sp>
      <p:pic>
        <p:nvPicPr>
          <p:cNvPr id="3" name="Picture 2" descr="Long shot of a long line of white objects&#10;&#10;Description automatically generated">
            <a:extLst>
              <a:ext uri="{FF2B5EF4-FFF2-40B4-BE49-F238E27FC236}">
                <a16:creationId xmlns:a16="http://schemas.microsoft.com/office/drawing/2014/main" id="{03535A34-CB2A-1697-4FD1-5AC978C09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488" y="806823"/>
            <a:ext cx="3775450" cy="2828156"/>
          </a:xfrm>
          <a:prstGeom prst="rect">
            <a:avLst/>
          </a:prstGeom>
        </p:spPr>
      </p:pic>
      <p:pic>
        <p:nvPicPr>
          <p:cNvPr id="10" name="Picture 9" descr="A satellite dishes in a desert with Atacama Desert in the background&#10;&#10;Description automatically generated">
            <a:extLst>
              <a:ext uri="{FF2B5EF4-FFF2-40B4-BE49-F238E27FC236}">
                <a16:creationId xmlns:a16="http://schemas.microsoft.com/office/drawing/2014/main" id="{EE9B2ADD-9CE6-7634-5E1D-F69B6BE33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749" y="806822"/>
            <a:ext cx="3634089" cy="2828155"/>
          </a:xfrm>
          <a:prstGeom prst="rect">
            <a:avLst/>
          </a:prstGeom>
        </p:spPr>
      </p:pic>
      <p:pic>
        <p:nvPicPr>
          <p:cNvPr id="13" name="Picture 12" descr="A large satellite dish near the water&#10;&#10;Description automatically generated">
            <a:extLst>
              <a:ext uri="{FF2B5EF4-FFF2-40B4-BE49-F238E27FC236}">
                <a16:creationId xmlns:a16="http://schemas.microsoft.com/office/drawing/2014/main" id="{AEAD5E61-F126-A7A4-BF39-440F3BF135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9196" y="4169335"/>
            <a:ext cx="2376421" cy="1604084"/>
          </a:xfrm>
          <a:prstGeom prst="rect">
            <a:avLst/>
          </a:prstGeom>
        </p:spPr>
      </p:pic>
      <p:sp>
        <p:nvSpPr>
          <p:cNvPr id="15" name="TextBox 16">
            <a:extLst>
              <a:ext uri="{FF2B5EF4-FFF2-40B4-BE49-F238E27FC236}">
                <a16:creationId xmlns:a16="http://schemas.microsoft.com/office/drawing/2014/main" id="{DD781F53-28B8-6784-494F-DEEDE3E06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27" y="806822"/>
            <a:ext cx="25628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1"/>
                </a:solidFill>
              </a:rPr>
              <a:t>Jansky Very Large Array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31B2B10F-F514-8C5F-3778-2904D2AC1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969" y="815472"/>
            <a:ext cx="36002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1"/>
                </a:solidFill>
              </a:rPr>
              <a:t>Atacama Large Millimeter Array</a:t>
            </a: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87DA672F-F7A9-0449-B97A-87B7F988C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662" y="3849993"/>
            <a:ext cx="24003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Very Long Baseline Array</a:t>
            </a:r>
          </a:p>
        </p:txBody>
      </p:sp>
      <p:pic>
        <p:nvPicPr>
          <p:cNvPr id="18" name="Picture 17" descr="A large white satellite dish on a mountain&#10;&#10;Description automatically generated">
            <a:extLst>
              <a:ext uri="{FF2B5EF4-FFF2-40B4-BE49-F238E27FC236}">
                <a16:creationId xmlns:a16="http://schemas.microsoft.com/office/drawing/2014/main" id="{3CE3304D-28A9-7A21-802E-667D5D2BE9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877" y="4170946"/>
            <a:ext cx="1909220" cy="1637160"/>
          </a:xfrm>
          <a:prstGeom prst="rect">
            <a:avLst/>
          </a:prstGeom>
        </p:spPr>
      </p:pic>
      <p:pic>
        <p:nvPicPr>
          <p:cNvPr id="19" name="Picture 18" descr="A large satellite dish in a desert with Karl G. Jansky Very Large Array in the background&#10;&#10;Description automatically generated">
            <a:extLst>
              <a:ext uri="{FF2B5EF4-FFF2-40B4-BE49-F238E27FC236}">
                <a16:creationId xmlns:a16="http://schemas.microsoft.com/office/drawing/2014/main" id="{B57E152D-19F3-0A52-77FF-06D82A5A80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640" y="2164312"/>
            <a:ext cx="979137" cy="1470665"/>
          </a:xfrm>
          <a:prstGeom prst="rect">
            <a:avLst/>
          </a:prstGeom>
        </p:spPr>
      </p:pic>
      <p:pic>
        <p:nvPicPr>
          <p:cNvPr id="21" name="Picture 20" descr="A group of large satellite dishes with Karl G. Jansky Very Large Array in the background&#10;&#10;Description automatically generated">
            <a:extLst>
              <a:ext uri="{FF2B5EF4-FFF2-40B4-BE49-F238E27FC236}">
                <a16:creationId xmlns:a16="http://schemas.microsoft.com/office/drawing/2014/main" id="{03398FA7-A4DF-4428-313F-D962770735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4750" y="1168046"/>
            <a:ext cx="1290162" cy="860108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8DA2D8A-AEF6-9DE9-8E7F-DEE848F4E77F}"/>
              </a:ext>
            </a:extLst>
          </p:cNvPr>
          <p:cNvCxnSpPr>
            <a:cxnSpLocks/>
          </p:cNvCxnSpPr>
          <p:nvPr/>
        </p:nvCxnSpPr>
        <p:spPr>
          <a:xfrm flipH="1">
            <a:off x="2851514" y="4908999"/>
            <a:ext cx="824014" cy="426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AD04A3A-CCFA-5CF3-F210-5ABAD027841E}"/>
              </a:ext>
            </a:extLst>
          </p:cNvPr>
          <p:cNvCxnSpPr>
            <a:cxnSpLocks/>
          </p:cNvCxnSpPr>
          <p:nvPr/>
        </p:nvCxnSpPr>
        <p:spPr>
          <a:xfrm flipV="1">
            <a:off x="5030193" y="4908999"/>
            <a:ext cx="1137690" cy="118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EE6443-E1C7-713A-D694-6CFEF32CA33F}"/>
              </a:ext>
            </a:extLst>
          </p:cNvPr>
          <p:cNvSpPr txBox="1"/>
          <p:nvPr/>
        </p:nvSpPr>
        <p:spPr>
          <a:xfrm>
            <a:off x="211721" y="79432"/>
            <a:ext cx="8956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Self-Calibration</a:t>
            </a:r>
            <a:r>
              <a:rPr lang="en-US" sz="2800" dirty="0">
                <a:latin typeface="Gill Sans MT" pitchFamily="34" charset="0"/>
                <a:cs typeface="Gill Sans" pitchFamily="17" charset="0"/>
              </a:rPr>
              <a:t>: </a:t>
            </a:r>
            <a:r>
              <a:rPr lang="en-US" dirty="0">
                <a:effectLst/>
                <a:latin typeface="TeXGyreTermesX"/>
              </a:rPr>
              <a:t>Joint </a:t>
            </a:r>
            <a:r>
              <a:rPr lang="en-US" dirty="0">
                <a:latin typeface="TeXGyreTermesX"/>
              </a:rPr>
              <a:t>fit</a:t>
            </a:r>
            <a:r>
              <a:rPr lang="en-US" dirty="0">
                <a:effectLst/>
                <a:latin typeface="TeXGyreTermesX"/>
              </a:rPr>
              <a:t> of complex voltage gains </a:t>
            </a:r>
            <a:r>
              <a:rPr lang="en-US" dirty="0">
                <a:latin typeface="TeXGyreTermesX"/>
              </a:rPr>
              <a:t>and</a:t>
            </a:r>
            <a:r>
              <a:rPr lang="en-US" dirty="0">
                <a:effectLst/>
                <a:latin typeface="TeXGyreTermesX"/>
              </a:rPr>
              <a:t> source structure </a:t>
            </a:r>
            <a:endParaRPr lang="en-US" sz="2000" dirty="0">
              <a:effectLst/>
              <a:latin typeface="TeXGyreTermesX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A94E252-18B5-05F0-745F-E6E3F2709832}"/>
              </a:ext>
            </a:extLst>
          </p:cNvPr>
          <p:cNvGrpSpPr/>
          <p:nvPr/>
        </p:nvGrpSpPr>
        <p:grpSpPr>
          <a:xfrm>
            <a:off x="4696906" y="1416421"/>
            <a:ext cx="4429166" cy="3154278"/>
            <a:chOff x="5317114" y="-457200"/>
            <a:chExt cx="3708081" cy="3494557"/>
          </a:xfrm>
        </p:grpSpPr>
        <p:pic>
          <p:nvPicPr>
            <p:cNvPr id="11" name="Picture 10" descr="A diagram of a cell membrane&#10;&#10;AI-generated content may be incorrect.">
              <a:extLst>
                <a:ext uri="{FF2B5EF4-FFF2-40B4-BE49-F238E27FC236}">
                  <a16:creationId xmlns:a16="http://schemas.microsoft.com/office/drawing/2014/main" id="{5B37CEF0-C952-EAB0-2B72-F522A0B9B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17114" y="-457200"/>
              <a:ext cx="3708081" cy="349455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708AD2-3279-B099-2211-AEEE75A579A3}"/>
                </a:ext>
              </a:extLst>
            </p:cNvPr>
            <p:cNvSpPr txBox="1"/>
            <p:nvPr/>
          </p:nvSpPr>
          <p:spPr>
            <a:xfrm>
              <a:off x="6790944" y="1834641"/>
              <a:ext cx="5141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𝛅L </a:t>
              </a:r>
              <a:endParaRPr lang="en-US" sz="1400" baseline="30000" dirty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630D046-0B97-1AEF-7CD0-8814400EAA29}"/>
                </a:ext>
              </a:extLst>
            </p:cNvPr>
            <p:cNvCxnSpPr>
              <a:cxnSpLocks/>
            </p:cNvCxnSpPr>
            <p:nvPr/>
          </p:nvCxnSpPr>
          <p:spPr>
            <a:xfrm>
              <a:off x="6784848" y="2011680"/>
              <a:ext cx="0" cy="24688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CFBE10F-2408-23D9-2D8F-405574BA6542}"/>
                </a:ext>
              </a:extLst>
            </p:cNvPr>
            <p:cNvCxnSpPr/>
            <p:nvPr/>
          </p:nvCxnSpPr>
          <p:spPr>
            <a:xfrm>
              <a:off x="6072618" y="2032552"/>
              <a:ext cx="71223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C5DC74C-5399-8162-66B6-93F9F133CB7C}"/>
              </a:ext>
            </a:extLst>
          </p:cNvPr>
          <p:cNvGrpSpPr/>
          <p:nvPr/>
        </p:nvGrpSpPr>
        <p:grpSpPr>
          <a:xfrm>
            <a:off x="1975079" y="747796"/>
            <a:ext cx="5443654" cy="545656"/>
            <a:chOff x="63263" y="616552"/>
            <a:chExt cx="5443654" cy="54565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10DAB6D-E61A-8D40-D05B-7E9670830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63" y="616552"/>
              <a:ext cx="4896349" cy="54565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AC47DAA-46B5-00E9-8291-5D6AD1567977}"/>
                </a:ext>
              </a:extLst>
            </p:cNvPr>
            <p:cNvSpPr txBox="1"/>
            <p:nvPr/>
          </p:nvSpPr>
          <p:spPr>
            <a:xfrm>
              <a:off x="4865951" y="715829"/>
              <a:ext cx="6409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(1)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DC83D01-248E-1592-7C00-BFF39241B050}"/>
              </a:ext>
            </a:extLst>
          </p:cNvPr>
          <p:cNvSpPr txBox="1"/>
          <p:nvPr/>
        </p:nvSpPr>
        <p:spPr>
          <a:xfrm>
            <a:off x="0" y="1482911"/>
            <a:ext cx="4118457" cy="35240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TeXGyreTermesX"/>
              </a:rPr>
              <a:t>Start</a:t>
            </a:r>
            <a:r>
              <a:rPr lang="en-US" sz="1600" dirty="0">
                <a:latin typeface="TeXGyreTermesX"/>
              </a:rPr>
              <a:t> with </a:t>
            </a:r>
            <a:r>
              <a:rPr lang="en-US" sz="1600" dirty="0">
                <a:effectLst/>
                <a:latin typeface="TeXGyreTermesX"/>
              </a:rPr>
              <a:t>measurements, </a:t>
            </a:r>
            <a:r>
              <a:rPr lang="en-US" sz="1600" dirty="0">
                <a:effectLst/>
                <a:latin typeface="NewTXMI"/>
              </a:rPr>
              <a:t>𝑉</a:t>
            </a:r>
            <a:r>
              <a:rPr lang="en-US" sz="1600" baseline="30000" dirty="0" err="1">
                <a:latin typeface="txsys"/>
              </a:rPr>
              <a:t>m</a:t>
            </a:r>
            <a:r>
              <a:rPr lang="en-US" sz="1600" baseline="-25000" dirty="0" err="1">
                <a:latin typeface="txsys"/>
              </a:rPr>
              <a:t>i,j</a:t>
            </a:r>
            <a:r>
              <a:rPr lang="en-US" sz="1600" baseline="-25000" dirty="0">
                <a:latin typeface="TeXGyreTermesX"/>
              </a:rPr>
              <a:t> </a:t>
            </a:r>
            <a:r>
              <a:rPr lang="en-US" sz="1600" dirty="0">
                <a:effectLst/>
                <a:latin typeface="TeXGyreTermesX"/>
              </a:rPr>
              <a:t>and simple source model, </a:t>
            </a:r>
            <a:r>
              <a:rPr lang="en-US" sz="1600" dirty="0">
                <a:effectLst/>
                <a:latin typeface="NewTXMI"/>
              </a:rPr>
              <a:t>𝑉</a:t>
            </a:r>
            <a:r>
              <a:rPr lang="en-US" sz="1600" baseline="30000" dirty="0" err="1">
                <a:effectLst/>
                <a:latin typeface="NewTXMI"/>
              </a:rPr>
              <a:t>s</a:t>
            </a:r>
            <a:r>
              <a:rPr lang="en-US" sz="1600" baseline="-25000" dirty="0" err="1">
                <a:effectLst/>
                <a:latin typeface="NewTXMI"/>
              </a:rPr>
              <a:t>i,j</a:t>
            </a:r>
            <a:r>
              <a:rPr lang="en-US" sz="1600" dirty="0">
                <a:effectLst/>
                <a:latin typeface="TeXGyreTermesX"/>
              </a:rPr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TeXGyreTermesX"/>
              </a:rPr>
              <a:t>I</a:t>
            </a:r>
            <a:r>
              <a:rPr lang="en-US" sz="1600" dirty="0">
                <a:effectLst/>
                <a:latin typeface="TeXGyreTermesX"/>
              </a:rPr>
              <a:t>nvert equation (1) to derive complex element-based voltage gains, </a:t>
            </a:r>
            <a:r>
              <a:rPr lang="en-US" sz="1600" dirty="0">
                <a:effectLst/>
                <a:latin typeface="NewTXMI"/>
              </a:rPr>
              <a:t>𝐺</a:t>
            </a:r>
            <a:r>
              <a:rPr lang="en-US" sz="1600" baseline="-25000" dirty="0">
                <a:latin typeface="NewTXMI"/>
              </a:rPr>
              <a:t>i</a:t>
            </a:r>
            <a:r>
              <a:rPr lang="en-US" sz="1600" dirty="0">
                <a:effectLst/>
                <a:latin typeface="TeXGyreTermesX"/>
              </a:rPr>
              <a:t>, using an optimization criterion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TeXGyreTermesX"/>
              </a:rPr>
              <a:t>Derive new source model from the gain-corrected </a:t>
            </a:r>
            <a:r>
              <a:rPr lang="en-US" sz="1600" dirty="0">
                <a:effectLst/>
                <a:latin typeface="NewTXMI"/>
              </a:rPr>
              <a:t>𝑉</a:t>
            </a:r>
            <a:r>
              <a:rPr lang="en-US" sz="1600" baseline="30000" dirty="0" err="1">
                <a:latin typeface="txsys"/>
              </a:rPr>
              <a:t>m</a:t>
            </a:r>
            <a:r>
              <a:rPr lang="en-US" sz="1600" baseline="-25000" dirty="0" err="1">
                <a:latin typeface="txsys"/>
              </a:rPr>
              <a:t>i,j</a:t>
            </a:r>
            <a:r>
              <a:rPr lang="en-US" sz="1600" dirty="0">
                <a:effectLst/>
                <a:latin typeface="TeXGyreTermesX"/>
              </a:rPr>
              <a:t> through model fitting or imaging (Fourier inversion) and deconvolution</a:t>
            </a:r>
            <a:endParaRPr lang="en-US" sz="1600" dirty="0">
              <a:latin typeface="TeXGyreTermesX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TeXGyreTermesX"/>
              </a:rPr>
              <a:t>Iterate: typically converges since there are more measurements than fitted parameters (</a:t>
            </a:r>
            <a:r>
              <a:rPr lang="en-US" sz="1600" dirty="0">
                <a:effectLst/>
                <a:latin typeface="txsys"/>
              </a:rPr>
              <a:t>[</a:t>
            </a:r>
            <a:r>
              <a:rPr lang="en-US" sz="1600" dirty="0">
                <a:effectLst/>
                <a:latin typeface="NewTXMI"/>
              </a:rPr>
              <a:t>𝑁</a:t>
            </a:r>
            <a:r>
              <a:rPr lang="en-US" sz="1600" dirty="0">
                <a:effectLst/>
                <a:latin typeface="txsys"/>
              </a:rPr>
              <a:t>(</a:t>
            </a:r>
            <a:r>
              <a:rPr lang="en-US" sz="1600" dirty="0">
                <a:effectLst/>
                <a:latin typeface="NewTXMI"/>
              </a:rPr>
              <a:t>𝑁 </a:t>
            </a:r>
            <a:r>
              <a:rPr lang="en-US" sz="1600" dirty="0">
                <a:effectLst/>
                <a:latin typeface="txsys"/>
              </a:rPr>
              <a:t>− </a:t>
            </a:r>
            <a:r>
              <a:rPr lang="en-US" sz="1600" dirty="0">
                <a:effectLst/>
                <a:latin typeface="TeXGyreTermesX"/>
              </a:rPr>
              <a:t>1</a:t>
            </a:r>
            <a:r>
              <a:rPr lang="en-US" sz="1600" dirty="0">
                <a:effectLst/>
                <a:latin typeface="txsys"/>
              </a:rPr>
              <a:t>)]/</a:t>
            </a:r>
            <a:r>
              <a:rPr lang="en-US" sz="1600" dirty="0">
                <a:effectLst/>
                <a:latin typeface="TeXGyreTermesX"/>
              </a:rPr>
              <a:t>2 cross correlations vs. N gains plus </a:t>
            </a:r>
            <a:r>
              <a:rPr lang="en-US" sz="1600" dirty="0">
                <a:latin typeface="TeXGyreTermesX"/>
              </a:rPr>
              <a:t>source</a:t>
            </a:r>
            <a:r>
              <a:rPr lang="en-US" sz="1600" dirty="0">
                <a:effectLst/>
                <a:latin typeface="TeXGyreTermesX"/>
              </a:rPr>
              <a:t> parameters)</a:t>
            </a:r>
          </a:p>
        </p:txBody>
      </p:sp>
    </p:spTree>
    <p:extLst>
      <p:ext uri="{BB962C8B-B14F-4D97-AF65-F5344CB8AC3E}">
        <p14:creationId xmlns:p14="http://schemas.microsoft.com/office/powerpoint/2010/main" val="3940718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6ECB7-D261-9CA2-1945-B95488C8C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a graph with a circular pattern&#10;&#10;AI-generated content may be incorrect.">
            <a:extLst>
              <a:ext uri="{FF2B5EF4-FFF2-40B4-BE49-F238E27FC236}">
                <a16:creationId xmlns:a16="http://schemas.microsoft.com/office/drawing/2014/main" id="{A4664234-E6B0-E837-428F-3993B0E62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151" y="3211015"/>
            <a:ext cx="2228328" cy="1885940"/>
          </a:xfrm>
          <a:prstGeom prst="rect">
            <a:avLst/>
          </a:prstGeom>
        </p:spPr>
      </p:pic>
      <p:pic>
        <p:nvPicPr>
          <p:cNvPr id="9" name="Picture 8" descr="A black and white map of contours&#10;&#10;AI-generated content may be incorrect.">
            <a:extLst>
              <a:ext uri="{FF2B5EF4-FFF2-40B4-BE49-F238E27FC236}">
                <a16:creationId xmlns:a16="http://schemas.microsoft.com/office/drawing/2014/main" id="{B7930C39-2309-4A89-EEB1-04F27FE39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209" y="3269073"/>
            <a:ext cx="2331392" cy="18859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FB28FE-9658-536A-8E63-25DF8DFDC74A}"/>
              </a:ext>
            </a:extLst>
          </p:cNvPr>
          <p:cNvSpPr txBox="1"/>
          <p:nvPr/>
        </p:nvSpPr>
        <p:spPr>
          <a:xfrm>
            <a:off x="52730" y="1316200"/>
            <a:ext cx="5443457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eXGyreTermesX"/>
              </a:rPr>
              <a:t>Gain amplitudes (</a:t>
            </a:r>
            <a:r>
              <a:rPr lang="en-US" sz="1800" i="1" dirty="0">
                <a:latin typeface="TeXGyreTermesX"/>
              </a:rPr>
              <a:t>a</a:t>
            </a:r>
            <a:r>
              <a:rPr lang="en-US" sz="1800" i="1" baseline="-25000" dirty="0">
                <a:latin typeface="TeXGyreTermesX"/>
              </a:rPr>
              <a:t>i</a:t>
            </a:r>
            <a:r>
              <a:rPr lang="en-US" sz="1800" dirty="0">
                <a:latin typeface="TeXGyreTermesX"/>
              </a:rPr>
              <a:t>) = aperture plane illumination 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TeXGyreTermesX"/>
              </a:rPr>
              <a:t>Gain phases (</a:t>
            </a:r>
            <a:r>
              <a:rPr lang="en-US" sz="1800" dirty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𝛉</a:t>
            </a:r>
            <a:r>
              <a:rPr lang="en-US" sz="1800" baseline="-25000" dirty="0" err="1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i</a:t>
            </a:r>
            <a:r>
              <a:rPr lang="en-US" sz="1800" dirty="0">
                <a:effectLst/>
                <a:latin typeface="TeXGyreTermesX"/>
              </a:rPr>
              <a:t>) = photon path-length delay through system (</a:t>
            </a:r>
            <a:r>
              <a:rPr lang="en-US" sz="1800" dirty="0" err="1">
                <a:effectLst/>
                <a:latin typeface="TeXGyreTermesX"/>
              </a:rPr>
              <a:t>wrt</a:t>
            </a:r>
            <a:r>
              <a:rPr lang="en-US" sz="1800" dirty="0">
                <a:effectLst/>
                <a:latin typeface="TeXGyreTermesX"/>
              </a:rPr>
              <a:t> reference element) = wavefron</a:t>
            </a:r>
            <a:r>
              <a:rPr lang="en-US" sz="1800" dirty="0">
                <a:latin typeface="TeXGyreTermesX"/>
              </a:rPr>
              <a:t>t sensor</a:t>
            </a:r>
            <a:r>
              <a:rPr lang="en-US" sz="1600" dirty="0">
                <a:latin typeface="TeXGyreTermesX"/>
              </a:rPr>
              <a:t>!</a:t>
            </a:r>
            <a:endParaRPr lang="en-US" sz="1800" dirty="0">
              <a:effectLst/>
              <a:latin typeface="TeXGyreTermesX"/>
            </a:endParaRPr>
          </a:p>
        </p:txBody>
      </p:sp>
      <p:pic>
        <p:nvPicPr>
          <p:cNvPr id="3" name="Picture 2" descr="A graph of a number of numbers&#10;&#10;AI-generated content may be incorrect.">
            <a:extLst>
              <a:ext uri="{FF2B5EF4-FFF2-40B4-BE49-F238E27FC236}">
                <a16:creationId xmlns:a16="http://schemas.microsoft.com/office/drawing/2014/main" id="{F34148B4-A8DB-2222-CAD6-C5C65E8C1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81" y="2946743"/>
            <a:ext cx="3456664" cy="23245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41D589-7E47-08A2-811A-03562BCCBA3C}"/>
              </a:ext>
            </a:extLst>
          </p:cNvPr>
          <p:cNvSpPr txBox="1"/>
          <p:nvPr/>
        </p:nvSpPr>
        <p:spPr>
          <a:xfrm>
            <a:off x="259846" y="89057"/>
            <a:ext cx="5329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Self-Calibration: Wave-front Sensing</a:t>
            </a:r>
            <a:endParaRPr lang="en-US" sz="2000" dirty="0">
              <a:effectLst/>
              <a:latin typeface="TeXGyreTermesX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13A121-BC2E-D9EF-DBDC-11C36F214332}"/>
              </a:ext>
            </a:extLst>
          </p:cNvPr>
          <p:cNvSpPr txBox="1"/>
          <p:nvPr/>
        </p:nvSpPr>
        <p:spPr>
          <a:xfrm>
            <a:off x="1783626" y="2485343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𝛅L = 𝛌 x 𝛉</a:t>
            </a:r>
            <a:r>
              <a:rPr lang="en-US" sz="2000" baseline="-25000" dirty="0" err="1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i</a:t>
            </a:r>
            <a:r>
              <a:rPr lang="en-US" sz="2000" dirty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/360</a:t>
            </a:r>
            <a:r>
              <a:rPr lang="en-US" sz="2000" baseline="30000" dirty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o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B320836-50A2-6740-414F-DAD4F35BA43A}"/>
              </a:ext>
            </a:extLst>
          </p:cNvPr>
          <p:cNvGrpSpPr/>
          <p:nvPr/>
        </p:nvGrpSpPr>
        <p:grpSpPr>
          <a:xfrm>
            <a:off x="5600578" y="-441747"/>
            <a:ext cx="3708081" cy="3522986"/>
            <a:chOff x="5317114" y="-457200"/>
            <a:chExt cx="3708081" cy="3494557"/>
          </a:xfrm>
        </p:grpSpPr>
        <p:pic>
          <p:nvPicPr>
            <p:cNvPr id="11" name="Picture 10" descr="A diagram of a cell membrane&#10;&#10;AI-generated content may be incorrect.">
              <a:extLst>
                <a:ext uri="{FF2B5EF4-FFF2-40B4-BE49-F238E27FC236}">
                  <a16:creationId xmlns:a16="http://schemas.microsoft.com/office/drawing/2014/main" id="{E8E4EC81-19B3-7679-46E3-F3E91FA4E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17114" y="-457200"/>
              <a:ext cx="3708081" cy="349455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1401E9-F0AB-12C2-9040-1EB96CF5F8F5}"/>
                </a:ext>
              </a:extLst>
            </p:cNvPr>
            <p:cNvSpPr txBox="1"/>
            <p:nvPr/>
          </p:nvSpPr>
          <p:spPr>
            <a:xfrm>
              <a:off x="6790944" y="1834641"/>
              <a:ext cx="5141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𝛅L </a:t>
              </a:r>
              <a:endParaRPr lang="en-US" sz="1400" baseline="30000" dirty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E8D4296-9BD8-4F48-E1A4-4370A856D38C}"/>
                </a:ext>
              </a:extLst>
            </p:cNvPr>
            <p:cNvCxnSpPr>
              <a:cxnSpLocks/>
            </p:cNvCxnSpPr>
            <p:nvPr/>
          </p:nvCxnSpPr>
          <p:spPr>
            <a:xfrm>
              <a:off x="6784848" y="2011680"/>
              <a:ext cx="0" cy="24688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2603829-2311-516D-3031-C20D749F5BCD}"/>
                </a:ext>
              </a:extLst>
            </p:cNvPr>
            <p:cNvCxnSpPr/>
            <p:nvPr/>
          </p:nvCxnSpPr>
          <p:spPr>
            <a:xfrm>
              <a:off x="6072618" y="2032552"/>
              <a:ext cx="712230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8BE3F0B-C925-82D2-56BF-4DC2EFDDE198}"/>
              </a:ext>
            </a:extLst>
          </p:cNvPr>
          <p:cNvGrpSpPr/>
          <p:nvPr/>
        </p:nvGrpSpPr>
        <p:grpSpPr>
          <a:xfrm>
            <a:off x="156924" y="613204"/>
            <a:ext cx="5443654" cy="545656"/>
            <a:chOff x="63263" y="616552"/>
            <a:chExt cx="5443654" cy="54565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D357623-2FB8-8A15-76A2-B2F3BCF58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63" y="616552"/>
              <a:ext cx="4896349" cy="54565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8290206-4404-BE6D-5129-A19352C35F28}"/>
                </a:ext>
              </a:extLst>
            </p:cNvPr>
            <p:cNvSpPr txBox="1"/>
            <p:nvPr/>
          </p:nvSpPr>
          <p:spPr>
            <a:xfrm>
              <a:off x="4865951" y="715829"/>
              <a:ext cx="6409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(1)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F24C785-64DA-F047-4B3E-91798B0269FE}"/>
              </a:ext>
            </a:extLst>
          </p:cNvPr>
          <p:cNvSpPr txBox="1"/>
          <p:nvPr/>
        </p:nvSpPr>
        <p:spPr>
          <a:xfrm>
            <a:off x="1000541" y="3291940"/>
            <a:ext cx="1245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200" dirty="0">
                <a:latin typeface="Gill Sans MT" pitchFamily="34" charset="0"/>
                <a:cs typeface="Gill Sans" pitchFamily="17" charset="0"/>
              </a:rPr>
              <a:t>VLA 8 GHz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27C857-545D-D179-3C72-4C871676500B}"/>
              </a:ext>
            </a:extLst>
          </p:cNvPr>
          <p:cNvSpPr txBox="1"/>
          <p:nvPr/>
        </p:nvSpPr>
        <p:spPr>
          <a:xfrm>
            <a:off x="2289686" y="5376328"/>
            <a:ext cx="6083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effectLst/>
                <a:latin typeface="AdvOT1ef757c0"/>
              </a:rPr>
              <a:t>‘The wavefront cannot be directly measured, because it is determined by phase,’ Yi et al 2021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91859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9D31E-FB06-4FA2-0963-50908B15BA7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229600" y="6512465"/>
            <a:ext cx="457200" cy="365125"/>
          </a:xfrm>
        </p:spPr>
        <p:txBody>
          <a:bodyPr/>
          <a:lstStyle/>
          <a:p>
            <a:pPr>
              <a:defRPr/>
            </a:pPr>
            <a:fld id="{C55471F3-B0BD-EE4A-8213-7D5C253EB8E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8" name="Picture 7" descr="A circular metal structure with many holes&#10;&#10;Description automatically generated">
            <a:extLst>
              <a:ext uri="{FF2B5EF4-FFF2-40B4-BE49-F238E27FC236}">
                <a16:creationId xmlns:a16="http://schemas.microsoft.com/office/drawing/2014/main" id="{B75F260E-9EBB-D8A1-8613-F1B8B75F5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45" y="231842"/>
            <a:ext cx="7427622" cy="2722942"/>
          </a:xfrm>
          <a:prstGeom prst="rect">
            <a:avLst/>
          </a:prstGeom>
        </p:spPr>
      </p:pic>
      <p:pic>
        <p:nvPicPr>
          <p:cNvPr id="11" name="Picture 10" descr="A couple of people walking in a warehouse&#10;&#10;Description automatically generated">
            <a:extLst>
              <a:ext uri="{FF2B5EF4-FFF2-40B4-BE49-F238E27FC236}">
                <a16:creationId xmlns:a16="http://schemas.microsoft.com/office/drawing/2014/main" id="{CE54BEBC-5543-07CE-3360-2C3ECE9F7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373" y="3640302"/>
            <a:ext cx="2359256" cy="17694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E99B4B-804B-9860-97D0-4E21E62B84B9}"/>
              </a:ext>
            </a:extLst>
          </p:cNvPr>
          <p:cNvSpPr txBox="1"/>
          <p:nvPr/>
        </p:nvSpPr>
        <p:spPr>
          <a:xfrm>
            <a:off x="367509" y="3961488"/>
            <a:ext cx="44716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anose="020B0502020104020203" pitchFamily="34" charset="77"/>
                <a:cs typeface="Gill Sans" pitchFamily="17" charset="0"/>
              </a:rPr>
              <a:t>Circumference = 270m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anose="020B0502020104020203" pitchFamily="34" charset="77"/>
                <a:cs typeface="Gill Sans" pitchFamily="17" charset="0"/>
              </a:rPr>
              <a:t>Electron energy = 3 GeV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anose="020B0502020104020203" pitchFamily="34" charset="77"/>
                <a:cs typeface="Gill Sans" pitchFamily="17" charset="0"/>
              </a:rPr>
              <a:t>Photons IR to X-ray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9415FE-93BA-5E4E-86E9-F12F72B7733A}"/>
              </a:ext>
            </a:extLst>
          </p:cNvPr>
          <p:cNvSpPr txBox="1"/>
          <p:nvPr/>
        </p:nvSpPr>
        <p:spPr>
          <a:xfrm>
            <a:off x="47227" y="3130491"/>
            <a:ext cx="3999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ALBA Synchrotron Light Source, Barcelona, Spain</a:t>
            </a:r>
          </a:p>
        </p:txBody>
      </p:sp>
      <p:pic>
        <p:nvPicPr>
          <p:cNvPr id="7" name="Picture 6" descr="A group of men standing in a room with pipes and wires&#10;&#10;Description automatically generated">
            <a:extLst>
              <a:ext uri="{FF2B5EF4-FFF2-40B4-BE49-F238E27FC236}">
                <a16:creationId xmlns:a16="http://schemas.microsoft.com/office/drawing/2014/main" id="{B729903A-D2F6-EDA5-65A7-395728B4D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840" y="3640302"/>
            <a:ext cx="2304673" cy="172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33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DED303F2-9CCC-3D95-6206-101FD29C999D}"/>
              </a:ext>
            </a:extLst>
          </p:cNvPr>
          <p:cNvGrpSpPr/>
          <p:nvPr/>
        </p:nvGrpSpPr>
        <p:grpSpPr>
          <a:xfrm>
            <a:off x="1044353" y="208316"/>
            <a:ext cx="7169203" cy="3938448"/>
            <a:chOff x="948239" y="631656"/>
            <a:chExt cx="7748310" cy="4940839"/>
          </a:xfrm>
        </p:grpSpPr>
        <p:pic>
          <p:nvPicPr>
            <p:cNvPr id="10" name="Picture 9" descr="A model of a train track&#10;&#10;Description automatically generated">
              <a:extLst>
                <a:ext uri="{FF2B5EF4-FFF2-40B4-BE49-F238E27FC236}">
                  <a16:creationId xmlns:a16="http://schemas.microsoft.com/office/drawing/2014/main" id="{2FF34509-648D-53EE-0839-906A1345A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8239" y="1024246"/>
              <a:ext cx="7281361" cy="454824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211F0B-ABB7-E4ED-6EA9-CD5E60D043D2}"/>
                </a:ext>
              </a:extLst>
            </p:cNvPr>
            <p:cNvSpPr txBox="1"/>
            <p:nvPr/>
          </p:nvSpPr>
          <p:spPr>
            <a:xfrm>
              <a:off x="3787920" y="2592260"/>
              <a:ext cx="871369" cy="382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>
                  <a:latin typeface="Gill Sans MT" pitchFamily="34" charset="0"/>
                  <a:cs typeface="Gill Sans" pitchFamily="17" charset="0"/>
                </a:rPr>
                <a:t>e</a:t>
              </a:r>
              <a:r>
                <a:rPr lang="en-US" sz="1600" baseline="30000" dirty="0">
                  <a:latin typeface="Gill Sans MT" pitchFamily="34" charset="0"/>
                  <a:cs typeface="Gill Sans" pitchFamily="17" charset="0"/>
                </a:rPr>
                <a:t>-</a:t>
              </a:r>
              <a:r>
                <a:rPr lang="en-US" sz="1600" dirty="0">
                  <a:latin typeface="Gill Sans MT" pitchFamily="34" charset="0"/>
                  <a:cs typeface="Gill Sans" pitchFamily="17" charset="0"/>
                </a:rPr>
                <a:t> gun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F1DFD1-7E6B-A36A-EE6E-7D64D25FF5F4}"/>
                </a:ext>
              </a:extLst>
            </p:cNvPr>
            <p:cNvSpPr txBox="1"/>
            <p:nvPr/>
          </p:nvSpPr>
          <p:spPr>
            <a:xfrm>
              <a:off x="4867270" y="2065732"/>
              <a:ext cx="1129553" cy="312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Insertion Ring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D2A434D-27B7-7B0C-C0EE-2E227C581949}"/>
                </a:ext>
              </a:extLst>
            </p:cNvPr>
            <p:cNvCxnSpPr>
              <a:cxnSpLocks/>
            </p:cNvCxnSpPr>
            <p:nvPr/>
          </p:nvCxnSpPr>
          <p:spPr>
            <a:xfrm>
              <a:off x="3625326" y="1154876"/>
              <a:ext cx="162594" cy="4736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413F5D6-AA44-6170-821C-1F08F350A3A1}"/>
                </a:ext>
              </a:extLst>
            </p:cNvPr>
            <p:cNvSpPr txBox="1"/>
            <p:nvPr/>
          </p:nvSpPr>
          <p:spPr>
            <a:xfrm>
              <a:off x="3352235" y="631656"/>
              <a:ext cx="8713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Storage Ring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54C7ADC-847F-DF3B-E0C0-FEE975E55A2E}"/>
                </a:ext>
              </a:extLst>
            </p:cNvPr>
            <p:cNvSpPr txBox="1"/>
            <p:nvPr/>
          </p:nvSpPr>
          <p:spPr>
            <a:xfrm>
              <a:off x="1867234" y="1548942"/>
              <a:ext cx="8713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Bending magnet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B8C3EC0-7BBF-60C1-6075-E1C1126A3F71}"/>
                </a:ext>
              </a:extLst>
            </p:cNvPr>
            <p:cNvCxnSpPr>
              <a:cxnSpLocks/>
            </p:cNvCxnSpPr>
            <p:nvPr/>
          </p:nvCxnSpPr>
          <p:spPr>
            <a:xfrm>
              <a:off x="2334183" y="2020819"/>
              <a:ext cx="220818" cy="2064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9F6E720-2C57-DDE2-A552-96ACADD228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7498" y="3593055"/>
              <a:ext cx="359664" cy="5212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8F1DFD9-35F9-FE6A-AB22-CA7B2CFC6AE8}"/>
                </a:ext>
              </a:extLst>
            </p:cNvPr>
            <p:cNvSpPr txBox="1"/>
            <p:nvPr/>
          </p:nvSpPr>
          <p:spPr>
            <a:xfrm>
              <a:off x="2521180" y="4082031"/>
              <a:ext cx="1814152" cy="312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Undulator or wiggler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D949CCB-60FB-AEA1-C6A8-D904CA45A7CE}"/>
                </a:ext>
              </a:extLst>
            </p:cNvPr>
            <p:cNvSpPr txBox="1"/>
            <p:nvPr/>
          </p:nvSpPr>
          <p:spPr>
            <a:xfrm>
              <a:off x="7120316" y="1242533"/>
              <a:ext cx="1576233" cy="521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Photon Beam lines = experiments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6BB9FAE-2611-21C6-6765-CA1077638A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28415" y="1797819"/>
              <a:ext cx="344969" cy="3820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B545A1D-4D74-314E-676A-1CF253FA0B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5953" y="1544109"/>
              <a:ext cx="495171" cy="844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 descr="A diagram of a circular object&#10;&#10;Description automatically generated with medium confidence">
            <a:extLst>
              <a:ext uri="{FF2B5EF4-FFF2-40B4-BE49-F238E27FC236}">
                <a16:creationId xmlns:a16="http://schemas.microsoft.com/office/drawing/2014/main" id="{5AECFD19-DCED-A106-EA08-363870E48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611" y="3591796"/>
            <a:ext cx="4425490" cy="26809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DAE7DC6-7FE6-1300-62D4-570D48A2CBD8}"/>
              </a:ext>
            </a:extLst>
          </p:cNvPr>
          <p:cNvSpPr/>
          <p:nvPr/>
        </p:nvSpPr>
        <p:spPr>
          <a:xfrm>
            <a:off x="92475" y="4163866"/>
            <a:ext cx="4115246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742950" lvl="1" indent="-285750" eaLnBrk="0" hangingPunct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  <a:cs typeface="Gill Sans" pitchFamily="17" charset="0"/>
              </a:rPr>
              <a:t>X-ray crystallography and tomography</a:t>
            </a:r>
          </a:p>
          <a:p>
            <a:pPr marL="742950" lvl="1" indent="-285750" eaLnBrk="0" hangingPunct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  <a:cs typeface="Gill Sans" pitchFamily="17" charset="0"/>
              </a:rPr>
              <a:t>X-ray spectroscopy</a:t>
            </a:r>
          </a:p>
          <a:p>
            <a:pPr marL="742950" lvl="1" indent="-285750" eaLnBrk="0" hangingPunct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  <a:cs typeface="Gill Sans" pitchFamily="17" charset="0"/>
              </a:rPr>
              <a:t>X-ray metrology </a:t>
            </a:r>
          </a:p>
          <a:p>
            <a:pPr marL="742950" lvl="1" indent="-285750" eaLnBrk="0" hangingPunct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  <a:cs typeface="Gill Sans" pitchFamily="17" charset="0"/>
              </a:rPr>
              <a:t>X-ray lithography</a:t>
            </a:r>
          </a:p>
          <a:p>
            <a:pPr marL="742950" lvl="1" indent="-285750" eaLnBrk="0" hangingPunct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  <a:cs typeface="Gill Sans" pitchFamily="17" charset="0"/>
              </a:rPr>
              <a:t>Infrared spectroscopy </a:t>
            </a:r>
          </a:p>
          <a:p>
            <a:pPr marL="742950" lvl="1" indent="-285750" eaLnBrk="0" hangingPunct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  <a:cs typeface="Gill Sans" pitchFamily="17" charset="0"/>
              </a:rPr>
              <a:t>Optical interferometry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62509B-8B79-80AF-F07D-F221DC127A27}"/>
              </a:ext>
            </a:extLst>
          </p:cNvPr>
          <p:cNvSpPr txBox="1"/>
          <p:nvPr/>
        </p:nvSpPr>
        <p:spPr>
          <a:xfrm>
            <a:off x="4742329" y="3976435"/>
            <a:ext cx="4425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latin typeface="Gill Sans MT" pitchFamily="34" charset="0"/>
                <a:cs typeface="Gill Sans" pitchFamily="17" charset="0"/>
              </a:rPr>
              <a:t>Performance set by Gaussian e- beam size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latin typeface="Gill Sans MT" pitchFamily="34" charset="0"/>
                <a:cs typeface="Gill Sans" pitchFamily="17" charset="0"/>
              </a:rPr>
              <a:t>smaller =&gt; better</a:t>
            </a:r>
          </a:p>
        </p:txBody>
      </p:sp>
    </p:spTree>
    <p:extLst>
      <p:ext uri="{BB962C8B-B14F-4D97-AF65-F5344CB8AC3E}">
        <p14:creationId xmlns:p14="http://schemas.microsoft.com/office/powerpoint/2010/main" val="3664230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iagram of a light source&#10;&#10;Description automatically generated">
            <a:extLst>
              <a:ext uri="{FF2B5EF4-FFF2-40B4-BE49-F238E27FC236}">
                <a16:creationId xmlns:a16="http://schemas.microsoft.com/office/drawing/2014/main" id="{B260F6A6-32BB-ED7C-9F66-6F3993BF3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10" y="682779"/>
            <a:ext cx="8295225" cy="253657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36917FC-470A-D0D8-F750-5149A360904D}"/>
              </a:ext>
            </a:extLst>
          </p:cNvPr>
          <p:cNvGrpSpPr/>
          <p:nvPr/>
        </p:nvGrpSpPr>
        <p:grpSpPr>
          <a:xfrm>
            <a:off x="4242247" y="3357282"/>
            <a:ext cx="4447029" cy="2770381"/>
            <a:chOff x="4062846" y="3362613"/>
            <a:chExt cx="4637931" cy="3358862"/>
          </a:xfrm>
        </p:grpSpPr>
        <p:pic>
          <p:nvPicPr>
            <p:cNvPr id="20" name="Picture 19" descr="A machine in a room&#10;&#10;Description automatically generated">
              <a:extLst>
                <a:ext uri="{FF2B5EF4-FFF2-40B4-BE49-F238E27FC236}">
                  <a16:creationId xmlns:a16="http://schemas.microsoft.com/office/drawing/2014/main" id="{6A9E9C34-2717-638B-8FBD-3CB2CEFDA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2846" y="3362613"/>
              <a:ext cx="4478482" cy="335886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5494B7-18AD-5820-0E6B-E5D258222BF8}"/>
                </a:ext>
              </a:extLst>
            </p:cNvPr>
            <p:cNvSpPr txBox="1"/>
            <p:nvPr/>
          </p:nvSpPr>
          <p:spPr>
            <a:xfrm>
              <a:off x="7726582" y="5090722"/>
              <a:ext cx="857738" cy="559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Mask + lens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1BCD85C-816A-7693-710C-95BBBA016FF0}"/>
                </a:ext>
              </a:extLst>
            </p:cNvPr>
            <p:cNvSpPr txBox="1"/>
            <p:nvPr/>
          </p:nvSpPr>
          <p:spPr>
            <a:xfrm>
              <a:off x="6993457" y="4667145"/>
              <a:ext cx="1707320" cy="559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Magnifier,  polarizer, color filter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05DC644-4C7C-F338-1D20-82A12E43B373}"/>
                </a:ext>
              </a:extLst>
            </p:cNvPr>
            <p:cNvSpPr txBox="1"/>
            <p:nvPr/>
          </p:nvSpPr>
          <p:spPr>
            <a:xfrm>
              <a:off x="6332446" y="4340647"/>
              <a:ext cx="982754" cy="335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Fast CCD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AE19F0C-EC21-F54E-3B2C-13F10EF00A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89773" y="5495318"/>
              <a:ext cx="697162" cy="488309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58D0A3-0AAD-C86A-D1FA-5BDCC64EC3E2}"/>
              </a:ext>
            </a:extLst>
          </p:cNvPr>
          <p:cNvGrpSpPr/>
          <p:nvPr/>
        </p:nvGrpSpPr>
        <p:grpSpPr>
          <a:xfrm>
            <a:off x="1095588" y="3263667"/>
            <a:ext cx="2567631" cy="2935714"/>
            <a:chOff x="299156" y="2990567"/>
            <a:chExt cx="2798181" cy="3730908"/>
          </a:xfrm>
        </p:grpSpPr>
        <p:pic>
          <p:nvPicPr>
            <p:cNvPr id="10" name="Picture 9" descr="A large metal box with a magnifying glass&#10;&#10;Description automatically generated">
              <a:extLst>
                <a:ext uri="{FF2B5EF4-FFF2-40B4-BE49-F238E27FC236}">
                  <a16:creationId xmlns:a16="http://schemas.microsoft.com/office/drawing/2014/main" id="{2DC27EAA-58CA-5654-06DC-B9409FAFF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-167207" y="3456930"/>
              <a:ext cx="3730908" cy="2798181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B69AD4E-5C63-FB83-8CF0-49CF41686691}"/>
                </a:ext>
              </a:extLst>
            </p:cNvPr>
            <p:cNvCxnSpPr/>
            <p:nvPr/>
          </p:nvCxnSpPr>
          <p:spPr>
            <a:xfrm>
              <a:off x="1443210" y="5332164"/>
              <a:ext cx="440674" cy="27542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B514141-7FCC-06CD-526B-97E5D96A40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4706" y="4494535"/>
              <a:ext cx="972740" cy="16144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0D5BD62-7B6C-3115-90AD-F77765E063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78928" y="4655981"/>
              <a:ext cx="4956" cy="87116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5CFBF81-CE78-119B-EB56-1B4ECBB783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27678" y="4494535"/>
              <a:ext cx="202304" cy="8072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E5ED384-928D-EA4E-020E-97A2AC3C84F7}"/>
              </a:ext>
            </a:extLst>
          </p:cNvPr>
          <p:cNvSpPr txBox="1"/>
          <p:nvPr/>
        </p:nvSpPr>
        <p:spPr>
          <a:xfrm>
            <a:off x="386870" y="84589"/>
            <a:ext cx="8437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Xanadu:  ALBA optical synchrotron radiation interferometry lab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C6236F9-E885-7210-5303-A83F52600660}"/>
              </a:ext>
            </a:extLst>
          </p:cNvPr>
          <p:cNvCxnSpPr>
            <a:cxnSpLocks/>
          </p:cNvCxnSpPr>
          <p:nvPr/>
        </p:nvCxnSpPr>
        <p:spPr>
          <a:xfrm flipH="1">
            <a:off x="4811670" y="4723047"/>
            <a:ext cx="2246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2ACC78A-C035-249C-1261-405E250A6E3C}"/>
              </a:ext>
            </a:extLst>
          </p:cNvPr>
          <p:cNvCxnSpPr>
            <a:cxnSpLocks/>
          </p:cNvCxnSpPr>
          <p:nvPr/>
        </p:nvCxnSpPr>
        <p:spPr>
          <a:xfrm flipH="1">
            <a:off x="4964070" y="4875447"/>
            <a:ext cx="2246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B42AD2C-9347-34BB-7B79-655D58A0D97D}"/>
              </a:ext>
            </a:extLst>
          </p:cNvPr>
          <p:cNvGrpSpPr/>
          <p:nvPr/>
        </p:nvGrpSpPr>
        <p:grpSpPr>
          <a:xfrm>
            <a:off x="2353268" y="2100126"/>
            <a:ext cx="3189215" cy="1163541"/>
            <a:chOff x="2353268" y="2100126"/>
            <a:chExt cx="3189215" cy="116354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C89A74E-825D-A7D1-060F-647275AAD6C5}"/>
                </a:ext>
              </a:extLst>
            </p:cNvPr>
            <p:cNvGrpSpPr/>
            <p:nvPr/>
          </p:nvGrpSpPr>
          <p:grpSpPr>
            <a:xfrm>
              <a:off x="2353268" y="2100126"/>
              <a:ext cx="3189215" cy="1133277"/>
              <a:chOff x="2353268" y="2100126"/>
              <a:chExt cx="3189215" cy="1133277"/>
            </a:xfrm>
          </p:grpSpPr>
          <p:pic>
            <p:nvPicPr>
              <p:cNvPr id="16" name="Picture 15" descr="A diagram of a camera lens&#10;&#10;AI-generated content may be incorrect.">
                <a:extLst>
                  <a:ext uri="{FF2B5EF4-FFF2-40B4-BE49-F238E27FC236}">
                    <a16:creationId xmlns:a16="http://schemas.microsoft.com/office/drawing/2014/main" id="{C1DF0A3B-1FB6-A426-878C-3650078B5F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>
                <a:off x="3392627" y="2237895"/>
                <a:ext cx="1756210" cy="995508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653EF18-4086-1772-0A3C-7FD9F1225CB3}"/>
                  </a:ext>
                </a:extLst>
              </p:cNvPr>
              <p:cNvSpPr txBox="1"/>
              <p:nvPr/>
            </p:nvSpPr>
            <p:spPr>
              <a:xfrm>
                <a:off x="2353268" y="2424224"/>
                <a:ext cx="121841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1050" dirty="0">
                    <a:latin typeface="Gill Sans MT" pitchFamily="34" charset="0"/>
                    <a:cs typeface="Gill Sans" pitchFamily="17" charset="0"/>
                  </a:rPr>
                  <a:t>Filter, polarizer, reimaging optics, CCD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96BF798-4C41-AD88-F4AA-948A988F4541}"/>
                  </a:ext>
                </a:extLst>
              </p:cNvPr>
              <p:cNvSpPr/>
              <p:nvPr/>
            </p:nvSpPr>
            <p:spPr>
              <a:xfrm>
                <a:off x="3392627" y="2237895"/>
                <a:ext cx="703885" cy="380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3113B36-54EC-09F4-1D26-CDFE6E19CC2E}"/>
                  </a:ext>
                </a:extLst>
              </p:cNvPr>
              <p:cNvSpPr/>
              <p:nvPr/>
            </p:nvSpPr>
            <p:spPr>
              <a:xfrm>
                <a:off x="4686198" y="2100126"/>
                <a:ext cx="703885" cy="2248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CEDA63E-F4B7-A067-65E9-B779C93D7D79}"/>
                  </a:ext>
                </a:extLst>
              </p:cNvPr>
              <p:cNvSpPr/>
              <p:nvPr/>
            </p:nvSpPr>
            <p:spPr>
              <a:xfrm>
                <a:off x="4096512" y="3072504"/>
                <a:ext cx="1445971" cy="1462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BF881F8-4885-90E0-0849-8B9BE75BAB5B}"/>
                  </a:ext>
                </a:extLst>
              </p:cNvPr>
              <p:cNvSpPr txBox="1"/>
              <p:nvPr/>
            </p:nvSpPr>
            <p:spPr>
              <a:xfrm>
                <a:off x="3379055" y="2256286"/>
                <a:ext cx="121841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1100" dirty="0">
                    <a:latin typeface="Gill Sans MT" pitchFamily="34" charset="0"/>
                    <a:cs typeface="Gill Sans" pitchFamily="17" charset="0"/>
                  </a:rPr>
                  <a:t>Optical table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4E6A44D-A01D-E4FC-F410-8B5E22A3B0BD}"/>
                </a:ext>
              </a:extLst>
            </p:cNvPr>
            <p:cNvSpPr txBox="1"/>
            <p:nvPr/>
          </p:nvSpPr>
          <p:spPr>
            <a:xfrm>
              <a:off x="4242247" y="3009751"/>
              <a:ext cx="52726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050" dirty="0">
                  <a:latin typeface="Gill Sans MT" pitchFamily="34" charset="0"/>
                  <a:cs typeface="Gill Sans" pitchFamily="17" charset="0"/>
                </a:rPr>
                <a:t>Lens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2852A20-AFB6-9678-5AD4-4B8033086EFB}"/>
                </a:ext>
              </a:extLst>
            </p:cNvPr>
            <p:cNvSpPr txBox="1"/>
            <p:nvPr/>
          </p:nvSpPr>
          <p:spPr>
            <a:xfrm>
              <a:off x="4783858" y="2110199"/>
              <a:ext cx="52726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050" dirty="0">
                  <a:latin typeface="Gill Sans MT" pitchFamily="34" charset="0"/>
                  <a:cs typeface="Gill Sans" pitchFamily="17" charset="0"/>
                </a:rPr>
                <a:t>Mask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3891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holding a small square with holes in them&#10;&#10;Description automatically generated">
            <a:extLst>
              <a:ext uri="{FF2B5EF4-FFF2-40B4-BE49-F238E27FC236}">
                <a16:creationId xmlns:a16="http://schemas.microsoft.com/office/drawing/2014/main" id="{CF320968-E3B0-3159-3604-44C2672F5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20" y="1204127"/>
            <a:ext cx="3201515" cy="2617226"/>
          </a:xfrm>
          <a:prstGeom prst="rect">
            <a:avLst/>
          </a:prstGeom>
        </p:spPr>
      </p:pic>
      <p:pic>
        <p:nvPicPr>
          <p:cNvPr id="16" name="Picture 15" descr="A machine on a table&#10;&#10;Description automatically generated">
            <a:extLst>
              <a:ext uri="{FF2B5EF4-FFF2-40B4-BE49-F238E27FC236}">
                <a16:creationId xmlns:a16="http://schemas.microsoft.com/office/drawing/2014/main" id="{36E5287F-F707-7222-B0BD-3B054324C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35635" y="1553907"/>
            <a:ext cx="3219737" cy="25409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F64FA9-C2FF-AE7B-1955-5C64AD14F7F8}"/>
              </a:ext>
            </a:extLst>
          </p:cNvPr>
          <p:cNvSpPr txBox="1"/>
          <p:nvPr/>
        </p:nvSpPr>
        <p:spPr>
          <a:xfrm>
            <a:off x="286455" y="246694"/>
            <a:ext cx="835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b="1" dirty="0">
                <a:latin typeface="Gill Sans MT" pitchFamily="34" charset="0"/>
                <a:cs typeface="Gill Sans" pitchFamily="17" charset="0"/>
              </a:rPr>
              <a:t>Example 7 hole non-redundant mask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44F49D8-DE98-306C-BF5C-3983A7654E30}"/>
              </a:ext>
            </a:extLst>
          </p:cNvPr>
          <p:cNvCxnSpPr>
            <a:cxnSpLocks/>
          </p:cNvCxnSpPr>
          <p:nvPr/>
        </p:nvCxnSpPr>
        <p:spPr>
          <a:xfrm flipH="1">
            <a:off x="4910282" y="2695616"/>
            <a:ext cx="47711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aph with blue dots&#10;&#10;Description automatically generated">
            <a:extLst>
              <a:ext uri="{FF2B5EF4-FFF2-40B4-BE49-F238E27FC236}">
                <a16:creationId xmlns:a16="http://schemas.microsoft.com/office/drawing/2014/main" id="{16E7F0DA-136F-21A2-0246-76800A996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134" y="1131882"/>
            <a:ext cx="2764221" cy="2706633"/>
          </a:xfrm>
          <a:prstGeom prst="rect">
            <a:avLst/>
          </a:prstGeom>
        </p:spPr>
      </p:pic>
      <p:pic>
        <p:nvPicPr>
          <p:cNvPr id="7" name="Picture 6" descr="A close-up of a computer generated image&#10;&#10;Description automatically generated">
            <a:extLst>
              <a:ext uri="{FF2B5EF4-FFF2-40B4-BE49-F238E27FC236}">
                <a16:creationId xmlns:a16="http://schemas.microsoft.com/office/drawing/2014/main" id="{E9B16FEF-3A69-821D-224E-613023D3C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9133" y="3927726"/>
            <a:ext cx="2764221" cy="28005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5E3367-DE3F-3C25-BBEB-36CF536EFA83}"/>
              </a:ext>
            </a:extLst>
          </p:cNvPr>
          <p:cNvSpPr txBox="1"/>
          <p:nvPr/>
        </p:nvSpPr>
        <p:spPr>
          <a:xfrm>
            <a:off x="69760" y="3985174"/>
            <a:ext cx="3426473" cy="23945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Experiments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7 hole mask (JWST design)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Hole diameter = 2mm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Baselines 5mm to 24mm (3.7”)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Wavelength = 400nm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10</a:t>
            </a:r>
            <a:r>
              <a:rPr lang="en-US" sz="1800" baseline="30000" dirty="0">
                <a:latin typeface="Gill Sans MT" pitchFamily="34" charset="0"/>
                <a:cs typeface="Gill Sans" pitchFamily="17" charset="0"/>
              </a:rPr>
              <a:t>7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photons/</a:t>
            </a:r>
            <a:r>
              <a:rPr lang="en-US" sz="1800" dirty="0" err="1">
                <a:latin typeface="Gill Sans MT" pitchFamily="34" charset="0"/>
                <a:cs typeface="Gill Sans" pitchFamily="17" charset="0"/>
              </a:rPr>
              <a:t>millisec</a:t>
            </a:r>
            <a:endParaRPr lang="en-US" sz="1800" dirty="0">
              <a:latin typeface="Gill Sans MT" pitchFamily="34" charset="0"/>
              <a:cs typeface="Gill Sans" pitchFamily="17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30 frames = 0.3ms every 1sec </a:t>
            </a:r>
          </a:p>
        </p:txBody>
      </p:sp>
    </p:spTree>
    <p:extLst>
      <p:ext uri="{BB962C8B-B14F-4D97-AF65-F5344CB8AC3E}">
        <p14:creationId xmlns:p14="http://schemas.microsoft.com/office/powerpoint/2010/main" val="2083837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creen shot of a graph&#10;&#10;Description automatically generated">
            <a:extLst>
              <a:ext uri="{FF2B5EF4-FFF2-40B4-BE49-F238E27FC236}">
                <a16:creationId xmlns:a16="http://schemas.microsoft.com/office/drawing/2014/main" id="{0FE17C79-B229-5868-34D7-055F1F503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670" y="2900508"/>
            <a:ext cx="3597823" cy="3850936"/>
          </a:xfrm>
          <a:prstGeom prst="rect">
            <a:avLst/>
          </a:prstGeom>
        </p:spPr>
      </p:pic>
      <p:pic>
        <p:nvPicPr>
          <p:cNvPr id="9" name="Picture 8" descr="A blurry image of a number six&#10;&#10;Description automatically generated">
            <a:extLst>
              <a:ext uri="{FF2B5EF4-FFF2-40B4-BE49-F238E27FC236}">
                <a16:creationId xmlns:a16="http://schemas.microsoft.com/office/drawing/2014/main" id="{EF307038-4D7F-40A6-6F86-1A19D9E96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725" y="833715"/>
            <a:ext cx="3164415" cy="23194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B6E9AE-9563-91D6-DCB3-35A49CC7DD5A}"/>
              </a:ext>
            </a:extLst>
          </p:cNvPr>
          <p:cNvSpPr txBox="1"/>
          <p:nvPr/>
        </p:nvSpPr>
        <p:spPr>
          <a:xfrm>
            <a:off x="1481454" y="137683"/>
            <a:ext cx="7210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Non-redundant 7 hole Mask:  JWST Template</a:t>
            </a:r>
          </a:p>
        </p:txBody>
      </p:sp>
      <p:pic>
        <p:nvPicPr>
          <p:cNvPr id="14" name="Picture 13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CA2A8F77-CFA2-8961-5ACA-7EAC61E2C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914" y="627752"/>
            <a:ext cx="2825216" cy="3023975"/>
          </a:xfrm>
          <a:prstGeom prst="rect">
            <a:avLst/>
          </a:prstGeom>
        </p:spPr>
      </p:pic>
      <p:pic>
        <p:nvPicPr>
          <p:cNvPr id="15" name="Picture 14" descr="A blue screen with many dots&#10;&#10;Description automatically generated">
            <a:extLst>
              <a:ext uri="{FF2B5EF4-FFF2-40B4-BE49-F238E27FC236}">
                <a16:creationId xmlns:a16="http://schemas.microsoft.com/office/drawing/2014/main" id="{F28F3B2E-B253-283D-8EC2-B68ADDF99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283" y="3342929"/>
            <a:ext cx="2845760" cy="23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90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8664BBD-4E76-88A5-906D-5703A0043B13}"/>
              </a:ext>
            </a:extLst>
          </p:cNvPr>
          <p:cNvGrpSpPr/>
          <p:nvPr/>
        </p:nvGrpSpPr>
        <p:grpSpPr>
          <a:xfrm>
            <a:off x="5138009" y="421539"/>
            <a:ext cx="3895780" cy="2778219"/>
            <a:chOff x="638124" y="878904"/>
            <a:chExt cx="3967329" cy="2995738"/>
          </a:xfrm>
        </p:grpSpPr>
        <p:pic>
          <p:nvPicPr>
            <p:cNvPr id="19" name="Picture 18" descr="A graph with colored dots&#10;&#10;AI-generated content may be incorrect.">
              <a:extLst>
                <a:ext uri="{FF2B5EF4-FFF2-40B4-BE49-F238E27FC236}">
                  <a16:creationId xmlns:a16="http://schemas.microsoft.com/office/drawing/2014/main" id="{872CB819-A218-5E7D-2311-A5B5DDCCF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8124" y="878904"/>
              <a:ext cx="3967329" cy="299573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5828F10-F138-6DC1-CD86-990CA595DB5E}"/>
                </a:ext>
              </a:extLst>
            </p:cNvPr>
            <p:cNvSpPr txBox="1"/>
            <p:nvPr/>
          </p:nvSpPr>
          <p:spPr>
            <a:xfrm>
              <a:off x="1285731" y="2668796"/>
              <a:ext cx="2857078" cy="784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eaLnBrk="0" hangingPunct="0">
                <a:spcBef>
                  <a:spcPct val="20000"/>
                </a:spcBef>
                <a:buFont typeface="Wingdings" pitchFamily="2" charset="2"/>
                <a:buChar char="Ø"/>
              </a:pPr>
              <a:r>
                <a:rPr lang="en-US" sz="1200" dirty="0" err="1">
                  <a:latin typeface="Gill Sans MT" pitchFamily="34" charset="0"/>
                  <a:cs typeface="Gill Sans" pitchFamily="17" charset="0"/>
                </a:rPr>
                <a:t>Selfcal</a:t>
              </a: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 </a:t>
              </a:r>
              <a:r>
                <a:rPr lang="en-US" sz="1200" dirty="0" err="1">
                  <a:latin typeface="Gill Sans MT" pitchFamily="34" charset="0"/>
                  <a:cs typeface="Gill Sans" pitchFamily="17" charset="0"/>
                </a:rPr>
                <a:t>G</a:t>
              </a:r>
              <a:r>
                <a:rPr lang="en-US" sz="1200" baseline="-25000" dirty="0" err="1">
                  <a:latin typeface="Gill Sans MT" pitchFamily="34" charset="0"/>
                  <a:cs typeface="Gill Sans" pitchFamily="17" charset="0"/>
                </a:rPr>
                <a:t>amp</a:t>
              </a: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 stable ~ 1%  </a:t>
              </a:r>
            </a:p>
            <a:p>
              <a:pPr marL="285750" indent="-285750" eaLnBrk="0" hangingPunct="0">
                <a:spcBef>
                  <a:spcPct val="20000"/>
                </a:spcBef>
                <a:buFont typeface="Wingdings" pitchFamily="2" charset="2"/>
                <a:buChar char="Ø"/>
              </a:pP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Voltage gains differ by up to 30%</a:t>
              </a:r>
            </a:p>
            <a:p>
              <a:pPr marL="285750" indent="-285750" eaLnBrk="0" hangingPunct="0">
                <a:spcBef>
                  <a:spcPct val="20000"/>
                </a:spcBef>
                <a:buFont typeface="Wingdings" pitchFamily="2" charset="2"/>
                <a:buChar char="Ø"/>
              </a:pP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=&gt; Power differs &gt; 50%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3476B91-5CC4-B319-5A3F-AF77A34E8FC4}"/>
              </a:ext>
            </a:extLst>
          </p:cNvPr>
          <p:cNvGrpSpPr/>
          <p:nvPr/>
        </p:nvGrpSpPr>
        <p:grpSpPr>
          <a:xfrm>
            <a:off x="5523640" y="3369997"/>
            <a:ext cx="3204229" cy="2324048"/>
            <a:chOff x="970075" y="185176"/>
            <a:chExt cx="7220388" cy="5226391"/>
          </a:xfrm>
        </p:grpSpPr>
        <p:pic>
          <p:nvPicPr>
            <p:cNvPr id="6" name="Picture 5" descr="A blurry image of a number six&#10;&#10;Description automatically generated">
              <a:extLst>
                <a:ext uri="{FF2B5EF4-FFF2-40B4-BE49-F238E27FC236}">
                  <a16:creationId xmlns:a16="http://schemas.microsoft.com/office/drawing/2014/main" id="{3550C0B1-8657-8C34-8774-36567E523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0075" y="185176"/>
              <a:ext cx="7130260" cy="522639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F92EB0-C7CA-D21F-8E58-F43DD4EB5B44}"/>
                </a:ext>
              </a:extLst>
            </p:cNvPr>
            <p:cNvSpPr txBox="1"/>
            <p:nvPr/>
          </p:nvSpPr>
          <p:spPr>
            <a:xfrm>
              <a:off x="2737135" y="3086035"/>
              <a:ext cx="1966815" cy="549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1.11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7B9ADE-9590-9DB8-03B5-21253EC61FEE}"/>
                </a:ext>
              </a:extLst>
            </p:cNvPr>
            <p:cNvSpPr txBox="1"/>
            <p:nvPr/>
          </p:nvSpPr>
          <p:spPr>
            <a:xfrm>
              <a:off x="2652669" y="1429193"/>
              <a:ext cx="1966815" cy="549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1.23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F7364E-948F-6D36-4BE6-C83D23D44DA9}"/>
                </a:ext>
              </a:extLst>
            </p:cNvPr>
            <p:cNvSpPr txBox="1"/>
            <p:nvPr/>
          </p:nvSpPr>
          <p:spPr>
            <a:xfrm>
              <a:off x="3689981" y="996365"/>
              <a:ext cx="1966815" cy="549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1.24</a:t>
              </a:r>
              <a:endParaRPr lang="en-US" sz="1200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BD0992E-BC19-F14A-FA7A-C22ACD8902E6}"/>
                </a:ext>
              </a:extLst>
            </p:cNvPr>
            <p:cNvSpPr txBox="1"/>
            <p:nvPr/>
          </p:nvSpPr>
          <p:spPr>
            <a:xfrm>
              <a:off x="5450183" y="996365"/>
              <a:ext cx="1839294" cy="549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1.19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ED2FBE-9274-4462-89E3-E793796C72A2}"/>
                </a:ext>
              </a:extLst>
            </p:cNvPr>
            <p:cNvSpPr txBox="1"/>
            <p:nvPr/>
          </p:nvSpPr>
          <p:spPr>
            <a:xfrm>
              <a:off x="6155780" y="1384753"/>
              <a:ext cx="1966815" cy="549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1.19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D60B25-ECB3-1180-BFAF-5E70FC45CEF5}"/>
                </a:ext>
              </a:extLst>
            </p:cNvPr>
            <p:cNvSpPr txBox="1"/>
            <p:nvPr/>
          </p:nvSpPr>
          <p:spPr>
            <a:xfrm>
              <a:off x="6223648" y="2150247"/>
              <a:ext cx="1966815" cy="549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1.31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46ED90C-A515-7025-A4FC-63825847E7D5}"/>
                </a:ext>
              </a:extLst>
            </p:cNvPr>
            <p:cNvSpPr txBox="1"/>
            <p:nvPr/>
          </p:nvSpPr>
          <p:spPr>
            <a:xfrm>
              <a:off x="4467456" y="3726280"/>
              <a:ext cx="1966815" cy="549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1.00</a:t>
              </a:r>
            </a:p>
          </p:txBody>
        </p:sp>
      </p:grpSp>
      <p:pic>
        <p:nvPicPr>
          <p:cNvPr id="18" name="Picture 17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49E35E55-B582-C76A-1980-5F66A80FD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855" y="419436"/>
            <a:ext cx="3633244" cy="272493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914549D-0760-3AF9-343A-317502C74D0B}"/>
              </a:ext>
            </a:extLst>
          </p:cNvPr>
          <p:cNvGrpSpPr/>
          <p:nvPr/>
        </p:nvGrpSpPr>
        <p:grpSpPr>
          <a:xfrm>
            <a:off x="763091" y="3090175"/>
            <a:ext cx="3895781" cy="2778219"/>
            <a:chOff x="4617957" y="637875"/>
            <a:chExt cx="4822527" cy="3393358"/>
          </a:xfrm>
        </p:grpSpPr>
        <p:pic>
          <p:nvPicPr>
            <p:cNvPr id="5" name="Picture 4" descr="A graph with different colored lines&#10;&#10;Description automatically generated">
              <a:extLst>
                <a:ext uri="{FF2B5EF4-FFF2-40B4-BE49-F238E27FC236}">
                  <a16:creationId xmlns:a16="http://schemas.microsoft.com/office/drawing/2014/main" id="{BD005368-52FC-DE10-870B-F9BE5771A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17957" y="637875"/>
              <a:ext cx="4822527" cy="339335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DB4802-7DEC-8A32-70A1-8FAC7B2DE179}"/>
                </a:ext>
              </a:extLst>
            </p:cNvPr>
            <p:cNvSpPr txBox="1"/>
            <p:nvPr/>
          </p:nvSpPr>
          <p:spPr>
            <a:xfrm>
              <a:off x="5566126" y="2740232"/>
              <a:ext cx="2857078" cy="691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Coherences &gt; 60%</a:t>
              </a:r>
            </a:p>
            <a:p>
              <a:pPr marL="2857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Stable &lt; 1%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1A684FB-3583-30E4-1E2D-4037669ED770}"/>
                </a:ext>
              </a:extLst>
            </p:cNvPr>
            <p:cNvSpPr/>
            <p:nvPr/>
          </p:nvSpPr>
          <p:spPr>
            <a:xfrm>
              <a:off x="4997446" y="3857495"/>
              <a:ext cx="3013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790837-C58C-C52B-4A03-34AF1592916F}"/>
              </a:ext>
            </a:extLst>
          </p:cNvPr>
          <p:cNvSpPr txBox="1"/>
          <p:nvPr/>
        </p:nvSpPr>
        <p:spPr>
          <a:xfrm>
            <a:off x="610686" y="113437"/>
            <a:ext cx="7769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Self-calibration Amplitudes = Illumination </a:t>
            </a:r>
          </a:p>
        </p:txBody>
      </p:sp>
    </p:spTree>
    <p:extLst>
      <p:ext uri="{BB962C8B-B14F-4D97-AF65-F5344CB8AC3E}">
        <p14:creationId xmlns:p14="http://schemas.microsoft.com/office/powerpoint/2010/main" val="1226992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790837-C58C-C52B-4A03-34AF1592916F}"/>
              </a:ext>
            </a:extLst>
          </p:cNvPr>
          <p:cNvSpPr txBox="1"/>
          <p:nvPr/>
        </p:nvSpPr>
        <p:spPr>
          <a:xfrm>
            <a:off x="1882589" y="35708"/>
            <a:ext cx="6279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Electron Beam Size from Self-calibration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CFC97F-FFE7-AE0A-FE88-B920C33F0756}"/>
              </a:ext>
            </a:extLst>
          </p:cNvPr>
          <p:cNvGrpSpPr/>
          <p:nvPr/>
        </p:nvGrpSpPr>
        <p:grpSpPr>
          <a:xfrm>
            <a:off x="2061605" y="3683882"/>
            <a:ext cx="5924602" cy="2136106"/>
            <a:chOff x="2061605" y="4266587"/>
            <a:chExt cx="5924602" cy="2136106"/>
          </a:xfrm>
        </p:grpSpPr>
        <p:pic>
          <p:nvPicPr>
            <p:cNvPr id="6" name="Picture 5" descr="A table with numbers and a few black text&#10;&#10;Description automatically generated with medium confidence">
              <a:extLst>
                <a:ext uri="{FF2B5EF4-FFF2-40B4-BE49-F238E27FC236}">
                  <a16:creationId xmlns:a16="http://schemas.microsoft.com/office/drawing/2014/main" id="{ECC553C2-349F-D638-2500-4B8F7448A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1605" y="4266587"/>
              <a:ext cx="5169692" cy="18442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25B7DC-119C-A6CF-B5E9-0F5D6DA279B8}"/>
                </a:ext>
              </a:extLst>
            </p:cNvPr>
            <p:cNvSpPr txBox="1"/>
            <p:nvPr/>
          </p:nvSpPr>
          <p:spPr>
            <a:xfrm>
              <a:off x="2094693" y="6002583"/>
              <a:ext cx="58915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>
                  <a:latin typeface="Gill Sans MT" pitchFamily="34" charset="0"/>
                  <a:cs typeface="Gill Sans" pitchFamily="17" charset="0"/>
                </a:rPr>
                <a:t>Without SC    280              12              15</a:t>
              </a:r>
              <a:r>
                <a:rPr lang="en-US" sz="2000" baseline="30000" dirty="0">
                  <a:latin typeface="Gill Sans MT" pitchFamily="34" charset="0"/>
                  <a:cs typeface="Gill Sans" pitchFamily="17" charset="0"/>
                </a:rPr>
                <a:t>o</a:t>
              </a:r>
              <a:r>
                <a:rPr lang="en-US" sz="2000" dirty="0">
                  <a:latin typeface="Gill Sans MT" pitchFamily="34" charset="0"/>
                  <a:cs typeface="Gill Sans" pitchFamily="17" charset="0"/>
                </a:rPr>
                <a:t> </a:t>
              </a:r>
            </a:p>
          </p:txBody>
        </p:sp>
      </p:grpSp>
      <p:pic>
        <p:nvPicPr>
          <p:cNvPr id="4" name="Picture 3" descr="A graph with a line graph and a line graph&#10;&#10;Description automatically generated with medium confidence">
            <a:extLst>
              <a:ext uri="{FF2B5EF4-FFF2-40B4-BE49-F238E27FC236}">
                <a16:creationId xmlns:a16="http://schemas.microsoft.com/office/drawing/2014/main" id="{37935D8A-F35F-35D3-1796-545D4FA2A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41" y="628895"/>
            <a:ext cx="3850593" cy="271031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2B615E6-8ED8-647C-E7CA-2CE95B717C63}"/>
              </a:ext>
            </a:extLst>
          </p:cNvPr>
          <p:cNvGrpSpPr/>
          <p:nvPr/>
        </p:nvGrpSpPr>
        <p:grpSpPr>
          <a:xfrm>
            <a:off x="5475038" y="494799"/>
            <a:ext cx="3044492" cy="2978506"/>
            <a:chOff x="4838681" y="686709"/>
            <a:chExt cx="3680849" cy="3207936"/>
          </a:xfrm>
        </p:grpSpPr>
        <p:pic>
          <p:nvPicPr>
            <p:cNvPr id="10" name="Picture 9" descr="A diagram of a concentric circle&#10;&#10;Description automatically generated">
              <a:extLst>
                <a:ext uri="{FF2B5EF4-FFF2-40B4-BE49-F238E27FC236}">
                  <a16:creationId xmlns:a16="http://schemas.microsoft.com/office/drawing/2014/main" id="{73126E87-DD5D-F803-FDD7-3BD5D2809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38681" y="686709"/>
              <a:ext cx="3680849" cy="320793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3F0B87-29F9-C5D3-2C30-0D648E4ACFBE}"/>
                </a:ext>
              </a:extLst>
            </p:cNvPr>
            <p:cNvSpPr txBox="1"/>
            <p:nvPr/>
          </p:nvSpPr>
          <p:spPr>
            <a:xfrm>
              <a:off x="6962032" y="943280"/>
              <a:ext cx="1423738" cy="719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100" dirty="0">
                  <a:latin typeface="Gill Sans MT" pitchFamily="34" charset="0"/>
                  <a:cs typeface="Gill Sans" pitchFamily="17" charset="0"/>
                </a:rPr>
                <a:t>Maj = 59±0.1um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US" sz="1100" dirty="0">
                  <a:latin typeface="Gill Sans MT" pitchFamily="34" charset="0"/>
                  <a:cs typeface="Gill Sans" pitchFamily="17" charset="0"/>
                </a:rPr>
                <a:t>Min = 23±0.3um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US" sz="1100" dirty="0">
                  <a:latin typeface="Gill Sans MT" pitchFamily="34" charset="0"/>
                  <a:cs typeface="Gill Sans" pitchFamily="17" charset="0"/>
                </a:rPr>
                <a:t>PA  = 16±0.2</a:t>
              </a:r>
              <a:r>
                <a:rPr lang="en-US" sz="1100" baseline="30000" dirty="0">
                  <a:latin typeface="Gill Sans MT" pitchFamily="34" charset="0"/>
                  <a:cs typeface="Gill Sans" pitchFamily="17" charset="0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8370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E0B2AB4-7C0D-3378-2450-7115D47CA76B}"/>
              </a:ext>
            </a:extLst>
          </p:cNvPr>
          <p:cNvGrpSpPr/>
          <p:nvPr/>
        </p:nvGrpSpPr>
        <p:grpSpPr>
          <a:xfrm>
            <a:off x="716504" y="2670742"/>
            <a:ext cx="7597514" cy="2367424"/>
            <a:chOff x="216497" y="1335759"/>
            <a:chExt cx="8711006" cy="3282540"/>
          </a:xfrm>
        </p:grpSpPr>
        <p:pic>
          <p:nvPicPr>
            <p:cNvPr id="6" name="Picture 5" descr="A graph of a line graph&#10;&#10;AI-generated content may be incorrect.">
              <a:extLst>
                <a:ext uri="{FF2B5EF4-FFF2-40B4-BE49-F238E27FC236}">
                  <a16:creationId xmlns:a16="http://schemas.microsoft.com/office/drawing/2014/main" id="{B1A5653D-A9C4-FF05-350F-95F8EC5C7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6497" y="1335759"/>
              <a:ext cx="8711006" cy="32825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E4E477-91D5-E56F-3C72-B8E49E92513A}"/>
                </a:ext>
              </a:extLst>
            </p:cNvPr>
            <p:cNvSpPr txBox="1"/>
            <p:nvPr/>
          </p:nvSpPr>
          <p:spPr>
            <a:xfrm>
              <a:off x="7397935" y="1696618"/>
              <a:ext cx="1284790" cy="384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ts val="0"/>
                </a:spcBef>
              </a:pPr>
              <a:r>
                <a:rPr lang="en-US" sz="1200" dirty="0">
                  <a:solidFill>
                    <a:srgbClr val="FF8C00"/>
                  </a:solidFill>
                  <a:latin typeface="Gill Sans MT" pitchFamily="34" charset="0"/>
                  <a:cs typeface="Gill Sans" pitchFamily="17" charset="0"/>
                </a:rPr>
                <a:t>1-6, </a:t>
              </a:r>
              <a:r>
                <a:rPr lang="en-US" sz="12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2-5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1A27F9-4201-12D9-CD90-08353B904BE7}"/>
                </a:ext>
              </a:extLst>
            </p:cNvPr>
            <p:cNvSpPr txBox="1"/>
            <p:nvPr/>
          </p:nvSpPr>
          <p:spPr>
            <a:xfrm>
              <a:off x="2448046" y="1660424"/>
              <a:ext cx="2123954" cy="426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Before Self-</a:t>
              </a:r>
              <a:r>
                <a:rPr lang="en-US" sz="1400" dirty="0" err="1">
                  <a:latin typeface="Gill Sans MT" pitchFamily="34" charset="0"/>
                  <a:cs typeface="Gill Sans" pitchFamily="17" charset="0"/>
                </a:rPr>
                <a:t>cal</a:t>
              </a:r>
              <a:endParaRPr lang="en-US" sz="1400" dirty="0"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AA469C2-5011-4022-6F82-5A917773696B}"/>
                </a:ext>
              </a:extLst>
            </p:cNvPr>
            <p:cNvSpPr txBox="1"/>
            <p:nvPr/>
          </p:nvSpPr>
          <p:spPr>
            <a:xfrm>
              <a:off x="5090875" y="1653662"/>
              <a:ext cx="2123954" cy="426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After Self-</a:t>
              </a:r>
              <a:r>
                <a:rPr lang="en-US" sz="1400" dirty="0" err="1">
                  <a:latin typeface="Gill Sans MT" pitchFamily="34" charset="0"/>
                  <a:cs typeface="Gill Sans" pitchFamily="17" charset="0"/>
                </a:rPr>
                <a:t>cal</a:t>
              </a:r>
              <a:endParaRPr lang="en-US" sz="1400" dirty="0"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CB103A2-648C-05DE-07A0-8CB5517EEEE4}"/>
                </a:ext>
              </a:extLst>
            </p:cNvPr>
            <p:cNvSpPr txBox="1"/>
            <p:nvPr/>
          </p:nvSpPr>
          <p:spPr>
            <a:xfrm>
              <a:off x="964557" y="3803431"/>
              <a:ext cx="2123954" cy="384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rms = 28</a:t>
              </a:r>
              <a:r>
                <a:rPr lang="en-US" sz="1200" baseline="30000" dirty="0">
                  <a:latin typeface="Gill Sans MT" pitchFamily="34" charset="0"/>
                  <a:cs typeface="Gill Sans" pitchFamily="17" charset="0"/>
                </a:rPr>
                <a:t>o</a:t>
              </a: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 = 31nm</a:t>
              </a:r>
              <a:endParaRPr lang="en-US" sz="1200" baseline="30000" dirty="0"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EB209FB-6C2D-6E8B-3976-3A1E4EFEF628}"/>
                </a:ext>
              </a:extLst>
            </p:cNvPr>
            <p:cNvSpPr txBox="1"/>
            <p:nvPr/>
          </p:nvSpPr>
          <p:spPr>
            <a:xfrm>
              <a:off x="5090875" y="3443104"/>
              <a:ext cx="2123954" cy="896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rms ~ 1.2</a:t>
              </a:r>
              <a:r>
                <a:rPr lang="en-US" sz="1200" baseline="30000" dirty="0">
                  <a:latin typeface="Gill Sans MT" pitchFamily="34" charset="0"/>
                  <a:cs typeface="Gill Sans" pitchFamily="17" charset="0"/>
                </a:rPr>
                <a:t>o</a:t>
              </a: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 = 1.3nm   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[𝛔</a:t>
              </a:r>
              <a:r>
                <a:rPr lang="en-US" sz="1200" baseline="-25000" dirty="0">
                  <a:latin typeface="Gill Sans MT" pitchFamily="34" charset="0"/>
                  <a:cs typeface="Gill Sans" pitchFamily="17" charset="0"/>
                </a:rPr>
                <a:t>N𝛄 </a:t>
              </a: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~ 0.1%</a:t>
              </a:r>
              <a:r>
                <a:rPr lang="en-US" sz="1200" baseline="30000" dirty="0">
                  <a:latin typeface="Gill Sans MT" pitchFamily="34" charset="0"/>
                  <a:cs typeface="Gill Sans" pitchFamily="17" charset="0"/>
                </a:rPr>
                <a:t> </a:t>
              </a: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~ 0.4nm]</a:t>
              </a:r>
            </a:p>
            <a:p>
              <a:pPr eaLnBrk="0" hangingPunct="0">
                <a:spcBef>
                  <a:spcPct val="20000"/>
                </a:spcBef>
              </a:pPr>
              <a:endParaRPr lang="en-US" sz="1200" baseline="30000" dirty="0">
                <a:latin typeface="Gill Sans MT" pitchFamily="34" charset="0"/>
                <a:cs typeface="Gill Sans" pitchFamily="17" charset="0"/>
              </a:endParaRPr>
            </a:p>
          </p:txBody>
        </p:sp>
      </p:grpSp>
      <p:pic>
        <p:nvPicPr>
          <p:cNvPr id="4" name="Picture 3" descr="A diagram of a ray of light&#10;&#10;AI-generated content may be incorrect.">
            <a:extLst>
              <a:ext uri="{FF2B5EF4-FFF2-40B4-BE49-F238E27FC236}">
                <a16:creationId xmlns:a16="http://schemas.microsoft.com/office/drawing/2014/main" id="{69EEE163-1D08-786A-F9B7-EDE48CD59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307" y="475299"/>
            <a:ext cx="6044941" cy="2239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F98EB6-FCF3-F1E5-EFDF-B644A0EA3E18}"/>
              </a:ext>
            </a:extLst>
          </p:cNvPr>
          <p:cNvSpPr txBox="1"/>
          <p:nvPr/>
        </p:nvSpPr>
        <p:spPr>
          <a:xfrm>
            <a:off x="1885244" y="61421"/>
            <a:ext cx="5203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Visibility Phases and Wavefront Sensing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9046B0-771D-4241-C013-1E87AD07B21B}"/>
              </a:ext>
            </a:extLst>
          </p:cNvPr>
          <p:cNvSpPr txBox="1"/>
          <p:nvPr/>
        </p:nvSpPr>
        <p:spPr>
          <a:xfrm>
            <a:off x="1495307" y="5199340"/>
            <a:ext cx="7061535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Mean = static pathlength differences (’metrology’)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Variations (</a:t>
            </a:r>
            <a:r>
              <a:rPr lang="en-US" sz="1800" dirty="0" err="1">
                <a:latin typeface="Gill Sans MT" pitchFamily="34" charset="0"/>
                <a:cs typeface="Gill Sans" pitchFamily="17" charset="0"/>
              </a:rPr>
              <a:t>millisec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) = vibrations and turbulence (‘adaptive optics’)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600" dirty="0">
                <a:latin typeface="Gill Sans MT" pitchFamily="34" charset="0"/>
                <a:cs typeface="Gill Sans" pitchFamily="17" charset="0"/>
              </a:rPr>
              <a:t>𝛅𝚽 is correlated between baselines =&gt; systematic 𝛅L, not noise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600" dirty="0">
                <a:latin typeface="Gill Sans MT" pitchFamily="34" charset="0"/>
                <a:cs typeface="Gill Sans" pitchFamily="17" charset="0"/>
              </a:rPr>
              <a:t>rms after self-</a:t>
            </a:r>
            <a:r>
              <a:rPr lang="en-US" sz="1600" dirty="0" err="1">
                <a:latin typeface="Gill Sans MT" pitchFamily="34" charset="0"/>
                <a:cs typeface="Gill Sans" pitchFamily="17" charset="0"/>
              </a:rPr>
              <a:t>cal</a:t>
            </a:r>
            <a:r>
              <a:rPr lang="en-US" sz="1600" dirty="0">
                <a:latin typeface="Gill Sans MT" pitchFamily="34" charset="0"/>
                <a:cs typeface="Gill Sans" pitchFamily="17" charset="0"/>
              </a:rPr>
              <a:t> much lower =&gt; measuring frame 𝛅L to high significance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E9065B-3CB3-165B-9604-11B8200703AC}"/>
              </a:ext>
            </a:extLst>
          </p:cNvPr>
          <p:cNvSpPr txBox="1"/>
          <p:nvPr/>
        </p:nvSpPr>
        <p:spPr>
          <a:xfrm>
            <a:off x="4033168" y="1566721"/>
            <a:ext cx="19313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= 𝛌 x 𝛉</a:t>
            </a:r>
            <a:r>
              <a:rPr lang="en-US" sz="1400" baseline="-25000" dirty="0" err="1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i</a:t>
            </a:r>
            <a:r>
              <a:rPr lang="en-US" sz="1400" dirty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/360</a:t>
            </a:r>
            <a:r>
              <a:rPr lang="en-US" sz="1400" baseline="30000" dirty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401234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2EADC-7898-5250-D7BE-74E3818BB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39054BF-A216-4272-A950-86F07668740E}"/>
              </a:ext>
            </a:extLst>
          </p:cNvPr>
          <p:cNvSpPr/>
          <p:nvPr/>
        </p:nvSpPr>
        <p:spPr>
          <a:xfrm>
            <a:off x="685420" y="4514907"/>
            <a:ext cx="7347087" cy="541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9D38F16-156C-2EE2-6BD5-7A5DA920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560" y="4588978"/>
            <a:ext cx="324345" cy="271776"/>
          </a:xfrm>
        </p:spPr>
        <p:txBody>
          <a:bodyPr/>
          <a:lstStyle/>
          <a:p>
            <a:fld id="{C007A3FA-37C8-B64A-9EE6-D07431EEED5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 descr="A screenshot of a solar flares&#10;&#10;Description automatically generated">
            <a:extLst>
              <a:ext uri="{FF2B5EF4-FFF2-40B4-BE49-F238E27FC236}">
                <a16:creationId xmlns:a16="http://schemas.microsoft.com/office/drawing/2014/main" id="{4B2DEE69-FC9F-E1C8-1D92-C80F92222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444" y="657209"/>
            <a:ext cx="2510897" cy="24672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4A2A59A-6969-D062-CF16-C37D1BF73F4B}"/>
              </a:ext>
            </a:extLst>
          </p:cNvPr>
          <p:cNvGrpSpPr/>
          <p:nvPr/>
        </p:nvGrpSpPr>
        <p:grpSpPr>
          <a:xfrm>
            <a:off x="5518644" y="639005"/>
            <a:ext cx="2953009" cy="2647727"/>
            <a:chOff x="4525764" y="123806"/>
            <a:chExt cx="3630334" cy="29892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8B88253-9C84-901C-5039-05F19AD6E38E}"/>
                </a:ext>
              </a:extLst>
            </p:cNvPr>
            <p:cNvGrpSpPr/>
            <p:nvPr/>
          </p:nvGrpSpPr>
          <p:grpSpPr>
            <a:xfrm>
              <a:off x="4525764" y="123806"/>
              <a:ext cx="3524424" cy="2989269"/>
              <a:chOff x="4161083" y="1129852"/>
              <a:chExt cx="4982917" cy="4128989"/>
            </a:xfrm>
          </p:grpSpPr>
          <p:pic>
            <p:nvPicPr>
              <p:cNvPr id="14" name="Picture 13" descr="almahltau.jpg">
                <a:extLst>
                  <a:ext uri="{FF2B5EF4-FFF2-40B4-BE49-F238E27FC236}">
                    <a16:creationId xmlns:a16="http://schemas.microsoft.com/office/drawing/2014/main" id="{37743FDE-30DA-311A-9917-D96AFD4E57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1083" y="1158240"/>
                <a:ext cx="4982917" cy="4100601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C0BF93F-4073-2B95-7F75-1E6BAAD702EE}"/>
                  </a:ext>
                </a:extLst>
              </p:cNvPr>
              <p:cNvSpPr txBox="1"/>
              <p:nvPr/>
            </p:nvSpPr>
            <p:spPr>
              <a:xfrm>
                <a:off x="5008775" y="1129852"/>
                <a:ext cx="3247616" cy="39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rgbClr val="FFFF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ALMA 250GHz (Brogan ea.)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3959467-6571-6205-0CAB-27867560F7C9}"/>
                </a:ext>
              </a:extLst>
            </p:cNvPr>
            <p:cNvCxnSpPr>
              <a:cxnSpLocks/>
            </p:cNvCxnSpPr>
            <p:nvPr/>
          </p:nvCxnSpPr>
          <p:spPr>
            <a:xfrm>
              <a:off x="7985920" y="558452"/>
              <a:ext cx="0" cy="210064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706A109-4165-8C3C-61E1-BAE45512BC8E}"/>
                </a:ext>
              </a:extLst>
            </p:cNvPr>
            <p:cNvSpPr txBox="1"/>
            <p:nvPr/>
          </p:nvSpPr>
          <p:spPr>
            <a:xfrm>
              <a:off x="6906291" y="1444035"/>
              <a:ext cx="1249807" cy="295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130AU = 1”</a:t>
              </a:r>
            </a:p>
          </p:txBody>
        </p:sp>
      </p:grpSp>
      <p:pic>
        <p:nvPicPr>
          <p:cNvPr id="23" name="Picture 22" descr="A collage of different colors of stars&#10;&#10;Description automatically generated">
            <a:extLst>
              <a:ext uri="{FF2B5EF4-FFF2-40B4-BE49-F238E27FC236}">
                <a16:creationId xmlns:a16="http://schemas.microsoft.com/office/drawing/2014/main" id="{EA6BF6C3-7326-5D05-9F67-870BA33F9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268" y="3472151"/>
            <a:ext cx="3525987" cy="255376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20D2C63-E6D9-8B2E-B075-26EA23B2C670}"/>
              </a:ext>
            </a:extLst>
          </p:cNvPr>
          <p:cNvSpPr txBox="1"/>
          <p:nvPr/>
        </p:nvSpPr>
        <p:spPr>
          <a:xfrm>
            <a:off x="847675" y="3505879"/>
            <a:ext cx="1814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D ~ 12Glyr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9916F9-F53E-6F2B-22BA-2C6FB4F114C3}"/>
              </a:ext>
            </a:extLst>
          </p:cNvPr>
          <p:cNvGrpSpPr/>
          <p:nvPr/>
        </p:nvGrpSpPr>
        <p:grpSpPr>
          <a:xfrm>
            <a:off x="4769223" y="3589199"/>
            <a:ext cx="4123678" cy="2277719"/>
            <a:chOff x="192787" y="1960687"/>
            <a:chExt cx="3176994" cy="169932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60A0F45-95FC-8375-181D-D1F1136E2F0C}"/>
                </a:ext>
              </a:extLst>
            </p:cNvPr>
            <p:cNvGrpSpPr/>
            <p:nvPr/>
          </p:nvGrpSpPr>
          <p:grpSpPr>
            <a:xfrm>
              <a:off x="192787" y="1960687"/>
              <a:ext cx="3176994" cy="1699322"/>
              <a:chOff x="853435" y="618304"/>
              <a:chExt cx="3176994" cy="1699322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63E2532C-BDAF-A408-1718-FBFE58D2E0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436" y="618304"/>
                <a:ext cx="3176993" cy="1699322"/>
              </a:xfrm>
              <a:prstGeom prst="rect">
                <a:avLst/>
              </a:prstGeom>
            </p:spPr>
          </p:pic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7B369F6-5F57-0040-BEC2-409518FB47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70118" y="2187223"/>
                <a:ext cx="531902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BF12788-E0A8-F50C-5C59-F52D038E39FE}"/>
                  </a:ext>
                </a:extLst>
              </p:cNvPr>
              <p:cNvSpPr txBox="1"/>
              <p:nvPr/>
            </p:nvSpPr>
            <p:spPr>
              <a:xfrm>
                <a:off x="1776097" y="2000582"/>
                <a:ext cx="1660442" cy="240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42uas = 0.01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Lyr</a:t>
                </a:r>
                <a:r>
                  <a:rPr lang="en-US" sz="1200" dirty="0">
                    <a:solidFill>
                      <a:schemeClr val="bg1"/>
                    </a:solidFill>
                  </a:rPr>
                  <a:t> = 5.6 R</a:t>
                </a:r>
                <a:r>
                  <a:rPr lang="en-US" sz="1200" baseline="-250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176C9BD-CF13-008E-DB22-2C97B35D92C1}"/>
                  </a:ext>
                </a:extLst>
              </p:cNvPr>
              <p:cNvSpPr txBox="1"/>
              <p:nvPr/>
            </p:nvSpPr>
            <p:spPr>
              <a:xfrm>
                <a:off x="853435" y="618304"/>
                <a:ext cx="2613180" cy="240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M87 EHT 230 GHz @ 20uas  resolution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CA702CA-AA64-B802-0540-6BA1E5658107}"/>
                </a:ext>
              </a:extLst>
            </p:cNvPr>
            <p:cNvSpPr txBox="1"/>
            <p:nvPr/>
          </p:nvSpPr>
          <p:spPr>
            <a:xfrm>
              <a:off x="194115" y="2145516"/>
              <a:ext cx="2014864" cy="196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M</a:t>
              </a:r>
              <a:r>
                <a:rPr lang="en-US" sz="1200" baseline="-25000" dirty="0">
                  <a:solidFill>
                    <a:schemeClr val="bg1"/>
                  </a:solidFill>
                </a:rPr>
                <a:t>SMBH </a:t>
              </a:r>
              <a:r>
                <a:rPr lang="en-US" sz="1200" dirty="0">
                  <a:solidFill>
                    <a:schemeClr val="bg1"/>
                  </a:solidFill>
                </a:rPr>
                <a:t>= 6.5 x 10</a:t>
              </a:r>
              <a:r>
                <a:rPr lang="en-US" sz="1200" baseline="30000" dirty="0">
                  <a:solidFill>
                    <a:schemeClr val="bg1"/>
                  </a:solidFill>
                </a:rPr>
                <a:t>9</a:t>
              </a:r>
              <a:r>
                <a:rPr lang="en-US" sz="1200" dirty="0">
                  <a:solidFill>
                    <a:schemeClr val="bg1"/>
                  </a:solidFill>
                </a:rPr>
                <a:t> M</a:t>
              </a:r>
              <a:r>
                <a:rPr lang="en-US" sz="1200" baseline="-25000" dirty="0">
                  <a:solidFill>
                    <a:schemeClr val="bg1"/>
                  </a:solidFill>
                </a:rPr>
                <a:t>o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FBB4759-CF74-5588-5C5C-057236C3D489}"/>
              </a:ext>
            </a:extLst>
          </p:cNvPr>
          <p:cNvSpPr txBox="1"/>
          <p:nvPr/>
        </p:nvSpPr>
        <p:spPr>
          <a:xfrm>
            <a:off x="2455994" y="57547"/>
            <a:ext cx="5118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Science: the Sun to the Big Bang</a:t>
            </a:r>
          </a:p>
        </p:txBody>
      </p:sp>
    </p:spTree>
    <p:extLst>
      <p:ext uri="{BB962C8B-B14F-4D97-AF65-F5344CB8AC3E}">
        <p14:creationId xmlns:p14="http://schemas.microsoft.com/office/powerpoint/2010/main" val="54910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67C6D-67C7-93C8-03EA-7A99F210B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7E4CFF11-B65E-B221-860A-7DE88136447E}"/>
              </a:ext>
            </a:extLst>
          </p:cNvPr>
          <p:cNvGrpSpPr/>
          <p:nvPr/>
        </p:nvGrpSpPr>
        <p:grpSpPr>
          <a:xfrm>
            <a:off x="1237129" y="1255059"/>
            <a:ext cx="2635743" cy="2068121"/>
            <a:chOff x="623877" y="1795585"/>
            <a:chExt cx="3077111" cy="2255484"/>
          </a:xfrm>
        </p:grpSpPr>
        <p:pic>
          <p:nvPicPr>
            <p:cNvPr id="8" name="Picture 7" descr="A blurry image of a number six&#10;&#10;Description automatically generated">
              <a:extLst>
                <a:ext uri="{FF2B5EF4-FFF2-40B4-BE49-F238E27FC236}">
                  <a16:creationId xmlns:a16="http://schemas.microsoft.com/office/drawing/2014/main" id="{590ABFCE-9579-B389-1541-66F8C8FA3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3877" y="1795585"/>
              <a:ext cx="3077111" cy="225548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7D42422-C320-D02D-80C0-A50B37AA84B2}"/>
                </a:ext>
              </a:extLst>
            </p:cNvPr>
            <p:cNvSpPr txBox="1"/>
            <p:nvPr/>
          </p:nvSpPr>
          <p:spPr>
            <a:xfrm>
              <a:off x="2194559" y="3304237"/>
              <a:ext cx="4812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0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2DA941-7EAE-D849-3A75-299A3875FAC8}"/>
                </a:ext>
              </a:extLst>
            </p:cNvPr>
            <p:cNvSpPr txBox="1"/>
            <p:nvPr/>
          </p:nvSpPr>
          <p:spPr>
            <a:xfrm>
              <a:off x="1432557" y="3023501"/>
              <a:ext cx="4812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528D214-FFDA-E6FB-66FB-BEE69A6F08A6}"/>
                </a:ext>
              </a:extLst>
            </p:cNvPr>
            <p:cNvSpPr txBox="1"/>
            <p:nvPr/>
          </p:nvSpPr>
          <p:spPr>
            <a:xfrm>
              <a:off x="1422931" y="2301605"/>
              <a:ext cx="4812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EE4906-F3C0-7877-3AE0-061A9D18CA97}"/>
                </a:ext>
              </a:extLst>
            </p:cNvPr>
            <p:cNvSpPr txBox="1"/>
            <p:nvPr/>
          </p:nvSpPr>
          <p:spPr>
            <a:xfrm>
              <a:off x="1836822" y="2109099"/>
              <a:ext cx="4812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ACDA23C-830F-5582-7819-8E32D395280B}"/>
                </a:ext>
              </a:extLst>
            </p:cNvPr>
            <p:cNvSpPr txBox="1"/>
            <p:nvPr/>
          </p:nvSpPr>
          <p:spPr>
            <a:xfrm>
              <a:off x="2577966" y="2118723"/>
              <a:ext cx="4812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5A1B7C-9591-6177-0155-528AEA8EEBD1}"/>
                </a:ext>
              </a:extLst>
            </p:cNvPr>
            <p:cNvSpPr txBox="1"/>
            <p:nvPr/>
          </p:nvSpPr>
          <p:spPr>
            <a:xfrm>
              <a:off x="2924477" y="2282355"/>
              <a:ext cx="4812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3873F3-DAB6-D17B-6FE9-C8112A7385AD}"/>
                </a:ext>
              </a:extLst>
            </p:cNvPr>
            <p:cNvSpPr txBox="1"/>
            <p:nvPr/>
          </p:nvSpPr>
          <p:spPr>
            <a:xfrm>
              <a:off x="2905225" y="2599984"/>
              <a:ext cx="4812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6997EB-3AEA-D4BB-E425-063183A7DB25}"/>
              </a:ext>
            </a:extLst>
          </p:cNvPr>
          <p:cNvGrpSpPr/>
          <p:nvPr/>
        </p:nvGrpSpPr>
        <p:grpSpPr>
          <a:xfrm>
            <a:off x="5002176" y="1014086"/>
            <a:ext cx="3056242" cy="2598082"/>
            <a:chOff x="4580040" y="551535"/>
            <a:chExt cx="3568025" cy="2833457"/>
          </a:xfrm>
        </p:grpSpPr>
        <p:pic>
          <p:nvPicPr>
            <p:cNvPr id="9" name="Picture 8" descr="A graph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5C805E0C-6075-2D14-6115-5A8A1D8C6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0040" y="551535"/>
              <a:ext cx="3568025" cy="283345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51B97F-7969-ABCE-06B5-16EC2F2C74E3}"/>
                </a:ext>
              </a:extLst>
            </p:cNvPr>
            <p:cNvSpPr txBox="1"/>
            <p:nvPr/>
          </p:nvSpPr>
          <p:spPr>
            <a:xfrm>
              <a:off x="5038825" y="1753197"/>
              <a:ext cx="5775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solidFill>
                    <a:srgbClr val="8B0000"/>
                  </a:solidFill>
                  <a:latin typeface="Gill Sans MT" pitchFamily="34" charset="0"/>
                  <a:cs typeface="Gill Sans" pitchFamily="17" charset="0"/>
                </a:rPr>
                <a:t>1</a:t>
              </a: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,</a:t>
              </a:r>
              <a:r>
                <a:rPr lang="en-US" sz="1200" dirty="0">
                  <a:solidFill>
                    <a:srgbClr val="FE0000"/>
                  </a:solidFill>
                  <a:latin typeface="Gill Sans MT" pitchFamily="34" charset="0"/>
                  <a:cs typeface="Gill Sans" pitchFamily="17" charset="0"/>
                </a:rPr>
                <a:t>2</a:t>
              </a: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,</a:t>
              </a:r>
              <a:r>
                <a:rPr lang="en-US" sz="1200" dirty="0">
                  <a:solidFill>
                    <a:srgbClr val="FF8C00"/>
                  </a:solidFill>
                  <a:latin typeface="Gill Sans MT" pitchFamily="34" charset="0"/>
                  <a:cs typeface="Gill Sans" pitchFamily="17" charset="0"/>
                </a:rPr>
                <a:t>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0FB992-C492-E38A-4ACB-F147DAE0CC54}"/>
              </a:ext>
            </a:extLst>
          </p:cNvPr>
          <p:cNvGrpSpPr/>
          <p:nvPr/>
        </p:nvGrpSpPr>
        <p:grpSpPr>
          <a:xfrm>
            <a:off x="5002176" y="3578397"/>
            <a:ext cx="3056242" cy="2598082"/>
            <a:chOff x="4580040" y="3102105"/>
            <a:chExt cx="3568025" cy="2833457"/>
          </a:xfrm>
        </p:grpSpPr>
        <p:pic>
          <p:nvPicPr>
            <p:cNvPr id="10" name="Picture 9" descr="A graph with blue and purple lines&#10;&#10;Description automatically generated">
              <a:extLst>
                <a:ext uri="{FF2B5EF4-FFF2-40B4-BE49-F238E27FC236}">
                  <a16:creationId xmlns:a16="http://schemas.microsoft.com/office/drawing/2014/main" id="{2DBFBC2D-2666-1735-6AEE-1430748DC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0040" y="3102105"/>
              <a:ext cx="3568025" cy="283345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5873D8A-D8A0-96B9-B88F-1ABB98EDE74D}"/>
                </a:ext>
              </a:extLst>
            </p:cNvPr>
            <p:cNvSpPr txBox="1"/>
            <p:nvPr/>
          </p:nvSpPr>
          <p:spPr>
            <a:xfrm>
              <a:off x="5037221" y="3474517"/>
              <a:ext cx="5775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solidFill>
                    <a:srgbClr val="1300FF"/>
                  </a:solidFill>
                  <a:latin typeface="Gill Sans MT" pitchFamily="34" charset="0"/>
                  <a:cs typeface="Gill Sans" pitchFamily="17" charset="0"/>
                </a:rPr>
                <a:t>4</a:t>
              </a: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,</a:t>
              </a:r>
              <a:r>
                <a:rPr lang="en-US" sz="1200" dirty="0">
                  <a:solidFill>
                    <a:srgbClr val="9400D3"/>
                  </a:solidFill>
                  <a:latin typeface="Gill Sans MT" pitchFamily="34" charset="0"/>
                  <a:cs typeface="Gill Sans" pitchFamily="17" charset="0"/>
                </a:rPr>
                <a:t>5</a:t>
              </a: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,</a:t>
              </a:r>
              <a:r>
                <a:rPr lang="en-US" sz="1200" dirty="0">
                  <a:solidFill>
                    <a:srgbClr val="3FE1D1"/>
                  </a:solidFill>
                  <a:latin typeface="Gill Sans MT" pitchFamily="34" charset="0"/>
                  <a:cs typeface="Gill Sans" pitchFamily="17" charset="0"/>
                </a:rPr>
                <a:t>6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362178E-8339-9470-0878-9BAEFA1116B6}"/>
              </a:ext>
            </a:extLst>
          </p:cNvPr>
          <p:cNvSpPr txBox="1"/>
          <p:nvPr/>
        </p:nvSpPr>
        <p:spPr>
          <a:xfrm>
            <a:off x="969040" y="26907"/>
            <a:ext cx="7671215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Gain Phase Solutions encode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𝛅L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𝛉</a:t>
            </a:r>
            <a:r>
              <a:rPr lang="en-US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be large (+/-180</a:t>
            </a:r>
            <a:r>
              <a:rPr lang="en-US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257300" lvl="2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Variations: rms ~ 20</a:t>
            </a:r>
            <a:r>
              <a:rPr lang="en-US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(6nm); correlated between neighboring holes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E23178-4E2B-EBDE-4E41-40EF6C5D0DF5}"/>
              </a:ext>
            </a:extLst>
          </p:cNvPr>
          <p:cNvSpPr txBox="1"/>
          <p:nvPr/>
        </p:nvSpPr>
        <p:spPr>
          <a:xfrm>
            <a:off x="7669957" y="1911769"/>
            <a:ext cx="16543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𝛅L = 𝛌 x 𝛉</a:t>
            </a:r>
            <a:r>
              <a:rPr lang="en-US" sz="1400" baseline="-25000" dirty="0" err="1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i</a:t>
            </a:r>
            <a:r>
              <a:rPr lang="en-US" sz="1400" dirty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/360</a:t>
            </a:r>
            <a:r>
              <a:rPr lang="en-US" sz="1400" baseline="30000" dirty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C2D290-A3D0-372F-74D8-BC447B581593}"/>
              </a:ext>
            </a:extLst>
          </p:cNvPr>
          <p:cNvSpPr txBox="1"/>
          <p:nvPr/>
        </p:nvSpPr>
        <p:spPr>
          <a:xfrm>
            <a:off x="7848236" y="1231060"/>
            <a:ext cx="908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200" dirty="0">
                <a:latin typeface="Gill Sans MT" pitchFamily="34" charset="0"/>
                <a:cs typeface="Gill Sans" pitchFamily="17" charset="0"/>
              </a:rPr>
              <a:t>0 nm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326FD5-26FD-0E5C-2DAE-ECFDF3727EE4}"/>
              </a:ext>
            </a:extLst>
          </p:cNvPr>
          <p:cNvSpPr txBox="1"/>
          <p:nvPr/>
        </p:nvSpPr>
        <p:spPr>
          <a:xfrm>
            <a:off x="7798895" y="2998755"/>
            <a:ext cx="908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200" dirty="0">
                <a:latin typeface="Gill Sans MT" pitchFamily="34" charset="0"/>
                <a:cs typeface="Gill Sans" pitchFamily="17" charset="0"/>
              </a:rPr>
              <a:t>-220 nm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216D5F-5D5D-4D8E-B116-79D8D273ABDC}"/>
              </a:ext>
            </a:extLst>
          </p:cNvPr>
          <p:cNvSpPr txBox="1"/>
          <p:nvPr/>
        </p:nvSpPr>
        <p:spPr>
          <a:xfrm>
            <a:off x="7789929" y="3777900"/>
            <a:ext cx="908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200" dirty="0">
                <a:latin typeface="Gill Sans MT" pitchFamily="34" charset="0"/>
                <a:cs typeface="Gill Sans" pitchFamily="17" charset="0"/>
              </a:rPr>
              <a:t>28 nm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8ABAD8-8EE8-2573-5246-DCA7FF32FACE}"/>
              </a:ext>
            </a:extLst>
          </p:cNvPr>
          <p:cNvSpPr txBox="1"/>
          <p:nvPr/>
        </p:nvSpPr>
        <p:spPr>
          <a:xfrm>
            <a:off x="7775298" y="5683434"/>
            <a:ext cx="908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200" dirty="0">
                <a:latin typeface="Gill Sans MT" pitchFamily="34" charset="0"/>
                <a:cs typeface="Gill Sans" pitchFamily="17" charset="0"/>
              </a:rPr>
              <a:t>-167 nm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FE6B62B-D3CE-343F-59D6-14D54A0206EE}"/>
              </a:ext>
            </a:extLst>
          </p:cNvPr>
          <p:cNvCxnSpPr>
            <a:cxnSpLocks/>
          </p:cNvCxnSpPr>
          <p:nvPr/>
        </p:nvCxnSpPr>
        <p:spPr>
          <a:xfrm>
            <a:off x="7687919" y="1361939"/>
            <a:ext cx="12543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06001D6-5F5D-A337-AB3D-BA0CD4DC963E}"/>
              </a:ext>
            </a:extLst>
          </p:cNvPr>
          <p:cNvCxnSpPr>
            <a:cxnSpLocks/>
          </p:cNvCxnSpPr>
          <p:nvPr/>
        </p:nvCxnSpPr>
        <p:spPr>
          <a:xfrm>
            <a:off x="7692369" y="3140250"/>
            <a:ext cx="12543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6F13838-46B4-65B5-5438-9633D80AD511}"/>
              </a:ext>
            </a:extLst>
          </p:cNvPr>
          <p:cNvCxnSpPr>
            <a:cxnSpLocks/>
          </p:cNvCxnSpPr>
          <p:nvPr/>
        </p:nvCxnSpPr>
        <p:spPr>
          <a:xfrm>
            <a:off x="7686699" y="3926705"/>
            <a:ext cx="12543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30598D5-78FA-99CF-A8F4-FE8569A8FE50}"/>
              </a:ext>
            </a:extLst>
          </p:cNvPr>
          <p:cNvCxnSpPr>
            <a:cxnSpLocks/>
          </p:cNvCxnSpPr>
          <p:nvPr/>
        </p:nvCxnSpPr>
        <p:spPr>
          <a:xfrm>
            <a:off x="7694017" y="5839563"/>
            <a:ext cx="12543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A diagram of a diagram&#10;&#10;AI-generated content may be incorrect.">
            <a:extLst>
              <a:ext uri="{FF2B5EF4-FFF2-40B4-BE49-F238E27FC236}">
                <a16:creationId xmlns:a16="http://schemas.microsoft.com/office/drawing/2014/main" id="{6F5095AF-BC1C-F36F-4E3F-EE67D034A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66" y="3820997"/>
            <a:ext cx="3667171" cy="23390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482F90-14A3-0B1C-2800-543278DF7AA2}"/>
              </a:ext>
            </a:extLst>
          </p:cNvPr>
          <p:cNvSpPr txBox="1"/>
          <p:nvPr/>
        </p:nvSpPr>
        <p:spPr>
          <a:xfrm>
            <a:off x="786104" y="3556143"/>
            <a:ext cx="3777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Subtract mean 𝛉</a:t>
            </a:r>
            <a:r>
              <a:rPr lang="en-US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frame residual ~ gradient </a:t>
            </a:r>
          </a:p>
        </p:txBody>
      </p:sp>
    </p:spTree>
    <p:extLst>
      <p:ext uri="{BB962C8B-B14F-4D97-AF65-F5344CB8AC3E}">
        <p14:creationId xmlns:p14="http://schemas.microsoft.com/office/powerpoint/2010/main" val="1524493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0E1F0-77DD-C6CB-4507-87EDFEBE0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412C6B9-335B-1FF8-29B9-09DD5BDDFE48}"/>
              </a:ext>
            </a:extLst>
          </p:cNvPr>
          <p:cNvGrpSpPr/>
          <p:nvPr/>
        </p:nvGrpSpPr>
        <p:grpSpPr>
          <a:xfrm>
            <a:off x="1174377" y="212744"/>
            <a:ext cx="6311588" cy="5138278"/>
            <a:chOff x="896471" y="212744"/>
            <a:chExt cx="6311588" cy="5138278"/>
          </a:xfrm>
        </p:grpSpPr>
        <p:pic>
          <p:nvPicPr>
            <p:cNvPr id="13" name="Picture 12" descr="A graph of a hexagon with a yellow and purple dot&#10;&#10;AI-generated content may be incorrect.">
              <a:extLst>
                <a:ext uri="{FF2B5EF4-FFF2-40B4-BE49-F238E27FC236}">
                  <a16:creationId xmlns:a16="http://schemas.microsoft.com/office/drawing/2014/main" id="{5B124D76-1E6F-835E-BBE1-11460A3D7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40017" y="2558463"/>
              <a:ext cx="3568042" cy="2792559"/>
            </a:xfrm>
            <a:prstGeom prst="rect">
              <a:avLst/>
            </a:prstGeom>
          </p:spPr>
        </p:pic>
        <p:pic>
          <p:nvPicPr>
            <p:cNvPr id="11" name="Picture 10" descr="A graph of a path of a path&#10;&#10;AI-generated content may be incorrect.">
              <a:extLst>
                <a:ext uri="{FF2B5EF4-FFF2-40B4-BE49-F238E27FC236}">
                  <a16:creationId xmlns:a16="http://schemas.microsoft.com/office/drawing/2014/main" id="{1005F126-6C13-C404-DFA9-1E83ADEDA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1294" y="2513641"/>
              <a:ext cx="3568042" cy="2792559"/>
            </a:xfrm>
            <a:prstGeom prst="rect">
              <a:avLst/>
            </a:prstGeom>
          </p:spPr>
        </p:pic>
        <p:pic>
          <p:nvPicPr>
            <p:cNvPr id="12" name="Picture 11" descr="A graph of a path of a person&#10;&#10;AI-generated content may be incorrect.">
              <a:extLst>
                <a:ext uri="{FF2B5EF4-FFF2-40B4-BE49-F238E27FC236}">
                  <a16:creationId xmlns:a16="http://schemas.microsoft.com/office/drawing/2014/main" id="{4E88923C-BC76-34BC-4BA2-752F0F228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95196" y="248604"/>
              <a:ext cx="3568042" cy="2792559"/>
            </a:xfrm>
            <a:prstGeom prst="rect">
              <a:avLst/>
            </a:prstGeom>
          </p:spPr>
        </p:pic>
        <p:pic>
          <p:nvPicPr>
            <p:cNvPr id="10" name="Picture 9" descr="A graph of a path of a path&#10;&#10;AI-generated content may be incorrect.">
              <a:extLst>
                <a:ext uri="{FF2B5EF4-FFF2-40B4-BE49-F238E27FC236}">
                  <a16:creationId xmlns:a16="http://schemas.microsoft.com/office/drawing/2014/main" id="{BCFC9CE6-3592-AACB-42E3-8E0D9B7EF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6471" y="212744"/>
              <a:ext cx="3568042" cy="2792559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5B307C4-A41B-9E99-EC87-809440EEB648}"/>
              </a:ext>
            </a:extLst>
          </p:cNvPr>
          <p:cNvSpPr txBox="1"/>
          <p:nvPr/>
        </p:nvSpPr>
        <p:spPr>
          <a:xfrm>
            <a:off x="1882447" y="93371"/>
            <a:ext cx="5854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Tip-tilt wave-front distortion due to vibration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8CB4D4-9F71-7969-D909-7CCBFAB68D73}"/>
              </a:ext>
            </a:extLst>
          </p:cNvPr>
          <p:cNvSpPr txBox="1"/>
          <p:nvPr/>
        </p:nvSpPr>
        <p:spPr>
          <a:xfrm>
            <a:off x="1542289" y="5306200"/>
            <a:ext cx="7329829" cy="10341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Tilts up to +/-50 nm across mask (~1”); random frame-to-frame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rms deviation from plane ~ 4 nm = higher order WF corrugations + noise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 more holes for fitting higher orders</a:t>
            </a:r>
          </a:p>
        </p:txBody>
      </p:sp>
    </p:spTree>
    <p:extLst>
      <p:ext uri="{BB962C8B-B14F-4D97-AF65-F5344CB8AC3E}">
        <p14:creationId xmlns:p14="http://schemas.microsoft.com/office/powerpoint/2010/main" val="2743611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55B6D8-94C2-C526-F822-23FDC0234654}"/>
              </a:ext>
            </a:extLst>
          </p:cNvPr>
          <p:cNvSpPr txBox="1"/>
          <p:nvPr/>
        </p:nvSpPr>
        <p:spPr>
          <a:xfrm>
            <a:off x="684664" y="610171"/>
            <a:ext cx="7971896" cy="45858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total photon path-length difference for each element relative to reference position in aperture plane: not ‘reference wave interference’ (Fizeau) nor ‘angle-based’ (Shack-Hartmann) method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𝛅L = 𝛌 x 𝛉</a:t>
            </a:r>
            <a:r>
              <a:rPr lang="en-US" sz="1600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/360</a:t>
            </a:r>
            <a:r>
              <a:rPr lang="en-US" sz="16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phase = static pathlength differences (’metrology’)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Variations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millisec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vibrations and turbulence (‘adaptive optics’)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Precision: small fraction of wavelength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rms per vis after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1.3nm. 7 hole mask =&gt; 6 vis per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=&gt; 𝛅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rms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0.6nm per frame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Precision for metrology average 30 frames =&gt; 0.1nm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 range set by phase wraps =&gt; 1 wavelength between pairs of elements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Fitting wavefront (Zernike) across mask could improve by factor few (similar to S-H)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spectral axis =&gt; improve dramatically: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measurements separated by 5% in 𝛌 increase dynamic range by factor 20  (‘global fringe fitting’ in VLBI = phase slope w.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freq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Aperture sampling is limited by requirement of non-redundant mask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fibers or micro-mirror array to fully sample aperture and generate series of non-redundant interferograms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’over-constrained’ nature of self-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limit analysis to non-redundant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u,v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samples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CD9372-2655-FAAD-30E8-A3CBDF68E3CA}"/>
              </a:ext>
            </a:extLst>
          </p:cNvPr>
          <p:cNvSpPr txBox="1"/>
          <p:nvPr/>
        </p:nvSpPr>
        <p:spPr>
          <a:xfrm>
            <a:off x="1369177" y="79533"/>
            <a:ext cx="6887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Wavefront sensing via interferometric self-calibration</a:t>
            </a:r>
          </a:p>
        </p:txBody>
      </p:sp>
    </p:spTree>
    <p:extLst>
      <p:ext uri="{BB962C8B-B14F-4D97-AF65-F5344CB8AC3E}">
        <p14:creationId xmlns:p14="http://schemas.microsoft.com/office/powerpoint/2010/main" val="2134800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C44E6-5A9F-D731-B1D6-E92BB486646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pPr>
              <a:defRPr/>
            </a:pPr>
            <a:fld id="{C55471F3-B0BD-EE4A-8213-7D5C253EB8E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8" name="Picture 7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0A7CC700-7F9D-A92E-982B-71B9DF4A8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761" y="1996877"/>
            <a:ext cx="3986477" cy="29089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941A60-D3C2-2961-7398-9E6F9E917585}"/>
              </a:ext>
            </a:extLst>
          </p:cNvPr>
          <p:cNvSpPr txBox="1"/>
          <p:nvPr/>
        </p:nvSpPr>
        <p:spPr>
          <a:xfrm>
            <a:off x="6818109" y="4281852"/>
            <a:ext cx="3280181" cy="185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arXiv:2503.10820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arXiv:2405.12090 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arXiv:2409.11135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arXiv:2406.02114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JOSA-A 2024, 41, 1513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2022PASA...39...14T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JOSA-A 2022, 39, 2214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AA2B0A-B2F9-F265-2381-EE4C3A888E2A}"/>
              </a:ext>
            </a:extLst>
          </p:cNvPr>
          <p:cNvSpPr txBox="1"/>
          <p:nvPr/>
        </p:nvSpPr>
        <p:spPr>
          <a:xfrm>
            <a:off x="168321" y="4746595"/>
            <a:ext cx="3280181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 patent 12,104,901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 patent app. No. 18/878,488 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 patent app. No. 19/079,876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A6BB7D-DCD9-D1C3-AB6C-6C7E967B12E7}"/>
              </a:ext>
            </a:extLst>
          </p:cNvPr>
          <p:cNvSpPr txBox="1"/>
          <p:nvPr/>
        </p:nvSpPr>
        <p:spPr>
          <a:xfrm>
            <a:off x="2426462" y="664855"/>
            <a:ext cx="5647766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there similar methods in the field?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current frontiers in WFS?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might this technique fit-in?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6102F0-A8A3-4D87-64CE-676900D571AC}"/>
              </a:ext>
            </a:extLst>
          </p:cNvPr>
          <p:cNvSpPr txBox="1"/>
          <p:nvPr/>
        </p:nvSpPr>
        <p:spPr>
          <a:xfrm>
            <a:off x="1369177" y="79533"/>
            <a:ext cx="6887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Wavefront sensing via interferometric self-calibration</a:t>
            </a:r>
          </a:p>
        </p:txBody>
      </p:sp>
    </p:spTree>
    <p:extLst>
      <p:ext uri="{BB962C8B-B14F-4D97-AF65-F5344CB8AC3E}">
        <p14:creationId xmlns:p14="http://schemas.microsoft.com/office/powerpoint/2010/main" val="1011008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line&#10;&#10;AI-generated content may be incorrect.">
            <a:extLst>
              <a:ext uri="{FF2B5EF4-FFF2-40B4-BE49-F238E27FC236}">
                <a16:creationId xmlns:a16="http://schemas.microsoft.com/office/drawing/2014/main" id="{98568CE7-F915-5CF9-FA59-62D3C5E8C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241" y="1089654"/>
            <a:ext cx="5670176" cy="42815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0719CD-1561-92A4-0A0D-E9A6A257A798}"/>
              </a:ext>
            </a:extLst>
          </p:cNvPr>
          <p:cNvSpPr txBox="1"/>
          <p:nvPr/>
        </p:nvSpPr>
        <p:spPr>
          <a:xfrm>
            <a:off x="2519081" y="179295"/>
            <a:ext cx="5262283" cy="99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Estimate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recision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via simulations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Insert horizontal tilt and ‘step’ functions to real data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self-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recover distortions with 𝛉</a:t>
            </a:r>
            <a:r>
              <a:rPr lang="en-US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&lt; 1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586238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0493E0-DE73-17DC-358A-82D8DD1FE73D}"/>
              </a:ext>
            </a:extLst>
          </p:cNvPr>
          <p:cNvSpPr/>
          <p:nvPr/>
        </p:nvSpPr>
        <p:spPr>
          <a:xfrm>
            <a:off x="-204395" y="5739206"/>
            <a:ext cx="9606579" cy="10058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D8D8EA-E542-91E6-19AD-9CB1A915A6AF}"/>
              </a:ext>
            </a:extLst>
          </p:cNvPr>
          <p:cNvSpPr txBox="1"/>
          <p:nvPr/>
        </p:nvSpPr>
        <p:spPr>
          <a:xfrm>
            <a:off x="2291214" y="45156"/>
            <a:ext cx="6192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Why not a filled aperture?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A59212-9212-BCC3-CE3C-D29295738990}"/>
              </a:ext>
            </a:extLst>
          </p:cNvPr>
          <p:cNvSpPr txBox="1"/>
          <p:nvPr/>
        </p:nvSpPr>
        <p:spPr>
          <a:xfrm>
            <a:off x="283580" y="616442"/>
            <a:ext cx="8860420" cy="174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Phase screen =&gt; image blurring = ‘seeing’ (filled aperture has infinite # of redundant baselines)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Diffraction limit =&gt; 𝛉</a:t>
            </a:r>
            <a:r>
              <a:rPr lang="en-US" sz="2000" baseline="-25000" dirty="0">
                <a:latin typeface="Gill Sans MT" pitchFamily="34" charset="0"/>
                <a:cs typeface="Gill Sans" pitchFamily="17" charset="0"/>
              </a:rPr>
              <a:t>source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 &lt; PSF =&gt; requires deconvolution (model fitting)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PSF of filled aperture is complex (diffraction edges, shutters… Not just airy disk)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PSF of interferometer is (almost) mathematically deterministic (sinusoids)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97310F-4603-E5F3-9423-06C2E7390CE2}"/>
              </a:ext>
            </a:extLst>
          </p:cNvPr>
          <p:cNvGrpSpPr/>
          <p:nvPr/>
        </p:nvGrpSpPr>
        <p:grpSpPr>
          <a:xfrm>
            <a:off x="4572000" y="2365379"/>
            <a:ext cx="4831932" cy="3773341"/>
            <a:chOff x="3674165" y="2273830"/>
            <a:chExt cx="5238339" cy="4126970"/>
          </a:xfrm>
        </p:grpSpPr>
        <p:pic>
          <p:nvPicPr>
            <p:cNvPr id="5" name="Picture 4" descr="A blue screen with a red circle&#10;&#10;Description automatically generated">
              <a:extLst>
                <a:ext uri="{FF2B5EF4-FFF2-40B4-BE49-F238E27FC236}">
                  <a16:creationId xmlns:a16="http://schemas.microsoft.com/office/drawing/2014/main" id="{2BF8EA33-C402-D374-EBB4-DB19ADE67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74165" y="2273830"/>
              <a:ext cx="5238339" cy="4126970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F148C17-0AE6-75BB-C6BE-CC514DB45B47}"/>
                </a:ext>
              </a:extLst>
            </p:cNvPr>
            <p:cNvCxnSpPr/>
            <p:nvPr/>
          </p:nvCxnSpPr>
          <p:spPr>
            <a:xfrm>
              <a:off x="8283188" y="3842795"/>
              <a:ext cx="0" cy="56715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AE8D8C-E1F5-397E-730D-83B5EB4AD30C}"/>
                </a:ext>
              </a:extLst>
            </p:cNvPr>
            <p:cNvSpPr txBox="1"/>
            <p:nvPr/>
          </p:nvSpPr>
          <p:spPr>
            <a:xfrm>
              <a:off x="7853641" y="3935393"/>
              <a:ext cx="6134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8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7”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9BE5F34-0434-83BE-82A8-5D7EDBCADF0F}"/>
              </a:ext>
            </a:extLst>
          </p:cNvPr>
          <p:cNvSpPr txBox="1"/>
          <p:nvPr/>
        </p:nvSpPr>
        <p:spPr>
          <a:xfrm>
            <a:off x="104175" y="2411580"/>
            <a:ext cx="4682313" cy="38348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ALBA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e</a:t>
            </a:r>
            <a:r>
              <a:rPr lang="en-US" sz="2000" baseline="30000" dirty="0">
                <a:latin typeface="Gill Sans MT" pitchFamily="34" charset="0"/>
                <a:cs typeface="Gill Sans" pitchFamily="17" charset="0"/>
              </a:rPr>
              <a:t>-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 beam FWHM = 141x56um @15m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 err="1">
                <a:latin typeface="Gill Sans MT" pitchFamily="34" charset="0"/>
                <a:cs typeface="Gill Sans" pitchFamily="17" charset="0"/>
              </a:rPr>
              <a:t>FWHM</a:t>
            </a:r>
            <a:r>
              <a:rPr lang="en-US" sz="1800" baseline="-25000" dirty="0" err="1">
                <a:latin typeface="Gill Sans MT" pitchFamily="34" charset="0"/>
                <a:cs typeface="Gill Sans" pitchFamily="17" charset="0"/>
              </a:rPr>
              <a:t>maj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= 1.9”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 err="1">
                <a:latin typeface="Gill Sans MT" pitchFamily="34" charset="0"/>
                <a:cs typeface="Gill Sans" pitchFamily="17" charset="0"/>
              </a:rPr>
              <a:t>FWHM</a:t>
            </a:r>
            <a:r>
              <a:rPr lang="en-US" sz="1800" baseline="-25000" dirty="0" err="1">
                <a:latin typeface="Gill Sans MT" pitchFamily="34" charset="0"/>
                <a:cs typeface="Gill Sans" pitchFamily="17" charset="0"/>
              </a:rPr>
              <a:t>min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= 0.8”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Lens/shutter PSF FWHM ~ 6” w. complex 20% diffraction wings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Mask longest baseline = 24mm =&gt; fringe spacing at 540nm ~ 5”, 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but PSF is known precisely and S/N is very high (10</a:t>
            </a:r>
            <a:r>
              <a:rPr lang="en-US" sz="2000" baseline="30000" dirty="0">
                <a:latin typeface="Gill Sans MT" pitchFamily="34" charset="0"/>
                <a:cs typeface="Gill Sans" pitchFamily="17" charset="0"/>
              </a:rPr>
              <a:t>7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 photons per vis) =&gt; facilitates model fitting</a:t>
            </a:r>
          </a:p>
        </p:txBody>
      </p:sp>
    </p:spTree>
    <p:extLst>
      <p:ext uri="{BB962C8B-B14F-4D97-AF65-F5344CB8AC3E}">
        <p14:creationId xmlns:p14="http://schemas.microsoft.com/office/powerpoint/2010/main" val="1773239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79F205-0DA8-9867-E99E-FED1F35A9871}"/>
              </a:ext>
            </a:extLst>
          </p:cNvPr>
          <p:cNvSpPr/>
          <p:nvPr/>
        </p:nvSpPr>
        <p:spPr>
          <a:xfrm>
            <a:off x="-100361" y="5530583"/>
            <a:ext cx="9522153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aph of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44FAAAA2-0105-D517-F467-70CC5E44C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004" y="359854"/>
            <a:ext cx="5430984" cy="42276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039A1C-17E2-2784-9FD5-9B7DC0B801A1}"/>
              </a:ext>
            </a:extLst>
          </p:cNvPr>
          <p:cNvSpPr txBox="1"/>
          <p:nvPr/>
        </p:nvSpPr>
        <p:spPr>
          <a:xfrm>
            <a:off x="1165350" y="61504"/>
            <a:ext cx="6601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Why non-redundant mask?</a:t>
            </a:r>
          </a:p>
        </p:txBody>
      </p:sp>
      <p:pic>
        <p:nvPicPr>
          <p:cNvPr id="14" name="Picture 13" descr="A diagram of a number of circles&#10;&#10;Description automatically generated">
            <a:extLst>
              <a:ext uri="{FF2B5EF4-FFF2-40B4-BE49-F238E27FC236}">
                <a16:creationId xmlns:a16="http://schemas.microsoft.com/office/drawing/2014/main" id="{A68C8BE8-6922-CF64-2418-EB44B5FE2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12" y="954260"/>
            <a:ext cx="3287173" cy="31819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92ED09-8977-5924-A5A4-39DCDB1DB454}"/>
              </a:ext>
            </a:extLst>
          </p:cNvPr>
          <p:cNvSpPr txBox="1"/>
          <p:nvPr/>
        </p:nvSpPr>
        <p:spPr>
          <a:xfrm>
            <a:off x="1001438" y="4616981"/>
            <a:ext cx="7408318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Decoherence on redundant baselines due to phase fluctuations across mask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Coherence for redundant samples lower by 5%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rms for redundant samples ~ 6x non-redundant</a:t>
            </a:r>
          </a:p>
        </p:txBody>
      </p:sp>
    </p:spTree>
    <p:extLst>
      <p:ext uri="{BB962C8B-B14F-4D97-AF65-F5344CB8AC3E}">
        <p14:creationId xmlns:p14="http://schemas.microsoft.com/office/powerpoint/2010/main" val="4211525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D6681D-54DB-83AA-C9D8-8C2447009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459" y="734027"/>
            <a:ext cx="4948862" cy="28435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C93E56-0BD5-A418-E5B7-9A2E562F0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937" y="3898931"/>
            <a:ext cx="2656283" cy="1759647"/>
          </a:xfrm>
          <a:prstGeom prst="rect">
            <a:avLst/>
          </a:prstGeom>
        </p:spPr>
      </p:pic>
      <p:pic>
        <p:nvPicPr>
          <p:cNvPr id="7" name="Picture 6" descr="A field of satellite dishes&#10;&#10;AI-generated content may be incorrect.">
            <a:extLst>
              <a:ext uri="{FF2B5EF4-FFF2-40B4-BE49-F238E27FC236}">
                <a16:creationId xmlns:a16="http://schemas.microsoft.com/office/drawing/2014/main" id="{B93AB0A3-D5AE-10B1-A596-6F4BE2E17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09" y="3912789"/>
            <a:ext cx="4730300" cy="242406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A4D77D4-F59B-213B-ECDD-D9B31A96A320}"/>
              </a:ext>
            </a:extLst>
          </p:cNvPr>
          <p:cNvCxnSpPr>
            <a:cxnSpLocks/>
          </p:cNvCxnSpPr>
          <p:nvPr/>
        </p:nvCxnSpPr>
        <p:spPr>
          <a:xfrm>
            <a:off x="5880848" y="2155800"/>
            <a:ext cx="1183340" cy="217415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41639D0-788A-E7CA-F975-4985384B0ACD}"/>
              </a:ext>
            </a:extLst>
          </p:cNvPr>
          <p:cNvSpPr txBox="1"/>
          <p:nvPr/>
        </p:nvSpPr>
        <p:spPr>
          <a:xfrm>
            <a:off x="763361" y="876531"/>
            <a:ext cx="2285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Helvetica" panose="020B0604020202020204" pitchFamily="34" charset="0"/>
              </a:rPr>
              <a:t>244 x 18m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Helvetica" panose="020B0604020202020204" pitchFamily="34" charset="0"/>
              </a:rPr>
              <a:t>10x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Helvetica" panose="020B0604020202020204" pitchFamily="34" charset="0"/>
              </a:rPr>
              <a:t>1.2 - 116 GHz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9F71FE-BE96-8EEA-2681-6416BA594CF1}"/>
              </a:ext>
            </a:extLst>
          </p:cNvPr>
          <p:cNvSpPr txBox="1">
            <a:spLocks/>
          </p:cNvSpPr>
          <p:nvPr/>
        </p:nvSpPr>
        <p:spPr>
          <a:xfrm>
            <a:off x="1841159" y="-3962"/>
            <a:ext cx="5829779" cy="680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The next-generation Very Large Array </a:t>
            </a:r>
          </a:p>
        </p:txBody>
      </p:sp>
      <p:pic>
        <p:nvPicPr>
          <p:cNvPr id="10" name="Picture 9" descr="A large satellite dish being built&#10;&#10;AI-generated content may be incorrect.">
            <a:extLst>
              <a:ext uri="{FF2B5EF4-FFF2-40B4-BE49-F238E27FC236}">
                <a16:creationId xmlns:a16="http://schemas.microsoft.com/office/drawing/2014/main" id="{7D86CF7C-7106-8197-A714-EA1C08759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851" y="2088117"/>
            <a:ext cx="2180667" cy="258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6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5FAF60-E95E-5FFD-5F53-657801ECED9E}"/>
              </a:ext>
            </a:extLst>
          </p:cNvPr>
          <p:cNvSpPr txBox="1"/>
          <p:nvPr/>
        </p:nvSpPr>
        <p:spPr>
          <a:xfrm>
            <a:off x="301254" y="139447"/>
            <a:ext cx="8526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Optical Interferometry using Radio Astronomy Techniques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A new method for 𝛍m-size source characterization and wave-front sensing</a:t>
            </a:r>
            <a:endParaRPr lang="en-US" dirty="0">
              <a:latin typeface="Gill Sans MT" pitchFamily="34" charset="0"/>
              <a:cs typeface="Gill Sans" pitchFamily="17" charset="0"/>
            </a:endParaRPr>
          </a:p>
        </p:txBody>
      </p:sp>
      <p:pic>
        <p:nvPicPr>
          <p:cNvPr id="6" name="Picture 5" descr="A red arrow pointing to a white line&#10;&#10;Description automatically generated">
            <a:extLst>
              <a:ext uri="{FF2B5EF4-FFF2-40B4-BE49-F238E27FC236}">
                <a16:creationId xmlns:a16="http://schemas.microsoft.com/office/drawing/2014/main" id="{6E58B423-8254-FB11-7688-C64BEB6D1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307" y="1993709"/>
            <a:ext cx="3353220" cy="23472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DE3B02-34BF-0F27-160D-25BC9159E646}"/>
              </a:ext>
            </a:extLst>
          </p:cNvPr>
          <p:cNvSpPr txBox="1"/>
          <p:nvPr/>
        </p:nvSpPr>
        <p:spPr>
          <a:xfrm>
            <a:off x="1300849" y="1142137"/>
            <a:ext cx="6615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900"/>
              </a:spcBef>
            </a:pPr>
            <a:r>
              <a:rPr lang="en-US" sz="2000" dirty="0"/>
              <a:t>Fourier optics, Huygens principle, and Young’s two slits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465D23-12C3-6AA9-484A-668621B8E0D0}"/>
              </a:ext>
            </a:extLst>
          </p:cNvPr>
          <p:cNvSpPr txBox="1"/>
          <p:nvPr/>
        </p:nvSpPr>
        <p:spPr>
          <a:xfrm>
            <a:off x="429225" y="4680876"/>
            <a:ext cx="828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900"/>
              </a:spcBef>
            </a:pPr>
            <a:r>
              <a:rPr lang="en-US" sz="1800" dirty="0"/>
              <a:t>Carilli (NRAO), Nikolic (Cavendish), Thyagarajan (CSIRO), Torino, </a:t>
            </a:r>
            <a:r>
              <a:rPr lang="en-US" sz="1800" dirty="0" err="1"/>
              <a:t>Iriso</a:t>
            </a:r>
            <a:r>
              <a:rPr lang="en-US" sz="1800" dirty="0"/>
              <a:t> (ALBA)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749CB4-8AA8-953F-9A82-439CFAF1CD4E}"/>
              </a:ext>
            </a:extLst>
          </p:cNvPr>
          <p:cNvSpPr txBox="1"/>
          <p:nvPr/>
        </p:nvSpPr>
        <p:spPr>
          <a:xfrm>
            <a:off x="1648856" y="5120438"/>
            <a:ext cx="616413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Copyright © 2024 AUI, U. Cambridge, CELLS, CSIRO. All Rights Reserved</a:t>
            </a:r>
          </a:p>
        </p:txBody>
      </p:sp>
      <p:pic>
        <p:nvPicPr>
          <p:cNvPr id="11" name="Picture 10" descr="A person looking at a lamp&#10;&#10;Description automatically generated">
            <a:extLst>
              <a:ext uri="{FF2B5EF4-FFF2-40B4-BE49-F238E27FC236}">
                <a16:creationId xmlns:a16="http://schemas.microsoft.com/office/drawing/2014/main" id="{61031CFB-C4D5-FD26-8553-07795D390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00849" y="1909480"/>
            <a:ext cx="2454279" cy="24763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317723-B52C-8B28-C34B-B7528FA076B4}"/>
              </a:ext>
            </a:extLst>
          </p:cNvPr>
          <p:cNvSpPr txBox="1"/>
          <p:nvPr/>
        </p:nvSpPr>
        <p:spPr>
          <a:xfrm>
            <a:off x="3090831" y="5565498"/>
            <a:ext cx="3280181" cy="9294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 patent 12,104,901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b="0" i="0" u="none" strike="noStrike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 patent app. No. 18/878,488 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b="0" i="0" u="none" strike="noStrike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 patent app. No. 19/079,876</a:t>
            </a:r>
          </a:p>
        </p:txBody>
      </p:sp>
    </p:spTree>
    <p:extLst>
      <p:ext uri="{BB962C8B-B14F-4D97-AF65-F5344CB8AC3E}">
        <p14:creationId xmlns:p14="http://schemas.microsoft.com/office/powerpoint/2010/main" val="1760698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1AF0D3-7896-75E3-252B-BD79AC341302}"/>
              </a:ext>
            </a:extLst>
          </p:cNvPr>
          <p:cNvSpPr/>
          <p:nvPr/>
        </p:nvSpPr>
        <p:spPr>
          <a:xfrm>
            <a:off x="0" y="6067329"/>
            <a:ext cx="9445214" cy="588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68F5E3-7BF9-B7A2-862B-A8994DD50B48}"/>
              </a:ext>
            </a:extLst>
          </p:cNvPr>
          <p:cNvSpPr txBox="1"/>
          <p:nvPr/>
        </p:nvSpPr>
        <p:spPr>
          <a:xfrm>
            <a:off x="2433988" y="40080"/>
            <a:ext cx="4548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Van </a:t>
            </a:r>
            <a:r>
              <a:rPr lang="en-US" dirty="0" err="1">
                <a:latin typeface="Gill Sans MT" pitchFamily="34" charset="0"/>
                <a:cs typeface="Gill Sans" pitchFamily="17" charset="0"/>
              </a:rPr>
              <a:t>Cittert</a:t>
            </a:r>
            <a:r>
              <a:rPr lang="en-US" dirty="0">
                <a:latin typeface="Gill Sans MT" pitchFamily="34" charset="0"/>
                <a:cs typeface="Gill Sans" pitchFamily="17" charset="0"/>
              </a:rPr>
              <a:t> – Zernike Theorem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B6507C-A31D-5B91-D962-A30CB07261BF}"/>
              </a:ext>
            </a:extLst>
          </p:cNvPr>
          <p:cNvSpPr txBox="1"/>
          <p:nvPr/>
        </p:nvSpPr>
        <p:spPr>
          <a:xfrm>
            <a:off x="492756" y="495671"/>
            <a:ext cx="8158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i="1" dirty="0">
                <a:highlight>
                  <a:srgbClr val="FFFFFF"/>
                </a:highlight>
                <a:latin typeface="Arial" panose="020B0604020202020204" pitchFamily="34" charset="0"/>
              </a:rPr>
              <a:t>T</a:t>
            </a:r>
            <a:r>
              <a:rPr lang="en-US" sz="1600" b="0" i="1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he cross-multiplication, or coherence, between the electromagnetic voltages measured at spatially distinct locations (’apertures’) = Fourier transform of the intensity distribution</a:t>
            </a:r>
            <a:endParaRPr lang="en-US" sz="2000" i="1" dirty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42E3BE-7F93-2C69-9A8D-9CC1C1A7A46F}"/>
              </a:ext>
            </a:extLst>
          </p:cNvPr>
          <p:cNvGrpSpPr/>
          <p:nvPr/>
        </p:nvGrpSpPr>
        <p:grpSpPr>
          <a:xfrm>
            <a:off x="207932" y="3871050"/>
            <a:ext cx="8846814" cy="2258534"/>
            <a:chOff x="163864" y="4037224"/>
            <a:chExt cx="8846814" cy="225853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06E7F91-29EA-D923-E98B-5893A9EB0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864" y="5568272"/>
              <a:ext cx="6034091" cy="672447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24E4BA4-286D-3449-F1FA-1A13BBF3C0EE}"/>
                </a:ext>
              </a:extLst>
            </p:cNvPr>
            <p:cNvGrpSpPr/>
            <p:nvPr/>
          </p:nvGrpSpPr>
          <p:grpSpPr>
            <a:xfrm>
              <a:off x="263586" y="4037224"/>
              <a:ext cx="6245488" cy="619382"/>
              <a:chOff x="-222302" y="3210192"/>
              <a:chExt cx="6245488" cy="61938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229D857-A616-B4F0-4C4F-57ADCFB2F0E2}"/>
                  </a:ext>
                </a:extLst>
              </p:cNvPr>
              <p:cNvGrpSpPr/>
              <p:nvPr/>
            </p:nvGrpSpPr>
            <p:grpSpPr>
              <a:xfrm>
                <a:off x="-222302" y="3210192"/>
                <a:ext cx="6245488" cy="619382"/>
                <a:chOff x="-103960" y="4570707"/>
                <a:chExt cx="6310057" cy="619382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B6C8CA3D-4B2D-BCFE-0D5B-1AFCD22883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66910" y="4718218"/>
                  <a:ext cx="2408564" cy="387720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88FF4FAF-0FDB-FA13-7A7C-ACB3DBDF61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684124" y="4570707"/>
                  <a:ext cx="3521973" cy="619382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6016F49E-1940-3A06-88D3-B1078B29AA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103960" y="4660787"/>
                  <a:ext cx="2765327" cy="445150"/>
                </a:xfrm>
                <a:prstGeom prst="rect">
                  <a:avLst/>
                </a:prstGeom>
              </p:spPr>
            </p:pic>
          </p:grp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03A56EC-DF7F-A55A-AA8A-7549A770BA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72700" y="3551117"/>
                <a:ext cx="101600" cy="1778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C71FC12-A7ED-6CD8-FC6D-29E79D1FB4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6496" y="3547526"/>
                <a:ext cx="125506" cy="177800"/>
              </a:xfrm>
              <a:prstGeom prst="rect">
                <a:avLst/>
              </a:prstGeom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B1ECEE0-9FCC-23EE-E652-AB4BC10693A1}"/>
                </a:ext>
              </a:extLst>
            </p:cNvPr>
            <p:cNvGrpSpPr/>
            <p:nvPr/>
          </p:nvGrpSpPr>
          <p:grpSpPr>
            <a:xfrm>
              <a:off x="305864" y="4674431"/>
              <a:ext cx="4179087" cy="916415"/>
              <a:chOff x="4692662" y="3322985"/>
              <a:chExt cx="3654115" cy="817736"/>
            </a:xfrm>
            <a:noFill/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CADCF4EE-E367-1C09-0868-C6F426DBBB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92662" y="3322985"/>
                <a:ext cx="1657279" cy="817736"/>
              </a:xfrm>
              <a:prstGeom prst="rect">
                <a:avLst/>
              </a:prstGeom>
              <a:grpFill/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76FC471C-8529-83B6-39E3-2394FCCE1B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91326" y="3322985"/>
                <a:ext cx="2055451" cy="815291"/>
              </a:xfrm>
              <a:prstGeom prst="rect">
                <a:avLst/>
              </a:prstGeom>
              <a:grpFill/>
            </p:spPr>
          </p:pic>
        </p:grp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6D700ED-3E1D-1A2A-869B-33CB7A173F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66214" y="5131268"/>
              <a:ext cx="47711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732D92B-D129-CB14-9131-13BF3B878B77}"/>
                </a:ext>
              </a:extLst>
            </p:cNvPr>
            <p:cNvSpPr txBox="1"/>
            <p:nvPr/>
          </p:nvSpPr>
          <p:spPr>
            <a:xfrm>
              <a:off x="5445309" y="4914638"/>
              <a:ext cx="35653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latin typeface="Gill Sans MT" pitchFamily="34" charset="0"/>
                  <a:cs typeface="Gill Sans" pitchFamily="17" charset="0"/>
                </a:rPr>
                <a:t>‘dirty image’ =&gt; deconvolution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B9CE7CF-8ED0-C24D-0D47-A1120C3658A8}"/>
                </a:ext>
              </a:extLst>
            </p:cNvPr>
            <p:cNvSpPr txBox="1"/>
            <p:nvPr/>
          </p:nvSpPr>
          <p:spPr>
            <a:xfrm>
              <a:off x="6695284" y="5587872"/>
              <a:ext cx="23153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latin typeface="Gill Sans MT" pitchFamily="34" charset="0"/>
                  <a:cs typeface="Gill Sans" pitchFamily="17" charset="0"/>
                </a:rPr>
                <a:t>‘self-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latin typeface="Gill Sans MT" pitchFamily="34" charset="0"/>
                  <a:cs typeface="Gill Sans" pitchFamily="17" charset="0"/>
                </a:rPr>
                <a:t>calilbration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latin typeface="Gill Sans MT" pitchFamily="34" charset="0"/>
                  <a:cs typeface="Gill Sans" pitchFamily="17" charset="0"/>
                </a:rPr>
                <a:t>’ = Wave Front Sensing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D380087-F179-973D-92F4-37C7512534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71755" y="5929128"/>
              <a:ext cx="47711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81E804C-00D1-BE5E-EA16-396F56337C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620" y="1228358"/>
            <a:ext cx="2509714" cy="213055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E26E692-00CB-DC8A-A679-306251B4450A}"/>
              </a:ext>
            </a:extLst>
          </p:cNvPr>
          <p:cNvSpPr txBox="1"/>
          <p:nvPr/>
        </p:nvSpPr>
        <p:spPr>
          <a:xfrm>
            <a:off x="580696" y="3224892"/>
            <a:ext cx="1989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i,j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i,j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𝜆)</a:t>
            </a:r>
            <a:endParaRPr lang="en-US" sz="1600" dirty="0"/>
          </a:p>
        </p:txBody>
      </p:sp>
      <p:sp>
        <p:nvSpPr>
          <p:cNvPr id="15" name="Left-Right Arrow 14">
            <a:extLst>
              <a:ext uri="{FF2B5EF4-FFF2-40B4-BE49-F238E27FC236}">
                <a16:creationId xmlns:a16="http://schemas.microsoft.com/office/drawing/2014/main" id="{64C6D504-9FF5-A410-6ADE-DC6982F3F460}"/>
              </a:ext>
            </a:extLst>
          </p:cNvPr>
          <p:cNvSpPr/>
          <p:nvPr/>
        </p:nvSpPr>
        <p:spPr>
          <a:xfrm>
            <a:off x="5552415" y="2062525"/>
            <a:ext cx="367066" cy="144503"/>
          </a:xfrm>
          <a:prstGeom prst="left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ysClr val="windowText" lastClr="0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3F29F3-C932-BA1B-71F4-876D146CC916}"/>
              </a:ext>
            </a:extLst>
          </p:cNvPr>
          <p:cNvSpPr txBox="1"/>
          <p:nvPr/>
        </p:nvSpPr>
        <p:spPr>
          <a:xfrm>
            <a:off x="5466646" y="1809119"/>
            <a:ext cx="593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400" dirty="0">
                <a:latin typeface="Gill Sans MT" pitchFamily="34" charset="0"/>
                <a:cs typeface="Gill Sans" pitchFamily="17" charset="0"/>
              </a:rPr>
              <a:t>FT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DE13435-3705-0D1B-7347-1352EF5C9939}"/>
              </a:ext>
            </a:extLst>
          </p:cNvPr>
          <p:cNvGrpSpPr/>
          <p:nvPr/>
        </p:nvGrpSpPr>
        <p:grpSpPr>
          <a:xfrm>
            <a:off x="6035005" y="1458302"/>
            <a:ext cx="2069088" cy="1985976"/>
            <a:chOff x="5981620" y="1739841"/>
            <a:chExt cx="2428915" cy="2072217"/>
          </a:xfrm>
        </p:grpSpPr>
        <p:pic>
          <p:nvPicPr>
            <p:cNvPr id="5" name="Picture 4" descr="A blurry image of a colorful square&#10;&#10;Description automatically generated">
              <a:extLst>
                <a:ext uri="{FF2B5EF4-FFF2-40B4-BE49-F238E27FC236}">
                  <a16:creationId xmlns:a16="http://schemas.microsoft.com/office/drawing/2014/main" id="{618914F0-4C0B-D7FE-9463-BD29DF513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43277" y="1748004"/>
              <a:ext cx="1877358" cy="16712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21E84E-9AAF-FCB3-EA57-D967CA03B199}"/>
                </a:ext>
              </a:extLst>
            </p:cNvPr>
            <p:cNvSpPr txBox="1"/>
            <p:nvPr/>
          </p:nvSpPr>
          <p:spPr>
            <a:xfrm>
              <a:off x="6322498" y="1739841"/>
              <a:ext cx="2088037" cy="272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100" dirty="0">
                  <a:latin typeface="Gill Sans MT" pitchFamily="34" charset="0"/>
                  <a:cs typeface="Gill Sans" pitchFamily="17" charset="0"/>
                </a:rPr>
                <a:t>Aperture plane (complex)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C893110-7F33-CFED-9E1E-67464C0DE72E}"/>
                </a:ext>
              </a:extLst>
            </p:cNvPr>
            <p:cNvSpPr txBox="1"/>
            <p:nvPr/>
          </p:nvSpPr>
          <p:spPr>
            <a:xfrm>
              <a:off x="5981620" y="2341565"/>
              <a:ext cx="4284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F1F70E1-11E8-CE5C-A972-7787E71603F4}"/>
                </a:ext>
              </a:extLst>
            </p:cNvPr>
            <p:cNvSpPr txBox="1"/>
            <p:nvPr/>
          </p:nvSpPr>
          <p:spPr>
            <a:xfrm>
              <a:off x="7216202" y="3411948"/>
              <a:ext cx="4284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endParaRPr lang="en-US" sz="2000" i="1" dirty="0">
                <a:latin typeface="Gill Sans MT" pitchFamily="34" charset="0"/>
                <a:cs typeface="Gill Sans" pitchFamily="17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596BEF-7740-CD78-DD7B-62229950B085}"/>
              </a:ext>
            </a:extLst>
          </p:cNvPr>
          <p:cNvGrpSpPr/>
          <p:nvPr/>
        </p:nvGrpSpPr>
        <p:grpSpPr>
          <a:xfrm>
            <a:off x="3421731" y="1445667"/>
            <a:ext cx="1932667" cy="1914861"/>
            <a:chOff x="2964485" y="1806201"/>
            <a:chExt cx="2112190" cy="191486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C22EAB3-A629-30B9-0376-B57400E9DD4C}"/>
                </a:ext>
              </a:extLst>
            </p:cNvPr>
            <p:cNvGrpSpPr/>
            <p:nvPr/>
          </p:nvGrpSpPr>
          <p:grpSpPr>
            <a:xfrm>
              <a:off x="3281125" y="1806201"/>
              <a:ext cx="1795550" cy="1605457"/>
              <a:chOff x="895153" y="583603"/>
              <a:chExt cx="2874735" cy="2940751"/>
            </a:xfrm>
          </p:grpSpPr>
          <p:pic>
            <p:nvPicPr>
              <p:cNvPr id="7" name="Picture 6" descr="A red duck on a white background&#10;&#10;Description automatically generated">
                <a:extLst>
                  <a:ext uri="{FF2B5EF4-FFF2-40B4-BE49-F238E27FC236}">
                    <a16:creationId xmlns:a16="http://schemas.microsoft.com/office/drawing/2014/main" id="{160B13AE-C1A8-5135-92F5-CFA20F34E5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95153" y="626341"/>
                <a:ext cx="2874735" cy="289801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CBBBBE-1BCA-76C5-1436-E4465A979D2A}"/>
                  </a:ext>
                </a:extLst>
              </p:cNvPr>
              <p:cNvSpPr txBox="1"/>
              <p:nvPr/>
            </p:nvSpPr>
            <p:spPr>
              <a:xfrm>
                <a:off x="925371" y="583603"/>
                <a:ext cx="2006929" cy="507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1200" dirty="0">
                    <a:latin typeface="Gill Sans MT" pitchFamily="34" charset="0"/>
                    <a:cs typeface="Gill Sans" pitchFamily="17" charset="0"/>
                  </a:rPr>
                  <a:t>Image plane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FAA437-B6FD-E0A7-1244-3EFCE3386F43}"/>
                </a:ext>
              </a:extLst>
            </p:cNvPr>
            <p:cNvSpPr txBox="1"/>
            <p:nvPr/>
          </p:nvSpPr>
          <p:spPr>
            <a:xfrm>
              <a:off x="4245116" y="3351730"/>
              <a:ext cx="5296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1800" i="1" dirty="0"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CEEE62B-9A98-8819-CD29-A2E6C858B29B}"/>
                </a:ext>
              </a:extLst>
            </p:cNvPr>
            <p:cNvSpPr txBox="1"/>
            <p:nvPr/>
          </p:nvSpPr>
          <p:spPr>
            <a:xfrm>
              <a:off x="2964485" y="2327787"/>
              <a:ext cx="4284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en-US" sz="1800" i="1" dirty="0">
                <a:latin typeface="Gill Sans MT" pitchFamily="34" charset="0"/>
                <a:cs typeface="Gill Sans" pitchFamily="17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D6C8563-F4AA-E1CB-AE89-84A1CA0B1A48}"/>
              </a:ext>
            </a:extLst>
          </p:cNvPr>
          <p:cNvSpPr txBox="1"/>
          <p:nvPr/>
        </p:nvSpPr>
        <p:spPr>
          <a:xfrm>
            <a:off x="851001" y="6202057"/>
            <a:ext cx="3026938" cy="410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Voltage element gains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3B133CA-42F9-9B31-1493-490296AB18AE}"/>
              </a:ext>
            </a:extLst>
          </p:cNvPr>
          <p:cNvCxnSpPr>
            <a:cxnSpLocks/>
          </p:cNvCxnSpPr>
          <p:nvPr/>
        </p:nvCxnSpPr>
        <p:spPr>
          <a:xfrm flipV="1">
            <a:off x="1388125" y="5949108"/>
            <a:ext cx="88135" cy="2970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D69E88A-84F1-DC80-495A-C9A42BA66022}"/>
              </a:ext>
            </a:extLst>
          </p:cNvPr>
          <p:cNvGrpSpPr/>
          <p:nvPr/>
        </p:nvGrpSpPr>
        <p:grpSpPr>
          <a:xfrm>
            <a:off x="7431067" y="2390959"/>
            <a:ext cx="1472986" cy="2006544"/>
            <a:chOff x="7628216" y="2466708"/>
            <a:chExt cx="1472986" cy="200654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82EA15-D844-0E02-51BD-352A5A447DA8}"/>
                </a:ext>
              </a:extLst>
            </p:cNvPr>
            <p:cNvSpPr txBox="1"/>
            <p:nvPr/>
          </p:nvSpPr>
          <p:spPr>
            <a:xfrm>
              <a:off x="7762689" y="2466708"/>
              <a:ext cx="1254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 err="1"/>
                <a:t>V</a:t>
              </a:r>
              <a:r>
                <a:rPr lang="en-US" sz="1400" baseline="-25000" dirty="0" err="1"/>
                <a:t>i,j</a:t>
              </a:r>
              <a:r>
                <a:rPr lang="en-US" sz="1400" baseline="-25000" dirty="0"/>
                <a:t> </a:t>
              </a:r>
              <a:r>
                <a:rPr lang="en-US" sz="1400" dirty="0"/>
                <a:t>= </a:t>
              </a:r>
              <a:r>
                <a:rPr lang="en-US" sz="1400" dirty="0" err="1"/>
                <a:t>A</a:t>
              </a:r>
              <a:r>
                <a:rPr lang="en-US" sz="1400" baseline="-25000" dirty="0" err="1"/>
                <a:t>i,j</a:t>
              </a:r>
              <a:r>
                <a:rPr lang="en-US" sz="1400" baseline="-25000" dirty="0"/>
                <a:t> </a:t>
              </a:r>
              <a:r>
                <a:rPr lang="en-US" sz="1400" dirty="0"/>
                <a:t>e</a:t>
              </a:r>
              <a:r>
                <a:rPr lang="en-US" sz="1400" baseline="30000" dirty="0"/>
                <a:t>-</a:t>
              </a:r>
              <a:r>
                <a:rPr lang="en-US" sz="1400" baseline="30000" dirty="0" err="1"/>
                <a:t>i</a:t>
              </a:r>
              <a:r>
                <a:rPr lang="en-US" sz="1400" baseline="30000" dirty="0"/>
                <a:t>𝝓</a:t>
              </a:r>
              <a:r>
                <a:rPr lang="en-US" sz="1400" baseline="30000" dirty="0" err="1"/>
                <a:t>i,j</a:t>
              </a:r>
              <a:endParaRPr lang="en-US" sz="1400" baseline="30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  <p:pic>
          <p:nvPicPr>
            <p:cNvPr id="34" name="Picture 33" descr="A red and yellow background with lines&#10;&#10;AI-generated content may be incorrect.">
              <a:extLst>
                <a:ext uri="{FF2B5EF4-FFF2-40B4-BE49-F238E27FC236}">
                  <a16:creationId xmlns:a16="http://schemas.microsoft.com/office/drawing/2014/main" id="{4FB58115-F4FB-8477-407F-081689529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628216" y="2932442"/>
              <a:ext cx="1472986" cy="154081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2657F2A-2A37-EB42-D335-16E47029C48C}"/>
                </a:ext>
              </a:extLst>
            </p:cNvPr>
            <p:cNvSpPr txBox="1"/>
            <p:nvPr/>
          </p:nvSpPr>
          <p:spPr>
            <a:xfrm>
              <a:off x="7675684" y="4091994"/>
              <a:ext cx="95733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050" i="1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𝛉 = 𝛌/B =</a:t>
              </a:r>
              <a:r>
                <a:rPr lang="en-US" sz="105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 </a:t>
              </a:r>
              <a:r>
                <a:rPr lang="en-US" sz="10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1050" i="1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/u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83CB1F6-E103-8BEA-A13C-0D500E30F598}"/>
                </a:ext>
              </a:extLst>
            </p:cNvPr>
            <p:cNvCxnSpPr>
              <a:cxnSpLocks/>
            </p:cNvCxnSpPr>
            <p:nvPr/>
          </p:nvCxnSpPr>
          <p:spPr>
            <a:xfrm>
              <a:off x="8038048" y="4003193"/>
              <a:ext cx="76291" cy="8111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32DCD77-D9E1-D80D-1B1C-72EA4F3384A9}"/>
                </a:ext>
              </a:extLst>
            </p:cNvPr>
            <p:cNvCxnSpPr>
              <a:cxnSpLocks/>
            </p:cNvCxnSpPr>
            <p:nvPr/>
          </p:nvCxnSpPr>
          <p:spPr>
            <a:xfrm>
              <a:off x="7628216" y="2636218"/>
              <a:ext cx="364991" cy="60166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8031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01C1C2-55ED-FFC9-377E-74977AF529E6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9A731C-15F3-8540-8B0F-2D71FFF0B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50" y="1103953"/>
            <a:ext cx="4006810" cy="22016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FFEF26-9F91-B04B-9104-058E2CD16BFC}"/>
              </a:ext>
            </a:extLst>
          </p:cNvPr>
          <p:cNvSpPr txBox="1"/>
          <p:nvPr/>
        </p:nvSpPr>
        <p:spPr>
          <a:xfrm>
            <a:off x="1048928" y="4198620"/>
            <a:ext cx="7655230" cy="151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Coherent amplification of voltages, E</a:t>
            </a:r>
            <a:r>
              <a:rPr lang="en-US" sz="2000" baseline="-25000" dirty="0"/>
              <a:t> 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Geometric delays set by electronics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Complex cross multiply and average to visibilities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Images made from Fourier transform of visibilities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650C60-AAE8-4144-94CC-C3D4D52D9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630" y="-531339"/>
            <a:ext cx="4793993" cy="41799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2C5DA2-64B4-A548-AF9C-8B687F5CC831}"/>
              </a:ext>
            </a:extLst>
          </p:cNvPr>
          <p:cNvSpPr/>
          <p:nvPr/>
        </p:nvSpPr>
        <p:spPr>
          <a:xfrm>
            <a:off x="7475455" y="3230962"/>
            <a:ext cx="1967783" cy="316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F63C38-A332-0243-8E9C-0581690B0475}"/>
              </a:ext>
            </a:extLst>
          </p:cNvPr>
          <p:cNvSpPr txBox="1"/>
          <p:nvPr/>
        </p:nvSpPr>
        <p:spPr>
          <a:xfrm>
            <a:off x="5642542" y="3316940"/>
            <a:ext cx="271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V</a:t>
            </a:r>
            <a:r>
              <a:rPr lang="en-US" sz="2000" baseline="-25000" dirty="0" err="1"/>
              <a:t>i,j</a:t>
            </a:r>
            <a:r>
              <a:rPr lang="en-US" sz="2000" dirty="0"/>
              <a:t> = E</a:t>
            </a:r>
            <a:r>
              <a:rPr lang="en-US" sz="2000" baseline="-25000" dirty="0"/>
              <a:t>i</a:t>
            </a:r>
            <a:r>
              <a:rPr lang="en-US" sz="2000" dirty="0"/>
              <a:t> x </a:t>
            </a:r>
            <a:r>
              <a:rPr lang="en-US" sz="2000" dirty="0" err="1"/>
              <a:t>E</a:t>
            </a:r>
            <a:r>
              <a:rPr lang="en-US" sz="2000" baseline="-25000" dirty="0" err="1"/>
              <a:t>j</a:t>
            </a:r>
            <a:r>
              <a:rPr lang="en-US" sz="2000" baseline="30000" dirty="0"/>
              <a:t>* </a:t>
            </a:r>
            <a:r>
              <a:rPr lang="en-US" sz="2000" dirty="0"/>
              <a:t>= </a:t>
            </a:r>
            <a:r>
              <a:rPr lang="en-US" sz="2000" dirty="0" err="1"/>
              <a:t>A</a:t>
            </a:r>
            <a:r>
              <a:rPr lang="en-US" sz="2000" baseline="-25000" dirty="0" err="1"/>
              <a:t>i,j</a:t>
            </a:r>
            <a:r>
              <a:rPr lang="en-US" sz="2000" baseline="-25000" dirty="0"/>
              <a:t> </a:t>
            </a:r>
            <a:r>
              <a:rPr lang="en-US" sz="2000" dirty="0"/>
              <a:t>e</a:t>
            </a:r>
            <a:r>
              <a:rPr lang="en-US" sz="2000" baseline="30000" dirty="0"/>
              <a:t>-</a:t>
            </a:r>
            <a:r>
              <a:rPr lang="en-US" sz="2000" baseline="30000" dirty="0" err="1"/>
              <a:t>i</a:t>
            </a:r>
            <a:r>
              <a:rPr lang="en-US" sz="2000" baseline="30000" dirty="0"/>
              <a:t>𝝓</a:t>
            </a:r>
            <a:r>
              <a:rPr lang="en-US" sz="2000" baseline="30000" dirty="0" err="1"/>
              <a:t>i,j</a:t>
            </a:r>
            <a:r>
              <a:rPr lang="en-US" sz="2000" baseline="30000" dirty="0"/>
              <a:t> </a:t>
            </a:r>
            <a:endParaRPr lang="en-US" sz="2000" baseline="-25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908A68-0ACA-D648-9ED5-CE936B056D86}"/>
              </a:ext>
            </a:extLst>
          </p:cNvPr>
          <p:cNvSpPr txBox="1"/>
          <p:nvPr/>
        </p:nvSpPr>
        <p:spPr>
          <a:xfrm>
            <a:off x="243650" y="102007"/>
            <a:ext cx="4006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Radio measurements are visibilities = aperture plane </a:t>
            </a:r>
          </a:p>
        </p:txBody>
      </p:sp>
    </p:spTree>
    <p:extLst>
      <p:ext uri="{BB962C8B-B14F-4D97-AF65-F5344CB8AC3E}">
        <p14:creationId xmlns:p14="http://schemas.microsoft.com/office/powerpoint/2010/main" val="2215416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24DAD-7D02-7F76-847A-AF22E0957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ight&#10;&#10;AI-generated content may be incorrect.">
            <a:extLst>
              <a:ext uri="{FF2B5EF4-FFF2-40B4-BE49-F238E27FC236}">
                <a16:creationId xmlns:a16="http://schemas.microsoft.com/office/drawing/2014/main" id="{71EA7850-AD5A-7B8D-41D4-7925B01EB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619" y="976662"/>
            <a:ext cx="1917597" cy="20642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0611D8-1670-5142-BB6F-3A8ABEF19F48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D3F618F-062A-9FAC-DAE1-B6BBA8062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6" y="990415"/>
            <a:ext cx="6515100" cy="2120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FAF6F6-BE98-31DC-4786-9DCBDCD4476D}"/>
              </a:ext>
            </a:extLst>
          </p:cNvPr>
          <p:cNvSpPr txBox="1"/>
          <p:nvPr/>
        </p:nvSpPr>
        <p:spPr>
          <a:xfrm>
            <a:off x="562579" y="3821336"/>
            <a:ext cx="6755650" cy="11439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Aperture mask + focus with lens (or mirrors)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Direct imaging of fringe pattern 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Complex visibilities generated from FT(image)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AE4D5F-8F22-86D2-6D00-FB8590992552}"/>
              </a:ext>
            </a:extLst>
          </p:cNvPr>
          <p:cNvSpPr txBox="1"/>
          <p:nvPr/>
        </p:nvSpPr>
        <p:spPr>
          <a:xfrm>
            <a:off x="6586986" y="3201825"/>
            <a:ext cx="2667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</a:t>
            </a:r>
            <a:r>
              <a:rPr lang="en-US" sz="1600" baseline="-25000" dirty="0"/>
              <a:t>1,2 </a:t>
            </a:r>
            <a:r>
              <a:rPr lang="en-US" sz="1600" dirty="0"/>
              <a:t>(</a:t>
            </a:r>
            <a:r>
              <a:rPr lang="en-US" sz="1600" dirty="0" err="1"/>
              <a:t>A</a:t>
            </a:r>
            <a:r>
              <a:rPr lang="en-US" sz="1600" baseline="-25000" dirty="0" err="1"/>
              <a:t>i,j</a:t>
            </a:r>
            <a:r>
              <a:rPr lang="en-US" sz="1600" baseline="-25000" dirty="0"/>
              <a:t>,</a:t>
            </a:r>
            <a:r>
              <a:rPr lang="en-US" sz="1600" dirty="0"/>
              <a:t> 𝝓</a:t>
            </a:r>
            <a:r>
              <a:rPr lang="en-US" sz="1600" baseline="-25000" dirty="0" err="1"/>
              <a:t>i,j</a:t>
            </a:r>
            <a:r>
              <a:rPr lang="en-US" sz="1600" dirty="0"/>
              <a:t>) = FT(Image)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3BC60C-8A6A-E072-512D-83076EEC50BF}"/>
              </a:ext>
            </a:extLst>
          </p:cNvPr>
          <p:cNvSpPr txBox="1"/>
          <p:nvPr/>
        </p:nvSpPr>
        <p:spPr>
          <a:xfrm>
            <a:off x="1898021" y="200370"/>
            <a:ext cx="5645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Optical measurements are images </a:t>
            </a:r>
          </a:p>
        </p:txBody>
      </p:sp>
      <p:pic>
        <p:nvPicPr>
          <p:cNvPr id="5" name="Picture 4" descr="A graph of a red chart with white text&#10;&#10;AI-generated content may be incorrect.">
            <a:extLst>
              <a:ext uri="{FF2B5EF4-FFF2-40B4-BE49-F238E27FC236}">
                <a16:creationId xmlns:a16="http://schemas.microsoft.com/office/drawing/2014/main" id="{FE8F955E-75BF-0D17-C3A4-32CD76906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584979" y="3651642"/>
            <a:ext cx="2531974" cy="22787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10BEF0-D58C-5C70-4885-5B932FA78DCE}"/>
              </a:ext>
            </a:extLst>
          </p:cNvPr>
          <p:cNvSpPr txBox="1"/>
          <p:nvPr/>
        </p:nvSpPr>
        <p:spPr>
          <a:xfrm>
            <a:off x="7191784" y="4335554"/>
            <a:ext cx="6491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000" i="1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v = B/𝛌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A380957-C003-6665-B0AF-D52F9D5779F5}"/>
              </a:ext>
            </a:extLst>
          </p:cNvPr>
          <p:cNvCxnSpPr>
            <a:cxnSpLocks/>
          </p:cNvCxnSpPr>
          <p:nvPr/>
        </p:nvCxnSpPr>
        <p:spPr>
          <a:xfrm flipV="1">
            <a:off x="7753190" y="4297134"/>
            <a:ext cx="0" cy="313286"/>
          </a:xfrm>
          <a:prstGeom prst="straightConnector1">
            <a:avLst/>
          </a:prstGeom>
          <a:ln w="9525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F10CBD6-0D2D-E748-49A5-F7C7CF37C961}"/>
              </a:ext>
            </a:extLst>
          </p:cNvPr>
          <p:cNvSpPr txBox="1"/>
          <p:nvPr/>
        </p:nvSpPr>
        <p:spPr>
          <a:xfrm>
            <a:off x="6850631" y="1863305"/>
            <a:ext cx="6491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000" i="1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𝛉 = 𝛌/B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24CA240-E6D6-AD4E-EAEA-6D789DADB5DF}"/>
              </a:ext>
            </a:extLst>
          </p:cNvPr>
          <p:cNvCxnSpPr>
            <a:cxnSpLocks/>
          </p:cNvCxnSpPr>
          <p:nvPr/>
        </p:nvCxnSpPr>
        <p:spPr>
          <a:xfrm flipV="1">
            <a:off x="7410437" y="1873944"/>
            <a:ext cx="0" cy="192289"/>
          </a:xfrm>
          <a:prstGeom prst="straightConnector1">
            <a:avLst/>
          </a:prstGeom>
          <a:ln w="9525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055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 generated image&#10;&#10;Description automatically generated">
            <a:extLst>
              <a:ext uri="{FF2B5EF4-FFF2-40B4-BE49-F238E27FC236}">
                <a16:creationId xmlns:a16="http://schemas.microsoft.com/office/drawing/2014/main" id="{DB47C64B-3835-A68F-560C-8E8C28227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184" y="3214356"/>
            <a:ext cx="1999130" cy="2173258"/>
          </a:xfrm>
          <a:prstGeom prst="rect">
            <a:avLst/>
          </a:prstGeom>
        </p:spPr>
      </p:pic>
      <p:pic>
        <p:nvPicPr>
          <p:cNvPr id="5" name="Picture 4" descr="A blue circle with lines&#10;&#10;Description automatically generated with medium confidence">
            <a:extLst>
              <a:ext uri="{FF2B5EF4-FFF2-40B4-BE49-F238E27FC236}">
                <a16:creationId xmlns:a16="http://schemas.microsoft.com/office/drawing/2014/main" id="{16C5CE21-993A-C9A2-61E3-830D4F93C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266" y="3263928"/>
            <a:ext cx="2174143" cy="2174143"/>
          </a:xfrm>
          <a:prstGeom prst="rect">
            <a:avLst/>
          </a:prstGeom>
        </p:spPr>
      </p:pic>
      <p:pic>
        <p:nvPicPr>
          <p:cNvPr id="7" name="Picture 6" descr="A screen shot of a graph&#10;&#10;Description automatically generated">
            <a:extLst>
              <a:ext uri="{FF2B5EF4-FFF2-40B4-BE49-F238E27FC236}">
                <a16:creationId xmlns:a16="http://schemas.microsoft.com/office/drawing/2014/main" id="{30B023F1-C0A1-D4AD-8A76-ECD704E8D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7270" y="400939"/>
            <a:ext cx="2174143" cy="2174143"/>
          </a:xfrm>
          <a:prstGeom prst="rect">
            <a:avLst/>
          </a:prstGeom>
        </p:spPr>
      </p:pic>
      <p:pic>
        <p:nvPicPr>
          <p:cNvPr id="9" name="Picture 8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9169A320-DE2B-4BBA-0529-3165D87B5B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652" y="390204"/>
            <a:ext cx="2030415" cy="2173259"/>
          </a:xfrm>
          <a:prstGeom prst="rect">
            <a:avLst/>
          </a:prstGeom>
        </p:spPr>
      </p:pic>
      <p:pic>
        <p:nvPicPr>
          <p:cNvPr id="10" name="Picture 9" descr="Long shot of a long line of white objects&#10;&#10;Description automatically generated">
            <a:extLst>
              <a:ext uri="{FF2B5EF4-FFF2-40B4-BE49-F238E27FC236}">
                <a16:creationId xmlns:a16="http://schemas.microsoft.com/office/drawing/2014/main" id="{08DD44F5-248D-883D-EBD4-437B0DC40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4" y="2006266"/>
            <a:ext cx="2916271" cy="23648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73D855-7058-F7BD-CC88-D2A3F89CA043}"/>
              </a:ext>
            </a:extLst>
          </p:cNvPr>
          <p:cNvSpPr txBox="1"/>
          <p:nvPr/>
        </p:nvSpPr>
        <p:spPr>
          <a:xfrm>
            <a:off x="0" y="4700837"/>
            <a:ext cx="2918177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Earth rotation and bandwidth</a:t>
            </a:r>
          </a:p>
          <a:p>
            <a:pPr eaLnBrk="0" hangingPunct="0">
              <a:spcBef>
                <a:spcPct val="20000"/>
              </a:spcBef>
            </a:pPr>
            <a:r>
              <a:rPr lang="en-US" sz="1800" dirty="0" err="1">
                <a:latin typeface="Gill Sans MT" pitchFamily="34" charset="0"/>
                <a:cs typeface="Gill Sans" pitchFamily="17" charset="0"/>
              </a:rPr>
              <a:t>N</a:t>
            </a:r>
            <a:r>
              <a:rPr lang="en-US" sz="1800" baseline="-25000" dirty="0" err="1">
                <a:latin typeface="Gill Sans MT" pitchFamily="34" charset="0"/>
                <a:cs typeface="Gill Sans" pitchFamily="17" charset="0"/>
              </a:rPr>
              <a:t>uv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= 351 x </a:t>
            </a:r>
            <a:r>
              <a:rPr lang="en-US" sz="1800" dirty="0" err="1">
                <a:latin typeface="Gill Sans MT" pitchFamily="34" charset="0"/>
                <a:cs typeface="Gill Sans" pitchFamily="17" charset="0"/>
              </a:rPr>
              <a:t>n</a:t>
            </a:r>
            <a:r>
              <a:rPr lang="en-US" sz="1800" baseline="-25000" dirty="0" err="1">
                <a:latin typeface="Gill Sans MT" pitchFamily="34" charset="0"/>
                <a:cs typeface="Gill Sans" pitchFamily="17" charset="0"/>
              </a:rPr>
              <a:t>t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x </a:t>
            </a:r>
            <a:r>
              <a:rPr lang="en-US" sz="1800" dirty="0" err="1">
                <a:latin typeface="Gill Sans MT" pitchFamily="34" charset="0"/>
                <a:cs typeface="Gill Sans" pitchFamily="17" charset="0"/>
              </a:rPr>
              <a:t>n</a:t>
            </a:r>
            <a:r>
              <a:rPr lang="en-US" sz="1800" baseline="-25000" dirty="0" err="1">
                <a:latin typeface="Gill Sans MT" pitchFamily="34" charset="0"/>
                <a:cs typeface="Gill Sans" pitchFamily="17" charset="0"/>
              </a:rPr>
              <a:t>ch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&gt; 10</a:t>
            </a:r>
            <a:r>
              <a:rPr lang="en-US" sz="1800" baseline="30000" dirty="0">
                <a:latin typeface="Gill Sans MT" pitchFamily="34" charset="0"/>
                <a:cs typeface="Gill Sans" pitchFamily="17" charset="0"/>
              </a:rPr>
              <a:t>5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F5885B-CF5E-23E5-B9D4-70FAEB24391C}"/>
              </a:ext>
            </a:extLst>
          </p:cNvPr>
          <p:cNvSpPr txBox="1"/>
          <p:nvPr/>
        </p:nvSpPr>
        <p:spPr>
          <a:xfrm>
            <a:off x="7162710" y="5123935"/>
            <a:ext cx="1351470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1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 Sidelobes ~ 0.03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4C5849-C689-9248-C344-F80E3B418FF7}"/>
              </a:ext>
            </a:extLst>
          </p:cNvPr>
          <p:cNvSpPr txBox="1"/>
          <p:nvPr/>
        </p:nvSpPr>
        <p:spPr>
          <a:xfrm>
            <a:off x="7264358" y="2162283"/>
            <a:ext cx="1267320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1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 Sidelobes ~ 0.3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30BB31-67DC-F20E-96CF-20C5B915C3AE}"/>
              </a:ext>
            </a:extLst>
          </p:cNvPr>
          <p:cNvSpPr txBox="1"/>
          <p:nvPr/>
        </p:nvSpPr>
        <p:spPr>
          <a:xfrm>
            <a:off x="3910105" y="130113"/>
            <a:ext cx="1679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200" dirty="0">
                <a:latin typeface="Gill Sans MT" pitchFamily="34" charset="0"/>
                <a:cs typeface="Gill Sans" pitchFamily="17" charset="0"/>
              </a:rPr>
              <a:t>Fourier = </a:t>
            </a:r>
            <a:r>
              <a:rPr lang="en-US" sz="1200" dirty="0" err="1">
                <a:latin typeface="Gill Sans MT" pitchFamily="34" charset="0"/>
                <a:cs typeface="Gill Sans" pitchFamily="17" charset="0"/>
              </a:rPr>
              <a:t>u,v</a:t>
            </a:r>
            <a:r>
              <a:rPr lang="en-US" sz="1200" dirty="0">
                <a:latin typeface="Gill Sans MT" pitchFamily="34" charset="0"/>
                <a:cs typeface="Gill Sans" pitchFamily="17" charset="0"/>
              </a:rPr>
              <a:t> coverage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4ED113-2B0B-F927-B636-A8366778AEAB}"/>
              </a:ext>
            </a:extLst>
          </p:cNvPr>
          <p:cNvSpPr txBox="1"/>
          <p:nvPr/>
        </p:nvSpPr>
        <p:spPr>
          <a:xfrm>
            <a:off x="7486058" y="107747"/>
            <a:ext cx="908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>
                <a:latin typeface="Gill Sans MT" pitchFamily="34" charset="0"/>
                <a:cs typeface="Gill Sans" pitchFamily="17" charset="0"/>
              </a:rPr>
              <a:t>PSF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B01EED-7734-627A-B31E-36F80EA0B618}"/>
              </a:ext>
            </a:extLst>
          </p:cNvPr>
          <p:cNvSpPr txBox="1"/>
          <p:nvPr/>
        </p:nvSpPr>
        <p:spPr>
          <a:xfrm>
            <a:off x="6004401" y="779133"/>
            <a:ext cx="44250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100" dirty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FT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0481F3-BA02-276E-D07E-01494F046466}"/>
              </a:ext>
            </a:extLst>
          </p:cNvPr>
          <p:cNvSpPr txBox="1"/>
          <p:nvPr/>
        </p:nvSpPr>
        <p:spPr>
          <a:xfrm>
            <a:off x="64689" y="105103"/>
            <a:ext cx="2918177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Quality of image depends on number of Fourier components: </a:t>
            </a:r>
          </a:p>
          <a:p>
            <a:pPr eaLnBrk="0" hangingPunct="0">
              <a:spcBef>
                <a:spcPct val="20000"/>
              </a:spcBef>
            </a:pPr>
            <a:r>
              <a:rPr lang="en-US" sz="1800" dirty="0" err="1">
                <a:latin typeface="Gill Sans MT" pitchFamily="34" charset="0"/>
                <a:cs typeface="Gill Sans" pitchFamily="17" charset="0"/>
              </a:rPr>
              <a:t>N</a:t>
            </a:r>
            <a:r>
              <a:rPr lang="en-US" sz="1800" baseline="-25000" dirty="0" err="1">
                <a:latin typeface="Gill Sans MT" pitchFamily="34" charset="0"/>
                <a:cs typeface="Gill Sans" pitchFamily="17" charset="0"/>
              </a:rPr>
              <a:t>uv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= N</a:t>
            </a:r>
            <a:r>
              <a:rPr lang="en-US" sz="1800" baseline="-25000" dirty="0">
                <a:latin typeface="Gill Sans MT" pitchFamily="34" charset="0"/>
                <a:cs typeface="Gill Sans" pitchFamily="17" charset="0"/>
              </a:rPr>
              <a:t>ant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((N</a:t>
            </a:r>
            <a:r>
              <a:rPr lang="en-US" sz="1800" baseline="-25000" dirty="0">
                <a:latin typeface="Gill Sans MT" pitchFamily="34" charset="0"/>
                <a:cs typeface="Gill Sans" pitchFamily="17" charset="0"/>
              </a:rPr>
              <a:t>ant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-1)/2) = 351</a:t>
            </a:r>
          </a:p>
        </p:txBody>
      </p:sp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BAC76E50-64EE-BD15-69B5-BECFC89380A9}"/>
              </a:ext>
            </a:extLst>
          </p:cNvPr>
          <p:cNvSpPr/>
          <p:nvPr/>
        </p:nvSpPr>
        <p:spPr>
          <a:xfrm>
            <a:off x="5902695" y="984188"/>
            <a:ext cx="518807" cy="120526"/>
          </a:xfrm>
          <a:prstGeom prst="leftRightArrow">
            <a:avLst/>
          </a:prstGeom>
          <a:solidFill>
            <a:srgbClr val="FF0000"/>
          </a:solidFill>
          <a:ln w="63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347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81E7649-5943-C2F4-2340-069A3E40D923}"/>
              </a:ext>
            </a:extLst>
          </p:cNvPr>
          <p:cNvGrpSpPr/>
          <p:nvPr/>
        </p:nvGrpSpPr>
        <p:grpSpPr>
          <a:xfrm>
            <a:off x="294640" y="391102"/>
            <a:ext cx="8229600" cy="5526729"/>
            <a:chOff x="754144" y="421582"/>
            <a:chExt cx="7772400" cy="5176711"/>
          </a:xfrm>
        </p:grpSpPr>
        <p:pic>
          <p:nvPicPr>
            <p:cNvPr id="3" name="Picture 2" descr="A collage of images of different types of light&#10;&#10;Description automatically generated">
              <a:extLst>
                <a:ext uri="{FF2B5EF4-FFF2-40B4-BE49-F238E27FC236}">
                  <a16:creationId xmlns:a16="http://schemas.microsoft.com/office/drawing/2014/main" id="{28947896-5E28-307B-D2D5-629AB79AB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4144" y="421582"/>
              <a:ext cx="7772400" cy="517671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C0F646-FB74-E813-AC5B-346BDC08A2BE}"/>
                </a:ext>
              </a:extLst>
            </p:cNvPr>
            <p:cNvSpPr txBox="1"/>
            <p:nvPr/>
          </p:nvSpPr>
          <p:spPr>
            <a:xfrm>
              <a:off x="5071620" y="1259707"/>
              <a:ext cx="2648932" cy="400110"/>
            </a:xfrm>
            <a:prstGeom prst="rect">
              <a:avLst/>
            </a:prstGeom>
            <a:solidFill>
              <a:srgbClr val="081B6C"/>
            </a:solidFill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DNR ~ peak/rms ~ 100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619A80F-FF37-0123-B47E-DB9CF2D3FBE2}"/>
                </a:ext>
              </a:extLst>
            </p:cNvPr>
            <p:cNvSpPr/>
            <p:nvPr/>
          </p:nvSpPr>
          <p:spPr>
            <a:xfrm>
              <a:off x="4939645" y="5213023"/>
              <a:ext cx="989815" cy="301657"/>
            </a:xfrm>
            <a:prstGeom prst="rect">
              <a:avLst/>
            </a:prstGeom>
            <a:solidFill>
              <a:srgbClr val="10299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EA5D60-F094-A6B6-87B1-8BB7B46C7D9F}"/>
                </a:ext>
              </a:extLst>
            </p:cNvPr>
            <p:cNvSpPr txBox="1"/>
            <p:nvPr/>
          </p:nvSpPr>
          <p:spPr>
            <a:xfrm>
              <a:off x="5398587" y="4804028"/>
              <a:ext cx="3094090" cy="657289"/>
            </a:xfrm>
            <a:prstGeom prst="rect">
              <a:avLst/>
            </a:prstGeom>
            <a:solidFill>
              <a:srgbClr val="0D2488"/>
            </a:solidFill>
          </p:spPr>
          <p:txBody>
            <a:bodyPr wrap="square" rtlCol="0">
              <a:spAutoFit/>
            </a:bodyPr>
            <a:lstStyle/>
            <a:p>
              <a:pPr marL="2857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Correct for element </a:t>
              </a:r>
              <a:r>
                <a:rPr lang="en-US" sz="1800" i="1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G</a:t>
              </a:r>
              <a:r>
                <a:rPr lang="en-US" sz="1800" i="1" baseline="-250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i</a:t>
              </a:r>
              <a:r>
                <a:rPr lang="en-US" sz="18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 </a:t>
              </a:r>
            </a:p>
            <a:p>
              <a:pPr marL="2857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DNR ~ 10</a:t>
              </a:r>
              <a:r>
                <a:rPr lang="en-US" sz="1800" baseline="300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5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E03BABD-ECB9-3C13-A5A2-ABBF38429E39}"/>
              </a:ext>
            </a:extLst>
          </p:cNvPr>
          <p:cNvSpPr txBox="1"/>
          <p:nvPr/>
        </p:nvSpPr>
        <p:spPr>
          <a:xfrm>
            <a:off x="6912921" y="4644286"/>
            <a:ext cx="2114538" cy="369332"/>
          </a:xfrm>
          <a:prstGeom prst="rect">
            <a:avLst/>
          </a:prstGeom>
          <a:solidFill>
            <a:srgbClr val="0D2488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= Wavefront sensor</a:t>
            </a:r>
          </a:p>
        </p:txBody>
      </p:sp>
    </p:spTree>
    <p:extLst>
      <p:ext uri="{BB962C8B-B14F-4D97-AF65-F5344CB8AC3E}">
        <p14:creationId xmlns:p14="http://schemas.microsoft.com/office/powerpoint/2010/main" val="924185900"/>
      </p:ext>
    </p:extLst>
  </p:cSld>
  <p:clrMapOvr>
    <a:masterClrMapping/>
  </p:clrMapOvr>
</p:sld>
</file>

<file path=ppt/theme/theme1.xml><?xml version="1.0" encoding="utf-8"?>
<a:theme xmlns:a="http://schemas.openxmlformats.org/drawingml/2006/main" name="NRAOTownHall_AAS_Austi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Gold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NAASC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CDL Background">
  <a:themeElements>
    <a:clrScheme name="1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1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CDL Background">
  <a:themeElements>
    <a:clrScheme name="1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1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4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Slide - NT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itle Slide - GB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Title Slide - Green Bank Science Cen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NRAOTownHall_AAS_Austi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Title Blank Slide - ALMA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Title Blank Slide - NT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Title Blank Slide - GB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Title Blank Slide - Green Bank Science Cen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NRAO_template_9May12.pot</Template>
  <TotalTime>46389</TotalTime>
  <Words>1440</Words>
  <Application>Microsoft Macintosh PowerPoint</Application>
  <PresentationFormat>On-screen Show (4:3)</PresentationFormat>
  <Paragraphs>218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26</vt:i4>
      </vt:variant>
    </vt:vector>
  </HeadingPairs>
  <TitlesOfParts>
    <vt:vector size="58" baseType="lpstr">
      <vt:lpstr>AdvOT1ef757c0</vt:lpstr>
      <vt:lpstr>Arial</vt:lpstr>
      <vt:lpstr>Calibri</vt:lpstr>
      <vt:lpstr>Gadget</vt:lpstr>
      <vt:lpstr>Gill Sans</vt:lpstr>
      <vt:lpstr>Gill Sans MT</vt:lpstr>
      <vt:lpstr>GillSans</vt:lpstr>
      <vt:lpstr>Helvetica</vt:lpstr>
      <vt:lpstr>NewTXMI</vt:lpstr>
      <vt:lpstr>TeXGyreTermesX</vt:lpstr>
      <vt:lpstr>Times New Roman</vt:lpstr>
      <vt:lpstr>Trebuchet MS</vt:lpstr>
      <vt:lpstr>txsys</vt:lpstr>
      <vt:lpstr>Wingdings</vt:lpstr>
      <vt:lpstr>NRAOTownHall_AAS_Austin_template</vt:lpstr>
      <vt:lpstr>Title Slide - NTC</vt:lpstr>
      <vt:lpstr>Title Slide - GBT</vt:lpstr>
      <vt:lpstr>Title Slide - Green Bank Science Center</vt:lpstr>
      <vt:lpstr>1_NRAOTownHall_AAS_Austin_template</vt:lpstr>
      <vt:lpstr>Title Blank Slide - ALMA 2</vt:lpstr>
      <vt:lpstr>Title Blank Slide - NTC</vt:lpstr>
      <vt:lpstr>Title Blank Slide - GBT</vt:lpstr>
      <vt:lpstr>Title Blank Slide - Green Bank Science Center</vt:lpstr>
      <vt:lpstr>Gold Image Bottom Bar</vt:lpstr>
      <vt:lpstr>NAASC Background</vt:lpstr>
      <vt:lpstr>CDL Background</vt:lpstr>
      <vt:lpstr>1_CDL Background</vt:lpstr>
      <vt:lpstr>NTC Background</vt:lpstr>
      <vt:lpstr>1_NTC Background</vt:lpstr>
      <vt:lpstr>2_NTC Background</vt:lpstr>
      <vt:lpstr>3_NTC Background</vt:lpstr>
      <vt:lpstr>4_NTC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NRAO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Fred K  Y Lo</dc:creator>
  <cp:lastModifiedBy>ccarilli ccarilli</cp:lastModifiedBy>
  <cp:revision>513</cp:revision>
  <cp:lastPrinted>2022-05-24T13:52:19Z</cp:lastPrinted>
  <dcterms:created xsi:type="dcterms:W3CDTF">2012-09-25T22:25:09Z</dcterms:created>
  <dcterms:modified xsi:type="dcterms:W3CDTF">2025-03-26T20:49:48Z</dcterms:modified>
</cp:coreProperties>
</file>