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776" r:id="rId2"/>
    <p:sldId id="777" r:id="rId3"/>
    <p:sldId id="584" r:id="rId4"/>
    <p:sldId id="763" r:id="rId5"/>
    <p:sldId id="764" r:id="rId6"/>
    <p:sldId id="765" r:id="rId7"/>
    <p:sldId id="726" r:id="rId8"/>
    <p:sldId id="668" r:id="rId9"/>
    <p:sldId id="740" r:id="rId10"/>
    <p:sldId id="458" r:id="rId11"/>
    <p:sldId id="729" r:id="rId12"/>
    <p:sldId id="780" r:id="rId13"/>
    <p:sldId id="766" r:id="rId14"/>
    <p:sldId id="666" r:id="rId15"/>
    <p:sldId id="782" r:id="rId16"/>
    <p:sldId id="784" r:id="rId17"/>
    <p:sldId id="733" r:id="rId18"/>
    <p:sldId id="701" r:id="rId19"/>
    <p:sldId id="501" r:id="rId20"/>
    <p:sldId id="676" r:id="rId21"/>
    <p:sldId id="528" r:id="rId22"/>
    <p:sldId id="773" r:id="rId23"/>
    <p:sldId id="781" r:id="rId24"/>
    <p:sldId id="570" r:id="rId25"/>
    <p:sldId id="708" r:id="rId26"/>
    <p:sldId id="752" r:id="rId27"/>
    <p:sldId id="754" r:id="rId28"/>
    <p:sldId id="596" r:id="rId29"/>
    <p:sldId id="702" r:id="rId30"/>
    <p:sldId id="778" r:id="rId31"/>
    <p:sldId id="631" r:id="rId32"/>
    <p:sldId id="589" r:id="rId33"/>
    <p:sldId id="775" r:id="rId34"/>
    <p:sldId id="704" r:id="rId35"/>
    <p:sldId id="771" r:id="rId36"/>
    <p:sldId id="770" r:id="rId37"/>
    <p:sldId id="601" r:id="rId38"/>
    <p:sldId id="705" r:id="rId39"/>
    <p:sldId id="642" r:id="rId40"/>
    <p:sldId id="721" r:id="rId41"/>
    <p:sldId id="646" r:id="rId42"/>
    <p:sldId id="756" r:id="rId43"/>
    <p:sldId id="743" r:id="rId44"/>
    <p:sldId id="742" r:id="rId45"/>
    <p:sldId id="744" r:id="rId46"/>
    <p:sldId id="745" r:id="rId47"/>
    <p:sldId id="750" r:id="rId48"/>
    <p:sldId id="751" r:id="rId49"/>
    <p:sldId id="748" r:id="rId50"/>
    <p:sldId id="709" r:id="rId51"/>
    <p:sldId id="736" r:id="rId52"/>
    <p:sldId id="767" r:id="rId53"/>
    <p:sldId id="599" r:id="rId54"/>
    <p:sldId id="77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BDBD64"/>
    <a:srgbClr val="8B8B8B"/>
    <a:srgbClr val="D2D2D2"/>
    <a:srgbClr val="BFBFBF"/>
    <a:srgbClr val="353535"/>
    <a:srgbClr val="282828"/>
    <a:srgbClr val="E40000"/>
    <a:srgbClr val="1E1BB5"/>
    <a:srgbClr val="231FCD"/>
    <a:srgbClr val="1E1A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1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38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AC39A-2051-2048-A080-A8E1C01713A1}" type="slidenum">
              <a:rPr lang="en-US"/>
              <a:pPr/>
              <a:t>11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F6DB5-9558-7248-93C0-746221F7DAD9}" type="slidenum">
              <a:rPr lang="en-US"/>
              <a:pPr/>
              <a:t>12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B8B1D-D1CA-BE4F-ADB3-2448C55E290F}" type="slidenum">
              <a:rPr lang="en-US"/>
              <a:pPr/>
              <a:t>13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FD38B-A345-D34D-AF56-97F07621F3E2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4336E-F412-B947-B236-114408C2F90C}" type="slidenum">
              <a:rPr lang="en-US"/>
              <a:pPr/>
              <a:t>15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4336E-F412-B947-B236-114408C2F90C}" type="slidenum">
              <a:rPr lang="en-US"/>
              <a:pPr/>
              <a:t>16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20F49-3612-0C4C-93B2-9041EC33BAE9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99C2D-F398-F44C-AFF3-9DCE5649D7EF}" type="slidenum">
              <a:rPr lang="en-US"/>
              <a:pPr/>
              <a:t>18</a:t>
            </a:fld>
            <a:endParaRPr lang="en-US"/>
          </a:p>
        </p:txBody>
      </p:sp>
      <p:sp>
        <p:nvSpPr>
          <p:cNvPr id="8397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22DC5-1105-6E41-9255-690FAAB92EA7}" type="slidenum">
              <a:rPr lang="en-US"/>
              <a:pPr/>
              <a:t>19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2AF9A-730D-3C41-B5EE-1D36E79EE12A}" type="slidenum">
              <a:rPr lang="en-US"/>
              <a:pPr/>
              <a:t>20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E315D-8D78-0D49-81A6-3F0911838A4D}" type="slidenum">
              <a:rPr lang="en-US"/>
              <a:pPr/>
              <a:t>21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C107F-A219-3949-877B-D5A0F0E9BE28}" type="slidenum">
              <a:rPr lang="en-US"/>
              <a:pPr/>
              <a:t>22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C107F-A219-3949-877B-D5A0F0E9BE28}" type="slidenum">
              <a:rPr lang="en-US"/>
              <a:pPr/>
              <a:t>23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D6C05-1493-8A49-BFEA-D06FA0E2F00C}" type="slidenum">
              <a:rPr lang="en-US"/>
              <a:pPr/>
              <a:t>24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003AE-B3C9-1B4D-8133-8DA72ABB5D10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42F62-A35E-8D48-8481-98E29CA9925F}" type="slidenum">
              <a:rPr lang="en-US"/>
              <a:pPr/>
              <a:t>26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EED6B-0E76-C246-838D-1191EEEBA782}" type="slidenum">
              <a:rPr lang="en-US"/>
              <a:pPr/>
              <a:t>27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F8F3F-AB5E-5D41-804B-D72450A338DF}" type="slidenum">
              <a:rPr lang="en-US"/>
              <a:pPr/>
              <a:t>28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514D4-1481-C941-9DDC-47ACDAA08064}" type="slidenum">
              <a:rPr lang="en-US"/>
              <a:pPr/>
              <a:t>29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357EA-79D0-9048-B189-C796E784057F}" type="slidenum">
              <a:rPr lang="en-US"/>
              <a:pPr/>
              <a:t>30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56DB8-FC05-2641-BF65-666006E0C0D9}" type="slidenum">
              <a:rPr lang="en-US"/>
              <a:pPr/>
              <a:t>31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7662E-71A4-D644-8D47-DE294F8E842E}" type="slidenum">
              <a:rPr lang="en-US"/>
              <a:pPr/>
              <a:t>32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4B04-96F5-4648-912B-7640C1EB0A4A}" type="slidenum">
              <a:rPr lang="en-US"/>
              <a:pPr/>
              <a:t>34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0BF7B-1413-6345-9103-D34B4130AE90}" type="slidenum">
              <a:rPr lang="en-US"/>
              <a:pPr/>
              <a:t>37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9D2FC-EDCF-FE4C-A6BF-31D526194D42}" type="slidenum">
              <a:rPr lang="en-US"/>
              <a:pPr/>
              <a:t>39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6E99C-AA8C-6B4A-A0D2-E1EBAA03F9B8}" type="slidenum">
              <a:rPr lang="en-US"/>
              <a:pPr/>
              <a:t>40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775D-A3D0-2D43-8629-9F7D3FD6122E}" type="slidenum">
              <a:rPr lang="en-US"/>
              <a:pPr/>
              <a:t>41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775D-A3D0-2D43-8629-9F7D3FD6122E}" type="slidenum">
              <a:rPr lang="en-US"/>
              <a:pPr/>
              <a:t>42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803BB-8BD4-6146-81E9-95878FE40327}" type="slidenum">
              <a:rPr lang="en-US"/>
              <a:pPr/>
              <a:t>43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0E3A8-101A-8D41-ABEF-0563C1EFCD08}" type="slidenum">
              <a:rPr lang="en-US"/>
              <a:pPr/>
              <a:t>44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059BE-F734-784C-80B9-00B52DA1E086}" type="slidenum">
              <a:rPr lang="en-US"/>
              <a:pPr/>
              <a:t>45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0DB58-C141-674D-8EF3-CBE5BA148259}" type="slidenum">
              <a:rPr lang="en-US"/>
              <a:pPr/>
              <a:t>46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7F806-29B1-8248-9D1B-7CEA2D7F1F25}" type="slidenum">
              <a:rPr lang="en-US"/>
              <a:pPr/>
              <a:t>47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501650"/>
            <a:ext cx="4157662" cy="3117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657600"/>
            <a:ext cx="5029200" cy="4948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48" tIns="44074" rIns="88148" bIns="4407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CED57-AAED-104B-8649-F068FFE0B284}" type="slidenum">
              <a:rPr lang="en-US"/>
              <a:pPr/>
              <a:t>48</a:t>
            </a:fld>
            <a:endParaRPr lang="en-US"/>
          </a:p>
        </p:txBody>
      </p:sp>
      <p:sp>
        <p:nvSpPr>
          <p:cNvPr id="790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501650"/>
            <a:ext cx="4157662" cy="3117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657600"/>
            <a:ext cx="5029200" cy="4948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48" tIns="44074" rIns="88148" bIns="4407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283C2-A56E-9545-AFF9-F9609E592C65}" type="slidenum">
              <a:rPr lang="en-US"/>
              <a:pPr/>
              <a:t>49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4E279-8CA6-E94F-8579-05A1196E5954}" type="slidenum">
              <a:rPr lang="en-US"/>
              <a:pPr/>
              <a:t>50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703263"/>
            <a:ext cx="4591050" cy="3443287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7688"/>
            <a:ext cx="5035550" cy="40767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F6DB5-9558-7248-93C0-746221F7DAD9}" type="slidenum">
              <a:rPr lang="en-US"/>
              <a:pPr/>
              <a:t>51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F6DB5-9558-7248-93C0-746221F7DAD9}" type="slidenum">
              <a:rPr lang="en-US"/>
              <a:pPr/>
              <a:t>52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0BE37-7C9E-624E-983C-5E24101638EE}" type="slidenum">
              <a:rPr lang="en-US"/>
              <a:pPr/>
              <a:t>53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1A7AE-F3F0-DD4E-879C-3661EB428C40}" type="slidenum">
              <a:rPr lang="en-US"/>
              <a:pPr/>
              <a:t>54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3930A-7017-724F-8387-869A4C100F97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EB628-C36E-A94E-BC1B-4118A90AF0B4}" type="slidenum">
              <a:rPr lang="en-US"/>
              <a:pPr/>
              <a:t>9</a:t>
            </a:fld>
            <a:endParaRPr lang="en-US"/>
          </a:p>
        </p:txBody>
      </p:sp>
      <p:sp>
        <p:nvSpPr>
          <p:cNvPr id="9011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169CD-E08D-1341-B19A-2CA98113DA45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9.jpe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1.png"/><Relationship Id="rId1" Type="http://schemas.openxmlformats.org/officeDocument/2006/relationships/video" Target="file://localhost/Users/ccarilli/TALKS/EOR/Vir_A-short.AVI" TargetMode="Externa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6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70.png"/><Relationship Id="rId1" Type="http://schemas.openxmlformats.org/officeDocument/2006/relationships/video" Target="file://localhost/Users/ccarilli/TALKS/EOR/multibeam.avi" TargetMode="Externa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carilli/TALKS/EOR/ifrit_L105_I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59620" y="0"/>
            <a:ext cx="50843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Cosmic </a:t>
            </a:r>
            <a:r>
              <a:rPr lang="en-US" sz="3200" dirty="0" err="1" smtClean="0">
                <a:solidFill>
                  <a:schemeClr val="bg1"/>
                </a:solidFill>
              </a:rPr>
              <a:t>reionization</a:t>
            </a:r>
            <a:r>
              <a:rPr lang="en-US" sz="3200" dirty="0" smtClean="0">
                <a:solidFill>
                  <a:schemeClr val="bg1"/>
                </a:solidFill>
              </a:rPr>
              <a:t>: The last frontier in observational cosmology 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endParaRPr lang="en-US" sz="2800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Chris Carilli (</a:t>
            </a:r>
            <a:r>
              <a:rPr lang="en-US" sz="2400" dirty="0" smtClean="0">
                <a:solidFill>
                  <a:schemeClr val="bg1"/>
                </a:solidFill>
              </a:rPr>
              <a:t>NRAO</a:t>
            </a:r>
            <a:r>
              <a:rPr lang="en-US" sz="2400" smtClean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</a:rPr>
              <a:t>Summer </a:t>
            </a:r>
            <a:r>
              <a:rPr lang="en-US" sz="2400" dirty="0" smtClean="0">
                <a:solidFill>
                  <a:schemeClr val="bg1"/>
                </a:solidFill>
              </a:rPr>
              <a:t>Student Lecture July 2010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59620" y="2896612"/>
            <a:ext cx="49319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Brief introduction to cosmic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Current observational constraints on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HI </a:t>
            </a:r>
            <a:r>
              <a:rPr lang="en-US" sz="2400" dirty="0">
                <a:solidFill>
                  <a:schemeClr val="bg1"/>
                </a:solidFill>
              </a:rPr>
              <a:t>21cm</a:t>
            </a:r>
            <a:r>
              <a:rPr lang="en-US" sz="2400" dirty="0" smtClean="0">
                <a:solidFill>
                  <a:schemeClr val="bg1"/>
                </a:solidFill>
              </a:rPr>
              <a:t> signal from the neutral Intergalactic Medium (IGM): telescopes</a:t>
            </a:r>
            <a:r>
              <a:rPr lang="en-US" sz="2400" dirty="0">
                <a:solidFill>
                  <a:schemeClr val="bg1"/>
                </a:solidFill>
              </a:rPr>
              <a:t>, signals, and </a:t>
            </a:r>
            <a:r>
              <a:rPr lang="en-US" sz="2400" dirty="0" smtClean="0">
                <a:solidFill>
                  <a:schemeClr val="bg1"/>
                </a:solidFill>
              </a:rPr>
              <a:t>challenges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595646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Djorgovski</a:t>
            </a:r>
            <a:r>
              <a:rPr lang="en-US" sz="1600" dirty="0" smtClean="0">
                <a:solidFill>
                  <a:schemeClr val="bg1"/>
                </a:solidFill>
              </a:rPr>
              <a:t> + Caltech media lab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F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5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867400" y="152400"/>
            <a:ext cx="3386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Constraint I: Gunn-Peterson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absorption</a:t>
            </a:r>
            <a:endParaRPr lang="en-US" sz="28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4406">
            <a:off x="5757863" y="6307138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  <a:latin typeface="Courier New" charset="0"/>
              </a:rPr>
              <a:t>Fan et al 2006</a:t>
            </a:r>
            <a:endParaRPr lang="en-US" b="1">
              <a:solidFill>
                <a:srgbClr val="FFFF00"/>
              </a:solidFill>
              <a:latin typeface="Courier New" charset="0"/>
            </a:endParaRP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5715000" y="1524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SDSS z~6 quasars =&gt; pushing into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702" name="Line 18"/>
          <p:cNvSpPr>
            <a:spLocks noChangeShapeType="1"/>
          </p:cNvSpPr>
          <p:nvPr/>
        </p:nvSpPr>
        <p:spPr bwMode="auto">
          <a:xfrm flipH="1" flipV="1">
            <a:off x="3733800" y="685800"/>
            <a:ext cx="2024063" cy="152400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0" y="2539424"/>
            <a:ext cx="386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3"/>
                </a:solidFill>
                <a:sym typeface="Symbol" charset="2"/>
              </a:rPr>
              <a:t></a:t>
            </a:r>
            <a:r>
              <a:rPr lang="en-US" sz="1400" dirty="0">
                <a:solidFill>
                  <a:schemeClr val="accent3"/>
                </a:solidFill>
              </a:rPr>
              <a:t>GP </a:t>
            </a:r>
            <a:r>
              <a:rPr lang="en-US" sz="2400" dirty="0">
                <a:solidFill>
                  <a:schemeClr val="accent3"/>
                </a:solidFill>
              </a:rPr>
              <a:t>= 2.6e4 </a:t>
            </a:r>
            <a:r>
              <a:rPr lang="en-US" sz="2400" dirty="0" err="1">
                <a:solidFill>
                  <a:schemeClr val="accent3"/>
                </a:solidFill>
              </a:rPr>
              <a:t>f(HI</a:t>
            </a:r>
            <a:r>
              <a:rPr lang="en-US" sz="2400" dirty="0">
                <a:solidFill>
                  <a:schemeClr val="accent3"/>
                </a:solidFill>
              </a:rPr>
              <a:t>) (1+z)</a:t>
            </a:r>
            <a:r>
              <a:rPr lang="en-US" sz="2400" baseline="30000" dirty="0">
                <a:solidFill>
                  <a:schemeClr val="accent3"/>
                </a:solidFill>
              </a:rPr>
              <a:t>3/2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9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05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91400" y="4165599"/>
            <a:ext cx="609600" cy="457200"/>
          </a:xfrm>
          <a:prstGeom prst="straightConnector1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z=6.4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019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304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5" name="Picture 3" descr="fHI"/>
          <p:cNvPicPr>
            <a:picLocks noChangeAspect="1" noChangeArrowheads="1"/>
          </p:cNvPicPr>
          <p:nvPr/>
        </p:nvPicPr>
        <p:blipFill>
          <a:blip r:embed="rId3">
            <a:lum bright="-34000" contrast="68000"/>
          </a:blip>
          <a:srcRect/>
          <a:stretch>
            <a:fillRect/>
          </a:stretch>
        </p:blipFill>
        <p:spPr bwMode="auto">
          <a:xfrm>
            <a:off x="2286000" y="60325"/>
            <a:ext cx="6781800" cy="4968875"/>
          </a:xfrm>
          <a:prstGeom prst="rect">
            <a:avLst/>
          </a:prstGeom>
          <a:noFill/>
        </p:spPr>
      </p:pic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0" y="0"/>
            <a:ext cx="228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Gunn-Peterson limits to </a:t>
            </a:r>
            <a:r>
              <a:rPr lang="en-US" sz="2800" dirty="0" err="1">
                <a:solidFill>
                  <a:schemeClr val="bg1"/>
                </a:solidFill>
              </a:rPr>
              <a:t>f(HI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marked increase in neutral fraction at 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dirty="0" smtClean="0">
                <a:solidFill>
                  <a:schemeClr val="bg1"/>
                </a:solidFill>
              </a:rPr>
              <a:t>~ 6</a:t>
            </a:r>
            <a:endParaRPr lang="en-US" sz="1600" dirty="0"/>
          </a:p>
        </p:txBody>
      </p:sp>
      <p:sp>
        <p:nvSpPr>
          <p:cNvPr id="627717" name="Text Box 5"/>
          <p:cNvSpPr txBox="1">
            <a:spLocks noChangeArrowheads="1"/>
          </p:cNvSpPr>
          <p:nvPr/>
        </p:nvSpPr>
        <p:spPr bwMode="auto">
          <a:xfrm>
            <a:off x="-76200" y="45720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 </a:t>
            </a:r>
            <a:r>
              <a:rPr lang="en-US" sz="2400" dirty="0" smtClean="0">
                <a:solidFill>
                  <a:srgbClr val="FFFFFF"/>
                </a:solidFill>
                <a:sym typeface="Symbol" charset="2"/>
              </a:rPr>
              <a:t></a:t>
            </a:r>
            <a:r>
              <a:rPr lang="en-US" sz="2400" baseline="-25000" dirty="0" smtClean="0">
                <a:solidFill>
                  <a:srgbClr val="FFFFFF"/>
                </a:solidFill>
                <a:sym typeface="Symbol" charset="2"/>
              </a:rPr>
              <a:t>GP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&gt;&gt;1 for </a:t>
            </a:r>
            <a:r>
              <a:rPr lang="en-US" sz="2400" dirty="0" err="1">
                <a:solidFill>
                  <a:srgbClr val="FFFFFF"/>
                </a:solidFill>
              </a:rPr>
              <a:t>f(HI</a:t>
            </a:r>
            <a:r>
              <a:rPr lang="en-US" sz="2400" dirty="0">
                <a:solidFill>
                  <a:srgbClr val="FFFFFF"/>
                </a:solidFill>
              </a:rPr>
              <a:t>)&gt;0.001 =&gt; low </a:t>
            </a:r>
            <a:r>
              <a:rPr lang="en-US" sz="2400" dirty="0" err="1">
                <a:solidFill>
                  <a:srgbClr val="FFFFFF"/>
                </a:solidFill>
              </a:rPr>
              <a:t>f(</a:t>
            </a:r>
            <a:r>
              <a:rPr lang="en-US" sz="2400" dirty="0">
                <a:solidFill>
                  <a:srgbClr val="FFFFFF"/>
                </a:solidFill>
              </a:rPr>
              <a:t>) </a:t>
            </a:r>
            <a:r>
              <a:rPr lang="en-US" sz="2400" dirty="0" smtClean="0">
                <a:solidFill>
                  <a:srgbClr val="FFFFFF"/>
                </a:solidFill>
              </a:rPr>
              <a:t>diagnostic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  <a:sym typeface="Symbol" charset="2"/>
              </a:rPr>
              <a:t>  τ</a:t>
            </a:r>
            <a:r>
              <a:rPr lang="en-US" sz="2400" baseline="-25000" dirty="0" smtClean="0">
                <a:solidFill>
                  <a:srgbClr val="FFFFFF"/>
                </a:solidFill>
                <a:sym typeface="Symbol" charset="2"/>
              </a:rPr>
              <a:t>GP</a:t>
            </a:r>
            <a:r>
              <a:rPr lang="en-US" sz="2400" dirty="0" smtClean="0">
                <a:solidFill>
                  <a:srgbClr val="FFFFFF"/>
                </a:solidFill>
                <a:sym typeface="Symbol" charset="2"/>
              </a:rPr>
              <a:t> t</a:t>
            </a:r>
            <a:r>
              <a:rPr lang="en-US" sz="2400" dirty="0" smtClean="0">
                <a:solidFill>
                  <a:srgbClr val="FFFFFF"/>
                </a:solidFill>
              </a:rPr>
              <a:t>o </a:t>
            </a:r>
            <a:r>
              <a:rPr lang="en-US" sz="2400" dirty="0" err="1" smtClean="0">
                <a:solidFill>
                  <a:srgbClr val="FFFFFF"/>
                </a:solidFill>
              </a:rPr>
              <a:t>f(HI</a:t>
            </a:r>
            <a:r>
              <a:rPr lang="en-US" sz="2400" dirty="0" smtClean="0">
                <a:solidFill>
                  <a:srgbClr val="FFFFFF"/>
                </a:solidFill>
              </a:rPr>
              <a:t>) conversion requires  ‘clumping factor’ </a:t>
            </a:r>
            <a:endParaRPr lang="en-US" sz="2400" u="sng" dirty="0">
              <a:solidFill>
                <a:srgbClr val="FFFFFF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6620" y="136525"/>
            <a:ext cx="5867400" cy="3886200"/>
            <a:chOff x="2304" y="48"/>
            <a:chExt cx="3408" cy="2256"/>
          </a:xfrm>
        </p:grpSpPr>
        <p:sp>
          <p:nvSpPr>
            <p:cNvPr id="627720" name="Rectangle 8"/>
            <p:cNvSpPr>
              <a:spLocks noChangeArrowheads="1"/>
            </p:cNvSpPr>
            <p:nvPr/>
          </p:nvSpPr>
          <p:spPr bwMode="auto">
            <a:xfrm>
              <a:off x="4032" y="894"/>
              <a:ext cx="1488" cy="14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719" name="Rectangle 7"/>
            <p:cNvSpPr>
              <a:spLocks noChangeArrowheads="1"/>
            </p:cNvSpPr>
            <p:nvPr/>
          </p:nvSpPr>
          <p:spPr bwMode="auto">
            <a:xfrm>
              <a:off x="2304" y="48"/>
              <a:ext cx="3408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718" name="Rectangle 6"/>
            <p:cNvSpPr>
              <a:spLocks noChangeArrowheads="1"/>
            </p:cNvSpPr>
            <p:nvPr/>
          </p:nvSpPr>
          <p:spPr bwMode="auto">
            <a:xfrm>
              <a:off x="2784" y="33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722" name="Rectangle 10"/>
            <p:cNvSpPr>
              <a:spLocks noChangeArrowheads="1"/>
            </p:cNvSpPr>
            <p:nvPr/>
          </p:nvSpPr>
          <p:spPr bwMode="auto">
            <a:xfrm>
              <a:off x="2880" y="2082"/>
              <a:ext cx="1392" cy="1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5638800" y="1330662"/>
            <a:ext cx="295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/>
              <a:t>f</a:t>
            </a:r>
            <a:r>
              <a:rPr lang="en-US" sz="2400" dirty="0" err="1"/>
              <a:t>(HI</a:t>
            </a:r>
            <a:r>
              <a:rPr lang="en-US" sz="2400" dirty="0"/>
              <a:t>)</a:t>
            </a:r>
            <a:r>
              <a:rPr lang="en-US" sz="2400" dirty="0" smtClean="0"/>
              <a:t> ~ 6e-5 </a:t>
            </a:r>
            <a:r>
              <a:rPr lang="en-US" sz="2400" dirty="0"/>
              <a:t>at </a:t>
            </a:r>
            <a:r>
              <a:rPr lang="en-US" sz="2400" dirty="0" err="1" smtClean="0"/>
              <a:t>z</a:t>
            </a:r>
            <a:r>
              <a:rPr lang="en-US" sz="2400" dirty="0" smtClean="0"/>
              <a:t> = 5</a:t>
            </a:r>
          </a:p>
          <a:p>
            <a:pPr>
              <a:spcBef>
                <a:spcPct val="50000"/>
              </a:spcBef>
            </a:pPr>
            <a:r>
              <a:rPr lang="en-US" sz="2400" dirty="0" err="1"/>
              <a:t>f(HI</a:t>
            </a:r>
            <a:r>
              <a:rPr lang="en-US" sz="2400" dirty="0"/>
              <a:t>) </a:t>
            </a:r>
            <a:r>
              <a:rPr lang="en-US" sz="2400" dirty="0" smtClean="0"/>
              <a:t>&gt; 5e-4 </a:t>
            </a:r>
            <a:r>
              <a:rPr lang="en-US" sz="2400" dirty="0"/>
              <a:t>at </a:t>
            </a:r>
            <a:r>
              <a:rPr lang="en-US" sz="2400" dirty="0" err="1" smtClean="0"/>
              <a:t>z</a:t>
            </a:r>
            <a:r>
              <a:rPr lang="en-US" sz="2400" dirty="0" smtClean="0"/>
              <a:t> = 6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27724" name="Text Box 12"/>
          <p:cNvSpPr txBox="1">
            <a:spLocks noChangeArrowheads="1"/>
          </p:cNvSpPr>
          <p:nvPr/>
        </p:nvSpPr>
        <p:spPr bwMode="auto">
          <a:xfrm>
            <a:off x="762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But…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8" name="Picture 4" descr="300px-WMAP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5257800" cy="29845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388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Constraint </a:t>
            </a:r>
            <a:r>
              <a:rPr lang="en-US" sz="2800" dirty="0">
                <a:solidFill>
                  <a:schemeClr val="bg1"/>
                </a:solidFill>
              </a:rPr>
              <a:t>II:</a:t>
            </a:r>
            <a:r>
              <a:rPr lang="en-US" sz="2800" dirty="0" smtClean="0">
                <a:solidFill>
                  <a:schemeClr val="bg1"/>
                </a:solidFill>
              </a:rPr>
              <a:t> Large scale polarization of the CMB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Temperature fluctuations = density </a:t>
            </a:r>
            <a:r>
              <a:rPr lang="en-US" sz="2400" dirty="0" err="1">
                <a:solidFill>
                  <a:schemeClr val="bg1"/>
                </a:solidFill>
              </a:rPr>
              <a:t>inhomogeneities</a:t>
            </a:r>
            <a:r>
              <a:rPr lang="en-US" sz="2400" dirty="0">
                <a:solidFill>
                  <a:schemeClr val="bg1"/>
                </a:solidFill>
              </a:rPr>
              <a:t> at the surface of last </a:t>
            </a:r>
            <a:r>
              <a:rPr lang="en-US" sz="2400" dirty="0" smtClean="0">
                <a:solidFill>
                  <a:schemeClr val="bg1"/>
                </a:solidFill>
              </a:rPr>
              <a:t>scattering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scattering CMB during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=&gt; polarized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Large scale: horizon scale at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~ 10 deg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 descr="Screen shot 2010-03-22 at 12.11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3124200" cy="2690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2400" y="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=1000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895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Hinshaw</a:t>
            </a:r>
            <a:r>
              <a:rPr lang="en-US" dirty="0" smtClean="0">
                <a:solidFill>
                  <a:schemeClr val="bg1"/>
                </a:solidFill>
              </a:rPr>
              <a:t> et al. 2008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10-03-22 at 12.43.4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429000"/>
            <a:ext cx="5105400" cy="31361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Constraint II: CMB large scale </a:t>
            </a:r>
            <a:r>
              <a:rPr lang="en-US" sz="2800" dirty="0" smtClean="0">
                <a:solidFill>
                  <a:schemeClr val="bg1"/>
                </a:solidFill>
              </a:rPr>
              <a:t>polarization WMAP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0" y="990600"/>
            <a:ext cx="411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Angular power spectrum = variance as function of angular scale (square of visibility function)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Polarized signal </a:t>
            </a:r>
            <a:r>
              <a:rPr lang="en-US" sz="2400" dirty="0">
                <a:solidFill>
                  <a:schemeClr val="bg1"/>
                </a:solidFill>
              </a:rPr>
              <a:t>is weak: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rms</a:t>
            </a:r>
            <a:r>
              <a:rPr lang="en-US" sz="2400" dirty="0" smtClean="0">
                <a:solidFill>
                  <a:schemeClr val="bg1"/>
                </a:solidFill>
              </a:rPr>
              <a:t> ~ </a:t>
            </a:r>
            <a:r>
              <a:rPr lang="en-US" sz="2400" dirty="0">
                <a:solidFill>
                  <a:schemeClr val="bg1"/>
                </a:solidFill>
              </a:rPr>
              <a:t>1%</a:t>
            </a:r>
            <a:r>
              <a:rPr lang="en-US" sz="2400" dirty="0" smtClean="0">
                <a:solidFill>
                  <a:schemeClr val="bg1"/>
                </a:solidFill>
              </a:rPr>
              <a:t> total intensity on scales </a:t>
            </a:r>
            <a:r>
              <a:rPr lang="en-US" sz="2400" i="1" dirty="0" err="1" smtClean="0">
                <a:solidFill>
                  <a:schemeClr val="bg1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&lt; 10 or angles &gt; 20</a:t>
            </a:r>
            <a:r>
              <a:rPr lang="en-US" sz="2400" baseline="30000" dirty="0" smtClean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0" y="4267200"/>
            <a:ext cx="44148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</a:t>
            </a:r>
            <a:r>
              <a:rPr lang="en-US" sz="2800" baseline="-25000" dirty="0" err="1">
                <a:solidFill>
                  <a:srgbClr val="FFFFFF"/>
                </a:solidFill>
                <a:latin typeface="+mn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0.087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+/-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0.015</a:t>
            </a:r>
            <a:endParaRPr lang="en-US" sz="1600" dirty="0" smtClean="0">
              <a:solidFill>
                <a:srgbClr val="FFFFFF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~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d/mfp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~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n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sym typeface="Symbol" charset="2"/>
              </a:rPr>
              <a:t>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</a:rPr>
              <a:t>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sym typeface="Symbol" charset="2"/>
              </a:rPr>
              <a:t>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sym typeface="Symbol" charset="2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sym typeface="Symbol" charset="2"/>
              </a:rPr>
              <a:t>f(HI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sym typeface="Symbol" charset="2"/>
              </a:rPr>
              <a:t>) (1+z)</a:t>
            </a:r>
            <a:r>
              <a:rPr lang="en-US" sz="2400" baseline="30000" dirty="0" smtClean="0">
                <a:solidFill>
                  <a:srgbClr val="FFFFFF"/>
                </a:solidFill>
                <a:latin typeface="+mn-lt"/>
                <a:sym typeface="Symbol" charset="2"/>
              </a:rPr>
              <a:t>2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52645" name="Picture 5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609600"/>
            <a:ext cx="4881562" cy="5486400"/>
          </a:xfrm>
          <a:prstGeom prst="rect">
            <a:avLst/>
          </a:prstGeom>
          <a:noFill/>
        </p:spPr>
      </p:pic>
      <p:sp>
        <p:nvSpPr>
          <p:cNvPr id="752646" name="Oval 6"/>
          <p:cNvSpPr>
            <a:spLocks noChangeArrowheads="1"/>
          </p:cNvSpPr>
          <p:nvPr/>
        </p:nvSpPr>
        <p:spPr bwMode="auto">
          <a:xfrm>
            <a:off x="5257800" y="4267200"/>
            <a:ext cx="381000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647" name="Text Box 7"/>
          <p:cNvSpPr txBox="1">
            <a:spLocks noChangeArrowheads="1"/>
          </p:cNvSpPr>
          <p:nvPr/>
        </p:nvSpPr>
        <p:spPr bwMode="auto">
          <a:xfrm>
            <a:off x="6705600" y="3505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Jarosik</a:t>
            </a:r>
            <a:r>
              <a:rPr lang="en-US" sz="2000" dirty="0" smtClean="0"/>
              <a:t> </a:t>
            </a:r>
            <a:r>
              <a:rPr lang="en-US" sz="2000" dirty="0"/>
              <a:t>et al </a:t>
            </a:r>
            <a:r>
              <a:rPr lang="en-US" sz="2000" dirty="0" smtClean="0"/>
              <a:t>2010</a:t>
            </a:r>
            <a:endParaRPr lang="en-US" sz="2000" dirty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72200" y="2743200"/>
            <a:ext cx="3124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Baryon Acoustic Oscillations: Sound horizon at recombinatio</a:t>
            </a:r>
            <a:r>
              <a:rPr lang="en-US" sz="1800" dirty="0"/>
              <a:t>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Constraint II: CMB large scale polarization 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1150938"/>
            <a:ext cx="4191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 Rules-out high ionization fraction at </a:t>
            </a:r>
            <a:r>
              <a:rPr lang="en-US" sz="2800" dirty="0" err="1" smtClean="0">
                <a:solidFill>
                  <a:schemeClr val="bg1"/>
                </a:solidFill>
              </a:rPr>
              <a:t>z</a:t>
            </a:r>
            <a:r>
              <a:rPr lang="en-US" sz="2800" dirty="0" smtClean="0">
                <a:solidFill>
                  <a:schemeClr val="bg1"/>
                </a:solidFill>
              </a:rPr>
              <a:t> &gt; </a:t>
            </a:r>
            <a:r>
              <a:rPr lang="en-US" sz="2800" dirty="0">
                <a:solidFill>
                  <a:schemeClr val="bg1"/>
                </a:solidFill>
              </a:rPr>
              <a:t>15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Allows for</a:t>
            </a:r>
            <a:r>
              <a:rPr lang="en-US" sz="2800" dirty="0" smtClean="0">
                <a:solidFill>
                  <a:schemeClr val="bg1"/>
                </a:solidFill>
              </a:rPr>
              <a:t> small  (≤ 0.2</a:t>
            </a:r>
            <a:r>
              <a:rPr lang="en-US" sz="2800" dirty="0">
                <a:solidFill>
                  <a:schemeClr val="bg1"/>
                </a:solidFill>
              </a:rPr>
              <a:t>) ionization to high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Most action occurs at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r>
              <a:rPr lang="en-US" sz="2800" dirty="0">
                <a:solidFill>
                  <a:schemeClr val="bg1"/>
                </a:solidFill>
              </a:rPr>
              <a:t> ~</a:t>
            </a:r>
            <a:r>
              <a:rPr lang="en-US" sz="2800" dirty="0" smtClean="0">
                <a:solidFill>
                  <a:schemeClr val="bg1"/>
                </a:solidFill>
              </a:rPr>
              <a:t> 7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15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Limitation:  </a:t>
            </a:r>
            <a:r>
              <a:rPr lang="en-US" sz="3600" dirty="0" err="1" smtClean="0">
                <a:solidFill>
                  <a:schemeClr val="bg1"/>
                </a:solidFill>
                <a:latin typeface="Symbol" charset="2"/>
              </a:rPr>
              <a:t></a:t>
            </a:r>
            <a:r>
              <a:rPr lang="en-US" sz="1800" dirty="0" err="1" smtClean="0">
                <a:solidFill>
                  <a:schemeClr val="bg1"/>
                </a:solidFill>
              </a:rPr>
              <a:t>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 integral measure to  recombination =&gt; allows many IGM histories</a:t>
            </a:r>
          </a:p>
        </p:txBody>
      </p:sp>
      <p:pic>
        <p:nvPicPr>
          <p:cNvPr id="33796" name="Picture 10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95350"/>
            <a:ext cx="4953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7010400" y="508629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Dunkley 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0" y="0"/>
            <a:ext cx="205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Combined CMB + GP constraints on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81200" y="76200"/>
            <a:ext cx="7086600" cy="5257800"/>
            <a:chOff x="1776" y="0"/>
            <a:chExt cx="3984" cy="2919"/>
          </a:xfrm>
        </p:grpSpPr>
        <p:pic>
          <p:nvPicPr>
            <p:cNvPr id="475138" name="Picture 2" descr="fHI"/>
            <p:cNvPicPr>
              <a:picLocks noChangeAspect="1" noChangeArrowheads="1"/>
            </p:cNvPicPr>
            <p:nvPr/>
          </p:nvPicPr>
          <p:blipFill>
            <a:blip r:embed="rId3">
              <a:lum bright="-34000" contrast="68000"/>
            </a:blip>
            <a:srcRect/>
            <a:stretch>
              <a:fillRect/>
            </a:stretch>
          </p:blipFill>
          <p:spPr bwMode="auto">
            <a:xfrm>
              <a:off x="1776" y="0"/>
              <a:ext cx="3984" cy="2919"/>
            </a:xfrm>
            <a:prstGeom prst="rect">
              <a:avLst/>
            </a:prstGeom>
            <a:noFill/>
          </p:spPr>
        </p:pic>
        <p:sp>
          <p:nvSpPr>
            <p:cNvPr id="475140" name="Rectangle 4"/>
            <p:cNvSpPr>
              <a:spLocks noChangeArrowheads="1"/>
            </p:cNvSpPr>
            <p:nvPr/>
          </p:nvSpPr>
          <p:spPr bwMode="auto">
            <a:xfrm>
              <a:off x="3216" y="72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44" name="Rectangle 8"/>
            <p:cNvSpPr>
              <a:spLocks noChangeArrowheads="1"/>
            </p:cNvSpPr>
            <p:nvPr/>
          </p:nvSpPr>
          <p:spPr bwMode="auto">
            <a:xfrm>
              <a:off x="3216" y="163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48" name="Rectangle 12"/>
            <p:cNvSpPr>
              <a:spLocks noChangeArrowheads="1"/>
            </p:cNvSpPr>
            <p:nvPr/>
          </p:nvSpPr>
          <p:spPr bwMode="auto">
            <a:xfrm>
              <a:off x="2208" y="144"/>
              <a:ext cx="1008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50" name="Freeform 14"/>
            <p:cNvSpPr>
              <a:spLocks/>
            </p:cNvSpPr>
            <p:nvPr/>
          </p:nvSpPr>
          <p:spPr bwMode="auto">
            <a:xfrm>
              <a:off x="3848" y="312"/>
              <a:ext cx="280" cy="888"/>
            </a:xfrm>
            <a:custGeom>
              <a:avLst/>
              <a:gdLst/>
              <a:ahLst/>
              <a:cxnLst>
                <a:cxn ang="0">
                  <a:pos x="40" y="888"/>
                </a:cxn>
                <a:cxn ang="0">
                  <a:pos x="40" y="408"/>
                </a:cxn>
                <a:cxn ang="0">
                  <a:pos x="280" y="24"/>
                </a:cxn>
                <a:cxn ang="0">
                  <a:pos x="40" y="552"/>
                </a:cxn>
                <a:cxn ang="0">
                  <a:pos x="136" y="360"/>
                </a:cxn>
              </a:cxnLst>
              <a:rect l="0" t="0" r="r" b="b"/>
              <a:pathLst>
                <a:path w="280" h="888">
                  <a:moveTo>
                    <a:pt x="40" y="888"/>
                  </a:moveTo>
                  <a:cubicBezTo>
                    <a:pt x="20" y="720"/>
                    <a:pt x="0" y="552"/>
                    <a:pt x="40" y="408"/>
                  </a:cubicBezTo>
                  <a:cubicBezTo>
                    <a:pt x="80" y="264"/>
                    <a:pt x="280" y="0"/>
                    <a:pt x="280" y="24"/>
                  </a:cubicBezTo>
                  <a:cubicBezTo>
                    <a:pt x="280" y="48"/>
                    <a:pt x="64" y="496"/>
                    <a:pt x="40" y="552"/>
                  </a:cubicBezTo>
                  <a:cubicBezTo>
                    <a:pt x="16" y="608"/>
                    <a:pt x="76" y="484"/>
                    <a:pt x="136" y="36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51" name="Freeform 15"/>
            <p:cNvSpPr>
              <a:spLocks/>
            </p:cNvSpPr>
            <p:nvPr/>
          </p:nvSpPr>
          <p:spPr bwMode="auto">
            <a:xfrm>
              <a:off x="3841" y="352"/>
              <a:ext cx="304" cy="856"/>
            </a:xfrm>
            <a:custGeom>
              <a:avLst/>
              <a:gdLst/>
              <a:ahLst/>
              <a:cxnLst>
                <a:cxn ang="0">
                  <a:pos x="31" y="856"/>
                </a:cxn>
                <a:cxn ang="0">
                  <a:pos x="31" y="608"/>
                </a:cxn>
                <a:cxn ang="0">
                  <a:pos x="95" y="432"/>
                </a:cxn>
                <a:cxn ang="0">
                  <a:pos x="127" y="336"/>
                </a:cxn>
                <a:cxn ang="0">
                  <a:pos x="183" y="192"/>
                </a:cxn>
                <a:cxn ang="0">
                  <a:pos x="287" y="48"/>
                </a:cxn>
                <a:cxn ang="0">
                  <a:pos x="263" y="0"/>
                </a:cxn>
              </a:cxnLst>
              <a:rect l="0" t="0" r="r" b="b"/>
              <a:pathLst>
                <a:path w="304" h="856">
                  <a:moveTo>
                    <a:pt x="31" y="856"/>
                  </a:moveTo>
                  <a:cubicBezTo>
                    <a:pt x="0" y="763"/>
                    <a:pt x="18" y="828"/>
                    <a:pt x="31" y="608"/>
                  </a:cubicBezTo>
                  <a:cubicBezTo>
                    <a:pt x="35" y="539"/>
                    <a:pt x="58" y="487"/>
                    <a:pt x="95" y="432"/>
                  </a:cubicBezTo>
                  <a:cubicBezTo>
                    <a:pt x="113" y="405"/>
                    <a:pt x="109" y="363"/>
                    <a:pt x="127" y="336"/>
                  </a:cubicBezTo>
                  <a:cubicBezTo>
                    <a:pt x="156" y="292"/>
                    <a:pt x="155" y="234"/>
                    <a:pt x="183" y="192"/>
                  </a:cubicBezTo>
                  <a:cubicBezTo>
                    <a:pt x="216" y="143"/>
                    <a:pt x="245" y="90"/>
                    <a:pt x="287" y="48"/>
                  </a:cubicBezTo>
                  <a:cubicBezTo>
                    <a:pt x="295" y="10"/>
                    <a:pt x="304" y="0"/>
                    <a:pt x="2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52" name="Freeform 16"/>
            <p:cNvSpPr>
              <a:spLocks/>
            </p:cNvSpPr>
            <p:nvPr/>
          </p:nvSpPr>
          <p:spPr bwMode="auto">
            <a:xfrm>
              <a:off x="3072" y="480"/>
              <a:ext cx="144" cy="624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84" y="16"/>
                </a:cxn>
                <a:cxn ang="0">
                  <a:pos x="128" y="184"/>
                </a:cxn>
                <a:cxn ang="0">
                  <a:pos x="112" y="208"/>
                </a:cxn>
                <a:cxn ang="0">
                  <a:pos x="88" y="280"/>
                </a:cxn>
                <a:cxn ang="0">
                  <a:pos x="48" y="352"/>
                </a:cxn>
                <a:cxn ang="0">
                  <a:pos x="0" y="760"/>
                </a:cxn>
              </a:cxnLst>
              <a:rect l="0" t="0" r="r" b="b"/>
              <a:pathLst>
                <a:path w="208" h="760">
                  <a:moveTo>
                    <a:pt x="208" y="0"/>
                  </a:moveTo>
                  <a:cubicBezTo>
                    <a:pt x="200" y="5"/>
                    <a:pt x="189" y="8"/>
                    <a:pt x="184" y="16"/>
                  </a:cubicBezTo>
                  <a:cubicBezTo>
                    <a:pt x="160" y="54"/>
                    <a:pt x="143" y="138"/>
                    <a:pt x="128" y="184"/>
                  </a:cubicBezTo>
                  <a:cubicBezTo>
                    <a:pt x="125" y="193"/>
                    <a:pt x="116" y="199"/>
                    <a:pt x="112" y="208"/>
                  </a:cubicBezTo>
                  <a:cubicBezTo>
                    <a:pt x="102" y="231"/>
                    <a:pt x="102" y="259"/>
                    <a:pt x="88" y="280"/>
                  </a:cubicBezTo>
                  <a:cubicBezTo>
                    <a:pt x="61" y="320"/>
                    <a:pt x="58" y="316"/>
                    <a:pt x="48" y="352"/>
                  </a:cubicBezTo>
                  <a:cubicBezTo>
                    <a:pt x="12" y="483"/>
                    <a:pt x="0" y="625"/>
                    <a:pt x="0" y="760"/>
                  </a:cubicBezTo>
                </a:path>
              </a:pathLst>
            </a:custGeom>
            <a:noFill/>
            <a:ln w="38100" cap="flat" cmpd="sng">
              <a:solidFill>
                <a:srgbClr val="00FF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67" name="Line 31"/>
            <p:cNvSpPr>
              <a:spLocks noChangeShapeType="1"/>
            </p:cNvSpPr>
            <p:nvPr/>
          </p:nvSpPr>
          <p:spPr bwMode="auto">
            <a:xfrm>
              <a:off x="4208" y="168"/>
              <a:ext cx="1" cy="208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5505272"/>
            <a:ext cx="868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Rule-out rapid early or late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Not ‘event’ but complex process, large variance: 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reion</a:t>
            </a:r>
            <a:r>
              <a:rPr lang="en-US" sz="2400" dirty="0" smtClean="0">
                <a:solidFill>
                  <a:schemeClr val="bg1"/>
                </a:solidFill>
              </a:rPr>
              <a:t> ~ 6 to 15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Good evidence for qualitative change in nature of IGM at z~6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0" y="0"/>
            <a:ext cx="205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Combined CMB + GP constraints on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81200" y="76200"/>
            <a:ext cx="7086600" cy="5257800"/>
            <a:chOff x="1776" y="0"/>
            <a:chExt cx="3984" cy="2919"/>
          </a:xfrm>
        </p:grpSpPr>
        <p:pic>
          <p:nvPicPr>
            <p:cNvPr id="475138" name="Picture 2" descr="fHI"/>
            <p:cNvPicPr>
              <a:picLocks noChangeAspect="1" noChangeArrowheads="1"/>
            </p:cNvPicPr>
            <p:nvPr/>
          </p:nvPicPr>
          <p:blipFill>
            <a:blip r:embed="rId3">
              <a:lum bright="-34000" contrast="68000"/>
            </a:blip>
            <a:srcRect/>
            <a:stretch>
              <a:fillRect/>
            </a:stretch>
          </p:blipFill>
          <p:spPr bwMode="auto">
            <a:xfrm>
              <a:off x="1776" y="0"/>
              <a:ext cx="3984" cy="2919"/>
            </a:xfrm>
            <a:prstGeom prst="rect">
              <a:avLst/>
            </a:prstGeom>
            <a:noFill/>
          </p:spPr>
        </p:pic>
        <p:sp>
          <p:nvSpPr>
            <p:cNvPr id="475140" name="Rectangle 4"/>
            <p:cNvSpPr>
              <a:spLocks noChangeArrowheads="1"/>
            </p:cNvSpPr>
            <p:nvPr/>
          </p:nvSpPr>
          <p:spPr bwMode="auto">
            <a:xfrm>
              <a:off x="3216" y="72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44" name="Rectangle 8"/>
            <p:cNvSpPr>
              <a:spLocks noChangeArrowheads="1"/>
            </p:cNvSpPr>
            <p:nvPr/>
          </p:nvSpPr>
          <p:spPr bwMode="auto">
            <a:xfrm>
              <a:off x="3216" y="163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48" name="Rectangle 12"/>
            <p:cNvSpPr>
              <a:spLocks noChangeArrowheads="1"/>
            </p:cNvSpPr>
            <p:nvPr/>
          </p:nvSpPr>
          <p:spPr bwMode="auto">
            <a:xfrm>
              <a:off x="2208" y="144"/>
              <a:ext cx="1008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50" name="Freeform 14"/>
            <p:cNvSpPr>
              <a:spLocks/>
            </p:cNvSpPr>
            <p:nvPr/>
          </p:nvSpPr>
          <p:spPr bwMode="auto">
            <a:xfrm>
              <a:off x="3848" y="312"/>
              <a:ext cx="280" cy="888"/>
            </a:xfrm>
            <a:custGeom>
              <a:avLst/>
              <a:gdLst/>
              <a:ahLst/>
              <a:cxnLst>
                <a:cxn ang="0">
                  <a:pos x="40" y="888"/>
                </a:cxn>
                <a:cxn ang="0">
                  <a:pos x="40" y="408"/>
                </a:cxn>
                <a:cxn ang="0">
                  <a:pos x="280" y="24"/>
                </a:cxn>
                <a:cxn ang="0">
                  <a:pos x="40" y="552"/>
                </a:cxn>
                <a:cxn ang="0">
                  <a:pos x="136" y="360"/>
                </a:cxn>
              </a:cxnLst>
              <a:rect l="0" t="0" r="r" b="b"/>
              <a:pathLst>
                <a:path w="280" h="888">
                  <a:moveTo>
                    <a:pt x="40" y="888"/>
                  </a:moveTo>
                  <a:cubicBezTo>
                    <a:pt x="20" y="720"/>
                    <a:pt x="0" y="552"/>
                    <a:pt x="40" y="408"/>
                  </a:cubicBezTo>
                  <a:cubicBezTo>
                    <a:pt x="80" y="264"/>
                    <a:pt x="280" y="0"/>
                    <a:pt x="280" y="24"/>
                  </a:cubicBezTo>
                  <a:cubicBezTo>
                    <a:pt x="280" y="48"/>
                    <a:pt x="64" y="496"/>
                    <a:pt x="40" y="552"/>
                  </a:cubicBezTo>
                  <a:cubicBezTo>
                    <a:pt x="16" y="608"/>
                    <a:pt x="76" y="484"/>
                    <a:pt x="136" y="36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51" name="Freeform 15"/>
            <p:cNvSpPr>
              <a:spLocks/>
            </p:cNvSpPr>
            <p:nvPr/>
          </p:nvSpPr>
          <p:spPr bwMode="auto">
            <a:xfrm>
              <a:off x="3841" y="352"/>
              <a:ext cx="304" cy="856"/>
            </a:xfrm>
            <a:custGeom>
              <a:avLst/>
              <a:gdLst/>
              <a:ahLst/>
              <a:cxnLst>
                <a:cxn ang="0">
                  <a:pos x="31" y="856"/>
                </a:cxn>
                <a:cxn ang="0">
                  <a:pos x="31" y="608"/>
                </a:cxn>
                <a:cxn ang="0">
                  <a:pos x="95" y="432"/>
                </a:cxn>
                <a:cxn ang="0">
                  <a:pos x="127" y="336"/>
                </a:cxn>
                <a:cxn ang="0">
                  <a:pos x="183" y="192"/>
                </a:cxn>
                <a:cxn ang="0">
                  <a:pos x="287" y="48"/>
                </a:cxn>
                <a:cxn ang="0">
                  <a:pos x="263" y="0"/>
                </a:cxn>
              </a:cxnLst>
              <a:rect l="0" t="0" r="r" b="b"/>
              <a:pathLst>
                <a:path w="304" h="856">
                  <a:moveTo>
                    <a:pt x="31" y="856"/>
                  </a:moveTo>
                  <a:cubicBezTo>
                    <a:pt x="0" y="763"/>
                    <a:pt x="18" y="828"/>
                    <a:pt x="31" y="608"/>
                  </a:cubicBezTo>
                  <a:cubicBezTo>
                    <a:pt x="35" y="539"/>
                    <a:pt x="58" y="487"/>
                    <a:pt x="95" y="432"/>
                  </a:cubicBezTo>
                  <a:cubicBezTo>
                    <a:pt x="113" y="405"/>
                    <a:pt x="109" y="363"/>
                    <a:pt x="127" y="336"/>
                  </a:cubicBezTo>
                  <a:cubicBezTo>
                    <a:pt x="156" y="292"/>
                    <a:pt x="155" y="234"/>
                    <a:pt x="183" y="192"/>
                  </a:cubicBezTo>
                  <a:cubicBezTo>
                    <a:pt x="216" y="143"/>
                    <a:pt x="245" y="90"/>
                    <a:pt x="287" y="48"/>
                  </a:cubicBezTo>
                  <a:cubicBezTo>
                    <a:pt x="295" y="10"/>
                    <a:pt x="304" y="0"/>
                    <a:pt x="2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52" name="Freeform 16"/>
            <p:cNvSpPr>
              <a:spLocks/>
            </p:cNvSpPr>
            <p:nvPr/>
          </p:nvSpPr>
          <p:spPr bwMode="auto">
            <a:xfrm>
              <a:off x="3072" y="480"/>
              <a:ext cx="144" cy="624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84" y="16"/>
                </a:cxn>
                <a:cxn ang="0">
                  <a:pos x="128" y="184"/>
                </a:cxn>
                <a:cxn ang="0">
                  <a:pos x="112" y="208"/>
                </a:cxn>
                <a:cxn ang="0">
                  <a:pos x="88" y="280"/>
                </a:cxn>
                <a:cxn ang="0">
                  <a:pos x="48" y="352"/>
                </a:cxn>
                <a:cxn ang="0">
                  <a:pos x="0" y="760"/>
                </a:cxn>
              </a:cxnLst>
              <a:rect l="0" t="0" r="r" b="b"/>
              <a:pathLst>
                <a:path w="208" h="760">
                  <a:moveTo>
                    <a:pt x="208" y="0"/>
                  </a:moveTo>
                  <a:cubicBezTo>
                    <a:pt x="200" y="5"/>
                    <a:pt x="189" y="8"/>
                    <a:pt x="184" y="16"/>
                  </a:cubicBezTo>
                  <a:cubicBezTo>
                    <a:pt x="160" y="54"/>
                    <a:pt x="143" y="138"/>
                    <a:pt x="128" y="184"/>
                  </a:cubicBezTo>
                  <a:cubicBezTo>
                    <a:pt x="125" y="193"/>
                    <a:pt x="116" y="199"/>
                    <a:pt x="112" y="208"/>
                  </a:cubicBezTo>
                  <a:cubicBezTo>
                    <a:pt x="102" y="231"/>
                    <a:pt x="102" y="259"/>
                    <a:pt x="88" y="280"/>
                  </a:cubicBezTo>
                  <a:cubicBezTo>
                    <a:pt x="61" y="320"/>
                    <a:pt x="58" y="316"/>
                    <a:pt x="48" y="352"/>
                  </a:cubicBezTo>
                  <a:cubicBezTo>
                    <a:pt x="12" y="483"/>
                    <a:pt x="0" y="625"/>
                    <a:pt x="0" y="760"/>
                  </a:cubicBezTo>
                </a:path>
              </a:pathLst>
            </a:custGeom>
            <a:noFill/>
            <a:ln w="38100" cap="flat" cmpd="sng">
              <a:solidFill>
                <a:srgbClr val="00FF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67" name="Line 31"/>
            <p:cNvSpPr>
              <a:spLocks noChangeShapeType="1"/>
            </p:cNvSpPr>
            <p:nvPr/>
          </p:nvSpPr>
          <p:spPr bwMode="auto">
            <a:xfrm>
              <a:off x="4208" y="168"/>
              <a:ext cx="1" cy="208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550527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Amazing progress, but still limited diagnostics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Need direct probe of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: now to connect the dots?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HI 21cm line: </a:t>
            </a:r>
            <a:r>
              <a:rPr lang="en-US" sz="2800" dirty="0">
                <a:solidFill>
                  <a:schemeClr val="bg1"/>
                </a:solidFill>
              </a:rPr>
              <a:t>Most direct probe of the neutral IGM </a:t>
            </a:r>
            <a:r>
              <a:rPr lang="en-US" sz="2800" dirty="0" smtClean="0">
                <a:solidFill>
                  <a:schemeClr val="bg1"/>
                </a:solidFill>
              </a:rPr>
              <a:t>during </a:t>
            </a:r>
            <a:r>
              <a:rPr lang="en-US" sz="2800" dirty="0">
                <a:solidFill>
                  <a:schemeClr val="bg1"/>
                </a:solidFill>
              </a:rPr>
              <a:t>cosmic </a:t>
            </a:r>
            <a:r>
              <a:rPr lang="en-US" sz="2800" dirty="0" err="1">
                <a:solidFill>
                  <a:schemeClr val="bg1"/>
                </a:solidFill>
              </a:rPr>
              <a:t>reionization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and the preceding ‘dark ages’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371600"/>
            <a:ext cx="4298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Spin-spin coupling: magnetic hyperfine transition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Low frequencies:  </a:t>
            </a:r>
            <a:r>
              <a:rPr lang="en-US" sz="2400" dirty="0" err="1" smtClean="0">
                <a:solidFill>
                  <a:schemeClr val="bg1"/>
                </a:solidFill>
              </a:rPr>
              <a:t>ν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obs</a:t>
            </a:r>
            <a:r>
              <a:rPr lang="en-US" sz="2400" dirty="0" smtClean="0">
                <a:solidFill>
                  <a:schemeClr val="bg1"/>
                </a:solidFill>
              </a:rPr>
              <a:t> = 1420MHz/(1+z)  ≤ 200 MHz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3386078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Advantages of the 21cm line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Spectral </a:t>
            </a:r>
            <a:r>
              <a:rPr lang="en-US" sz="2400" dirty="0">
                <a:solidFill>
                  <a:schemeClr val="bg1"/>
                </a:solidFill>
              </a:rPr>
              <a:t>line signal =&gt; full three </a:t>
            </a:r>
            <a:r>
              <a:rPr lang="en-US" sz="2400" dirty="0" smtClean="0">
                <a:solidFill>
                  <a:schemeClr val="bg1"/>
                </a:solidFill>
              </a:rPr>
              <a:t>dimensional </a:t>
            </a:r>
            <a:r>
              <a:rPr lang="en-US" sz="2400" dirty="0">
                <a:solidFill>
                  <a:schemeClr val="bg1"/>
                </a:solidFill>
              </a:rPr>
              <a:t>diagnostic of structure formation.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 probe of IGM = dominant component of baryons during </a:t>
            </a:r>
            <a:r>
              <a:rPr lang="en-US" sz="2400" dirty="0" err="1">
                <a:solidFill>
                  <a:schemeClr val="bg1"/>
                </a:solidFill>
              </a:rPr>
              <a:t>reinization</a:t>
            </a:r>
            <a:r>
              <a:rPr lang="en-US" sz="2400" dirty="0">
                <a:solidFill>
                  <a:schemeClr val="bg1"/>
                </a:solidFill>
              </a:rPr>
              <a:t>/dark ages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Hyperfine transition = forbidden (weak) =&gt; avoid </a:t>
            </a:r>
            <a:r>
              <a:rPr lang="en-US" sz="2400" dirty="0" smtClean="0">
                <a:solidFill>
                  <a:schemeClr val="bg1"/>
                </a:solidFill>
              </a:rPr>
              <a:t>saturation</a:t>
            </a:r>
          </a:p>
        </p:txBody>
      </p:sp>
      <p:pic>
        <p:nvPicPr>
          <p:cNvPr id="11" name="Picture 10" descr="Screen shot 2010-03-23 at 10.58.4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0" y="1066800"/>
            <a:ext cx="4692650" cy="245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corner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12" descr="anten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0" y="3200400"/>
            <a:ext cx="906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Pathfinders: 1% to 10%</a:t>
            </a:r>
            <a:r>
              <a:rPr lang="en-US" sz="2800" dirty="0" smtClean="0">
                <a:solidFill>
                  <a:schemeClr val="bg1"/>
                </a:solidFill>
              </a:rPr>
              <a:t> of a square kilometer array</a:t>
            </a:r>
            <a:endParaRPr lang="en-US" sz="2400" dirty="0"/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76200" y="0"/>
            <a:ext cx="3810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MWA  (MIT/</a:t>
            </a:r>
            <a:r>
              <a:rPr lang="en-US" sz="1800" dirty="0" err="1"/>
              <a:t>CfA</a:t>
            </a:r>
            <a:r>
              <a:rPr lang="en-US" sz="1800" dirty="0"/>
              <a:t>/ANU)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32 Tile array deployment in WA 2009</a:t>
            </a:r>
          </a:p>
        </p:txBody>
      </p:sp>
      <p:sp>
        <p:nvSpPr>
          <p:cNvPr id="82950" name="Text Box 9"/>
          <p:cNvSpPr txBox="1">
            <a:spLocks noChangeArrowheads="1"/>
          </p:cNvSpPr>
          <p:nvPr/>
        </p:nvSpPr>
        <p:spPr bwMode="auto">
          <a:xfrm>
            <a:off x="4953000" y="762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21CMA (China): 10,000 Dipole array working in Western China 2008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" y="3800475"/>
          <a:ext cx="9067800" cy="2600325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Site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Freq MHz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Area 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Goal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Date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GMRT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India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Parabola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150-165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4e4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CSS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21CMA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China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Dipole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70-200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1e5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PAPER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GB/Oz/SA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Dipole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110-200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5e3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PS/CSS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MWAdemo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Oz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Aperture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80-300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1e4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PS/CSS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LOFAR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NL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Aperture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115-240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1e5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PS/CSS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SKA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??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Aperture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30-300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1e6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Imaging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??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 flipV="1">
            <a:off x="5334000" y="3810000"/>
            <a:ext cx="1143000" cy="3952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flipV="1">
            <a:off x="7924800" y="3810000"/>
            <a:ext cx="1143000" cy="3952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11" descr="SHI"/>
          <p:cNvPicPr>
            <a:picLocks noChangeAspect="1" noChangeArrowheads="1"/>
          </p:cNvPicPr>
          <p:nvPr/>
        </p:nvPicPr>
        <p:blipFill>
          <a:blip r:embed="rId4">
            <a:lum bright="-22000" contrast="84000"/>
          </a:blip>
          <a:srcRect/>
          <a:stretch>
            <a:fillRect/>
          </a:stretch>
        </p:blipFill>
        <p:spPr bwMode="auto">
          <a:xfrm>
            <a:off x="0" y="992188"/>
            <a:ext cx="5151438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HI 21cm emission from neutral IGM: large scale structure, not individual galaxies</a:t>
            </a:r>
            <a:endParaRPr lang="en-US" sz="2400" dirty="0"/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5151438" y="2152650"/>
            <a:ext cx="39925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</a:rPr>
              <a:t>Large scale </a:t>
            </a:r>
            <a:r>
              <a:rPr lang="en-US" sz="2400" u="sng" dirty="0" smtClean="0">
                <a:solidFill>
                  <a:schemeClr val="bg1"/>
                </a:solidFill>
              </a:rPr>
              <a:t>structure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cosmic density, </a:t>
            </a:r>
            <a:r>
              <a:rPr lang="en-US" sz="2400" dirty="0" err="1">
                <a:solidFill>
                  <a:schemeClr val="bg1"/>
                </a:solidFill>
                <a:latin typeface="Symbol" charset="2"/>
                <a:sym typeface="Symbol" charset="2"/>
              </a:rPr>
              <a:t></a:t>
            </a:r>
            <a:endParaRPr lang="en-US" sz="2400" dirty="0">
              <a:solidFill>
                <a:schemeClr val="bg1"/>
              </a:solidFill>
              <a:latin typeface="Symbol" charset="2"/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neutral fraction, </a:t>
            </a:r>
            <a:r>
              <a:rPr lang="en-US" sz="2400" dirty="0" err="1">
                <a:solidFill>
                  <a:schemeClr val="bg1"/>
                </a:solidFill>
              </a:rPr>
              <a:t>f(HI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Temp: T</a:t>
            </a:r>
            <a:r>
              <a:rPr lang="en-US" sz="1400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, T</a:t>
            </a:r>
            <a:r>
              <a:rPr lang="en-US" sz="1600" dirty="0">
                <a:solidFill>
                  <a:schemeClr val="bg1"/>
                </a:solidFill>
              </a:rPr>
              <a:t>CMB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1800" dirty="0" err="1">
                <a:solidFill>
                  <a:schemeClr val="bg1"/>
                </a:solidFill>
              </a:rPr>
              <a:t>spin</a:t>
            </a:r>
            <a:endParaRPr lang="en-US" sz="1600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151438" y="1143000"/>
          <a:ext cx="3992562" cy="808038"/>
        </p:xfrm>
        <a:graphic>
          <a:graphicData uri="http://schemas.openxmlformats.org/presentationml/2006/ole">
            <p:oleObj spid="_x0000_s80898" name="Equation" r:id="rId5" imgW="2133997" imgH="432197" progId="Equation.3">
              <p:embed/>
            </p:oleObj>
          </a:graphicData>
        </a:graphic>
      </p:graphicFrame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3505200" y="21478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1e13 M</a:t>
            </a:r>
            <a:r>
              <a:rPr lang="en-US" sz="1200" dirty="0"/>
              <a:t>o</a:t>
            </a:r>
            <a:endParaRPr lang="en-US" sz="1800" dirty="0"/>
          </a:p>
        </p:txBody>
      </p:sp>
      <p:sp>
        <p:nvSpPr>
          <p:cNvPr id="80903" name="Text Box 16"/>
          <p:cNvSpPr txBox="1">
            <a:spLocks noChangeArrowheads="1"/>
          </p:cNvSpPr>
          <p:nvPr/>
        </p:nvSpPr>
        <p:spPr bwMode="auto">
          <a:xfrm>
            <a:off x="2819400" y="5056188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1e9</a:t>
            </a:r>
            <a:r>
              <a:rPr lang="en-US" sz="1800" dirty="0" smtClean="0"/>
              <a:t> M</a:t>
            </a:r>
            <a:r>
              <a:rPr lang="en-US" sz="1800" baseline="-25000" dirty="0" smtClean="0"/>
              <a:t>o</a:t>
            </a:r>
            <a:r>
              <a:rPr lang="en-US" sz="1800" dirty="0" smtClean="0"/>
              <a:t> ~ Milky Way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59620" y="-76200"/>
            <a:ext cx="5084380" cy="53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References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Fan, Carilli, Keating 2006, ‘Observational constrains on cosmic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,’ ARAA, 44, 415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Furlanetto</a:t>
            </a:r>
            <a:r>
              <a:rPr lang="en-US" sz="2400" dirty="0" smtClean="0">
                <a:solidFill>
                  <a:schemeClr val="bg1"/>
                </a:solidFill>
              </a:rPr>
              <a:t> et al. 2006, ‘</a:t>
            </a:r>
            <a:r>
              <a:rPr lang="en-US" sz="2400" dirty="0" smtClean="0">
                <a:solidFill>
                  <a:srgbClr val="FFFFFF"/>
                </a:solidFill>
              </a:rPr>
              <a:t>Cosmology at low frequencies: The 21 cm transition and the high-</a:t>
            </a:r>
            <a:r>
              <a:rPr lang="en-US" sz="2400" dirty="0" err="1" smtClean="0">
                <a:solidFill>
                  <a:srgbClr val="FFFFFF"/>
                </a:solidFill>
              </a:rPr>
              <a:t>redshift</a:t>
            </a:r>
            <a:r>
              <a:rPr lang="en-US" sz="2400" dirty="0" smtClean="0">
                <a:solidFill>
                  <a:srgbClr val="FFFFFF"/>
                </a:solidFill>
              </a:rPr>
              <a:t> Universe’ Phys. Reports, 433, 181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Ellis 2006, ‘First Light in the Universe,’ </a:t>
            </a:r>
            <a:r>
              <a:rPr lang="en-US" sz="2400" dirty="0" err="1" smtClean="0">
                <a:solidFill>
                  <a:schemeClr val="bg1"/>
                </a:solidFill>
              </a:rPr>
              <a:t>Saas</a:t>
            </a:r>
            <a:r>
              <a:rPr lang="en-US" sz="2400" dirty="0" smtClean="0">
                <a:solidFill>
                  <a:schemeClr val="bg1"/>
                </a:solidFill>
              </a:rPr>
              <a:t>-Fee Advanced Courses, Volume 36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Morales &amp; </a:t>
            </a:r>
            <a:r>
              <a:rPr lang="en-US" sz="2400" dirty="0" err="1" smtClean="0">
                <a:solidFill>
                  <a:schemeClr val="bg1"/>
                </a:solidFill>
              </a:rPr>
              <a:t>Wyithe</a:t>
            </a:r>
            <a:r>
              <a:rPr lang="en-US" sz="2400" dirty="0" smtClean="0">
                <a:solidFill>
                  <a:schemeClr val="bg1"/>
                </a:solidFill>
              </a:rPr>
              <a:t> 2010, ARAA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"/>
          <p:cNvPicPr>
            <a:picLocks noChangeAspect="1" noChangeArrowheads="1"/>
          </p:cNvPicPr>
          <p:nvPr/>
        </p:nvPicPr>
        <p:blipFill>
          <a:blip r:embed="rId3">
            <a:lum contrast="46000"/>
          </a:blip>
          <a:srcRect/>
          <a:stretch>
            <a:fillRect/>
          </a:stretch>
        </p:blipFill>
        <p:spPr bwMode="auto">
          <a:xfrm>
            <a:off x="838200" y="457200"/>
            <a:ext cx="7315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 smtClean="0"/>
              <a:t>Signal I: Global (all sky) emission (</a:t>
            </a:r>
            <a:r>
              <a:rPr lang="en-US" sz="2800" dirty="0" err="1" smtClean="0"/>
              <a:t>eg</a:t>
            </a:r>
            <a:r>
              <a:rPr lang="en-US" sz="2800" dirty="0" smtClean="0"/>
              <a:t>. T</a:t>
            </a:r>
            <a:r>
              <a:rPr lang="en-US" sz="2800" baseline="-25000" dirty="0" smtClean="0"/>
              <a:t>CMB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400" dirty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-228600" y="13557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Signal ~ 20mK</a:t>
            </a:r>
            <a:r>
              <a:rPr lang="en-US" dirty="0" smtClean="0"/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943600" y="38608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Resonant scattering of </a:t>
            </a:r>
            <a:r>
              <a:rPr lang="en-US" sz="1800" dirty="0" err="1" smtClean="0"/>
              <a:t>Lya</a:t>
            </a:r>
            <a:r>
              <a:rPr lang="en-US" sz="1800" dirty="0" smtClean="0"/>
              <a:t> from first galaxies (Field-</a:t>
            </a:r>
            <a:r>
              <a:rPr lang="en-US" sz="1800" dirty="0" err="1" smtClean="0"/>
              <a:t>Wouthuysen</a:t>
            </a:r>
            <a:r>
              <a:rPr lang="en-US" sz="1800" dirty="0" smtClean="0"/>
              <a:t> effect) couples T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</a:t>
            </a:r>
            <a:r>
              <a:rPr lang="en-US" sz="1800" dirty="0" smtClean="0"/>
              <a:t>=</a:t>
            </a:r>
            <a:r>
              <a:rPr lang="en-US" sz="1800" dirty="0" smtClean="0"/>
              <a:t> 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  </a:t>
            </a:r>
            <a:r>
              <a:rPr lang="en-US" sz="1800" dirty="0" smtClean="0"/>
              <a:t>&lt; T</a:t>
            </a:r>
            <a:r>
              <a:rPr lang="en-US" sz="1800" baseline="-25000" dirty="0" smtClean="0"/>
              <a:t>CMB</a:t>
            </a:r>
            <a:endParaRPr lang="en-US" sz="1800" baseline="-25000" dirty="0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286000" y="3403600"/>
            <a:ext cx="2590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Feedback</a:t>
            </a:r>
            <a:r>
              <a:rPr lang="en-US" sz="1800" dirty="0" smtClean="0">
                <a:solidFill>
                  <a:srgbClr val="0000FF"/>
                </a:solidFill>
              </a:rPr>
              <a:t> ‘slows-down’ </a:t>
            </a:r>
            <a:r>
              <a:rPr lang="en-US" sz="1800" dirty="0">
                <a:solidFill>
                  <a:srgbClr val="0000FF"/>
                </a:solidFill>
              </a:rPr>
              <a:t>g</a:t>
            </a:r>
            <a:r>
              <a:rPr lang="en-US" sz="1800" dirty="0" smtClean="0">
                <a:solidFill>
                  <a:srgbClr val="0000FF"/>
                </a:solidFill>
              </a:rPr>
              <a:t>alaxy </a:t>
            </a:r>
            <a:r>
              <a:rPr lang="en-US" sz="1800" dirty="0">
                <a:solidFill>
                  <a:srgbClr val="0000FF"/>
                </a:solidFill>
              </a:rPr>
              <a:t>formation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No Feedback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V="1">
            <a:off x="3657600" y="3022600"/>
            <a:ext cx="7620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 flipV="1">
            <a:off x="3657600" y="37084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181600" y="61610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Furlanetto, Oh, Briggs 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428690"/>
            <a:ext cx="2667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Interplay of </a:t>
            </a:r>
            <a:r>
              <a:rPr lang="en-US" dirty="0" err="1" smtClean="0"/>
              <a:t>ρ</a:t>
            </a:r>
            <a:r>
              <a:rPr lang="en-US" dirty="0" smtClean="0"/>
              <a:t>, T, </a:t>
            </a:r>
            <a:r>
              <a:rPr lang="en-US" dirty="0" err="1" smtClean="0"/>
              <a:t>f(HI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211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s</a:t>
            </a:r>
            <a:r>
              <a:rPr lang="en-US" dirty="0" smtClean="0"/>
              <a:t> = T</a:t>
            </a:r>
            <a:r>
              <a:rPr lang="en-US" baseline="-25000" dirty="0" smtClean="0"/>
              <a:t>CMB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219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s</a:t>
            </a:r>
            <a:r>
              <a:rPr lang="en-US" dirty="0" smtClean="0"/>
              <a:t> = T</a:t>
            </a:r>
            <a:r>
              <a:rPr lang="en-US" baseline="-25000" dirty="0" smtClean="0"/>
              <a:t>K</a:t>
            </a:r>
            <a:r>
              <a:rPr lang="en-US" dirty="0" smtClean="0"/>
              <a:t> &gt;T</a:t>
            </a:r>
            <a:r>
              <a:rPr lang="en-US" baseline="-25000" dirty="0" smtClean="0"/>
              <a:t>CMB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25" y="900113"/>
            <a:ext cx="52165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371600" y="16258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Signal </a:t>
            </a:r>
            <a:r>
              <a:rPr lang="en-US" sz="2800" dirty="0" smtClean="0">
                <a:solidFill>
                  <a:schemeClr val="bg1"/>
                </a:solidFill>
              </a:rPr>
              <a:t>II: </a:t>
            </a:r>
            <a:r>
              <a:rPr lang="en-US" sz="2800" dirty="0">
                <a:solidFill>
                  <a:schemeClr val="bg1"/>
                </a:solidFill>
              </a:rPr>
              <a:t>HI 21cm Tomography of IGM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28600" y="976313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z=12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606925" y="900113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905000" y="4405313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FF00"/>
                </a:solidFill>
              </a:rPr>
              <a:t>7.6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257800" y="14351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  <a:sym typeface="Symbol" charset="2"/>
              </a:rPr>
              <a:t> </a:t>
            </a: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1600" dirty="0">
                <a:solidFill>
                  <a:schemeClr val="bg1"/>
                </a:solidFill>
              </a:rPr>
              <a:t>B</a:t>
            </a:r>
            <a:r>
              <a:rPr lang="en-US" sz="2400" dirty="0">
                <a:solidFill>
                  <a:schemeClr val="bg1"/>
                </a:solidFill>
              </a:rPr>
              <a:t>(2’)</a:t>
            </a:r>
            <a:r>
              <a:rPr lang="en-US" sz="2400" dirty="0" smtClean="0">
                <a:solidFill>
                  <a:schemeClr val="bg1"/>
                </a:solidFill>
              </a:rPr>
              <a:t> ~ 20 </a:t>
            </a:r>
            <a:r>
              <a:rPr lang="en-US" sz="2400" dirty="0" err="1">
                <a:solidFill>
                  <a:schemeClr val="bg1"/>
                </a:solidFill>
              </a:rPr>
              <a:t>mK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 SKA </a:t>
            </a:r>
            <a:r>
              <a:rPr lang="en-US" sz="2400" dirty="0" err="1" smtClean="0">
                <a:solidFill>
                  <a:schemeClr val="bg1"/>
                </a:solidFill>
              </a:rPr>
              <a:t>rms</a:t>
            </a:r>
            <a:r>
              <a:rPr lang="en-US" sz="2400" dirty="0" smtClean="0">
                <a:solidFill>
                  <a:schemeClr val="bg1"/>
                </a:solidFill>
              </a:rPr>
              <a:t> ~4mK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 Pathfinders:  </a:t>
            </a:r>
            <a:r>
              <a:rPr lang="en-US" sz="2400" dirty="0" err="1">
                <a:solidFill>
                  <a:schemeClr val="bg1"/>
                </a:solidFill>
              </a:rPr>
              <a:t>rms</a:t>
            </a:r>
            <a:r>
              <a:rPr lang="en-US" sz="2400" dirty="0" smtClean="0">
                <a:solidFill>
                  <a:schemeClr val="bg1"/>
                </a:solidFill>
              </a:rPr>
              <a:t> ~ </a:t>
            </a:r>
            <a:r>
              <a:rPr lang="en-US" sz="2400" dirty="0">
                <a:solidFill>
                  <a:schemeClr val="bg1"/>
                </a:solidFill>
              </a:rPr>
              <a:t>80mK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0198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Furlanetto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Zaldarriaga</a:t>
            </a:r>
            <a:r>
              <a:rPr lang="en-US" dirty="0" smtClean="0">
                <a:solidFill>
                  <a:schemeClr val="bg1"/>
                </a:solidFill>
              </a:rPr>
              <a:t>  + 2004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0-03-31 at 7.21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5638800" cy="5269043"/>
          </a:xfrm>
          <a:prstGeom prst="rect">
            <a:avLst/>
          </a:prstGeom>
        </p:spPr>
      </p:pic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7400" y="76200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Signal </a:t>
            </a:r>
            <a:r>
              <a:rPr lang="en-US" sz="2800" dirty="0" smtClean="0">
                <a:solidFill>
                  <a:schemeClr val="bg1"/>
                </a:solidFill>
              </a:rPr>
              <a:t>III</a:t>
            </a:r>
            <a:r>
              <a:rPr lang="en-US" sz="2800" dirty="0">
                <a:solidFill>
                  <a:schemeClr val="bg1"/>
                </a:solidFill>
              </a:rPr>
              <a:t>:  3D Power </a:t>
            </a:r>
            <a:r>
              <a:rPr lang="en-US" sz="2800" dirty="0" smtClean="0">
                <a:solidFill>
                  <a:schemeClr val="bg1"/>
                </a:solidFill>
              </a:rPr>
              <a:t>spectrum major advantage over CMB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599" y="16118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BDBD64"/>
                </a:solidFill>
              </a:rPr>
              <a:t>z</a:t>
            </a:r>
            <a:r>
              <a:rPr lang="en-US" sz="1800" b="1" dirty="0" smtClean="0">
                <a:solidFill>
                  <a:srgbClr val="BDBD64"/>
                </a:solidFill>
              </a:rPr>
              <a:t>=10.5, </a:t>
            </a:r>
            <a:r>
              <a:rPr lang="en-US" sz="1800" b="1" dirty="0" err="1" smtClean="0">
                <a:solidFill>
                  <a:srgbClr val="BDBD64"/>
                </a:solidFill>
              </a:rPr>
              <a:t>f(HI</a:t>
            </a:r>
            <a:r>
              <a:rPr lang="en-US" sz="1800" b="1" dirty="0" smtClean="0">
                <a:solidFill>
                  <a:srgbClr val="BDBD64"/>
                </a:solidFill>
              </a:rPr>
              <a:t>) = 0.9</a:t>
            </a:r>
            <a:endParaRPr lang="en-US" sz="1800" b="1" dirty="0">
              <a:solidFill>
                <a:srgbClr val="BDBD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2999" y="45836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z=6.5, </a:t>
            </a:r>
            <a:r>
              <a:rPr lang="en-US" sz="1800" dirty="0" err="1" smtClean="0"/>
              <a:t>f(HI</a:t>
            </a:r>
            <a:r>
              <a:rPr lang="en-US" sz="1800" dirty="0" smtClean="0"/>
              <a:t>) = 0.02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82918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Barkana</a:t>
            </a:r>
            <a:r>
              <a:rPr lang="en-US" dirty="0" smtClean="0">
                <a:solidFill>
                  <a:srgbClr val="FFFFFF"/>
                </a:solidFill>
              </a:rPr>
              <a:t> 2009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3276599" y="2209801"/>
            <a:ext cx="533400" cy="3810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819399" y="150191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bubble scale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7400" y="76200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Signal </a:t>
            </a:r>
            <a:r>
              <a:rPr lang="en-US" sz="2800" dirty="0" smtClean="0">
                <a:solidFill>
                  <a:schemeClr val="bg1"/>
                </a:solidFill>
              </a:rPr>
              <a:t>III</a:t>
            </a:r>
            <a:r>
              <a:rPr lang="en-US" sz="2800" dirty="0">
                <a:solidFill>
                  <a:schemeClr val="bg1"/>
                </a:solidFill>
              </a:rPr>
              <a:t>:  3D Power </a:t>
            </a:r>
            <a:r>
              <a:rPr lang="en-US" sz="2800" dirty="0" smtClean="0">
                <a:solidFill>
                  <a:schemeClr val="bg1"/>
                </a:solidFill>
              </a:rPr>
              <a:t>spectrum within reach of pathfinders</a:t>
            </a:r>
            <a:endParaRPr lang="en-US" sz="2400" dirty="0"/>
          </a:p>
        </p:txBody>
      </p:sp>
      <p:pic>
        <p:nvPicPr>
          <p:cNvPr id="11" name="Picture 10" descr="Screen shot 2010-03-23 at 10.02.3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10689"/>
            <a:ext cx="7772400" cy="5118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11868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Pathfinders at </a:t>
            </a:r>
            <a:r>
              <a:rPr lang="en-US" dirty="0" err="1" smtClean="0"/>
              <a:t>z</a:t>
            </a:r>
            <a:r>
              <a:rPr lang="en-US" dirty="0" smtClean="0"/>
              <a:t>=8 (158MHz)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62292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Bowman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5" descr="CS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8475"/>
            <a:ext cx="51816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16" descr="CS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1438"/>
            <a:ext cx="42862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228600" y="-762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Signal</a:t>
            </a:r>
            <a:r>
              <a:rPr lang="en-US" sz="2800" dirty="0" smtClean="0">
                <a:solidFill>
                  <a:schemeClr val="bg1"/>
                </a:solidFill>
              </a:rPr>
              <a:t> V</a:t>
            </a:r>
            <a:r>
              <a:rPr lang="en-US" sz="2800" dirty="0">
                <a:solidFill>
                  <a:schemeClr val="bg1"/>
                </a:solidFill>
              </a:rPr>
              <a:t>: Cosmic </a:t>
            </a:r>
            <a:r>
              <a:rPr lang="en-US" sz="2800" dirty="0" err="1">
                <a:solidFill>
                  <a:schemeClr val="bg1"/>
                </a:solidFill>
              </a:rPr>
              <a:t>Stromgren</a:t>
            </a:r>
            <a:r>
              <a:rPr lang="en-US" sz="2800" dirty="0">
                <a:solidFill>
                  <a:schemeClr val="bg1"/>
                </a:solidFill>
              </a:rPr>
              <a:t> spheres around </a:t>
            </a:r>
            <a:r>
              <a:rPr lang="en-US" sz="2800" dirty="0" err="1">
                <a:solidFill>
                  <a:schemeClr val="bg1"/>
                </a:solidFill>
              </a:rPr>
              <a:t>z</a:t>
            </a:r>
            <a:r>
              <a:rPr lang="en-US" sz="2800" dirty="0">
                <a:solidFill>
                  <a:schemeClr val="bg1"/>
                </a:solidFill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</a:rPr>
              <a:t>6 </a:t>
            </a:r>
            <a:r>
              <a:rPr lang="en-US" sz="2800" dirty="0" err="1" smtClean="0">
                <a:solidFill>
                  <a:schemeClr val="bg1"/>
                </a:solidFill>
              </a:rPr>
              <a:t>QSOs</a:t>
            </a:r>
            <a:endParaRPr lang="en-US" sz="2800" dirty="0"/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6877050" y="4191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1"/>
          </a:p>
        </p:txBody>
      </p:sp>
      <p:sp>
        <p:nvSpPr>
          <p:cNvPr id="93190" name="Text Box 11"/>
          <p:cNvSpPr txBox="1">
            <a:spLocks noChangeArrowheads="1"/>
          </p:cNvSpPr>
          <p:nvPr/>
        </p:nvSpPr>
        <p:spPr bwMode="auto">
          <a:xfrm>
            <a:off x="552450" y="572928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00000"/>
                </a:solidFill>
              </a:rPr>
              <a:t>0.5 mJy</a:t>
            </a:r>
          </a:p>
        </p:txBody>
      </p:sp>
      <p:sp>
        <p:nvSpPr>
          <p:cNvPr id="93191" name="Text Box 14"/>
          <p:cNvSpPr txBox="1">
            <a:spLocks noChangeArrowheads="1"/>
          </p:cNvSpPr>
          <p:nvPr/>
        </p:nvSpPr>
        <p:spPr bwMode="auto">
          <a:xfrm>
            <a:off x="5410200" y="827087"/>
            <a:ext cx="3600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Size ~ 15’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 Signal ~  20 </a:t>
            </a:r>
            <a:r>
              <a:rPr lang="en-US" sz="2400" dirty="0" err="1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f</a:t>
            </a:r>
            <a:r>
              <a:rPr lang="en-US" sz="2400" dirty="0" err="1">
                <a:solidFill>
                  <a:srgbClr val="FFFFFF"/>
                </a:solidFill>
              </a:rPr>
              <a:t>(HI</a:t>
            </a:r>
            <a:r>
              <a:rPr lang="en-US" sz="2400" dirty="0" smtClean="0"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solidFill>
                  <a:srgbClr val="FFFFFF"/>
                </a:solidFill>
              </a:rPr>
              <a:t>mK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= </a:t>
            </a:r>
            <a:r>
              <a:rPr lang="en-US" sz="2400" dirty="0">
                <a:solidFill>
                  <a:srgbClr val="FFFFFF"/>
                </a:solidFill>
              </a:rPr>
              <a:t>0.5 </a:t>
            </a:r>
            <a:r>
              <a:rPr lang="en-US" sz="2400" dirty="0" err="1">
                <a:solidFill>
                  <a:srgbClr val="FFFFFF"/>
                </a:solidFill>
              </a:rPr>
              <a:t>x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f(HI</a:t>
            </a:r>
            <a:r>
              <a:rPr lang="en-US" sz="2400" dirty="0"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solidFill>
                  <a:srgbClr val="FFFFFF"/>
                </a:solidFill>
              </a:rPr>
              <a:t>mJy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3192" name="Line 17"/>
          <p:cNvSpPr>
            <a:spLocks noChangeShapeType="1"/>
          </p:cNvSpPr>
          <p:nvPr/>
        </p:nvSpPr>
        <p:spPr bwMode="auto">
          <a:xfrm flipH="1">
            <a:off x="2438400" y="2287209"/>
            <a:ext cx="1219200" cy="2741991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Text Box 18"/>
          <p:cNvSpPr txBox="1">
            <a:spLocks noChangeArrowheads="1"/>
          </p:cNvSpPr>
          <p:nvPr/>
        </p:nvSpPr>
        <p:spPr bwMode="auto">
          <a:xfrm>
            <a:off x="57150" y="33528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Wyithe et al. 2006</a:t>
            </a:r>
          </a:p>
        </p:txBody>
      </p:sp>
      <p:sp>
        <p:nvSpPr>
          <p:cNvPr id="93194" name="Line 19"/>
          <p:cNvSpPr>
            <a:spLocks noChangeShapeType="1"/>
          </p:cNvSpPr>
          <p:nvPr/>
        </p:nvSpPr>
        <p:spPr bwMode="auto">
          <a:xfrm>
            <a:off x="2743200" y="17653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Text Box 20"/>
          <p:cNvSpPr txBox="1">
            <a:spLocks noChangeArrowheads="1"/>
          </p:cNvSpPr>
          <p:nvPr/>
        </p:nvSpPr>
        <p:spPr bwMode="auto">
          <a:xfrm>
            <a:off x="2667000" y="1828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5Mpc</a:t>
            </a:r>
          </a:p>
        </p:txBody>
      </p:sp>
      <p:sp>
        <p:nvSpPr>
          <p:cNvPr id="93196" name="Text Box 21"/>
          <p:cNvSpPr txBox="1">
            <a:spLocks noChangeArrowheads="1"/>
          </p:cNvSpPr>
          <p:nvPr/>
        </p:nvSpPr>
        <p:spPr bwMode="auto">
          <a:xfrm>
            <a:off x="4419600" y="4038600"/>
            <a:ext cx="472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</a:rPr>
              <a:t>Lya</a:t>
            </a:r>
            <a:r>
              <a:rPr lang="en-US" sz="2400" dirty="0" smtClean="0">
                <a:solidFill>
                  <a:srgbClr val="FFFFFF"/>
                </a:solidFill>
              </a:rPr>
              <a:t> spectra provide evidence for existence for CSS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21cm signal is within reach of pathfinder arrays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3D structure = powerful diagnostic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Challenge I: Low frequency foreground</a:t>
            </a:r>
            <a:r>
              <a:rPr lang="en-US" sz="2400" b="1">
                <a:solidFill>
                  <a:schemeClr val="bg1"/>
                </a:solidFill>
              </a:rPr>
              <a:t> – </a:t>
            </a:r>
            <a:r>
              <a:rPr lang="en-US" sz="2400">
                <a:solidFill>
                  <a:schemeClr val="bg1"/>
                </a:solidFill>
              </a:rPr>
              <a:t>hot, confused sky</a:t>
            </a:r>
          </a:p>
        </p:txBody>
      </p:sp>
      <p:pic>
        <p:nvPicPr>
          <p:cNvPr id="95235" name="Picture 3" descr="0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04800" y="5080337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Coldest </a:t>
            </a:r>
            <a:r>
              <a:rPr lang="en-US" sz="2400" dirty="0">
                <a:solidFill>
                  <a:schemeClr val="bg1"/>
                </a:solidFill>
              </a:rPr>
              <a:t>regions: T ~ 100</a:t>
            </a:r>
            <a:r>
              <a:rPr lang="en-US" sz="2400" dirty="0">
                <a:solidFill>
                  <a:schemeClr val="bg1"/>
                </a:solidFill>
                <a:latin typeface="Symbol" charset="2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Symbol" charset="2"/>
                <a:sym typeface="Symbol" charset="2"/>
              </a:rPr>
              <a:t></a:t>
            </a:r>
            <a:r>
              <a:rPr lang="en-US" sz="2400" dirty="0">
                <a:solidFill>
                  <a:schemeClr val="bg1"/>
                </a:solidFill>
                <a:latin typeface="Symbol" charset="2"/>
              </a:rPr>
              <a:t>/200 MH</a:t>
            </a:r>
            <a:r>
              <a:rPr lang="en-US" sz="2400" dirty="0">
                <a:solidFill>
                  <a:schemeClr val="bg1"/>
                </a:solidFill>
              </a:rPr>
              <a:t>z)</a:t>
            </a:r>
            <a:r>
              <a:rPr lang="en-US" sz="2400" baseline="30000" dirty="0">
                <a:solidFill>
                  <a:schemeClr val="bg1"/>
                </a:solidFill>
              </a:rPr>
              <a:t>-2.6 </a:t>
            </a:r>
            <a:r>
              <a:rPr lang="en-US" sz="2400" dirty="0" smtClean="0">
                <a:solidFill>
                  <a:schemeClr val="bg1"/>
                </a:solidFill>
              </a:rPr>
              <a:t>K = 10</a:t>
            </a:r>
            <a:r>
              <a:rPr lang="en-US" sz="2400" baseline="30000" dirty="0" smtClean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</a:t>
            </a:r>
            <a:r>
              <a:rPr lang="en-US" sz="2400" dirty="0" smtClean="0">
                <a:solidFill>
                  <a:schemeClr val="bg1"/>
                </a:solidFill>
              </a:rPr>
              <a:t> 21cm signal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Highly ‘confused’: 1 source/deg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with S</a:t>
            </a:r>
            <a:r>
              <a:rPr lang="en-US" sz="1600" dirty="0">
                <a:solidFill>
                  <a:schemeClr val="bg1"/>
                </a:solidFill>
              </a:rPr>
              <a:t>140</a:t>
            </a:r>
            <a:r>
              <a:rPr lang="en-US" sz="2400" dirty="0">
                <a:solidFill>
                  <a:schemeClr val="bg1"/>
                </a:solidFill>
              </a:rPr>
              <a:t> &gt; 1 </a:t>
            </a:r>
            <a:r>
              <a:rPr lang="en-US" sz="2400" dirty="0" err="1" smtClean="0">
                <a:solidFill>
                  <a:schemeClr val="bg1"/>
                </a:solidFill>
              </a:rPr>
              <a:t>Jy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95237" name="Picture 6" descr="WS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69925"/>
            <a:ext cx="1981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Line 7"/>
          <p:cNvSpPr>
            <a:spLocks noChangeShapeType="1"/>
          </p:cNvSpPr>
          <p:nvPr/>
        </p:nvSpPr>
        <p:spPr bwMode="auto">
          <a:xfrm>
            <a:off x="381000" y="2614613"/>
            <a:ext cx="2590800" cy="814387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Line 8"/>
          <p:cNvSpPr>
            <a:spLocks noChangeShapeType="1"/>
          </p:cNvSpPr>
          <p:nvPr/>
        </p:nvSpPr>
        <p:spPr bwMode="auto">
          <a:xfrm>
            <a:off x="2362200" y="669925"/>
            <a:ext cx="838200" cy="2354263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TextBox 11"/>
          <p:cNvSpPr txBox="1">
            <a:spLocks noChangeArrowheads="1"/>
          </p:cNvSpPr>
          <p:nvPr/>
        </p:nvSpPr>
        <p:spPr bwMode="auto">
          <a:xfrm>
            <a:off x="6172200" y="42481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Haslam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Eberg</a:t>
            </a:r>
            <a:r>
              <a:rPr lang="en-US" dirty="0">
                <a:solidFill>
                  <a:schemeClr val="bg1"/>
                </a:solidFill>
              </a:rPr>
              <a:t> 408MHz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7" name="Picture 5" descr="sp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28788"/>
            <a:ext cx="4572000" cy="4291012"/>
          </a:xfrm>
          <a:prstGeom prst="rect">
            <a:avLst/>
          </a:prstGeom>
          <a:noFill/>
        </p:spPr>
      </p:pic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0" y="0"/>
            <a:ext cx="86868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Solution: spectral decomposition </a:t>
            </a:r>
            <a:r>
              <a:rPr lang="en-US">
                <a:solidFill>
                  <a:schemeClr val="bg1"/>
                </a:solidFill>
              </a:rPr>
              <a:t>(eg. Morales, Gnedin…)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>
                <a:solidFill>
                  <a:schemeClr val="bg1"/>
                </a:solidFill>
              </a:rPr>
              <a:t> Foreground = non-thermal = featureless over ~ 100’s MHz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>
                <a:solidFill>
                  <a:schemeClr val="bg1"/>
                </a:solidFill>
              </a:rPr>
              <a:t> Signal = fine scale structure on scales ~ few MHz</a:t>
            </a: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715000" y="2332038"/>
            <a:ext cx="3276600" cy="2925762"/>
            <a:chOff x="384" y="1296"/>
            <a:chExt cx="2064" cy="1843"/>
          </a:xfrm>
        </p:grpSpPr>
        <p:sp>
          <p:nvSpPr>
            <p:cNvPr id="484358" name="Text Box 6"/>
            <p:cNvSpPr txBox="1">
              <a:spLocks noChangeArrowheads="1"/>
            </p:cNvSpPr>
            <p:nvPr/>
          </p:nvSpPr>
          <p:spPr bwMode="auto">
            <a:xfrm>
              <a:off x="384" y="2889"/>
              <a:ext cx="19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10’ FoV;  SKA 1000hrs</a:t>
              </a:r>
              <a:endParaRPr lang="en-US" sz="1800"/>
            </a:p>
          </p:txBody>
        </p:sp>
        <p:sp>
          <p:nvSpPr>
            <p:cNvPr id="484366" name="Text Box 14"/>
            <p:cNvSpPr txBox="1">
              <a:spLocks noChangeArrowheads="1"/>
            </p:cNvSpPr>
            <p:nvPr/>
          </p:nvSpPr>
          <p:spPr bwMode="auto">
            <a:xfrm>
              <a:off x="432" y="1296"/>
              <a:ext cx="2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Signal/Sky ~ 2e-5</a:t>
              </a:r>
              <a:endParaRPr lang="en-US" sz="1800"/>
            </a:p>
          </p:txBody>
        </p:sp>
      </p:grpSp>
      <p:pic>
        <p:nvPicPr>
          <p:cNvPr id="484367" name="Picture 15" descr="carillif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3388"/>
            <a:ext cx="4267200" cy="4164012"/>
          </a:xfrm>
          <a:prstGeom prst="rect">
            <a:avLst/>
          </a:prstGeom>
          <a:noFill/>
        </p:spPr>
      </p:pic>
      <p:sp>
        <p:nvSpPr>
          <p:cNvPr id="484368" name="Text Box 16"/>
          <p:cNvSpPr txBox="1">
            <a:spLocks noChangeArrowheads="1"/>
          </p:cNvSpPr>
          <p:nvPr/>
        </p:nvSpPr>
        <p:spPr bwMode="auto">
          <a:xfrm>
            <a:off x="2819400" y="1905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Cygnus A </a:t>
            </a:r>
          </a:p>
        </p:txBody>
      </p:sp>
      <p:sp>
        <p:nvSpPr>
          <p:cNvPr id="484370" name="Text Box 18"/>
          <p:cNvSpPr txBox="1">
            <a:spLocks noChangeArrowheads="1"/>
          </p:cNvSpPr>
          <p:nvPr/>
        </p:nvSpPr>
        <p:spPr bwMode="auto">
          <a:xfrm>
            <a:off x="228600" y="541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500MHz</a:t>
            </a:r>
          </a:p>
        </p:txBody>
      </p:sp>
      <p:sp>
        <p:nvSpPr>
          <p:cNvPr id="484371" name="Text Box 19"/>
          <p:cNvSpPr txBox="1">
            <a:spLocks noChangeArrowheads="1"/>
          </p:cNvSpPr>
          <p:nvPr/>
        </p:nvSpPr>
        <p:spPr bwMode="auto">
          <a:xfrm>
            <a:off x="3352800" y="5410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5000MHz</a:t>
            </a:r>
          </a:p>
        </p:txBody>
      </p:sp>
      <p:sp>
        <p:nvSpPr>
          <p:cNvPr id="484372" name="Text Box 20"/>
          <p:cNvSpPr txBox="1">
            <a:spLocks noChangeArrowheads="1"/>
          </p:cNvSpPr>
          <p:nvPr/>
        </p:nvSpPr>
        <p:spPr bwMode="auto">
          <a:xfrm>
            <a:off x="381000" y="6172200"/>
            <a:ext cx="836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Requires gain calibration to  ~ 0.1% accuracy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647700" y="5638800"/>
            <a:ext cx="7962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Speed of light in ionosphere is </a:t>
            </a:r>
            <a:r>
              <a:rPr lang="en-US" sz="2400" dirty="0" err="1">
                <a:solidFill>
                  <a:schemeClr val="bg1"/>
                </a:solidFill>
                <a:sym typeface="Symbol" charset="2"/>
              </a:rPr>
              <a:t></a:t>
            </a:r>
            <a:r>
              <a:rPr lang="en-US" sz="240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dependent function of n</a:t>
            </a:r>
            <a:r>
              <a:rPr lang="en-US" sz="2400" baseline="-25000" dirty="0">
                <a:solidFill>
                  <a:schemeClr val="bg1"/>
                </a:solidFill>
              </a:rPr>
              <a:t>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Phase (path length) variation proportional to wavelength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endParaRPr lang="en-US" sz="2400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304800" y="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Challenge II:  </a:t>
            </a:r>
            <a:r>
              <a:rPr lang="en-US" sz="2800" dirty="0" err="1">
                <a:solidFill>
                  <a:schemeClr val="bg1"/>
                </a:solidFill>
              </a:rPr>
              <a:t>Ionospheric</a:t>
            </a:r>
            <a:r>
              <a:rPr lang="en-US" sz="2800" dirty="0">
                <a:solidFill>
                  <a:schemeClr val="bg1"/>
                </a:solidFill>
              </a:rPr>
              <a:t> phase errors – varying </a:t>
            </a:r>
            <a:r>
              <a:rPr lang="en-US" sz="2800" dirty="0" err="1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- content</a:t>
            </a:r>
            <a:endParaRPr lang="en-US" sz="1800" dirty="0"/>
          </a:p>
        </p:txBody>
      </p:sp>
      <p:pic>
        <p:nvPicPr>
          <p:cNvPr id="619532" name="Picture 12" descr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25488"/>
            <a:ext cx="6545263" cy="467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858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‘</a:t>
            </a:r>
            <a:r>
              <a:rPr lang="en-US" sz="1600" dirty="0" err="1" smtClean="0"/>
              <a:t>Isoplanatic</a:t>
            </a:r>
            <a:r>
              <a:rPr lang="en-US" sz="1600" dirty="0" smtClean="0"/>
              <a:t> patch’ = few deg = few km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838200"/>
            <a:ext cx="373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TIDs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‘fuzz-out’ sources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Solution:</a:t>
            </a:r>
            <a:r>
              <a:rPr lang="en-US" sz="2400" dirty="0" smtClean="0">
                <a:solidFill>
                  <a:schemeClr val="bg1"/>
                </a:solidFill>
              </a:rPr>
              <a:t> spatial/temporal calibration = Wide </a:t>
            </a:r>
            <a:r>
              <a:rPr lang="en-US" sz="2400" dirty="0">
                <a:solidFill>
                  <a:schemeClr val="bg1"/>
                </a:solidFill>
              </a:rPr>
              <a:t>field ‘rubber screen’ phase self-calibration using data-rich sky</a:t>
            </a:r>
            <a:endParaRPr lang="en-US" sz="2400" dirty="0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304800" y="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chemeClr val="bg1"/>
                </a:solidFill>
              </a:rPr>
              <a:t>Challenge II: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Ionospheric</a:t>
            </a:r>
            <a:r>
              <a:rPr lang="en-US" sz="2800" dirty="0" smtClean="0">
                <a:solidFill>
                  <a:schemeClr val="bg1"/>
                </a:solidFill>
              </a:rPr>
              <a:t> ‘seeing’</a:t>
            </a:r>
            <a:endParaRPr lang="en-US" sz="1800" dirty="0"/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4419600" y="6096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Virgo A   VLA 74 MHz   Lane + 02</a:t>
            </a:r>
            <a:endParaRPr lang="en-US" sz="1800"/>
          </a:p>
        </p:txBody>
      </p:sp>
      <p:pic>
        <p:nvPicPr>
          <p:cNvPr id="97285" name="Picture 5" descr="/Users/ccarilli/TALKS/EOR/Vir_A-shor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19113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Line 7"/>
          <p:cNvSpPr>
            <a:spLocks noChangeShapeType="1"/>
          </p:cNvSpPr>
          <p:nvPr/>
        </p:nvSpPr>
        <p:spPr bwMode="auto">
          <a:xfrm>
            <a:off x="3733800" y="5776913"/>
            <a:ext cx="5257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5867400" y="5776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15’</a:t>
            </a: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7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snapsho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0" y="14288"/>
            <a:ext cx="9144000" cy="519112"/>
          </a:xfrm>
          <a:prstGeom prst="rect">
            <a:avLst/>
          </a:prstGeom>
          <a:solidFill>
            <a:srgbClr val="17149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Challenge III:  Interference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100 MHz z=13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458075" y="1600200"/>
            <a:ext cx="138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200 MHz z=6</a:t>
            </a:r>
          </a:p>
        </p:txBody>
      </p:sp>
      <p:sp>
        <p:nvSpPr>
          <p:cNvPr id="99334" name="Text Box 13"/>
          <p:cNvSpPr txBox="1">
            <a:spLocks noChangeArrowheads="1"/>
          </p:cNvSpPr>
          <p:nvPr/>
        </p:nvSpPr>
        <p:spPr bwMode="auto">
          <a:xfrm>
            <a:off x="5029200" y="2971800"/>
            <a:ext cx="411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Solutions -- RFI Mitigation (Ellingson06)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Digital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smtClean="0">
                <a:solidFill>
                  <a:schemeClr val="bg1"/>
                </a:solidFill>
              </a:rPr>
              <a:t>Fourier) </a:t>
            </a:r>
            <a:r>
              <a:rPr lang="en-US" sz="2400" dirty="0">
                <a:solidFill>
                  <a:schemeClr val="bg1"/>
                </a:solidFill>
              </a:rPr>
              <a:t>filtering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Beam </a:t>
            </a:r>
            <a:r>
              <a:rPr lang="en-US" sz="2400" dirty="0" err="1">
                <a:solidFill>
                  <a:schemeClr val="bg1"/>
                </a:solidFill>
              </a:rPr>
              <a:t>nulling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Real-time ‘reference beam’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LOCATION!</a:t>
            </a:r>
            <a:endParaRPr lang="en-US" sz="2400" dirty="0"/>
          </a:p>
        </p:txBody>
      </p:sp>
      <p:pic>
        <p:nvPicPr>
          <p:cNvPr id="9933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4937125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9336" name="Straight Arrow Connector 10"/>
          <p:cNvCxnSpPr>
            <a:cxnSpLocks noChangeShapeType="1"/>
          </p:cNvCxnSpPr>
          <p:nvPr/>
        </p:nvCxnSpPr>
        <p:spPr bwMode="auto">
          <a:xfrm rot="5400000">
            <a:off x="1600200" y="2362200"/>
            <a:ext cx="1143000" cy="533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99337" name="Straight Arrow Connector 12"/>
          <p:cNvCxnSpPr>
            <a:cxnSpLocks noChangeShapeType="1"/>
          </p:cNvCxnSpPr>
          <p:nvPr/>
        </p:nvCxnSpPr>
        <p:spPr bwMode="auto">
          <a:xfrm rot="5400000">
            <a:off x="876300" y="2247900"/>
            <a:ext cx="2514600" cy="2133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9338" name="Straight Arrow Connector 16"/>
          <p:cNvCxnSpPr>
            <a:cxnSpLocks noChangeShapeType="1"/>
          </p:cNvCxnSpPr>
          <p:nvPr/>
        </p:nvCxnSpPr>
        <p:spPr bwMode="auto">
          <a:xfrm rot="5400000">
            <a:off x="1371600" y="2362200"/>
            <a:ext cx="3429000" cy="2819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9339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4191000" y="2057400"/>
            <a:ext cx="3267075" cy="3200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99340" name="TextBox 22"/>
          <p:cNvSpPr txBox="1">
            <a:spLocks noChangeArrowheads="1"/>
          </p:cNvSpPr>
          <p:nvPr/>
        </p:nvSpPr>
        <p:spPr bwMode="auto">
          <a:xfrm>
            <a:off x="1676400" y="3589338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Aircraft</a:t>
            </a:r>
          </a:p>
        </p:txBody>
      </p:sp>
      <p:sp>
        <p:nvSpPr>
          <p:cNvPr id="99341" name="TextBox 23"/>
          <p:cNvSpPr txBox="1">
            <a:spLocks noChangeArrowheads="1"/>
          </p:cNvSpPr>
          <p:nvPr/>
        </p:nvSpPr>
        <p:spPr bwMode="auto">
          <a:xfrm>
            <a:off x="2895600" y="3886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/>
              <a:t>Orbcomm</a:t>
            </a:r>
            <a:endParaRPr lang="en-US" sz="1800" dirty="0"/>
          </a:p>
        </p:txBody>
      </p:sp>
      <p:sp>
        <p:nvSpPr>
          <p:cNvPr id="99342" name="TextBox 25"/>
          <p:cNvSpPr txBox="1">
            <a:spLocks noChangeArrowheads="1"/>
          </p:cNvSpPr>
          <p:nvPr/>
        </p:nvSpPr>
        <p:spPr bwMode="auto">
          <a:xfrm>
            <a:off x="4076700" y="4419600"/>
            <a:ext cx="105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33400" y="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Big Bang  </a:t>
            </a:r>
            <a:r>
              <a:rPr lang="en-US" b="1" dirty="0" err="1" smtClean="0"/>
              <a:t>f(HI</a:t>
            </a:r>
            <a:r>
              <a:rPr lang="en-US" b="1" dirty="0" smtClean="0"/>
              <a:t>) ~ 0</a:t>
            </a:r>
            <a:endParaRPr lang="en-US" b="1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1144588"/>
            <a:ext cx="2895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f(HI</a:t>
            </a:r>
            <a:r>
              <a:rPr lang="en-US" b="1" dirty="0" smtClean="0">
                <a:solidFill>
                  <a:schemeClr val="bg1"/>
                </a:solidFill>
              </a:rPr>
              <a:t>) ~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5067300"/>
            <a:ext cx="274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</a:t>
            </a:r>
            <a:r>
              <a:rPr lang="en-US" b="1" dirty="0" err="1">
                <a:solidFill>
                  <a:schemeClr val="bg1"/>
                </a:solidFill>
              </a:rPr>
              <a:t>(HI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~ </a:t>
            </a: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b="1" baseline="30000" dirty="0">
                <a:solidFill>
                  <a:schemeClr val="bg1"/>
                </a:solidFill>
              </a:rPr>
              <a:t>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9620" y="-19854"/>
            <a:ext cx="508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History of Baryons (mostly hydrogen)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925022" y="3620220"/>
            <a:ext cx="5865964" cy="15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26" idx="1"/>
          </p:cNvCxnSpPr>
          <p:nvPr/>
        </p:nvCxnSpPr>
        <p:spPr bwMode="auto">
          <a:xfrm rot="10800000" flipH="1" flipV="1">
            <a:off x="4419599" y="688033"/>
            <a:ext cx="1" cy="5865166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95800" y="2514600"/>
            <a:ext cx="2362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Cosmic time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(Cosmic expansion)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2489537"/>
            <a:ext cx="167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Redshift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5720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0.4 </a:t>
            </a:r>
            <a:r>
              <a:rPr lang="en-US" sz="2400" dirty="0" err="1" smtClean="0">
                <a:solidFill>
                  <a:srgbClr val="FFFFFF"/>
                </a:solidFill>
              </a:rPr>
              <a:t>Myr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6172200"/>
            <a:ext cx="144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13.6Gyr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4181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Recombination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3276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Reionization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5789" y="45720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1000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622929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4171890"/>
            <a:ext cx="167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7 to 15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417189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0.8 </a:t>
            </a:r>
            <a:r>
              <a:rPr lang="en-US" sz="2400" dirty="0" err="1" smtClean="0">
                <a:solidFill>
                  <a:srgbClr val="FFFFFF"/>
                </a:solidFill>
              </a:rPr>
              <a:t>Gyr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24" y="1676400"/>
            <a:ext cx="4885876" cy="3454400"/>
          </a:xfrm>
          <a:prstGeom prst="rect">
            <a:avLst/>
          </a:prstGeom>
        </p:spPr>
      </p:pic>
      <p:pic>
        <p:nvPicPr>
          <p:cNvPr id="101378" name="Picture 2" descr="010_7-Mounted-Dipo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VLA-VHF:  180 – 200 MHz Prime focus X-dipole </a:t>
            </a:r>
            <a:r>
              <a:rPr lang="en-US" sz="2400">
                <a:solidFill>
                  <a:schemeClr val="bg1"/>
                </a:solidFill>
              </a:rPr>
              <a:t>Greenhill, Blundell (SAO); Carilli, Perley (NRAO)</a:t>
            </a:r>
            <a:endParaRPr lang="en-US" sz="2400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4191000" y="1676400"/>
            <a:ext cx="1219200" cy="7112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V="1">
            <a:off x="4191000" y="2540000"/>
            <a:ext cx="1219200" cy="19304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2400" y="1062335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Leverage: existing telescopes, IF, </a:t>
            </a:r>
            <a:r>
              <a:rPr lang="en-US" sz="2400" dirty="0" err="1">
                <a:solidFill>
                  <a:schemeClr val="bg1"/>
                </a:solidFill>
              </a:rPr>
              <a:t>correlator</a:t>
            </a:r>
            <a:r>
              <a:rPr lang="en-US" sz="2400" dirty="0">
                <a:solidFill>
                  <a:schemeClr val="bg1"/>
                </a:solidFill>
              </a:rPr>
              <a:t>, operations</a:t>
            </a:r>
            <a:endParaRPr lang="en-US" sz="2800" dirty="0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76200" y="4595813"/>
            <a:ext cx="4495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$110K</a:t>
            </a:r>
            <a:r>
              <a:rPr lang="en-US" dirty="0" smtClean="0">
                <a:solidFill>
                  <a:schemeClr val="bg1"/>
                </a:solidFill>
              </a:rPr>
              <a:t> design and construction 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First light: Feb 16, 05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Four </a:t>
            </a:r>
            <a:r>
              <a:rPr lang="en-US" dirty="0">
                <a:solidFill>
                  <a:schemeClr val="bg1"/>
                </a:solidFill>
              </a:rPr>
              <a:t>element </a:t>
            </a:r>
            <a:r>
              <a:rPr lang="en-US" dirty="0" err="1">
                <a:solidFill>
                  <a:schemeClr val="bg1"/>
                </a:solidFill>
              </a:rPr>
              <a:t>interferometry</a:t>
            </a:r>
            <a:r>
              <a:rPr lang="en-US" dirty="0">
                <a:solidFill>
                  <a:schemeClr val="bg1"/>
                </a:solidFill>
              </a:rPr>
              <a:t>: May 05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Goal: first </a:t>
            </a:r>
            <a:r>
              <a:rPr lang="en-US" dirty="0">
                <a:solidFill>
                  <a:schemeClr val="bg1"/>
                </a:solidFill>
              </a:rPr>
              <a:t>CSS </a:t>
            </a:r>
            <a:r>
              <a:rPr lang="en-US" dirty="0" smtClean="0">
                <a:solidFill>
                  <a:schemeClr val="bg1"/>
                </a:solidFill>
              </a:rPr>
              <a:t>detection Winter </a:t>
            </a:r>
            <a:r>
              <a:rPr lang="en-US" dirty="0">
                <a:solidFill>
                  <a:schemeClr val="bg1"/>
                </a:solidFill>
              </a:rPr>
              <a:t>06/07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828800" y="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Project abandoned: Digital TV</a:t>
            </a:r>
            <a:endParaRPr lang="en-US" sz="2400">
              <a:solidFill>
                <a:schemeClr val="bg2"/>
              </a:solidFill>
            </a:endParaRPr>
          </a:p>
        </p:txBody>
      </p:sp>
      <p:pic>
        <p:nvPicPr>
          <p:cNvPr id="103427" name="Picture 3" descr="Ant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1534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00000"/>
                </a:solidFill>
              </a:rPr>
              <a:t>KNMD Ch 9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00000"/>
                </a:solidFill>
              </a:rPr>
              <a:t>150W at 100km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3314700" y="58293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34594" y="5791200"/>
            <a:ext cx="228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 line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9"/>
          <p:cNvSpPr txBox="1">
            <a:spLocks noChangeArrowheads="1"/>
          </p:cNvSpPr>
          <p:nvPr/>
        </p:nvSpPr>
        <p:spPr bwMode="auto">
          <a:xfrm>
            <a:off x="0" y="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RFI mitigation: location, location location…</a:t>
            </a:r>
            <a:endParaRPr lang="en-US" sz="2400"/>
          </a:p>
        </p:txBody>
      </p:sp>
      <p:pic>
        <p:nvPicPr>
          <p:cNvPr id="105475" name="Picture 10" descr="three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9906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11"/>
          <p:cNvSpPr txBox="1">
            <a:spLocks noChangeArrowheads="1"/>
          </p:cNvSpPr>
          <p:nvPr/>
        </p:nvSpPr>
        <p:spPr bwMode="auto">
          <a:xfrm>
            <a:off x="6858000" y="1447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100 people </a:t>
            </a:r>
            <a:r>
              <a:rPr lang="en-US" sz="1800" dirty="0" smtClean="0"/>
              <a:t>km</a:t>
            </a:r>
            <a:r>
              <a:rPr lang="en-US" sz="1800" baseline="30000" dirty="0" smtClean="0"/>
              <a:t>-</a:t>
            </a:r>
            <a:r>
              <a:rPr lang="en-US" sz="1800" baseline="30000" dirty="0"/>
              <a:t>2</a:t>
            </a:r>
          </a:p>
        </p:txBody>
      </p:sp>
      <p:sp>
        <p:nvSpPr>
          <p:cNvPr id="105477" name="Text Box 12"/>
          <p:cNvSpPr txBox="1">
            <a:spLocks noChangeArrowheads="1"/>
          </p:cNvSpPr>
          <p:nvPr/>
        </p:nvSpPr>
        <p:spPr bwMode="auto">
          <a:xfrm>
            <a:off x="6858000" y="2819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1 </a:t>
            </a:r>
            <a:r>
              <a:rPr lang="en-US" sz="1800" dirty="0" smtClean="0"/>
              <a:t>km</a:t>
            </a:r>
            <a:r>
              <a:rPr lang="en-US" sz="1800" baseline="30000" dirty="0" smtClean="0"/>
              <a:t>-</a:t>
            </a:r>
            <a:r>
              <a:rPr lang="en-US" sz="1800" baseline="30000" dirty="0"/>
              <a:t>2</a:t>
            </a:r>
          </a:p>
        </p:txBody>
      </p:sp>
      <p:sp>
        <p:nvSpPr>
          <p:cNvPr id="105478" name="Text Box 13"/>
          <p:cNvSpPr txBox="1">
            <a:spLocks noChangeArrowheads="1"/>
          </p:cNvSpPr>
          <p:nvPr/>
        </p:nvSpPr>
        <p:spPr bwMode="auto">
          <a:xfrm>
            <a:off x="6858000" y="4419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0.01 </a:t>
            </a:r>
            <a:r>
              <a:rPr lang="en-US" sz="1800" dirty="0" smtClean="0"/>
              <a:t>km</a:t>
            </a:r>
            <a:r>
              <a:rPr lang="en-US" sz="1800" baseline="30000" dirty="0" smtClean="0"/>
              <a:t>-</a:t>
            </a:r>
            <a:r>
              <a:rPr lang="en-US" sz="1800" baseline="30000" dirty="0"/>
              <a:t>2</a:t>
            </a:r>
          </a:p>
        </p:txBody>
      </p:sp>
      <p:pic>
        <p:nvPicPr>
          <p:cNvPr id="105479" name="Picture 14" descr="WA_map_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3663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Line 15"/>
          <p:cNvSpPr>
            <a:spLocks noChangeShapeType="1"/>
          </p:cNvSpPr>
          <p:nvPr/>
        </p:nvSpPr>
        <p:spPr bwMode="auto">
          <a:xfrm>
            <a:off x="2209800" y="3352800"/>
            <a:ext cx="3886200" cy="198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1" name="Text Box 16"/>
          <p:cNvSpPr txBox="1">
            <a:spLocks noChangeArrowheads="1"/>
          </p:cNvSpPr>
          <p:nvPr/>
        </p:nvSpPr>
        <p:spPr bwMode="auto">
          <a:xfrm>
            <a:off x="4114800" y="6338888"/>
            <a:ext cx="502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Chippendale &amp; Beresford 2007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5486400" y="27875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~VLA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SA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-4843" y="0"/>
            <a:ext cx="9153686" cy="6858000"/>
          </a:xfrm>
          <a:prstGeom prst="rect">
            <a:avLst/>
          </a:prstGeom>
        </p:spPr>
      </p:pic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152400" y="-76200"/>
            <a:ext cx="896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PAPER: Precisions </a:t>
            </a:r>
            <a:r>
              <a:rPr lang="en-US" sz="2800" dirty="0">
                <a:solidFill>
                  <a:srgbClr val="000000"/>
                </a:solidFill>
              </a:rPr>
              <a:t>Array to Probe the Epoch of </a:t>
            </a:r>
            <a:r>
              <a:rPr lang="en-US" sz="2800" dirty="0" err="1">
                <a:solidFill>
                  <a:srgbClr val="000000"/>
                </a:solidFill>
              </a:rPr>
              <a:t>Reionization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PIs </a:t>
            </a:r>
            <a:r>
              <a:rPr lang="en-US" sz="2800" dirty="0">
                <a:solidFill>
                  <a:srgbClr val="000000"/>
                </a:solidFill>
              </a:rPr>
              <a:t>Backer (UCB), Bradley (NRAO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see Parsons et al. 2010</a:t>
            </a: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0" y="3810000"/>
            <a:ext cx="7162800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Optimize for </a:t>
            </a:r>
            <a:r>
              <a:rPr lang="en-US" sz="2400" dirty="0" err="1">
                <a:solidFill>
                  <a:srgbClr val="FFFF00"/>
                </a:solidFill>
              </a:rPr>
              <a:t>reionization</a:t>
            </a:r>
            <a:r>
              <a:rPr lang="en-US" sz="2400" dirty="0">
                <a:solidFill>
                  <a:srgbClr val="FFFF00"/>
                </a:solidFill>
              </a:rPr>
              <a:t> PS/CSS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FoV</a:t>
            </a:r>
            <a:r>
              <a:rPr lang="en-US" sz="2400" dirty="0">
                <a:solidFill>
                  <a:srgbClr val="FFFF00"/>
                </a:solidFill>
              </a:rPr>
              <a:t> ~</a:t>
            </a:r>
            <a:r>
              <a:rPr lang="en-US" sz="2400" dirty="0" smtClean="0">
                <a:solidFill>
                  <a:srgbClr val="FFFF00"/>
                </a:solidFill>
              </a:rPr>
              <a:t> 40deg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baselines</a:t>
            </a:r>
            <a:r>
              <a:rPr lang="en-US" sz="2400" dirty="0" smtClean="0">
                <a:solidFill>
                  <a:srgbClr val="FFFF00"/>
                </a:solidFill>
              </a:rPr>
              <a:t> ≤ 0.6km</a:t>
            </a: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Engineering array in RQ zone, </a:t>
            </a:r>
            <a:r>
              <a:rPr lang="en-US" sz="2400" dirty="0" err="1" smtClean="0">
                <a:solidFill>
                  <a:srgbClr val="FFFF00"/>
                </a:solidFill>
              </a:rPr>
              <a:t>Greenbank</a:t>
            </a:r>
            <a:r>
              <a:rPr lang="en-US" sz="2400" dirty="0" smtClean="0">
                <a:solidFill>
                  <a:srgbClr val="FFFF00"/>
                </a:solidFill>
              </a:rPr>
              <a:t> 16 </a:t>
            </a:r>
            <a:r>
              <a:rPr lang="en-US" sz="2400" dirty="0">
                <a:solidFill>
                  <a:srgbClr val="FFFF00"/>
                </a:solidFill>
              </a:rPr>
              <a:t>stations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 charset="2"/>
              </a:rPr>
              <a:t> Science array in Karoo, South Africa   64 stations </a:t>
            </a:r>
            <a:endParaRPr lang="en-US" dirty="0">
              <a:solidFill>
                <a:srgbClr val="FFFF00"/>
              </a:solidFill>
              <a:latin typeface="Arial" charset="0"/>
              <a:sym typeface="Wingdings" charset="2"/>
            </a:endParaRPr>
          </a:p>
        </p:txBody>
      </p:sp>
      <p:pic>
        <p:nvPicPr>
          <p:cNvPr id="10" name="Picture 9" descr="Screen shot 2010-03-23 at 3.23.28 PM.png"/>
          <p:cNvPicPr>
            <a:picLocks noChangeAspect="1"/>
          </p:cNvPicPr>
          <p:nvPr/>
        </p:nvPicPr>
        <p:blipFill>
          <a:blip r:embed="rId3">
            <a:lum bright="6000" contrast="-2000"/>
          </a:blip>
          <a:stretch>
            <a:fillRect/>
          </a:stretch>
        </p:blipFill>
        <p:spPr>
          <a:xfrm>
            <a:off x="6019800" y="533400"/>
            <a:ext cx="2822610" cy="2120900"/>
          </a:xfrm>
          <a:prstGeom prst="rect">
            <a:avLst/>
          </a:prstGeom>
        </p:spPr>
      </p:pic>
      <p:pic>
        <p:nvPicPr>
          <p:cNvPr id="12" name="Picture 11" descr="Screen shot 2010-03-23 at 3.23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025900"/>
            <a:ext cx="1663904" cy="222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2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0" y="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PAPER: Staged Engineering</a:t>
            </a:r>
            <a:endParaRPr lang="en-US" sz="1800"/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0" y="539750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Broad band sleeve dipole + flaps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FPGA-based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correlator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from Berkeley wireless lab  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systematically tackle foregrounds, ionosphere, interference</a:t>
            </a:r>
            <a:endParaRPr lang="en-US" sz="1800" dirty="0"/>
          </a:p>
        </p:txBody>
      </p:sp>
      <p:pic>
        <p:nvPicPr>
          <p:cNvPr id="108549" name="Picture 4" descr="Receiver_Response"/>
          <p:cNvPicPr>
            <a:picLocks noChangeAspect="1" noChangeArrowheads="1"/>
          </p:cNvPicPr>
          <p:nvPr/>
        </p:nvPicPr>
        <p:blipFill>
          <a:blip r:embed="rId4">
            <a:lum bright="-26000" contrast="54000"/>
          </a:blip>
          <a:srcRect/>
          <a:stretch>
            <a:fillRect/>
          </a:stretch>
        </p:blipFill>
        <p:spPr bwMode="auto">
          <a:xfrm>
            <a:off x="5486400" y="2727325"/>
            <a:ext cx="36576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5715000" y="3976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100MHz</a:t>
            </a:r>
          </a:p>
        </p:txBody>
      </p:sp>
      <p:sp>
        <p:nvSpPr>
          <p:cNvPr id="108551" name="Text Box 6"/>
          <p:cNvSpPr txBox="1">
            <a:spLocks noChangeArrowheads="1"/>
          </p:cNvSpPr>
          <p:nvPr/>
        </p:nvSpPr>
        <p:spPr bwMode="auto">
          <a:xfrm>
            <a:off x="8077200" y="39766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200MHz</a:t>
            </a:r>
          </a:p>
        </p:txBody>
      </p:sp>
      <p:pic>
        <p:nvPicPr>
          <p:cNvPr id="108552" name="Picture 7" descr="be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46766"/>
            <a:ext cx="4267200" cy="25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3" name="Text Box 13"/>
          <p:cNvSpPr txBox="1">
            <a:spLocks noChangeArrowheads="1"/>
          </p:cNvSpPr>
          <p:nvPr/>
        </p:nvSpPr>
        <p:spPr bwMode="auto">
          <a:xfrm>
            <a:off x="304800" y="6400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BEE2: 5 FPGAs, 500 Gops/s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08554" name="Picture 11" descr="Picture 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587875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5" name="TextBox 12"/>
          <p:cNvSpPr txBox="1">
            <a:spLocks noChangeArrowheads="1"/>
          </p:cNvSpPr>
          <p:nvPr/>
        </p:nvSpPr>
        <p:spPr bwMode="auto">
          <a:xfrm>
            <a:off x="6248400" y="462915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Beam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3 at 8.26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953000" cy="4163957"/>
          </a:xfrm>
          <a:prstGeom prst="rect">
            <a:avLst/>
          </a:prstGeom>
        </p:spPr>
      </p:pic>
      <p:pic>
        <p:nvPicPr>
          <p:cNvPr id="4" name="Picture 3" descr="Screen shot 2010-03-23 at 8.36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84299"/>
            <a:ext cx="4191000" cy="3694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83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PAPER South Africa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100MHz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200MHz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5015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200MHz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100MHz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657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3096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OrbComm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019800" y="3657600"/>
            <a:ext cx="381000" cy="1456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934200" y="4106108"/>
            <a:ext cx="381000" cy="23729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0" y="4267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OrbComm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2273300" y="4114800"/>
            <a:ext cx="381000" cy="23729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44899" y="152400"/>
            <a:ext cx="47371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Interference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3 at 8.26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9" y="0"/>
            <a:ext cx="6962361" cy="5428281"/>
          </a:xfrm>
          <a:prstGeom prst="rect">
            <a:avLst/>
          </a:prstGeom>
        </p:spPr>
      </p:pic>
      <p:pic>
        <p:nvPicPr>
          <p:cNvPr id="3" name="Picture 2" descr="Screen shot 2010-03-23 at 8.24.2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39" y="4342619"/>
            <a:ext cx="3957761" cy="2693182"/>
          </a:xfrm>
          <a:prstGeom prst="rect">
            <a:avLst/>
          </a:prstGeom>
        </p:spPr>
      </p:pic>
      <p:pic>
        <p:nvPicPr>
          <p:cNvPr id="5" name="Picture 4" descr="Screen shot 2010-03-23 at 8.25.1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7461"/>
            <a:ext cx="3581400" cy="26105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16200000" flipH="1">
            <a:off x="275742" y="5914539"/>
            <a:ext cx="972519" cy="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5800" y="5619690"/>
            <a:ext cx="79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6076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16200000" flipH="1">
            <a:off x="2812164" y="4350635"/>
            <a:ext cx="3676714" cy="107144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648200" y="2667000"/>
            <a:ext cx="4495800" cy="165021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4114800" y="2667000"/>
            <a:ext cx="533400" cy="38099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31721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Detecting sources down to 1Jy (~2000x CSS signal)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PAPER SA Southern Sky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150MHz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 descr="nph-build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51054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8"/>
          <p:cNvSpPr txBox="1">
            <a:spLocks noChangeArrowheads="1"/>
          </p:cNvSpPr>
          <p:nvPr/>
        </p:nvSpPr>
        <p:spPr bwMode="auto">
          <a:xfrm>
            <a:off x="7581900" y="281940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RAE2 1973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3908" name="Text Box 9"/>
          <p:cNvSpPr txBox="1">
            <a:spLocks noChangeArrowheads="1"/>
          </p:cNvSpPr>
          <p:nvPr/>
        </p:nvSpPr>
        <p:spPr bwMode="auto">
          <a:xfrm>
            <a:off x="4114800" y="76200"/>
            <a:ext cx="487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Probing the Dark Ages using a Lunar low frequency array 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No interference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No ionosphere 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Only place to study dark ages (&lt; 60 MHz)</a:t>
            </a:r>
            <a:endParaRPr lang="en-US" sz="1800" dirty="0"/>
          </a:p>
        </p:txBody>
      </p:sp>
      <p:sp>
        <p:nvSpPr>
          <p:cNvPr id="123909" name="Text Box 11"/>
          <p:cNvSpPr txBox="1">
            <a:spLocks noChangeArrowheads="1"/>
          </p:cNvSpPr>
          <p:nvPr/>
        </p:nvSpPr>
        <p:spPr bwMode="auto">
          <a:xfrm>
            <a:off x="0" y="4830762"/>
            <a:ext cx="426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Recognized as top astronomy priority for NASA</a:t>
            </a:r>
            <a:r>
              <a:rPr lang="en-US" sz="2400" dirty="0" smtClean="0">
                <a:solidFill>
                  <a:schemeClr val="bg1"/>
                </a:solidFill>
              </a:rPr>
              <a:t> Lunar exploration program (</a:t>
            </a:r>
            <a:r>
              <a:rPr lang="en-US" sz="2400" dirty="0" err="1">
                <a:solidFill>
                  <a:schemeClr val="bg1"/>
                </a:solidFill>
              </a:rPr>
              <a:t>Livio</a:t>
            </a:r>
            <a:r>
              <a:rPr lang="en-US" sz="2400" dirty="0" smtClean="0">
                <a:solidFill>
                  <a:schemeClr val="bg1"/>
                </a:solidFill>
              </a:rPr>
              <a:t> ‘07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123911" name="TextBox 6"/>
          <p:cNvSpPr txBox="1">
            <a:spLocks noChangeArrowheads="1"/>
          </p:cNvSpPr>
          <p:nvPr/>
        </p:nvSpPr>
        <p:spPr bwMode="auto">
          <a:xfrm>
            <a:off x="6400800" y="38989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10MHz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0"/>
            <a:ext cx="4038600" cy="4298950"/>
            <a:chOff x="3408" y="0"/>
            <a:chExt cx="2352" cy="2448"/>
          </a:xfrm>
        </p:grpSpPr>
        <p:pic>
          <p:nvPicPr>
            <p:cNvPr id="9" name="Picture 3" descr="distglow-Moon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361" y="48"/>
              <a:ext cx="2448" cy="2351"/>
            </a:xfrm>
            <a:prstGeom prst="rect">
              <a:avLst/>
            </a:prstGeom>
            <a:noFill/>
          </p:spPr>
        </p:pic>
        <p:pic>
          <p:nvPicPr>
            <p:cNvPr id="10" name="Picture 4" descr="Dsot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0"/>
              <a:ext cx="1152" cy="1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Screen shot 2009-10-16 at 2.49.2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Box 3"/>
          <p:cNvSpPr txBox="1">
            <a:spLocks noChangeArrowheads="1"/>
          </p:cNvSpPr>
          <p:nvPr/>
        </p:nvSpPr>
        <p:spPr bwMode="auto">
          <a:xfrm>
            <a:off x="6248400" y="-80665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J. Burns, PI Colorado</a:t>
            </a:r>
          </a:p>
        </p:txBody>
      </p:sp>
      <p:pic>
        <p:nvPicPr>
          <p:cNvPr id="125957" name="Picture 5" descr="ksnap11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00388"/>
            <a:ext cx="59436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5816600" y="3860800"/>
            <a:ext cx="1295400" cy="1371600"/>
          </a:xfrm>
          <a:prstGeom prst="ellipse">
            <a:avLst/>
          </a:prstGeom>
          <a:noFill/>
          <a:ln w="28575">
            <a:solidFill>
              <a:srgbClr val="E4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9" name="TextBox 7"/>
          <p:cNvSpPr txBox="1">
            <a:spLocks noChangeArrowheads="1"/>
          </p:cNvSpPr>
          <p:nvPr/>
        </p:nvSpPr>
        <p:spPr bwMode="auto">
          <a:xfrm>
            <a:off x="0" y="3048000"/>
            <a:ext cx="3429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Design specs for a ‘dark ages’ low frequency array on Moon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Relies on future heavy lift capabilities of Ares V (65 tons to moon)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http://</a:t>
            </a:r>
            <a:r>
              <a:rPr lang="en-US" sz="2400" dirty="0" err="1">
                <a:solidFill>
                  <a:schemeClr val="bg1"/>
                </a:solidFill>
              </a:rPr>
              <a:t>lunar.colorado.edu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9" name="Picture 8" descr="Screen shot 2010-03-22 at 3.01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0"/>
            <a:ext cx="41021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Line 4"/>
          <p:cNvSpPr>
            <a:spLocks noChangeShapeType="1"/>
          </p:cNvSpPr>
          <p:nvPr/>
        </p:nvSpPr>
        <p:spPr bwMode="auto">
          <a:xfrm flipV="1">
            <a:off x="1905000" y="4327525"/>
            <a:ext cx="2755900" cy="203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0" y="100311"/>
            <a:ext cx="5334000" cy="630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Cosmic </a:t>
            </a:r>
            <a:r>
              <a:rPr lang="en-US" sz="2800" dirty="0" err="1" smtClean="0">
                <a:solidFill>
                  <a:srgbClr val="FFFFFF"/>
                </a:solidFill>
              </a:rPr>
              <a:t>reionization</a:t>
            </a:r>
            <a:r>
              <a:rPr lang="en-US" sz="2800" dirty="0" smtClean="0">
                <a:solidFill>
                  <a:srgbClr val="FFFFFF"/>
                </a:solidFill>
              </a:rPr>
              <a:t>: the last frontier in observational cosmology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First constraints: GP absorption + CMB large scale polarization =&gt; </a:t>
            </a:r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r>
              <a:rPr lang="en-US" sz="2400" dirty="0" smtClean="0">
                <a:solidFill>
                  <a:srgbClr val="FFFFFF"/>
                </a:solidFill>
              </a:rPr>
              <a:t> is a  complex process over </a:t>
            </a:r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15 to 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HI 21cm line is the most direct probe of </a:t>
            </a:r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r>
              <a:rPr lang="en-US" sz="2400" dirty="0" smtClean="0">
                <a:solidFill>
                  <a:srgbClr val="FFFFFF"/>
                </a:solidFill>
              </a:rPr>
              <a:t> and the dark 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Low freq pathfinders:</a:t>
            </a:r>
            <a:r>
              <a:rPr lang="en-US" sz="2400" dirty="0" smtClean="0">
                <a:solidFill>
                  <a:srgbClr val="FFFFFF"/>
                </a:solidFill>
              </a:rPr>
              <a:t> promise of first detection of HI </a:t>
            </a:r>
            <a:r>
              <a:rPr lang="en-US" sz="2400" dirty="0">
                <a:solidFill>
                  <a:srgbClr val="FFFFFF"/>
                </a:solidFill>
              </a:rPr>
              <a:t>21cm </a:t>
            </a:r>
            <a:r>
              <a:rPr lang="en-US" sz="2400" dirty="0" smtClean="0">
                <a:solidFill>
                  <a:srgbClr val="FFFFFF"/>
                </a:solidFill>
              </a:rPr>
              <a:t>signal from </a:t>
            </a:r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SKA:</a:t>
            </a:r>
            <a:r>
              <a:rPr lang="en-US" sz="2400" dirty="0" smtClean="0">
                <a:solidFill>
                  <a:srgbClr val="FFFFFF"/>
                </a:solidFill>
              </a:rPr>
              <a:t> ‘tomography’ of the evolution of the neutral IGM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LUNAR: probing the dark ages from the dark side of the moon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3200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3"/>
                </a:solidFill>
              </a:rPr>
              <a:t>Reionization</a:t>
            </a:r>
            <a:r>
              <a:rPr lang="en-US" sz="2400" dirty="0" smtClean="0">
                <a:solidFill>
                  <a:schemeClr val="accent3"/>
                </a:solidFill>
              </a:rPr>
              <a:t> (~ 1Gyr)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Dark Ages (&gt; 0.4Myr)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2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7150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16200000" flipH="1">
            <a:off x="6811965" y="4640263"/>
            <a:ext cx="1844672" cy="1219199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7167563" y="4983161"/>
            <a:ext cx="1844676" cy="533399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791325" y="280987"/>
            <a:ext cx="22002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Chris Carilli (NRAO)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Berlin June 29, 2005</a:t>
            </a:r>
          </a:p>
        </p:txBody>
      </p:sp>
      <p:pic>
        <p:nvPicPr>
          <p:cNvPr id="20" name="Picture 4" descr="300px-WMAP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620" y="268295"/>
            <a:ext cx="5084380" cy="29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971800" y="685800"/>
            <a:ext cx="2209800" cy="5857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6" descr="300px-WMA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429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495800" y="2979003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WMAP –</a:t>
            </a:r>
            <a:r>
              <a:rPr lang="en-US" sz="2400" dirty="0" smtClean="0">
                <a:solidFill>
                  <a:schemeClr val="bg1"/>
                </a:solidFill>
              </a:rPr>
              <a:t> imprint of primordial structure from the Big Bang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44181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Recombination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Early structure formation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9620" y="0"/>
            <a:ext cx="508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Cosmic microwave background radiation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_MG_5253"/>
          <p:cNvPicPr>
            <a:picLocks noChangeAspect="1" noChangeArrowheads="1"/>
          </p:cNvPicPr>
          <p:nvPr/>
        </p:nvPicPr>
        <p:blipFill>
          <a:blip r:embed="rId3">
            <a:lum bright="-10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8623300" y="5791200"/>
            <a:ext cx="38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US" sz="800">
                <a:solidFill>
                  <a:schemeClr val="bg1"/>
                </a:solidFill>
                <a:latin typeface="Arial" charset="0"/>
              </a:rPr>
              <a:t>ESO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/>
        </p:nvSpPr>
        <p:spPr bwMode="auto">
          <a:xfrm>
            <a:off x="76200" y="1447800"/>
            <a:ext cx="899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buFontTx/>
              <a:buNone/>
            </a:pPr>
            <a:r>
              <a:rPr lang="en-US" sz="8000">
                <a:solidFill>
                  <a:schemeClr val="bg1"/>
                </a:solidFill>
                <a:ea typeface="Arial Unicode MS" charset="0"/>
                <a:cs typeface="Arial Unicode MS" charset="0"/>
              </a:rPr>
              <a:t>END</a:t>
            </a:r>
            <a:endParaRPr lang="en-US">
              <a:solidFill>
                <a:srgbClr val="FFFF00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676400" y="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Sources responsible for </a:t>
            </a:r>
            <a:r>
              <a:rPr lang="en-US" sz="2800" dirty="0" err="1">
                <a:solidFill>
                  <a:schemeClr val="bg1"/>
                </a:solidFill>
              </a:rPr>
              <a:t>reionization</a:t>
            </a:r>
            <a:endParaRPr lang="en-US" sz="1800" dirty="0"/>
          </a:p>
        </p:txBody>
      </p:sp>
      <p:pic>
        <p:nvPicPr>
          <p:cNvPr id="131080" name="Picture 8" descr="Seq11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4071"/>
            <a:ext cx="8534400" cy="9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shot 2010-03-22 at 9.42.5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4369"/>
            <a:ext cx="5105400" cy="1211831"/>
          </a:xfrm>
          <a:prstGeom prst="rect">
            <a:avLst/>
          </a:prstGeom>
        </p:spPr>
      </p:pic>
      <p:pic>
        <p:nvPicPr>
          <p:cNvPr id="10" name="Picture 9" descr="Screen shot 2010-03-22 at 10.01.5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981200"/>
            <a:ext cx="3831469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5715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Note: quasars (SMBH) are insufficient to cause </a:t>
            </a:r>
            <a:r>
              <a:rPr lang="en-US" sz="2400" dirty="0" err="1" smtClean="0">
                <a:solidFill>
                  <a:schemeClr val="accent3"/>
                </a:solidFill>
              </a:rPr>
              <a:t>reionization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8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Galaxies at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&gt;7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038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HST/WFC3 </a:t>
            </a:r>
            <a:r>
              <a:rPr lang="en-US" dirty="0" err="1" smtClean="0">
                <a:solidFill>
                  <a:srgbClr val="FFFFFF"/>
                </a:solidFill>
              </a:rPr>
              <a:t>Bouwens</a:t>
            </a:r>
            <a:r>
              <a:rPr lang="en-US" dirty="0" smtClean="0">
                <a:solidFill>
                  <a:srgbClr val="FFFFFF"/>
                </a:solidFill>
              </a:rPr>
              <a:t> et al.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516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&lt;1um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&gt;1um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05000" y="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Reionization</a:t>
            </a:r>
            <a:r>
              <a:rPr lang="en-US" sz="2800" dirty="0" smtClean="0">
                <a:solidFill>
                  <a:schemeClr val="bg1"/>
                </a:solidFill>
              </a:rPr>
              <a:t> by normal galaxies</a:t>
            </a:r>
            <a:endParaRPr lang="en-US" sz="1800" dirty="0"/>
          </a:p>
        </p:txBody>
      </p:sp>
      <p:pic>
        <p:nvPicPr>
          <p:cNvPr id="9" name="Picture 8" descr="pastedGraphi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06500" y="693252"/>
            <a:ext cx="6489700" cy="4640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49338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Roberston</a:t>
            </a:r>
            <a:r>
              <a:rPr lang="en-US" dirty="0" smtClean="0"/>
              <a:t> + Ellis 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562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 ~ 7 requires </a:t>
            </a:r>
            <a:r>
              <a:rPr lang="en-US" sz="2800" dirty="0" err="1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esc</a:t>
            </a:r>
            <a:r>
              <a:rPr lang="en-US" sz="2800" baseline="-250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&gt; 0.2 and C &lt; 30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 ~ 8 requires </a:t>
            </a:r>
            <a:r>
              <a:rPr lang="en-US" sz="2800" dirty="0" err="1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esc</a:t>
            </a:r>
            <a:r>
              <a:rPr lang="en-US" sz="2800" dirty="0" smtClean="0">
                <a:solidFill>
                  <a:srgbClr val="FFFFFF"/>
                </a:solidFill>
              </a:rPr>
              <a:t> &gt; 0.2 and C &lt; 10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30900" y="1397000"/>
            <a:ext cx="1371600" cy="457200"/>
          </a:xfrm>
          <a:prstGeom prst="rect">
            <a:avLst/>
          </a:prstGeom>
          <a:solidFill>
            <a:srgbClr val="D2D2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07100" y="2032000"/>
            <a:ext cx="10033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4267200"/>
            <a:ext cx="1371600" cy="304800"/>
          </a:xfrm>
          <a:prstGeom prst="rect">
            <a:avLst/>
          </a:prstGeom>
          <a:solidFill>
            <a:srgbClr val="8B8B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ext Box 2"/>
          <p:cNvSpPr txBox="1">
            <a:spLocks noChangeArrowheads="1"/>
          </p:cNvSpPr>
          <p:nvPr/>
        </p:nvSpPr>
        <p:spPr bwMode="auto">
          <a:xfrm>
            <a:off x="1600200" y="904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Spin Temperature</a:t>
            </a:r>
            <a:endParaRPr lang="en-US"/>
          </a:p>
        </p:txBody>
      </p:sp>
      <p:graphicFrame>
        <p:nvGraphicFramePr>
          <p:cNvPr id="788484" name="Object 4"/>
          <p:cNvGraphicFramePr>
            <a:graphicFrameLocks noChangeAspect="1"/>
          </p:cNvGraphicFramePr>
          <p:nvPr/>
        </p:nvGraphicFramePr>
        <p:xfrm>
          <a:off x="457200" y="762000"/>
          <a:ext cx="3276600" cy="1455738"/>
        </p:xfrm>
        <a:graphic>
          <a:graphicData uri="http://schemas.openxmlformats.org/presentationml/2006/ole">
            <p:oleObj spid="_x0000_s137218" name="Equation" r:id="rId4" imgW="914400" imgH="406400" progId="Equation.3">
              <p:embed/>
            </p:oleObj>
          </a:graphicData>
        </a:graphic>
      </p:graphicFrame>
      <p:sp>
        <p:nvSpPr>
          <p:cNvPr id="788485" name="Text Box 5"/>
          <p:cNvSpPr txBox="1">
            <a:spLocks noChangeArrowheads="1"/>
          </p:cNvSpPr>
          <p:nvPr/>
        </p:nvSpPr>
        <p:spPr bwMode="auto">
          <a:xfrm>
            <a:off x="76200" y="2590800"/>
            <a:ext cx="4343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Collisions </a:t>
            </a:r>
            <a:r>
              <a:rPr lang="en-US" dirty="0" err="1" smtClean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and atoms 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Ambient </a:t>
            </a:r>
            <a:r>
              <a:rPr lang="en-US" dirty="0">
                <a:solidFill>
                  <a:schemeClr val="bg1"/>
                </a:solidFill>
              </a:rPr>
              <a:t>photons (predominantly CMB)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Ly</a:t>
            </a:r>
            <a:r>
              <a:rPr lang="en-US" dirty="0" err="1">
                <a:solidFill>
                  <a:schemeClr val="bg1"/>
                </a:solidFill>
                <a:sym typeface="Symbol" charset="2"/>
              </a:rPr>
              <a:t></a:t>
            </a:r>
            <a:r>
              <a:rPr lang="en-US" dirty="0">
                <a:solidFill>
                  <a:schemeClr val="bg1"/>
                </a:solidFill>
              </a:rPr>
              <a:t> resonant scattering: </a:t>
            </a:r>
            <a:r>
              <a:rPr lang="en-US" dirty="0" err="1">
                <a:solidFill>
                  <a:schemeClr val="bg1"/>
                </a:solidFill>
              </a:rPr>
              <a:t>Wouthuysen</a:t>
            </a:r>
            <a:r>
              <a:rPr lang="en-US" dirty="0">
                <a:solidFill>
                  <a:schemeClr val="bg1"/>
                </a:solidFill>
              </a:rPr>
              <a:t>-Field effect = mixing of 1S HF levels through resonant scattering of </a:t>
            </a:r>
            <a:r>
              <a:rPr lang="en-US" dirty="0" err="1">
                <a:solidFill>
                  <a:schemeClr val="bg1"/>
                </a:solidFill>
              </a:rPr>
              <a:t>Ly</a:t>
            </a:r>
            <a:r>
              <a:rPr lang="en-US" dirty="0" err="1">
                <a:solidFill>
                  <a:schemeClr val="bg1"/>
                </a:solidFill>
                <a:sym typeface="Symbol" charset="2"/>
              </a:rPr>
              <a:t></a:t>
            </a:r>
            <a:r>
              <a:rPr lang="en-US" dirty="0">
                <a:solidFill>
                  <a:schemeClr val="bg1"/>
                </a:solidFill>
                <a:sym typeface="Symbol" charset="2"/>
              </a:rPr>
              <a:t> drives T</a:t>
            </a:r>
            <a:r>
              <a:rPr lang="en-US" baseline="-25000" dirty="0">
                <a:solidFill>
                  <a:schemeClr val="bg1"/>
                </a:solidFill>
                <a:sym typeface="Symbol" charset="2"/>
              </a:rPr>
              <a:t>s</a:t>
            </a:r>
            <a:r>
              <a:rPr lang="en-US" dirty="0">
                <a:solidFill>
                  <a:schemeClr val="bg1"/>
                </a:solidFill>
                <a:sym typeface="Symbol" charset="2"/>
              </a:rPr>
              <a:t>  to  </a:t>
            </a:r>
            <a:r>
              <a:rPr lang="en-US" dirty="0" err="1">
                <a:solidFill>
                  <a:schemeClr val="bg1"/>
                </a:solidFill>
                <a:sym typeface="Symbol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  <a:sym typeface="Symbol" charset="2"/>
              </a:rPr>
              <a:t>kin</a:t>
            </a:r>
            <a:endParaRPr lang="en-US" dirty="0">
              <a:solidFill>
                <a:schemeClr val="bg1"/>
              </a:solidFill>
              <a:sym typeface="Symbol" charset="2"/>
            </a:endParaRPr>
          </a:p>
        </p:txBody>
      </p:sp>
      <p:pic>
        <p:nvPicPr>
          <p:cNvPr id="788486" name="Picture 6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071563"/>
            <a:ext cx="4876800" cy="4338637"/>
          </a:xfrm>
          <a:prstGeom prst="rect">
            <a:avLst/>
          </a:prstGeom>
          <a:noFill/>
        </p:spPr>
      </p:pic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5486400" y="259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Ly</a:t>
            </a:r>
            <a:r>
              <a:rPr lang="en-US">
                <a:sym typeface="Symbol" charset="2"/>
              </a:rPr>
              <a:t></a:t>
            </a:r>
            <a:endParaRPr lang="en-US"/>
          </a:p>
        </p:txBody>
      </p:sp>
      <p:sp>
        <p:nvSpPr>
          <p:cNvPr id="788489" name="Text Box 9"/>
          <p:cNvSpPr txBox="1">
            <a:spLocks noChangeArrowheads="1"/>
          </p:cNvSpPr>
          <p:nvPr/>
        </p:nvSpPr>
        <p:spPr bwMode="auto">
          <a:xfrm>
            <a:off x="5181600" y="47847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21cm</a:t>
            </a:r>
          </a:p>
        </p:txBody>
      </p:sp>
      <p:sp>
        <p:nvSpPr>
          <p:cNvPr id="788490" name="Line 10"/>
          <p:cNvSpPr>
            <a:spLocks noChangeShapeType="1"/>
          </p:cNvSpPr>
          <p:nvPr/>
        </p:nvSpPr>
        <p:spPr bwMode="auto">
          <a:xfrm>
            <a:off x="5181600" y="4810125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493" name="Text Box 13"/>
          <p:cNvSpPr txBox="1">
            <a:spLocks noChangeArrowheads="1"/>
          </p:cNvSpPr>
          <p:nvPr/>
        </p:nvSpPr>
        <p:spPr bwMode="auto">
          <a:xfrm>
            <a:off x="4419600" y="5562600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Each </a:t>
            </a:r>
            <a:r>
              <a:rPr lang="en-US" dirty="0" err="1">
                <a:solidFill>
                  <a:schemeClr val="bg1"/>
                </a:solidFill>
              </a:rPr>
              <a:t>Ly</a:t>
            </a:r>
            <a:r>
              <a:rPr lang="en-US" dirty="0" err="1">
                <a:solidFill>
                  <a:schemeClr val="bg1"/>
                </a:solidFill>
                <a:sym typeface="Symbol" charset="2"/>
              </a:rPr>
              <a:t></a:t>
            </a:r>
            <a:r>
              <a:rPr lang="en-US" dirty="0">
                <a:solidFill>
                  <a:schemeClr val="bg1"/>
                </a:solidFill>
              </a:rPr>
              <a:t> photon scatters ~ 1e5 times in IGM before </a:t>
            </a:r>
            <a:r>
              <a:rPr lang="en-US" dirty="0" err="1">
                <a:solidFill>
                  <a:schemeClr val="bg1"/>
                </a:solidFill>
              </a:rPr>
              <a:t>redshifting</a:t>
            </a:r>
            <a:r>
              <a:rPr lang="en-US" dirty="0">
                <a:solidFill>
                  <a:schemeClr val="bg1"/>
                </a:solidFill>
              </a:rPr>
              <a:t> out of freq window.</a:t>
            </a:r>
            <a:endParaRPr lang="en-US" dirty="0"/>
          </a:p>
        </p:txBody>
      </p:sp>
      <p:sp>
        <p:nvSpPr>
          <p:cNvPr id="788495" name="Text Box 15"/>
          <p:cNvSpPr txBox="1">
            <a:spLocks noChangeArrowheads="1"/>
          </p:cNvSpPr>
          <p:nvPr/>
        </p:nvSpPr>
        <p:spPr bwMode="auto">
          <a:xfrm>
            <a:off x="6400800" y="4800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</a:t>
            </a:r>
            <a:r>
              <a:rPr lang="en-US" i="1">
                <a:sym typeface="Symbol" charset="2"/>
              </a:rPr>
              <a:t></a:t>
            </a:r>
            <a:r>
              <a:rPr lang="en-US" i="1" baseline="-25000"/>
              <a:t>21</a:t>
            </a:r>
            <a:r>
              <a:rPr lang="en-US" i="1"/>
              <a:t>/k</a:t>
            </a:r>
            <a:r>
              <a:rPr lang="en-US"/>
              <a:t> = 0.067K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HI 21cm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</a:t>
            </a:r>
            <a:r>
              <a:rPr lang="en-US" sz="2800" dirty="0"/>
              <a:t>transfer: large scale structure of the IGM</a:t>
            </a:r>
            <a:endParaRPr lang="en-US" sz="1800" dirty="0"/>
          </a:p>
        </p:txBody>
      </p:sp>
      <p:pic>
        <p:nvPicPr>
          <p:cNvPr id="710667" name="Picture 11" descr="eq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5486400" cy="688975"/>
          </a:xfrm>
          <a:prstGeom prst="rect">
            <a:avLst/>
          </a:prstGeom>
          <a:noFill/>
        </p:spPr>
      </p:pic>
      <p:pic>
        <p:nvPicPr>
          <p:cNvPr id="710668" name="Picture 12" descr="eq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14450"/>
            <a:ext cx="7248525" cy="1962150"/>
          </a:xfrm>
          <a:prstGeom prst="rect">
            <a:avLst/>
          </a:prstGeom>
          <a:noFill/>
        </p:spPr>
      </p:pic>
      <p:pic>
        <p:nvPicPr>
          <p:cNvPr id="710669" name="Picture 13" descr="eq3"/>
          <p:cNvPicPr>
            <a:picLocks noChangeAspect="1" noChangeArrowheads="1"/>
          </p:cNvPicPr>
          <p:nvPr/>
        </p:nvPicPr>
        <p:blipFill>
          <a:blip r:embed="rId5">
            <a:lum bright="-10000" contrast="50000"/>
          </a:blip>
          <a:srcRect/>
          <a:stretch>
            <a:fillRect/>
          </a:stretch>
        </p:blipFill>
        <p:spPr bwMode="auto">
          <a:xfrm>
            <a:off x="304800" y="3429000"/>
            <a:ext cx="8839200" cy="1766888"/>
          </a:xfrm>
          <a:prstGeom prst="rect">
            <a:avLst/>
          </a:prstGeom>
          <a:noFill/>
        </p:spPr>
      </p:pic>
      <p:sp>
        <p:nvSpPr>
          <p:cNvPr id="710670" name="Text Box 14"/>
          <p:cNvSpPr txBox="1">
            <a:spLocks noChangeArrowheads="1"/>
          </p:cNvSpPr>
          <p:nvPr/>
        </p:nvSpPr>
        <p:spPr bwMode="auto">
          <a:xfrm>
            <a:off x="76200" y="5334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LSS:  </a:t>
            </a:r>
            <a:r>
              <a:rPr lang="en-US" dirty="0">
                <a:solidFill>
                  <a:srgbClr val="E00000"/>
                </a:solidFill>
              </a:rPr>
              <a:t>Neutral fraction</a:t>
            </a:r>
            <a:r>
              <a:rPr lang="en-US" dirty="0"/>
              <a:t> /  </a:t>
            </a:r>
            <a:r>
              <a:rPr lang="en-US" dirty="0">
                <a:solidFill>
                  <a:srgbClr val="00FF00"/>
                </a:solidFill>
              </a:rPr>
              <a:t>Cosmic density</a:t>
            </a:r>
            <a:r>
              <a:rPr lang="en-US" dirty="0"/>
              <a:t>  /  </a:t>
            </a:r>
            <a:r>
              <a:rPr lang="en-US" dirty="0">
                <a:solidFill>
                  <a:srgbClr val="0000FF"/>
                </a:solidFill>
              </a:rPr>
              <a:t>Temperature: Spin, CMB</a:t>
            </a:r>
            <a:endParaRPr lang="en-US" sz="1800" dirty="0"/>
          </a:p>
        </p:txBody>
      </p:sp>
      <p:sp>
        <p:nvSpPr>
          <p:cNvPr id="710671" name="Line 15"/>
          <p:cNvSpPr>
            <a:spLocks noChangeShapeType="1"/>
          </p:cNvSpPr>
          <p:nvPr/>
        </p:nvSpPr>
        <p:spPr bwMode="auto">
          <a:xfrm flipV="1">
            <a:off x="1676400" y="4876800"/>
            <a:ext cx="238125" cy="4572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72" name="Line 16"/>
          <p:cNvSpPr>
            <a:spLocks noChangeShapeType="1"/>
          </p:cNvSpPr>
          <p:nvPr/>
        </p:nvSpPr>
        <p:spPr bwMode="auto">
          <a:xfrm flipH="1" flipV="1">
            <a:off x="3124200" y="4876800"/>
            <a:ext cx="304800" cy="457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73" name="Line 17"/>
          <p:cNvSpPr>
            <a:spLocks noChangeShapeType="1"/>
          </p:cNvSpPr>
          <p:nvPr/>
        </p:nvSpPr>
        <p:spPr bwMode="auto">
          <a:xfrm flipH="1" flipV="1">
            <a:off x="5791200" y="5029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75" name="Oval 19"/>
          <p:cNvSpPr>
            <a:spLocks noChangeArrowheads="1"/>
          </p:cNvSpPr>
          <p:nvPr/>
        </p:nvSpPr>
        <p:spPr bwMode="auto">
          <a:xfrm>
            <a:off x="1879600" y="4419600"/>
            <a:ext cx="447675" cy="520700"/>
          </a:xfrm>
          <a:prstGeom prst="ellips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77" name="Oval 21"/>
          <p:cNvSpPr>
            <a:spLocks noChangeArrowheads="1"/>
          </p:cNvSpPr>
          <p:nvPr/>
        </p:nvSpPr>
        <p:spPr bwMode="auto">
          <a:xfrm>
            <a:off x="5191125" y="4191000"/>
            <a:ext cx="904875" cy="901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78" name="Oval 22"/>
          <p:cNvSpPr>
            <a:spLocks noChangeArrowheads="1"/>
          </p:cNvSpPr>
          <p:nvPr/>
        </p:nvSpPr>
        <p:spPr bwMode="auto">
          <a:xfrm>
            <a:off x="2828925" y="4419600"/>
            <a:ext cx="447675" cy="5207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679" name="Text Box 23"/>
          <p:cNvSpPr txBox="1">
            <a:spLocks noChangeArrowheads="1"/>
          </p:cNvSpPr>
          <p:nvPr/>
        </p:nvSpPr>
        <p:spPr bwMode="auto">
          <a:xfrm>
            <a:off x="3200400" y="6172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Furlanetto et al.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908" name="Picture 20" descr="fig3"/>
          <p:cNvPicPr>
            <a:picLocks noChangeAspect="1" noChangeArrowheads="1"/>
          </p:cNvPicPr>
          <p:nvPr/>
        </p:nvPicPr>
        <p:blipFill>
          <a:blip r:embed="rId3">
            <a:lum contrast="94000"/>
          </a:blip>
          <a:srcRect/>
          <a:stretch>
            <a:fillRect/>
          </a:stretch>
        </p:blipFill>
        <p:spPr bwMode="auto">
          <a:xfrm>
            <a:off x="3429000" y="0"/>
            <a:ext cx="5791200" cy="5943600"/>
          </a:xfrm>
          <a:prstGeom prst="rect">
            <a:avLst/>
          </a:prstGeom>
          <a:noFill/>
        </p:spPr>
      </p:pic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0" y="341313"/>
            <a:ext cx="38862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Dark Ages HI 21cm signal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/>
              <a:t>z</a:t>
            </a:r>
            <a:r>
              <a:rPr lang="en-US" dirty="0"/>
              <a:t> &gt; 200: T</a:t>
            </a:r>
            <a:r>
              <a:rPr lang="en-US" sz="2000" dirty="0">
                <a:sym typeface="Symbol" charset="2"/>
              </a:rPr>
              <a:t></a:t>
            </a:r>
            <a:r>
              <a:rPr lang="en-US" dirty="0"/>
              <a:t> = T</a:t>
            </a:r>
            <a:r>
              <a:rPr lang="en-US" sz="1600" dirty="0"/>
              <a:t>K</a:t>
            </a:r>
            <a:r>
              <a:rPr lang="en-US" dirty="0"/>
              <a:t> = T</a:t>
            </a:r>
            <a:r>
              <a:rPr lang="en-US" sz="1800" dirty="0"/>
              <a:t>s </a:t>
            </a:r>
            <a:r>
              <a:rPr lang="en-US" dirty="0"/>
              <a:t>due to collisions + Thomson scattering =&gt;  No signal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/>
              <a:t>z</a:t>
            </a:r>
            <a:r>
              <a:rPr lang="en-US" dirty="0"/>
              <a:t> ~ 30 to 200:  T</a:t>
            </a:r>
            <a:r>
              <a:rPr lang="en-US" sz="1600" dirty="0"/>
              <a:t>K</a:t>
            </a:r>
            <a:r>
              <a:rPr lang="en-US" dirty="0"/>
              <a:t> decouples from  T</a:t>
            </a:r>
            <a:r>
              <a:rPr lang="en-US" sz="2000" dirty="0">
                <a:sym typeface="Symbol" charset="2"/>
              </a:rPr>
              <a:t></a:t>
            </a:r>
            <a:r>
              <a:rPr lang="en-US" dirty="0">
                <a:sym typeface="Symbol" charset="2"/>
              </a:rPr>
              <a:t>, but collisions keep T</a:t>
            </a:r>
            <a:r>
              <a:rPr lang="en-US" sz="1800" dirty="0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~ T</a:t>
            </a:r>
            <a:r>
              <a:rPr lang="en-US" sz="16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=&gt; absorption signal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sym typeface="Symbol" charset="2"/>
              </a:rPr>
              <a:t>z</a:t>
            </a:r>
            <a:r>
              <a:rPr lang="en-US" dirty="0">
                <a:sym typeface="Symbol" charset="2"/>
              </a:rPr>
              <a:t> ~ 20 to 30: Density drops </a:t>
            </a:r>
            <a:r>
              <a:rPr lang="en-US" dirty="0" err="1">
                <a:sym typeface="Symbol" charset="2"/>
              </a:rPr>
              <a:t></a:t>
            </a:r>
            <a:r>
              <a:rPr lang="en-US" dirty="0">
                <a:sym typeface="Symbol" charset="2"/>
              </a:rPr>
              <a:t>    T</a:t>
            </a:r>
            <a:r>
              <a:rPr lang="en-US" sz="1800" dirty="0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~ </a:t>
            </a:r>
            <a:r>
              <a:rPr lang="en-US" dirty="0"/>
              <a:t>T</a:t>
            </a:r>
            <a:r>
              <a:rPr lang="en-US" sz="2000" dirty="0">
                <a:sym typeface="Symbol" charset="2"/>
              </a:rPr>
              <a:t></a:t>
            </a:r>
            <a:r>
              <a:rPr lang="en-US" dirty="0">
                <a:sym typeface="Symbol" charset="2"/>
              </a:rPr>
              <a:t> =&gt; No signal</a:t>
            </a:r>
            <a:endParaRPr lang="en-US" sz="2000" dirty="0">
              <a:sym typeface="Symbol" charset="2"/>
            </a:endParaRPr>
          </a:p>
        </p:txBody>
      </p:sp>
      <p:sp>
        <p:nvSpPr>
          <p:cNvPr id="677904" name="Text Box 16"/>
          <p:cNvSpPr txBox="1">
            <a:spLocks noChangeArrowheads="1"/>
          </p:cNvSpPr>
          <p:nvPr/>
        </p:nvSpPr>
        <p:spPr bwMode="auto">
          <a:xfrm>
            <a:off x="5257800" y="23002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</a:t>
            </a:r>
            <a:r>
              <a:rPr lang="en-US" sz="1200" dirty="0"/>
              <a:t>K </a:t>
            </a:r>
            <a:r>
              <a:rPr lang="en-US" sz="1800" dirty="0"/>
              <a:t>= 0.026(1+z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  <p:sp>
        <p:nvSpPr>
          <p:cNvPr id="677905" name="Text Box 17"/>
          <p:cNvSpPr txBox="1">
            <a:spLocks noChangeArrowheads="1"/>
          </p:cNvSpPr>
          <p:nvPr/>
        </p:nvSpPr>
        <p:spPr bwMode="auto">
          <a:xfrm>
            <a:off x="4572000" y="7000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</a:t>
            </a:r>
            <a:r>
              <a:rPr lang="en-US" sz="1600">
                <a:sym typeface="Symbol" charset="2"/>
              </a:rPr>
              <a:t></a:t>
            </a:r>
            <a:r>
              <a:rPr lang="en-US" sz="1800">
                <a:sym typeface="Symbol" charset="2"/>
              </a:rPr>
              <a:t> = 2.73(1+z)</a:t>
            </a:r>
            <a:endParaRPr lang="en-US" sz="2000">
              <a:sym typeface="Symbol" charset="2"/>
            </a:endParaRPr>
          </a:p>
        </p:txBody>
      </p:sp>
      <p:sp>
        <p:nvSpPr>
          <p:cNvPr id="677906" name="Line 18"/>
          <p:cNvSpPr>
            <a:spLocks noChangeShapeType="1"/>
          </p:cNvSpPr>
          <p:nvPr/>
        </p:nvSpPr>
        <p:spPr bwMode="auto">
          <a:xfrm flipH="1" flipV="1">
            <a:off x="5181600" y="2181225"/>
            <a:ext cx="15240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907" name="Line 19"/>
          <p:cNvSpPr>
            <a:spLocks noChangeShapeType="1"/>
          </p:cNvSpPr>
          <p:nvPr/>
        </p:nvSpPr>
        <p:spPr bwMode="auto">
          <a:xfrm>
            <a:off x="6096000" y="914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909" name="Text Box 21"/>
          <p:cNvSpPr txBox="1">
            <a:spLocks noChangeArrowheads="1"/>
          </p:cNvSpPr>
          <p:nvPr/>
        </p:nvSpPr>
        <p:spPr bwMode="auto">
          <a:xfrm>
            <a:off x="4876800" y="5943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Furlanetto et al. 2006</a:t>
            </a:r>
          </a:p>
        </p:txBody>
      </p:sp>
      <p:sp>
        <p:nvSpPr>
          <p:cNvPr id="677910" name="Text Box 22"/>
          <p:cNvSpPr txBox="1">
            <a:spLocks noChangeArrowheads="1"/>
          </p:cNvSpPr>
          <p:nvPr/>
        </p:nvSpPr>
        <p:spPr bwMode="auto">
          <a:xfrm>
            <a:off x="85185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7911" name="Text Box 23"/>
          <p:cNvSpPr txBox="1">
            <a:spLocks noChangeArrowheads="1"/>
          </p:cNvSpPr>
          <p:nvPr/>
        </p:nvSpPr>
        <p:spPr bwMode="auto">
          <a:xfrm>
            <a:off x="100425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 descr="fig2"/>
          <p:cNvPicPr>
            <a:picLocks noChangeAspect="1" noChangeArrowheads="1"/>
          </p:cNvPicPr>
          <p:nvPr/>
        </p:nvPicPr>
        <p:blipFill>
          <a:blip r:embed="rId3">
            <a:lum contrast="46000"/>
          </a:blip>
          <a:srcRect/>
          <a:stretch>
            <a:fillRect/>
          </a:stretch>
        </p:blipFill>
        <p:spPr bwMode="auto">
          <a:xfrm>
            <a:off x="4495800" y="0"/>
            <a:ext cx="4648200" cy="4267200"/>
          </a:xfrm>
          <a:prstGeom prst="rect">
            <a:avLst/>
          </a:prstGeom>
          <a:noFill/>
        </p:spPr>
      </p:pic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8839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Enlightenment and Cosmic </a:t>
            </a:r>
            <a:r>
              <a:rPr lang="en-US" dirty="0" err="1"/>
              <a:t>Reionization</a:t>
            </a:r>
            <a:r>
              <a:rPr lang="en-US" sz="2000" dirty="0"/>
              <a:t> </a:t>
            </a:r>
            <a:r>
              <a:rPr lang="en-US" dirty="0"/>
              <a:t>-- first luminous sources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err="1"/>
              <a:t>z</a:t>
            </a:r>
            <a:r>
              <a:rPr lang="en-US" sz="2000" dirty="0"/>
              <a:t> ~ 15 to 20: T</a:t>
            </a:r>
            <a:r>
              <a:rPr lang="en-US" sz="1200" dirty="0"/>
              <a:t>S</a:t>
            </a:r>
            <a:r>
              <a:rPr lang="en-US" dirty="0"/>
              <a:t> </a:t>
            </a:r>
            <a:r>
              <a:rPr lang="en-US" sz="2000" dirty="0"/>
              <a:t>couples to T</a:t>
            </a:r>
            <a:r>
              <a:rPr lang="en-US" sz="1400" dirty="0"/>
              <a:t>K</a:t>
            </a:r>
            <a:r>
              <a:rPr lang="en-US" sz="2000" dirty="0"/>
              <a:t> via </a:t>
            </a:r>
            <a:r>
              <a:rPr lang="en-US" sz="2000" dirty="0" err="1"/>
              <a:t>Lya</a:t>
            </a:r>
            <a:r>
              <a:rPr lang="en-US" sz="2000" dirty="0"/>
              <a:t> scattering, but T</a:t>
            </a:r>
            <a:r>
              <a:rPr lang="en-US" sz="1400" dirty="0"/>
              <a:t>K</a:t>
            </a:r>
            <a:r>
              <a:rPr lang="en-US" sz="2000" dirty="0"/>
              <a:t> &lt; T</a:t>
            </a:r>
            <a:r>
              <a:rPr lang="en-US" sz="1800" dirty="0">
                <a:sym typeface="Symbol" charset="2"/>
              </a:rPr>
              <a:t></a:t>
            </a:r>
            <a:r>
              <a:rPr lang="en-US" sz="2000" dirty="0">
                <a:sym typeface="Symbol" charset="2"/>
              </a:rPr>
              <a:t>  =&gt; absorption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err="1">
                <a:sym typeface="Symbol" charset="2"/>
              </a:rPr>
              <a:t>z</a:t>
            </a:r>
            <a:r>
              <a:rPr lang="en-US" sz="2000" dirty="0">
                <a:sym typeface="Symbol" charset="2"/>
              </a:rPr>
              <a:t> ~ 6 to 15: IGM is heated (</a:t>
            </a:r>
            <a:r>
              <a:rPr lang="en-US" sz="2000" dirty="0" err="1">
                <a:sym typeface="Symbol" charset="2"/>
              </a:rPr>
              <a:t>Xrays</a:t>
            </a:r>
            <a:r>
              <a:rPr lang="en-US" sz="2000" dirty="0">
                <a:sym typeface="Symbol" charset="2"/>
              </a:rPr>
              <a:t>, </a:t>
            </a:r>
            <a:r>
              <a:rPr lang="en-US" sz="2000" dirty="0" err="1">
                <a:sym typeface="Symbol" charset="2"/>
              </a:rPr>
              <a:t>Lya</a:t>
            </a:r>
            <a:r>
              <a:rPr lang="en-US" sz="2000" dirty="0">
                <a:sym typeface="Symbol" charset="2"/>
              </a:rPr>
              <a:t>, shocks), partially ionized =&gt; emission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err="1">
                <a:sym typeface="Symbol" charset="2"/>
              </a:rPr>
              <a:t>z</a:t>
            </a:r>
            <a:r>
              <a:rPr lang="en-US" sz="2000" dirty="0">
                <a:sym typeface="Symbol" charset="2"/>
              </a:rPr>
              <a:t> &lt; 6:  IGM is fully ionized</a:t>
            </a:r>
          </a:p>
        </p:txBody>
      </p:sp>
      <p:pic>
        <p:nvPicPr>
          <p:cNvPr id="712708" name="Picture 4" descr="fig1"/>
          <p:cNvPicPr>
            <a:picLocks noChangeAspect="1" noChangeArrowheads="1"/>
          </p:cNvPicPr>
          <p:nvPr/>
        </p:nvPicPr>
        <p:blipFill>
          <a:blip r:embed="rId4">
            <a:lum bright="-18000" contrast="100000"/>
          </a:blip>
          <a:srcRect/>
          <a:stretch>
            <a:fillRect/>
          </a:stretch>
        </p:blipFill>
        <p:spPr bwMode="auto">
          <a:xfrm>
            <a:off x="0" y="180975"/>
            <a:ext cx="4267200" cy="3937000"/>
          </a:xfrm>
          <a:prstGeom prst="rect">
            <a:avLst/>
          </a:prstGeom>
          <a:noFill/>
        </p:spPr>
      </p:pic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3276600" y="1371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</a:t>
            </a:r>
            <a:r>
              <a:rPr lang="en-US" sz="1200"/>
              <a:t>K </a:t>
            </a:r>
            <a:endParaRPr lang="en-US" sz="1800"/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1143000" y="1676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</a:t>
            </a:r>
            <a:r>
              <a:rPr lang="en-US" sz="1600">
                <a:sym typeface="Symbol" charset="2"/>
              </a:rPr>
              <a:t></a:t>
            </a:r>
            <a:r>
              <a:rPr lang="en-US" sz="1800">
                <a:sym typeface="Symbol" charset="2"/>
              </a:rPr>
              <a:t> </a:t>
            </a:r>
            <a:endParaRPr lang="en-US" sz="2000">
              <a:sym typeface="Symbol" charset="2"/>
            </a:endParaRPr>
          </a:p>
        </p:txBody>
      </p:sp>
      <p:sp>
        <p:nvSpPr>
          <p:cNvPr id="712711" name="Line 7"/>
          <p:cNvSpPr>
            <a:spLocks noChangeShapeType="1"/>
          </p:cNvSpPr>
          <p:nvPr/>
        </p:nvSpPr>
        <p:spPr bwMode="auto">
          <a:xfrm flipH="1" flipV="1">
            <a:off x="1066800" y="1585913"/>
            <a:ext cx="15240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712" name="Line 8"/>
          <p:cNvSpPr>
            <a:spLocks noChangeShapeType="1"/>
          </p:cNvSpPr>
          <p:nvPr/>
        </p:nvSpPr>
        <p:spPr bwMode="auto">
          <a:xfrm flipH="1">
            <a:off x="3200400" y="1600200"/>
            <a:ext cx="1524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3" name="Text Box 9"/>
          <p:cNvSpPr txBox="1">
            <a:spLocks noChangeArrowheads="1"/>
          </p:cNvSpPr>
          <p:nvPr/>
        </p:nvSpPr>
        <p:spPr bwMode="auto">
          <a:xfrm>
            <a:off x="76200" y="76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Dark age HI 21cm signal: baryon oscillations</a:t>
            </a:r>
            <a:endParaRPr lang="en-US"/>
          </a:p>
        </p:txBody>
      </p:sp>
      <p:sp>
        <p:nvSpPr>
          <p:cNvPr id="779274" name="Text Box 10"/>
          <p:cNvSpPr txBox="1">
            <a:spLocks noChangeArrowheads="1"/>
          </p:cNvSpPr>
          <p:nvPr/>
        </p:nvSpPr>
        <p:spPr bwMode="auto">
          <a:xfrm>
            <a:off x="228600" y="3675063"/>
            <a:ext cx="8839200" cy="310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 err="1">
                <a:solidFill>
                  <a:schemeClr val="bg1"/>
                </a:solidFill>
              </a:rPr>
              <a:t>Barkana</a:t>
            </a:r>
            <a:r>
              <a:rPr lang="en-US" dirty="0">
                <a:solidFill>
                  <a:schemeClr val="bg1"/>
                </a:solidFill>
              </a:rPr>
              <a:t> &amp; Loeb: “Richest of all cosmological data sets”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Three dimensional in linear regime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Probe to 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 ~ 10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Mpc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n-US" dirty="0">
                <a:solidFill>
                  <a:schemeClr val="bg1"/>
                </a:solidFill>
              </a:rPr>
              <a:t>  vs. CMB limit set by photon diffusion ~ 0.2Mpc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solidFill>
                  <a:schemeClr val="bg1"/>
                </a:solidFill>
              </a:rPr>
              <a:t>Alcock-Pascinsky</a:t>
            </a:r>
            <a:r>
              <a:rPr lang="en-US" dirty="0">
                <a:solidFill>
                  <a:schemeClr val="bg1"/>
                </a:solidFill>
              </a:rPr>
              <a:t> effect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Kaiser effect + peculiar </a:t>
            </a:r>
            <a:r>
              <a:rPr lang="en-US" dirty="0" err="1">
                <a:solidFill>
                  <a:schemeClr val="bg1"/>
                </a:solidFill>
              </a:rPr>
              <a:t>velocites</a:t>
            </a:r>
            <a:endParaRPr lang="en-US" sz="2000" dirty="0">
              <a:sym typeface="Symbol" charset="2"/>
            </a:endParaRPr>
          </a:p>
        </p:txBody>
      </p:sp>
      <p:pic>
        <p:nvPicPr>
          <p:cNvPr id="779275" name="Picture 11" descr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845425" cy="2940050"/>
          </a:xfrm>
          <a:prstGeom prst="rect">
            <a:avLst/>
          </a:prstGeom>
          <a:noFill/>
        </p:spPr>
      </p:pic>
      <p:sp>
        <p:nvSpPr>
          <p:cNvPr id="779276" name="Rectangle 12"/>
          <p:cNvSpPr>
            <a:spLocks noChangeArrowheads="1"/>
          </p:cNvSpPr>
          <p:nvPr/>
        </p:nvSpPr>
        <p:spPr bwMode="auto">
          <a:xfrm>
            <a:off x="1752600" y="609600"/>
            <a:ext cx="693102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277" name="Rectangle 13"/>
          <p:cNvSpPr>
            <a:spLocks noChangeArrowheads="1"/>
          </p:cNvSpPr>
          <p:nvPr/>
        </p:nvSpPr>
        <p:spPr bwMode="auto">
          <a:xfrm>
            <a:off x="1905000" y="3359150"/>
            <a:ext cx="6778625" cy="19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3517900" y="32480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0.1</a:t>
            </a:r>
            <a:endParaRPr lang="en-US"/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5384800" y="32575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1.0</a:t>
            </a:r>
            <a:endParaRPr lang="en-US"/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7264400" y="325755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10 </a:t>
            </a:r>
            <a:r>
              <a:rPr lang="en-US" sz="1800"/>
              <a:t>Mpc</a:t>
            </a:r>
            <a:r>
              <a:rPr lang="en-US" sz="1800" baseline="30000"/>
              <a:t>-1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13" name="Text Box 9"/>
          <p:cNvSpPr txBox="1">
            <a:spLocks noChangeArrowheads="1"/>
          </p:cNvSpPr>
          <p:nvPr/>
        </p:nvSpPr>
        <p:spPr bwMode="auto">
          <a:xfrm>
            <a:off x="76200" y="76200"/>
            <a:ext cx="906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Challenge: sensitivity at very low frequency</a:t>
            </a:r>
            <a:endParaRPr lang="en-US"/>
          </a:p>
        </p:txBody>
      </p:sp>
      <p:sp>
        <p:nvSpPr>
          <p:cNvPr id="789514" name="Text Box 10"/>
          <p:cNvSpPr txBox="1">
            <a:spLocks noChangeArrowheads="1"/>
          </p:cNvSpPr>
          <p:nvPr/>
        </p:nvSpPr>
        <p:spPr bwMode="auto">
          <a:xfrm>
            <a:off x="0" y="3859213"/>
            <a:ext cx="51054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PS  detection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" charset="0"/>
              </a:rPr>
              <a:t> 1 SKA, 1 yr, 30MHz (z=50), 0.1MHz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baseline="-25000">
                <a:solidFill>
                  <a:schemeClr val="bg1"/>
                </a:solidFill>
                <a:latin typeface="Arial" charset="0"/>
              </a:rPr>
              <a:t>Bsky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= 100(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charset="2"/>
              </a:rPr>
              <a:t>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/200MHz)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-2.7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K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= 1.7e4 K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89515" name="Picture 11" descr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845425" cy="2940050"/>
          </a:xfrm>
          <a:prstGeom prst="rect">
            <a:avLst/>
          </a:prstGeom>
          <a:noFill/>
        </p:spPr>
      </p:pic>
      <p:sp>
        <p:nvSpPr>
          <p:cNvPr id="789516" name="Text Box 12"/>
          <p:cNvSpPr txBox="1">
            <a:spLocks noChangeArrowheads="1"/>
          </p:cNvSpPr>
          <p:nvPr/>
        </p:nvSpPr>
        <p:spPr bwMode="auto">
          <a:xfrm>
            <a:off x="5565775" y="3919538"/>
            <a:ext cx="32734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At l=3000, k=0.3 Mpc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-1</a:t>
            </a:r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" charset="0"/>
              </a:rPr>
              <a:t> Signal ~ 2 mK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" charset="0"/>
              </a:rPr>
              <a:t> Noise PS ~ 1 mK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 typeface="Symbol" charset="2"/>
              <a:buChar char=""/>
            </a:pPr>
            <a:r>
              <a:rPr lang="en-US">
                <a:solidFill>
                  <a:schemeClr val="bg1"/>
                </a:solidFill>
                <a:latin typeface="Arial" charset="0"/>
              </a:rPr>
              <a:t> Requires few SKAs</a:t>
            </a:r>
            <a:r>
              <a:rPr lang="en-US" sz="1800">
                <a:solidFill>
                  <a:srgbClr val="FFFF99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789517" name="Rectangle 13"/>
          <p:cNvSpPr>
            <a:spLocks noChangeArrowheads="1"/>
          </p:cNvSpPr>
          <p:nvPr/>
        </p:nvSpPr>
        <p:spPr bwMode="auto">
          <a:xfrm>
            <a:off x="1752600" y="609600"/>
            <a:ext cx="693102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518" name="Rectangle 14"/>
          <p:cNvSpPr>
            <a:spLocks noChangeArrowheads="1"/>
          </p:cNvSpPr>
          <p:nvPr/>
        </p:nvSpPr>
        <p:spPr bwMode="auto">
          <a:xfrm>
            <a:off x="1905000" y="3359150"/>
            <a:ext cx="6778625" cy="19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4" name="Picture 2" descr="/Users/ccarilli/TALKS/EOR/multibeam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4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4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47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475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pic>
        <p:nvPicPr>
          <p:cNvPr id="3" name="Picture 3" descr="06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700" y="3505200"/>
            <a:ext cx="5067300" cy="330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0600" y="334833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Hubble Space </a:t>
            </a:r>
            <a:r>
              <a:rPr lang="en-US" sz="2400" dirty="0" smtClean="0">
                <a:solidFill>
                  <a:srgbClr val="FFFFFF"/>
                </a:solidFill>
              </a:rPr>
              <a:t>Telescope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200400" y="4724400"/>
            <a:ext cx="2819400" cy="609600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Late structure formation Realm of the Galaxies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3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4046538"/>
            <a:ext cx="38385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-76200" y="0"/>
            <a:ext cx="922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Chromatic aberration: Frequency differencing with MHz channels d</a:t>
            </a:r>
            <a:r>
              <a:rPr lang="en-US" sz="2400">
                <a:solidFill>
                  <a:schemeClr val="bg1"/>
                </a:solidFill>
                <a:latin typeface="Arial" charset="0"/>
                <a:sym typeface="Symbol" charset="2"/>
              </a:rPr>
              <a:t>oesn’t work well due to frequency dependent far-out sidelobes 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5181600" y="6172200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1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41317" name="Picture 15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TextBox 16"/>
          <p:cNvSpPr txBox="1">
            <a:spLocks noChangeArrowheads="1"/>
          </p:cNvSpPr>
          <p:nvPr/>
        </p:nvSpPr>
        <p:spPr bwMode="auto">
          <a:xfrm>
            <a:off x="2286000" y="14478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D2DB9"/>
                </a:solidFill>
              </a:rPr>
              <a:t>142, </a:t>
            </a:r>
            <a:r>
              <a:rPr lang="en-US">
                <a:solidFill>
                  <a:srgbClr val="009973"/>
                </a:solidFill>
              </a:rPr>
              <a:t>174 MHz</a:t>
            </a:r>
          </a:p>
        </p:txBody>
      </p:sp>
      <p:sp>
        <p:nvSpPr>
          <p:cNvPr id="141319" name="TextBox 15"/>
          <p:cNvSpPr txBox="1">
            <a:spLocks noChangeArrowheads="1"/>
          </p:cNvSpPr>
          <p:nvPr/>
        </p:nvSpPr>
        <p:spPr bwMode="auto">
          <a:xfrm>
            <a:off x="76200" y="4427538"/>
            <a:ext cx="4953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Dynamic range requirements on calibration errors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 Daily cal errors &lt; 0.2% 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 Monthly cal errors &lt; 0.01% </a:t>
            </a:r>
          </a:p>
        </p:txBody>
      </p:sp>
      <p:sp>
        <p:nvSpPr>
          <p:cNvPr id="141320" name="TextBox 7"/>
          <p:cNvSpPr txBox="1">
            <a:spLocks noChangeArrowheads="1"/>
          </p:cNvSpPr>
          <p:nvPr/>
        </p:nvSpPr>
        <p:spPr bwMode="auto">
          <a:xfrm>
            <a:off x="5791200" y="4191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Datta +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95" name="Text Box 11"/>
          <p:cNvSpPr txBox="1">
            <a:spLocks noChangeArrowheads="1"/>
          </p:cNvSpPr>
          <p:nvPr/>
        </p:nvSpPr>
        <p:spPr bwMode="auto">
          <a:xfrm>
            <a:off x="0" y="0"/>
            <a:ext cx="3810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Constraint </a:t>
            </a:r>
            <a:r>
              <a:rPr lang="en-US" sz="2800" dirty="0">
                <a:solidFill>
                  <a:schemeClr val="bg1"/>
                </a:solidFill>
              </a:rPr>
              <a:t>II:</a:t>
            </a:r>
            <a:r>
              <a:rPr lang="en-US" sz="2800" dirty="0" smtClean="0">
                <a:solidFill>
                  <a:schemeClr val="bg1"/>
                </a:solidFill>
              </a:rPr>
              <a:t> Large scale polarization of the CMB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Thompson Scattering of the CMB during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0-03-22 at 12.11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79" y="3581400"/>
            <a:ext cx="3716921" cy="32004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3505200"/>
            <a:ext cx="4114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Scattering CMB local </a:t>
            </a:r>
            <a:r>
              <a:rPr lang="en-US" sz="2400" dirty="0" err="1">
                <a:solidFill>
                  <a:schemeClr val="bg1"/>
                </a:solidFill>
              </a:rPr>
              <a:t>quadrapole</a:t>
            </a:r>
            <a:r>
              <a:rPr lang="en-US" sz="2400" dirty="0">
                <a:solidFill>
                  <a:schemeClr val="bg1"/>
                </a:solidFill>
              </a:rPr>
              <a:t> =&gt; polarized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Large scale: horizon scale at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~ 10’s </a:t>
            </a:r>
            <a:r>
              <a:rPr lang="en-US" sz="2400" dirty="0" smtClean="0">
                <a:solidFill>
                  <a:schemeClr val="bg1"/>
                </a:solidFill>
              </a:rPr>
              <a:t>deg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1" name="Picture 10" descr="Screen shot 2010-03-22 at 12.43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0"/>
            <a:ext cx="5334000" cy="327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3200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WMAP HINSHAW et al. 2008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8" name="Picture 4" descr="300px-WMAP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5257800" cy="29845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388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Constraint </a:t>
            </a:r>
            <a:r>
              <a:rPr lang="en-US" sz="2800" dirty="0">
                <a:solidFill>
                  <a:schemeClr val="bg1"/>
                </a:solidFill>
              </a:rPr>
              <a:t>II:</a:t>
            </a:r>
            <a:r>
              <a:rPr lang="en-US" sz="2800" dirty="0" smtClean="0">
                <a:solidFill>
                  <a:schemeClr val="bg1"/>
                </a:solidFill>
              </a:rPr>
              <a:t> Large scale polarization of the CMB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Temperature fluctuations = density </a:t>
            </a:r>
            <a:r>
              <a:rPr lang="en-US" sz="2400" dirty="0" err="1">
                <a:solidFill>
                  <a:schemeClr val="bg1"/>
                </a:solidFill>
              </a:rPr>
              <a:t>inhomogeneities</a:t>
            </a:r>
            <a:r>
              <a:rPr lang="en-US" sz="2400" dirty="0">
                <a:solidFill>
                  <a:schemeClr val="bg1"/>
                </a:solidFill>
              </a:rPr>
              <a:t> at the surface of last </a:t>
            </a:r>
            <a:r>
              <a:rPr lang="en-US" sz="2400" dirty="0" smtClean="0">
                <a:solidFill>
                  <a:schemeClr val="bg1"/>
                </a:solidFill>
              </a:rPr>
              <a:t>scattering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Scattering CMB during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=&gt; polarized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Large scale: horizon scale at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 ~ 10 deg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10-03-22 at 12.43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3124199"/>
            <a:ext cx="5257800" cy="3229791"/>
          </a:xfrm>
          <a:prstGeom prst="rect">
            <a:avLst/>
          </a:prstGeom>
        </p:spPr>
      </p:pic>
      <p:pic>
        <p:nvPicPr>
          <p:cNvPr id="11" name="Picture 10" descr="Screen shot 2010-03-22 at 12.11.2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3124200" cy="2690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2400" y="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=1000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E1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arillif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515938"/>
            <a:ext cx="417512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 descr="carillif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06413"/>
            <a:ext cx="41910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743200" y="762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z=12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391400" y="762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/>
              <a:t>z</a:t>
            </a:r>
            <a:r>
              <a:rPr lang="en-US" sz="1800" dirty="0"/>
              <a:t>=8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52450" y="7620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19mJy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286000" y="38354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130MHz</a:t>
            </a:r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552450" y="0"/>
            <a:ext cx="843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Signal </a:t>
            </a:r>
            <a:r>
              <a:rPr lang="en-US" sz="2800" dirty="0" smtClean="0">
                <a:solidFill>
                  <a:schemeClr val="bg1"/>
                </a:solidFill>
              </a:rPr>
              <a:t>IV: 21cm absorption toward first radio galaxies</a:t>
            </a:r>
            <a:endParaRPr lang="en-US" sz="2400" dirty="0"/>
          </a:p>
        </p:txBody>
      </p:sp>
      <p:sp>
        <p:nvSpPr>
          <p:cNvPr id="91145" name="Text Box 10"/>
          <p:cNvSpPr txBox="1">
            <a:spLocks noChangeArrowheads="1"/>
          </p:cNvSpPr>
          <p:nvPr/>
        </p:nvSpPr>
        <p:spPr bwMode="auto">
          <a:xfrm>
            <a:off x="4162425" y="4876800"/>
            <a:ext cx="49815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Only </a:t>
            </a:r>
            <a:r>
              <a:rPr lang="en-US" sz="2400" dirty="0">
                <a:solidFill>
                  <a:schemeClr val="bg1"/>
                </a:solidFill>
              </a:rPr>
              <a:t>probe of small scale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Requires radio sources: expect 0.05 to 0.5 deg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  at </a:t>
            </a:r>
            <a:r>
              <a:rPr lang="en-US" sz="2400" dirty="0" err="1">
                <a:solidFill>
                  <a:schemeClr val="bg1"/>
                </a:solidFill>
              </a:rPr>
              <a:t>z</a:t>
            </a:r>
            <a:r>
              <a:rPr lang="en-US" sz="2400" dirty="0">
                <a:solidFill>
                  <a:schemeClr val="bg1"/>
                </a:solidFill>
              </a:rPr>
              <a:t>&gt; 6 with S</a:t>
            </a:r>
            <a:r>
              <a:rPr lang="en-US" sz="1600" dirty="0">
                <a:solidFill>
                  <a:schemeClr val="bg1"/>
                </a:solidFill>
              </a:rPr>
              <a:t>151</a:t>
            </a:r>
            <a:r>
              <a:rPr lang="en-US" sz="2400" dirty="0">
                <a:solidFill>
                  <a:schemeClr val="bg1"/>
                </a:solidFill>
              </a:rPr>
              <a:t> &gt; 6 </a:t>
            </a:r>
            <a:r>
              <a:rPr lang="en-US" sz="2400" dirty="0" err="1" smtClean="0">
                <a:solidFill>
                  <a:schemeClr val="bg1"/>
                </a:solidFill>
              </a:rPr>
              <a:t>mJy</a:t>
            </a:r>
            <a:endParaRPr lang="en-US" sz="2400" dirty="0"/>
          </a:p>
        </p:txBody>
      </p:sp>
      <p:sp>
        <p:nvSpPr>
          <p:cNvPr id="91146" name="Text Box 11"/>
          <p:cNvSpPr txBox="1">
            <a:spLocks noChangeArrowheads="1"/>
          </p:cNvSpPr>
          <p:nvPr/>
        </p:nvSpPr>
        <p:spPr bwMode="auto">
          <a:xfrm>
            <a:off x="6934200" y="39004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159MHz</a:t>
            </a:r>
            <a:endParaRPr lang="en-US" sz="1800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-12700" y="4648200"/>
            <a:ext cx="4175125" cy="288925"/>
          </a:xfrm>
          <a:prstGeom prst="rect">
            <a:avLst/>
          </a:prstGeom>
          <a:solidFill>
            <a:srgbClr val="1E1BB5"/>
          </a:solidFill>
          <a:ln w="9525">
            <a:solidFill>
              <a:srgbClr val="1E1AB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8" name="Text Box 8"/>
          <p:cNvSpPr txBox="1">
            <a:spLocks noChangeArrowheads="1"/>
          </p:cNvSpPr>
          <p:nvPr/>
        </p:nvSpPr>
        <p:spPr bwMode="auto">
          <a:xfrm>
            <a:off x="457200" y="4851737"/>
            <a:ext cx="3609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radio </a:t>
            </a:r>
            <a:r>
              <a:rPr lang="en-US" sz="2400" dirty="0" smtClean="0">
                <a:solidFill>
                  <a:schemeClr val="bg1"/>
                </a:solidFill>
              </a:rPr>
              <a:t>GP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  <a:sym typeface="Symbol" charset="2"/>
              </a:rPr>
              <a:t></a:t>
            </a:r>
            <a:r>
              <a:rPr lang="en-US" sz="2400" dirty="0">
                <a:solidFill>
                  <a:schemeClr val="bg1"/>
                </a:solidFill>
              </a:rPr>
              <a:t>=1%)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21 Forest (10%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1066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SKA+Gnedin</a:t>
            </a:r>
            <a:r>
              <a:rPr lang="en-US" sz="1600" dirty="0" smtClean="0"/>
              <a:t> </a:t>
            </a:r>
            <a:r>
              <a:rPr lang="en-US" sz="1600" dirty="0" err="1" smtClean="0"/>
              <a:t>simul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 descr="beam"/>
          <p:cNvPicPr>
            <a:picLocks noChangeAspect="1" noChangeArrowheads="1"/>
          </p:cNvPicPr>
          <p:nvPr/>
        </p:nvPicPr>
        <p:blipFill>
          <a:blip r:embed="rId3">
            <a:lum bright="-37000" contrast="52000"/>
          </a:blip>
          <a:srcRect/>
          <a:stretch>
            <a:fillRect/>
          </a:stretch>
        </p:blipFill>
        <p:spPr bwMode="auto">
          <a:xfrm>
            <a:off x="990600" y="609600"/>
            <a:ext cx="6858000" cy="2622550"/>
          </a:xfrm>
          <a:prstGeom prst="rect">
            <a:avLst/>
          </a:prstGeom>
          <a:noFill/>
        </p:spPr>
      </p:pic>
      <p:pic>
        <p:nvPicPr>
          <p:cNvPr id="655363" name="Picture 3" descr="null"/>
          <p:cNvPicPr>
            <a:picLocks noChangeAspect="1" noChangeArrowheads="1"/>
          </p:cNvPicPr>
          <p:nvPr/>
        </p:nvPicPr>
        <p:blipFill>
          <a:blip r:embed="rId4">
            <a:lum bright="-50000" contrast="70000"/>
          </a:blip>
          <a:srcRect/>
          <a:stretch>
            <a:fillRect/>
          </a:stretch>
        </p:blipFill>
        <p:spPr bwMode="auto">
          <a:xfrm>
            <a:off x="990600" y="3340100"/>
            <a:ext cx="6858000" cy="3033713"/>
          </a:xfrm>
          <a:prstGeom prst="rect">
            <a:avLst/>
          </a:prstGeom>
          <a:noFill/>
        </p:spPr>
      </p:pic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Beam nulling -- ASTRON/Dwingeloo (van Ardenne)</a:t>
            </a:r>
            <a:endParaRPr lang="en-US" sz="1800"/>
          </a:p>
        </p:txBody>
      </p:sp>
      <p:sp>
        <p:nvSpPr>
          <p:cNvPr id="655365" name="Text Box 5"/>
          <p:cNvSpPr txBox="1">
            <a:spLocks noChangeArrowheads="1"/>
          </p:cNvSpPr>
          <p:nvPr/>
        </p:nvSpPr>
        <p:spPr bwMode="auto">
          <a:xfrm>
            <a:off x="5105400" y="35814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Factor 300 reduction in power</a:t>
            </a: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00125" y="1372612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Dark Ages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2925" y="31553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Cosmic Reionization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24325" y="1179017"/>
            <a:ext cx="5019675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Last phase of </a:t>
            </a:r>
            <a:r>
              <a:rPr lang="en-US" sz="2400" dirty="0" smtClean="0">
                <a:solidFill>
                  <a:schemeClr val="bg1"/>
                </a:solidFill>
              </a:rPr>
              <a:t>cosmic evolution </a:t>
            </a:r>
            <a:r>
              <a:rPr lang="en-US" sz="2400" dirty="0">
                <a:solidFill>
                  <a:schemeClr val="bg1"/>
                </a:solidFill>
              </a:rPr>
              <a:t>to be </a:t>
            </a:r>
            <a:r>
              <a:rPr lang="en-US" sz="2400" dirty="0" smtClean="0">
                <a:solidFill>
                  <a:schemeClr val="bg1"/>
                </a:solidFill>
              </a:rPr>
              <a:t>tested and explored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: ‘last cosmic phase transition’ = bench</a:t>
            </a:r>
            <a:r>
              <a:rPr lang="en-US" sz="2400" dirty="0">
                <a:solidFill>
                  <a:schemeClr val="bg1"/>
                </a:solidFill>
              </a:rPr>
              <a:t>-mark in </a:t>
            </a:r>
            <a:r>
              <a:rPr lang="en-US" sz="2400" dirty="0" smtClean="0">
                <a:solidFill>
                  <a:schemeClr val="bg1"/>
                </a:solidFill>
              </a:rPr>
              <a:t>cosmic structure formation indicating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first luminous structures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Today’s focus: Evolution of the neutral intergalactic medium = ‘richest of all cosmological data sets’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frit_L105_I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3200" y="923835"/>
            <a:ext cx="6426200" cy="463876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rot="5400000" flipH="1" flipV="1">
            <a:off x="1778792" y="3972261"/>
            <a:ext cx="228600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44800" y="3803590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6900" y="5638800"/>
            <a:ext cx="585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z=20 to 6; scale ~ </a:t>
            </a:r>
            <a:r>
              <a:rPr lang="en-US" sz="2400" dirty="0" err="1" smtClean="0">
                <a:solidFill>
                  <a:schemeClr val="bg1"/>
                </a:solidFill>
              </a:rPr>
              <a:t>superclusters</a:t>
            </a:r>
            <a:r>
              <a:rPr lang="en-US" sz="2400" dirty="0" smtClean="0">
                <a:solidFill>
                  <a:schemeClr val="bg1"/>
                </a:solidFill>
              </a:rPr>
              <a:t> of galaxies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Gnedin</a:t>
            </a:r>
            <a:r>
              <a:rPr lang="en-US" sz="2400" dirty="0" smtClean="0">
                <a:solidFill>
                  <a:schemeClr val="bg1"/>
                </a:solidFill>
              </a:rPr>
              <a:t> 2006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76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Numerical Simulations of the evolution of the Intergalactic Medium (IGM) through </a:t>
            </a:r>
            <a:r>
              <a:rPr lang="en-US" sz="2800" dirty="0" err="1" smtClean="0">
                <a:solidFill>
                  <a:srgbClr val="FFFFFF"/>
                </a:solidFill>
              </a:rPr>
              <a:t>reionization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3000"/>
            <a:ext cx="290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Three phases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Dark Ages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Isolated bubbles (slow)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Percolation (overlapping bubbles fast)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Pschema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95362"/>
            <a:ext cx="61722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867400" y="6262687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Barkana and Loeb 2001</a:t>
            </a:r>
            <a:endParaRPr lang="en-US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76200"/>
            <a:ext cx="8077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Courier New" charset="0"/>
              </a:rPr>
              <a:t>Constraint I: Gunn-Peterson </a:t>
            </a:r>
            <a:r>
              <a:rPr lang="en-US" sz="2800" dirty="0" smtClean="0">
                <a:solidFill>
                  <a:schemeClr val="bg1"/>
                </a:solidFill>
                <a:latin typeface="Courier New" charset="0"/>
              </a:rPr>
              <a:t>Effect </a:t>
            </a: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(Gunn + Peterson 1963)</a:t>
            </a:r>
            <a:endParaRPr lang="en-US" sz="2800" b="1" dirty="0">
              <a:solidFill>
                <a:schemeClr val="folHlink"/>
              </a:solidFill>
              <a:latin typeface="Courier New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581400" y="3219449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267200" y="2914649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z</a:t>
            </a:r>
          </a:p>
        </p:txBody>
      </p:sp>
      <p:pic>
        <p:nvPicPr>
          <p:cNvPr id="7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6449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1219200" y="2736848"/>
            <a:ext cx="609600" cy="457200"/>
          </a:xfrm>
          <a:prstGeom prst="straightConnector1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447800" y="22859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z=6.4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209739"/>
            <a:ext cx="990600" cy="40011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459104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SDSS high </a:t>
            </a:r>
            <a:r>
              <a:rPr lang="en-US" dirty="0" err="1" smtClean="0">
                <a:solidFill>
                  <a:srgbClr val="FFFFFF"/>
                </a:solidFill>
              </a:rPr>
              <a:t>z</a:t>
            </a:r>
            <a:r>
              <a:rPr lang="en-US" dirty="0" smtClean="0">
                <a:solidFill>
                  <a:srgbClr val="FFFFFF"/>
                </a:solidFill>
              </a:rPr>
              <a:t> quasars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343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Lya</a:t>
            </a:r>
            <a:r>
              <a:rPr lang="en-US" dirty="0" smtClean="0"/>
              <a:t> absorption by neutral IGM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1428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ionized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1352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Lya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191000" y="1371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sz="240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95400" y="4572000"/>
            <a:ext cx="7239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N(HI) = 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13</a:t>
            </a:r>
            <a:r>
              <a:rPr lang="en-US" sz="2800" dirty="0" smtClean="0">
                <a:solidFill>
                  <a:schemeClr val="bg1"/>
                </a:solidFill>
              </a:rPr>
              <a:t> to </a:t>
            </a:r>
            <a:r>
              <a:rPr lang="en-US" sz="2800" dirty="0">
                <a:solidFill>
                  <a:schemeClr val="bg1"/>
                </a:solidFill>
              </a:rPr>
              <a:t>10</a:t>
            </a:r>
            <a:r>
              <a:rPr lang="en-US" sz="2800" baseline="30000" dirty="0">
                <a:solidFill>
                  <a:schemeClr val="bg1"/>
                </a:solidFill>
              </a:rPr>
              <a:t>15</a:t>
            </a:r>
            <a:r>
              <a:rPr lang="en-US" sz="2800" dirty="0">
                <a:solidFill>
                  <a:schemeClr val="bg1"/>
                </a:solidFill>
              </a:rPr>
              <a:t> cm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neutral fraction: </a:t>
            </a:r>
            <a:r>
              <a:rPr lang="en-US" sz="2800" dirty="0" err="1" smtClean="0">
                <a:solidFill>
                  <a:schemeClr val="bg1"/>
                </a:solidFill>
              </a:rPr>
              <a:t>f(HI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= 10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</a:rPr>
              <a:t>5  </a:t>
            </a: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10</a:t>
            </a:r>
            <a:r>
              <a:rPr lang="en-US" sz="2800" baseline="30000" dirty="0">
                <a:solidFill>
                  <a:schemeClr val="bg1"/>
                </a:solidFill>
              </a:rPr>
              <a:t>-6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14300" y="41275"/>
            <a:ext cx="8801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IGM </a:t>
            </a:r>
            <a:r>
              <a:rPr lang="en-US" sz="2800" dirty="0">
                <a:solidFill>
                  <a:schemeClr val="bg1"/>
                </a:solidFill>
              </a:rPr>
              <a:t>after </a:t>
            </a:r>
            <a:r>
              <a:rPr lang="en-US" sz="2800" dirty="0" err="1">
                <a:solidFill>
                  <a:schemeClr val="bg1"/>
                </a:solidFill>
              </a:rPr>
              <a:t>reionization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400" dirty="0"/>
              <a:t>‘cosmic web’ = Ly alpha forest at </a:t>
            </a:r>
            <a:r>
              <a:rPr lang="en-US" sz="2400" dirty="0" err="1"/>
              <a:t>z</a:t>
            </a:r>
            <a:r>
              <a:rPr lang="en-US" sz="2400" dirty="0"/>
              <a:t>=3.6 (</a:t>
            </a:r>
            <a:r>
              <a:rPr lang="en-US" sz="2400" dirty="0" err="1">
                <a:sym typeface="Symbol" charset="2"/>
              </a:rPr>
              <a:t></a:t>
            </a:r>
            <a:r>
              <a:rPr lang="en-US" sz="2400" dirty="0"/>
              <a:t> &lt; 10)</a:t>
            </a:r>
            <a:r>
              <a:rPr lang="en-US" dirty="0"/>
              <a:t> 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81000" y="13858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Womble 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2648</Words>
  <Application>Microsoft Macintosh PowerPoint</Application>
  <PresentationFormat>On-screen Show (4:3)</PresentationFormat>
  <Paragraphs>438</Paragraphs>
  <Slides>54</Slides>
  <Notes>49</Notes>
  <HiddenSlides>0</HiddenSlides>
  <MMClips>3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104</cp:revision>
  <cp:lastPrinted>2010-07-20T21:01:22Z</cp:lastPrinted>
  <dcterms:created xsi:type="dcterms:W3CDTF">2010-07-21T17:44:53Z</dcterms:created>
  <dcterms:modified xsi:type="dcterms:W3CDTF">2010-07-21T17:50:04Z</dcterms:modified>
</cp:coreProperties>
</file>