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1044" r:id="rId2"/>
    <p:sldId id="877" r:id="rId3"/>
    <p:sldId id="954" r:id="rId4"/>
    <p:sldId id="962" r:id="rId5"/>
    <p:sldId id="999" r:id="rId6"/>
    <p:sldId id="841" r:id="rId7"/>
    <p:sldId id="824" r:id="rId8"/>
    <p:sldId id="1026" r:id="rId9"/>
    <p:sldId id="1007" r:id="rId10"/>
    <p:sldId id="960" r:id="rId11"/>
    <p:sldId id="823" r:id="rId12"/>
    <p:sldId id="838" r:id="rId13"/>
    <p:sldId id="839" r:id="rId14"/>
    <p:sldId id="825" r:id="rId15"/>
    <p:sldId id="1033" r:id="rId16"/>
    <p:sldId id="944" r:id="rId17"/>
    <p:sldId id="945" r:id="rId18"/>
    <p:sldId id="1008" r:id="rId19"/>
    <p:sldId id="1021" r:id="rId20"/>
    <p:sldId id="1031" r:id="rId21"/>
    <p:sldId id="1010" r:id="rId22"/>
    <p:sldId id="1038" r:id="rId23"/>
    <p:sldId id="1039" r:id="rId24"/>
    <p:sldId id="1040" r:id="rId25"/>
    <p:sldId id="1041" r:id="rId26"/>
    <p:sldId id="1043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Wingdings" charset="2"/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E10"/>
    <a:srgbClr val="F40090"/>
    <a:srgbClr val="F4003B"/>
    <a:srgbClr val="0F5BEC"/>
    <a:srgbClr val="229EEA"/>
    <a:srgbClr val="EA5A1A"/>
    <a:srgbClr val="29AEB4"/>
    <a:srgbClr val="43FF0D"/>
    <a:srgbClr val="EC00FF"/>
    <a:srgbClr val="F40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97" autoAdjust="0"/>
    <p:restoredTop sz="97773" autoAdjust="0"/>
  </p:normalViewPr>
  <p:slideViewPr>
    <p:cSldViewPr snapToObjects="1">
      <p:cViewPr>
        <p:scale>
          <a:sx n="100" d="100"/>
          <a:sy n="100" d="100"/>
        </p:scale>
        <p:origin x="-272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8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/>
            </a:lvl1pPr>
          </a:lstStyle>
          <a:p>
            <a:pPr>
              <a:defRPr/>
            </a:pPr>
            <a:fld id="{C0EC2D77-1F82-A848-BF22-F8C92AA0B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4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1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CC00"/>
                </a:solidFill>
                <a:latin typeface="Symbol" charset="2"/>
              </a:defRPr>
            </a:lvl1pPr>
          </a:lstStyle>
          <a:p>
            <a:pPr>
              <a:defRPr/>
            </a:pPr>
            <a:fld id="{5285E6CE-FED2-E045-9577-4E5D0F7D8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7459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99C2D-F398-F44C-AFF3-9DCE5649D7EF}" type="slidenum">
              <a:rPr lang="en-US"/>
              <a:pPr/>
              <a:t>2</a:t>
            </a:fld>
            <a:endParaRPr lang="en-US"/>
          </a:p>
        </p:txBody>
      </p:sp>
      <p:sp>
        <p:nvSpPr>
          <p:cNvPr id="8397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16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5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PSA-64,</a:t>
            </a:r>
            <a:r>
              <a:rPr lang="en-US" baseline="0" dirty="0" smtClean="0"/>
              <a:t> 32 antennas in a maximum-redundancy configuration, 30m between rows, 4m spacing 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2ACC5-B6B4-A64E-BD96-DF47B286C0D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95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5E315D-8D78-0D49-81A6-3F0911838A4D}" type="slidenum">
              <a:rPr lang="en-US"/>
              <a:pPr/>
              <a:t>4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DC107F-A219-3949-877B-D5A0F0E9BE28}" type="slidenum">
              <a:rPr lang="en-US"/>
              <a:pPr/>
              <a:t>5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8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A514D4-1481-C941-9DDC-47ACDAA08064}" type="slidenum">
              <a:rPr lang="en-US"/>
              <a:pPr/>
              <a:t>10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8003AE-B3C9-1B4D-8133-8DA72ABB5D10}" type="slidenum">
              <a:rPr lang="en-US"/>
              <a:pPr/>
              <a:t>12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042F62-A35E-8D48-8481-98E29CA9925F}" type="slidenum">
              <a:rPr lang="en-US"/>
              <a:pPr/>
              <a:t>13</a:t>
            </a:fld>
            <a:endParaRPr lang="en-US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14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4B04-96F5-4648-912B-7640C1EB0A4A}" type="slidenum">
              <a:rPr lang="en-US"/>
              <a:pPr/>
              <a:t>15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8F4A2-7C4F-8644-8DB5-1FDA31203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6EE56-A6B1-834E-8CE5-7E67E9929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69659-AA7D-8345-BFDD-1D3A5498B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F80CD-9B26-EB42-9E1D-10B1181CA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BA38A-892C-2940-9CC6-2FB426810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525EE-1574-0A43-90C5-BD4E6736D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D586D-9899-DD46-AA53-157047B42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8D771-1CC6-A943-B1E8-549A2EEC5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CFEE3-DB4E-4C49-8B3C-93153B1B1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22CC1-917D-7047-B59C-4AA1AB5FE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845E9-AD86-4B4D-A6A0-BC52199FE4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EB960-0A6B-E549-8AE0-D9A0690265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E319A-5358-5F47-893B-05F4A8A1A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400"/>
            </a:lvl1pPr>
          </a:lstStyle>
          <a:p>
            <a:pPr>
              <a:defRPr/>
            </a:pPr>
            <a:fld id="{CC598629-E3F2-AE4F-8F79-9F5C751C1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0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1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Era of Reionization (23) [720p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4891" y="1135738"/>
            <a:ext cx="6108909" cy="34362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Seeing Through the “Fog”: HI 21cm cosmology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z=20 to 5 (67 to 240 MHz)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600" y="4171890"/>
            <a:ext cx="225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Gnedin</a:t>
            </a:r>
            <a:r>
              <a:rPr lang="en-US" dirty="0" smtClean="0">
                <a:solidFill>
                  <a:schemeClr val="bg1"/>
                </a:solidFill>
              </a:rPr>
              <a:t> et al. (2006)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4615696"/>
            <a:ext cx="8458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Hyperfine transition = weak =&gt; avoid saturation (translucent)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Direct </a:t>
            </a:r>
            <a:r>
              <a:rPr lang="en-US" dirty="0">
                <a:solidFill>
                  <a:schemeClr val="bg1"/>
                </a:solidFill>
              </a:rPr>
              <a:t>probe of neutral IGM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Spectral line </a:t>
            </a:r>
            <a:r>
              <a:rPr lang="en-US" dirty="0" smtClean="0">
                <a:solidFill>
                  <a:schemeClr val="bg1"/>
                </a:solidFill>
              </a:rPr>
              <a:t>=&gt; 3D imaging </a:t>
            </a:r>
            <a:r>
              <a:rPr lang="en-US" dirty="0">
                <a:solidFill>
                  <a:schemeClr val="bg1"/>
                </a:solidFill>
              </a:rPr>
              <a:t>of structure formation (</a:t>
            </a:r>
            <a:r>
              <a:rPr lang="en-US" dirty="0" err="1">
                <a:solidFill>
                  <a:schemeClr val="bg1"/>
                </a:solidFill>
              </a:rPr>
              <a:t>freq</a:t>
            </a:r>
            <a:r>
              <a:rPr lang="en-US" dirty="0">
                <a:solidFill>
                  <a:schemeClr val="bg1"/>
                </a:solidFill>
              </a:rPr>
              <a:t> = z = depth)</a:t>
            </a:r>
          </a:p>
          <a:p>
            <a:pPr marL="457200" indent="-457200">
              <a:spcBef>
                <a:spcPct val="500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Low </a:t>
            </a:r>
            <a:r>
              <a:rPr lang="en-US" dirty="0" err="1">
                <a:solidFill>
                  <a:schemeClr val="bg1"/>
                </a:solidFill>
              </a:rPr>
              <a:t>freq</a:t>
            </a:r>
            <a:r>
              <a:rPr lang="en-US" dirty="0">
                <a:solidFill>
                  <a:schemeClr val="bg1"/>
                </a:solidFill>
              </a:rPr>
              <a:t> =&gt; very (very) large volume surveys (1sr, z=7 to 11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609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 descr="snapshot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44462"/>
            <a:ext cx="8915400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Text Box 2"/>
          <p:cNvSpPr txBox="1">
            <a:spLocks noChangeArrowheads="1"/>
          </p:cNvSpPr>
          <p:nvPr/>
        </p:nvSpPr>
        <p:spPr bwMode="auto">
          <a:xfrm>
            <a:off x="0" y="152400"/>
            <a:ext cx="9144000" cy="5191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    Challenge:  </a:t>
            </a:r>
            <a:r>
              <a:rPr lang="en-US" sz="2800" dirty="0">
                <a:solidFill>
                  <a:schemeClr val="bg1"/>
                </a:solidFill>
              </a:rPr>
              <a:t>Interference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457200" y="17526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100 MHz z=13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458075" y="1752600"/>
            <a:ext cx="1381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00"/>
                </a:solidFill>
              </a:rPr>
              <a:t>200 MHz z=6</a:t>
            </a:r>
          </a:p>
        </p:txBody>
      </p:sp>
      <p:pic>
        <p:nvPicPr>
          <p:cNvPr id="9933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675" y="2840618"/>
            <a:ext cx="4327525" cy="38071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99336" name="Straight Arrow Connector 10"/>
          <p:cNvCxnSpPr>
            <a:cxnSpLocks noChangeShapeType="1"/>
          </p:cNvCxnSpPr>
          <p:nvPr/>
        </p:nvCxnSpPr>
        <p:spPr bwMode="auto">
          <a:xfrm rot="5400000">
            <a:off x="1600200" y="2362200"/>
            <a:ext cx="1143000" cy="533400"/>
          </a:xfrm>
          <a:prstGeom prst="straightConnector1">
            <a:avLst/>
          </a:prstGeom>
          <a:noFill/>
          <a:ln w="9525">
            <a:noFill/>
            <a:round/>
            <a:headEnd/>
            <a:tailEnd type="arrow" w="med" len="med"/>
          </a:ln>
        </p:spPr>
      </p:cxnSp>
      <p:cxnSp>
        <p:nvCxnSpPr>
          <p:cNvPr id="99337" name="Straight Arrow Connector 12"/>
          <p:cNvCxnSpPr>
            <a:cxnSpLocks noChangeShapeType="1"/>
          </p:cNvCxnSpPr>
          <p:nvPr/>
        </p:nvCxnSpPr>
        <p:spPr bwMode="auto">
          <a:xfrm rot="5400000">
            <a:off x="876300" y="2247900"/>
            <a:ext cx="2514600" cy="21336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9338" name="Straight Arrow Connector 16"/>
          <p:cNvCxnSpPr>
            <a:cxnSpLocks noChangeShapeType="1"/>
          </p:cNvCxnSpPr>
          <p:nvPr/>
        </p:nvCxnSpPr>
        <p:spPr bwMode="auto">
          <a:xfrm rot="5400000">
            <a:off x="1371600" y="2362200"/>
            <a:ext cx="3429000" cy="2819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99339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4191000" y="2057400"/>
            <a:ext cx="3267075" cy="32004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99340" name="TextBox 22"/>
          <p:cNvSpPr txBox="1">
            <a:spLocks noChangeArrowheads="1"/>
          </p:cNvSpPr>
          <p:nvPr/>
        </p:nvSpPr>
        <p:spPr bwMode="auto">
          <a:xfrm>
            <a:off x="1676400" y="3589338"/>
            <a:ext cx="1600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Aircraft</a:t>
            </a:r>
          </a:p>
        </p:txBody>
      </p:sp>
      <p:sp>
        <p:nvSpPr>
          <p:cNvPr id="99342" name="TextBox 25"/>
          <p:cNvSpPr txBox="1">
            <a:spLocks noChangeArrowheads="1"/>
          </p:cNvSpPr>
          <p:nvPr/>
        </p:nvSpPr>
        <p:spPr bwMode="auto">
          <a:xfrm>
            <a:off x="4076700" y="4419600"/>
            <a:ext cx="1050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TV</a:t>
            </a:r>
          </a:p>
        </p:txBody>
      </p:sp>
    </p:spTree>
    <p:extLst>
      <p:ext uri="{BB962C8B-B14F-4D97-AF65-F5344CB8AC3E}">
        <p14:creationId xmlns:p14="http://schemas.microsoft.com/office/powerpoint/2010/main" val="394179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0-03-23 at 8.26.1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2" y="1143000"/>
            <a:ext cx="4478077" cy="4011557"/>
          </a:xfrm>
          <a:prstGeom prst="rect">
            <a:avLst/>
          </a:prstGeom>
        </p:spPr>
      </p:pic>
      <p:pic>
        <p:nvPicPr>
          <p:cNvPr id="4" name="Picture 3" descr="Screen shot 2010-03-23 at 8.36.3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612899"/>
            <a:ext cx="3875879" cy="3416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10668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Karoo South Africa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512849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5105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1000" y="5029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4100" y="5029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100MHz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7201" y="337001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>
            <a:off x="6477000" y="3276600"/>
            <a:ext cx="381001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362200" y="44196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OrbComm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896101" y="4208215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ISS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397500" y="3899069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FM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5257800" y="3852277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6794500" y="4178469"/>
            <a:ext cx="292100" cy="84892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14400" y="3003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US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86400" y="300335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ZA ‘radio quiet zone’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2514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TV</a:t>
            </a:r>
            <a:endParaRPr lang="en-US" sz="1800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 rot="10800000">
            <a:off x="2209801" y="4267200"/>
            <a:ext cx="381000" cy="2372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V="1">
            <a:off x="2819401" y="2429708"/>
            <a:ext cx="304799" cy="161092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1-11-07 at 2.46.5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33916"/>
            <a:ext cx="8686800" cy="4466684"/>
          </a:xfrm>
          <a:prstGeom prst="rect">
            <a:avLst/>
          </a:prstGeom>
        </p:spPr>
      </p:pic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228600" y="304800"/>
            <a:ext cx="87249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Challenge:  sky is hot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smtClean="0">
                <a:solidFill>
                  <a:srgbClr val="000000"/>
                </a:solidFill>
              </a:rPr>
              <a:t>confused at low freq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04800" y="5080337"/>
            <a:ext cx="8458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Coldest </a:t>
            </a:r>
            <a:r>
              <a:rPr lang="en-US" sz="2400" dirty="0">
                <a:solidFill>
                  <a:schemeClr val="bg1"/>
                </a:solidFill>
              </a:rPr>
              <a:t>regions: T ~ 100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 (</a:t>
            </a:r>
            <a:r>
              <a:rPr lang="en-US" sz="2400" dirty="0">
                <a:solidFill>
                  <a:schemeClr val="bg1"/>
                </a:solidFill>
                <a:latin typeface="Symbol" charset="2"/>
                <a:sym typeface="Symbol" charset="2"/>
              </a:rPr>
              <a:t></a:t>
            </a:r>
            <a:r>
              <a:rPr lang="en-US" sz="2400" dirty="0">
                <a:solidFill>
                  <a:schemeClr val="bg1"/>
                </a:solidFill>
                <a:latin typeface="Symbol" charset="2"/>
              </a:rPr>
              <a:t>/200 MH</a:t>
            </a:r>
            <a:r>
              <a:rPr lang="en-US" sz="2400" dirty="0">
                <a:solidFill>
                  <a:schemeClr val="bg1"/>
                </a:solidFill>
              </a:rPr>
              <a:t>z)</a:t>
            </a:r>
            <a:r>
              <a:rPr lang="en-US" sz="2400" baseline="30000" dirty="0">
                <a:solidFill>
                  <a:schemeClr val="bg1"/>
                </a:solidFill>
              </a:rPr>
              <a:t>-2.6 </a:t>
            </a:r>
            <a:r>
              <a:rPr lang="en-US" sz="2400" dirty="0" smtClean="0">
                <a:solidFill>
                  <a:schemeClr val="bg1"/>
                </a:solidFill>
              </a:rPr>
              <a:t>K = 10</a:t>
            </a:r>
            <a:r>
              <a:rPr lang="en-US" sz="2400" baseline="30000" dirty="0" smtClean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x</a:t>
            </a:r>
            <a:r>
              <a:rPr lang="en-US" sz="2400" dirty="0" smtClean="0">
                <a:solidFill>
                  <a:schemeClr val="bg1"/>
                </a:solidFill>
              </a:rPr>
              <a:t> 21cm signal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Highly ‘confused’: 1 source/deg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with S</a:t>
            </a:r>
            <a:r>
              <a:rPr lang="en-US" sz="1600" dirty="0">
                <a:solidFill>
                  <a:schemeClr val="bg1"/>
                </a:solidFill>
              </a:rPr>
              <a:t>140</a:t>
            </a:r>
            <a:r>
              <a:rPr lang="en-US" sz="2400" dirty="0">
                <a:solidFill>
                  <a:schemeClr val="bg1"/>
                </a:solidFill>
              </a:rPr>
              <a:t> &gt; 1 </a:t>
            </a:r>
            <a:r>
              <a:rPr lang="en-US" sz="2400" dirty="0" err="1" smtClean="0">
                <a:solidFill>
                  <a:schemeClr val="bg1"/>
                </a:solidFill>
              </a:rPr>
              <a:t>Jy</a:t>
            </a:r>
            <a:r>
              <a:rPr lang="en-US" sz="2400" dirty="0" smtClean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95237" name="Picture 6" descr="WS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2590800"/>
            <a:ext cx="19812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Line 7"/>
          <p:cNvSpPr>
            <a:spLocks noChangeShapeType="1"/>
          </p:cNvSpPr>
          <p:nvPr/>
        </p:nvSpPr>
        <p:spPr bwMode="auto">
          <a:xfrm flipH="1" flipV="1">
            <a:off x="7086600" y="1295399"/>
            <a:ext cx="76200" cy="131921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39" name="Line 8"/>
          <p:cNvSpPr>
            <a:spLocks noChangeShapeType="1"/>
          </p:cNvSpPr>
          <p:nvPr/>
        </p:nvSpPr>
        <p:spPr bwMode="auto">
          <a:xfrm>
            <a:off x="7467600" y="1295398"/>
            <a:ext cx="1447800" cy="1319213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43" name="TextBox 11"/>
          <p:cNvSpPr txBox="1">
            <a:spLocks noChangeArrowheads="1"/>
          </p:cNvSpPr>
          <p:nvPr/>
        </p:nvSpPr>
        <p:spPr bwMode="auto">
          <a:xfrm>
            <a:off x="228600" y="440055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Haslam</a:t>
            </a:r>
            <a:r>
              <a:rPr lang="en-US" dirty="0" smtClean="0"/>
              <a:t>, </a:t>
            </a:r>
            <a:r>
              <a:rPr lang="en-US" dirty="0" err="1"/>
              <a:t>Eberg</a:t>
            </a:r>
            <a:r>
              <a:rPr lang="en-US" dirty="0"/>
              <a:t> 408MHz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7086600" y="990600"/>
            <a:ext cx="381000" cy="30479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7" name="Picture 5" descr="spe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728788"/>
            <a:ext cx="3744879" cy="3514725"/>
          </a:xfrm>
          <a:prstGeom prst="rect">
            <a:avLst/>
          </a:prstGeom>
          <a:noFill/>
        </p:spPr>
      </p:pic>
      <p:sp>
        <p:nvSpPr>
          <p:cNvPr id="484356" name="Text Box 4"/>
          <p:cNvSpPr txBox="1">
            <a:spLocks noChangeArrowheads="1"/>
          </p:cNvSpPr>
          <p:nvPr/>
        </p:nvSpPr>
        <p:spPr bwMode="auto">
          <a:xfrm>
            <a:off x="533400" y="215205"/>
            <a:ext cx="6781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Solution: spectral </a:t>
            </a:r>
            <a:r>
              <a:rPr lang="en-US" sz="2400" dirty="0" smtClean="0">
                <a:solidFill>
                  <a:schemeClr val="bg1"/>
                </a:solidFill>
              </a:rPr>
              <a:t>decomposition</a:t>
            </a:r>
            <a:endParaRPr lang="en-US" sz="1800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Foreground= </a:t>
            </a:r>
            <a:r>
              <a:rPr lang="en-US" dirty="0">
                <a:solidFill>
                  <a:schemeClr val="bg1"/>
                </a:solidFill>
              </a:rPr>
              <a:t>non-</a:t>
            </a:r>
            <a:r>
              <a:rPr lang="en-US" dirty="0" smtClean="0">
                <a:solidFill>
                  <a:schemeClr val="bg1"/>
                </a:solidFill>
              </a:rPr>
              <a:t>thermal= </a:t>
            </a:r>
            <a:r>
              <a:rPr lang="en-US" dirty="0">
                <a:solidFill>
                  <a:schemeClr val="bg1"/>
                </a:solidFill>
              </a:rPr>
              <a:t>featureless over ~ 100’s </a:t>
            </a:r>
            <a:r>
              <a:rPr lang="en-US" dirty="0" smtClean="0">
                <a:solidFill>
                  <a:schemeClr val="bg1"/>
                </a:solidFill>
              </a:rPr>
              <a:t>MHz 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 Signal = fine scale structure on scales ~</a:t>
            </a:r>
            <a:r>
              <a:rPr lang="en-US" dirty="0" smtClean="0">
                <a:solidFill>
                  <a:schemeClr val="bg1"/>
                </a:solidFill>
              </a:rPr>
              <a:t> MHz</a:t>
            </a:r>
            <a:endParaRPr lang="en-US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15000" y="2332038"/>
            <a:ext cx="3276600" cy="2898775"/>
            <a:chOff x="384" y="1296"/>
            <a:chExt cx="2064" cy="1826"/>
          </a:xfrm>
        </p:grpSpPr>
        <p:sp>
          <p:nvSpPr>
            <p:cNvPr id="484358" name="Text Box 6"/>
            <p:cNvSpPr txBox="1">
              <a:spLocks noChangeArrowheads="1"/>
            </p:cNvSpPr>
            <p:nvPr/>
          </p:nvSpPr>
          <p:spPr bwMode="auto">
            <a:xfrm>
              <a:off x="384" y="2889"/>
              <a:ext cx="190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800" dirty="0"/>
            </a:p>
          </p:txBody>
        </p:sp>
        <p:sp>
          <p:nvSpPr>
            <p:cNvPr id="484366" name="Text Box 14"/>
            <p:cNvSpPr txBox="1">
              <a:spLocks noChangeArrowheads="1"/>
            </p:cNvSpPr>
            <p:nvPr/>
          </p:nvSpPr>
          <p:spPr bwMode="auto">
            <a:xfrm>
              <a:off x="432" y="1296"/>
              <a:ext cx="201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Signal/Sky </a:t>
              </a:r>
              <a:r>
                <a:rPr lang="en-US" dirty="0" smtClean="0"/>
                <a:t>&lt; 10</a:t>
              </a:r>
              <a:r>
                <a:rPr lang="en-US" baseline="30000" dirty="0" smtClean="0"/>
                <a:t>-</a:t>
              </a:r>
              <a:r>
                <a:rPr lang="en-US" baseline="30000" dirty="0"/>
                <a:t>4</a:t>
              </a:r>
              <a:endParaRPr lang="en-US" sz="1800" baseline="30000" dirty="0"/>
            </a:p>
          </p:txBody>
        </p:sp>
      </p:grpSp>
      <p:pic>
        <p:nvPicPr>
          <p:cNvPr id="484367" name="Picture 15" descr="carillif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960" y="1703389"/>
            <a:ext cx="3614839" cy="3527426"/>
          </a:xfrm>
          <a:prstGeom prst="rect">
            <a:avLst/>
          </a:prstGeom>
          <a:noFill/>
        </p:spPr>
      </p:pic>
      <p:sp>
        <p:nvSpPr>
          <p:cNvPr id="484368" name="Text Box 16"/>
          <p:cNvSpPr txBox="1">
            <a:spLocks noChangeArrowheads="1"/>
          </p:cNvSpPr>
          <p:nvPr/>
        </p:nvSpPr>
        <p:spPr bwMode="auto">
          <a:xfrm>
            <a:off x="2819400" y="19050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Cygnus A </a:t>
            </a:r>
          </a:p>
        </p:txBody>
      </p:sp>
      <p:sp>
        <p:nvSpPr>
          <p:cNvPr id="484370" name="Text Box 18"/>
          <p:cNvSpPr txBox="1">
            <a:spLocks noChangeArrowheads="1"/>
          </p:cNvSpPr>
          <p:nvPr/>
        </p:nvSpPr>
        <p:spPr bwMode="auto">
          <a:xfrm>
            <a:off x="533400" y="48768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500MHz</a:t>
            </a:r>
          </a:p>
        </p:txBody>
      </p:sp>
      <p:sp>
        <p:nvSpPr>
          <p:cNvPr id="484371" name="Text Box 19"/>
          <p:cNvSpPr txBox="1">
            <a:spLocks noChangeArrowheads="1"/>
          </p:cNvSpPr>
          <p:nvPr/>
        </p:nvSpPr>
        <p:spPr bwMode="auto">
          <a:xfrm>
            <a:off x="3048000" y="48768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5000MHz</a:t>
            </a:r>
          </a:p>
        </p:txBody>
      </p:sp>
      <p:sp>
        <p:nvSpPr>
          <p:cNvPr id="484372" name="Text Box 20"/>
          <p:cNvSpPr txBox="1">
            <a:spLocks noChangeArrowheads="1"/>
          </p:cNvSpPr>
          <p:nvPr/>
        </p:nvSpPr>
        <p:spPr bwMode="auto">
          <a:xfrm>
            <a:off x="914400" y="5562600"/>
            <a:ext cx="693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Critical to mitigate freq dependent telescope response!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105400" y="474351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=13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924800" y="472440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</a:t>
            </a:r>
            <a:r>
              <a:rPr lang="en-US" dirty="0" smtClean="0"/>
              <a:t>=7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ndscrnflaps_07s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228600" y="159365"/>
            <a:ext cx="437028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PAPER Antenna: ‘clean machine’ 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Sleeve dipole + flaps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Smooth, broad response in frequency and angle</a:t>
            </a:r>
          </a:p>
        </p:txBody>
      </p:sp>
      <p:pic>
        <p:nvPicPr>
          <p:cNvPr id="108549" name="Picture 4" descr="Receiver_Response"/>
          <p:cNvPicPr>
            <a:picLocks noChangeAspect="1" noChangeArrowheads="1"/>
          </p:cNvPicPr>
          <p:nvPr/>
        </p:nvPicPr>
        <p:blipFill>
          <a:blip r:embed="rId4">
            <a:lum bright="-26000" contrast="54000"/>
          </a:blip>
          <a:srcRect/>
          <a:stretch>
            <a:fillRect/>
          </a:stretch>
        </p:blipFill>
        <p:spPr bwMode="auto">
          <a:xfrm>
            <a:off x="4370280" y="138328"/>
            <a:ext cx="4545120" cy="23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Text Box 5"/>
          <p:cNvSpPr txBox="1">
            <a:spLocks noChangeArrowheads="1"/>
          </p:cNvSpPr>
          <p:nvPr/>
        </p:nvSpPr>
        <p:spPr bwMode="auto">
          <a:xfrm>
            <a:off x="4953000" y="2184400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120MHz</a:t>
            </a:r>
            <a:endParaRPr lang="en-US" sz="1800" dirty="0"/>
          </a:p>
        </p:txBody>
      </p:sp>
      <p:sp>
        <p:nvSpPr>
          <p:cNvPr id="108551" name="Text Box 6"/>
          <p:cNvSpPr txBox="1">
            <a:spLocks noChangeArrowheads="1"/>
          </p:cNvSpPr>
          <p:nvPr/>
        </p:nvSpPr>
        <p:spPr bwMode="auto">
          <a:xfrm>
            <a:off x="7848600" y="2185988"/>
            <a:ext cx="106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200MHz</a:t>
            </a:r>
          </a:p>
        </p:txBody>
      </p:sp>
      <p:pic>
        <p:nvPicPr>
          <p:cNvPr id="8" name="Picture 7" descr="Screen shot 2010-12-04 at 8.36.50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00" y="4998187"/>
            <a:ext cx="2289200" cy="17074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54800" y="4626114"/>
            <a:ext cx="252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LNA: </a:t>
            </a:r>
            <a:r>
              <a:rPr lang="en-US" sz="1800" dirty="0" err="1" smtClean="0">
                <a:solidFill>
                  <a:schemeClr val="bg1"/>
                </a:solidFill>
              </a:rPr>
              <a:t>T</a:t>
            </a:r>
            <a:r>
              <a:rPr lang="en-US" sz="1800" baseline="-25000" dirty="0" err="1" smtClean="0">
                <a:solidFill>
                  <a:schemeClr val="bg1"/>
                </a:solidFill>
              </a:rPr>
              <a:t>rx</a:t>
            </a:r>
            <a:r>
              <a:rPr lang="en-US" sz="1800" dirty="0" smtClean="0">
                <a:solidFill>
                  <a:schemeClr val="bg1"/>
                </a:solidFill>
              </a:rPr>
              <a:t> = 110K, 30dB gain 120-180MHz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39353" y="57090"/>
            <a:ext cx="1299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Gain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rot="5400000">
            <a:off x="4572794" y="838200"/>
            <a:ext cx="456406" cy="794"/>
          </a:xfrm>
          <a:prstGeom prst="straightConnector1">
            <a:avLst/>
          </a:prstGeom>
          <a:noFill/>
          <a:ln w="9525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724400" y="6212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10dB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14" name="Picture 13" descr="Screen shot 2010-12-03 at 1.31.3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20" y="4495800"/>
            <a:ext cx="4141680" cy="224883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05-27 at 11.42.54 A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3" y="1121420"/>
            <a:ext cx="8172867" cy="32350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463296"/>
            <a:ext cx="8229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Frequency </a:t>
            </a:r>
            <a:r>
              <a:rPr lang="en-US" dirty="0">
                <a:solidFill>
                  <a:schemeClr val="bg1"/>
                </a:solidFill>
              </a:rPr>
              <a:t>maps to distance =&gt; F</a:t>
            </a:r>
            <a:r>
              <a:rPr lang="en-US" dirty="0" smtClean="0">
                <a:solidFill>
                  <a:schemeClr val="bg1"/>
                </a:solidFill>
              </a:rPr>
              <a:t>ourier </a:t>
            </a:r>
            <a:r>
              <a:rPr lang="en-US" dirty="0">
                <a:solidFill>
                  <a:schemeClr val="bg1"/>
                </a:solidFill>
              </a:rPr>
              <a:t>conjugate </a:t>
            </a:r>
            <a:r>
              <a:rPr lang="en-US" dirty="0" smtClean="0">
                <a:solidFill>
                  <a:schemeClr val="bg1"/>
                </a:solidFill>
              </a:rPr>
              <a:t>(delay) </a:t>
            </a:r>
            <a:r>
              <a:rPr lang="en-US" dirty="0">
                <a:solidFill>
                  <a:schemeClr val="bg1"/>
                </a:solidFill>
              </a:rPr>
              <a:t>maps </a:t>
            </a:r>
            <a:r>
              <a:rPr lang="en-US" dirty="0" smtClean="0">
                <a:solidFill>
                  <a:schemeClr val="bg1"/>
                </a:solidFill>
              </a:rPr>
              <a:t>to wavenumber (Mpc</a:t>
            </a:r>
            <a:r>
              <a:rPr lang="en-US" baseline="30000" dirty="0" smtClean="0">
                <a:solidFill>
                  <a:schemeClr val="bg1"/>
                </a:solidFill>
              </a:rPr>
              <a:t>-1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Analyze line-of-sight PS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k</a:t>
            </a:r>
            <a:r>
              <a:rPr lang="en-US" baseline="-25000" dirty="0" err="1" smtClean="0">
                <a:solidFill>
                  <a:schemeClr val="bg1"/>
                </a:solidFill>
              </a:rPr>
              <a:t>par</a:t>
            </a:r>
            <a:r>
              <a:rPr lang="en-US" dirty="0" smtClean="0">
                <a:solidFill>
                  <a:schemeClr val="bg1"/>
                </a:solidFill>
              </a:rPr>
              <a:t>) per baseline, time: PS = square of F</a:t>
            </a:r>
            <a:r>
              <a:rPr lang="en-US" baseline="-25000" dirty="0" smtClean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[V</a:t>
            </a:r>
            <a:r>
              <a:rPr lang="en-US" baseline="-25000" dirty="0" smtClean="0">
                <a:solidFill>
                  <a:schemeClr val="bg1"/>
                </a:solidFill>
              </a:rPr>
              <a:t>K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ν</a:t>
            </a:r>
            <a:r>
              <a:rPr lang="en-US" dirty="0" smtClean="0">
                <a:solidFill>
                  <a:schemeClr val="bg1"/>
                </a:solidFill>
              </a:rPr>
              <a:t>)] = V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baseline="-25000" dirty="0" smtClean="0">
                <a:solidFill>
                  <a:schemeClr val="bg1"/>
                </a:solidFill>
              </a:rPr>
              <a:t>K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τ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Continuum naturally limited to low </a:t>
            </a:r>
            <a:r>
              <a:rPr lang="en-US" dirty="0" err="1" smtClean="0">
                <a:solidFill>
                  <a:schemeClr val="bg1"/>
                </a:solidFill>
              </a:rPr>
              <a:t>k</a:t>
            </a:r>
            <a:r>
              <a:rPr lang="en-US" baseline="-25000" dirty="0" err="1" smtClean="0">
                <a:solidFill>
                  <a:schemeClr val="bg1"/>
                </a:solidFill>
              </a:rPr>
              <a:t>par</a:t>
            </a:r>
            <a:r>
              <a:rPr lang="en-US" baseline="-25000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(depending on baseline length)</a:t>
            </a:r>
            <a:endParaRPr lang="en-US" baseline="-25000" dirty="0" smtClean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411575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</a:t>
            </a:r>
            <a:r>
              <a:rPr lang="en-US" baseline="-25000" dirty="0" err="1" smtClean="0"/>
              <a:t>Kelvin</a:t>
            </a:r>
            <a:r>
              <a:rPr lang="en-US" dirty="0" smtClean="0"/>
              <a:t>(</a:t>
            </a:r>
            <a:r>
              <a:rPr lang="en-US" dirty="0" err="1" smtClean="0"/>
              <a:t>ν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152400"/>
            <a:ext cx="8610600" cy="894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>Power spectrum:  ‘delay spectrum’  (Parsons ea.)</a:t>
            </a:r>
          </a:p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3D PS:  </a:t>
            </a:r>
            <a:r>
              <a:rPr lang="en-US" dirty="0" smtClean="0">
                <a:solidFill>
                  <a:schemeClr val="bg1"/>
                </a:solidFill>
              </a:rPr>
              <a:t>‘Parallel’ = line</a:t>
            </a:r>
            <a:r>
              <a:rPr lang="en-US" dirty="0">
                <a:solidFill>
                  <a:schemeClr val="bg1"/>
                </a:solidFill>
              </a:rPr>
              <a:t>-of-sight (</a:t>
            </a:r>
            <a:r>
              <a:rPr lang="en-US" dirty="0" err="1">
                <a:solidFill>
                  <a:schemeClr val="bg1"/>
                </a:solidFill>
              </a:rPr>
              <a:t>ν</a:t>
            </a:r>
            <a:r>
              <a:rPr lang="en-US" dirty="0">
                <a:solidFill>
                  <a:schemeClr val="bg1"/>
                </a:solidFill>
              </a:rPr>
              <a:t>) </a:t>
            </a:r>
            <a:r>
              <a:rPr lang="en-US" dirty="0" smtClean="0">
                <a:solidFill>
                  <a:schemeClr val="bg1"/>
                </a:solidFill>
              </a:rPr>
              <a:t>; ‘Perpendicular’= </a:t>
            </a:r>
            <a:r>
              <a:rPr lang="en-US" dirty="0">
                <a:solidFill>
                  <a:schemeClr val="bg1"/>
                </a:solidFill>
              </a:rPr>
              <a:t>angular (sky-plane) 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997700" y="1798985"/>
            <a:ext cx="152400" cy="1617315"/>
          </a:xfrm>
          <a:prstGeom prst="rect">
            <a:avLst/>
          </a:prstGeom>
          <a:solidFill>
            <a:srgbClr val="FF6600">
              <a:alpha val="4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6600" y="1718846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continuum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1400" y="2328446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Line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084102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3-10-25 at 9.03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38400"/>
            <a:ext cx="7863840" cy="327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77785"/>
            <a:ext cx="86106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rgbClr val="FFFFFF"/>
                </a:solidFill>
              </a:rPr>
              <a:t>Redundant array: optimized for delay spectrum analysis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Redundant spacing calibration: antenna complex gains (t, </a:t>
            </a:r>
            <a:r>
              <a:rPr lang="en-US" dirty="0" err="1" smtClean="0">
                <a:solidFill>
                  <a:srgbClr val="FFFFFF"/>
                </a:solidFill>
              </a:rPr>
              <a:t>υ</a:t>
            </a:r>
            <a:r>
              <a:rPr lang="en-US" dirty="0">
                <a:solidFill>
                  <a:srgbClr val="FFFFFF"/>
                </a:solidFill>
              </a:rPr>
              <a:t>)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A</a:t>
            </a:r>
            <a:r>
              <a:rPr lang="en-US" dirty="0" smtClean="0">
                <a:solidFill>
                  <a:srgbClr val="FFFFFF"/>
                </a:solidFill>
              </a:rPr>
              <a:t>dd </a:t>
            </a:r>
            <a:r>
              <a:rPr lang="en-US" dirty="0">
                <a:solidFill>
                  <a:srgbClr val="FFFFFF"/>
                </a:solidFill>
              </a:rPr>
              <a:t>spectra </a:t>
            </a:r>
            <a:r>
              <a:rPr lang="en-US" dirty="0" smtClean="0">
                <a:solidFill>
                  <a:srgbClr val="FFFFFF"/>
                </a:solidFill>
              </a:rPr>
              <a:t>coherently in time =</a:t>
            </a:r>
            <a:r>
              <a:rPr lang="en-US" dirty="0">
                <a:solidFill>
                  <a:srgbClr val="FFFFFF"/>
                </a:solidFill>
              </a:rPr>
              <a:t>&gt; ‘signal to noise</a:t>
            </a:r>
            <a:r>
              <a:rPr lang="en-US" dirty="0" smtClean="0">
                <a:solidFill>
                  <a:srgbClr val="FFFFFF"/>
                </a:solidFill>
              </a:rPr>
              <a:t>’ of PS improves </a:t>
            </a:r>
            <a:r>
              <a:rPr lang="en-US" dirty="0">
                <a:solidFill>
                  <a:srgbClr val="FFFFFF"/>
                </a:solidFill>
              </a:rPr>
              <a:t>linearly with number of measurements, N, vs. as N</a:t>
            </a:r>
            <a:r>
              <a:rPr lang="en-US" baseline="30000" dirty="0">
                <a:solidFill>
                  <a:srgbClr val="FFFFFF"/>
                </a:solidFill>
              </a:rPr>
              <a:t>1/2 </a:t>
            </a:r>
            <a:r>
              <a:rPr lang="en-US" dirty="0">
                <a:solidFill>
                  <a:srgbClr val="FFFFFF"/>
                </a:solidFill>
              </a:rPr>
              <a:t>with incoherent averaging </a:t>
            </a:r>
            <a:r>
              <a:rPr lang="en-US" dirty="0" smtClean="0">
                <a:solidFill>
                  <a:srgbClr val="FFFFFF"/>
                </a:solidFill>
              </a:rPr>
              <a:t> (add and square vs. square and add)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854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26 at 4.10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" y="787400"/>
            <a:ext cx="4423229" cy="538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24135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PAPER power spectrum:  z=7.7  (Parsons </a:t>
            </a:r>
            <a:r>
              <a:rPr lang="en-US" sz="2400" dirty="0" err="1" smtClean="0">
                <a:solidFill>
                  <a:srgbClr val="FFFFFF"/>
                </a:solidFill>
              </a:rPr>
              <a:t>ea</a:t>
            </a:r>
            <a:r>
              <a:rPr lang="en-US" sz="2400" dirty="0" smtClean="0">
                <a:solidFill>
                  <a:srgbClr val="FFFFFF"/>
                </a:solidFill>
              </a:rPr>
              <a:t> 2014)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915174"/>
            <a:ext cx="41148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300hrs, 32ant, 70 redundant baselines of 30m length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Wedge: 5 </a:t>
            </a:r>
            <a:r>
              <a:rPr lang="en-US" dirty="0">
                <a:solidFill>
                  <a:srgbClr val="FFFFFF"/>
                </a:solidFill>
              </a:rPr>
              <a:t>order of magnitude continuum </a:t>
            </a:r>
            <a:r>
              <a:rPr lang="en-US" dirty="0" smtClean="0">
                <a:solidFill>
                  <a:srgbClr val="FFFFFF"/>
                </a:solidFill>
              </a:rPr>
              <a:t>avoidance (mK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k ~ 0.1 to 0.2 h</a:t>
            </a:r>
            <a:r>
              <a:rPr lang="en-US" baseline="30000" dirty="0" smtClean="0">
                <a:solidFill>
                  <a:srgbClr val="FFFFFF"/>
                </a:solidFill>
              </a:rPr>
              <a:t>-1 </a:t>
            </a:r>
            <a:r>
              <a:rPr lang="en-US" dirty="0" smtClean="0">
                <a:solidFill>
                  <a:srgbClr val="FFFFFF"/>
                </a:solidFill>
              </a:rPr>
              <a:t>Mpc</a:t>
            </a:r>
            <a:r>
              <a:rPr lang="en-US" baseline="30000" dirty="0" smtClean="0">
                <a:solidFill>
                  <a:srgbClr val="FFFFFF"/>
                </a:solidFill>
              </a:rPr>
              <a:t>-1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FFFF"/>
                </a:solidFill>
              </a:rPr>
              <a:t>     k</a:t>
            </a:r>
            <a:r>
              <a:rPr lang="en-US" baseline="30000" dirty="0" smtClean="0">
                <a:solidFill>
                  <a:srgbClr val="FFFFFF"/>
                </a:solidFill>
              </a:rPr>
              <a:t>3</a:t>
            </a:r>
            <a:r>
              <a:rPr lang="en-US" dirty="0" smtClean="0">
                <a:solidFill>
                  <a:srgbClr val="FFFFFF"/>
                </a:solidFill>
              </a:rPr>
              <a:t>/2π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 P(k) &lt; (</a:t>
            </a:r>
            <a:r>
              <a:rPr lang="en-US" dirty="0" smtClean="0">
                <a:solidFill>
                  <a:schemeClr val="bg1"/>
                </a:solidFill>
              </a:rPr>
              <a:t>52 </a:t>
            </a:r>
            <a:r>
              <a:rPr lang="en-US" dirty="0" err="1" smtClean="0">
                <a:solidFill>
                  <a:schemeClr val="bg1"/>
                </a:solidFill>
              </a:rPr>
              <a:t>mK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Best limits to date by 100x</a:t>
            </a: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S</a:t>
            </a:r>
            <a:r>
              <a:rPr lang="en-US" dirty="0" smtClean="0">
                <a:solidFill>
                  <a:srgbClr val="FFFFFF"/>
                </a:solidFill>
              </a:rPr>
              <a:t>till </a:t>
            </a:r>
            <a:r>
              <a:rPr lang="en-US" dirty="0">
                <a:solidFill>
                  <a:srgbClr val="FFFFFF"/>
                </a:solidFill>
              </a:rPr>
              <a:t>inconsistent with thermal noise =&gt; residual (pol.) continuum?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Still 100x (in </a:t>
            </a:r>
            <a:r>
              <a:rPr lang="en-US" dirty="0" err="1" smtClean="0">
                <a:solidFill>
                  <a:srgbClr val="FFFFFF"/>
                </a:solidFill>
              </a:rPr>
              <a:t>mK</a:t>
            </a:r>
            <a:r>
              <a:rPr lang="en-US" dirty="0" smtClean="0">
                <a:solidFill>
                  <a:srgbClr val="FFFFFF"/>
                </a:solidFill>
              </a:rPr>
              <a:t>) above predictions of </a:t>
            </a:r>
            <a:r>
              <a:rPr lang="en-US" dirty="0" err="1" smtClean="0">
                <a:solidFill>
                  <a:srgbClr val="FFFFFF"/>
                </a:solidFill>
              </a:rPr>
              <a:t>fiducial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reionization</a:t>
            </a:r>
            <a:r>
              <a:rPr lang="en-US" dirty="0" smtClean="0">
                <a:solidFill>
                  <a:srgbClr val="FFFFFF"/>
                </a:solidFill>
              </a:rPr>
              <a:t> models 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8301" y="4724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29AEB4"/>
                </a:solidFill>
              </a:rPr>
              <a:t>T</a:t>
            </a:r>
            <a:r>
              <a:rPr lang="en-US" sz="1800" baseline="-25000" dirty="0" err="1" smtClean="0">
                <a:solidFill>
                  <a:srgbClr val="29AEB4"/>
                </a:solidFill>
              </a:rPr>
              <a:t>sys</a:t>
            </a:r>
            <a:r>
              <a:rPr lang="en-US" sz="1800" dirty="0" smtClean="0">
                <a:solidFill>
                  <a:srgbClr val="29AEB4"/>
                </a:solidFill>
              </a:rPr>
              <a:t>=560K</a:t>
            </a:r>
            <a:endParaRPr lang="en-US" sz="1800" dirty="0">
              <a:solidFill>
                <a:srgbClr val="29AEB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6901" y="2438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808100"/>
                </a:solidFill>
              </a:rPr>
              <a:t>GMRT </a:t>
            </a:r>
            <a:endParaRPr lang="en-US" sz="1800" dirty="0">
              <a:solidFill>
                <a:srgbClr val="8081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51170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EC00FF"/>
                </a:solidFill>
              </a:rPr>
              <a:t>Fiducial</a:t>
            </a:r>
            <a:endParaRPr lang="en-US" sz="1800" dirty="0">
              <a:solidFill>
                <a:srgbClr val="EC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2101" y="10668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‘horizon limit’ = ‘wedge’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562101" y="1466910"/>
            <a:ext cx="457200" cy="13329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ectangle 1"/>
          <p:cNvSpPr/>
          <p:nvPr/>
        </p:nvSpPr>
        <p:spPr bwMode="auto">
          <a:xfrm rot="20707014">
            <a:off x="1551460" y="3160140"/>
            <a:ext cx="2688281" cy="2682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3051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26 at 4.10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0" y="787400"/>
            <a:ext cx="4423229" cy="538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4724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29AEB4"/>
                </a:solidFill>
              </a:rPr>
              <a:t>T</a:t>
            </a:r>
            <a:r>
              <a:rPr lang="en-US" sz="1800" baseline="-25000" dirty="0" err="1" smtClean="0">
                <a:solidFill>
                  <a:srgbClr val="29AEB4"/>
                </a:solidFill>
              </a:rPr>
              <a:t>sys</a:t>
            </a:r>
            <a:r>
              <a:rPr lang="en-US" sz="1800" dirty="0" smtClean="0">
                <a:solidFill>
                  <a:srgbClr val="29AEB4"/>
                </a:solidFill>
              </a:rPr>
              <a:t>=560K</a:t>
            </a:r>
            <a:endParaRPr lang="en-US" sz="1800" dirty="0">
              <a:solidFill>
                <a:srgbClr val="29AEB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2438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808100"/>
                </a:solidFill>
              </a:rPr>
              <a:t>GMRT </a:t>
            </a:r>
            <a:endParaRPr lang="en-US" sz="1800" dirty="0">
              <a:solidFill>
                <a:srgbClr val="8081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51170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EC00FF"/>
                </a:solidFill>
              </a:rPr>
              <a:t>Fiducial</a:t>
            </a:r>
            <a:endParaRPr lang="en-US" sz="1800" dirty="0">
              <a:solidFill>
                <a:srgbClr val="EC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10668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‘horizon limit’ = ‘wedge’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1524000" y="1466910"/>
            <a:ext cx="457200" cy="13329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ectangle 1"/>
          <p:cNvSpPr/>
          <p:nvPr/>
        </p:nvSpPr>
        <p:spPr bwMode="auto">
          <a:xfrm rot="20707014">
            <a:off x="1513359" y="3175587"/>
            <a:ext cx="2688281" cy="2682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22413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Ruling out pathological (but not impossible?) models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219200" y="3443764"/>
            <a:ext cx="3238501" cy="228600"/>
          </a:xfrm>
          <a:prstGeom prst="rect">
            <a:avLst/>
          </a:prstGeom>
          <a:solidFill>
            <a:srgbClr val="FF0000">
              <a:alpha val="1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2300" y="3352800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No warming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62498" y="838200"/>
            <a:ext cx="415290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</a:rPr>
              <a:t>Fiducial</a:t>
            </a:r>
            <a:r>
              <a:rPr lang="en-US" dirty="0" smtClean="0">
                <a:solidFill>
                  <a:srgbClr val="FFFFFF"/>
                </a:solidFill>
              </a:rPr>
              <a:t> model z</a:t>
            </a:r>
            <a:r>
              <a:rPr lang="en-US" dirty="0">
                <a:solidFill>
                  <a:srgbClr val="FFFFFF"/>
                </a:solidFill>
              </a:rPr>
              <a:t>∼6 to </a:t>
            </a:r>
            <a:r>
              <a:rPr lang="en-US" dirty="0" smtClean="0">
                <a:solidFill>
                  <a:srgbClr val="FFFFFF"/>
                </a:solidFill>
              </a:rPr>
              <a:t>20: IGM warmed by pervasive  </a:t>
            </a:r>
            <a:r>
              <a:rPr lang="en-US" dirty="0">
                <a:solidFill>
                  <a:srgbClr val="FFFFFF"/>
                </a:solidFill>
              </a:rPr>
              <a:t>hard X </a:t>
            </a:r>
            <a:r>
              <a:rPr lang="en-US" dirty="0" smtClean="0">
                <a:solidFill>
                  <a:srgbClr val="FFFFFF"/>
                </a:solidFill>
              </a:rPr>
              <a:t>rays from 1</a:t>
            </a:r>
            <a:r>
              <a:rPr lang="en-US" baseline="30000" dirty="0" smtClean="0">
                <a:solidFill>
                  <a:srgbClr val="FFFFFF"/>
                </a:solidFill>
              </a:rPr>
              <a:t>st</a:t>
            </a:r>
            <a:r>
              <a:rPr lang="en-US" dirty="0" smtClean="0">
                <a:solidFill>
                  <a:srgbClr val="FFFFFF"/>
                </a:solidFill>
              </a:rPr>
              <a:t> XRBs prior to </a:t>
            </a:r>
            <a:r>
              <a:rPr lang="en-US" dirty="0" err="1" smtClean="0">
                <a:solidFill>
                  <a:srgbClr val="FFFFFF"/>
                </a:solidFill>
              </a:rPr>
              <a:t>reionizing</a:t>
            </a:r>
            <a:r>
              <a:rPr lang="en-US" dirty="0" smtClean="0">
                <a:solidFill>
                  <a:srgbClr val="FFFFFF"/>
                </a:solidFill>
              </a:rPr>
              <a:t> =&gt; T</a:t>
            </a:r>
            <a:r>
              <a:rPr lang="en-US" baseline="-25000" dirty="0" smtClean="0">
                <a:solidFill>
                  <a:srgbClr val="FFFFFF"/>
                </a:solidFill>
              </a:rPr>
              <a:t>K</a:t>
            </a:r>
            <a:r>
              <a:rPr lang="en-US" dirty="0" smtClean="0">
                <a:solidFill>
                  <a:srgbClr val="FFFFFF"/>
                </a:solidFill>
              </a:rPr>
              <a:t> &gt; T</a:t>
            </a:r>
            <a:r>
              <a:rPr lang="en-US" baseline="-25000" dirty="0" smtClean="0">
                <a:solidFill>
                  <a:srgbClr val="FFFFFF"/>
                </a:solidFill>
              </a:rPr>
              <a:t>CMB </a:t>
            </a:r>
            <a:r>
              <a:rPr lang="en-US" dirty="0" smtClean="0">
                <a:solidFill>
                  <a:srgbClr val="FFFFFF"/>
                </a:solidFill>
              </a:rPr>
              <a:t>=&gt; emission signal ~ few </a:t>
            </a:r>
            <a:r>
              <a:rPr lang="en-US" dirty="0" err="1" smtClean="0">
                <a:solidFill>
                  <a:srgbClr val="FFFFFF"/>
                </a:solidFill>
              </a:rPr>
              <a:t>mK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No warming =&gt; absorption against CMB (250mK)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Argues for warming of IGM prior to </a:t>
            </a:r>
            <a:r>
              <a:rPr lang="en-US" dirty="0" err="1" smtClean="0">
                <a:solidFill>
                  <a:srgbClr val="FFFFFF"/>
                </a:solidFill>
              </a:rPr>
              <a:t>reionizing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080994"/>
            <a:ext cx="3542435" cy="254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079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10200" y="990600"/>
            <a:ext cx="38100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</a:rPr>
              <a:t>Fiducial</a:t>
            </a:r>
            <a:r>
              <a:rPr lang="en-US" dirty="0" smtClean="0">
                <a:solidFill>
                  <a:srgbClr val="FFFFFF"/>
                </a:solidFill>
              </a:rPr>
              <a:t> model z</a:t>
            </a:r>
            <a:r>
              <a:rPr lang="en-US" dirty="0">
                <a:solidFill>
                  <a:srgbClr val="FFFFFF"/>
                </a:solidFill>
              </a:rPr>
              <a:t>∼6 to </a:t>
            </a:r>
            <a:r>
              <a:rPr lang="en-US" dirty="0" smtClean="0">
                <a:solidFill>
                  <a:srgbClr val="FFFFFF"/>
                </a:solidFill>
              </a:rPr>
              <a:t>20: IGM warmed by pervasive  </a:t>
            </a:r>
            <a:r>
              <a:rPr lang="en-US" dirty="0">
                <a:solidFill>
                  <a:srgbClr val="FFFFFF"/>
                </a:solidFill>
              </a:rPr>
              <a:t>hard X </a:t>
            </a:r>
            <a:r>
              <a:rPr lang="en-US" dirty="0" smtClean="0">
                <a:solidFill>
                  <a:srgbClr val="FFFFFF"/>
                </a:solidFill>
              </a:rPr>
              <a:t>rays from 1</a:t>
            </a:r>
            <a:r>
              <a:rPr lang="en-US" baseline="30000" dirty="0" smtClean="0">
                <a:solidFill>
                  <a:srgbClr val="FFFFFF"/>
                </a:solidFill>
              </a:rPr>
              <a:t>st</a:t>
            </a:r>
            <a:r>
              <a:rPr lang="en-US" dirty="0" smtClean="0">
                <a:solidFill>
                  <a:srgbClr val="FFFFFF"/>
                </a:solidFill>
              </a:rPr>
              <a:t> XRBs prior to </a:t>
            </a:r>
            <a:r>
              <a:rPr lang="en-US" dirty="0" err="1" smtClean="0">
                <a:solidFill>
                  <a:srgbClr val="FFFFFF"/>
                </a:solidFill>
              </a:rPr>
              <a:t>reionizing</a:t>
            </a:r>
            <a:r>
              <a:rPr lang="en-US" dirty="0" smtClean="0">
                <a:solidFill>
                  <a:srgbClr val="FFFFFF"/>
                </a:solidFill>
              </a:rPr>
              <a:t> =&gt; T</a:t>
            </a:r>
            <a:r>
              <a:rPr lang="en-US" baseline="-25000" dirty="0" smtClean="0">
                <a:solidFill>
                  <a:srgbClr val="FFFFFF"/>
                </a:solidFill>
              </a:rPr>
              <a:t>K</a:t>
            </a:r>
            <a:r>
              <a:rPr lang="en-US" dirty="0" smtClean="0">
                <a:solidFill>
                  <a:srgbClr val="FFFFFF"/>
                </a:solidFill>
              </a:rPr>
              <a:t> &gt; T</a:t>
            </a:r>
            <a:r>
              <a:rPr lang="en-US" baseline="-25000" dirty="0" smtClean="0">
                <a:solidFill>
                  <a:srgbClr val="FFFFFF"/>
                </a:solidFill>
              </a:rPr>
              <a:t>CMB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No warming =&gt; absorption against CMB (250mK) </a:t>
            </a:r>
            <a:r>
              <a:rPr lang="en-US" baseline="-25000" dirty="0" smtClean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920890"/>
            <a:ext cx="5435380" cy="5632310"/>
            <a:chOff x="0" y="838200"/>
            <a:chExt cx="5435380" cy="5632310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838200"/>
              <a:ext cx="5435380" cy="5632310"/>
              <a:chOff x="0" y="838200"/>
              <a:chExt cx="5435380" cy="5632310"/>
            </a:xfrm>
          </p:grpSpPr>
          <p:pic>
            <p:nvPicPr>
              <p:cNvPr id="2" name="Picture 1" descr="Screen Shot 2013-05-26 at 5.03.39 P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38200"/>
                <a:ext cx="5435380" cy="5632310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 bwMode="auto">
              <a:xfrm>
                <a:off x="4737100" y="1295400"/>
                <a:ext cx="304800" cy="4495800"/>
              </a:xfrm>
              <a:prstGeom prst="rect">
                <a:avLst/>
              </a:prstGeom>
              <a:solidFill>
                <a:srgbClr val="EC00FF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3276600" y="1295400"/>
                <a:ext cx="1447800" cy="4495800"/>
              </a:xfrm>
              <a:prstGeom prst="rect">
                <a:avLst/>
              </a:prstGeom>
              <a:solidFill>
                <a:srgbClr val="FFFF00">
                  <a:alpha val="18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057400" y="1295400"/>
                <a:ext cx="762000" cy="4495800"/>
              </a:xfrm>
              <a:prstGeom prst="rect">
                <a:avLst/>
              </a:prstGeom>
              <a:solidFill>
                <a:schemeClr val="accent1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914400" y="1295400"/>
                <a:ext cx="1143000" cy="4495800"/>
              </a:xfrm>
              <a:prstGeom prst="rect">
                <a:avLst/>
              </a:prstGeom>
              <a:solidFill>
                <a:schemeClr val="accent6">
                  <a:alpha val="1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charset="2"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 bwMode="auto">
            <a:xfrm>
              <a:off x="2819400" y="1295400"/>
              <a:ext cx="457200" cy="4495800"/>
            </a:xfrm>
            <a:prstGeom prst="rect">
              <a:avLst/>
            </a:prstGeom>
            <a:solidFill>
              <a:srgbClr val="F40020">
                <a:alpha val="1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effectLst/>
                <a:latin typeface="Times New Roman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99000" y="3333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00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194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57400" y="333369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66800" y="3352800"/>
              <a:ext cx="304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657600" y="2133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K</a:t>
            </a:r>
            <a:endParaRPr lang="en-US" sz="18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2971800" y="21452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</a:t>
            </a:r>
            <a:r>
              <a:rPr lang="en-US" sz="1800" baseline="-25000" dirty="0" smtClean="0"/>
              <a:t>S</a:t>
            </a:r>
            <a:endParaRPr lang="en-US" sz="18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1600200" y="2209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T</a:t>
            </a:r>
            <a:r>
              <a:rPr lang="en-US" sz="1800" baseline="-25000" dirty="0" err="1" smtClean="0"/>
              <a:t>cmb</a:t>
            </a:r>
            <a:endParaRPr lang="en-US" sz="1800" baseline="-25000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2057400" y="5842000"/>
            <a:ext cx="812800" cy="4826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2133600" y="2717800"/>
            <a:ext cx="812800" cy="4826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2590800" y="2819400"/>
            <a:ext cx="154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No warming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800" y="22413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Ruling out pathological (but not impossible?) models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445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533400" y="228600"/>
            <a:ext cx="82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Renaissance at low </a:t>
            </a:r>
            <a:r>
              <a:rPr lang="en-US" sz="2400" dirty="0" err="1" smtClean="0">
                <a:solidFill>
                  <a:schemeClr val="bg1"/>
                </a:solidFill>
              </a:rPr>
              <a:t>freq</a:t>
            </a:r>
            <a:r>
              <a:rPr lang="en-US" sz="2400" dirty="0" smtClean="0">
                <a:solidFill>
                  <a:schemeClr val="bg1"/>
                </a:solidFill>
              </a:rPr>
              <a:t>: </a:t>
            </a:r>
            <a:r>
              <a:rPr lang="en-US" sz="2400" dirty="0">
                <a:solidFill>
                  <a:schemeClr val="bg1"/>
                </a:solidFill>
              </a:rPr>
              <a:t>1% to 10%</a:t>
            </a:r>
            <a:r>
              <a:rPr lang="en-US" sz="2400" dirty="0" smtClean="0">
                <a:solidFill>
                  <a:schemeClr val="bg1"/>
                </a:solidFill>
              </a:rPr>
              <a:t> of a square kilometer array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44746" y="3429000"/>
            <a:ext cx="8380154" cy="2961086"/>
            <a:chOff x="406399" y="772714"/>
            <a:chExt cx="8380154" cy="2961086"/>
          </a:xfrm>
        </p:grpSpPr>
        <p:pic>
          <p:nvPicPr>
            <p:cNvPr id="9" name="Picture 4" descr="cornerview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6399" y="838199"/>
              <a:ext cx="3860801" cy="2895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DSC00894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3000" y="838200"/>
              <a:ext cx="3833553" cy="2876472"/>
            </a:xfrm>
            <a:prstGeom prst="rect">
              <a:avLst/>
            </a:prstGeom>
          </p:spPr>
        </p:pic>
        <p:sp>
          <p:nvSpPr>
            <p:cNvPr id="82949" name="Text Box 6"/>
            <p:cNvSpPr txBox="1">
              <a:spLocks noChangeArrowheads="1"/>
            </p:cNvSpPr>
            <p:nvPr/>
          </p:nvSpPr>
          <p:spPr bwMode="auto">
            <a:xfrm>
              <a:off x="609600" y="786368"/>
              <a:ext cx="1752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 smtClean="0"/>
                <a:t>MWA - Oz  </a:t>
              </a:r>
            </a:p>
          </p:txBody>
        </p:sp>
        <p:sp>
          <p:nvSpPr>
            <p:cNvPr id="82950" name="Text Box 9"/>
            <p:cNvSpPr txBox="1">
              <a:spLocks noChangeArrowheads="1"/>
            </p:cNvSpPr>
            <p:nvPr/>
          </p:nvSpPr>
          <p:spPr bwMode="auto">
            <a:xfrm>
              <a:off x="5105400" y="772714"/>
              <a:ext cx="2743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 dirty="0" smtClean="0">
                  <a:solidFill>
                    <a:schemeClr val="bg1"/>
                  </a:solidFill>
                </a:rPr>
                <a:t>PAPER - ZA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787861"/>
              </p:ext>
            </p:extLst>
          </p:nvPr>
        </p:nvGraphicFramePr>
        <p:xfrm>
          <a:off x="344746" y="838200"/>
          <a:ext cx="830580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4300"/>
                <a:gridCol w="1384300"/>
                <a:gridCol w="1384300"/>
                <a:gridCol w="1384300"/>
                <a:gridCol w="1384300"/>
                <a:gridCol w="1384300"/>
              </a:tblGrid>
              <a:tr h="6085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Array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FoV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algn="ctr"/>
                      <a:r>
                        <a:rPr lang="en-US" sz="1800" dirty="0" smtClean="0"/>
                        <a:t>deg</a:t>
                      </a:r>
                      <a:r>
                        <a:rPr lang="en-US" sz="1800" baseline="30000" dirty="0" smtClean="0"/>
                        <a:t>2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Area </a:t>
                      </a:r>
                    </a:p>
                    <a:p>
                      <a:pPr algn="ctr"/>
                      <a:r>
                        <a:rPr lang="en-US" sz="1800" dirty="0" smtClean="0"/>
                        <a:t>m</a:t>
                      </a:r>
                      <a:r>
                        <a:rPr lang="en-US" sz="1800" baseline="30000" dirty="0" smtClean="0"/>
                        <a:t>2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Type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Bmax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algn="ctr"/>
                      <a:r>
                        <a:rPr lang="en-US" sz="1800" dirty="0" smtClean="0"/>
                        <a:t>km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Start Science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obs</a:t>
                      </a:r>
                      <a:endParaRPr lang="en-US" sz="18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LOFAR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3e4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Tile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2013</a:t>
                      </a:r>
                      <a:endParaRPr lang="en-US" sz="18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MWA-128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2e3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Tile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2013</a:t>
                      </a:r>
                      <a:endParaRPr lang="en-US" sz="18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PAPER-128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1600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1e3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Dipole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0.3/0.6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2013</a:t>
                      </a:r>
                      <a:endParaRPr lang="en-US" sz="1800" dirty="0"/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HERA-331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8e4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14m parabola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0.3/2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2017</a:t>
                      </a:r>
                    </a:p>
                  </a:txBody>
                  <a:tcPr/>
                </a:tc>
              </a:tr>
              <a:tr h="35259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SKA-I Low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1e6</a:t>
                      </a:r>
                      <a:endParaRPr lang="en-US" sz="18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Tile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2021+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6-03 at 8.54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743200"/>
            <a:ext cx="4271365" cy="2971800"/>
          </a:xfrm>
          <a:prstGeom prst="rect">
            <a:avLst/>
          </a:prstGeom>
        </p:spPr>
      </p:pic>
      <p:pic>
        <p:nvPicPr>
          <p:cNvPr id="6" name="Picture 5" descr="Screen Shot 2014-06-03 at 8.54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95" y="2743200"/>
            <a:ext cx="4590005" cy="2971800"/>
          </a:xfrm>
          <a:prstGeom prst="rect">
            <a:avLst/>
          </a:prstGeom>
        </p:spPr>
      </p:pic>
      <p:pic>
        <p:nvPicPr>
          <p:cNvPr id="7" name="Picture 6" descr="Screen Shot 2014-06-03 at 8.51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7543800" cy="20142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0200" y="1524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Limits </a:t>
            </a:r>
            <a:r>
              <a:rPr lang="en-US" sz="2400" dirty="0" err="1" smtClean="0">
                <a:solidFill>
                  <a:schemeClr val="bg1"/>
                </a:solidFill>
              </a:rPr>
              <a:t>vs</a:t>
            </a:r>
            <a:r>
              <a:rPr lang="en-US" sz="2400" dirty="0" smtClean="0">
                <a:solidFill>
                  <a:schemeClr val="bg1"/>
                </a:solidFill>
              </a:rPr>
              <a:t> redshift (Jacobs)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8400" y="3166646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 = 0.2 Mpc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5334000" y="3242846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 = 0.3 Mpc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" y="3911769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mK</a:t>
            </a:r>
            <a:r>
              <a:rPr lang="en-US" sz="1600" baseline="30000" dirty="0" smtClean="0"/>
              <a:t>2</a:t>
            </a:r>
            <a:endParaRPr lang="en-US" sz="16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5791200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Noise limited Power spectra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(32 ant)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Still long way to go to  expected signal ~ 20 mK</a:t>
            </a:r>
            <a:r>
              <a:rPr lang="en-US" baseline="30000" dirty="0" smtClean="0">
                <a:solidFill>
                  <a:srgbClr val="FFFFFF"/>
                </a:solidFill>
              </a:rPr>
              <a:t>2</a:t>
            </a:r>
            <a:endParaRPr lang="en-US" baseline="30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153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26 at 4.10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" y="787400"/>
            <a:ext cx="4423229" cy="538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224135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PAPER towards a detection in 2015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51170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EC00FF"/>
                </a:solidFill>
              </a:rPr>
              <a:t>Fiducial</a:t>
            </a:r>
            <a:endParaRPr lang="en-US" sz="1800" dirty="0">
              <a:solidFill>
                <a:srgbClr val="EC00FF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 rot="20707014">
            <a:off x="1585930" y="3160140"/>
            <a:ext cx="2688281" cy="2682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1179255"/>
            <a:ext cx="3962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128 elements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2 years observing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>
                <a:solidFill>
                  <a:srgbClr val="FFFFFF"/>
                </a:solidFill>
              </a:rPr>
              <a:t>F</a:t>
            </a:r>
            <a:r>
              <a:rPr lang="en-US" dirty="0" smtClean="0">
                <a:solidFill>
                  <a:srgbClr val="FFFFFF"/>
                </a:solidFill>
              </a:rPr>
              <a:t>ull polarization 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rgbClr val="FFFFFF"/>
                </a:solidFill>
              </a:rPr>
              <a:t>~10x improvement (in </a:t>
            </a:r>
            <a:r>
              <a:rPr lang="en-US" dirty="0" err="1" smtClean="0">
                <a:solidFill>
                  <a:srgbClr val="FFFFFF"/>
                </a:solidFill>
              </a:rPr>
              <a:t>mK</a:t>
            </a:r>
            <a:r>
              <a:rPr lang="en-US" dirty="0" smtClean="0">
                <a:solidFill>
                  <a:srgbClr val="FFFFFF"/>
                </a:solidFill>
              </a:rPr>
              <a:t>)  =&gt; detect </a:t>
            </a:r>
            <a:r>
              <a:rPr lang="en-US" dirty="0" err="1" smtClean="0">
                <a:solidFill>
                  <a:srgbClr val="FFFFFF"/>
                </a:solidFill>
              </a:rPr>
              <a:t>fiducial</a:t>
            </a:r>
            <a:r>
              <a:rPr lang="en-US" dirty="0" smtClean="0">
                <a:solidFill>
                  <a:srgbClr val="FFFFFF"/>
                </a:solidFill>
              </a:rPr>
              <a:t> model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36271" y="5029200"/>
            <a:ext cx="1219200" cy="338554"/>
          </a:xfrm>
          <a:prstGeom prst="rect">
            <a:avLst/>
          </a:prstGeom>
          <a:solidFill>
            <a:schemeClr val="accent6">
              <a:lumMod val="40000"/>
              <a:lumOff val="60000"/>
              <a:alpha val="59000"/>
            </a:schemeClr>
          </a:solidFill>
          <a:ln>
            <a:solidFill>
              <a:srgbClr val="229EEA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229EEA"/>
                </a:solidFill>
              </a:rPr>
              <a:t>PAPER 128</a:t>
            </a:r>
            <a:endParaRPr lang="en-US" sz="1600" b="1" dirty="0">
              <a:solidFill>
                <a:srgbClr val="229E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374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6710"/>
            <a:ext cx="8382000" cy="4226690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-76200" y="206308"/>
            <a:ext cx="4876800" cy="101289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Hydrogen Epoch of </a:t>
            </a:r>
            <a:r>
              <a:rPr lang="en-US" sz="3200" dirty="0" err="1" smtClean="0">
                <a:solidFill>
                  <a:schemeClr val="tx1"/>
                </a:solidFill>
              </a:rPr>
              <a:t>Reionization</a:t>
            </a:r>
            <a:r>
              <a:rPr lang="en-US" sz="3200" dirty="0" smtClean="0">
                <a:solidFill>
                  <a:schemeClr val="tx1"/>
                </a:solidFill>
              </a:rPr>
              <a:t> Array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9" name="Picture 8" descr="dish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0" y="152400"/>
            <a:ext cx="3343276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343400"/>
            <a:ext cx="837247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331 </a:t>
            </a:r>
            <a:r>
              <a:rPr lang="en-US" dirty="0">
                <a:solidFill>
                  <a:schemeClr val="bg1"/>
                </a:solidFill>
              </a:rPr>
              <a:t>x 14m </a:t>
            </a:r>
            <a:r>
              <a:rPr lang="en-US" dirty="0" smtClean="0">
                <a:solidFill>
                  <a:schemeClr val="bg1"/>
                </a:solidFill>
              </a:rPr>
              <a:t>parabolic transit antennas (~Arecibo), 50 to </a:t>
            </a:r>
            <a:r>
              <a:rPr lang="en-US" dirty="0">
                <a:solidFill>
                  <a:schemeClr val="bg1"/>
                </a:solidFill>
              </a:rPr>
              <a:t>250MHz, in Karoo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err="1" smtClean="0">
                <a:solidFill>
                  <a:schemeClr val="bg1"/>
                </a:solidFill>
              </a:rPr>
              <a:t>MWA+PAPER+MITEoR</a:t>
            </a:r>
            <a:r>
              <a:rPr lang="en-US" dirty="0" smtClean="0">
                <a:solidFill>
                  <a:schemeClr val="bg1"/>
                </a:solidFill>
              </a:rPr>
              <a:t> collaboration: Berkeley</a:t>
            </a:r>
            <a:r>
              <a:rPr lang="en-US" dirty="0">
                <a:solidFill>
                  <a:schemeClr val="bg1"/>
                </a:solidFill>
              </a:rPr>
              <a:t>, Cavendish, MIT, NRAO, Penn, Washington, ASU, SKA-ZA, U. KwaZulu-Natal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Build </a:t>
            </a:r>
            <a:r>
              <a:rPr lang="en-US" dirty="0">
                <a:solidFill>
                  <a:schemeClr val="bg1"/>
                </a:solidFill>
              </a:rPr>
              <a:t>on PAPER/MWA </a:t>
            </a:r>
            <a:r>
              <a:rPr lang="en-US" dirty="0" smtClean="0">
                <a:solidFill>
                  <a:schemeClr val="bg1"/>
                </a:solidFill>
              </a:rPr>
              <a:t>experience to design next generation </a:t>
            </a:r>
            <a:r>
              <a:rPr lang="en-US" dirty="0">
                <a:solidFill>
                  <a:schemeClr val="bg1"/>
                </a:solidFill>
              </a:rPr>
              <a:t>array: Optimal design for delay spectrum analysis + large scale structure </a:t>
            </a:r>
            <a:r>
              <a:rPr lang="en-US" dirty="0" smtClean="0">
                <a:solidFill>
                  <a:schemeClr val="bg1"/>
                </a:solidFill>
              </a:rPr>
              <a:t>imaging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Development 2014/15, construction 2016, science: 2017 - 19;  Cost ~ $16M</a:t>
            </a:r>
          </a:p>
        </p:txBody>
      </p:sp>
    </p:spTree>
    <p:extLst>
      <p:ext uri="{BB962C8B-B14F-4D97-AF65-F5344CB8AC3E}">
        <p14:creationId xmlns:p14="http://schemas.microsoft.com/office/powerpoint/2010/main" val="20366412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0943"/>
            <a:ext cx="9144000" cy="5807057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7200" y="53908"/>
            <a:ext cx="8229600" cy="101289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HERA development funded next 2 years (~15%) NSF Mid-Scale Innovations Program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77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25185" y="-65534"/>
            <a:ext cx="8229600" cy="101289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HERA-331</a:t>
            </a:r>
            <a:endParaRPr lang="en-US" sz="3200" dirty="0">
              <a:solidFill>
                <a:srgbClr val="FFFFFF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553455"/>
              </p:ext>
            </p:extLst>
          </p:nvPr>
        </p:nvGraphicFramePr>
        <p:xfrm>
          <a:off x="360584" y="3657600"/>
          <a:ext cx="8622719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4992"/>
                <a:gridCol w="1578128"/>
                <a:gridCol w="1583736"/>
                <a:gridCol w="1889304"/>
                <a:gridCol w="1716559"/>
              </a:tblGrid>
              <a:tr h="561363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Area (m</a:t>
                      </a:r>
                      <a:r>
                        <a:rPr lang="en-US" sz="2000" baseline="30000" dirty="0" smtClean="0"/>
                        <a:t>2</a:t>
                      </a:r>
                      <a:r>
                        <a:rPr lang="en-US" sz="2000" baseline="0" dirty="0" smtClean="0"/>
                        <a:t>)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SNR</a:t>
                      </a:r>
                    </a:p>
                    <a:p>
                      <a:pPr algn="ctr"/>
                      <a:r>
                        <a:rPr lang="en-US" sz="2000" baseline="0" dirty="0" smtClean="0"/>
                        <a:t>Pessimistic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SNR</a:t>
                      </a:r>
                    </a:p>
                    <a:p>
                      <a:pPr algn="ctr"/>
                      <a:r>
                        <a:rPr lang="en-US" sz="2000" baseline="0" dirty="0" smtClean="0"/>
                        <a:t>Moderate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SNR</a:t>
                      </a:r>
                    </a:p>
                    <a:p>
                      <a:pPr algn="ctr"/>
                      <a:r>
                        <a:rPr lang="en-US" sz="2000" dirty="0" smtClean="0"/>
                        <a:t>Optimistic</a:t>
                      </a:r>
                      <a:endParaRPr lang="en-US" sz="2000" baseline="30000" dirty="0"/>
                    </a:p>
                  </a:txBody>
                  <a:tcPr/>
                </a:tc>
              </a:tr>
              <a:tr h="22893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SKA-low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8e5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98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280</a:t>
                      </a:r>
                      <a:endParaRPr lang="en-US" sz="2000" baseline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HERA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/>
                        <a:t>5e4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19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/>
                        <a:t>23</a:t>
                      </a:r>
                      <a:endParaRPr lang="en-US" sz="20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/>
                        <a:t>80</a:t>
                      </a:r>
                      <a:endParaRPr lang="en-US" sz="2000" b="1" baseline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LOFAR-core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/>
                        <a:t>3e4</a:t>
                      </a:r>
                      <a:endParaRPr lang="en-US" sz="20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2.8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17</a:t>
                      </a:r>
                      <a:endParaRPr lang="en-US" sz="2000" baseline="30000" dirty="0"/>
                    </a:p>
                  </a:txBody>
                  <a:tcPr/>
                </a:tc>
              </a:tr>
              <a:tr h="31729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MWA-128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2.5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6.4</a:t>
                      </a:r>
                      <a:endParaRPr lang="en-US" sz="2000" baseline="30000" dirty="0"/>
                    </a:p>
                  </a:txBody>
                  <a:tcPr/>
                </a:tc>
              </a:tr>
              <a:tr h="31729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PAPER-128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530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1.9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8.9</a:t>
                      </a:r>
                      <a:endParaRPr lang="en-US" sz="2000" baseline="30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z-peak-shaded-0.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838200"/>
            <a:ext cx="8610600" cy="265314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5969000" y="4241800"/>
            <a:ext cx="685800" cy="2209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05600" y="630549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Pober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ea</a:t>
            </a:r>
            <a:r>
              <a:rPr lang="en-US" dirty="0" smtClean="0">
                <a:solidFill>
                  <a:schemeClr val="bg1"/>
                </a:solidFill>
              </a:rPr>
              <a:t> 2014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628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3-10-24 at 4.27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46" y="381000"/>
            <a:ext cx="3960954" cy="3276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4019252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HERA 331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Detailed characterization of evolution neutral IGM: z=6 to 20 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Direct imaging scales ~ 30-100 </a:t>
            </a:r>
            <a:r>
              <a:rPr lang="en-US" dirty="0" err="1" smtClean="0">
                <a:solidFill>
                  <a:schemeClr val="bg1"/>
                </a:solidFill>
              </a:rPr>
              <a:t>cMpc</a:t>
            </a:r>
            <a:r>
              <a:rPr lang="en-US" dirty="0" smtClean="0">
                <a:solidFill>
                  <a:schemeClr val="bg1"/>
                </a:solidFill>
              </a:rPr>
              <a:t>  (full 3D analysis)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Explore end of ‘dark ages’ (z ~ 15 to 20)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Inform science/tech SKA-low (2020+)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3618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HI</a:t>
            </a:r>
            <a:endParaRPr lang="en-US" dirty="0"/>
          </a:p>
        </p:txBody>
      </p:sp>
      <p:pic>
        <p:nvPicPr>
          <p:cNvPr id="10" name="Picture 9" descr="Screen Shot 2013-10-24 at 4.28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57200"/>
            <a:ext cx="4343398" cy="30567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24600" y="381000"/>
            <a:ext cx="3175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Jacobs ea. </a:t>
            </a:r>
            <a:r>
              <a:rPr lang="en-US" sz="1800" dirty="0" err="1" smtClean="0"/>
              <a:t>McQuinn</a:t>
            </a:r>
            <a:r>
              <a:rPr lang="en-US" sz="1800" dirty="0" smtClean="0"/>
              <a:t> </a:t>
            </a:r>
            <a:r>
              <a:rPr lang="en-US" sz="1800" dirty="0" err="1" smtClean="0"/>
              <a:t>ea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954505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61823"/>
            <a:ext cx="861060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HI 21cm cosmology</a:t>
            </a:r>
            <a:endParaRPr lang="en-US" sz="2800" dirty="0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  <a:buFont typeface="Wingdings" charset="2"/>
              <a:buChar char="Ø"/>
            </a:pPr>
            <a:r>
              <a:rPr lang="en-US" dirty="0">
                <a:solidFill>
                  <a:srgbClr val="FFFFFF"/>
                </a:solidFill>
              </a:rPr>
              <a:t> PAPER (</a:t>
            </a:r>
            <a:r>
              <a:rPr lang="en-US" dirty="0" smtClean="0">
                <a:solidFill>
                  <a:srgbClr val="FFFFFF"/>
                </a:solidFill>
              </a:rPr>
              <a:t>2014-2016)</a:t>
            </a:r>
            <a:r>
              <a:rPr lang="en-US" dirty="0">
                <a:solidFill>
                  <a:srgbClr val="FFFFFF"/>
                </a:solidFill>
              </a:rPr>
              <a:t>: 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First PS limits from PAPER 32: rule out pathological  models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Build out to 128 in 2013, observe 2 years: constrain plausible models or first detection</a:t>
            </a:r>
          </a:p>
          <a:p>
            <a:pPr>
              <a:spcAft>
                <a:spcPts val="600"/>
              </a:spcAft>
              <a:buFont typeface="Wingdings" charset="2"/>
              <a:buChar char="Ø"/>
            </a:pPr>
            <a:r>
              <a:rPr lang="en-US" dirty="0">
                <a:solidFill>
                  <a:srgbClr val="FFFFFF"/>
                </a:solidFill>
              </a:rPr>
              <a:t> HERA (2015-19): </a:t>
            </a:r>
            <a:r>
              <a:rPr lang="en-US" dirty="0" smtClean="0">
                <a:solidFill>
                  <a:srgbClr val="FFFFFF"/>
                </a:solidFill>
              </a:rPr>
              <a:t>331x </a:t>
            </a:r>
            <a:r>
              <a:rPr lang="en-US" dirty="0">
                <a:solidFill>
                  <a:srgbClr val="FFFFFF"/>
                </a:solidFill>
              </a:rPr>
              <a:t>14m parabolic antenna array for detailed PS characterization, evolution, and first imaging</a:t>
            </a:r>
          </a:p>
          <a:p>
            <a:pPr>
              <a:spcAft>
                <a:spcPts val="600"/>
              </a:spcAft>
              <a:buFont typeface="Wingdings" charset="2"/>
              <a:buChar char="Ø"/>
            </a:pPr>
            <a:r>
              <a:rPr lang="en-US" dirty="0">
                <a:solidFill>
                  <a:srgbClr val="FFFFFF"/>
                </a:solidFill>
              </a:rPr>
              <a:t> SKA-low (2021+): full IGM tomography at </a:t>
            </a:r>
            <a:r>
              <a:rPr lang="en-US" dirty="0" err="1">
                <a:solidFill>
                  <a:srgbClr val="FFFFFF"/>
                </a:solidFill>
              </a:rPr>
              <a:t>arcmin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scales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430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0-12-03 at 9.47.2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1040"/>
            <a:ext cx="9144001" cy="57604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1524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Precision Array to Probe Epoch of </a:t>
            </a:r>
            <a:r>
              <a:rPr lang="en-US" sz="2800" dirty="0" err="1" smtClean="0">
                <a:solidFill>
                  <a:schemeClr val="bg1"/>
                </a:solidFill>
              </a:rPr>
              <a:t>Reionization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4958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Berkeley</a:t>
            </a:r>
            <a:r>
              <a:rPr lang="en-US" dirty="0">
                <a:solidFill>
                  <a:srgbClr val="FFFFFF"/>
                </a:solidFill>
              </a:rPr>
              <a:t>, NRAO, Penn, </a:t>
            </a:r>
            <a:r>
              <a:rPr lang="en-US" dirty="0" smtClean="0">
                <a:solidFill>
                  <a:srgbClr val="FFFFFF"/>
                </a:solidFill>
              </a:rPr>
              <a:t>Cavendish, South Africa (SKA, </a:t>
            </a:r>
            <a:r>
              <a:rPr lang="en-US" dirty="0" err="1" smtClean="0">
                <a:solidFill>
                  <a:srgbClr val="FFFFFF"/>
                </a:solidFill>
              </a:rPr>
              <a:t>KwaZulu</a:t>
            </a:r>
            <a:r>
              <a:rPr lang="en-US" dirty="0" smtClean="0">
                <a:solidFill>
                  <a:srgbClr val="FFFFFF"/>
                </a:solidFill>
              </a:rPr>
              <a:t> Natal)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Focus: low-</a:t>
            </a:r>
            <a:r>
              <a:rPr lang="en-US" dirty="0" err="1" smtClean="0">
                <a:solidFill>
                  <a:schemeClr val="bg1"/>
                </a:solidFill>
              </a:rPr>
              <a:t>ν</a:t>
            </a:r>
            <a:r>
              <a:rPr lang="en-US" dirty="0" smtClean="0">
                <a:solidFill>
                  <a:schemeClr val="bg1"/>
                </a:solidFill>
              </a:rPr>
              <a:t> array to study HI 21cm signal from </a:t>
            </a:r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Precision: emphasize engineering solutions first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Staged: work through problems before increasing investment</a:t>
            </a:r>
          </a:p>
        </p:txBody>
      </p:sp>
      <p:pic>
        <p:nvPicPr>
          <p:cNvPr id="2" name="Picture 1" descr="willi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51039"/>
            <a:ext cx="838200" cy="841080"/>
          </a:xfrm>
          <a:prstGeom prst="rect">
            <a:avLst/>
          </a:prstGeom>
        </p:spPr>
      </p:pic>
      <p:pic>
        <p:nvPicPr>
          <p:cNvPr id="3" name="Picture 2" descr="n.razavighod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248" y="651039"/>
            <a:ext cx="699552" cy="841080"/>
          </a:xfrm>
          <a:prstGeom prst="rect">
            <a:avLst/>
          </a:prstGeom>
        </p:spPr>
      </p:pic>
      <p:pic>
        <p:nvPicPr>
          <p:cNvPr id="4" name="Picture 3" descr="i.stefa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977" y="651039"/>
            <a:ext cx="692971" cy="82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66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5 at 3.30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4604306" cy="5029200"/>
          </a:xfrm>
          <a:prstGeom prst="rect">
            <a:avLst/>
          </a:prstGeom>
        </p:spPr>
      </p:pic>
      <p:sp>
        <p:nvSpPr>
          <p:cNvPr id="84995" name="Text Box 2"/>
          <p:cNvSpPr txBox="1">
            <a:spLocks noChangeArrowheads="1"/>
          </p:cNvSpPr>
          <p:nvPr/>
        </p:nvSpPr>
        <p:spPr bwMode="auto">
          <a:xfrm>
            <a:off x="152400" y="605135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Challenge: Sensitivity 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685800" y="1219200"/>
            <a:ext cx="182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/>
              <a:t>z</a:t>
            </a:r>
            <a:r>
              <a:rPr lang="en-US" sz="1800" b="1" dirty="0" smtClean="0"/>
              <a:t>=12, 110MHz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5105400" y="2438400"/>
            <a:ext cx="37338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‘Richest of cosmological data sets’  (Loeb &amp; </a:t>
            </a:r>
            <a:r>
              <a:rPr lang="en-US" dirty="0" err="1" smtClean="0">
                <a:solidFill>
                  <a:schemeClr val="bg1"/>
                </a:solidFill>
              </a:rPr>
              <a:t>Barkana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Imaging of typical structures requires full SKA 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150MHz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sym typeface="Symbol" charset="2"/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2’</a:t>
            </a:r>
            <a:r>
              <a:rPr lang="en-US" dirty="0" smtClean="0">
                <a:solidFill>
                  <a:schemeClr val="bg1"/>
                </a:solidFill>
              </a:rPr>
              <a:t>) ~ 8uJy </a:t>
            </a:r>
          </a:p>
          <a:p>
            <a:pPr marL="800100" lvl="1" indent="-342900">
              <a:spcBef>
                <a:spcPct val="50000"/>
              </a:spcBef>
              <a:buFont typeface="Wingdings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SKA </a:t>
            </a:r>
            <a:r>
              <a:rPr lang="en-US" dirty="0" err="1" smtClean="0">
                <a:solidFill>
                  <a:schemeClr val="bg1"/>
                </a:solidFill>
              </a:rPr>
              <a:t>rms</a:t>
            </a:r>
            <a:r>
              <a:rPr lang="en-US" dirty="0" smtClean="0">
                <a:solidFill>
                  <a:schemeClr val="bg1"/>
                </a:solidFill>
              </a:rPr>
              <a:t> ~ 1.6uJy</a:t>
            </a:r>
          </a:p>
          <a:p>
            <a:pPr marL="342900" indent="-342900">
              <a:spcBef>
                <a:spcPct val="5000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Primary science driver for SKA-low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62484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Furlanetto</a:t>
            </a:r>
            <a:r>
              <a:rPr lang="en-US" dirty="0" smtClean="0">
                <a:solidFill>
                  <a:schemeClr val="bg1"/>
                </a:solidFill>
              </a:rPr>
              <a:t> ea 2004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057400" y="5256212"/>
            <a:ext cx="1447800" cy="1588"/>
          </a:xfrm>
          <a:prstGeom prst="straightConnector1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057400" y="4927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10cMpc = 4’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429000" y="4038600"/>
            <a:ext cx="1600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</a:rPr>
              <a:t>z</a:t>
            </a:r>
            <a:r>
              <a:rPr lang="en-US" sz="1600" dirty="0" smtClean="0">
                <a:solidFill>
                  <a:schemeClr val="bg1"/>
                </a:solidFill>
              </a:rPr>
              <a:t>=6.5, 180 MHz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04800" y="86380"/>
            <a:ext cx="8839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Signal end-game: HI </a:t>
            </a:r>
            <a:r>
              <a:rPr lang="en-US" sz="2800" dirty="0">
                <a:solidFill>
                  <a:schemeClr val="bg1"/>
                </a:solidFill>
              </a:rPr>
              <a:t>21cm</a:t>
            </a:r>
            <a:r>
              <a:rPr lang="en-US" sz="2800" dirty="0" smtClean="0">
                <a:solidFill>
                  <a:schemeClr val="bg1"/>
                </a:solidFill>
              </a:rPr>
              <a:t> imaging of </a:t>
            </a:r>
            <a:r>
              <a:rPr lang="en-US" sz="2800" dirty="0">
                <a:solidFill>
                  <a:schemeClr val="bg1"/>
                </a:solidFill>
              </a:rPr>
              <a:t>IGM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3987540"/>
              </p:ext>
            </p:extLst>
          </p:nvPr>
        </p:nvGraphicFramePr>
        <p:xfrm>
          <a:off x="5346700" y="1324335"/>
          <a:ext cx="3492500" cy="733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1" name="Equation" r:id="rId5" imgW="2057400" imgH="431800" progId="Equation.3">
                  <p:embed/>
                </p:oleObj>
              </mc:Choice>
              <mc:Fallback>
                <p:oleObj name="Equation" r:id="rId5" imgW="20574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6700" y="1324335"/>
                        <a:ext cx="3492500" cy="73306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57400" y="1688068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&lt;</a:t>
            </a:r>
            <a:r>
              <a:rPr lang="en-US" b="1" dirty="0" smtClean="0"/>
              <a:t>T</a:t>
            </a:r>
            <a:r>
              <a:rPr lang="en-US" b="1" baseline="-25000" dirty="0" smtClean="0"/>
              <a:t>B</a:t>
            </a:r>
            <a:r>
              <a:rPr lang="en-US" b="1" dirty="0" smtClean="0"/>
              <a:t>&gt; </a:t>
            </a:r>
            <a:r>
              <a:rPr lang="en-US" b="1" dirty="0"/>
              <a:t>~ 20mK </a:t>
            </a:r>
          </a:p>
        </p:txBody>
      </p:sp>
    </p:spTree>
    <p:extLst>
      <p:ext uri="{BB962C8B-B14F-4D97-AF65-F5344CB8AC3E}">
        <p14:creationId xmlns:p14="http://schemas.microsoft.com/office/powerpoint/2010/main" val="40410712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werSpectrum movie-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-20000" contrast="20000"/>
          </a:blip>
          <a:stretch>
            <a:fillRect/>
          </a:stretch>
        </p:blipFill>
        <p:spPr>
          <a:xfrm>
            <a:off x="770627" y="609600"/>
            <a:ext cx="7509773" cy="5632330"/>
          </a:xfrm>
          <a:prstGeom prst="rect">
            <a:avLst/>
          </a:prstGeom>
        </p:spPr>
      </p:pic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066800" y="152400"/>
            <a:ext cx="7391400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84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Pathfinder science goals  </a:t>
            </a:r>
          </a:p>
          <a:p>
            <a:pPr algn="ctr">
              <a:spcBef>
                <a:spcPts val="84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Evolution of 3D power spectrum in 21cm line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838200" y="1524000"/>
            <a:ext cx="0" cy="3810000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-76200" y="3200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10cMpc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34200" y="6241930"/>
            <a:ext cx="133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Mcquinn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00600" y="19812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30’, 3MHz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6248400" y="19812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3’, 0.3MHz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086600" y="4495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Mpc</a:t>
            </a:r>
            <a:r>
              <a:rPr lang="en-US" sz="1800" baseline="30000" dirty="0" smtClean="0"/>
              <a:t>-1</a:t>
            </a:r>
            <a:endParaRPr lang="en-US" sz="1800" baseline="300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4260334" y="225373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mK</a:t>
            </a:r>
            <a:r>
              <a:rPr lang="en-US" sz="1800" baseline="30000" dirty="0" smtClean="0"/>
              <a:t>2</a:t>
            </a:r>
            <a:endParaRPr lang="en-US" sz="1800" baseline="30000" dirty="0"/>
          </a:p>
        </p:txBody>
      </p:sp>
    </p:spTree>
    <p:extLst>
      <p:ext uri="{BB962C8B-B14F-4D97-AF65-F5344CB8AC3E}">
        <p14:creationId xmlns:p14="http://schemas.microsoft.com/office/powerpoint/2010/main" val="16250206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1-06-25_11-20-18_8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2895600"/>
            <a:ext cx="5943600" cy="3632200"/>
          </a:xfrm>
          <a:prstGeom prst="rect">
            <a:avLst/>
          </a:prstGeom>
        </p:spPr>
      </p:pic>
      <p:pic>
        <p:nvPicPr>
          <p:cNvPr id="6" name="Picture 5" descr="Screen shot 2010-12-03 at 11.41.2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99683"/>
            <a:ext cx="5943600" cy="2569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1800" y="2895600"/>
            <a:ext cx="533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Build-out to 128 antennae science array in Karoo, South Africa in 2013 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209490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32 station engineering array in </a:t>
            </a:r>
            <a:r>
              <a:rPr lang="en-US" dirty="0" err="1" smtClean="0"/>
              <a:t>Greenbank</a:t>
            </a:r>
            <a:r>
              <a:rPr lang="en-US" dirty="0" smtClean="0"/>
              <a:t>, WV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214223"/>
            <a:ext cx="274320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accent3"/>
                </a:solidFill>
              </a:rPr>
              <a:t>PAPER basics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</a:t>
            </a:r>
            <a:r>
              <a:rPr lang="en-US" dirty="0" err="1" smtClean="0">
                <a:solidFill>
                  <a:schemeClr val="accent3"/>
                </a:solidFill>
              </a:rPr>
              <a:t>Freq</a:t>
            </a:r>
            <a:r>
              <a:rPr lang="en-US" dirty="0" smtClean="0">
                <a:solidFill>
                  <a:schemeClr val="accent3"/>
                </a:solidFill>
              </a:rPr>
              <a:t>= 115 to 190 MHz (z= 6.5 to 11)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Single dipole elements + ‘flaps’ =&gt; </a:t>
            </a:r>
            <a:r>
              <a:rPr lang="en-US" dirty="0" err="1" smtClean="0">
                <a:solidFill>
                  <a:schemeClr val="accent3"/>
                </a:solidFill>
              </a:rPr>
              <a:t>FoV</a:t>
            </a:r>
            <a:r>
              <a:rPr lang="en-US" baseline="-25000" dirty="0" err="1" smtClean="0">
                <a:solidFill>
                  <a:schemeClr val="accent3"/>
                </a:solidFill>
              </a:rPr>
              <a:t>FWHM</a:t>
            </a:r>
            <a:r>
              <a:rPr lang="en-US" dirty="0" smtClean="0">
                <a:solidFill>
                  <a:schemeClr val="accent3"/>
                </a:solidFill>
              </a:rPr>
              <a:t> ~ 40</a:t>
            </a:r>
            <a:r>
              <a:rPr lang="en-US" baseline="30000" dirty="0" smtClean="0">
                <a:solidFill>
                  <a:schemeClr val="accent3"/>
                </a:solidFill>
              </a:rPr>
              <a:t>o</a:t>
            </a:r>
            <a:endParaRPr lang="en-US" dirty="0" smtClean="0">
              <a:solidFill>
                <a:schemeClr val="accent3"/>
              </a:solidFill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chemeClr val="accent3"/>
                </a:solidFill>
              </a:rPr>
              <a:t> Max baseline = 300m =&gt; res ~ 15’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10-25 at 9.03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3788531"/>
            <a:ext cx="8140700" cy="2786649"/>
          </a:xfrm>
          <a:prstGeom prst="rect">
            <a:avLst/>
          </a:prstGeom>
        </p:spPr>
      </p:pic>
      <p:pic>
        <p:nvPicPr>
          <p:cNvPr id="13" name="Picture 12" descr="2011-06-25_11-20-18_8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228600"/>
            <a:ext cx="5734051" cy="327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4013" y="816114"/>
            <a:ext cx="4021787" cy="70788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Minimum redundancy array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maximize </a:t>
            </a:r>
            <a:r>
              <a:rPr lang="en-US" dirty="0" err="1" smtClean="0">
                <a:solidFill>
                  <a:srgbClr val="FFFFFF"/>
                </a:solidFill>
              </a:rPr>
              <a:t>u,v</a:t>
            </a:r>
            <a:r>
              <a:rPr lang="en-US" dirty="0" smtClean="0">
                <a:solidFill>
                  <a:srgbClr val="FFFFFF"/>
                </a:solidFill>
              </a:rPr>
              <a:t> coverage =&gt; imaging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 descr="DSC0089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1371600"/>
            <a:ext cx="2763947" cy="22203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971800" y="3334658"/>
            <a:ext cx="2743200" cy="228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306148"/>
            <a:ext cx="541020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Maximum redundancy: delay spectrum analysis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24135"/>
            <a:ext cx="716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Reconfigurable =&gt; optimize for science goal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76200" y="312003"/>
            <a:ext cx="57912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PAPER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  <a:r>
              <a:rPr lang="en-US" sz="2400" dirty="0" smtClean="0">
                <a:solidFill>
                  <a:schemeClr val="bg1"/>
                </a:solidFill>
              </a:rPr>
              <a:t> (Xilinx) FPGA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+ GPU </a:t>
            </a:r>
            <a:r>
              <a:rPr lang="en-US" sz="2400" dirty="0" err="1" smtClean="0">
                <a:solidFill>
                  <a:schemeClr val="bg1"/>
                </a:solidFill>
              </a:rPr>
              <a:t>correlator</a:t>
            </a:r>
            <a:r>
              <a:rPr lang="en-US" sz="2400" dirty="0" smtClean="0">
                <a:solidFill>
                  <a:schemeClr val="bg1"/>
                </a:solidFill>
              </a:rPr>
              <a:t> from Berkeley wireless lab (CASPER): double array each year for 4 </a:t>
            </a:r>
            <a:r>
              <a:rPr lang="en-US" sz="2400" dirty="0" err="1" smtClean="0">
                <a:solidFill>
                  <a:schemeClr val="bg1"/>
                </a:solidFill>
              </a:rPr>
              <a:t>yrs</a:t>
            </a:r>
            <a:r>
              <a:rPr lang="en-US" sz="2400" dirty="0" smtClean="0">
                <a:solidFill>
                  <a:schemeClr val="bg1"/>
                </a:solidFill>
              </a:rPr>
              <a:t> &gt; Moore</a:t>
            </a:r>
            <a:endParaRPr lang="en-US" sz="1600" dirty="0"/>
          </a:p>
        </p:txBody>
      </p:sp>
      <p:sp>
        <p:nvSpPr>
          <p:cNvPr id="108548" name="Text Box 3"/>
          <p:cNvSpPr txBox="1">
            <a:spLocks noChangeArrowheads="1"/>
          </p:cNvSpPr>
          <p:nvPr/>
        </p:nvSpPr>
        <p:spPr bwMode="auto">
          <a:xfrm>
            <a:off x="304800" y="1640682"/>
            <a:ext cx="5486400" cy="4303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ROACH2 F engine: sample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smtClean="0">
                <a:solidFill>
                  <a:schemeClr val="bg1"/>
                </a:solidFill>
              </a:rPr>
              <a:t>digitize, transform (</a:t>
            </a:r>
            <a:r>
              <a:rPr lang="en-US" dirty="0" err="1" smtClean="0">
                <a:solidFill>
                  <a:schemeClr val="bg1"/>
                </a:solidFill>
              </a:rPr>
              <a:t>τ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), using </a:t>
            </a:r>
            <a:r>
              <a:rPr lang="en-US" dirty="0" err="1" smtClean="0">
                <a:solidFill>
                  <a:schemeClr val="bg1"/>
                </a:solidFill>
                <a:sym typeface="Wingdings"/>
              </a:rPr>
              <a:t>polyphase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filter (‘</a:t>
            </a:r>
            <a:r>
              <a:rPr lang="en-US" dirty="0" err="1" smtClean="0">
                <a:solidFill>
                  <a:schemeClr val="bg1"/>
                </a:solidFill>
                <a:sym typeface="Wingdings"/>
              </a:rPr>
              <a:t>preconvolution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’)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GPU X engine: cross multiply V (B, </a:t>
            </a:r>
            <a:r>
              <a:rPr lang="en-US" dirty="0" err="1" smtClean="0">
                <a:solidFill>
                  <a:schemeClr val="bg1"/>
                </a:solidFill>
                <a:sym typeface="Wingdings"/>
              </a:rPr>
              <a:t>ν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)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Cross-connections: ‘</a:t>
            </a:r>
            <a:r>
              <a:rPr lang="en-US" dirty="0" smtClean="0">
                <a:solidFill>
                  <a:srgbClr val="FFFF00"/>
                </a:solidFill>
              </a:rPr>
              <a:t>packetized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correlator</a:t>
            </a:r>
            <a:r>
              <a:rPr lang="en-US" dirty="0" smtClean="0">
                <a:solidFill>
                  <a:schemeClr val="bg1"/>
                </a:solidFill>
              </a:rPr>
              <a:t>’  using 10Gb Ethernet protocol + commercial data routers  </a:t>
            </a:r>
          </a:p>
          <a:p>
            <a:pPr>
              <a:spcBef>
                <a:spcPct val="50000"/>
              </a:spcBef>
            </a:pPr>
            <a:endParaRPr lang="en-US" dirty="0" smtClean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FFFFFF"/>
                </a:solidFill>
              </a:rPr>
              <a:t>Computing, processing, storage (Penn) 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Cluster computing: 32 octal core servers 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Store raw visibilities: RAIDS 120 TB after data compression (</a:t>
            </a:r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dirty="0" smtClean="0">
                <a:solidFill>
                  <a:srgbClr val="FFFF00"/>
                </a:solidFill>
              </a:rPr>
              <a:t>ime </a:t>
            </a:r>
            <a:r>
              <a:rPr lang="en-US" dirty="0" err="1" smtClean="0">
                <a:solidFill>
                  <a:srgbClr val="FFFF00"/>
                </a:solidFill>
              </a:rPr>
              <a:t>ave</a:t>
            </a:r>
            <a:r>
              <a:rPr lang="en-US" dirty="0" smtClean="0">
                <a:solidFill>
                  <a:srgbClr val="FFFF00"/>
                </a:solidFill>
              </a:rPr>
              <a:t>…)</a:t>
            </a:r>
          </a:p>
          <a:p>
            <a:pPr>
              <a:lnSpc>
                <a:spcPct val="110000"/>
              </a:lnSpc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AIPY (Berkeley), CASA, AIPS (NRAO)</a:t>
            </a: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6" name="Picture 5" descr="Screen shot 2010-12-03 at 1.29.0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521" y="3967174"/>
            <a:ext cx="2629079" cy="19002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67400" y="458644"/>
            <a:ext cx="2895600" cy="28941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8421" y="2743200"/>
            <a:ext cx="5791200" cy="1409617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Digital processing for large N arrays is solved problem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400" dirty="0" smtClean="0"/>
              <a:t>Data storage and analysis is not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98205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5 at 3.46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10" name="Picture 9" descr="SA_Students_hel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5749"/>
            <a:ext cx="2743200" cy="2057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84900" y="2343090"/>
            <a:ext cx="250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Univ. KwaZulu-Natal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600" y="693003"/>
            <a:ext cx="581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Established working array from scratch in 6 months, with help from ZA (SKA, Durban)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 descr="Screen shot 2011-11-09 at 2.55.0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478" y="3733800"/>
            <a:ext cx="3995522" cy="31242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5943600" y="5257800"/>
            <a:ext cx="1143000" cy="114300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553200" y="554349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575 km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640080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Cape Town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43700" y="4705290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PAPER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392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Wingdings" charset="2"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10529</TotalTime>
  <Words>1548</Words>
  <Application>Microsoft Macintosh PowerPoint</Application>
  <PresentationFormat>On-screen Show (4:3)</PresentationFormat>
  <Paragraphs>263</Paragraphs>
  <Slides>26</Slides>
  <Notes>12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Default Design</vt:lpstr>
      <vt:lpstr>Equation</vt:lpstr>
      <vt:lpstr>Seeing Through the “Fog”: HI 21cm cosmology  z=20 to 5 (67 to 240 MHz)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Hydrogen Epoch of Reionization Array</vt:lpstr>
      <vt:lpstr>HERA development funded next 2 years (~15%) NSF Mid-Scale Innovations Program</vt:lpstr>
      <vt:lpstr>HERA-331</vt:lpstr>
      <vt:lpstr>PowerPoint Presentation</vt:lpstr>
      <vt:lpstr>PowerPoint Presentation</vt:lpstr>
    </vt:vector>
  </TitlesOfParts>
  <Company>NRAO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Carilli</dc:creator>
  <cp:lastModifiedBy>Chris Carilli</cp:lastModifiedBy>
  <cp:revision>408</cp:revision>
  <cp:lastPrinted>2013-11-13T14:50:24Z</cp:lastPrinted>
  <dcterms:created xsi:type="dcterms:W3CDTF">2012-06-06T07:20:10Z</dcterms:created>
  <dcterms:modified xsi:type="dcterms:W3CDTF">2014-07-02T07:00:46Z</dcterms:modified>
</cp:coreProperties>
</file>