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81" r:id="rId2"/>
    <p:sldId id="584" r:id="rId3"/>
    <p:sldId id="765" r:id="rId4"/>
    <p:sldId id="780" r:id="rId5"/>
    <p:sldId id="766" r:id="rId6"/>
    <p:sldId id="666" r:id="rId7"/>
    <p:sldId id="788" r:id="rId8"/>
    <p:sldId id="789" r:id="rId9"/>
    <p:sldId id="458" r:id="rId10"/>
    <p:sldId id="792" r:id="rId11"/>
    <p:sldId id="793" r:id="rId12"/>
    <p:sldId id="782" r:id="rId13"/>
    <p:sldId id="783" r:id="rId14"/>
    <p:sldId id="784" r:id="rId15"/>
    <p:sldId id="805" r:id="rId16"/>
    <p:sldId id="739" r:id="rId17"/>
    <p:sldId id="786" r:id="rId18"/>
    <p:sldId id="787" r:id="rId19"/>
    <p:sldId id="801" r:id="rId20"/>
    <p:sldId id="790" r:id="rId21"/>
    <p:sldId id="795" r:id="rId22"/>
    <p:sldId id="794" r:id="rId23"/>
    <p:sldId id="806" r:id="rId24"/>
    <p:sldId id="662" r:id="rId25"/>
    <p:sldId id="796" r:id="rId26"/>
    <p:sldId id="797" r:id="rId27"/>
    <p:sldId id="798" r:id="rId28"/>
    <p:sldId id="802" r:id="rId29"/>
    <p:sldId id="807" r:id="rId30"/>
    <p:sldId id="721" r:id="rId31"/>
    <p:sldId id="803" r:id="rId32"/>
    <p:sldId id="80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289A00"/>
    <a:srgbClr val="1C1DB1"/>
    <a:srgbClr val="66F0EF"/>
    <a:srgbClr val="BDBD64"/>
    <a:srgbClr val="8B8B8B"/>
    <a:srgbClr val="D2D2D2"/>
    <a:srgbClr val="BFBFBF"/>
    <a:srgbClr val="353535"/>
    <a:srgbClr val="282828"/>
    <a:srgbClr val="E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3111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89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D83BCE48-1BB9-EF46-86A6-0819711F431C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</a:t>
            </a:fld>
            <a:endParaRPr lang="en-US">
              <a:latin typeface="Symbol" charset="2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992FD-CA7C-5448-A165-8D488F2F7FB1}" type="slidenum">
              <a:rPr lang="en-US"/>
              <a:pPr/>
              <a:t>11</a:t>
            </a:fld>
            <a:endParaRPr lang="en-US"/>
          </a:p>
        </p:txBody>
      </p:sp>
      <p:sp>
        <p:nvSpPr>
          <p:cNvPr id="7987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4766D2FE-7CF4-E54F-AF2D-6A7421991FFA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12</a:t>
            </a:fld>
            <a:endParaRPr lang="en-US">
              <a:latin typeface="Symbol" charset="2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B6C0A041-5829-644B-9664-2686B958E8D4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13</a:t>
            </a:fld>
            <a:endParaRPr lang="en-US">
              <a:latin typeface="Symbol" charset="2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E0409AE3-7CA7-9348-B0A7-D9433EB0DA74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14</a:t>
            </a:fld>
            <a:endParaRPr lang="en-US">
              <a:latin typeface="Symbol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BB596FBC-ECB6-BA47-B43C-DDA2103C2E61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16</a:t>
            </a:fld>
            <a:endParaRPr lang="en-US">
              <a:latin typeface="Symbol" charset="2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A65CC514-21F5-B84E-AB46-AA402CF52C4D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17</a:t>
            </a:fld>
            <a:endParaRPr lang="en-US">
              <a:latin typeface="Symbol" charset="2"/>
            </a:endParaRPr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992FD-CA7C-5448-A165-8D488F2F7FB1}" type="slidenum">
              <a:rPr lang="en-US"/>
              <a:pPr/>
              <a:t>19</a:t>
            </a:fld>
            <a:endParaRPr lang="en-US"/>
          </a:p>
        </p:txBody>
      </p:sp>
      <p:sp>
        <p:nvSpPr>
          <p:cNvPr id="7987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169CD-E08D-1341-B19A-2CA98113DA45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992FD-CA7C-5448-A165-8D488F2F7FB1}" type="slidenum">
              <a:rPr lang="en-US"/>
              <a:pPr/>
              <a:t>24</a:t>
            </a:fld>
            <a:endParaRPr lang="en-US"/>
          </a:p>
        </p:txBody>
      </p:sp>
      <p:sp>
        <p:nvSpPr>
          <p:cNvPr id="7987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992FD-CA7C-5448-A165-8D488F2F7FB1}" type="slidenum">
              <a:rPr lang="en-US"/>
              <a:pPr/>
              <a:t>28</a:t>
            </a:fld>
            <a:endParaRPr lang="en-US"/>
          </a:p>
        </p:txBody>
      </p:sp>
      <p:sp>
        <p:nvSpPr>
          <p:cNvPr id="7987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FD38B-A345-D34D-AF56-97F07621F3E2}" type="slidenum">
              <a:rPr lang="en-US"/>
              <a:pPr/>
              <a:t>29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6E99C-AA8C-6B4A-A0D2-E1EBAA03F9B8}" type="slidenum">
              <a:rPr lang="en-US"/>
              <a:pPr/>
              <a:t>30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775D-A3D0-2D43-8629-9F7D3FD6122E}" type="slidenum">
              <a:rPr lang="en-US"/>
              <a:pPr/>
              <a:t>31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775D-A3D0-2D43-8629-9F7D3FD6122E}" type="slidenum">
              <a:rPr lang="en-US"/>
              <a:pPr/>
              <a:t>32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F6DB5-9558-7248-93C0-746221F7DAD9}" type="slidenum">
              <a:rPr lang="en-US"/>
              <a:pPr/>
              <a:t>4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B8B1D-D1CA-BE4F-ADB3-2448C55E290F}" type="slidenum">
              <a:rPr lang="en-US"/>
              <a:pPr/>
              <a:t>5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FD38B-A345-D34D-AF56-97F07621F3E2}" type="slidenum">
              <a:rPr lang="en-US"/>
              <a:pPr/>
              <a:t>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3930A-7017-724F-8387-869A4C100F97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3930A-7017-724F-8387-869A4C100F97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169CD-E08D-1341-B19A-2CA98113DA45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d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_MG_5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623300" y="5791200"/>
            <a:ext cx="387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buFontTx/>
              <a:buNone/>
            </a:pPr>
            <a:r>
              <a:rPr lang="en-US" sz="800" b="0">
                <a:solidFill>
                  <a:schemeClr val="bg1"/>
                </a:solidFill>
                <a:latin typeface="Arial" charset="0"/>
              </a:rPr>
              <a:t>ESO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990600" y="762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Recent Results on </a:t>
            </a:r>
            <a:r>
              <a:rPr lang="en-US" sz="3200" b="0" dirty="0" err="1" smtClean="0">
                <a:solidFill>
                  <a:schemeClr val="bg1"/>
                </a:solidFill>
              </a:rPr>
              <a:t>Reionization</a:t>
            </a:r>
            <a:r>
              <a:rPr lang="en-US" sz="3200" b="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0" dirty="0" smtClean="0">
                <a:solidFill>
                  <a:schemeClr val="bg1"/>
                </a:solidFill>
              </a:rPr>
              <a:t>Chris </a:t>
            </a:r>
            <a:r>
              <a:rPr lang="en-US" b="0" dirty="0">
                <a:solidFill>
                  <a:schemeClr val="bg1"/>
                </a:solidFill>
              </a:rPr>
              <a:t>Carilli (NRAO)</a:t>
            </a:r>
          </a:p>
          <a:p>
            <a:pPr algn="ctr"/>
            <a:r>
              <a:rPr lang="en-US" b="0" dirty="0">
                <a:solidFill>
                  <a:schemeClr val="bg1"/>
                </a:solidFill>
              </a:rPr>
              <a:t>LANL Cosmology School, July </a:t>
            </a:r>
            <a:r>
              <a:rPr lang="en-US" b="0" dirty="0" smtClean="0">
                <a:solidFill>
                  <a:schemeClr val="bg1"/>
                </a:solidFill>
              </a:rPr>
              <a:t>2011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52400" y="1905000"/>
            <a:ext cx="89154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Review: constraints on IGM during </a:t>
            </a:r>
            <a:r>
              <a:rPr lang="en-US" sz="2800" dirty="0" err="1" smtClean="0">
                <a:solidFill>
                  <a:schemeClr val="bg1"/>
                </a:solidFill>
              </a:rPr>
              <a:t>reionization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b="0" dirty="0" smtClean="0">
                <a:solidFill>
                  <a:schemeClr val="bg1"/>
                </a:solidFill>
              </a:rPr>
              <a:t> CMB large scale polarization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Gunn-Peterson effect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 Quasar near zones: </a:t>
            </a:r>
            <a:r>
              <a:rPr lang="en-US" sz="2800" dirty="0" smtClean="0">
                <a:solidFill>
                  <a:schemeClr val="bg1"/>
                </a:solidFill>
              </a:rPr>
              <a:t>a new tool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 J1120+0641</a:t>
            </a:r>
            <a:r>
              <a:rPr lang="en-US" sz="2800" b="0" dirty="0" smtClean="0">
                <a:solidFill>
                  <a:schemeClr val="bg1"/>
                </a:solidFill>
              </a:rPr>
              <a:t> quasar at </a:t>
            </a:r>
            <a:r>
              <a:rPr lang="en-US" sz="2800" b="0" dirty="0" err="1" smtClean="0">
                <a:solidFill>
                  <a:schemeClr val="bg1"/>
                </a:solidFill>
              </a:rPr>
              <a:t>z</a:t>
            </a:r>
            <a:r>
              <a:rPr lang="en-US" sz="2800" b="0" dirty="0" smtClean="0">
                <a:solidFill>
                  <a:schemeClr val="bg1"/>
                </a:solidFill>
              </a:rPr>
              <a:t>=7.1: the Game Changer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Lya</a:t>
            </a:r>
            <a:r>
              <a:rPr lang="en-US" sz="2800" dirty="0" smtClean="0">
                <a:solidFill>
                  <a:schemeClr val="bg1"/>
                </a:solidFill>
              </a:rPr>
              <a:t> emission from </a:t>
            </a:r>
            <a:r>
              <a:rPr lang="en-US" sz="2800" dirty="0" err="1" smtClean="0">
                <a:solidFill>
                  <a:schemeClr val="bg1"/>
                </a:solidFill>
              </a:rPr>
              <a:t>z</a:t>
            </a:r>
            <a:r>
              <a:rPr lang="en-US" sz="2800" dirty="0" smtClean="0">
                <a:solidFill>
                  <a:schemeClr val="bg1"/>
                </a:solidFill>
              </a:rPr>
              <a:t>=7 </a:t>
            </a:r>
            <a:r>
              <a:rPr lang="en-US" sz="2800" dirty="0" err="1" smtClean="0">
                <a:solidFill>
                  <a:schemeClr val="bg1"/>
                </a:solidFill>
              </a:rPr>
              <a:t>LBGs</a:t>
            </a:r>
            <a:r>
              <a:rPr lang="en-US" sz="2800" dirty="0" smtClean="0">
                <a:solidFill>
                  <a:schemeClr val="bg1"/>
                </a:solidFill>
              </a:rPr>
              <a:t>: also in the Game</a:t>
            </a:r>
          </a:p>
          <a:p>
            <a:pPr>
              <a:spcAft>
                <a:spcPts val="600"/>
              </a:spcAft>
            </a:pPr>
            <a:r>
              <a:rPr lang="en-US" sz="2800" b="0" dirty="0" smtClean="0">
                <a:solidFill>
                  <a:schemeClr val="bg1"/>
                </a:solidFill>
              </a:rPr>
              <a:t>[CO intensity mapping during </a:t>
            </a:r>
            <a:r>
              <a:rPr lang="en-US" sz="2800" b="0" dirty="0" err="1" smtClean="0">
                <a:solidFill>
                  <a:schemeClr val="bg1"/>
                </a:solidFill>
              </a:rPr>
              <a:t>reionization</a:t>
            </a:r>
            <a:r>
              <a:rPr lang="en-US" sz="2800" b="0" dirty="0" smtClean="0">
                <a:solidFill>
                  <a:schemeClr val="bg1"/>
                </a:solidFill>
              </a:rPr>
              <a:t>?]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Gunn-Peterson opacity =&gt; N(HI)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2399" y="1643896"/>
            <a:ext cx="445265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  <a:sym typeface="Symbol" charset="2"/>
              </a:rPr>
              <a:t> </a:t>
            </a:r>
            <a:r>
              <a:rPr lang="en-US" sz="2800" baseline="-25000" dirty="0">
                <a:solidFill>
                  <a:schemeClr val="accent3"/>
                </a:solidFill>
              </a:rPr>
              <a:t>GP </a:t>
            </a:r>
            <a:r>
              <a:rPr lang="en-US" sz="2800" dirty="0">
                <a:solidFill>
                  <a:schemeClr val="accent3"/>
                </a:solidFill>
              </a:rPr>
              <a:t>= 2.6e4 </a:t>
            </a:r>
            <a:r>
              <a:rPr lang="en-US" sz="2800" dirty="0" err="1">
                <a:solidFill>
                  <a:schemeClr val="accent3"/>
                </a:solidFill>
              </a:rPr>
              <a:t>f(HI</a:t>
            </a:r>
            <a:r>
              <a:rPr lang="en-US" sz="2800" dirty="0">
                <a:solidFill>
                  <a:schemeClr val="accent3"/>
                </a:solidFill>
              </a:rPr>
              <a:t>) (1+z)</a:t>
            </a:r>
            <a:r>
              <a:rPr lang="en-US" sz="2800" baseline="30000" dirty="0">
                <a:solidFill>
                  <a:schemeClr val="accent3"/>
                </a:solidFill>
              </a:rPr>
              <a:t>3/</a:t>
            </a:r>
            <a:r>
              <a:rPr lang="en-US" sz="2800" baseline="30000" dirty="0" smtClean="0">
                <a:solidFill>
                  <a:schemeClr val="accent3"/>
                </a:solidFill>
              </a:rPr>
              <a:t>2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f(HI</a:t>
            </a:r>
            <a:r>
              <a:rPr lang="en-US" sz="2800" dirty="0" smtClean="0">
                <a:solidFill>
                  <a:schemeClr val="accent3"/>
                </a:solidFill>
              </a:rPr>
              <a:t>) &gt; few 10</a:t>
            </a:r>
            <a:r>
              <a:rPr lang="en-US" sz="2800" baseline="30000" dirty="0" smtClean="0">
                <a:solidFill>
                  <a:schemeClr val="accent3"/>
                </a:solidFill>
              </a:rPr>
              <a:t>-3 </a:t>
            </a:r>
            <a:r>
              <a:rPr lang="en-US" sz="2800" dirty="0" smtClean="0">
                <a:solidFill>
                  <a:schemeClr val="accent3"/>
                </a:solidFill>
              </a:rPr>
              <a:t>at </a:t>
            </a:r>
            <a:r>
              <a:rPr lang="en-US" sz="2800" dirty="0" err="1" smtClean="0">
                <a:solidFill>
                  <a:schemeClr val="accent3"/>
                </a:solidFill>
              </a:rPr>
              <a:t>z</a:t>
            </a:r>
            <a:r>
              <a:rPr lang="en-US" sz="2800" dirty="0" smtClean="0">
                <a:solidFill>
                  <a:schemeClr val="accent3"/>
                </a:solidFill>
              </a:rPr>
              <a:t>&gt; 6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Note: saturates at low neutral fraction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τ</a:t>
            </a:r>
            <a:r>
              <a:rPr lang="en-US" sz="2800" dirty="0" smtClean="0">
                <a:solidFill>
                  <a:schemeClr val="accent3"/>
                </a:solidFill>
              </a:rPr>
              <a:t> depends on clumping factor and resolution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4" name="Picture 3" descr="Screen shot 2011-07-13 at 10.32.3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051" y="0"/>
            <a:ext cx="4538949" cy="3352800"/>
          </a:xfrm>
          <a:prstGeom prst="rect">
            <a:avLst/>
          </a:prstGeom>
        </p:spPr>
      </p:pic>
      <p:pic>
        <p:nvPicPr>
          <p:cNvPr id="6" name="Picture 5" descr="Screen shot 2011-07-13 at 10.36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51" y="3429000"/>
            <a:ext cx="4538949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62292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Fan, Carilli, Keating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90488"/>
            <a:ext cx="7467600" cy="5472112"/>
            <a:chOff x="576" y="249"/>
            <a:chExt cx="4704" cy="3447"/>
          </a:xfrm>
        </p:grpSpPr>
        <p:pic>
          <p:nvPicPr>
            <p:cNvPr id="78854" name="Picture 4" descr="f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49"/>
              <a:ext cx="4704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1" name="Text Box 11"/>
            <p:cNvSpPr txBox="1">
              <a:spLocks noChangeArrowheads="1"/>
            </p:cNvSpPr>
            <p:nvPr/>
          </p:nvSpPr>
          <p:spPr bwMode="auto">
            <a:xfrm>
              <a:off x="1104" y="1214"/>
              <a:ext cx="91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Local ionization?</a:t>
              </a:r>
              <a:endParaRPr lang="en-US" sz="1800">
                <a:solidFill>
                  <a:srgbClr val="FFFF99"/>
                </a:solidFill>
                <a:latin typeface="Arial" charset="0"/>
              </a:endParaRPr>
            </a:p>
          </p:txBody>
        </p:sp>
        <p:sp>
          <p:nvSpPr>
            <p:cNvPr id="78863" name="Text Box 13"/>
            <p:cNvSpPr txBox="1">
              <a:spLocks noChangeArrowheads="1"/>
            </p:cNvSpPr>
            <p:nvPr/>
          </p:nvSpPr>
          <p:spPr bwMode="auto">
            <a:xfrm>
              <a:off x="1056" y="68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2362200" y="1371600"/>
            <a:ext cx="1981200" cy="327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381000"/>
            <a:ext cx="4572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39900" y="444500"/>
            <a:ext cx="1676400" cy="3952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 flipH="1" flipV="1">
            <a:off x="2858294" y="1283494"/>
            <a:ext cx="1281112" cy="317500"/>
          </a:xfrm>
          <a:prstGeom prst="line">
            <a:avLst/>
          </a:prstGeom>
          <a:noFill/>
          <a:ln w="38100" cap="flat" cmpd="sng" algn="ctr">
            <a:solidFill>
              <a:srgbClr val="66F0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676400" y="4004732"/>
            <a:ext cx="762000" cy="76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76400" y="5715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CMBpol</a:t>
            </a:r>
            <a:r>
              <a:rPr lang="en-US" sz="2400" dirty="0" smtClean="0">
                <a:solidFill>
                  <a:srgbClr val="FFFFFF"/>
                </a:solidFill>
              </a:rPr>
              <a:t> + GP =&gt; likely increase in </a:t>
            </a:r>
            <a:r>
              <a:rPr lang="en-US" sz="2400" dirty="0" err="1" smtClean="0">
                <a:solidFill>
                  <a:srgbClr val="FFFFFF"/>
                </a:solidFill>
              </a:rPr>
              <a:t>f(HI</a:t>
            </a:r>
            <a:r>
              <a:rPr lang="en-US" sz="2400" dirty="0" smtClean="0">
                <a:solidFill>
                  <a:srgbClr val="FFFFFF"/>
                </a:solidFill>
              </a:rPr>
              <a:t>) at z~6, with substantial ionization fraction persisting to z~11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7" descr="Screen shot 2010-07-08 at 9.10.43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138" y="1736725"/>
            <a:ext cx="55038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62150"/>
            <a:ext cx="3581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223838" y="163513"/>
            <a:ext cx="8577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b="0" dirty="0">
                <a:solidFill>
                  <a:srgbClr val="000000"/>
                </a:solidFill>
              </a:rPr>
              <a:t>Quasar Near Zones: J1148+5251 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61925" y="762000"/>
            <a:ext cx="8791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</a:rPr>
              <a:t>Accurate </a:t>
            </a:r>
            <a:r>
              <a:rPr lang="en-US" sz="2400" b="0" dirty="0">
                <a:solidFill>
                  <a:srgbClr val="000000"/>
                </a:solidFill>
              </a:rPr>
              <a:t>host galaxy </a:t>
            </a:r>
            <a:r>
              <a:rPr lang="en-US" sz="2400" b="0" dirty="0" err="1">
                <a:solidFill>
                  <a:srgbClr val="000000"/>
                </a:solidFill>
              </a:rPr>
              <a:t>redshift</a:t>
            </a:r>
            <a:r>
              <a:rPr lang="en-US" sz="2400" b="0" dirty="0">
                <a:solidFill>
                  <a:srgbClr val="000000"/>
                </a:solidFill>
              </a:rPr>
              <a:t> from CO: </a:t>
            </a:r>
            <a:r>
              <a:rPr lang="en-US" sz="2400" b="0" dirty="0" err="1">
                <a:solidFill>
                  <a:srgbClr val="000000"/>
                </a:solidFill>
              </a:rPr>
              <a:t>z</a:t>
            </a:r>
            <a:r>
              <a:rPr lang="en-US" sz="2400" b="0" dirty="0">
                <a:solidFill>
                  <a:srgbClr val="000000"/>
                </a:solidFill>
              </a:rPr>
              <a:t>=6.419</a:t>
            </a:r>
          </a:p>
          <a:p>
            <a:pPr algn="l">
              <a:buFont typeface="Arial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 Quasar spectrum =&gt; photons leaking down to </a:t>
            </a:r>
            <a:r>
              <a:rPr lang="en-US" sz="2400" b="0" dirty="0" err="1">
                <a:solidFill>
                  <a:srgbClr val="000000"/>
                </a:solidFill>
              </a:rPr>
              <a:t>z</a:t>
            </a:r>
            <a:r>
              <a:rPr lang="en-US" sz="2400" b="0" dirty="0">
                <a:solidFill>
                  <a:srgbClr val="000000"/>
                </a:solidFill>
              </a:rPr>
              <a:t>=6.32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697038" y="3117850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2070100" y="2836863"/>
            <a:ext cx="522288" cy="342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Line 9"/>
          <p:cNvSpPr>
            <a:spLocks noChangeShapeType="1"/>
          </p:cNvSpPr>
          <p:nvPr/>
        </p:nvSpPr>
        <p:spPr bwMode="auto">
          <a:xfrm>
            <a:off x="2592388" y="3179763"/>
            <a:ext cx="1293812" cy="422275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7" name="Rectangle 10"/>
          <p:cNvSpPr>
            <a:spLocks noChangeArrowheads="1"/>
          </p:cNvSpPr>
          <p:nvPr/>
        </p:nvSpPr>
        <p:spPr bwMode="auto">
          <a:xfrm>
            <a:off x="4129088" y="1962150"/>
            <a:ext cx="4583112" cy="1217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8" name="Line 11"/>
          <p:cNvSpPr>
            <a:spLocks noChangeShapeType="1"/>
          </p:cNvSpPr>
          <p:nvPr/>
        </p:nvSpPr>
        <p:spPr bwMode="auto">
          <a:xfrm flipV="1">
            <a:off x="8686800" y="1895475"/>
            <a:ext cx="0" cy="1706563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9" name="Line 13"/>
          <p:cNvSpPr>
            <a:spLocks noChangeShapeType="1"/>
          </p:cNvSpPr>
          <p:nvPr/>
        </p:nvSpPr>
        <p:spPr bwMode="auto">
          <a:xfrm flipH="1" flipV="1">
            <a:off x="6858000" y="1592996"/>
            <a:ext cx="1752600" cy="640615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0" name="Line 15"/>
          <p:cNvSpPr>
            <a:spLocks noChangeShapeType="1"/>
          </p:cNvSpPr>
          <p:nvPr/>
        </p:nvSpPr>
        <p:spPr bwMode="auto">
          <a:xfrm flipV="1">
            <a:off x="2592388" y="1895475"/>
            <a:ext cx="1293812" cy="941388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1" name="Rectangle 16"/>
          <p:cNvSpPr>
            <a:spLocks noChangeArrowheads="1"/>
          </p:cNvSpPr>
          <p:nvPr/>
        </p:nvSpPr>
        <p:spPr bwMode="auto">
          <a:xfrm>
            <a:off x="6692900" y="3063875"/>
            <a:ext cx="95885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2" name="Text Box 17"/>
          <p:cNvSpPr txBox="1">
            <a:spLocks noChangeArrowheads="1"/>
          </p:cNvSpPr>
          <p:nvPr/>
        </p:nvSpPr>
        <p:spPr bwMode="auto">
          <a:xfrm>
            <a:off x="4129088" y="2049463"/>
            <a:ext cx="227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White et al. 2003</a:t>
            </a:r>
          </a:p>
        </p:txBody>
      </p:sp>
      <p:sp>
        <p:nvSpPr>
          <p:cNvPr id="78863" name="Text Box 14"/>
          <p:cNvSpPr txBox="1">
            <a:spLocks noChangeArrowheads="1"/>
          </p:cNvSpPr>
          <p:nvPr/>
        </p:nvSpPr>
        <p:spPr bwMode="auto">
          <a:xfrm>
            <a:off x="577850" y="4083784"/>
            <a:ext cx="7104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 typeface="Arial"/>
              <a:buChar char="•"/>
            </a:pPr>
            <a:r>
              <a:rPr lang="en-US" sz="2400" b="0" dirty="0" smtClean="0"/>
              <a:t> ‘</a:t>
            </a:r>
            <a:r>
              <a:rPr lang="en-US" sz="2400" b="0" dirty="0"/>
              <a:t>time bounded’ </a:t>
            </a:r>
            <a:r>
              <a:rPr lang="en-US" sz="2400" b="0" dirty="0" err="1"/>
              <a:t>Stromgren</a:t>
            </a:r>
            <a:r>
              <a:rPr lang="en-US" sz="2400" b="0" dirty="0"/>
              <a:t> sphere ionized by quasar</a:t>
            </a:r>
          </a:p>
          <a:p>
            <a:pPr algn="l"/>
            <a:endParaRPr lang="en-US" sz="2400" b="0" dirty="0"/>
          </a:p>
          <a:p>
            <a:pPr algn="l">
              <a:buFont typeface="Arial" charset="0"/>
              <a:buChar char="•"/>
            </a:pPr>
            <a:r>
              <a:rPr lang="en-US" sz="2400" b="0" dirty="0"/>
              <a:t> Difference in </a:t>
            </a:r>
            <a:r>
              <a:rPr lang="en-US" sz="2400" b="0" dirty="0" err="1"/>
              <a:t>z</a:t>
            </a:r>
            <a:r>
              <a:rPr lang="en-US" sz="2400" b="0" baseline="-25000" dirty="0" err="1"/>
              <a:t>host</a:t>
            </a:r>
            <a:r>
              <a:rPr lang="en-US" sz="2400" b="0" dirty="0"/>
              <a:t> and </a:t>
            </a:r>
            <a:r>
              <a:rPr lang="en-US" sz="2400" b="0" dirty="0" err="1"/>
              <a:t>z</a:t>
            </a:r>
            <a:r>
              <a:rPr lang="en-US" sz="2400" b="0" baseline="-25000" dirty="0" err="1"/>
              <a:t>GP</a:t>
            </a:r>
            <a:r>
              <a:rPr lang="en-US" sz="2400" b="0" dirty="0"/>
              <a:t> =&gt;</a:t>
            </a:r>
          </a:p>
          <a:p>
            <a:pPr algn="l"/>
            <a:endParaRPr lang="en-US" sz="2400" b="0" dirty="0"/>
          </a:p>
          <a:p>
            <a:pPr algn="l"/>
            <a:r>
              <a:rPr lang="en-US" sz="2400" b="0" dirty="0"/>
              <a:t>   R</a:t>
            </a:r>
            <a:r>
              <a:rPr lang="en-US" sz="2400" b="0" baseline="-25000" dirty="0"/>
              <a:t>NZ</a:t>
            </a:r>
            <a:r>
              <a:rPr lang="en-US" sz="2400" b="0" dirty="0"/>
              <a:t>  = 4.7Mpc     </a:t>
            </a:r>
            <a:r>
              <a:rPr lang="en-US" sz="2400" b="0" dirty="0" smtClean="0"/>
              <a:t>  [</a:t>
            </a:r>
            <a:r>
              <a:rPr lang="en-US" sz="2400" b="0" dirty="0" err="1" smtClean="0"/>
              <a:t>f</a:t>
            </a:r>
            <a:r>
              <a:rPr lang="en-US" sz="2400" b="0" baseline="-25000" dirty="0" err="1" smtClean="0"/>
              <a:t>HI</a:t>
            </a:r>
            <a:r>
              <a:rPr lang="en-US" sz="2400" b="0" dirty="0" smtClean="0"/>
              <a:t> </a:t>
            </a:r>
            <a:r>
              <a:rPr lang="en-US" sz="2400" b="0" dirty="0"/>
              <a:t>L</a:t>
            </a:r>
            <a:r>
              <a:rPr lang="en-US" sz="2400" b="0" baseline="-25000" dirty="0"/>
              <a:t>γ</a:t>
            </a:r>
            <a:r>
              <a:rPr lang="en-US" sz="2400" b="0" dirty="0"/>
              <a:t> t</a:t>
            </a:r>
            <a:r>
              <a:rPr lang="en-US" sz="2400" b="0" baseline="-25000" dirty="0"/>
              <a:t>Q</a:t>
            </a:r>
            <a:r>
              <a:rPr lang="en-US" sz="2400" b="0" dirty="0"/>
              <a:t>]</a:t>
            </a:r>
            <a:r>
              <a:rPr lang="en-US" sz="2400" b="0" baseline="30000" dirty="0"/>
              <a:t>1/3 </a:t>
            </a:r>
            <a:r>
              <a:rPr lang="en-US" sz="2400" b="0" dirty="0"/>
              <a:t>(1+z)</a:t>
            </a:r>
            <a:r>
              <a:rPr lang="en-US" sz="2400" b="0" baseline="30000" dirty="0"/>
              <a:t>-1 </a:t>
            </a:r>
          </a:p>
        </p:txBody>
      </p:sp>
      <p:pic>
        <p:nvPicPr>
          <p:cNvPr id="78864" name="Picture 24" descr="Screen shot 2010-03-23 at 2.37.52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0180" y="5638800"/>
            <a:ext cx="3440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241300"/>
            <a:ext cx="8458200" cy="6083300"/>
            <a:chOff x="0" y="390093"/>
            <a:chExt cx="9144000" cy="6077814"/>
          </a:xfrm>
        </p:grpSpPr>
        <p:pic>
          <p:nvPicPr>
            <p:cNvPr id="80905" name="Picture 9" descr="Screen shot 2010-07-08 at 9.02.35 A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0093"/>
              <a:ext cx="9144000" cy="6077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6" name="TextBox 22"/>
            <p:cNvSpPr txBox="1">
              <a:spLocks noChangeArrowheads="1"/>
            </p:cNvSpPr>
            <p:nvPr/>
          </p:nvSpPr>
          <p:spPr bwMode="auto">
            <a:xfrm>
              <a:off x="4966445" y="937356"/>
              <a:ext cx="815789" cy="368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HI</a:t>
              </a:r>
            </a:p>
          </p:txBody>
        </p:sp>
      </p:grpSp>
      <p:sp>
        <p:nvSpPr>
          <p:cNvPr id="80899" name="TextBox 26"/>
          <p:cNvSpPr txBox="1">
            <a:spLocks noChangeArrowheads="1"/>
          </p:cNvSpPr>
          <p:nvPr/>
        </p:nvSpPr>
        <p:spPr bwMode="auto">
          <a:xfrm>
            <a:off x="2300288" y="59547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/>
              <a:t>Loeb &amp; Barkana</a:t>
            </a:r>
          </a:p>
        </p:txBody>
      </p:sp>
      <p:sp>
        <p:nvSpPr>
          <p:cNvPr id="80900" name="TextBox 12"/>
          <p:cNvSpPr txBox="1">
            <a:spLocks noChangeArrowheads="1"/>
          </p:cNvSpPr>
          <p:nvPr/>
        </p:nvSpPr>
        <p:spPr bwMode="auto">
          <a:xfrm>
            <a:off x="6019800" y="1828800"/>
            <a:ext cx="10874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E00000"/>
                </a:solidFill>
              </a:rPr>
              <a:t>HII</a:t>
            </a:r>
          </a:p>
        </p:txBody>
      </p:sp>
      <p:sp>
        <p:nvSpPr>
          <p:cNvPr id="80901" name="Oval 13"/>
          <p:cNvSpPr>
            <a:spLocks noChangeArrowheads="1"/>
          </p:cNvSpPr>
          <p:nvPr/>
        </p:nvSpPr>
        <p:spPr bwMode="auto">
          <a:xfrm>
            <a:off x="7721600" y="901700"/>
            <a:ext cx="673100" cy="2413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Oval 14"/>
          <p:cNvSpPr>
            <a:spLocks noChangeArrowheads="1"/>
          </p:cNvSpPr>
          <p:nvPr/>
        </p:nvSpPr>
        <p:spPr bwMode="auto">
          <a:xfrm>
            <a:off x="7107238" y="355600"/>
            <a:ext cx="461962" cy="1984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3" name="Oval 11"/>
          <p:cNvSpPr>
            <a:spLocks noChangeArrowheads="1"/>
          </p:cNvSpPr>
          <p:nvPr/>
        </p:nvSpPr>
        <p:spPr bwMode="auto">
          <a:xfrm>
            <a:off x="6019800" y="609600"/>
            <a:ext cx="1219200" cy="533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4" name="Oval 12"/>
          <p:cNvSpPr>
            <a:spLocks noChangeArrowheads="1"/>
          </p:cNvSpPr>
          <p:nvPr/>
        </p:nvSpPr>
        <p:spPr bwMode="auto">
          <a:xfrm>
            <a:off x="5181600" y="1828800"/>
            <a:ext cx="623888" cy="3381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57200" y="47923"/>
            <a:ext cx="80772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Quasar </a:t>
            </a:r>
            <a:r>
              <a:rPr lang="en-US" sz="2400" b="0" dirty="0">
                <a:solidFill>
                  <a:schemeClr val="bg1"/>
                </a:solidFill>
              </a:rPr>
              <a:t>Near-Zones: sample of </a:t>
            </a:r>
            <a:r>
              <a:rPr lang="en-US" sz="2400" b="0" dirty="0" smtClean="0">
                <a:solidFill>
                  <a:schemeClr val="bg1"/>
                </a:solidFill>
              </a:rPr>
              <a:t>28 </a:t>
            </a:r>
            <a:r>
              <a:rPr lang="en-US" sz="2400" b="0" dirty="0">
                <a:solidFill>
                  <a:schemeClr val="bg1"/>
                </a:solidFill>
              </a:rPr>
              <a:t>quasars at </a:t>
            </a:r>
            <a:r>
              <a:rPr lang="en-US" sz="2400" b="0" dirty="0" err="1">
                <a:solidFill>
                  <a:schemeClr val="bg1"/>
                </a:solidFill>
              </a:rPr>
              <a:t>z</a:t>
            </a:r>
            <a:r>
              <a:rPr lang="en-US" sz="2400" b="0" dirty="0">
                <a:solidFill>
                  <a:schemeClr val="bg1"/>
                </a:solidFill>
              </a:rPr>
              <a:t>=5.7 to 6.5 </a:t>
            </a:r>
          </a:p>
          <a:p>
            <a:pPr algn="l">
              <a:defRPr/>
            </a:pPr>
            <a:r>
              <a:rPr lang="en-US" sz="2400" b="0" dirty="0">
                <a:solidFill>
                  <a:schemeClr val="bg1"/>
                </a:solidFill>
              </a:rPr>
              <a:t>(Carilli </a:t>
            </a:r>
            <a:r>
              <a:rPr lang="en-US" sz="2400" b="0" dirty="0" smtClean="0">
                <a:solidFill>
                  <a:schemeClr val="bg1"/>
                </a:solidFill>
              </a:rPr>
              <a:t>ea 2010; </a:t>
            </a:r>
            <a:r>
              <a:rPr lang="en-US" sz="2400" b="0" dirty="0" err="1" smtClean="0">
                <a:solidFill>
                  <a:schemeClr val="bg1"/>
                </a:solidFill>
              </a:rPr>
              <a:t>Willott</a:t>
            </a:r>
            <a:r>
              <a:rPr lang="en-US" sz="2400" b="0" dirty="0" smtClean="0">
                <a:solidFill>
                  <a:schemeClr val="bg1"/>
                </a:solidFill>
              </a:rPr>
              <a:t> e</a:t>
            </a:r>
            <a:r>
              <a:rPr lang="en-US" sz="2400" dirty="0" smtClean="0">
                <a:solidFill>
                  <a:schemeClr val="bg1"/>
                </a:solidFill>
              </a:rPr>
              <a:t>a 2010</a:t>
            </a:r>
            <a:r>
              <a:rPr lang="en-US" sz="2400" b="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 algn="l">
              <a:buFont typeface="Arial"/>
              <a:buChar char="•"/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Need: </a:t>
            </a:r>
            <a:r>
              <a:rPr lang="en-US" sz="2800" b="0" dirty="0" err="1" smtClean="0">
                <a:solidFill>
                  <a:schemeClr val="bg1"/>
                </a:solidFill>
              </a:rPr>
              <a:t>z</a:t>
            </a:r>
            <a:r>
              <a:rPr lang="en-US" sz="2800" b="0" baseline="-25000" dirty="0" err="1" smtClean="0">
                <a:solidFill>
                  <a:schemeClr val="bg1"/>
                </a:solidFill>
              </a:rPr>
              <a:t>host</a:t>
            </a:r>
            <a:r>
              <a:rPr lang="en-US" sz="2800" b="0" dirty="0" smtClean="0">
                <a:solidFill>
                  <a:schemeClr val="bg1"/>
                </a:solidFill>
              </a:rPr>
              <a:t> and </a:t>
            </a:r>
            <a:r>
              <a:rPr lang="en-US" sz="2800" b="0" dirty="0" err="1" smtClean="0">
                <a:solidFill>
                  <a:schemeClr val="bg1"/>
                </a:solidFill>
              </a:rPr>
              <a:t>z</a:t>
            </a:r>
            <a:r>
              <a:rPr lang="en-US" sz="2800" b="0" baseline="-25000" dirty="0" err="1" smtClean="0">
                <a:solidFill>
                  <a:schemeClr val="bg1"/>
                </a:solidFill>
              </a:rPr>
              <a:t>GP</a:t>
            </a:r>
            <a:endParaRPr lang="en-US" sz="2800" b="0" baseline="-25000" dirty="0" smtClean="0">
              <a:solidFill>
                <a:schemeClr val="bg1"/>
              </a:solidFill>
            </a:endParaRPr>
          </a:p>
          <a:p>
            <a:pPr marL="514350" indent="-514350" algn="l">
              <a:buFont typeface="Arial"/>
              <a:buChar char="•"/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GP </a:t>
            </a:r>
            <a:r>
              <a:rPr lang="en-US" sz="2800" b="0" dirty="0">
                <a:solidFill>
                  <a:schemeClr val="bg1"/>
                </a:solidFill>
              </a:rPr>
              <a:t>on-set </a:t>
            </a:r>
            <a:r>
              <a:rPr lang="en-US" sz="2800" b="0" dirty="0" err="1" smtClean="0">
                <a:solidFill>
                  <a:schemeClr val="bg1"/>
                </a:solidFill>
              </a:rPr>
              <a:t>redshift</a:t>
            </a:r>
            <a:endParaRPr lang="en-US" sz="2800" b="0" dirty="0" smtClean="0">
              <a:solidFill>
                <a:schemeClr val="bg1"/>
              </a:solidFill>
            </a:endParaRPr>
          </a:p>
          <a:p>
            <a:pPr marL="971550" lvl="1" indent="-514350">
              <a:buFont typeface="Wingdings" charset="2"/>
              <a:buChar char="Ø"/>
              <a:defRPr/>
            </a:pPr>
            <a:r>
              <a:rPr lang="en-US" b="0" dirty="0">
                <a:solidFill>
                  <a:schemeClr val="bg1"/>
                </a:solidFill>
              </a:rPr>
              <a:t>Adopt fixed resolution of 20A</a:t>
            </a:r>
          </a:p>
          <a:p>
            <a:pPr marL="971550" lvl="1" indent="-514350">
              <a:buFont typeface="Wingdings" charset="2"/>
              <a:buChar char="Ø"/>
              <a:defRPr/>
            </a:pPr>
            <a:r>
              <a:rPr lang="en-US" b="0" dirty="0">
                <a:solidFill>
                  <a:schemeClr val="bg1"/>
                </a:solidFill>
              </a:rPr>
              <a:t>Find 1</a:t>
            </a:r>
            <a:r>
              <a:rPr lang="en-US" b="0" baseline="30000" dirty="0">
                <a:solidFill>
                  <a:schemeClr val="bg1"/>
                </a:solidFill>
              </a:rPr>
              <a:t>st</a:t>
            </a:r>
            <a:r>
              <a:rPr lang="en-US" b="0" dirty="0">
                <a:solidFill>
                  <a:schemeClr val="bg1"/>
                </a:solidFill>
              </a:rPr>
              <a:t>  point when transmission drops below 10% (of extrapolated) = well above typical GP level</a:t>
            </a:r>
            <a:r>
              <a:rPr lang="en-US" b="0" dirty="0" smtClean="0">
                <a:solidFill>
                  <a:schemeClr val="bg1"/>
                </a:solidFill>
              </a:rPr>
              <a:t>.</a:t>
            </a:r>
          </a:p>
          <a:p>
            <a:pPr marL="971550" lvl="1" indent="-514350"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=&gt; Relative, not absolute measurement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82947" name="Picture 11" descr="Screen shot 2010-07-08 at 2.43.29 PM.png"/>
          <p:cNvPicPr>
            <a:picLocks noChangeAspect="1"/>
          </p:cNvPicPr>
          <p:nvPr/>
        </p:nvPicPr>
        <p:blipFill>
          <a:blip r:embed="rId3">
            <a:lum bright="-22000" contrast="40000"/>
          </a:blip>
          <a:srcRect/>
          <a:stretch>
            <a:fillRect/>
          </a:stretch>
        </p:blipFill>
        <p:spPr bwMode="auto">
          <a:xfrm>
            <a:off x="1179513" y="3236913"/>
            <a:ext cx="689768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Box 16"/>
          <p:cNvSpPr txBox="1">
            <a:spLocks noChangeArrowheads="1"/>
          </p:cNvSpPr>
          <p:nvPr/>
        </p:nvSpPr>
        <p:spPr bwMode="auto">
          <a:xfrm>
            <a:off x="6705600" y="6172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/>
              <a:t>Wyithe et al. 2010</a:t>
            </a:r>
          </a:p>
        </p:txBody>
      </p:sp>
      <p:sp>
        <p:nvSpPr>
          <p:cNvPr id="82949" name="Rectangle 11"/>
          <p:cNvSpPr>
            <a:spLocks noChangeArrowheads="1"/>
          </p:cNvSpPr>
          <p:nvPr/>
        </p:nvSpPr>
        <p:spPr bwMode="auto">
          <a:xfrm>
            <a:off x="2438400" y="3886200"/>
            <a:ext cx="685800" cy="533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TextBox 12"/>
          <p:cNvSpPr txBox="1">
            <a:spLocks noChangeArrowheads="1"/>
          </p:cNvSpPr>
          <p:nvPr/>
        </p:nvSpPr>
        <p:spPr bwMode="auto">
          <a:xfrm>
            <a:off x="2438400" y="3886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z = 6.1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Host galaxy </a:t>
            </a:r>
            <a:r>
              <a:rPr lang="en-US" sz="2400" dirty="0" err="1" smtClean="0">
                <a:solidFill>
                  <a:schemeClr val="bg1"/>
                </a:solidFill>
              </a:rPr>
              <a:t>redshifts</a:t>
            </a:r>
            <a:r>
              <a:rPr lang="en-US" sz="2400" dirty="0" smtClean="0">
                <a:solidFill>
                  <a:schemeClr val="bg1"/>
                </a:solidFill>
              </a:rPr>
              <a:t>: CO (8), [CII] (3), </a:t>
            </a:r>
            <a:r>
              <a:rPr lang="en-US" sz="2400" dirty="0" err="1" smtClean="0">
                <a:solidFill>
                  <a:schemeClr val="bg1"/>
                </a:solidFill>
              </a:rPr>
              <a:t>MgII</a:t>
            </a:r>
            <a:r>
              <a:rPr lang="en-US" sz="2400" dirty="0" smtClean="0">
                <a:solidFill>
                  <a:schemeClr val="bg1"/>
                </a:solidFill>
              </a:rPr>
              <a:t> (14), UV (8)</a:t>
            </a:r>
            <a:endParaRPr lang="en-US" sz="2400" baseline="-25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1-07-14 at 10.08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86628"/>
            <a:ext cx="5715000" cy="2566172"/>
          </a:xfrm>
          <a:prstGeom prst="rect">
            <a:avLst/>
          </a:prstGeom>
        </p:spPr>
      </p:pic>
      <p:pic>
        <p:nvPicPr>
          <p:cNvPr id="4" name="Picture 3" descr="Screen shot 2011-07-14 at 10.15.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3283024" cy="3351217"/>
          </a:xfrm>
          <a:prstGeom prst="rect">
            <a:avLst/>
          </a:prstGeom>
        </p:spPr>
      </p:pic>
      <p:pic>
        <p:nvPicPr>
          <p:cNvPr id="5" name="Picture 4" descr="Screen shot 2011-07-14 at 10.12.4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428999"/>
            <a:ext cx="3301905" cy="3351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3200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dz</a:t>
            </a:r>
            <a:r>
              <a:rPr lang="en-US" sz="2400" dirty="0" smtClean="0">
                <a:solidFill>
                  <a:srgbClr val="FFFFFF"/>
                </a:solidFill>
              </a:rPr>
              <a:t> = 0.05 for UV lines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dz</a:t>
            </a:r>
            <a:r>
              <a:rPr lang="en-US" sz="2400" dirty="0" smtClean="0">
                <a:solidFill>
                  <a:srgbClr val="FFFFFF"/>
                </a:solidFill>
              </a:rPr>
              <a:t> = 0.01 for </a:t>
            </a:r>
            <a:r>
              <a:rPr lang="en-US" sz="2400" dirty="0" err="1" smtClean="0">
                <a:solidFill>
                  <a:srgbClr val="FFFFFF"/>
                </a:solidFill>
              </a:rPr>
              <a:t>MgII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err="1" smtClean="0">
                <a:solidFill>
                  <a:srgbClr val="FFFFFF"/>
                </a:solidFill>
              </a:rPr>
              <a:t>dz</a:t>
            </a:r>
            <a:r>
              <a:rPr lang="en-US" sz="2400" dirty="0" smtClean="0">
                <a:solidFill>
                  <a:srgbClr val="FFFFFF"/>
                </a:solidFill>
              </a:rPr>
              <a:t> = 0.003 for CO, [CII]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152400" y="71438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>
                <a:solidFill>
                  <a:srgbClr val="FFFFFF"/>
                </a:solidFill>
              </a:rPr>
              <a:t>Quasar Near-</a:t>
            </a:r>
            <a:r>
              <a:rPr lang="en-US" sz="2400" b="0" dirty="0" smtClean="0">
                <a:solidFill>
                  <a:srgbClr val="FFFFFF"/>
                </a:solidFill>
              </a:rPr>
              <a:t>Zones: 28 GP quasars at </a:t>
            </a:r>
            <a:r>
              <a:rPr lang="en-US" sz="2400" b="0" dirty="0" err="1" smtClean="0">
                <a:solidFill>
                  <a:srgbClr val="FFFFFF"/>
                </a:solidFill>
              </a:rPr>
              <a:t>z</a:t>
            </a:r>
            <a:r>
              <a:rPr lang="en-US" sz="2400" b="0" dirty="0" smtClean="0">
                <a:solidFill>
                  <a:srgbClr val="FFFFFF"/>
                </a:solidFill>
              </a:rPr>
              <a:t>=5.7 to 6.5 </a:t>
            </a:r>
            <a:endParaRPr lang="en-US" sz="2400" b="0" baseline="-25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41740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No correlation of UV luminosity with </a:t>
            </a:r>
            <a:r>
              <a:rPr lang="en-US" sz="2400" dirty="0" err="1" smtClean="0">
                <a:solidFill>
                  <a:srgbClr val="FFFFFF"/>
                </a:solidFill>
              </a:rPr>
              <a:t>redshift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Correlation of R</a:t>
            </a:r>
            <a:r>
              <a:rPr lang="en-US" sz="2400" baseline="-25000" dirty="0" smtClean="0">
                <a:solidFill>
                  <a:srgbClr val="FFFFFF"/>
                </a:solidFill>
              </a:rPr>
              <a:t>NZ</a:t>
            </a:r>
            <a:r>
              <a:rPr lang="en-US" sz="2400" dirty="0" smtClean="0">
                <a:solidFill>
                  <a:srgbClr val="FFFFFF"/>
                </a:solidFill>
              </a:rPr>
              <a:t> with UV luminosity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96911" y="609600"/>
            <a:ext cx="4547089" cy="4270375"/>
            <a:chOff x="-51289" y="660400"/>
            <a:chExt cx="4547089" cy="4270375"/>
          </a:xfrm>
        </p:grpSpPr>
        <p:pic>
          <p:nvPicPr>
            <p:cNvPr id="13" name="Picture 11" descr="Screen shot 2010-07-08 at 8.04.30 AM.png"/>
            <p:cNvPicPr>
              <a:picLocks noChangeAspect="1"/>
            </p:cNvPicPr>
            <p:nvPr/>
          </p:nvPicPr>
          <p:blipFill>
            <a:blip r:embed="rId3">
              <a:lum bright="-32000" contrast="54000"/>
            </a:blip>
            <a:srcRect/>
            <a:stretch>
              <a:fillRect/>
            </a:stretch>
          </p:blipFill>
          <p:spPr bwMode="auto">
            <a:xfrm>
              <a:off x="-51289" y="660400"/>
              <a:ext cx="4547089" cy="427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844550" y="2819400"/>
              <a:ext cx="1365250" cy="400110"/>
              <a:chOff x="3073400" y="1638300"/>
              <a:chExt cx="1365250" cy="400110"/>
            </a:xfrm>
          </p:grpSpPr>
          <p:sp>
            <p:nvSpPr>
              <p:cNvPr id="39947" name="TextBox 11"/>
              <p:cNvSpPr txBox="1">
                <a:spLocks noChangeArrowheads="1"/>
              </p:cNvSpPr>
              <p:nvPr/>
            </p:nvSpPr>
            <p:spPr bwMode="auto">
              <a:xfrm>
                <a:off x="3073400" y="1638300"/>
                <a:ext cx="136525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 dirty="0" smtClean="0"/>
                  <a:t>R</a:t>
                </a:r>
                <a:r>
                  <a:rPr lang="en-US" dirty="0" smtClean="0"/>
                  <a:t>    </a:t>
                </a:r>
                <a:r>
                  <a:rPr lang="en-US" sz="1800" dirty="0" smtClean="0"/>
                  <a:t> L</a:t>
                </a:r>
                <a:r>
                  <a:rPr lang="en-US" sz="1800" b="0" baseline="-25000" dirty="0" smtClean="0"/>
                  <a:t>γ</a:t>
                </a:r>
                <a:r>
                  <a:rPr lang="en-US" sz="1800" b="0" baseline="30000" dirty="0" smtClean="0"/>
                  <a:t>1</a:t>
                </a:r>
                <a:r>
                  <a:rPr lang="en-US" sz="1800" b="0" baseline="30000" dirty="0"/>
                  <a:t>/3</a:t>
                </a:r>
              </a:p>
            </p:txBody>
          </p:sp>
          <p:pic>
            <p:nvPicPr>
              <p:cNvPr id="10" name="Picture 9" descr="Screen shot 2010-03-23 at 2.37.52 PM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4700" y="1727200"/>
                <a:ext cx="330200" cy="292100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048000" y="44958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UV</a:t>
              </a:r>
              <a:endParaRPr lang="en-US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09600"/>
            <a:ext cx="4495800" cy="4410103"/>
            <a:chOff x="4495800" y="609600"/>
            <a:chExt cx="4495800" cy="4410103"/>
          </a:xfrm>
        </p:grpSpPr>
        <p:pic>
          <p:nvPicPr>
            <p:cNvPr id="16" name="Picture 15" descr="Screen shot 2011-07-12 at 3.55.26 P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609600"/>
              <a:ext cx="4495800" cy="441010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95800" y="12954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UV</a:t>
              </a:r>
              <a:endParaRPr lang="en-US" baseline="-25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1-07-12 at 3.53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9" y="1106468"/>
            <a:ext cx="4503521" cy="4276725"/>
          </a:xfrm>
          <a:prstGeom prst="rect">
            <a:avLst/>
          </a:prstGeom>
        </p:spPr>
      </p:pic>
      <p:sp>
        <p:nvSpPr>
          <p:cNvPr id="87043" name="TextBox 14"/>
          <p:cNvSpPr txBox="1">
            <a:spLocks noChangeArrowheads="1"/>
          </p:cNvSpPr>
          <p:nvPr/>
        </p:nvSpPr>
        <p:spPr bwMode="auto">
          <a:xfrm>
            <a:off x="762000" y="5522893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FFFF"/>
                </a:solidFill>
              </a:rPr>
              <a:t>&lt;R</a:t>
            </a:r>
            <a:r>
              <a:rPr lang="en-US" b="0" baseline="-25000" dirty="0">
                <a:solidFill>
                  <a:srgbClr val="FFFFFF"/>
                </a:solidFill>
              </a:rPr>
              <a:t>NZ</a:t>
            </a:r>
            <a:r>
              <a:rPr lang="en-US" sz="2800" b="0" dirty="0">
                <a:solidFill>
                  <a:srgbClr val="FFFFFF"/>
                </a:solidFill>
              </a:rPr>
              <a:t>&gt; decreases by factor 2.3 from </a:t>
            </a:r>
            <a:r>
              <a:rPr lang="en-US" sz="2800" b="0" dirty="0" err="1">
                <a:solidFill>
                  <a:srgbClr val="FFFFFF"/>
                </a:solidFill>
              </a:rPr>
              <a:t>z</a:t>
            </a:r>
            <a:r>
              <a:rPr lang="en-US" sz="2800" b="0" dirty="0">
                <a:solidFill>
                  <a:srgbClr val="FFFFFF"/>
                </a:solidFill>
              </a:rPr>
              <a:t>=5.7 to </a:t>
            </a:r>
            <a:r>
              <a:rPr lang="en-US" sz="2800" b="0" dirty="0" smtClean="0">
                <a:solidFill>
                  <a:srgbClr val="FFFFFF"/>
                </a:solidFill>
              </a:rPr>
              <a:t>6.5</a:t>
            </a:r>
          </a:p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If CSS</a:t>
            </a:r>
            <a:r>
              <a:rPr lang="en-US" sz="2800" b="0" dirty="0" smtClean="0">
                <a:solidFill>
                  <a:srgbClr val="FFFFFF"/>
                </a:solidFill>
              </a:rPr>
              <a:t> </a:t>
            </a:r>
            <a:r>
              <a:rPr lang="en-US" sz="2800" b="0" dirty="0">
                <a:solidFill>
                  <a:srgbClr val="FFFFFF"/>
                </a:solidFill>
              </a:rPr>
              <a:t>=</a:t>
            </a:r>
            <a:r>
              <a:rPr lang="en-US" sz="2800" b="0" dirty="0" smtClean="0">
                <a:solidFill>
                  <a:srgbClr val="FFFFFF"/>
                </a:solidFill>
              </a:rPr>
              <a:t>&gt;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b="0" dirty="0" err="1" smtClean="0">
                <a:solidFill>
                  <a:srgbClr val="FFFFFF"/>
                </a:solidFill>
              </a:rPr>
              <a:t>f</a:t>
            </a:r>
            <a:r>
              <a:rPr lang="en-US" sz="2800" b="0" baseline="-25000" dirty="0" err="1" smtClean="0">
                <a:solidFill>
                  <a:srgbClr val="FFFFFF"/>
                </a:solidFill>
              </a:rPr>
              <a:t>HI</a:t>
            </a:r>
            <a:r>
              <a:rPr lang="en-US" sz="2800" b="0" baseline="-25000" dirty="0" smtClean="0">
                <a:solidFill>
                  <a:srgbClr val="FFFFFF"/>
                </a:solidFill>
              </a:rPr>
              <a:t> </a:t>
            </a:r>
            <a:r>
              <a:rPr lang="en-US" sz="2800" b="0" dirty="0">
                <a:solidFill>
                  <a:srgbClr val="FFFFFF"/>
                </a:solidFill>
              </a:rPr>
              <a:t>increases by factor</a:t>
            </a:r>
            <a:r>
              <a:rPr lang="en-US" sz="2800" b="0" dirty="0" smtClean="0">
                <a:solidFill>
                  <a:srgbClr val="FFFFFF"/>
                </a:solidFill>
              </a:rPr>
              <a:t> ~ 10  </a:t>
            </a:r>
            <a:r>
              <a:rPr lang="en-US" sz="2800" b="0" dirty="0">
                <a:solidFill>
                  <a:srgbClr val="FFFFFF"/>
                </a:solidFill>
              </a:rPr>
              <a:t>(</a:t>
            </a:r>
            <a:r>
              <a:rPr lang="en-US" sz="2800" b="0" dirty="0" err="1">
                <a:solidFill>
                  <a:srgbClr val="FFFFFF"/>
                </a:solidFill>
              </a:rPr>
              <a:t>eg</a:t>
            </a:r>
            <a:r>
              <a:rPr lang="en-US" sz="2800" b="0" dirty="0">
                <a:solidFill>
                  <a:srgbClr val="FFFFFF"/>
                </a:solidFill>
              </a:rPr>
              <a:t>. 10</a:t>
            </a:r>
            <a:r>
              <a:rPr lang="en-US" sz="2800" b="0" baseline="30000" dirty="0">
                <a:solidFill>
                  <a:srgbClr val="FFFFFF"/>
                </a:solidFill>
              </a:rPr>
              <a:t>-4</a:t>
            </a:r>
            <a:r>
              <a:rPr lang="en-US" sz="2800" b="0" dirty="0">
                <a:solidFill>
                  <a:srgbClr val="FFFFFF"/>
                </a:solidFill>
              </a:rPr>
              <a:t> to 10</a:t>
            </a:r>
            <a:r>
              <a:rPr lang="en-US" sz="2800" b="0" baseline="30000" dirty="0">
                <a:solidFill>
                  <a:srgbClr val="FFFFFF"/>
                </a:solidFill>
              </a:rPr>
              <a:t>-3</a:t>
            </a:r>
            <a:r>
              <a:rPr lang="en-US" sz="2800" b="0" dirty="0" smtClean="0">
                <a:solidFill>
                  <a:srgbClr val="FFFFFF"/>
                </a:solidFill>
              </a:rPr>
              <a:t>)</a:t>
            </a:r>
            <a:endParaRPr lang="en-US" sz="2800" b="0" dirty="0">
              <a:solidFill>
                <a:srgbClr val="FFFFFF"/>
              </a:solidFill>
            </a:endParaRPr>
          </a:p>
        </p:txBody>
      </p:sp>
      <p:sp>
        <p:nvSpPr>
          <p:cNvPr id="87044" name="Rectangle 15"/>
          <p:cNvSpPr>
            <a:spLocks noChangeArrowheads="1"/>
          </p:cNvSpPr>
          <p:nvPr/>
        </p:nvSpPr>
        <p:spPr bwMode="auto">
          <a:xfrm>
            <a:off x="1524000" y="1471593"/>
            <a:ext cx="2743200" cy="635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5" name="TextBox 12"/>
          <p:cNvSpPr txBox="1">
            <a:spLocks noChangeArrowheads="1"/>
          </p:cNvSpPr>
          <p:nvPr/>
        </p:nvSpPr>
        <p:spPr bwMode="auto">
          <a:xfrm>
            <a:off x="1371600" y="1420793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/>
              <a:t>R</a:t>
            </a:r>
            <a:r>
              <a:rPr lang="en-US" sz="2000" b="0" baseline="-25000"/>
              <a:t>NZ</a:t>
            </a:r>
            <a:r>
              <a:rPr lang="en-US" sz="2000" b="0"/>
              <a:t> = 7.3 – 6.5(z-6)</a:t>
            </a:r>
          </a:p>
        </p:txBody>
      </p:sp>
      <p:pic>
        <p:nvPicPr>
          <p:cNvPr id="87046" name="Picture 20" descr="Screen shot 2010-03-02 at 11.42.24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775" y="1212831"/>
            <a:ext cx="4022725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Box 6"/>
          <p:cNvSpPr txBox="1">
            <a:spLocks noChangeArrowheads="1"/>
          </p:cNvSpPr>
          <p:nvPr/>
        </p:nvSpPr>
        <p:spPr bwMode="auto">
          <a:xfrm>
            <a:off x="152400" y="762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>
                <a:solidFill>
                  <a:srgbClr val="FFFFFF"/>
                </a:solidFill>
              </a:rPr>
              <a:t>Quasar Near-Zones:  R</a:t>
            </a:r>
            <a:r>
              <a:rPr lang="en-US" sz="2800" b="0" baseline="-25000" dirty="0">
                <a:solidFill>
                  <a:srgbClr val="FFFFFF"/>
                </a:solidFill>
              </a:rPr>
              <a:t>NZ</a:t>
            </a:r>
            <a:r>
              <a:rPr lang="en-US" sz="2800" b="0" dirty="0">
                <a:solidFill>
                  <a:srgbClr val="FFFFFF"/>
                </a:solidFill>
              </a:rPr>
              <a:t> </a:t>
            </a:r>
            <a:r>
              <a:rPr lang="en-US" sz="2800" b="0" dirty="0" err="1">
                <a:solidFill>
                  <a:srgbClr val="FFFFFF"/>
                </a:solidFill>
              </a:rPr>
              <a:t>vs</a:t>
            </a:r>
            <a:r>
              <a:rPr lang="en-US" sz="2800" b="0" dirty="0">
                <a:solidFill>
                  <a:srgbClr val="FFFFFF"/>
                </a:solidFill>
              </a:rPr>
              <a:t> </a:t>
            </a:r>
            <a:r>
              <a:rPr lang="en-US" sz="2800" b="0" dirty="0" err="1" smtClean="0">
                <a:solidFill>
                  <a:srgbClr val="FFFFFF"/>
                </a:solidFill>
              </a:rPr>
              <a:t>redshift</a:t>
            </a:r>
            <a:r>
              <a:rPr lang="en-US" sz="2800" b="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[</a:t>
            </a:r>
            <a:r>
              <a:rPr lang="en-US" sz="2800" b="0" dirty="0" smtClean="0">
                <a:solidFill>
                  <a:srgbClr val="FFFFFF"/>
                </a:solidFill>
              </a:rPr>
              <a:t>normalized to M</a:t>
            </a:r>
            <a:r>
              <a:rPr lang="en-US" sz="2800" b="0" baseline="-25000" dirty="0" smtClean="0">
                <a:solidFill>
                  <a:srgbClr val="FFFFFF"/>
                </a:solidFill>
              </a:rPr>
              <a:t>1450</a:t>
            </a:r>
            <a:r>
              <a:rPr lang="en-US" sz="2800" b="0" dirty="0" smtClean="0">
                <a:solidFill>
                  <a:srgbClr val="FFFFFF"/>
                </a:solidFill>
              </a:rPr>
              <a:t> = -27]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7048" name="TextBox 7"/>
          <p:cNvSpPr txBox="1">
            <a:spLocks noChangeArrowheads="1"/>
          </p:cNvSpPr>
          <p:nvPr/>
        </p:nvSpPr>
        <p:spPr bwMode="auto">
          <a:xfrm>
            <a:off x="8039100" y="3935393"/>
            <a:ext cx="95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dirty="0" err="1">
                <a:solidFill>
                  <a:srgbClr val="FF0000"/>
                </a:solidFill>
              </a:rPr>
              <a:t>z</a:t>
            </a:r>
            <a:r>
              <a:rPr lang="en-US" sz="1800" b="0" dirty="0">
                <a:solidFill>
                  <a:srgbClr val="FF0000"/>
                </a:solidFill>
              </a:rPr>
              <a:t>&gt;6.15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00"/>
                </a:solidFill>
              </a:rPr>
              <a:t>Alternative hypothesis to </a:t>
            </a:r>
            <a:r>
              <a:rPr lang="en-US" sz="2800" b="0" dirty="0" err="1">
                <a:solidFill>
                  <a:srgbClr val="000000"/>
                </a:solidFill>
              </a:rPr>
              <a:t>Stromgren</a:t>
            </a:r>
            <a:r>
              <a:rPr lang="en-US" sz="2800" b="0" dirty="0">
                <a:solidFill>
                  <a:srgbClr val="000000"/>
                </a:solidFill>
              </a:rPr>
              <a:t> sphere: Quasar Proximity Zones (Bolton &amp; </a:t>
            </a:r>
            <a:r>
              <a:rPr lang="en-US" sz="2800" b="0" dirty="0" err="1">
                <a:solidFill>
                  <a:srgbClr val="000000"/>
                </a:solidFill>
              </a:rPr>
              <a:t>Wyithe</a:t>
            </a:r>
            <a:r>
              <a:rPr lang="en-US" sz="2800" b="0" dirty="0">
                <a:solidFill>
                  <a:srgbClr val="000000"/>
                </a:solidFill>
              </a:rPr>
              <a:t>)</a:t>
            </a:r>
          </a:p>
          <a:p>
            <a:pPr algn="l"/>
            <a:endParaRPr lang="en-US" sz="2400" b="0" dirty="0">
              <a:solidFill>
                <a:srgbClr val="00000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 R</a:t>
            </a:r>
            <a:r>
              <a:rPr lang="en-US" sz="2400" b="0" baseline="-25000" dirty="0">
                <a:solidFill>
                  <a:srgbClr val="000000"/>
                </a:solidFill>
              </a:rPr>
              <a:t>NZ</a:t>
            </a:r>
            <a:r>
              <a:rPr lang="en-US" sz="2400" b="0" dirty="0">
                <a:solidFill>
                  <a:srgbClr val="000000"/>
                </a:solidFill>
              </a:rPr>
              <a:t>  measures where density of  ionizing photon from quasar &gt; background photons (IGRF) =&gt;</a:t>
            </a:r>
          </a:p>
          <a:p>
            <a:pPr algn="l"/>
            <a:endParaRPr lang="en-US" sz="2400" b="0" baseline="-25000" dirty="0">
              <a:solidFill>
                <a:srgbClr val="000000"/>
              </a:solidFill>
            </a:endParaRPr>
          </a:p>
          <a:p>
            <a:pPr algn="l"/>
            <a:r>
              <a:rPr lang="en-US" sz="2400" b="0" baseline="-25000" dirty="0">
                <a:solidFill>
                  <a:srgbClr val="000000"/>
                </a:solidFill>
              </a:rPr>
              <a:t> </a:t>
            </a:r>
            <a:r>
              <a:rPr lang="en-US" sz="2400" b="0" dirty="0">
                <a:solidFill>
                  <a:srgbClr val="000000"/>
                </a:solidFill>
              </a:rPr>
              <a:t>  R</a:t>
            </a:r>
            <a:r>
              <a:rPr lang="en-US" sz="2400" b="0" baseline="-25000" dirty="0">
                <a:solidFill>
                  <a:srgbClr val="000000"/>
                </a:solidFill>
              </a:rPr>
              <a:t>NZ</a:t>
            </a:r>
            <a:r>
              <a:rPr lang="en-US" sz="2400" b="0" dirty="0">
                <a:solidFill>
                  <a:srgbClr val="000000"/>
                </a:solidFill>
              </a:rPr>
              <a:t>      </a:t>
            </a:r>
            <a:r>
              <a:rPr lang="en-US" sz="2400" b="0" dirty="0" smtClean="0">
                <a:solidFill>
                  <a:srgbClr val="000000"/>
                </a:solidFill>
              </a:rPr>
              <a:t> [</a:t>
            </a:r>
            <a:r>
              <a:rPr lang="en-US" sz="2400" b="0" dirty="0">
                <a:solidFill>
                  <a:srgbClr val="000000"/>
                </a:solidFill>
              </a:rPr>
              <a:t>L</a:t>
            </a:r>
            <a:r>
              <a:rPr lang="en-US" sz="2400" b="0" baseline="-25000" dirty="0">
                <a:solidFill>
                  <a:srgbClr val="000000"/>
                </a:solidFill>
              </a:rPr>
              <a:t>γ</a:t>
            </a:r>
            <a:r>
              <a:rPr lang="en-US" sz="2400" b="0" dirty="0">
                <a:solidFill>
                  <a:srgbClr val="000000"/>
                </a:solidFill>
              </a:rPr>
              <a:t>]</a:t>
            </a:r>
            <a:r>
              <a:rPr lang="en-US" sz="2400" b="0" baseline="30000" dirty="0">
                <a:solidFill>
                  <a:srgbClr val="000000"/>
                </a:solidFill>
              </a:rPr>
              <a:t>1/2 </a:t>
            </a:r>
            <a:r>
              <a:rPr lang="en-US" sz="2400" b="0" dirty="0">
                <a:solidFill>
                  <a:srgbClr val="000000"/>
                </a:solidFill>
              </a:rPr>
              <a:t>(1+z)</a:t>
            </a:r>
            <a:r>
              <a:rPr lang="en-US" sz="2400" b="0" baseline="30000" dirty="0">
                <a:solidFill>
                  <a:srgbClr val="000000"/>
                </a:solidFill>
              </a:rPr>
              <a:t>-9/4</a:t>
            </a:r>
          </a:p>
          <a:p>
            <a:pPr algn="l"/>
            <a:endParaRPr lang="en-US" sz="2400" b="0" dirty="0">
              <a:solidFill>
                <a:srgbClr val="00000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 Increase in R</a:t>
            </a:r>
            <a:r>
              <a:rPr lang="en-US" sz="2400" b="0" baseline="-25000" dirty="0">
                <a:solidFill>
                  <a:srgbClr val="000000"/>
                </a:solidFill>
              </a:rPr>
              <a:t>NZ </a:t>
            </a:r>
            <a:r>
              <a:rPr lang="en-US" sz="2400" b="0" dirty="0">
                <a:solidFill>
                  <a:srgbClr val="000000"/>
                </a:solidFill>
              </a:rPr>
              <a:t>from </a:t>
            </a:r>
            <a:r>
              <a:rPr lang="en-US" sz="2400" b="0" dirty="0" err="1">
                <a:solidFill>
                  <a:srgbClr val="000000"/>
                </a:solidFill>
              </a:rPr>
              <a:t>z</a:t>
            </a:r>
            <a:r>
              <a:rPr lang="en-US" sz="2400" b="0" dirty="0">
                <a:solidFill>
                  <a:srgbClr val="000000"/>
                </a:solidFill>
              </a:rPr>
              <a:t>=6.5 to 5.7 is then </a:t>
            </a:r>
          </a:p>
          <a:p>
            <a:pPr algn="l"/>
            <a:r>
              <a:rPr lang="en-US" sz="2400" b="0" dirty="0">
                <a:solidFill>
                  <a:srgbClr val="000000"/>
                </a:solidFill>
              </a:rPr>
              <a:t>due to rapid increase in </a:t>
            </a:r>
            <a:r>
              <a:rPr lang="en-US" sz="2400" b="0" dirty="0" err="1">
                <a:solidFill>
                  <a:srgbClr val="000000"/>
                </a:solidFill>
              </a:rPr>
              <a:t>mfp</a:t>
            </a:r>
            <a:r>
              <a:rPr lang="en-US" sz="2400" b="0" dirty="0">
                <a:solidFill>
                  <a:srgbClr val="000000"/>
                </a:solidFill>
              </a:rPr>
              <a:t> during </a:t>
            </a:r>
            <a:r>
              <a:rPr lang="en-US" sz="2400" b="0" dirty="0" smtClean="0">
                <a:solidFill>
                  <a:srgbClr val="000000"/>
                </a:solidFill>
              </a:rPr>
              <a:t>overlap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endParaRPr lang="en-US" sz="2400" b="0" dirty="0">
              <a:solidFill>
                <a:srgbClr val="000000"/>
              </a:solidFill>
            </a:endParaRPr>
          </a:p>
          <a:p>
            <a:pPr algn="l"/>
            <a:r>
              <a:rPr lang="en-US" sz="2400" b="0" dirty="0">
                <a:solidFill>
                  <a:srgbClr val="000000"/>
                </a:solidFill>
              </a:rPr>
              <a:t>‘percolation’ stage of </a:t>
            </a:r>
            <a:r>
              <a:rPr lang="en-US" sz="2400" b="0" dirty="0" err="1">
                <a:solidFill>
                  <a:srgbClr val="000000"/>
                </a:solidFill>
              </a:rPr>
              <a:t>reionization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</a:p>
          <a:p>
            <a:pPr algn="l"/>
            <a:endParaRPr lang="en-US" sz="2400" b="0" dirty="0">
              <a:solidFill>
                <a:srgbClr val="00000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 Either case (CSS or PZ) =&gt; rapid </a:t>
            </a:r>
          </a:p>
          <a:p>
            <a:pPr algn="l"/>
            <a:r>
              <a:rPr lang="en-US" sz="2400" b="0" dirty="0">
                <a:solidFill>
                  <a:srgbClr val="000000"/>
                </a:solidFill>
              </a:rPr>
              <a:t>evolution of IGM from </a:t>
            </a:r>
            <a:r>
              <a:rPr lang="en-US" sz="2400" b="0" dirty="0" err="1">
                <a:solidFill>
                  <a:srgbClr val="000000"/>
                </a:solidFill>
              </a:rPr>
              <a:t>z</a:t>
            </a:r>
            <a:r>
              <a:rPr lang="en-US" sz="2400" b="0" dirty="0">
                <a:solidFill>
                  <a:srgbClr val="000000"/>
                </a:solidFill>
              </a:rPr>
              <a:t> ~ 5.7 to 6.5 </a:t>
            </a:r>
          </a:p>
        </p:txBody>
      </p:sp>
      <p:pic>
        <p:nvPicPr>
          <p:cNvPr id="89091" name="Picture 24" descr="Screen shot 2010-03-23 at 2.37.5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16200"/>
            <a:ext cx="315353" cy="279400"/>
          </a:xfrm>
          <a:prstGeom prst="rect">
            <a:avLst/>
          </a:prstGeom>
          <a:solidFill>
            <a:srgbClr val="1C1DB1"/>
          </a:solidFill>
          <a:ln w="9525">
            <a:noFill/>
            <a:miter lim="800000"/>
            <a:headEnd/>
            <a:tailEnd/>
          </a:ln>
        </p:spPr>
      </p:pic>
      <p:pic>
        <p:nvPicPr>
          <p:cNvPr id="89092" name="Picture 3" descr="Screen shot 2010-07-08 at 2.41.2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752" y="1978025"/>
            <a:ext cx="352744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8623300" y="5791200"/>
            <a:ext cx="387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buFontTx/>
              <a:buNone/>
            </a:pPr>
            <a:r>
              <a:rPr lang="en-US" sz="800">
                <a:solidFill>
                  <a:schemeClr val="bg1"/>
                </a:solidFill>
                <a:latin typeface="Arial" charset="0"/>
              </a:rPr>
              <a:t>ESO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90488"/>
            <a:ext cx="7467600" cy="5472112"/>
            <a:chOff x="576" y="249"/>
            <a:chExt cx="4704" cy="3447"/>
          </a:xfrm>
        </p:grpSpPr>
        <p:pic>
          <p:nvPicPr>
            <p:cNvPr id="78854" name="Picture 4" descr="f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49"/>
              <a:ext cx="4704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1" name="Text Box 11"/>
            <p:cNvSpPr txBox="1">
              <a:spLocks noChangeArrowheads="1"/>
            </p:cNvSpPr>
            <p:nvPr/>
          </p:nvSpPr>
          <p:spPr bwMode="auto">
            <a:xfrm>
              <a:off x="1104" y="1214"/>
              <a:ext cx="91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Local ionization?</a:t>
              </a:r>
              <a:endParaRPr lang="en-US" sz="1800">
                <a:solidFill>
                  <a:srgbClr val="FFFF99"/>
                </a:solidFill>
                <a:latin typeface="Arial" charset="0"/>
              </a:endParaRPr>
            </a:p>
          </p:txBody>
        </p:sp>
        <p:sp>
          <p:nvSpPr>
            <p:cNvPr id="78863" name="Text Box 13"/>
            <p:cNvSpPr txBox="1">
              <a:spLocks noChangeArrowheads="1"/>
            </p:cNvSpPr>
            <p:nvPr/>
          </p:nvSpPr>
          <p:spPr bwMode="auto">
            <a:xfrm>
              <a:off x="1056" y="68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2362200" y="1371600"/>
            <a:ext cx="1981200" cy="327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381000"/>
            <a:ext cx="4572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39900" y="444500"/>
            <a:ext cx="1676400" cy="3952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 flipH="1" flipV="1">
            <a:off x="2858294" y="1283494"/>
            <a:ext cx="1281112" cy="317500"/>
          </a:xfrm>
          <a:prstGeom prst="line">
            <a:avLst/>
          </a:prstGeom>
          <a:noFill/>
          <a:ln w="38100" cap="flat" cmpd="sng" algn="ctr">
            <a:solidFill>
              <a:srgbClr val="66F0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676400" y="4004732"/>
            <a:ext cx="762000" cy="76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240088" y="2563019"/>
            <a:ext cx="403225" cy="1588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5200" y="24192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QNZ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791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Quasar near-zones support notion of rapid rise in </a:t>
            </a:r>
            <a:r>
              <a:rPr lang="en-US" sz="2800" dirty="0" err="1" smtClean="0">
                <a:solidFill>
                  <a:schemeClr val="accent3"/>
                </a:solidFill>
              </a:rPr>
              <a:t>f(HI</a:t>
            </a:r>
            <a:r>
              <a:rPr lang="en-US" sz="2800" dirty="0" smtClean="0">
                <a:solidFill>
                  <a:schemeClr val="accent3"/>
                </a:solidFill>
              </a:rPr>
              <a:t>) at </a:t>
            </a:r>
            <a:r>
              <a:rPr lang="en-US" sz="2800" dirty="0" err="1" smtClean="0">
                <a:solidFill>
                  <a:schemeClr val="accent3"/>
                </a:solidFill>
              </a:rPr>
              <a:t>z</a:t>
            </a:r>
            <a:r>
              <a:rPr lang="en-US" sz="2800" dirty="0" smtClean="0">
                <a:solidFill>
                  <a:schemeClr val="accent3"/>
                </a:solidFill>
              </a:rPr>
              <a:t> ~6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33400" y="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Big Bang  </a:t>
            </a:r>
            <a:r>
              <a:rPr lang="en-US" b="1" dirty="0" err="1" smtClean="0"/>
              <a:t>f(HI</a:t>
            </a:r>
            <a:r>
              <a:rPr lang="en-US" b="1" dirty="0" smtClean="0"/>
              <a:t>) ~ 0</a:t>
            </a:r>
            <a:endParaRPr lang="en-US" b="1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1144588"/>
            <a:ext cx="2895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f(HI</a:t>
            </a:r>
            <a:r>
              <a:rPr lang="en-US" b="1" dirty="0" smtClean="0">
                <a:solidFill>
                  <a:schemeClr val="bg1"/>
                </a:solidFill>
              </a:rPr>
              <a:t>) ~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5067300"/>
            <a:ext cx="274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</a:t>
            </a:r>
            <a:r>
              <a:rPr lang="en-US" b="1" dirty="0" err="1">
                <a:solidFill>
                  <a:schemeClr val="bg1"/>
                </a:solidFill>
              </a:rPr>
              <a:t>(HI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~ </a:t>
            </a:r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b="1" baseline="30000" dirty="0">
                <a:solidFill>
                  <a:schemeClr val="bg1"/>
                </a:solidFill>
              </a:rPr>
              <a:t>-5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9620" y="-19854"/>
            <a:ext cx="508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History of Baryons (mostly hydrogen)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925022" y="3620220"/>
            <a:ext cx="5865964" cy="159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>
            <a:stCxn id="26" idx="1"/>
          </p:cNvCxnSpPr>
          <p:nvPr/>
        </p:nvCxnSpPr>
        <p:spPr bwMode="auto">
          <a:xfrm rot="10800000" flipH="1" flipV="1">
            <a:off x="4419599" y="688033"/>
            <a:ext cx="1" cy="5865166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495800" y="2514600"/>
            <a:ext cx="2362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Cosmic time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(Cosmic expansion)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2489537"/>
            <a:ext cx="167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Redshift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57200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0.4 </a:t>
            </a:r>
            <a:r>
              <a:rPr lang="en-US" sz="2400" dirty="0" err="1" smtClean="0">
                <a:solidFill>
                  <a:srgbClr val="FFFFFF"/>
                </a:solidFill>
              </a:rPr>
              <a:t>Myr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6172200"/>
            <a:ext cx="144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13.6Gyr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4181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Recombination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3276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Reionization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5789" y="457200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1000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6229290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00" y="4171890"/>
            <a:ext cx="167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~ 7 to 15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417189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0.8 </a:t>
            </a:r>
            <a:r>
              <a:rPr lang="en-US" sz="2400" dirty="0" err="1" smtClean="0">
                <a:solidFill>
                  <a:srgbClr val="FFFFFF"/>
                </a:solidFill>
              </a:rPr>
              <a:t>Gyr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7-06 at 1.47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01085"/>
            <a:ext cx="6858000" cy="3145515"/>
          </a:xfrm>
          <a:prstGeom prst="rect">
            <a:avLst/>
          </a:prstGeom>
        </p:spPr>
      </p:pic>
      <p:pic>
        <p:nvPicPr>
          <p:cNvPr id="3" name="Picture 2" descr="Screen shot 2011-07-06 at 1.47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60991"/>
            <a:ext cx="4114800" cy="22778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rot="16200000" flipH="1">
            <a:off x="1714500" y="4305300"/>
            <a:ext cx="1752600" cy="914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3400" y="0"/>
            <a:ext cx="8763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Breaking news: highest </a:t>
            </a:r>
            <a:r>
              <a:rPr lang="en-US" sz="2800" dirty="0" err="1" smtClean="0">
                <a:solidFill>
                  <a:srgbClr val="FFFFFF"/>
                </a:solidFill>
              </a:rPr>
              <a:t>redshift</a:t>
            </a:r>
            <a:r>
              <a:rPr lang="en-US" sz="2800" dirty="0" smtClean="0">
                <a:solidFill>
                  <a:srgbClr val="FFFFFF"/>
                </a:solidFill>
              </a:rPr>
              <a:t> quasar,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=7.1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Clear GP absorption trough: </a:t>
            </a:r>
            <a:r>
              <a:rPr lang="en-US" sz="2400" dirty="0" err="1" smtClean="0">
                <a:solidFill>
                  <a:srgbClr val="FFFFFF"/>
                </a:solidFill>
              </a:rPr>
              <a:t>τ</a:t>
            </a:r>
            <a:r>
              <a:rPr lang="en-US" sz="2400" dirty="0" smtClean="0">
                <a:solidFill>
                  <a:srgbClr val="FFFFFF"/>
                </a:solidFill>
              </a:rPr>
              <a:t> &gt; 5 =&gt; IGM opaque to </a:t>
            </a:r>
            <a:r>
              <a:rPr lang="en-US" sz="2400" dirty="0" err="1" smtClean="0">
                <a:solidFill>
                  <a:srgbClr val="FFFFFF"/>
                </a:solidFill>
              </a:rPr>
              <a:t>Lya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How to form 10</a:t>
            </a:r>
            <a:r>
              <a:rPr lang="en-US" sz="2400" baseline="30000" dirty="0" smtClean="0">
                <a:solidFill>
                  <a:srgbClr val="FFFFFF"/>
                </a:solidFill>
              </a:rPr>
              <a:t>9</a:t>
            </a:r>
            <a:r>
              <a:rPr lang="en-US" sz="2400" dirty="0" smtClean="0">
                <a:solidFill>
                  <a:srgbClr val="FFFFFF"/>
                </a:solidFill>
              </a:rPr>
              <a:t> M</a:t>
            </a:r>
            <a:r>
              <a:rPr lang="en-US" sz="2400" baseline="-25000" dirty="0" smtClean="0">
                <a:solidFill>
                  <a:srgbClr val="FFFFFF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 black hole in 750Myr?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56099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Mortlock</a:t>
            </a:r>
            <a:r>
              <a:rPr lang="en-US" dirty="0" smtClean="0">
                <a:solidFill>
                  <a:schemeClr val="bg1"/>
                </a:solidFill>
              </a:rPr>
              <a:t> ea.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879068"/>
            <a:ext cx="129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z=</a:t>
            </a:r>
            <a:r>
              <a:rPr lang="en-US" sz="1800" dirty="0" smtClean="0">
                <a:solidFill>
                  <a:srgbClr val="FF0000"/>
                </a:solidFill>
              </a:rPr>
              <a:t>6.2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accent2"/>
                </a:solidFill>
              </a:rPr>
              <a:t>6.4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7-12 at 3.54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23" y="685800"/>
            <a:ext cx="5676478" cy="4267200"/>
          </a:xfrm>
          <a:prstGeom prst="rect">
            <a:avLst/>
          </a:prstGeom>
        </p:spPr>
      </p:pic>
      <p:pic>
        <p:nvPicPr>
          <p:cNvPr id="3" name="Picture 2" descr="Screen shot 2011-07-12 at 4.07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" y="914400"/>
            <a:ext cx="3205625" cy="3133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/>
                </a:solidFill>
              </a:rPr>
              <a:t>z</a:t>
            </a:r>
            <a:r>
              <a:rPr lang="en-US" sz="2800" dirty="0" smtClean="0">
                <a:solidFill>
                  <a:schemeClr val="accent3"/>
                </a:solidFill>
              </a:rPr>
              <a:t>=7.1 quasar near zone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3505200"/>
            <a:ext cx="1676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75400" y="3594100"/>
            <a:ext cx="3048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19600" y="3276600"/>
            <a:ext cx="8382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43400" y="1066800"/>
            <a:ext cx="4572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334000"/>
            <a:ext cx="6553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Small ~ 2Mpc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Continues trend for decreasing NZ size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228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z=7.1 quasar: Damped </a:t>
            </a:r>
            <a:r>
              <a:rPr lang="en-US" sz="2800" dirty="0" err="1" smtClean="0">
                <a:solidFill>
                  <a:srgbClr val="FFFFFF"/>
                </a:solidFill>
              </a:rPr>
              <a:t>Lya</a:t>
            </a:r>
            <a:r>
              <a:rPr lang="en-US" sz="2800" dirty="0" smtClean="0">
                <a:solidFill>
                  <a:srgbClr val="FFFFFF"/>
                </a:solidFill>
              </a:rPr>
              <a:t> profile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94100" y="990600"/>
            <a:ext cx="5549900" cy="5331726"/>
            <a:chOff x="1905000" y="1102575"/>
            <a:chExt cx="5549900" cy="5331726"/>
          </a:xfrm>
        </p:grpSpPr>
        <p:pic>
          <p:nvPicPr>
            <p:cNvPr id="4" name="Picture 3" descr="Screen shot 2011-07-06 at 1.47.32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102575"/>
              <a:ext cx="5471700" cy="53317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33800" y="2362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chemeClr val="accent2"/>
                  </a:solidFill>
                </a:rPr>
                <a:t>f(HI</a:t>
              </a:r>
              <a:r>
                <a:rPr lang="en-US" sz="1800" dirty="0" smtClean="0">
                  <a:solidFill>
                    <a:schemeClr val="accent2"/>
                  </a:solidFill>
                </a:rPr>
                <a:t>)=0.1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2590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3333CC"/>
                  </a:solidFill>
                </a:rPr>
                <a:t>1.0</a:t>
              </a:r>
              <a:endParaRPr lang="en-US" sz="1800" dirty="0">
                <a:solidFill>
                  <a:srgbClr val="33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45300" y="201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3333CC"/>
                  </a:solidFill>
                </a:rPr>
                <a:t>0.5</a:t>
              </a:r>
              <a:endParaRPr lang="en-US" sz="1800" dirty="0">
                <a:solidFill>
                  <a:srgbClr val="33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46482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289A00"/>
                  </a:solidFill>
                </a:rPr>
                <a:t>N(HI)=4e20 cm</a:t>
              </a:r>
              <a:r>
                <a:rPr lang="en-US" sz="1800" baseline="30000" dirty="0" smtClean="0">
                  <a:solidFill>
                    <a:srgbClr val="289A00"/>
                  </a:solidFill>
                </a:rPr>
                <a:t>-2 </a:t>
              </a:r>
              <a:r>
                <a:rPr lang="en-US" sz="1800" dirty="0" smtClean="0">
                  <a:solidFill>
                    <a:srgbClr val="289A00"/>
                  </a:solidFill>
                </a:rPr>
                <a:t>at 2.6Mpc</a:t>
              </a:r>
              <a:endParaRPr lang="en-US" sz="1800" dirty="0">
                <a:solidFill>
                  <a:srgbClr val="289A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676400"/>
            <a:ext cx="35941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N(HI) &gt; 10</a:t>
            </a:r>
            <a:r>
              <a:rPr lang="en-US" sz="2800" baseline="30000" dirty="0" smtClean="0">
                <a:solidFill>
                  <a:schemeClr val="bg1"/>
                </a:solidFill>
              </a:rPr>
              <a:t>20.5</a:t>
            </a:r>
            <a:r>
              <a:rPr lang="en-US" sz="2800" dirty="0" smtClean="0">
                <a:solidFill>
                  <a:schemeClr val="bg1"/>
                </a:solidFill>
              </a:rPr>
              <a:t> cm</a:t>
            </a:r>
            <a:r>
              <a:rPr lang="en-US" sz="2800" baseline="30000" dirty="0" smtClean="0">
                <a:solidFill>
                  <a:schemeClr val="bg1"/>
                </a:solidFill>
              </a:rPr>
              <a:t>-2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Substantially neutral IGM: </a:t>
            </a:r>
            <a:r>
              <a:rPr lang="en-US" sz="2800" dirty="0" err="1" smtClean="0">
                <a:solidFill>
                  <a:srgbClr val="FFFF00"/>
                </a:solidFill>
              </a:rPr>
              <a:t>f(HI</a:t>
            </a:r>
            <a:r>
              <a:rPr lang="en-US" sz="2800" dirty="0" smtClean="0">
                <a:solidFill>
                  <a:srgbClr val="FFFF00"/>
                </a:solidFill>
              </a:rPr>
              <a:t>) &gt; 0.1 </a:t>
            </a:r>
            <a:r>
              <a:rPr lang="en-US" sz="2800" dirty="0" smtClean="0">
                <a:solidFill>
                  <a:schemeClr val="bg1"/>
                </a:solidFill>
              </a:rPr>
              <a:t>at 2Mpc distance or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Damped </a:t>
            </a:r>
            <a:r>
              <a:rPr lang="en-US" sz="2800" dirty="0" err="1" smtClean="0">
                <a:solidFill>
                  <a:schemeClr val="bg1"/>
                </a:solidFill>
              </a:rPr>
              <a:t>Lya</a:t>
            </a:r>
            <a:r>
              <a:rPr lang="en-US" sz="2800" dirty="0" smtClean="0">
                <a:solidFill>
                  <a:schemeClr val="bg1"/>
                </a:solidFill>
              </a:rPr>
              <a:t> galaxy at 2.6Mpc (probability ~ 5%)  (Bolton ea.)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F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57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867400" y="152400"/>
            <a:ext cx="3386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Gunn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-Peterson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effect</a:t>
            </a:r>
            <a:endParaRPr lang="en-US" sz="28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4406">
            <a:off x="5757863" y="6307138"/>
            <a:ext cx="240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  <a:latin typeface="Courier New" charset="0"/>
              </a:rPr>
              <a:t>Fan et al 2006</a:t>
            </a:r>
            <a:endParaRPr lang="en-US" b="1">
              <a:solidFill>
                <a:srgbClr val="FFFF00"/>
              </a:solidFill>
              <a:latin typeface="Courier New" charset="0"/>
            </a:endParaRP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5715000" y="9144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SDSS z~6 quasars =&gt; pushing into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702" name="Line 18"/>
          <p:cNvSpPr>
            <a:spLocks noChangeShapeType="1"/>
          </p:cNvSpPr>
          <p:nvPr/>
        </p:nvSpPr>
        <p:spPr bwMode="auto">
          <a:xfrm flipH="1" flipV="1">
            <a:off x="3733800" y="685800"/>
            <a:ext cx="2024063" cy="152400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57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505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91400" y="4165599"/>
            <a:ext cx="609600" cy="457200"/>
          </a:xfrm>
          <a:prstGeom prst="straightConnector1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z=6.4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019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304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8623300" y="5791200"/>
            <a:ext cx="387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buFontTx/>
              <a:buNone/>
            </a:pPr>
            <a:r>
              <a:rPr lang="en-US" sz="800">
                <a:solidFill>
                  <a:schemeClr val="bg1"/>
                </a:solidFill>
                <a:latin typeface="Arial" charset="0"/>
              </a:rPr>
              <a:t>ESO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914400" y="90488"/>
            <a:ext cx="7467600" cy="5472112"/>
            <a:chOff x="576" y="249"/>
            <a:chExt cx="4704" cy="3447"/>
          </a:xfrm>
        </p:grpSpPr>
        <p:pic>
          <p:nvPicPr>
            <p:cNvPr id="78854" name="Picture 4" descr="f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49"/>
              <a:ext cx="4704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1" name="Text Box 11"/>
            <p:cNvSpPr txBox="1">
              <a:spLocks noChangeArrowheads="1"/>
            </p:cNvSpPr>
            <p:nvPr/>
          </p:nvSpPr>
          <p:spPr bwMode="auto">
            <a:xfrm>
              <a:off x="1104" y="1214"/>
              <a:ext cx="91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Local ionization?</a:t>
              </a:r>
              <a:endParaRPr lang="en-US" sz="1800">
                <a:solidFill>
                  <a:srgbClr val="FFFF99"/>
                </a:solidFill>
                <a:latin typeface="Arial" charset="0"/>
              </a:endParaRPr>
            </a:p>
          </p:txBody>
        </p:sp>
        <p:sp>
          <p:nvSpPr>
            <p:cNvPr id="78863" name="Text Box 13"/>
            <p:cNvSpPr txBox="1">
              <a:spLocks noChangeArrowheads="1"/>
            </p:cNvSpPr>
            <p:nvPr/>
          </p:nvSpPr>
          <p:spPr bwMode="auto">
            <a:xfrm>
              <a:off x="1056" y="68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2362200" y="1371600"/>
            <a:ext cx="1981200" cy="327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381000"/>
            <a:ext cx="4572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39900" y="444500"/>
            <a:ext cx="1676400" cy="3952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 flipH="1" flipV="1">
            <a:off x="2858294" y="1283494"/>
            <a:ext cx="1281112" cy="317500"/>
          </a:xfrm>
          <a:prstGeom prst="line">
            <a:avLst/>
          </a:prstGeom>
          <a:noFill/>
          <a:ln w="38100" cap="flat" cmpd="sng" algn="ctr">
            <a:solidFill>
              <a:srgbClr val="66F0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676400" y="4004732"/>
            <a:ext cx="762000" cy="76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240088" y="2563019"/>
            <a:ext cx="403225" cy="1588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5200" y="24192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QNZ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3607593" y="886619"/>
            <a:ext cx="403225" cy="1588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10000" y="8952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Q-DLA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5562600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DLA = Best evidence to date for very rapid rise in neutral fraction from </a:t>
            </a:r>
            <a:r>
              <a:rPr lang="en-US" sz="2400" dirty="0" err="1" smtClean="0"/>
              <a:t>z</a:t>
            </a:r>
            <a:r>
              <a:rPr lang="en-US" sz="2400" dirty="0" smtClean="0"/>
              <a:t>=6 to 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7-13 at 8.00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1" y="2425808"/>
            <a:ext cx="4713219" cy="4432192"/>
          </a:xfrm>
          <a:prstGeom prst="rect">
            <a:avLst/>
          </a:prstGeom>
        </p:spPr>
      </p:pic>
      <p:pic>
        <p:nvPicPr>
          <p:cNvPr id="3" name="Picture 2" descr="Screen shot 2011-07-13 at 8.07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800"/>
            <a:ext cx="9144000" cy="1891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LBG galaxies at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=7:  </a:t>
            </a:r>
            <a:r>
              <a:rPr lang="en-US" sz="2800" dirty="0" err="1" smtClean="0">
                <a:solidFill>
                  <a:srgbClr val="FFFFFF"/>
                </a:solidFill>
              </a:rPr>
              <a:t>Lya</a:t>
            </a:r>
            <a:r>
              <a:rPr lang="en-US" sz="2800" dirty="0" smtClean="0">
                <a:solidFill>
                  <a:srgbClr val="FFFFFF"/>
                </a:solidFill>
              </a:rPr>
              <a:t> spectroscopy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1-07-13 at 8.01.1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25890"/>
            <a:ext cx="3429000" cy="3189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5715000"/>
            <a:ext cx="443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Observed increase in fraction of </a:t>
            </a:r>
            <a:r>
              <a:rPr lang="en-US" sz="2400" dirty="0" err="1" smtClean="0">
                <a:solidFill>
                  <a:srgbClr val="FFFFFF"/>
                </a:solidFill>
              </a:rPr>
              <a:t>Lya</a:t>
            </a:r>
            <a:r>
              <a:rPr lang="en-US" sz="2400" dirty="0" smtClean="0">
                <a:solidFill>
                  <a:srgbClr val="FFFFFF"/>
                </a:solidFill>
              </a:rPr>
              <a:t> detections of LBG with </a:t>
            </a:r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7-13 at 8.01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1" y="19251"/>
            <a:ext cx="3968750" cy="3485949"/>
          </a:xfrm>
          <a:prstGeom prst="rect">
            <a:avLst/>
          </a:prstGeom>
        </p:spPr>
      </p:pic>
      <p:pic>
        <p:nvPicPr>
          <p:cNvPr id="5" name="Picture 4" descr="Screen shot 2011-07-13 at 8.03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90" y="3657600"/>
            <a:ext cx="415451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472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3"/>
                </a:solidFill>
              </a:rPr>
              <a:t>LBG at </a:t>
            </a:r>
            <a:r>
              <a:rPr lang="en-US" sz="2800" dirty="0" err="1" smtClean="0">
                <a:solidFill>
                  <a:schemeClr val="accent3"/>
                </a:solidFill>
              </a:rPr>
              <a:t>z</a:t>
            </a:r>
            <a:r>
              <a:rPr lang="en-US" sz="2800" dirty="0" smtClean="0">
                <a:solidFill>
                  <a:schemeClr val="accent3"/>
                </a:solidFill>
              </a:rPr>
              <a:t>=7: fewer detected in </a:t>
            </a:r>
            <a:r>
              <a:rPr lang="en-US" sz="2800" dirty="0" err="1" smtClean="0">
                <a:solidFill>
                  <a:schemeClr val="accent3"/>
                </a:solidFill>
              </a:rPr>
              <a:t>Lya</a:t>
            </a:r>
            <a:r>
              <a:rPr lang="en-US" sz="2800" dirty="0" smtClean="0">
                <a:solidFill>
                  <a:schemeClr val="accent3"/>
                </a:solidFill>
              </a:rPr>
              <a:t> than expected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Expect 9, detect 3 (two independent samples) =&gt;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Attenuation of </a:t>
            </a:r>
            <a:r>
              <a:rPr lang="en-US" sz="2800" dirty="0" err="1" smtClean="0">
                <a:solidFill>
                  <a:schemeClr val="accent3"/>
                </a:solidFill>
              </a:rPr>
              <a:t>Lya</a:t>
            </a:r>
            <a:r>
              <a:rPr lang="en-US" sz="2800" dirty="0" smtClean="0">
                <a:solidFill>
                  <a:schemeClr val="accent3"/>
                </a:solidFill>
              </a:rPr>
              <a:t> emission by wings of DLA due to neutral IGM or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Change in galaxy properties from </a:t>
            </a:r>
            <a:r>
              <a:rPr lang="en-US" sz="2800" dirty="0" err="1" smtClean="0">
                <a:solidFill>
                  <a:schemeClr val="accent3"/>
                </a:solidFill>
              </a:rPr>
              <a:t>z</a:t>
            </a:r>
            <a:r>
              <a:rPr lang="en-US" sz="2800" dirty="0" smtClean="0">
                <a:solidFill>
                  <a:schemeClr val="accent3"/>
                </a:solidFill>
              </a:rPr>
              <a:t>=6 to 7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More interlopers than they thought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76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Schenker</a:t>
            </a:r>
            <a:r>
              <a:rPr lang="en-US" dirty="0" smtClean="0"/>
              <a:t> ea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44004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Pentericci</a:t>
            </a:r>
            <a:r>
              <a:rPr lang="en-US" dirty="0" smtClean="0"/>
              <a:t> ea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7-13 at 8.02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6056605" cy="4391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20605"/>
            <a:ext cx="796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Pentericci</a:t>
            </a:r>
            <a:r>
              <a:rPr lang="en-US" sz="2800" dirty="0" smtClean="0">
                <a:solidFill>
                  <a:srgbClr val="FFFFFF"/>
                </a:solidFill>
              </a:rPr>
              <a:t> ea: if drop-off in detections is due to DLA of IGM, modeling =&gt; </a:t>
            </a:r>
            <a:r>
              <a:rPr lang="en-US" sz="2800" dirty="0" err="1" smtClean="0">
                <a:solidFill>
                  <a:srgbClr val="FFFFFF"/>
                </a:solidFill>
              </a:rPr>
              <a:t>f(HI</a:t>
            </a:r>
            <a:r>
              <a:rPr lang="en-US" sz="2800" dirty="0" smtClean="0">
                <a:solidFill>
                  <a:srgbClr val="FFFFFF"/>
                </a:solidFill>
              </a:rPr>
              <a:t>) &gt; 0.4 at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=7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90488"/>
            <a:ext cx="7467600" cy="5472112"/>
            <a:chOff x="576" y="249"/>
            <a:chExt cx="4704" cy="3447"/>
          </a:xfrm>
        </p:grpSpPr>
        <p:pic>
          <p:nvPicPr>
            <p:cNvPr id="78854" name="Picture 4" descr="f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49"/>
              <a:ext cx="4704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1" name="Text Box 11"/>
            <p:cNvSpPr txBox="1">
              <a:spLocks noChangeArrowheads="1"/>
            </p:cNvSpPr>
            <p:nvPr/>
          </p:nvSpPr>
          <p:spPr bwMode="auto">
            <a:xfrm>
              <a:off x="1104" y="1214"/>
              <a:ext cx="91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Local ionization?</a:t>
              </a:r>
              <a:endParaRPr lang="en-US" sz="1800">
                <a:solidFill>
                  <a:srgbClr val="FFFF99"/>
                </a:solidFill>
                <a:latin typeface="Arial" charset="0"/>
              </a:endParaRPr>
            </a:p>
          </p:txBody>
        </p:sp>
        <p:sp>
          <p:nvSpPr>
            <p:cNvPr id="78863" name="Text Box 13"/>
            <p:cNvSpPr txBox="1">
              <a:spLocks noChangeArrowheads="1"/>
            </p:cNvSpPr>
            <p:nvPr/>
          </p:nvSpPr>
          <p:spPr bwMode="auto">
            <a:xfrm>
              <a:off x="1056" y="68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2362200" y="1371600"/>
            <a:ext cx="1981200" cy="327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381000"/>
            <a:ext cx="4572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39900" y="444500"/>
            <a:ext cx="1676400" cy="3952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 flipH="1" flipV="1">
            <a:off x="2858294" y="1283494"/>
            <a:ext cx="1281112" cy="317500"/>
          </a:xfrm>
          <a:prstGeom prst="line">
            <a:avLst/>
          </a:prstGeom>
          <a:noFill/>
          <a:ln w="38100" cap="flat" cmpd="sng" algn="ctr">
            <a:solidFill>
              <a:srgbClr val="66F0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676400" y="4004732"/>
            <a:ext cx="762000" cy="76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240088" y="2563019"/>
            <a:ext cx="403225" cy="1588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5200" y="24192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Q-NZ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3607593" y="886619"/>
            <a:ext cx="403225" cy="1588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09999" y="895290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Q-DLA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375" y="5715000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Cosmic phase transition! Numerous lines of evidence support a very rapid rise in neutral fraction at </a:t>
            </a:r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~ 6 to 7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08411" y="80168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3607593" y="353219"/>
            <a:ext cx="403225" cy="1588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438400" y="152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LBG-DLA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Constraint</a:t>
            </a:r>
            <a:r>
              <a:rPr lang="en-US" sz="2800" dirty="0" smtClean="0">
                <a:solidFill>
                  <a:schemeClr val="bg1"/>
                </a:solidFill>
              </a:rPr>
              <a:t> I</a:t>
            </a:r>
            <a:r>
              <a:rPr lang="en-US" sz="2800" dirty="0">
                <a:solidFill>
                  <a:schemeClr val="bg1"/>
                </a:solidFill>
              </a:rPr>
              <a:t>: CMB large scale polarization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1150938"/>
            <a:ext cx="4191000" cy="41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 Rules-out high ionization fraction at </a:t>
            </a:r>
            <a:r>
              <a:rPr lang="en-US" sz="2800" dirty="0" err="1" smtClean="0">
                <a:solidFill>
                  <a:schemeClr val="bg1"/>
                </a:solidFill>
              </a:rPr>
              <a:t>z</a:t>
            </a:r>
            <a:r>
              <a:rPr lang="en-US" sz="2800" dirty="0" smtClean="0">
                <a:solidFill>
                  <a:schemeClr val="bg1"/>
                </a:solidFill>
              </a:rPr>
              <a:t> &gt; </a:t>
            </a:r>
            <a:r>
              <a:rPr lang="en-US" sz="2800" dirty="0">
                <a:solidFill>
                  <a:schemeClr val="bg1"/>
                </a:solidFill>
              </a:rPr>
              <a:t>15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Allows for</a:t>
            </a:r>
            <a:r>
              <a:rPr lang="en-US" sz="2800" dirty="0" smtClean="0">
                <a:solidFill>
                  <a:schemeClr val="bg1"/>
                </a:solidFill>
              </a:rPr>
              <a:t> small  (≤ 0.2</a:t>
            </a:r>
            <a:r>
              <a:rPr lang="en-US" sz="2800" dirty="0">
                <a:solidFill>
                  <a:schemeClr val="bg1"/>
                </a:solidFill>
              </a:rPr>
              <a:t>) ionization to high </a:t>
            </a:r>
            <a:r>
              <a:rPr lang="en-US" sz="2800" dirty="0" err="1">
                <a:solidFill>
                  <a:schemeClr val="bg1"/>
                </a:solidFill>
              </a:rPr>
              <a:t>z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Most action occurs at </a:t>
            </a:r>
            <a:r>
              <a:rPr lang="en-US" sz="2800" dirty="0" err="1">
                <a:solidFill>
                  <a:schemeClr val="bg1"/>
                </a:solidFill>
              </a:rPr>
              <a:t>z</a:t>
            </a:r>
            <a:r>
              <a:rPr lang="en-US" sz="2800" dirty="0">
                <a:solidFill>
                  <a:schemeClr val="bg1"/>
                </a:solidFill>
              </a:rPr>
              <a:t> ~</a:t>
            </a:r>
            <a:r>
              <a:rPr lang="en-US" sz="2800" dirty="0" smtClean="0">
                <a:solidFill>
                  <a:schemeClr val="bg1"/>
                </a:solidFill>
              </a:rPr>
              <a:t> 7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15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Challenge: </a:t>
            </a:r>
            <a:r>
              <a:rPr lang="en-US" sz="2800" dirty="0" err="1" smtClean="0">
                <a:solidFill>
                  <a:schemeClr val="bg1"/>
                </a:solidFill>
              </a:rPr>
              <a:t>systematics</a:t>
            </a:r>
            <a:r>
              <a:rPr lang="en-US" sz="2800" dirty="0" smtClean="0">
                <a:solidFill>
                  <a:schemeClr val="bg1"/>
                </a:solidFill>
              </a:rPr>
              <a:t> extracting large scale signal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3796" name="Picture 10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895350"/>
            <a:ext cx="4953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7010400" y="508629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Dunkley et al.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00125" y="1372612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Dark Ages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2925" y="31553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Cosmic Reionization</a:t>
            </a:r>
          </a:p>
        </p:txBody>
      </p:sp>
      <p:pic>
        <p:nvPicPr>
          <p:cNvPr id="6" name="Picture 3" descr="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0"/>
            <a:ext cx="4876800" cy="243213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4124325" y="1829812"/>
            <a:ext cx="4943475" cy="602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59620" y="1829812"/>
            <a:ext cx="5084380" cy="60232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24325" y="2003316"/>
            <a:ext cx="5019675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Last</a:t>
            </a:r>
            <a:r>
              <a:rPr lang="en-US" sz="2400" dirty="0" smtClean="0">
                <a:solidFill>
                  <a:schemeClr val="bg1"/>
                </a:solidFill>
              </a:rPr>
              <a:t> epoch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cosmic evolution </a:t>
            </a:r>
            <a:r>
              <a:rPr lang="en-US" sz="2400" dirty="0">
                <a:solidFill>
                  <a:schemeClr val="bg1"/>
                </a:solidFill>
              </a:rPr>
              <a:t>to be </a:t>
            </a:r>
            <a:r>
              <a:rPr lang="en-US" sz="2400" dirty="0" smtClean="0">
                <a:solidFill>
                  <a:schemeClr val="bg1"/>
                </a:solidFill>
              </a:rPr>
              <a:t>tested and explored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: ‘last cosmic phase transition’, setting a bench</a:t>
            </a:r>
            <a:r>
              <a:rPr lang="en-US" sz="2400" dirty="0">
                <a:solidFill>
                  <a:schemeClr val="bg1"/>
                </a:solidFill>
              </a:rPr>
              <a:t>-mark in </a:t>
            </a:r>
            <a:r>
              <a:rPr lang="en-US" sz="2400" dirty="0" smtClean="0">
                <a:solidFill>
                  <a:schemeClr val="bg1"/>
                </a:solidFill>
              </a:rPr>
              <a:t>cosmic structure formation indicating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first luminous structures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Fundamental questions: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When?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How fast?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What sources are responsible?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28600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 21cm </a:t>
            </a:r>
            <a:r>
              <a:rPr lang="en-US" sz="1600" dirty="0" err="1" smtClean="0"/>
              <a:t>z</a:t>
            </a:r>
            <a:r>
              <a:rPr lang="en-US" sz="1600" dirty="0" smtClean="0"/>
              <a:t>=12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13329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z=6</a:t>
            </a:r>
            <a:endParaRPr lang="en-US" sz="1600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696200" y="1420812"/>
            <a:ext cx="1295400" cy="158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001000" y="1143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8Mpc</a:t>
            </a:r>
            <a:endParaRPr lang="en-US" sz="1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_MG_5253"/>
          <p:cNvPicPr>
            <a:picLocks noChangeAspect="1" noChangeArrowheads="1"/>
          </p:cNvPicPr>
          <p:nvPr/>
        </p:nvPicPr>
        <p:blipFill>
          <a:blip r:embed="rId3">
            <a:lum bright="-10000"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8623300" y="5791200"/>
            <a:ext cx="387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buFontTx/>
              <a:buNone/>
            </a:pPr>
            <a:r>
              <a:rPr lang="en-US" sz="800">
                <a:solidFill>
                  <a:schemeClr val="bg1"/>
                </a:solidFill>
                <a:latin typeface="Arial" charset="0"/>
              </a:rPr>
              <a:t>ESO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/>
        </p:nvSpPr>
        <p:spPr bwMode="auto">
          <a:xfrm>
            <a:off x="76200" y="1447800"/>
            <a:ext cx="899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buFontTx/>
              <a:buNone/>
            </a:pPr>
            <a:r>
              <a:rPr lang="en-US" sz="8000">
                <a:solidFill>
                  <a:schemeClr val="bg1"/>
                </a:solidFill>
                <a:ea typeface="Arial Unicode MS" charset="0"/>
                <a:cs typeface="Arial Unicode MS" charset="0"/>
              </a:rPr>
              <a:t>END</a:t>
            </a:r>
            <a:endParaRPr lang="en-US">
              <a:solidFill>
                <a:srgbClr val="FFFF00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676400" y="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Sources responsible for </a:t>
            </a:r>
            <a:r>
              <a:rPr lang="en-US" sz="2800" dirty="0" err="1">
                <a:solidFill>
                  <a:schemeClr val="bg1"/>
                </a:solidFill>
              </a:rPr>
              <a:t>reionization</a:t>
            </a:r>
            <a:endParaRPr lang="en-US" sz="1800" dirty="0"/>
          </a:p>
        </p:txBody>
      </p:sp>
      <p:pic>
        <p:nvPicPr>
          <p:cNvPr id="131080" name="Picture 8" descr="Seq11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4071"/>
            <a:ext cx="8534400" cy="9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 shot 2010-03-22 at 9.42.5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4369"/>
            <a:ext cx="5105400" cy="1211831"/>
          </a:xfrm>
          <a:prstGeom prst="rect">
            <a:avLst/>
          </a:prstGeom>
        </p:spPr>
      </p:pic>
      <p:pic>
        <p:nvPicPr>
          <p:cNvPr id="10" name="Picture 9" descr="Screen shot 2010-03-22 at 10.01.5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981200"/>
            <a:ext cx="3831469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5715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Note: quasars (SMBH) are insufficient to cause </a:t>
            </a:r>
            <a:r>
              <a:rPr lang="en-US" sz="2400" dirty="0" err="1" smtClean="0">
                <a:solidFill>
                  <a:schemeClr val="accent3"/>
                </a:solidFill>
              </a:rPr>
              <a:t>reionization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81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Galaxies at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&gt;7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0386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HST/WFC3 </a:t>
            </a:r>
            <a:r>
              <a:rPr lang="en-US" dirty="0" err="1" smtClean="0">
                <a:solidFill>
                  <a:srgbClr val="FFFFFF"/>
                </a:solidFill>
              </a:rPr>
              <a:t>Bouwens</a:t>
            </a:r>
            <a:r>
              <a:rPr lang="en-US" dirty="0" smtClean="0">
                <a:solidFill>
                  <a:srgbClr val="FFFFFF"/>
                </a:solidFill>
              </a:rPr>
              <a:t> et al.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516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&lt;1um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&gt;1um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905000" y="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Reionization</a:t>
            </a:r>
            <a:r>
              <a:rPr lang="en-US" sz="2800" dirty="0" smtClean="0">
                <a:solidFill>
                  <a:schemeClr val="bg1"/>
                </a:solidFill>
              </a:rPr>
              <a:t> by normal galaxies</a:t>
            </a:r>
            <a:endParaRPr lang="en-US" sz="1800" dirty="0"/>
          </a:p>
        </p:txBody>
      </p:sp>
      <p:pic>
        <p:nvPicPr>
          <p:cNvPr id="9" name="Picture 8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06500" y="693252"/>
            <a:ext cx="6489700" cy="4640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49338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Roberston</a:t>
            </a:r>
            <a:r>
              <a:rPr lang="en-US" dirty="0" smtClean="0"/>
              <a:t> + Ellis 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562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 ~ 7 requires </a:t>
            </a:r>
            <a:r>
              <a:rPr lang="en-US" sz="2800" dirty="0" err="1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esc</a:t>
            </a:r>
            <a:r>
              <a:rPr lang="en-US" sz="2800" baseline="-250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&gt; 0.2 and C &lt; 30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 ~ 8 requires </a:t>
            </a:r>
            <a:r>
              <a:rPr lang="en-US" sz="2800" dirty="0" err="1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esc</a:t>
            </a:r>
            <a:r>
              <a:rPr lang="en-US" sz="2800" dirty="0" smtClean="0">
                <a:solidFill>
                  <a:srgbClr val="FFFFFF"/>
                </a:solidFill>
              </a:rPr>
              <a:t> &gt; 0.2 and C &lt; 10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30900" y="1397000"/>
            <a:ext cx="1371600" cy="457200"/>
          </a:xfrm>
          <a:prstGeom prst="rect">
            <a:avLst/>
          </a:prstGeom>
          <a:solidFill>
            <a:srgbClr val="D2D2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07100" y="2032000"/>
            <a:ext cx="10033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4267200"/>
            <a:ext cx="1371600" cy="304800"/>
          </a:xfrm>
          <a:prstGeom prst="rect">
            <a:avLst/>
          </a:prstGeom>
          <a:solidFill>
            <a:srgbClr val="8B8B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8" name="Picture 4" descr="300px-WMAP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5257800" cy="298450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0"/>
            <a:ext cx="3886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Constraint I: Large scale polarization of the CMB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Temperature fluctuations = density </a:t>
            </a:r>
            <a:r>
              <a:rPr lang="en-US" sz="2400" dirty="0" err="1">
                <a:solidFill>
                  <a:schemeClr val="bg1"/>
                </a:solidFill>
              </a:rPr>
              <a:t>inhomogeneities</a:t>
            </a:r>
            <a:r>
              <a:rPr lang="en-US" sz="2400" dirty="0">
                <a:solidFill>
                  <a:schemeClr val="bg1"/>
                </a:solidFill>
              </a:rPr>
              <a:t> at the surface of last </a:t>
            </a:r>
            <a:r>
              <a:rPr lang="en-US" sz="2400" dirty="0" smtClean="0">
                <a:solidFill>
                  <a:schemeClr val="bg1"/>
                </a:solidFill>
              </a:rPr>
              <a:t>scattering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scattering CMB during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=&gt; polarized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Large scale: horizon scale at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~ 10 deg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 descr="Screen shot 2010-03-22 at 12.11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3124200" cy="2690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2400" y="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=1000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0-03-27 at 8.53.5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309977"/>
            <a:ext cx="5181600" cy="3014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2895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Hinshaw</a:t>
            </a:r>
            <a:r>
              <a:rPr lang="en-US" dirty="0" smtClean="0">
                <a:solidFill>
                  <a:schemeClr val="bg1"/>
                </a:solidFill>
              </a:rPr>
              <a:t> et al. 2008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Constraint</a:t>
            </a:r>
            <a:r>
              <a:rPr lang="en-US" sz="2800" dirty="0" smtClean="0">
                <a:solidFill>
                  <a:schemeClr val="bg1"/>
                </a:solidFill>
              </a:rPr>
              <a:t> I</a:t>
            </a:r>
            <a:r>
              <a:rPr lang="en-US" sz="2800" dirty="0">
                <a:solidFill>
                  <a:schemeClr val="bg1"/>
                </a:solidFill>
              </a:rPr>
              <a:t>: CMB large scale </a:t>
            </a:r>
            <a:r>
              <a:rPr lang="en-US" sz="2800" dirty="0" smtClean="0">
                <a:solidFill>
                  <a:schemeClr val="bg1"/>
                </a:solidFill>
              </a:rPr>
              <a:t>polarization WMAP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0" y="990600"/>
            <a:ext cx="411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Angular power spectrum = variance as function of angular scale (square of visibility function)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Polarized signal </a:t>
            </a:r>
            <a:r>
              <a:rPr lang="en-US" sz="2400" dirty="0">
                <a:solidFill>
                  <a:schemeClr val="bg1"/>
                </a:solidFill>
              </a:rPr>
              <a:t>is weak: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rms</a:t>
            </a:r>
            <a:r>
              <a:rPr lang="en-US" sz="2400" dirty="0" smtClean="0">
                <a:solidFill>
                  <a:schemeClr val="bg1"/>
                </a:solidFill>
              </a:rPr>
              <a:t> ~ </a:t>
            </a:r>
            <a:r>
              <a:rPr lang="en-US" sz="2400" dirty="0">
                <a:solidFill>
                  <a:schemeClr val="bg1"/>
                </a:solidFill>
              </a:rPr>
              <a:t>1%</a:t>
            </a:r>
            <a:r>
              <a:rPr lang="en-US" sz="2400" dirty="0" smtClean="0">
                <a:solidFill>
                  <a:schemeClr val="bg1"/>
                </a:solidFill>
              </a:rPr>
              <a:t> total intensity on scales </a:t>
            </a:r>
            <a:r>
              <a:rPr lang="en-US" sz="2400" i="1" dirty="0" err="1" smtClean="0">
                <a:solidFill>
                  <a:schemeClr val="bg1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&lt; 10 or angles &gt; 20</a:t>
            </a:r>
            <a:r>
              <a:rPr lang="en-US" sz="2400" baseline="30000" dirty="0" smtClean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0" y="4267200"/>
            <a:ext cx="44148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FFFF"/>
                </a:solidFill>
                <a:latin typeface="+mn-lt"/>
              </a:rPr>
              <a:t></a:t>
            </a:r>
            <a:r>
              <a:rPr lang="en-US" sz="2800" baseline="-25000" dirty="0" err="1">
                <a:solidFill>
                  <a:srgbClr val="FFFFFF"/>
                </a:solidFill>
                <a:latin typeface="+mn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0.087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+/-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0.015</a:t>
            </a:r>
            <a:endParaRPr lang="en-US" sz="1600" dirty="0" smtClean="0">
              <a:solidFill>
                <a:srgbClr val="FFFFFF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~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d/mfp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~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dn</a:t>
            </a:r>
            <a:r>
              <a:rPr lang="en-US" sz="1600" dirty="0" err="1" smtClean="0">
                <a:solidFill>
                  <a:srgbClr val="FFFFFF"/>
                </a:solidFill>
                <a:latin typeface="+mn-lt"/>
              </a:rPr>
              <a:t>e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sym typeface="Symbol" charset="2"/>
              </a:rPr>
              <a:t></a:t>
            </a:r>
            <a:r>
              <a:rPr lang="en-US" sz="1600" dirty="0" err="1" smtClean="0">
                <a:solidFill>
                  <a:srgbClr val="FFFFFF"/>
                </a:solidFill>
                <a:latin typeface="+mn-lt"/>
              </a:rPr>
              <a:t>e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sym typeface="Symbol" charset="2"/>
              </a:rPr>
              <a:t>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sym typeface="Symbol" charset="2"/>
              </a:rPr>
              <a:t> [1-f(HI)] (1+z)</a:t>
            </a:r>
            <a:r>
              <a:rPr lang="en-US" sz="2400" baseline="30000" dirty="0" smtClean="0">
                <a:solidFill>
                  <a:srgbClr val="FFFFFF"/>
                </a:solidFill>
                <a:latin typeface="+mn-lt"/>
                <a:sym typeface="Symbol" charset="2"/>
              </a:rPr>
              <a:t>2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52645" name="Picture 5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609600"/>
            <a:ext cx="4881562" cy="5486400"/>
          </a:xfrm>
          <a:prstGeom prst="rect">
            <a:avLst/>
          </a:prstGeom>
          <a:noFill/>
        </p:spPr>
      </p:pic>
      <p:sp>
        <p:nvSpPr>
          <p:cNvPr id="752646" name="Oval 6"/>
          <p:cNvSpPr>
            <a:spLocks noChangeArrowheads="1"/>
          </p:cNvSpPr>
          <p:nvPr/>
        </p:nvSpPr>
        <p:spPr bwMode="auto">
          <a:xfrm>
            <a:off x="5257800" y="4267200"/>
            <a:ext cx="381000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647" name="Text Box 7"/>
          <p:cNvSpPr txBox="1">
            <a:spLocks noChangeArrowheads="1"/>
          </p:cNvSpPr>
          <p:nvPr/>
        </p:nvSpPr>
        <p:spPr bwMode="auto">
          <a:xfrm>
            <a:off x="6705600" y="3505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Jarosik</a:t>
            </a:r>
            <a:r>
              <a:rPr lang="en-US" sz="2000" dirty="0" smtClean="0"/>
              <a:t> </a:t>
            </a:r>
            <a:r>
              <a:rPr lang="en-US" sz="2000" dirty="0"/>
              <a:t>et al </a:t>
            </a:r>
            <a:r>
              <a:rPr lang="en-US" sz="2000" dirty="0" smtClean="0"/>
              <a:t>2010</a:t>
            </a:r>
            <a:endParaRPr lang="en-US" sz="2000" dirty="0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72200" y="2743200"/>
            <a:ext cx="3124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Baryon Acoustic Oscillations: Sound horizon at recombinatio</a:t>
            </a:r>
            <a:r>
              <a:rPr lang="en-US" sz="1800" dirty="0"/>
              <a:t>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Constraint</a:t>
            </a:r>
            <a:r>
              <a:rPr lang="en-US" sz="2800" dirty="0" smtClean="0">
                <a:solidFill>
                  <a:schemeClr val="bg1"/>
                </a:solidFill>
              </a:rPr>
              <a:t> I</a:t>
            </a:r>
            <a:r>
              <a:rPr lang="en-US" sz="2800" dirty="0">
                <a:solidFill>
                  <a:schemeClr val="bg1"/>
                </a:solidFill>
              </a:rPr>
              <a:t>: CMB large scale polarization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1150938"/>
            <a:ext cx="4191000" cy="41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 Rules-out high ionization fraction at </a:t>
            </a:r>
            <a:r>
              <a:rPr lang="en-US" sz="2800" dirty="0" err="1" smtClean="0">
                <a:solidFill>
                  <a:schemeClr val="bg1"/>
                </a:solidFill>
              </a:rPr>
              <a:t>z</a:t>
            </a:r>
            <a:r>
              <a:rPr lang="en-US" sz="2800" dirty="0" smtClean="0">
                <a:solidFill>
                  <a:schemeClr val="bg1"/>
                </a:solidFill>
              </a:rPr>
              <a:t> &gt; </a:t>
            </a:r>
            <a:r>
              <a:rPr lang="en-US" sz="2800" dirty="0">
                <a:solidFill>
                  <a:schemeClr val="bg1"/>
                </a:solidFill>
              </a:rPr>
              <a:t>15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Allows for</a:t>
            </a:r>
            <a:r>
              <a:rPr lang="en-US" sz="2800" dirty="0" smtClean="0">
                <a:solidFill>
                  <a:schemeClr val="bg1"/>
                </a:solidFill>
              </a:rPr>
              <a:t> small  (≤ 0.2</a:t>
            </a:r>
            <a:r>
              <a:rPr lang="en-US" sz="2800" dirty="0">
                <a:solidFill>
                  <a:schemeClr val="bg1"/>
                </a:solidFill>
              </a:rPr>
              <a:t>) ionization to high </a:t>
            </a:r>
            <a:r>
              <a:rPr lang="en-US" sz="2800" dirty="0" err="1">
                <a:solidFill>
                  <a:schemeClr val="bg1"/>
                </a:solidFill>
              </a:rPr>
              <a:t>z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Most </a:t>
            </a:r>
            <a:r>
              <a:rPr lang="en-US" sz="2800" dirty="0" smtClean="0">
                <a:solidFill>
                  <a:schemeClr val="bg1"/>
                </a:solidFill>
              </a:rPr>
              <a:t>action </a:t>
            </a:r>
            <a:r>
              <a:rPr lang="en-US" sz="2800" dirty="0">
                <a:solidFill>
                  <a:schemeClr val="bg1"/>
                </a:solidFill>
              </a:rPr>
              <a:t>at </a:t>
            </a:r>
            <a:r>
              <a:rPr lang="en-US" sz="2800" dirty="0" err="1">
                <a:solidFill>
                  <a:schemeClr val="bg1"/>
                </a:solidFill>
              </a:rPr>
              <a:t>z</a:t>
            </a:r>
            <a:r>
              <a:rPr lang="en-US" sz="2800" dirty="0">
                <a:solidFill>
                  <a:schemeClr val="bg1"/>
                </a:solidFill>
              </a:rPr>
              <a:t> ~</a:t>
            </a:r>
            <a:r>
              <a:rPr lang="en-US" sz="2800" dirty="0" smtClean="0">
                <a:solidFill>
                  <a:schemeClr val="bg1"/>
                </a:solidFill>
              </a:rPr>
              <a:t> 7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15: </a:t>
            </a:r>
            <a:r>
              <a:rPr lang="en-US" sz="2800" dirty="0" err="1" smtClean="0">
                <a:solidFill>
                  <a:schemeClr val="bg1"/>
                </a:solidFill>
              </a:rPr>
              <a:t>f(HI</a:t>
            </a:r>
            <a:r>
              <a:rPr lang="en-US" sz="2800" dirty="0" smtClean="0">
                <a:solidFill>
                  <a:schemeClr val="bg1"/>
                </a:solidFill>
              </a:rPr>
              <a:t>) &lt; 0.5 at </a:t>
            </a:r>
            <a:r>
              <a:rPr lang="en-US" sz="2800" dirty="0" err="1" smtClean="0">
                <a:solidFill>
                  <a:schemeClr val="bg1"/>
                </a:solidFill>
              </a:rPr>
              <a:t>z</a:t>
            </a:r>
            <a:r>
              <a:rPr lang="en-US" sz="2800" dirty="0" smtClean="0">
                <a:solidFill>
                  <a:schemeClr val="bg1"/>
                </a:solidFill>
              </a:rPr>
              <a:t> ~ 11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Challenge: </a:t>
            </a:r>
            <a:r>
              <a:rPr lang="en-US" sz="2800" dirty="0" err="1" smtClean="0">
                <a:solidFill>
                  <a:schemeClr val="bg1"/>
                </a:solidFill>
              </a:rPr>
              <a:t>systematics</a:t>
            </a:r>
            <a:r>
              <a:rPr lang="en-US" sz="2800" dirty="0" smtClean="0">
                <a:solidFill>
                  <a:schemeClr val="bg1"/>
                </a:solidFill>
              </a:rPr>
              <a:t> extracting large scale signal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3796" name="Picture 10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895350"/>
            <a:ext cx="4953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7010400" y="508629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Dunkley et al.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200" y="0"/>
            <a:ext cx="8077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Constraint II: Gunn-Peterson effect</a:t>
            </a:r>
            <a:endParaRPr lang="en-US" sz="3200" b="1" dirty="0">
              <a:solidFill>
                <a:schemeClr val="folHlink"/>
              </a:solidFill>
              <a:latin typeface="+mj-lt"/>
            </a:endParaRPr>
          </a:p>
        </p:txBody>
      </p:sp>
      <p:pic>
        <p:nvPicPr>
          <p:cNvPr id="13" name="Picture 12" descr="fore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774700"/>
            <a:ext cx="5257800" cy="452329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082219"/>
            <a:ext cx="4114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Neutral IGM after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forest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resonant scattering by neutral gas in IGM clouds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Linear density </a:t>
            </a:r>
            <a:r>
              <a:rPr lang="en-US" sz="2400" dirty="0" err="1" smtClean="0">
                <a:solidFill>
                  <a:schemeClr val="bg1"/>
                </a:solidFill>
              </a:rPr>
              <a:t>inhomogeneities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~ 10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N(HI) = 10</a:t>
            </a:r>
            <a:r>
              <a:rPr lang="en-US" sz="2400" baseline="30000" dirty="0" smtClean="0">
                <a:solidFill>
                  <a:schemeClr val="bg1"/>
                </a:solidFill>
              </a:rPr>
              <a:t>13</a:t>
            </a:r>
            <a:r>
              <a:rPr lang="en-US" sz="2400" dirty="0" smtClean="0">
                <a:solidFill>
                  <a:schemeClr val="bg1"/>
                </a:solidFill>
              </a:rPr>
              <a:t> – 10</a:t>
            </a:r>
            <a:r>
              <a:rPr lang="en-US" sz="2400" baseline="30000" dirty="0" smtClean="0">
                <a:solidFill>
                  <a:schemeClr val="bg1"/>
                </a:solidFill>
              </a:rPr>
              <a:t>15</a:t>
            </a:r>
            <a:r>
              <a:rPr lang="en-US" sz="2400" dirty="0" smtClean="0">
                <a:solidFill>
                  <a:schemeClr val="bg1"/>
                </a:solidFill>
              </a:rPr>
              <a:t> cm</a:t>
            </a:r>
            <a:r>
              <a:rPr lang="en-US" sz="2400" baseline="30000" dirty="0" smtClean="0">
                <a:solidFill>
                  <a:schemeClr val="bg1"/>
                </a:solidFill>
              </a:rPr>
              <a:t>-2   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f(HI</a:t>
            </a:r>
            <a:r>
              <a:rPr lang="en-US" sz="2400" dirty="0" smtClean="0">
                <a:solidFill>
                  <a:schemeClr val="bg1"/>
                </a:solidFill>
              </a:rPr>
              <a:t>/HII) &lt; 10</a:t>
            </a:r>
            <a:r>
              <a:rPr lang="en-US" sz="2400" baseline="30000" dirty="0" smtClean="0">
                <a:solidFill>
                  <a:schemeClr val="bg1"/>
                </a:solidFill>
              </a:rPr>
              <a:t>-5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1082219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3486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=3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sue13light8_larg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14654"/>
            <a:ext cx="7620000" cy="6887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42451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Gunn-Peterson absorption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950803"/>
            <a:ext cx="7772400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Diffuse or clumpy: thickening of forest or true diffuse IGM?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F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57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867400" y="152400"/>
            <a:ext cx="3386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Gunn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-Peterson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effect</a:t>
            </a:r>
            <a:endParaRPr lang="en-US" sz="28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4406">
            <a:off x="5757863" y="6307138"/>
            <a:ext cx="240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  <a:latin typeface="Courier New" charset="0"/>
              </a:rPr>
              <a:t>Fan et al 2006</a:t>
            </a:r>
            <a:endParaRPr lang="en-US" b="1">
              <a:solidFill>
                <a:srgbClr val="FFFF00"/>
              </a:solidFill>
              <a:latin typeface="Courier New" charset="0"/>
            </a:endParaRP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5715000" y="914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SDSS z~6 quasars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Clear increase of </a:t>
            </a:r>
            <a:r>
              <a:rPr lang="en-US" sz="2400" dirty="0" err="1" smtClean="0">
                <a:solidFill>
                  <a:schemeClr val="bg1"/>
                </a:solidFill>
              </a:rPr>
              <a:t>τ</a:t>
            </a:r>
            <a:r>
              <a:rPr lang="en-US" sz="2400" dirty="0" smtClean="0">
                <a:solidFill>
                  <a:schemeClr val="bg1"/>
                </a:solidFill>
              </a:rPr>
              <a:t> with 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Opaque at 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dirty="0" smtClean="0">
                <a:solidFill>
                  <a:schemeClr val="bg1"/>
                </a:solidFill>
              </a:rPr>
              <a:t>&gt;6</a:t>
            </a:r>
          </a:p>
        </p:txBody>
      </p:sp>
      <p:sp>
        <p:nvSpPr>
          <p:cNvPr id="29702" name="Line 18"/>
          <p:cNvSpPr>
            <a:spLocks noChangeShapeType="1"/>
          </p:cNvSpPr>
          <p:nvPr/>
        </p:nvSpPr>
        <p:spPr bwMode="auto">
          <a:xfrm flipH="1" flipV="1">
            <a:off x="3733800" y="685800"/>
            <a:ext cx="2024063" cy="152400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57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505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91400" y="4165599"/>
            <a:ext cx="609600" cy="457200"/>
          </a:xfrm>
          <a:prstGeom prst="straightConnector1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z=6.4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019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304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1471</Words>
  <Application>Microsoft Macintosh PowerPoint</Application>
  <PresentationFormat>On-screen Show (4:3)</PresentationFormat>
  <Paragraphs>219</Paragraphs>
  <Slides>32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111</cp:revision>
  <cp:lastPrinted>2010-03-22T21:11:38Z</cp:lastPrinted>
  <dcterms:created xsi:type="dcterms:W3CDTF">2011-07-18T02:02:32Z</dcterms:created>
  <dcterms:modified xsi:type="dcterms:W3CDTF">2011-07-18T02:34:13Z</dcterms:modified>
</cp:coreProperties>
</file>