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8" r:id="rId2"/>
    <p:sldId id="289" r:id="rId3"/>
    <p:sldId id="283" r:id="rId4"/>
    <p:sldId id="267" r:id="rId5"/>
    <p:sldId id="279" r:id="rId6"/>
    <p:sldId id="263" r:id="rId7"/>
    <p:sldId id="423" r:id="rId8"/>
    <p:sldId id="418" r:id="rId9"/>
    <p:sldId id="394" r:id="rId10"/>
    <p:sldId id="419" r:id="rId11"/>
    <p:sldId id="42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FF"/>
    <a:srgbClr val="E65FFF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88"/>
    <p:restoredTop sz="96291"/>
  </p:normalViewPr>
  <p:slideViewPr>
    <p:cSldViewPr snapToGrid="0" snapToObjects="1">
      <p:cViewPr varScale="1">
        <p:scale>
          <a:sx n="113" d="100"/>
          <a:sy n="113" d="100"/>
        </p:scale>
        <p:origin x="208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F8415-CED1-FA43-AB7E-EF2D85720E2E}" type="datetimeFigureOut">
              <a:rPr lang="en-US" smtClean="0"/>
              <a:t>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3332-6FA0-D349-8E26-247469E1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5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1DDC-B075-AA4B-806A-FEF0FD3C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DA0C2-3194-8E4F-A83C-6D4E03E9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DA47-850E-6040-987F-EAEFBB09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F45B-613B-C944-B262-81B1DAD3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1D6CA-B8B3-8941-B410-3A77D4A3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97071-5D40-F646-B031-FE384BEAE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B9054-0104-5241-B16F-CB0B3637A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BF44-FB5F-3740-A80C-E558FAE7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FFCB-087D-824E-B391-E865447C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15A69-E21E-D24B-9C6C-0637C293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E9B1-215A-234C-AFA5-153B9F4D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C021-1241-E843-833C-CED7B0491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1E649-920D-284E-A593-DA824CFA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4B71D-13B9-A642-A5D9-103E2033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FA55-AE44-AF49-876D-C94C1F8D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4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7DE-C6BC-BF4E-BA5E-CDFF8CE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86C7-7325-6D4D-9EEB-AB2CED16A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81E7C-C66A-AD4F-90A2-F713E335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FE7-9946-8747-B3AD-6710035C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58F0-974C-3C4F-B420-E951D481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1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A6AA-2A8F-664F-80E0-323817D3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39FEC-D3B8-974C-9DCD-DC777DC40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46FD7-6D58-C04A-B304-D8B49A6CE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8495-12C4-C045-A9EB-4E2FC61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2138A-F46B-2F47-8FE7-957A5ADD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3470F-3316-D442-9BA2-0DA3C436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5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8F2D-24A2-3548-A8E1-1556E3C0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281E-E1BA-AD4A-98F2-1F03B13EE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A1966-9284-9F4C-BA2F-55EAF6C0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6F782-CFD7-F646-8DA0-7B80D09CA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607A9-D5FA-9B43-A39D-679A12788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75743-0297-C94E-B976-3D107584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01695-ACB1-D043-8C8E-C600695B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8EC73-BC6C-2243-8BC2-96D4C8E3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7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5FBE-5FF5-2F41-8780-CB06DD67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3C566-FDEB-8F48-ADC6-37423B47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39CBA-CB55-2D44-B8E2-112086B9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25516-930E-0049-9E6E-DFA55E3E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4B164-E05C-F542-AB4D-632F259C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CE4CE-910F-CF40-A0AC-1EA80EF6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5CE28-9DE4-1041-817E-F391EB5C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86E2-7441-DD49-A4DF-995ABDB6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CFCF9-FFBB-3043-87DA-76D6F903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E40D6-2FE6-6D40-B37A-0E5F75C9D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8C38-AE11-5245-99BB-FE642C7B3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CA563-8E87-8245-AF60-D6BE9AAE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CE6F-192E-E845-8921-318B0744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9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D3B3-74B3-E047-B814-7C0B190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0D019-3C26-7744-BE69-BF3F009FC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510CB-5BA7-AA4E-A5BD-38A867A8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5EA7E-442A-F84B-BC8D-4A985736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56732-ADAC-C146-8F79-64835905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B834A-6FD2-4844-8995-19216D70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A9041-AE92-D446-B3CD-F2ADD58D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309CB-1A2A-834F-9C2B-F85EF85F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FF4AB-8F62-344A-929C-63C2F072A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E7C58-EBCC-8B46-8BD5-5C3DAD9A472A}" type="datetimeFigureOut">
              <a:rPr lang="en-US" smtClean="0"/>
              <a:t>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7C2D-1F4F-1B4F-A736-10B597EAF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65176-2168-0F43-B4B1-1387F6F6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5BD786-E004-D2A2-9E14-BECC2070C02F}"/>
              </a:ext>
            </a:extLst>
          </p:cNvPr>
          <p:cNvSpPr txBox="1"/>
          <p:nvPr/>
        </p:nvSpPr>
        <p:spPr>
          <a:xfrm>
            <a:off x="271153" y="599703"/>
            <a:ext cx="67709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/>
              <a:t>Closure Phase in the Image Plane</a:t>
            </a: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Shape-Orientation-Size Conservation</a:t>
            </a:r>
          </a:p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Image Plane Self Calibration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77315-0ECD-409E-12FB-3843740B7112}"/>
              </a:ext>
            </a:extLst>
          </p:cNvPr>
          <p:cNvSpPr txBox="1"/>
          <p:nvPr/>
        </p:nvSpPr>
        <p:spPr>
          <a:xfrm>
            <a:off x="1517571" y="2181453"/>
            <a:ext cx="504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Carilli, Nithya </a:t>
            </a:r>
            <a:r>
              <a:rPr lang="en-US" dirty="0" err="1"/>
              <a:t>Thyagarajan</a:t>
            </a:r>
            <a:r>
              <a:rPr lang="en-US" dirty="0"/>
              <a:t>, Bojan Nikolic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DBD3B-2D03-940C-BF2F-F92A99F678B7}"/>
              </a:ext>
            </a:extLst>
          </p:cNvPr>
          <p:cNvSpPr txBox="1"/>
          <p:nvPr/>
        </p:nvSpPr>
        <p:spPr>
          <a:xfrm>
            <a:off x="467096" y="2907474"/>
            <a:ext cx="64116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'A geometric view of closure phase in interferometry’, NT, CC 2022, PASA, 39, 14  [</a:t>
            </a:r>
            <a:r>
              <a:rPr lang="en-US" i="1" dirty="0"/>
              <a:t>Shape-Orientation-Size Conservation</a:t>
            </a:r>
            <a:r>
              <a:rPr lang="en-US" dirty="0"/>
              <a:t>]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’Image Plane Self-Calibration,’ CC, BN, NT 2022, JOSA-A, 39, 2214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142D0-F225-A0B9-3E87-E494A94D98D2}"/>
              </a:ext>
            </a:extLst>
          </p:cNvPr>
          <p:cNvSpPr txBox="1"/>
          <p:nvPr/>
        </p:nvSpPr>
        <p:spPr>
          <a:xfrm>
            <a:off x="108462" y="6437702"/>
            <a:ext cx="29530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/>
              <a:t>Copyright © 2020 AUI/NRAO. All Rights Reserved.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982103-6527-0750-89E7-90C0176556C1}"/>
              </a:ext>
            </a:extLst>
          </p:cNvPr>
          <p:cNvGrpSpPr/>
          <p:nvPr/>
        </p:nvGrpSpPr>
        <p:grpSpPr>
          <a:xfrm>
            <a:off x="7369631" y="825182"/>
            <a:ext cx="4495800" cy="5207635"/>
            <a:chOff x="7369631" y="825182"/>
            <a:chExt cx="4495800" cy="52076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731F55-915F-9B4D-D35B-47EBA2607173}"/>
                </a:ext>
              </a:extLst>
            </p:cNvPr>
            <p:cNvGrpSpPr/>
            <p:nvPr/>
          </p:nvGrpSpPr>
          <p:grpSpPr>
            <a:xfrm>
              <a:off x="7369631" y="825182"/>
              <a:ext cx="4495800" cy="5207635"/>
              <a:chOff x="7217229" y="825182"/>
              <a:chExt cx="4495800" cy="52076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9BE7CD-EB29-0CB1-8AE3-ABB444EB4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7229" y="825182"/>
                <a:ext cx="4495800" cy="520763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273527-DB36-D798-657A-A04B1DF1C3EC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0" cy="4669972"/>
              </a:xfrm>
              <a:prstGeom prst="line">
                <a:avLst/>
              </a:prstGeom>
              <a:ln w="63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B434B17-F7F3-047F-D846-72456ED1C3B2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56D701-E4B8-A0A2-C39E-B34EB1AA8FED}"/>
                  </a:ext>
                </a:extLst>
              </p:cNvPr>
              <p:cNvCxnSpPr/>
              <p:nvPr/>
            </p:nvCxnSpPr>
            <p:spPr>
              <a:xfrm>
                <a:off x="8392882" y="5802083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D2FF6F-D73E-5889-54B3-86EB8D50DF39}"/>
                </a:ext>
              </a:extLst>
            </p:cNvPr>
            <p:cNvCxnSpPr/>
            <p:nvPr/>
          </p:nvCxnSpPr>
          <p:spPr>
            <a:xfrm>
              <a:off x="8532584" y="3477983"/>
              <a:ext cx="32657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01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3099A9-36B9-032A-1591-47AD3DAD0B84}"/>
              </a:ext>
            </a:extLst>
          </p:cNvPr>
          <p:cNvSpPr txBox="1"/>
          <p:nvPr/>
        </p:nvSpPr>
        <p:spPr>
          <a:xfrm>
            <a:off x="657986" y="828174"/>
            <a:ext cx="1120012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Image Plane Self-Calibration: an application of SOS conservation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Image Plane SC converges, but Aperture Plane SC converges </a:t>
            </a:r>
            <a:r>
              <a:rPr lang="en-US" sz="2400" dirty="0" err="1"/>
              <a:t>faster+better</a:t>
            </a:r>
            <a:r>
              <a:rPr lang="en-US" sz="2400" dirty="0"/>
              <a:t> (for large N)</a:t>
            </a:r>
          </a:p>
          <a:p>
            <a:pPr marL="800080" lvl="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/>
              <a:t>Lower rms</a:t>
            </a:r>
          </a:p>
          <a:p>
            <a:pPr marL="800080" lvl="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/>
              <a:t>Weaker ghost</a:t>
            </a:r>
            <a:endParaRPr lang="en-US" sz="2400" dirty="0"/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Ghost source: natural consequence of </a:t>
            </a:r>
            <a:r>
              <a:rPr lang="en-US" sz="2400" dirty="0" err="1"/>
              <a:t>symmetrization</a:t>
            </a:r>
            <a:r>
              <a:rPr lang="en-US" sz="2400" dirty="0"/>
              <a:t> in marginally constrained self-</a:t>
            </a:r>
            <a:r>
              <a:rPr lang="en-US" sz="2400" dirty="0" err="1"/>
              <a:t>cal</a:t>
            </a:r>
            <a:r>
              <a:rPr lang="en-US" sz="2400" dirty="0"/>
              <a:t> (Cornwell &amp; </a:t>
            </a:r>
            <a:r>
              <a:rPr lang="en-US" sz="2400" dirty="0" err="1"/>
              <a:t>Fomalont</a:t>
            </a:r>
            <a:r>
              <a:rPr lang="en-US" sz="2400" dirty="0"/>
              <a:t> 1999; Linfield 1986)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Over-constraints  = </a:t>
            </a:r>
            <a:r>
              <a:rPr lang="en-US" sz="2400" dirty="0" err="1"/>
              <a:t>N</a:t>
            </a:r>
            <a:r>
              <a:rPr lang="en-US" sz="2400" baseline="-25000" dirty="0" err="1"/>
              <a:t>vis</a:t>
            </a:r>
            <a:r>
              <a:rPr lang="en-US" sz="2400" dirty="0"/>
              <a:t>/(</a:t>
            </a:r>
            <a:r>
              <a:rPr lang="en-US" sz="2400" dirty="0" err="1"/>
              <a:t>N</a:t>
            </a:r>
            <a:r>
              <a:rPr lang="en-US" sz="2400" baseline="-25000" dirty="0" err="1"/>
              <a:t>ant</a:t>
            </a:r>
            <a:r>
              <a:rPr lang="en-US" sz="2400" dirty="0"/>
              <a:t> - 1) =  (</a:t>
            </a:r>
            <a:r>
              <a:rPr lang="en-US" sz="2400" dirty="0" err="1"/>
              <a:t>N</a:t>
            </a:r>
            <a:r>
              <a:rPr lang="en-US" sz="2400" baseline="-25000" dirty="0" err="1"/>
              <a:t>ant</a:t>
            </a:r>
            <a:r>
              <a:rPr lang="en-US" sz="2400" dirty="0"/>
              <a:t>(</a:t>
            </a:r>
            <a:r>
              <a:rPr lang="en-US" sz="2400" dirty="0" err="1"/>
              <a:t>N</a:t>
            </a:r>
            <a:r>
              <a:rPr lang="en-US" sz="2400" baseline="-25000" dirty="0" err="1"/>
              <a:t>ant</a:t>
            </a:r>
            <a:r>
              <a:rPr lang="en-US" sz="2400" baseline="-25000" dirty="0"/>
              <a:t> </a:t>
            </a:r>
            <a:r>
              <a:rPr lang="en-US" sz="2400" dirty="0"/>
              <a:t>-  1)/2) / (</a:t>
            </a:r>
            <a:r>
              <a:rPr lang="en-US" sz="2400" dirty="0" err="1"/>
              <a:t>N</a:t>
            </a:r>
            <a:r>
              <a:rPr lang="en-US" sz="2400" baseline="-25000" dirty="0" err="1"/>
              <a:t>ant</a:t>
            </a:r>
            <a:r>
              <a:rPr lang="en-US" sz="2400" dirty="0"/>
              <a:t> - 1) = </a:t>
            </a:r>
            <a:r>
              <a:rPr lang="en-US" sz="2400" dirty="0" err="1"/>
              <a:t>N</a:t>
            </a:r>
            <a:r>
              <a:rPr lang="en-US" sz="2400" baseline="-25000" dirty="0" err="1"/>
              <a:t>ant</a:t>
            </a:r>
            <a:r>
              <a:rPr lang="en-US" sz="2400" dirty="0"/>
              <a:t> / 2</a:t>
            </a:r>
          </a:p>
          <a:p>
            <a:pPr marL="800080" lvl="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/>
              <a:t>APSC (14 ant) = 7</a:t>
            </a:r>
          </a:p>
          <a:p>
            <a:pPr marL="800080" lvl="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/>
              <a:t>IPSC (triad-based = 3 ant) = 3/2 </a:t>
            </a:r>
          </a:p>
          <a:p>
            <a:pPr marL="800080" lvl="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i="1" dirty="0"/>
              <a:t>Note: above true for Johnson (receiver) noise, but in optical interferometry, noise is NOT antenna based, but photon-counting and CCD read noise, back-ground…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722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62234C-75C1-2FAF-69E6-F0C640722B1E}"/>
              </a:ext>
            </a:extLst>
          </p:cNvPr>
          <p:cNvGrpSpPr/>
          <p:nvPr/>
        </p:nvGrpSpPr>
        <p:grpSpPr>
          <a:xfrm>
            <a:off x="7600207" y="2501701"/>
            <a:ext cx="4376509" cy="1812559"/>
            <a:chOff x="765307" y="4527389"/>
            <a:chExt cx="5192664" cy="22857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C50D8-B760-00E5-AE4D-89D9228F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59" y="4527389"/>
              <a:ext cx="5121412" cy="22510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59E80-72C3-2747-C86C-A1AAE1B984C7}"/>
                </a:ext>
              </a:extLst>
            </p:cNvPr>
            <p:cNvSpPr txBox="1"/>
            <p:nvPr/>
          </p:nvSpPr>
          <p:spPr>
            <a:xfrm>
              <a:off x="765307" y="6386219"/>
              <a:ext cx="4100160" cy="426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Large Interferometer for Exoplanets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088048-9684-8D98-EE19-F2A6F669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450" y="143940"/>
            <a:ext cx="3664326" cy="2023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03754-3CF0-7634-74BC-C5CBECB8E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309" y="4595182"/>
            <a:ext cx="6365174" cy="2099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215284" y="251175"/>
            <a:ext cx="695473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/>
              <a:t>When might SOS and/or IPSC be useful? 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Basic measurements in image plane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Small N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Amplitude and baseline-based errors small</a:t>
            </a:r>
          </a:p>
          <a:p>
            <a:pPr marL="342891" indent="-342891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i="1" dirty="0"/>
              <a:t>All typical in optical laboratory and astronomical  interferometric imaging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Examples: </a:t>
            </a:r>
            <a:r>
              <a:rPr lang="en-US" sz="2000" dirty="0"/>
              <a:t>small N arrays w. image plane detection </a:t>
            </a:r>
            <a:endParaRPr lang="en-US" dirty="0"/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VLTI:  4x8.2m + 4 x 1.8m (only 4 at time)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LIFE: space near-IR 4 x 3m elements 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Synchrotron light source </a:t>
            </a:r>
            <a:r>
              <a:rPr lang="en-US" sz="2000" b="1" dirty="0"/>
              <a:t>e</a:t>
            </a:r>
            <a:r>
              <a:rPr lang="en-US" sz="2000" b="1" baseline="30000" dirty="0"/>
              <a:t>–</a:t>
            </a:r>
            <a:r>
              <a:rPr lang="en-US" sz="2000" b="1" dirty="0"/>
              <a:t> </a:t>
            </a:r>
            <a:r>
              <a:rPr lang="en-US" sz="2000" dirty="0"/>
              <a:t>beam shape characterization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Inertial fusion reactor laser profiling/focus</a:t>
            </a:r>
          </a:p>
          <a:p>
            <a:pPr marL="342891" indent="-34289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Ultrasonic imaging, Seismology, X-ray crystallography…?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2E109-4199-AFCD-D751-FDD6A9BF4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364" y="5231734"/>
            <a:ext cx="1938977" cy="1375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55CB16-9547-76D4-E484-0AB31D051BA1}"/>
              </a:ext>
            </a:extLst>
          </p:cNvPr>
          <p:cNvSpPr txBox="1"/>
          <p:nvPr/>
        </p:nvSpPr>
        <p:spPr>
          <a:xfrm>
            <a:off x="7953450" y="1805294"/>
            <a:ext cx="142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VLTI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C5D90-CBD7-219D-8ABE-630B1AB5E93B}"/>
              </a:ext>
            </a:extLst>
          </p:cNvPr>
          <p:cNvSpPr txBox="1"/>
          <p:nvPr/>
        </p:nvSpPr>
        <p:spPr>
          <a:xfrm>
            <a:off x="1647987" y="5596113"/>
            <a:ext cx="263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Spring-8 synchrotron light source; Masaki &amp; Takano</a:t>
            </a:r>
          </a:p>
        </p:txBody>
      </p:sp>
    </p:spTree>
    <p:extLst>
      <p:ext uri="{BB962C8B-B14F-4D97-AF65-F5344CB8AC3E}">
        <p14:creationId xmlns:p14="http://schemas.microsoft.com/office/powerpoint/2010/main" val="238147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AF1165-19CB-3F5B-6E43-729BE2FD791D}"/>
              </a:ext>
            </a:extLst>
          </p:cNvPr>
          <p:cNvGrpSpPr/>
          <p:nvPr/>
        </p:nvGrpSpPr>
        <p:grpSpPr>
          <a:xfrm>
            <a:off x="1710047" y="4173409"/>
            <a:ext cx="9431905" cy="2787784"/>
            <a:chOff x="1710047" y="4374467"/>
            <a:chExt cx="9431905" cy="2586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519D9C-1405-CDDB-4DDE-F285FC3C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4921" y="4503759"/>
              <a:ext cx="2217031" cy="194755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A52A56-9377-1838-9AF3-E056962A51BA}"/>
                </a:ext>
              </a:extLst>
            </p:cNvPr>
            <p:cNvGrpSpPr/>
            <p:nvPr/>
          </p:nvGrpSpPr>
          <p:grpSpPr>
            <a:xfrm>
              <a:off x="1710047" y="4374467"/>
              <a:ext cx="6960505" cy="2586726"/>
              <a:chOff x="1175657" y="4374467"/>
              <a:chExt cx="6960505" cy="258672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3F87B3B-6937-5BEC-D0D7-28FBCFB0840F}"/>
                  </a:ext>
                </a:extLst>
              </p:cNvPr>
              <p:cNvGrpSpPr/>
              <p:nvPr/>
            </p:nvGrpSpPr>
            <p:grpSpPr>
              <a:xfrm>
                <a:off x="1175657" y="4374467"/>
                <a:ext cx="6960505" cy="2586726"/>
                <a:chOff x="4737884" y="317059"/>
                <a:chExt cx="7492465" cy="2836954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0BF9C5E-2C24-8D49-AA51-B08D9CB0275B}"/>
                    </a:ext>
                  </a:extLst>
                </p:cNvPr>
                <p:cNvSpPr/>
                <p:nvPr/>
              </p:nvSpPr>
              <p:spPr>
                <a:xfrm>
                  <a:off x="10774919" y="885798"/>
                  <a:ext cx="566181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𝜹</a:t>
                  </a:r>
                  <a:r>
                    <a:rPr lang="en-US" i="1" dirty="0">
                      <a:solidFill>
                        <a:schemeClr val="bg1"/>
                      </a:solidFill>
                    </a:rPr>
                    <a:t>s</a:t>
                  </a:r>
                  <a:r>
                    <a:rPr lang="en-US" i="1" baseline="-25000" dirty="0">
                      <a:solidFill>
                        <a:schemeClr val="bg1"/>
                      </a:solidFill>
                    </a:rPr>
                    <a:t>31</a:t>
                  </a:r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6361ADF1-302B-AC48-A543-F489C2904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76233" y="317059"/>
                  <a:ext cx="7454116" cy="2836954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1D4F67C-FC1B-9EB1-2CB5-375BCB4E9A2F}"/>
                    </a:ext>
                  </a:extLst>
                </p:cNvPr>
                <p:cNvSpPr/>
                <p:nvPr/>
              </p:nvSpPr>
              <p:spPr>
                <a:xfrm>
                  <a:off x="4737884" y="540327"/>
                  <a:ext cx="1053316" cy="22167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81FC45-F3AD-FC10-D002-EC32042C6D9C}"/>
                  </a:ext>
                </a:extLst>
              </p:cNvPr>
              <p:cNvSpPr txBox="1"/>
              <p:nvPr/>
            </p:nvSpPr>
            <p:spPr>
              <a:xfrm>
                <a:off x="3014402" y="5079297"/>
                <a:ext cx="5259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𝜹</a:t>
                </a:r>
                <a:r>
                  <a:rPr lang="en-US" i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9366353-934A-7847-6F3E-19A167A84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7784" y="5357053"/>
                <a:ext cx="150739" cy="6271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367" y="93076"/>
            <a:ext cx="3976374" cy="369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14E4B-4935-D24B-7FFF-4961A75D22FF}"/>
              </a:ext>
            </a:extLst>
          </p:cNvPr>
          <p:cNvSpPr txBox="1"/>
          <p:nvPr/>
        </p:nvSpPr>
        <p:spPr>
          <a:xfrm>
            <a:off x="314326" y="207462"/>
            <a:ext cx="93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van </a:t>
            </a:r>
            <a:r>
              <a:rPr lang="en-US" sz="2800" b="1" dirty="0" err="1"/>
              <a:t>Cittert-Zernicke</a:t>
            </a:r>
            <a:r>
              <a:rPr lang="en-US" sz="2800" b="1" dirty="0"/>
              <a:t> Theorem</a:t>
            </a:r>
            <a:r>
              <a:rPr lang="en-US" sz="2800" dirty="0"/>
              <a:t>: Three Element interferometer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8BFFB-D3BC-A56F-1385-3B7FC6568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7" y="2313081"/>
            <a:ext cx="6034091" cy="6724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8BE2B1-BAA3-19CF-ACAE-70448BD30B1C}"/>
              </a:ext>
            </a:extLst>
          </p:cNvPr>
          <p:cNvGrpSpPr/>
          <p:nvPr/>
        </p:nvGrpSpPr>
        <p:grpSpPr>
          <a:xfrm>
            <a:off x="527970" y="821697"/>
            <a:ext cx="6245488" cy="619382"/>
            <a:chOff x="-222302" y="3210192"/>
            <a:chExt cx="6245488" cy="6193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FEF6CE-ACFE-6060-8CAF-B4911B5C1800}"/>
                </a:ext>
              </a:extLst>
            </p:cNvPr>
            <p:cNvGrpSpPr/>
            <p:nvPr/>
          </p:nvGrpSpPr>
          <p:grpSpPr>
            <a:xfrm>
              <a:off x="-222302" y="3210192"/>
              <a:ext cx="6245488" cy="619382"/>
              <a:chOff x="-103960" y="4570707"/>
              <a:chExt cx="6310057" cy="61938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9A1ED68-864B-B810-0CCD-0CCB01B6E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910" y="4718218"/>
                <a:ext cx="2408564" cy="38772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430FC7D-4D90-5F58-B472-BA9E41473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84124" y="4570707"/>
                <a:ext cx="3521973" cy="61938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F26752B-0069-E7E7-298B-D06DAE4EB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03960" y="4660787"/>
                <a:ext cx="2765327" cy="44515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0BA912-8795-3F29-A4D2-65FDAFEEC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9813" y="3429974"/>
              <a:ext cx="179428" cy="1449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E87A7-A91A-3827-9B41-E5CE41B6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2700" y="3551117"/>
              <a:ext cx="101600" cy="1778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10723A-168C-ED57-069B-33ED267D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66496" y="3547526"/>
              <a:ext cx="125506" cy="1778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2A25C5-2C32-70A4-11A9-9E3A7261E77C}"/>
              </a:ext>
            </a:extLst>
          </p:cNvPr>
          <p:cNvGrpSpPr/>
          <p:nvPr/>
        </p:nvGrpSpPr>
        <p:grpSpPr>
          <a:xfrm>
            <a:off x="1459248" y="1458904"/>
            <a:ext cx="4179087" cy="916415"/>
            <a:chOff x="4692662" y="3322985"/>
            <a:chExt cx="3654115" cy="817736"/>
          </a:xfrm>
          <a:noFill/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E5955B-0787-EB38-42DD-15942768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92662" y="3322985"/>
              <a:ext cx="1657279" cy="817736"/>
            </a:xfrm>
            <a:prstGeom prst="rect">
              <a:avLst/>
            </a:prstGeom>
            <a:grpFill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5C679C-F521-E7CE-31F5-F6C9A44F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1326" y="3322985"/>
              <a:ext cx="2055451" cy="815291"/>
            </a:xfrm>
            <a:prstGeom prst="rect">
              <a:avLst/>
            </a:prstGeom>
            <a:grpFill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A09D8A-3501-4866-E596-2EF2B5CDA246}"/>
              </a:ext>
            </a:extLst>
          </p:cNvPr>
          <p:cNvSpPr txBox="1"/>
          <p:nvPr/>
        </p:nvSpPr>
        <p:spPr>
          <a:xfrm>
            <a:off x="8563129" y="3468586"/>
            <a:ext cx="155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B3DDE-BB6D-E5C8-2B00-CDED1E89852D}"/>
              </a:ext>
            </a:extLst>
          </p:cNvPr>
          <p:cNvSpPr txBox="1"/>
          <p:nvPr/>
        </p:nvSpPr>
        <p:spPr>
          <a:xfrm>
            <a:off x="166255" y="3118157"/>
            <a:ext cx="753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Aperture plane calibration: adopt model for V</a:t>
            </a:r>
            <a:r>
              <a:rPr lang="en-US" sz="2400" baseline="30000" dirty="0"/>
              <a:t>s</a:t>
            </a:r>
            <a:r>
              <a:rPr lang="en-US" sz="2400" dirty="0"/>
              <a:t>, equate to </a:t>
            </a:r>
            <a:r>
              <a:rPr lang="en-US" sz="2400" dirty="0" err="1"/>
              <a:t>V</a:t>
            </a:r>
            <a:r>
              <a:rPr lang="en-US" sz="2400" baseline="30000" dirty="0" err="1"/>
              <a:t>m</a:t>
            </a:r>
            <a:r>
              <a:rPr lang="en-US" sz="2400" dirty="0"/>
              <a:t> w. least squares optimization for G</a:t>
            </a:r>
            <a:r>
              <a:rPr lang="en-US" sz="2400" baseline="-25000" dirty="0"/>
              <a:t>i</a:t>
            </a:r>
            <a:r>
              <a:rPr lang="en-US" sz="2400" dirty="0"/>
              <a:t>; iterate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189A1-EFF9-6161-36C2-3AECF1E5C5A3}"/>
              </a:ext>
            </a:extLst>
          </p:cNvPr>
          <p:cNvSpPr txBox="1"/>
          <p:nvPr/>
        </p:nvSpPr>
        <p:spPr>
          <a:xfrm>
            <a:off x="10640288" y="2929654"/>
            <a:ext cx="127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 plane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F41084-EF9B-91FA-2267-88486EDB8820}"/>
              </a:ext>
            </a:extLst>
          </p:cNvPr>
          <p:cNvSpPr txBox="1"/>
          <p:nvPr/>
        </p:nvSpPr>
        <p:spPr>
          <a:xfrm>
            <a:off x="11213091" y="4965973"/>
            <a:ext cx="119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C5B183-55E6-2D0A-4D1C-478A8A9E1963}"/>
              </a:ext>
            </a:extLst>
          </p:cNvPr>
          <p:cNvSpPr txBox="1"/>
          <p:nvPr/>
        </p:nvSpPr>
        <p:spPr>
          <a:xfrm>
            <a:off x="128987" y="4921813"/>
            <a:ext cx="258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𝜙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2𝜋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𝛿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2𝜋 [𝛿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Fringe Spacing]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BA316-B876-CBCE-9537-E9C440B13614}"/>
              </a:ext>
            </a:extLst>
          </p:cNvPr>
          <p:cNvSpPr txBox="1"/>
          <p:nvPr/>
        </p:nvSpPr>
        <p:spPr>
          <a:xfrm>
            <a:off x="3624049" y="5125493"/>
            <a:ext cx="46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699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1"/>
    </mc:Choice>
    <mc:Fallback xmlns="">
      <p:transition spd="slow" advTm="1626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10C59-748E-D347-9677-D4100CFB7BF5}"/>
              </a:ext>
            </a:extLst>
          </p:cNvPr>
          <p:cNvSpPr txBox="1"/>
          <p:nvPr/>
        </p:nvSpPr>
        <p:spPr>
          <a:xfrm>
            <a:off x="7659584" y="5695150"/>
            <a:ext cx="437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HERA at 150 MHz; Carilli et al. Radio Science, 2017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0E5E32-EB90-182A-BD83-7BEDAB85207D}"/>
              </a:ext>
            </a:extLst>
          </p:cNvPr>
          <p:cNvGrpSpPr/>
          <p:nvPr/>
        </p:nvGrpSpPr>
        <p:grpSpPr>
          <a:xfrm>
            <a:off x="6757085" y="336908"/>
            <a:ext cx="5370898" cy="5113777"/>
            <a:chOff x="4583722" y="-24218"/>
            <a:chExt cx="7368116" cy="68417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7F8807-AC40-3E4A-A312-5197B1AB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3722" y="169822"/>
              <a:ext cx="7242629" cy="32020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022AEF-402A-F644-8374-2CC4EDE1D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5297" y="3626471"/>
              <a:ext cx="7356541" cy="31910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76CB-F0F8-D141-8BBE-333F880CA67D}"/>
                </a:ext>
              </a:extLst>
            </p:cNvPr>
            <p:cNvSpPr txBox="1"/>
            <p:nvPr/>
          </p:nvSpPr>
          <p:spPr>
            <a:xfrm>
              <a:off x="6786623" y="-24218"/>
              <a:ext cx="3873709" cy="45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Galactic Center: uncalibrated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F70177-E4F7-BF4E-87B6-4CFBB414EA75}"/>
                </a:ext>
              </a:extLst>
            </p:cNvPr>
            <p:cNvSpPr txBox="1"/>
            <p:nvPr/>
          </p:nvSpPr>
          <p:spPr>
            <a:xfrm>
              <a:off x="7074466" y="3362365"/>
              <a:ext cx="3390373" cy="45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Galactic Center: calibrated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FADA52-2E8C-B4EF-FB18-6262AFB217F1}"/>
              </a:ext>
            </a:extLst>
          </p:cNvPr>
          <p:cNvSpPr txBox="1"/>
          <p:nvPr/>
        </p:nvSpPr>
        <p:spPr>
          <a:xfrm>
            <a:off x="714059" y="5450685"/>
            <a:ext cx="5381941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Closure phase is a function of the true sky-brightness distribution, independent of antenna-based phase errors and 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580B-96A8-7B5C-A475-7FD3BC650DB2}"/>
              </a:ext>
            </a:extLst>
          </p:cNvPr>
          <p:cNvSpPr txBox="1"/>
          <p:nvPr/>
        </p:nvSpPr>
        <p:spPr>
          <a:xfrm>
            <a:off x="-21332" y="180866"/>
            <a:ext cx="7042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to do when 𝛳</a:t>
            </a:r>
            <a:r>
              <a:rPr lang="en-US" sz="2800" baseline="-25000" dirty="0" err="1"/>
              <a:t>i</a:t>
            </a:r>
            <a:r>
              <a:rPr lang="en-US" sz="2800" baseline="-25000" dirty="0"/>
              <a:t>  </a:t>
            </a:r>
            <a:r>
              <a:rPr lang="en-US" sz="2800" dirty="0"/>
              <a:t>are difficult to determine or unstable? </a:t>
            </a:r>
            <a:r>
              <a:rPr lang="en-US" sz="2800" i="1" dirty="0"/>
              <a:t>Closure Phase</a:t>
            </a:r>
            <a:endParaRPr lang="en-US" sz="2400" dirty="0"/>
          </a:p>
          <a:p>
            <a:pPr algn="ctr"/>
            <a:r>
              <a:rPr lang="en-US" sz="2400" dirty="0"/>
              <a:t>Triple Product or </a:t>
            </a:r>
            <a:r>
              <a:rPr lang="en-US" sz="2400" dirty="0" err="1"/>
              <a:t>Bispectrum</a:t>
            </a:r>
            <a:r>
              <a:rPr lang="en-US" sz="2400" dirty="0"/>
              <a:t> on closed triad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141AA0-7CA5-A45A-18C9-4A52B4F5985F}"/>
              </a:ext>
            </a:extLst>
          </p:cNvPr>
          <p:cNvGrpSpPr/>
          <p:nvPr/>
        </p:nvGrpSpPr>
        <p:grpSpPr>
          <a:xfrm>
            <a:off x="802357" y="3498054"/>
            <a:ext cx="5557930" cy="1930714"/>
            <a:chOff x="414686" y="1543561"/>
            <a:chExt cx="5557930" cy="19307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528536-764E-D82A-0513-3B57F2E17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131" y="1543561"/>
              <a:ext cx="2809980" cy="71186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B9D382-F4D6-5828-0EAF-CF6308F1429B}"/>
                </a:ext>
              </a:extLst>
            </p:cNvPr>
            <p:cNvGrpSpPr/>
            <p:nvPr/>
          </p:nvGrpSpPr>
          <p:grpSpPr>
            <a:xfrm>
              <a:off x="414686" y="2243547"/>
              <a:ext cx="5557930" cy="583071"/>
              <a:chOff x="6552468" y="3992887"/>
              <a:chExt cx="5557930" cy="5830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EA5415-5EC6-6789-F023-8E1EB428C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2468" y="4005508"/>
                <a:ext cx="5557930" cy="57045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D6F350-E814-FBF2-1F6B-9F9630BE34E8}"/>
                  </a:ext>
                </a:extLst>
              </p:cNvPr>
              <p:cNvSpPr/>
              <p:nvPr/>
            </p:nvSpPr>
            <p:spPr>
              <a:xfrm>
                <a:off x="11404879" y="3992887"/>
                <a:ext cx="640885" cy="583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172514C-2020-D761-60A5-156F26E6145B}"/>
                </a:ext>
              </a:extLst>
            </p:cNvPr>
            <p:cNvGrpSpPr/>
            <p:nvPr/>
          </p:nvGrpSpPr>
          <p:grpSpPr>
            <a:xfrm>
              <a:off x="1503132" y="2733653"/>
              <a:ext cx="3763965" cy="740622"/>
              <a:chOff x="7538200" y="4677802"/>
              <a:chExt cx="3032665" cy="62021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4A0A1C4-E53A-D9AD-1242-B77B25A29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8200" y="4677802"/>
                <a:ext cx="3032665" cy="62021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99DE47-D2B0-9DE0-F004-DFBEE99189E0}"/>
                  </a:ext>
                </a:extLst>
              </p:cNvPr>
              <p:cNvSpPr/>
              <p:nvPr/>
            </p:nvSpPr>
            <p:spPr>
              <a:xfrm>
                <a:off x="9351529" y="4702442"/>
                <a:ext cx="988224" cy="5754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B0621A-DFF3-E2CD-0B77-DBBD9F00F4B7}"/>
                </a:ext>
              </a:extLst>
            </p:cNvPr>
            <p:cNvCxnSpPr/>
            <p:nvPr/>
          </p:nvCxnSpPr>
          <p:spPr>
            <a:xfrm>
              <a:off x="1727267" y="2371108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4E35FD-76F5-103D-BE91-FA229F2EA317}"/>
                </a:ext>
              </a:extLst>
            </p:cNvPr>
            <p:cNvCxnSpPr/>
            <p:nvPr/>
          </p:nvCxnSpPr>
          <p:spPr>
            <a:xfrm>
              <a:off x="2094158" y="2376751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560509-9D75-0034-7930-6BB75372A5D6}"/>
                </a:ext>
              </a:extLst>
            </p:cNvPr>
            <p:cNvCxnSpPr/>
            <p:nvPr/>
          </p:nvCxnSpPr>
          <p:spPr>
            <a:xfrm>
              <a:off x="3132732" y="2376752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A5CBD-7CA8-AD16-9586-E833BB69FCFD}"/>
                </a:ext>
              </a:extLst>
            </p:cNvPr>
            <p:cNvCxnSpPr/>
            <p:nvPr/>
          </p:nvCxnSpPr>
          <p:spPr>
            <a:xfrm>
              <a:off x="3527844" y="2365462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F7DC62-76A9-1617-73C1-7FBF443E2853}"/>
                </a:ext>
              </a:extLst>
            </p:cNvPr>
            <p:cNvCxnSpPr/>
            <p:nvPr/>
          </p:nvCxnSpPr>
          <p:spPr>
            <a:xfrm>
              <a:off x="4600292" y="2376752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28EEDD-58EA-2AF6-1859-F8B1B54D3F3E}"/>
                </a:ext>
              </a:extLst>
            </p:cNvPr>
            <p:cNvCxnSpPr/>
            <p:nvPr/>
          </p:nvCxnSpPr>
          <p:spPr>
            <a:xfrm>
              <a:off x="5017980" y="2376752"/>
              <a:ext cx="123524" cy="2935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ntenna_positions_wavelengths.pdf">
            <a:extLst>
              <a:ext uri="{FF2B5EF4-FFF2-40B4-BE49-F238E27FC236}">
                <a16:creationId xmlns:a16="http://schemas.microsoft.com/office/drawing/2014/main" id="{0AAEE48E-3210-6AEE-3A13-4ADE75828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12" y="1707720"/>
            <a:ext cx="2809981" cy="1929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EDF69-5F58-5AAD-0F8A-514703B7AAE3}"/>
              </a:ext>
            </a:extLst>
          </p:cNvPr>
          <p:cNvSpPr txBox="1"/>
          <p:nvPr/>
        </p:nvSpPr>
        <p:spPr>
          <a:xfrm>
            <a:off x="8502730" y="681128"/>
            <a:ext cx="806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 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BE1504-6202-E916-AD1B-BCEAB9FD45A8}"/>
              </a:ext>
            </a:extLst>
          </p:cNvPr>
          <p:cNvSpPr txBox="1"/>
          <p:nvPr/>
        </p:nvSpPr>
        <p:spPr>
          <a:xfrm>
            <a:off x="10782790" y="657919"/>
            <a:ext cx="1492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Closure 𝜱</a:t>
            </a:r>
          </a:p>
        </p:txBody>
      </p:sp>
    </p:spTree>
    <p:extLst>
      <p:ext uri="{BB962C8B-B14F-4D97-AF65-F5344CB8AC3E}">
        <p14:creationId xmlns:p14="http://schemas.microsoft.com/office/powerpoint/2010/main" val="188758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687" y="3406534"/>
            <a:ext cx="3557039" cy="24598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47364" y="2267982"/>
            <a:ext cx="3584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240 GHz VLBI</a:t>
            </a:r>
          </a:p>
          <a:p>
            <a:pPr algn="ctr"/>
            <a:r>
              <a:rPr lang="en-US" sz="1600" dirty="0"/>
              <a:t>EHT image of M87 SMBH; EHT+ 2019; </a:t>
            </a:r>
            <a:r>
              <a:rPr lang="en-US" sz="1600" dirty="0" err="1"/>
              <a:t>Cheal</a:t>
            </a:r>
            <a:r>
              <a:rPr lang="en-US" sz="1600" dirty="0"/>
              <a:t> + 2018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87C47E-CDDD-0F43-8AEF-8BAB98511DD0}"/>
              </a:ext>
            </a:extLst>
          </p:cNvPr>
          <p:cNvSpPr txBox="1"/>
          <p:nvPr/>
        </p:nvSpPr>
        <p:spPr>
          <a:xfrm>
            <a:off x="837804" y="172473"/>
            <a:ext cx="108437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/>
              <a:t>Closure Phase: Long established usage in astronomical  interferometric imaging in phase-unstable conditions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Conserved quantity in antenna-based gain calibration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Phase-related sky-quantity for forward-modeling approaches w. Vis amplitudes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E0749-1C77-874D-91BB-D7BB81FEDA5C}"/>
              </a:ext>
            </a:extLst>
          </p:cNvPr>
          <p:cNvSpPr txBox="1"/>
          <p:nvPr/>
        </p:nvSpPr>
        <p:spPr>
          <a:xfrm>
            <a:off x="4318295" y="2382814"/>
            <a:ext cx="31858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Optical Interferometry</a:t>
            </a:r>
          </a:p>
          <a:p>
            <a:pPr algn="ctr"/>
            <a:r>
              <a:rPr lang="en-US" sz="1600" dirty="0"/>
              <a:t>Dust shells around stars</a:t>
            </a:r>
          </a:p>
          <a:p>
            <a:pPr algn="ctr"/>
            <a:r>
              <a:rPr lang="en-US" sz="1600" dirty="0"/>
              <a:t>Monnier+ 2007</a:t>
            </a:r>
          </a:p>
          <a:p>
            <a:pPr algn="ctr"/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9E73D2-DD7E-7E03-57F2-09937443E8FB}"/>
              </a:ext>
            </a:extLst>
          </p:cNvPr>
          <p:cNvGrpSpPr/>
          <p:nvPr/>
        </p:nvGrpSpPr>
        <p:grpSpPr>
          <a:xfrm>
            <a:off x="8333981" y="3287804"/>
            <a:ext cx="3697674" cy="2721112"/>
            <a:chOff x="8333981" y="3715315"/>
            <a:chExt cx="3697674" cy="27211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8C15F2-78AC-0A55-189B-E2028E3EB31C}"/>
                </a:ext>
              </a:extLst>
            </p:cNvPr>
            <p:cNvGrpSpPr/>
            <p:nvPr/>
          </p:nvGrpSpPr>
          <p:grpSpPr>
            <a:xfrm>
              <a:off x="10064310" y="3880502"/>
              <a:ext cx="1967345" cy="1795903"/>
              <a:chOff x="3677705" y="2137391"/>
              <a:chExt cx="2500689" cy="1975829"/>
            </a:xfrm>
          </p:grpSpPr>
          <p:pic>
            <p:nvPicPr>
              <p:cNvPr id="11" name="Picture 10" descr="eht-image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10" t="9812" r="26006" b="17252"/>
              <a:stretch/>
            </p:blipFill>
            <p:spPr>
              <a:xfrm>
                <a:off x="3677705" y="2137391"/>
                <a:ext cx="2398999" cy="1975829"/>
              </a:xfrm>
              <a:prstGeom prst="rect">
                <a:avLst/>
              </a:prstGeom>
            </p:spPr>
          </p:pic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B1532FB-179F-A841-B777-393539148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1916" y="2780907"/>
                <a:ext cx="0" cy="7358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37E90F-331D-9B46-B039-1119BE48F46E}"/>
                  </a:ext>
                </a:extLst>
              </p:cNvPr>
              <p:cNvSpPr txBox="1"/>
              <p:nvPr/>
            </p:nvSpPr>
            <p:spPr>
              <a:xfrm>
                <a:off x="5375905" y="2979714"/>
                <a:ext cx="802489" cy="309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40uas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EBCDB5-238F-E47A-537D-F8E3EF74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981" y="4960085"/>
              <a:ext cx="1670147" cy="14763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86000F-44BB-A05A-FBD0-7C8845DF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7731" y="3715315"/>
              <a:ext cx="1538430" cy="124476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51B5E7-0B3A-D8D5-1EAF-1C76139760FD}"/>
              </a:ext>
            </a:extLst>
          </p:cNvPr>
          <p:cNvGrpSpPr/>
          <p:nvPr/>
        </p:nvGrpSpPr>
        <p:grpSpPr>
          <a:xfrm>
            <a:off x="240347" y="2936812"/>
            <a:ext cx="3297908" cy="2202187"/>
            <a:chOff x="5206953" y="966422"/>
            <a:chExt cx="4325500" cy="28445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77C44DD-BF26-EA17-2799-17AA0C00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6953" y="1244287"/>
              <a:ext cx="4042653" cy="25666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D9E795C-7CC2-3223-5E01-AC54B0B3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7941" y="966422"/>
              <a:ext cx="3154512" cy="136679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8C8814C-E28D-1B60-5A87-81096FF6EE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455" y="5342227"/>
            <a:ext cx="2040384" cy="9484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9D5F13-2947-599D-0471-461229D4014F}"/>
              </a:ext>
            </a:extLst>
          </p:cNvPr>
          <p:cNvSpPr txBox="1"/>
          <p:nvPr/>
        </p:nvSpPr>
        <p:spPr>
          <a:xfrm>
            <a:off x="592242" y="2087475"/>
            <a:ext cx="220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137 MHz Imaging of Cygnus A</a:t>
            </a:r>
          </a:p>
          <a:p>
            <a:pPr algn="ctr"/>
            <a:r>
              <a:rPr lang="en-US" sz="1600" dirty="0"/>
              <a:t>Jennison 1956</a:t>
            </a:r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090942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6"/>
        <p14:pauseEvt time="43915" objId="6"/>
        <p14:stopEvt time="43915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3" descr="fringe_phase_illustration.pdf">
            <a:extLst>
              <a:ext uri="{FF2B5EF4-FFF2-40B4-BE49-F238E27FC236}">
                <a16:creationId xmlns:a16="http://schemas.microsoft.com/office/drawing/2014/main" id="{D955834E-AB9B-4643-838C-0D6A22837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b="-1177"/>
          <a:stretch>
            <a:fillRect/>
          </a:stretch>
        </p:blipFill>
        <p:spPr>
          <a:xfrm>
            <a:off x="6941376" y="1953704"/>
            <a:ext cx="4975664" cy="2052317"/>
          </a:xfr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238293-00F4-9C4C-98D3-9BB7E5D800B1}"/>
              </a:ext>
            </a:extLst>
          </p:cNvPr>
          <p:cNvSpPr txBox="1"/>
          <p:nvPr/>
        </p:nvSpPr>
        <p:spPr>
          <a:xfrm>
            <a:off x="176771" y="1140189"/>
            <a:ext cx="645362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Fringe images on closed triad define ‘principle triangle’</a:t>
            </a:r>
          </a:p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Corrupt phase on one antenna by 80</a:t>
            </a:r>
            <a:r>
              <a:rPr lang="en-US" sz="2000" baseline="30000" dirty="0"/>
              <a:t>o</a:t>
            </a:r>
            <a:r>
              <a:rPr lang="en-US" sz="2000" dirty="0"/>
              <a:t> = 𝜹𝜙</a:t>
            </a:r>
            <a:r>
              <a:rPr lang="en-US" sz="2000" baseline="-25000" dirty="0"/>
              <a:t>3</a:t>
            </a:r>
          </a:p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Baselines lengths and orientations unchanged: fixed fringe spacing and orientation </a:t>
            </a:r>
            <a:endParaRPr lang="en-US" sz="2000" dirty="0">
              <a:uFill>
                <a:solidFill>
                  <a:srgbClr val="FF0000"/>
                </a:solidFill>
              </a:uFill>
            </a:endParaRPr>
          </a:p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𝜹𝜙</a:t>
            </a:r>
            <a:r>
              <a:rPr lang="en-US" sz="2000" baseline="-25000" dirty="0"/>
              <a:t>3  </a:t>
            </a:r>
            <a:r>
              <a:rPr lang="en-US" sz="2000" dirty="0"/>
              <a:t>affects 𝜙</a:t>
            </a:r>
            <a:r>
              <a:rPr lang="en-US" sz="2000" baseline="-25000" dirty="0"/>
              <a:t>23 </a:t>
            </a:r>
            <a:r>
              <a:rPr lang="en-US" sz="2000" dirty="0"/>
              <a:t>and</a:t>
            </a:r>
            <a:r>
              <a:rPr lang="en-US" sz="2000" baseline="-25000" dirty="0"/>
              <a:t> </a:t>
            </a:r>
            <a:r>
              <a:rPr lang="en-US" sz="2000" dirty="0"/>
              <a:t>𝜙</a:t>
            </a:r>
            <a:r>
              <a:rPr lang="en-US" sz="2000" baseline="-25000" dirty="0"/>
              <a:t>31</a:t>
            </a:r>
            <a:r>
              <a:rPr lang="en-US" sz="2000" dirty="0"/>
              <a:t> phases  equally and oppositely =&gt; </a:t>
            </a:r>
            <a:r>
              <a:rPr lang="en-US" sz="2000" i="1" dirty="0">
                <a:uFill>
                  <a:solidFill>
                    <a:srgbClr val="FF0000"/>
                  </a:solidFill>
                </a:uFill>
              </a:rPr>
              <a:t>Constrained displacements of fringes along fringe</a:t>
            </a:r>
            <a:r>
              <a:rPr lang="en-US" sz="2000" i="1" baseline="-25000" dirty="0">
                <a:uFill>
                  <a:solidFill>
                    <a:srgbClr val="FF0000"/>
                  </a:solidFill>
                </a:uFill>
              </a:rPr>
              <a:t>12</a:t>
            </a:r>
          </a:p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uFill>
                  <a:solidFill>
                    <a:srgbClr val="FF0000"/>
                  </a:solidFill>
                </a:uFill>
              </a:rPr>
              <a:t>Shape, orientation, and size (SOS) of principle triangle is preserved: only translation allowed</a:t>
            </a:r>
          </a:p>
          <a:p>
            <a:pPr marL="380990" indent="-38099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uFill>
                  <a:solidFill>
                    <a:srgbClr val="FF0000"/>
                  </a:solidFill>
                </a:uFill>
              </a:rPr>
              <a:t>Closure phase ∝ </a:t>
            </a:r>
            <a:r>
              <a:rPr lang="en-US" sz="2000" dirty="0"/>
              <a:t>area of principle triangle</a:t>
            </a:r>
          </a:p>
        </p:txBody>
      </p:sp>
      <p:pic>
        <p:nvPicPr>
          <p:cNvPr id="10" name="Picture 9" descr="antenna_positions_wavelengths.pdf">
            <a:extLst>
              <a:ext uri="{FF2B5EF4-FFF2-40B4-BE49-F238E27FC236}">
                <a16:creationId xmlns:a16="http://schemas.microsoft.com/office/drawing/2014/main" id="{C3794106-B940-FD4F-BF30-1033F0B98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69" y="133446"/>
            <a:ext cx="2581221" cy="17720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0925B5-4E41-104B-9227-4DCBB4E6F224}"/>
              </a:ext>
            </a:extLst>
          </p:cNvPr>
          <p:cNvGrpSpPr/>
          <p:nvPr/>
        </p:nvGrpSpPr>
        <p:grpSpPr>
          <a:xfrm>
            <a:off x="7051732" y="3927915"/>
            <a:ext cx="4865308" cy="2832264"/>
            <a:chOff x="6565705" y="3139938"/>
            <a:chExt cx="5806983" cy="37654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AF5851-7D42-4049-ACDE-FF30AA93F13B}"/>
                </a:ext>
              </a:extLst>
            </p:cNvPr>
            <p:cNvGrpSpPr/>
            <p:nvPr/>
          </p:nvGrpSpPr>
          <p:grpSpPr>
            <a:xfrm>
              <a:off x="6565705" y="3139938"/>
              <a:ext cx="5806983" cy="3765425"/>
              <a:chOff x="6565705" y="3106114"/>
              <a:chExt cx="5806983" cy="37654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ACEDFE5-376E-4A41-B9AA-271199F1E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5705" y="3291169"/>
                <a:ext cx="5626295" cy="3580370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9FB438A-2BA6-7644-8890-ECAAB4BE119A}"/>
                  </a:ext>
                </a:extLst>
              </p:cNvPr>
              <p:cNvGrpSpPr/>
              <p:nvPr/>
            </p:nvGrpSpPr>
            <p:grpSpPr>
              <a:xfrm>
                <a:off x="8106396" y="3106114"/>
                <a:ext cx="4266292" cy="450099"/>
                <a:chOff x="8106396" y="3106114"/>
                <a:chExt cx="4266292" cy="450099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C5C951A-DB8B-0D45-9ED0-C13B07619BA0}"/>
                    </a:ext>
                  </a:extLst>
                </p:cNvPr>
                <p:cNvSpPr txBox="1"/>
                <p:nvPr/>
              </p:nvSpPr>
              <p:spPr>
                <a:xfrm>
                  <a:off x="8106396" y="3106114"/>
                  <a:ext cx="9143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Model 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FAB14D8-6CFB-1B49-9FF1-905D6988AE8D}"/>
                    </a:ext>
                  </a:extLst>
                </p:cNvPr>
                <p:cNvSpPr txBox="1"/>
                <p:nvPr/>
              </p:nvSpPr>
              <p:spPr>
                <a:xfrm>
                  <a:off x="9659034" y="3106114"/>
                  <a:ext cx="2713654" cy="450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Model + phase error </a:t>
                  </a:r>
                </a:p>
              </p:txBody>
            </p:sp>
          </p:grp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D00CE46-BA91-D345-A0FD-173AE1824785}"/>
                </a:ext>
              </a:extLst>
            </p:cNvPr>
            <p:cNvCxnSpPr>
              <a:cxnSpLocks/>
            </p:cNvCxnSpPr>
            <p:nvPr/>
          </p:nvCxnSpPr>
          <p:spPr>
            <a:xfrm>
              <a:off x="7535917" y="5486397"/>
              <a:ext cx="139555" cy="1786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D5E56E-DEDD-D24C-80FC-03797039F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6123" y="4309239"/>
              <a:ext cx="220718" cy="1376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1F1D81-970B-A64F-A3C9-94B640689B91}"/>
                </a:ext>
              </a:extLst>
            </p:cNvPr>
            <p:cNvSpPr txBox="1"/>
            <p:nvPr/>
          </p:nvSpPr>
          <p:spPr>
            <a:xfrm>
              <a:off x="7308052" y="4104648"/>
              <a:ext cx="696603" cy="40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𝜹𝜙</a:t>
              </a:r>
              <a:r>
                <a:rPr lang="en-US" sz="1400" baseline="-25000" dirty="0">
                  <a:solidFill>
                    <a:srgbClr val="FF0000"/>
                  </a:solidFill>
                </a:rPr>
                <a:t>3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99C5D1-1858-A24B-8662-8BFFEA0A0ABD}"/>
                </a:ext>
              </a:extLst>
            </p:cNvPr>
            <p:cNvSpPr txBox="1"/>
            <p:nvPr/>
          </p:nvSpPr>
          <p:spPr>
            <a:xfrm>
              <a:off x="7539849" y="5612891"/>
              <a:ext cx="729349" cy="40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𝜹𝜙</a:t>
              </a:r>
              <a:r>
                <a:rPr lang="en-US" sz="1400" baseline="-25000" dirty="0">
                  <a:solidFill>
                    <a:srgbClr val="FF0000"/>
                  </a:solidFill>
                </a:rPr>
                <a:t>3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F8214A9-06E2-C344-8176-46CE1E817F82}"/>
              </a:ext>
            </a:extLst>
          </p:cNvPr>
          <p:cNvSpPr txBox="1"/>
          <p:nvPr/>
        </p:nvSpPr>
        <p:spPr>
          <a:xfrm>
            <a:off x="345968" y="79038"/>
            <a:ext cx="63696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Closure phase in the Image Plane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Shape-Orientation-Size Conservation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D3EA0B-87EB-980B-8655-21F7FC76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092" y="4623097"/>
            <a:ext cx="3525105" cy="57581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3586C-188F-F0F2-1004-15E7E5D2D5AE}"/>
              </a:ext>
            </a:extLst>
          </p:cNvPr>
          <p:cNvSpPr txBox="1"/>
          <p:nvPr/>
        </p:nvSpPr>
        <p:spPr>
          <a:xfrm>
            <a:off x="10849045" y="641268"/>
            <a:ext cx="634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i="1" baseline="-25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87126-B3A9-407D-4345-E56A511AA42E}"/>
              </a:ext>
            </a:extLst>
          </p:cNvPr>
          <p:cNvSpPr txBox="1"/>
          <p:nvPr/>
        </p:nvSpPr>
        <p:spPr>
          <a:xfrm>
            <a:off x="11599843" y="5249231"/>
            <a:ext cx="634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i="1" baseline="-25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5A6C3-4EFC-263F-24E3-0014CB3FD335}"/>
              </a:ext>
            </a:extLst>
          </p:cNvPr>
          <p:cNvSpPr txBox="1"/>
          <p:nvPr/>
        </p:nvSpPr>
        <p:spPr>
          <a:xfrm>
            <a:off x="214755" y="5649341"/>
            <a:ext cx="653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true for non-closing fringe triad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true for baseline-based (single fringe) error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0115DA-D1AA-255B-2A95-2C3EBF847EFC}"/>
              </a:ext>
            </a:extLst>
          </p:cNvPr>
          <p:cNvCxnSpPr>
            <a:cxnSpLocks/>
          </p:cNvCxnSpPr>
          <p:nvPr/>
        </p:nvCxnSpPr>
        <p:spPr>
          <a:xfrm flipH="1">
            <a:off x="10794667" y="5082972"/>
            <a:ext cx="196879" cy="538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30187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4"/>
        <p14:stopEvt time="199554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D229B9-806E-D84F-A50D-CA14DC23EC32}"/>
              </a:ext>
            </a:extLst>
          </p:cNvPr>
          <p:cNvGrpSpPr/>
          <p:nvPr/>
        </p:nvGrpSpPr>
        <p:grpSpPr>
          <a:xfrm>
            <a:off x="185113" y="3805843"/>
            <a:ext cx="5216932" cy="2966596"/>
            <a:chOff x="158640" y="1002566"/>
            <a:chExt cx="5843937" cy="32488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7EBB86-70CA-F241-9C25-5E114884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40" y="1002566"/>
              <a:ext cx="5843937" cy="32488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37FEFC-F660-1C46-8D41-F4DEA90B45A4}"/>
                </a:ext>
              </a:extLst>
            </p:cNvPr>
            <p:cNvSpPr txBox="1"/>
            <p:nvPr/>
          </p:nvSpPr>
          <p:spPr>
            <a:xfrm>
              <a:off x="1397878" y="1345325"/>
              <a:ext cx="3237186" cy="57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Cygnus A 8GHz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Complex source =&gt; 𝝍</a:t>
              </a:r>
              <a:r>
                <a:rPr lang="en-US" sz="1400" baseline="-25000" dirty="0">
                  <a:solidFill>
                    <a:schemeClr val="bg1"/>
                  </a:solidFill>
                </a:rPr>
                <a:t>cl</a:t>
              </a:r>
              <a:r>
                <a:rPr lang="en-US" sz="1400" dirty="0">
                  <a:solidFill>
                    <a:schemeClr val="bg1"/>
                  </a:solidFill>
                </a:rPr>
                <a:t>  = 113</a:t>
              </a:r>
              <a:r>
                <a:rPr lang="en-US" sz="1400" baseline="30000" dirty="0">
                  <a:solidFill>
                    <a:schemeClr val="bg1"/>
                  </a:solidFill>
                </a:rPr>
                <a:t>o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B0013-102B-D04D-B9A8-442D37E6DDB9}"/>
              </a:ext>
            </a:extLst>
          </p:cNvPr>
          <p:cNvGrpSpPr/>
          <p:nvPr/>
        </p:nvGrpSpPr>
        <p:grpSpPr>
          <a:xfrm>
            <a:off x="5709734" y="3891404"/>
            <a:ext cx="5894773" cy="2966596"/>
            <a:chOff x="4479882" y="0"/>
            <a:chExt cx="7712118" cy="36976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A4B5AC-9450-F147-98BD-611E3D19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9882" y="0"/>
              <a:ext cx="7712118" cy="36976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020235-5985-8D49-80C8-E707C944D80F}"/>
                </a:ext>
              </a:extLst>
            </p:cNvPr>
            <p:cNvSpPr txBox="1"/>
            <p:nvPr/>
          </p:nvSpPr>
          <p:spPr>
            <a:xfrm>
              <a:off x="9038214" y="346033"/>
              <a:ext cx="2819013" cy="383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80</a:t>
              </a:r>
              <a:r>
                <a:rPr lang="en-US" sz="1400" baseline="30000" dirty="0"/>
                <a:t>o</a:t>
              </a:r>
              <a:r>
                <a:rPr lang="en-US" sz="1400" dirty="0"/>
                <a:t> antenna-phase error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981D90-2FFB-5342-AB81-4B19A7D92007}"/>
                </a:ext>
              </a:extLst>
            </p:cNvPr>
            <p:cNvSpPr txBox="1"/>
            <p:nvPr/>
          </p:nvSpPr>
          <p:spPr>
            <a:xfrm>
              <a:off x="6311224" y="346031"/>
              <a:ext cx="1288374" cy="38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calibrated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22ED350-7362-DD4D-85F7-BD7BCE965364}"/>
                </a:ext>
              </a:extLst>
            </p:cNvPr>
            <p:cNvCxnSpPr>
              <a:cxnSpLocks/>
            </p:cNvCxnSpPr>
            <p:nvPr/>
          </p:nvCxnSpPr>
          <p:spPr>
            <a:xfrm>
              <a:off x="7523181" y="1275171"/>
              <a:ext cx="76417" cy="4410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E34150-4CEA-6641-9D9F-97247596E37D}"/>
                </a:ext>
              </a:extLst>
            </p:cNvPr>
            <p:cNvSpPr txBox="1"/>
            <p:nvPr/>
          </p:nvSpPr>
          <p:spPr>
            <a:xfrm>
              <a:off x="6252630" y="1026357"/>
              <a:ext cx="1500889" cy="824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Shift along uncorrupted fringe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C22253-7E0D-EF4A-9966-8A6E931CE951}"/>
              </a:ext>
            </a:extLst>
          </p:cNvPr>
          <p:cNvSpPr txBox="1"/>
          <p:nvPr/>
        </p:nvSpPr>
        <p:spPr>
          <a:xfrm>
            <a:off x="634393" y="142078"/>
            <a:ext cx="1071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Shape-Orientation-Size Conservation: VLA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A0F38A-9D2C-A2F1-DA18-2D9EAFBE8E7B}"/>
              </a:ext>
            </a:extLst>
          </p:cNvPr>
          <p:cNvGrpSpPr/>
          <p:nvPr/>
        </p:nvGrpSpPr>
        <p:grpSpPr>
          <a:xfrm>
            <a:off x="474701" y="329537"/>
            <a:ext cx="3407108" cy="3839483"/>
            <a:chOff x="109550" y="554319"/>
            <a:chExt cx="3048694" cy="394536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CDB9EF-1C69-5336-A5DD-79377327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550" y="554319"/>
              <a:ext cx="3048694" cy="39453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8F8AE-29AE-348E-7636-B644231BF06E}"/>
                </a:ext>
              </a:extLst>
            </p:cNvPr>
            <p:cNvSpPr txBox="1"/>
            <p:nvPr/>
          </p:nvSpPr>
          <p:spPr>
            <a:xfrm>
              <a:off x="703613" y="1407066"/>
              <a:ext cx="2454630" cy="527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3C286  9 GHz</a:t>
              </a:r>
            </a:p>
            <a:p>
              <a:r>
                <a:rPr lang="en-US" sz="1400" dirty="0"/>
                <a:t>98% point source =&gt; 𝝍</a:t>
              </a:r>
              <a:r>
                <a:rPr lang="en-US" sz="1400" baseline="-25000" dirty="0"/>
                <a:t>cl</a:t>
              </a:r>
              <a:r>
                <a:rPr lang="en-US" sz="1400" dirty="0"/>
                <a:t>  ∼ 2.0</a:t>
              </a:r>
              <a:r>
                <a:rPr lang="en-US" sz="1400" baseline="30000" dirty="0"/>
                <a:t>o</a:t>
              </a:r>
              <a:endParaRPr lang="en-US" sz="1400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845C1EE-3CAB-C996-3A20-BDB4DC7C9107}"/>
                </a:ext>
              </a:extLst>
            </p:cNvPr>
            <p:cNvCxnSpPr/>
            <p:nvPr/>
          </p:nvCxnSpPr>
          <p:spPr>
            <a:xfrm flipV="1">
              <a:off x="777766" y="3016469"/>
              <a:ext cx="0" cy="2732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DD5C77-BC42-86CD-A06B-26BBCAD32F5B}"/>
                </a:ext>
              </a:extLst>
            </p:cNvPr>
            <p:cNvSpPr txBox="1"/>
            <p:nvPr/>
          </p:nvSpPr>
          <p:spPr>
            <a:xfrm>
              <a:off x="756754" y="3005957"/>
              <a:ext cx="451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1”</a:t>
              </a:r>
            </a:p>
          </p:txBody>
        </p:sp>
      </p:grpSp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B0DAFC96-AC02-612E-82BF-4DD26EDE1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58478" y="1000126"/>
            <a:ext cx="7358821" cy="2761553"/>
          </a:xfrm>
        </p:spPr>
      </p:pic>
    </p:spTree>
    <p:extLst>
      <p:ext uri="{BB962C8B-B14F-4D97-AF65-F5344CB8AC3E}">
        <p14:creationId xmlns:p14="http://schemas.microsoft.com/office/powerpoint/2010/main" val="219400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BC0CE-C11A-7640-8DAE-E209786D3E8F}"/>
              </a:ext>
            </a:extLst>
          </p:cNvPr>
          <p:cNvSpPr/>
          <p:nvPr/>
        </p:nvSpPr>
        <p:spPr>
          <a:xfrm>
            <a:off x="1729552" y="583339"/>
            <a:ext cx="1847325" cy="379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A182B-171D-A84F-BDF4-EFB21F9362E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7497" y="4375104"/>
            <a:ext cx="1409945" cy="1361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067AD-B5E3-E147-890C-58CB2F2F4FC3}"/>
              </a:ext>
            </a:extLst>
          </p:cNvPr>
          <p:cNvSpPr txBox="1"/>
          <p:nvPr/>
        </p:nvSpPr>
        <p:spPr>
          <a:xfrm>
            <a:off x="498952" y="2528"/>
            <a:ext cx="1109772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600" dirty="0"/>
              <a:t>SOS and Aperture Masking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8F58C-6009-8946-8FAD-469E622D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702" y="1253529"/>
            <a:ext cx="2321687" cy="228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FB580-4CD8-1C46-B787-355EC1F48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888" y="1096088"/>
            <a:ext cx="4315989" cy="340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4F82FA-3ED5-324B-ABD5-4615D8548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088"/>
          <a:stretch/>
        </p:blipFill>
        <p:spPr>
          <a:xfrm>
            <a:off x="441573" y="848031"/>
            <a:ext cx="2250424" cy="3371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96983-C9BC-504A-BC90-0888CBFD2D62}"/>
              </a:ext>
            </a:extLst>
          </p:cNvPr>
          <p:cNvSpPr txBox="1"/>
          <p:nvPr/>
        </p:nvSpPr>
        <p:spPr>
          <a:xfrm>
            <a:off x="108462" y="6437703"/>
            <a:ext cx="29530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/>
              <a:t>Copyright © 2020 AUI/NRAO. All Rights Reserved.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74894A-5709-3EBC-79BB-2D62A0355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024" y="4359265"/>
            <a:ext cx="1409945" cy="1407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409140-8D1D-DAD1-13DB-2567A8691C95}"/>
              </a:ext>
            </a:extLst>
          </p:cNvPr>
          <p:cNvSpPr txBox="1"/>
          <p:nvPr/>
        </p:nvSpPr>
        <p:spPr>
          <a:xfrm>
            <a:off x="73739" y="5497975"/>
            <a:ext cx="121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 apertures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FB3073-BEF6-EC01-8543-13DD91478133}"/>
              </a:ext>
            </a:extLst>
          </p:cNvPr>
          <p:cNvSpPr txBox="1"/>
          <p:nvPr/>
        </p:nvSpPr>
        <p:spPr>
          <a:xfrm>
            <a:off x="1545649" y="5499902"/>
            <a:ext cx="121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 apertures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44C03-9E6F-3D2D-9CF7-BE1F7613A643}"/>
              </a:ext>
            </a:extLst>
          </p:cNvPr>
          <p:cNvSpPr txBox="1"/>
          <p:nvPr/>
        </p:nvSpPr>
        <p:spPr>
          <a:xfrm>
            <a:off x="6750666" y="1464728"/>
            <a:ext cx="199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Three points define a plane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D032D4-79C1-5696-1BE4-1A6A471BA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0290" y="34870"/>
            <a:ext cx="2277045" cy="1154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55631-F231-6B41-8390-616C4EFA39A8}"/>
              </a:ext>
            </a:extLst>
          </p:cNvPr>
          <p:cNvSpPr txBox="1"/>
          <p:nvPr/>
        </p:nvSpPr>
        <p:spPr>
          <a:xfrm>
            <a:off x="3643997" y="4492723"/>
            <a:ext cx="8204184" cy="216982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Delay corruption of one element =&gt; change optical path-length to focus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Leads to ‘tilt’ of triad in aperture plane =&gt; shift of image plane: for 3 elements, no other corruption/decoherence is possible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Image plane basis for closure phase, </a:t>
            </a:r>
            <a:r>
              <a:rPr lang="en-US" sz="2000" i="1" dirty="0" err="1"/>
              <a:t>eg.</a:t>
            </a:r>
            <a:r>
              <a:rPr lang="en-US" sz="2000" i="1" dirty="0"/>
              <a:t> closure phase is shift invariant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If phase errors are element-based =&gt; all images made with 3 element interferometer are true images of the sky,  modulo unknown shifts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3A38-3922-9C3E-30D9-B124A84D26C3}"/>
              </a:ext>
            </a:extLst>
          </p:cNvPr>
          <p:cNvSpPr txBox="1"/>
          <p:nvPr/>
        </p:nvSpPr>
        <p:spPr>
          <a:xfrm>
            <a:off x="8032893" y="2470069"/>
            <a:ext cx="150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‘piston delay’</a:t>
            </a:r>
          </a:p>
        </p:txBody>
      </p:sp>
    </p:spTree>
    <p:extLst>
      <p:ext uri="{BB962C8B-B14F-4D97-AF65-F5344CB8AC3E}">
        <p14:creationId xmlns:p14="http://schemas.microsoft.com/office/powerpoint/2010/main" val="66846124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2"/>
        <p14:stopEvt time="7906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303A1C2-AFA6-4245-9F9D-BDA6A363D0EC}"/>
              </a:ext>
            </a:extLst>
          </p:cNvPr>
          <p:cNvSpPr txBox="1"/>
          <p:nvPr/>
        </p:nvSpPr>
        <p:spPr>
          <a:xfrm>
            <a:off x="0" y="3260718"/>
            <a:ext cx="1766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</a:t>
            </a:r>
            <a:r>
              <a:rPr lang="en-US" sz="1400" baseline="30000" dirty="0"/>
              <a:t>o</a:t>
            </a:r>
            <a:r>
              <a:rPr lang="en-US" sz="1400" dirty="0"/>
              <a:t> phase errors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2E9C80-8E73-4E4D-9EF8-86D61970317D}"/>
              </a:ext>
            </a:extLst>
          </p:cNvPr>
          <p:cNvSpPr txBox="1"/>
          <p:nvPr/>
        </p:nvSpPr>
        <p:spPr>
          <a:xfrm>
            <a:off x="0" y="5327087"/>
            <a:ext cx="144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After IPSC shifts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E62C2C-94E3-0BB5-58A0-0E58C1E1ECCA}"/>
              </a:ext>
            </a:extLst>
          </p:cNvPr>
          <p:cNvGrpSpPr/>
          <p:nvPr/>
        </p:nvGrpSpPr>
        <p:grpSpPr>
          <a:xfrm>
            <a:off x="1274934" y="2705158"/>
            <a:ext cx="5254363" cy="4178859"/>
            <a:chOff x="1310559" y="2503281"/>
            <a:chExt cx="5254363" cy="41788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1BCE30-8368-C0B6-F324-64EDFDBBF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0559" y="2503281"/>
              <a:ext cx="5254363" cy="41788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F470A5-C4AB-91E3-F886-74F597369091}"/>
                </a:ext>
              </a:extLst>
            </p:cNvPr>
            <p:cNvSpPr txBox="1"/>
            <p:nvPr/>
          </p:nvSpPr>
          <p:spPr>
            <a:xfrm>
              <a:off x="3775604" y="3226764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B10957-8EA0-944B-72C1-1F134B3E3ABA}"/>
                </a:ext>
              </a:extLst>
            </p:cNvPr>
            <p:cNvSpPr txBox="1"/>
            <p:nvPr/>
          </p:nvSpPr>
          <p:spPr>
            <a:xfrm>
              <a:off x="3775346" y="5124364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7C6AB-9548-F1C3-B931-C06A5D3BBC08}"/>
              </a:ext>
            </a:extLst>
          </p:cNvPr>
          <p:cNvGrpSpPr/>
          <p:nvPr/>
        </p:nvGrpSpPr>
        <p:grpSpPr>
          <a:xfrm>
            <a:off x="6426326" y="3295857"/>
            <a:ext cx="2544266" cy="527590"/>
            <a:chOff x="6567633" y="3332653"/>
            <a:chExt cx="2544266" cy="52759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FAB339-91F7-0B43-82A7-1560EC73C17F}"/>
                </a:ext>
              </a:extLst>
            </p:cNvPr>
            <p:cNvSpPr txBox="1"/>
            <p:nvPr/>
          </p:nvSpPr>
          <p:spPr>
            <a:xfrm>
              <a:off x="6809166" y="3439243"/>
              <a:ext cx="1781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Triads 3, 4, … </a:t>
              </a:r>
              <a:r>
                <a:rPr lang="en-US" sz="1600" dirty="0" err="1"/>
                <a:t>N</a:t>
              </a:r>
              <a:r>
                <a:rPr lang="en-US" sz="1600" baseline="-25000" dirty="0" err="1"/>
                <a:t>triads</a:t>
              </a:r>
              <a:endParaRPr lang="en-US" sz="1600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5B5460-22E7-2ECE-2ECD-470CF7A17269}"/>
                </a:ext>
              </a:extLst>
            </p:cNvPr>
            <p:cNvSpPr txBox="1"/>
            <p:nvPr/>
          </p:nvSpPr>
          <p:spPr>
            <a:xfrm>
              <a:off x="6567633" y="3337023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ADC2D9-9708-B8C0-2E4F-ACF17BAE5A22}"/>
                </a:ext>
              </a:extLst>
            </p:cNvPr>
            <p:cNvSpPr txBox="1"/>
            <p:nvPr/>
          </p:nvSpPr>
          <p:spPr>
            <a:xfrm>
              <a:off x="8495832" y="3332653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6BC7F-0DF9-3465-BFF8-A3FF66780F35}"/>
              </a:ext>
            </a:extLst>
          </p:cNvPr>
          <p:cNvGrpSpPr/>
          <p:nvPr/>
        </p:nvGrpSpPr>
        <p:grpSpPr>
          <a:xfrm>
            <a:off x="8615368" y="106878"/>
            <a:ext cx="3495018" cy="6746207"/>
            <a:chOff x="8850928" y="195490"/>
            <a:chExt cx="3323741" cy="66126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DA6737-B190-B34C-ED2A-E967A5EF3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0928" y="2567765"/>
              <a:ext cx="3323741" cy="22460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E0BBEA-8D3A-32D7-F053-B33B1144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3588" y="4639802"/>
              <a:ext cx="3282259" cy="216831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BA46BB2-8D51-DC4D-AAE4-9D5E9FFD54CA}"/>
                </a:ext>
              </a:extLst>
            </p:cNvPr>
            <p:cNvSpPr txBox="1"/>
            <p:nvPr/>
          </p:nvSpPr>
          <p:spPr>
            <a:xfrm>
              <a:off x="9281077" y="2687734"/>
              <a:ext cx="2210381" cy="287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80</a:t>
              </a:r>
              <a:r>
                <a:rPr lang="en-US" sz="1100" baseline="30000" dirty="0">
                  <a:solidFill>
                    <a:schemeClr val="bg1"/>
                  </a:solidFill>
                </a:rPr>
                <a:t>o </a:t>
              </a:r>
              <a:r>
                <a:rPr lang="en-US" sz="1100" dirty="0">
                  <a:solidFill>
                    <a:schemeClr val="bg1"/>
                  </a:solidFill>
                </a:rPr>
                <a:t>errors, no self-calibration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B67D20-4424-004B-B966-3E498E3B2AED}"/>
                </a:ext>
              </a:extLst>
            </p:cNvPr>
            <p:cNvSpPr txBox="1"/>
            <p:nvPr/>
          </p:nvSpPr>
          <p:spPr>
            <a:xfrm>
              <a:off x="9280721" y="4716761"/>
              <a:ext cx="2210738" cy="28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80</a:t>
              </a:r>
              <a:r>
                <a:rPr lang="en-US" sz="1100" baseline="30000" dirty="0">
                  <a:solidFill>
                    <a:schemeClr val="bg1"/>
                  </a:solidFill>
                </a:rPr>
                <a:t>o </a:t>
              </a:r>
              <a:r>
                <a:rPr lang="en-US" sz="1100" dirty="0">
                  <a:solidFill>
                    <a:schemeClr val="bg1"/>
                  </a:solidFill>
                </a:rPr>
                <a:t>errors plus self-calibration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3776D70-2956-44EA-A29F-E3C5A2841C3D}"/>
                </a:ext>
              </a:extLst>
            </p:cNvPr>
            <p:cNvGrpSpPr/>
            <p:nvPr/>
          </p:nvGrpSpPr>
          <p:grpSpPr>
            <a:xfrm>
              <a:off x="8850929" y="195490"/>
              <a:ext cx="3289755" cy="2109799"/>
              <a:chOff x="8803864" y="263636"/>
              <a:chExt cx="3289755" cy="210979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FBAE488-00AD-8FF2-8C1F-3DD05499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864" y="263636"/>
                <a:ext cx="3289755" cy="2109798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B6B462-1CA1-3948-9D2F-A4903B892C9B}"/>
                  </a:ext>
                </a:extLst>
              </p:cNvPr>
              <p:cNvSpPr txBox="1"/>
              <p:nvPr/>
            </p:nvSpPr>
            <p:spPr>
              <a:xfrm>
                <a:off x="9244697" y="391897"/>
                <a:ext cx="2065191" cy="271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Model: star/planet = 100/1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5E9C60-EDF2-2EDE-1FD0-A900D0825942}"/>
              </a:ext>
            </a:extLst>
          </p:cNvPr>
          <p:cNvSpPr txBox="1"/>
          <p:nvPr/>
        </p:nvSpPr>
        <p:spPr>
          <a:xfrm>
            <a:off x="712968" y="211447"/>
            <a:ext cx="7457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SOS Conservation =&gt; </a:t>
            </a:r>
            <a:r>
              <a:rPr lang="en-US" sz="2800" i="1" dirty="0">
                <a:solidFill>
                  <a:srgbClr val="FF0000"/>
                </a:solidFill>
              </a:rPr>
              <a:t>Image Plane Self-Calibration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5F6D8-7958-3BBD-5EBC-13992BC36606}"/>
              </a:ext>
            </a:extLst>
          </p:cNvPr>
          <p:cNvSpPr txBox="1"/>
          <p:nvPr/>
        </p:nvSpPr>
        <p:spPr>
          <a:xfrm>
            <a:off x="387749" y="787962"/>
            <a:ext cx="79615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Model: Bright point plus faint companion (100/1) w. 14 element array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Generate 3-element images (364) = true images, but antenna-based delay errors =&gt; unknown relative shifts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Cross correlate each triad image with model image to derive shifts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Sum shifted images =&gt; coherent image of source with full array; iterate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D0D415-9816-04FF-856D-839800D8EC86}"/>
              </a:ext>
            </a:extLst>
          </p:cNvPr>
          <p:cNvGrpSpPr/>
          <p:nvPr/>
        </p:nvGrpSpPr>
        <p:grpSpPr>
          <a:xfrm>
            <a:off x="6461693" y="5023752"/>
            <a:ext cx="2544266" cy="527590"/>
            <a:chOff x="6567633" y="3332653"/>
            <a:chExt cx="2544266" cy="5275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C8A151-ED87-7AFF-7DC3-BF0DA01347FF}"/>
                </a:ext>
              </a:extLst>
            </p:cNvPr>
            <p:cNvSpPr txBox="1"/>
            <p:nvPr/>
          </p:nvSpPr>
          <p:spPr>
            <a:xfrm>
              <a:off x="6809166" y="3439243"/>
              <a:ext cx="1781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Triads 3, 4, … </a:t>
              </a:r>
              <a:r>
                <a:rPr lang="en-US" sz="1600" dirty="0" err="1"/>
                <a:t>N</a:t>
              </a:r>
              <a:r>
                <a:rPr lang="en-US" sz="1600" baseline="-25000" dirty="0" err="1"/>
                <a:t>triads</a:t>
              </a:r>
              <a:endParaRPr lang="en-US" sz="1600" baseline="-25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535514-E9CF-95D9-A7BB-AAF693909840}"/>
                </a:ext>
              </a:extLst>
            </p:cNvPr>
            <p:cNvSpPr txBox="1"/>
            <p:nvPr/>
          </p:nvSpPr>
          <p:spPr>
            <a:xfrm>
              <a:off x="6567633" y="3337023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AD48A7-E185-9FD7-DDDD-A84B313AEE91}"/>
                </a:ext>
              </a:extLst>
            </p:cNvPr>
            <p:cNvSpPr txBox="1"/>
            <p:nvPr/>
          </p:nvSpPr>
          <p:spPr>
            <a:xfrm>
              <a:off x="8495832" y="3332653"/>
              <a:ext cx="616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58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D38DB8-295E-2873-3D2D-2FB0C0E92CCD}"/>
              </a:ext>
            </a:extLst>
          </p:cNvPr>
          <p:cNvGrpSpPr/>
          <p:nvPr/>
        </p:nvGrpSpPr>
        <p:grpSpPr>
          <a:xfrm>
            <a:off x="0" y="137962"/>
            <a:ext cx="12734119" cy="6831496"/>
            <a:chOff x="-106188" y="27460"/>
            <a:chExt cx="14200374" cy="7077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FA98BA-89CB-1B43-8528-405A2B711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6188" y="27460"/>
              <a:ext cx="5333136" cy="69656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23040-83B3-3043-819F-9956D48A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039" y="139700"/>
              <a:ext cx="5333137" cy="69656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4FDF34-DD4C-184F-8AC9-2B96476D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1049" y="139700"/>
              <a:ext cx="5333137" cy="69656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F3E86E-E9C0-888F-1B57-A883BF101851}"/>
              </a:ext>
            </a:extLst>
          </p:cNvPr>
          <p:cNvSpPr txBox="1"/>
          <p:nvPr/>
        </p:nvSpPr>
        <p:spPr>
          <a:xfrm>
            <a:off x="767482" y="3343926"/>
            <a:ext cx="30619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Aperture plane self-</a:t>
            </a:r>
            <a:r>
              <a:rPr lang="en-US" sz="2400" dirty="0" err="1"/>
              <a:t>cal</a:t>
            </a:r>
            <a:r>
              <a:rPr lang="en-US" sz="2400" dirty="0"/>
              <a:t> w. point-source model</a:t>
            </a:r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9.9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0.09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0.20 </a:t>
            </a:r>
            <a:r>
              <a:rPr lang="en-US" sz="2000" dirty="0" err="1"/>
              <a:t>mJy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362DC-4A6B-2C5C-20B2-237EF42CED20}"/>
              </a:ext>
            </a:extLst>
          </p:cNvPr>
          <p:cNvSpPr txBox="1"/>
          <p:nvPr/>
        </p:nvSpPr>
        <p:spPr>
          <a:xfrm>
            <a:off x="4826202" y="3343926"/>
            <a:ext cx="30619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plane self-</a:t>
            </a:r>
            <a:r>
              <a:rPr lang="en-US" sz="2400" dirty="0" err="1"/>
              <a:t>cal</a:t>
            </a:r>
            <a:r>
              <a:rPr lang="en-US" sz="2400" dirty="0"/>
              <a:t> w. point-source model</a:t>
            </a:r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6.3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0.25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2.6 </a:t>
            </a:r>
            <a:r>
              <a:rPr lang="en-US" sz="2000" dirty="0" err="1"/>
              <a:t>mJy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7061E-3BBA-50F7-38C1-F2EA628FED62}"/>
              </a:ext>
            </a:extLst>
          </p:cNvPr>
          <p:cNvSpPr txBox="1"/>
          <p:nvPr/>
        </p:nvSpPr>
        <p:spPr>
          <a:xfrm>
            <a:off x="8822316" y="3343926"/>
            <a:ext cx="30619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plane self-</a:t>
            </a:r>
            <a:r>
              <a:rPr lang="en-US" sz="2400" dirty="0" err="1"/>
              <a:t>cal</a:t>
            </a:r>
            <a:r>
              <a:rPr lang="en-US" sz="2400" dirty="0"/>
              <a:t> w. iteration</a:t>
            </a:r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9.0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0.20 </a:t>
            </a:r>
            <a:r>
              <a:rPr lang="en-US" sz="2000" dirty="0" err="1"/>
              <a:t>mJy</a:t>
            </a:r>
            <a:endParaRPr lang="en-US" sz="2000" dirty="0"/>
          </a:p>
          <a:p>
            <a:pPr marL="34289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0.6 </a:t>
            </a:r>
            <a:r>
              <a:rPr lang="en-US" sz="2000" dirty="0" err="1"/>
              <a:t>mJy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24567-01AB-8171-5646-E3BD9871A73F}"/>
              </a:ext>
            </a:extLst>
          </p:cNvPr>
          <p:cNvSpPr txBox="1"/>
          <p:nvPr/>
        </p:nvSpPr>
        <p:spPr>
          <a:xfrm>
            <a:off x="3208054" y="5448333"/>
            <a:ext cx="74220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Other Tests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Brighter and fainter planet (10/1 and 1000/1)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Larger phase errors (80</a:t>
            </a:r>
            <a:r>
              <a:rPr lang="en-US" sz="2000" baseline="30000" dirty="0"/>
              <a:t>o</a:t>
            </a:r>
            <a:r>
              <a:rPr lang="en-US" sz="20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82436-8BFF-7963-6CE5-52A5E8E0A258}"/>
              </a:ext>
            </a:extLst>
          </p:cNvPr>
          <p:cNvSpPr txBox="1"/>
          <p:nvPr/>
        </p:nvSpPr>
        <p:spPr>
          <a:xfrm>
            <a:off x="1092530" y="170892"/>
            <a:ext cx="985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Tests: 100/1 model, 10</a:t>
            </a:r>
            <a:r>
              <a:rPr lang="en-US" sz="2800" baseline="30000" dirty="0"/>
              <a:t>o </a:t>
            </a:r>
            <a:r>
              <a:rPr lang="en-US" sz="2800" dirty="0"/>
              <a:t>phase errors, 14 elements (364 triads)</a:t>
            </a:r>
          </a:p>
        </p:txBody>
      </p:sp>
    </p:spTree>
    <p:extLst>
      <p:ext uri="{BB962C8B-B14F-4D97-AF65-F5344CB8AC3E}">
        <p14:creationId xmlns:p14="http://schemas.microsoft.com/office/powerpoint/2010/main" val="3303303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942</Words>
  <Application>Microsoft Macintosh PowerPoint</Application>
  <PresentationFormat>Widescreen</PresentationFormat>
  <Paragraphs>133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APPLE CHANCERY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</cp:revision>
  <dcterms:created xsi:type="dcterms:W3CDTF">2020-11-02T14:17:04Z</dcterms:created>
  <dcterms:modified xsi:type="dcterms:W3CDTF">2023-01-12T16:29:21Z</dcterms:modified>
</cp:coreProperties>
</file>