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pn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3.jpg" ContentType="image/jpeg"/>
  <Override PartName="/ppt/media/image30.jpg" ContentType="image/jpeg"/>
  <Override PartName="/ppt/media/image4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59" r:id="rId4"/>
    <p:sldId id="257" r:id="rId5"/>
    <p:sldId id="275" r:id="rId6"/>
    <p:sldId id="274" r:id="rId7"/>
    <p:sldId id="287" r:id="rId8"/>
    <p:sldId id="273" r:id="rId9"/>
    <p:sldId id="276" r:id="rId10"/>
    <p:sldId id="277" r:id="rId11"/>
    <p:sldId id="272" r:id="rId12"/>
    <p:sldId id="279" r:id="rId13"/>
    <p:sldId id="280" r:id="rId14"/>
    <p:sldId id="271" r:id="rId15"/>
    <p:sldId id="270" r:id="rId16"/>
    <p:sldId id="281" r:id="rId17"/>
    <p:sldId id="285" r:id="rId18"/>
    <p:sldId id="269" r:id="rId19"/>
    <p:sldId id="283" r:id="rId20"/>
    <p:sldId id="258" r:id="rId21"/>
    <p:sldId id="282" r:id="rId22"/>
    <p:sldId id="267" r:id="rId23"/>
    <p:sldId id="295" r:id="rId24"/>
    <p:sldId id="29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070" autoAdjust="0"/>
  </p:normalViewPr>
  <p:slideViewPr>
    <p:cSldViewPr snapToGrid="0" snapToObjects="1">
      <p:cViewPr varScale="1">
        <p:scale>
          <a:sx n="95" d="100"/>
          <a:sy n="95" d="100"/>
        </p:scale>
        <p:origin x="-10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F767-5B05-ED41-9430-2E880E4E1E75}" type="datetimeFigureOut">
              <a:rPr lang="en-US" smtClean="0"/>
              <a:t>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7692-2CFE-BB43-B157-01A27B8D0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5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F767-5B05-ED41-9430-2E880E4E1E75}" type="datetimeFigureOut">
              <a:rPr lang="en-US" smtClean="0"/>
              <a:t>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7692-2CFE-BB43-B157-01A27B8D0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2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F767-5B05-ED41-9430-2E880E4E1E75}" type="datetimeFigureOut">
              <a:rPr lang="en-US" smtClean="0"/>
              <a:t>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7692-2CFE-BB43-B157-01A27B8D0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6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F767-5B05-ED41-9430-2E880E4E1E75}" type="datetimeFigureOut">
              <a:rPr lang="en-US" smtClean="0"/>
              <a:t>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7692-2CFE-BB43-B157-01A27B8D0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24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F767-5B05-ED41-9430-2E880E4E1E75}" type="datetimeFigureOut">
              <a:rPr lang="en-US" smtClean="0"/>
              <a:t>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7692-2CFE-BB43-B157-01A27B8D0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90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F767-5B05-ED41-9430-2E880E4E1E75}" type="datetimeFigureOut">
              <a:rPr lang="en-US" smtClean="0"/>
              <a:t>7/10/14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7692-2CFE-BB43-B157-01A27B8D0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6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F767-5B05-ED41-9430-2E880E4E1E75}" type="datetimeFigureOut">
              <a:rPr lang="en-US" smtClean="0"/>
              <a:t>7/10/14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7692-2CFE-BB43-B157-01A27B8D0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87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F767-5B05-ED41-9430-2E880E4E1E75}" type="datetimeFigureOut">
              <a:rPr lang="en-US" smtClean="0"/>
              <a:t>7/10/14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7692-2CFE-BB43-B157-01A27B8D0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5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F767-5B05-ED41-9430-2E880E4E1E75}" type="datetimeFigureOut">
              <a:rPr lang="en-US" smtClean="0"/>
              <a:t>7/10/14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7692-2CFE-BB43-B157-01A27B8D0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9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F767-5B05-ED41-9430-2E880E4E1E75}" type="datetimeFigureOut">
              <a:rPr lang="en-US" smtClean="0"/>
              <a:t>7/10/14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7692-2CFE-BB43-B157-01A27B8D0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93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F767-5B05-ED41-9430-2E880E4E1E75}" type="datetimeFigureOut">
              <a:rPr lang="en-US" smtClean="0"/>
              <a:t>7/10/14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7692-2CFE-BB43-B157-01A27B8D0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80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1F767-5B05-ED41-9430-2E880E4E1E75}" type="datetimeFigureOut">
              <a:rPr lang="en-US" smtClean="0"/>
              <a:t>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07692-2CFE-BB43-B157-01A27B8D0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6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5" Type="http://schemas.openxmlformats.org/officeDocument/2006/relationships/image" Target="../media/image29.png"/><Relationship Id="rId6" Type="http://schemas.openxmlformats.org/officeDocument/2006/relationships/image" Target="../media/image30.jp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1.gif"/><Relationship Id="rId5" Type="http://schemas.openxmlformats.org/officeDocument/2006/relationships/image" Target="../media/image42.jpeg"/><Relationship Id="rId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jpeg"/><Relationship Id="rId7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918" y="163995"/>
            <a:ext cx="8168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SKA Key Science: A Progressive Retrospective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Chris Carilli M/</a:t>
            </a:r>
            <a:r>
              <a:rPr lang="en-US" sz="2800" dirty="0">
                <a:solidFill>
                  <a:srgbClr val="FFFFFF"/>
                </a:solidFill>
              </a:rPr>
              <a:t>N</a:t>
            </a:r>
            <a:r>
              <a:rPr lang="en-US" sz="2800" dirty="0" smtClean="0">
                <a:solidFill>
                  <a:srgbClr val="FFFFFF"/>
                </a:solidFill>
              </a:rPr>
              <a:t>RAO June 2014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764" y="1299882"/>
            <a:ext cx="8708413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KSP 2004: criteria, spin offs, mapping to current SWG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Score card: SKA Phase I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P</a:t>
            </a:r>
            <a:r>
              <a:rPr lang="en-US" sz="2400" dirty="0" smtClean="0">
                <a:solidFill>
                  <a:schemeClr val="bg1"/>
                </a:solidFill>
              </a:rPr>
              <a:t>rogress over a decade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R</a:t>
            </a:r>
            <a:r>
              <a:rPr lang="en-US" sz="2400" dirty="0" smtClean="0">
                <a:solidFill>
                  <a:schemeClr val="bg1"/>
                </a:solidFill>
              </a:rPr>
              <a:t>ole SKA phase I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Editorialize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Caveats: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Subjective review of SWG reports, WP, Talks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Phase I was never meant to do all KSP, but only some very well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559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494" y="35512"/>
            <a:ext cx="907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r>
              <a:rPr lang="en-US" sz="2800" dirty="0" smtClean="0">
                <a:solidFill>
                  <a:srgbClr val="FFFFFF"/>
                </a:solidFill>
              </a:rPr>
              <a:t>: first galaxies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061" y="1739673"/>
            <a:ext cx="86040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Great progress in opt/</a:t>
            </a:r>
            <a:r>
              <a:rPr lang="en-US" sz="2400" dirty="0" err="1" smtClean="0">
                <a:solidFill>
                  <a:srgbClr val="FFFFFF"/>
                </a:solidFill>
              </a:rPr>
              <a:t>nearIR</a:t>
            </a:r>
            <a:r>
              <a:rPr lang="en-US" sz="2400" dirty="0" smtClean="0">
                <a:solidFill>
                  <a:srgbClr val="FFFFFF"/>
                </a:solidFill>
              </a:rPr>
              <a:t>/mm: </a:t>
            </a:r>
            <a:r>
              <a:rPr lang="en-US" sz="2400" dirty="0">
                <a:solidFill>
                  <a:srgbClr val="FFFFFF"/>
                </a:solidFill>
              </a:rPr>
              <a:t>Hundreds of z&gt;8 </a:t>
            </a:r>
            <a:r>
              <a:rPr lang="en-US" sz="2400" dirty="0" smtClean="0">
                <a:solidFill>
                  <a:srgbClr val="FFFFFF"/>
                </a:solidFill>
              </a:rPr>
              <a:t>candidates</a:t>
            </a:r>
            <a:r>
              <a:rPr lang="en-US" sz="2400" dirty="0">
                <a:solidFill>
                  <a:srgbClr val="FFFFFF"/>
                </a:solidFill>
              </a:rPr>
              <a:t>, but </a:t>
            </a:r>
            <a:r>
              <a:rPr lang="en-US" sz="2400" dirty="0" smtClean="0">
                <a:solidFill>
                  <a:srgbClr val="FFFFFF"/>
                </a:solidFill>
              </a:rPr>
              <a:t>redshifts?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[</a:t>
            </a:r>
            <a:r>
              <a:rPr lang="en-US" sz="2400" dirty="0">
                <a:solidFill>
                  <a:srgbClr val="FFFFFF"/>
                </a:solidFill>
              </a:rPr>
              <a:t>CII] </a:t>
            </a:r>
            <a:r>
              <a:rPr lang="en-US" sz="2400" dirty="0" smtClean="0">
                <a:solidFill>
                  <a:srgbClr val="FFFFFF"/>
                </a:solidFill>
              </a:rPr>
              <a:t>w. ALMA: revolutionary – z, dynamics, </a:t>
            </a:r>
            <a:r>
              <a:rPr lang="en-US" sz="2400" dirty="0" err="1" smtClean="0">
                <a:solidFill>
                  <a:srgbClr val="FFFFFF"/>
                </a:solidFill>
              </a:rPr>
              <a:t>eg</a:t>
            </a:r>
            <a:r>
              <a:rPr lang="en-US" sz="2400" dirty="0" smtClean="0">
                <a:solidFill>
                  <a:srgbClr val="FFFFFF"/>
                </a:solidFill>
              </a:rPr>
              <a:t>. 10 or 10 LBGs detected z=5 to 6</a:t>
            </a:r>
            <a:endParaRPr lang="en-US" sz="2400" dirty="0">
              <a:solidFill>
                <a:srgbClr val="FFFFFF"/>
              </a:solidFill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SKA phase I: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Radio AGN z&gt;7 (21cm forest)? 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CO: needs 30GHz 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428356" y="4311481"/>
            <a:ext cx="2809220" cy="2279843"/>
            <a:chOff x="4953000" y="3035300"/>
            <a:chExt cx="4227781" cy="3060700"/>
          </a:xfrm>
        </p:grpSpPr>
        <p:pic>
          <p:nvPicPr>
            <p:cNvPr id="12" name="Picture 11" descr="HZ10.mom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3035300"/>
              <a:ext cx="4058387" cy="30607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136778" y="4911100"/>
              <a:ext cx="3044003" cy="493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 smtClean="0">
                  <a:solidFill>
                    <a:srgbClr val="3366FF"/>
                  </a:solidFill>
                  <a:latin typeface="Times New Roman"/>
                  <a:cs typeface="Times New Roman"/>
                </a:rPr>
                <a:t>-125 </a:t>
              </a:r>
              <a:r>
                <a:rPr lang="en-US" sz="1400" b="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to </a:t>
              </a:r>
              <a:r>
                <a:rPr lang="en-US" sz="1400" b="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+125 </a:t>
              </a:r>
              <a:r>
                <a:rPr lang="en-US" sz="1400" b="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km/s</a:t>
              </a:r>
              <a:endParaRPr lang="en-US" sz="1400" b="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6438513" y="4191000"/>
              <a:ext cx="457200" cy="5334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0965" y="550649"/>
            <a:ext cx="8998911" cy="1189154"/>
            <a:chOff x="40965" y="203081"/>
            <a:chExt cx="8998911" cy="1189154"/>
          </a:xfrm>
        </p:grpSpPr>
        <p:pic>
          <p:nvPicPr>
            <p:cNvPr id="17" name="Picture 16" descr="Screen Shot 2014-05-20 at 8.18.16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203081"/>
              <a:ext cx="8998911" cy="623778"/>
            </a:xfrm>
            <a:prstGeom prst="rect">
              <a:avLst/>
            </a:prstGeom>
          </p:spPr>
        </p:pic>
        <p:pic>
          <p:nvPicPr>
            <p:cNvPr id="18" name="Picture 17" descr="Screen Shot 2014-05-20 at 8.16.48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804355"/>
              <a:ext cx="8998911" cy="587880"/>
            </a:xfrm>
            <a:prstGeom prst="rect">
              <a:avLst/>
            </a:prstGeom>
          </p:spPr>
        </p:pic>
      </p:grpSp>
      <p:pic>
        <p:nvPicPr>
          <p:cNvPr id="2" name="Picture 1" descr="Screen Shot 2014-06-10 at 3.22.4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968" y="4311481"/>
            <a:ext cx="2590329" cy="22798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72523" y="6076077"/>
            <a:ext cx="1296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Capak</a:t>
            </a:r>
            <a:r>
              <a:rPr lang="en-US" sz="1600" dirty="0" smtClean="0"/>
              <a:t> </a:t>
            </a:r>
            <a:r>
              <a:rPr lang="en-US" sz="1600" dirty="0" err="1" smtClean="0"/>
              <a:t>ea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46883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0964" y="537281"/>
            <a:ext cx="8998912" cy="1175361"/>
            <a:chOff x="40964" y="203081"/>
            <a:chExt cx="8998912" cy="1175361"/>
          </a:xfrm>
        </p:grpSpPr>
        <p:pic>
          <p:nvPicPr>
            <p:cNvPr id="4" name="Picture 3" descr="Screen Shot 2014-05-20 at 8.18.16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203081"/>
              <a:ext cx="8998911" cy="623778"/>
            </a:xfrm>
            <a:prstGeom prst="rect">
              <a:avLst/>
            </a:prstGeom>
          </p:spPr>
        </p:pic>
        <p:pic>
          <p:nvPicPr>
            <p:cNvPr id="2" name="Picture 1" descr="Screen Shot 2014-05-20 at 8.16.5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4" y="803493"/>
              <a:ext cx="8998911" cy="574949"/>
            </a:xfrm>
            <a:prstGeom prst="rect">
              <a:avLst/>
            </a:prstGeom>
          </p:spPr>
        </p:pic>
      </p:grpSp>
      <p:pic>
        <p:nvPicPr>
          <p:cNvPr id="3" name="Picture 2" descr="Screen Shot 2014-05-20 at 10.40.3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475" y="1712642"/>
            <a:ext cx="2596296" cy="3188434"/>
          </a:xfrm>
          <a:prstGeom prst="rect">
            <a:avLst/>
          </a:prstGeom>
        </p:spPr>
      </p:pic>
      <p:pic>
        <p:nvPicPr>
          <p:cNvPr id="5" name="Picture 4" descr="Screen Shot 2014-05-22 at 10.38.4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87" y="4927622"/>
            <a:ext cx="5761789" cy="18033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7274" y="1925050"/>
            <a:ext cx="602914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Foundational radio astronomy: Phase I study of magnetized objects in Cosmos from pc to </a:t>
            </a:r>
            <a:r>
              <a:rPr lang="en-US" sz="2400" dirty="0" err="1" smtClean="0">
                <a:solidFill>
                  <a:srgbClr val="FFFFFF"/>
                </a:solidFill>
              </a:rPr>
              <a:t>Mpc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Milky Way, SF regions…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Nearby galaxies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AGN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Clusters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494" y="35512"/>
            <a:ext cx="907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Cosmic magnetism: ‘Precision Magnetism’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448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0964" y="590753"/>
            <a:ext cx="8998912" cy="1175361"/>
            <a:chOff x="40964" y="203081"/>
            <a:chExt cx="8998912" cy="1175361"/>
          </a:xfrm>
        </p:grpSpPr>
        <p:pic>
          <p:nvPicPr>
            <p:cNvPr id="7" name="Picture 6" descr="Screen Shot 2014-05-20 at 8.18.16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203081"/>
              <a:ext cx="8998911" cy="623778"/>
            </a:xfrm>
            <a:prstGeom prst="rect">
              <a:avLst/>
            </a:prstGeom>
          </p:spPr>
        </p:pic>
        <p:pic>
          <p:nvPicPr>
            <p:cNvPr id="8" name="Picture 7" descr="Screen Shot 2014-05-20 at 8.16.5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4" y="803493"/>
              <a:ext cx="8998911" cy="574949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79494" y="48880"/>
            <a:ext cx="907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Cosmic magnetism: ‘Precision Magnetism’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793" y="2011629"/>
            <a:ext cx="3926253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All sky RM survey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Intergalactic magnetic field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>
                <a:solidFill>
                  <a:srgbClr val="FFFFFF"/>
                </a:solidFill>
              </a:rPr>
              <a:t>H</a:t>
            </a:r>
            <a:r>
              <a:rPr lang="en-US" sz="2000" dirty="0" smtClean="0">
                <a:solidFill>
                  <a:srgbClr val="FFFFFF"/>
                </a:solidFill>
              </a:rPr>
              <a:t>igh redshift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Cosmic web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‘crucial to build foundation for phase II’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VLA, GMRT: </a:t>
            </a:r>
            <a:r>
              <a:rPr lang="en-US" sz="2400" dirty="0">
                <a:solidFill>
                  <a:srgbClr val="FFFFFF"/>
                </a:solidFill>
              </a:rPr>
              <a:t>path-finder </a:t>
            </a:r>
            <a:r>
              <a:rPr lang="en-US" sz="2400" dirty="0" smtClean="0">
                <a:solidFill>
                  <a:srgbClr val="FFFFFF"/>
                </a:solidFill>
              </a:rPr>
              <a:t>surveys</a:t>
            </a:r>
          </a:p>
        </p:txBody>
      </p:sp>
      <p:pic>
        <p:nvPicPr>
          <p:cNvPr id="2" name="Picture 1" descr="Screen Shot 2014-06-12 at 10.16.0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59" y="1818349"/>
            <a:ext cx="4390956" cy="2088671"/>
          </a:xfrm>
          <a:prstGeom prst="rect">
            <a:avLst/>
          </a:prstGeom>
        </p:spPr>
      </p:pic>
      <p:pic>
        <p:nvPicPr>
          <p:cNvPr id="3" name="Picture 2" descr="Screen Shot 2014-06-12 at 11.38.0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046" y="3989260"/>
            <a:ext cx="2292220" cy="2661933"/>
          </a:xfrm>
          <a:prstGeom prst="rect">
            <a:avLst/>
          </a:prstGeom>
        </p:spPr>
      </p:pic>
      <p:pic>
        <p:nvPicPr>
          <p:cNvPr id="15" name="Picture 14" descr="sourcelabel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42" y="4056099"/>
            <a:ext cx="2489366" cy="24409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00209" y="5841999"/>
            <a:ext cx="14705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JVLA 5GHz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1uJy </a:t>
            </a:r>
            <a:r>
              <a:rPr lang="en-US" sz="1600" dirty="0" err="1" smtClean="0">
                <a:solidFill>
                  <a:schemeClr val="bg1"/>
                </a:solidFill>
              </a:rPr>
              <a:t>rms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373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llage14_labeled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299" y="3390941"/>
            <a:ext cx="5788537" cy="325653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0964" y="591327"/>
            <a:ext cx="8998912" cy="1188557"/>
            <a:chOff x="40964" y="203081"/>
            <a:chExt cx="8998912" cy="1188557"/>
          </a:xfrm>
        </p:grpSpPr>
        <p:pic>
          <p:nvPicPr>
            <p:cNvPr id="4" name="Picture 3" descr="Screen Shot 2014-05-20 at 8.18.16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203081"/>
              <a:ext cx="8998911" cy="623778"/>
            </a:xfrm>
            <a:prstGeom prst="rect">
              <a:avLst/>
            </a:prstGeom>
          </p:spPr>
        </p:pic>
        <p:pic>
          <p:nvPicPr>
            <p:cNvPr id="2" name="Picture 1" descr="Screen Shot 2014-05-20 at 8.17.06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4" y="803493"/>
              <a:ext cx="8998911" cy="588145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79494" y="35512"/>
            <a:ext cx="907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Time Domain: synoptic surveys and follow-up (sec – days) 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058" y="1919395"/>
            <a:ext cx="87570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Foundational radio astronomy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Major growth area (LSST, Fermi…): SKA I/radio synergy critical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R</a:t>
            </a:r>
            <a:r>
              <a:rPr lang="en-US" sz="2400" dirty="0" smtClean="0">
                <a:solidFill>
                  <a:srgbClr val="FFFFFF"/>
                </a:solidFill>
              </a:rPr>
              <a:t>adio properties: Unique VLBI role in high energy source physics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88737" y="11363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77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964" y="564017"/>
            <a:ext cx="8998912" cy="1188557"/>
            <a:chOff x="40964" y="203081"/>
            <a:chExt cx="8998912" cy="1188557"/>
          </a:xfrm>
        </p:grpSpPr>
        <p:pic>
          <p:nvPicPr>
            <p:cNvPr id="4" name="Picture 3" descr="Screen Shot 2014-05-20 at 8.18.16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203081"/>
              <a:ext cx="8998911" cy="623778"/>
            </a:xfrm>
            <a:prstGeom prst="rect">
              <a:avLst/>
            </a:prstGeom>
          </p:spPr>
        </p:pic>
        <p:pic>
          <p:nvPicPr>
            <p:cNvPr id="2" name="Picture 1" descr="Screen Shot 2014-05-20 at 8.17.06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4" y="803493"/>
              <a:ext cx="8998911" cy="588145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79494" y="35512"/>
            <a:ext cx="907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Time Domain: the </a:t>
            </a:r>
            <a:r>
              <a:rPr lang="en-US" sz="2800" dirty="0" err="1" smtClean="0">
                <a:solidFill>
                  <a:srgbClr val="FFFFFF"/>
                </a:solidFill>
              </a:rPr>
              <a:t>bursty</a:t>
            </a:r>
            <a:r>
              <a:rPr lang="en-US" sz="2800" dirty="0" smtClean="0">
                <a:solidFill>
                  <a:srgbClr val="FFFFFF"/>
                </a:solidFill>
              </a:rPr>
              <a:t> sky (</a:t>
            </a:r>
            <a:r>
              <a:rPr lang="en-US" sz="2800" dirty="0" err="1" smtClean="0">
                <a:solidFill>
                  <a:srgbClr val="FFFFFF"/>
                </a:solidFill>
              </a:rPr>
              <a:t>msec</a:t>
            </a:r>
            <a:r>
              <a:rPr lang="en-US" sz="2800" dirty="0" smtClean="0">
                <a:solidFill>
                  <a:srgbClr val="FFFFFF"/>
                </a:solidFill>
              </a:rPr>
              <a:t> – sec)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798" y="1830843"/>
            <a:ext cx="5461738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FRBs: Possible game changer? (Nobel?)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Missing baryons? DE </a:t>
            </a:r>
            <a:r>
              <a:rPr lang="en-US" sz="2000" dirty="0" err="1" smtClean="0">
                <a:solidFill>
                  <a:srgbClr val="FFFFFF"/>
                </a:solidFill>
              </a:rPr>
              <a:t>EoS</a:t>
            </a:r>
            <a:r>
              <a:rPr lang="en-US" sz="2000" dirty="0" smtClean="0">
                <a:solidFill>
                  <a:srgbClr val="FFFFFF"/>
                </a:solidFill>
              </a:rPr>
              <a:t>?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Extragalactic? Need identification!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New phenomena: low </a:t>
            </a:r>
            <a:r>
              <a:rPr lang="en-US" sz="2400" dirty="0" err="1" smtClean="0">
                <a:solidFill>
                  <a:srgbClr val="FFFFFF"/>
                </a:solidFill>
              </a:rPr>
              <a:t>freq</a:t>
            </a:r>
            <a:r>
              <a:rPr lang="en-US" sz="2400" dirty="0" smtClean="0">
                <a:solidFill>
                  <a:srgbClr val="FFFFFF"/>
                </a:solidFill>
              </a:rPr>
              <a:t> (</a:t>
            </a:r>
            <a:r>
              <a:rPr lang="en-US" sz="2400" dirty="0" err="1" smtClean="0">
                <a:solidFill>
                  <a:srgbClr val="FFFFFF"/>
                </a:solidFill>
              </a:rPr>
              <a:t>kJy</a:t>
            </a:r>
            <a:r>
              <a:rPr lang="en-US" sz="2400" dirty="0" smtClean="0">
                <a:solidFill>
                  <a:srgbClr val="FFFFFF"/>
                </a:solidFill>
              </a:rPr>
              <a:t>) cyclotron emission from meteor fireballs! Tracking space debris?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Commensal + transient buffers: do it (with ESA funding)!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endParaRPr lang="en-US" sz="2400" dirty="0" smtClean="0">
              <a:solidFill>
                <a:srgbClr val="FFFFFF"/>
              </a:solidFill>
            </a:endParaRPr>
          </a:p>
        </p:txBody>
      </p:sp>
      <p:pic>
        <p:nvPicPr>
          <p:cNvPr id="9" name="Picture 8" descr="Screen Shot 2014-05-28 at 5.56.1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37" y="4634392"/>
            <a:ext cx="2409138" cy="21139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59933" y="5867202"/>
            <a:ext cx="14675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LWA 30MHz</a:t>
            </a:r>
          </a:p>
          <a:p>
            <a:r>
              <a:rPr lang="en-US" sz="1600" dirty="0" err="1" smtClean="0"/>
              <a:t>Odenberger</a:t>
            </a:r>
            <a:r>
              <a:rPr lang="en-US" sz="1600" dirty="0" smtClean="0"/>
              <a:t> </a:t>
            </a:r>
            <a:r>
              <a:rPr lang="en-US" sz="1600" dirty="0" err="1" smtClean="0"/>
              <a:t>ea</a:t>
            </a:r>
            <a:endParaRPr lang="en-US" sz="1600" dirty="0"/>
          </a:p>
        </p:txBody>
      </p:sp>
      <p:pic>
        <p:nvPicPr>
          <p:cNvPr id="11" name="Picture 10" descr="Screen Shot 2014-06-10 at 3.45.59 PM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734" y="1791380"/>
            <a:ext cx="3272391" cy="278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24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965" y="604121"/>
            <a:ext cx="8998911" cy="1174897"/>
            <a:chOff x="40965" y="203081"/>
            <a:chExt cx="8998911" cy="1174897"/>
          </a:xfrm>
        </p:grpSpPr>
        <p:pic>
          <p:nvPicPr>
            <p:cNvPr id="4" name="Picture 3" descr="Screen Shot 2014-05-20 at 8.18.16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203081"/>
              <a:ext cx="8998911" cy="623778"/>
            </a:xfrm>
            <a:prstGeom prst="rect">
              <a:avLst/>
            </a:prstGeom>
          </p:spPr>
        </p:pic>
        <p:pic>
          <p:nvPicPr>
            <p:cNvPr id="3" name="Picture 2" descr="Screen Shot 2014-05-20 at 8.17.13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813491"/>
              <a:ext cx="8996088" cy="56448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9494" y="48880"/>
            <a:ext cx="907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Galaxy evolution, nearby: accretion, star formation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34" y="1918370"/>
            <a:ext cx="565099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Phase I: Foundational radio astronomy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ISM, SF Laws, </a:t>
            </a:r>
            <a:r>
              <a:rPr lang="en-US" sz="2000" dirty="0" err="1" smtClean="0">
                <a:solidFill>
                  <a:srgbClr val="FFFFFF"/>
                </a:solidFill>
              </a:rPr>
              <a:t>SNe</a:t>
            </a:r>
            <a:r>
              <a:rPr lang="en-US" sz="2000" dirty="0" smtClean="0">
                <a:solidFill>
                  <a:srgbClr val="FFFFFF"/>
                </a:solidFill>
              </a:rPr>
              <a:t>, SNR…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Baryon cycle: IGM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accretion, outflows, tails…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>
                <a:solidFill>
                  <a:srgbClr val="FFFFFF"/>
                </a:solidFill>
              </a:rPr>
              <a:t>Non-HI line physics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AGN, jets: radio </a:t>
            </a:r>
            <a:r>
              <a:rPr lang="en-US" sz="2000" dirty="0">
                <a:solidFill>
                  <a:srgbClr val="FFFFFF"/>
                </a:solidFill>
              </a:rPr>
              <a:t>mode </a:t>
            </a:r>
            <a:r>
              <a:rPr lang="en-US" sz="2000" dirty="0" smtClean="0">
                <a:solidFill>
                  <a:srgbClr val="FFFFFF"/>
                </a:solidFill>
              </a:rPr>
              <a:t>feedback</a:t>
            </a:r>
            <a:endParaRPr lang="en-US" sz="2000" dirty="0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633332" y="4234915"/>
            <a:ext cx="4312750" cy="2452819"/>
            <a:chOff x="1158293" y="2885363"/>
            <a:chExt cx="6880660" cy="3835368"/>
          </a:xfrm>
        </p:grpSpPr>
        <p:pic>
          <p:nvPicPr>
            <p:cNvPr id="8" name="Picture 7" descr="NRAO_Logo_White.ai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3721" y="6124950"/>
              <a:ext cx="430240" cy="556781"/>
            </a:xfrm>
            <a:prstGeom prst="rect">
              <a:avLst/>
            </a:prstGeom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293" y="2885363"/>
              <a:ext cx="6880660" cy="3835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705564" y="5770367"/>
              <a:ext cx="3333389" cy="80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Times New Roman"/>
                  <a:ea typeface="ＭＳ Ｐゴシック" charset="0"/>
                  <a:cs typeface="Times New Roman"/>
                  <a:sym typeface="Gill Sans" charset="0"/>
                </a:rPr>
                <a:t>log(MHI):  4.6-5.6 M</a:t>
              </a:r>
              <a:r>
                <a:rPr lang="en-US" sz="1600" baseline="-25000" dirty="0">
                  <a:solidFill>
                    <a:schemeClr val="bg1"/>
                  </a:solidFill>
                  <a:latin typeface="Times New Roman"/>
                  <a:ea typeface="ＭＳ Ｐゴシック" charset="0"/>
                  <a:cs typeface="Times New Roman"/>
                  <a:sym typeface="Gill Sans" charset="0"/>
                </a:rPr>
                <a:t>⊙</a:t>
              </a:r>
              <a:r>
                <a:rPr lang="en-US" sz="1600" dirty="0">
                  <a:solidFill>
                    <a:schemeClr val="bg1"/>
                  </a:solidFill>
                  <a:latin typeface="Times New Roman"/>
                  <a:ea typeface="ＭＳ Ｐゴシック" charset="0"/>
                  <a:cs typeface="Times New Roman"/>
                  <a:sym typeface="Gill Sans" charset="0"/>
                </a:rPr>
                <a:t>    size: &lt;3 - 6.4 </a:t>
              </a:r>
              <a:r>
                <a:rPr lang="en-US" sz="1600" dirty="0" err="1" smtClean="0">
                  <a:solidFill>
                    <a:schemeClr val="bg1"/>
                  </a:solidFill>
                  <a:latin typeface="Times New Roman"/>
                  <a:ea typeface="ＭＳ Ｐゴシック" charset="0"/>
                  <a:cs typeface="Times New Roman"/>
                  <a:sym typeface="Gill Sans" charset="0"/>
                </a:rPr>
                <a:t>kpc</a:t>
              </a:r>
              <a:endParaRPr lang="en-US" sz="1600" dirty="0">
                <a:solidFill>
                  <a:schemeClr val="bg1"/>
                </a:solidFill>
                <a:latin typeface="Times New Roman"/>
                <a:ea typeface="ＭＳ Ｐゴシック" charset="0"/>
                <a:cs typeface="Times New Roman"/>
                <a:sym typeface="Gill Sans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4896556" y="5319891"/>
              <a:ext cx="776110" cy="45047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 bwMode="auto">
            <a:xfrm>
              <a:off x="1158293" y="2935989"/>
              <a:ext cx="4108627" cy="421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Wolfe </a:t>
              </a:r>
              <a:r>
                <a:rPr lang="en-US" sz="1400" dirty="0" err="1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ea</a:t>
              </a:r>
              <a:r>
                <a:rPr lang="en-US" sz="14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 2013 </a:t>
              </a:r>
            </a:p>
          </p:txBody>
        </p:sp>
      </p:grpSp>
      <p:pic>
        <p:nvPicPr>
          <p:cNvPr id="15" name="Picture 14" descr="cattaneo_composite_x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444" y="1820319"/>
            <a:ext cx="2365432" cy="2366136"/>
          </a:xfrm>
          <a:prstGeom prst="rect">
            <a:avLst/>
          </a:prstGeom>
        </p:spPr>
      </p:pic>
      <p:pic>
        <p:nvPicPr>
          <p:cNvPr id="14" name="Picture 13" descr="Screen Shot 2014-06-13 at 9.01.35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4" y="4186455"/>
            <a:ext cx="2521783" cy="26261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06186" y="4325493"/>
            <a:ext cx="861857" cy="376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</a:t>
            </a:r>
            <a:r>
              <a:rPr lang="en-US" dirty="0" err="1" smtClean="0"/>
              <a:t>Mpc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815304" y="4972337"/>
            <a:ext cx="1818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‘</a:t>
            </a:r>
            <a:r>
              <a:rPr lang="en-US" sz="2000" dirty="0" smtClean="0">
                <a:solidFill>
                  <a:schemeClr val="bg1"/>
                </a:solidFill>
              </a:rPr>
              <a:t>Cosmic Web’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30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965" y="604121"/>
            <a:ext cx="8998911" cy="1174897"/>
            <a:chOff x="40965" y="203081"/>
            <a:chExt cx="8998911" cy="1174897"/>
          </a:xfrm>
        </p:grpSpPr>
        <p:pic>
          <p:nvPicPr>
            <p:cNvPr id="4" name="Picture 3" descr="Screen Shot 2014-05-20 at 8.18.16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203081"/>
              <a:ext cx="8998911" cy="623778"/>
            </a:xfrm>
            <a:prstGeom prst="rect">
              <a:avLst/>
            </a:prstGeom>
          </p:spPr>
        </p:pic>
        <p:pic>
          <p:nvPicPr>
            <p:cNvPr id="3" name="Picture 2" descr="Screen Shot 2014-05-20 at 8.17.13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813491"/>
              <a:ext cx="8996088" cy="56448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9494" y="35512"/>
            <a:ext cx="907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Galaxy evolution: HI and continuum deep fields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6340" y="1988882"/>
            <a:ext cx="4762129" cy="3647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SKA Phase I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Continuum </a:t>
            </a:r>
            <a:r>
              <a:rPr lang="en-US" sz="2400" dirty="0" smtClean="0">
                <a:solidFill>
                  <a:srgbClr val="FFFFFF"/>
                </a:solidFill>
              </a:rPr>
              <a:t>deep fields </a:t>
            </a:r>
            <a:endParaRPr lang="en-US" sz="2400" dirty="0">
              <a:solidFill>
                <a:srgbClr val="FFFFFF"/>
              </a:solidFill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>
                <a:solidFill>
                  <a:srgbClr val="FFFFFF"/>
                </a:solidFill>
              </a:rPr>
              <a:t>SFHU: </a:t>
            </a:r>
            <a:r>
              <a:rPr lang="en-US" sz="2000" dirty="0" smtClean="0">
                <a:solidFill>
                  <a:srgbClr val="FFFFFF"/>
                </a:solidFill>
              </a:rPr>
              <a:t>Free-Free (most direct measure SFR, but be careful!)</a:t>
            </a:r>
            <a:endParaRPr lang="en-US" sz="2000" dirty="0">
              <a:solidFill>
                <a:srgbClr val="FFFFFF"/>
              </a:solidFill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>
                <a:solidFill>
                  <a:srgbClr val="FFFFFF"/>
                </a:solidFill>
              </a:rPr>
              <a:t>AGN w/o dust bias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HI deep fields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mass function z ~ 1 vs. SFHU</a:t>
            </a:r>
            <a:endParaRPr lang="en-US" sz="2000" dirty="0">
              <a:solidFill>
                <a:srgbClr val="FFFFFF"/>
              </a:solidFill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T-F, DM, </a:t>
            </a:r>
            <a:r>
              <a:rPr lang="en-US" sz="2000" dirty="0" err="1" smtClean="0">
                <a:solidFill>
                  <a:srgbClr val="FFFFFF"/>
                </a:solidFill>
              </a:rPr>
              <a:t>absorp</a:t>
            </a:r>
            <a:r>
              <a:rPr lang="en-US" sz="2000" dirty="0" smtClean="0">
                <a:solidFill>
                  <a:srgbClr val="FFFFFF"/>
                </a:solidFill>
              </a:rPr>
              <a:t>, LSS…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JVLA, WSRT, GMRT path-finders</a:t>
            </a:r>
          </a:p>
        </p:txBody>
      </p:sp>
      <p:pic>
        <p:nvPicPr>
          <p:cNvPr id="9" name="Picture 8" descr="Screen Shot 2014-06-11 at 9.35.4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78" y="1792386"/>
            <a:ext cx="3773675" cy="2498382"/>
          </a:xfrm>
          <a:prstGeom prst="rect">
            <a:avLst/>
          </a:prstGeom>
        </p:spPr>
      </p:pic>
      <p:pic>
        <p:nvPicPr>
          <p:cNvPr id="8" name="Picture 7" descr="dedffcf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034" y="4406260"/>
            <a:ext cx="3623620" cy="2298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12577" y="5232419"/>
            <a:ext cx="107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 deep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72586" y="4589271"/>
            <a:ext cx="107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 wide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879795" y="6058584"/>
            <a:ext cx="107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dirty="0" smtClean="0"/>
              <a:t>=0.7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23954" y="4850432"/>
            <a:ext cx="107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7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68307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965" y="604121"/>
            <a:ext cx="8998911" cy="1174897"/>
            <a:chOff x="40965" y="203081"/>
            <a:chExt cx="8998911" cy="1174897"/>
          </a:xfrm>
        </p:grpSpPr>
        <p:pic>
          <p:nvPicPr>
            <p:cNvPr id="4" name="Picture 3" descr="Screen Shot 2014-05-20 at 8.18.16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203081"/>
              <a:ext cx="8998911" cy="623778"/>
            </a:xfrm>
            <a:prstGeom prst="rect">
              <a:avLst/>
            </a:prstGeom>
          </p:spPr>
        </p:pic>
        <p:pic>
          <p:nvPicPr>
            <p:cNvPr id="3" name="Picture 2" descr="Screen Shot 2014-05-20 at 8.17.13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813491"/>
              <a:ext cx="8996088" cy="56448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9494" y="35512"/>
            <a:ext cx="907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Galaxy evolution: gaseous history of Universe – molecules 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239" y="4237529"/>
            <a:ext cx="7894356" cy="2639414"/>
            <a:chOff x="77238" y="3807397"/>
            <a:chExt cx="8329645" cy="3073866"/>
          </a:xfrm>
        </p:grpSpPr>
        <p:sp>
          <p:nvSpPr>
            <p:cNvPr id="8" name="TextBox 17"/>
            <p:cNvSpPr txBox="1">
              <a:spLocks noChangeArrowheads="1"/>
            </p:cNvSpPr>
            <p:nvPr/>
          </p:nvSpPr>
          <p:spPr bwMode="auto">
            <a:xfrm>
              <a:off x="1581488" y="5503690"/>
              <a:ext cx="609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solidFill>
                    <a:srgbClr val="FFFFFF"/>
                  </a:solidFill>
                </a:rPr>
                <a:t>+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681040" y="4425342"/>
              <a:ext cx="2725843" cy="2425354"/>
              <a:chOff x="4876800" y="3124200"/>
              <a:chExt cx="4267200" cy="3805238"/>
            </a:xfrm>
          </p:grpSpPr>
          <p:pic>
            <p:nvPicPr>
              <p:cNvPr id="10" name="Picture 23" descr="Screen shot 2012-01-19 at 10.50.05 A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6800" y="3124200"/>
                <a:ext cx="4267200" cy="3805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26"/>
              <p:cNvSpPr txBox="1">
                <a:spLocks noChangeArrowheads="1"/>
              </p:cNvSpPr>
              <p:nvPr/>
            </p:nvSpPr>
            <p:spPr bwMode="auto">
              <a:xfrm>
                <a:off x="7620000" y="3424238"/>
                <a:ext cx="14478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0" dirty="0"/>
                  <a:t>Mom1</a:t>
                </a:r>
              </a:p>
            </p:txBody>
          </p:sp>
          <p:sp>
            <p:nvSpPr>
              <p:cNvPr id="12" name="TextBox 15"/>
              <p:cNvSpPr txBox="1">
                <a:spLocks noChangeArrowheads="1"/>
              </p:cNvSpPr>
              <p:nvPr/>
            </p:nvSpPr>
            <p:spPr bwMode="auto">
              <a:xfrm>
                <a:off x="4876805" y="6190878"/>
                <a:ext cx="4183521" cy="674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0" dirty="0"/>
                  <a:t>Hodge </a:t>
                </a:r>
                <a:r>
                  <a:rPr lang="en-US" sz="1800" b="0" dirty="0" smtClean="0"/>
                  <a:t>2012</a:t>
                </a:r>
                <a:endParaRPr lang="en-US" sz="1800" b="0" dirty="0"/>
              </a:p>
            </p:txBody>
          </p:sp>
          <p:sp>
            <p:nvSpPr>
              <p:cNvPr id="13" name="TextBox 16"/>
              <p:cNvSpPr txBox="1">
                <a:spLocks noChangeArrowheads="1"/>
              </p:cNvSpPr>
              <p:nvPr/>
            </p:nvSpPr>
            <p:spPr bwMode="auto">
              <a:xfrm>
                <a:off x="5957977" y="3460093"/>
                <a:ext cx="1447800" cy="482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 b="0" dirty="0"/>
                  <a:t>-250 km/s</a:t>
                </a:r>
              </a:p>
            </p:txBody>
          </p:sp>
          <p:sp>
            <p:nvSpPr>
              <p:cNvPr id="14" name="TextBox 17"/>
              <p:cNvSpPr txBox="1">
                <a:spLocks noChangeArrowheads="1"/>
              </p:cNvSpPr>
              <p:nvPr/>
            </p:nvSpPr>
            <p:spPr bwMode="auto">
              <a:xfrm>
                <a:off x="7561819" y="5745336"/>
                <a:ext cx="1511172" cy="482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 b="0" dirty="0">
                    <a:solidFill>
                      <a:srgbClr val="FF35F7"/>
                    </a:solidFill>
                  </a:rPr>
                  <a:t>+250 km/s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555334" y="4408828"/>
              <a:ext cx="2929150" cy="2472435"/>
              <a:chOff x="5030179" y="-165305"/>
              <a:chExt cx="4221919" cy="3641432"/>
            </a:xfrm>
          </p:grpSpPr>
          <p:pic>
            <p:nvPicPr>
              <p:cNvPr id="17" name="Picture 24" descr="Screen shot 2012-01-19 at 10.49.55 A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30179" y="-165305"/>
                <a:ext cx="4221919" cy="3568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Box 25"/>
              <p:cNvSpPr txBox="1">
                <a:spLocks noChangeArrowheads="1"/>
              </p:cNvSpPr>
              <p:nvPr/>
            </p:nvSpPr>
            <p:spPr bwMode="auto">
              <a:xfrm>
                <a:off x="6476694" y="18804"/>
                <a:ext cx="2470298" cy="633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0" dirty="0"/>
                  <a:t>CO 2-1 Mom0</a:t>
                </a:r>
              </a:p>
            </p:txBody>
          </p:sp>
          <p:cxnSp>
            <p:nvCxnSpPr>
              <p:cNvPr id="19" name="Straight Connector 14"/>
              <p:cNvCxnSpPr>
                <a:cxnSpLocks noChangeShapeType="1"/>
              </p:cNvCxnSpPr>
              <p:nvPr/>
            </p:nvCxnSpPr>
            <p:spPr bwMode="auto">
              <a:xfrm rot="5400000">
                <a:off x="5771375" y="1121585"/>
                <a:ext cx="830262" cy="15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" name="TextBox 1"/>
              <p:cNvSpPr txBox="1">
                <a:spLocks noChangeArrowheads="1"/>
              </p:cNvSpPr>
              <p:nvPr/>
            </p:nvSpPr>
            <p:spPr bwMode="auto">
              <a:xfrm>
                <a:off x="6324817" y="2367514"/>
                <a:ext cx="914400" cy="1108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0" dirty="0"/>
                  <a:t>0.25”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160277" y="972718"/>
                <a:ext cx="703635" cy="407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Gill Sans MT" panose="020B0502020104020203" pitchFamily="34" charset="0"/>
                  </a:rPr>
                  <a:t>7kpc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77238" y="3807397"/>
              <a:ext cx="2462974" cy="2949037"/>
              <a:chOff x="0" y="-76200"/>
              <a:chExt cx="3423099" cy="3016251"/>
            </a:xfrm>
          </p:grpSpPr>
          <p:grpSp>
            <p:nvGrpSpPr>
              <p:cNvPr id="23" name="Group 4"/>
              <p:cNvGrpSpPr>
                <a:grpSpLocks/>
              </p:cNvGrpSpPr>
              <p:nvPr/>
            </p:nvGrpSpPr>
            <p:grpSpPr bwMode="auto">
              <a:xfrm>
                <a:off x="0" y="-76200"/>
                <a:ext cx="3222675" cy="3016251"/>
                <a:chOff x="4724400" y="990600"/>
                <a:chExt cx="3419475" cy="3419476"/>
              </a:xfrm>
            </p:grpSpPr>
            <p:pic>
              <p:nvPicPr>
                <p:cNvPr id="25" name="Picture 12" descr="gn20_overlay.pn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24400" y="1707121"/>
                  <a:ext cx="3419475" cy="27029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4951643" y="3816340"/>
                  <a:ext cx="2933700" cy="3925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Wingdings" charset="0"/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Wingdings" charset="0"/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Wingdings" charset="0"/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Wingdings" charset="0"/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b="0" dirty="0">
                      <a:solidFill>
                        <a:srgbClr val="FF6600"/>
                      </a:solidFill>
                    </a:rPr>
                    <a:t>HST/</a:t>
                  </a:r>
                  <a:r>
                    <a:rPr lang="en-US" sz="1600" b="0" dirty="0">
                      <a:solidFill>
                        <a:srgbClr val="41A833"/>
                      </a:solidFill>
                    </a:rPr>
                    <a:t>CO/</a:t>
                  </a:r>
                  <a:r>
                    <a:rPr lang="en-US" sz="1600" b="0" dirty="0">
                      <a:solidFill>
                        <a:srgbClr val="3366FF"/>
                      </a:solidFill>
                    </a:rPr>
                    <a:t>SUBMM</a:t>
                  </a:r>
                </a:p>
              </p:txBody>
            </p:sp>
            <p:sp>
              <p:nvSpPr>
                <p:cNvPr id="27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6162676" y="990600"/>
                  <a:ext cx="1866900" cy="498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Wingdings" charset="0"/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Wingdings" charset="0"/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Wingdings" charset="0"/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Wingdings" charset="0"/>
                    <a:defRPr sz="2400" b="1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r" eaLnBrk="1" hangingPunct="1"/>
                  <a:endParaRPr lang="en-US" sz="2000" b="0">
                    <a:solidFill>
                      <a:srgbClr val="FFFF00"/>
                    </a:solidFill>
                  </a:endParaRPr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162176" y="585352"/>
                <a:ext cx="3260923" cy="314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GN20  z=4.05 VLA CO 2-</a:t>
                </a:r>
                <a:r>
                  <a:rPr lang="en-US" sz="1400" dirty="0" smtClean="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1</a:t>
                </a:r>
                <a:endParaRPr lang="en-US" sz="1400" dirty="0">
                  <a:solidFill>
                    <a:schemeClr val="bg1"/>
                  </a:solidFill>
                  <a:latin typeface="Times New Roman"/>
                  <a:cs typeface="Times New Roman"/>
                </a:endParaRP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75141" y="1816105"/>
            <a:ext cx="5845203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Huge advances ALMA/JVLA/</a:t>
            </a:r>
            <a:r>
              <a:rPr lang="en-US" sz="2400" dirty="0" err="1" smtClean="0">
                <a:solidFill>
                  <a:srgbClr val="FFFFFF"/>
                </a:solidFill>
              </a:rPr>
              <a:t>Bure</a:t>
            </a:r>
            <a:r>
              <a:rPr lang="en-US" sz="2400" dirty="0" smtClean="0">
                <a:solidFill>
                  <a:srgbClr val="FFFFFF"/>
                </a:solidFill>
              </a:rPr>
              <a:t>…: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Hundreds detections  z&gt;1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imaging, excitation, chemistry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Goal: ‘Dense gas history of Univ.’ </a:t>
            </a:r>
            <a:r>
              <a:rPr lang="en-US" sz="2400" dirty="0">
                <a:solidFill>
                  <a:srgbClr val="FFFFFF"/>
                </a:solidFill>
              </a:rPr>
              <a:t>(</a:t>
            </a:r>
            <a:r>
              <a:rPr lang="en-US" sz="2400" dirty="0" smtClean="0">
                <a:solidFill>
                  <a:srgbClr val="FFFFFF"/>
                </a:solidFill>
              </a:rPr>
              <a:t>H</a:t>
            </a:r>
            <a:r>
              <a:rPr lang="en-US" sz="2400" baseline="-25000" dirty="0" smtClean="0">
                <a:solidFill>
                  <a:srgbClr val="FFFFFF"/>
                </a:solidFill>
              </a:rPr>
              <a:t>2</a:t>
            </a:r>
            <a:r>
              <a:rPr lang="en-US" sz="2400" dirty="0" smtClean="0">
                <a:solidFill>
                  <a:srgbClr val="FFFFFF"/>
                </a:solidFill>
              </a:rPr>
              <a:t>): fueling the SFHU (cf. Seymour)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Galaxies: gas-dominated at high z!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SKA </a:t>
            </a:r>
            <a:r>
              <a:rPr lang="en-US" sz="2400" dirty="0">
                <a:solidFill>
                  <a:srgbClr val="FFFFFF"/>
                </a:solidFill>
              </a:rPr>
              <a:t>Phase I:  needs </a:t>
            </a:r>
            <a:r>
              <a:rPr lang="en-US" sz="2400" dirty="0" smtClean="0">
                <a:solidFill>
                  <a:srgbClr val="FFFFFF"/>
                </a:solidFill>
              </a:rPr>
              <a:t>30GHz for molecules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28" name="Picture 1" descr="Screen Shot 2013-02-07 at 4.49.3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080" y="1855513"/>
            <a:ext cx="3035917" cy="271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642555" y="2096031"/>
            <a:ext cx="8142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-25000" dirty="0" smtClean="0"/>
              <a:t>g</a:t>
            </a:r>
            <a:r>
              <a:rPr lang="en-US" dirty="0" smtClean="0"/>
              <a:t>/M</a:t>
            </a:r>
            <a:r>
              <a:rPr lang="en-US" baseline="-25000" dirty="0" smtClean="0"/>
              <a:t>*</a:t>
            </a:r>
            <a:endParaRPr lang="en-US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7847253" y="4207993"/>
            <a:ext cx="64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431528" y="2599210"/>
            <a:ext cx="427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273842" y="3283258"/>
            <a:ext cx="565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0.1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176397" y="3578750"/>
            <a:ext cx="1461859" cy="555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6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964" y="630857"/>
            <a:ext cx="8998912" cy="1472461"/>
            <a:chOff x="40964" y="203081"/>
            <a:chExt cx="8998912" cy="1472461"/>
          </a:xfrm>
        </p:grpSpPr>
        <p:pic>
          <p:nvPicPr>
            <p:cNvPr id="4" name="Picture 3" descr="Screen Shot 2014-05-20 at 8.18.16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203081"/>
              <a:ext cx="8998911" cy="623778"/>
            </a:xfrm>
            <a:prstGeom prst="rect">
              <a:avLst/>
            </a:prstGeom>
          </p:spPr>
        </p:pic>
        <p:pic>
          <p:nvPicPr>
            <p:cNvPr id="2" name="Picture 1" descr="Screen Shot 2014-05-20 at 8.17.31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4" y="813709"/>
              <a:ext cx="8998911" cy="861833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79494" y="35512"/>
            <a:ext cx="907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Cosmology: BAO via Intensity Mapping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9278" y="2167090"/>
            <a:ext cx="5669032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Remarkably creative SWG!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Challenge: competition </a:t>
            </a:r>
            <a:r>
              <a:rPr lang="en-US" sz="2400" dirty="0">
                <a:solidFill>
                  <a:srgbClr val="FFFFFF"/>
                </a:solidFill>
              </a:rPr>
              <a:t>in opt/</a:t>
            </a:r>
            <a:r>
              <a:rPr lang="en-US" sz="2400" dirty="0" err="1" smtClean="0">
                <a:solidFill>
                  <a:srgbClr val="FFFFFF"/>
                </a:solidFill>
              </a:rPr>
              <a:t>nearIR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BAO: SKA-I galaxy survey (10</a:t>
            </a:r>
            <a:r>
              <a:rPr lang="en-US" sz="2400" baseline="30000" dirty="0" smtClean="0">
                <a:solidFill>
                  <a:srgbClr val="FFFFFF"/>
                </a:solidFill>
              </a:rPr>
              <a:t>7</a:t>
            </a:r>
            <a:r>
              <a:rPr lang="en-US" sz="2400" dirty="0" smtClean="0">
                <a:solidFill>
                  <a:srgbClr val="FFFFFF"/>
                </a:solidFill>
              </a:rPr>
              <a:t> gal) – ‘pave way for Phase II 10</a:t>
            </a:r>
            <a:r>
              <a:rPr lang="en-US" sz="2400" baseline="30000" dirty="0" smtClean="0">
                <a:solidFill>
                  <a:srgbClr val="FFFFFF"/>
                </a:solidFill>
              </a:rPr>
              <a:t>9</a:t>
            </a:r>
            <a:r>
              <a:rPr lang="en-US" sz="2400" dirty="0" smtClean="0">
                <a:solidFill>
                  <a:srgbClr val="FFFFFF"/>
                </a:solidFill>
              </a:rPr>
              <a:t> gal. Not competitive with Euclid, Boss.’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SKA-I HI IM = ‘Beat’s Boss’!? Q: total power stability/</a:t>
            </a:r>
            <a:r>
              <a:rPr lang="en-US" sz="2400" dirty="0" err="1" smtClean="0">
                <a:solidFill>
                  <a:srgbClr val="FFFFFF"/>
                </a:solidFill>
              </a:rPr>
              <a:t>interfer</a:t>
            </a:r>
            <a:r>
              <a:rPr lang="en-US" sz="2400" dirty="0" smtClean="0">
                <a:solidFill>
                  <a:srgbClr val="FFFFFF"/>
                </a:solidFill>
              </a:rPr>
              <a:t>. calibration?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SKA-I gal. </a:t>
            </a:r>
            <a:r>
              <a:rPr lang="en-US" sz="2400" dirty="0" err="1" smtClean="0">
                <a:solidFill>
                  <a:srgbClr val="FFFFFF"/>
                </a:solidFill>
              </a:rPr>
              <a:t>surv</a:t>
            </a:r>
            <a:r>
              <a:rPr lang="en-US" sz="2400" dirty="0" smtClean="0">
                <a:solidFill>
                  <a:srgbClr val="FFFFFF"/>
                </a:solidFill>
              </a:rPr>
              <a:t>.: </a:t>
            </a:r>
            <a:r>
              <a:rPr lang="en-US" sz="2400" dirty="0">
                <a:solidFill>
                  <a:srgbClr val="FFFFFF"/>
                </a:solidFill>
              </a:rPr>
              <a:t>r</a:t>
            </a:r>
            <a:r>
              <a:rPr lang="en-US" sz="2400" dirty="0" smtClean="0">
                <a:solidFill>
                  <a:srgbClr val="FFFFFF"/>
                </a:solidFill>
              </a:rPr>
              <a:t>edshift space distortions – unique z range</a:t>
            </a:r>
          </a:p>
        </p:txBody>
      </p:sp>
      <p:pic>
        <p:nvPicPr>
          <p:cNvPr id="5" name="Picture 4" descr="Screen Shot 2014-06-12 at 9.08.3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547" y="4606339"/>
            <a:ext cx="3236328" cy="2184522"/>
          </a:xfrm>
          <a:prstGeom prst="rect">
            <a:avLst/>
          </a:prstGeom>
        </p:spPr>
      </p:pic>
      <p:pic>
        <p:nvPicPr>
          <p:cNvPr id="10" name="Picture 9" descr="Screen Shot 2014-06-12 at 9.28.1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754" y="2167090"/>
            <a:ext cx="3410122" cy="22022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24498" y="2497502"/>
            <a:ext cx="118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dirty="0" smtClean="0"/>
              <a:t> ~ 0.5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08797" y="4601580"/>
            <a:ext cx="176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Bull, </a:t>
            </a:r>
            <a:r>
              <a:rPr lang="en-US" dirty="0" err="1"/>
              <a:t>A</a:t>
            </a:r>
            <a:r>
              <a:rPr lang="en-US" dirty="0" err="1" smtClean="0"/>
              <a:t>bdalla</a:t>
            </a:r>
            <a:r>
              <a:rPr lang="en-US" dirty="0" smtClean="0"/>
              <a:t> </a:t>
            </a:r>
            <a:r>
              <a:rPr lang="en-US" dirty="0" err="1" smtClean="0"/>
              <a:t>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872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964" y="590753"/>
            <a:ext cx="8998912" cy="1472461"/>
            <a:chOff x="40964" y="203081"/>
            <a:chExt cx="8998912" cy="1472461"/>
          </a:xfrm>
        </p:grpSpPr>
        <p:pic>
          <p:nvPicPr>
            <p:cNvPr id="4" name="Picture 3" descr="Screen Shot 2014-05-20 at 8.18.16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203081"/>
              <a:ext cx="8998911" cy="623778"/>
            </a:xfrm>
            <a:prstGeom prst="rect">
              <a:avLst/>
            </a:prstGeom>
          </p:spPr>
        </p:pic>
        <p:pic>
          <p:nvPicPr>
            <p:cNvPr id="2" name="Picture 1" descr="Screen Shot 2014-05-20 at 8.17.31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4" y="813709"/>
              <a:ext cx="8998911" cy="861833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79494" y="35512"/>
            <a:ext cx="907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Cosmology: continuum deep field cosmology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213" y="2018652"/>
            <a:ext cx="663073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Continuum survey cosmology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Weak lensing</a:t>
            </a:r>
          </a:p>
          <a:p>
            <a:pPr marL="1257300" lvl="2" indent="-342900">
              <a:spcBef>
                <a:spcPts val="600"/>
              </a:spcBef>
              <a:buFont typeface="Wingdings" charset="2"/>
              <a:buChar char="²"/>
            </a:pPr>
            <a:r>
              <a:rPr lang="en-US" sz="2000" dirty="0" smtClean="0">
                <a:solidFill>
                  <a:srgbClr val="FFFFFF"/>
                </a:solidFill>
              </a:rPr>
              <a:t>Challenge: opt/</a:t>
            </a:r>
            <a:r>
              <a:rPr lang="en-US" sz="2000" dirty="0" err="1" smtClean="0">
                <a:solidFill>
                  <a:srgbClr val="FFFFFF"/>
                </a:solidFill>
              </a:rPr>
              <a:t>nearIR</a:t>
            </a:r>
            <a:r>
              <a:rPr lang="en-US" sz="2000" dirty="0" smtClean="0">
                <a:solidFill>
                  <a:srgbClr val="FFFFFF"/>
                </a:solidFill>
              </a:rPr>
              <a:t> competition via. DES++ </a:t>
            </a:r>
          </a:p>
          <a:p>
            <a:pPr marL="1257300" lvl="2" indent="-342900">
              <a:spcBef>
                <a:spcPts val="600"/>
              </a:spcBef>
              <a:buFont typeface="Wingdings" charset="2"/>
              <a:buChar char="²"/>
            </a:pPr>
            <a:r>
              <a:rPr lang="en-US" sz="2000" dirty="0" smtClean="0">
                <a:solidFill>
                  <a:srgbClr val="FFFFFF"/>
                </a:solidFill>
              </a:rPr>
              <a:t>Systematics dominate: </a:t>
            </a:r>
            <a:r>
              <a:rPr lang="en-US" sz="2000" dirty="0" err="1" smtClean="0">
                <a:solidFill>
                  <a:srgbClr val="FFFFFF"/>
                </a:solidFill>
              </a:rPr>
              <a:t>Xcorr</a:t>
            </a:r>
            <a:r>
              <a:rPr lang="en-US" sz="2000" dirty="0" smtClean="0">
                <a:solidFill>
                  <a:srgbClr val="FFFFFF"/>
                </a:solidFill>
              </a:rPr>
              <a:t> radio/optical is key</a:t>
            </a:r>
          </a:p>
          <a:p>
            <a:pPr marL="1257300" lvl="2" indent="-342900">
              <a:spcBef>
                <a:spcPts val="600"/>
              </a:spcBef>
              <a:buFont typeface="Wingdings" charset="2"/>
              <a:buChar char="²"/>
            </a:pPr>
            <a:r>
              <a:rPr lang="en-US" sz="2000" dirty="0" smtClean="0">
                <a:solidFill>
                  <a:srgbClr val="FFFFFF"/>
                </a:solidFill>
              </a:rPr>
              <a:t>Polarization?</a:t>
            </a:r>
            <a:endParaRPr lang="en-US" sz="2000" dirty="0">
              <a:solidFill>
                <a:srgbClr val="FFFFFF"/>
              </a:solidFill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ISW</a:t>
            </a:r>
            <a:r>
              <a:rPr lang="en-US" sz="2000" dirty="0">
                <a:solidFill>
                  <a:srgbClr val="FFFFFF"/>
                </a:solidFill>
              </a:rPr>
              <a:t>: cross </a:t>
            </a:r>
            <a:r>
              <a:rPr lang="en-US" sz="2000" dirty="0" err="1">
                <a:solidFill>
                  <a:srgbClr val="FFFFFF"/>
                </a:solidFill>
              </a:rPr>
              <a:t>correl</a:t>
            </a:r>
            <a:r>
              <a:rPr lang="en-US" sz="2000" dirty="0">
                <a:solidFill>
                  <a:srgbClr val="FFFFFF"/>
                </a:solidFill>
              </a:rPr>
              <a:t> w. CMB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>
                <a:solidFill>
                  <a:srgbClr val="FFFFFF"/>
                </a:solidFill>
              </a:rPr>
              <a:t>Non-</a:t>
            </a:r>
            <a:r>
              <a:rPr lang="en-US" sz="2000" dirty="0" err="1" smtClean="0">
                <a:solidFill>
                  <a:srgbClr val="FFFFFF"/>
                </a:solidFill>
              </a:rPr>
              <a:t>Gaussianity</a:t>
            </a:r>
            <a:r>
              <a:rPr lang="en-US" sz="2000" dirty="0" smtClean="0">
                <a:solidFill>
                  <a:srgbClr val="FFFFFF"/>
                </a:solidFill>
              </a:rPr>
              <a:t>: very LSS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‘complementary</a:t>
            </a:r>
            <a:r>
              <a:rPr lang="en-US" sz="2400" dirty="0">
                <a:solidFill>
                  <a:srgbClr val="FFFFFF"/>
                </a:solidFill>
              </a:rPr>
              <a:t>’ ‘check’ ‘calibration</a:t>
            </a:r>
            <a:r>
              <a:rPr lang="en-US" sz="2400" dirty="0" smtClean="0">
                <a:solidFill>
                  <a:srgbClr val="FFFFFF"/>
                </a:solidFill>
              </a:rPr>
              <a:t>’: clarify key role SKA phase I. Emphasize unique </a:t>
            </a:r>
            <a:r>
              <a:rPr lang="en-US" sz="2400" dirty="0">
                <a:solidFill>
                  <a:srgbClr val="FFFFFF"/>
                </a:solidFill>
              </a:rPr>
              <a:t>aspects: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>
                <a:solidFill>
                  <a:srgbClr val="FFFFFF"/>
                </a:solidFill>
              </a:rPr>
              <a:t>Full Sky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Different z,  different systematics…</a:t>
            </a:r>
            <a:endParaRPr lang="en-US" sz="2000" dirty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VLASS demo role </a:t>
            </a:r>
          </a:p>
        </p:txBody>
      </p:sp>
      <p:pic>
        <p:nvPicPr>
          <p:cNvPr id="5" name="Picture 4" descr="lens.m2.0.cente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947" y="2312748"/>
            <a:ext cx="2219158" cy="22191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48688" y="2232540"/>
            <a:ext cx="33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‘Cosmic shear’ 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weak lensing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Screen Shot 2014-06-11 at 9.21.04 PM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603" y="4585378"/>
            <a:ext cx="2436254" cy="20933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42083" y="5997401"/>
            <a:ext cx="596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dirty="0" smtClean="0"/>
              <a:t>=3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708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ience book co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0" t="9695" r="10812"/>
          <a:stretch/>
        </p:blipFill>
        <p:spPr bwMode="auto">
          <a:xfrm>
            <a:off x="7486316" y="44922"/>
            <a:ext cx="1594602" cy="202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0588" y="179294"/>
            <a:ext cx="72165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2004 KSP: spirit and spin-offs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20" y="3775915"/>
            <a:ext cx="84417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FFFFFF"/>
                </a:solidFill>
              </a:rPr>
              <a:t>P</a:t>
            </a:r>
            <a:r>
              <a:rPr lang="en-US" sz="2400" dirty="0" smtClean="0">
                <a:solidFill>
                  <a:srgbClr val="FFFFFF"/>
                </a:solidFill>
              </a:rPr>
              <a:t>ath-finders were big part of original goal (to me): in itself, a major victory! Midst of revolution – SKA ultimate expression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Low: </a:t>
            </a:r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r>
              <a:rPr lang="en-US" sz="2400" dirty="0" smtClean="0">
                <a:solidFill>
                  <a:srgbClr val="FFFFFF"/>
                </a:solidFill>
              </a:rPr>
              <a:t> – LOFAR, MWA, PAPER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Mid: Pulsar timing arrays – </a:t>
            </a:r>
            <a:r>
              <a:rPr lang="en-US" sz="2400" dirty="0" err="1" smtClean="0">
                <a:solidFill>
                  <a:srgbClr val="FFFFFF"/>
                </a:solidFill>
              </a:rPr>
              <a:t>NANOgrav</a:t>
            </a:r>
            <a:r>
              <a:rPr lang="en-US" sz="2400" dirty="0" smtClean="0">
                <a:solidFill>
                  <a:srgbClr val="FFFFFF"/>
                </a:solidFill>
              </a:rPr>
              <a:t>, EPTA, IPTA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Mid: Survey instruments – ASKAP, </a:t>
            </a:r>
            <a:r>
              <a:rPr lang="en-US" sz="2400" dirty="0" err="1" smtClean="0">
                <a:solidFill>
                  <a:srgbClr val="FFFFFF"/>
                </a:solidFill>
              </a:rPr>
              <a:t>MeerKAT</a:t>
            </a:r>
            <a:r>
              <a:rPr lang="en-US" sz="2400" dirty="0" smtClean="0">
                <a:solidFill>
                  <a:srgbClr val="FFFFFF"/>
                </a:solidFill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</a:rPr>
              <a:t>Apertif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High: </a:t>
            </a:r>
            <a:r>
              <a:rPr lang="en-US" sz="2400" dirty="0" err="1" smtClean="0">
                <a:solidFill>
                  <a:srgbClr val="FFFFFF"/>
                </a:solidFill>
              </a:rPr>
              <a:t>Jansky</a:t>
            </a:r>
            <a:r>
              <a:rPr lang="en-US" sz="2400" dirty="0" smtClean="0">
                <a:solidFill>
                  <a:srgbClr val="FFFFFF"/>
                </a:solidFill>
              </a:rPr>
              <a:t> Very Large Array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336" y="1674475"/>
            <a:ext cx="87704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Key science project criteria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Address important questions in fundamental astrophysics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Unique to SKA/radio (can’t be done any other way), or SKA plays crucial complementary role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Excites broader communities and </a:t>
            </a:r>
            <a:r>
              <a:rPr lang="en-US" sz="2400" i="1" dirty="0" smtClean="0">
                <a:solidFill>
                  <a:srgbClr val="FFFFFF"/>
                </a:solidFill>
              </a:rPr>
              <a:t>funding agencies</a:t>
            </a:r>
          </a:p>
        </p:txBody>
      </p:sp>
    </p:spTree>
    <p:extLst>
      <p:ext uri="{BB962C8B-B14F-4D97-AF65-F5344CB8AC3E}">
        <p14:creationId xmlns:p14="http://schemas.microsoft.com/office/powerpoint/2010/main" val="239712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4-06-12 at 3.32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901" y="1746296"/>
            <a:ext cx="3304660" cy="2667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0965" y="551392"/>
            <a:ext cx="8998911" cy="1166682"/>
            <a:chOff x="40965" y="203081"/>
            <a:chExt cx="8998911" cy="1166682"/>
          </a:xfrm>
        </p:grpSpPr>
        <p:pic>
          <p:nvPicPr>
            <p:cNvPr id="4" name="Picture 3" descr="Screen Shot 2014-05-20 at 8.18.16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203081"/>
              <a:ext cx="8998911" cy="623778"/>
            </a:xfrm>
            <a:prstGeom prst="rect">
              <a:avLst/>
            </a:prstGeom>
          </p:spPr>
        </p:pic>
        <p:pic>
          <p:nvPicPr>
            <p:cNvPr id="5" name="Picture 4" descr="Screen Shot 2014-05-20 at 8.17.43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816191"/>
              <a:ext cx="8998910" cy="553572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9494" y="35512"/>
            <a:ext cx="907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Cradle of life: search for exobiology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114440"/>
            <a:ext cx="8558613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Steady progress w. GBT, ALMA, IRAM…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SKA Phase I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Pre-biotic molecules: 14GHz big step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SETI: Airport radar at 10pc – 10</a:t>
            </a:r>
            <a:r>
              <a:rPr lang="en-US" sz="2000" baseline="30000" dirty="0">
                <a:solidFill>
                  <a:srgbClr val="FFFFFF"/>
                </a:solidFill>
              </a:rPr>
              <a:t>5</a:t>
            </a:r>
            <a:r>
              <a:rPr lang="en-US" sz="2000" dirty="0" smtClean="0">
                <a:solidFill>
                  <a:srgbClr val="FFFFFF"/>
                </a:solidFill>
              </a:rPr>
              <a:t> stars! 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9" name="Picture 8" descr="E and Z-ethanimine 101-000-2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51247" y="4421125"/>
            <a:ext cx="3081421" cy="2428232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6" cstate="print"/>
          <a:srcRect l="23747" t="21136" r="31674" b="28864"/>
          <a:stretch>
            <a:fillRect/>
          </a:stretch>
        </p:blipFill>
        <p:spPr bwMode="auto">
          <a:xfrm>
            <a:off x="3056910" y="4461972"/>
            <a:ext cx="2681706" cy="234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697392" y="4435236"/>
            <a:ext cx="1590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Ethanimine</a:t>
            </a:r>
            <a:r>
              <a:rPr lang="en-US" sz="1600" dirty="0" smtClean="0"/>
              <a:t> amino acid precursor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29969" y="4435236"/>
            <a:ext cx="1657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PRIMOS on GBT 18.5GHz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62889" y="2074333"/>
            <a:ext cx="244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Glycine 3 – 15GHz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02778" y="4943067"/>
            <a:ext cx="1072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SETI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2" name="Picture 11" descr="extraterrestrial-lif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43" y="4511096"/>
            <a:ext cx="2871233" cy="216446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5155340" y="5589398"/>
            <a:ext cx="1297513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710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965" y="537281"/>
            <a:ext cx="8998911" cy="1166682"/>
            <a:chOff x="40965" y="203081"/>
            <a:chExt cx="8998911" cy="1166682"/>
          </a:xfrm>
        </p:grpSpPr>
        <p:pic>
          <p:nvPicPr>
            <p:cNvPr id="4" name="Picture 3" descr="Screen Shot 2014-05-20 at 8.18.16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203081"/>
              <a:ext cx="8998911" cy="623778"/>
            </a:xfrm>
            <a:prstGeom prst="rect">
              <a:avLst/>
            </a:prstGeom>
          </p:spPr>
        </p:pic>
        <p:pic>
          <p:nvPicPr>
            <p:cNvPr id="5" name="Picture 4" descr="Screen Shot 2014-05-20 at 8.17.43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816191"/>
              <a:ext cx="8998910" cy="553572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9494" y="35512"/>
            <a:ext cx="907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Cradle of life: planet formation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8695" y="1774291"/>
            <a:ext cx="863600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err="1" smtClean="0">
                <a:solidFill>
                  <a:srgbClr val="FFFFFF"/>
                </a:solidFill>
              </a:rPr>
              <a:t>Exoplanets</a:t>
            </a:r>
            <a:r>
              <a:rPr lang="en-US" sz="2400" dirty="0" smtClean="0">
                <a:solidFill>
                  <a:srgbClr val="FFFFFF"/>
                </a:solidFill>
              </a:rPr>
              <a:t>: biggest growth area (by far) in modern astrophysics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PP disks: Great progress w. ALMA, JVLA, </a:t>
            </a:r>
            <a:r>
              <a:rPr lang="en-US" sz="2400" dirty="0" err="1" smtClean="0">
                <a:solidFill>
                  <a:srgbClr val="FFFFFF"/>
                </a:solidFill>
              </a:rPr>
              <a:t>Bure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SKA I: </a:t>
            </a:r>
            <a:r>
              <a:rPr lang="en-US" sz="2400" dirty="0" err="1" smtClean="0">
                <a:solidFill>
                  <a:srgbClr val="FFFFFF"/>
                </a:solidFill>
              </a:rPr>
              <a:t>gotta</a:t>
            </a:r>
            <a:r>
              <a:rPr lang="en-US" sz="2400" dirty="0" smtClean="0">
                <a:solidFill>
                  <a:srgbClr val="FFFFFF"/>
                </a:solidFill>
              </a:rPr>
              <a:t> make this connection (band 5)!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Grain growth: </a:t>
            </a:r>
            <a:r>
              <a:rPr lang="en-US" sz="2000" dirty="0" err="1" smtClean="0">
                <a:solidFill>
                  <a:srgbClr val="FFFFFF"/>
                </a:solidFill>
              </a:rPr>
              <a:t>peebles</a:t>
            </a:r>
            <a:r>
              <a:rPr lang="en-US" sz="2000" dirty="0" smtClean="0">
                <a:solidFill>
                  <a:srgbClr val="FFFFFF"/>
                </a:solidFill>
              </a:rPr>
              <a:t> to rocks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Planetary magnetic fields: </a:t>
            </a:r>
            <a:r>
              <a:rPr lang="en-US" sz="2000" dirty="0" err="1" smtClean="0">
                <a:solidFill>
                  <a:srgbClr val="FFFFFF"/>
                </a:solidFill>
              </a:rPr>
              <a:t>auroral</a:t>
            </a:r>
            <a:r>
              <a:rPr lang="en-US" sz="2000" dirty="0" smtClean="0">
                <a:solidFill>
                  <a:srgbClr val="FFFFFF"/>
                </a:solidFill>
              </a:rPr>
              <a:t> emission – key to life!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14GHz provides critical complementarity, pulls in ALMA/JVLA community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30GHz (band 5+) puts SKA I way out in front!</a:t>
            </a:r>
          </a:p>
        </p:txBody>
      </p:sp>
      <p:pic>
        <p:nvPicPr>
          <p:cNvPr id="11" name="Picture 10" descr="Screen Shot 2013-08-23 at 3.29.1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1816"/>
            <a:ext cx="4117474" cy="17574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1591" y="4669561"/>
            <a:ext cx="431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ALMA CO snow line in solar nebular analog</a:t>
            </a:r>
            <a:endParaRPr lang="en-US" dirty="0"/>
          </a:p>
        </p:txBody>
      </p:sp>
      <p:pic>
        <p:nvPicPr>
          <p:cNvPr id="9" name="Picture 8" descr="Screen Shot 2014-06-13 at 12.14.4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098" y="4277979"/>
            <a:ext cx="2968638" cy="257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4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6706" y="179294"/>
            <a:ext cx="7560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Editorial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767" y="626538"/>
            <a:ext cx="8768456" cy="6217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err="1" smtClean="0">
                <a:solidFill>
                  <a:srgbClr val="FFFFFF"/>
                </a:solidFill>
              </a:rPr>
              <a:t>Rebaseline</a:t>
            </a:r>
            <a:r>
              <a:rPr lang="en-US" sz="2400" dirty="0">
                <a:solidFill>
                  <a:srgbClr val="FFFFFF"/>
                </a:solidFill>
              </a:rPr>
              <a:t>: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Configuration </a:t>
            </a:r>
          </a:p>
          <a:p>
            <a:pPr marL="1257300" lvl="2" indent="-342900">
              <a:spcBef>
                <a:spcPts val="600"/>
              </a:spcBef>
              <a:buFont typeface="Wingdings" charset="2"/>
              <a:buChar char="²"/>
            </a:pPr>
            <a:r>
              <a:rPr lang="en-US" sz="2000" dirty="0" smtClean="0">
                <a:solidFill>
                  <a:srgbClr val="FFFFFF"/>
                </a:solidFill>
              </a:rPr>
              <a:t>3000 </a:t>
            </a:r>
            <a:r>
              <a:rPr lang="en-US" sz="2000" dirty="0">
                <a:solidFill>
                  <a:srgbClr val="FFFFFF"/>
                </a:solidFill>
              </a:rPr>
              <a:t>km easy </a:t>
            </a:r>
            <a:r>
              <a:rPr lang="en-US" sz="2000" dirty="0" smtClean="0">
                <a:solidFill>
                  <a:srgbClr val="FFFFFF"/>
                </a:solidFill>
              </a:rPr>
              <a:t>(even few out</a:t>
            </a:r>
            <a:r>
              <a:rPr lang="en-US" sz="2000" dirty="0">
                <a:solidFill>
                  <a:srgbClr val="FFFFFF"/>
                </a:solidFill>
              </a:rPr>
              <a:t>-</a:t>
            </a:r>
            <a:r>
              <a:rPr lang="en-US" sz="2000" dirty="0" smtClean="0">
                <a:solidFill>
                  <a:srgbClr val="FFFFFF"/>
                </a:solidFill>
              </a:rPr>
              <a:t>riggers gives great science)  </a:t>
            </a:r>
          </a:p>
          <a:p>
            <a:pPr marL="1257300" lvl="2" indent="-342900">
              <a:spcBef>
                <a:spcPts val="600"/>
              </a:spcBef>
              <a:buFont typeface="Wingdings" charset="2"/>
              <a:buChar char="²"/>
            </a:pPr>
            <a:r>
              <a:rPr lang="en-US" sz="2000" dirty="0" smtClean="0">
                <a:solidFill>
                  <a:srgbClr val="FFFFFF"/>
                </a:solidFill>
              </a:rPr>
              <a:t>Balance 3km </a:t>
            </a:r>
            <a:r>
              <a:rPr lang="en-US" sz="2000" dirty="0">
                <a:solidFill>
                  <a:srgbClr val="FFFFFF"/>
                </a:solidFill>
              </a:rPr>
              <a:t>– 300km: </a:t>
            </a:r>
            <a:r>
              <a:rPr lang="en-US" sz="2000" dirty="0" smtClean="0">
                <a:solidFill>
                  <a:srgbClr val="FFFFFF"/>
                </a:solidFill>
              </a:rPr>
              <a:t>harder</a:t>
            </a:r>
            <a:endParaRPr lang="en-US" sz="2000" dirty="0">
              <a:solidFill>
                <a:srgbClr val="FFFFFF"/>
              </a:solidFill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Band 5 </a:t>
            </a:r>
            <a:r>
              <a:rPr lang="en-US" sz="2000" dirty="0" smtClean="0">
                <a:solidFill>
                  <a:srgbClr val="FFFFFF"/>
                </a:solidFill>
                <a:sym typeface="Wingdings"/>
              </a:rPr>
              <a:t> make thermal/planet connection</a:t>
            </a:r>
            <a:r>
              <a:rPr lang="en-US" sz="2000" dirty="0">
                <a:solidFill>
                  <a:srgbClr val="FFFFFF"/>
                </a:solidFill>
                <a:sym typeface="Wingdings"/>
              </a:rPr>
              <a:t>!</a:t>
            </a:r>
            <a:endParaRPr lang="en-US" sz="2000" dirty="0" smtClean="0">
              <a:solidFill>
                <a:srgbClr val="FFFFFF"/>
              </a:solidFill>
              <a:sym typeface="Wingdings"/>
            </a:endParaRPr>
          </a:p>
          <a:p>
            <a:pPr marL="1257300" lvl="2" indent="-342900">
              <a:spcBef>
                <a:spcPts val="600"/>
              </a:spcBef>
              <a:buFont typeface="Wingdings" charset="2"/>
              <a:buChar char="²"/>
            </a:pPr>
            <a:r>
              <a:rPr lang="en-US" sz="2000" dirty="0" smtClean="0">
                <a:solidFill>
                  <a:srgbClr val="FFFFFF"/>
                </a:solidFill>
                <a:sym typeface="Wingdings"/>
              </a:rPr>
              <a:t>PP disks, </a:t>
            </a:r>
            <a:r>
              <a:rPr lang="en-US" sz="2000" dirty="0" err="1" smtClean="0">
                <a:solidFill>
                  <a:srgbClr val="FFFFFF"/>
                </a:solidFill>
                <a:sym typeface="Wingdings"/>
              </a:rPr>
              <a:t>exobio</a:t>
            </a:r>
            <a:r>
              <a:rPr lang="en-US" sz="2000" dirty="0" smtClean="0">
                <a:solidFill>
                  <a:srgbClr val="FFFFFF"/>
                </a:solidFill>
                <a:sym typeface="Wingdings"/>
              </a:rPr>
              <a:t>, high z CO, GC Pulsars, Transients, Cont. DF…</a:t>
            </a:r>
          </a:p>
          <a:p>
            <a:pPr marL="1257300" lvl="2" indent="-342900">
              <a:spcBef>
                <a:spcPts val="600"/>
              </a:spcBef>
              <a:buFont typeface="Wingdings" charset="2"/>
              <a:buChar char="²"/>
            </a:pPr>
            <a:r>
              <a:rPr lang="en-US" sz="2000" dirty="0" smtClean="0">
                <a:solidFill>
                  <a:srgbClr val="FFFFFF"/>
                </a:solidFill>
                <a:sym typeface="Wingdings"/>
              </a:rPr>
              <a:t>Band 5+:  why stop at 14? 30 GHz brings exponential gains 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  <a:sym typeface="Wingdings"/>
              </a:rPr>
              <a:t>Don’t risk killer apps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  <a:sym typeface="Wingdings"/>
              </a:rPr>
              <a:t>Commensal critical: alternative spigots = alternative funding sources?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>
                <a:solidFill>
                  <a:srgbClr val="FFFFFF"/>
                </a:solidFill>
              </a:rPr>
              <a:t>Many 10</a:t>
            </a:r>
            <a:r>
              <a:rPr lang="en-US" sz="2000" baseline="30000" dirty="0">
                <a:solidFill>
                  <a:srgbClr val="FFFFFF"/>
                </a:solidFill>
              </a:rPr>
              <a:t>4 </a:t>
            </a:r>
            <a:r>
              <a:rPr lang="en-US" sz="2000" dirty="0" err="1">
                <a:solidFill>
                  <a:srgbClr val="FFFFFF"/>
                </a:solidFill>
              </a:rPr>
              <a:t>hr</a:t>
            </a:r>
            <a:r>
              <a:rPr lang="en-US" sz="2000" dirty="0">
                <a:solidFill>
                  <a:srgbClr val="FFFFFF"/>
                </a:solidFill>
              </a:rPr>
              <a:t> surveys discussed, most with Mid-Dish</a:t>
            </a:r>
            <a:r>
              <a:rPr lang="en-US" sz="2000" dirty="0" smtClean="0">
                <a:solidFill>
                  <a:srgbClr val="FFFFFF"/>
                </a:solidFill>
              </a:rPr>
              <a:t>?</a:t>
            </a: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What was missing: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Masers disks and H</a:t>
            </a:r>
            <a:r>
              <a:rPr lang="en-US" sz="2000" baseline="-25000" dirty="0" smtClean="0">
                <a:solidFill>
                  <a:srgbClr val="FFFFFF"/>
                </a:solidFill>
              </a:rPr>
              <a:t>o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Astrometry: Gal structure, local group motions…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>
                <a:solidFill>
                  <a:srgbClr val="FFFFFF"/>
                </a:solidFill>
              </a:rPr>
              <a:t>Solar system: </a:t>
            </a:r>
            <a:r>
              <a:rPr lang="en-US" sz="2000" dirty="0" smtClean="0">
                <a:solidFill>
                  <a:srgbClr val="FFFFFF"/>
                </a:solidFill>
              </a:rPr>
              <a:t>Sun, </a:t>
            </a:r>
            <a:r>
              <a:rPr lang="en-US" sz="2000" dirty="0">
                <a:solidFill>
                  <a:srgbClr val="FFFFFF"/>
                </a:solidFill>
              </a:rPr>
              <a:t>radar, KPO, atmospheres,  </a:t>
            </a:r>
            <a:r>
              <a:rPr lang="en-US" sz="2000" dirty="0" smtClean="0">
                <a:solidFill>
                  <a:srgbClr val="FFFFFF"/>
                </a:solidFill>
              </a:rPr>
              <a:t>comets, space weather/ionosphere. High profile since </a:t>
            </a:r>
            <a:r>
              <a:rPr lang="en-US" sz="2000" dirty="0" err="1" smtClean="0">
                <a:solidFill>
                  <a:srgbClr val="FFFFFF"/>
                </a:solidFill>
              </a:rPr>
              <a:t>exoplanet</a:t>
            </a:r>
            <a:r>
              <a:rPr lang="en-US" sz="2000" dirty="0" smtClean="0">
                <a:solidFill>
                  <a:srgbClr val="FFFFFF"/>
                </a:solidFill>
              </a:rPr>
              <a:t> revolution</a:t>
            </a:r>
            <a:endParaRPr lang="en-US" sz="2000" dirty="0">
              <a:solidFill>
                <a:schemeClr val="bg1"/>
              </a:solidFill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Telemetry</a:t>
            </a:r>
            <a:r>
              <a:rPr lang="en-US" sz="2000" dirty="0">
                <a:solidFill>
                  <a:srgbClr val="FFFFFF"/>
                </a:solidFill>
              </a:rPr>
              <a:t>: what happened to movies from Mars (high)</a:t>
            </a:r>
            <a:r>
              <a:rPr lang="en-US" sz="2000" dirty="0" smtClean="0">
                <a:solidFill>
                  <a:srgbClr val="FFFFFF"/>
                </a:solidFill>
              </a:rPr>
              <a:t>?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51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6706" y="179294"/>
            <a:ext cx="7560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Editorial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2759" y="428196"/>
            <a:ext cx="8520403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Bef>
                <a:spcPts val="600"/>
              </a:spcBef>
              <a:buFont typeface="Arial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‘You can have it all, but not all at once’: solicit parallel funding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continuously, </a:t>
            </a:r>
            <a:r>
              <a:rPr lang="en-US" sz="2400" dirty="0" err="1" smtClean="0">
                <a:solidFill>
                  <a:srgbClr val="FFFFFF"/>
                </a:solidFill>
              </a:rPr>
              <a:t>eg</a:t>
            </a:r>
            <a:r>
              <a:rPr lang="en-US" sz="2400" dirty="0">
                <a:solidFill>
                  <a:srgbClr val="FFFFFF"/>
                </a:solidFill>
              </a:rPr>
              <a:t>. ALMA development program, new </a:t>
            </a:r>
            <a:r>
              <a:rPr lang="en-US" sz="2400" dirty="0" smtClean="0">
                <a:solidFill>
                  <a:srgbClr val="FFFFFF"/>
                </a:solidFill>
              </a:rPr>
              <a:t>partners, data spigots… =&gt; requires flexibility in initial design</a:t>
            </a:r>
            <a:endParaRPr lang="en-US" sz="2400" dirty="0">
              <a:solidFill>
                <a:srgbClr val="FFFFFF"/>
              </a:solidFill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PW’s ‘Unknowns’: </a:t>
            </a:r>
            <a:r>
              <a:rPr lang="en-US" sz="2400" dirty="0">
                <a:solidFill>
                  <a:schemeClr val="bg1"/>
                </a:solidFill>
              </a:rPr>
              <a:t>hard sell at </a:t>
            </a:r>
            <a:r>
              <a:rPr lang="en-US" sz="2400" dirty="0" smtClean="0">
                <a:solidFill>
                  <a:schemeClr val="bg1"/>
                </a:solidFill>
              </a:rPr>
              <a:t>time. </a:t>
            </a:r>
            <a:r>
              <a:rPr lang="en-US" sz="2400" dirty="0">
                <a:solidFill>
                  <a:schemeClr val="bg1"/>
                </a:solidFill>
              </a:rPr>
              <a:t>P</a:t>
            </a:r>
            <a:r>
              <a:rPr lang="en-US" sz="2400" dirty="0" smtClean="0">
                <a:solidFill>
                  <a:schemeClr val="bg1"/>
                </a:solidFill>
              </a:rPr>
              <a:t>hysics torqued </a:t>
            </a:r>
            <a:r>
              <a:rPr lang="en-US" sz="2400" dirty="0">
                <a:solidFill>
                  <a:schemeClr val="bg1"/>
                </a:solidFill>
              </a:rPr>
              <a:t>astronomy to experiments (</a:t>
            </a:r>
            <a:r>
              <a:rPr lang="en-US" sz="2400" dirty="0" smtClean="0">
                <a:solidFill>
                  <a:schemeClr val="bg1"/>
                </a:solidFill>
              </a:rPr>
              <a:t>DETF, </a:t>
            </a:r>
            <a:r>
              <a:rPr lang="en-US" sz="2400" dirty="0">
                <a:solidFill>
                  <a:schemeClr val="bg1"/>
                </a:solidFill>
              </a:rPr>
              <a:t>Turner </a:t>
            </a:r>
            <a:r>
              <a:rPr lang="en-US" sz="2400" dirty="0" smtClean="0">
                <a:solidFill>
                  <a:schemeClr val="bg1"/>
                </a:solidFill>
              </a:rPr>
              <a:t>MPS…)</a:t>
            </a:r>
            <a:r>
              <a:rPr lang="en-US" sz="2400" dirty="0">
                <a:solidFill>
                  <a:schemeClr val="bg1"/>
                </a:solidFill>
              </a:rPr>
              <a:t>. Pendulum swinging </a:t>
            </a:r>
            <a:r>
              <a:rPr lang="en-US" sz="2400" dirty="0" smtClean="0">
                <a:solidFill>
                  <a:schemeClr val="bg1"/>
                </a:solidFill>
              </a:rPr>
              <a:t>back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general facilities may be back in vogue?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RB’s ‘left-</a:t>
            </a:r>
            <a:r>
              <a:rPr lang="en-US" sz="2400" dirty="0" smtClean="0">
                <a:solidFill>
                  <a:schemeClr val="bg1"/>
                </a:solidFill>
              </a:rPr>
              <a:t>field’</a:t>
            </a:r>
            <a:r>
              <a:rPr lang="en-US" sz="2400" dirty="0" smtClean="0">
                <a:solidFill>
                  <a:schemeClr val="bg1"/>
                </a:solidFill>
              </a:rPr>
              <a:t>: after 10yrs, </a:t>
            </a:r>
            <a:r>
              <a:rPr lang="en-US" sz="2400" dirty="0">
                <a:solidFill>
                  <a:schemeClr val="bg1"/>
                </a:solidFill>
              </a:rPr>
              <a:t>most ideas fit nicely into SWG/</a:t>
            </a:r>
            <a:r>
              <a:rPr lang="en-US" sz="2400" dirty="0" smtClean="0">
                <a:solidFill>
                  <a:schemeClr val="bg1"/>
                </a:solidFill>
              </a:rPr>
              <a:t>KSP. Encouraging, but </a:t>
            </a:r>
            <a:r>
              <a:rPr lang="en-US" sz="2400" dirty="0">
                <a:solidFill>
                  <a:schemeClr val="bg1"/>
                </a:solidFill>
              </a:rPr>
              <a:t>possibly disconcerting – where are really new ideas? </a:t>
            </a:r>
            <a:r>
              <a:rPr lang="en-US" sz="2400" dirty="0" smtClean="0">
                <a:solidFill>
                  <a:schemeClr val="bg1"/>
                </a:solidFill>
              </a:rPr>
              <a:t>I don’t </a:t>
            </a:r>
            <a:r>
              <a:rPr lang="en-US" sz="2400" dirty="0">
                <a:solidFill>
                  <a:schemeClr val="bg1"/>
                </a:solidFill>
              </a:rPr>
              <a:t>complete agree: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FRBs + cosmology, BAO via IM</a:t>
            </a:r>
            <a:r>
              <a:rPr lang="en-US" sz="2000" dirty="0" smtClean="0">
                <a:solidFill>
                  <a:schemeClr val="bg1"/>
                </a:solidFill>
              </a:rPr>
              <a:t>, Continuum </a:t>
            </a:r>
            <a:r>
              <a:rPr lang="en-US" sz="2000" dirty="0" err="1" smtClean="0">
                <a:solidFill>
                  <a:schemeClr val="bg1"/>
                </a:solidFill>
              </a:rPr>
              <a:t>cosmo</a:t>
            </a:r>
            <a:r>
              <a:rPr lang="en-US" sz="2000" dirty="0" smtClean="0">
                <a:solidFill>
                  <a:schemeClr val="bg1"/>
                </a:solidFill>
              </a:rPr>
              <a:t>., </a:t>
            </a:r>
            <a:r>
              <a:rPr lang="en-US" sz="2000" dirty="0">
                <a:solidFill>
                  <a:schemeClr val="bg1"/>
                </a:solidFill>
              </a:rPr>
              <a:t>Dark ages…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chemeClr val="bg1"/>
                </a:solidFill>
              </a:rPr>
              <a:t>Planets (rocks, B fields…)   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Exploit youthful creativity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Make full use of path-finders: revolution is already in progress!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8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9084" y="146201"/>
            <a:ext cx="7214229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SKA phase I</a:t>
            </a:r>
          </a:p>
          <a:p>
            <a:pPr algn="ctr">
              <a:spcBef>
                <a:spcPts val="6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Can we sell a $1B observatory: Yes!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974" y="1177252"/>
            <a:ext cx="8301791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Killer apps 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Pulsars and gravity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Imaging </a:t>
            </a:r>
            <a:r>
              <a:rPr lang="en-US" sz="2000" dirty="0" err="1" smtClean="0">
                <a:solidFill>
                  <a:srgbClr val="FFFFFF"/>
                </a:solidFill>
              </a:rPr>
              <a:t>reionization</a:t>
            </a:r>
            <a:r>
              <a:rPr lang="en-US" sz="2000" dirty="0" smtClean="0">
                <a:solidFill>
                  <a:srgbClr val="FFFFFF"/>
                </a:solidFill>
              </a:rPr>
              <a:t>, first light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Foundational applications for radio astronomy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Magnetism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Milky way and nearby galaxies: star formation, cool gas, cosmic web…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 Galaxy formation (SFHU, cool gas, DM, B…)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AGN, high energy sources, synoptic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surveys…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Possible game changers (high risk/high return)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FRBs: as profound as pulsars!?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BAO/IM and other cosmology apps: beat the Boss?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Dark ages and linear  HI 21cm cosmology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err="1" smtClean="0">
                <a:solidFill>
                  <a:srgbClr val="FFFFFF"/>
                </a:solidFill>
              </a:rPr>
              <a:t>Exoplanets</a:t>
            </a:r>
            <a:r>
              <a:rPr lang="en-US" sz="2000" dirty="0" smtClean="0">
                <a:solidFill>
                  <a:srgbClr val="FFFFFF"/>
                </a:solidFill>
              </a:rPr>
              <a:t>/biology: band 5+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FFFFFF"/>
                </a:solidFill>
              </a:rPr>
              <a:t>SETI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9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9059" y="1119050"/>
            <a:ext cx="3451411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Cradle of life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Strong fields test of gravity using pulsars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Origin, </a:t>
            </a:r>
            <a:r>
              <a:rPr lang="en-US" sz="2400" dirty="0" err="1" smtClean="0">
                <a:solidFill>
                  <a:srgbClr val="FFFFFF"/>
                </a:solidFill>
              </a:rPr>
              <a:t>Evol</a:t>
            </a:r>
            <a:r>
              <a:rPr lang="en-US" sz="2400" dirty="0" smtClean="0">
                <a:solidFill>
                  <a:srgbClr val="FFFFFF"/>
                </a:solidFill>
              </a:rPr>
              <a:t>. Cosmic Magnetism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Galaxy evolution, Cosmology, Dark Energy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Probing Dark Ages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62696" y="1104109"/>
            <a:ext cx="312271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Cradle of Life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Pulsars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Cosmic Magnetism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Continuum surveys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HI science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Cosmology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Cosmic Dawn/</a:t>
            </a:r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Time Domain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719292" y="1373050"/>
            <a:ext cx="2913529" cy="1494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242235" y="1791403"/>
            <a:ext cx="2420461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242235" y="2272500"/>
            <a:ext cx="2363694" cy="34066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823882" y="2717757"/>
            <a:ext cx="2838814" cy="74705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826870" y="3111456"/>
            <a:ext cx="2835826" cy="371266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811928" y="3452840"/>
            <a:ext cx="2913529" cy="116563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047999" y="4050479"/>
            <a:ext cx="2617694" cy="519983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242235" y="2675907"/>
            <a:ext cx="2423458" cy="4185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78354" y="726663"/>
            <a:ext cx="1464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KSP 2004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02414" y="729297"/>
            <a:ext cx="1745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SWG 2014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6632" y="106944"/>
            <a:ext cx="6176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Mapping: 2004 to 2014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85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12230" y="4480038"/>
            <a:ext cx="440764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SF = Science Facility. Major progress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SD = Science Demonstrator. Some progress in KSP, inform phase II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TD = Technical Demonstrator. Minor progress in KSP, inform phase II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N/A = No progress in KSP w. phase I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77" y="4468083"/>
            <a:ext cx="44076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Mid-Dish: 0.35 – 3 GHz (maybe 14GHz?)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Mid-Survey: 0.35 – 1.7 GHz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High: 10 to 40 GHz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Low: 50 to 350MHz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2" name="Picture 1" descr="Screen Shot 2014-05-19 at 1.48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21"/>
            <a:ext cx="9144000" cy="38415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6892" y="46466"/>
            <a:ext cx="605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KSP/Phase I score card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799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104" y="0"/>
            <a:ext cx="8984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Pulsar timing: Double precision gravity and neutron star </a:t>
            </a:r>
            <a:r>
              <a:rPr lang="en-US" sz="2800" dirty="0" err="1" smtClean="0">
                <a:solidFill>
                  <a:srgbClr val="FFFFFF"/>
                </a:solidFill>
              </a:rPr>
              <a:t>EoS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0104" y="497177"/>
            <a:ext cx="8999772" cy="1457982"/>
            <a:chOff x="40104" y="203081"/>
            <a:chExt cx="8999772" cy="1457982"/>
          </a:xfrm>
        </p:grpSpPr>
        <p:pic>
          <p:nvPicPr>
            <p:cNvPr id="4" name="Picture 3" descr="Screen Shot 2014-05-20 at 8.18.16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203081"/>
              <a:ext cx="8998911" cy="623778"/>
            </a:xfrm>
            <a:prstGeom prst="rect">
              <a:avLst/>
            </a:prstGeom>
          </p:spPr>
        </p:pic>
        <p:pic>
          <p:nvPicPr>
            <p:cNvPr id="2" name="Picture 1" descr="Screen Shot 2014-05-20 at 8.16.31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04" y="800123"/>
              <a:ext cx="8999772" cy="86094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 bwMode="auto">
          <a:xfrm>
            <a:off x="0" y="2331418"/>
            <a:ext cx="5267158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cs typeface="Times New Roman"/>
              </a:rPr>
              <a:t>Strong field gravity</a:t>
            </a:r>
            <a:r>
              <a:rPr lang="en-US" sz="2400" dirty="0" smtClean="0">
                <a:solidFill>
                  <a:srgbClr val="FFFFFF"/>
                </a:solidFill>
                <a:cs typeface="Times New Roman"/>
                <a:sym typeface="Wingdings"/>
              </a:rPr>
              <a:t>: GR validity to </a:t>
            </a:r>
            <a:r>
              <a:rPr lang="en-US" sz="2400" dirty="0">
                <a:solidFill>
                  <a:srgbClr val="FFFFFF"/>
                </a:solidFill>
                <a:cs typeface="Times New Roman"/>
                <a:sym typeface="Wingdings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cs typeface="Times New Roman"/>
                <a:sym typeface="Wingdings"/>
              </a:rPr>
              <a:t>better than 0.01%</a:t>
            </a:r>
            <a:endParaRPr lang="en-US" sz="2400" dirty="0" smtClean="0">
              <a:solidFill>
                <a:schemeClr val="bg1"/>
              </a:solidFill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cs typeface="Times New Roman"/>
              </a:rPr>
              <a:t>Triple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MSP system </a:t>
            </a:r>
            <a:r>
              <a:rPr lang="en-US" sz="2400" dirty="0" smtClean="0">
                <a:solidFill>
                  <a:srgbClr val="FFFFFF"/>
                </a:solidFill>
                <a:cs typeface="Times New Roman"/>
              </a:rPr>
              <a:t>will provide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best test ever of the Strong Equivalence </a:t>
            </a:r>
            <a:r>
              <a:rPr lang="en-US" sz="2400" dirty="0" smtClean="0">
                <a:solidFill>
                  <a:srgbClr val="FFFFFF"/>
                </a:solidFill>
                <a:cs typeface="Times New Roman"/>
              </a:rPr>
              <a:t>Principle, 20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-</a:t>
            </a:r>
            <a:r>
              <a:rPr lang="en-US" sz="2400" dirty="0" smtClean="0">
                <a:solidFill>
                  <a:srgbClr val="FFFFFF"/>
                </a:solidFill>
                <a:cs typeface="Times New Roman"/>
              </a:rPr>
              <a:t>100 x Lunar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l</a:t>
            </a:r>
            <a:r>
              <a:rPr lang="en-US" sz="2400" dirty="0" smtClean="0">
                <a:solidFill>
                  <a:srgbClr val="FFFFFF"/>
                </a:solidFill>
                <a:cs typeface="Times New Roman"/>
              </a:rPr>
              <a:t>aser ranging  </a:t>
            </a:r>
            <a:r>
              <a:rPr lang="en-US" sz="2400" b="1" dirty="0"/>
              <a:t> </a:t>
            </a:r>
            <a:r>
              <a:rPr lang="en-US" sz="2400" dirty="0" smtClean="0"/>
              <a:t>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cs typeface="Times New Roman"/>
              </a:rPr>
              <a:t>Physics challenge – neutron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star </a:t>
            </a:r>
            <a:r>
              <a:rPr lang="en-US" sz="2400" dirty="0" err="1">
                <a:solidFill>
                  <a:srgbClr val="FFFFFF"/>
                </a:solidFill>
                <a:cs typeface="Times New Roman"/>
              </a:rPr>
              <a:t>EoS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: </a:t>
            </a:r>
            <a:r>
              <a:rPr lang="en-US" sz="2400" dirty="0" smtClean="0">
                <a:solidFill>
                  <a:srgbClr val="FFFFFF"/>
                </a:solidFill>
                <a:cs typeface="Times New Roman"/>
              </a:rPr>
              <a:t>2.01(4)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M</a:t>
            </a:r>
            <a:r>
              <a:rPr lang="en-US" sz="2400" baseline="-25000" dirty="0">
                <a:solidFill>
                  <a:srgbClr val="FFFFFF"/>
                </a:solidFill>
                <a:cs typeface="Times New Roman"/>
              </a:rPr>
              <a:t>o </a:t>
            </a:r>
            <a:r>
              <a:rPr lang="en-US" sz="2400" dirty="0" smtClean="0">
                <a:solidFill>
                  <a:srgbClr val="FFFFFF"/>
                </a:solidFill>
                <a:cs typeface="Times New Roman"/>
              </a:rPr>
              <a:t>pulsar, 0.172(3)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M</a:t>
            </a:r>
            <a:r>
              <a:rPr lang="en-US" sz="2400" baseline="-25000" dirty="0">
                <a:solidFill>
                  <a:srgbClr val="FFFFFF"/>
                </a:solidFill>
                <a:cs typeface="Times New Roman"/>
              </a:rPr>
              <a:t>o</a:t>
            </a:r>
            <a:r>
              <a:rPr lang="en-US" sz="2400" b="1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Times New Roman"/>
              </a:rPr>
              <a:t>white </a:t>
            </a:r>
            <a:r>
              <a:rPr lang="en-US" sz="2400" dirty="0" smtClean="0">
                <a:solidFill>
                  <a:srgbClr val="FFFFFF"/>
                </a:solidFill>
                <a:cs typeface="Times New Roman"/>
              </a:rPr>
              <a:t>dwarf</a:t>
            </a:r>
          </a:p>
        </p:txBody>
      </p:sp>
      <p:pic>
        <p:nvPicPr>
          <p:cNvPr id="5" name="Picture 4" descr="Screen Shot 2014-05-24 at 7.08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547" y="2158503"/>
            <a:ext cx="3573521" cy="350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5328" y="37619"/>
            <a:ext cx="8630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Gravitational waves: new window on the Cosmos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0965" y="577385"/>
            <a:ext cx="9012279" cy="1471350"/>
            <a:chOff x="40965" y="203081"/>
            <a:chExt cx="9012279" cy="1471350"/>
          </a:xfrm>
        </p:grpSpPr>
        <p:pic>
          <p:nvPicPr>
            <p:cNvPr id="13" name="Picture 12" descr="Screen Shot 2014-05-20 at 8.18.16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203081"/>
              <a:ext cx="8998911" cy="623778"/>
            </a:xfrm>
            <a:prstGeom prst="rect">
              <a:avLst/>
            </a:prstGeom>
          </p:spPr>
        </p:pic>
        <p:pic>
          <p:nvPicPr>
            <p:cNvPr id="14" name="Picture 13" descr="Screen Shot 2014-05-20 at 8.16.31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72" y="813491"/>
              <a:ext cx="8999772" cy="86094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53472" y="2206675"/>
            <a:ext cx="4418100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GW: expect first detection by IPTA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SKA Phase I </a:t>
            </a:r>
            <a:endParaRPr lang="en-US" sz="2400" dirty="0">
              <a:solidFill>
                <a:schemeClr val="bg1"/>
              </a:solidFill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GW physics: </a:t>
            </a:r>
            <a:r>
              <a:rPr lang="en-US" sz="2000" dirty="0" smtClean="0">
                <a:solidFill>
                  <a:schemeClr val="bg1"/>
                </a:solidFill>
              </a:rPr>
              <a:t>sources and characterization, inflation?</a:t>
            </a:r>
            <a:endParaRPr lang="en-US" sz="2000" dirty="0">
              <a:solidFill>
                <a:schemeClr val="bg1"/>
              </a:solidFill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chemeClr val="bg1"/>
                </a:solidFill>
              </a:rPr>
              <a:t>BH </a:t>
            </a:r>
            <a:r>
              <a:rPr lang="en-US" sz="2000" dirty="0">
                <a:solidFill>
                  <a:schemeClr val="bg1"/>
                </a:solidFill>
              </a:rPr>
              <a:t>– pulsar </a:t>
            </a:r>
            <a:r>
              <a:rPr lang="en-US" sz="2000" dirty="0" smtClean="0">
                <a:solidFill>
                  <a:schemeClr val="bg1"/>
                </a:solidFill>
              </a:rPr>
              <a:t>binary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chemeClr val="bg1"/>
                </a:solidFill>
              </a:rPr>
              <a:t>Galactic </a:t>
            </a:r>
            <a:r>
              <a:rPr lang="en-US" sz="2000" dirty="0">
                <a:solidFill>
                  <a:schemeClr val="bg1"/>
                </a:solidFill>
              </a:rPr>
              <a:t>Center Pulsar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Extragalactic pulsars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Expect three </a:t>
            </a:r>
            <a:r>
              <a:rPr lang="en-US" sz="2400" dirty="0">
                <a:solidFill>
                  <a:schemeClr val="bg1"/>
                </a:solidFill>
              </a:rPr>
              <a:t>N</a:t>
            </a:r>
            <a:r>
              <a:rPr lang="en-US" sz="2400" dirty="0" smtClean="0">
                <a:solidFill>
                  <a:schemeClr val="bg1"/>
                </a:solidFill>
              </a:rPr>
              <a:t>obel prizes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Mid-Core collecting area: do it!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 descr="Screen Shot 2014-06-13 at 6.30.28 AM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533" y="2291451"/>
            <a:ext cx="4078344" cy="393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0965" y="550660"/>
            <a:ext cx="8998911" cy="1189154"/>
            <a:chOff x="40965" y="203081"/>
            <a:chExt cx="8998911" cy="1189154"/>
          </a:xfrm>
        </p:grpSpPr>
        <p:pic>
          <p:nvPicPr>
            <p:cNvPr id="4" name="Picture 3" descr="Screen Shot 2014-05-20 at 8.18.16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203081"/>
              <a:ext cx="8998911" cy="623778"/>
            </a:xfrm>
            <a:prstGeom prst="rect">
              <a:avLst/>
            </a:prstGeom>
          </p:spPr>
        </p:pic>
        <p:pic>
          <p:nvPicPr>
            <p:cNvPr id="2" name="Picture 1" descr="Screen Shot 2014-05-20 at 8.16.48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804355"/>
              <a:ext cx="8998911" cy="58788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2700" y="26736"/>
            <a:ext cx="907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r>
              <a:rPr lang="en-US" sz="2800" dirty="0" smtClean="0">
                <a:solidFill>
                  <a:srgbClr val="FFFFFF"/>
                </a:solidFill>
              </a:rPr>
              <a:t>: Precision 21cm cosmology, into the Dark Ages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3" name="Picture 2" descr="Screen Shot 2014-06-09 at 12.39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10" y="3481668"/>
            <a:ext cx="7083727" cy="19868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802" y="1936304"/>
            <a:ext cx="87509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Tremendous efforts by talented early career theorists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Onus on path-finders to make detection!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Like CMB: design + </a:t>
            </a:r>
            <a:r>
              <a:rPr lang="en-US" sz="2400" dirty="0" err="1" smtClean="0">
                <a:solidFill>
                  <a:srgbClr val="FFFFFF"/>
                </a:solidFill>
              </a:rPr>
              <a:t>obs</a:t>
            </a:r>
            <a:r>
              <a:rPr lang="en-US" sz="2400" dirty="0" smtClean="0">
                <a:solidFill>
                  <a:srgbClr val="FFFFFF"/>
                </a:solidFill>
              </a:rPr>
              <a:t> + analysis + theory are coupled (Bayes)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4-06-10 at 3.10.2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09" y="5513986"/>
            <a:ext cx="7021775" cy="131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5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0965" y="510556"/>
            <a:ext cx="8998911" cy="1189154"/>
            <a:chOff x="40965" y="203081"/>
            <a:chExt cx="8998911" cy="1189154"/>
          </a:xfrm>
        </p:grpSpPr>
        <p:pic>
          <p:nvPicPr>
            <p:cNvPr id="4" name="Picture 3" descr="Screen Shot 2014-05-20 at 8.18.16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203081"/>
              <a:ext cx="8998911" cy="623778"/>
            </a:xfrm>
            <a:prstGeom prst="rect">
              <a:avLst/>
            </a:prstGeom>
          </p:spPr>
        </p:pic>
        <p:pic>
          <p:nvPicPr>
            <p:cNvPr id="2" name="Picture 1" descr="Screen Shot 2014-05-20 at 8.16.48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804355"/>
              <a:ext cx="8998911" cy="58788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2700" y="26736"/>
            <a:ext cx="907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r>
              <a:rPr lang="en-US" sz="2800" dirty="0" smtClean="0">
                <a:solidFill>
                  <a:srgbClr val="FFFFFF"/>
                </a:solidFill>
              </a:rPr>
              <a:t>: Precision 21cm cosmology, into the Dark Ages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7213" y="3949644"/>
            <a:ext cx="3386231" cy="2812089"/>
            <a:chOff x="467212" y="2322239"/>
            <a:chExt cx="4050343" cy="3918144"/>
          </a:xfrm>
        </p:grpSpPr>
        <p:grpSp>
          <p:nvGrpSpPr>
            <p:cNvPr id="7" name="Group 6"/>
            <p:cNvGrpSpPr/>
            <p:nvPr/>
          </p:nvGrpSpPr>
          <p:grpSpPr>
            <a:xfrm>
              <a:off x="467212" y="2322239"/>
              <a:ext cx="4050343" cy="3918144"/>
              <a:chOff x="12700" y="711200"/>
              <a:chExt cx="5404636" cy="5689600"/>
            </a:xfrm>
          </p:grpSpPr>
          <p:pic>
            <p:nvPicPr>
              <p:cNvPr id="8" name="Picture 7" descr="Screen Shot 2013-05-26 at 4.10.49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00" y="711200"/>
                <a:ext cx="4673600" cy="5689600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3177226" y="4707107"/>
                <a:ext cx="1981200" cy="369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err="1" smtClean="0">
                    <a:solidFill>
                      <a:srgbClr val="EC00FF"/>
                    </a:solidFill>
                  </a:rPr>
                  <a:t>Fiducial</a:t>
                </a:r>
                <a:endParaRPr lang="en-US" sz="1800" dirty="0">
                  <a:solidFill>
                    <a:srgbClr val="EC00FF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34319" y="990599"/>
                <a:ext cx="3124200" cy="68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 </a:t>
                </a:r>
                <a:r>
                  <a:rPr lang="en-US" sz="1600" dirty="0" smtClean="0"/>
                  <a:t>Parsons ea.</a:t>
                </a:r>
                <a:endParaRPr lang="en-US" sz="1600" dirty="0"/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914400" y="3124200"/>
                <a:ext cx="3505200" cy="228600"/>
              </a:xfrm>
              <a:prstGeom prst="rect">
                <a:avLst/>
              </a:prstGeom>
              <a:solidFill>
                <a:srgbClr val="FF0000">
                  <a:alpha val="1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572537" y="2866539"/>
                <a:ext cx="2844799" cy="603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No warming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442148" y="5317661"/>
              <a:ext cx="1074330" cy="385949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59000"/>
              </a:schemeClr>
            </a:solidFill>
            <a:ln>
              <a:solidFill>
                <a:srgbClr val="229EEA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229EEA"/>
                  </a:solidFill>
                </a:rPr>
                <a:t>PAPER 128</a:t>
              </a:r>
              <a:endParaRPr lang="en-US" sz="1200" b="1" dirty="0">
                <a:solidFill>
                  <a:srgbClr val="229EEA"/>
                </a:solidFill>
              </a:endParaRPr>
            </a:p>
          </p:txBody>
        </p:sp>
      </p:grpSp>
      <p:pic>
        <p:nvPicPr>
          <p:cNvPr id="15" name="Picture 14" descr="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498" y="4986422"/>
            <a:ext cx="3632017" cy="1831474"/>
          </a:xfrm>
          <a:prstGeom prst="rect">
            <a:avLst/>
          </a:prstGeom>
        </p:spPr>
      </p:pic>
      <p:pic>
        <p:nvPicPr>
          <p:cNvPr id="16" name="Picture 15" descr="Screen Shot 2013-10-24 at 4.27.4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729" y="1818105"/>
            <a:ext cx="3111272" cy="29862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6947" y="1747550"/>
            <a:ext cx="625837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Optical limits: F</a:t>
            </a:r>
            <a:r>
              <a:rPr lang="en-US" sz="2400" baseline="-25000" dirty="0" smtClean="0">
                <a:solidFill>
                  <a:srgbClr val="FFFFFF"/>
                </a:solidFill>
              </a:rPr>
              <a:t>HI</a:t>
            </a:r>
            <a:r>
              <a:rPr lang="en-US" sz="2400" dirty="0" smtClean="0">
                <a:solidFill>
                  <a:srgbClr val="FFFFFF"/>
                </a:solidFill>
              </a:rPr>
              <a:t>(z~8) ~ 0.5 (large scatter)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Current 21cm limits rule out pathological models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D</a:t>
            </a:r>
            <a:r>
              <a:rPr lang="en-US" sz="2400" dirty="0" smtClean="0">
                <a:solidFill>
                  <a:srgbClr val="FFFFFF"/>
                </a:solidFill>
              </a:rPr>
              <a:t>etection </a:t>
            </a:r>
            <a:r>
              <a:rPr lang="en-US" sz="2400" dirty="0">
                <a:solidFill>
                  <a:srgbClr val="FFFFFF"/>
                </a:solidFill>
              </a:rPr>
              <a:t>in </a:t>
            </a:r>
            <a:r>
              <a:rPr lang="en-US" sz="2400" dirty="0" smtClean="0">
                <a:solidFill>
                  <a:srgbClr val="FFFFFF"/>
                </a:solidFill>
              </a:rPr>
              <a:t>2 </a:t>
            </a:r>
            <a:r>
              <a:rPr lang="en-US" sz="2400" dirty="0">
                <a:solidFill>
                  <a:srgbClr val="FFFFFF"/>
                </a:solidFill>
              </a:rPr>
              <a:t>years</a:t>
            </a:r>
            <a:r>
              <a:rPr lang="en-US" sz="2400" dirty="0">
                <a:solidFill>
                  <a:srgbClr val="FFFFFF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(LOFAR/PAPER/MWA)?</a:t>
            </a:r>
            <a:endParaRPr lang="en-US" sz="2400" dirty="0">
              <a:solidFill>
                <a:srgbClr val="FFFFFF"/>
              </a:solidFill>
              <a:sym typeface="Wingdings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HERA will characterize F(HI) vs. z by 2019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90108" y="4978253"/>
            <a:ext cx="2058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HERA 331 x 14m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35333" y="3104444"/>
            <a:ext cx="1171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Cosmic phase transition?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281334" y="3146777"/>
            <a:ext cx="268110" cy="141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668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5-20 at 9.28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737" y="2181246"/>
            <a:ext cx="4670312" cy="38677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749" y="2047137"/>
            <a:ext cx="409894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SKA Phase I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Image ‘average’ (</a:t>
            </a:r>
            <a:r>
              <a:rPr lang="en-US" sz="2400" dirty="0" err="1" smtClean="0">
                <a:solidFill>
                  <a:srgbClr val="FFFFFF"/>
                </a:solidFill>
              </a:rPr>
              <a:t>arcmin</a:t>
            </a:r>
            <a:r>
              <a:rPr lang="en-US" sz="2400" dirty="0" smtClean="0">
                <a:solidFill>
                  <a:srgbClr val="FFFFFF"/>
                </a:solidFill>
              </a:rPr>
              <a:t>) structures during </a:t>
            </a:r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r>
              <a:rPr lang="en-US" sz="2400" dirty="0" smtClean="0">
                <a:solidFill>
                  <a:srgbClr val="FFFFFF"/>
                </a:solidFill>
              </a:rPr>
              <a:t> – highly non-</a:t>
            </a:r>
            <a:r>
              <a:rPr lang="en-US" sz="2400" dirty="0">
                <a:solidFill>
                  <a:srgbClr val="FFFFFF"/>
                </a:solidFill>
              </a:rPr>
              <a:t>G</a:t>
            </a:r>
            <a:r>
              <a:rPr lang="en-US" sz="2400" dirty="0" smtClean="0">
                <a:solidFill>
                  <a:srgbClr val="FFFFFF"/>
                </a:solidFill>
              </a:rPr>
              <a:t>aussian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C</a:t>
            </a:r>
            <a:r>
              <a:rPr lang="en-US" sz="2400" dirty="0" smtClean="0">
                <a:solidFill>
                  <a:srgbClr val="FFFFFF"/>
                </a:solidFill>
              </a:rPr>
              <a:t>ross correlations (</a:t>
            </a:r>
            <a:r>
              <a:rPr lang="en-US" sz="2400" dirty="0" err="1" smtClean="0">
                <a:solidFill>
                  <a:srgbClr val="FFFFFF"/>
                </a:solidFill>
              </a:rPr>
              <a:t>CMBpol</a:t>
            </a:r>
            <a:r>
              <a:rPr lang="en-US" sz="2400" dirty="0" smtClean="0">
                <a:solidFill>
                  <a:srgbClr val="FFFFFF"/>
                </a:solidFill>
              </a:rPr>
              <a:t>, CO/CII IM…)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P</a:t>
            </a:r>
            <a:r>
              <a:rPr lang="en-US" sz="2400" dirty="0" smtClean="0">
                <a:solidFill>
                  <a:srgbClr val="FFFFFF"/>
                </a:solidFill>
              </a:rPr>
              <a:t>ush into ‘dark ages’ =&gt; real (linear) 21cm cosmology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Expect one </a:t>
            </a:r>
            <a:r>
              <a:rPr lang="en-US" sz="2400" dirty="0">
                <a:solidFill>
                  <a:srgbClr val="FFFFFF"/>
                </a:solidFill>
              </a:rPr>
              <a:t>Nobel prize 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965" y="510556"/>
            <a:ext cx="8998911" cy="1189154"/>
            <a:chOff x="40965" y="203081"/>
            <a:chExt cx="8998911" cy="1189154"/>
          </a:xfrm>
        </p:grpSpPr>
        <p:pic>
          <p:nvPicPr>
            <p:cNvPr id="16" name="Picture 15" descr="Screen Shot 2014-05-20 at 8.18.16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203081"/>
              <a:ext cx="8998911" cy="623778"/>
            </a:xfrm>
            <a:prstGeom prst="rect">
              <a:avLst/>
            </a:prstGeom>
          </p:spPr>
        </p:pic>
        <p:pic>
          <p:nvPicPr>
            <p:cNvPr id="17" name="Picture 16" descr="Screen Shot 2014-05-20 at 8.16.48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5" y="804355"/>
              <a:ext cx="8998911" cy="587880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12700" y="26736"/>
            <a:ext cx="907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r>
              <a:rPr lang="en-US" sz="2800" dirty="0" smtClean="0">
                <a:solidFill>
                  <a:srgbClr val="FFFFFF"/>
                </a:solidFill>
              </a:rPr>
              <a:t>: Precision 21cm cosmology, into the Dark Ages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572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1956</TotalTime>
  <Words>1835</Words>
  <Application>Microsoft Macintosh PowerPoint</Application>
  <PresentationFormat>On-screen Show (4:3)</PresentationFormat>
  <Paragraphs>240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Radio Astronomy Observatory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Carilli</dc:creator>
  <cp:lastModifiedBy>Chris Carilli</cp:lastModifiedBy>
  <cp:revision>175</cp:revision>
  <dcterms:created xsi:type="dcterms:W3CDTF">2014-05-19T15:45:51Z</dcterms:created>
  <dcterms:modified xsi:type="dcterms:W3CDTF">2014-07-10T09:18:42Z</dcterms:modified>
</cp:coreProperties>
</file>