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5" r:id="rId3"/>
    <p:sldId id="257" r:id="rId4"/>
    <p:sldId id="263" r:id="rId5"/>
    <p:sldId id="260" r:id="rId6"/>
    <p:sldId id="264" r:id="rId7"/>
    <p:sldId id="262" r:id="rId8"/>
    <p:sldId id="266" r:id="rId9"/>
    <p:sldId id="25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2B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0"/>
    <p:restoredTop sz="94598"/>
  </p:normalViewPr>
  <p:slideViewPr>
    <p:cSldViewPr snapToGrid="0" snapToObjects="1">
      <p:cViewPr varScale="1">
        <p:scale>
          <a:sx n="124" d="100"/>
          <a:sy n="124" d="100"/>
        </p:scale>
        <p:origin x="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5475-605A-814D-9D8C-E0809455ABBA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6790-6B8A-F74D-9705-D1E48C02C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42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5475-605A-814D-9D8C-E0809455ABBA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6790-6B8A-F74D-9705-D1E48C02C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5475-605A-814D-9D8C-E0809455ABBA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6790-6B8A-F74D-9705-D1E48C02C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58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5475-605A-814D-9D8C-E0809455ABBA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6790-6B8A-F74D-9705-D1E48C02C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85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5475-605A-814D-9D8C-E0809455ABBA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6790-6B8A-F74D-9705-D1E48C02C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79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5475-605A-814D-9D8C-E0809455ABBA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6790-6B8A-F74D-9705-D1E48C02C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65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5475-605A-814D-9D8C-E0809455ABBA}" type="datetimeFigureOut">
              <a:rPr lang="en-US" smtClean="0"/>
              <a:t>4/1/19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6790-6B8A-F74D-9705-D1E48C02C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5475-605A-814D-9D8C-E0809455ABBA}" type="datetimeFigureOut">
              <a:rPr lang="en-US" smtClean="0"/>
              <a:t>4/1/19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6790-6B8A-F74D-9705-D1E48C02C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5475-605A-814D-9D8C-E0809455ABBA}" type="datetimeFigureOut">
              <a:rPr lang="en-US" smtClean="0"/>
              <a:t>4/1/19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6790-6B8A-F74D-9705-D1E48C02C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19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5475-605A-814D-9D8C-E0809455ABBA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6790-6B8A-F74D-9705-D1E48C02C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5475-605A-814D-9D8C-E0809455ABBA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6790-6B8A-F74D-9705-D1E48C02C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16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B5475-605A-814D-9D8C-E0809455ABBA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46790-6B8A-F74D-9705-D1E48C02C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4EF770-D7BB-C448-B49D-93FC45D65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247" y="0"/>
            <a:ext cx="514575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39C5D3-C6F2-F44A-ACE8-F885730DB921}"/>
              </a:ext>
            </a:extLst>
          </p:cNvPr>
          <p:cNvSpPr txBox="1"/>
          <p:nvPr/>
        </p:nvSpPr>
        <p:spPr>
          <a:xfrm>
            <a:off x="538480" y="233680"/>
            <a:ext cx="574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Developing a BIG Science Case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B84C81-39F4-F74A-A47A-38A67260AD6B}"/>
              </a:ext>
            </a:extLst>
          </p:cNvPr>
          <p:cNvSpPr txBox="1"/>
          <p:nvPr/>
        </p:nvSpPr>
        <p:spPr>
          <a:xfrm>
            <a:off x="538480" y="1158240"/>
            <a:ext cx="5740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How did we get to the Key Science Projects?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Have the KSPs stood the test of time?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Lessons (learned?)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D0EF1C-5C1D-B84D-8269-A65F28B19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634" y="3588644"/>
            <a:ext cx="2160092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3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1C0474-69FD-A84E-96C8-7019642CB4AF}"/>
              </a:ext>
            </a:extLst>
          </p:cNvPr>
          <p:cNvSpPr txBox="1"/>
          <p:nvPr/>
        </p:nvSpPr>
        <p:spPr>
          <a:xfrm>
            <a:off x="4208367" y="115538"/>
            <a:ext cx="5986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Planets! Planets! Planets!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48C0F5-65FB-D948-8D76-8AA1B6375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17" y="797677"/>
            <a:ext cx="6914210" cy="319520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 descr="almahltau.jpg">
            <a:extLst>
              <a:ext uri="{FF2B5EF4-FFF2-40B4-BE49-F238E27FC236}">
                <a16:creationId xmlns:a16="http://schemas.microsoft.com/office/drawing/2014/main" id="{0B9A39DA-FC8F-2E4B-92BE-DACF8B25F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58" y="714674"/>
            <a:ext cx="4146145" cy="340119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7E9D16-6BEA-1045-B301-680E6BD37ADC}"/>
              </a:ext>
            </a:extLst>
          </p:cNvPr>
          <p:cNvSpPr txBox="1"/>
          <p:nvPr/>
        </p:nvSpPr>
        <p:spPr>
          <a:xfrm>
            <a:off x="1322603" y="4274784"/>
            <a:ext cx="10811178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Not just science advance, but </a:t>
            </a:r>
            <a:r>
              <a:rPr lang="en-US" sz="2000" i="1" dirty="0">
                <a:solidFill>
                  <a:schemeClr val="bg1"/>
                </a:solidFill>
              </a:rPr>
              <a:t>sociological </a:t>
            </a:r>
            <a:r>
              <a:rPr lang="en-US" sz="2000" dirty="0">
                <a:solidFill>
                  <a:schemeClr val="bg1"/>
                </a:solidFill>
              </a:rPr>
              <a:t>advance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Gives meaning to: ‘excites a broader community, relevance and interest to funding agencies’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Future role of radio astronomy </a:t>
            </a:r>
          </a:p>
          <a:p>
            <a:pPr marL="800100" lvl="1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Image terrestrial planet formation</a:t>
            </a:r>
          </a:p>
          <a:p>
            <a:pPr marL="800100" lvl="1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Astrochemistry of life</a:t>
            </a:r>
          </a:p>
          <a:p>
            <a:pPr marL="800100" lvl="1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SETI</a:t>
            </a:r>
          </a:p>
        </p:txBody>
      </p:sp>
    </p:spTree>
    <p:extLst>
      <p:ext uri="{BB962C8B-B14F-4D97-AF65-F5344CB8AC3E}">
        <p14:creationId xmlns:p14="http://schemas.microsoft.com/office/powerpoint/2010/main" val="285171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705CB13-50A4-854A-9F3B-069C3DB904E2}"/>
              </a:ext>
            </a:extLst>
          </p:cNvPr>
          <p:cNvGrpSpPr/>
          <p:nvPr/>
        </p:nvGrpSpPr>
        <p:grpSpPr>
          <a:xfrm>
            <a:off x="1703670" y="642752"/>
            <a:ext cx="8507130" cy="2313343"/>
            <a:chOff x="989259" y="980027"/>
            <a:chExt cx="10542427" cy="27787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D6ACFC-814E-C342-8973-C8BD985BD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95207" y="980027"/>
              <a:ext cx="4936479" cy="27787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8097F1-9B1D-BB4F-B6C7-D45F4C9C4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9259" y="980027"/>
              <a:ext cx="4976883" cy="277876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5D727E3-B822-5A4B-A904-567F6615997C}"/>
              </a:ext>
            </a:extLst>
          </p:cNvPr>
          <p:cNvSpPr txBox="1"/>
          <p:nvPr/>
        </p:nvSpPr>
        <p:spPr>
          <a:xfrm>
            <a:off x="251638" y="3741255"/>
            <a:ext cx="546809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Gravitational Waves: Nobel Prize has been awarded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Future role of radio astronomy 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dirty="0"/>
              <a:t>EM studies of GW sources: location, physics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dirty="0" err="1"/>
              <a:t>nHz</a:t>
            </a:r>
            <a:r>
              <a:rPr lang="en-US" dirty="0"/>
              <a:t> Gravitational Waves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dirty="0"/>
              <a:t>Strong field GR: BH-pulsar binary,  Galactic Center pulsars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AD26A4-2526-A440-8327-8CBB32A04609}"/>
              </a:ext>
            </a:extLst>
          </p:cNvPr>
          <p:cNvSpPr txBox="1"/>
          <p:nvPr/>
        </p:nvSpPr>
        <p:spPr>
          <a:xfrm>
            <a:off x="2448560" y="60960"/>
            <a:ext cx="709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Future of Gravity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F875D-C6B7-BD44-9C9C-70ABDB044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120" y="3037374"/>
            <a:ext cx="3429373" cy="33749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10733D-C812-7645-882D-C324784C1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086" y="5321670"/>
            <a:ext cx="1930804" cy="13400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E9B1FA-7446-164C-BF18-20D3F0998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151" y="3265850"/>
            <a:ext cx="1930804" cy="205582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AD0EAFA-B14A-F74B-8C75-EB91D21C9991}"/>
              </a:ext>
            </a:extLst>
          </p:cNvPr>
          <p:cNvSpPr/>
          <p:nvPr/>
        </p:nvSpPr>
        <p:spPr>
          <a:xfrm>
            <a:off x="11260476" y="3782351"/>
            <a:ext cx="688369" cy="2759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76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9887216-A3DC-E74A-AB17-D34308E9BB6D}"/>
              </a:ext>
            </a:extLst>
          </p:cNvPr>
          <p:cNvSpPr txBox="1"/>
          <p:nvPr/>
        </p:nvSpPr>
        <p:spPr>
          <a:xfrm>
            <a:off x="659054" y="1272363"/>
            <a:ext cx="5551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Timing and Duration of Epoch of Reionization is now reasonably constrained by Quasar GP-related phenomena, </a:t>
            </a:r>
            <a:r>
              <a:rPr lang="en-US" sz="2000" dirty="0" err="1"/>
              <a:t>Lya</a:t>
            </a:r>
            <a:r>
              <a:rPr lang="en-US" sz="2000" dirty="0"/>
              <a:t> galaxy demographics, CMB pol…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5C20FF-A52E-3A4B-A76F-BE4F0D715942}"/>
              </a:ext>
            </a:extLst>
          </p:cNvPr>
          <p:cNvSpPr txBox="1"/>
          <p:nvPr/>
        </p:nvSpPr>
        <p:spPr>
          <a:xfrm>
            <a:off x="3139440" y="0"/>
            <a:ext cx="665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HI 21cm Studies of Cosmic Reionization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A18B5F-0106-854B-A599-198D336F8B1A}"/>
              </a:ext>
            </a:extLst>
          </p:cNvPr>
          <p:cNvSpPr txBox="1"/>
          <p:nvPr/>
        </p:nvSpPr>
        <p:spPr>
          <a:xfrm>
            <a:off x="436346" y="4569975"/>
            <a:ext cx="5406187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Future role of radio astronomy</a:t>
            </a:r>
          </a:p>
          <a:p>
            <a:pPr marL="800100" lvl="1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en-US" dirty="0"/>
              <a:t>Pursuit of 1</a:t>
            </a:r>
            <a:r>
              <a:rPr lang="en-US" baseline="30000" dirty="0"/>
              <a:t>st</a:t>
            </a:r>
            <a:r>
              <a:rPr lang="en-US" dirty="0"/>
              <a:t> HI 21cm detection of </a:t>
            </a:r>
            <a:r>
              <a:rPr lang="en-US" dirty="0" err="1"/>
              <a:t>EoR</a:t>
            </a:r>
            <a:endParaRPr lang="en-US" dirty="0"/>
          </a:p>
          <a:p>
            <a:pPr marL="800100" lvl="1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en-US" dirty="0"/>
              <a:t>Power spectral studies of dark ages (z &gt; 15)</a:t>
            </a:r>
          </a:p>
          <a:p>
            <a:pPr marL="800100" lvl="1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en-US" dirty="0"/>
              <a:t>Imaging LSS during reionization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7CD690-C4B1-2E4B-9F34-F451F6771494}"/>
              </a:ext>
            </a:extLst>
          </p:cNvPr>
          <p:cNvGrpSpPr/>
          <p:nvPr/>
        </p:nvGrpSpPr>
        <p:grpSpPr>
          <a:xfrm>
            <a:off x="7005394" y="635766"/>
            <a:ext cx="4059522" cy="3082794"/>
            <a:chOff x="6862859" y="696726"/>
            <a:chExt cx="4862092" cy="36415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0D55E1-EED3-F244-BDE4-59CDC9852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62859" y="696726"/>
              <a:ext cx="4862092" cy="364159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F25081-8CC3-F142-B5B3-8932B324B6A1}"/>
                </a:ext>
              </a:extLst>
            </p:cNvPr>
            <p:cNvSpPr txBox="1"/>
            <p:nvPr/>
          </p:nvSpPr>
          <p:spPr>
            <a:xfrm>
              <a:off x="8136969" y="3657600"/>
              <a:ext cx="2516332" cy="363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Greig &amp; </a:t>
              </a:r>
              <a:r>
                <a:rPr lang="en-US" sz="1400" dirty="0" err="1"/>
                <a:t>Mesinger</a:t>
              </a:r>
              <a:r>
                <a:rPr lang="en-US" sz="1400" dirty="0"/>
                <a:t>  2017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5DBA61D-BEEC-064B-81D9-B19B2BCD6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674" y="3223829"/>
            <a:ext cx="3216471" cy="4162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638067-4EB2-424D-8B2D-382946D9A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981" y="3915495"/>
            <a:ext cx="3732019" cy="239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72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C1B320-74F8-9E47-A86D-9448CF9F7E91}"/>
              </a:ext>
            </a:extLst>
          </p:cNvPr>
          <p:cNvSpPr txBox="1"/>
          <p:nvPr/>
        </p:nvSpPr>
        <p:spPr>
          <a:xfrm>
            <a:off x="2695943" y="237111"/>
            <a:ext cx="7189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Dark Energy: large scale structure via HI to z ~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35C05E-AFEC-5945-9F14-E2CB60850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411" y="3733931"/>
            <a:ext cx="4129135" cy="30562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71FA10-7929-8842-BD9A-F9595FC1F1E9}"/>
              </a:ext>
            </a:extLst>
          </p:cNvPr>
          <p:cNvSpPr txBox="1"/>
          <p:nvPr/>
        </p:nvSpPr>
        <p:spPr>
          <a:xfrm>
            <a:off x="985520" y="1577242"/>
            <a:ext cx="544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Serious competition: Euclid, BOSS, DESI…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AFBBA9-9D87-7045-A80C-1E41727D9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411" y="760331"/>
            <a:ext cx="4129135" cy="31069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52A091-2EE0-D54D-9326-5994A394D37C}"/>
              </a:ext>
            </a:extLst>
          </p:cNvPr>
          <p:cNvSpPr txBox="1"/>
          <p:nvPr/>
        </p:nvSpPr>
        <p:spPr>
          <a:xfrm>
            <a:off x="995680" y="4439920"/>
            <a:ext cx="48869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SKA-1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No ’billion galaxy survey’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Saved by HI Intensity Mapping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C42CB-AD03-DC4A-AC0C-C80C186211F3}"/>
              </a:ext>
            </a:extLst>
          </p:cNvPr>
          <p:cNvSpPr txBox="1"/>
          <p:nvPr/>
        </p:nvSpPr>
        <p:spPr>
          <a:xfrm>
            <a:off x="8310880" y="4023360"/>
            <a:ext cx="833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Santos +</a:t>
            </a:r>
          </a:p>
        </p:txBody>
      </p:sp>
    </p:spTree>
    <p:extLst>
      <p:ext uri="{BB962C8B-B14F-4D97-AF65-F5344CB8AC3E}">
        <p14:creationId xmlns:p14="http://schemas.microsoft.com/office/powerpoint/2010/main" val="1155811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210339-8EAF-1C44-BE5D-8EE93174B6C8}"/>
              </a:ext>
            </a:extLst>
          </p:cNvPr>
          <p:cNvSpPr txBox="1"/>
          <p:nvPr/>
        </p:nvSpPr>
        <p:spPr>
          <a:xfrm>
            <a:off x="2531730" y="319450"/>
            <a:ext cx="6815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Lessons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EDD693-A327-7C43-977F-C44DCC337633}"/>
              </a:ext>
            </a:extLst>
          </p:cNvPr>
          <p:cNvSpPr txBox="1"/>
          <p:nvPr/>
        </p:nvSpPr>
        <p:spPr>
          <a:xfrm>
            <a:off x="1219200" y="1156138"/>
            <a:ext cx="963798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Key Science Projects: Necessary evil for sales and design purposes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Beyond white papers: encourage research papers (theory, path-finder observations)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Empower community for hard decisions (</a:t>
            </a:r>
            <a:r>
              <a:rPr lang="en-US" sz="2400" i="1" dirty="0"/>
              <a:t>LZSC</a:t>
            </a:r>
            <a:r>
              <a:rPr lang="en-US" sz="2400" dirty="0"/>
              <a:t>): Sense of Ownership. Guide, Don’t coerce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Consensus: Good;  Voting: Bad (</a:t>
            </a:r>
            <a:r>
              <a:rPr lang="en-US" sz="2400" i="1" dirty="0"/>
              <a:t>science is not a democratic process,</a:t>
            </a:r>
            <a:r>
              <a:rPr lang="en-US" sz="2400" dirty="0"/>
              <a:t> </a:t>
            </a:r>
            <a:r>
              <a:rPr lang="en-US" sz="2400" dirty="0" err="1"/>
              <a:t>eg.</a:t>
            </a:r>
            <a:r>
              <a:rPr lang="en-US" sz="2400" dirty="0"/>
              <a:t> DS2020 WP)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SKA Phase I to Phase II: brilliant sales tactic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Time Domain: missed this one as KSP; due to ‘technique vs. cosmic physics’ criterion. Parameter space can be a good ‘cosmic physics’ argument? </a:t>
            </a:r>
          </a:p>
        </p:txBody>
      </p:sp>
    </p:spTree>
    <p:extLst>
      <p:ext uri="{BB962C8B-B14F-4D97-AF65-F5344CB8AC3E}">
        <p14:creationId xmlns:p14="http://schemas.microsoft.com/office/powerpoint/2010/main" val="1587729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38804E-5D1E-8745-B83D-F5F7C0A1DA60}"/>
              </a:ext>
            </a:extLst>
          </p:cNvPr>
          <p:cNvSpPr txBox="1"/>
          <p:nvPr/>
        </p:nvSpPr>
        <p:spPr>
          <a:xfrm>
            <a:off x="454891" y="157290"/>
            <a:ext cx="7658100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/>
              <a:t>Starting Conditions 2002 – 2004: Field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What was Big News in 2004 (from book intro)?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/>
              <a:t>Precision Cosmology and Dark Energy -- ‘standard model’ to &lt;10%, and a new, dominant mass/energy constituent of the Universe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/>
              <a:t>z  &gt; 6 galaxies and quasars/Gunn-Peterson – 1</a:t>
            </a:r>
            <a:r>
              <a:rPr lang="en-US" baseline="30000" dirty="0"/>
              <a:t>st</a:t>
            </a:r>
            <a:r>
              <a:rPr lang="en-US" dirty="0"/>
              <a:t> galaxies and reionization at </a:t>
            </a:r>
            <a:r>
              <a:rPr lang="en-US" dirty="0" err="1"/>
              <a:t>t</a:t>
            </a:r>
            <a:r>
              <a:rPr lang="en-US" baseline="-25000" dirty="0" err="1"/>
              <a:t>univ</a:t>
            </a:r>
            <a:r>
              <a:rPr lang="en-US" dirty="0"/>
              <a:t> ~ 1 </a:t>
            </a:r>
            <a:r>
              <a:rPr lang="en-US" dirty="0" err="1"/>
              <a:t>Gyr</a:t>
            </a:r>
            <a:endParaRPr lang="en-US" dirty="0"/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/>
              <a:t>Gamma-ray bursts: largest explosions in the Universe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/>
              <a:t>First exo-planets (not associated with pulsars)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/>
              <a:t>First double pulsar: new window into strong field GR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/>
              <a:t>Minor planets and the Kuiper Belt: formation of Solar nebula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/>
              <a:t>Black Hole – Bulge mass relation: co-formation SMBH and galaxies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/>
              <a:t>micro-Quasars: scale invariance of jet-BH related phenomena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D712-AFBA-1F45-B233-B992C4D8F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859" y="120402"/>
            <a:ext cx="3119120" cy="2227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8C8A8-5CAC-5A4B-AF7A-E125AD2B9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269" y="2227942"/>
            <a:ext cx="2821710" cy="2322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271A2A-4A2E-0D4E-8CAF-B3410A11D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532" y="4873336"/>
            <a:ext cx="2668407" cy="17928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75595-2DC7-0B42-A54E-F0EA1AA29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60" y="5015576"/>
            <a:ext cx="2013173" cy="15109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AC3B05-C7BE-AC41-8D39-2BBD2D128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143" y="5005416"/>
            <a:ext cx="2413015" cy="1517304"/>
          </a:xfrm>
          <a:prstGeom prst="rect">
            <a:avLst/>
          </a:prstGeom>
        </p:spPr>
      </p:pic>
      <p:pic>
        <p:nvPicPr>
          <p:cNvPr id="17" name="Picture 4" descr="1148">
            <a:extLst>
              <a:ext uri="{FF2B5EF4-FFF2-40B4-BE49-F238E27FC236}">
                <a16:creationId xmlns:a16="http://schemas.microsoft.com/office/drawing/2014/main" id="{0F611B19-4DF1-3348-8394-6271D44DF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78418" y="4873336"/>
            <a:ext cx="2150665" cy="17845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5A859F-A6A7-FF45-A9B7-4B17F6CB3F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8952" y="4893656"/>
            <a:ext cx="2326101" cy="174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94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folks.gif">
            <a:extLst>
              <a:ext uri="{FF2B5EF4-FFF2-40B4-BE49-F238E27FC236}">
                <a16:creationId xmlns:a16="http://schemas.microsoft.com/office/drawing/2014/main" id="{5AA05236-FF3F-6040-B8E5-6C339825B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059" y="1463682"/>
            <a:ext cx="4882550" cy="396157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4DEA06-5C29-D045-BA92-C1BF01A3D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07" y="1458691"/>
            <a:ext cx="7224236" cy="274319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AFCD1B-0879-944E-9AE0-07219B5E6759}"/>
              </a:ext>
            </a:extLst>
          </p:cNvPr>
          <p:cNvSpPr txBox="1"/>
          <p:nvPr/>
        </p:nvSpPr>
        <p:spPr>
          <a:xfrm>
            <a:off x="2102404" y="74239"/>
            <a:ext cx="7637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Starting Conditions 2002 – 2004: Project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4FDB31-1100-F943-824D-337ABF823721}"/>
              </a:ext>
            </a:extLst>
          </p:cNvPr>
          <p:cNvSpPr txBox="1"/>
          <p:nvPr/>
        </p:nvSpPr>
        <p:spPr>
          <a:xfrm>
            <a:off x="2033195" y="540082"/>
            <a:ext cx="7928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Science with the Square Kilometer Array : a next generation world radio observatory</a:t>
            </a:r>
            <a:r>
              <a:rPr lang="en-US" sz="2000" dirty="0"/>
              <a:t>, Taylor &amp; Braun 1999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E4725D-F091-9940-8D80-49057DD5EB75}"/>
              </a:ext>
            </a:extLst>
          </p:cNvPr>
          <p:cNvSpPr txBox="1"/>
          <p:nvPr/>
        </p:nvSpPr>
        <p:spPr>
          <a:xfrm>
            <a:off x="349200" y="4562801"/>
            <a:ext cx="66110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All involved were supported by home institutions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ISSC ‘moral support’ was critical</a:t>
            </a:r>
          </a:p>
          <a:p>
            <a:pPr lvl="1">
              <a:spcBef>
                <a:spcPts val="600"/>
              </a:spcBef>
            </a:pPr>
            <a:r>
              <a:rPr lang="en-US" sz="1600" i="1" dirty="0"/>
              <a:t>‘</a:t>
            </a:r>
            <a:r>
              <a:rPr lang="en-US" sz="1600" dirty="0"/>
              <a:t>We thank the ISSC, and in particular the two ISSC chairs, Ron </a:t>
            </a:r>
            <a:r>
              <a:rPr lang="en-US" sz="1600" dirty="0" err="1"/>
              <a:t>Ekers</a:t>
            </a:r>
            <a:r>
              <a:rPr lang="en-US" sz="1600" dirty="0"/>
              <a:t> and Jill Tarter, for their support (</a:t>
            </a:r>
            <a:r>
              <a:rPr lang="en-US" sz="1600" i="1" dirty="0"/>
              <a:t>and protection!</a:t>
            </a:r>
            <a:r>
              <a:rPr lang="en-US" sz="1600" dirty="0"/>
              <a:t>) during the time this work was undertaken. And lastly, we thank the project director, Richard </a:t>
            </a:r>
            <a:r>
              <a:rPr lang="en-US" sz="1600" dirty="0" err="1"/>
              <a:t>Schilizzi</a:t>
            </a:r>
            <a:r>
              <a:rPr lang="en-US" sz="1600" dirty="0"/>
              <a:t>, for guidance and leadership throughout the process.‘</a:t>
            </a:r>
          </a:p>
        </p:txBody>
      </p:sp>
    </p:spTree>
    <p:extLst>
      <p:ext uri="{BB962C8B-B14F-4D97-AF65-F5344CB8AC3E}">
        <p14:creationId xmlns:p14="http://schemas.microsoft.com/office/powerpoint/2010/main" val="1680616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1AA9CFD-88F0-CE4E-99D1-94A40A370D13}"/>
              </a:ext>
            </a:extLst>
          </p:cNvPr>
          <p:cNvGrpSpPr/>
          <p:nvPr/>
        </p:nvGrpSpPr>
        <p:grpSpPr>
          <a:xfrm>
            <a:off x="672776" y="-78303"/>
            <a:ext cx="4184722" cy="1574800"/>
            <a:chOff x="3948057" y="36151"/>
            <a:chExt cx="4184722" cy="15748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D98E81-F046-0C48-89D0-C5C97FBDD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48057" y="36151"/>
              <a:ext cx="3810000" cy="15748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D313A1-7129-5743-9FB6-5675BCBE292B}"/>
                </a:ext>
              </a:extLst>
            </p:cNvPr>
            <p:cNvSpPr txBox="1"/>
            <p:nvPr/>
          </p:nvSpPr>
          <p:spPr>
            <a:xfrm>
              <a:off x="6314737" y="290458"/>
              <a:ext cx="1818042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400" b="1" i="1" dirty="0">
                  <a:solidFill>
                    <a:srgbClr val="242B86"/>
                  </a:solidFill>
                  <a:latin typeface="Trebuchet MS" panose="020B0703020202090204" pitchFamily="34" charset="0"/>
                </a:rPr>
                <a:t>SKA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B4D91A2-A50F-4F4F-91CF-A883E1AD80F4}"/>
                </a:ext>
              </a:extLst>
            </p:cNvPr>
            <p:cNvSpPr/>
            <p:nvPr/>
          </p:nvSpPr>
          <p:spPr>
            <a:xfrm>
              <a:off x="4636546" y="925158"/>
              <a:ext cx="3121511" cy="290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369250D-F5BF-044D-B34E-91241F06DB52}"/>
              </a:ext>
            </a:extLst>
          </p:cNvPr>
          <p:cNvSpPr txBox="1"/>
          <p:nvPr/>
        </p:nvSpPr>
        <p:spPr>
          <a:xfrm>
            <a:off x="220647" y="1488265"/>
            <a:ext cx="9295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SWG Meetings: Berkeley 01, Groningen 02, Oxford 02, Geraldton 03, Leiden 03, Penticton 04….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E5FE39-19E6-B148-86B3-F2D40C4AE8A1}"/>
              </a:ext>
            </a:extLst>
          </p:cNvPr>
          <p:cNvGrpSpPr/>
          <p:nvPr/>
        </p:nvGrpSpPr>
        <p:grpSpPr>
          <a:xfrm>
            <a:off x="10014575" y="333484"/>
            <a:ext cx="2750250" cy="5945995"/>
            <a:chOff x="10045055" y="333484"/>
            <a:chExt cx="2750250" cy="594599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9C7EDD8-E145-8147-A22C-29D6C03C9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45055" y="3859731"/>
              <a:ext cx="2750250" cy="24197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D6B8F5A-5EBD-4C4A-8645-F157BD32A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45055" y="333484"/>
              <a:ext cx="2091220" cy="3520725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C6CD916-7A5E-6342-9236-479E55A12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259" y="2178683"/>
            <a:ext cx="4649314" cy="3792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53DB7B-C680-ED4F-9104-1036ED3B184A}"/>
              </a:ext>
            </a:extLst>
          </p:cNvPr>
          <p:cNvSpPr txBox="1"/>
          <p:nvPr/>
        </p:nvSpPr>
        <p:spPr>
          <a:xfrm>
            <a:off x="230307" y="2585080"/>
            <a:ext cx="4648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Geraldton: ISAC identified need for ‘Level 0’ science.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Appoint </a:t>
            </a:r>
            <a:r>
              <a:rPr lang="en-US" sz="2000" i="1" dirty="0"/>
              <a:t>Level Zero Subcommittee </a:t>
            </a:r>
            <a:r>
              <a:rPr lang="en-US" sz="2000" dirty="0"/>
              <a:t>(</a:t>
            </a:r>
            <a:r>
              <a:rPr lang="en-US" sz="2000" dirty="0" err="1"/>
              <a:t>Gaensler</a:t>
            </a:r>
            <a:r>
              <a:rPr lang="en-US" sz="2000" dirty="0"/>
              <a:t>, Briggs, </a:t>
            </a:r>
            <a:r>
              <a:rPr lang="en-US" sz="2000" dirty="0" err="1"/>
              <a:t>Doughert</a:t>
            </a:r>
            <a:r>
              <a:rPr lang="en-US" sz="2000" dirty="0"/>
              <a:t>, Rawlings)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Call for community proposals Aug 2013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ISAC ranking according to three criteria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‘Down select’: at SWG meeting Leiden, Lorentz Center, Nov. 2003: 17 </a:t>
            </a:r>
            <a:r>
              <a:rPr lang="en-US" sz="2000" dirty="0">
                <a:sym typeface="Wingdings" pitchFamily="2" charset="2"/>
              </a:rPr>
              <a:t> 5 KSPs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2658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A44ABD-C13C-A042-9160-92DAC8B04B5A}"/>
              </a:ext>
            </a:extLst>
          </p:cNvPr>
          <p:cNvGrpSpPr/>
          <p:nvPr/>
        </p:nvGrpSpPr>
        <p:grpSpPr>
          <a:xfrm>
            <a:off x="1674680" y="727173"/>
            <a:ext cx="10350800" cy="5509474"/>
            <a:chOff x="1777192" y="90173"/>
            <a:chExt cx="10350800" cy="55094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26CE108-04DF-C740-8BD9-860D8F151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7192" y="1528360"/>
              <a:ext cx="8637616" cy="221966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9FCA1F3-8500-D646-9E2A-40C645EF7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0688" y="90173"/>
              <a:ext cx="4342246" cy="120735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C857CB3-0475-6945-9C2A-DE3D0BEE5B8C}"/>
                </a:ext>
              </a:extLst>
            </p:cNvPr>
            <p:cNvGrpSpPr/>
            <p:nvPr/>
          </p:nvGrpSpPr>
          <p:grpSpPr>
            <a:xfrm>
              <a:off x="1777192" y="3715759"/>
              <a:ext cx="10350800" cy="1883888"/>
              <a:chOff x="1777192" y="3664959"/>
              <a:chExt cx="10350800" cy="188388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8BE5D34-0EC1-5347-B5F7-FC91728AE9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77192" y="3664959"/>
                <a:ext cx="8990330" cy="1883888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0902FEDE-1F17-664A-8721-09B6CF65B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4041" y="5019211"/>
                <a:ext cx="2612628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61EF83A-98F3-B547-93C6-7030FFDC2D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49165" y="5268835"/>
                <a:ext cx="148830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A20228E-71C4-5542-B04B-219B346872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3185" y="5540849"/>
                <a:ext cx="316696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Right Brace 2">
                <a:extLst>
                  <a:ext uri="{FF2B5EF4-FFF2-40B4-BE49-F238E27FC236}">
                    <a16:creationId xmlns:a16="http://schemas.microsoft.com/office/drawing/2014/main" id="{E755332C-35AA-9F4E-A435-99EDC077F674}"/>
                  </a:ext>
                </a:extLst>
              </p:cNvPr>
              <p:cNvSpPr/>
              <p:nvPr/>
            </p:nvSpPr>
            <p:spPr>
              <a:xfrm>
                <a:off x="10565773" y="4780401"/>
                <a:ext cx="357647" cy="760447"/>
              </a:xfrm>
              <a:prstGeom prst="rightBrace">
                <a:avLst>
                  <a:gd name="adj1" fmla="val 8333"/>
                  <a:gd name="adj2" fmla="val 47175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A74D2F-041D-4242-BFF5-EBDD9411EED6}"/>
                  </a:ext>
                </a:extLst>
              </p:cNvPr>
              <p:cNvSpPr txBox="1"/>
              <p:nvPr/>
            </p:nvSpPr>
            <p:spPr>
              <a:xfrm>
                <a:off x="10942779" y="4803163"/>
                <a:ext cx="11852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Rationale for KSPs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C9C7D71-AB91-774B-B3E5-31730B59DB5F}"/>
              </a:ext>
            </a:extLst>
          </p:cNvPr>
          <p:cNvSpPr txBox="1"/>
          <p:nvPr/>
        </p:nvSpPr>
        <p:spPr>
          <a:xfrm>
            <a:off x="-980779" y="3240"/>
            <a:ext cx="4541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Why Level 0?</a:t>
            </a:r>
          </a:p>
        </p:txBody>
      </p:sp>
    </p:spTree>
    <p:extLst>
      <p:ext uri="{BB962C8B-B14F-4D97-AF65-F5344CB8AC3E}">
        <p14:creationId xmlns:p14="http://schemas.microsoft.com/office/powerpoint/2010/main" val="2299882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6325A41-87FB-2942-BC4A-6D3AADEA7934}"/>
              </a:ext>
            </a:extLst>
          </p:cNvPr>
          <p:cNvGrpSpPr/>
          <p:nvPr/>
        </p:nvGrpSpPr>
        <p:grpSpPr>
          <a:xfrm>
            <a:off x="639030" y="5188708"/>
            <a:ext cx="11057779" cy="1431161"/>
            <a:chOff x="639030" y="5147612"/>
            <a:chExt cx="11057779" cy="143116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9CABE07-FC7D-964C-8C77-F22712326A03}"/>
                </a:ext>
              </a:extLst>
            </p:cNvPr>
            <p:cNvSpPr txBox="1"/>
            <p:nvPr/>
          </p:nvSpPr>
          <p:spPr>
            <a:xfrm>
              <a:off x="639030" y="5147612"/>
              <a:ext cx="6706995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/>
                <a:t>Avoid root(N) science: quantify advances!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/>
                <a:t>KSPs: not ‘techniques’ but big questions in the physics of Cosmos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/>
                <a:t>Strive for consensus (voting was ‘indicative’ only)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/>
                <a:t>No final ranking of 5 KSPs:  flat priority scale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94E187-DDBB-3F4B-8E36-FA0FA0573139}"/>
                </a:ext>
              </a:extLst>
            </p:cNvPr>
            <p:cNvSpPr txBox="1"/>
            <p:nvPr/>
          </p:nvSpPr>
          <p:spPr>
            <a:xfrm>
              <a:off x="7480409" y="5147612"/>
              <a:ext cx="4216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/>
                <a:t>Enlist theorists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/>
                <a:t>Pursue path-finder observations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/>
                <a:t>Write refereed research papers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32C045-84C1-F74E-8429-4EAE783EF42F}"/>
              </a:ext>
            </a:extLst>
          </p:cNvPr>
          <p:cNvGrpSpPr/>
          <p:nvPr/>
        </p:nvGrpSpPr>
        <p:grpSpPr>
          <a:xfrm>
            <a:off x="1481734" y="469343"/>
            <a:ext cx="10771910" cy="4667995"/>
            <a:chOff x="1420090" y="520713"/>
            <a:chExt cx="10771910" cy="466799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FDE954C-08E4-0C41-9D08-F3728E8B097F}"/>
                </a:ext>
              </a:extLst>
            </p:cNvPr>
            <p:cNvGrpSpPr/>
            <p:nvPr/>
          </p:nvGrpSpPr>
          <p:grpSpPr>
            <a:xfrm>
              <a:off x="1420090" y="520713"/>
              <a:ext cx="9351820" cy="4667995"/>
              <a:chOff x="1839190" y="945574"/>
              <a:chExt cx="9351820" cy="464506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88791FE-C74A-CF48-BE00-78ED22B388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39190" y="945574"/>
                <a:ext cx="9234197" cy="204573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57B10D2-B26B-D043-972D-1FD8D360E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9192" y="3026277"/>
                <a:ext cx="9351818" cy="2564362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064948-B4EB-EB4D-9F17-DD856EE07BC8}"/>
                </a:ext>
              </a:extLst>
            </p:cNvPr>
            <p:cNvSpPr/>
            <p:nvPr/>
          </p:nvSpPr>
          <p:spPr>
            <a:xfrm>
              <a:off x="4856480" y="1560186"/>
              <a:ext cx="1727200" cy="375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9AA268-9E5E-214A-884F-CB9D09BD30D6}"/>
                </a:ext>
              </a:extLst>
            </p:cNvPr>
            <p:cNvSpPr txBox="1"/>
            <p:nvPr/>
          </p:nvSpPr>
          <p:spPr>
            <a:xfrm>
              <a:off x="7172960" y="1732906"/>
              <a:ext cx="3139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ISAC Leiden Report, Nov. 2003</a:t>
              </a:r>
            </a:p>
          </p:txBody>
        </p:sp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AE91D304-651D-2E4B-AF36-9374DB202185}"/>
                </a:ext>
              </a:extLst>
            </p:cNvPr>
            <p:cNvSpPr/>
            <p:nvPr/>
          </p:nvSpPr>
          <p:spPr>
            <a:xfrm>
              <a:off x="10461247" y="3714106"/>
              <a:ext cx="348993" cy="1411032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3AC9BD-5BDB-324A-9BAE-B0C102A70E50}"/>
                </a:ext>
              </a:extLst>
            </p:cNvPr>
            <p:cNvSpPr txBox="1"/>
            <p:nvPr/>
          </p:nvSpPr>
          <p:spPr>
            <a:xfrm>
              <a:off x="10901680" y="4283066"/>
              <a:ext cx="1290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Criteria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A937FE8-ED78-B34D-A815-76839E6EDAE6}"/>
              </a:ext>
            </a:extLst>
          </p:cNvPr>
          <p:cNvSpPr txBox="1"/>
          <p:nvPr/>
        </p:nvSpPr>
        <p:spPr>
          <a:xfrm>
            <a:off x="205485" y="61391"/>
            <a:ext cx="517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Criteria and Guiding Principles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CDB0D8-920A-4A47-A2A9-DD20E5C40C6D}"/>
              </a:ext>
            </a:extLst>
          </p:cNvPr>
          <p:cNvCxnSpPr/>
          <p:nvPr/>
        </p:nvCxnSpPr>
        <p:spPr>
          <a:xfrm>
            <a:off x="7027524" y="5032672"/>
            <a:ext cx="23938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822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20B309-3592-1347-9FD8-C6D9D5B423FF}"/>
              </a:ext>
            </a:extLst>
          </p:cNvPr>
          <p:cNvGrpSpPr/>
          <p:nvPr/>
        </p:nvGrpSpPr>
        <p:grpSpPr>
          <a:xfrm>
            <a:off x="1533325" y="4451768"/>
            <a:ext cx="8930922" cy="1417033"/>
            <a:chOff x="82611" y="5363423"/>
            <a:chExt cx="8930922" cy="14170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5E0B7F9-A92C-DE4C-8721-1542D99B5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87403" y="5366423"/>
              <a:ext cx="1677984" cy="141403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860E79-F695-B647-9B5C-271EF5D96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611" y="5370949"/>
              <a:ext cx="1748065" cy="140950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E80BE87-BD09-F143-8453-966AB2F63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4477" y="5370948"/>
              <a:ext cx="1677984" cy="140950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ED789D-CBCF-7F44-ABBD-69F30B969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0329" y="5363423"/>
              <a:ext cx="1653204" cy="14170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D6F136D-7E0A-1447-832A-8165E5FAE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25617" y="5370949"/>
              <a:ext cx="1793918" cy="1409507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BB2217C-2C49-4B4B-A179-56F8470969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8531" y="667129"/>
            <a:ext cx="8412481" cy="3637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832278-1E22-6744-B67F-FE8C8AFCF438}"/>
              </a:ext>
            </a:extLst>
          </p:cNvPr>
          <p:cNvSpPr txBox="1"/>
          <p:nvPr/>
        </p:nvSpPr>
        <p:spPr>
          <a:xfrm>
            <a:off x="3917373" y="124799"/>
            <a:ext cx="4707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SKA Key Science Program, 2004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936D87-9667-DD47-BADB-28568061EE7A}"/>
              </a:ext>
            </a:extLst>
          </p:cNvPr>
          <p:cNvSpPr txBox="1"/>
          <p:nvPr/>
        </p:nvSpPr>
        <p:spPr>
          <a:xfrm>
            <a:off x="10141012" y="1273486"/>
            <a:ext cx="1870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Pulars</a:t>
            </a:r>
            <a:r>
              <a:rPr lang="en-US" dirty="0"/>
              <a:t>: GW, SF-GR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775093-6E3C-ED49-9138-0B085BC3902E}"/>
              </a:ext>
            </a:extLst>
          </p:cNvPr>
          <p:cNvSpPr txBox="1"/>
          <p:nvPr/>
        </p:nvSpPr>
        <p:spPr>
          <a:xfrm>
            <a:off x="10141011" y="1821889"/>
            <a:ext cx="1870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EoR</a:t>
            </a:r>
            <a:r>
              <a:rPr lang="en-US" dirty="0"/>
              <a:t>  HI 21cm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CF192F-DCA9-3447-84D7-BE65CCACFCB9}"/>
              </a:ext>
            </a:extLst>
          </p:cNvPr>
          <p:cNvSpPr txBox="1"/>
          <p:nvPr/>
        </p:nvSpPr>
        <p:spPr>
          <a:xfrm>
            <a:off x="10141010" y="2401465"/>
            <a:ext cx="1870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Deep polarimetry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32636B-C890-2C46-8A9A-CABF340B3876}"/>
              </a:ext>
            </a:extLst>
          </p:cNvPr>
          <p:cNvSpPr txBox="1"/>
          <p:nvPr/>
        </p:nvSpPr>
        <p:spPr>
          <a:xfrm>
            <a:off x="10141011" y="3004010"/>
            <a:ext cx="187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Planet formation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F964F0-7572-8D46-B34E-220034B598F9}"/>
              </a:ext>
            </a:extLst>
          </p:cNvPr>
          <p:cNvSpPr txBox="1"/>
          <p:nvPr/>
        </p:nvSpPr>
        <p:spPr>
          <a:xfrm>
            <a:off x="10141010" y="3556217"/>
            <a:ext cx="1652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Dark Energy: HI wide/deep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A66C41-4E0B-CE45-B022-B57F733DFA04}"/>
              </a:ext>
            </a:extLst>
          </p:cNvPr>
          <p:cNvSpPr txBox="1"/>
          <p:nvPr/>
        </p:nvSpPr>
        <p:spPr>
          <a:xfrm>
            <a:off x="2794570" y="6118020"/>
            <a:ext cx="6431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Have the KSPs withstood the test of time?</a:t>
            </a:r>
          </a:p>
        </p:txBody>
      </p:sp>
    </p:spTree>
    <p:extLst>
      <p:ext uri="{BB962C8B-B14F-4D97-AF65-F5344CB8AC3E}">
        <p14:creationId xmlns:p14="http://schemas.microsoft.com/office/powerpoint/2010/main" val="2396272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0D0F6A2-F3BC-694D-BDB4-396E879D1496}"/>
              </a:ext>
            </a:extLst>
          </p:cNvPr>
          <p:cNvSpPr txBox="1"/>
          <p:nvPr/>
        </p:nvSpPr>
        <p:spPr>
          <a:xfrm>
            <a:off x="1090498" y="203206"/>
            <a:ext cx="66608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</a:rPr>
              <a:t>What is Big News in 2019?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LIGO Gravitational Waves: new window on Universe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Kepler, ALMA: Planets! Planets! Planets!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z  &gt; 10 galaxies: into the dark ages at </a:t>
            </a:r>
            <a:r>
              <a:rPr lang="en-US" sz="2000" dirty="0" err="1">
                <a:solidFill>
                  <a:schemeClr val="bg1"/>
                </a:solidFill>
              </a:rPr>
              <a:t>t</a:t>
            </a:r>
            <a:r>
              <a:rPr lang="en-US" sz="2000" baseline="-25000" dirty="0" err="1">
                <a:solidFill>
                  <a:schemeClr val="bg1"/>
                </a:solidFill>
              </a:rPr>
              <a:t>univ</a:t>
            </a:r>
            <a:r>
              <a:rPr lang="en-US" sz="2000" dirty="0">
                <a:solidFill>
                  <a:schemeClr val="bg1"/>
                </a:solidFill>
              </a:rPr>
              <a:t> &lt; 0.5 </a:t>
            </a:r>
            <a:r>
              <a:rPr lang="en-US" sz="2000" dirty="0" err="1">
                <a:solidFill>
                  <a:schemeClr val="bg1"/>
                </a:solidFill>
              </a:rPr>
              <a:t>Gyr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Fast Radio Bursts: new tool in physics/cosmology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Planck: ‘double precision’ cosmology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GAIA: new age of astrometry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LSST: </a:t>
            </a:r>
            <a:r>
              <a:rPr lang="en-US" sz="2000" i="1" dirty="0">
                <a:solidFill>
                  <a:schemeClr val="bg1"/>
                </a:solidFill>
              </a:rPr>
              <a:t>new age of time domain astronomy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Event Horizon Telescope: imaging SMBH event horizon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FA34DF-96BD-6840-A8FE-7FAAB6915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2944" y="101600"/>
            <a:ext cx="2776870" cy="2324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A07BF-4D98-4746-ADBD-AB8AC8E73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440" y="2424683"/>
            <a:ext cx="2584038" cy="2106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3A7B71-CA30-3C49-A91E-11D78E7EA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4246" y="4631497"/>
            <a:ext cx="1994266" cy="1923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38F720-A9EB-C040-A26F-0E96D5BAC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7293" y="4522657"/>
            <a:ext cx="1994266" cy="1962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C1D93B-DBF8-B24E-9389-8BCC8564AC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8280" y="4527683"/>
            <a:ext cx="3069132" cy="1957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81EE44-2D03-2E43-91F1-1E0EDC3DE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304" y="4631498"/>
            <a:ext cx="2471013" cy="18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60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9A4A20B-65E7-5B4E-BF9A-3DB220151CF5}"/>
              </a:ext>
            </a:extLst>
          </p:cNvPr>
          <p:cNvGrpSpPr/>
          <p:nvPr/>
        </p:nvGrpSpPr>
        <p:grpSpPr>
          <a:xfrm>
            <a:off x="7211027" y="276801"/>
            <a:ext cx="4946730" cy="6282748"/>
            <a:chOff x="6817488" y="276801"/>
            <a:chExt cx="4946730" cy="62827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F104BA-DE44-2145-8E16-1006F0CD6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29063" y="4433168"/>
              <a:ext cx="4935155" cy="212638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0972AA-4FBC-454E-8BC6-920BD06CD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7488" y="276801"/>
              <a:ext cx="4935155" cy="415624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BB2217C-2C49-4B4B-A179-56F847096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6703"/>
            <a:ext cx="6609144" cy="28574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809049-0F68-6043-A1A3-F5EF65273702}"/>
              </a:ext>
            </a:extLst>
          </p:cNvPr>
          <p:cNvCxnSpPr>
            <a:cxnSpLocks/>
          </p:cNvCxnSpPr>
          <p:nvPr/>
        </p:nvCxnSpPr>
        <p:spPr>
          <a:xfrm flipV="1">
            <a:off x="856527" y="1632031"/>
            <a:ext cx="6562845" cy="8662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D13508-07C3-354C-B6C7-4F51533FEF20}"/>
              </a:ext>
            </a:extLst>
          </p:cNvPr>
          <p:cNvCxnSpPr>
            <a:cxnSpLocks/>
          </p:cNvCxnSpPr>
          <p:nvPr/>
        </p:nvCxnSpPr>
        <p:spPr>
          <a:xfrm>
            <a:off x="960699" y="2959878"/>
            <a:ext cx="6574420" cy="292006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940B59F-DF67-B24E-9145-69FA59CA5301}"/>
              </a:ext>
            </a:extLst>
          </p:cNvPr>
          <p:cNvCxnSpPr>
            <a:cxnSpLocks/>
          </p:cNvCxnSpPr>
          <p:nvPr/>
        </p:nvCxnSpPr>
        <p:spPr>
          <a:xfrm flipV="1">
            <a:off x="1145894" y="2465409"/>
            <a:ext cx="6192455" cy="874769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170CC77-9079-0847-A7A8-2C94E8A6FA84}"/>
              </a:ext>
            </a:extLst>
          </p:cNvPr>
          <p:cNvCxnSpPr>
            <a:cxnSpLocks/>
          </p:cNvCxnSpPr>
          <p:nvPr/>
        </p:nvCxnSpPr>
        <p:spPr>
          <a:xfrm flipV="1">
            <a:off x="1261641" y="790161"/>
            <a:ext cx="6273478" cy="3029609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4389005-E982-8040-8FB1-020E89692CD8}"/>
              </a:ext>
            </a:extLst>
          </p:cNvPr>
          <p:cNvCxnSpPr>
            <a:cxnSpLocks/>
          </p:cNvCxnSpPr>
          <p:nvPr/>
        </p:nvCxnSpPr>
        <p:spPr>
          <a:xfrm>
            <a:off x="960699" y="4433041"/>
            <a:ext cx="6458673" cy="889768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074CB89-25F9-D041-AB65-303E4ED29AB2}"/>
              </a:ext>
            </a:extLst>
          </p:cNvPr>
          <p:cNvSpPr txBox="1"/>
          <p:nvPr/>
        </p:nvSpPr>
        <p:spPr>
          <a:xfrm>
            <a:off x="353093" y="296748"/>
            <a:ext cx="564844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/>
              <a:t>Evolution of KSPs</a:t>
            </a:r>
          </a:p>
          <a:p>
            <a:pPr algn="ctr">
              <a:spcBef>
                <a:spcPts val="600"/>
              </a:spcBef>
            </a:pPr>
            <a:r>
              <a:rPr lang="en-US" sz="2400" dirty="0"/>
              <a:t>SKA Key Science: 2004 to 2016</a:t>
            </a:r>
          </a:p>
        </p:txBody>
      </p:sp>
    </p:spTree>
    <p:extLst>
      <p:ext uri="{BB962C8B-B14F-4D97-AF65-F5344CB8AC3E}">
        <p14:creationId xmlns:p14="http://schemas.microsoft.com/office/powerpoint/2010/main" val="1077199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794</Words>
  <Application>Microsoft Macintosh PowerPoint</Application>
  <PresentationFormat>Widescreen</PresentationFormat>
  <Paragraphs>90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58</cp:revision>
  <cp:lastPrinted>2018-03-23T15:13:48Z</cp:lastPrinted>
  <dcterms:created xsi:type="dcterms:W3CDTF">2017-12-21T16:22:01Z</dcterms:created>
  <dcterms:modified xsi:type="dcterms:W3CDTF">2019-04-01T09:07:55Z</dcterms:modified>
</cp:coreProperties>
</file>