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740" r:id="rId2"/>
    <p:sldId id="803" r:id="rId3"/>
    <p:sldId id="884" r:id="rId4"/>
    <p:sldId id="1093" r:id="rId5"/>
    <p:sldId id="1105" r:id="rId6"/>
    <p:sldId id="1094" r:id="rId7"/>
    <p:sldId id="926" r:id="rId8"/>
    <p:sldId id="924" r:id="rId9"/>
    <p:sldId id="1074" r:id="rId10"/>
    <p:sldId id="875" r:id="rId11"/>
    <p:sldId id="990" r:id="rId12"/>
    <p:sldId id="991" r:id="rId13"/>
    <p:sldId id="995" r:id="rId14"/>
    <p:sldId id="1090" r:id="rId15"/>
    <p:sldId id="1091" r:id="rId16"/>
    <p:sldId id="997" r:id="rId17"/>
    <p:sldId id="1011" r:id="rId18"/>
    <p:sldId id="1000" r:id="rId19"/>
    <p:sldId id="877" r:id="rId20"/>
    <p:sldId id="1095" r:id="rId21"/>
    <p:sldId id="1076" r:id="rId22"/>
    <p:sldId id="1096" r:id="rId23"/>
    <p:sldId id="1004" r:id="rId24"/>
    <p:sldId id="1003" r:id="rId25"/>
    <p:sldId id="1001" r:id="rId26"/>
    <p:sldId id="1005" r:id="rId27"/>
    <p:sldId id="1100" r:id="rId28"/>
    <p:sldId id="1101" r:id="rId29"/>
    <p:sldId id="1102" r:id="rId30"/>
    <p:sldId id="1059" r:id="rId31"/>
    <p:sldId id="1077" r:id="rId32"/>
    <p:sldId id="988" r:id="rId33"/>
    <p:sldId id="989" r:id="rId34"/>
    <p:sldId id="1072" r:id="rId35"/>
    <p:sldId id="1073" r:id="rId36"/>
    <p:sldId id="1078" r:id="rId37"/>
    <p:sldId id="1089" r:id="rId38"/>
    <p:sldId id="1063" r:id="rId39"/>
    <p:sldId id="1064" r:id="rId40"/>
    <p:sldId id="1065" r:id="rId41"/>
    <p:sldId id="1081" r:id="rId42"/>
    <p:sldId id="1082" r:id="rId43"/>
    <p:sldId id="1079" r:id="rId44"/>
    <p:sldId id="1080" r:id="rId45"/>
    <p:sldId id="1083" r:id="rId46"/>
    <p:sldId id="1084" r:id="rId47"/>
    <p:sldId id="1086" r:id="rId48"/>
    <p:sldId id="1085" r:id="rId49"/>
    <p:sldId id="1060" r:id="rId50"/>
    <p:sldId id="1087" r:id="rId51"/>
    <p:sldId id="1088" r:id="rId52"/>
    <p:sldId id="927" r:id="rId53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buFont typeface="Wingdings" charset="0"/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buFont typeface="Wingdings" charset="0"/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buFont typeface="Wingdings" charset="0"/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buFont typeface="Wingdings" charset="0"/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buFont typeface="Wingdings" charset="0"/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4E80D"/>
    <a:srgbClr val="B3557D"/>
    <a:srgbClr val="208382"/>
    <a:srgbClr val="9B9C9C"/>
    <a:srgbClr val="E79904"/>
    <a:srgbClr val="F54400"/>
    <a:srgbClr val="CC0403"/>
    <a:srgbClr val="C13702"/>
    <a:srgbClr val="3AF7FF"/>
    <a:srgbClr val="43FF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263" autoAdjust="0"/>
  </p:normalViewPr>
  <p:slideViewPr>
    <p:cSldViewPr snapToObjects="1">
      <p:cViewPr>
        <p:scale>
          <a:sx n="94" d="100"/>
          <a:sy n="94" d="100"/>
        </p:scale>
        <p:origin x="-59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 typeface="Wingdings" pitchFamily="-107" charset="2"/>
              <a:buNone/>
              <a:defRPr sz="1200">
                <a:solidFill>
                  <a:srgbClr val="FFCC00"/>
                </a:solidFill>
                <a:latin typeface="Symbol" pitchFamily="-107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Wingdings" pitchFamily="-107" charset="2"/>
              <a:buNone/>
              <a:defRPr sz="1200">
                <a:solidFill>
                  <a:srgbClr val="FFCC00"/>
                </a:solidFill>
                <a:latin typeface="Symbol" pitchFamily="-107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 typeface="Wingdings" pitchFamily="-107" charset="2"/>
              <a:buNone/>
              <a:defRPr sz="1200">
                <a:solidFill>
                  <a:srgbClr val="FFCC00"/>
                </a:solidFill>
                <a:latin typeface="Symbol" pitchFamily="-107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CC00"/>
                </a:solidFill>
                <a:latin typeface="Symbol" charset="0"/>
              </a:defRPr>
            </a:lvl1pPr>
          </a:lstStyle>
          <a:p>
            <a:pPr>
              <a:defRPr/>
            </a:pPr>
            <a:fld id="{E55C9471-B705-E844-B1CB-86B2E98AE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334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747AE60-E7F1-0840-BC76-50C0D225A280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1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6945ECB-BD8F-AD43-8330-B3DF323EBC19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24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CF384B3-59EC-6347-92E9-8FD7C34CF1E2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25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4x4096: polarizations</a:t>
            </a: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9pPr>
          </a:lstStyle>
          <a:p>
            <a:pPr eaLnBrk="1" hangingPunct="1"/>
            <a:fld id="{D42CB707-1075-D848-BBED-BAA7CB523507}" type="slidenum">
              <a:rPr lang="de-DE" sz="1200">
                <a:latin typeface="Arial" charset="0"/>
              </a:rPr>
              <a:pPr eaLnBrk="1" hangingPunct="1"/>
              <a:t>28</a:t>
            </a:fld>
            <a:endParaRPr lang="de-DE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3" tIns="45711" rIns="91423" bIns="45711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A76A003-4DFE-CC4D-9281-5B3A550B9345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52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50DD783-FE40-A244-AC7E-CB786E24DD73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2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E8A7772-3E26-0B4F-9EFF-F47EF46919F5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3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4C92FF8-4C9F-1E4A-B401-EE909273FCCC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6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36EA6F0-41C1-9A4A-92F8-8902FDE46CEF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7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117893E-8225-BE4F-9627-DADE3418F859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8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2BC4703-249B-CA48-9751-D49E39E8C9E3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10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BB65533-8669-854C-8AE9-4FD7D4146A10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17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5325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6FC91ED-1CBC-6247-9A1E-298C0599CE65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18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596F2-27D8-8A44-B246-9AB8BCA43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8995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11EC-F2FD-B24F-8295-917D034F2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54454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EE21A-9D4C-4C43-A568-3FC2F5496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9894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CB61D-4F19-1E4E-BD99-CD2FFD6DE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84729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0A232-5509-D24F-833E-5D5254DBB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4418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7BEC3-292F-E945-81B3-A54EF6A28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1036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7A6EC-9EEA-224B-A375-2A714E837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8989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3563B-7429-D546-8D9F-13DC78582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27268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88629-47FF-CA46-9940-30E209CEE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87121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4C354-AB61-F144-8C91-A62208B7B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0482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78BAA-46FC-E64D-BB3F-121FCC3CB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9933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F9145-AB1B-0A4F-9E05-0B962D966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91805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54C39-5D7C-504C-B72A-BCB01DCB1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09873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400" b="0">
                <a:latin typeface="Times New Roman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 b="0">
                <a:latin typeface="Times New Roman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 b="0"/>
            </a:lvl1pPr>
          </a:lstStyle>
          <a:p>
            <a:pPr>
              <a:defRPr/>
            </a:pPr>
            <a:fld id="{3EA8008F-46B3-2A41-8B66-286F10BD3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microsoft.com/office/2007/relationships/hdphoto" Target="../media/hdphoto1.wdp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0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87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jpeg"/><Relationship Id="rId5" Type="http://schemas.microsoft.com/office/2007/relationships/hdphoto" Target="../media/hdphoto4.wdp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tresmontosas2"/>
          <p:cNvPicPr>
            <a:picLocks noChangeAspect="1" noChangeArrowheads="1"/>
          </p:cNvPicPr>
          <p:nvPr/>
        </p:nvPicPr>
        <p:blipFill>
          <a:blip r:embed="rId3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1752600" y="-12700"/>
            <a:ext cx="5715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0" dirty="0">
                <a:solidFill>
                  <a:srgbClr val="FFFFFF"/>
                </a:solidFill>
              </a:rPr>
              <a:t>Cool gas in the distant Universe</a:t>
            </a:r>
            <a:endParaRPr lang="en-US" sz="2800" b="0" dirty="0">
              <a:solidFill>
                <a:srgbClr val="FFFFFF"/>
              </a:solidFill>
            </a:endParaRPr>
          </a:p>
          <a:p>
            <a:pPr eaLnBrk="1" hangingPunct="1"/>
            <a:r>
              <a:rPr lang="en-US" b="0" dirty="0">
                <a:solidFill>
                  <a:srgbClr val="FFFFFF"/>
                </a:solidFill>
              </a:rPr>
              <a:t>Chris </a:t>
            </a:r>
            <a:r>
              <a:rPr lang="en-US" b="0" dirty="0" smtClean="0">
                <a:solidFill>
                  <a:srgbClr val="FFFFFF"/>
                </a:solidFill>
              </a:rPr>
              <a:t>Carilli, Santa Fe Cosmology July 2015  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609600" y="1100721"/>
            <a:ext cx="8305800" cy="272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b="0" dirty="0" smtClean="0">
                <a:solidFill>
                  <a:schemeClr val="bg1"/>
                </a:solidFill>
              </a:rPr>
              <a:t> Dense gas history of the Universe</a:t>
            </a:r>
          </a:p>
          <a:p>
            <a:pPr lvl="1" algn="l" eaLnBrk="1" hangingPunct="1">
              <a:buFont typeface="Wingdings" charset="0"/>
              <a:buChar char="Ø"/>
              <a:defRPr/>
            </a:pPr>
            <a:r>
              <a:rPr lang="en-US" sz="2000" b="0" dirty="0" smtClean="0">
                <a:solidFill>
                  <a:schemeClr val="bg1"/>
                </a:solidFill>
              </a:rPr>
              <a:t> Molecular diagnostics in galaxy formation</a:t>
            </a:r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  <a:defRPr/>
            </a:pP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smtClean="0">
                <a:solidFill>
                  <a:schemeClr val="bg1"/>
                </a:solidFill>
              </a:rPr>
              <a:t>Main sequence galaxies: gas dominated disks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b="0" dirty="0" smtClean="0">
                <a:solidFill>
                  <a:schemeClr val="bg1"/>
                </a:solidFill>
              </a:rPr>
              <a:t> [CII] 158um line: a new window on galaxy formation</a:t>
            </a:r>
          </a:p>
          <a:p>
            <a:pPr marL="800100" lvl="1" indent="-342900" algn="l" eaLnBrk="1" hangingPunct="1">
              <a:lnSpc>
                <a:spcPct val="80000"/>
              </a:lnSpc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smtClean="0">
                <a:solidFill>
                  <a:schemeClr val="bg1"/>
                </a:solidFill>
              </a:rPr>
              <a:t>ISM physics and dynamics within 1Gyr of the Big Bang</a:t>
            </a:r>
          </a:p>
          <a:p>
            <a:pPr marL="800100" lvl="1" indent="-342900" algn="l" eaLnBrk="1" hangingPunct="1">
              <a:lnSpc>
                <a:spcPct val="80000"/>
              </a:lnSpc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2000" b="0" dirty="0" smtClean="0">
                <a:solidFill>
                  <a:schemeClr val="bg1"/>
                </a:solidFill>
              </a:rPr>
              <a:t> z &gt; 7 galaxies, SMBH, </a:t>
            </a:r>
            <a:r>
              <a:rPr lang="en-US" sz="2000" b="0" dirty="0" err="1" smtClean="0">
                <a:solidFill>
                  <a:schemeClr val="bg1"/>
                </a:solidFill>
              </a:rPr>
              <a:t>reionization</a:t>
            </a:r>
            <a:r>
              <a:rPr lang="en-US" sz="2000" b="0" dirty="0" smtClean="0">
                <a:solidFill>
                  <a:schemeClr val="bg1"/>
                </a:solidFill>
              </a:rPr>
              <a:t> and other cool stuff</a:t>
            </a:r>
          </a:p>
          <a:p>
            <a:pPr marL="342900" indent="-342900" algn="l" eaLnBrk="1" hangingPunct="1">
              <a:lnSpc>
                <a:spcPct val="8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US" b="0" dirty="0" smtClean="0">
                <a:solidFill>
                  <a:schemeClr val="bg1"/>
                </a:solidFill>
              </a:rPr>
              <a:t>Next Generation Very Large Array</a:t>
            </a:r>
          </a:p>
        </p:txBody>
      </p:sp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152400" y="4267200"/>
            <a:ext cx="739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0" i="1" dirty="0">
                <a:solidFill>
                  <a:schemeClr val="bg1"/>
                </a:solidFill>
              </a:rPr>
              <a:t>Carilli &amp; Walter 2013, ARAA, </a:t>
            </a:r>
            <a:r>
              <a:rPr lang="en-US" sz="2000" b="0" i="1" dirty="0" smtClean="0">
                <a:solidFill>
                  <a:schemeClr val="bg1"/>
                </a:solidFill>
              </a:rPr>
              <a:t>51, 105 </a:t>
            </a:r>
            <a:endParaRPr lang="en-US" sz="2000" b="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0" descr="Screen shot 2010-11-05 at 10.10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79679" y="-620841"/>
            <a:ext cx="6000492" cy="841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60325" y="63833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buFontTx/>
              <a:buNone/>
            </a:pPr>
            <a:endParaRPr lang="en-US" sz="1800" b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32771" name="Text Box 7"/>
          <p:cNvSpPr txBox="1">
            <a:spLocks noChangeArrowheads="1"/>
          </p:cNvSpPr>
          <p:nvPr/>
        </p:nvSpPr>
        <p:spPr bwMode="auto">
          <a:xfrm>
            <a:off x="244475" y="5845175"/>
            <a:ext cx="8670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32772" name="Text Box 12"/>
          <p:cNvSpPr txBox="1">
            <a:spLocks noChangeArrowheads="1"/>
          </p:cNvSpPr>
          <p:nvPr/>
        </p:nvSpPr>
        <p:spPr bwMode="auto">
          <a:xfrm>
            <a:off x="1254125" y="742950"/>
            <a:ext cx="434340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0"/>
              <a:t>100 M</a:t>
            </a:r>
            <a:r>
              <a:rPr lang="en-US" sz="2000" b="0" baseline="-25000"/>
              <a:t>o</a:t>
            </a:r>
            <a:r>
              <a:rPr lang="en-US" sz="2000" b="0"/>
              <a:t> yr</a:t>
            </a:r>
            <a:r>
              <a:rPr lang="en-US" sz="2000" b="0" baseline="30000"/>
              <a:t>-1 </a:t>
            </a:r>
            <a:r>
              <a:rPr lang="en-US" sz="2000" b="0"/>
              <a:t>at z=5</a:t>
            </a:r>
            <a:endParaRPr lang="en-US"/>
          </a:p>
        </p:txBody>
      </p:sp>
      <p:sp>
        <p:nvSpPr>
          <p:cNvPr id="32773" name="Rectangle 8"/>
          <p:cNvSpPr>
            <a:spLocks noChangeArrowheads="1"/>
          </p:cNvSpPr>
          <p:nvPr/>
        </p:nvSpPr>
        <p:spPr bwMode="auto">
          <a:xfrm>
            <a:off x="533400" y="1501775"/>
            <a:ext cx="76200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52400" y="85725"/>
            <a:ext cx="89154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800" b="0">
                <a:latin typeface="Arial" charset="0"/>
              </a:rPr>
              <a:t>cm </a:t>
            </a:r>
            <a:r>
              <a:rPr lang="en-US" sz="2800" b="0">
                <a:latin typeface="Arial" charset="0"/>
                <a:sym typeface="Wingdings" charset="0"/>
              </a:rPr>
              <a:t> </a:t>
            </a:r>
            <a:r>
              <a:rPr lang="en-US" sz="2800" b="0">
                <a:latin typeface="Arial" charset="0"/>
              </a:rPr>
              <a:t>submm  diagnostics of galaxy formation</a:t>
            </a:r>
            <a:endParaRPr lang="en-US" sz="1800" b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1760799" y="3733800"/>
            <a:ext cx="13901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solidFill>
                  <a:srgbClr val="3F3EF6"/>
                </a:solidFill>
              </a:rPr>
              <a:t>EVLA </a:t>
            </a:r>
            <a:r>
              <a:rPr lang="en-US" sz="2000" b="0" dirty="0" smtClean="0">
                <a:solidFill>
                  <a:srgbClr val="3F3EF6"/>
                </a:solidFill>
              </a:rPr>
              <a:t>Line</a:t>
            </a:r>
            <a:endParaRPr lang="en-US" sz="2000" b="0" dirty="0">
              <a:solidFill>
                <a:srgbClr val="3F3EF6"/>
              </a:solidFill>
            </a:endParaRPr>
          </a:p>
        </p:txBody>
      </p:sp>
      <p:sp>
        <p:nvSpPr>
          <p:cNvPr id="32776" name="Rectangle 11"/>
          <p:cNvSpPr>
            <a:spLocks noChangeArrowheads="1"/>
          </p:cNvSpPr>
          <p:nvPr/>
        </p:nvSpPr>
        <p:spPr bwMode="auto">
          <a:xfrm>
            <a:off x="1295400" y="3149600"/>
            <a:ext cx="13716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7" name="TextBox 12"/>
          <p:cNvSpPr txBox="1">
            <a:spLocks noChangeArrowheads="1"/>
          </p:cNvSpPr>
          <p:nvPr/>
        </p:nvSpPr>
        <p:spPr bwMode="auto">
          <a:xfrm>
            <a:off x="1295400" y="1419225"/>
            <a:ext cx="44958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sz="2000" b="0" dirty="0"/>
              <a:t> </a:t>
            </a:r>
            <a:r>
              <a:rPr lang="en-US" sz="1800" b="0" dirty="0"/>
              <a:t>Low J CO emission: total gas mass, dynamics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sz="1800" b="0" dirty="0"/>
              <a:t> High density gas tracers (HCN, HCO+)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sz="1800" b="0" dirty="0"/>
              <a:t> Synch. + Free-Free = star formation </a:t>
            </a:r>
          </a:p>
        </p:txBody>
      </p:sp>
      <p:sp>
        <p:nvSpPr>
          <p:cNvPr id="32778" name="TextBox 13"/>
          <p:cNvSpPr txBox="1">
            <a:spLocks noChangeArrowheads="1"/>
          </p:cNvSpPr>
          <p:nvPr/>
        </p:nvSpPr>
        <p:spPr bwMode="auto">
          <a:xfrm>
            <a:off x="5029200" y="4311650"/>
            <a:ext cx="3505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sz="1800" b="0" dirty="0"/>
              <a:t> High J molecular lines: gas excitation, physical conditions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sz="1800" b="0" dirty="0"/>
              <a:t> Dust continuum = star formation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sz="1800" b="0" dirty="0"/>
              <a:t> Atomic FIR fine structure lines: ISM gas coolant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 descr="Screen shot 2012-09-19 at 1.30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6850"/>
            <a:ext cx="533400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609600" y="5551488"/>
            <a:ext cx="8458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0" dirty="0"/>
              <a:t>Rapid rise in last </a:t>
            </a:r>
            <a:r>
              <a:rPr lang="en-US" b="0" dirty="0" smtClean="0"/>
              <a:t>few </a:t>
            </a:r>
            <a:r>
              <a:rPr lang="en-US" b="0" dirty="0"/>
              <a:t>years: </a:t>
            </a:r>
          </a:p>
          <a:p>
            <a:pPr lvl="1" algn="l" eaLnBrk="1" hangingPunct="1">
              <a:buFont typeface="Wingdings" charset="0"/>
              <a:buChar char="Ø"/>
            </a:pPr>
            <a:r>
              <a:rPr lang="en-US" sz="2000" b="0" dirty="0"/>
              <a:t> New instrumentation (</a:t>
            </a:r>
            <a:r>
              <a:rPr lang="en-US" sz="2000" b="0" dirty="0" err="1"/>
              <a:t>Bure</a:t>
            </a:r>
            <a:r>
              <a:rPr lang="en-US" sz="2000" b="0" dirty="0"/>
              <a:t>, </a:t>
            </a:r>
            <a:r>
              <a:rPr lang="en-US" sz="2000" b="0" dirty="0" smtClean="0"/>
              <a:t>JVLA</a:t>
            </a:r>
            <a:r>
              <a:rPr lang="en-US" sz="2000" b="0" dirty="0"/>
              <a:t>, GBT)</a:t>
            </a:r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sz="2000" b="0" dirty="0"/>
              <a:t> New population:  </a:t>
            </a:r>
            <a:r>
              <a:rPr lang="en-US" sz="2000" b="0" dirty="0" smtClean="0"/>
              <a:t>Main sequence</a:t>
            </a:r>
            <a:r>
              <a:rPr lang="en-US" altLang="ja-JP" sz="2000" b="0" dirty="0" smtClean="0"/>
              <a:t> </a:t>
            </a:r>
            <a:r>
              <a:rPr lang="en-US" altLang="ja-JP" sz="2000" b="0" dirty="0"/>
              <a:t>SF galaxies (</a:t>
            </a:r>
            <a:r>
              <a:rPr lang="en-US" altLang="ja-JP" sz="2000" b="0" dirty="0" err="1"/>
              <a:t>sBzK</a:t>
            </a:r>
            <a:r>
              <a:rPr lang="en-US" altLang="ja-JP" sz="2000" b="0" dirty="0"/>
              <a:t>/BX/BM…)</a:t>
            </a:r>
            <a:endParaRPr lang="en-US" b="0" dirty="0"/>
          </a:p>
        </p:txBody>
      </p:sp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2057400" y="2819400"/>
            <a:ext cx="3048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000" b="0" dirty="0" err="1" smtClean="0">
                <a:solidFill>
                  <a:srgbClr val="FF0000"/>
                </a:solidFill>
              </a:rPr>
              <a:t>HyLIRG</a:t>
            </a:r>
            <a:r>
              <a:rPr lang="en-US" sz="2000" b="0" dirty="0" smtClean="0">
                <a:solidFill>
                  <a:srgbClr val="FF0000"/>
                </a:solidFill>
              </a:rPr>
              <a:t> (FIR~10</a:t>
            </a:r>
            <a:r>
              <a:rPr lang="en-US" sz="2000" b="0" baseline="30000" dirty="0" smtClean="0">
                <a:solidFill>
                  <a:srgbClr val="FF0000"/>
                </a:solidFill>
              </a:rPr>
              <a:t>13</a:t>
            </a:r>
            <a:r>
              <a:rPr lang="en-US" sz="2000" b="0" dirty="0" smtClean="0">
                <a:solidFill>
                  <a:srgbClr val="FF0000"/>
                </a:solidFill>
              </a:rPr>
              <a:t> L</a:t>
            </a:r>
            <a:r>
              <a:rPr lang="en-US" sz="2000" b="0" baseline="-25000" dirty="0" smtClean="0">
                <a:solidFill>
                  <a:srgbClr val="FF0000"/>
                </a:solidFill>
              </a:rPr>
              <a:t>o</a:t>
            </a:r>
            <a:r>
              <a:rPr lang="en-US" sz="2000" b="0" dirty="0" smtClean="0">
                <a:solidFill>
                  <a:srgbClr val="FF0000"/>
                </a:solidFill>
              </a:rPr>
              <a:t>) </a:t>
            </a:r>
          </a:p>
          <a:p>
            <a:pPr algn="l" eaLnBrk="1" hangingPunct="1">
              <a:defRPr/>
            </a:pPr>
            <a:r>
              <a:rPr lang="en-US" sz="2000" b="0" dirty="0" smtClean="0">
                <a:solidFill>
                  <a:srgbClr val="FF0000"/>
                </a:solidFill>
              </a:rPr>
              <a:t>‘starburst’: </a:t>
            </a:r>
          </a:p>
          <a:p>
            <a:pPr marL="57150" indent="-342900" algn="l" eaLnBrk="1" hangingPunct="1">
              <a:buFont typeface="Wingdings" charset="2"/>
              <a:buChar char="Ø"/>
              <a:defRPr/>
            </a:pPr>
            <a:r>
              <a:rPr lang="en-US" sz="2000" b="0" dirty="0" smtClean="0">
                <a:solidFill>
                  <a:srgbClr val="FF0000"/>
                </a:solidFill>
              </a:rPr>
              <a:t>SFR ≥ 10</a:t>
            </a:r>
            <a:r>
              <a:rPr lang="en-US" sz="2000" b="0" baseline="30000" dirty="0" smtClean="0">
                <a:solidFill>
                  <a:srgbClr val="FF0000"/>
                </a:solidFill>
              </a:rPr>
              <a:t>3</a:t>
            </a:r>
            <a:r>
              <a:rPr lang="en-US" sz="2000" b="0" dirty="0" smtClean="0">
                <a:solidFill>
                  <a:srgbClr val="FF0000"/>
                </a:solidFill>
              </a:rPr>
              <a:t> M</a:t>
            </a:r>
            <a:r>
              <a:rPr lang="en-US" sz="2000" b="0" baseline="-25000" dirty="0" smtClean="0">
                <a:solidFill>
                  <a:srgbClr val="FF0000"/>
                </a:solidFill>
              </a:rPr>
              <a:t>o</a:t>
            </a:r>
            <a:r>
              <a:rPr lang="en-US" sz="2000" b="0" dirty="0" smtClean="0">
                <a:solidFill>
                  <a:srgbClr val="FF0000"/>
                </a:solidFill>
              </a:rPr>
              <a:t>/</a:t>
            </a:r>
            <a:r>
              <a:rPr lang="en-US" sz="2000" b="0" dirty="0" err="1" smtClean="0">
                <a:solidFill>
                  <a:srgbClr val="FF0000"/>
                </a:solidFill>
              </a:rPr>
              <a:t>yr</a:t>
            </a:r>
            <a:r>
              <a:rPr lang="en-US" sz="2000" b="0" dirty="0" smtClean="0">
                <a:solidFill>
                  <a:srgbClr val="FF0000"/>
                </a:solidFill>
              </a:rPr>
              <a:t> </a:t>
            </a:r>
          </a:p>
          <a:p>
            <a:pPr marL="57150" indent="-342900" algn="l" eaLnBrk="1" hangingPunct="1">
              <a:buFont typeface="Wingdings" charset="2"/>
              <a:buChar char="Ø"/>
              <a:defRPr/>
            </a:pPr>
            <a:r>
              <a:rPr lang="en-US" sz="2000" b="0" dirty="0" err="1" smtClean="0">
                <a:solidFill>
                  <a:srgbClr val="FF0000"/>
                </a:solidFill>
              </a:rPr>
              <a:t>ρ</a:t>
            </a:r>
            <a:r>
              <a:rPr lang="en-US" sz="2000" b="0" dirty="0" smtClean="0">
                <a:solidFill>
                  <a:srgbClr val="FF0000"/>
                </a:solidFill>
              </a:rPr>
              <a:t> ≤ 10</a:t>
            </a:r>
            <a:r>
              <a:rPr lang="en-US" sz="2000" b="0" baseline="30000" dirty="0" smtClean="0">
                <a:solidFill>
                  <a:srgbClr val="FF0000"/>
                </a:solidFill>
              </a:rPr>
              <a:t>-5 </a:t>
            </a:r>
            <a:r>
              <a:rPr lang="en-US" sz="2000" b="0" dirty="0" smtClean="0">
                <a:solidFill>
                  <a:srgbClr val="FF0000"/>
                </a:solidFill>
              </a:rPr>
              <a:t>Mpc</a:t>
            </a:r>
            <a:r>
              <a:rPr lang="en-US" sz="2000" b="0" baseline="30000" dirty="0" smtClean="0">
                <a:solidFill>
                  <a:srgbClr val="FF0000"/>
                </a:solidFill>
              </a:rPr>
              <a:t>-3</a:t>
            </a:r>
            <a:r>
              <a:rPr lang="en-US" sz="2000" b="0" dirty="0" smtClean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6248400" y="2644775"/>
            <a:ext cx="23622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000" b="0" dirty="0" smtClean="0">
                <a:solidFill>
                  <a:srgbClr val="0000E4"/>
                </a:solidFill>
              </a:rPr>
              <a:t>Main Sequence (FIR</a:t>
            </a:r>
            <a:r>
              <a:rPr lang="en-US" sz="2000" b="0" dirty="0" smtClean="0">
                <a:solidFill>
                  <a:schemeClr val="accent2"/>
                </a:solidFill>
              </a:rPr>
              <a:t>≤10</a:t>
            </a:r>
            <a:r>
              <a:rPr lang="en-US" sz="2000" b="0" baseline="30000" dirty="0" smtClean="0">
                <a:solidFill>
                  <a:schemeClr val="accent2"/>
                </a:solidFill>
              </a:rPr>
              <a:t>12</a:t>
            </a:r>
            <a:r>
              <a:rPr lang="en-US" sz="2000" b="0" dirty="0" smtClean="0">
                <a:solidFill>
                  <a:schemeClr val="accent2"/>
                </a:solidFill>
              </a:rPr>
              <a:t> L</a:t>
            </a:r>
            <a:r>
              <a:rPr lang="en-US" sz="2000" b="0" baseline="-25000" dirty="0" smtClean="0">
                <a:solidFill>
                  <a:schemeClr val="accent2"/>
                </a:solidFill>
              </a:rPr>
              <a:t>o</a:t>
            </a:r>
            <a:r>
              <a:rPr lang="en-US" sz="2000" b="0" dirty="0" smtClean="0">
                <a:solidFill>
                  <a:schemeClr val="accent2"/>
                </a:solidFill>
              </a:rPr>
              <a:t>)</a:t>
            </a:r>
          </a:p>
          <a:p>
            <a:pPr algn="l" eaLnBrk="1" hangingPunct="1">
              <a:defRPr/>
            </a:pPr>
            <a:r>
              <a:rPr lang="ja-JP" altLang="en-US" sz="2000" b="0" dirty="0" smtClean="0">
                <a:solidFill>
                  <a:schemeClr val="accent2"/>
                </a:solidFill>
              </a:rPr>
              <a:t>‘</a:t>
            </a:r>
            <a:r>
              <a:rPr lang="en-US" altLang="ja-JP" sz="2000" b="0" dirty="0" smtClean="0">
                <a:solidFill>
                  <a:schemeClr val="accent2"/>
                </a:solidFill>
              </a:rPr>
              <a:t>main sequence’:</a:t>
            </a:r>
          </a:p>
          <a:p>
            <a:pPr marL="342900" indent="-342900" algn="l" eaLnBrk="1" hangingPunct="1">
              <a:buFont typeface="Wingdings" charset="2"/>
              <a:buChar char="Ø"/>
              <a:defRPr/>
            </a:pPr>
            <a:r>
              <a:rPr lang="en-US" sz="2000" b="0" dirty="0" smtClean="0">
                <a:solidFill>
                  <a:schemeClr val="accent2"/>
                </a:solidFill>
              </a:rPr>
              <a:t>SFR ≤ 10</a:t>
            </a:r>
            <a:r>
              <a:rPr lang="en-US" sz="2000" b="0" baseline="30000" dirty="0" smtClean="0">
                <a:solidFill>
                  <a:schemeClr val="accent2"/>
                </a:solidFill>
              </a:rPr>
              <a:t>2</a:t>
            </a:r>
            <a:r>
              <a:rPr lang="en-US" sz="2000" b="0" dirty="0" smtClean="0">
                <a:solidFill>
                  <a:schemeClr val="accent2"/>
                </a:solidFill>
              </a:rPr>
              <a:t> M</a:t>
            </a:r>
            <a:r>
              <a:rPr lang="en-US" sz="2000" b="0" baseline="-25000" dirty="0" smtClean="0">
                <a:solidFill>
                  <a:schemeClr val="accent2"/>
                </a:solidFill>
              </a:rPr>
              <a:t>o</a:t>
            </a:r>
            <a:r>
              <a:rPr lang="en-US" sz="2000" b="0" dirty="0" smtClean="0">
                <a:solidFill>
                  <a:schemeClr val="accent2"/>
                </a:solidFill>
              </a:rPr>
              <a:t>/</a:t>
            </a:r>
            <a:r>
              <a:rPr lang="en-US" sz="2000" b="0" dirty="0" err="1" smtClean="0">
                <a:solidFill>
                  <a:schemeClr val="accent2"/>
                </a:solidFill>
              </a:rPr>
              <a:t>yr</a:t>
            </a:r>
            <a:r>
              <a:rPr lang="en-US" sz="2000" b="0" dirty="0" smtClean="0">
                <a:solidFill>
                  <a:schemeClr val="accent2"/>
                </a:solidFill>
              </a:rPr>
              <a:t>, </a:t>
            </a:r>
          </a:p>
          <a:p>
            <a:pPr marL="342900" indent="-342900" algn="l" eaLnBrk="1" hangingPunct="1">
              <a:buFont typeface="Wingdings" charset="2"/>
              <a:buChar char="Ø"/>
              <a:defRPr/>
            </a:pPr>
            <a:r>
              <a:rPr lang="en-US" sz="2000" b="0" dirty="0" err="1" smtClean="0">
                <a:solidFill>
                  <a:schemeClr val="accent2"/>
                </a:solidFill>
              </a:rPr>
              <a:t>ρ</a:t>
            </a:r>
            <a:r>
              <a:rPr lang="en-US" sz="2000" b="0" dirty="0" smtClean="0">
                <a:solidFill>
                  <a:schemeClr val="accent2"/>
                </a:solidFill>
              </a:rPr>
              <a:t> ≥ 10</a:t>
            </a:r>
            <a:r>
              <a:rPr lang="en-US" sz="2000" b="0" baseline="30000" dirty="0" smtClean="0">
                <a:solidFill>
                  <a:schemeClr val="accent2"/>
                </a:solidFill>
              </a:rPr>
              <a:t>-4</a:t>
            </a:r>
            <a:r>
              <a:rPr lang="en-US" sz="2000" b="0" dirty="0" smtClean="0">
                <a:solidFill>
                  <a:schemeClr val="accent2"/>
                </a:solidFill>
              </a:rPr>
              <a:t> Mpc</a:t>
            </a:r>
            <a:r>
              <a:rPr lang="en-US" sz="2000" b="0" baseline="30000" dirty="0" smtClean="0">
                <a:solidFill>
                  <a:schemeClr val="accent2"/>
                </a:solidFill>
              </a:rPr>
              <a:t>-3</a:t>
            </a:r>
            <a:endParaRPr lang="en-US" sz="2000" b="0" dirty="0" smtClean="0">
              <a:solidFill>
                <a:schemeClr val="accent2"/>
              </a:solidFill>
            </a:endParaRPr>
          </a:p>
        </p:txBody>
      </p:sp>
      <p:cxnSp>
        <p:nvCxnSpPr>
          <p:cNvPr id="36869" name="Straight Arrow Connector 7"/>
          <p:cNvCxnSpPr>
            <a:cxnSpLocks noChangeShapeType="1"/>
          </p:cNvCxnSpPr>
          <p:nvPr/>
        </p:nvCxnSpPr>
        <p:spPr bwMode="auto">
          <a:xfrm rot="10800000">
            <a:off x="4724400" y="3549650"/>
            <a:ext cx="762000" cy="15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0" name="Straight Arrow Connector 9"/>
          <p:cNvCxnSpPr>
            <a:cxnSpLocks noChangeShapeType="1"/>
          </p:cNvCxnSpPr>
          <p:nvPr/>
        </p:nvCxnSpPr>
        <p:spPr bwMode="auto">
          <a:xfrm>
            <a:off x="5513424" y="3038475"/>
            <a:ext cx="762000" cy="1588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1" name="TextBox 11"/>
          <p:cNvSpPr txBox="1">
            <a:spLocks noChangeArrowheads="1"/>
          </p:cNvSpPr>
          <p:nvPr/>
        </p:nvSpPr>
        <p:spPr bwMode="auto">
          <a:xfrm>
            <a:off x="304800" y="0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/>
              <a:t>Cool gas detections at z&gt;1 over </a:t>
            </a:r>
            <a:r>
              <a:rPr lang="en-US" b="0" dirty="0" smtClean="0"/>
              <a:t>time (pre-ALMA)</a:t>
            </a:r>
            <a:endParaRPr lang="en-US" b="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" descr="Screen shot 2012-09-18 at 10.21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7156450" cy="47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TextBox 2"/>
          <p:cNvSpPr txBox="1">
            <a:spLocks noChangeArrowheads="1"/>
          </p:cNvSpPr>
          <p:nvPr/>
        </p:nvSpPr>
        <p:spPr bwMode="auto">
          <a:xfrm>
            <a:off x="381000" y="0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 smtClean="0"/>
              <a:t>Beyond </a:t>
            </a:r>
            <a:r>
              <a:rPr lang="en-US" b="0" dirty="0" err="1" smtClean="0"/>
              <a:t>blobology</a:t>
            </a:r>
            <a:r>
              <a:rPr lang="en-US" b="0" dirty="0" smtClean="0"/>
              <a:t>: Spectroscopic </a:t>
            </a:r>
            <a:r>
              <a:rPr lang="en-US" b="0" dirty="0"/>
              <a:t>imaging </a:t>
            </a:r>
            <a:r>
              <a:rPr lang="ja-JP" altLang="en-US" b="0" dirty="0"/>
              <a:t>‘</a:t>
            </a:r>
            <a:r>
              <a:rPr lang="en-US" altLang="ja-JP" b="0" dirty="0" err="1"/>
              <a:t>n</a:t>
            </a:r>
            <a:r>
              <a:rPr lang="en-US" altLang="ja-JP" b="0" baseline="-25000" dirty="0" err="1"/>
              <a:t>ch</a:t>
            </a:r>
            <a:r>
              <a:rPr lang="en-US" altLang="ja-JP" b="0" dirty="0"/>
              <a:t> x 1000 words</a:t>
            </a:r>
            <a:r>
              <a:rPr lang="ja-JP" altLang="en-US" b="0" dirty="0"/>
              <a:t>’</a:t>
            </a:r>
            <a:endParaRPr lang="en-US" b="0" dirty="0"/>
          </a:p>
        </p:txBody>
      </p:sp>
      <p:sp>
        <p:nvSpPr>
          <p:cNvPr id="126979" name="TextBox 3"/>
          <p:cNvSpPr txBox="1">
            <a:spLocks noChangeArrowheads="1"/>
          </p:cNvSpPr>
          <p:nvPr/>
        </p:nvSpPr>
        <p:spPr bwMode="auto">
          <a:xfrm>
            <a:off x="1295400" y="4419600"/>
            <a:ext cx="2514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 smtClean="0">
                <a:solidFill>
                  <a:srgbClr val="FFFFFF"/>
                </a:solidFill>
              </a:rPr>
              <a:t>Main Sequence</a:t>
            </a:r>
            <a:endParaRPr lang="en-US" sz="2000" b="0" dirty="0">
              <a:solidFill>
                <a:srgbClr val="FFFFFF"/>
              </a:solidFill>
            </a:endParaRPr>
          </a:p>
        </p:txBody>
      </p:sp>
      <p:sp>
        <p:nvSpPr>
          <p:cNvPr id="126980" name="TextBox 4"/>
          <p:cNvSpPr txBox="1">
            <a:spLocks noChangeArrowheads="1"/>
          </p:cNvSpPr>
          <p:nvPr/>
        </p:nvSpPr>
        <p:spPr bwMode="auto">
          <a:xfrm>
            <a:off x="5867400" y="4419600"/>
            <a:ext cx="1905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 err="1" smtClean="0">
                <a:solidFill>
                  <a:srgbClr val="FFFFFF"/>
                </a:solidFill>
              </a:rPr>
              <a:t>Submm</a:t>
            </a:r>
            <a:r>
              <a:rPr lang="en-US" sz="2000" b="0" dirty="0" smtClean="0">
                <a:solidFill>
                  <a:srgbClr val="FFFFFF"/>
                </a:solidFill>
              </a:rPr>
              <a:t> galaxy</a:t>
            </a:r>
            <a:endParaRPr lang="en-US" sz="2000" b="0" dirty="0">
              <a:solidFill>
                <a:srgbClr val="FFFFFF"/>
              </a:solidFill>
            </a:endParaRPr>
          </a:p>
        </p:txBody>
      </p:sp>
      <p:sp>
        <p:nvSpPr>
          <p:cNvPr id="126981" name="TextBox 5"/>
          <p:cNvSpPr txBox="1">
            <a:spLocks noChangeArrowheads="1"/>
          </p:cNvSpPr>
          <p:nvPr/>
        </p:nvSpPr>
        <p:spPr bwMode="auto">
          <a:xfrm>
            <a:off x="4038600" y="4419600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FFFFFF"/>
                </a:solidFill>
              </a:rPr>
              <a:t>Quasar</a:t>
            </a:r>
          </a:p>
        </p:txBody>
      </p:sp>
      <p:sp>
        <p:nvSpPr>
          <p:cNvPr id="126982" name="TextBox 6"/>
          <p:cNvSpPr txBox="1">
            <a:spLocks noChangeArrowheads="1"/>
          </p:cNvSpPr>
          <p:nvPr/>
        </p:nvSpPr>
        <p:spPr bwMode="auto">
          <a:xfrm>
            <a:off x="228600" y="5154613"/>
            <a:ext cx="89154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/>
              <a:t> </a:t>
            </a:r>
            <a:r>
              <a:rPr lang="en-US" sz="1800" b="0" dirty="0" smtClean="0"/>
              <a:t>MSG</a:t>
            </a:r>
            <a:r>
              <a:rPr lang="en-US" sz="1800" b="0" dirty="0"/>
              <a:t>: SFR ≤ 10</a:t>
            </a:r>
            <a:r>
              <a:rPr lang="en-US" sz="1800" b="0" baseline="30000" dirty="0"/>
              <a:t>2</a:t>
            </a:r>
            <a:r>
              <a:rPr lang="en-US" sz="1800" b="0" dirty="0"/>
              <a:t> M</a:t>
            </a:r>
            <a:r>
              <a:rPr lang="en-US" sz="1800" b="0" baseline="-25000" dirty="0"/>
              <a:t>o</a:t>
            </a:r>
            <a:r>
              <a:rPr lang="en-US" sz="1800" b="0" dirty="0"/>
              <a:t>/</a:t>
            </a:r>
            <a:r>
              <a:rPr lang="en-US" sz="1800" b="0" dirty="0" err="1"/>
              <a:t>yr</a:t>
            </a:r>
            <a:r>
              <a:rPr lang="en-US" sz="1800" b="0" dirty="0"/>
              <a:t>, </a:t>
            </a:r>
            <a:r>
              <a:rPr lang="en-US" sz="1800" b="0" dirty="0" err="1"/>
              <a:t>ρ</a:t>
            </a:r>
            <a:r>
              <a:rPr lang="en-US" sz="1800" b="0" dirty="0"/>
              <a:t> ≥ 10</a:t>
            </a:r>
            <a:r>
              <a:rPr lang="en-US" sz="1800" b="0" baseline="30000" dirty="0"/>
              <a:t>-4 </a:t>
            </a:r>
            <a:r>
              <a:rPr lang="en-US" sz="1800" b="0" dirty="0"/>
              <a:t>Mpc</a:t>
            </a:r>
            <a:r>
              <a:rPr lang="en-US" sz="1800" b="0" baseline="30000" dirty="0"/>
              <a:t>-3</a:t>
            </a:r>
            <a:r>
              <a:rPr lang="en-US" sz="1800" b="0" dirty="0"/>
              <a:t>, clumpy, turbulent, rotating 10kpc disks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1800" b="0" dirty="0"/>
              <a:t> Quasars</a:t>
            </a:r>
            <a:r>
              <a:rPr lang="en-US" sz="1800" b="0" dirty="0" smtClean="0"/>
              <a:t>: SFR </a:t>
            </a:r>
            <a:r>
              <a:rPr lang="en-US" sz="1800" b="0" dirty="0"/>
              <a:t>≥ 10</a:t>
            </a:r>
            <a:r>
              <a:rPr lang="en-US" sz="1800" b="0" baseline="30000" dirty="0"/>
              <a:t>3</a:t>
            </a:r>
            <a:r>
              <a:rPr lang="en-US" sz="1800" b="0" dirty="0"/>
              <a:t> M</a:t>
            </a:r>
            <a:r>
              <a:rPr lang="en-US" sz="1800" b="0" baseline="-25000" dirty="0"/>
              <a:t>o</a:t>
            </a:r>
            <a:r>
              <a:rPr lang="en-US" sz="1800" b="0" dirty="0"/>
              <a:t>/</a:t>
            </a:r>
            <a:r>
              <a:rPr lang="en-US" sz="1800" b="0" dirty="0" err="1"/>
              <a:t>yr</a:t>
            </a:r>
            <a:r>
              <a:rPr lang="en-US" sz="1800" b="0" dirty="0"/>
              <a:t>, </a:t>
            </a:r>
            <a:r>
              <a:rPr lang="en-US" sz="1800" b="0" dirty="0" err="1"/>
              <a:t>ρ</a:t>
            </a:r>
            <a:r>
              <a:rPr lang="en-US" sz="1800" b="0" dirty="0"/>
              <a:t> ≤ 10</a:t>
            </a:r>
            <a:r>
              <a:rPr lang="en-US" sz="1800" b="0" baseline="30000" dirty="0"/>
              <a:t>-5 </a:t>
            </a:r>
            <a:r>
              <a:rPr lang="en-US" sz="1800" b="0" dirty="0"/>
              <a:t>Mpc</a:t>
            </a:r>
            <a:r>
              <a:rPr lang="en-US" sz="1800" b="0" baseline="30000" dirty="0"/>
              <a:t>-3</a:t>
            </a:r>
            <a:r>
              <a:rPr lang="en-US" sz="1800" b="0" dirty="0"/>
              <a:t>, highly disturbed, chaotic CO 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1800" b="0" dirty="0"/>
              <a:t> SMG:  SFR ≥ 10</a:t>
            </a:r>
            <a:r>
              <a:rPr lang="en-US" sz="1800" b="0" baseline="30000" dirty="0"/>
              <a:t>3</a:t>
            </a:r>
            <a:r>
              <a:rPr lang="en-US" sz="1800" b="0" dirty="0"/>
              <a:t> M</a:t>
            </a:r>
            <a:r>
              <a:rPr lang="en-US" sz="1800" b="0" baseline="-25000" dirty="0"/>
              <a:t>o</a:t>
            </a:r>
            <a:r>
              <a:rPr lang="en-US" sz="1800" b="0" dirty="0"/>
              <a:t>/</a:t>
            </a:r>
            <a:r>
              <a:rPr lang="en-US" sz="1800" b="0" dirty="0" err="1"/>
              <a:t>yr</a:t>
            </a:r>
            <a:r>
              <a:rPr lang="en-US" sz="1800" b="0" dirty="0"/>
              <a:t>, </a:t>
            </a:r>
            <a:r>
              <a:rPr lang="en-US" sz="1800" b="0" dirty="0" err="1"/>
              <a:t>ρ</a:t>
            </a:r>
            <a:r>
              <a:rPr lang="en-US" sz="1800" b="0" dirty="0"/>
              <a:t> ≤ 10</a:t>
            </a:r>
            <a:r>
              <a:rPr lang="en-US" sz="1800" b="0" baseline="30000" dirty="0"/>
              <a:t>-5 </a:t>
            </a:r>
            <a:r>
              <a:rPr lang="en-US" sz="1800" b="0" dirty="0"/>
              <a:t>Mpc</a:t>
            </a:r>
            <a:r>
              <a:rPr lang="en-US" sz="1800" b="0" baseline="30000" dirty="0"/>
              <a:t>-3</a:t>
            </a:r>
            <a:r>
              <a:rPr lang="en-US" sz="1800" b="0" dirty="0"/>
              <a:t>, Mixed bag: major mergers and large disks</a:t>
            </a:r>
          </a:p>
        </p:txBody>
      </p:sp>
      <p:sp>
        <p:nvSpPr>
          <p:cNvPr id="126983" name="TextBox 7"/>
          <p:cNvSpPr txBox="1">
            <a:spLocks noChangeArrowheads="1"/>
          </p:cNvSpPr>
          <p:nvPr/>
        </p:nvSpPr>
        <p:spPr bwMode="auto">
          <a:xfrm>
            <a:off x="1295400" y="83820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b="0">
                <a:solidFill>
                  <a:schemeClr val="bg1"/>
                </a:solidFill>
              </a:rPr>
              <a:t>Bure</a:t>
            </a:r>
          </a:p>
        </p:txBody>
      </p:sp>
      <p:sp>
        <p:nvSpPr>
          <p:cNvPr id="126984" name="TextBox 8"/>
          <p:cNvSpPr txBox="1">
            <a:spLocks noChangeArrowheads="1"/>
          </p:cNvSpPr>
          <p:nvPr/>
        </p:nvSpPr>
        <p:spPr bwMode="auto">
          <a:xfrm>
            <a:off x="3429000" y="83820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b="0">
                <a:solidFill>
                  <a:schemeClr val="bg1"/>
                </a:solidFill>
              </a:rPr>
              <a:t>VLA</a:t>
            </a:r>
          </a:p>
        </p:txBody>
      </p:sp>
      <p:sp>
        <p:nvSpPr>
          <p:cNvPr id="126985" name="TextBox 9"/>
          <p:cNvSpPr txBox="1">
            <a:spLocks noChangeArrowheads="1"/>
          </p:cNvSpPr>
          <p:nvPr/>
        </p:nvSpPr>
        <p:spPr bwMode="auto">
          <a:xfrm>
            <a:off x="5486400" y="804863"/>
            <a:ext cx="1219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b="0">
                <a:solidFill>
                  <a:schemeClr val="bg1"/>
                </a:solidFill>
              </a:rPr>
              <a:t>VLA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Group 22"/>
          <p:cNvGrpSpPr>
            <a:grpSpLocks/>
          </p:cNvGrpSpPr>
          <p:nvPr/>
        </p:nvGrpSpPr>
        <p:grpSpPr bwMode="auto">
          <a:xfrm>
            <a:off x="0" y="3109913"/>
            <a:ext cx="2425700" cy="1824037"/>
            <a:chOff x="4038600" y="1066800"/>
            <a:chExt cx="2149475" cy="1576388"/>
          </a:xfrm>
        </p:grpSpPr>
        <p:pic>
          <p:nvPicPr>
            <p:cNvPr id="44060" name="Picture 19" descr="Screen shot 2010-06-16 at 8.21.23 AM.png"/>
            <p:cNvPicPr>
              <a:picLocks noChangeAspect="1"/>
            </p:cNvPicPr>
            <p:nvPr/>
          </p:nvPicPr>
          <p:blipFill>
            <a:blip r:embed="rId2">
              <a:lum bright="-22000" contras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332288" y="787400"/>
              <a:ext cx="1562100" cy="214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4061" name="Straight Connector 22"/>
            <p:cNvCxnSpPr>
              <a:cxnSpLocks noChangeShapeType="1"/>
            </p:cNvCxnSpPr>
            <p:nvPr/>
          </p:nvCxnSpPr>
          <p:spPr bwMode="auto">
            <a:xfrm>
              <a:off x="4229100" y="2195513"/>
              <a:ext cx="18923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062" name="TextBox 22"/>
            <p:cNvSpPr txBox="1">
              <a:spLocks noChangeArrowheads="1"/>
            </p:cNvSpPr>
            <p:nvPr/>
          </p:nvSpPr>
          <p:spPr bwMode="auto">
            <a:xfrm>
              <a:off x="4930775" y="1066800"/>
              <a:ext cx="1257300" cy="292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0.3mJy</a:t>
              </a:r>
            </a:p>
          </p:txBody>
        </p:sp>
      </p:grpSp>
      <p:pic>
        <p:nvPicPr>
          <p:cNvPr id="44034" name="Picture 21" descr="Screen shot 2012-09-20 at 9.31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76662" y="-288924"/>
            <a:ext cx="3859213" cy="657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152400" y="128587"/>
            <a:ext cx="61722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 b="0" dirty="0" smtClean="0">
                <a:solidFill>
                  <a:schemeClr val="tx2"/>
                </a:solidFill>
                <a:cs typeface="Times New Roman" charset="0"/>
              </a:rPr>
              <a:t>GN20 z=4.0: early, clustered massive galaxy formation </a:t>
            </a:r>
            <a:endParaRPr lang="en-US" sz="2800" b="0" dirty="0">
              <a:solidFill>
                <a:schemeClr val="tx2"/>
              </a:solidFill>
              <a:cs typeface="Times New Roman" charset="0"/>
            </a:endParaRPr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7848600" y="4114800"/>
            <a:ext cx="10668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E00000"/>
                </a:solidFill>
              </a:rPr>
              <a:t>GN20.2a 4.051</a:t>
            </a:r>
          </a:p>
        </p:txBody>
      </p:sp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4038600" y="1389063"/>
            <a:ext cx="10937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E00000"/>
                </a:solidFill>
              </a:rPr>
              <a:t>GN20 z=4.055</a:t>
            </a:r>
          </a:p>
        </p:txBody>
      </p:sp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6400800" y="3276600"/>
            <a:ext cx="1371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>
                <a:solidFill>
                  <a:srgbClr val="E00000"/>
                </a:solidFill>
              </a:rPr>
              <a:t>GN20.2b 4.056</a:t>
            </a:r>
          </a:p>
        </p:txBody>
      </p:sp>
      <p:grpSp>
        <p:nvGrpSpPr>
          <p:cNvPr id="44039" name="Group 21"/>
          <p:cNvGrpSpPr>
            <a:grpSpLocks/>
          </p:cNvGrpSpPr>
          <p:nvPr/>
        </p:nvGrpSpPr>
        <p:grpSpPr bwMode="auto">
          <a:xfrm>
            <a:off x="6507163" y="369888"/>
            <a:ext cx="2560637" cy="1839912"/>
            <a:chOff x="-198438" y="4953000"/>
            <a:chExt cx="2560638" cy="1839913"/>
          </a:xfrm>
        </p:grpSpPr>
        <p:pic>
          <p:nvPicPr>
            <p:cNvPr id="44057" name="Picture 16" descr="Screen shot 2010-06-16 at 8.20.49 AM.png"/>
            <p:cNvPicPr>
              <a:picLocks noChangeAspect="1"/>
            </p:cNvPicPr>
            <p:nvPr/>
          </p:nvPicPr>
          <p:blipFill>
            <a:blip r:embed="rId4">
              <a:lum bright="-26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61924" y="4592638"/>
              <a:ext cx="1839913" cy="2560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Connector 15"/>
            <p:cNvCxnSpPr/>
            <p:nvPr/>
          </p:nvCxnSpPr>
          <p:spPr>
            <a:xfrm flipV="1">
              <a:off x="-12701" y="6400801"/>
              <a:ext cx="2298701" cy="23812"/>
            </a:xfrm>
            <a:prstGeom prst="line">
              <a:avLst/>
            </a:prstGeom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059" name="TextBox 22"/>
            <p:cNvSpPr txBox="1">
              <a:spLocks noChangeArrowheads="1"/>
            </p:cNvSpPr>
            <p:nvPr/>
          </p:nvSpPr>
          <p:spPr bwMode="auto">
            <a:xfrm>
              <a:off x="952500" y="4953000"/>
              <a:ext cx="12573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0.4mJy</a:t>
              </a:r>
            </a:p>
          </p:txBody>
        </p:sp>
      </p:grpSp>
      <p:cxnSp>
        <p:nvCxnSpPr>
          <p:cNvPr id="44040" name="Straight Arrow Connector 24"/>
          <p:cNvCxnSpPr>
            <a:cxnSpLocks noChangeShapeType="1"/>
          </p:cNvCxnSpPr>
          <p:nvPr/>
        </p:nvCxnSpPr>
        <p:spPr bwMode="auto">
          <a:xfrm rot="10800000">
            <a:off x="8091488" y="1828800"/>
            <a:ext cx="188912" cy="2065338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4041" name="Picture 17" descr="Screen shot 2010-06-16 at 8.21.47 AM.png"/>
          <p:cNvPicPr>
            <a:picLocks noChangeAspect="1"/>
          </p:cNvPicPr>
          <p:nvPr/>
        </p:nvPicPr>
        <p:blipFill>
          <a:blip r:embed="rId5">
            <a:lum bright="-26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2100" y="831850"/>
            <a:ext cx="177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V="1">
            <a:off x="228600" y="2738438"/>
            <a:ext cx="2136775" cy="4762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043" name="TextBox 21"/>
          <p:cNvSpPr txBox="1">
            <a:spLocks noChangeArrowheads="1"/>
          </p:cNvSpPr>
          <p:nvPr/>
        </p:nvSpPr>
        <p:spPr bwMode="auto">
          <a:xfrm>
            <a:off x="1524000" y="1243013"/>
            <a:ext cx="1006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0.7mJy </a:t>
            </a:r>
          </a:p>
        </p:txBody>
      </p:sp>
      <p:sp>
        <p:nvSpPr>
          <p:cNvPr id="44044" name="TextBox 33"/>
          <p:cNvSpPr txBox="1">
            <a:spLocks noChangeArrowheads="1"/>
          </p:cNvSpPr>
          <p:nvPr/>
        </p:nvSpPr>
        <p:spPr bwMode="auto">
          <a:xfrm>
            <a:off x="365125" y="5197475"/>
            <a:ext cx="8778875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Over-density: </a:t>
            </a:r>
            <a:r>
              <a:rPr lang="en-US" b="0" dirty="0" smtClean="0"/>
              <a:t> 3 SMGs + 19 </a:t>
            </a:r>
            <a:r>
              <a:rPr lang="en-US" b="0" dirty="0"/>
              <a:t>LBGs at </a:t>
            </a:r>
            <a:r>
              <a:rPr lang="en-US" b="0" dirty="0" err="1"/>
              <a:t>z</a:t>
            </a:r>
            <a:r>
              <a:rPr lang="en-US" b="0" baseline="-25000" dirty="0" err="1"/>
              <a:t>ph</a:t>
            </a:r>
            <a:r>
              <a:rPr lang="en-US" b="0" dirty="0"/>
              <a:t> ~ 4 within ~ 1 </a:t>
            </a:r>
            <a:r>
              <a:rPr lang="en-US" b="0" dirty="0" err="1" smtClean="0"/>
              <a:t>arcmin</a:t>
            </a:r>
            <a:endParaRPr lang="en-US" b="0" dirty="0"/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 dirty="0" smtClean="0"/>
              <a:t>JVLA early science: 45GHz</a:t>
            </a:r>
            <a:r>
              <a:rPr lang="en-US" b="0" dirty="0"/>
              <a:t>, 256MHz </a:t>
            </a:r>
            <a:r>
              <a:rPr lang="en-US" b="0" dirty="0" smtClean="0"/>
              <a:t>BW, ~ 100hrs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 dirty="0" smtClean="0"/>
              <a:t>Detect CO2</a:t>
            </a:r>
            <a:r>
              <a:rPr lang="en-US" b="0" dirty="0"/>
              <a:t>-1 from 3 SMGs 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10800000" flipV="1">
            <a:off x="1524000" y="1993900"/>
            <a:ext cx="2057400" cy="368300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2509838" y="4038600"/>
            <a:ext cx="4271962" cy="152400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047" name="TextBox 21"/>
          <p:cNvSpPr txBox="1">
            <a:spLocks noChangeArrowheads="1"/>
          </p:cNvSpPr>
          <p:nvPr/>
        </p:nvSpPr>
        <p:spPr bwMode="auto">
          <a:xfrm>
            <a:off x="2971800" y="382270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48" name="TextBox 22"/>
          <p:cNvSpPr txBox="1">
            <a:spLocks noChangeArrowheads="1"/>
          </p:cNvSpPr>
          <p:nvPr/>
        </p:nvSpPr>
        <p:spPr bwMode="auto">
          <a:xfrm>
            <a:off x="8305800" y="249555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49" name="TextBox 23"/>
          <p:cNvSpPr txBox="1">
            <a:spLocks noChangeArrowheads="1"/>
          </p:cNvSpPr>
          <p:nvPr/>
        </p:nvSpPr>
        <p:spPr bwMode="auto">
          <a:xfrm>
            <a:off x="2819400" y="443230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50" name="TextBox 25"/>
          <p:cNvSpPr txBox="1">
            <a:spLocks noChangeArrowheads="1"/>
          </p:cNvSpPr>
          <p:nvPr/>
        </p:nvSpPr>
        <p:spPr bwMode="auto">
          <a:xfrm>
            <a:off x="2819400" y="144780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51" name="TextBox 26"/>
          <p:cNvSpPr txBox="1">
            <a:spLocks noChangeArrowheads="1"/>
          </p:cNvSpPr>
          <p:nvPr/>
        </p:nvSpPr>
        <p:spPr bwMode="auto">
          <a:xfrm>
            <a:off x="3581400" y="443230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52" name="TextBox 27"/>
          <p:cNvSpPr txBox="1">
            <a:spLocks noChangeArrowheads="1"/>
          </p:cNvSpPr>
          <p:nvPr/>
        </p:nvSpPr>
        <p:spPr bwMode="auto">
          <a:xfrm>
            <a:off x="5029200" y="396240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53" name="TextBox 28"/>
          <p:cNvSpPr txBox="1">
            <a:spLocks noChangeArrowheads="1"/>
          </p:cNvSpPr>
          <p:nvPr/>
        </p:nvSpPr>
        <p:spPr bwMode="auto">
          <a:xfrm>
            <a:off x="8229600" y="371475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54" name="TextBox 29"/>
          <p:cNvSpPr txBox="1">
            <a:spLocks noChangeArrowheads="1"/>
          </p:cNvSpPr>
          <p:nvPr/>
        </p:nvSpPr>
        <p:spPr bwMode="auto">
          <a:xfrm>
            <a:off x="6870700" y="368935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55" name="TextBox 30"/>
          <p:cNvSpPr txBox="1">
            <a:spLocks noChangeArrowheads="1"/>
          </p:cNvSpPr>
          <p:nvPr/>
        </p:nvSpPr>
        <p:spPr bwMode="auto">
          <a:xfrm>
            <a:off x="5854700" y="201295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56" name="TextBox 31"/>
          <p:cNvSpPr txBox="1">
            <a:spLocks noChangeArrowheads="1"/>
          </p:cNvSpPr>
          <p:nvPr/>
        </p:nvSpPr>
        <p:spPr bwMode="auto">
          <a:xfrm>
            <a:off x="8458200" y="203835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3124200" y="2362201"/>
            <a:ext cx="0" cy="108626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3124200" y="271145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/>
              <a:t>5”</a:t>
            </a:r>
            <a:endParaRPr lang="en-US" sz="2000" b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7-08 at 2.27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5" y="1447800"/>
            <a:ext cx="5742957" cy="4495800"/>
          </a:xfrm>
          <a:prstGeom prst="rect">
            <a:avLst/>
          </a:prstGeom>
        </p:spPr>
      </p:pic>
      <p:sp>
        <p:nvSpPr>
          <p:cNvPr id="4" name="TextBox 18"/>
          <p:cNvSpPr txBox="1">
            <a:spLocks noChangeArrowheads="1"/>
          </p:cNvSpPr>
          <p:nvPr/>
        </p:nvSpPr>
        <p:spPr bwMode="auto">
          <a:xfrm>
            <a:off x="5486400" y="1828800"/>
            <a:ext cx="3886200" cy="23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 algn="l" eaLnBrk="1" hangingPunct="1">
              <a:spcAft>
                <a:spcPts val="600"/>
              </a:spcAft>
              <a:buFont typeface="Arial"/>
              <a:buChar char="•"/>
            </a:pPr>
            <a:r>
              <a:rPr lang="en-US" sz="2000" b="0" dirty="0" err="1" smtClean="0"/>
              <a:t>HyLIRG</a:t>
            </a:r>
            <a:r>
              <a:rPr lang="en-US" sz="2000" b="0" dirty="0" smtClean="0"/>
              <a:t>: FIR </a:t>
            </a:r>
            <a:r>
              <a:rPr lang="en-US" sz="2000" b="0" dirty="0"/>
              <a:t>= 2 10</a:t>
            </a:r>
            <a:r>
              <a:rPr lang="en-US" sz="2000" b="0" baseline="30000" dirty="0"/>
              <a:t>13</a:t>
            </a:r>
            <a:r>
              <a:rPr lang="en-US" sz="2000" b="0" dirty="0"/>
              <a:t> </a:t>
            </a:r>
            <a:r>
              <a:rPr lang="en-US" sz="2000" b="0" dirty="0" smtClean="0"/>
              <a:t>L</a:t>
            </a:r>
            <a:r>
              <a:rPr lang="en-US" sz="2000" b="0" baseline="-25000" dirty="0" smtClean="0"/>
              <a:t>o</a:t>
            </a:r>
          </a:p>
          <a:p>
            <a:pPr marL="342900" indent="-342900" algn="l" eaLnBrk="1" hangingPunct="1">
              <a:spcAft>
                <a:spcPts val="600"/>
              </a:spcAft>
              <a:buFont typeface="Arial"/>
              <a:buChar char="•"/>
            </a:pPr>
            <a:r>
              <a:rPr lang="en-US" sz="2000" b="0" dirty="0" smtClean="0"/>
              <a:t>Only trace light in HST/I </a:t>
            </a:r>
            <a:r>
              <a:rPr lang="en-US" sz="2000" b="0" dirty="0"/>
              <a:t>band  </a:t>
            </a:r>
          </a:p>
          <a:p>
            <a:pPr marL="342900" indent="-342900" algn="l" eaLnBrk="1" hangingPunct="1">
              <a:spcAft>
                <a:spcPts val="600"/>
              </a:spcAft>
              <a:buFont typeface="Arial"/>
              <a:buChar char="•"/>
            </a:pPr>
            <a:r>
              <a:rPr lang="en-US" sz="2000" b="0" dirty="0" smtClean="0"/>
              <a:t> SFR = 3000 M</a:t>
            </a:r>
            <a:r>
              <a:rPr lang="en-US" sz="2000" b="0" baseline="-25000" dirty="0" smtClean="0"/>
              <a:t>o</a:t>
            </a:r>
            <a:r>
              <a:rPr lang="en-US" sz="2000" b="0" dirty="0" smtClean="0"/>
              <a:t> yr</a:t>
            </a:r>
            <a:r>
              <a:rPr lang="en-US" sz="2000" b="0" baseline="30000" dirty="0" smtClean="0"/>
              <a:t>-1</a:t>
            </a:r>
          </a:p>
          <a:p>
            <a:pPr marL="342900" indent="-342900" algn="l" eaLnBrk="1" hangingPunct="1">
              <a:spcAft>
                <a:spcPts val="600"/>
              </a:spcAft>
              <a:buFont typeface="Arial"/>
              <a:buChar char="•"/>
            </a:pPr>
            <a:r>
              <a:rPr lang="en-US" sz="2000" b="0" dirty="0" smtClean="0"/>
              <a:t> Large gas disk ~ 14kpc</a:t>
            </a:r>
          </a:p>
          <a:p>
            <a:pPr marL="342900" lvl="1" indent="-342900" algn="l" eaLnBrk="1" hangingPunct="1">
              <a:spcAft>
                <a:spcPts val="600"/>
              </a:spcAft>
              <a:buFont typeface="Arial"/>
              <a:buChar char="•"/>
            </a:pPr>
            <a:r>
              <a:rPr lang="en-US" b="0" dirty="0" smtClean="0"/>
              <a:t> M</a:t>
            </a:r>
            <a:r>
              <a:rPr lang="en-US" b="0" baseline="-25000" dirty="0"/>
              <a:t>*</a:t>
            </a:r>
            <a:r>
              <a:rPr lang="en-US" b="0" dirty="0"/>
              <a:t> ~ </a:t>
            </a:r>
            <a:r>
              <a:rPr lang="en-US" sz="2000" b="0" dirty="0"/>
              <a:t>2.3 10</a:t>
            </a:r>
            <a:r>
              <a:rPr lang="en-US" sz="2000" b="0" baseline="30000" dirty="0"/>
              <a:t>11</a:t>
            </a:r>
            <a:r>
              <a:rPr lang="en-US" sz="2000" b="0" dirty="0"/>
              <a:t> </a:t>
            </a:r>
            <a:r>
              <a:rPr lang="en-US" sz="2000" b="0" dirty="0" smtClean="0"/>
              <a:t>M</a:t>
            </a:r>
            <a:r>
              <a:rPr lang="en-US" sz="2000" b="0" baseline="-25000" dirty="0" smtClean="0"/>
              <a:t>o  </a:t>
            </a:r>
            <a:r>
              <a:rPr lang="en-US" sz="2000" b="0" dirty="0" smtClean="0"/>
              <a:t>?</a:t>
            </a:r>
          </a:p>
          <a:p>
            <a:pPr marL="342900" indent="-342900" algn="l" eaLnBrk="1" hangingPunct="1">
              <a:spcAft>
                <a:spcPts val="600"/>
              </a:spcAft>
              <a:buFont typeface="Arial"/>
              <a:buChar char="•"/>
            </a:pPr>
            <a:r>
              <a:rPr lang="en-US" sz="2000" b="0" dirty="0"/>
              <a:t> </a:t>
            </a:r>
            <a:r>
              <a:rPr lang="en-US" sz="2000" b="0" dirty="0" err="1" smtClean="0"/>
              <a:t>M</a:t>
            </a:r>
            <a:r>
              <a:rPr lang="en-US" sz="2000" b="0" baseline="-25000" dirty="0" err="1" smtClean="0"/>
              <a:t>gas</a:t>
            </a:r>
            <a:r>
              <a:rPr lang="en-US" sz="2000" b="0" baseline="-25000" dirty="0" smtClean="0"/>
              <a:t> </a:t>
            </a:r>
            <a:r>
              <a:rPr lang="en-US" sz="2000" b="0" dirty="0"/>
              <a:t>= 1.3 10</a:t>
            </a:r>
            <a:r>
              <a:rPr lang="en-US" sz="2000" b="0" baseline="30000" dirty="0"/>
              <a:t>11</a:t>
            </a:r>
            <a:r>
              <a:rPr lang="en-US" sz="2000" b="0" dirty="0"/>
              <a:t> (α/0.8) M</a:t>
            </a:r>
            <a:r>
              <a:rPr lang="en-US" sz="2000" b="0" baseline="-25000" dirty="0"/>
              <a:t>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5400" y="391180"/>
            <a:ext cx="68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/>
              <a:t>GN20: Extreme, highly obscured star formation event at </a:t>
            </a:r>
            <a:r>
              <a:rPr lang="en-US" sz="2800" b="0" dirty="0" err="1" smtClean="0"/>
              <a:t>t</a:t>
            </a:r>
            <a:r>
              <a:rPr lang="en-US" sz="2800" b="0" baseline="-25000" dirty="0" err="1" smtClean="0"/>
              <a:t>univ</a:t>
            </a:r>
            <a:r>
              <a:rPr lang="en-US" sz="2800" b="0" dirty="0" smtClean="0"/>
              <a:t> ~ 1.6Gyr</a:t>
            </a:r>
            <a:endParaRPr lang="en-US" sz="2800" b="0" dirty="0"/>
          </a:p>
        </p:txBody>
      </p:sp>
      <p:sp>
        <p:nvSpPr>
          <p:cNvPr id="3" name="TextBox 2"/>
          <p:cNvSpPr txBox="1"/>
          <p:nvPr/>
        </p:nvSpPr>
        <p:spPr>
          <a:xfrm>
            <a:off x="2133600" y="54102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Hodge </a:t>
            </a:r>
            <a:r>
              <a:rPr lang="en-US" sz="2000" dirty="0" err="1" smtClean="0">
                <a:solidFill>
                  <a:schemeClr val="bg1"/>
                </a:solidFill>
              </a:rPr>
              <a:t>ea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323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1"/>
          <p:cNvGrpSpPr>
            <a:grpSpLocks/>
          </p:cNvGrpSpPr>
          <p:nvPr/>
        </p:nvGrpSpPr>
        <p:grpSpPr bwMode="auto">
          <a:xfrm>
            <a:off x="2743200" y="76200"/>
            <a:ext cx="3810000" cy="3048000"/>
            <a:chOff x="4656138" y="228600"/>
            <a:chExt cx="4570971" cy="3581400"/>
          </a:xfrm>
        </p:grpSpPr>
        <p:pic>
          <p:nvPicPr>
            <p:cNvPr id="20" name="Picture 7" descr="Screen shot 2012-01-18 at 4.55.13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138" y="228600"/>
              <a:ext cx="4487862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Straight Connector 6"/>
            <p:cNvCxnSpPr>
              <a:cxnSpLocks noChangeShapeType="1"/>
            </p:cNvCxnSpPr>
            <p:nvPr/>
          </p:nvCxnSpPr>
          <p:spPr bwMode="auto">
            <a:xfrm rot="5400000">
              <a:off x="5043046" y="1734487"/>
              <a:ext cx="12192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Box 8"/>
            <p:cNvSpPr txBox="1">
              <a:spLocks noChangeArrowheads="1"/>
            </p:cNvSpPr>
            <p:nvPr/>
          </p:nvSpPr>
          <p:spPr bwMode="auto">
            <a:xfrm>
              <a:off x="5557896" y="1449532"/>
              <a:ext cx="760413" cy="346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0"/>
                <a:t>7kpc </a:t>
              </a:r>
            </a:p>
          </p:txBody>
        </p:sp>
        <p:sp>
          <p:nvSpPr>
            <p:cNvPr id="23" name="TextBox 7"/>
            <p:cNvSpPr txBox="1">
              <a:spLocks noChangeArrowheads="1"/>
            </p:cNvSpPr>
            <p:nvPr/>
          </p:nvSpPr>
          <p:spPr bwMode="auto">
            <a:xfrm>
              <a:off x="7689704" y="2751859"/>
              <a:ext cx="1537405" cy="409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>
                  <a:solidFill>
                    <a:srgbClr val="E40000"/>
                  </a:solidFill>
                </a:rPr>
                <a:t>+</a:t>
              </a:r>
              <a:r>
                <a:rPr lang="en-US" sz="1800" b="0">
                  <a:solidFill>
                    <a:srgbClr val="E40000"/>
                  </a:solidFill>
                </a:rPr>
                <a:t>300 km/s</a:t>
              </a:r>
              <a:endParaRPr lang="en-US" sz="1800" b="0"/>
            </a:p>
          </p:txBody>
        </p:sp>
        <p:sp>
          <p:nvSpPr>
            <p:cNvPr id="24" name="TextBox 7"/>
            <p:cNvSpPr txBox="1">
              <a:spLocks noChangeArrowheads="1"/>
            </p:cNvSpPr>
            <p:nvPr/>
          </p:nvSpPr>
          <p:spPr bwMode="auto">
            <a:xfrm>
              <a:off x="7357167" y="304800"/>
              <a:ext cx="1371600" cy="377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rgbClr val="0000FF"/>
                  </a:solidFill>
                </a:rPr>
                <a:t>-300 km/s</a:t>
              </a:r>
            </a:p>
          </p:txBody>
        </p:sp>
      </p:grpSp>
      <p:sp>
        <p:nvSpPr>
          <p:cNvPr id="45060" name="TextBox 13"/>
          <p:cNvSpPr txBox="1">
            <a:spLocks noChangeArrowheads="1"/>
          </p:cNvSpPr>
          <p:nvPr/>
        </p:nvSpPr>
        <p:spPr bwMode="auto">
          <a:xfrm>
            <a:off x="1600200" y="1905000"/>
            <a:ext cx="87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FFFFFF"/>
                </a:solidFill>
              </a:rPr>
              <a:t>1</a:t>
            </a:r>
            <a:r>
              <a:rPr lang="ja-JP" altLang="en-US" sz="1800" b="0">
                <a:solidFill>
                  <a:srgbClr val="FFFFFF"/>
                </a:solidFill>
              </a:rPr>
              <a:t>”</a:t>
            </a: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45061" name="TextBox 17"/>
          <p:cNvSpPr txBox="1">
            <a:spLocks noChangeArrowheads="1"/>
          </p:cNvSpPr>
          <p:nvPr/>
        </p:nvSpPr>
        <p:spPr bwMode="auto">
          <a:xfrm>
            <a:off x="1701800" y="531653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45062" name="TextBox 18"/>
          <p:cNvSpPr txBox="1">
            <a:spLocks noChangeArrowheads="1"/>
          </p:cNvSpPr>
          <p:nvPr/>
        </p:nvSpPr>
        <p:spPr bwMode="auto">
          <a:xfrm>
            <a:off x="152400" y="3276600"/>
            <a:ext cx="4876800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 algn="l" eaLnBrk="1" hangingPunct="1">
              <a:spcAft>
                <a:spcPts val="600"/>
              </a:spcAft>
              <a:buFont typeface="Arial"/>
              <a:buChar char="•"/>
            </a:pPr>
            <a:r>
              <a:rPr lang="en-US" b="0" dirty="0" smtClean="0"/>
              <a:t>Gas dynamics: rotating disk model</a:t>
            </a:r>
            <a:r>
              <a:rPr lang="en-US" b="0" dirty="0"/>
              <a:t> </a:t>
            </a:r>
            <a:endParaRPr lang="en-US" sz="2000" b="0" dirty="0" smtClean="0"/>
          </a:p>
          <a:p>
            <a:pPr marL="1085850" lvl="1" indent="-342900" algn="l" eaLnBrk="1" hangingPunct="1">
              <a:spcAft>
                <a:spcPts val="600"/>
              </a:spcAft>
              <a:buFont typeface="Wingdings" charset="2"/>
              <a:buChar char="Ø"/>
            </a:pPr>
            <a:r>
              <a:rPr lang="en-US" sz="2000" b="0" dirty="0" err="1" smtClean="0"/>
              <a:t>R</a:t>
            </a:r>
            <a:r>
              <a:rPr lang="en-US" sz="2000" b="0" baseline="-25000" dirty="0" err="1" smtClean="0"/>
              <a:t>max</a:t>
            </a:r>
            <a:r>
              <a:rPr lang="en-US" sz="2000" b="0" dirty="0" smtClean="0"/>
              <a:t> ~ 7 </a:t>
            </a:r>
            <a:r>
              <a:rPr lang="en-US" sz="2000" b="0" dirty="0" err="1" smtClean="0"/>
              <a:t>kpc</a:t>
            </a:r>
            <a:endParaRPr lang="en-US" sz="2000" b="0" dirty="0" smtClean="0"/>
          </a:p>
          <a:p>
            <a:pPr marL="1085850" lvl="1" indent="-342900" algn="l" eaLnBrk="1" hangingPunct="1">
              <a:spcAft>
                <a:spcPts val="600"/>
              </a:spcAft>
              <a:buFont typeface="Wingdings" charset="2"/>
              <a:buChar char="Ø"/>
            </a:pPr>
            <a:r>
              <a:rPr lang="en-US" sz="2000" b="0" dirty="0" err="1" smtClean="0"/>
              <a:t>V</a:t>
            </a:r>
            <a:r>
              <a:rPr lang="en-US" sz="2000" b="0" baseline="-25000" dirty="0" err="1" smtClean="0"/>
              <a:t>rot</a:t>
            </a:r>
            <a:r>
              <a:rPr lang="en-US" sz="2000" b="0" dirty="0" smtClean="0"/>
              <a:t> = </a:t>
            </a:r>
            <a:r>
              <a:rPr lang="en-US" sz="2000" b="0" dirty="0"/>
              <a:t>575 km/</a:t>
            </a:r>
            <a:r>
              <a:rPr lang="en-US" sz="2000" b="0" dirty="0" smtClean="0"/>
              <a:t>s (!)</a:t>
            </a:r>
            <a:endParaRPr lang="en-US" sz="2000" b="0" dirty="0"/>
          </a:p>
          <a:p>
            <a:pPr marL="1085850" lvl="1" indent="-342900" algn="l" eaLnBrk="1" hangingPunct="1">
              <a:spcAft>
                <a:spcPts val="600"/>
              </a:spcAft>
              <a:buFont typeface="Wingdings" charset="2"/>
              <a:buChar char="Ø"/>
            </a:pPr>
            <a:r>
              <a:rPr lang="en-US" sz="2000" b="0" dirty="0"/>
              <a:t>I = </a:t>
            </a:r>
            <a:r>
              <a:rPr lang="en-US" sz="2000" b="0" dirty="0" smtClean="0"/>
              <a:t>30</a:t>
            </a:r>
            <a:r>
              <a:rPr lang="en-US" sz="2000" b="0" baseline="30000" dirty="0" smtClean="0"/>
              <a:t>o</a:t>
            </a:r>
          </a:p>
          <a:p>
            <a:pPr marL="1085850" lvl="1" indent="-342900" algn="l" eaLnBrk="1" hangingPunct="1">
              <a:spcAft>
                <a:spcPts val="600"/>
              </a:spcAft>
              <a:buFont typeface="Wingdings" charset="2"/>
              <a:buChar char="Ø"/>
            </a:pPr>
            <a:r>
              <a:rPr lang="en-US" sz="2000" b="0" dirty="0" err="1" smtClean="0"/>
              <a:t>M</a:t>
            </a:r>
            <a:r>
              <a:rPr lang="en-US" sz="2000" b="0" baseline="-25000" dirty="0" err="1" smtClean="0"/>
              <a:t>dyn</a:t>
            </a:r>
            <a:r>
              <a:rPr lang="en-US" sz="2000" b="0" dirty="0" smtClean="0"/>
              <a:t> </a:t>
            </a:r>
            <a:r>
              <a:rPr lang="en-US" sz="2000" b="0" dirty="0"/>
              <a:t>= 5.4 10</a:t>
            </a:r>
            <a:r>
              <a:rPr lang="en-US" sz="2000" b="0" baseline="30000" dirty="0"/>
              <a:t>11</a:t>
            </a:r>
            <a:r>
              <a:rPr lang="en-US" sz="2000" b="0" dirty="0"/>
              <a:t> </a:t>
            </a:r>
            <a:r>
              <a:rPr lang="en-US" sz="2000" b="0" dirty="0" smtClean="0"/>
              <a:t>M</a:t>
            </a:r>
            <a:r>
              <a:rPr lang="en-US" sz="2000" b="0" baseline="-25000" dirty="0" smtClean="0"/>
              <a:t>o</a:t>
            </a:r>
          </a:p>
          <a:p>
            <a:pPr marL="342900" indent="-342900" algn="l" eaLnBrk="1" hangingPunct="1">
              <a:spcAft>
                <a:spcPts val="600"/>
              </a:spcAft>
              <a:buFont typeface="Arial"/>
              <a:buChar char="•"/>
            </a:pPr>
            <a:r>
              <a:rPr lang="en-US" sz="2000" b="0" dirty="0" smtClean="0"/>
              <a:t>Extreme starbursts/SMGs need not be major mergers</a:t>
            </a:r>
          </a:p>
          <a:p>
            <a:pPr marL="342900" indent="-342900" algn="l" eaLnBrk="1" hangingPunct="1">
              <a:spcAft>
                <a:spcPts val="600"/>
              </a:spcAft>
              <a:buFont typeface="Arial"/>
              <a:buChar char="•"/>
            </a:pPr>
            <a:r>
              <a:rPr lang="en-US" sz="2000" b="0" dirty="0" smtClean="0"/>
              <a:t>What drives starburst? Cluster harassment? Post-merger gas rich disk?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609600" y="-53975"/>
            <a:ext cx="4093498" cy="3330575"/>
            <a:chOff x="4745702" y="-53975"/>
            <a:chExt cx="4093498" cy="3406775"/>
          </a:xfrm>
        </p:grpSpPr>
        <p:pic>
          <p:nvPicPr>
            <p:cNvPr id="45058" name="Picture 24" descr="Screen shot 2012-01-19 at 10.49.55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5702" y="-53975"/>
              <a:ext cx="4030662" cy="340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3" name="TextBox 25"/>
            <p:cNvSpPr txBox="1">
              <a:spLocks noChangeArrowheads="1"/>
            </p:cNvSpPr>
            <p:nvPr/>
          </p:nvSpPr>
          <p:spPr bwMode="auto">
            <a:xfrm>
              <a:off x="6781800" y="152400"/>
              <a:ext cx="2057400" cy="377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 dirty="0"/>
                <a:t>CO 2-1 </a:t>
              </a:r>
            </a:p>
          </p:txBody>
        </p:sp>
        <p:sp>
          <p:nvSpPr>
            <p:cNvPr id="45070" name="TextBox 1"/>
            <p:cNvSpPr txBox="1">
              <a:spLocks noChangeArrowheads="1"/>
            </p:cNvSpPr>
            <p:nvPr/>
          </p:nvSpPr>
          <p:spPr bwMode="auto">
            <a:xfrm>
              <a:off x="5812502" y="2540000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 dirty="0"/>
                <a:t>0.25”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66863" y="3141662"/>
            <a:ext cx="3799337" cy="2649538"/>
            <a:chOff x="5166863" y="3141662"/>
            <a:chExt cx="3799337" cy="2649538"/>
          </a:xfrm>
        </p:grpSpPr>
        <p:pic>
          <p:nvPicPr>
            <p:cNvPr id="3" name="Picture 2" descr="Screen Shot 2015-07-13 at 6.22.59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6863" y="3141662"/>
              <a:ext cx="3799337" cy="264953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5791200" y="3429000"/>
              <a:ext cx="1447800" cy="45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77000" y="152400"/>
            <a:ext cx="2667000" cy="2958204"/>
            <a:chOff x="6477000" y="152400"/>
            <a:chExt cx="2667000" cy="2958204"/>
          </a:xfrm>
        </p:grpSpPr>
        <p:pic>
          <p:nvPicPr>
            <p:cNvPr id="5" name="Picture 4" descr="Screen Shot 2015-07-13 at 6.23.53 AM.p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152400"/>
              <a:ext cx="2667000" cy="2515407"/>
            </a:xfrm>
            <a:prstGeom prst="rect">
              <a:avLst/>
            </a:prstGeom>
          </p:spPr>
        </p:pic>
        <p:pic>
          <p:nvPicPr>
            <p:cNvPr id="4" name="Picture 3" descr="Screen Shot 2015-07-13 at 9.04.48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7880" y="2634354"/>
              <a:ext cx="2046119" cy="476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17879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3" descr="Screen shot 2012-05-03 at 2.41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238"/>
            <a:ext cx="4572000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082" name="Straight Arrow Connector 10"/>
          <p:cNvCxnSpPr>
            <a:cxnSpLocks noChangeShapeType="1"/>
          </p:cNvCxnSpPr>
          <p:nvPr/>
        </p:nvCxnSpPr>
        <p:spPr bwMode="auto">
          <a:xfrm flipV="1">
            <a:off x="2743200" y="1687513"/>
            <a:ext cx="2514600" cy="3810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3" name="Straight Arrow Connector 11"/>
          <p:cNvCxnSpPr>
            <a:cxnSpLocks noChangeShapeType="1"/>
          </p:cNvCxnSpPr>
          <p:nvPr/>
        </p:nvCxnSpPr>
        <p:spPr bwMode="auto">
          <a:xfrm>
            <a:off x="2971800" y="2794000"/>
            <a:ext cx="2133600" cy="10668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4" name="TextBox 13"/>
          <p:cNvSpPr txBox="1">
            <a:spLocks noChangeArrowheads="1"/>
          </p:cNvSpPr>
          <p:nvPr/>
        </p:nvSpPr>
        <p:spPr bwMode="auto">
          <a:xfrm>
            <a:off x="361950" y="4876800"/>
            <a:ext cx="68008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 dirty="0"/>
              <a:t> T</a:t>
            </a:r>
            <a:r>
              <a:rPr lang="en-US" b="0" baseline="-25000" dirty="0"/>
              <a:t>b</a:t>
            </a:r>
            <a:r>
              <a:rPr lang="en-US" b="0" dirty="0"/>
              <a:t> ~ 20K, </a:t>
            </a:r>
            <a:r>
              <a:rPr lang="en-US" b="0" dirty="0" err="1"/>
              <a:t>σ</a:t>
            </a:r>
            <a:r>
              <a:rPr lang="en-US" b="0" baseline="-25000" dirty="0" err="1"/>
              <a:t>v</a:t>
            </a:r>
            <a:r>
              <a:rPr lang="en-US" b="0" dirty="0"/>
              <a:t> ~ 100  km/s</a:t>
            </a:r>
          </a:p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 dirty="0"/>
              <a:t> Self-gravitating </a:t>
            </a:r>
            <a:r>
              <a:rPr lang="en-US" b="0" dirty="0" smtClean="0"/>
              <a:t>super-GMCs?</a:t>
            </a:r>
            <a:endParaRPr lang="en-US" b="0" dirty="0"/>
          </a:p>
          <a:p>
            <a:pPr lvl="1" algn="l" eaLnBrk="1" hangingPunct="1">
              <a:spcAft>
                <a:spcPts val="1200"/>
              </a:spcAft>
              <a:buFont typeface="Wingdings" charset="0"/>
              <a:buChar char="Ø"/>
            </a:pPr>
            <a:r>
              <a:rPr lang="en-US" b="0" dirty="0" err="1"/>
              <a:t>M</a:t>
            </a:r>
            <a:r>
              <a:rPr lang="en-US" b="0" baseline="-25000" dirty="0" err="1"/>
              <a:t>dyn</a:t>
            </a:r>
            <a:r>
              <a:rPr lang="en-US" b="0" dirty="0"/>
              <a:t> ~ </a:t>
            </a:r>
            <a:r>
              <a:rPr lang="en-US" b="0" dirty="0" err="1"/>
              <a:t>M</a:t>
            </a:r>
            <a:r>
              <a:rPr lang="en-US" b="0" baseline="-25000" dirty="0" err="1"/>
              <a:t>gas</a:t>
            </a:r>
            <a:r>
              <a:rPr lang="en-US" b="0" dirty="0"/>
              <a:t> ~ 10</a:t>
            </a:r>
            <a:r>
              <a:rPr lang="en-US" b="0" baseline="30000" dirty="0"/>
              <a:t>9 </a:t>
            </a:r>
            <a:r>
              <a:rPr lang="en-US" b="0" dirty="0"/>
              <a:t> (α/0.8) M</a:t>
            </a:r>
            <a:r>
              <a:rPr lang="en-US" b="0" baseline="-25000" dirty="0"/>
              <a:t>o</a:t>
            </a:r>
            <a:r>
              <a:rPr lang="en-US" b="0" dirty="0"/>
              <a:t> </a:t>
            </a:r>
          </a:p>
        </p:txBody>
      </p:sp>
      <p:cxnSp>
        <p:nvCxnSpPr>
          <p:cNvPr id="46085" name="Straight Connector 10"/>
          <p:cNvCxnSpPr>
            <a:cxnSpLocks noChangeShapeType="1"/>
          </p:cNvCxnSpPr>
          <p:nvPr/>
        </p:nvCxnSpPr>
        <p:spPr bwMode="auto">
          <a:xfrm rot="16200000" flipH="1">
            <a:off x="723900" y="1268413"/>
            <a:ext cx="838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6" name="TextBox 11"/>
          <p:cNvSpPr txBox="1">
            <a:spLocks noChangeArrowheads="1"/>
          </p:cNvSpPr>
          <p:nvPr/>
        </p:nvSpPr>
        <p:spPr bwMode="auto">
          <a:xfrm>
            <a:off x="1066800" y="1001713"/>
            <a:ext cx="76041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FF0000"/>
                </a:solidFill>
              </a:rPr>
              <a:t>0.5</a:t>
            </a:r>
            <a:r>
              <a:rPr lang="ja-JP" altLang="en-US" sz="2000" b="0">
                <a:solidFill>
                  <a:srgbClr val="FF0000"/>
                </a:solidFill>
              </a:rPr>
              <a:t>”</a:t>
            </a:r>
            <a:endParaRPr lang="en-US" sz="2000" b="0">
              <a:solidFill>
                <a:srgbClr val="FF0000"/>
              </a:solidFill>
            </a:endParaRPr>
          </a:p>
        </p:txBody>
      </p:sp>
      <p:sp>
        <p:nvSpPr>
          <p:cNvPr id="46087" name="TextBox 14"/>
          <p:cNvSpPr txBox="1">
            <a:spLocks noChangeArrowheads="1"/>
          </p:cNvSpPr>
          <p:nvPr/>
        </p:nvSpPr>
        <p:spPr bwMode="auto">
          <a:xfrm>
            <a:off x="-304800" y="0"/>
            <a:ext cx="9220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/>
              <a:t>CO at HST-resolution: </a:t>
            </a:r>
            <a:r>
              <a:rPr lang="en-US" b="0" dirty="0" smtClean="0"/>
              <a:t>0.15”</a:t>
            </a:r>
            <a:r>
              <a:rPr lang="en-US" altLang="ja-JP" b="0" dirty="0" smtClean="0"/>
              <a:t> </a:t>
            </a:r>
            <a:r>
              <a:rPr lang="en-US" altLang="ja-JP" b="0" dirty="0"/>
              <a:t>~ 1kpc</a:t>
            </a:r>
          </a:p>
          <a:p>
            <a:pPr eaLnBrk="1" hangingPunct="1"/>
            <a:endParaRPr lang="en-US" dirty="0"/>
          </a:p>
        </p:txBody>
      </p:sp>
      <p:pic>
        <p:nvPicPr>
          <p:cNvPr id="46088" name="Picture 16" descr="Screen shot 2012-09-18 at 2.35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997200"/>
            <a:ext cx="35306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7" descr="Screen shot 2012-09-18 at 2.35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57200"/>
            <a:ext cx="31242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Rectangle 18"/>
          <p:cNvSpPr>
            <a:spLocks noChangeArrowheads="1"/>
          </p:cNvSpPr>
          <p:nvPr/>
        </p:nvSpPr>
        <p:spPr bwMode="auto">
          <a:xfrm>
            <a:off x="8229600" y="574675"/>
            <a:ext cx="304800" cy="288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1" name="Rectangle 19"/>
          <p:cNvSpPr>
            <a:spLocks noChangeArrowheads="1"/>
          </p:cNvSpPr>
          <p:nvPr/>
        </p:nvSpPr>
        <p:spPr bwMode="auto">
          <a:xfrm>
            <a:off x="8178800" y="3178175"/>
            <a:ext cx="304800" cy="288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2" name="TextBox 14"/>
          <p:cNvSpPr txBox="1">
            <a:spLocks noChangeArrowheads="1"/>
          </p:cNvSpPr>
          <p:nvPr/>
        </p:nvSpPr>
        <p:spPr bwMode="auto">
          <a:xfrm>
            <a:off x="6705600" y="5943600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Hodge ea 2012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267200" y="609601"/>
            <a:ext cx="4800600" cy="3733800"/>
            <a:chOff x="3862583" y="841967"/>
            <a:chExt cx="5129017" cy="3882433"/>
          </a:xfrm>
        </p:grpSpPr>
        <p:pic>
          <p:nvPicPr>
            <p:cNvPr id="15" name="Picture 14" descr="Screen Shot 2014-06-15 at 6.41.31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2583" y="841967"/>
              <a:ext cx="5129017" cy="388243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245031" y="2927366"/>
              <a:ext cx="1746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0" dirty="0" smtClean="0"/>
                <a:t>Main sequence </a:t>
              </a:r>
              <a:endParaRPr lang="en-US" sz="1800" b="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15000" y="1295400"/>
              <a:ext cx="1746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0" dirty="0" smtClean="0">
                  <a:solidFill>
                    <a:srgbClr val="FF0000"/>
                  </a:solidFill>
                </a:rPr>
                <a:t>Starburst </a:t>
              </a:r>
              <a:endParaRPr lang="en-US" sz="1800" b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52225" name="Text Box 19"/>
          <p:cNvSpPr txBox="1">
            <a:spLocks noChangeArrowheads="1"/>
          </p:cNvSpPr>
          <p:nvPr/>
        </p:nvSpPr>
        <p:spPr bwMode="auto">
          <a:xfrm>
            <a:off x="7620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 dirty="0" smtClean="0"/>
              <a:t>Main sequence (color selected) galaxies</a:t>
            </a:r>
            <a:endParaRPr lang="en-US" sz="2000" b="0" dirty="0"/>
          </a:p>
        </p:txBody>
      </p:sp>
      <p:sp>
        <p:nvSpPr>
          <p:cNvPr id="52226" name="Text Box 18"/>
          <p:cNvSpPr txBox="1">
            <a:spLocks noChangeArrowheads="1"/>
          </p:cNvSpPr>
          <p:nvPr/>
        </p:nvSpPr>
        <p:spPr bwMode="auto">
          <a:xfrm>
            <a:off x="304800" y="4343400"/>
            <a:ext cx="8610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 dirty="0"/>
              <a:t>  </a:t>
            </a:r>
            <a:r>
              <a:rPr lang="en-US" b="0" dirty="0" smtClean="0"/>
              <a:t>Color</a:t>
            </a:r>
            <a:r>
              <a:rPr lang="en-US" b="0" dirty="0"/>
              <a:t>-selection:  identify thousands z~1–3 star forming galaxies 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 dirty="0"/>
              <a:t> SFR ~ 10 to 100 M</a:t>
            </a:r>
            <a:r>
              <a:rPr lang="en-US" b="0" baseline="-25000" dirty="0"/>
              <a:t>o</a:t>
            </a:r>
            <a:r>
              <a:rPr lang="en-US" b="0" dirty="0"/>
              <a:t>/</a:t>
            </a:r>
            <a:r>
              <a:rPr lang="en-US" b="0" dirty="0" err="1"/>
              <a:t>yr</a:t>
            </a:r>
            <a:r>
              <a:rPr lang="en-US" b="0" dirty="0"/>
              <a:t>,   M</a:t>
            </a:r>
            <a:r>
              <a:rPr lang="en-US" b="0" baseline="-25000" dirty="0"/>
              <a:t>*</a:t>
            </a:r>
            <a:r>
              <a:rPr lang="en-US" b="0" dirty="0"/>
              <a:t> ~ 10</a:t>
            </a:r>
            <a:r>
              <a:rPr lang="en-US" b="0" baseline="30000" dirty="0"/>
              <a:t>10</a:t>
            </a:r>
            <a:r>
              <a:rPr lang="en-US" b="0" dirty="0"/>
              <a:t> M</a:t>
            </a:r>
            <a:r>
              <a:rPr lang="en-US" b="0" baseline="-25000" dirty="0"/>
              <a:t>o </a:t>
            </a:r>
            <a:r>
              <a:rPr lang="en-US" b="0" dirty="0" smtClean="0"/>
              <a:t>: </a:t>
            </a:r>
            <a:r>
              <a:rPr lang="en-US" altLang="ja-JP" b="0" dirty="0" smtClean="0"/>
              <a:t>‘</a:t>
            </a:r>
            <a:r>
              <a:rPr lang="en-US" altLang="ja-JP" b="0" dirty="0"/>
              <a:t>typical z~2 SF galaxies</a:t>
            </a:r>
            <a:r>
              <a:rPr lang="ja-JP" altLang="en-US" b="0" dirty="0"/>
              <a:t>’</a:t>
            </a:r>
            <a:r>
              <a:rPr lang="en-US" altLang="ja-JP" b="0" dirty="0"/>
              <a:t> 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 dirty="0"/>
              <a:t> Define a ‘main sequence’ in </a:t>
            </a:r>
            <a:r>
              <a:rPr lang="en-US" b="0" dirty="0" err="1"/>
              <a:t>M</a:t>
            </a:r>
            <a:r>
              <a:rPr lang="en-US" b="0" baseline="-25000" dirty="0" err="1"/>
              <a:t>star</a:t>
            </a:r>
            <a:r>
              <a:rPr lang="en-US" b="0" dirty="0"/>
              <a:t> – SFR, clearly delineated from SMGs (‘starburst’)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 dirty="0"/>
              <a:t> Common ~ 5 arcmin</a:t>
            </a:r>
            <a:r>
              <a:rPr lang="en-US" b="0" baseline="30000" dirty="0"/>
              <a:t>-2</a:t>
            </a:r>
            <a:r>
              <a:rPr lang="en-US" b="0" dirty="0"/>
              <a:t> ~ 100x SMG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endParaRPr lang="en-US" b="0" dirty="0"/>
          </a:p>
        </p:txBody>
      </p:sp>
      <p:pic>
        <p:nvPicPr>
          <p:cNvPr id="52227" name="Picture 8" descr="Screen shot 2012-05-03 at 1.34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4267200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228" name="Straight Arrow Connector 8"/>
          <p:cNvCxnSpPr>
            <a:cxnSpLocks noChangeShapeType="1"/>
          </p:cNvCxnSpPr>
          <p:nvPr/>
        </p:nvCxnSpPr>
        <p:spPr bwMode="auto">
          <a:xfrm>
            <a:off x="774700" y="3046413"/>
            <a:ext cx="762000" cy="1587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229" name="TextBox 10"/>
          <p:cNvSpPr txBox="1">
            <a:spLocks noChangeArrowheads="1"/>
          </p:cNvSpPr>
          <p:nvPr/>
        </p:nvSpPr>
        <p:spPr bwMode="auto">
          <a:xfrm>
            <a:off x="685800" y="266700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FF0000"/>
                </a:solidFill>
              </a:rPr>
              <a:t>10kpc</a:t>
            </a:r>
          </a:p>
        </p:txBody>
      </p:sp>
      <p:sp>
        <p:nvSpPr>
          <p:cNvPr id="52230" name="TextBox 1"/>
          <p:cNvSpPr txBox="1">
            <a:spLocks noChangeArrowheads="1"/>
          </p:cNvSpPr>
          <p:nvPr/>
        </p:nvSpPr>
        <p:spPr bwMode="auto">
          <a:xfrm>
            <a:off x="9220200" y="4876800"/>
            <a:ext cx="1841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sp>
        <p:nvSpPr>
          <p:cNvPr id="52231" name="TextBox 2"/>
          <p:cNvSpPr txBox="1">
            <a:spLocks noChangeArrowheads="1"/>
          </p:cNvSpPr>
          <p:nvPr/>
        </p:nvSpPr>
        <p:spPr bwMode="auto">
          <a:xfrm>
            <a:off x="76200" y="3276600"/>
            <a:ext cx="381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 err="1"/>
              <a:t>sBzK</a:t>
            </a:r>
            <a:r>
              <a:rPr lang="en-US" sz="2000" b="0" dirty="0"/>
              <a:t>/BX/</a:t>
            </a:r>
            <a:r>
              <a:rPr lang="en-US" sz="2000" b="0" dirty="0" smtClean="0"/>
              <a:t>BM/LBG…</a:t>
            </a:r>
            <a:endParaRPr lang="en-US" sz="2000" b="0" dirty="0"/>
          </a:p>
        </p:txBody>
      </p:sp>
      <p:sp>
        <p:nvSpPr>
          <p:cNvPr id="52233" name="TextBox 2"/>
          <p:cNvSpPr txBox="1">
            <a:spLocks noChangeArrowheads="1"/>
          </p:cNvSpPr>
          <p:nvPr/>
        </p:nvSpPr>
        <p:spPr bwMode="auto">
          <a:xfrm>
            <a:off x="7844110" y="304800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 err="1"/>
              <a:t>Elbaz</a:t>
            </a:r>
            <a:r>
              <a:rPr lang="en-US" sz="1800" b="0" dirty="0"/>
              <a:t> </a:t>
            </a:r>
            <a:r>
              <a:rPr lang="en-US" sz="1800" b="0" dirty="0" err="1"/>
              <a:t>ea</a:t>
            </a:r>
            <a:endParaRPr lang="en-US" sz="1800" b="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 descr="Picture 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8" y="0"/>
            <a:ext cx="485616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76200" y="84137"/>
            <a:ext cx="449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b="0" dirty="0" err="1"/>
              <a:t>Daddi</a:t>
            </a:r>
            <a:r>
              <a:rPr lang="en-US" b="0" dirty="0"/>
              <a:t> </a:t>
            </a:r>
            <a:r>
              <a:rPr lang="en-US" b="0" dirty="0" err="1"/>
              <a:t>ea</a:t>
            </a:r>
            <a:r>
              <a:rPr lang="en-US" b="0" dirty="0"/>
              <a:t> (2010):  </a:t>
            </a:r>
            <a:r>
              <a:rPr lang="en-US" b="0" dirty="0" err="1"/>
              <a:t>Bure</a:t>
            </a:r>
            <a:r>
              <a:rPr lang="en-US" b="0" dirty="0"/>
              <a:t> CO </a:t>
            </a:r>
            <a:r>
              <a:rPr lang="en-US" b="0" dirty="0" err="1"/>
              <a:t>obs</a:t>
            </a:r>
            <a:r>
              <a:rPr lang="en-US" b="0" dirty="0"/>
              <a:t> of 6 </a:t>
            </a:r>
            <a:r>
              <a:rPr lang="en-US" b="0" dirty="0" smtClean="0"/>
              <a:t>main sequence galaxies at z ~ 1.5</a:t>
            </a:r>
            <a:endParaRPr lang="en-US" sz="2000" dirty="0"/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0" y="1447800"/>
            <a:ext cx="4572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 dirty="0"/>
              <a:t> 6 of 6 </a:t>
            </a:r>
            <a:r>
              <a:rPr lang="en-US" b="0" dirty="0" err="1"/>
              <a:t>sBzK</a:t>
            </a:r>
            <a:r>
              <a:rPr lang="en-US" b="0" dirty="0"/>
              <a:t> detected in CO 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 dirty="0"/>
              <a:t> CO luminosities approaching SMGs  but, 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 dirty="0"/>
              <a:t> FIR (SFR) ≤ 10% SMGs</a:t>
            </a:r>
          </a:p>
          <a:p>
            <a:pPr algn="l" eaLnBrk="1" hangingPunct="1">
              <a:spcBef>
                <a:spcPct val="50000"/>
              </a:spcBef>
              <a:buFont typeface="Symbol" charset="0"/>
              <a:buChar char=""/>
            </a:pPr>
            <a:r>
              <a:rPr lang="en-US" b="0" dirty="0"/>
              <a:t> Massive gas reservoirs without hyper-</a:t>
            </a:r>
            <a:r>
              <a:rPr lang="en-US" b="0" dirty="0" smtClean="0"/>
              <a:t>starbursts?</a:t>
            </a:r>
            <a:endParaRPr lang="en-US" b="0" baseline="-25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5" descr="Screen shot 2011-03-03 at 2.11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0"/>
            <a:ext cx="58261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Box 2"/>
          <p:cNvSpPr txBox="1">
            <a:spLocks noChangeArrowheads="1"/>
          </p:cNvSpPr>
          <p:nvPr/>
        </p:nvSpPr>
        <p:spPr bwMode="auto">
          <a:xfrm>
            <a:off x="0" y="192088"/>
            <a:ext cx="3317875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en-US" b="0" dirty="0"/>
              <a:t>M</a:t>
            </a:r>
            <a:r>
              <a:rPr lang="en-US" b="0" dirty="0" smtClean="0"/>
              <a:t>SG</a:t>
            </a:r>
            <a:r>
              <a:rPr lang="en-US" b="0" dirty="0"/>
              <a:t>: </a:t>
            </a:r>
            <a:r>
              <a:rPr lang="en-US" b="0" dirty="0" err="1"/>
              <a:t>PdBI</a:t>
            </a:r>
            <a:r>
              <a:rPr lang="en-US" b="0" dirty="0"/>
              <a:t> imaging </a:t>
            </a:r>
            <a:r>
              <a:rPr lang="en-US" sz="2000" b="0" dirty="0"/>
              <a:t>(</a:t>
            </a:r>
            <a:r>
              <a:rPr lang="en-US" sz="2000" b="0" dirty="0" err="1"/>
              <a:t>Tacconi</a:t>
            </a:r>
            <a:r>
              <a:rPr lang="en-US" sz="2000" b="0" dirty="0"/>
              <a:t> </a:t>
            </a:r>
            <a:r>
              <a:rPr lang="en-US" sz="2000" b="0" dirty="0" err="1"/>
              <a:t>ea</a:t>
            </a:r>
            <a:r>
              <a:rPr lang="en-US" sz="2000" b="0" dirty="0"/>
              <a:t> 10,13)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 CO galaxy size ~10 </a:t>
            </a:r>
            <a:r>
              <a:rPr lang="en-US" b="0" dirty="0" err="1"/>
              <a:t>kpc</a:t>
            </a:r>
            <a:r>
              <a:rPr lang="en-US" b="0" dirty="0"/>
              <a:t> 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 Clear rotation: </a:t>
            </a:r>
            <a:r>
              <a:rPr lang="en-US" b="0" dirty="0" err="1"/>
              <a:t>v</a:t>
            </a:r>
            <a:r>
              <a:rPr lang="en-US" b="0" baseline="-25000" dirty="0" err="1"/>
              <a:t>rot</a:t>
            </a:r>
            <a:r>
              <a:rPr lang="en-US" b="0" dirty="0"/>
              <a:t> ~ 200 km/s 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 SF clump physics</a:t>
            </a:r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sz="2000" b="0" dirty="0"/>
              <a:t> Giant clumps ~ 1 </a:t>
            </a:r>
            <a:r>
              <a:rPr lang="en-US" sz="2000" b="0" dirty="0" err="1"/>
              <a:t>kpc</a:t>
            </a:r>
            <a:endParaRPr lang="en-US" sz="2000" b="0" dirty="0"/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sz="2000" b="0" dirty="0"/>
              <a:t> </a:t>
            </a:r>
            <a:r>
              <a:rPr lang="en-US" sz="2000" b="0" dirty="0" err="1"/>
              <a:t>M</a:t>
            </a:r>
            <a:r>
              <a:rPr lang="en-US" sz="2000" b="0" baseline="-25000" dirty="0" err="1"/>
              <a:t>gas</a:t>
            </a:r>
            <a:r>
              <a:rPr lang="en-US" sz="2000" b="0" dirty="0"/>
              <a:t> ~ 10</a:t>
            </a:r>
            <a:r>
              <a:rPr lang="en-US" sz="2000" b="0" baseline="30000" dirty="0"/>
              <a:t>9</a:t>
            </a:r>
            <a:r>
              <a:rPr lang="en-US" sz="2000" b="0" dirty="0"/>
              <a:t>M</a:t>
            </a:r>
            <a:r>
              <a:rPr lang="en-US" sz="2000" b="0" baseline="-25000" dirty="0"/>
              <a:t>o</a:t>
            </a:r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sz="2000" b="0" dirty="0"/>
              <a:t>Turbulent: </a:t>
            </a:r>
            <a:r>
              <a:rPr lang="en-US" sz="2000" b="0" dirty="0" err="1"/>
              <a:t>σ</a:t>
            </a:r>
            <a:r>
              <a:rPr lang="en-US" sz="2000" b="0" baseline="-25000" dirty="0" err="1"/>
              <a:t>v</a:t>
            </a:r>
            <a:r>
              <a:rPr lang="en-US" sz="2000" b="0" dirty="0"/>
              <a:t> &gt; 20 km/s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4325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62000" y="14288"/>
            <a:ext cx="7772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 dirty="0">
                <a:solidFill>
                  <a:schemeClr val="bg1"/>
                </a:solidFill>
              </a:rPr>
              <a:t>Star formation history of the Universe: </a:t>
            </a:r>
            <a:r>
              <a:rPr lang="en-US" sz="2800" b="0" dirty="0" smtClean="0">
                <a:solidFill>
                  <a:schemeClr val="bg1"/>
                </a:solidFill>
              </a:rPr>
              <a:t>primary legacy of </a:t>
            </a:r>
            <a:r>
              <a:rPr lang="en-US" sz="2800" b="0" dirty="0">
                <a:solidFill>
                  <a:schemeClr val="bg1"/>
                </a:solidFill>
              </a:rPr>
              <a:t>cosmological deep fields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-612775" y="1809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0600" y="1142999"/>
            <a:ext cx="7086600" cy="5339583"/>
            <a:chOff x="990600" y="1142999"/>
            <a:chExt cx="7086600" cy="5339583"/>
          </a:xfrm>
        </p:grpSpPr>
        <p:pic>
          <p:nvPicPr>
            <p:cNvPr id="5" name="Picture 4" descr="Screen Shot 2015-07-15 at 2.41.51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1142999"/>
              <a:ext cx="6993595" cy="5339583"/>
            </a:xfrm>
            <a:prstGeom prst="rect">
              <a:avLst/>
            </a:prstGeom>
          </p:spPr>
        </p:pic>
        <p:sp>
          <p:nvSpPr>
            <p:cNvPr id="20488" name="TextBox 10"/>
            <p:cNvSpPr txBox="1">
              <a:spLocks noChangeArrowheads="1"/>
            </p:cNvSpPr>
            <p:nvPr/>
          </p:nvSpPr>
          <p:spPr bwMode="auto">
            <a:xfrm>
              <a:off x="990600" y="1150084"/>
              <a:ext cx="2286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 dirty="0" err="1" smtClean="0"/>
                <a:t>Madau</a:t>
              </a:r>
              <a:r>
                <a:rPr lang="en-US" sz="1800" b="0" dirty="0" smtClean="0"/>
                <a:t> &amp; Dickinson </a:t>
              </a:r>
              <a:endParaRPr lang="en-US" sz="1800" b="0" dirty="0"/>
            </a:p>
          </p:txBody>
        </p:sp>
        <p:sp>
          <p:nvSpPr>
            <p:cNvPr id="20486" name="Text Box 6"/>
            <p:cNvSpPr txBox="1">
              <a:spLocks noChangeArrowheads="1"/>
            </p:cNvSpPr>
            <p:nvPr/>
          </p:nvSpPr>
          <p:spPr bwMode="auto">
            <a:xfrm>
              <a:off x="2959100" y="4038600"/>
              <a:ext cx="32893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sz="2000" b="0" dirty="0" smtClean="0"/>
                <a:t>epoch </a:t>
              </a:r>
              <a:r>
                <a:rPr lang="en-US" altLang="ja-JP" sz="2000" b="0" dirty="0"/>
                <a:t>of galaxy </a:t>
              </a:r>
              <a:r>
                <a:rPr lang="en-US" altLang="ja-JP" sz="2000" b="0" dirty="0" smtClean="0"/>
                <a:t>assembly</a:t>
              </a:r>
              <a:endParaRPr lang="en-US" sz="2000" dirty="0"/>
            </a:p>
          </p:txBody>
        </p:sp>
        <p:sp>
          <p:nvSpPr>
            <p:cNvPr id="20487" name="Text Box 7"/>
            <p:cNvSpPr txBox="1">
              <a:spLocks noChangeArrowheads="1"/>
            </p:cNvSpPr>
            <p:nvPr/>
          </p:nvSpPr>
          <p:spPr bwMode="auto">
            <a:xfrm>
              <a:off x="3030151" y="4611469"/>
              <a:ext cx="329444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1800" b="0" dirty="0"/>
                <a:t>~50% of present day stellar mass produced between z~1 to 3</a:t>
              </a:r>
              <a:endParaRPr lang="en-US" sz="1800" dirty="0"/>
            </a:p>
          </p:txBody>
        </p:sp>
        <p:cxnSp>
          <p:nvCxnSpPr>
            <p:cNvPr id="20490" name="Straight Arrow Connector 11"/>
            <p:cNvCxnSpPr>
              <a:cxnSpLocks noChangeShapeType="1"/>
            </p:cNvCxnSpPr>
            <p:nvPr/>
          </p:nvCxnSpPr>
          <p:spPr bwMode="auto">
            <a:xfrm>
              <a:off x="6934200" y="3505200"/>
              <a:ext cx="609600" cy="158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491" name="Straight Arrow Connector 15"/>
            <p:cNvCxnSpPr>
              <a:cxnSpLocks noChangeShapeType="1"/>
            </p:cNvCxnSpPr>
            <p:nvPr/>
          </p:nvCxnSpPr>
          <p:spPr bwMode="auto">
            <a:xfrm>
              <a:off x="4038600" y="3733800"/>
              <a:ext cx="1524000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493" name="TextBox 12"/>
            <p:cNvSpPr txBox="1">
              <a:spLocks noChangeArrowheads="1"/>
            </p:cNvSpPr>
            <p:nvPr/>
          </p:nvSpPr>
          <p:spPr bwMode="auto">
            <a:xfrm>
              <a:off x="1143000" y="6076890"/>
              <a:ext cx="2133600" cy="400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 dirty="0"/>
                <a:t>Cosmic demise</a:t>
              </a:r>
            </a:p>
          </p:txBody>
        </p:sp>
        <p:sp>
          <p:nvSpPr>
            <p:cNvPr id="20492" name="TextBox 10"/>
            <p:cNvSpPr txBox="1">
              <a:spLocks noChangeArrowheads="1"/>
            </p:cNvSpPr>
            <p:nvPr/>
          </p:nvSpPr>
          <p:spPr bwMode="auto">
            <a:xfrm>
              <a:off x="6400800" y="2438400"/>
              <a:ext cx="16764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b="0" dirty="0"/>
                <a:t>First light + cosmic </a:t>
              </a:r>
              <a:r>
                <a:rPr lang="en-US" sz="1800" b="0" dirty="0" err="1"/>
                <a:t>reionization</a:t>
              </a:r>
              <a:r>
                <a:rPr lang="en-US" sz="1800" b="0" dirty="0"/>
                <a:t> </a:t>
              </a:r>
              <a:endParaRPr lang="en-US" sz="1600" b="0" dirty="0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Box 2"/>
          <p:cNvSpPr txBox="1">
            <a:spLocks noChangeArrowheads="1"/>
          </p:cNvSpPr>
          <p:nvPr/>
        </p:nvSpPr>
        <p:spPr bwMode="auto">
          <a:xfrm>
            <a:off x="76200" y="685800"/>
            <a:ext cx="47244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lvl="1"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smtClean="0"/>
              <a:t>Observe: </a:t>
            </a:r>
            <a:r>
              <a:rPr lang="en-US" b="0" dirty="0" err="1" smtClean="0"/>
              <a:t>M</a:t>
            </a:r>
            <a:r>
              <a:rPr lang="en-US" b="0" baseline="-25000" dirty="0" err="1" smtClean="0"/>
              <a:t>dyn</a:t>
            </a:r>
            <a:r>
              <a:rPr lang="en-US" b="0" baseline="-25000" dirty="0" smtClean="0"/>
              <a:t>,  </a:t>
            </a:r>
            <a:r>
              <a:rPr lang="en-US" b="0" dirty="0" smtClean="0"/>
              <a:t>M</a:t>
            </a:r>
            <a:r>
              <a:rPr lang="en-US" b="0" baseline="-25000" dirty="0" smtClean="0"/>
              <a:t>*</a:t>
            </a:r>
            <a:r>
              <a:rPr lang="en-US" b="0" dirty="0" smtClean="0"/>
              <a:t>  </a:t>
            </a:r>
            <a:endParaRPr lang="en-US" b="0" dirty="0"/>
          </a:p>
          <a:p>
            <a:pPr marL="0" lvl="1"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 dirty="0" smtClean="0"/>
              <a:t> ‘Model’:  M</a:t>
            </a:r>
            <a:r>
              <a:rPr lang="en-US" b="0" baseline="-25000" dirty="0" smtClean="0"/>
              <a:t>DM</a:t>
            </a:r>
            <a:r>
              <a:rPr lang="en-US" b="0" dirty="0" smtClean="0"/>
              <a:t>  ~ 25%</a:t>
            </a:r>
          </a:p>
          <a:p>
            <a:pPr marL="0" lvl="1"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smtClean="0"/>
              <a:t>Assume rest is gas =&gt;  </a:t>
            </a:r>
            <a:endParaRPr lang="en-US" b="0" dirty="0"/>
          </a:p>
          <a:p>
            <a:pPr lvl="1" algn="l" eaLnBrk="1" hangingPunct="1">
              <a:spcAft>
                <a:spcPts val="1200"/>
              </a:spcAft>
              <a:buFont typeface="Wingdings" charset="0"/>
              <a:buChar char="Ø"/>
            </a:pPr>
            <a:r>
              <a:rPr lang="en-US" sz="2000" b="0" baseline="-25000" dirty="0">
                <a:solidFill>
                  <a:srgbClr val="FF0000"/>
                </a:solidFill>
              </a:rPr>
              <a:t> </a:t>
            </a:r>
            <a:r>
              <a:rPr lang="en-US" sz="2000" b="0" dirty="0">
                <a:solidFill>
                  <a:srgbClr val="FF0000"/>
                </a:solidFill>
              </a:rPr>
              <a:t>M</a:t>
            </a:r>
            <a:r>
              <a:rPr lang="en-US" sz="2000" b="0" dirty="0" smtClean="0">
                <a:solidFill>
                  <a:srgbClr val="FF0000"/>
                </a:solidFill>
              </a:rPr>
              <a:t>SG</a:t>
            </a:r>
            <a:r>
              <a:rPr lang="en-US" sz="2000" b="0" dirty="0">
                <a:solidFill>
                  <a:srgbClr val="FF0000"/>
                </a:solidFill>
              </a:rPr>
              <a:t>: α</a:t>
            </a:r>
            <a:r>
              <a:rPr lang="en-US" sz="2000" b="0" baseline="-25000" dirty="0">
                <a:solidFill>
                  <a:srgbClr val="FF0000"/>
                </a:solidFill>
              </a:rPr>
              <a:t> CO</a:t>
            </a:r>
            <a:r>
              <a:rPr lang="en-US" sz="2000" b="0" dirty="0">
                <a:solidFill>
                  <a:srgbClr val="FF0000"/>
                </a:solidFill>
              </a:rPr>
              <a:t> ~ 4 ~ </a:t>
            </a:r>
            <a:r>
              <a:rPr lang="en-US" sz="2000" b="0" dirty="0" smtClean="0">
                <a:solidFill>
                  <a:srgbClr val="FF0000"/>
                </a:solidFill>
              </a:rPr>
              <a:t>MW/GMCs</a:t>
            </a:r>
            <a:endParaRPr lang="en-US" sz="2000" b="0" dirty="0">
              <a:solidFill>
                <a:srgbClr val="FF0000"/>
              </a:solidFill>
            </a:endParaRPr>
          </a:p>
          <a:p>
            <a:pPr lvl="1" algn="l" eaLnBrk="1" hangingPunct="1">
              <a:spcAft>
                <a:spcPts val="1200"/>
              </a:spcAft>
              <a:buFont typeface="Wingdings" charset="0"/>
              <a:buChar char="Ø"/>
            </a:pPr>
            <a:r>
              <a:rPr lang="en-US" sz="2000" b="0" dirty="0">
                <a:solidFill>
                  <a:srgbClr val="FF0000"/>
                </a:solidFill>
              </a:rPr>
              <a:t> SMG:  α</a:t>
            </a:r>
            <a:r>
              <a:rPr lang="en-US" sz="2000" b="0" baseline="-25000" dirty="0">
                <a:solidFill>
                  <a:srgbClr val="FF0000"/>
                </a:solidFill>
              </a:rPr>
              <a:t>CO</a:t>
            </a:r>
            <a:r>
              <a:rPr lang="en-US" sz="2000" b="0" dirty="0">
                <a:solidFill>
                  <a:srgbClr val="FF0000"/>
                </a:solidFill>
              </a:rPr>
              <a:t> ~ 1</a:t>
            </a:r>
            <a:r>
              <a:rPr lang="en-US" sz="2000" b="0" dirty="0" smtClean="0">
                <a:solidFill>
                  <a:srgbClr val="FF0000"/>
                </a:solidFill>
              </a:rPr>
              <a:t> </a:t>
            </a:r>
            <a:r>
              <a:rPr lang="en-US" sz="2000" b="0" dirty="0">
                <a:solidFill>
                  <a:srgbClr val="FF0000"/>
                </a:solidFill>
              </a:rPr>
              <a:t>~ </a:t>
            </a:r>
            <a:r>
              <a:rPr lang="en-US" sz="2000" b="0" dirty="0" smtClean="0">
                <a:solidFill>
                  <a:srgbClr val="FF0000"/>
                </a:solidFill>
              </a:rPr>
              <a:t>Starburst</a:t>
            </a:r>
          </a:p>
        </p:txBody>
      </p:sp>
      <p:sp>
        <p:nvSpPr>
          <p:cNvPr id="57346" name="TextBox 1"/>
          <p:cNvSpPr txBox="1">
            <a:spLocks noChangeArrowheads="1"/>
          </p:cNvSpPr>
          <p:nvPr/>
        </p:nvSpPr>
        <p:spPr bwMode="auto">
          <a:xfrm>
            <a:off x="139700" y="87312"/>
            <a:ext cx="5270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 b="0"/>
              <a:t>Conversion factor: L</a:t>
            </a:r>
            <a:r>
              <a:rPr lang="ja-JP" altLang="en-US" sz="2800" b="0"/>
              <a:t>’</a:t>
            </a:r>
            <a:r>
              <a:rPr lang="en-US" altLang="ja-JP" sz="2800" b="0" baseline="-25000"/>
              <a:t>CO</a:t>
            </a:r>
            <a:r>
              <a:rPr lang="en-US" altLang="ja-JP" sz="2800" b="0"/>
              <a:t> = α M</a:t>
            </a:r>
            <a:r>
              <a:rPr lang="en-US" altLang="ja-JP" sz="2800" b="0" baseline="-25000"/>
              <a:t>H2</a:t>
            </a:r>
            <a:endParaRPr lang="en-US" b="0" baseline="-25000"/>
          </a:p>
        </p:txBody>
      </p:sp>
      <p:sp>
        <p:nvSpPr>
          <p:cNvPr id="57347" name="TextBox 10"/>
          <p:cNvSpPr txBox="1">
            <a:spLocks noChangeArrowheads="1"/>
          </p:cNvSpPr>
          <p:nvPr/>
        </p:nvSpPr>
        <p:spPr bwMode="auto">
          <a:xfrm>
            <a:off x="76200" y="3524072"/>
            <a:ext cx="48768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 algn="l" eaLnBrk="1" hangingPunct="1">
              <a:spcAft>
                <a:spcPts val="1200"/>
              </a:spcAft>
              <a:buFont typeface="Arial"/>
              <a:buChar char="•"/>
            </a:pPr>
            <a:r>
              <a:rPr lang="en-US" b="0" dirty="0" smtClean="0"/>
              <a:t> But… factor 2 uncertainty in all quantities =&gt; Notional but not proven!</a:t>
            </a:r>
            <a:endParaRPr lang="en-US" sz="2800" b="0" dirty="0"/>
          </a:p>
        </p:txBody>
      </p:sp>
      <p:grpSp>
        <p:nvGrpSpPr>
          <p:cNvPr id="3" name="Group 2"/>
          <p:cNvGrpSpPr/>
          <p:nvPr/>
        </p:nvGrpSpPr>
        <p:grpSpPr>
          <a:xfrm>
            <a:off x="5257799" y="3352800"/>
            <a:ext cx="3746269" cy="2088764"/>
            <a:chOff x="4920384" y="4078288"/>
            <a:chExt cx="3918816" cy="2088764"/>
          </a:xfrm>
        </p:grpSpPr>
        <p:pic>
          <p:nvPicPr>
            <p:cNvPr id="57350" name="Picture 15" descr="Screen shot 2012-09-20 at 11.24.03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4500" y="4087814"/>
              <a:ext cx="2044700" cy="207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1" name="Picture 17" descr="Screen shot 2012-09-20 at 11.21.13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384" y="4078288"/>
              <a:ext cx="1937616" cy="194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3" name="TextBox 17"/>
            <p:cNvSpPr txBox="1">
              <a:spLocks noChangeArrowheads="1"/>
            </p:cNvSpPr>
            <p:nvPr/>
          </p:nvSpPr>
          <p:spPr bwMode="auto">
            <a:xfrm>
              <a:off x="6146800" y="5562600"/>
              <a:ext cx="647700" cy="3381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0" dirty="0">
                  <a:solidFill>
                    <a:srgbClr val="FFFFFF"/>
                  </a:solidFill>
                </a:rPr>
                <a:t>z=1.1</a:t>
              </a:r>
            </a:p>
          </p:txBody>
        </p:sp>
      </p:grpSp>
      <p:grpSp>
        <p:nvGrpSpPr>
          <p:cNvPr id="20" name="Group 11"/>
          <p:cNvGrpSpPr>
            <a:grpSpLocks/>
          </p:cNvGrpSpPr>
          <p:nvPr/>
        </p:nvGrpSpPr>
        <p:grpSpPr bwMode="auto">
          <a:xfrm>
            <a:off x="5562600" y="76200"/>
            <a:ext cx="3505200" cy="2819400"/>
            <a:chOff x="4656138" y="228600"/>
            <a:chExt cx="4570971" cy="3581400"/>
          </a:xfrm>
        </p:grpSpPr>
        <p:pic>
          <p:nvPicPr>
            <p:cNvPr id="23" name="Picture 7" descr="Screen shot 2012-01-18 at 4.55.13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138" y="228600"/>
              <a:ext cx="4487862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7"/>
            <p:cNvSpPr txBox="1">
              <a:spLocks noChangeArrowheads="1"/>
            </p:cNvSpPr>
            <p:nvPr/>
          </p:nvSpPr>
          <p:spPr bwMode="auto">
            <a:xfrm>
              <a:off x="7689704" y="2751859"/>
              <a:ext cx="1537405" cy="409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>
                  <a:solidFill>
                    <a:srgbClr val="E40000"/>
                  </a:solidFill>
                </a:rPr>
                <a:t>+</a:t>
              </a:r>
              <a:r>
                <a:rPr lang="en-US" sz="1800" b="0">
                  <a:solidFill>
                    <a:srgbClr val="E40000"/>
                  </a:solidFill>
                </a:rPr>
                <a:t>300 km/s</a:t>
              </a:r>
              <a:endParaRPr lang="en-US" sz="1800" b="0"/>
            </a:p>
          </p:txBody>
        </p:sp>
        <p:sp>
          <p:nvSpPr>
            <p:cNvPr id="27" name="TextBox 7"/>
            <p:cNvSpPr txBox="1">
              <a:spLocks noChangeArrowheads="1"/>
            </p:cNvSpPr>
            <p:nvPr/>
          </p:nvSpPr>
          <p:spPr bwMode="auto">
            <a:xfrm>
              <a:off x="7357167" y="304801"/>
              <a:ext cx="1533218" cy="469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 dirty="0">
                  <a:solidFill>
                    <a:srgbClr val="0000FF"/>
                  </a:solidFill>
                </a:rPr>
                <a:t>-300 km/s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324600" y="2209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z</a:t>
            </a:r>
            <a:r>
              <a:rPr lang="en-US" sz="1800" b="0" dirty="0" smtClean="0"/>
              <a:t>=4.0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8154287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08 at 2.27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81000"/>
            <a:ext cx="6409938" cy="4648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1200" y="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Spatially resolved SF laws at high z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38800" y="4114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Hodge ea.</a:t>
            </a:r>
            <a:endParaRPr lang="en-US" sz="1800" b="0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371600" y="5198983"/>
            <a:ext cx="75438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en-US" b="0" dirty="0" smtClean="0"/>
              <a:t>Possibly </a:t>
            </a:r>
            <a:r>
              <a:rPr lang="en-US" b="0" dirty="0"/>
              <a:t>2 sequences</a:t>
            </a:r>
            <a:r>
              <a:rPr lang="en-US" b="0" dirty="0" smtClean="0"/>
              <a:t>: depletion time,  </a:t>
            </a:r>
            <a:r>
              <a:rPr lang="en-US" b="0" dirty="0"/>
              <a:t>t</a:t>
            </a:r>
            <a:r>
              <a:rPr lang="en-US" b="0" baseline="-25000" dirty="0"/>
              <a:t>d</a:t>
            </a:r>
            <a:r>
              <a:rPr lang="en-US" b="0" dirty="0"/>
              <a:t> = </a:t>
            </a:r>
            <a:r>
              <a:rPr lang="en-US" b="0" dirty="0" err="1"/>
              <a:t>M</a:t>
            </a:r>
            <a:r>
              <a:rPr lang="en-US" b="0" baseline="-25000" dirty="0" err="1"/>
              <a:t>gas</a:t>
            </a:r>
            <a:r>
              <a:rPr lang="en-US" b="0" dirty="0"/>
              <a:t>/SFR</a:t>
            </a:r>
            <a:endParaRPr lang="en-US" b="0" baseline="-25000" dirty="0"/>
          </a:p>
          <a:p>
            <a:pPr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b="0" dirty="0"/>
              <a:t> </a:t>
            </a:r>
            <a:r>
              <a:rPr lang="en-US" b="0" dirty="0" smtClean="0"/>
              <a:t>SMG/starburst</a:t>
            </a:r>
            <a:r>
              <a:rPr lang="en-US" b="0" dirty="0"/>
              <a:t>:  t</a:t>
            </a:r>
            <a:r>
              <a:rPr lang="en-US" b="0" baseline="-25000" dirty="0"/>
              <a:t>d </a:t>
            </a:r>
            <a:r>
              <a:rPr lang="en-US" b="0" dirty="0" smtClean="0"/>
              <a:t> &lt; 10</a:t>
            </a:r>
            <a:r>
              <a:rPr lang="en-US" b="0" baseline="30000" dirty="0" smtClean="0"/>
              <a:t>8</a:t>
            </a:r>
            <a:r>
              <a:rPr lang="en-US" b="0" dirty="0" smtClean="0"/>
              <a:t> </a:t>
            </a:r>
            <a:r>
              <a:rPr lang="en-US" b="0" dirty="0"/>
              <a:t>(α/0.8) </a:t>
            </a:r>
            <a:r>
              <a:rPr lang="en-US" b="0" dirty="0" smtClean="0"/>
              <a:t> </a:t>
            </a:r>
            <a:r>
              <a:rPr lang="en-US" b="0" dirty="0" err="1" smtClean="0"/>
              <a:t>yrs</a:t>
            </a:r>
            <a:r>
              <a:rPr lang="en-US" b="0" dirty="0" smtClean="0"/>
              <a:t>  </a:t>
            </a:r>
            <a:endParaRPr lang="en-US" b="0" dirty="0"/>
          </a:p>
          <a:p>
            <a:pPr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b="0" dirty="0"/>
              <a:t> </a:t>
            </a:r>
            <a:r>
              <a:rPr lang="en-US" b="0" dirty="0" smtClean="0"/>
              <a:t>MSG/disk</a:t>
            </a:r>
            <a:r>
              <a:rPr lang="en-US" b="0" dirty="0"/>
              <a:t>: t</a:t>
            </a:r>
            <a:r>
              <a:rPr lang="en-US" b="0" baseline="-25000" dirty="0"/>
              <a:t>d</a:t>
            </a:r>
            <a:r>
              <a:rPr lang="en-US" b="0" dirty="0"/>
              <a:t> ~ </a:t>
            </a:r>
            <a:r>
              <a:rPr lang="en-US" b="0" dirty="0" smtClean="0"/>
              <a:t>10</a:t>
            </a:r>
            <a:r>
              <a:rPr lang="en-US" b="0" baseline="30000" dirty="0" smtClean="0"/>
              <a:t>9</a:t>
            </a:r>
            <a:r>
              <a:rPr lang="en-US" b="0" dirty="0" smtClean="0"/>
              <a:t> </a:t>
            </a:r>
            <a:r>
              <a:rPr lang="en-US" b="0" dirty="0"/>
              <a:t>(α/4</a:t>
            </a:r>
            <a:r>
              <a:rPr lang="en-US" b="0" dirty="0" smtClean="0"/>
              <a:t>) </a:t>
            </a:r>
            <a:r>
              <a:rPr lang="en-US" b="0" dirty="0" err="1" smtClean="0"/>
              <a:t>yrs</a:t>
            </a:r>
            <a:r>
              <a:rPr lang="en-US" b="0" dirty="0" smtClean="0"/>
              <a:t> </a:t>
            </a:r>
            <a:endParaRPr lang="en-US" b="0" dirty="0"/>
          </a:p>
        </p:txBody>
      </p:sp>
      <p:sp>
        <p:nvSpPr>
          <p:cNvPr id="4" name="TextBox 3"/>
          <p:cNvSpPr txBox="1"/>
          <p:nvPr/>
        </p:nvSpPr>
        <p:spPr>
          <a:xfrm>
            <a:off x="6172200" y="22098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MSG</a:t>
            </a:r>
            <a:endParaRPr lang="en-US" sz="2000" b="0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1066800"/>
            <a:ext cx="1491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rgbClr val="208382"/>
                </a:solidFill>
              </a:rPr>
              <a:t>GN20/SMG </a:t>
            </a:r>
            <a:endParaRPr lang="en-US" sz="1800" b="0" dirty="0">
              <a:solidFill>
                <a:srgbClr val="2083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6649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8 at 2.28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40265"/>
            <a:ext cx="6188580" cy="46127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0600" y="4917519"/>
            <a:ext cx="8001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eaLnBrk="1" hangingPunct="1">
              <a:spcAft>
                <a:spcPts val="1200"/>
              </a:spcAft>
              <a:buFont typeface="Wingdings" charset="2"/>
              <a:buChar char="§"/>
            </a:pPr>
            <a:r>
              <a:rPr lang="en-US" sz="2000" b="0" dirty="0"/>
              <a:t>Why? SB regions are dense =&gt; free fall time on small scales is short</a:t>
            </a:r>
          </a:p>
          <a:p>
            <a:pPr marL="800100" lvl="1" indent="-342900" algn="l" eaLnBrk="1" hangingPunct="1">
              <a:spcAft>
                <a:spcPts val="1200"/>
              </a:spcAft>
              <a:buFont typeface="Wingdings" charset="2"/>
              <a:buChar char="Ø"/>
            </a:pPr>
            <a:r>
              <a:rPr lang="en-US" sz="2000" b="0" dirty="0" err="1"/>
              <a:t>t</a:t>
            </a:r>
            <a:r>
              <a:rPr lang="en-US" sz="2000" b="0" baseline="-25000" dirty="0" err="1"/>
              <a:t>ff</a:t>
            </a:r>
            <a:r>
              <a:rPr lang="en-US" sz="2000" b="0" dirty="0"/>
              <a:t> ~ R/</a:t>
            </a:r>
            <a:r>
              <a:rPr lang="en-US" sz="2000" b="0" dirty="0" err="1"/>
              <a:t>v</a:t>
            </a:r>
            <a:r>
              <a:rPr lang="en-US" sz="2000" b="0" baseline="-25000" dirty="0" err="1"/>
              <a:t>rot</a:t>
            </a:r>
            <a:r>
              <a:rPr lang="en-US" sz="2000" b="0" dirty="0"/>
              <a:t> ~  ρ</a:t>
            </a:r>
            <a:r>
              <a:rPr lang="en-US" sz="2000" b="0" baseline="30000" dirty="0"/>
              <a:t>-1/2</a:t>
            </a:r>
          </a:p>
          <a:p>
            <a:pPr marL="342900" indent="-342900" algn="l" eaLnBrk="1" hangingPunct="1">
              <a:spcAft>
                <a:spcPts val="1200"/>
              </a:spcAft>
              <a:buFont typeface="Arial"/>
              <a:buChar char="•"/>
            </a:pPr>
            <a:r>
              <a:rPr lang="en-US" sz="2000" b="0" dirty="0" smtClean="0"/>
              <a:t>In </a:t>
            </a:r>
            <a:r>
              <a:rPr lang="en-US" sz="2000" b="0" dirty="0"/>
              <a:t>all cases, t</a:t>
            </a:r>
            <a:r>
              <a:rPr lang="en-US" sz="2000" b="0" baseline="-25000" dirty="0"/>
              <a:t>d</a:t>
            </a:r>
            <a:r>
              <a:rPr lang="en-US" sz="2000" b="0" dirty="0"/>
              <a:t> &lt;&lt; </a:t>
            </a:r>
            <a:r>
              <a:rPr lang="en-US" sz="2000" b="0" dirty="0" err="1"/>
              <a:t>t</a:t>
            </a:r>
            <a:r>
              <a:rPr lang="en-US" sz="2000" b="0" baseline="-25000" dirty="0" err="1"/>
              <a:t>H</a:t>
            </a:r>
            <a:r>
              <a:rPr lang="en-US" sz="2000" b="0" dirty="0"/>
              <a:t> =&gt; require gas resupply from </a:t>
            </a:r>
            <a:r>
              <a:rPr lang="en-US" sz="2000" b="0" dirty="0" smtClean="0"/>
              <a:t>IGM</a:t>
            </a:r>
          </a:p>
          <a:p>
            <a:pPr marL="342900" indent="-342900" algn="l" eaLnBrk="1" hangingPunct="1">
              <a:spcAft>
                <a:spcPts val="1200"/>
              </a:spcAft>
              <a:buFont typeface="Arial"/>
              <a:buChar char="•"/>
            </a:pPr>
            <a:r>
              <a:rPr lang="en-US" sz="2000" b="0" dirty="0" smtClean="0"/>
              <a:t>Note: all modulo conversion factor!</a:t>
            </a:r>
            <a:endParaRPr lang="en-US" sz="2000" b="0" dirty="0"/>
          </a:p>
        </p:txBody>
      </p:sp>
      <p:sp>
        <p:nvSpPr>
          <p:cNvPr id="3" name="TextBox 2"/>
          <p:cNvSpPr txBox="1"/>
          <p:nvPr/>
        </p:nvSpPr>
        <p:spPr>
          <a:xfrm>
            <a:off x="2057400" y="71735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Dictated by dynamical timescales?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0287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2"/>
          <p:cNvSpPr txBox="1">
            <a:spLocks noChangeArrowheads="1"/>
          </p:cNvSpPr>
          <p:nvPr/>
        </p:nvSpPr>
        <p:spPr bwMode="auto">
          <a:xfrm>
            <a:off x="685800" y="161925"/>
            <a:ext cx="784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0" dirty="0" smtClean="0"/>
              <a:t>Empirical relationship</a:t>
            </a:r>
            <a:endParaRPr lang="en-US" sz="2800" b="0" dirty="0"/>
          </a:p>
        </p:txBody>
      </p:sp>
      <p:grpSp>
        <p:nvGrpSpPr>
          <p:cNvPr id="2" name="Group 1"/>
          <p:cNvGrpSpPr/>
          <p:nvPr/>
        </p:nvGrpSpPr>
        <p:grpSpPr>
          <a:xfrm>
            <a:off x="381000" y="838200"/>
            <a:ext cx="8458200" cy="4127500"/>
            <a:chOff x="533400" y="977900"/>
            <a:chExt cx="8458200" cy="4127500"/>
          </a:xfrm>
        </p:grpSpPr>
        <p:pic>
          <p:nvPicPr>
            <p:cNvPr id="58369" name="Picture 1" descr="Screen shot 2012-09-18 at 11.14.41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977900"/>
              <a:ext cx="8153400" cy="412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2" name="TextBox 4"/>
            <p:cNvSpPr txBox="1">
              <a:spLocks noChangeArrowheads="1"/>
            </p:cNvSpPr>
            <p:nvPr/>
          </p:nvSpPr>
          <p:spPr bwMode="auto">
            <a:xfrm>
              <a:off x="8229600" y="1662113"/>
              <a:ext cx="7620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rgbClr val="E40000"/>
                  </a:solidFill>
                </a:rPr>
                <a:t>α=0.8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53400" y="1001713"/>
              <a:ext cx="762000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 typeface="Wingdings" charset="2"/>
                <a:buNone/>
                <a:defRPr/>
              </a:pPr>
              <a:r>
                <a:rPr lang="en-US" sz="1800" b="0" dirty="0" err="1">
                  <a:solidFill>
                    <a:srgbClr val="262699"/>
                  </a:solidFill>
                  <a:ea typeface="+mn-ea"/>
                  <a:cs typeface="+mn-cs"/>
                </a:rPr>
                <a:t>α</a:t>
              </a:r>
              <a:r>
                <a:rPr lang="en-US" sz="1800" b="0" dirty="0">
                  <a:solidFill>
                    <a:schemeClr val="accent2">
                      <a:lumMod val="75000"/>
                    </a:schemeClr>
                  </a:solidFill>
                  <a:ea typeface="+mn-ea"/>
                  <a:cs typeface="+mn-cs"/>
                </a:rPr>
                <a:t>=4</a:t>
              </a:r>
            </a:p>
          </p:txBody>
        </p:sp>
        <p:sp>
          <p:nvSpPr>
            <p:cNvPr id="58374" name="TextBox 6"/>
            <p:cNvSpPr txBox="1">
              <a:spLocks noChangeArrowheads="1"/>
            </p:cNvSpPr>
            <p:nvPr/>
          </p:nvSpPr>
          <p:spPr bwMode="auto">
            <a:xfrm>
              <a:off x="3352800" y="1371600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>
                  <a:solidFill>
                    <a:srgbClr val="FF0000"/>
                  </a:solidFill>
                </a:rPr>
                <a:t>SB</a:t>
              </a:r>
            </a:p>
          </p:txBody>
        </p:sp>
        <p:sp>
          <p:nvSpPr>
            <p:cNvPr id="58375" name="TextBox 7"/>
            <p:cNvSpPr txBox="1">
              <a:spLocks noChangeArrowheads="1"/>
            </p:cNvSpPr>
            <p:nvPr/>
          </p:nvSpPr>
          <p:spPr bwMode="auto">
            <a:xfrm>
              <a:off x="6324600" y="1568450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>
                  <a:solidFill>
                    <a:srgbClr val="FF0000"/>
                  </a:solidFill>
                </a:rPr>
                <a:t>SB</a:t>
              </a:r>
            </a:p>
          </p:txBody>
        </p:sp>
        <p:sp>
          <p:nvSpPr>
            <p:cNvPr id="58376" name="TextBox 8"/>
            <p:cNvSpPr txBox="1">
              <a:spLocks noChangeArrowheads="1"/>
            </p:cNvSpPr>
            <p:nvPr/>
          </p:nvSpPr>
          <p:spPr bwMode="auto">
            <a:xfrm>
              <a:off x="3048000" y="2806700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 dirty="0">
                  <a:solidFill>
                    <a:srgbClr val="3AF7FF"/>
                  </a:solidFill>
                </a:rPr>
                <a:t>M</a:t>
              </a:r>
              <a:r>
                <a:rPr lang="en-US" sz="2000" b="0" dirty="0" smtClean="0">
                  <a:solidFill>
                    <a:srgbClr val="3AF7FF"/>
                  </a:solidFill>
                </a:rPr>
                <a:t>SG</a:t>
              </a:r>
              <a:endParaRPr lang="en-US" sz="2000" b="0" dirty="0">
                <a:solidFill>
                  <a:srgbClr val="3AF7FF"/>
                </a:solidFill>
              </a:endParaRPr>
            </a:p>
          </p:txBody>
        </p:sp>
        <p:sp>
          <p:nvSpPr>
            <p:cNvPr id="58377" name="TextBox 8"/>
            <p:cNvSpPr txBox="1">
              <a:spLocks noChangeArrowheads="1"/>
            </p:cNvSpPr>
            <p:nvPr/>
          </p:nvSpPr>
          <p:spPr bwMode="auto">
            <a:xfrm>
              <a:off x="6324600" y="3016250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 dirty="0">
                  <a:solidFill>
                    <a:srgbClr val="3AF7FF"/>
                  </a:solidFill>
                </a:rPr>
                <a:t>M</a:t>
              </a:r>
              <a:r>
                <a:rPr lang="en-US" sz="2000" b="0" dirty="0" smtClean="0">
                  <a:solidFill>
                    <a:srgbClr val="3AF7FF"/>
                  </a:solidFill>
                </a:rPr>
                <a:t>SG</a:t>
              </a:r>
              <a:endParaRPr lang="en-US" sz="2000" b="0" dirty="0">
                <a:solidFill>
                  <a:srgbClr val="3AF7FF"/>
                </a:solidFill>
              </a:endParaRPr>
            </a:p>
          </p:txBody>
        </p:sp>
        <p:cxnSp>
          <p:nvCxnSpPr>
            <p:cNvPr id="58378" name="Straight Connector 2"/>
            <p:cNvCxnSpPr>
              <a:cxnSpLocks noChangeShapeType="1"/>
            </p:cNvCxnSpPr>
            <p:nvPr/>
          </p:nvCxnSpPr>
          <p:spPr bwMode="auto">
            <a:xfrm flipH="1">
              <a:off x="1447800" y="1568450"/>
              <a:ext cx="2971800" cy="2914650"/>
            </a:xfrm>
            <a:prstGeom prst="line">
              <a:avLst/>
            </a:prstGeom>
            <a:noFill/>
            <a:ln w="19050">
              <a:solidFill>
                <a:srgbClr val="3AF7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TextBox 2"/>
          <p:cNvSpPr txBox="1"/>
          <p:nvPr/>
        </p:nvSpPr>
        <p:spPr>
          <a:xfrm>
            <a:off x="838200" y="5257800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Suggests 2 sequences, but conversion factor remains problematic</a:t>
            </a:r>
            <a:endParaRPr lang="en-US" b="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6"/>
          <p:cNvSpPr txBox="1">
            <a:spLocks noChangeArrowheads="1"/>
          </p:cNvSpPr>
          <p:nvPr/>
        </p:nvSpPr>
        <p:spPr bwMode="auto">
          <a:xfrm>
            <a:off x="85725" y="685800"/>
            <a:ext cx="3724275" cy="397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Char char="§"/>
              <a:defRPr/>
            </a:pPr>
            <a:r>
              <a:rPr lang="en-US" b="0" dirty="0" smtClean="0"/>
              <a:t> quasar ~ constant T</a:t>
            </a:r>
            <a:r>
              <a:rPr lang="en-US" b="0" baseline="-25000" dirty="0" smtClean="0"/>
              <a:t>b</a:t>
            </a:r>
            <a:r>
              <a:rPr lang="en-US" b="0" dirty="0" smtClean="0"/>
              <a:t> to high order ~ Arp220 </a:t>
            </a:r>
            <a:r>
              <a:rPr lang="en-US" b="0" dirty="0" err="1" smtClean="0"/>
              <a:t>nucl</a:t>
            </a:r>
            <a:r>
              <a:rPr lang="en-US" b="0" dirty="0" smtClean="0"/>
              <a:t>. ~ GMC SF core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  <a:defRPr/>
            </a:pPr>
            <a:r>
              <a:rPr lang="en-US" b="0" dirty="0" smtClean="0"/>
              <a:t> SMG: intermediate between SB nuclei and MW </a:t>
            </a:r>
          </a:p>
          <a:p>
            <a:pPr algn="l" eaLnBrk="1" hangingPunct="1">
              <a:spcBef>
                <a:spcPct val="50000"/>
              </a:spcBef>
              <a:buFont typeface="Symbol" charset="0"/>
              <a:buChar char=""/>
              <a:defRPr/>
            </a:pPr>
            <a:r>
              <a:rPr lang="en-US" b="0" dirty="0" smtClean="0"/>
              <a:t> Often large, cooler gas component</a:t>
            </a:r>
          </a:p>
          <a:p>
            <a:pPr marL="342900" indent="-342900" algn="l" eaLnBrk="1" hangingPunct="1">
              <a:spcBef>
                <a:spcPct val="50000"/>
              </a:spcBef>
              <a:buFont typeface="Wingdings" charset="2"/>
              <a:buChar char="§"/>
              <a:defRPr/>
            </a:pPr>
            <a:r>
              <a:rPr lang="en-US" b="0" dirty="0" smtClean="0"/>
              <a:t>MSG: between MW and SMG   </a:t>
            </a:r>
          </a:p>
        </p:txBody>
      </p:sp>
      <p:sp>
        <p:nvSpPr>
          <p:cNvPr id="59394" name="TextBox 7"/>
          <p:cNvSpPr txBox="1">
            <a:spLocks noChangeArrowheads="1"/>
          </p:cNvSpPr>
          <p:nvPr/>
        </p:nvSpPr>
        <p:spPr bwMode="auto">
          <a:xfrm>
            <a:off x="152400" y="85725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 b="0"/>
              <a:t>CO excitation</a:t>
            </a:r>
            <a:endParaRPr lang="en-US" b="0" i="1">
              <a:solidFill>
                <a:srgbClr val="FF0000"/>
              </a:solidFill>
            </a:endParaRPr>
          </a:p>
        </p:txBody>
      </p:sp>
      <p:sp>
        <p:nvSpPr>
          <p:cNvPr id="59404" name="TextBox 1"/>
          <p:cNvSpPr txBox="1">
            <a:spLocks noChangeArrowheads="1"/>
          </p:cNvSpPr>
          <p:nvPr/>
        </p:nvSpPr>
        <p:spPr bwMode="auto">
          <a:xfrm>
            <a:off x="152242" y="5015805"/>
            <a:ext cx="72263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Physical conditions: </a:t>
            </a:r>
            <a:r>
              <a:rPr lang="en-US" b="0" dirty="0" err="1" smtClean="0"/>
              <a:t>radiative</a:t>
            </a:r>
            <a:r>
              <a:rPr lang="en-US" b="0" dirty="0" smtClean="0"/>
              <a:t> transfer modeling</a:t>
            </a:r>
          </a:p>
          <a:p>
            <a:pPr marL="342900" indent="-342900" algn="l" eaLnBrk="1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b="0" dirty="0" smtClean="0"/>
              <a:t>MW </a:t>
            </a:r>
            <a:r>
              <a:rPr lang="en-US" sz="2000" b="0" dirty="0"/>
              <a:t>~ GMC </a:t>
            </a:r>
            <a:r>
              <a:rPr lang="en-US" sz="2000" b="0" dirty="0" smtClean="0"/>
              <a:t>(~30 </a:t>
            </a:r>
            <a:r>
              <a:rPr lang="en-US" sz="2000" b="0" dirty="0"/>
              <a:t>pc),  T ~ 20K, </a:t>
            </a:r>
            <a:r>
              <a:rPr lang="en-US" sz="2000" b="0" dirty="0" err="1"/>
              <a:t>n</a:t>
            </a:r>
            <a:r>
              <a:rPr lang="en-US" sz="2000" b="0" baseline="-25000" dirty="0" err="1"/>
              <a:t>GMC</a:t>
            </a:r>
            <a:r>
              <a:rPr lang="en-US" sz="2000" b="0" dirty="0"/>
              <a:t> ~ 10</a:t>
            </a:r>
            <a:r>
              <a:rPr lang="en-US" sz="2000" b="0" baseline="30000" dirty="0"/>
              <a:t>2 </a:t>
            </a:r>
            <a:r>
              <a:rPr lang="en-US" sz="2000" b="0" dirty="0"/>
              <a:t>cm</a:t>
            </a:r>
            <a:r>
              <a:rPr lang="en-US" sz="2000" b="0" baseline="30000" dirty="0"/>
              <a:t>-3</a:t>
            </a:r>
            <a:r>
              <a:rPr lang="en-US" sz="2000" b="0" dirty="0"/>
              <a:t> </a:t>
            </a:r>
          </a:p>
          <a:p>
            <a:pPr marL="342900" indent="-342900" algn="l" eaLnBrk="1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b="0" dirty="0" smtClean="0"/>
              <a:t>Arp220 </a:t>
            </a:r>
            <a:r>
              <a:rPr lang="en-US" sz="2000" b="0" dirty="0"/>
              <a:t>~ SF cores (1pc),  </a:t>
            </a:r>
            <a:r>
              <a:rPr lang="en-US" sz="2000" b="0" dirty="0" err="1"/>
              <a:t>n</a:t>
            </a:r>
            <a:r>
              <a:rPr lang="en-US" sz="2000" b="0" baseline="-25000" dirty="0" err="1"/>
              <a:t>core</a:t>
            </a:r>
            <a:r>
              <a:rPr lang="en-US" sz="2000" b="0" dirty="0"/>
              <a:t> &gt; 10</a:t>
            </a:r>
            <a:r>
              <a:rPr lang="en-US" sz="2000" b="0" baseline="30000" dirty="0"/>
              <a:t>4</a:t>
            </a:r>
            <a:r>
              <a:rPr lang="en-US" sz="2000" b="0" dirty="0"/>
              <a:t> cm</a:t>
            </a:r>
            <a:r>
              <a:rPr lang="en-US" sz="2000" b="0" baseline="30000" dirty="0"/>
              <a:t>-3</a:t>
            </a:r>
            <a:r>
              <a:rPr lang="en-US" sz="2000" b="0" dirty="0"/>
              <a:t> , T &gt; 50K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848100" y="-114300"/>
            <a:ext cx="5295900" cy="5905500"/>
            <a:chOff x="3657600" y="-114300"/>
            <a:chExt cx="5295900" cy="5905500"/>
          </a:xfrm>
        </p:grpSpPr>
        <p:pic>
          <p:nvPicPr>
            <p:cNvPr id="3" name="Picture 2" descr="plot_co_excit_new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-114300"/>
              <a:ext cx="5295900" cy="52959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4572000" y="381000"/>
              <a:ext cx="762000" cy="121171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59396" name="TextBox 7"/>
            <p:cNvSpPr txBox="1">
              <a:spLocks noChangeArrowheads="1"/>
            </p:cNvSpPr>
            <p:nvPr/>
          </p:nvSpPr>
          <p:spPr bwMode="auto">
            <a:xfrm>
              <a:off x="4953000" y="762000"/>
              <a:ext cx="18288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solidFill>
                    <a:srgbClr val="E40000"/>
                  </a:solidFill>
                </a:rPr>
                <a:t>quasars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53337" y="1592713"/>
              <a:ext cx="1828800" cy="4000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 typeface="Wingdings" charset="2"/>
                <a:buNone/>
                <a:defRPr/>
              </a:pPr>
              <a:r>
                <a:rPr lang="en-US" sz="2000" b="0" dirty="0" smtClean="0">
                  <a:solidFill>
                    <a:schemeClr val="bg2">
                      <a:lumMod val="75000"/>
                    </a:schemeClr>
                  </a:solidFill>
                  <a:ea typeface="+mn-ea"/>
                  <a:cs typeface="+mn-cs"/>
                </a:rPr>
                <a:t>Arp220</a:t>
              </a:r>
              <a:endParaRPr lang="en-US" sz="2000" b="0" dirty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endParaRPr>
            </a:p>
          </p:txBody>
        </p:sp>
        <p:sp>
          <p:nvSpPr>
            <p:cNvPr id="59398" name="TextBox 9"/>
            <p:cNvSpPr txBox="1">
              <a:spLocks noChangeArrowheads="1"/>
            </p:cNvSpPr>
            <p:nvPr/>
          </p:nvSpPr>
          <p:spPr bwMode="auto">
            <a:xfrm>
              <a:off x="7010400" y="2509838"/>
              <a:ext cx="18288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 dirty="0" smtClean="0">
                  <a:solidFill>
                    <a:srgbClr val="F5B53A"/>
                  </a:solidFill>
                </a:rPr>
                <a:t>SMGs</a:t>
              </a:r>
              <a:endParaRPr lang="en-US" sz="2000" b="0" dirty="0">
                <a:solidFill>
                  <a:srgbClr val="F5B53A"/>
                </a:solidFill>
              </a:endParaRPr>
            </a:p>
          </p:txBody>
        </p:sp>
        <p:sp>
          <p:nvSpPr>
            <p:cNvPr id="59400" name="TextBox 11"/>
            <p:cNvSpPr txBox="1">
              <a:spLocks noChangeArrowheads="1"/>
            </p:cNvSpPr>
            <p:nvPr/>
          </p:nvSpPr>
          <p:spPr bwMode="auto">
            <a:xfrm>
              <a:off x="6172200" y="762000"/>
              <a:ext cx="18288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solidFill>
                    <a:srgbClr val="A0A0A0"/>
                  </a:solidFill>
                </a:rPr>
                <a:t>ν</a:t>
              </a:r>
              <a:r>
                <a:rPr lang="en-US" b="0" baseline="30000">
                  <a:solidFill>
                    <a:srgbClr val="A0A0A0"/>
                  </a:solidFill>
                </a:rPr>
                <a:t>2</a:t>
              </a:r>
            </a:p>
          </p:txBody>
        </p:sp>
        <p:sp>
          <p:nvSpPr>
            <p:cNvPr id="59403" name="TextBox 10"/>
            <p:cNvSpPr txBox="1">
              <a:spLocks noChangeArrowheads="1"/>
            </p:cNvSpPr>
            <p:nvPr/>
          </p:nvSpPr>
          <p:spPr bwMode="auto">
            <a:xfrm>
              <a:off x="5715000" y="2800350"/>
              <a:ext cx="18288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 dirty="0" smtClean="0">
                  <a:solidFill>
                    <a:srgbClr val="0000FF"/>
                  </a:solidFill>
                </a:rPr>
                <a:t>MSGs</a:t>
              </a:r>
              <a:endParaRPr lang="en-US" sz="2000" b="0" dirty="0">
                <a:solidFill>
                  <a:srgbClr val="0000FF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6324600" y="4656117"/>
              <a:ext cx="685800" cy="113508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4"/>
          <p:cNvSpPr txBox="1">
            <a:spLocks noChangeArrowheads="1"/>
          </p:cNvSpPr>
          <p:nvPr/>
        </p:nvSpPr>
        <p:spPr bwMode="auto">
          <a:xfrm>
            <a:off x="381000" y="152400"/>
            <a:ext cx="853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 dirty="0">
                <a:solidFill>
                  <a:srgbClr val="000000"/>
                </a:solidFill>
              </a:rPr>
              <a:t>M</a:t>
            </a:r>
            <a:r>
              <a:rPr lang="en-US" sz="2800" b="0" dirty="0" smtClean="0">
                <a:solidFill>
                  <a:srgbClr val="000000"/>
                </a:solidFill>
              </a:rPr>
              <a:t>SG</a:t>
            </a:r>
            <a:r>
              <a:rPr lang="en-US" sz="2800" b="0" dirty="0">
                <a:solidFill>
                  <a:srgbClr val="000000"/>
                </a:solidFill>
              </a:rPr>
              <a:t>: Baryon fraction is dominated by cool gas, not stars </a:t>
            </a:r>
          </a:p>
        </p:txBody>
      </p:sp>
      <p:pic>
        <p:nvPicPr>
          <p:cNvPr id="61442" name="Picture 5" descr="Screen shot 2010-11-15 at 11.05.50 AM.png"/>
          <p:cNvPicPr>
            <a:picLocks noChangeAspect="1"/>
          </p:cNvPicPr>
          <p:nvPr/>
        </p:nvPicPr>
        <p:blipFill>
          <a:blip r:embed="rId3">
            <a:lum bright="-28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57150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6"/>
          <p:cNvSpPr txBox="1">
            <a:spLocks noChangeArrowheads="1"/>
          </p:cNvSpPr>
          <p:nvPr/>
        </p:nvSpPr>
        <p:spPr bwMode="auto">
          <a:xfrm>
            <a:off x="2971800" y="2060575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FF0000"/>
                </a:solidFill>
              </a:rPr>
              <a:t>sBzK z~1.5</a:t>
            </a:r>
          </a:p>
        </p:txBody>
      </p:sp>
      <p:sp>
        <p:nvSpPr>
          <p:cNvPr id="61444" name="TextBox 7"/>
          <p:cNvSpPr txBox="1">
            <a:spLocks noChangeArrowheads="1"/>
          </p:cNvSpPr>
          <p:nvPr/>
        </p:nvSpPr>
        <p:spPr bwMode="auto">
          <a:xfrm>
            <a:off x="3581400" y="4498975"/>
            <a:ext cx="304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0"/>
              <a:t>z~0 spirals </a:t>
            </a:r>
            <a:endParaRPr lang="en-US" sz="2000" b="0" baseline="-25000"/>
          </a:p>
        </p:txBody>
      </p:sp>
      <p:cxnSp>
        <p:nvCxnSpPr>
          <p:cNvPr id="61445" name="Straight Connector 7"/>
          <p:cNvCxnSpPr>
            <a:cxnSpLocks noChangeShapeType="1"/>
          </p:cNvCxnSpPr>
          <p:nvPr/>
        </p:nvCxnSpPr>
        <p:spPr bwMode="auto">
          <a:xfrm>
            <a:off x="9448800" y="4724400"/>
            <a:ext cx="914400" cy="914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61446" name="TextBox 7"/>
          <p:cNvSpPr txBox="1">
            <a:spLocks noChangeArrowheads="1"/>
          </p:cNvSpPr>
          <p:nvPr/>
        </p:nvSpPr>
        <p:spPr bwMode="auto">
          <a:xfrm>
            <a:off x="3200400" y="1143000"/>
            <a:ext cx="228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Daddi ea 2010</a:t>
            </a:r>
          </a:p>
        </p:txBody>
      </p:sp>
      <p:sp>
        <p:nvSpPr>
          <p:cNvPr id="61447" name="TextBox 1"/>
          <p:cNvSpPr txBox="1">
            <a:spLocks noChangeArrowheads="1"/>
          </p:cNvSpPr>
          <p:nvPr/>
        </p:nvSpPr>
        <p:spPr bwMode="auto">
          <a:xfrm>
            <a:off x="6705600" y="5257800"/>
            <a:ext cx="2971800" cy="89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indent="0" algn="l" eaLnBrk="1" hangingPunct="1">
              <a:lnSpc>
                <a:spcPct val="110000"/>
              </a:lnSpc>
            </a:pPr>
            <a:r>
              <a:rPr lang="en-US" b="0" dirty="0" smtClean="0"/>
              <a:t>Decreases with increasing M</a:t>
            </a:r>
            <a:r>
              <a:rPr lang="en-US" b="0" baseline="-25000" dirty="0" smtClean="0"/>
              <a:t>*</a:t>
            </a:r>
            <a:endParaRPr lang="en-US" b="0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5486400" y="990600"/>
            <a:ext cx="3581400" cy="4427538"/>
            <a:chOff x="5486400" y="990600"/>
            <a:chExt cx="3581400" cy="4427538"/>
          </a:xfrm>
        </p:grpSpPr>
        <p:pic>
          <p:nvPicPr>
            <p:cNvPr id="61448" name="Picture 1" descr="tac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990600"/>
              <a:ext cx="3581400" cy="4427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49" name="TextBox 7"/>
            <p:cNvSpPr txBox="1">
              <a:spLocks noChangeArrowheads="1"/>
            </p:cNvSpPr>
            <p:nvPr/>
          </p:nvSpPr>
          <p:spPr bwMode="auto">
            <a:xfrm>
              <a:off x="6705600" y="1066800"/>
              <a:ext cx="22860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/>
                <a:t>Tacconi ea 2013</a:t>
              </a: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6781800" y="1905000"/>
              <a:ext cx="533400" cy="1066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604000" y="2895600"/>
              <a:ext cx="1143000" cy="762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162800" y="3733800"/>
              <a:ext cx="1524000" cy="762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7315200" y="3352800"/>
              <a:ext cx="838200" cy="609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781800" y="1524000"/>
              <a:ext cx="1524000" cy="762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7620000" y="3505200"/>
              <a:ext cx="838200" cy="609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Screen Shot 2013-02-07 at 4.49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609600"/>
            <a:ext cx="57959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TextBox 2"/>
          <p:cNvSpPr txBox="1">
            <a:spLocks noChangeArrowheads="1"/>
          </p:cNvSpPr>
          <p:nvPr/>
        </p:nvSpPr>
        <p:spPr bwMode="auto">
          <a:xfrm>
            <a:off x="1219200" y="0"/>
            <a:ext cx="7391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Evolution of gas fraction: epoch of peak cosmic SF rate density (z~2) = epoch of gas-dominated disks</a:t>
            </a:r>
          </a:p>
        </p:txBody>
      </p:sp>
      <p:sp>
        <p:nvSpPr>
          <p:cNvPr id="66563" name="TextBox 3"/>
          <p:cNvSpPr txBox="1">
            <a:spLocks noChangeArrowheads="1"/>
          </p:cNvSpPr>
          <p:nvPr/>
        </p:nvSpPr>
        <p:spPr bwMode="auto">
          <a:xfrm>
            <a:off x="990600" y="5645150"/>
            <a:ext cx="7620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 All star forming disk galaxies w.  M</a:t>
            </a:r>
            <a:r>
              <a:rPr lang="en-US" b="0" baseline="-25000" dirty="0"/>
              <a:t>*  </a:t>
            </a:r>
            <a:r>
              <a:rPr lang="en-US" b="0" dirty="0"/>
              <a:t>≥ 10</a:t>
            </a:r>
            <a:r>
              <a:rPr lang="en-US" b="0" baseline="30000" dirty="0"/>
              <a:t>10</a:t>
            </a:r>
            <a:r>
              <a:rPr lang="en-US" b="0" dirty="0"/>
              <a:t> M</a:t>
            </a:r>
            <a:r>
              <a:rPr lang="en-US" b="0" baseline="-25000" dirty="0"/>
              <a:t>o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 All points assume α~ 4 =&gt; </a:t>
            </a:r>
            <a:r>
              <a:rPr lang="en-US" b="0" dirty="0">
                <a:solidFill>
                  <a:srgbClr val="FF0000"/>
                </a:solidFill>
              </a:rPr>
              <a:t>empirical ratio ~ L</a:t>
            </a:r>
            <a:r>
              <a:rPr lang="ja-JP" altLang="en-US" b="0" dirty="0">
                <a:solidFill>
                  <a:srgbClr val="FF0000"/>
                </a:solidFill>
              </a:rPr>
              <a:t>’</a:t>
            </a:r>
            <a:r>
              <a:rPr lang="en-US" altLang="ja-JP" b="0" baseline="-25000" dirty="0">
                <a:solidFill>
                  <a:srgbClr val="FF0000"/>
                </a:solidFill>
              </a:rPr>
              <a:t>CO</a:t>
            </a:r>
            <a:r>
              <a:rPr lang="en-US" altLang="ja-JP" b="0" dirty="0">
                <a:solidFill>
                  <a:srgbClr val="FF0000"/>
                </a:solidFill>
              </a:rPr>
              <a:t>/</a:t>
            </a:r>
            <a:r>
              <a:rPr lang="en-US" altLang="ja-JP" b="0" dirty="0" err="1">
                <a:solidFill>
                  <a:srgbClr val="FF0000"/>
                </a:solidFill>
              </a:rPr>
              <a:t>R</a:t>
            </a:r>
            <a:r>
              <a:rPr lang="en-US" altLang="ja-JP" b="0" baseline="-25000" dirty="0" err="1">
                <a:solidFill>
                  <a:srgbClr val="FF0000"/>
                </a:solidFill>
              </a:rPr>
              <a:t>rest</a:t>
            </a:r>
            <a:endParaRPr lang="en-US" altLang="ja-JP" b="0" baseline="-25000" dirty="0">
              <a:solidFill>
                <a:srgbClr val="FF0000"/>
              </a:solidFill>
            </a:endParaRPr>
          </a:p>
        </p:txBody>
      </p:sp>
      <p:sp>
        <p:nvSpPr>
          <p:cNvPr id="66564" name="TextBox 4"/>
          <p:cNvSpPr txBox="1">
            <a:spLocks noChangeArrowheads="1"/>
          </p:cNvSpPr>
          <p:nvPr/>
        </p:nvSpPr>
        <p:spPr bwMode="auto">
          <a:xfrm>
            <a:off x="5562600" y="1504950"/>
            <a:ext cx="1382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43FF05"/>
                </a:solidFill>
              </a:rPr>
              <a:t>(1+z)</a:t>
            </a:r>
            <a:r>
              <a:rPr lang="en-US" sz="2000" b="0" baseline="30000">
                <a:solidFill>
                  <a:srgbClr val="43FF05"/>
                </a:solidFill>
              </a:rPr>
              <a:t>2</a:t>
            </a:r>
          </a:p>
        </p:txBody>
      </p:sp>
      <p:sp>
        <p:nvSpPr>
          <p:cNvPr id="66565" name="TextBox 5"/>
          <p:cNvSpPr txBox="1">
            <a:spLocks noChangeArrowheads="1"/>
          </p:cNvSpPr>
          <p:nvPr/>
        </p:nvSpPr>
        <p:spPr bwMode="auto">
          <a:xfrm>
            <a:off x="533400" y="15240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/>
              <a:t>~ L</a:t>
            </a:r>
            <a:r>
              <a:rPr lang="ja-JP" altLang="en-US" b="0" dirty="0"/>
              <a:t>’</a:t>
            </a:r>
            <a:r>
              <a:rPr lang="en-US" altLang="ja-JP" b="0" baseline="-25000" dirty="0"/>
              <a:t>CO</a:t>
            </a:r>
            <a:r>
              <a:rPr lang="en-US" altLang="ja-JP" b="0" dirty="0"/>
              <a:t>/</a:t>
            </a:r>
            <a:r>
              <a:rPr lang="en-US" altLang="ja-JP" b="0" dirty="0" smtClean="0"/>
              <a:t>R</a:t>
            </a:r>
            <a:endParaRPr lang="en-US" b="0" baseline="-25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 descr="fig0_noem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09600"/>
            <a:ext cx="31559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4" name="Group 8"/>
          <p:cNvGrpSpPr>
            <a:grpSpLocks/>
          </p:cNvGrpSpPr>
          <p:nvPr/>
        </p:nvGrpSpPr>
        <p:grpSpPr bwMode="auto">
          <a:xfrm>
            <a:off x="152400" y="3505200"/>
            <a:ext cx="8001000" cy="3429000"/>
            <a:chOff x="76200" y="4114800"/>
            <a:chExt cx="6019800" cy="2667000"/>
          </a:xfrm>
        </p:grpSpPr>
        <p:pic>
          <p:nvPicPr>
            <p:cNvPr id="8204" name="Picture 4" descr="codf_field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114800"/>
              <a:ext cx="5998850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5" name="Rounded Rectangle 7"/>
            <p:cNvSpPr>
              <a:spLocks noChangeArrowheads="1"/>
            </p:cNvSpPr>
            <p:nvPr/>
          </p:nvSpPr>
          <p:spPr bwMode="auto">
            <a:xfrm>
              <a:off x="5943600" y="5791200"/>
              <a:ext cx="152400" cy="762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78849" name="Rectangle 5"/>
          <p:cNvSpPr>
            <a:spLocks/>
          </p:cNvSpPr>
          <p:nvPr/>
        </p:nvSpPr>
        <p:spPr bwMode="auto">
          <a:xfrm>
            <a:off x="69850" y="174625"/>
            <a:ext cx="8974138" cy="33813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70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Molecular Deep Field: </a:t>
            </a:r>
            <a:r>
              <a:rPr lang="en-US" sz="17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 charset="0"/>
                <a:sym typeface="Gill Sans" charset="0"/>
              </a:rPr>
              <a:t>Blind survey CGHU</a:t>
            </a:r>
            <a:endParaRPr lang="en-US" sz="17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pic>
        <p:nvPicPr>
          <p:cNvPr id="8196" name="Picture 6" descr="codf_cosmos_reg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0960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7" name="Group 8"/>
          <p:cNvGrpSpPr>
            <a:grpSpLocks/>
          </p:cNvGrpSpPr>
          <p:nvPr/>
        </p:nvGrpSpPr>
        <p:grpSpPr bwMode="auto">
          <a:xfrm>
            <a:off x="76200" y="3733800"/>
            <a:ext cx="6629400" cy="3048000"/>
            <a:chOff x="76200" y="4114800"/>
            <a:chExt cx="6019800" cy="2667000"/>
          </a:xfrm>
        </p:grpSpPr>
        <p:sp>
          <p:nvSpPr>
            <p:cNvPr id="8202" name="Picture 4" descr="codf_fields.png"/>
            <p:cNvSpPr>
              <a:spLocks noChangeAspect="1"/>
            </p:cNvSpPr>
            <p:nvPr/>
          </p:nvSpPr>
          <p:spPr bwMode="auto">
            <a:xfrm>
              <a:off x="76200" y="4114800"/>
              <a:ext cx="5998850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3" name="Rounded Rectangle 7"/>
            <p:cNvSpPr>
              <a:spLocks noChangeArrowheads="1"/>
            </p:cNvSpPr>
            <p:nvPr/>
          </p:nvSpPr>
          <p:spPr bwMode="auto">
            <a:xfrm>
              <a:off x="5943600" y="5791200"/>
              <a:ext cx="152400" cy="762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78853" name="TextBox 9"/>
          <p:cNvSpPr txBox="1">
            <a:spLocks noChangeArrowheads="1"/>
          </p:cNvSpPr>
          <p:nvPr/>
        </p:nvSpPr>
        <p:spPr bwMode="auto">
          <a:xfrm>
            <a:off x="399880" y="3124200"/>
            <a:ext cx="1709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charset="0"/>
                <a:cs typeface="Gill Sans MT" charset="0"/>
              </a:rPr>
              <a:t>7</a:t>
            </a:r>
            <a:r>
              <a:rPr lang="en-US" sz="1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charset="0"/>
                <a:cs typeface="Gill Sans MT" charset="0"/>
              </a:rPr>
              <a:t> arcmin</a:t>
            </a:r>
            <a:r>
              <a:rPr lang="en-US" sz="1200" baseline="30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charset="0"/>
                <a:cs typeface="Gill Sans MT" charset="0"/>
              </a:rPr>
              <a:t>2</a:t>
            </a:r>
            <a:r>
              <a:rPr lang="en-US" sz="1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charset="0"/>
                <a:cs typeface="Gill Sans MT" charset="0"/>
              </a:rPr>
              <a:t> </a:t>
            </a:r>
            <a:r>
              <a:rPr lang="en-US" sz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charset="0"/>
                <a:cs typeface="Gill Sans MT" charset="0"/>
              </a:rPr>
              <a:t> </a:t>
            </a:r>
            <a:r>
              <a:rPr lang="en-US" sz="1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charset="0"/>
                <a:cs typeface="Gill Sans MT" charset="0"/>
              </a:rPr>
              <a:t> COSMOS</a:t>
            </a:r>
          </a:p>
        </p:txBody>
      </p:sp>
      <p:sp>
        <p:nvSpPr>
          <p:cNvPr id="78854" name="TextBox 10"/>
          <p:cNvSpPr txBox="1">
            <a:spLocks noChangeArrowheads="1"/>
          </p:cNvSpPr>
          <p:nvPr/>
        </p:nvSpPr>
        <p:spPr bwMode="auto">
          <a:xfrm>
            <a:off x="2790161" y="3124200"/>
            <a:ext cx="29355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charset="0"/>
                <a:cs typeface="Gill Sans MT" charset="0"/>
              </a:rPr>
              <a:t> </a:t>
            </a:r>
            <a:r>
              <a:rPr lang="en-US" sz="1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charset="0"/>
                <a:cs typeface="Gill Sans MT" charset="0"/>
              </a:rPr>
              <a:t>50 arcmin</a:t>
            </a:r>
            <a:r>
              <a:rPr lang="en-US" sz="1200" baseline="30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charset="0"/>
                <a:cs typeface="Gill Sans MT" charset="0"/>
              </a:rPr>
              <a:t>2</a:t>
            </a:r>
            <a:r>
              <a:rPr lang="en-US" sz="1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charset="0"/>
                <a:cs typeface="Gill Sans MT" charset="0"/>
              </a:rPr>
              <a:t> “wide” field in GOODS-N</a:t>
            </a:r>
          </a:p>
        </p:txBody>
      </p:sp>
      <p:sp>
        <p:nvSpPr>
          <p:cNvPr id="78855" name="TextBox 11"/>
          <p:cNvSpPr txBox="1">
            <a:spLocks noChangeArrowheads="1"/>
          </p:cNvSpPr>
          <p:nvPr/>
        </p:nvSpPr>
        <p:spPr bwMode="auto">
          <a:xfrm>
            <a:off x="5791200" y="774918"/>
            <a:ext cx="3352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9pPr>
          </a:lstStyle>
          <a:p>
            <a:pPr marL="285750" indent="-285750" algn="l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</a:rPr>
              <a:t>JVLA 350hrs  </a:t>
            </a:r>
          </a:p>
          <a:p>
            <a:pPr marL="285750" indent="-285750" algn="l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</a:rPr>
              <a:t>30 </a:t>
            </a:r>
            <a:r>
              <a:rPr lang="en-US" sz="1800" b="0" dirty="0">
                <a:solidFill>
                  <a:srgbClr val="000000"/>
                </a:solidFill>
              </a:rPr>
              <a:t>– 38 </a:t>
            </a:r>
            <a:r>
              <a:rPr lang="en-US" sz="1800" b="0" dirty="0" smtClean="0">
                <a:solidFill>
                  <a:srgbClr val="000000"/>
                </a:solidFill>
              </a:rPr>
              <a:t>GHz =&gt; </a:t>
            </a:r>
          </a:p>
          <a:p>
            <a:pPr marL="1028700" lvl="1" algn="l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</a:rPr>
              <a:t>CO1-0 z = 2.0 – 2.8 </a:t>
            </a:r>
          </a:p>
          <a:p>
            <a:pPr marL="1028700" lvl="1" algn="l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</a:rPr>
              <a:t>CO 2-1 z= 5.0 – 6.7 </a:t>
            </a:r>
            <a:endParaRPr lang="en-US" sz="1800" b="0" dirty="0">
              <a:solidFill>
                <a:srgbClr val="000000"/>
              </a:solidFill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</a:rPr>
              <a:t>10 + 50 </a:t>
            </a:r>
            <a:r>
              <a:rPr lang="en-US" sz="1800" b="0" dirty="0">
                <a:solidFill>
                  <a:srgbClr val="000000"/>
                </a:solidFill>
              </a:rPr>
              <a:t>arcmin</a:t>
            </a:r>
            <a:r>
              <a:rPr lang="en-US" sz="1800" b="0" baseline="30000" dirty="0">
                <a:solidFill>
                  <a:srgbClr val="000000"/>
                </a:solidFill>
              </a:rPr>
              <a:t>2</a:t>
            </a:r>
          </a:p>
          <a:p>
            <a:pPr marL="285750" indent="-285750" algn="l">
              <a:buFont typeface="Arial"/>
              <a:buChar char="•"/>
            </a:pPr>
            <a:r>
              <a:rPr lang="en-US" sz="1800" b="0" dirty="0" err="1">
                <a:solidFill>
                  <a:srgbClr val="000000"/>
                </a:solidFill>
              </a:rPr>
              <a:t>rms</a:t>
            </a:r>
            <a:r>
              <a:rPr lang="en-US" sz="1800" b="0" baseline="-25000" dirty="0" err="1">
                <a:solidFill>
                  <a:srgbClr val="000000"/>
                </a:solidFill>
              </a:rPr>
              <a:t>cont</a:t>
            </a:r>
            <a:r>
              <a:rPr lang="en-US" sz="1800" b="0" dirty="0">
                <a:solidFill>
                  <a:srgbClr val="000000"/>
                </a:solidFill>
              </a:rPr>
              <a:t>~ 3uJy</a:t>
            </a:r>
          </a:p>
          <a:p>
            <a:pPr marL="285750" indent="-285750" algn="l">
              <a:buFont typeface="Arial"/>
              <a:buChar char="•"/>
            </a:pPr>
            <a:r>
              <a:rPr lang="en-US" sz="1800" b="0" dirty="0" err="1" smtClean="0">
                <a:solidFill>
                  <a:srgbClr val="000000"/>
                </a:solidFill>
              </a:rPr>
              <a:t>rms</a:t>
            </a:r>
            <a:r>
              <a:rPr lang="en-US" sz="1800" b="0" dirty="0" smtClean="0">
                <a:solidFill>
                  <a:srgbClr val="000000"/>
                </a:solidFill>
              </a:rPr>
              <a:t> </a:t>
            </a:r>
            <a:r>
              <a:rPr lang="en-US" sz="1800" b="0" dirty="0">
                <a:solidFill>
                  <a:srgbClr val="000000"/>
                </a:solidFill>
              </a:rPr>
              <a:t>per 100km/s &lt; 0.1mJy =&gt; M</a:t>
            </a:r>
            <a:r>
              <a:rPr lang="en-US" sz="1800" b="0" baseline="-25000" dirty="0">
                <a:solidFill>
                  <a:srgbClr val="000000"/>
                </a:solidFill>
              </a:rPr>
              <a:t>H2</a:t>
            </a:r>
            <a:r>
              <a:rPr lang="en-US" sz="1800" b="0" dirty="0">
                <a:solidFill>
                  <a:srgbClr val="000000"/>
                </a:solidFill>
              </a:rPr>
              <a:t> = few e9 </a:t>
            </a:r>
            <a:r>
              <a:rPr lang="en-US" sz="1800" b="0" dirty="0" smtClean="0">
                <a:solidFill>
                  <a:srgbClr val="000000"/>
                </a:solidFill>
              </a:rPr>
              <a:t>M</a:t>
            </a:r>
            <a:r>
              <a:rPr lang="en-US" sz="1800" b="0" baseline="-25000" dirty="0" smtClean="0">
                <a:solidFill>
                  <a:srgbClr val="000000"/>
                </a:solidFill>
              </a:rPr>
              <a:t>o</a:t>
            </a:r>
            <a:endParaRPr lang="en-US" sz="1800" b="0" baseline="-25000" dirty="0">
              <a:solidFill>
                <a:srgbClr val="0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70419" y="3505200"/>
            <a:ext cx="8568781" cy="1371600"/>
            <a:chOff x="270419" y="3962400"/>
            <a:chExt cx="8568781" cy="1371600"/>
          </a:xfrm>
        </p:grpSpPr>
        <p:pic>
          <p:nvPicPr>
            <p:cNvPr id="14" name="Picture 5" descr="wideband_fig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60" b="45610"/>
            <a:stretch>
              <a:fillRect/>
            </a:stretch>
          </p:blipFill>
          <p:spPr bwMode="auto">
            <a:xfrm>
              <a:off x="270419" y="3962400"/>
              <a:ext cx="8568781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 bwMode="auto">
            <a:xfrm>
              <a:off x="7239000" y="4191000"/>
              <a:ext cx="15240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90039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5"/>
          <p:cNvSpPr>
            <a:spLocks/>
          </p:cNvSpPr>
          <p:nvPr/>
        </p:nvSpPr>
        <p:spPr bwMode="auto">
          <a:xfrm>
            <a:off x="69850" y="174625"/>
            <a:ext cx="8974138" cy="33813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70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Molecular Deep Field: “Blind CO Detections”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685800"/>
            <a:ext cx="9067800" cy="1200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/>
                <a:cs typeface="Gill Sans MT"/>
              </a:rPr>
              <a:t>Complex data set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/>
                <a:cs typeface="Gill Sans MT"/>
              </a:rPr>
              <a:t>~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/>
                <a:cs typeface="Gill Sans MT"/>
              </a:rPr>
              <a:t>20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/>
                <a:cs typeface="Gill Sans MT"/>
              </a:rPr>
              <a:t>TB,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/>
                <a:cs typeface="Gill Sans MT"/>
              </a:rPr>
              <a:t>4x4096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/>
                <a:cs typeface="Gill Sans MT"/>
              </a:rPr>
              <a:t>channels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"/>
              <a:cs typeface="Gill Sans MT"/>
            </a:endParaRPr>
          </a:p>
          <a:p>
            <a:pPr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/>
                <a:cs typeface="Gill Sans MT"/>
              </a:rPr>
              <a:t>    C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/>
                <a:cs typeface="Gill Sans MT"/>
              </a:rPr>
              <a:t>andidate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/>
                <a:cs typeface="Gill Sans MT"/>
              </a:rPr>
              <a:t>z&gt;2 CO Line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/>
                <a:cs typeface="Gill Sans MT"/>
              </a:rPr>
              <a:t>Emitters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"/>
              <a:cs typeface="Gill Sans MT"/>
            </a:endParaRPr>
          </a:p>
          <a:p>
            <a:pPr>
              <a:defRPr/>
            </a:pPr>
            <a:endParaRPr lang="en-US" dirty="0">
              <a:latin typeface="Gill Sans MT"/>
              <a:cs typeface="Gill Sans MT"/>
            </a:endParaRPr>
          </a:p>
        </p:txBody>
      </p:sp>
      <p:grpSp>
        <p:nvGrpSpPr>
          <p:cNvPr id="11267" name="Group 5"/>
          <p:cNvGrpSpPr>
            <a:grpSpLocks/>
          </p:cNvGrpSpPr>
          <p:nvPr/>
        </p:nvGrpSpPr>
        <p:grpSpPr bwMode="auto">
          <a:xfrm>
            <a:off x="596900" y="1600200"/>
            <a:ext cx="8089900" cy="5230813"/>
            <a:chOff x="596127" y="1600200"/>
            <a:chExt cx="8090673" cy="5230368"/>
          </a:xfrm>
        </p:grpSpPr>
        <p:pic>
          <p:nvPicPr>
            <p:cNvPr id="11268" name="Picture 2" descr="cosmos_codf_candids_apr1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127" y="1600200"/>
              <a:ext cx="8090673" cy="518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9" name="Rectangle 3"/>
            <p:cNvSpPr>
              <a:spLocks noChangeArrowheads="1"/>
            </p:cNvSpPr>
            <p:nvPr/>
          </p:nvSpPr>
          <p:spPr bwMode="auto">
            <a:xfrm>
              <a:off x="960120" y="6601968"/>
              <a:ext cx="73152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270" name="Rectangle 6"/>
            <p:cNvSpPr>
              <a:spLocks noChangeArrowheads="1"/>
            </p:cNvSpPr>
            <p:nvPr/>
          </p:nvSpPr>
          <p:spPr bwMode="auto">
            <a:xfrm>
              <a:off x="1069848" y="2834640"/>
              <a:ext cx="7388352" cy="60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271" name="Rectangle 7"/>
            <p:cNvSpPr>
              <a:spLocks noChangeArrowheads="1"/>
            </p:cNvSpPr>
            <p:nvPr/>
          </p:nvSpPr>
          <p:spPr bwMode="auto">
            <a:xfrm>
              <a:off x="685800" y="5486400"/>
              <a:ext cx="347472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272" name="Rectangle 8"/>
            <p:cNvSpPr>
              <a:spLocks noChangeArrowheads="1"/>
            </p:cNvSpPr>
            <p:nvPr/>
          </p:nvSpPr>
          <p:spPr bwMode="auto">
            <a:xfrm>
              <a:off x="2243328" y="5486400"/>
              <a:ext cx="301752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273" name="Rectangle 9"/>
            <p:cNvSpPr>
              <a:spLocks noChangeArrowheads="1"/>
            </p:cNvSpPr>
            <p:nvPr/>
          </p:nvSpPr>
          <p:spPr bwMode="auto">
            <a:xfrm>
              <a:off x="3749040" y="5486400"/>
              <a:ext cx="301752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274" name="Rectangle 10"/>
            <p:cNvSpPr>
              <a:spLocks noChangeArrowheads="1"/>
            </p:cNvSpPr>
            <p:nvPr/>
          </p:nvSpPr>
          <p:spPr bwMode="auto">
            <a:xfrm>
              <a:off x="5260848" y="5410200"/>
              <a:ext cx="301752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275" name="Rectangle 11"/>
            <p:cNvSpPr>
              <a:spLocks noChangeArrowheads="1"/>
            </p:cNvSpPr>
            <p:nvPr/>
          </p:nvSpPr>
          <p:spPr bwMode="auto">
            <a:xfrm>
              <a:off x="6748272" y="5486400"/>
              <a:ext cx="301752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276" name="Rectangle 12"/>
            <p:cNvSpPr>
              <a:spLocks noChangeArrowheads="1"/>
            </p:cNvSpPr>
            <p:nvPr/>
          </p:nvSpPr>
          <p:spPr bwMode="auto">
            <a:xfrm>
              <a:off x="740664" y="1645920"/>
              <a:ext cx="301752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277" name="Rectangle 13"/>
            <p:cNvSpPr>
              <a:spLocks noChangeArrowheads="1"/>
            </p:cNvSpPr>
            <p:nvPr/>
          </p:nvSpPr>
          <p:spPr bwMode="auto">
            <a:xfrm>
              <a:off x="2258568" y="1737360"/>
              <a:ext cx="301752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278" name="Rectangle 14"/>
            <p:cNvSpPr>
              <a:spLocks noChangeArrowheads="1"/>
            </p:cNvSpPr>
            <p:nvPr/>
          </p:nvSpPr>
          <p:spPr bwMode="auto">
            <a:xfrm>
              <a:off x="3758184" y="1676400"/>
              <a:ext cx="301752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279" name="Rectangle 15"/>
            <p:cNvSpPr>
              <a:spLocks noChangeArrowheads="1"/>
            </p:cNvSpPr>
            <p:nvPr/>
          </p:nvSpPr>
          <p:spPr bwMode="auto">
            <a:xfrm>
              <a:off x="5276088" y="1676400"/>
              <a:ext cx="301752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280" name="Rectangle 16"/>
            <p:cNvSpPr>
              <a:spLocks noChangeArrowheads="1"/>
            </p:cNvSpPr>
            <p:nvPr/>
          </p:nvSpPr>
          <p:spPr bwMode="auto">
            <a:xfrm>
              <a:off x="6766560" y="1664208"/>
              <a:ext cx="301752" cy="1170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15459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codf_lentati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6804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/>
          </p:cNvSpPr>
          <p:nvPr/>
        </p:nvSpPr>
        <p:spPr bwMode="auto">
          <a:xfrm>
            <a:off x="69850" y="174625"/>
            <a:ext cx="8974138" cy="33813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7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 charset="0"/>
                <a:sym typeface="Gill Sans" charset="0"/>
              </a:rPr>
              <a:t>CO selected galaxies</a:t>
            </a:r>
            <a:r>
              <a:rPr lang="en-US" sz="17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:  </a:t>
            </a:r>
            <a:r>
              <a:rPr lang="en-US" sz="170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Faint, Massive Galaxy at z=2.48</a:t>
            </a:r>
          </a:p>
        </p:txBody>
      </p:sp>
      <p:pic>
        <p:nvPicPr>
          <p:cNvPr id="13315" name="Picture 6" descr="c-deep4_stamp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6" y="3505201"/>
            <a:ext cx="8175774" cy="160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75338" y="880646"/>
            <a:ext cx="167746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Lentati</a:t>
            </a:r>
            <a:r>
              <a:rPr lang="en-US" sz="1600" b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et al. 2015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2343" y="2819400"/>
            <a:ext cx="56980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i="1" dirty="0">
                <a:solidFill>
                  <a:srgbClr val="FC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cs typeface="Gill Sans"/>
              </a:rPr>
              <a:t>Line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1000" y="2868020"/>
            <a:ext cx="116390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i="1" dirty="0">
                <a:solidFill>
                  <a:srgbClr val="FC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cs typeface="Gill Sans"/>
              </a:rPr>
              <a:t>Continuum</a:t>
            </a:r>
          </a:p>
        </p:txBody>
      </p:sp>
      <p:sp>
        <p:nvSpPr>
          <p:cNvPr id="13320" name="Rectangle 11"/>
          <p:cNvSpPr>
            <a:spLocks noChangeArrowheads="1"/>
          </p:cNvSpPr>
          <p:nvPr/>
        </p:nvSpPr>
        <p:spPr bwMode="auto">
          <a:xfrm rot="-1478512">
            <a:off x="8507413" y="5402263"/>
            <a:ext cx="457200" cy="228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5105400"/>
            <a:ext cx="63246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0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cs typeface="Gill Sans"/>
              </a:rPr>
              <a:t>Optically- and 850 µm-undetected </a:t>
            </a:r>
            <a:r>
              <a:rPr lang="en-US" sz="20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cs typeface="Gill Sans"/>
              </a:rPr>
              <a:t>galaxy at z=2.5</a:t>
            </a:r>
            <a:endParaRPr lang="en-US" sz="20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"/>
              <a:cs typeface="Gill Sans"/>
            </a:endParaRPr>
          </a:p>
          <a:p>
            <a:pPr algn="l">
              <a:defRPr/>
            </a:pPr>
            <a:endParaRPr lang="en-US" sz="6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"/>
              <a:cs typeface="Gill Sans"/>
            </a:endParaRPr>
          </a:p>
          <a:p>
            <a:pPr marL="285750" indent="-285750" algn="l">
              <a:buFont typeface="Arial"/>
              <a:buChar char="•"/>
              <a:defRPr/>
            </a:pPr>
            <a:r>
              <a:rPr lang="en-US" sz="18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cs typeface="Gill Sans"/>
              </a:rPr>
              <a:t>Broad </a:t>
            </a:r>
            <a:r>
              <a:rPr lang="en-US" sz="18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cs typeface="Gill Sans"/>
              </a:rPr>
              <a:t>line: </a:t>
            </a:r>
            <a:r>
              <a:rPr lang="en-US" sz="18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cs typeface="Gill Sans"/>
              </a:rPr>
              <a:t>570 </a:t>
            </a:r>
            <a:r>
              <a:rPr lang="en-US" sz="18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cs typeface="Gill Sans"/>
              </a:rPr>
              <a:t>km/s</a:t>
            </a:r>
          </a:p>
          <a:p>
            <a:pPr marL="285750" indent="-285750" algn="l">
              <a:buFont typeface="Arial"/>
              <a:buChar char="•"/>
              <a:defRPr/>
            </a:pPr>
            <a:r>
              <a:rPr lang="en-US" sz="1800" b="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cs typeface="Gill Sans"/>
              </a:rPr>
              <a:t>M</a:t>
            </a:r>
            <a:r>
              <a:rPr lang="en-US" sz="1800" b="0" baseline="-25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cs typeface="Gill Sans"/>
              </a:rPr>
              <a:t>gas</a:t>
            </a:r>
            <a:r>
              <a:rPr lang="en-US" sz="18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cs typeface="Gill Sans"/>
              </a:rPr>
              <a:t> = </a:t>
            </a:r>
            <a:r>
              <a:rPr lang="en-US" sz="18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cs typeface="Gill Sans"/>
              </a:rPr>
              <a:t>7 ×</a:t>
            </a:r>
            <a:r>
              <a:rPr lang="en-US" sz="18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cs typeface="Gill Sans"/>
              </a:rPr>
              <a:t>10</a:t>
            </a:r>
            <a:r>
              <a:rPr lang="en-US" sz="1800" b="0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cs typeface="Gill Sans"/>
              </a:rPr>
              <a:t>10</a:t>
            </a:r>
            <a:r>
              <a:rPr lang="en-US" sz="18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cs typeface="Gill Sans"/>
              </a:rPr>
              <a:t>   (</a:t>
            </a:r>
            <a:r>
              <a:rPr lang="en-US" sz="18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ucida Grande"/>
                <a:ea typeface="Lucida Grande"/>
                <a:cs typeface="Lucida Grande"/>
              </a:rPr>
              <a:t>α</a:t>
            </a:r>
            <a:r>
              <a:rPr lang="en-US" sz="18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cs typeface="Gill Sans"/>
              </a:rPr>
              <a:t>/3.2)M</a:t>
            </a:r>
            <a:r>
              <a:rPr lang="en-US" sz="1800" b="0" baseline="-25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</a:t>
            </a:r>
          </a:p>
          <a:p>
            <a:pPr marL="285750" indent="-285750" algn="l">
              <a:buFont typeface="Arial"/>
              <a:buChar char="•"/>
              <a:defRPr/>
            </a:pPr>
            <a:r>
              <a:rPr lang="en-US" sz="18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ea typeface="Wingdings"/>
                <a:cs typeface="Gill Sans"/>
                <a:sym typeface="Wingdings"/>
              </a:rPr>
              <a:t>Massive</a:t>
            </a:r>
            <a:r>
              <a:rPr lang="en-US" sz="18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ea typeface="Wingdings"/>
                <a:cs typeface="Gill Sans"/>
                <a:sym typeface="Wingdings"/>
              </a:rPr>
              <a:t>, dusty “main sequence” galaxy</a:t>
            </a:r>
            <a:r>
              <a:rPr lang="en-US" sz="18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ea typeface="Wingdings"/>
                <a:cs typeface="Gill Sans"/>
                <a:sym typeface="Wingdings"/>
              </a:rPr>
              <a:t>? SFR ~ 250 M</a:t>
            </a:r>
            <a:r>
              <a:rPr lang="en-US" sz="1800" b="0" baseline="-25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ea typeface="Wingdings"/>
                <a:cs typeface="Gill Sans"/>
                <a:sym typeface="Wingdings"/>
              </a:rPr>
              <a:t>o</a:t>
            </a:r>
            <a:r>
              <a:rPr lang="en-US" sz="18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ea typeface="Wingdings"/>
                <a:cs typeface="Gill Sans"/>
                <a:sym typeface="Wingdings"/>
              </a:rPr>
              <a:t> yr</a:t>
            </a:r>
            <a:r>
              <a:rPr lang="en-US" sz="1800" b="0" baseline="30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ea typeface="Wingdings"/>
                <a:cs typeface="Gill Sans"/>
                <a:sym typeface="Wingdings"/>
              </a:rPr>
              <a:t>-1</a:t>
            </a:r>
          </a:p>
          <a:p>
            <a:pPr marL="285750" indent="-285750" algn="l">
              <a:buFont typeface="Arial"/>
              <a:buChar char="•"/>
              <a:defRPr/>
            </a:pPr>
            <a:r>
              <a:rPr lang="en-US" sz="1800" b="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ea typeface="Wingdings"/>
                <a:cs typeface="Gill Sans"/>
                <a:sym typeface="Wingdings"/>
              </a:rPr>
              <a:t>Finding </a:t>
            </a:r>
            <a:r>
              <a:rPr lang="en-US" sz="1800" b="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ea typeface="Wingdings"/>
                <a:cs typeface="Gill Sans"/>
                <a:sym typeface="Wingdings"/>
              </a:rPr>
              <a:t>galaxies missed by </a:t>
            </a:r>
            <a:r>
              <a:rPr lang="en-US" sz="1800" b="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ea typeface="Wingdings"/>
                <a:cs typeface="Gill Sans"/>
                <a:sym typeface="Wingdings"/>
              </a:rPr>
              <a:t>optical </a:t>
            </a:r>
            <a:r>
              <a:rPr lang="en-US" sz="1800" b="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ea typeface="Wingdings"/>
                <a:cs typeface="Gill Sans"/>
                <a:sym typeface="Wingdings"/>
              </a:rPr>
              <a:t>or (sub)mm </a:t>
            </a:r>
            <a:r>
              <a:rPr lang="en-US" sz="1800" b="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ea typeface="Wingdings"/>
                <a:cs typeface="Gill Sans"/>
                <a:sym typeface="Wingdings"/>
              </a:rPr>
              <a:t>surveys</a:t>
            </a:r>
            <a:endParaRPr lang="en-US" sz="1800" b="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564800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5-07-15 at 2.42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" y="3109561"/>
            <a:ext cx="4639028" cy="3748440"/>
          </a:xfrm>
          <a:prstGeom prst="rect">
            <a:avLst/>
          </a:prstGeom>
        </p:spPr>
      </p:pic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52400" y="85725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0" dirty="0" smtClean="0"/>
              <a:t>Next level of detail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-612775" y="1809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39" name="TextBox 1"/>
          <p:cNvSpPr txBox="1">
            <a:spLocks noChangeArrowheads="1"/>
          </p:cNvSpPr>
          <p:nvPr/>
        </p:nvSpPr>
        <p:spPr bwMode="auto">
          <a:xfrm>
            <a:off x="-12700" y="995531"/>
            <a:ext cx="33655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sz="2000" b="0" dirty="0" smtClean="0"/>
              <a:t>Cosmic star formation </a:t>
            </a:r>
            <a:r>
              <a:rPr lang="en-US" sz="2000" b="0" dirty="0"/>
              <a:t>shifts to higher SFR galaxies with </a:t>
            </a:r>
            <a:r>
              <a:rPr lang="en-US" sz="2000" b="0" dirty="0" smtClean="0"/>
              <a:t>redshift</a:t>
            </a:r>
          </a:p>
          <a:p>
            <a:pPr algn="l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sz="2000" b="0" dirty="0" smtClean="0"/>
              <a:t>Massive galaxies form early</a:t>
            </a:r>
            <a:endParaRPr lang="en-US" sz="2000" b="0" dirty="0"/>
          </a:p>
        </p:txBody>
      </p:sp>
      <p:grpSp>
        <p:nvGrpSpPr>
          <p:cNvPr id="4" name="Group 3"/>
          <p:cNvGrpSpPr/>
          <p:nvPr/>
        </p:nvGrpSpPr>
        <p:grpSpPr>
          <a:xfrm>
            <a:off x="3602816" y="152400"/>
            <a:ext cx="5222841" cy="3697287"/>
            <a:chOff x="1371600" y="638991"/>
            <a:chExt cx="6477000" cy="4618809"/>
          </a:xfrm>
        </p:grpSpPr>
        <p:pic>
          <p:nvPicPr>
            <p:cNvPr id="22529" name="Picture 11" descr="Screen shot 2011-03-04 at 8.19.27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9450" y="674688"/>
              <a:ext cx="5410200" cy="4583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4" name="Picture 12" descr="Screen shot 2011-03-04 at 8.16.34 AM.png"/>
            <p:cNvPicPr>
              <a:picLocks noChangeAspect="1"/>
            </p:cNvPicPr>
            <p:nvPr/>
          </p:nvPicPr>
          <p:blipFill>
            <a:blip r:embed="rId5">
              <a:lum bright="-34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1600200"/>
              <a:ext cx="557780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5" name="Picture 13" descr="Screen shot 2011-03-04 at 8.16.42 AM.png"/>
            <p:cNvPicPr>
              <a:picLocks noChangeAspect="1"/>
            </p:cNvPicPr>
            <p:nvPr/>
          </p:nvPicPr>
          <p:blipFill>
            <a:blip r:embed="rId6">
              <a:lum bright="-32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9650" y="1295400"/>
              <a:ext cx="488950" cy="293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2514600" y="762000"/>
              <a:ext cx="2514600" cy="1143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4876800" y="762000"/>
              <a:ext cx="990600" cy="838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2536" name="TextBox 18"/>
            <p:cNvSpPr txBox="1">
              <a:spLocks noChangeArrowheads="1"/>
            </p:cNvSpPr>
            <p:nvPr/>
          </p:nvSpPr>
          <p:spPr bwMode="auto">
            <a:xfrm>
              <a:off x="2384518" y="638991"/>
              <a:ext cx="3854293" cy="1038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600" dirty="0">
                  <a:solidFill>
                    <a:srgbClr val="E79904"/>
                  </a:solidFill>
                </a:rPr>
                <a:t>SFR &lt; 30 M</a:t>
              </a:r>
              <a:r>
                <a:rPr lang="en-US" sz="1600" baseline="-25000" dirty="0">
                  <a:solidFill>
                    <a:srgbClr val="E79904"/>
                  </a:solidFill>
                </a:rPr>
                <a:t>o</a:t>
              </a:r>
              <a:r>
                <a:rPr lang="en-US" sz="1600" dirty="0">
                  <a:solidFill>
                    <a:srgbClr val="E79904"/>
                  </a:solidFill>
                </a:rPr>
                <a:t>/</a:t>
              </a:r>
              <a:r>
                <a:rPr lang="en-US" sz="1600" dirty="0" err="1" smtClean="0">
                  <a:solidFill>
                    <a:srgbClr val="E79904"/>
                  </a:solidFill>
                </a:rPr>
                <a:t>yr</a:t>
              </a:r>
              <a:endParaRPr lang="en-US" sz="1600" dirty="0" smtClean="0">
                <a:solidFill>
                  <a:srgbClr val="E79904"/>
                </a:solidFill>
              </a:endParaRPr>
            </a:p>
            <a:p>
              <a:pPr algn="l" eaLnBrk="1" hangingPunct="1"/>
              <a:r>
                <a:rPr lang="en-US" sz="1600" dirty="0">
                  <a:solidFill>
                    <a:srgbClr val="F54400"/>
                  </a:solidFill>
                </a:rPr>
                <a:t>SFR ~ 100 M</a:t>
              </a:r>
              <a:r>
                <a:rPr lang="en-US" sz="1600" baseline="-25000" dirty="0">
                  <a:solidFill>
                    <a:srgbClr val="F54400"/>
                  </a:solidFill>
                </a:rPr>
                <a:t>o</a:t>
              </a:r>
              <a:r>
                <a:rPr lang="en-US" sz="1600" dirty="0">
                  <a:solidFill>
                    <a:srgbClr val="F54400"/>
                  </a:solidFill>
                </a:rPr>
                <a:t>/</a:t>
              </a:r>
              <a:r>
                <a:rPr lang="en-US" sz="1600" dirty="0" err="1">
                  <a:solidFill>
                    <a:srgbClr val="F54400"/>
                  </a:solidFill>
                </a:rPr>
                <a:t>yr</a:t>
              </a:r>
              <a:r>
                <a:rPr lang="en-US" sz="1600" dirty="0">
                  <a:solidFill>
                    <a:srgbClr val="F54400"/>
                  </a:solidFill>
                </a:rPr>
                <a:t> </a:t>
              </a:r>
              <a:endParaRPr lang="en-US" sz="1600" dirty="0" smtClean="0">
                <a:solidFill>
                  <a:srgbClr val="F54400"/>
                </a:solidFill>
              </a:endParaRPr>
            </a:p>
            <a:p>
              <a:pPr algn="l" eaLnBrk="1" hangingPunct="1"/>
              <a:r>
                <a:rPr lang="en-US" sz="1600" dirty="0">
                  <a:solidFill>
                    <a:srgbClr val="CC0403"/>
                  </a:solidFill>
                </a:rPr>
                <a:t>SFR &gt; 300 M</a:t>
              </a:r>
              <a:r>
                <a:rPr lang="en-US" sz="1600" baseline="-25000" dirty="0">
                  <a:solidFill>
                    <a:srgbClr val="CC0403"/>
                  </a:solidFill>
                </a:rPr>
                <a:t>o</a:t>
              </a:r>
              <a:r>
                <a:rPr lang="en-US" sz="1600" dirty="0">
                  <a:solidFill>
                    <a:srgbClr val="CC0403"/>
                  </a:solidFill>
                </a:rPr>
                <a:t>/</a:t>
              </a:r>
              <a:r>
                <a:rPr lang="en-US" sz="1600" dirty="0" err="1">
                  <a:solidFill>
                    <a:srgbClr val="CC0403"/>
                  </a:solidFill>
                </a:rPr>
                <a:t>yr</a:t>
              </a:r>
              <a:r>
                <a:rPr lang="en-US" sz="1600" dirty="0">
                  <a:solidFill>
                    <a:srgbClr val="CC0403"/>
                  </a:solidFill>
                </a:rPr>
                <a:t>  FIR &gt; </a:t>
              </a:r>
              <a:r>
                <a:rPr lang="en-US" sz="1600" dirty="0" smtClean="0">
                  <a:solidFill>
                    <a:srgbClr val="CC0403"/>
                  </a:solidFill>
                </a:rPr>
                <a:t>10</a:t>
              </a:r>
              <a:r>
                <a:rPr lang="en-US" sz="1600" baseline="30000" dirty="0" smtClean="0">
                  <a:solidFill>
                    <a:srgbClr val="CC0403"/>
                  </a:solidFill>
                </a:rPr>
                <a:t>12</a:t>
              </a:r>
              <a:r>
                <a:rPr lang="en-US" sz="1600" dirty="0" smtClean="0">
                  <a:solidFill>
                    <a:srgbClr val="CC0403"/>
                  </a:solidFill>
                </a:rPr>
                <a:t>L</a:t>
              </a:r>
              <a:r>
                <a:rPr lang="en-US" sz="1600" baseline="-25000" dirty="0" smtClean="0">
                  <a:solidFill>
                    <a:srgbClr val="CC0403"/>
                  </a:solidFill>
                </a:rPr>
                <a:t>o</a:t>
              </a:r>
              <a:endParaRPr lang="en-US" sz="1600" baseline="-25000" dirty="0">
                <a:solidFill>
                  <a:srgbClr val="CC0403"/>
                </a:solidFill>
              </a:endParaRPr>
            </a:p>
          </p:txBody>
        </p:sp>
        <p:sp>
          <p:nvSpPr>
            <p:cNvPr id="22533" name="Text Box 11"/>
            <p:cNvSpPr txBox="1">
              <a:spLocks noChangeArrowheads="1"/>
            </p:cNvSpPr>
            <p:nvPr/>
          </p:nvSpPr>
          <p:spPr bwMode="auto">
            <a:xfrm>
              <a:off x="5067300" y="711200"/>
              <a:ext cx="1600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800" b="0" dirty="0"/>
                <a:t>Murphy </a:t>
              </a:r>
              <a:r>
                <a:rPr lang="en-US" sz="1800" b="0" dirty="0" err="1"/>
                <a:t>ea</a:t>
              </a:r>
              <a:endParaRPr lang="en-US" sz="20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660670" y="43434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b="0" dirty="0" smtClean="0"/>
              <a:t>Stellar mass build-up parallels integral SFRD</a:t>
            </a:r>
            <a:endParaRPr lang="en-US" sz="2000" b="0" dirty="0"/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712824" y="5818220"/>
            <a:ext cx="228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 err="1" smtClean="0"/>
              <a:t>Madau</a:t>
            </a:r>
            <a:r>
              <a:rPr lang="en-US" sz="1800" b="0" dirty="0" smtClean="0"/>
              <a:t> &amp; Dickinson </a:t>
            </a:r>
            <a:endParaRPr lang="en-US" sz="1800" b="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5-07-15 at 2.41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400"/>
            <a:ext cx="3962400" cy="2563563"/>
          </a:xfrm>
          <a:prstGeom prst="rect">
            <a:avLst/>
          </a:prstGeom>
        </p:spPr>
      </p:pic>
      <p:pic>
        <p:nvPicPr>
          <p:cNvPr id="3" name="Picture 2" descr="Screen Shot 2015-07-16 at 8.16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394" y="523875"/>
            <a:ext cx="4281325" cy="2813050"/>
          </a:xfrm>
          <a:prstGeom prst="rect">
            <a:avLst/>
          </a:prstGeom>
        </p:spPr>
      </p:pic>
      <p:pic>
        <p:nvPicPr>
          <p:cNvPr id="67586" name="Picture 2" descr="Screen Shot 2013-02-07 at 11.30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641600"/>
            <a:ext cx="231457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Box 2"/>
          <p:cNvSpPr txBox="1">
            <a:spLocks noChangeArrowheads="1"/>
          </p:cNvSpPr>
          <p:nvPr/>
        </p:nvSpPr>
        <p:spPr bwMode="auto">
          <a:xfrm>
            <a:off x="1066800" y="0"/>
            <a:ext cx="746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0"/>
              <a:t>Cool Gas History of the Universe</a:t>
            </a:r>
          </a:p>
        </p:txBody>
      </p:sp>
      <p:sp>
        <p:nvSpPr>
          <p:cNvPr id="67588" name="TextBox 3"/>
          <p:cNvSpPr txBox="1">
            <a:spLocks noChangeArrowheads="1"/>
          </p:cNvSpPr>
          <p:nvPr/>
        </p:nvSpPr>
        <p:spPr bwMode="auto">
          <a:xfrm>
            <a:off x="1143000" y="4782741"/>
            <a:ext cx="76962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/>
              <a:t> </a:t>
            </a:r>
            <a:r>
              <a:rPr lang="en-US" sz="2000" b="0" dirty="0" smtClean="0"/>
              <a:t>SFHU has </a:t>
            </a:r>
            <a:r>
              <a:rPr lang="en-US" sz="2000" b="0" dirty="0"/>
              <a:t>been delineated in remarkable detail back to </a:t>
            </a:r>
            <a:r>
              <a:rPr lang="en-US" sz="2000" b="0" dirty="0" err="1" smtClean="0"/>
              <a:t>reionization</a:t>
            </a:r>
            <a:r>
              <a:rPr lang="en-US" sz="2000" b="0" dirty="0" smtClean="0"/>
              <a:t>, </a:t>
            </a:r>
            <a:r>
              <a:rPr lang="en-US" sz="2000" b="0" dirty="0"/>
              <a:t>as function of </a:t>
            </a:r>
            <a:r>
              <a:rPr lang="en-US" sz="2000" b="0" dirty="0" smtClean="0"/>
              <a:t>environment</a:t>
            </a:r>
            <a:r>
              <a:rPr lang="en-US" sz="2000" b="0" dirty="0"/>
              <a:t>, luminosity, stellar </a:t>
            </a:r>
            <a:r>
              <a:rPr lang="en-US" sz="2000" b="0" dirty="0" smtClean="0"/>
              <a:t>mass…</a:t>
            </a:r>
            <a:endParaRPr lang="en-US" sz="2000" b="0" dirty="0"/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/>
              <a:t> SF laws =&gt; SFHU is reflection of CGHU: study of galaxy evolution is shifting to CGHU (source </a:t>
            </a:r>
            <a:r>
              <a:rPr lang="en-US" sz="2000" b="0" dirty="0" err="1"/>
              <a:t>vs</a:t>
            </a:r>
            <a:r>
              <a:rPr lang="en-US" sz="2000" b="0" dirty="0"/>
              <a:t> sink)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i="1" dirty="0"/>
              <a:t> Epoch of galaxy assembly = epoch of gas dominated disks</a:t>
            </a:r>
          </a:p>
        </p:txBody>
      </p:sp>
      <p:sp>
        <p:nvSpPr>
          <p:cNvPr id="67589" name="TextBox 12"/>
          <p:cNvSpPr txBox="1">
            <a:spLocks noChangeArrowheads="1"/>
          </p:cNvSpPr>
          <p:nvPr/>
        </p:nvSpPr>
        <p:spPr bwMode="auto">
          <a:xfrm>
            <a:off x="4038600" y="2819400"/>
            <a:ext cx="9779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solidFill>
                  <a:srgbClr val="0000FF"/>
                </a:solidFill>
              </a:rPr>
              <a:t>SF Law</a:t>
            </a:r>
          </a:p>
        </p:txBody>
      </p:sp>
      <p:cxnSp>
        <p:nvCxnSpPr>
          <p:cNvPr id="67590" name="Straight Arrow Connector 4"/>
          <p:cNvCxnSpPr>
            <a:cxnSpLocks noChangeShapeType="1"/>
          </p:cNvCxnSpPr>
          <p:nvPr/>
        </p:nvCxnSpPr>
        <p:spPr bwMode="auto">
          <a:xfrm flipH="1">
            <a:off x="4953000" y="2286000"/>
            <a:ext cx="1079500" cy="609600"/>
          </a:xfrm>
          <a:prstGeom prst="straightConnector1">
            <a:avLst/>
          </a:prstGeom>
          <a:noFill/>
          <a:ln w="1905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1" name="Straight Arrow Connector 12"/>
          <p:cNvCxnSpPr>
            <a:cxnSpLocks noChangeShapeType="1"/>
          </p:cNvCxnSpPr>
          <p:nvPr/>
        </p:nvCxnSpPr>
        <p:spPr bwMode="auto">
          <a:xfrm flipH="1" flipV="1">
            <a:off x="2971800" y="2228850"/>
            <a:ext cx="1231900" cy="666750"/>
          </a:xfrm>
          <a:prstGeom prst="straightConnector1">
            <a:avLst/>
          </a:prstGeom>
          <a:noFill/>
          <a:ln w="1905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2667000" y="3505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SFR</a:t>
            </a:r>
            <a:endParaRPr lang="en-US" sz="1800" b="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4419600" y="42788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 smtClean="0"/>
              <a:t>M</a:t>
            </a:r>
            <a:r>
              <a:rPr lang="en-US" sz="1800" b="0" baseline="-25000" dirty="0" err="1" smtClean="0"/>
              <a:t>gas</a:t>
            </a:r>
            <a:endParaRPr lang="en-US" sz="1800" b="0" baseline="-25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MA_NRAO_padilla_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4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0" y="874693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solidFill>
                  <a:schemeClr val="bg1"/>
                </a:solidFill>
              </a:rPr>
              <a:t>[CII] 158um line: a new window on the high redshift Universe</a:t>
            </a:r>
            <a:endParaRPr lang="en-US" sz="2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85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-76200" y="3886200"/>
            <a:ext cx="2584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000000"/>
                </a:solidFill>
              </a:rPr>
              <a:t>SMA </a:t>
            </a:r>
          </a:p>
          <a:p>
            <a:pPr eaLnBrk="1" hangingPunct="1"/>
            <a:r>
              <a:rPr lang="en-US" b="0">
                <a:solidFill>
                  <a:srgbClr val="000000"/>
                </a:solidFill>
              </a:rPr>
              <a:t>[CII] 158um </a:t>
            </a:r>
          </a:p>
          <a:p>
            <a:pPr eaLnBrk="1" hangingPunct="1"/>
            <a:r>
              <a:rPr lang="en-US" b="0">
                <a:solidFill>
                  <a:srgbClr val="000000"/>
                </a:solidFill>
              </a:rPr>
              <a:t>334GHz, 20hrs</a:t>
            </a:r>
          </a:p>
        </p:txBody>
      </p:sp>
      <p:pic>
        <p:nvPicPr>
          <p:cNvPr id="16387" name="Picture 6" descr="Screen shot 2012-05-04 at 8.41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3429000"/>
            <a:ext cx="64833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7"/>
          <p:cNvSpPr txBox="1">
            <a:spLocks noChangeArrowheads="1"/>
          </p:cNvSpPr>
          <p:nvPr/>
        </p:nvSpPr>
        <p:spPr bwMode="auto">
          <a:xfrm>
            <a:off x="0" y="152400"/>
            <a:ext cx="342741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en-US"/>
              <a:t>BRI1202-0725 z=4.7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HyLIRG (10</a:t>
            </a:r>
            <a:r>
              <a:rPr lang="en-US" b="0" baseline="30000"/>
              <a:t>13</a:t>
            </a:r>
            <a:r>
              <a:rPr lang="en-US" b="0"/>
              <a:t>L</a:t>
            </a:r>
            <a:r>
              <a:rPr lang="en-US" sz="2000" b="0" baseline="-25000"/>
              <a:t>o</a:t>
            </a:r>
            <a:r>
              <a:rPr lang="en-US" b="0"/>
              <a:t>) pair:</a:t>
            </a:r>
          </a:p>
          <a:p>
            <a:pPr lvl="1"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/>
              <a:t> Quasar host </a:t>
            </a:r>
          </a:p>
          <a:p>
            <a:pPr lvl="1"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/>
              <a:t> Obscured SMG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SFR ~ 10</a:t>
            </a:r>
            <a:r>
              <a:rPr lang="en-US" b="0" baseline="30000"/>
              <a:t>3</a:t>
            </a:r>
            <a:r>
              <a:rPr lang="en-US" b="0"/>
              <a:t>;  M</a:t>
            </a:r>
            <a:r>
              <a:rPr lang="en-US" b="0" baseline="-25000"/>
              <a:t>H2</a:t>
            </a:r>
            <a:r>
              <a:rPr lang="en-US" b="0"/>
              <a:t> ~ 10</a:t>
            </a:r>
            <a:r>
              <a:rPr lang="en-US" b="0" baseline="30000"/>
              <a:t>11</a:t>
            </a:r>
            <a:endParaRPr lang="en-US" b="0"/>
          </a:p>
        </p:txBody>
      </p:sp>
      <p:sp>
        <p:nvSpPr>
          <p:cNvPr id="16389" name="TextBox 8"/>
          <p:cNvSpPr txBox="1">
            <a:spLocks noChangeArrowheads="1"/>
          </p:cNvSpPr>
          <p:nvPr/>
        </p:nvSpPr>
        <p:spPr bwMode="auto">
          <a:xfrm>
            <a:off x="4038600" y="5867400"/>
            <a:ext cx="1619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Iono ea 2007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048000" y="0"/>
            <a:ext cx="6096000" cy="3130550"/>
            <a:chOff x="3048000" y="0"/>
            <a:chExt cx="6096000" cy="3130550"/>
          </a:xfrm>
        </p:grpSpPr>
        <p:pic>
          <p:nvPicPr>
            <p:cNvPr id="16385" name="Picture 3" descr="Screen Shot 2012-12-05 at 11.30.27 AM.png"/>
            <p:cNvPicPr>
              <a:picLocks noChangeAspect="1"/>
            </p:cNvPicPr>
            <p:nvPr/>
          </p:nvPicPr>
          <p:blipFill>
            <a:blip r:embed="rId3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0"/>
              <a:ext cx="3429000" cy="313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391" name="Group 11"/>
            <p:cNvGrpSpPr>
              <a:grpSpLocks/>
            </p:cNvGrpSpPr>
            <p:nvPr/>
          </p:nvGrpSpPr>
          <p:grpSpPr bwMode="auto">
            <a:xfrm>
              <a:off x="3048000" y="76200"/>
              <a:ext cx="3124200" cy="2743200"/>
              <a:chOff x="228600" y="1752600"/>
              <a:chExt cx="3124199" cy="2743200"/>
            </a:xfrm>
          </p:grpSpPr>
          <p:pic>
            <p:nvPicPr>
              <p:cNvPr id="16394" name="Picture 7" descr="Screen shot 2012-05-04 at 8.23.01 A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570706" y="1713706"/>
                <a:ext cx="2743200" cy="2820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395" name="TextBox 13"/>
              <p:cNvSpPr txBox="1">
                <a:spLocks noChangeArrowheads="1"/>
              </p:cNvSpPr>
              <p:nvPr/>
            </p:nvSpPr>
            <p:spPr bwMode="auto">
              <a:xfrm>
                <a:off x="2133600" y="1973263"/>
                <a:ext cx="533400" cy="769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4400" b="0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16396" name="TextBox 14"/>
              <p:cNvSpPr txBox="1">
                <a:spLocks noChangeArrowheads="1"/>
              </p:cNvSpPr>
              <p:nvPr/>
            </p:nvSpPr>
            <p:spPr bwMode="auto">
              <a:xfrm>
                <a:off x="1676400" y="2692400"/>
                <a:ext cx="533400" cy="769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4400" b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16397" name="Straight Arrow Connector 17"/>
              <p:cNvCxnSpPr>
                <a:cxnSpLocks noChangeShapeType="1"/>
              </p:cNvCxnSpPr>
              <p:nvPr/>
            </p:nvCxnSpPr>
            <p:spPr bwMode="auto">
              <a:xfrm rot="5400000">
                <a:off x="189707" y="2858294"/>
                <a:ext cx="838200" cy="1587"/>
              </a:xfrm>
              <a:prstGeom prst="straightConnector1">
                <a:avLst/>
              </a:prstGeom>
              <a:noFill/>
              <a:ln w="19050">
                <a:solidFill>
                  <a:srgbClr val="E40000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398" name="TextBox 18"/>
              <p:cNvSpPr txBox="1">
                <a:spLocks noChangeArrowheads="1"/>
              </p:cNvSpPr>
              <p:nvPr/>
            </p:nvSpPr>
            <p:spPr bwMode="auto">
              <a:xfrm>
                <a:off x="533400" y="2590800"/>
                <a:ext cx="685800" cy="468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0">
                    <a:solidFill>
                      <a:srgbClr val="FF0000"/>
                    </a:solidFill>
                  </a:rPr>
                  <a:t>4</a:t>
                </a:r>
                <a:r>
                  <a:rPr lang="ja-JP" altLang="en-US" b="0">
                    <a:solidFill>
                      <a:srgbClr val="FF0000"/>
                    </a:solidFill>
                  </a:rPr>
                  <a:t>”</a:t>
                </a:r>
                <a:endParaRPr lang="en-US" b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399" name="TextBox 19"/>
              <p:cNvSpPr txBox="1">
                <a:spLocks noChangeArrowheads="1"/>
              </p:cNvSpPr>
              <p:nvPr/>
            </p:nvSpPr>
            <p:spPr bwMode="auto">
              <a:xfrm>
                <a:off x="228600" y="4114800"/>
                <a:ext cx="24384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0">
                    <a:solidFill>
                      <a:srgbClr val="FF0000"/>
                    </a:solidFill>
                  </a:rPr>
                  <a:t>HST 814 Hu ea 96</a:t>
                </a:r>
              </a:p>
            </p:txBody>
          </p:sp>
        </p:grpSp>
        <p:pic>
          <p:nvPicPr>
            <p:cNvPr id="16392" name="Picture 1" descr="Screen Shot 2012-12-05 at 11.33.19 AM.png"/>
            <p:cNvPicPr>
              <a:picLocks noChangeAspect="1"/>
            </p:cNvPicPr>
            <p:nvPr/>
          </p:nvPicPr>
          <p:blipFill>
            <a:blip r:embed="rId5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76200"/>
              <a:ext cx="1404938" cy="102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3" name="Picture 2" descr="Screen Shot 2012-12-05 at 11.33.04 AM.png"/>
            <p:cNvPicPr>
              <a:picLocks noChangeAspect="1"/>
            </p:cNvPicPr>
            <p:nvPr/>
          </p:nvPicPr>
          <p:blipFill>
            <a:blip r:embed="rId6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9538" y="1981200"/>
              <a:ext cx="1262062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6288936" y="111869"/>
              <a:ext cx="1440602" cy="127084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729538" y="1772428"/>
              <a:ext cx="1235038" cy="1022349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9" name="TextBox 13"/>
            <p:cNvSpPr txBox="1">
              <a:spLocks noChangeArrowheads="1"/>
            </p:cNvSpPr>
            <p:nvPr/>
          </p:nvSpPr>
          <p:spPr bwMode="auto">
            <a:xfrm>
              <a:off x="8180424" y="117443"/>
              <a:ext cx="533400" cy="769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 b="0" dirty="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20" name="TextBox 13"/>
            <p:cNvSpPr txBox="1">
              <a:spLocks noChangeArrowheads="1"/>
            </p:cNvSpPr>
            <p:nvPr/>
          </p:nvSpPr>
          <p:spPr bwMode="auto">
            <a:xfrm>
              <a:off x="6903651" y="1772428"/>
              <a:ext cx="533400" cy="769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 b="0" dirty="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16390" name="TextBox 9"/>
            <p:cNvSpPr txBox="1">
              <a:spLocks noChangeArrowheads="1"/>
            </p:cNvSpPr>
            <p:nvPr/>
          </p:nvSpPr>
          <p:spPr bwMode="auto">
            <a:xfrm>
              <a:off x="6248400" y="0"/>
              <a:ext cx="2159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600" b="0" dirty="0"/>
                <a:t>Salome ea. 2012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 descr="Screen shot 2012-05-03 at 3.43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356235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Screen shot 2012-05-03 at 3.42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0"/>
            <a:ext cx="3500437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304800" y="4567238"/>
            <a:ext cx="1371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000000"/>
                </a:solidFill>
              </a:rPr>
              <a:t>SMA 20hrs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-152400" y="1379538"/>
            <a:ext cx="25955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000000"/>
                </a:solidFill>
              </a:rPr>
              <a:t>ALMA SV </a:t>
            </a:r>
          </a:p>
          <a:p>
            <a:pPr eaLnBrk="1" hangingPunct="1"/>
            <a:r>
              <a:rPr lang="en-US" b="0">
                <a:solidFill>
                  <a:srgbClr val="000000"/>
                </a:solidFill>
              </a:rPr>
              <a:t>20min, 16 ants </a:t>
            </a:r>
          </a:p>
        </p:txBody>
      </p:sp>
      <p:pic>
        <p:nvPicPr>
          <p:cNvPr id="17413" name="Picture 6" descr="Screen shot 2012-05-04 at 8.41.2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3429000"/>
            <a:ext cx="64833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0" y="376238"/>
            <a:ext cx="266065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0">
                <a:solidFill>
                  <a:srgbClr val="000000"/>
                </a:solidFill>
              </a:rPr>
              <a:t>[CII] in 1202-0725 </a:t>
            </a:r>
          </a:p>
        </p:txBody>
      </p:sp>
      <p:sp>
        <p:nvSpPr>
          <p:cNvPr id="17415" name="TextBox 8"/>
          <p:cNvSpPr txBox="1">
            <a:spLocks noChangeArrowheads="1"/>
          </p:cNvSpPr>
          <p:nvPr/>
        </p:nvSpPr>
        <p:spPr bwMode="auto">
          <a:xfrm>
            <a:off x="4419600" y="30480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Wagg ea</a:t>
            </a:r>
          </a:p>
        </p:txBody>
      </p:sp>
      <p:sp>
        <p:nvSpPr>
          <p:cNvPr id="17416" name="TextBox 9"/>
          <p:cNvSpPr txBox="1">
            <a:spLocks noChangeArrowheads="1"/>
          </p:cNvSpPr>
          <p:nvPr/>
        </p:nvSpPr>
        <p:spPr bwMode="auto">
          <a:xfrm>
            <a:off x="3657600" y="2601913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334GHz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04800"/>
            <a:ext cx="8458200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 smtClean="0"/>
              <a:t>Good news: [CII] is everywhere! 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[</a:t>
            </a:r>
            <a:r>
              <a:rPr lang="en-US" sz="2000" b="0" dirty="0"/>
              <a:t>CII] 158um </a:t>
            </a:r>
            <a:r>
              <a:rPr lang="en-US" sz="2000" b="0" dirty="0" smtClean="0"/>
              <a:t>line (1900GHz) </a:t>
            </a:r>
            <a:r>
              <a:rPr lang="en-US" sz="2000" b="0" dirty="0"/>
              <a:t>is </a:t>
            </a:r>
            <a:r>
              <a:rPr lang="en-US" sz="2000" b="0" dirty="0" smtClean="0"/>
              <a:t>dominant cooling mechanism for cool gas, and most </a:t>
            </a:r>
            <a:r>
              <a:rPr lang="en-US" sz="2000" b="0" dirty="0"/>
              <a:t>luminous line from star forming galaxies from </a:t>
            </a:r>
            <a:r>
              <a:rPr lang="en-US" sz="2000" b="0" dirty="0" smtClean="0"/>
              <a:t>DC </a:t>
            </a:r>
            <a:r>
              <a:rPr lang="en-US" sz="2000" b="0" dirty="0"/>
              <a:t>to </a:t>
            </a:r>
            <a:r>
              <a:rPr lang="en-US" sz="2000" b="0" dirty="0" smtClean="0"/>
              <a:t>FIR: 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/>
              <a:t>0.3% of FIR luminosity of MW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[CII]/CO</a:t>
            </a:r>
            <a:r>
              <a:rPr lang="en-US" sz="2000" b="0" baseline="-25000" dirty="0" smtClean="0"/>
              <a:t>1-0 </a:t>
            </a:r>
            <a:r>
              <a:rPr lang="en-US" sz="2000" b="0" dirty="0" smtClean="0"/>
              <a:t>~ 1000</a:t>
            </a:r>
            <a:endParaRPr lang="en-US" sz="2000" b="0" dirty="0"/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err="1" smtClean="0"/>
              <a:t>E</a:t>
            </a:r>
            <a:r>
              <a:rPr lang="en-US" sz="2000" b="0" baseline="-25000" dirty="0" err="1" smtClean="0"/>
              <a:t>ion</a:t>
            </a:r>
            <a:r>
              <a:rPr lang="en-US" sz="2000" b="0" dirty="0" smtClean="0"/>
              <a:t> = </a:t>
            </a:r>
            <a:r>
              <a:rPr lang="en-US" sz="2000" b="0" dirty="0" smtClean="0"/>
              <a:t>11.2eV =&gt; traces  ionized and neutral gas: PDR, </a:t>
            </a:r>
            <a:r>
              <a:rPr lang="en-US" sz="2000" b="0" dirty="0" smtClean="0"/>
              <a:t>CNM, WNM</a:t>
            </a:r>
            <a:r>
              <a:rPr lang="en-US" sz="2000" b="0" dirty="0"/>
              <a:t>, </a:t>
            </a:r>
            <a:r>
              <a:rPr lang="en-US" sz="2000" b="0" dirty="0" smtClean="0"/>
              <a:t>WIM =&gt; Good dynamical tracer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Problem: low z requires space, but, z &gt; 1 =&gt; [CII] redshifts to ALMA bands (&lt; 900 GHz)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48400" y="4038600"/>
            <a:ext cx="2590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/>
              <a:t>Galactic census (Pineda </a:t>
            </a:r>
            <a:r>
              <a:rPr lang="en-US" sz="2000" b="0" dirty="0" err="1" smtClean="0"/>
              <a:t>ea</a:t>
            </a:r>
            <a:r>
              <a:rPr lang="en-US" sz="2000" b="0" dirty="0" smtClean="0"/>
              <a:t>)</a:t>
            </a:r>
          </a:p>
          <a:p>
            <a:pPr marL="342900" indent="-342900" algn="l">
              <a:buFont typeface="Arial"/>
              <a:buChar char="•"/>
            </a:pPr>
            <a:r>
              <a:rPr lang="en-US" sz="1800" b="0" dirty="0"/>
              <a:t>D</a:t>
            </a:r>
            <a:r>
              <a:rPr lang="en-US" sz="1800" b="0" dirty="0" smtClean="0"/>
              <a:t>ense </a:t>
            </a:r>
            <a:r>
              <a:rPr lang="en-US" sz="1800" b="0" dirty="0"/>
              <a:t>PDRs (30%</a:t>
            </a:r>
            <a:r>
              <a:rPr lang="en-US" sz="1800" b="0" dirty="0" smtClean="0"/>
              <a:t>)</a:t>
            </a:r>
            <a:endParaRPr lang="en-US" sz="1800" b="0" dirty="0"/>
          </a:p>
          <a:p>
            <a:pPr marL="342900" indent="-342900" algn="l">
              <a:buFont typeface="Arial"/>
              <a:buChar char="•"/>
            </a:pPr>
            <a:r>
              <a:rPr lang="en-US" sz="1800" b="0" dirty="0"/>
              <a:t>C</a:t>
            </a:r>
            <a:r>
              <a:rPr lang="en-US" sz="1800" b="0" dirty="0" smtClean="0"/>
              <a:t>old HI (</a:t>
            </a:r>
            <a:r>
              <a:rPr lang="en-US" sz="1800" b="0" dirty="0"/>
              <a:t>25%</a:t>
            </a:r>
            <a:r>
              <a:rPr lang="en-US" sz="1800" b="0" dirty="0" smtClean="0"/>
              <a:t>)</a:t>
            </a:r>
            <a:endParaRPr lang="en-US" sz="1800" b="0" dirty="0"/>
          </a:p>
          <a:p>
            <a:pPr marL="342900" indent="-342900" algn="l">
              <a:buFont typeface="Arial"/>
              <a:buChar char="•"/>
            </a:pPr>
            <a:r>
              <a:rPr lang="en-US" sz="1800" b="0" dirty="0" smtClean="0"/>
              <a:t>CO</a:t>
            </a:r>
            <a:r>
              <a:rPr lang="en-US" sz="1800" b="0" dirty="0"/>
              <a:t>–dark H</a:t>
            </a:r>
            <a:r>
              <a:rPr lang="en-US" sz="1800" b="0" baseline="-25000" dirty="0"/>
              <a:t>2</a:t>
            </a:r>
            <a:r>
              <a:rPr lang="en-US" sz="1800" b="0" dirty="0"/>
              <a:t> (25%</a:t>
            </a:r>
            <a:r>
              <a:rPr lang="en-US" sz="1800" b="0" dirty="0" smtClean="0"/>
              <a:t>)</a:t>
            </a:r>
            <a:endParaRPr lang="en-US" sz="1800" b="0" dirty="0"/>
          </a:p>
          <a:p>
            <a:pPr marL="342900" indent="-342900" algn="l">
              <a:buFont typeface="Arial"/>
              <a:buChar char="•"/>
            </a:pPr>
            <a:r>
              <a:rPr lang="en-US" sz="1800" b="0" dirty="0"/>
              <a:t>I</a:t>
            </a:r>
            <a:r>
              <a:rPr lang="en-US" sz="1800" b="0" dirty="0" smtClean="0"/>
              <a:t>onized </a:t>
            </a:r>
            <a:r>
              <a:rPr lang="en-US" sz="1800" b="0" dirty="0"/>
              <a:t>gas (20%</a:t>
            </a:r>
            <a:r>
              <a:rPr lang="en-US" sz="1800" b="0" dirty="0" smtClean="0"/>
              <a:t>)</a:t>
            </a:r>
            <a:endParaRPr lang="en-US" sz="1800" b="0" dirty="0"/>
          </a:p>
          <a:p>
            <a:pPr marL="342900" indent="-342900" algn="l">
              <a:buFont typeface="Arial"/>
              <a:buChar char="•"/>
            </a:pPr>
            <a:r>
              <a:rPr lang="en-US" sz="1800" b="0" dirty="0" smtClean="0"/>
              <a:t>Various with galaxy</a:t>
            </a:r>
            <a:endParaRPr lang="en-US" sz="1800" b="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5694"/>
            <a:ext cx="5943600" cy="333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116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76200" y="152400"/>
            <a:ext cx="464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/>
              <a:t>Bad news: CII is everywhere! </a:t>
            </a:r>
            <a:endParaRPr lang="en-US" dirty="0"/>
          </a:p>
        </p:txBody>
      </p:sp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76200" y="945446"/>
            <a:ext cx="4267200" cy="292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b="0" dirty="0"/>
              <a:t>[</a:t>
            </a:r>
            <a:r>
              <a:rPr lang="en-US" sz="2000" b="0" dirty="0" smtClean="0"/>
              <a:t>CII]/FIR up to factor ~ 100 scatter!</a:t>
            </a:r>
          </a:p>
          <a:p>
            <a:pPr marL="742950" lvl="1" indent="-285750" algn="l" eaLnBrk="1" hangingPunct="1">
              <a:spcBef>
                <a:spcPts val="60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1800" b="0" dirty="0" smtClean="0"/>
              <a:t>Quantitative measure of ??</a:t>
            </a:r>
          </a:p>
          <a:p>
            <a:pPr marL="742950" lvl="1" indent="-285750" algn="l" eaLnBrk="1" hangingPunct="1">
              <a:spcBef>
                <a:spcPts val="60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1800" b="0" dirty="0" smtClean="0"/>
              <a:t>Low </a:t>
            </a:r>
            <a:r>
              <a:rPr lang="en-US" sz="1800" b="0" dirty="0" err="1"/>
              <a:t>metallicity</a:t>
            </a:r>
            <a:r>
              <a:rPr lang="en-US" sz="1800" b="0" dirty="0"/>
              <a:t>: enhanced [CII]/FIR (lower dust attenuation =&gt; large UV heating zone) </a:t>
            </a:r>
            <a:endParaRPr lang="en-US" sz="2000" dirty="0"/>
          </a:p>
          <a:p>
            <a:pPr marL="742950" lvl="1" indent="-285750" algn="l" eaLnBrk="1" hangingPunct="1">
              <a:spcBef>
                <a:spcPts val="60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1800" b="0" dirty="0"/>
              <a:t>Can be suppressed in SB nuclei: dust </a:t>
            </a:r>
            <a:r>
              <a:rPr lang="en-US" sz="1800" b="0" dirty="0" smtClean="0"/>
              <a:t>opacity or charged grains?</a:t>
            </a:r>
          </a:p>
          <a:p>
            <a:pPr marL="742950" lvl="1" indent="-285750" algn="l" eaLnBrk="1" hangingPunct="1">
              <a:spcBef>
                <a:spcPts val="60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1800" b="0" dirty="0" smtClean="0"/>
              <a:t>Might lose CNM contribution at z &gt; 6 due to CMB contrast (</a:t>
            </a:r>
            <a:r>
              <a:rPr lang="en-US" sz="1800" b="0" dirty="0" err="1" smtClean="0"/>
              <a:t>Vallini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ea</a:t>
            </a:r>
            <a:r>
              <a:rPr lang="en-US" sz="1800" b="0" dirty="0" smtClean="0"/>
              <a:t>)?</a:t>
            </a:r>
            <a:endParaRPr lang="en-US" sz="1800" b="0" dirty="0"/>
          </a:p>
        </p:txBody>
      </p:sp>
      <p:grpSp>
        <p:nvGrpSpPr>
          <p:cNvPr id="3" name="Group 2"/>
          <p:cNvGrpSpPr/>
          <p:nvPr/>
        </p:nvGrpSpPr>
        <p:grpSpPr>
          <a:xfrm>
            <a:off x="4724400" y="195453"/>
            <a:ext cx="4400550" cy="4528947"/>
            <a:chOff x="4343400" y="269521"/>
            <a:chExt cx="4781550" cy="4912079"/>
          </a:xfrm>
        </p:grpSpPr>
        <p:pic>
          <p:nvPicPr>
            <p:cNvPr id="34817" name="Picture 1" descr="Screen Shot 2012-12-07 at 9.40.4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296863"/>
              <a:ext cx="4781550" cy="4884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4820" name="Straight Connector 5"/>
            <p:cNvCxnSpPr>
              <a:cxnSpLocks noChangeShapeType="1"/>
            </p:cNvCxnSpPr>
            <p:nvPr/>
          </p:nvCxnSpPr>
          <p:spPr bwMode="auto">
            <a:xfrm rot="5400000">
              <a:off x="4802981" y="2591594"/>
              <a:ext cx="3806825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821" name="TextBox 5"/>
            <p:cNvSpPr txBox="1">
              <a:spLocks noChangeArrowheads="1"/>
            </p:cNvSpPr>
            <p:nvPr/>
          </p:nvSpPr>
          <p:spPr bwMode="auto">
            <a:xfrm>
              <a:off x="5029200" y="269521"/>
              <a:ext cx="9144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0" dirty="0" smtClean="0">
                  <a:solidFill>
                    <a:schemeClr val="accent2"/>
                  </a:solidFill>
                </a:rPr>
                <a:t>SMC/LMC</a:t>
              </a:r>
              <a:endParaRPr lang="en-US" sz="1400" b="0" dirty="0">
                <a:solidFill>
                  <a:schemeClr val="accent2"/>
                </a:solidFill>
              </a:endParaRPr>
            </a:p>
          </p:txBody>
        </p:sp>
        <p:sp>
          <p:nvSpPr>
            <p:cNvPr id="34822" name="TextBox 6"/>
            <p:cNvSpPr txBox="1">
              <a:spLocks noChangeArrowheads="1"/>
            </p:cNvSpPr>
            <p:nvPr/>
          </p:nvSpPr>
          <p:spPr bwMode="auto">
            <a:xfrm>
              <a:off x="5638800" y="1414463"/>
              <a:ext cx="7620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 dirty="0">
                  <a:solidFill>
                    <a:srgbClr val="660066"/>
                  </a:solidFill>
                </a:rPr>
                <a:t>MW</a:t>
              </a:r>
            </a:p>
          </p:txBody>
        </p:sp>
        <p:sp>
          <p:nvSpPr>
            <p:cNvPr id="34823" name="TextBox 1"/>
            <p:cNvSpPr txBox="1">
              <a:spLocks noChangeArrowheads="1"/>
            </p:cNvSpPr>
            <p:nvPr/>
          </p:nvSpPr>
          <p:spPr bwMode="auto">
            <a:xfrm>
              <a:off x="6477000" y="4419600"/>
              <a:ext cx="5334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315200" y="3124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B3557D"/>
                </a:solidFill>
              </a:rPr>
              <a:t>SB nuclei</a:t>
            </a:r>
            <a:endParaRPr lang="en-US" sz="2000" b="0" dirty="0">
              <a:solidFill>
                <a:srgbClr val="B355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40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13 at 11.36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111" y="2743200"/>
            <a:ext cx="3754889" cy="26472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2049" y="71735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[CII]: the great elixir (or </a:t>
            </a:r>
            <a:r>
              <a:rPr lang="en-US" dirty="0" err="1" smtClean="0"/>
              <a:t>koolaid</a:t>
            </a:r>
            <a:r>
              <a:rPr lang="en-US" dirty="0" smtClean="0"/>
              <a:t>)?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533400"/>
            <a:ext cx="55626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b="0" dirty="0" smtClean="0"/>
              <a:t>Claimed to be a tracer of</a:t>
            </a:r>
          </a:p>
          <a:p>
            <a:pPr marL="800100" lvl="1" indent="-342900" algn="l">
              <a:buFont typeface="Wingdings" charset="2"/>
              <a:buChar char="Ø"/>
            </a:pPr>
            <a:r>
              <a:rPr lang="en-US" sz="2000" b="0" dirty="0"/>
              <a:t>Star formation </a:t>
            </a:r>
            <a:r>
              <a:rPr lang="en-US" sz="2000" b="0" dirty="0" smtClean="0"/>
              <a:t>rate </a:t>
            </a:r>
          </a:p>
          <a:p>
            <a:pPr marL="800100" lvl="1" indent="-342900" algn="l">
              <a:buFont typeface="Wingdings" charset="2"/>
              <a:buChar char="Ø"/>
            </a:pPr>
            <a:r>
              <a:rPr lang="en-US" sz="2000" b="0" dirty="0" smtClean="0"/>
              <a:t>H</a:t>
            </a:r>
            <a:r>
              <a:rPr lang="en-US" sz="2000" b="0" baseline="-25000" dirty="0" smtClean="0"/>
              <a:t>2</a:t>
            </a:r>
            <a:r>
              <a:rPr lang="en-US" sz="2000" b="0" dirty="0" smtClean="0"/>
              <a:t>, HI, and HII mass (independently)!</a:t>
            </a:r>
          </a:p>
          <a:p>
            <a:pPr marL="800100" lvl="1" indent="-342900" algn="l">
              <a:buFont typeface="Wingdings" charset="2"/>
              <a:buChar char="Ø"/>
            </a:pPr>
            <a:r>
              <a:rPr lang="en-US" sz="2000" b="0" dirty="0" smtClean="0"/>
              <a:t>Radiation field</a:t>
            </a:r>
          </a:p>
          <a:p>
            <a:pPr marL="800100" lvl="1" indent="-342900" algn="l">
              <a:buFont typeface="Wingdings" charset="2"/>
              <a:buChar char="Ø"/>
            </a:pPr>
            <a:r>
              <a:rPr lang="en-US" sz="2000" b="0" dirty="0" smtClean="0"/>
              <a:t>Abundances…</a:t>
            </a:r>
          </a:p>
          <a:p>
            <a:pPr marL="800100" lvl="1" indent="-342900" algn="l">
              <a:buFont typeface="Wingdings" charset="2"/>
              <a:buChar char="Ø"/>
            </a:pPr>
            <a:r>
              <a:rPr lang="en-US" sz="2000" b="0" dirty="0" smtClean="0"/>
              <a:t>Usually requires other info (</a:t>
            </a:r>
            <a:r>
              <a:rPr lang="en-US" sz="2000" b="0" dirty="0" err="1" smtClean="0"/>
              <a:t>T</a:t>
            </a:r>
            <a:r>
              <a:rPr lang="en-US" sz="2000" b="0" baseline="-25000" dirty="0" err="1" smtClean="0"/>
              <a:t>dust</a:t>
            </a:r>
            <a:r>
              <a:rPr lang="en-US" sz="2000" b="0" dirty="0" smtClean="0"/>
              <a:t>, FSL…)</a:t>
            </a:r>
            <a:endParaRPr lang="en-US" sz="20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198451" y="5569803"/>
            <a:ext cx="8793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600" b="0" i="1" dirty="0" smtClean="0"/>
              <a:t>‘</a:t>
            </a:r>
            <a:r>
              <a:rPr lang="en-US" sz="1800" b="0" i="1" dirty="0" smtClean="0"/>
              <a:t>This </a:t>
            </a:r>
            <a:r>
              <a:rPr lang="en-US" sz="1800" b="0" i="1" dirty="0"/>
              <a:t>ubiquity of </a:t>
            </a:r>
            <a:r>
              <a:rPr lang="en-US" sz="1800" b="0" i="1" dirty="0" smtClean="0"/>
              <a:t>C+ </a:t>
            </a:r>
            <a:r>
              <a:rPr lang="en-US" sz="1800" b="0" i="1" dirty="0"/>
              <a:t>with the varying contributions of these different </a:t>
            </a:r>
            <a:r>
              <a:rPr lang="en-US" sz="1800" b="0" i="1" dirty="0" smtClean="0"/>
              <a:t>components of </a:t>
            </a:r>
            <a:r>
              <a:rPr lang="en-US" sz="1800" b="0" i="1" dirty="0"/>
              <a:t>the interstellar medium to the total energy radiated by C+ in different galaxies </a:t>
            </a:r>
            <a:r>
              <a:rPr lang="en-US" sz="1800" b="0" i="1" dirty="0" smtClean="0"/>
              <a:t>makes calibration </a:t>
            </a:r>
            <a:r>
              <a:rPr lang="en-US" sz="1800" b="0" i="1" dirty="0"/>
              <a:t>of the [CII</a:t>
            </a:r>
            <a:r>
              <a:rPr lang="en-US" sz="1800" b="0" i="1" dirty="0" smtClean="0"/>
              <a:t>] versus </a:t>
            </a:r>
            <a:r>
              <a:rPr lang="en-US" sz="1800" b="0" i="1" dirty="0"/>
              <a:t>star–formation </a:t>
            </a:r>
            <a:r>
              <a:rPr lang="en-US" sz="1800" b="0" i="1" dirty="0" smtClean="0"/>
              <a:t>rate </a:t>
            </a:r>
            <a:r>
              <a:rPr lang="en-US" sz="1800" b="0" i="1" dirty="0"/>
              <a:t>a difficult task</a:t>
            </a:r>
            <a:r>
              <a:rPr lang="en-US" sz="1800" b="0" i="1" dirty="0" smtClean="0"/>
              <a:t>.’ Goldsmith </a:t>
            </a:r>
            <a:r>
              <a:rPr lang="en-US" sz="1800" b="0" i="1" dirty="0" err="1" smtClean="0"/>
              <a:t>ea</a:t>
            </a:r>
            <a:endParaRPr lang="en-US" sz="18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2884483"/>
            <a:ext cx="34290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eaLnBrk="1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b="0" dirty="0">
                <a:solidFill>
                  <a:srgbClr val="FF0000"/>
                </a:solidFill>
              </a:rPr>
              <a:t>Focus: [CII] </a:t>
            </a:r>
            <a:r>
              <a:rPr lang="en-US" b="0" dirty="0" smtClean="0">
                <a:solidFill>
                  <a:srgbClr val="FF0000"/>
                </a:solidFill>
              </a:rPr>
              <a:t>tool </a:t>
            </a:r>
            <a:r>
              <a:rPr lang="en-US" b="0" dirty="0">
                <a:solidFill>
                  <a:srgbClr val="FF0000"/>
                </a:solidFill>
              </a:rPr>
              <a:t>for</a:t>
            </a:r>
          </a:p>
          <a:p>
            <a:pPr lvl="1" algn="l" eaLnBrk="1" hangingPunct="1">
              <a:spcBef>
                <a:spcPts val="60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2000" b="0" dirty="0">
                <a:solidFill>
                  <a:srgbClr val="FF0000"/>
                </a:solidFill>
              </a:rPr>
              <a:t> Gas dynamics </a:t>
            </a:r>
            <a:endParaRPr lang="en-US" sz="2000" b="0" dirty="0" smtClean="0">
              <a:solidFill>
                <a:srgbClr val="FF0000"/>
              </a:solidFill>
            </a:endParaRPr>
          </a:p>
          <a:p>
            <a:pPr lvl="1" algn="l" eaLnBrk="1" hangingPunct="1">
              <a:spcBef>
                <a:spcPts val="60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2000" b="0" dirty="0">
                <a:solidFill>
                  <a:srgbClr val="FF0000"/>
                </a:solidFill>
              </a:rPr>
              <a:t> </a:t>
            </a:r>
            <a:r>
              <a:rPr lang="en-US" sz="2000" b="0" dirty="0" smtClean="0">
                <a:solidFill>
                  <a:srgbClr val="FF0000"/>
                </a:solidFill>
              </a:rPr>
              <a:t>ISM evolution</a:t>
            </a:r>
            <a:endParaRPr lang="en-US" sz="2000" b="0" dirty="0">
              <a:solidFill>
                <a:srgbClr val="FF0000"/>
              </a:solidFill>
            </a:endParaRPr>
          </a:p>
          <a:p>
            <a:pPr lvl="1" algn="l" eaLnBrk="1" hangingPunct="1">
              <a:spcBef>
                <a:spcPts val="60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2000" b="0" dirty="0">
                <a:solidFill>
                  <a:srgbClr val="FF0000"/>
                </a:solidFill>
              </a:rPr>
              <a:t> Spectroscopic </a:t>
            </a:r>
            <a:r>
              <a:rPr lang="en-US" sz="2000" b="0" dirty="0" smtClean="0">
                <a:solidFill>
                  <a:srgbClr val="FF0000"/>
                </a:solidFill>
              </a:rPr>
              <a:t>redshifts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90116" y="4572000"/>
            <a:ext cx="1701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d</a:t>
            </a:r>
            <a:r>
              <a:rPr lang="en-US" sz="1800" b="0" dirty="0" smtClean="0"/>
              <a:t>e </a:t>
            </a:r>
            <a:r>
              <a:rPr lang="en-US" sz="1800" b="0" dirty="0" err="1" smtClean="0"/>
              <a:t>Looze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ea</a:t>
            </a:r>
            <a:endParaRPr lang="en-US" sz="1800" b="0" dirty="0"/>
          </a:p>
        </p:txBody>
      </p:sp>
      <p:pic>
        <p:nvPicPr>
          <p:cNvPr id="6" name="Picture 5" descr="Screen Shot 2015-07-13 at 11.36.08 A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421" y="76200"/>
            <a:ext cx="3710379" cy="259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898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3048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new age of [CII]: number of detections at z&gt;1</a:t>
            </a:r>
            <a:endParaRPr lang="en-US" dirty="0"/>
          </a:p>
        </p:txBody>
      </p:sp>
      <p:pic>
        <p:nvPicPr>
          <p:cNvPr id="3" name="Picture 2" descr="history_plot_ci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104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13 at 1.22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1" y="1221052"/>
            <a:ext cx="4343400" cy="4189148"/>
          </a:xfrm>
          <a:prstGeom prst="rect">
            <a:avLst/>
          </a:prstGeom>
        </p:spPr>
      </p:pic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987425" y="95072"/>
            <a:ext cx="7089775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 smtClean="0"/>
              <a:t>BR1202-0725 z=4.7: anatomy of a hyper</a:t>
            </a:r>
            <a:r>
              <a:rPr lang="en-US" b="0" dirty="0"/>
              <a:t>-</a:t>
            </a:r>
            <a:r>
              <a:rPr lang="en-US" b="0" dirty="0" smtClean="0"/>
              <a:t>starburst</a:t>
            </a:r>
          </a:p>
          <a:p>
            <a:pPr eaLnBrk="1" hangingPunct="1"/>
            <a:r>
              <a:rPr lang="en-US" b="0" dirty="0" smtClean="0"/>
              <a:t>Disks </a:t>
            </a:r>
            <a:r>
              <a:rPr lang="en-US" b="0" dirty="0"/>
              <a:t>AND mergers</a:t>
            </a:r>
          </a:p>
          <a:p>
            <a:pPr eaLnBrk="1" hangingPunct="1"/>
            <a:endParaRPr lang="en-US" b="0" dirty="0" smtClean="0"/>
          </a:p>
        </p:txBody>
      </p:sp>
      <p:grpSp>
        <p:nvGrpSpPr>
          <p:cNvPr id="37891" name="Group 21"/>
          <p:cNvGrpSpPr>
            <a:grpSpLocks/>
          </p:cNvGrpSpPr>
          <p:nvPr/>
        </p:nvGrpSpPr>
        <p:grpSpPr bwMode="auto">
          <a:xfrm>
            <a:off x="6781800" y="838200"/>
            <a:ext cx="2286000" cy="2132013"/>
            <a:chOff x="6931025" y="0"/>
            <a:chExt cx="1905000" cy="1789113"/>
          </a:xfrm>
        </p:grpSpPr>
        <p:pic>
          <p:nvPicPr>
            <p:cNvPr id="37910" name="Picture 5" descr="Screen shot 2012-05-03 at 3.43.00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1025" y="0"/>
              <a:ext cx="1905000" cy="178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11" name="TextBox 8"/>
            <p:cNvSpPr txBox="1">
              <a:spLocks noChangeArrowheads="1"/>
            </p:cNvSpPr>
            <p:nvPr/>
          </p:nvSpPr>
          <p:spPr bwMode="auto">
            <a:xfrm>
              <a:off x="7315200" y="228600"/>
              <a:ext cx="762000" cy="309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/>
                <a:t>SMG</a:t>
              </a:r>
            </a:p>
          </p:txBody>
        </p:sp>
      </p:grpSp>
      <p:grpSp>
        <p:nvGrpSpPr>
          <p:cNvPr id="37892" name="Group 25"/>
          <p:cNvGrpSpPr>
            <a:grpSpLocks/>
          </p:cNvGrpSpPr>
          <p:nvPr/>
        </p:nvGrpSpPr>
        <p:grpSpPr bwMode="auto">
          <a:xfrm>
            <a:off x="0" y="3200400"/>
            <a:ext cx="2362200" cy="2206625"/>
            <a:chOff x="5026025" y="4914900"/>
            <a:chExt cx="1905000" cy="1820863"/>
          </a:xfrm>
        </p:grpSpPr>
        <p:pic>
          <p:nvPicPr>
            <p:cNvPr id="37908" name="Picture 4" descr="Screen shot 2012-05-03 at 3.42.47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6025" y="4914900"/>
              <a:ext cx="1905000" cy="1820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9" name="TextBox 9"/>
            <p:cNvSpPr txBox="1">
              <a:spLocks noChangeArrowheads="1"/>
            </p:cNvSpPr>
            <p:nvPr/>
          </p:nvSpPr>
          <p:spPr bwMode="auto">
            <a:xfrm>
              <a:off x="5445125" y="5153819"/>
              <a:ext cx="685800" cy="2794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0"/>
                <a:t>QSO</a:t>
              </a:r>
            </a:p>
          </p:txBody>
        </p:sp>
      </p:grpSp>
      <p:grpSp>
        <p:nvGrpSpPr>
          <p:cNvPr id="37893" name="Group 20"/>
          <p:cNvGrpSpPr>
            <a:grpSpLocks/>
          </p:cNvGrpSpPr>
          <p:nvPr/>
        </p:nvGrpSpPr>
        <p:grpSpPr bwMode="auto">
          <a:xfrm>
            <a:off x="76200" y="885825"/>
            <a:ext cx="2209800" cy="2084388"/>
            <a:chOff x="3886200" y="125413"/>
            <a:chExt cx="1905000" cy="1790700"/>
          </a:xfrm>
        </p:grpSpPr>
        <p:pic>
          <p:nvPicPr>
            <p:cNvPr id="37906" name="Picture 6" descr="Screen shot 2012-05-03 at 3.43.07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125413"/>
              <a:ext cx="1905000" cy="179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7" name="TextBox 10"/>
            <p:cNvSpPr txBox="1">
              <a:spLocks noChangeArrowheads="1"/>
            </p:cNvSpPr>
            <p:nvPr/>
          </p:nvSpPr>
          <p:spPr bwMode="auto">
            <a:xfrm>
              <a:off x="4270375" y="316468"/>
              <a:ext cx="731235" cy="2908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0" dirty="0" smtClean="0"/>
                <a:t>LAE1</a:t>
              </a:r>
              <a:endParaRPr lang="en-US" sz="1600" b="0" dirty="0"/>
            </a:p>
          </p:txBody>
        </p:sp>
      </p:grpSp>
      <p:grpSp>
        <p:nvGrpSpPr>
          <p:cNvPr id="37894" name="Group 24"/>
          <p:cNvGrpSpPr>
            <a:grpSpLocks/>
          </p:cNvGrpSpPr>
          <p:nvPr/>
        </p:nvGrpSpPr>
        <p:grpSpPr bwMode="auto">
          <a:xfrm>
            <a:off x="6781800" y="3200400"/>
            <a:ext cx="2286000" cy="2171700"/>
            <a:chOff x="6931025" y="4914900"/>
            <a:chExt cx="1984375" cy="1866900"/>
          </a:xfrm>
        </p:grpSpPr>
        <p:pic>
          <p:nvPicPr>
            <p:cNvPr id="37904" name="Picture 7" descr="Screen shot 2012-05-03 at 3.43.19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1025" y="4914900"/>
              <a:ext cx="1984375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5" name="TextBox 11"/>
            <p:cNvSpPr txBox="1">
              <a:spLocks noChangeArrowheads="1"/>
            </p:cNvSpPr>
            <p:nvPr/>
          </p:nvSpPr>
          <p:spPr bwMode="auto">
            <a:xfrm>
              <a:off x="7315200" y="5156200"/>
              <a:ext cx="633440" cy="291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0" dirty="0" smtClean="0"/>
                <a:t>LAE2</a:t>
              </a:r>
              <a:endParaRPr lang="en-US" sz="1600" b="0" dirty="0"/>
            </a:p>
          </p:txBody>
        </p:sp>
      </p:grpSp>
      <p:sp>
        <p:nvSpPr>
          <p:cNvPr id="37895" name="TextBox 12"/>
          <p:cNvSpPr txBox="1">
            <a:spLocks noChangeArrowheads="1"/>
          </p:cNvSpPr>
          <p:nvPr/>
        </p:nvSpPr>
        <p:spPr bwMode="auto">
          <a:xfrm>
            <a:off x="990600" y="5562600"/>
            <a:ext cx="7549896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/>
              <a:t>Two hyper-starbursts (SMG and </a:t>
            </a:r>
            <a:r>
              <a:rPr lang="en-US" sz="2000" b="0" dirty="0" smtClean="0"/>
              <a:t>BAL quasar </a:t>
            </a:r>
            <a:r>
              <a:rPr lang="en-US" sz="2000" b="0" dirty="0"/>
              <a:t>host): </a:t>
            </a:r>
            <a:r>
              <a:rPr lang="en-US" sz="2000" b="0" dirty="0" smtClean="0"/>
              <a:t>FIR ~ 3x10</a:t>
            </a:r>
            <a:r>
              <a:rPr lang="en-US" sz="2000" b="0" baseline="30000" dirty="0" smtClean="0"/>
              <a:t>13</a:t>
            </a:r>
            <a:r>
              <a:rPr lang="en-US" sz="2000" b="0" dirty="0" smtClean="0"/>
              <a:t> L</a:t>
            </a:r>
            <a:r>
              <a:rPr lang="en-US" sz="2000" b="0" baseline="-25000" dirty="0" smtClean="0"/>
              <a:t>o</a:t>
            </a:r>
            <a:r>
              <a:rPr lang="en-US" sz="2000" b="0" dirty="0" smtClean="0"/>
              <a:t> ; SFR ~ 3x10</a:t>
            </a:r>
            <a:r>
              <a:rPr lang="en-US" sz="2000" b="0" baseline="30000" dirty="0" smtClean="0"/>
              <a:t>3</a:t>
            </a:r>
            <a:r>
              <a:rPr lang="en-US" sz="2000" b="0" dirty="0" smtClean="0"/>
              <a:t> </a:t>
            </a:r>
            <a:r>
              <a:rPr lang="en-US" sz="2000" b="0" dirty="0"/>
              <a:t>M</a:t>
            </a:r>
            <a:r>
              <a:rPr lang="en-US" sz="2000" b="0" baseline="-25000" dirty="0"/>
              <a:t>o</a:t>
            </a:r>
            <a:r>
              <a:rPr lang="en-US" sz="2000" b="0" dirty="0"/>
              <a:t>/</a:t>
            </a:r>
            <a:r>
              <a:rPr lang="en-US" sz="2000" b="0" dirty="0" err="1" smtClean="0"/>
              <a:t>yr</a:t>
            </a:r>
            <a:r>
              <a:rPr lang="en-US" sz="2000" b="0" dirty="0" smtClean="0"/>
              <a:t>;  M</a:t>
            </a:r>
            <a:r>
              <a:rPr lang="en-US" sz="2000" b="0" baseline="-25000" dirty="0" smtClean="0"/>
              <a:t>BH</a:t>
            </a:r>
            <a:r>
              <a:rPr lang="en-US" sz="2000" b="0" dirty="0" smtClean="0"/>
              <a:t> ~ 10</a:t>
            </a:r>
            <a:r>
              <a:rPr lang="en-US" sz="2000" b="0" baseline="30000" dirty="0" smtClean="0"/>
              <a:t>9</a:t>
            </a:r>
            <a:r>
              <a:rPr lang="en-US" sz="2000" b="0" dirty="0" smtClean="0"/>
              <a:t> M</a:t>
            </a:r>
            <a:r>
              <a:rPr lang="en-US" sz="2000" b="0" baseline="-25000" dirty="0" smtClean="0"/>
              <a:t>o</a:t>
            </a:r>
            <a:endParaRPr lang="en-US" sz="2000" b="0" baseline="-25000" dirty="0"/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/>
              <a:t>Two </a:t>
            </a:r>
            <a:r>
              <a:rPr lang="ja-JP" altLang="en-US" sz="2000" b="0" dirty="0"/>
              <a:t>‘</a:t>
            </a:r>
            <a:r>
              <a:rPr lang="en-US" altLang="ja-JP" sz="2000" b="0" dirty="0"/>
              <a:t>normal</a:t>
            </a:r>
            <a:r>
              <a:rPr lang="ja-JP" altLang="en-US" sz="2000" b="0" dirty="0"/>
              <a:t>’</a:t>
            </a:r>
            <a:r>
              <a:rPr lang="en-US" altLang="ja-JP" sz="2000" b="0" dirty="0"/>
              <a:t> LAE: SFR </a:t>
            </a:r>
            <a:r>
              <a:rPr lang="en-US" altLang="ja-JP" sz="2000" b="0" dirty="0" smtClean="0"/>
              <a:t>~ </a:t>
            </a:r>
            <a:r>
              <a:rPr lang="en-US" altLang="ja-JP" sz="2000" b="0" dirty="0"/>
              <a:t>10</a:t>
            </a:r>
            <a:r>
              <a:rPr lang="en-US" altLang="ja-JP" sz="2000" b="0" baseline="30000" dirty="0"/>
              <a:t>2</a:t>
            </a:r>
            <a:r>
              <a:rPr lang="en-US" altLang="ja-JP" sz="2000" b="0" dirty="0"/>
              <a:t> M</a:t>
            </a:r>
            <a:r>
              <a:rPr lang="en-US" altLang="ja-JP" sz="2000" b="0" baseline="-25000" dirty="0"/>
              <a:t>o</a:t>
            </a:r>
            <a:r>
              <a:rPr lang="en-US" altLang="ja-JP" sz="2000" b="0" dirty="0"/>
              <a:t>/</a:t>
            </a:r>
            <a:r>
              <a:rPr lang="en-US" altLang="ja-JP" sz="2000" b="0" dirty="0" err="1"/>
              <a:t>yr</a:t>
            </a:r>
            <a:r>
              <a:rPr lang="en-US" altLang="ja-JP" sz="2000" b="0" dirty="0"/>
              <a:t> </a:t>
            </a:r>
            <a:endParaRPr lang="en-US" sz="2000" b="0" dirty="0"/>
          </a:p>
        </p:txBody>
      </p:sp>
      <p:sp>
        <p:nvSpPr>
          <p:cNvPr id="37896" name="TextBox 14"/>
          <p:cNvSpPr txBox="1">
            <a:spLocks noChangeArrowheads="1"/>
          </p:cNvSpPr>
          <p:nvPr/>
        </p:nvSpPr>
        <p:spPr bwMode="auto">
          <a:xfrm>
            <a:off x="990600" y="1609725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G3</a:t>
            </a:r>
          </a:p>
        </p:txBody>
      </p:sp>
      <p:sp>
        <p:nvSpPr>
          <p:cNvPr id="37897" name="TextBox 16"/>
          <p:cNvSpPr txBox="1">
            <a:spLocks noChangeArrowheads="1"/>
          </p:cNvSpPr>
          <p:nvPr/>
        </p:nvSpPr>
        <p:spPr bwMode="auto">
          <a:xfrm>
            <a:off x="1600200" y="2905125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G4</a:t>
            </a:r>
          </a:p>
        </p:txBody>
      </p:sp>
      <p:sp>
        <p:nvSpPr>
          <p:cNvPr id="37898" name="TextBox 18"/>
          <p:cNvSpPr txBox="1">
            <a:spLocks noChangeArrowheads="1"/>
          </p:cNvSpPr>
          <p:nvPr/>
        </p:nvSpPr>
        <p:spPr bwMode="auto">
          <a:xfrm>
            <a:off x="5105400" y="4811713"/>
            <a:ext cx="152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 err="1">
                <a:solidFill>
                  <a:schemeClr val="bg1"/>
                </a:solidFill>
              </a:rPr>
              <a:t>rms</a:t>
            </a:r>
            <a:r>
              <a:rPr lang="en-US" sz="1800" b="0" dirty="0">
                <a:solidFill>
                  <a:schemeClr val="bg1"/>
                </a:solidFill>
              </a:rPr>
              <a:t>=100uJy</a:t>
            </a:r>
          </a:p>
        </p:txBody>
      </p:sp>
      <p:cxnSp>
        <p:nvCxnSpPr>
          <p:cNvPr id="37901" name="Straight Arrow Connector 2"/>
          <p:cNvCxnSpPr>
            <a:cxnSpLocks noChangeShapeType="1"/>
          </p:cNvCxnSpPr>
          <p:nvPr/>
        </p:nvCxnSpPr>
        <p:spPr bwMode="auto">
          <a:xfrm>
            <a:off x="7658100" y="2349500"/>
            <a:ext cx="7651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02" name="TextBox 4"/>
          <p:cNvSpPr txBox="1">
            <a:spLocks noChangeArrowheads="1"/>
          </p:cNvSpPr>
          <p:nvPr/>
        </p:nvSpPr>
        <p:spPr bwMode="auto">
          <a:xfrm>
            <a:off x="7543800" y="2362200"/>
            <a:ext cx="1104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/>
              <a:t>700km/s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34600" y="18288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3117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2"/>
          <p:cNvSpPr txBox="1">
            <a:spLocks noChangeArrowheads="1"/>
          </p:cNvSpPr>
          <p:nvPr/>
        </p:nvSpPr>
        <p:spPr bwMode="auto">
          <a:xfrm>
            <a:off x="88900" y="411163"/>
            <a:ext cx="3568700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1200"/>
              </a:spcAft>
            </a:pPr>
            <a:r>
              <a:rPr lang="en-US" b="0" dirty="0"/>
              <a:t>[CII] in 1202: Imaging cool gas dynamics at z=4.7</a:t>
            </a:r>
          </a:p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sz="2000" b="0" dirty="0"/>
              <a:t>Quasar, SMG: Broad, strong lines </a:t>
            </a:r>
          </a:p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2000" b="0" dirty="0"/>
              <a:t> Tidal bridge across </a:t>
            </a:r>
            <a:r>
              <a:rPr lang="en-US" sz="2000" b="0" dirty="0" smtClean="0"/>
              <a:t>LAE1</a:t>
            </a:r>
            <a:r>
              <a:rPr lang="en-US" sz="2000" b="0" dirty="0" smtClean="0"/>
              <a:t>, </a:t>
            </a:r>
            <a:r>
              <a:rPr lang="en-US" sz="2000" b="0" dirty="0"/>
              <a:t>as expected in gas-rich merger</a:t>
            </a:r>
          </a:p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2000" b="0" dirty="0"/>
              <a:t> Possible quasar outflow, or further tidal feature, toward </a:t>
            </a:r>
            <a:r>
              <a:rPr lang="en-US" sz="2000" b="0" dirty="0" smtClean="0"/>
              <a:t>LAE2</a:t>
            </a:r>
            <a:r>
              <a:rPr lang="en-US" sz="2000" b="0" dirty="0" smtClean="0"/>
              <a:t>  </a:t>
            </a:r>
            <a:endParaRPr lang="en-US" sz="2000" b="0" dirty="0"/>
          </a:p>
        </p:txBody>
      </p:sp>
      <p:pic>
        <p:nvPicPr>
          <p:cNvPr id="38914" name="Picture 3" descr="Screen shot 2012-05-29 at 9.26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4574"/>
            <a:ext cx="5030623" cy="644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3"/>
          <p:cNvSpPr txBox="1">
            <a:spLocks noChangeArrowheads="1"/>
          </p:cNvSpPr>
          <p:nvPr/>
        </p:nvSpPr>
        <p:spPr bwMode="auto">
          <a:xfrm>
            <a:off x="4038600" y="301625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 dirty="0"/>
              <a:t>SMG</a:t>
            </a:r>
          </a:p>
        </p:txBody>
      </p:sp>
      <p:sp>
        <p:nvSpPr>
          <p:cNvPr id="38916" name="TextBox 4"/>
          <p:cNvSpPr txBox="1">
            <a:spLocks noChangeArrowheads="1"/>
          </p:cNvSpPr>
          <p:nvPr/>
        </p:nvSpPr>
        <p:spPr bwMode="auto">
          <a:xfrm>
            <a:off x="4419600" y="987425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 dirty="0" smtClean="0"/>
              <a:t>LAE2</a:t>
            </a:r>
            <a:endParaRPr lang="en-US" sz="1400" b="0" dirty="0"/>
          </a:p>
        </p:txBody>
      </p:sp>
      <p:sp>
        <p:nvSpPr>
          <p:cNvPr id="38917" name="TextBox 5"/>
          <p:cNvSpPr txBox="1">
            <a:spLocks noChangeArrowheads="1"/>
          </p:cNvSpPr>
          <p:nvPr/>
        </p:nvSpPr>
        <p:spPr bwMode="auto">
          <a:xfrm>
            <a:off x="3886200" y="606425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 dirty="0" smtClean="0"/>
              <a:t>LAE1</a:t>
            </a:r>
            <a:endParaRPr lang="en-US" sz="1400" b="0" dirty="0"/>
          </a:p>
        </p:txBody>
      </p:sp>
      <p:sp>
        <p:nvSpPr>
          <p:cNvPr id="38918" name="TextBox 6"/>
          <p:cNvSpPr txBox="1">
            <a:spLocks noChangeArrowheads="1"/>
          </p:cNvSpPr>
          <p:nvPr/>
        </p:nvSpPr>
        <p:spPr bwMode="auto">
          <a:xfrm>
            <a:off x="3886200" y="838200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 dirty="0"/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27003142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2" name="Group 5"/>
          <p:cNvGrpSpPr>
            <a:grpSpLocks/>
          </p:cNvGrpSpPr>
          <p:nvPr/>
        </p:nvGrpSpPr>
        <p:grpSpPr bwMode="auto">
          <a:xfrm>
            <a:off x="5105401" y="76200"/>
            <a:ext cx="4038600" cy="1981200"/>
            <a:chOff x="5486400" y="5105400"/>
            <a:chExt cx="3621088" cy="1752600"/>
          </a:xfrm>
        </p:grpSpPr>
        <p:pic>
          <p:nvPicPr>
            <p:cNvPr id="27653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98" t="12515" b="8629"/>
            <a:stretch>
              <a:fillRect/>
            </a:stretch>
          </p:blipFill>
          <p:spPr bwMode="auto">
            <a:xfrm>
              <a:off x="7319328" y="5105400"/>
              <a:ext cx="178816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6" t="18629" r="80009" b="6882"/>
            <a:stretch>
              <a:fillRect/>
            </a:stretch>
          </p:blipFill>
          <p:spPr bwMode="auto">
            <a:xfrm>
              <a:off x="5486400" y="5105400"/>
              <a:ext cx="1797568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5" name="TextBox 5"/>
            <p:cNvSpPr txBox="1">
              <a:spLocks noChangeArrowheads="1"/>
            </p:cNvSpPr>
            <p:nvPr/>
          </p:nvSpPr>
          <p:spPr bwMode="auto">
            <a:xfrm>
              <a:off x="5902309" y="6457890"/>
              <a:ext cx="81303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rgbClr val="FFFFFF"/>
                  </a:solidFill>
                </a:rPr>
                <a:t>CO2-1</a:t>
              </a:r>
            </a:p>
          </p:txBody>
        </p:sp>
        <p:sp>
          <p:nvSpPr>
            <p:cNvPr id="27656" name="TextBox 5"/>
            <p:cNvSpPr txBox="1">
              <a:spLocks noChangeArrowheads="1"/>
            </p:cNvSpPr>
            <p:nvPr/>
          </p:nvSpPr>
          <p:spPr bwMode="auto">
            <a:xfrm>
              <a:off x="7696200" y="6519446"/>
              <a:ext cx="104387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0">
                  <a:solidFill>
                    <a:srgbClr val="FFFFFF"/>
                  </a:solidFill>
                </a:rPr>
                <a:t>Ha/UV/IR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72000" y="2057400"/>
            <a:ext cx="4708123" cy="4345590"/>
            <a:chOff x="4359677" y="0"/>
            <a:chExt cx="4860523" cy="4551991"/>
          </a:xfrm>
        </p:grpSpPr>
        <p:pic>
          <p:nvPicPr>
            <p:cNvPr id="18" name="Picture 17" descr="Screen Shot 2015-07-08 at 1.2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677" y="0"/>
              <a:ext cx="4784323" cy="4551991"/>
            </a:xfrm>
            <a:prstGeom prst="rect">
              <a:avLst/>
            </a:prstGeom>
          </p:spPr>
        </p:pic>
        <p:sp>
          <p:nvSpPr>
            <p:cNvPr id="19" name="TextBox 16"/>
            <p:cNvSpPr txBox="1">
              <a:spLocks noChangeArrowheads="1"/>
            </p:cNvSpPr>
            <p:nvPr/>
          </p:nvSpPr>
          <p:spPr bwMode="auto">
            <a:xfrm>
              <a:off x="5257800" y="3505200"/>
              <a:ext cx="157631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b="0" dirty="0">
                  <a:solidFill>
                    <a:srgbClr val="FF0000"/>
                  </a:solidFill>
                </a:rPr>
                <a:t>i</a:t>
              </a:r>
              <a:r>
                <a:rPr lang="en-US" sz="1800" b="0" dirty="0" smtClean="0">
                  <a:solidFill>
                    <a:srgbClr val="FF0000"/>
                  </a:solidFill>
                </a:rPr>
                <a:t>ndex </a:t>
              </a:r>
              <a:r>
                <a:rPr lang="en-US" sz="1800" b="0" dirty="0">
                  <a:solidFill>
                    <a:srgbClr val="FF0000"/>
                  </a:solidFill>
                </a:rPr>
                <a:t>~ 1.4</a:t>
              </a:r>
            </a:p>
          </p:txBody>
        </p:sp>
        <p:sp>
          <p:nvSpPr>
            <p:cNvPr id="20" name="TextBox 17"/>
            <p:cNvSpPr txBox="1">
              <a:spLocks noChangeArrowheads="1"/>
            </p:cNvSpPr>
            <p:nvPr/>
          </p:nvSpPr>
          <p:spPr bwMode="auto">
            <a:xfrm>
              <a:off x="5144128" y="1295400"/>
              <a:ext cx="100311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/>
                <a:t>SFR</a:t>
              </a:r>
            </a:p>
          </p:txBody>
        </p:sp>
        <p:sp>
          <p:nvSpPr>
            <p:cNvPr id="21" name="TextBox 18"/>
            <p:cNvSpPr txBox="1">
              <a:spLocks noChangeArrowheads="1"/>
            </p:cNvSpPr>
            <p:nvPr/>
          </p:nvSpPr>
          <p:spPr bwMode="auto">
            <a:xfrm>
              <a:off x="6211152" y="3581400"/>
              <a:ext cx="247518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 smtClean="0"/>
                <a:t>L</a:t>
              </a:r>
              <a:r>
                <a:rPr lang="en-US" sz="2000" baseline="-25000" dirty="0" smtClean="0"/>
                <a:t>CO10 </a:t>
              </a:r>
              <a:r>
                <a:rPr lang="en-US" sz="2000" dirty="0" smtClean="0"/>
                <a:t>~ </a:t>
              </a:r>
              <a:r>
                <a:rPr lang="en-US" sz="2000" dirty="0" err="1" smtClean="0"/>
                <a:t>M</a:t>
              </a:r>
              <a:r>
                <a:rPr lang="en-US" sz="2000" baseline="-25000" dirty="0" err="1" smtClean="0"/>
                <a:t>gas</a:t>
              </a:r>
              <a:endParaRPr lang="en-US" sz="2000" dirty="0"/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V="1">
              <a:off x="5791200" y="863600"/>
              <a:ext cx="2362200" cy="2743200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3" name="TextBox 17"/>
            <p:cNvSpPr txBox="1">
              <a:spLocks noChangeArrowheads="1"/>
            </p:cNvSpPr>
            <p:nvPr/>
          </p:nvSpPr>
          <p:spPr bwMode="auto">
            <a:xfrm>
              <a:off x="7988490" y="1295400"/>
              <a:ext cx="12317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 dirty="0"/>
                <a:t>i</a:t>
              </a:r>
              <a:r>
                <a:rPr lang="en-US" sz="1800" b="0" dirty="0" smtClean="0"/>
                <a:t>ndex ~ 1</a:t>
              </a:r>
              <a:endParaRPr lang="en-US" sz="1800" b="0" dirty="0"/>
            </a:p>
          </p:txBody>
        </p:sp>
      </p:grpSp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-76200" y="36512"/>
            <a:ext cx="5410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0" dirty="0">
                <a:solidFill>
                  <a:srgbClr val="000000"/>
                </a:solidFill>
              </a:rPr>
              <a:t>Missing half of galaxy formation</a:t>
            </a:r>
          </a:p>
          <a:p>
            <a:pPr eaLnBrk="1" hangingPunct="1"/>
            <a:r>
              <a:rPr lang="en-US" sz="2800" b="0" dirty="0">
                <a:solidFill>
                  <a:srgbClr val="000000"/>
                </a:solidFill>
              </a:rPr>
              <a:t>Cold gas = fuel for star formation</a:t>
            </a:r>
          </a:p>
        </p:txBody>
      </p:sp>
      <p:sp>
        <p:nvSpPr>
          <p:cNvPr id="27651" name="TextBox 12"/>
          <p:cNvSpPr txBox="1">
            <a:spLocks noChangeArrowheads="1"/>
          </p:cNvSpPr>
          <p:nvPr/>
        </p:nvSpPr>
        <p:spPr bwMode="auto">
          <a:xfrm>
            <a:off x="76200" y="1371600"/>
            <a:ext cx="4800600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sz="2000" b="0" dirty="0"/>
              <a:t>   Stars form </a:t>
            </a:r>
            <a:r>
              <a:rPr lang="en-US" sz="2000" b="0" dirty="0" smtClean="0"/>
              <a:t>in Giant Molecular Clouds, </a:t>
            </a:r>
            <a:r>
              <a:rPr lang="en-US" sz="2000" b="0" dirty="0"/>
              <a:t>dominated </a:t>
            </a:r>
            <a:r>
              <a:rPr lang="en-US" sz="2000" b="0" dirty="0" smtClean="0"/>
              <a:t>in mass </a:t>
            </a:r>
            <a:r>
              <a:rPr lang="en-US" sz="2000" b="0" dirty="0"/>
              <a:t>by H</a:t>
            </a:r>
            <a:r>
              <a:rPr lang="en-US" sz="2000" b="0" baseline="-25000" dirty="0"/>
              <a:t>2</a:t>
            </a:r>
          </a:p>
          <a:p>
            <a:pPr marL="800100" lvl="1" indent="-342900" algn="l" eaLnBrk="1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/>
              <a:t>GMC </a:t>
            </a:r>
            <a:r>
              <a:rPr lang="en-US" sz="1800" b="0" dirty="0"/>
              <a:t>(~30 pc),  </a:t>
            </a:r>
            <a:r>
              <a:rPr lang="en-US" sz="1800" b="0" dirty="0" smtClean="0"/>
              <a:t>T ~20K</a:t>
            </a:r>
            <a:r>
              <a:rPr lang="en-US" sz="1800" b="0" dirty="0"/>
              <a:t>, </a:t>
            </a:r>
            <a:r>
              <a:rPr lang="en-US" sz="1800" b="0" dirty="0" err="1"/>
              <a:t>n</a:t>
            </a:r>
            <a:r>
              <a:rPr lang="en-US" sz="1800" b="0" baseline="-25000" dirty="0" err="1"/>
              <a:t>GMC</a:t>
            </a:r>
            <a:r>
              <a:rPr lang="en-US" sz="1800" b="0" dirty="0"/>
              <a:t> </a:t>
            </a:r>
            <a:r>
              <a:rPr lang="en-US" sz="1800" b="0" dirty="0" smtClean="0"/>
              <a:t>&gt; </a:t>
            </a:r>
            <a:r>
              <a:rPr lang="en-US" sz="1800" b="0" dirty="0"/>
              <a:t>10</a:t>
            </a:r>
            <a:r>
              <a:rPr lang="en-US" sz="1800" b="0" baseline="30000" dirty="0"/>
              <a:t>2 </a:t>
            </a:r>
            <a:r>
              <a:rPr lang="en-US" sz="1800" b="0" dirty="0"/>
              <a:t>cm</a:t>
            </a:r>
            <a:r>
              <a:rPr lang="en-US" sz="1800" b="0" baseline="30000" dirty="0"/>
              <a:t>-3</a:t>
            </a:r>
            <a:r>
              <a:rPr lang="en-US" sz="1800" b="0" dirty="0"/>
              <a:t> </a:t>
            </a:r>
          </a:p>
          <a:p>
            <a:pPr marL="800100" lvl="1" indent="-342900" algn="l" eaLnBrk="1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/>
              <a:t>SF </a:t>
            </a:r>
            <a:r>
              <a:rPr lang="en-US" sz="1800" b="0" dirty="0"/>
              <a:t>cores (1pc),  </a:t>
            </a:r>
            <a:r>
              <a:rPr lang="en-US" sz="1800" b="0" dirty="0" err="1"/>
              <a:t>n</a:t>
            </a:r>
            <a:r>
              <a:rPr lang="en-US" sz="1800" b="0" baseline="-25000" dirty="0" err="1"/>
              <a:t>core</a:t>
            </a:r>
            <a:r>
              <a:rPr lang="en-US" sz="1800" b="0" dirty="0"/>
              <a:t> </a:t>
            </a:r>
            <a:r>
              <a:rPr lang="en-US" sz="1800" b="0" dirty="0" smtClean="0"/>
              <a:t>&gt;10</a:t>
            </a:r>
            <a:r>
              <a:rPr lang="en-US" sz="1800" b="0" baseline="30000" dirty="0" smtClean="0"/>
              <a:t>4</a:t>
            </a:r>
            <a:r>
              <a:rPr lang="en-US" sz="1800" b="0" dirty="0" smtClean="0"/>
              <a:t> </a:t>
            </a:r>
            <a:r>
              <a:rPr lang="en-US" sz="1800" b="0" dirty="0"/>
              <a:t>cm</a:t>
            </a:r>
            <a:r>
              <a:rPr lang="en-US" sz="1800" b="0" baseline="30000" dirty="0"/>
              <a:t>-3</a:t>
            </a:r>
            <a:r>
              <a:rPr lang="en-US" sz="1800" b="0" dirty="0"/>
              <a:t> , T &gt; </a:t>
            </a:r>
            <a:r>
              <a:rPr lang="en-US" sz="1800" b="0" dirty="0" smtClean="0"/>
              <a:t>50K</a:t>
            </a:r>
            <a:r>
              <a:rPr lang="en-US" sz="1800" b="0" dirty="0" smtClean="0"/>
              <a:t> 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sz="2000" b="0" dirty="0" smtClean="0"/>
              <a:t>H</a:t>
            </a:r>
            <a:r>
              <a:rPr lang="en-US" sz="2000" b="0" baseline="-25000" dirty="0" smtClean="0"/>
              <a:t>2</a:t>
            </a:r>
            <a:r>
              <a:rPr lang="en-US" sz="2000" b="0" dirty="0" smtClean="0"/>
              <a:t> </a:t>
            </a:r>
            <a:r>
              <a:rPr lang="en-US" sz="2000" b="0" dirty="0"/>
              <a:t>rotational transitions are forbidden, w. high T</a:t>
            </a:r>
            <a:r>
              <a:rPr lang="en-US" sz="2000" b="0" baseline="-25000" dirty="0"/>
              <a:t>ex</a:t>
            </a:r>
            <a:r>
              <a:rPr lang="en-US" sz="2000" b="0" dirty="0"/>
              <a:t> ~ 500K  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sz="2000" b="0" dirty="0"/>
              <a:t> CO is best tracer: 2</a:t>
            </a:r>
            <a:r>
              <a:rPr lang="en-US" sz="2000" b="0" baseline="30000" dirty="0"/>
              <a:t>nd</a:t>
            </a:r>
            <a:r>
              <a:rPr lang="en-US" sz="2000" b="0" dirty="0"/>
              <a:t> most abundant molecule, w. low T</a:t>
            </a:r>
            <a:r>
              <a:rPr lang="en-US" sz="2000" b="0" baseline="-25000" dirty="0"/>
              <a:t>ex</a:t>
            </a:r>
            <a:r>
              <a:rPr lang="en-US" sz="2000" b="0" dirty="0"/>
              <a:t> ~ </a:t>
            </a:r>
            <a:r>
              <a:rPr lang="en-US" sz="2000" b="0" dirty="0" smtClean="0"/>
              <a:t>5.5K, </a:t>
            </a:r>
            <a:r>
              <a:rPr lang="en-US" sz="2000" b="0" dirty="0" err="1" smtClean="0"/>
              <a:t>n</a:t>
            </a:r>
            <a:r>
              <a:rPr lang="en-US" sz="2000" b="0" baseline="-25000" dirty="0" err="1" smtClean="0"/>
              <a:t>cr</a:t>
            </a:r>
            <a:r>
              <a:rPr lang="en-US" sz="2000" b="0" dirty="0" smtClean="0"/>
              <a:t> ~ 10</a:t>
            </a:r>
            <a:r>
              <a:rPr lang="en-US" sz="2000" b="0" baseline="30000" dirty="0"/>
              <a:t>3</a:t>
            </a:r>
            <a:r>
              <a:rPr lang="en-US" sz="2000" b="0" dirty="0" smtClean="0"/>
              <a:t> cm</a:t>
            </a:r>
            <a:r>
              <a:rPr lang="en-US" sz="2000" b="0" baseline="30000" dirty="0" smtClean="0"/>
              <a:t>-3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sz="2000" b="0" dirty="0"/>
              <a:t> </a:t>
            </a:r>
            <a:r>
              <a:rPr lang="en-US" sz="2000" b="0" dirty="0" smtClean="0"/>
              <a:t>Evidence: L</a:t>
            </a:r>
            <a:r>
              <a:rPr lang="en-US" sz="2000" b="0" baseline="-25000" dirty="0" smtClean="0"/>
              <a:t>CO1-0 </a:t>
            </a:r>
            <a:r>
              <a:rPr lang="en-US" sz="2000" b="0" dirty="0" smtClean="0"/>
              <a:t>– FIR relation 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5855072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114801" y="990600"/>
            <a:ext cx="4724400" cy="3886200"/>
            <a:chOff x="4114800" y="914400"/>
            <a:chExt cx="4840735" cy="4038600"/>
          </a:xfrm>
        </p:grpSpPr>
        <p:pic>
          <p:nvPicPr>
            <p:cNvPr id="39937" name="Picture 1" descr="Screen shot 2012-09-18 at 10.26.35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914400"/>
              <a:ext cx="4840735" cy="403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1" name="TextBox 6"/>
            <p:cNvSpPr txBox="1">
              <a:spLocks noChangeArrowheads="1"/>
            </p:cNvSpPr>
            <p:nvPr/>
          </p:nvSpPr>
          <p:spPr bwMode="auto">
            <a:xfrm>
              <a:off x="7696200" y="1447800"/>
              <a:ext cx="9144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 dirty="0"/>
                <a:t>SMG</a:t>
              </a:r>
            </a:p>
          </p:txBody>
        </p:sp>
        <p:sp>
          <p:nvSpPr>
            <p:cNvPr id="39942" name="TextBox 7"/>
            <p:cNvSpPr txBox="1">
              <a:spLocks noChangeArrowheads="1"/>
            </p:cNvSpPr>
            <p:nvPr/>
          </p:nvSpPr>
          <p:spPr bwMode="auto">
            <a:xfrm>
              <a:off x="5486400" y="3048000"/>
              <a:ext cx="9144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/>
                <a:t>Q</a:t>
              </a:r>
            </a:p>
          </p:txBody>
        </p:sp>
        <p:sp>
          <p:nvSpPr>
            <p:cNvPr id="39943" name="TextBox 8"/>
            <p:cNvSpPr txBox="1">
              <a:spLocks noChangeArrowheads="1"/>
            </p:cNvSpPr>
            <p:nvPr/>
          </p:nvSpPr>
          <p:spPr bwMode="auto">
            <a:xfrm>
              <a:off x="6858000" y="2525713"/>
              <a:ext cx="9144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 dirty="0" smtClean="0"/>
                <a:t>LAE1</a:t>
              </a:r>
              <a:endParaRPr lang="en-US" sz="1800" b="0" dirty="0"/>
            </a:p>
          </p:txBody>
        </p:sp>
        <p:sp>
          <p:nvSpPr>
            <p:cNvPr id="39944" name="TextBox 9"/>
            <p:cNvSpPr txBox="1">
              <a:spLocks noChangeArrowheads="1"/>
            </p:cNvSpPr>
            <p:nvPr/>
          </p:nvSpPr>
          <p:spPr bwMode="auto">
            <a:xfrm>
              <a:off x="7010400" y="3733800"/>
              <a:ext cx="9144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 dirty="0" smtClean="0"/>
                <a:t>LAE2</a:t>
              </a:r>
              <a:endParaRPr lang="en-US" sz="1800" b="0" dirty="0"/>
            </a:p>
          </p:txBody>
        </p:sp>
        <p:sp>
          <p:nvSpPr>
            <p:cNvPr id="39945" name="TextBox 11"/>
            <p:cNvSpPr txBox="1">
              <a:spLocks noChangeArrowheads="1"/>
            </p:cNvSpPr>
            <p:nvPr/>
          </p:nvSpPr>
          <p:spPr bwMode="auto">
            <a:xfrm>
              <a:off x="5486400" y="4114800"/>
              <a:ext cx="12192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0">
                  <a:solidFill>
                    <a:srgbClr val="E40000"/>
                  </a:solidFill>
                </a:rPr>
                <a:t>+500km/s</a:t>
              </a:r>
            </a:p>
          </p:txBody>
        </p:sp>
        <p:sp>
          <p:nvSpPr>
            <p:cNvPr id="39946" name="TextBox 12"/>
            <p:cNvSpPr txBox="1">
              <a:spLocks noChangeArrowheads="1"/>
            </p:cNvSpPr>
            <p:nvPr/>
          </p:nvSpPr>
          <p:spPr bwMode="auto">
            <a:xfrm>
              <a:off x="5943600" y="1371600"/>
              <a:ext cx="12192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0">
                  <a:solidFill>
                    <a:srgbClr val="0000E4"/>
                  </a:solidFill>
                </a:rPr>
                <a:t>-500km/s</a:t>
              </a:r>
            </a:p>
          </p:txBody>
        </p:sp>
        <p:cxnSp>
          <p:nvCxnSpPr>
            <p:cNvPr id="39947" name="Straight Arrow Connector 2"/>
            <p:cNvCxnSpPr>
              <a:cxnSpLocks noChangeShapeType="1"/>
            </p:cNvCxnSpPr>
            <p:nvPr/>
          </p:nvCxnSpPr>
          <p:spPr bwMode="auto">
            <a:xfrm>
              <a:off x="5257800" y="1295400"/>
              <a:ext cx="4073" cy="7507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948" name="TextBox 4"/>
            <p:cNvSpPr txBox="1">
              <a:spLocks noChangeArrowheads="1"/>
            </p:cNvSpPr>
            <p:nvPr/>
          </p:nvSpPr>
          <p:spPr bwMode="auto">
            <a:xfrm>
              <a:off x="5257800" y="1524000"/>
              <a:ext cx="6096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0"/>
                <a:t>7kpc</a:t>
              </a:r>
            </a:p>
          </p:txBody>
        </p:sp>
      </p:grpSp>
      <p:pic>
        <p:nvPicPr>
          <p:cNvPr id="39938" name="Picture 2" descr="Screen shot 2012-09-18 at 10.28.5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5352"/>
            <a:ext cx="3931414" cy="398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12"/>
          <p:cNvSpPr txBox="1">
            <a:spLocks noChangeArrowheads="1"/>
          </p:cNvSpPr>
          <p:nvPr/>
        </p:nvSpPr>
        <p:spPr bwMode="auto">
          <a:xfrm>
            <a:off x="1524000" y="4800600"/>
            <a:ext cx="7086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/>
              <a:t> Tidal stream connecting hyper-</a:t>
            </a:r>
            <a:r>
              <a:rPr lang="en-US" sz="2000" b="0" dirty="0" smtClean="0"/>
              <a:t>starbursts, narrow </a:t>
            </a:r>
            <a:r>
              <a:rPr lang="en-US" sz="2000" b="0" dirty="0" err="1" smtClean="0"/>
              <a:t>dV</a:t>
            </a:r>
            <a:endParaRPr lang="en-US" sz="2000" b="0" dirty="0"/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/>
              <a:t> SMG: warped disk, highly optically obscured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/>
              <a:t> </a:t>
            </a:r>
            <a:r>
              <a:rPr lang="en-US" sz="2000" b="0" dirty="0" err="1"/>
              <a:t>HyLIRG</a:t>
            </a:r>
            <a:r>
              <a:rPr lang="en-US" sz="2000" b="0" dirty="0"/>
              <a:t> QSO host, with outflow seen in [CII] and </a:t>
            </a:r>
            <a:r>
              <a:rPr lang="en-US" sz="2000" b="0" dirty="0" smtClean="0"/>
              <a:t>CO, high </a:t>
            </a:r>
            <a:r>
              <a:rPr lang="en-US" sz="2000" b="0" dirty="0" err="1" smtClean="0"/>
              <a:t>dV</a:t>
            </a:r>
            <a:endParaRPr lang="en-US" sz="2000" b="0" dirty="0"/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/>
              <a:t> </a:t>
            </a:r>
            <a:r>
              <a:rPr lang="en-US" sz="2000" b="0" dirty="0" smtClean="0"/>
              <a:t>LAE1: </a:t>
            </a:r>
            <a:r>
              <a:rPr lang="en-US" sz="2000" b="0" dirty="0"/>
              <a:t>Ly-alpha + [CII]  in tidal gas </a:t>
            </a:r>
            <a:r>
              <a:rPr lang="en-US" sz="2000" b="0" dirty="0" smtClean="0"/>
              <a:t>stream?</a:t>
            </a:r>
            <a:endParaRPr lang="en-US" sz="2000" b="0" dirty="0"/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/>
              <a:t> </a:t>
            </a:r>
            <a:r>
              <a:rPr lang="en-US" sz="2000" b="0" dirty="0" smtClean="0"/>
              <a:t>LAE2: </a:t>
            </a:r>
            <a:r>
              <a:rPr lang="en-US" sz="2000" b="0" dirty="0"/>
              <a:t>dust and [CII] in </a:t>
            </a:r>
            <a:r>
              <a:rPr lang="en-US" sz="2000" b="0" dirty="0" smtClean="0"/>
              <a:t>outflow?  </a:t>
            </a:r>
            <a:endParaRPr lang="en-US" sz="2000" b="0" dirty="0"/>
          </a:p>
        </p:txBody>
      </p:sp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228600" y="152400"/>
            <a:ext cx="838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 smtClean="0"/>
              <a:t>Dynamics reveals all: </a:t>
            </a:r>
            <a:r>
              <a:rPr lang="en-US" b="0" dirty="0"/>
              <a:t>major merger of gas rich </a:t>
            </a:r>
            <a:r>
              <a:rPr lang="en-US" b="0" dirty="0" smtClean="0"/>
              <a:t>galaxies driving massive galaxy/group/BH formation 1Gyr of Big Bang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0189897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0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Aztec 159: disk dynamics at z=4.6 (</a:t>
            </a:r>
            <a:r>
              <a:rPr lang="en-US" b="0" dirty="0" err="1" smtClean="0"/>
              <a:t>Karim</a:t>
            </a:r>
            <a:r>
              <a:rPr lang="en-US" b="0" dirty="0" smtClean="0"/>
              <a:t> ea.)</a:t>
            </a:r>
          </a:p>
          <a:p>
            <a:r>
              <a:rPr lang="en-US" b="0" dirty="0" smtClean="0"/>
              <a:t>ALMA 340 GHz: 20min, 30 ant, 0.35” res</a:t>
            </a:r>
            <a:endParaRPr lang="en-US" b="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3124200"/>
            <a:ext cx="3052918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 b="0" dirty="0" smtClean="0"/>
              <a:t>SMG in Cosmos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No ACS 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FIR = 0.7e13 L</a:t>
            </a:r>
            <a:r>
              <a:rPr lang="en-US" sz="2000" b="0" baseline="-25000" dirty="0" smtClean="0"/>
              <a:t>o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SFR = 700 M</a:t>
            </a:r>
            <a:r>
              <a:rPr lang="en-US" sz="2000" b="0" baseline="-25000" dirty="0"/>
              <a:t>o</a:t>
            </a:r>
            <a:r>
              <a:rPr lang="en-US" sz="2000" b="0" dirty="0"/>
              <a:t> yr</a:t>
            </a:r>
            <a:r>
              <a:rPr lang="en-US" sz="2000" b="0" baseline="30000" dirty="0"/>
              <a:t>-1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M</a:t>
            </a:r>
            <a:r>
              <a:rPr lang="en-US" sz="2000" b="0" baseline="-25000" dirty="0" smtClean="0"/>
              <a:t>*</a:t>
            </a:r>
            <a:r>
              <a:rPr lang="en-US" sz="2000" b="0" dirty="0" smtClean="0"/>
              <a:t> = 1.1e11 M</a:t>
            </a:r>
            <a:r>
              <a:rPr lang="en-US" sz="2000" b="0" baseline="-25000" dirty="0" smtClean="0"/>
              <a:t>o </a:t>
            </a:r>
            <a:r>
              <a:rPr lang="en-US" sz="2000" b="0" dirty="0"/>
              <a:t> </a:t>
            </a:r>
            <a:r>
              <a:rPr lang="en-US" sz="2000" b="0" dirty="0" smtClean="0"/>
              <a:t>?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Dust &lt; 0.2” </a:t>
            </a:r>
          </a:p>
        </p:txBody>
      </p:sp>
      <p:pic>
        <p:nvPicPr>
          <p:cNvPr id="8" name="Picture 7" descr="Screen Shot 2015-07-10 at 11.37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2047164"/>
          </a:xfrm>
          <a:prstGeom prst="rect">
            <a:avLst/>
          </a:prstGeom>
        </p:spPr>
      </p:pic>
      <p:pic>
        <p:nvPicPr>
          <p:cNvPr id="9" name="Picture 8" descr="Screen Shot 2015-07-10 at 11.38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26" y="3266926"/>
            <a:ext cx="3466312" cy="2590800"/>
          </a:xfrm>
          <a:prstGeom prst="rect">
            <a:avLst/>
          </a:prstGeom>
        </p:spPr>
      </p:pic>
      <p:pic>
        <p:nvPicPr>
          <p:cNvPr id="10" name="Picture 9" descr="Screen Shot 2015-07-10 at 11.21.4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3261308"/>
            <a:ext cx="2781300" cy="23130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5318" y="5191873"/>
            <a:ext cx="19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</a:rPr>
              <a:t>3GHz </a:t>
            </a:r>
            <a:r>
              <a:rPr lang="en-US" sz="1800" b="0" dirty="0" smtClean="0"/>
              <a:t> </a:t>
            </a:r>
            <a:r>
              <a:rPr lang="en-US" sz="1800" b="0" dirty="0" smtClean="0">
                <a:solidFill>
                  <a:srgbClr val="FF0000"/>
                </a:solidFill>
              </a:rPr>
              <a:t>340GHz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0" y="5715000"/>
            <a:ext cx="3581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JVLA: 50uJy at 3Ghz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ALMA: 3mJy at 340 GHz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4381269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5-07-10 at 11.21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17" y="3746500"/>
            <a:ext cx="2654300" cy="2578100"/>
          </a:xfrm>
          <a:prstGeom prst="rect">
            <a:avLst/>
          </a:prstGeom>
        </p:spPr>
      </p:pic>
      <p:pic>
        <p:nvPicPr>
          <p:cNvPr id="12" name="Picture 11" descr="AzTEC159_spectrum-int_27kms.eps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10030" y="-324624"/>
            <a:ext cx="3352800" cy="4019259"/>
          </a:xfrm>
          <a:prstGeom prst="rect">
            <a:avLst/>
          </a:prstGeom>
        </p:spPr>
      </p:pic>
      <p:pic>
        <p:nvPicPr>
          <p:cNvPr id="13" name="Picture 12" descr="Screen Shot 2015-07-10 at 11.22.3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017" y="3581400"/>
            <a:ext cx="3028783" cy="325711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95417" y="3581400"/>
            <a:ext cx="2844800" cy="3060700"/>
            <a:chOff x="3733800" y="139700"/>
            <a:chExt cx="2844800" cy="3060700"/>
          </a:xfrm>
        </p:grpSpPr>
        <p:pic>
          <p:nvPicPr>
            <p:cNvPr id="10" name="Picture 9" descr="Screen Shot 2015-07-10 at 11.22.14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139700"/>
              <a:ext cx="2844800" cy="30607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 bwMode="auto">
            <a:xfrm>
              <a:off x="6019800" y="139700"/>
              <a:ext cx="558800" cy="3175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4800" y="457200"/>
            <a:ext cx="39624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 smtClean="0"/>
              <a:t>ALMA [CII] 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‘double horn’, Width ~ 700 km/s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[CII]  = 5e9 L</a:t>
            </a:r>
            <a:r>
              <a:rPr lang="en-US" sz="2000" b="0" baseline="-25000" dirty="0" smtClean="0"/>
              <a:t>o  </a:t>
            </a:r>
            <a:r>
              <a:rPr lang="en-US" sz="2000" b="0" dirty="0" smtClean="0"/>
              <a:t>~ 100x MW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[CII]/FIR ~ 0.0008 ~ 0.25 x MW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Clear velocity gradient ~ 1”</a:t>
            </a:r>
            <a:endParaRPr lang="en-US" sz="2000" b="0" dirty="0"/>
          </a:p>
        </p:txBody>
      </p:sp>
      <p:sp>
        <p:nvSpPr>
          <p:cNvPr id="3" name="TextBox 2"/>
          <p:cNvSpPr txBox="1"/>
          <p:nvPr/>
        </p:nvSpPr>
        <p:spPr>
          <a:xfrm>
            <a:off x="2940217" y="6324600"/>
            <a:ext cx="2241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err="1" smtClean="0"/>
              <a:t>Karim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ea</a:t>
            </a:r>
            <a:r>
              <a:rPr lang="en-US" sz="2000" b="0" dirty="0" smtClean="0"/>
              <a:t> </a:t>
            </a:r>
            <a:endParaRPr lang="en-US" sz="20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3124200"/>
            <a:ext cx="1314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Mom0</a:t>
            </a:r>
            <a:endParaRPr lang="en-US" sz="20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3562183" y="3124200"/>
            <a:ext cx="1314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Mom1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8968499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NS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356" y="-914400"/>
            <a:ext cx="4710548" cy="6096000"/>
          </a:xfrm>
          <a:prstGeom prst="rect">
            <a:avLst/>
          </a:prstGeom>
        </p:spPr>
      </p:pic>
      <p:pic>
        <p:nvPicPr>
          <p:cNvPr id="7" name="Picture 6" descr="CHANS.DECON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875916"/>
            <a:ext cx="4648200" cy="6015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693" y="4419600"/>
            <a:ext cx="4495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 b="0" dirty="0" smtClean="0"/>
              <a:t>GALPAK (</a:t>
            </a:r>
            <a:r>
              <a:rPr lang="en-US" sz="2000" b="0" dirty="0" err="1" smtClean="0"/>
              <a:t>Bouchet</a:t>
            </a:r>
            <a:r>
              <a:rPr lang="en-US" sz="2000" b="0" dirty="0" smtClean="0"/>
              <a:t>): exponential disk</a:t>
            </a:r>
          </a:p>
          <a:p>
            <a:pPr algn="l">
              <a:spcBef>
                <a:spcPts val="600"/>
              </a:spcBef>
            </a:pPr>
            <a:r>
              <a:rPr lang="en-US" sz="2000" b="0" dirty="0" smtClean="0"/>
              <a:t>Spiral galaxy rotation: butterfly pattern! </a:t>
            </a:r>
          </a:p>
        </p:txBody>
      </p:sp>
      <p:pic>
        <p:nvPicPr>
          <p:cNvPr id="9" name="Picture 8" descr="aztec.ps"/>
          <p:cNvPicPr>
            <a:picLocks noChangeAspect="1"/>
          </p:cNvPicPr>
          <p:nvPr/>
        </p:nvPicPr>
        <p:blipFill>
          <a:blip r:embed="rId4">
            <a:lum bright="-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7447" y="3491753"/>
            <a:ext cx="3200400" cy="41416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693" y="1524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FF0000"/>
                </a:solidFill>
              </a:rPr>
              <a:t>+</a:t>
            </a:r>
            <a:r>
              <a:rPr lang="en-US" sz="1800" b="0" dirty="0" smtClean="0">
                <a:solidFill>
                  <a:srgbClr val="FF0000"/>
                </a:solidFill>
              </a:rPr>
              <a:t>350 km/s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0" y="26786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rgbClr val="0000FF"/>
                </a:solidFill>
              </a:rPr>
              <a:t>-350 km/s</a:t>
            </a:r>
            <a:endParaRPr lang="en-US" sz="1800" b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909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3042" y="5157907"/>
            <a:ext cx="78486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err="1"/>
              <a:t>V</a:t>
            </a:r>
            <a:r>
              <a:rPr lang="en-US" sz="2000" b="0" baseline="-25000" dirty="0" err="1"/>
              <a:t>rot</a:t>
            </a:r>
            <a:r>
              <a:rPr lang="en-US" sz="2000" b="0" dirty="0"/>
              <a:t> = </a:t>
            </a:r>
            <a:r>
              <a:rPr lang="en-US" sz="2000" b="0" dirty="0" smtClean="0"/>
              <a:t>470</a:t>
            </a:r>
            <a:r>
              <a:rPr lang="en-US" sz="2000" b="0" dirty="0"/>
              <a:t> </a:t>
            </a:r>
            <a:r>
              <a:rPr lang="en-US" sz="2000" b="0" dirty="0" smtClean="0"/>
              <a:t>km/s, </a:t>
            </a:r>
            <a:r>
              <a:rPr lang="en-US" sz="2000" b="0" dirty="0"/>
              <a:t> 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i</a:t>
            </a:r>
            <a:r>
              <a:rPr lang="en-US" sz="2000" b="0" dirty="0" smtClean="0"/>
              <a:t> </a:t>
            </a:r>
            <a:r>
              <a:rPr lang="en-US" sz="2000" b="0" dirty="0"/>
              <a:t>= </a:t>
            </a:r>
            <a:r>
              <a:rPr lang="en-US" sz="2000" b="0" dirty="0" smtClean="0"/>
              <a:t>48</a:t>
            </a:r>
            <a:r>
              <a:rPr lang="en-US" sz="2000" b="0" baseline="30000" dirty="0"/>
              <a:t>o</a:t>
            </a:r>
            <a:r>
              <a:rPr lang="en-US" sz="2000" b="0" dirty="0" smtClean="0"/>
              <a:t>,</a:t>
            </a:r>
            <a:r>
              <a:rPr lang="en-US" sz="2000" b="0" dirty="0"/>
              <a:t> 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R</a:t>
            </a:r>
            <a:r>
              <a:rPr lang="en-US" sz="2000" b="0" baseline="-25000" dirty="0" err="1" smtClean="0"/>
              <a:t>turnover</a:t>
            </a:r>
            <a:r>
              <a:rPr lang="en-US" sz="2000" b="0" baseline="-25000" dirty="0" smtClean="0"/>
              <a:t> </a:t>
            </a:r>
            <a:r>
              <a:rPr lang="en-US" sz="2000" b="0" dirty="0"/>
              <a:t>= </a:t>
            </a:r>
            <a:r>
              <a:rPr lang="en-US" sz="2000" b="0" dirty="0" smtClean="0"/>
              <a:t>0.16 </a:t>
            </a:r>
            <a:r>
              <a:rPr lang="en-US" sz="2000" b="0" dirty="0" err="1" smtClean="0"/>
              <a:t>kpc</a:t>
            </a:r>
            <a:endParaRPr lang="en-US" sz="2000" b="0" dirty="0" smtClean="0"/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Dynamical mass at last point (2.6kpc) = 1.3e11 M</a:t>
            </a:r>
            <a:r>
              <a:rPr lang="en-US" sz="2000" b="0" baseline="-25000" dirty="0" smtClean="0"/>
              <a:t>o 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Dark matter? Need: distribution stars + cool gas w. same resolution 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Generally: [CII] + ALMA =&gt; dynamical imaging ~ HI in nearby dwarfs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24000" y="838200"/>
            <a:ext cx="5867400" cy="4281616"/>
            <a:chOff x="1676400" y="220362"/>
            <a:chExt cx="5867400" cy="4281616"/>
          </a:xfrm>
        </p:grpSpPr>
        <p:grpSp>
          <p:nvGrpSpPr>
            <p:cNvPr id="15" name="Group 14"/>
            <p:cNvGrpSpPr/>
            <p:nvPr/>
          </p:nvGrpSpPr>
          <p:grpSpPr>
            <a:xfrm>
              <a:off x="1676400" y="220362"/>
              <a:ext cx="5867400" cy="4281616"/>
              <a:chOff x="1676400" y="220362"/>
              <a:chExt cx="5867400" cy="4281616"/>
            </a:xfrm>
          </p:grpSpPr>
          <p:pic>
            <p:nvPicPr>
              <p:cNvPr id="11" name="Picture 10" descr="Screen Shot 2015-07-10 at 11.22.50 A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400" y="220362"/>
                <a:ext cx="5867400" cy="4281616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 bwMode="auto">
              <a:xfrm>
                <a:off x="5079742" y="2286000"/>
                <a:ext cx="2286000" cy="1295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 bwMode="auto">
            <a:xfrm>
              <a:off x="2819400" y="533400"/>
              <a:ext cx="167640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19400" y="533400"/>
              <a:ext cx="15240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0" dirty="0" smtClean="0"/>
                <a:t>Intrinsic</a:t>
              </a:r>
            </a:p>
            <a:p>
              <a:pPr algn="l"/>
              <a:r>
                <a:rPr lang="en-US" sz="1800" b="0" dirty="0" smtClean="0">
                  <a:solidFill>
                    <a:srgbClr val="0000FF"/>
                  </a:solidFill>
                </a:rPr>
                <a:t>Smoothed</a:t>
              </a:r>
              <a:endParaRPr lang="en-US" sz="1800" b="0" dirty="0">
                <a:solidFill>
                  <a:srgbClr val="0000FF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133600" y="762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Search for dark matter: detailed rotation curves for 1</a:t>
            </a:r>
            <a:r>
              <a:rPr lang="en-US" baseline="30000" dirty="0" smtClean="0"/>
              <a:t>st</a:t>
            </a:r>
            <a:r>
              <a:rPr lang="en-US" dirty="0" smtClean="0"/>
              <a:t> galaxies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86400" y="39624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err="1" smtClean="0"/>
              <a:t>Karim</a:t>
            </a:r>
            <a:r>
              <a:rPr lang="en-US" sz="2000" b="0" dirty="0" smtClean="0"/>
              <a:t> ea.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726056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7-10 at 3.54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143000"/>
            <a:ext cx="4518866" cy="343409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6200" y="1066800"/>
            <a:ext cx="4446364" cy="3339333"/>
            <a:chOff x="76200" y="1185285"/>
            <a:chExt cx="4446364" cy="3339333"/>
          </a:xfrm>
        </p:grpSpPr>
        <p:pic>
          <p:nvPicPr>
            <p:cNvPr id="8" name="Picture 7" descr="Screen Shot 2015-07-10 at 3.54.48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1185285"/>
              <a:ext cx="4446364" cy="3310515"/>
            </a:xfrm>
            <a:prstGeom prst="rect">
              <a:avLst/>
            </a:prstGeom>
          </p:spPr>
        </p:pic>
        <p:pic>
          <p:nvPicPr>
            <p:cNvPr id="9" name="Picture 8" descr="Screen Shot 2015-07-10 at 3.59.12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92" y="3369136"/>
              <a:ext cx="1158755" cy="1155482"/>
            </a:xfrm>
            <a:prstGeom prst="rect">
              <a:avLst/>
            </a:prstGeom>
          </p:spPr>
        </p:pic>
        <p:pic>
          <p:nvPicPr>
            <p:cNvPr id="11" name="Picture 10" descr="Screen Shot 2015-07-10 at 4.08.31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799" y="3347702"/>
              <a:ext cx="1094805" cy="1106379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524000" y="76200"/>
            <a:ext cx="563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ISM evolution in first galaxies</a:t>
            </a:r>
          </a:p>
          <a:p>
            <a:r>
              <a:rPr lang="en-US" sz="2000" b="0" dirty="0" smtClean="0"/>
              <a:t>ALMA observations of Lyman Break galaxies z ~ 6</a:t>
            </a:r>
          </a:p>
          <a:p>
            <a:r>
              <a:rPr lang="en-US" sz="2000" b="0" dirty="0" smtClean="0"/>
              <a:t>1hr per source, 30 ants, 0.5” res</a:t>
            </a:r>
            <a:endParaRPr lang="en-US" sz="20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790004" y="4419600"/>
            <a:ext cx="731520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err="1" smtClean="0"/>
              <a:t>Capak</a:t>
            </a:r>
            <a:r>
              <a:rPr lang="en-US" sz="2000" b="0" dirty="0" smtClean="0"/>
              <a:t> ea.: 10 LBGs at z ~ 5.5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err="1" smtClean="0"/>
              <a:t>Willott</a:t>
            </a:r>
            <a:r>
              <a:rPr lang="en-US" sz="2000" b="0" dirty="0" smtClean="0"/>
              <a:t> ea.: 2 LBGs at z ~ 6.1 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SFR ~ 10 to 100 M</a:t>
            </a:r>
            <a:r>
              <a:rPr lang="en-US" sz="2000" b="0" baseline="-25000" dirty="0" smtClean="0"/>
              <a:t>o</a:t>
            </a:r>
            <a:r>
              <a:rPr lang="en-US" sz="2000" b="0" dirty="0" smtClean="0"/>
              <a:t> yr</a:t>
            </a:r>
            <a:r>
              <a:rPr lang="en-US" sz="2000" b="0" baseline="30000" dirty="0" smtClean="0"/>
              <a:t>-1</a:t>
            </a:r>
            <a:r>
              <a:rPr lang="en-US" sz="2000" b="0" dirty="0" smtClean="0"/>
              <a:t>  (luminous, but otherwise typical)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Overall: 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11 detected in [CII] (non-detection = AGN)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4 or 5 in dust continuum 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951440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4953000"/>
            <a:ext cx="762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[CII]/FIR ~ SMC/LMC =&gt; low </a:t>
            </a:r>
            <a:r>
              <a:rPr lang="en-US" sz="2000" b="0" dirty="0" err="1" smtClean="0"/>
              <a:t>metalicity</a:t>
            </a:r>
            <a:r>
              <a:rPr lang="en-US" sz="2000" b="0" dirty="0" smtClean="0"/>
              <a:t> (</a:t>
            </a:r>
            <a:r>
              <a:rPr lang="en-US" sz="2000" b="0" dirty="0" err="1" smtClean="0"/>
              <a:t>ie</a:t>
            </a:r>
            <a:r>
              <a:rPr lang="en-US" sz="2000" b="0" dirty="0" smtClean="0"/>
              <a:t>. Dust/Gas)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IR/1600 =&gt; SMC-type dust (silicates, amorphous carbon?) =&gt; changes SFHU?</a:t>
            </a:r>
            <a:endParaRPr lang="en-US" sz="2000" b="0" dirty="0"/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Generally: [CII] can be strong w/o dust =&gt; don’t select on dust!</a:t>
            </a:r>
            <a:endParaRPr lang="en-US" sz="2000" b="0" dirty="0"/>
          </a:p>
        </p:txBody>
      </p:sp>
      <p:grpSp>
        <p:nvGrpSpPr>
          <p:cNvPr id="4" name="Group 3"/>
          <p:cNvGrpSpPr/>
          <p:nvPr/>
        </p:nvGrpSpPr>
        <p:grpSpPr>
          <a:xfrm>
            <a:off x="76200" y="533400"/>
            <a:ext cx="5791200" cy="4495800"/>
            <a:chOff x="1371600" y="304800"/>
            <a:chExt cx="6722937" cy="4902326"/>
          </a:xfrm>
        </p:grpSpPr>
        <p:pic>
          <p:nvPicPr>
            <p:cNvPr id="12" name="Picture 11" descr="Screen Shot 2015-07-10 at 4.05.34 PM.pn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0" y="304800"/>
              <a:ext cx="6722937" cy="4902326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 bwMode="auto">
            <a:xfrm>
              <a:off x="2438400" y="583944"/>
              <a:ext cx="2667000" cy="1600200"/>
            </a:xfrm>
            <a:prstGeom prst="ellipse">
              <a:avLst/>
            </a:prstGeom>
            <a:noFill/>
            <a:ln w="9525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pic>
        <p:nvPicPr>
          <p:cNvPr id="5" name="Picture 4" descr="Screen Shot 2015-07-13 at 2.35.0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685799"/>
            <a:ext cx="3733800" cy="3727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4832866" y="14155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L</a:t>
            </a:r>
            <a:r>
              <a:rPr lang="en-US" sz="1800" b="0" baseline="-25000" dirty="0" smtClean="0"/>
              <a:t>IR</a:t>
            </a:r>
            <a:r>
              <a:rPr lang="en-US" sz="1800" b="0" dirty="0" smtClean="0"/>
              <a:t>/L</a:t>
            </a:r>
            <a:r>
              <a:rPr lang="en-US" sz="1800" b="0" baseline="-25000" dirty="0" smtClean="0"/>
              <a:t>1600</a:t>
            </a:r>
            <a:endParaRPr lang="en-US" sz="1800" b="0" baseline="-25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84667" y="8821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L</a:t>
            </a:r>
            <a:r>
              <a:rPr lang="en-US" sz="1800" b="0" baseline="-25000" dirty="0" smtClean="0"/>
              <a:t>[CII]</a:t>
            </a:r>
            <a:r>
              <a:rPr lang="en-US" sz="1800" b="0" dirty="0" smtClean="0"/>
              <a:t>/L</a:t>
            </a:r>
            <a:r>
              <a:rPr lang="en-US" sz="1800" b="0" baseline="-25000" dirty="0" smtClean="0"/>
              <a:t>FIR</a:t>
            </a:r>
            <a:endParaRPr lang="en-US" sz="1800" b="0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1905000" y="1524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Build-up of ISM at z ~ 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43000" y="7620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B3557D"/>
                </a:solidFill>
              </a:rPr>
              <a:t>z</a:t>
            </a:r>
            <a:r>
              <a:rPr lang="en-US" sz="1800" b="0" dirty="0" smtClean="0">
                <a:solidFill>
                  <a:srgbClr val="B3557D"/>
                </a:solidFill>
              </a:rPr>
              <a:t>~6 LBGs</a:t>
            </a:r>
            <a:endParaRPr lang="en-US" sz="1800" b="0" dirty="0">
              <a:solidFill>
                <a:srgbClr val="B355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3961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7-10 at 3.55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90" y="2952127"/>
            <a:ext cx="3753883" cy="3352800"/>
          </a:xfrm>
          <a:prstGeom prst="rect">
            <a:avLst/>
          </a:prstGeom>
        </p:spPr>
      </p:pic>
      <p:pic>
        <p:nvPicPr>
          <p:cNvPr id="7" name="Picture 6" descr="Screen Shot 2015-07-10 at 4.22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224" y="76199"/>
            <a:ext cx="3445811" cy="2401919"/>
          </a:xfrm>
          <a:prstGeom prst="rect">
            <a:avLst/>
          </a:prstGeom>
        </p:spPr>
      </p:pic>
      <p:pic>
        <p:nvPicPr>
          <p:cNvPr id="8" name="Picture 7" descr="Screen Shot 2015-07-10 at 4.08.3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11" y="80083"/>
            <a:ext cx="2594455" cy="262188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8705" y="2819400"/>
            <a:ext cx="2508295" cy="4111786"/>
            <a:chOff x="5450736" y="2362200"/>
            <a:chExt cx="2945090" cy="4495800"/>
          </a:xfrm>
        </p:grpSpPr>
        <p:grpSp>
          <p:nvGrpSpPr>
            <p:cNvPr id="4" name="Group 3"/>
            <p:cNvGrpSpPr/>
            <p:nvPr/>
          </p:nvGrpSpPr>
          <p:grpSpPr>
            <a:xfrm>
              <a:off x="5450736" y="2362200"/>
              <a:ext cx="2945090" cy="4495800"/>
              <a:chOff x="5450736" y="2362200"/>
              <a:chExt cx="2945090" cy="4495800"/>
            </a:xfrm>
          </p:grpSpPr>
          <p:pic>
            <p:nvPicPr>
              <p:cNvPr id="2" name="Picture 1" descr="mom0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0736" y="2362200"/>
                <a:ext cx="2945090" cy="2324100"/>
              </a:xfrm>
              <a:prstGeom prst="rect">
                <a:avLst/>
              </a:prstGeom>
            </p:spPr>
          </p:pic>
          <p:pic>
            <p:nvPicPr>
              <p:cNvPr id="3" name="Picture 2" descr="mom1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6400" y="4508500"/>
                <a:ext cx="2909198" cy="2349500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6874845" y="5867400"/>
              <a:ext cx="1347582" cy="37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smtClean="0">
                  <a:solidFill>
                    <a:srgbClr val="FFFF00"/>
                  </a:solidFill>
                </a:rPr>
                <a:t>+110 km/s</a:t>
              </a:r>
              <a:endParaRPr lang="en-US" sz="1600" b="0" dirty="0">
                <a:solidFill>
                  <a:srgbClr val="FFFF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32803" y="5028331"/>
              <a:ext cx="1517723" cy="37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smtClean="0">
                  <a:solidFill>
                    <a:srgbClr val="3366FF"/>
                  </a:solidFill>
                </a:rPr>
                <a:t>-110 km/s</a:t>
              </a:r>
              <a:endParaRPr lang="en-US" sz="1600" b="0" dirty="0">
                <a:solidFill>
                  <a:srgbClr val="3366FF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781800" y="6096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/>
              <a:t>Identifying galaxies in 3D</a:t>
            </a:r>
            <a:endParaRPr lang="en-US" sz="2000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6477000" y="3784937"/>
            <a:ext cx="2523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/>
              <a:t>Dynamical masses, stellar masses, and the search for dark matter</a:t>
            </a:r>
            <a:endParaRPr lang="en-US" sz="2000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2819400"/>
            <a:ext cx="1147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FFFF00"/>
                </a:solidFill>
              </a:rPr>
              <a:t>z</a:t>
            </a:r>
            <a:r>
              <a:rPr lang="en-US" sz="1600" b="0" dirty="0" smtClean="0">
                <a:solidFill>
                  <a:srgbClr val="FFFF00"/>
                </a:solidFill>
              </a:rPr>
              <a:t>=5.5</a:t>
            </a:r>
            <a:endParaRPr lang="en-US" sz="16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6591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5-07-10 at 4.03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200"/>
            <a:ext cx="3572164" cy="45760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6963" y="914400"/>
            <a:ext cx="5267037" cy="3862494"/>
            <a:chOff x="3876963" y="381000"/>
            <a:chExt cx="5267037" cy="3862494"/>
          </a:xfrm>
        </p:grpSpPr>
        <p:pic>
          <p:nvPicPr>
            <p:cNvPr id="4" name="Picture 3" descr="Screen Shot 2015-07-10 at 3.57.58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6963" y="381000"/>
              <a:ext cx="5267037" cy="386249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6070342" y="2717543"/>
              <a:ext cx="190113" cy="19088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6121472" y="2934083"/>
              <a:ext cx="164641" cy="14456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>
              <a:off x="5779145" y="2857114"/>
              <a:ext cx="99060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extBox 1"/>
          <p:cNvSpPr txBox="1"/>
          <p:nvPr/>
        </p:nvSpPr>
        <p:spPr>
          <a:xfrm>
            <a:off x="1676401" y="15240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Evidence for increasingly neutral IGM z&gt;6?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38600" y="5029200"/>
            <a:ext cx="4953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Weak, asymmetric </a:t>
            </a:r>
            <a:r>
              <a:rPr lang="en-US" b="0" dirty="0" err="1" smtClean="0"/>
              <a:t>Lya</a:t>
            </a:r>
            <a:r>
              <a:rPr lang="en-US" b="0" dirty="0" smtClean="0"/>
              <a:t> w. velocity offset =&gt; resonant scattering by IGM (Gunn-</a:t>
            </a:r>
            <a:r>
              <a:rPr lang="en-US" b="0" dirty="0" err="1" smtClean="0"/>
              <a:t>Petterson</a:t>
            </a:r>
            <a:r>
              <a:rPr lang="en-US" b="0" dirty="0" smtClean="0"/>
              <a:t>)?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6534454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3" name="TextBox 10"/>
          <p:cNvSpPr txBox="1">
            <a:spLocks noChangeArrowheads="1"/>
          </p:cNvSpPr>
          <p:nvPr/>
        </p:nvSpPr>
        <p:spPr bwMode="auto">
          <a:xfrm>
            <a:off x="112712" y="3524577"/>
            <a:ext cx="4992688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 algn="l" eaLnBrk="1" hangingPunct="1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7</a:t>
            </a:r>
            <a:r>
              <a:rPr lang="en-US" sz="2000" b="0" dirty="0"/>
              <a:t>/7 detected [CII] + dust</a:t>
            </a:r>
          </a:p>
          <a:p>
            <a:pPr marL="342900" indent="-342900" algn="l" eaLnBrk="1" hangingPunct="1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Sizes </a:t>
            </a:r>
            <a:r>
              <a:rPr lang="en-US" sz="2000" b="0" dirty="0"/>
              <a:t>~ 2-3kpc, clear velocity </a:t>
            </a:r>
            <a:r>
              <a:rPr lang="en-US" sz="2000" b="0" dirty="0" smtClean="0"/>
              <a:t>gradients</a:t>
            </a:r>
          </a:p>
          <a:p>
            <a:pPr marL="342900" indent="-342900" algn="l" eaLnBrk="1" hangingPunct="1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Maximal </a:t>
            </a:r>
            <a:r>
              <a:rPr lang="en-US" sz="2000" b="0" dirty="0"/>
              <a:t>SB </a:t>
            </a:r>
            <a:r>
              <a:rPr lang="en-US" sz="2000" b="0" dirty="0" smtClean="0"/>
              <a:t>disk </a:t>
            </a:r>
            <a:r>
              <a:rPr lang="en-US" sz="2000" b="0" dirty="0"/>
              <a:t>~ 1000 M</a:t>
            </a:r>
            <a:r>
              <a:rPr lang="en-US" sz="2000" b="0" baseline="-25000" dirty="0"/>
              <a:t>o</a:t>
            </a:r>
            <a:r>
              <a:rPr lang="en-US" sz="2000" b="0" dirty="0"/>
              <a:t> yr</a:t>
            </a:r>
            <a:r>
              <a:rPr lang="en-US" sz="2000" b="0" baseline="30000" dirty="0"/>
              <a:t>-1</a:t>
            </a:r>
            <a:r>
              <a:rPr lang="en-US" sz="2000" b="0" dirty="0"/>
              <a:t> kpc</a:t>
            </a:r>
            <a:r>
              <a:rPr lang="en-US" sz="2000" b="0" baseline="30000" dirty="0"/>
              <a:t>-2 </a:t>
            </a:r>
            <a:r>
              <a:rPr lang="en-US" sz="2000" b="0" dirty="0" smtClean="0"/>
              <a:t>  </a:t>
            </a:r>
            <a:endParaRPr lang="en-US" sz="2000" b="0" dirty="0"/>
          </a:p>
          <a:p>
            <a:pPr marL="342900" indent="-342900" algn="l" eaLnBrk="1" hangingPunct="1">
              <a:spcBef>
                <a:spcPts val="600"/>
              </a:spcBef>
              <a:buFont typeface="Arial"/>
              <a:buChar char="•"/>
            </a:pPr>
            <a:r>
              <a:rPr lang="en-US" sz="2000" b="0" dirty="0" err="1" smtClean="0"/>
              <a:t>M</a:t>
            </a:r>
            <a:r>
              <a:rPr lang="en-US" sz="2000" b="0" baseline="-25000" dirty="0" err="1" smtClean="0"/>
              <a:t>dyn</a:t>
            </a:r>
            <a:r>
              <a:rPr lang="en-US" sz="2000" b="0" dirty="0" smtClean="0"/>
              <a:t> </a:t>
            </a:r>
            <a:r>
              <a:rPr lang="en-US" sz="2000" b="0" dirty="0"/>
              <a:t>~ </a:t>
            </a:r>
            <a:r>
              <a:rPr lang="en-US" sz="2000" b="0" dirty="0" smtClean="0"/>
              <a:t>few e10 to 1e11 M</a:t>
            </a:r>
            <a:r>
              <a:rPr lang="en-US" sz="2000" b="0" baseline="-25000" dirty="0" smtClean="0"/>
              <a:t>o</a:t>
            </a:r>
          </a:p>
          <a:p>
            <a:pPr marL="342900" indent="-342900" algn="l" eaLnBrk="1" hangingPunct="1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M</a:t>
            </a:r>
            <a:r>
              <a:rPr lang="en-US" sz="2000" b="0" baseline="-25000" dirty="0" smtClean="0"/>
              <a:t>BH</a:t>
            </a:r>
            <a:r>
              <a:rPr lang="en-US" sz="2000" b="0" dirty="0" smtClean="0"/>
              <a:t> ~ 1e8 to 1e10 M</a:t>
            </a:r>
            <a:r>
              <a:rPr lang="en-US" sz="2000" b="0" baseline="-25000" dirty="0" smtClean="0"/>
              <a:t>o</a:t>
            </a:r>
          </a:p>
          <a:p>
            <a:pPr marL="342900" indent="-342900" algn="l" eaLnBrk="1" hangingPunct="1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Larger BHs than expected in some cases?</a:t>
            </a:r>
          </a:p>
          <a:p>
            <a:pPr marL="342900" indent="-342900" algn="l" eaLnBrk="1" hangingPunct="1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Generally: [CII], CO may be only way to get </a:t>
            </a:r>
            <a:r>
              <a:rPr lang="en-US" sz="2000" b="0" dirty="0" err="1" smtClean="0"/>
              <a:t>M</a:t>
            </a:r>
            <a:r>
              <a:rPr lang="en-US" sz="2000" b="0" baseline="-25000" dirty="0" err="1" smtClean="0"/>
              <a:t>gal</a:t>
            </a:r>
            <a:endParaRPr lang="en-US" sz="2000" b="0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-477838" y="589844"/>
            <a:ext cx="9698038" cy="2971800"/>
            <a:chOff x="-477838" y="0"/>
            <a:chExt cx="9698038" cy="2971800"/>
          </a:xfrm>
        </p:grpSpPr>
        <p:pic>
          <p:nvPicPr>
            <p:cNvPr id="73729" name="Picture 1" descr="Screen Shot 2013-02-07 at 11.50.01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7838" y="0"/>
              <a:ext cx="9698038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30" name="Picture 3" descr="Screen Shot 2012-12-06 at 3.29.49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44" y="228600"/>
              <a:ext cx="3071999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1" name="TextBox 8"/>
            <p:cNvSpPr txBox="1">
              <a:spLocks noChangeArrowheads="1"/>
            </p:cNvSpPr>
            <p:nvPr/>
          </p:nvSpPr>
          <p:spPr bwMode="auto">
            <a:xfrm>
              <a:off x="7124700" y="1642646"/>
              <a:ext cx="12954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0" dirty="0">
                  <a:solidFill>
                    <a:srgbClr val="FF0000"/>
                  </a:solidFill>
                </a:rPr>
                <a:t>+300 km/s</a:t>
              </a:r>
            </a:p>
          </p:txBody>
        </p:sp>
        <p:sp>
          <p:nvSpPr>
            <p:cNvPr id="73732" name="TextBox 9"/>
            <p:cNvSpPr txBox="1">
              <a:spLocks noChangeArrowheads="1"/>
            </p:cNvSpPr>
            <p:nvPr/>
          </p:nvSpPr>
          <p:spPr bwMode="auto">
            <a:xfrm>
              <a:off x="6172200" y="914400"/>
              <a:ext cx="12954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0" dirty="0">
                  <a:solidFill>
                    <a:srgbClr val="3366FF"/>
                  </a:solidFill>
                </a:rPr>
                <a:t>-200 km/s</a:t>
              </a:r>
            </a:p>
          </p:txBody>
        </p:sp>
        <p:sp>
          <p:nvSpPr>
            <p:cNvPr id="73734" name="TextBox 2"/>
            <p:cNvSpPr txBox="1">
              <a:spLocks noChangeArrowheads="1"/>
            </p:cNvSpPr>
            <p:nvPr/>
          </p:nvSpPr>
          <p:spPr bwMode="auto">
            <a:xfrm>
              <a:off x="6310769" y="304800"/>
              <a:ext cx="2133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altLang="ja-JP" sz="1600" b="0" dirty="0"/>
            </a:p>
          </p:txBody>
        </p:sp>
        <p:sp>
          <p:nvSpPr>
            <p:cNvPr id="73735" name="TextBox 10"/>
            <p:cNvSpPr txBox="1">
              <a:spLocks noChangeArrowheads="1"/>
            </p:cNvSpPr>
            <p:nvPr/>
          </p:nvSpPr>
          <p:spPr bwMode="auto">
            <a:xfrm>
              <a:off x="201613" y="369888"/>
              <a:ext cx="208438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800" b="0" dirty="0" smtClean="0">
                  <a:solidFill>
                    <a:schemeClr val="bg1"/>
                  </a:solidFill>
                </a:rPr>
                <a:t>Dust         Wang </a:t>
              </a:r>
              <a:r>
                <a:rPr lang="en-US" altLang="ja-JP" sz="1800" b="0" dirty="0" err="1" smtClean="0">
                  <a:solidFill>
                    <a:schemeClr val="bg1"/>
                  </a:solidFill>
                </a:rPr>
                <a:t>ea</a:t>
              </a:r>
              <a:r>
                <a:rPr lang="en-US" altLang="ja-JP" sz="1800" b="0" dirty="0" smtClean="0">
                  <a:solidFill>
                    <a:schemeClr val="bg1"/>
                  </a:solidFill>
                </a:rPr>
                <a:t>  </a:t>
              </a:r>
              <a:endParaRPr lang="en-US" altLang="ja-JP" sz="1800" b="0" dirty="0">
                <a:solidFill>
                  <a:schemeClr val="bg1"/>
                </a:solidFill>
              </a:endParaRPr>
            </a:p>
          </p:txBody>
        </p:sp>
        <p:sp>
          <p:nvSpPr>
            <p:cNvPr id="73736" name="TextBox 11"/>
            <p:cNvSpPr txBox="1">
              <a:spLocks noChangeArrowheads="1"/>
            </p:cNvSpPr>
            <p:nvPr/>
          </p:nvSpPr>
          <p:spPr bwMode="auto">
            <a:xfrm>
              <a:off x="3236912" y="304800"/>
              <a:ext cx="9540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800" b="0" dirty="0" smtClean="0">
                  <a:solidFill>
                    <a:schemeClr val="bg1"/>
                  </a:solidFill>
                </a:rPr>
                <a:t>[CII]</a:t>
              </a:r>
              <a:endParaRPr lang="en-US" altLang="ja-JP" sz="1800" b="0" dirty="0">
                <a:solidFill>
                  <a:schemeClr val="bg1"/>
                </a:solidFill>
              </a:endParaRPr>
            </a:p>
          </p:txBody>
        </p:sp>
      </p:grpSp>
      <p:sp>
        <p:nvSpPr>
          <p:cNvPr id="73737" name="TextBox 3"/>
          <p:cNvSpPr txBox="1">
            <a:spLocks noChangeArrowheads="1"/>
          </p:cNvSpPr>
          <p:nvPr/>
        </p:nvSpPr>
        <p:spPr bwMode="auto">
          <a:xfrm>
            <a:off x="9448800" y="12065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4" name="Picture 3" descr="Screen Shot 2015-07-11 at 7.05.5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187572"/>
            <a:ext cx="3810000" cy="35054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7203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Weighing z</a:t>
            </a:r>
            <a:r>
              <a:rPr lang="en-US" b="0" dirty="0"/>
              <a:t>&gt;6 quasar host </a:t>
            </a:r>
            <a:r>
              <a:rPr lang="en-US" b="0" dirty="0" smtClean="0"/>
              <a:t>galaxies</a:t>
            </a:r>
            <a:r>
              <a:rPr lang="en-US" b="0" dirty="0"/>
              <a:t> </a:t>
            </a:r>
            <a:r>
              <a:rPr lang="en-US" sz="2000" b="0" dirty="0" smtClean="0"/>
              <a:t>(Wang </a:t>
            </a:r>
            <a:r>
              <a:rPr lang="en-US" sz="2000" b="0" dirty="0" err="1" smtClean="0"/>
              <a:t>ea</a:t>
            </a:r>
            <a:r>
              <a:rPr lang="en-US" sz="2000" b="0" dirty="0" smtClean="0"/>
              <a:t>; </a:t>
            </a:r>
            <a:r>
              <a:rPr lang="en-US" sz="2000" b="0" dirty="0" err="1" smtClean="0"/>
              <a:t>Willott</a:t>
            </a:r>
            <a:r>
              <a:rPr lang="en-US" sz="2000" b="0" dirty="0" smtClean="0"/>
              <a:t> ea.)</a:t>
            </a:r>
            <a:endParaRPr lang="en-US" b="0" dirty="0" smtClean="0"/>
          </a:p>
          <a:p>
            <a:pPr eaLnBrk="1" hangingPunct="1"/>
            <a:r>
              <a:rPr lang="en-US" sz="2000" b="0" dirty="0"/>
              <a:t>300GHz, 0.5</a:t>
            </a:r>
            <a:r>
              <a:rPr lang="ja-JP" altLang="en-US" sz="2000" b="0" dirty="0"/>
              <a:t>”</a:t>
            </a:r>
            <a:r>
              <a:rPr lang="en-US" altLang="ja-JP" sz="2000" b="0" dirty="0"/>
              <a:t> </a:t>
            </a:r>
            <a:r>
              <a:rPr lang="en-US" altLang="ja-JP" sz="2000" b="0" dirty="0" smtClean="0"/>
              <a:t>res, 1hr</a:t>
            </a:r>
            <a:r>
              <a:rPr lang="en-US" altLang="ja-JP" sz="2000" b="0" dirty="0"/>
              <a:t>, </a:t>
            </a:r>
            <a:r>
              <a:rPr lang="en-US" altLang="ja-JP" sz="2000" b="0" dirty="0" smtClean="0"/>
              <a:t>17ant</a:t>
            </a:r>
            <a:endParaRPr lang="en-US" altLang="ja-JP" sz="2000" b="0" dirty="0"/>
          </a:p>
        </p:txBody>
      </p:sp>
      <p:sp>
        <p:nvSpPr>
          <p:cNvPr id="6" name="TextBox 5"/>
          <p:cNvSpPr txBox="1"/>
          <p:nvPr/>
        </p:nvSpPr>
        <p:spPr>
          <a:xfrm>
            <a:off x="7848600" y="5124777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Low z</a:t>
            </a:r>
            <a:endParaRPr lang="en-US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05400" y="4191267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/>
              <a:t>M</a:t>
            </a:r>
            <a:r>
              <a:rPr lang="en-US" sz="2000" b="0" baseline="-25000" dirty="0"/>
              <a:t>BH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8001000" y="6019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err="1" smtClean="0"/>
              <a:t>M</a:t>
            </a:r>
            <a:r>
              <a:rPr lang="en-US" sz="2000" b="0" baseline="-25000" dirty="0" err="1" smtClean="0"/>
              <a:t>dyn</a:t>
            </a:r>
            <a:endParaRPr lang="en-US" sz="2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7-17 at 10.58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829641"/>
            <a:ext cx="3962400" cy="2675559"/>
          </a:xfrm>
          <a:prstGeom prst="rect">
            <a:avLst/>
          </a:prstGeom>
        </p:spPr>
      </p:pic>
      <p:sp>
        <p:nvSpPr>
          <p:cNvPr id="67587" name="TextBox 2"/>
          <p:cNvSpPr txBox="1">
            <a:spLocks noChangeArrowheads="1"/>
          </p:cNvSpPr>
          <p:nvPr/>
        </p:nvSpPr>
        <p:spPr bwMode="auto">
          <a:xfrm>
            <a:off x="1066800" y="0"/>
            <a:ext cx="746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0"/>
              <a:t>Cool Gas History of the Universe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86553" y="5417403"/>
            <a:ext cx="7247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Star formation ‘law’ =&gt; SFHU should be reflected in evolution of cool gas content of galaxies: source vs. sink</a:t>
            </a:r>
          </a:p>
        </p:txBody>
      </p:sp>
      <p:pic>
        <p:nvPicPr>
          <p:cNvPr id="22" name="Picture 21" descr="Screen Shot 2015-07-15 at 2.41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200"/>
            <a:ext cx="3962400" cy="2563563"/>
          </a:xfrm>
          <a:prstGeom prst="rect">
            <a:avLst/>
          </a:prstGeom>
        </p:spPr>
      </p:pic>
      <p:pic>
        <p:nvPicPr>
          <p:cNvPr id="24" name="Picture 2" descr="Screen Shot 2013-02-07 at 11.30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946400"/>
            <a:ext cx="231457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4038600" y="3154330"/>
            <a:ext cx="9779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solidFill>
                  <a:srgbClr val="0000FF"/>
                </a:solidFill>
              </a:rPr>
              <a:t>SF Law</a:t>
            </a:r>
          </a:p>
        </p:txBody>
      </p:sp>
      <p:cxnSp>
        <p:nvCxnSpPr>
          <p:cNvPr id="26" name="Straight Arrow Connector 4"/>
          <p:cNvCxnSpPr>
            <a:cxnSpLocks noChangeShapeType="1"/>
          </p:cNvCxnSpPr>
          <p:nvPr/>
        </p:nvCxnSpPr>
        <p:spPr bwMode="auto">
          <a:xfrm flipH="1">
            <a:off x="4953000" y="2590800"/>
            <a:ext cx="1079500" cy="609600"/>
          </a:xfrm>
          <a:prstGeom prst="straightConnector1">
            <a:avLst/>
          </a:prstGeom>
          <a:noFill/>
          <a:ln w="1905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12"/>
          <p:cNvCxnSpPr>
            <a:cxnSpLocks noChangeShapeType="1"/>
          </p:cNvCxnSpPr>
          <p:nvPr/>
        </p:nvCxnSpPr>
        <p:spPr bwMode="auto">
          <a:xfrm flipH="1" flipV="1">
            <a:off x="2971800" y="2533650"/>
            <a:ext cx="1231900" cy="666750"/>
          </a:xfrm>
          <a:prstGeom prst="straightConnector1">
            <a:avLst/>
          </a:prstGeom>
          <a:noFill/>
          <a:ln w="1905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2667000" y="3810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SFR</a:t>
            </a:r>
            <a:endParaRPr lang="en-US" sz="1800" b="0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4419600" y="45836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 smtClean="0"/>
              <a:t>M</a:t>
            </a:r>
            <a:r>
              <a:rPr lang="en-US" sz="1800" b="0" baseline="-25000" dirty="0" err="1" smtClean="0"/>
              <a:t>gas</a:t>
            </a:r>
            <a:endParaRPr lang="en-US" sz="1800" b="0" baseline="-250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-381000" y="3641725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0919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5-07-08 at 1.25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401" y="228600"/>
            <a:ext cx="3172799" cy="2231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88262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Redshift frontier: z &gt; 7</a:t>
            </a:r>
            <a:endParaRPr lang="en-US" dirty="0"/>
          </a:p>
        </p:txBody>
      </p:sp>
      <p:pic>
        <p:nvPicPr>
          <p:cNvPr id="8" name="Picture 7" descr="Screen Shot 2015-07-11 at 7.32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51316"/>
            <a:ext cx="2278320" cy="2110884"/>
          </a:xfrm>
          <a:prstGeom prst="rect">
            <a:avLst/>
          </a:prstGeom>
        </p:spPr>
      </p:pic>
      <p:pic>
        <p:nvPicPr>
          <p:cNvPr id="9" name="Picture 8" descr="Screen Shot 2015-07-11 at 7.28.58 AM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48200"/>
            <a:ext cx="3124200" cy="2000430"/>
          </a:xfrm>
          <a:prstGeom prst="rect">
            <a:avLst/>
          </a:prstGeom>
        </p:spPr>
      </p:pic>
      <p:pic>
        <p:nvPicPr>
          <p:cNvPr id="10" name="Picture 9" descr="Screen Shot 2015-07-11 at 7.28.47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633" y="4724400"/>
            <a:ext cx="2194367" cy="1905000"/>
          </a:xfrm>
          <a:prstGeom prst="rect">
            <a:avLst/>
          </a:prstGeom>
        </p:spPr>
      </p:pic>
      <p:pic>
        <p:nvPicPr>
          <p:cNvPr id="11" name="Picture 10" descr="Screen Shot 2015-07-11 at 7.26.16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80" y="2362200"/>
            <a:ext cx="2278320" cy="2187745"/>
          </a:xfrm>
          <a:prstGeom prst="rect">
            <a:avLst/>
          </a:prstGeom>
        </p:spPr>
      </p:pic>
      <p:pic>
        <p:nvPicPr>
          <p:cNvPr id="12" name="Picture 11" descr="Screen Shot 2015-07-11 at 7.25.53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365" y="2514600"/>
            <a:ext cx="3187627" cy="1765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000" y="625495"/>
            <a:ext cx="3352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/>
              <a:t>Quasar host z=7.0</a:t>
            </a:r>
          </a:p>
          <a:p>
            <a:pPr marL="342900" indent="-342900" algn="l">
              <a:buFont typeface="Arial"/>
              <a:buChar char="•"/>
            </a:pPr>
            <a:r>
              <a:rPr lang="en-US" sz="1800" b="0" dirty="0" smtClean="0"/>
              <a:t>Early, inhomogeneous enrichment IGM</a:t>
            </a:r>
          </a:p>
          <a:p>
            <a:pPr marL="342900" indent="-342900" algn="l">
              <a:buFont typeface="Arial"/>
              <a:buChar char="•"/>
            </a:pPr>
            <a:r>
              <a:rPr lang="en-US" sz="1800" b="0" dirty="0" smtClean="0"/>
              <a:t>Host redshift + </a:t>
            </a:r>
            <a:r>
              <a:rPr lang="en-US" sz="1800" b="0" dirty="0" smtClean="0"/>
              <a:t>DLA profile</a:t>
            </a:r>
            <a:r>
              <a:rPr lang="en-US" sz="1800" b="0" dirty="0" smtClean="0"/>
              <a:t> </a:t>
            </a:r>
            <a:r>
              <a:rPr lang="en-US" sz="1800" b="0" dirty="0" smtClean="0"/>
              <a:t>=&gt; neutral IGM</a:t>
            </a:r>
            <a:endParaRPr lang="en-US" sz="1800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3132892"/>
            <a:ext cx="3505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/>
              <a:t>Lyman Break galaxy z=7.1</a:t>
            </a:r>
          </a:p>
          <a:p>
            <a:pPr marL="342900" indent="-342900" algn="l">
              <a:buFont typeface="Arial"/>
              <a:buChar char="•"/>
            </a:pPr>
            <a:r>
              <a:rPr lang="en-US" sz="1800" b="0" dirty="0" smtClean="0"/>
              <a:t>Offset =&gt; satellite accretion?</a:t>
            </a:r>
            <a:endParaRPr lang="en-US" sz="1800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225580" y="4916797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/>
              <a:t>Lyman α emitter z=7.2 ?</a:t>
            </a:r>
          </a:p>
          <a:p>
            <a:pPr algn="l"/>
            <a:endParaRPr lang="en-US" sz="2000" b="0" dirty="0"/>
          </a:p>
        </p:txBody>
      </p:sp>
      <p:sp>
        <p:nvSpPr>
          <p:cNvPr id="16" name="TextBox 15"/>
          <p:cNvSpPr txBox="1"/>
          <p:nvPr/>
        </p:nvSpPr>
        <p:spPr>
          <a:xfrm>
            <a:off x="7315200" y="1600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 smtClean="0"/>
              <a:t>Venemans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ea</a:t>
            </a:r>
            <a:endParaRPr lang="en-US" sz="1800" b="0" dirty="0"/>
          </a:p>
        </p:txBody>
      </p:sp>
      <p:sp>
        <p:nvSpPr>
          <p:cNvPr id="17" name="TextBox 16"/>
          <p:cNvSpPr txBox="1"/>
          <p:nvPr/>
        </p:nvSpPr>
        <p:spPr>
          <a:xfrm>
            <a:off x="6248400" y="2590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 smtClean="0"/>
              <a:t>Maiolino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ea</a:t>
            </a:r>
            <a:endParaRPr lang="en-US" sz="1800" b="0" dirty="0"/>
          </a:p>
        </p:txBody>
      </p:sp>
      <p:sp>
        <p:nvSpPr>
          <p:cNvPr id="18" name="TextBox 17"/>
          <p:cNvSpPr txBox="1"/>
          <p:nvPr/>
        </p:nvSpPr>
        <p:spPr>
          <a:xfrm>
            <a:off x="5943600" y="46598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Ota </a:t>
            </a:r>
            <a:r>
              <a:rPr lang="en-US" sz="1800" b="0" dirty="0" err="1" smtClean="0"/>
              <a:t>ea</a:t>
            </a:r>
            <a:endParaRPr lang="en-US" sz="1800" b="0" dirty="0"/>
          </a:p>
        </p:txBody>
      </p:sp>
      <p:sp>
        <p:nvSpPr>
          <p:cNvPr id="2" name="TextBox 1"/>
          <p:cNvSpPr txBox="1"/>
          <p:nvPr/>
        </p:nvSpPr>
        <p:spPr>
          <a:xfrm>
            <a:off x="4648200" y="3886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rgbClr val="24E80D"/>
                </a:solidFill>
              </a:rPr>
              <a:t>[CII]</a:t>
            </a:r>
            <a:endParaRPr lang="en-US" sz="1800" b="0" dirty="0">
              <a:solidFill>
                <a:srgbClr val="24E8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381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d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161" y="51226"/>
            <a:ext cx="4492620" cy="41073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51226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[CII] Deep Fields (</a:t>
            </a:r>
            <a:r>
              <a:rPr lang="en-US" dirty="0" err="1" smtClean="0"/>
              <a:t>Aravena</a:t>
            </a:r>
            <a:r>
              <a:rPr lang="en-US" dirty="0" smtClean="0"/>
              <a:t> </a:t>
            </a:r>
            <a:r>
              <a:rPr lang="en-US" dirty="0" err="1" smtClean="0"/>
              <a:t>ea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200400" y="4419600"/>
            <a:ext cx="5791200" cy="2204244"/>
            <a:chOff x="3352800" y="4722290"/>
            <a:chExt cx="5562600" cy="1975644"/>
          </a:xfrm>
        </p:grpSpPr>
        <p:pic>
          <p:nvPicPr>
            <p:cNvPr id="7" name="Picture 6" descr="Bo13D5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4722290"/>
              <a:ext cx="5562600" cy="197564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096000" y="4800600"/>
              <a:ext cx="25146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0" dirty="0" smtClean="0"/>
                <a:t>LBG candidate z=6.4</a:t>
              </a:r>
              <a:endParaRPr lang="en-US" sz="1600" b="0" dirty="0"/>
            </a:p>
          </p:txBody>
        </p:sp>
      </p:grpSp>
      <p:pic>
        <p:nvPicPr>
          <p:cNvPr id="4" name="Picture 3" descr="udf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1791"/>
            <a:ext cx="3996094" cy="21478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" y="609600"/>
            <a:ext cx="457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ALMA 212 – </a:t>
            </a:r>
            <a:r>
              <a:rPr lang="en-US" sz="2000" b="0" dirty="0" smtClean="0"/>
              <a:t>272GHz </a:t>
            </a:r>
            <a:r>
              <a:rPr lang="en-US" sz="2000" b="0" dirty="0" smtClean="0"/>
              <a:t>([CII] z=6 to 8)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UDF 7 </a:t>
            </a:r>
            <a:r>
              <a:rPr lang="en-US" sz="2000" b="0" dirty="0" err="1" smtClean="0"/>
              <a:t>pointings</a:t>
            </a:r>
            <a:r>
              <a:rPr lang="en-US" sz="2000" b="0" dirty="0" smtClean="0"/>
              <a:t>, 1arcmin</a:t>
            </a:r>
            <a:r>
              <a:rPr lang="en-US" sz="2000" b="0" baseline="30000" dirty="0" smtClean="0"/>
              <a:t>2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err="1"/>
              <a:t>r</a:t>
            </a:r>
            <a:r>
              <a:rPr lang="en-US" sz="2000" b="0" dirty="0" err="1" smtClean="0"/>
              <a:t>ms</a:t>
            </a:r>
            <a:r>
              <a:rPr lang="en-US" sz="2000" b="0" dirty="0" smtClean="0"/>
              <a:t>(</a:t>
            </a:r>
            <a:r>
              <a:rPr lang="en-US" sz="2000" b="0" dirty="0" err="1" smtClean="0"/>
              <a:t>cont</a:t>
            </a:r>
            <a:r>
              <a:rPr lang="en-US" sz="2000" b="0" dirty="0" smtClean="0"/>
              <a:t>) = 12uJy/beam =&gt; 10M</a:t>
            </a:r>
            <a:r>
              <a:rPr lang="en-US" sz="2000" b="0" baseline="-25000" dirty="0" smtClean="0"/>
              <a:t>o</a:t>
            </a:r>
            <a:r>
              <a:rPr lang="en-US" sz="2000" b="0" dirty="0"/>
              <a:t> </a:t>
            </a:r>
            <a:r>
              <a:rPr lang="en-US" sz="2000" b="0" dirty="0" smtClean="0"/>
              <a:t>yr</a:t>
            </a:r>
            <a:r>
              <a:rPr lang="en-US" sz="2000" b="0" baseline="30000" dirty="0" smtClean="0"/>
              <a:t>-1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[CII] luminosities ~ 10  M</a:t>
            </a:r>
            <a:r>
              <a:rPr lang="en-US" sz="2000" b="0" baseline="-25000" dirty="0" smtClean="0"/>
              <a:t>o</a:t>
            </a:r>
            <a:r>
              <a:rPr lang="en-US" sz="2000" b="0" dirty="0" smtClean="0"/>
              <a:t> yr</a:t>
            </a:r>
            <a:r>
              <a:rPr lang="en-US" sz="2000" b="0" baseline="30000" dirty="0" smtClean="0"/>
              <a:t>-1</a:t>
            </a:r>
            <a:r>
              <a:rPr lang="en-US" sz="2000" b="0" dirty="0" smtClean="0"/>
              <a:t> </a:t>
            </a:r>
          </a:p>
          <a:p>
            <a:pPr algn="l"/>
            <a:endParaRPr lang="en-US" sz="2000" b="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4495800" y="2514600"/>
            <a:ext cx="2057400" cy="27155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7010400" y="1219200"/>
            <a:ext cx="457200" cy="336069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1683926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_MG_52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5400" y="762000"/>
            <a:ext cx="678180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0" dirty="0" smtClean="0">
                <a:solidFill>
                  <a:schemeClr val="bg1"/>
                </a:solidFill>
              </a:rPr>
              <a:t>[CII] 158um line: a new window on the high redshift Universe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>
                <a:solidFill>
                  <a:schemeClr val="bg1"/>
                </a:solidFill>
              </a:rPr>
              <a:t>Dynamics first galaxies 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>
                <a:solidFill>
                  <a:schemeClr val="bg1"/>
                </a:solidFill>
              </a:rPr>
              <a:t>Anatomy of early galaxy formation 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>
                <a:solidFill>
                  <a:schemeClr val="bg1"/>
                </a:solidFill>
              </a:rPr>
              <a:t>Rotation curves: in search of dark matter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>
                <a:solidFill>
                  <a:schemeClr val="bg1"/>
                </a:solidFill>
              </a:rPr>
              <a:t>Build up of ISM at z &gt; 5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>
                <a:solidFill>
                  <a:schemeClr val="bg1"/>
                </a:solidFill>
              </a:rPr>
              <a:t>Redshifts into </a:t>
            </a:r>
            <a:r>
              <a:rPr lang="en-US" b="0" dirty="0" err="1" smtClean="0">
                <a:solidFill>
                  <a:schemeClr val="bg1"/>
                </a:solidFill>
              </a:rPr>
              <a:t>reionization</a:t>
            </a:r>
            <a:r>
              <a:rPr lang="en-US" b="0" dirty="0" smtClean="0">
                <a:solidFill>
                  <a:schemeClr val="bg1"/>
                </a:solidFill>
              </a:rPr>
              <a:t> </a:t>
            </a:r>
            <a:r>
              <a:rPr lang="en-US" b="0" dirty="0">
                <a:solidFill>
                  <a:schemeClr val="bg1"/>
                </a:solidFill>
              </a:rPr>
              <a:t>(</a:t>
            </a:r>
            <a:r>
              <a:rPr lang="en-US" b="0" dirty="0" smtClean="0">
                <a:solidFill>
                  <a:schemeClr val="bg1"/>
                </a:solidFill>
              </a:rPr>
              <a:t>z &gt; 7)</a:t>
            </a:r>
            <a:endParaRPr lang="en-US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Text Box 2"/>
          <p:cNvSpPr txBox="1">
            <a:spLocks noChangeArrowheads="1"/>
          </p:cNvSpPr>
          <p:nvPr/>
        </p:nvSpPr>
        <p:spPr bwMode="auto">
          <a:xfrm>
            <a:off x="228600" y="0"/>
            <a:ext cx="533400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0" dirty="0" smtClean="0"/>
              <a:t>Gas mass: M</a:t>
            </a:r>
            <a:r>
              <a:rPr lang="en-US" sz="2800" b="0" dirty="0"/>
              <a:t>(H</a:t>
            </a:r>
            <a:r>
              <a:rPr lang="en-US" sz="2800" b="0" baseline="-25000" dirty="0"/>
              <a:t>2</a:t>
            </a:r>
            <a:r>
              <a:rPr lang="en-US" sz="2800" b="0" dirty="0"/>
              <a:t>) = </a:t>
            </a:r>
            <a:r>
              <a:rPr lang="en-US" sz="2800" b="0" dirty="0">
                <a:solidFill>
                  <a:srgbClr val="FF0000"/>
                </a:solidFill>
              </a:rPr>
              <a:t>α </a:t>
            </a:r>
            <a:r>
              <a:rPr lang="en-US" sz="2800" b="0" dirty="0"/>
              <a:t>L</a:t>
            </a:r>
            <a:r>
              <a:rPr lang="en-US" sz="2800" b="0" baseline="-25000" dirty="0"/>
              <a:t>CO(1-0</a:t>
            </a:r>
            <a:r>
              <a:rPr lang="en-US" sz="2800" b="0" baseline="-25000" dirty="0" smtClean="0"/>
              <a:t>)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1800" b="0" dirty="0" err="1" smtClean="0"/>
              <a:t>Bollatto</a:t>
            </a:r>
            <a:r>
              <a:rPr lang="en-US" sz="1800" b="0" dirty="0" smtClean="0"/>
              <a:t> ea. ARAA 2013</a:t>
            </a:r>
            <a:endParaRPr lang="en-US" sz="1800" b="0" dirty="0"/>
          </a:p>
        </p:txBody>
      </p:sp>
      <p:sp>
        <p:nvSpPr>
          <p:cNvPr id="114692" name="Text Box 3"/>
          <p:cNvSpPr txBox="1">
            <a:spLocks noChangeArrowheads="1"/>
          </p:cNvSpPr>
          <p:nvPr/>
        </p:nvSpPr>
        <p:spPr bwMode="auto">
          <a:xfrm>
            <a:off x="3124200" y="970374"/>
            <a:ext cx="364648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0" dirty="0"/>
              <a:t>Spirals: </a:t>
            </a:r>
            <a:r>
              <a:rPr lang="en-US" sz="2000" b="0" dirty="0" smtClean="0"/>
              <a:t>Self</a:t>
            </a:r>
            <a:r>
              <a:rPr lang="en-US" sz="2000" b="0" dirty="0"/>
              <a:t>-gravitating </a:t>
            </a:r>
            <a:r>
              <a:rPr lang="en-US" sz="2000" b="0" dirty="0" smtClean="0"/>
              <a:t>GMCs</a:t>
            </a:r>
            <a:r>
              <a:rPr lang="en-US" sz="2000" b="0" dirty="0" smtClean="0">
                <a:solidFill>
                  <a:srgbClr val="FF0000"/>
                </a:solidFill>
              </a:rPr>
              <a:t> </a:t>
            </a:r>
          </a:p>
          <a:p>
            <a:pPr lvl="1" algn="l" eaLnBrk="1" hangingPunct="1">
              <a:spcBef>
                <a:spcPct val="50000"/>
              </a:spcBef>
            </a:pPr>
            <a:r>
              <a:rPr lang="en-US" sz="2000" b="0" dirty="0">
                <a:solidFill>
                  <a:srgbClr val="FF0000"/>
                </a:solidFill>
              </a:rPr>
              <a:t>α</a:t>
            </a:r>
            <a:r>
              <a:rPr lang="en-US" sz="2000" b="0" baseline="-25000" dirty="0">
                <a:solidFill>
                  <a:srgbClr val="FF0000"/>
                </a:solidFill>
              </a:rPr>
              <a:t>CO</a:t>
            </a:r>
            <a:r>
              <a:rPr lang="en-US" sz="2000" b="0" dirty="0">
                <a:solidFill>
                  <a:srgbClr val="FF0000"/>
                </a:solidFill>
              </a:rPr>
              <a:t> ~ 4 M</a:t>
            </a:r>
            <a:r>
              <a:rPr lang="en-US" sz="2800" b="0" baseline="-25000" dirty="0">
                <a:solidFill>
                  <a:srgbClr val="FF0000"/>
                </a:solidFill>
              </a:rPr>
              <a:t>o</a:t>
            </a:r>
            <a:r>
              <a:rPr lang="en-US" sz="2000" b="0" dirty="0">
                <a:solidFill>
                  <a:srgbClr val="FF0000"/>
                </a:solidFill>
              </a:rPr>
              <a:t>/(K km/s pc</a:t>
            </a:r>
            <a:r>
              <a:rPr lang="en-US" sz="2000" b="0" baseline="30000" dirty="0">
                <a:solidFill>
                  <a:srgbClr val="FF0000"/>
                </a:solidFill>
              </a:rPr>
              <a:t>2</a:t>
            </a:r>
            <a:r>
              <a:rPr lang="en-US" sz="2000" b="0" dirty="0" smtClean="0">
                <a:solidFill>
                  <a:srgbClr val="FF0000"/>
                </a:solidFill>
              </a:rPr>
              <a:t>)  </a:t>
            </a:r>
            <a:endParaRPr lang="en-US" sz="2800" b="0" dirty="0">
              <a:solidFill>
                <a:srgbClr val="FF0000"/>
              </a:solidFill>
            </a:endParaRPr>
          </a:p>
        </p:txBody>
      </p:sp>
      <p:sp>
        <p:nvSpPr>
          <p:cNvPr id="114694" name="Text Box 3"/>
          <p:cNvSpPr txBox="1">
            <a:spLocks noChangeArrowheads="1"/>
          </p:cNvSpPr>
          <p:nvPr/>
        </p:nvSpPr>
        <p:spPr bwMode="auto">
          <a:xfrm>
            <a:off x="4800600" y="2560935"/>
            <a:ext cx="4343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0" dirty="0" smtClean="0"/>
              <a:t>Nuclear Starburst: </a:t>
            </a:r>
            <a:r>
              <a:rPr lang="en-US" sz="2000" b="0" dirty="0" smtClean="0">
                <a:solidFill>
                  <a:srgbClr val="000000"/>
                </a:solidFill>
              </a:rPr>
              <a:t>Rotating, dense nuclear disks. High pressure =&gt; more efficient converting gas to stars? </a:t>
            </a:r>
          </a:p>
          <a:p>
            <a:pPr lvl="1" algn="l" eaLnBrk="1" hangingPunct="1">
              <a:spcBef>
                <a:spcPct val="50000"/>
              </a:spcBef>
            </a:pPr>
            <a:r>
              <a:rPr lang="en-US" sz="2000" b="0" dirty="0" smtClean="0">
                <a:solidFill>
                  <a:srgbClr val="FF0000"/>
                </a:solidFill>
              </a:rPr>
              <a:t>α</a:t>
            </a:r>
            <a:r>
              <a:rPr lang="en-US" sz="2000" b="0" baseline="-25000" dirty="0" smtClean="0">
                <a:solidFill>
                  <a:srgbClr val="FF0000"/>
                </a:solidFill>
              </a:rPr>
              <a:t>CO</a:t>
            </a:r>
            <a:r>
              <a:rPr lang="en-US" sz="2000" b="0" dirty="0" smtClean="0">
                <a:solidFill>
                  <a:srgbClr val="FF0000"/>
                </a:solidFill>
              </a:rPr>
              <a:t>  </a:t>
            </a:r>
            <a:r>
              <a:rPr lang="en-US" sz="2000" b="0" dirty="0">
                <a:solidFill>
                  <a:srgbClr val="FF0000"/>
                </a:solidFill>
              </a:rPr>
              <a:t>~ </a:t>
            </a:r>
            <a:r>
              <a:rPr lang="en-US" sz="2000" b="0" dirty="0" smtClean="0">
                <a:solidFill>
                  <a:srgbClr val="FF0000"/>
                </a:solidFill>
              </a:rPr>
              <a:t>0.8</a:t>
            </a:r>
            <a:endParaRPr lang="en-US" sz="2000" b="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6621" y="2108200"/>
            <a:ext cx="4648200" cy="2084387"/>
            <a:chOff x="4495800" y="2438400"/>
            <a:chExt cx="4648200" cy="2084387"/>
          </a:xfrm>
        </p:grpSpPr>
        <p:pic>
          <p:nvPicPr>
            <p:cNvPr id="114690" name="Picture 5" descr="arp220-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2438400"/>
              <a:ext cx="2779713" cy="208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693" name="Text Box 5"/>
            <p:cNvSpPr txBox="1">
              <a:spLocks noChangeArrowheads="1"/>
            </p:cNvSpPr>
            <p:nvPr/>
          </p:nvSpPr>
          <p:spPr bwMode="auto">
            <a:xfrm>
              <a:off x="4495800" y="4125912"/>
              <a:ext cx="27432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0">
                  <a:solidFill>
                    <a:schemeClr val="bg1"/>
                  </a:solidFill>
                </a:rPr>
                <a:t>Downes + Solomon</a:t>
              </a:r>
            </a:p>
          </p:txBody>
        </p:sp>
        <p:pic>
          <p:nvPicPr>
            <p:cNvPr id="114701" name="Picture 13" descr="Screen shot 2012-01-24 at 10.47.52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3725" y="2598737"/>
              <a:ext cx="2200275" cy="1725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4702" name="Straight Connector 20"/>
            <p:cNvCxnSpPr>
              <a:cxnSpLocks noChangeShapeType="1"/>
            </p:cNvCxnSpPr>
            <p:nvPr/>
          </p:nvCxnSpPr>
          <p:spPr bwMode="auto">
            <a:xfrm flipV="1">
              <a:off x="6019800" y="2598737"/>
              <a:ext cx="1219200" cy="75406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703" name="Straight Connector 21"/>
            <p:cNvCxnSpPr>
              <a:cxnSpLocks noChangeShapeType="1"/>
            </p:cNvCxnSpPr>
            <p:nvPr/>
          </p:nvCxnSpPr>
          <p:spPr bwMode="auto">
            <a:xfrm>
              <a:off x="6172200" y="3657600"/>
              <a:ext cx="1066800" cy="6667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706" name="Straight Arrow Connector 26"/>
            <p:cNvCxnSpPr>
              <a:cxnSpLocks noChangeShapeType="1"/>
            </p:cNvCxnSpPr>
            <p:nvPr/>
          </p:nvCxnSpPr>
          <p:spPr bwMode="auto">
            <a:xfrm>
              <a:off x="7341821" y="4191000"/>
              <a:ext cx="609600" cy="1587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4707" name="TextBox 29"/>
            <p:cNvSpPr txBox="1">
              <a:spLocks noChangeArrowheads="1"/>
            </p:cNvSpPr>
            <p:nvPr/>
          </p:nvSpPr>
          <p:spPr bwMode="auto">
            <a:xfrm>
              <a:off x="7265621" y="3821112"/>
              <a:ext cx="8382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 dirty="0">
                  <a:solidFill>
                    <a:srgbClr val="FF0000"/>
                  </a:solidFill>
                </a:rPr>
                <a:t>0.5kpc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770687" y="76200"/>
            <a:ext cx="2068513" cy="2157101"/>
            <a:chOff x="6626807" y="691630"/>
            <a:chExt cx="1778000" cy="1958975"/>
          </a:xfrm>
        </p:grpSpPr>
        <p:pic>
          <p:nvPicPr>
            <p:cNvPr id="114689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6" t="18629" r="80009" b="6882"/>
            <a:stretch>
              <a:fillRect/>
            </a:stretch>
          </p:blipFill>
          <p:spPr bwMode="auto">
            <a:xfrm>
              <a:off x="6626807" y="691630"/>
              <a:ext cx="1778000" cy="195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4705" name="Straight Arrow Connector 25"/>
            <p:cNvCxnSpPr>
              <a:cxnSpLocks noChangeShapeType="1"/>
            </p:cNvCxnSpPr>
            <p:nvPr/>
          </p:nvCxnSpPr>
          <p:spPr bwMode="auto">
            <a:xfrm>
              <a:off x="7185607" y="2595043"/>
              <a:ext cx="609600" cy="1587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4708" name="TextBox 30"/>
            <p:cNvSpPr txBox="1">
              <a:spLocks noChangeArrowheads="1"/>
            </p:cNvSpPr>
            <p:nvPr/>
          </p:nvSpPr>
          <p:spPr bwMode="auto">
            <a:xfrm>
              <a:off x="7084007" y="2228330"/>
              <a:ext cx="8382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rgbClr val="FF0000"/>
                  </a:solidFill>
                </a:rPr>
                <a:t>10kpc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11579" y="4572000"/>
            <a:ext cx="825622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b="0" dirty="0" smtClean="0"/>
              <a:t>Other methods to derive  </a:t>
            </a:r>
            <a:r>
              <a:rPr lang="en-US" b="0" dirty="0" err="1" smtClean="0"/>
              <a:t>M</a:t>
            </a:r>
            <a:r>
              <a:rPr lang="en-US" b="0" baseline="-25000" dirty="0" err="1" smtClean="0"/>
              <a:t>gas</a:t>
            </a:r>
            <a:r>
              <a:rPr lang="en-US" b="0" baseline="-25000" dirty="0" smtClean="0"/>
              <a:t> </a:t>
            </a:r>
            <a:r>
              <a:rPr lang="en-US" b="0" dirty="0" smtClean="0"/>
              <a:t>at high z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Observe FIR + Dust-to-gas ratio (</a:t>
            </a:r>
            <a:r>
              <a:rPr lang="en-US" sz="2000" b="0" dirty="0" err="1" smtClean="0"/>
              <a:t>metalicity</a:t>
            </a:r>
            <a:r>
              <a:rPr lang="en-US" sz="2000" b="0" dirty="0" smtClean="0"/>
              <a:t> dependent; </a:t>
            </a:r>
            <a:r>
              <a:rPr lang="en-US" sz="2000" b="0" dirty="0" err="1" smtClean="0"/>
              <a:t>Scoville</a:t>
            </a:r>
            <a:r>
              <a:rPr lang="en-US" sz="2000" b="0" dirty="0" smtClean="0"/>
              <a:t>; </a:t>
            </a:r>
            <a:r>
              <a:rPr lang="en-US" sz="2000" b="0" dirty="0" err="1" smtClean="0"/>
              <a:t>Magdis</a:t>
            </a:r>
            <a:r>
              <a:rPr lang="en-US" sz="2000" b="0" dirty="0" smtClean="0"/>
              <a:t>)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Observe SFR + Star formation laws (</a:t>
            </a:r>
            <a:r>
              <a:rPr lang="en-US" sz="2000" b="0" dirty="0" err="1" smtClean="0"/>
              <a:t>Genzel</a:t>
            </a:r>
            <a:r>
              <a:rPr lang="en-US" sz="2000" b="0" dirty="0" smtClean="0"/>
              <a:t>)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err="1" smtClean="0"/>
              <a:t>Radiative</a:t>
            </a:r>
            <a:r>
              <a:rPr lang="en-US" sz="2000" b="0" dirty="0" smtClean="0"/>
              <a:t> transfer modeling (</a:t>
            </a:r>
            <a:r>
              <a:rPr lang="en-US" sz="2000" b="0" dirty="0" err="1" smtClean="0"/>
              <a:t>Ivison</a:t>
            </a:r>
            <a:r>
              <a:rPr lang="en-US" sz="2000" b="0" dirty="0" smtClean="0"/>
              <a:t>)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CO advantages: gas tracer, dynamics;  disadvantage: observing time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9070023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152400" y="1407617"/>
            <a:ext cx="5029200" cy="41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b="0" dirty="0" smtClean="0">
                <a:solidFill>
                  <a:schemeClr val="bg1"/>
                </a:solidFill>
              </a:rPr>
              <a:t>80x </a:t>
            </a:r>
            <a:r>
              <a:rPr lang="en-US" b="0" dirty="0">
                <a:solidFill>
                  <a:schemeClr val="bg1"/>
                </a:solidFill>
              </a:rPr>
              <a:t>Bandwidth (8 GHz, full stokes),  with 4000 channels</a:t>
            </a:r>
          </a:p>
          <a:p>
            <a:pPr algn="l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 5x frequency coverage (continuous 1 to 50 GHz)</a:t>
            </a:r>
          </a:p>
          <a:p>
            <a:pPr algn="l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 10x continuum sensitivity (&lt;1uJy)</a:t>
            </a:r>
          </a:p>
          <a:p>
            <a:pPr algn="l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 Spatial resolution ~ 40mas at 43 </a:t>
            </a:r>
            <a:r>
              <a:rPr lang="en-US" b="0" dirty="0" smtClean="0">
                <a:solidFill>
                  <a:schemeClr val="bg1"/>
                </a:solidFill>
              </a:rPr>
              <a:t>GHz</a:t>
            </a:r>
            <a:endParaRPr lang="en-US" b="0" dirty="0"/>
          </a:p>
          <a:p>
            <a:pPr algn="l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 </a:t>
            </a:r>
            <a:r>
              <a:rPr lang="en-US" b="0" dirty="0" smtClean="0">
                <a:solidFill>
                  <a:schemeClr val="bg1"/>
                </a:solidFill>
              </a:rPr>
              <a:t>30</a:t>
            </a:r>
            <a:r>
              <a:rPr lang="en-US" b="0" dirty="0">
                <a:solidFill>
                  <a:schemeClr val="bg1"/>
                </a:solidFill>
              </a:rPr>
              <a:t>% FBW, </a:t>
            </a:r>
            <a:r>
              <a:rPr lang="en-US" b="0" dirty="0" err="1">
                <a:solidFill>
                  <a:schemeClr val="bg1"/>
                </a:solidFill>
              </a:rPr>
              <a:t>ie</a:t>
            </a:r>
            <a:r>
              <a:rPr lang="en-US" b="0" dirty="0">
                <a:solidFill>
                  <a:schemeClr val="bg1"/>
                </a:solidFill>
              </a:rPr>
              <a:t>. 19 to 27 GHz </a:t>
            </a:r>
            <a:r>
              <a:rPr lang="en-US" b="0" dirty="0" smtClean="0">
                <a:solidFill>
                  <a:schemeClr val="bg1"/>
                </a:solidFill>
              </a:rPr>
              <a:t> =&gt; CO1</a:t>
            </a:r>
            <a:r>
              <a:rPr lang="en-US" b="0" dirty="0">
                <a:solidFill>
                  <a:schemeClr val="bg1"/>
                </a:solidFill>
              </a:rPr>
              <a:t>-0 at z=3.2 to </a:t>
            </a:r>
            <a:r>
              <a:rPr lang="en-US" b="0" dirty="0" smtClean="0">
                <a:solidFill>
                  <a:schemeClr val="bg1"/>
                </a:solidFill>
              </a:rPr>
              <a:t>5.0 </a:t>
            </a:r>
            <a:r>
              <a:rPr lang="en-US" b="0" dirty="0">
                <a:solidFill>
                  <a:schemeClr val="bg1"/>
                </a:solidFill>
              </a:rPr>
              <a:t>=&gt; large cosmic volume searches for molecular gas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152400"/>
            <a:ext cx="548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solidFill>
                  <a:schemeClr val="bg1"/>
                </a:solidFill>
              </a:rPr>
              <a:t>Cool gas in galaxies: new age</a:t>
            </a:r>
          </a:p>
          <a:p>
            <a:r>
              <a:rPr lang="en-US" sz="2800" b="0" dirty="0" smtClean="0">
                <a:solidFill>
                  <a:schemeClr val="bg1"/>
                </a:solidFill>
              </a:rPr>
              <a:t>Karl </a:t>
            </a:r>
            <a:r>
              <a:rPr lang="en-US" sz="2800" b="0" dirty="0">
                <a:solidFill>
                  <a:schemeClr val="bg1"/>
                </a:solidFill>
              </a:rPr>
              <a:t>G. </a:t>
            </a:r>
            <a:r>
              <a:rPr lang="en-US" sz="2800" b="0" dirty="0" err="1">
                <a:solidFill>
                  <a:schemeClr val="bg1"/>
                </a:solidFill>
              </a:rPr>
              <a:t>Jansky</a:t>
            </a:r>
            <a:r>
              <a:rPr lang="en-US" sz="2800" b="0" dirty="0">
                <a:solidFill>
                  <a:schemeClr val="bg1"/>
                </a:solidFill>
              </a:rPr>
              <a:t> Very Large Array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MA_NRAO_padilla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152400" y="76200"/>
            <a:ext cx="815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sz="2800" b="0" dirty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Atacama Large </a:t>
            </a:r>
            <a:r>
              <a:rPr lang="en-US" sz="2800" b="0" dirty="0" err="1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Milllimeter</a:t>
            </a:r>
            <a:r>
              <a:rPr lang="en-US" sz="2800" b="0" dirty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 Array</a:t>
            </a:r>
            <a:endParaRPr lang="en-US" sz="2000" b="0" dirty="0">
              <a:solidFill>
                <a:srgbClr val="00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30724" name="TextBox 7"/>
          <p:cNvSpPr txBox="1">
            <a:spLocks noChangeArrowheads="1"/>
          </p:cNvSpPr>
          <p:nvPr/>
        </p:nvSpPr>
        <p:spPr bwMode="auto">
          <a:xfrm>
            <a:off x="138101" y="725208"/>
            <a:ext cx="44958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Font typeface="Arial" charset="0"/>
              <a:buChar char="•"/>
            </a:pPr>
            <a:r>
              <a:rPr lang="en-US" sz="2000" b="0" dirty="0">
                <a:solidFill>
                  <a:srgbClr val="000000"/>
                </a:solidFill>
                <a:cs typeface="Arial Unicode MS" charset="0"/>
              </a:rPr>
              <a:t> High sensitivity array = 54x12m</a:t>
            </a:r>
          </a:p>
          <a:p>
            <a:pPr algn="l">
              <a:spcBef>
                <a:spcPct val="50000"/>
              </a:spcBef>
              <a:buFont typeface="Arial" charset="0"/>
              <a:buChar char="•"/>
            </a:pPr>
            <a:r>
              <a:rPr lang="en-US" sz="2000" b="0" dirty="0">
                <a:solidFill>
                  <a:srgbClr val="000000"/>
                </a:solidFill>
                <a:cs typeface="Arial Unicode MS" charset="0"/>
              </a:rPr>
              <a:t> Wide field imaging array = 12x7m </a:t>
            </a:r>
          </a:p>
          <a:p>
            <a:pPr algn="l">
              <a:spcBef>
                <a:spcPct val="50000"/>
              </a:spcBef>
              <a:buFont typeface="Arial" charset="0"/>
              <a:buChar char="•"/>
            </a:pPr>
            <a:r>
              <a:rPr lang="en-US" sz="2000" b="0" dirty="0">
                <a:solidFill>
                  <a:srgbClr val="000000"/>
                </a:solidFill>
                <a:cs typeface="Arial Unicode MS" charset="0"/>
              </a:rPr>
              <a:t> Frequencies = 80 GHz to 900 GHz</a:t>
            </a:r>
          </a:p>
          <a:p>
            <a:pPr algn="l">
              <a:spcBef>
                <a:spcPct val="50000"/>
              </a:spcBef>
              <a:buFont typeface="Arial" charset="0"/>
              <a:buChar char="•"/>
            </a:pPr>
            <a:r>
              <a:rPr lang="en-US" sz="2000" b="0" dirty="0">
                <a:solidFill>
                  <a:srgbClr val="000000"/>
                </a:solidFill>
                <a:cs typeface="Arial Unicode MS" charset="0"/>
              </a:rPr>
              <a:t> Resolution =  20mas at 800 GHz</a:t>
            </a:r>
          </a:p>
          <a:p>
            <a:pPr algn="l">
              <a:spcBef>
                <a:spcPct val="50000"/>
              </a:spcBef>
              <a:buFont typeface="Arial" charset="0"/>
              <a:buChar char="•"/>
            </a:pPr>
            <a:r>
              <a:rPr lang="en-US" sz="2000" b="0" dirty="0">
                <a:solidFill>
                  <a:srgbClr val="000000"/>
                </a:solidFill>
                <a:cs typeface="Arial Unicode MS" charset="0"/>
              </a:rPr>
              <a:t> Sensitivity = 13uJy in 1hr at 230GHz</a:t>
            </a:r>
          </a:p>
        </p:txBody>
      </p:sp>
      <p:sp>
        <p:nvSpPr>
          <p:cNvPr id="30725" name="TextBox 7"/>
          <p:cNvSpPr txBox="1">
            <a:spLocks noChangeArrowheads="1"/>
          </p:cNvSpPr>
          <p:nvPr/>
        </p:nvSpPr>
        <p:spPr bwMode="auto">
          <a:xfrm>
            <a:off x="76200" y="3276600"/>
            <a:ext cx="899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>
                <a:solidFill>
                  <a:srgbClr val="000000"/>
                </a:solidFill>
              </a:rPr>
              <a:t>ALMA + JVLA represent an order of magnitude, or more, improvement in observational capabilities from 1 GHz to 1 THz!</a:t>
            </a:r>
          </a:p>
        </p:txBody>
      </p:sp>
      <p:sp>
        <p:nvSpPr>
          <p:cNvPr id="30726" name="TextBox 1"/>
          <p:cNvSpPr txBox="1">
            <a:spLocks noChangeArrowheads="1"/>
          </p:cNvSpPr>
          <p:nvPr/>
        </p:nvSpPr>
        <p:spPr bwMode="auto">
          <a:xfrm>
            <a:off x="5257800" y="114300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0" dirty="0">
                <a:solidFill>
                  <a:srgbClr val="000000"/>
                </a:solidFill>
              </a:rPr>
              <a:t>&gt; 10</a:t>
            </a:r>
            <a:r>
              <a:rPr lang="en-US" b="0" baseline="30000" dirty="0">
                <a:solidFill>
                  <a:srgbClr val="000000"/>
                </a:solidFill>
              </a:rPr>
              <a:t>2</a:t>
            </a:r>
            <a:r>
              <a:rPr lang="en-US" b="0" dirty="0">
                <a:solidFill>
                  <a:srgbClr val="000000"/>
                </a:solidFill>
              </a:rPr>
              <a:t> times more sensitive than </a:t>
            </a:r>
            <a:r>
              <a:rPr lang="en-US" b="0" dirty="0" smtClean="0">
                <a:solidFill>
                  <a:srgbClr val="000000"/>
                </a:solidFill>
              </a:rPr>
              <a:t>pervious </a:t>
            </a:r>
            <a:r>
              <a:rPr lang="en-US" b="0" dirty="0" err="1">
                <a:solidFill>
                  <a:srgbClr val="000000"/>
                </a:solidFill>
              </a:rPr>
              <a:t>submm</a:t>
            </a:r>
            <a:r>
              <a:rPr lang="en-US" b="0" dirty="0">
                <a:solidFill>
                  <a:srgbClr val="000000"/>
                </a:solidFill>
              </a:rPr>
              <a:t> arrays!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 descr="droppedImag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99" y="1076622"/>
            <a:ext cx="8756675" cy="438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9330" name="AutoShape 2"/>
          <p:cNvSpPr>
            <a:spLocks/>
          </p:cNvSpPr>
          <p:nvPr/>
        </p:nvSpPr>
        <p:spPr bwMode="auto">
          <a:xfrm>
            <a:off x="69205" y="174129"/>
            <a:ext cx="8974336" cy="33932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CE8B5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2000" dirty="0"/>
              <a:t>complementarity of different frequency bands</a:t>
            </a:r>
            <a:endParaRPr lang="en-US" sz="3200" dirty="0"/>
          </a:p>
        </p:txBody>
      </p:sp>
      <p:sp>
        <p:nvSpPr>
          <p:cNvPr id="99331" name="AutoShape 3"/>
          <p:cNvSpPr>
            <a:spLocks/>
          </p:cNvSpPr>
          <p:nvPr/>
        </p:nvSpPr>
        <p:spPr bwMode="auto">
          <a:xfrm>
            <a:off x="6583412" y="5680323"/>
            <a:ext cx="2273722" cy="2768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pPr algn="l"/>
            <a:endParaRPr lang="en-US" b="0" dirty="0"/>
          </a:p>
        </p:txBody>
      </p:sp>
      <p:sp>
        <p:nvSpPr>
          <p:cNvPr id="99332" name="AutoShape 4"/>
          <p:cNvSpPr>
            <a:spLocks/>
          </p:cNvSpPr>
          <p:nvPr/>
        </p:nvSpPr>
        <p:spPr bwMode="auto">
          <a:xfrm>
            <a:off x="946547" y="838200"/>
            <a:ext cx="3145482" cy="2768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pPr algn="l"/>
            <a:r>
              <a:rPr lang="en-US" sz="1400" b="0" dirty="0"/>
              <a:t>redshift coverage and detections: CO lines</a:t>
            </a:r>
            <a:endParaRPr lang="en-US" b="0" dirty="0"/>
          </a:p>
        </p:txBody>
      </p:sp>
      <p:sp>
        <p:nvSpPr>
          <p:cNvPr id="99333" name="AutoShape 5"/>
          <p:cNvSpPr>
            <a:spLocks/>
          </p:cNvSpPr>
          <p:nvPr/>
        </p:nvSpPr>
        <p:spPr bwMode="auto">
          <a:xfrm>
            <a:off x="5206008" y="842665"/>
            <a:ext cx="3274963" cy="2768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pPr algn="l"/>
            <a:r>
              <a:rPr lang="en-US" sz="1400" b="0" dirty="0"/>
              <a:t>redshift coverage and detections: other lines</a:t>
            </a:r>
            <a:endParaRPr lang="en-US" b="0" dirty="0"/>
          </a:p>
        </p:txBody>
      </p:sp>
      <p:sp>
        <p:nvSpPr>
          <p:cNvPr id="2" name="TextBox 1"/>
          <p:cNvSpPr txBox="1"/>
          <p:nvPr/>
        </p:nvSpPr>
        <p:spPr>
          <a:xfrm>
            <a:off x="946547" y="4191000"/>
            <a:ext cx="1491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rgbClr val="660066"/>
                </a:solidFill>
              </a:rPr>
              <a:t>JVLA – cm </a:t>
            </a:r>
            <a:endParaRPr lang="en-US" sz="1800" b="0" dirty="0">
              <a:solidFill>
                <a:srgbClr val="66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5999" y="2133600"/>
            <a:ext cx="190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rgbClr val="008000"/>
                </a:solidFill>
              </a:rPr>
              <a:t>ALMA – </a:t>
            </a:r>
            <a:r>
              <a:rPr lang="en-US" sz="1800" b="0" dirty="0" err="1" smtClean="0">
                <a:solidFill>
                  <a:srgbClr val="008000"/>
                </a:solidFill>
              </a:rPr>
              <a:t>submm</a:t>
            </a:r>
            <a:r>
              <a:rPr lang="en-US" sz="1800" b="0" dirty="0" smtClean="0">
                <a:solidFill>
                  <a:srgbClr val="008000"/>
                </a:solidFill>
              </a:rPr>
              <a:t> </a:t>
            </a:r>
            <a:endParaRPr lang="en-US" sz="1800" b="0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5486400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Note: low J key to total mass determination =&gt; JVLA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284134038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39327</TotalTime>
  <Words>3344</Words>
  <Application>Microsoft Macintosh PowerPoint</Application>
  <PresentationFormat>On-screen Show (4:3)</PresentationFormat>
  <Paragraphs>465</Paragraphs>
  <Slides>52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Valued Gateway Client</dc:creator>
  <cp:lastModifiedBy>Chris Carilli</cp:lastModifiedBy>
  <cp:revision>723</cp:revision>
  <cp:lastPrinted>2015-07-14T15:19:48Z</cp:lastPrinted>
  <dcterms:created xsi:type="dcterms:W3CDTF">2012-05-28T12:34:36Z</dcterms:created>
  <dcterms:modified xsi:type="dcterms:W3CDTF">2015-07-20T15:46:36Z</dcterms:modified>
</cp:coreProperties>
</file>