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gif" ContentType="video/unknown"/>
  <Default Extension="mo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3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781" r:id="rId2"/>
    <p:sldId id="1002" r:id="rId3"/>
    <p:sldId id="842" r:id="rId4"/>
    <p:sldId id="1038" r:id="rId5"/>
    <p:sldId id="877" r:id="rId6"/>
    <p:sldId id="1036" r:id="rId7"/>
    <p:sldId id="1018" r:id="rId8"/>
    <p:sldId id="1032" r:id="rId9"/>
    <p:sldId id="1020" r:id="rId10"/>
    <p:sldId id="999" r:id="rId11"/>
    <p:sldId id="1023" r:id="rId12"/>
    <p:sldId id="1037" r:id="rId13"/>
    <p:sldId id="954" r:id="rId14"/>
    <p:sldId id="841" r:id="rId15"/>
    <p:sldId id="824" r:id="rId16"/>
    <p:sldId id="1015" r:id="rId17"/>
    <p:sldId id="1007" r:id="rId18"/>
    <p:sldId id="960" r:id="rId19"/>
    <p:sldId id="823" r:id="rId20"/>
    <p:sldId id="1027" r:id="rId21"/>
    <p:sldId id="1028" r:id="rId22"/>
    <p:sldId id="838" r:id="rId23"/>
    <p:sldId id="839" r:id="rId24"/>
    <p:sldId id="825" r:id="rId25"/>
    <p:sldId id="1039" r:id="rId26"/>
    <p:sldId id="947" r:id="rId27"/>
    <p:sldId id="998" r:id="rId28"/>
    <p:sldId id="993" r:id="rId29"/>
    <p:sldId id="1040" r:id="rId30"/>
    <p:sldId id="948" r:id="rId31"/>
    <p:sldId id="944" r:id="rId32"/>
    <p:sldId id="1033" r:id="rId33"/>
    <p:sldId id="1034" r:id="rId34"/>
    <p:sldId id="1035" r:id="rId35"/>
    <p:sldId id="1010" r:id="rId36"/>
    <p:sldId id="966" r:id="rId37"/>
    <p:sldId id="1043" r:id="rId38"/>
    <p:sldId id="1044" r:id="rId39"/>
    <p:sldId id="1011" r:id="rId40"/>
    <p:sldId id="989" r:id="rId41"/>
    <p:sldId id="1046" r:id="rId42"/>
    <p:sldId id="1030" r:id="rId43"/>
    <p:sldId id="1031" r:id="rId44"/>
    <p:sldId id="880" r:id="rId45"/>
    <p:sldId id="997" r:id="rId46"/>
    <p:sldId id="1045" r:id="rId47"/>
    <p:sldId id="1019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E10"/>
    <a:srgbClr val="F40090"/>
    <a:srgbClr val="F4003B"/>
    <a:srgbClr val="0F5BEC"/>
    <a:srgbClr val="229EEA"/>
    <a:srgbClr val="EA5A1A"/>
    <a:srgbClr val="29AEB4"/>
    <a:srgbClr val="43FF0D"/>
    <a:srgbClr val="EC00FF"/>
    <a:srgbClr val="F40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97" autoAdjust="0"/>
    <p:restoredTop sz="97773" autoAdjust="0"/>
  </p:normalViewPr>
  <p:slideViewPr>
    <p:cSldViewPr snapToObjects="1">
      <p:cViewPr>
        <p:scale>
          <a:sx n="94" d="100"/>
          <a:sy n="94" d="100"/>
        </p:scale>
        <p:origin x="-94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1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C0EC2D77-1F82-A848-BF22-F8C92AA0B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4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fld id="{5285E6CE-FED2-E045-9577-4E5D0F7D8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45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D83BCE48-1BB9-EF46-86A6-0819711F431C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</a:t>
            </a:fld>
            <a:endParaRPr lang="en-US">
              <a:latin typeface="Symbol" charset="2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A514D4-1481-C941-9DDC-47ACDAA08064}" type="slidenum">
              <a:rPr lang="en-US"/>
              <a:pPr/>
              <a:t>18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8EED6B-0E76-C246-838D-1191EEEBA782}" type="slidenum">
              <a:rPr lang="en-US"/>
              <a:pPr/>
              <a:t>20</a:t>
            </a:fld>
            <a:endParaRPr lang="en-US"/>
          </a:p>
        </p:txBody>
      </p:sp>
      <p:sp>
        <p:nvSpPr>
          <p:cNvPr id="64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4F8F3F-AB5E-5D41-804B-D72450A338DF}" type="slidenum">
              <a:rPr lang="en-US"/>
              <a:pPr/>
              <a:t>21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8003AE-B3C9-1B4D-8133-8DA72ABB5D10}" type="slidenum">
              <a:rPr lang="en-US"/>
              <a:pPr/>
              <a:t>22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042F62-A35E-8D48-8481-98E29CA9925F}" type="slidenum">
              <a:rPr lang="en-US"/>
              <a:pPr/>
              <a:t>23</a:t>
            </a:fld>
            <a:endParaRPr 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24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967A39-67AE-A444-967D-6AFE77A5D7DC}" type="slidenum">
              <a:rPr lang="en-US"/>
              <a:pPr/>
              <a:t>25</a:t>
            </a:fld>
            <a:endParaRPr lang="en-US"/>
          </a:p>
        </p:txBody>
      </p:sp>
      <p:sp>
        <p:nvSpPr>
          <p:cNvPr id="1013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13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26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C2065-FE47-E74A-A879-52667428F8F6}" type="slidenum">
              <a:rPr lang="en-US"/>
              <a:pPr/>
              <a:t>27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703263"/>
            <a:ext cx="4591050" cy="3443287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7688"/>
            <a:ext cx="5035550" cy="40767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31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320F49-3612-0C4C-93B2-9041EC33BAE9}" type="slidenum">
              <a:rPr lang="en-US"/>
              <a:pPr/>
              <a:t>3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80BF7B-1413-6345-9103-D34B4130AE90}" type="slidenum">
              <a:rPr lang="en-US"/>
              <a:pPr/>
              <a:t>42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44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45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2AF9A-730D-3C41-B5EE-1D36E79EE12A}" type="slidenum">
              <a:rPr lang="en-US"/>
              <a:pPr/>
              <a:t>47</a:t>
            </a:fld>
            <a:endParaRPr lang="en-US"/>
          </a:p>
        </p:txBody>
      </p:sp>
      <p:sp>
        <p:nvSpPr>
          <p:cNvPr id="1341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99C2D-F398-F44C-AFF3-9DCE5649D7EF}" type="slidenum">
              <a:rPr lang="en-US"/>
              <a:pPr/>
              <a:t>5</a:t>
            </a:fld>
            <a:endParaRPr lang="en-US"/>
          </a:p>
        </p:txBody>
      </p:sp>
      <p:sp>
        <p:nvSpPr>
          <p:cNvPr id="839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5F188E-2522-AE42-B8AA-3A3F2C88CF5D}" type="slidenum">
              <a:rPr lang="en-US"/>
              <a:pPr/>
              <a:t>6</a:t>
            </a:fld>
            <a:endParaRPr lang="en-US"/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522DC5-1105-6E41-9255-690FAAB92EA7}" type="slidenum">
              <a:rPr lang="en-US"/>
              <a:pPr/>
              <a:t>7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E315D-8D78-0D49-81A6-3F0911838A4D}" type="slidenum">
              <a:rPr lang="en-US"/>
              <a:pPr/>
              <a:t>9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DC107F-A219-3949-877B-D5A0F0E9BE28}" type="slidenum">
              <a:rPr lang="en-US"/>
              <a:pPr/>
              <a:t>10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0BE37-7C9E-624E-983C-5E24101638EE}" type="slidenum">
              <a:rPr lang="en-US"/>
              <a:pPr/>
              <a:t>11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D6C05-1493-8A49-BFEA-D06FA0E2F00C}" type="slidenum">
              <a:rPr lang="en-US"/>
              <a:pPr/>
              <a:t>12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8F4A2-7C4F-8644-8DB5-1FDA31203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6EE56-A6B1-834E-8CE5-7E67E9929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9659-AA7D-8345-BFDD-1D3A5498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F80CD-9B26-EB42-9E1D-10B1181C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BA38A-892C-2940-9CC6-2FB42681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525EE-1574-0A43-90C5-BD4E6736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D586D-9899-DD46-AA53-157047B42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D771-1CC6-A943-B1E8-549A2EEC5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CFEE3-DB4E-4C49-8B3C-93153B1B1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22CC1-917D-7047-B59C-4AA1AB5FE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45E9-AD86-4B4D-A6A0-BC52199FE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EB960-0A6B-E549-8AE0-D9A06902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E319A-5358-5F47-893B-05F4A8A1A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>
              <a:defRPr/>
            </a:pPr>
            <a:fld id="{CC598629-E3F2-AE4F-8F79-9F5C751C1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2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microsoft.com/office/2007/relationships/hdphoto" Target="../media/hdphoto1.wdp"/><Relationship Id="rId5" Type="http://schemas.openxmlformats.org/officeDocument/2006/relationships/image" Target="../media/image16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35.png"/><Relationship Id="rId1" Type="http://schemas.microsoft.com/office/2007/relationships/media" Target="file://localhost/Users/ccarilli/TALKS/EOR/Vir_A-short.AVI" TargetMode="External"/><Relationship Id="rId2" Type="http://schemas.openxmlformats.org/officeDocument/2006/relationships/video" Target="file://localhost/Users/ccarilli/TALKS/EOR/Vir_A-short.AVI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46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54.emf"/><Relationship Id="rId5" Type="http://schemas.openxmlformats.org/officeDocument/2006/relationships/image" Target="../media/image1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jpg"/><Relationship Id="rId5" Type="http://schemas.openxmlformats.org/officeDocument/2006/relationships/image" Target="../media/image72.jpg"/><Relationship Id="rId6" Type="http://schemas.openxmlformats.org/officeDocument/2006/relationships/image" Target="../media/image73.jpg"/><Relationship Id="rId7" Type="http://schemas.openxmlformats.org/officeDocument/2006/relationships/image" Target="../media/image74.jpg"/><Relationship Id="rId8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7.png"/><Relationship Id="rId1" Type="http://schemas.microsoft.com/office/2007/relationships/media" Target="file://localhost/Users/ccarilli/TALKS/EOR/multibeam.avi" TargetMode="External"/><Relationship Id="rId2" Type="http://schemas.openxmlformats.org/officeDocument/2006/relationships/video" Target="file://localhost/Users/ccarilli/TALKS/EOR/multibeam.av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9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76200" y="124361"/>
            <a:ext cx="8915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Cosmic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  <a:r>
              <a:rPr lang="en-US" sz="3200" b="0" dirty="0" err="1" smtClean="0">
                <a:solidFill>
                  <a:schemeClr val="bg1"/>
                </a:solidFill>
              </a:rPr>
              <a:t>Reionization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b="0" dirty="0" smtClean="0">
                <a:solidFill>
                  <a:schemeClr val="bg1"/>
                </a:solidFill>
              </a:rPr>
              <a:t>Chris </a:t>
            </a:r>
            <a:r>
              <a:rPr lang="en-US" sz="2400" b="0" dirty="0">
                <a:solidFill>
                  <a:schemeClr val="bg1"/>
                </a:solidFill>
              </a:rPr>
              <a:t>Carilli</a:t>
            </a:r>
            <a:r>
              <a:rPr lang="en-US" sz="2400" b="0" dirty="0" smtClean="0">
                <a:solidFill>
                  <a:schemeClr val="bg1"/>
                </a:solidFill>
              </a:rPr>
              <a:t> (</a:t>
            </a:r>
            <a:r>
              <a:rPr lang="en-US" sz="2400" dirty="0" smtClean="0">
                <a:solidFill>
                  <a:schemeClr val="bg1"/>
                </a:solidFill>
              </a:rPr>
              <a:t>M/N</a:t>
            </a:r>
            <a:r>
              <a:rPr lang="en-US" sz="2400" b="0" dirty="0" smtClean="0">
                <a:solidFill>
                  <a:schemeClr val="bg1"/>
                </a:solidFill>
              </a:rPr>
              <a:t>RAO)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Vatican Summer School June 2014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685800" y="1588056"/>
            <a:ext cx="7848600" cy="352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I. Introduction: Cosmic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Concept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Constraints on evolution of neutral Intergalactic Medium (IGM</a:t>
            </a:r>
            <a:r>
              <a:rPr lang="en-US" dirty="0" smtClean="0">
                <a:solidFill>
                  <a:schemeClr val="bg1"/>
                </a:solidFill>
              </a:rPr>
              <a:t>)\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II. Sources of </a:t>
            </a:r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Trenti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 smtClean="0">
              <a:solidFill>
                <a:schemeClr val="bg1"/>
              </a:solidFill>
            </a:endParaRPr>
          </a:p>
          <a:p>
            <a:pPr algn="l">
              <a:spcAft>
                <a:spcPts val="600"/>
              </a:spcAft>
            </a:pPr>
            <a:r>
              <a:rPr lang="en-US" sz="2400" b="1" dirty="0" smtClean="0">
                <a:solidFill>
                  <a:schemeClr val="bg1"/>
                </a:solidFill>
              </a:rPr>
              <a:t>III</a:t>
            </a:r>
            <a:r>
              <a:rPr lang="en-US" sz="2400" b="1" dirty="0" smtClean="0">
                <a:solidFill>
                  <a:schemeClr val="bg1"/>
                </a:solidFill>
              </a:rPr>
              <a:t>. HI 21cm line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 Potential for direct imaging of the evolution of  early Universe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 Precision Array to Probe Epoch of </a:t>
            </a:r>
            <a:r>
              <a:rPr lang="en-US" b="1" dirty="0" err="1" smtClean="0">
                <a:solidFill>
                  <a:schemeClr val="bg1"/>
                </a:solidFill>
              </a:rPr>
              <a:t>Reionization</a:t>
            </a:r>
            <a:r>
              <a:rPr lang="en-US" b="1" dirty="0" smtClean="0">
                <a:solidFill>
                  <a:schemeClr val="bg1"/>
                </a:solidFill>
              </a:rPr>
              <a:t>: first results</a:t>
            </a:r>
            <a:endParaRPr lang="en-US" b="1" dirty="0">
              <a:solidFill>
                <a:schemeClr val="bg1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 Hydrogen Epoch of </a:t>
            </a:r>
            <a:r>
              <a:rPr lang="en-US" b="1" dirty="0" err="1">
                <a:solidFill>
                  <a:schemeClr val="bg1"/>
                </a:solidFill>
              </a:rPr>
              <a:t>R</a:t>
            </a:r>
            <a:r>
              <a:rPr lang="en-US" b="1" dirty="0" err="1" smtClean="0">
                <a:solidFill>
                  <a:schemeClr val="bg1"/>
                </a:solidFill>
              </a:rPr>
              <a:t>eionization</a:t>
            </a:r>
            <a:r>
              <a:rPr lang="en-US" b="1" dirty="0" smtClean="0">
                <a:solidFill>
                  <a:schemeClr val="bg1"/>
                </a:solidFill>
              </a:rPr>
              <a:t> Array: building toward the SKA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werSpectrum movie-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-20000" contrast="20000"/>
          </a:blip>
          <a:stretch>
            <a:fillRect/>
          </a:stretch>
        </p:blipFill>
        <p:spPr>
          <a:xfrm>
            <a:off x="770627" y="609600"/>
            <a:ext cx="7509773" cy="5632330"/>
          </a:xfrm>
          <a:prstGeom prst="rect">
            <a:avLst/>
          </a:prstGeom>
        </p:spPr>
      </p:pic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066800" y="152400"/>
            <a:ext cx="7391400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84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Signal II: Pathfinder science goals  </a:t>
            </a:r>
          </a:p>
          <a:p>
            <a:pPr algn="ctr">
              <a:spcBef>
                <a:spcPts val="84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Evolution of 3D power spectrum in 21cm line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838200" y="1524000"/>
            <a:ext cx="0" cy="3810000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-76200" y="3200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10cMpc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34200" y="6241930"/>
            <a:ext cx="133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Mcquinn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00600" y="19812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30’, 3MHz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6248400" y="19812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3’, 0.3MHz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086600" y="4495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Mpc</a:t>
            </a:r>
            <a:r>
              <a:rPr lang="en-US" sz="1800" baseline="30000" dirty="0" smtClean="0"/>
              <a:t>-1</a:t>
            </a:r>
            <a:endParaRPr lang="en-US" sz="1800" baseline="300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260334" y="225373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mK</a:t>
            </a:r>
            <a:r>
              <a:rPr lang="en-US" sz="1800" baseline="30000" dirty="0" smtClean="0"/>
              <a:t>2</a:t>
            </a:r>
            <a:endParaRPr lang="en-US" sz="1800" baseline="30000" dirty="0"/>
          </a:p>
        </p:txBody>
      </p:sp>
    </p:spTree>
    <p:extLst>
      <p:ext uri="{BB962C8B-B14F-4D97-AF65-F5344CB8AC3E}">
        <p14:creationId xmlns:p14="http://schemas.microsoft.com/office/powerpoint/2010/main" val="1625020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arillif5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515938"/>
            <a:ext cx="4175125" cy="436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3" descr="carillif6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506413"/>
            <a:ext cx="4191000" cy="414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2743200" y="7620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z=12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7391400" y="7620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err="1"/>
              <a:t>z</a:t>
            </a:r>
            <a:r>
              <a:rPr lang="en-US" sz="1800" dirty="0"/>
              <a:t>=8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552450" y="762000"/>
            <a:ext cx="876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19mJy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2286000" y="383540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130MHz</a:t>
            </a:r>
          </a:p>
        </p:txBody>
      </p:sp>
      <p:sp>
        <p:nvSpPr>
          <p:cNvPr id="91144" name="Text Box 9"/>
          <p:cNvSpPr txBox="1">
            <a:spLocks noChangeArrowheads="1"/>
          </p:cNvSpPr>
          <p:nvPr/>
        </p:nvSpPr>
        <p:spPr bwMode="auto">
          <a:xfrm>
            <a:off x="552450" y="0"/>
            <a:ext cx="8439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Signal </a:t>
            </a:r>
            <a:r>
              <a:rPr lang="en-US" sz="2800" dirty="0" smtClean="0">
                <a:solidFill>
                  <a:schemeClr val="bg1"/>
                </a:solidFill>
              </a:rPr>
              <a:t>III: 21cm absorption toward first radio galaxies</a:t>
            </a:r>
            <a:endParaRPr lang="en-US" sz="2400" dirty="0"/>
          </a:p>
        </p:txBody>
      </p:sp>
      <p:sp>
        <p:nvSpPr>
          <p:cNvPr id="91145" name="Text Box 10"/>
          <p:cNvSpPr txBox="1">
            <a:spLocks noChangeArrowheads="1"/>
          </p:cNvSpPr>
          <p:nvPr/>
        </p:nvSpPr>
        <p:spPr bwMode="auto">
          <a:xfrm>
            <a:off x="4162425" y="4876800"/>
            <a:ext cx="49815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Only </a:t>
            </a:r>
            <a:r>
              <a:rPr lang="en-US" sz="2400" dirty="0">
                <a:solidFill>
                  <a:schemeClr val="bg1"/>
                </a:solidFill>
              </a:rPr>
              <a:t>probe of small scale structure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Requires radio sources: expect 0.05 to 0.5 deg</a:t>
            </a:r>
            <a:r>
              <a:rPr lang="en-US" sz="2400" baseline="30000" dirty="0">
                <a:solidFill>
                  <a:schemeClr val="bg1"/>
                </a:solidFill>
              </a:rPr>
              <a:t>-2</a:t>
            </a:r>
            <a:r>
              <a:rPr lang="en-US" sz="2400" dirty="0">
                <a:solidFill>
                  <a:schemeClr val="bg1"/>
                </a:solidFill>
              </a:rPr>
              <a:t>  at </a:t>
            </a:r>
            <a:r>
              <a:rPr lang="en-US" sz="2400" dirty="0" err="1">
                <a:solidFill>
                  <a:schemeClr val="bg1"/>
                </a:solidFill>
              </a:rPr>
              <a:t>z</a:t>
            </a:r>
            <a:r>
              <a:rPr lang="en-US" sz="2400" dirty="0">
                <a:solidFill>
                  <a:schemeClr val="bg1"/>
                </a:solidFill>
              </a:rPr>
              <a:t>&gt; 6 with S</a:t>
            </a:r>
            <a:r>
              <a:rPr lang="en-US" sz="1600" dirty="0">
                <a:solidFill>
                  <a:schemeClr val="bg1"/>
                </a:solidFill>
              </a:rPr>
              <a:t>151</a:t>
            </a:r>
            <a:r>
              <a:rPr lang="en-US" sz="2400" dirty="0">
                <a:solidFill>
                  <a:schemeClr val="bg1"/>
                </a:solidFill>
              </a:rPr>
              <a:t> &gt; 6 </a:t>
            </a:r>
            <a:r>
              <a:rPr lang="en-US" sz="2400" dirty="0" err="1" smtClean="0">
                <a:solidFill>
                  <a:schemeClr val="bg1"/>
                </a:solidFill>
              </a:rPr>
              <a:t>mJy</a:t>
            </a:r>
            <a:endParaRPr lang="en-US" sz="2400" dirty="0"/>
          </a:p>
        </p:txBody>
      </p:sp>
      <p:sp>
        <p:nvSpPr>
          <p:cNvPr id="91146" name="Text Box 11"/>
          <p:cNvSpPr txBox="1">
            <a:spLocks noChangeArrowheads="1"/>
          </p:cNvSpPr>
          <p:nvPr/>
        </p:nvSpPr>
        <p:spPr bwMode="auto">
          <a:xfrm>
            <a:off x="6934200" y="3900488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159MHz</a:t>
            </a:r>
            <a:endParaRPr lang="en-US" sz="1800"/>
          </a:p>
        </p:txBody>
      </p:sp>
      <p:sp>
        <p:nvSpPr>
          <p:cNvPr id="91147" name="Rectangle 11"/>
          <p:cNvSpPr>
            <a:spLocks noChangeArrowheads="1"/>
          </p:cNvSpPr>
          <p:nvPr/>
        </p:nvSpPr>
        <p:spPr bwMode="auto">
          <a:xfrm>
            <a:off x="-12700" y="4648200"/>
            <a:ext cx="4175125" cy="288925"/>
          </a:xfrm>
          <a:prstGeom prst="rect">
            <a:avLst/>
          </a:prstGeom>
          <a:solidFill>
            <a:srgbClr val="1E1BB5"/>
          </a:solidFill>
          <a:ln w="9525">
            <a:solidFill>
              <a:srgbClr val="1E1AB5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48" name="Text Box 8"/>
          <p:cNvSpPr txBox="1">
            <a:spLocks noChangeArrowheads="1"/>
          </p:cNvSpPr>
          <p:nvPr/>
        </p:nvSpPr>
        <p:spPr bwMode="auto">
          <a:xfrm>
            <a:off x="457200" y="4851737"/>
            <a:ext cx="36099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radio </a:t>
            </a:r>
            <a:r>
              <a:rPr lang="en-US" sz="2400" dirty="0" smtClean="0">
                <a:solidFill>
                  <a:schemeClr val="bg1"/>
                </a:solidFill>
              </a:rPr>
              <a:t>GP </a:t>
            </a: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err="1">
                <a:solidFill>
                  <a:schemeClr val="bg1"/>
                </a:solidFill>
                <a:sym typeface="Symbol" charset="2"/>
              </a:rPr>
              <a:t></a:t>
            </a:r>
            <a:r>
              <a:rPr lang="en-US" sz="2400" dirty="0">
                <a:solidFill>
                  <a:schemeClr val="bg1"/>
                </a:solidFill>
              </a:rPr>
              <a:t>=1%)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21 Forest (10%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934200" y="10668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SKA+Gnedin</a:t>
            </a:r>
            <a:r>
              <a:rPr lang="en-US" sz="1600" dirty="0" smtClean="0"/>
              <a:t> </a:t>
            </a:r>
            <a:r>
              <a:rPr lang="en-US" sz="1600" dirty="0" err="1" smtClean="0"/>
              <a:t>simul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059572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2-02 at 3.08.25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62" y="762000"/>
            <a:ext cx="3334185" cy="3109913"/>
          </a:xfrm>
          <a:prstGeom prst="rect">
            <a:avLst/>
          </a:prstGeom>
        </p:spPr>
      </p:pic>
      <p:sp>
        <p:nvSpPr>
          <p:cNvPr id="93188" name="Text Box 2"/>
          <p:cNvSpPr txBox="1">
            <a:spLocks noChangeArrowheads="1"/>
          </p:cNvSpPr>
          <p:nvPr/>
        </p:nvSpPr>
        <p:spPr bwMode="auto">
          <a:xfrm>
            <a:off x="762000" y="228600"/>
            <a:ext cx="807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Signal</a:t>
            </a:r>
            <a:r>
              <a:rPr lang="en-US" sz="2800" dirty="0" smtClean="0">
                <a:solidFill>
                  <a:schemeClr val="bg1"/>
                </a:solidFill>
              </a:rPr>
              <a:t> IV: quasar near zones at </a:t>
            </a:r>
            <a:r>
              <a:rPr lang="en-US" sz="2800" dirty="0">
                <a:solidFill>
                  <a:schemeClr val="bg1"/>
                </a:solidFill>
              </a:rPr>
              <a:t>z &gt; 6 </a:t>
            </a:r>
            <a:endParaRPr lang="en-US" sz="2800" dirty="0"/>
          </a:p>
        </p:txBody>
      </p:sp>
      <p:sp>
        <p:nvSpPr>
          <p:cNvPr id="93189" name="Text Box 10"/>
          <p:cNvSpPr txBox="1">
            <a:spLocks noChangeArrowheads="1"/>
          </p:cNvSpPr>
          <p:nvPr/>
        </p:nvSpPr>
        <p:spPr bwMode="auto">
          <a:xfrm>
            <a:off x="6877050" y="4343400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 b="1"/>
          </a:p>
        </p:txBody>
      </p:sp>
      <p:sp>
        <p:nvSpPr>
          <p:cNvPr id="93190" name="Text Box 11"/>
          <p:cNvSpPr txBox="1">
            <a:spLocks noChangeArrowheads="1"/>
          </p:cNvSpPr>
          <p:nvPr/>
        </p:nvSpPr>
        <p:spPr bwMode="auto">
          <a:xfrm>
            <a:off x="552450" y="5881688"/>
            <a:ext cx="188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E00000"/>
                </a:solidFill>
              </a:rPr>
              <a:t>0.5 mJy</a:t>
            </a:r>
          </a:p>
        </p:txBody>
      </p:sp>
      <p:sp>
        <p:nvSpPr>
          <p:cNvPr id="93191" name="Text Box 14"/>
          <p:cNvSpPr txBox="1">
            <a:spLocks noChangeArrowheads="1"/>
          </p:cNvSpPr>
          <p:nvPr/>
        </p:nvSpPr>
        <p:spPr bwMode="auto">
          <a:xfrm>
            <a:off x="4267200" y="914400"/>
            <a:ext cx="4648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err="1">
                <a:solidFill>
                  <a:srgbClr val="FFFFFF"/>
                </a:solidFill>
              </a:rPr>
              <a:t>Lya</a:t>
            </a:r>
            <a:r>
              <a:rPr lang="en-US" dirty="0">
                <a:solidFill>
                  <a:srgbClr val="FFFFFF"/>
                </a:solidFill>
              </a:rPr>
              <a:t> spectra provide evidence for existence for CSS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</a:rPr>
              <a:t>Size ~ 15’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</a:rPr>
              <a:t>Signal ~ 20 f</a:t>
            </a:r>
            <a:r>
              <a:rPr lang="en-US" dirty="0">
                <a:solidFill>
                  <a:srgbClr val="FFFFFF"/>
                </a:solidFill>
              </a:rPr>
              <a:t>(HI</a:t>
            </a:r>
            <a:r>
              <a:rPr lang="en-US" dirty="0" smtClean="0">
                <a:solidFill>
                  <a:srgbClr val="FFFFFF"/>
                </a:solidFill>
              </a:rPr>
              <a:t>) </a:t>
            </a:r>
            <a:r>
              <a:rPr lang="en-US" dirty="0" err="1" smtClean="0">
                <a:solidFill>
                  <a:srgbClr val="FFFFFF"/>
                </a:solidFill>
              </a:rPr>
              <a:t>mK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= 0.5 </a:t>
            </a:r>
            <a:r>
              <a:rPr lang="en-US" dirty="0">
                <a:solidFill>
                  <a:srgbClr val="FFFFFF"/>
                </a:solidFill>
              </a:rPr>
              <a:t>f(HI</a:t>
            </a:r>
            <a:r>
              <a:rPr lang="en-US" dirty="0" smtClean="0">
                <a:solidFill>
                  <a:srgbClr val="FFFFFF"/>
                </a:solidFill>
              </a:rPr>
              <a:t>) </a:t>
            </a:r>
            <a:r>
              <a:rPr lang="en-US" dirty="0" err="1" smtClean="0">
                <a:solidFill>
                  <a:srgbClr val="FFFFFF"/>
                </a:solidFill>
              </a:rPr>
              <a:t>mJy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err="1">
                <a:solidFill>
                  <a:srgbClr val="FFFFFF"/>
                </a:solidFill>
              </a:rPr>
              <a:t>r</a:t>
            </a:r>
            <a:r>
              <a:rPr lang="en-US" dirty="0" err="1" smtClean="0">
                <a:solidFill>
                  <a:srgbClr val="FFFFFF"/>
                </a:solidFill>
              </a:rPr>
              <a:t>ms</a:t>
            </a:r>
            <a:r>
              <a:rPr lang="en-US" dirty="0" smtClean="0">
                <a:solidFill>
                  <a:srgbClr val="FFFFFF"/>
                </a:solidFill>
              </a:rPr>
              <a:t> (HERA, 100hr, 1MHz) ~ 0.08 </a:t>
            </a:r>
            <a:r>
              <a:rPr lang="en-US" dirty="0" err="1" smtClean="0">
                <a:solidFill>
                  <a:srgbClr val="FFFFFF"/>
                </a:solidFill>
              </a:rPr>
              <a:t>mJy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</a:rPr>
              <a:t>3D </a:t>
            </a:r>
            <a:r>
              <a:rPr lang="en-US" dirty="0">
                <a:solidFill>
                  <a:srgbClr val="FFFFFF"/>
                </a:solidFill>
              </a:rPr>
              <a:t>structure = powerful </a:t>
            </a:r>
            <a:r>
              <a:rPr lang="en-US" dirty="0" smtClean="0">
                <a:solidFill>
                  <a:srgbClr val="FFFFFF"/>
                </a:solidFill>
              </a:rPr>
              <a:t>diagnostic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</a:rPr>
              <a:t>Rare </a:t>
            </a:r>
            <a:r>
              <a:rPr lang="en-US" dirty="0">
                <a:solidFill>
                  <a:srgbClr val="FFFFFF"/>
                </a:solidFill>
              </a:rPr>
              <a:t>but we observe huge volume: 64deg</a:t>
            </a:r>
            <a:r>
              <a:rPr lang="en-US" baseline="30000" dirty="0">
                <a:solidFill>
                  <a:srgbClr val="FFFFFF"/>
                </a:solidFill>
              </a:rPr>
              <a:t>2</a:t>
            </a:r>
            <a:r>
              <a:rPr lang="en-US" dirty="0">
                <a:solidFill>
                  <a:srgbClr val="FFFFFF"/>
                </a:solidFill>
              </a:rPr>
              <a:t>; z=6 to 11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3193" name="Text Box 18"/>
          <p:cNvSpPr txBox="1">
            <a:spLocks noChangeArrowheads="1"/>
          </p:cNvSpPr>
          <p:nvPr/>
        </p:nvSpPr>
        <p:spPr bwMode="auto">
          <a:xfrm>
            <a:off x="285750" y="3786187"/>
            <a:ext cx="253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>
                <a:solidFill>
                  <a:schemeClr val="bg1"/>
                </a:solidFill>
              </a:rPr>
              <a:t>Wyithe</a:t>
            </a:r>
            <a:r>
              <a:rPr lang="en-US" sz="1800" dirty="0">
                <a:solidFill>
                  <a:schemeClr val="bg1"/>
                </a:solidFill>
              </a:rPr>
              <a:t> et al. 2006</a:t>
            </a:r>
          </a:p>
        </p:txBody>
      </p:sp>
      <p:sp>
        <p:nvSpPr>
          <p:cNvPr id="93194" name="Line 19"/>
          <p:cNvSpPr>
            <a:spLocks noChangeShapeType="1"/>
          </p:cNvSpPr>
          <p:nvPr/>
        </p:nvSpPr>
        <p:spPr bwMode="auto">
          <a:xfrm>
            <a:off x="2743200" y="1917700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95" name="Text Box 20"/>
          <p:cNvSpPr txBox="1">
            <a:spLocks noChangeArrowheads="1"/>
          </p:cNvSpPr>
          <p:nvPr/>
        </p:nvSpPr>
        <p:spPr bwMode="auto">
          <a:xfrm>
            <a:off x="1676400" y="1905000"/>
            <a:ext cx="76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</a:rPr>
              <a:t>5Mpc</a:t>
            </a:r>
          </a:p>
        </p:txBody>
      </p:sp>
      <p:pic>
        <p:nvPicPr>
          <p:cNvPr id="3" name="Picture 2" descr="Screen Shot 2013-12-02 at 3.11.39 PM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35228"/>
            <a:ext cx="3505200" cy="2341772"/>
          </a:xfrm>
          <a:prstGeom prst="rect">
            <a:avLst/>
          </a:prstGeom>
        </p:spPr>
      </p:pic>
      <p:sp>
        <p:nvSpPr>
          <p:cNvPr id="93192" name="Line 17"/>
          <p:cNvSpPr>
            <a:spLocks noChangeShapeType="1"/>
          </p:cNvSpPr>
          <p:nvPr/>
        </p:nvSpPr>
        <p:spPr bwMode="auto">
          <a:xfrm flipH="1">
            <a:off x="2514600" y="2439609"/>
            <a:ext cx="228600" cy="2818191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1143000" y="4710113"/>
            <a:ext cx="990600" cy="16668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895600" y="4711700"/>
            <a:ext cx="990600" cy="16668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4602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0-12-03 at 9.47.2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1040"/>
            <a:ext cx="9144001" cy="57604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1524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Precision Array to Probe Epoch of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772561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Don Backer Array: Berkeley</a:t>
            </a:r>
            <a:r>
              <a:rPr lang="en-US" dirty="0">
                <a:solidFill>
                  <a:srgbClr val="FFFFFF"/>
                </a:solidFill>
              </a:rPr>
              <a:t>, NRAO, Penn, </a:t>
            </a:r>
            <a:r>
              <a:rPr lang="en-US" dirty="0" smtClean="0">
                <a:solidFill>
                  <a:srgbClr val="FFFFFF"/>
                </a:solidFill>
              </a:rPr>
              <a:t>Cavendish, SKA</a:t>
            </a:r>
            <a:r>
              <a:rPr lang="en-US" dirty="0">
                <a:solidFill>
                  <a:srgbClr val="FFFFFF"/>
                </a:solidFill>
              </a:rPr>
              <a:t>/South </a:t>
            </a:r>
            <a:r>
              <a:rPr lang="en-US" dirty="0" smtClean="0">
                <a:solidFill>
                  <a:srgbClr val="FFFFFF"/>
                </a:solidFill>
              </a:rPr>
              <a:t>Africa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Focus: low-</a:t>
            </a:r>
            <a:r>
              <a:rPr lang="en-US" dirty="0" err="1" smtClean="0">
                <a:solidFill>
                  <a:schemeClr val="bg1"/>
                </a:solidFill>
              </a:rPr>
              <a:t>ν</a:t>
            </a:r>
            <a:r>
              <a:rPr lang="en-US" dirty="0" smtClean="0">
                <a:solidFill>
                  <a:schemeClr val="bg1"/>
                </a:solidFill>
              </a:rPr>
              <a:t> array to study HI 21cm signal from </a:t>
            </a:r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Precision: emphasize engineering solutions first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Staged: work through problems before increasing investment</a:t>
            </a:r>
          </a:p>
        </p:txBody>
      </p:sp>
      <p:pic>
        <p:nvPicPr>
          <p:cNvPr id="2" name="Picture 1" descr="willi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51039"/>
            <a:ext cx="838200" cy="841080"/>
          </a:xfrm>
          <a:prstGeom prst="rect">
            <a:avLst/>
          </a:prstGeom>
        </p:spPr>
      </p:pic>
      <p:pic>
        <p:nvPicPr>
          <p:cNvPr id="3" name="Picture 2" descr="n.razavighod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248" y="651039"/>
            <a:ext cx="699552" cy="841080"/>
          </a:xfrm>
          <a:prstGeom prst="rect">
            <a:avLst/>
          </a:prstGeom>
        </p:spPr>
      </p:pic>
      <p:pic>
        <p:nvPicPr>
          <p:cNvPr id="4" name="Picture 3" descr="i.stefa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977" y="651039"/>
            <a:ext cx="692971" cy="82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6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1-06-25_11-20-18_8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895600"/>
            <a:ext cx="5943600" cy="3632200"/>
          </a:xfrm>
          <a:prstGeom prst="rect">
            <a:avLst/>
          </a:prstGeom>
        </p:spPr>
      </p:pic>
      <p:pic>
        <p:nvPicPr>
          <p:cNvPr id="6" name="Picture 5" descr="Screen shot 2010-12-03 at 11.41.2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99683"/>
            <a:ext cx="5943600" cy="2569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6600" y="28956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128 antennae science array in Karoo, South Africa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24200" y="20949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32 station engineering array in </a:t>
            </a:r>
            <a:r>
              <a:rPr lang="en-US" dirty="0" err="1" smtClean="0"/>
              <a:t>Greenbank</a:t>
            </a:r>
            <a:r>
              <a:rPr lang="en-US" dirty="0" smtClean="0"/>
              <a:t>, WV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293400"/>
            <a:ext cx="29718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accent3"/>
                </a:solidFill>
              </a:rPr>
              <a:t>PAPER basics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Freq</a:t>
            </a:r>
            <a:r>
              <a:rPr lang="en-US" dirty="0" smtClean="0">
                <a:solidFill>
                  <a:schemeClr val="accent3"/>
                </a:solidFill>
              </a:rPr>
              <a:t>= 115 to 190 MHz (z= 6.5 to 11)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Single dipole elements + ‘flaps’ =&gt; </a:t>
            </a:r>
            <a:r>
              <a:rPr lang="en-US" dirty="0" err="1" smtClean="0">
                <a:solidFill>
                  <a:schemeClr val="accent3"/>
                </a:solidFill>
              </a:rPr>
              <a:t>FoV</a:t>
            </a:r>
            <a:r>
              <a:rPr lang="en-US" baseline="-25000" dirty="0" err="1" smtClean="0">
                <a:solidFill>
                  <a:schemeClr val="accent3"/>
                </a:solidFill>
              </a:rPr>
              <a:t>FWHM</a:t>
            </a:r>
            <a:r>
              <a:rPr lang="en-US" dirty="0" smtClean="0">
                <a:solidFill>
                  <a:schemeClr val="accent3"/>
                </a:solidFill>
              </a:rPr>
              <a:t> ~ 40</a:t>
            </a:r>
            <a:r>
              <a:rPr lang="en-US" baseline="30000" dirty="0" smtClean="0">
                <a:solidFill>
                  <a:schemeClr val="accent3"/>
                </a:solidFill>
              </a:rPr>
              <a:t>o</a:t>
            </a:r>
            <a:endParaRPr lang="en-US" dirty="0" smtClean="0">
              <a:solidFill>
                <a:schemeClr val="accent3"/>
              </a:solidFill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Max baseline = 300m =&gt; res ~ 15’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10-25 at 9.03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3788531"/>
            <a:ext cx="8140700" cy="2786649"/>
          </a:xfrm>
          <a:prstGeom prst="rect">
            <a:avLst/>
          </a:prstGeom>
        </p:spPr>
      </p:pic>
      <p:pic>
        <p:nvPicPr>
          <p:cNvPr id="13" name="Picture 12" descr="2011-06-25_11-20-18_8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228600"/>
            <a:ext cx="5734051" cy="327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013" y="816114"/>
            <a:ext cx="4021787" cy="70788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Minimum redundancy array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maximize </a:t>
            </a:r>
            <a:r>
              <a:rPr lang="en-US" dirty="0" err="1" smtClean="0">
                <a:solidFill>
                  <a:srgbClr val="FFFFFF"/>
                </a:solidFill>
              </a:rPr>
              <a:t>u,v</a:t>
            </a:r>
            <a:r>
              <a:rPr lang="en-US" dirty="0" smtClean="0">
                <a:solidFill>
                  <a:srgbClr val="FFFFFF"/>
                </a:solidFill>
              </a:rPr>
              <a:t> coverage =&gt; imaging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 descr="DSC0089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371600"/>
            <a:ext cx="2763947" cy="22203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971800" y="3334658"/>
            <a:ext cx="2743200" cy="228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306148"/>
            <a:ext cx="541020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Maximum redundancy: delay spectrum analysis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24135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Reconfigurable =&gt; optimize for science goal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859" y="228601"/>
            <a:ext cx="3377918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09600"/>
            <a:ext cx="51054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PAPER Imaging: unique parameter space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Continuous </a:t>
            </a:r>
            <a:r>
              <a:rPr lang="en-US" dirty="0">
                <a:solidFill>
                  <a:srgbClr val="FFFFFF"/>
                </a:solidFill>
              </a:rPr>
              <a:t>‘all-sky’ monitor (GRBs, XRBs...)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Sensitive to LSS (15deg at 15’ res)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Sensitivity(10min) ~ 5mJy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Broad </a:t>
            </a:r>
            <a:r>
              <a:rPr lang="en-US" dirty="0" err="1">
                <a:solidFill>
                  <a:srgbClr val="FFFFFF"/>
                </a:solidFill>
              </a:rPr>
              <a:t>freq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range (120 – 180 MHz)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8318500" y="685800"/>
            <a:ext cx="0" cy="308610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8318500" y="1752600"/>
            <a:ext cx="5969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8</a:t>
            </a:r>
            <a:r>
              <a:rPr lang="en-US" baseline="30000" dirty="0" smtClean="0">
                <a:solidFill>
                  <a:srgbClr val="FFFFFF"/>
                </a:solidFill>
              </a:rPr>
              <a:t>o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1905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Cen A: PAPER + </a:t>
            </a:r>
            <a:r>
              <a:rPr lang="en-US" dirty="0" err="1" smtClean="0">
                <a:solidFill>
                  <a:srgbClr val="FFFFFF"/>
                </a:solidFill>
              </a:rPr>
              <a:t>Xray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GC_Dcal_strip_rot_fir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263" y="-36664"/>
            <a:ext cx="8003873" cy="1066800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5791200" y="6096000"/>
            <a:ext cx="2286000" cy="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629400" y="60198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</a:t>
            </a:r>
            <a:r>
              <a:rPr lang="en-US" baseline="30000" dirty="0" smtClean="0">
                <a:solidFill>
                  <a:schemeClr val="bg1"/>
                </a:solidFill>
              </a:rPr>
              <a:t>o</a:t>
            </a:r>
            <a:endParaRPr lang="en-US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453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5 at 3.4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10" name="Picture 9" descr="SA_Students_hel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5749"/>
            <a:ext cx="2743200" cy="2057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4900" y="2343090"/>
            <a:ext cx="250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Univ. KwaZulu-Natal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838200"/>
            <a:ext cx="581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Established working array from scratch in 6 months, with help from ZA (SKA, Durban)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 descr="Screen shot 2011-11-09 at 2.55.0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478" y="3733800"/>
            <a:ext cx="3995522" cy="31242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5943600" y="5257800"/>
            <a:ext cx="1143000" cy="114300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553200" y="554349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575 km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640080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Cape Town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43700" y="470529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PAPER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392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 descr="snapshot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44462"/>
            <a:ext cx="891540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5191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    Challenge:  </a:t>
            </a:r>
            <a:r>
              <a:rPr lang="en-US" sz="2800" dirty="0">
                <a:solidFill>
                  <a:schemeClr val="bg1"/>
                </a:solidFill>
              </a:rPr>
              <a:t>Interference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457200" y="17526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100 MHz z=13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458075" y="1752600"/>
            <a:ext cx="1381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200 MHz z=6</a:t>
            </a:r>
          </a:p>
        </p:txBody>
      </p:sp>
      <p:pic>
        <p:nvPicPr>
          <p:cNvPr id="9933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675" y="2840618"/>
            <a:ext cx="4327525" cy="38071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99336" name="Straight Arrow Connector 10"/>
          <p:cNvCxnSpPr>
            <a:cxnSpLocks noChangeShapeType="1"/>
          </p:cNvCxnSpPr>
          <p:nvPr/>
        </p:nvCxnSpPr>
        <p:spPr bwMode="auto">
          <a:xfrm rot="5400000">
            <a:off x="1600200" y="2362200"/>
            <a:ext cx="1143000" cy="533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cxnSp>
        <p:nvCxnSpPr>
          <p:cNvPr id="99337" name="Straight Arrow Connector 12"/>
          <p:cNvCxnSpPr>
            <a:cxnSpLocks noChangeShapeType="1"/>
          </p:cNvCxnSpPr>
          <p:nvPr/>
        </p:nvCxnSpPr>
        <p:spPr bwMode="auto">
          <a:xfrm rot="5400000">
            <a:off x="876300" y="2247900"/>
            <a:ext cx="2514600" cy="21336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9338" name="Straight Arrow Connector 16"/>
          <p:cNvCxnSpPr>
            <a:cxnSpLocks noChangeShapeType="1"/>
          </p:cNvCxnSpPr>
          <p:nvPr/>
        </p:nvCxnSpPr>
        <p:spPr bwMode="auto">
          <a:xfrm rot="5400000">
            <a:off x="1371600" y="2362200"/>
            <a:ext cx="3429000" cy="2819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99339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4191000" y="2057400"/>
            <a:ext cx="3267075" cy="3200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99340" name="TextBox 22"/>
          <p:cNvSpPr txBox="1">
            <a:spLocks noChangeArrowheads="1"/>
          </p:cNvSpPr>
          <p:nvPr/>
        </p:nvSpPr>
        <p:spPr bwMode="auto">
          <a:xfrm>
            <a:off x="1676400" y="3589338"/>
            <a:ext cx="1600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Aircraft</a:t>
            </a:r>
          </a:p>
        </p:txBody>
      </p:sp>
      <p:sp>
        <p:nvSpPr>
          <p:cNvPr id="99341" name="TextBox 23"/>
          <p:cNvSpPr txBox="1">
            <a:spLocks noChangeArrowheads="1"/>
          </p:cNvSpPr>
          <p:nvPr/>
        </p:nvSpPr>
        <p:spPr bwMode="auto">
          <a:xfrm>
            <a:off x="1752600" y="4049712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/>
              <a:t>Orbcomm</a:t>
            </a:r>
            <a:endParaRPr lang="en-US" sz="1800" dirty="0"/>
          </a:p>
        </p:txBody>
      </p:sp>
      <p:sp>
        <p:nvSpPr>
          <p:cNvPr id="99342" name="TextBox 25"/>
          <p:cNvSpPr txBox="1">
            <a:spLocks noChangeArrowheads="1"/>
          </p:cNvSpPr>
          <p:nvPr/>
        </p:nvSpPr>
        <p:spPr bwMode="auto">
          <a:xfrm>
            <a:off x="4076700" y="4419600"/>
            <a:ext cx="1050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TV</a:t>
            </a:r>
          </a:p>
        </p:txBody>
      </p:sp>
    </p:spTree>
    <p:extLst>
      <p:ext uri="{BB962C8B-B14F-4D97-AF65-F5344CB8AC3E}">
        <p14:creationId xmlns:p14="http://schemas.microsoft.com/office/powerpoint/2010/main" val="394179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0-03-23 at 8.26.1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2" y="1143000"/>
            <a:ext cx="4478077" cy="4011557"/>
          </a:xfrm>
          <a:prstGeom prst="rect">
            <a:avLst/>
          </a:prstGeom>
        </p:spPr>
      </p:pic>
      <p:pic>
        <p:nvPicPr>
          <p:cNvPr id="4" name="Picture 3" descr="Screen shot 2010-03-23 at 8.36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612899"/>
            <a:ext cx="3875879" cy="3416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10668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Karoo South Africa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512849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5105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1000" y="502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4100" y="502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7201" y="337001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6477000" y="3276600"/>
            <a:ext cx="381001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362200" y="44196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896101" y="420821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ISS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397500" y="3899069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FM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5257800" y="38522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6794500" y="4178469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4400" y="3003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US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86400" y="3003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ZA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2514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TV</a:t>
            </a:r>
            <a:endParaRPr lang="en-US" sz="1800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rot="10800000">
            <a:off x="2209801" y="4267200"/>
            <a:ext cx="381000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2819401" y="2429708"/>
            <a:ext cx="304799" cy="1610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11-25 at 2.05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4800"/>
            <a:ext cx="4953000" cy="47288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5091261"/>
            <a:ext cx="7620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Amazing progress: rapid increase in neutral fraction from z~6 to 8 (10</a:t>
            </a:r>
            <a:r>
              <a:rPr lang="en-US" baseline="30000" dirty="0" smtClean="0">
                <a:solidFill>
                  <a:srgbClr val="FFFFFF"/>
                </a:solidFill>
              </a:rPr>
              <a:t>-4 </a:t>
            </a:r>
            <a:r>
              <a:rPr lang="en-US" dirty="0" smtClean="0">
                <a:solidFill>
                  <a:srgbClr val="FFFFFF"/>
                </a:solidFill>
              </a:rPr>
              <a:t>to 0.5) = ‘cosmic phase transition’? 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All values have systematic uncertainties: suggestive but not compelling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=&gt; Need new means to probe neutral IGM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0790" y="392668"/>
            <a:ext cx="757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</a:t>
            </a:r>
            <a:r>
              <a:rPr lang="en-US" sz="1800" dirty="0" smtClean="0"/>
              <a:t>Gyr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0" y="355600"/>
            <a:ext cx="108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0.5Gyr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7315200" y="420469"/>
            <a:ext cx="150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Robertson ea. 2013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1056662"/>
            <a:ext cx="1114323" cy="48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HI_vol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4559300" y="2235200"/>
            <a:ext cx="0" cy="228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56874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7" name="Text Box 7"/>
          <p:cNvSpPr txBox="1">
            <a:spLocks noChangeArrowheads="1"/>
          </p:cNvSpPr>
          <p:nvPr/>
        </p:nvSpPr>
        <p:spPr bwMode="auto">
          <a:xfrm>
            <a:off x="647700" y="5638800"/>
            <a:ext cx="79629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Speed of light in ionosphere is </a:t>
            </a:r>
            <a:r>
              <a:rPr lang="en-US" sz="2400" dirty="0" err="1">
                <a:solidFill>
                  <a:schemeClr val="bg1"/>
                </a:solidFill>
                <a:sym typeface="Symbol" charset="2"/>
              </a:rPr>
              <a:t></a:t>
            </a:r>
            <a:r>
              <a:rPr lang="en-US" sz="2400" dirty="0">
                <a:solidFill>
                  <a:schemeClr val="bg1"/>
                </a:solidFill>
                <a:sym typeface="Symbol" charset="2"/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dependent function of n</a:t>
            </a:r>
            <a:r>
              <a:rPr lang="en-US" sz="2400" baseline="-25000" dirty="0">
                <a:solidFill>
                  <a:schemeClr val="bg1"/>
                </a:solidFill>
              </a:rPr>
              <a:t>e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Phase (path length) variation proportional to wavelength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endParaRPr lang="en-US" sz="2400" dirty="0"/>
          </a:p>
        </p:txBody>
      </p:sp>
      <p:sp>
        <p:nvSpPr>
          <p:cNvPr id="619530" name="Text Box 10"/>
          <p:cNvSpPr txBox="1">
            <a:spLocks noChangeArrowheads="1"/>
          </p:cNvSpPr>
          <p:nvPr/>
        </p:nvSpPr>
        <p:spPr bwMode="auto">
          <a:xfrm>
            <a:off x="304800" y="90487"/>
            <a:ext cx="868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Challenge II:  </a:t>
            </a:r>
            <a:r>
              <a:rPr lang="en-US" sz="2800" dirty="0" err="1">
                <a:solidFill>
                  <a:schemeClr val="bg1"/>
                </a:solidFill>
              </a:rPr>
              <a:t>Ionospheric</a:t>
            </a:r>
            <a:r>
              <a:rPr lang="en-US" sz="2800" dirty="0">
                <a:solidFill>
                  <a:schemeClr val="bg1"/>
                </a:solidFill>
              </a:rPr>
              <a:t> phase errors – varying </a:t>
            </a:r>
            <a:r>
              <a:rPr lang="en-US" sz="2800" dirty="0" err="1">
                <a:solidFill>
                  <a:schemeClr val="bg1"/>
                </a:solidFill>
              </a:rPr>
              <a:t>e</a:t>
            </a:r>
            <a:r>
              <a:rPr lang="en-US" sz="2800" dirty="0">
                <a:solidFill>
                  <a:schemeClr val="bg1"/>
                </a:solidFill>
              </a:rPr>
              <a:t>- content</a:t>
            </a:r>
            <a:endParaRPr lang="en-US" sz="1800" dirty="0"/>
          </a:p>
        </p:txBody>
      </p:sp>
      <p:pic>
        <p:nvPicPr>
          <p:cNvPr id="619532" name="Picture 12" descr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725488"/>
            <a:ext cx="6545263" cy="4673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0" y="685800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‘</a:t>
            </a:r>
            <a:r>
              <a:rPr lang="en-US" sz="1600" dirty="0" err="1" smtClean="0"/>
              <a:t>Isoplanatic</a:t>
            </a:r>
            <a:r>
              <a:rPr lang="en-US" sz="1600" dirty="0" smtClean="0"/>
              <a:t> patch’ = few deg = few km</a:t>
            </a:r>
          </a:p>
        </p:txBody>
      </p:sp>
    </p:spTree>
    <p:extLst>
      <p:ext uri="{BB962C8B-B14F-4D97-AF65-F5344CB8AC3E}">
        <p14:creationId xmlns:p14="http://schemas.microsoft.com/office/powerpoint/2010/main" val="40057760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76200" y="838200"/>
            <a:ext cx="37338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Traveling </a:t>
            </a:r>
            <a:r>
              <a:rPr lang="en-US" sz="2400" dirty="0" err="1" smtClean="0">
                <a:solidFill>
                  <a:schemeClr val="bg1"/>
                </a:solidFill>
              </a:rPr>
              <a:t>ionospheric</a:t>
            </a:r>
            <a:r>
              <a:rPr lang="en-US" sz="2400" dirty="0" smtClean="0">
                <a:solidFill>
                  <a:schemeClr val="bg1"/>
                </a:solidFill>
              </a:rPr>
              <a:t> disturbances– </a:t>
            </a:r>
            <a:r>
              <a:rPr lang="en-US" sz="2400" dirty="0">
                <a:solidFill>
                  <a:schemeClr val="bg1"/>
                </a:solidFill>
              </a:rPr>
              <a:t>‘fuzz-out’ sources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Solution:</a:t>
            </a:r>
            <a:r>
              <a:rPr lang="en-US" sz="2400" dirty="0" smtClean="0">
                <a:solidFill>
                  <a:schemeClr val="bg1"/>
                </a:solidFill>
              </a:rPr>
              <a:t> spatial/temporal calibration = Wide </a:t>
            </a:r>
            <a:r>
              <a:rPr lang="en-US" sz="2400" dirty="0">
                <a:solidFill>
                  <a:schemeClr val="bg1"/>
                </a:solidFill>
              </a:rPr>
              <a:t>field ‘rubber screen’ phase self-calibration using data-rich </a:t>
            </a:r>
            <a:r>
              <a:rPr lang="en-US" sz="2400" dirty="0" smtClean="0">
                <a:solidFill>
                  <a:schemeClr val="bg1"/>
                </a:solidFill>
              </a:rPr>
              <a:t>sky</a:t>
            </a:r>
          </a:p>
          <a:p>
            <a:pPr>
              <a:spcBef>
                <a:spcPct val="50000"/>
              </a:spcBef>
            </a:pP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Ionosphere opaque at plasma </a:t>
            </a:r>
            <a:r>
              <a:rPr lang="en-US" sz="2400" dirty="0" err="1" smtClean="0">
                <a:solidFill>
                  <a:schemeClr val="bg1"/>
                </a:solidFill>
              </a:rPr>
              <a:t>freq</a:t>
            </a:r>
            <a:r>
              <a:rPr lang="en-US" sz="2400" dirty="0" smtClean="0">
                <a:solidFill>
                  <a:schemeClr val="bg1"/>
                </a:solidFill>
              </a:rPr>
              <a:t> ~ 5MHz </a:t>
            </a:r>
            <a:endParaRPr lang="en-US" sz="2400" dirty="0"/>
          </a:p>
        </p:txBody>
      </p:sp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304800" y="0"/>
            <a:ext cx="868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>
                <a:solidFill>
                  <a:schemeClr val="bg1"/>
                </a:solidFill>
              </a:rPr>
              <a:t>Challenge II:</a:t>
            </a:r>
            <a:r>
              <a:rPr lang="en-US" sz="2800" dirty="0">
                <a:solidFill>
                  <a:schemeClr val="bg1"/>
                </a:solidFill>
              </a:rPr>
              <a:t>  </a:t>
            </a:r>
            <a:r>
              <a:rPr lang="en-US" sz="2800" dirty="0" err="1">
                <a:solidFill>
                  <a:schemeClr val="bg1"/>
                </a:solidFill>
              </a:rPr>
              <a:t>Ionospheric</a:t>
            </a:r>
            <a:r>
              <a:rPr lang="en-US" sz="2800" dirty="0" smtClean="0">
                <a:solidFill>
                  <a:schemeClr val="bg1"/>
                </a:solidFill>
              </a:rPr>
              <a:t> ‘seeing’</a:t>
            </a:r>
            <a:endParaRPr lang="en-US" sz="1800" dirty="0"/>
          </a:p>
        </p:txBody>
      </p:sp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4419600" y="60960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Virgo A   VLA 74 MHz   Lane + 02</a:t>
            </a:r>
            <a:endParaRPr lang="en-US" sz="1800"/>
          </a:p>
        </p:txBody>
      </p:sp>
      <p:pic>
        <p:nvPicPr>
          <p:cNvPr id="97285" name="Picture 5" descr="/Users/ccarilli/TALKS/EOR/Vir_A-short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733800" y="519113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Line 7"/>
          <p:cNvSpPr>
            <a:spLocks noChangeShapeType="1"/>
          </p:cNvSpPr>
          <p:nvPr/>
        </p:nvSpPr>
        <p:spPr bwMode="auto">
          <a:xfrm>
            <a:off x="3733800" y="5776913"/>
            <a:ext cx="5257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7" name="Text Box 8"/>
          <p:cNvSpPr txBox="1">
            <a:spLocks noChangeArrowheads="1"/>
          </p:cNvSpPr>
          <p:nvPr/>
        </p:nvSpPr>
        <p:spPr bwMode="auto">
          <a:xfrm>
            <a:off x="5867400" y="5776913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15’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734133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7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28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728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11-07 at 2.46.5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33916"/>
            <a:ext cx="8686800" cy="4466684"/>
          </a:xfrm>
          <a:prstGeom prst="rect">
            <a:avLst/>
          </a:prstGeom>
        </p:spPr>
      </p:pic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7249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Challenge:  sky is hot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smtClean="0">
                <a:solidFill>
                  <a:srgbClr val="000000"/>
                </a:solidFill>
              </a:rPr>
              <a:t>confused at low freq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04800" y="5080337"/>
            <a:ext cx="8458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Coldest </a:t>
            </a:r>
            <a:r>
              <a:rPr lang="en-US" sz="2400" dirty="0">
                <a:solidFill>
                  <a:schemeClr val="bg1"/>
                </a:solidFill>
              </a:rPr>
              <a:t>regions: T ~ 100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 (</a:t>
            </a:r>
            <a:r>
              <a:rPr lang="en-US" sz="2400" dirty="0">
                <a:solidFill>
                  <a:schemeClr val="bg1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/200 MH</a:t>
            </a:r>
            <a:r>
              <a:rPr lang="en-US" sz="2400" dirty="0">
                <a:solidFill>
                  <a:schemeClr val="bg1"/>
                </a:solidFill>
              </a:rPr>
              <a:t>z)</a:t>
            </a:r>
            <a:r>
              <a:rPr lang="en-US" sz="2400" baseline="30000" dirty="0">
                <a:solidFill>
                  <a:schemeClr val="bg1"/>
                </a:solidFill>
              </a:rPr>
              <a:t>-2.6 </a:t>
            </a:r>
            <a:r>
              <a:rPr lang="en-US" sz="2400" dirty="0" smtClean="0">
                <a:solidFill>
                  <a:schemeClr val="bg1"/>
                </a:solidFill>
              </a:rPr>
              <a:t>K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x</a:t>
            </a:r>
            <a:r>
              <a:rPr lang="en-US" sz="2400" dirty="0" smtClean="0">
                <a:solidFill>
                  <a:schemeClr val="bg1"/>
                </a:solidFill>
              </a:rPr>
              <a:t> 21cm signal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Highly ‘confused’: 1 source/deg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with S</a:t>
            </a:r>
            <a:r>
              <a:rPr lang="en-US" sz="1600" dirty="0">
                <a:solidFill>
                  <a:schemeClr val="bg1"/>
                </a:solidFill>
              </a:rPr>
              <a:t>140</a:t>
            </a:r>
            <a:r>
              <a:rPr lang="en-US" sz="2400" dirty="0">
                <a:solidFill>
                  <a:schemeClr val="bg1"/>
                </a:solidFill>
              </a:rPr>
              <a:t> &gt; 1 </a:t>
            </a:r>
            <a:r>
              <a:rPr lang="en-US" sz="2400" dirty="0" err="1" smtClean="0">
                <a:solidFill>
                  <a:schemeClr val="bg1"/>
                </a:solidFill>
              </a:rPr>
              <a:t>Jy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95237" name="Picture 6" descr="WS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2590800"/>
            <a:ext cx="19812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Line 7"/>
          <p:cNvSpPr>
            <a:spLocks noChangeShapeType="1"/>
          </p:cNvSpPr>
          <p:nvPr/>
        </p:nvSpPr>
        <p:spPr bwMode="auto">
          <a:xfrm flipH="1" flipV="1">
            <a:off x="7086600" y="1295399"/>
            <a:ext cx="76200" cy="131921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9" name="Line 8"/>
          <p:cNvSpPr>
            <a:spLocks noChangeShapeType="1"/>
          </p:cNvSpPr>
          <p:nvPr/>
        </p:nvSpPr>
        <p:spPr bwMode="auto">
          <a:xfrm>
            <a:off x="7467600" y="1295398"/>
            <a:ext cx="1447800" cy="1319213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43" name="TextBox 11"/>
          <p:cNvSpPr txBox="1">
            <a:spLocks noChangeArrowheads="1"/>
          </p:cNvSpPr>
          <p:nvPr/>
        </p:nvSpPr>
        <p:spPr bwMode="auto">
          <a:xfrm>
            <a:off x="228600" y="440055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Haslam</a:t>
            </a:r>
            <a:r>
              <a:rPr lang="en-US" dirty="0" smtClean="0"/>
              <a:t>, </a:t>
            </a:r>
            <a:r>
              <a:rPr lang="en-US" dirty="0" err="1"/>
              <a:t>Eberg</a:t>
            </a:r>
            <a:r>
              <a:rPr lang="en-US" dirty="0"/>
              <a:t> 408MHz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7086600" y="990600"/>
            <a:ext cx="381000" cy="30479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7" name="Picture 5" descr="spe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728788"/>
            <a:ext cx="3744879" cy="3514725"/>
          </a:xfrm>
          <a:prstGeom prst="rect">
            <a:avLst/>
          </a:prstGeom>
          <a:noFill/>
        </p:spPr>
      </p:pic>
      <p:sp>
        <p:nvSpPr>
          <p:cNvPr id="484356" name="Text Box 4"/>
          <p:cNvSpPr txBox="1">
            <a:spLocks noChangeArrowheads="1"/>
          </p:cNvSpPr>
          <p:nvPr/>
        </p:nvSpPr>
        <p:spPr bwMode="auto">
          <a:xfrm>
            <a:off x="533400" y="215205"/>
            <a:ext cx="6781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Solution: spectral </a:t>
            </a:r>
            <a:r>
              <a:rPr lang="en-US" sz="2400" dirty="0" smtClean="0">
                <a:solidFill>
                  <a:schemeClr val="bg1"/>
                </a:solidFill>
              </a:rPr>
              <a:t>decomposition</a:t>
            </a:r>
            <a:endParaRPr lang="en-US" sz="18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Foreground= </a:t>
            </a:r>
            <a:r>
              <a:rPr lang="en-US" dirty="0">
                <a:solidFill>
                  <a:schemeClr val="bg1"/>
                </a:solidFill>
              </a:rPr>
              <a:t>non-</a:t>
            </a:r>
            <a:r>
              <a:rPr lang="en-US" dirty="0" smtClean="0">
                <a:solidFill>
                  <a:schemeClr val="bg1"/>
                </a:solidFill>
              </a:rPr>
              <a:t>thermal= </a:t>
            </a:r>
            <a:r>
              <a:rPr lang="en-US" dirty="0">
                <a:solidFill>
                  <a:schemeClr val="bg1"/>
                </a:solidFill>
              </a:rPr>
              <a:t>featureless over ~ 100’s </a:t>
            </a:r>
            <a:r>
              <a:rPr lang="en-US" dirty="0" smtClean="0">
                <a:solidFill>
                  <a:schemeClr val="bg1"/>
                </a:solidFill>
              </a:rPr>
              <a:t>MHz 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Signal = fine scale structure on scales ~</a:t>
            </a:r>
            <a:r>
              <a:rPr lang="en-US" dirty="0" smtClean="0">
                <a:solidFill>
                  <a:schemeClr val="bg1"/>
                </a:solidFill>
              </a:rPr>
              <a:t> MHz</a:t>
            </a:r>
            <a:endParaRPr lang="en-US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15000" y="2332038"/>
            <a:ext cx="3276600" cy="2898775"/>
            <a:chOff x="384" y="1296"/>
            <a:chExt cx="2064" cy="1826"/>
          </a:xfrm>
        </p:grpSpPr>
        <p:sp>
          <p:nvSpPr>
            <p:cNvPr id="484358" name="Text Box 6"/>
            <p:cNvSpPr txBox="1">
              <a:spLocks noChangeArrowheads="1"/>
            </p:cNvSpPr>
            <p:nvPr/>
          </p:nvSpPr>
          <p:spPr bwMode="auto">
            <a:xfrm>
              <a:off x="384" y="2889"/>
              <a:ext cx="19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800" dirty="0"/>
            </a:p>
          </p:txBody>
        </p:sp>
        <p:sp>
          <p:nvSpPr>
            <p:cNvPr id="484366" name="Text Box 14"/>
            <p:cNvSpPr txBox="1">
              <a:spLocks noChangeArrowheads="1"/>
            </p:cNvSpPr>
            <p:nvPr/>
          </p:nvSpPr>
          <p:spPr bwMode="auto">
            <a:xfrm>
              <a:off x="432" y="1296"/>
              <a:ext cx="201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Signal/Sky ~</a:t>
              </a:r>
              <a:r>
                <a:rPr lang="en-US" dirty="0" smtClean="0"/>
                <a:t> 10</a:t>
              </a:r>
              <a:r>
                <a:rPr lang="en-US" baseline="30000" dirty="0" smtClean="0"/>
                <a:t>-</a:t>
              </a:r>
              <a:r>
                <a:rPr lang="en-US" baseline="30000" dirty="0"/>
                <a:t>5</a:t>
              </a:r>
              <a:endParaRPr lang="en-US" sz="1800" baseline="30000" dirty="0"/>
            </a:p>
          </p:txBody>
        </p:sp>
      </p:grpSp>
      <p:pic>
        <p:nvPicPr>
          <p:cNvPr id="484367" name="Picture 15" descr="carillif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960" y="1703389"/>
            <a:ext cx="3614839" cy="3527426"/>
          </a:xfrm>
          <a:prstGeom prst="rect">
            <a:avLst/>
          </a:prstGeom>
          <a:noFill/>
        </p:spPr>
      </p:pic>
      <p:sp>
        <p:nvSpPr>
          <p:cNvPr id="484368" name="Text Box 16"/>
          <p:cNvSpPr txBox="1">
            <a:spLocks noChangeArrowheads="1"/>
          </p:cNvSpPr>
          <p:nvPr/>
        </p:nvSpPr>
        <p:spPr bwMode="auto">
          <a:xfrm>
            <a:off x="2819400" y="19050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Cygnus A </a:t>
            </a:r>
          </a:p>
        </p:txBody>
      </p:sp>
      <p:sp>
        <p:nvSpPr>
          <p:cNvPr id="484370" name="Text Box 18"/>
          <p:cNvSpPr txBox="1">
            <a:spLocks noChangeArrowheads="1"/>
          </p:cNvSpPr>
          <p:nvPr/>
        </p:nvSpPr>
        <p:spPr bwMode="auto">
          <a:xfrm>
            <a:off x="533400" y="48768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500MHz</a:t>
            </a:r>
          </a:p>
        </p:txBody>
      </p:sp>
      <p:sp>
        <p:nvSpPr>
          <p:cNvPr id="484371" name="Text Box 19"/>
          <p:cNvSpPr txBox="1">
            <a:spLocks noChangeArrowheads="1"/>
          </p:cNvSpPr>
          <p:nvPr/>
        </p:nvSpPr>
        <p:spPr bwMode="auto">
          <a:xfrm>
            <a:off x="3048000" y="4876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5000MHz</a:t>
            </a:r>
          </a:p>
        </p:txBody>
      </p:sp>
      <p:sp>
        <p:nvSpPr>
          <p:cNvPr id="484372" name="Text Box 20"/>
          <p:cNvSpPr txBox="1">
            <a:spLocks noChangeArrowheads="1"/>
          </p:cNvSpPr>
          <p:nvPr/>
        </p:nvSpPr>
        <p:spPr bwMode="auto">
          <a:xfrm>
            <a:off x="914400" y="5562600"/>
            <a:ext cx="693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Critical to mitigate freq dependent telescope response!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474351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=13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24800" y="47244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ndscrnflaps_07s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228600" y="159365"/>
            <a:ext cx="437028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 Antenna: ‘clean machine’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Sleeve dipole + flaps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Smooth, broad response in frequency and angle</a:t>
            </a:r>
          </a:p>
        </p:txBody>
      </p:sp>
      <p:pic>
        <p:nvPicPr>
          <p:cNvPr id="108549" name="Picture 4" descr="Receiver_Response"/>
          <p:cNvPicPr>
            <a:picLocks noChangeAspect="1" noChangeArrowheads="1"/>
          </p:cNvPicPr>
          <p:nvPr/>
        </p:nvPicPr>
        <p:blipFill>
          <a:blip r:embed="rId4">
            <a:lum bright="-26000" contrast="54000"/>
          </a:blip>
          <a:srcRect/>
          <a:stretch>
            <a:fillRect/>
          </a:stretch>
        </p:blipFill>
        <p:spPr bwMode="auto">
          <a:xfrm>
            <a:off x="4370280" y="138328"/>
            <a:ext cx="4545120" cy="23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ext Box 5"/>
          <p:cNvSpPr txBox="1">
            <a:spLocks noChangeArrowheads="1"/>
          </p:cNvSpPr>
          <p:nvPr/>
        </p:nvSpPr>
        <p:spPr bwMode="auto">
          <a:xfrm>
            <a:off x="4953000" y="2184400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120MHz</a:t>
            </a:r>
            <a:endParaRPr lang="en-US" sz="1800" dirty="0"/>
          </a:p>
        </p:txBody>
      </p:sp>
      <p:sp>
        <p:nvSpPr>
          <p:cNvPr id="108551" name="Text Box 6"/>
          <p:cNvSpPr txBox="1">
            <a:spLocks noChangeArrowheads="1"/>
          </p:cNvSpPr>
          <p:nvPr/>
        </p:nvSpPr>
        <p:spPr bwMode="auto">
          <a:xfrm>
            <a:off x="7848600" y="2185988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200MHz</a:t>
            </a:r>
          </a:p>
        </p:txBody>
      </p:sp>
      <p:pic>
        <p:nvPicPr>
          <p:cNvPr id="8" name="Picture 7" descr="Screen shot 2010-12-04 at 8.36.5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0" y="4998187"/>
            <a:ext cx="2289200" cy="17074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54800" y="4626114"/>
            <a:ext cx="252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LNA: </a:t>
            </a:r>
            <a:r>
              <a:rPr lang="en-US" sz="1800" dirty="0" err="1" smtClean="0">
                <a:solidFill>
                  <a:schemeClr val="bg1"/>
                </a:solidFill>
              </a:rPr>
              <a:t>T</a:t>
            </a:r>
            <a:r>
              <a:rPr lang="en-US" sz="1800" baseline="-25000" dirty="0" err="1" smtClean="0">
                <a:solidFill>
                  <a:schemeClr val="bg1"/>
                </a:solidFill>
              </a:rPr>
              <a:t>rx</a:t>
            </a:r>
            <a:r>
              <a:rPr lang="en-US" sz="1800" dirty="0" smtClean="0">
                <a:solidFill>
                  <a:schemeClr val="bg1"/>
                </a:solidFill>
              </a:rPr>
              <a:t> = 110K, 30dB gain 120-180MHz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39353" y="57090"/>
            <a:ext cx="1299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Gain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>
            <a:off x="4572794" y="838200"/>
            <a:ext cx="456406" cy="794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724400" y="621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10dB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14" name="Picture 13" descr="Screen shot 2010-12-03 at 1.31.3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20" y="4495800"/>
            <a:ext cx="4141680" cy="224883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456" y="1084443"/>
            <a:ext cx="7063709" cy="529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117440" y="403172"/>
            <a:ext cx="7011360" cy="63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112000"/>
              </a:lnSpc>
            </a:pPr>
            <a:r>
              <a:rPr lang="en-US" sz="2800" dirty="0" smtClean="0">
                <a:solidFill>
                  <a:srgbClr val="FFFFFF"/>
                </a:solidFill>
                <a:latin typeface="PosterBodoni BT" charset="0"/>
              </a:rPr>
              <a:t>Foregrounds and Fourier Transforms</a:t>
            </a:r>
            <a:endParaRPr lang="en-US" sz="2800" dirty="0">
              <a:solidFill>
                <a:srgbClr val="FFFFFF"/>
              </a:solidFill>
              <a:latin typeface="PosterBodoni B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18803" y="5640612"/>
            <a:ext cx="431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||</a:t>
            </a:r>
            <a:endParaRPr lang="en-US" baseline="-25000" dirty="0"/>
          </a:p>
        </p:txBody>
      </p:sp>
      <p:sp>
        <p:nvSpPr>
          <p:cNvPr id="4" name="Rectangle 3"/>
          <p:cNvSpPr/>
          <p:nvPr/>
        </p:nvSpPr>
        <p:spPr>
          <a:xfrm>
            <a:off x="2292292" y="5343896"/>
            <a:ext cx="2927319" cy="7899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54661" y="5950404"/>
            <a:ext cx="356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</a:t>
            </a:r>
            <a:r>
              <a:rPr lang="en-US" baseline="-25000" dirty="0" err="1" smtClean="0"/>
              <a:t>x</a:t>
            </a:r>
            <a:endParaRPr lang="en-US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4932848" y="509727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</a:t>
            </a:r>
            <a:r>
              <a:rPr lang="en-US" baseline="-25000" dirty="0" err="1" smtClean="0"/>
              <a:t>y</a:t>
            </a:r>
            <a:endParaRPr lang="en-US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1828800" y="4724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= B/</a:t>
            </a:r>
            <a:r>
              <a:rPr lang="en-US" sz="1800" dirty="0" err="1" smtClean="0"/>
              <a:t>λ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626631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5-27 at 11.42.54 A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3" y="1121420"/>
            <a:ext cx="8172867" cy="32350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4398020"/>
            <a:ext cx="777240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Focus on Frequency: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Frequency </a:t>
            </a:r>
            <a:r>
              <a:rPr lang="en-US" dirty="0">
                <a:solidFill>
                  <a:schemeClr val="bg1"/>
                </a:solidFill>
              </a:rPr>
              <a:t>maps to distance =&gt; F</a:t>
            </a:r>
            <a:r>
              <a:rPr lang="en-US" dirty="0" smtClean="0">
                <a:solidFill>
                  <a:schemeClr val="bg1"/>
                </a:solidFill>
              </a:rPr>
              <a:t>ourier </a:t>
            </a:r>
            <a:r>
              <a:rPr lang="en-US" dirty="0">
                <a:solidFill>
                  <a:schemeClr val="bg1"/>
                </a:solidFill>
              </a:rPr>
              <a:t>conjugate </a:t>
            </a:r>
            <a:r>
              <a:rPr lang="en-US" dirty="0" smtClean="0">
                <a:solidFill>
                  <a:schemeClr val="bg1"/>
                </a:solidFill>
              </a:rPr>
              <a:t>(delay) </a:t>
            </a:r>
            <a:r>
              <a:rPr lang="en-US" dirty="0">
                <a:solidFill>
                  <a:schemeClr val="bg1"/>
                </a:solidFill>
              </a:rPr>
              <a:t>maps </a:t>
            </a:r>
            <a:r>
              <a:rPr lang="en-US" dirty="0" smtClean="0">
                <a:solidFill>
                  <a:schemeClr val="bg1"/>
                </a:solidFill>
              </a:rPr>
              <a:t>linearly to wavenumber (Mpc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Analyze line-of-sight PS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k</a:t>
            </a:r>
            <a:r>
              <a:rPr lang="en-US" baseline="-25000" dirty="0" err="1" smtClean="0">
                <a:solidFill>
                  <a:schemeClr val="bg1"/>
                </a:solidFill>
              </a:rPr>
              <a:t>par</a:t>
            </a:r>
            <a:r>
              <a:rPr lang="en-US" dirty="0" smtClean="0">
                <a:solidFill>
                  <a:schemeClr val="bg1"/>
                </a:solidFill>
              </a:rPr>
              <a:t>) per baseline, time: PS = square of F</a:t>
            </a:r>
            <a:r>
              <a:rPr lang="en-US" baseline="-25000" dirty="0" smtClean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[V</a:t>
            </a:r>
            <a:r>
              <a:rPr lang="en-US" baseline="-25000" dirty="0" smtClean="0">
                <a:solidFill>
                  <a:schemeClr val="bg1"/>
                </a:solidFill>
              </a:rPr>
              <a:t>K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ν</a:t>
            </a:r>
            <a:r>
              <a:rPr lang="en-US" dirty="0" smtClean="0">
                <a:solidFill>
                  <a:schemeClr val="bg1"/>
                </a:solidFill>
              </a:rPr>
              <a:t>)] = V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baseline="-25000" dirty="0" smtClean="0">
                <a:solidFill>
                  <a:schemeClr val="bg1"/>
                </a:solidFill>
              </a:rPr>
              <a:t>K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τ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Ignore angular PS (</a:t>
            </a:r>
            <a:r>
              <a:rPr lang="en-US" dirty="0" err="1" smtClean="0">
                <a:solidFill>
                  <a:schemeClr val="bg1"/>
                </a:solidFill>
              </a:rPr>
              <a:t>k</a:t>
            </a:r>
            <a:r>
              <a:rPr lang="en-US" baseline="-25000" dirty="0" err="1" smtClean="0">
                <a:solidFill>
                  <a:schemeClr val="bg1"/>
                </a:solidFill>
              </a:rPr>
              <a:t>perp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411575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</a:t>
            </a:r>
            <a:r>
              <a:rPr lang="en-US" baseline="-25000" dirty="0" err="1" smtClean="0"/>
              <a:t>Kelvin</a:t>
            </a:r>
            <a:r>
              <a:rPr lang="en-US" dirty="0" smtClean="0"/>
              <a:t>(</a:t>
            </a:r>
            <a:r>
              <a:rPr lang="en-US" dirty="0" err="1" smtClean="0"/>
              <a:t>ν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152400"/>
            <a:ext cx="8610600" cy="894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Power spectrum:  ‘delay spectrum’  (Parsons ea.)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3D PS:  </a:t>
            </a:r>
            <a:r>
              <a:rPr lang="en-US" dirty="0" smtClean="0">
                <a:solidFill>
                  <a:schemeClr val="bg1"/>
                </a:solidFill>
              </a:rPr>
              <a:t>‘Parallel’ = line</a:t>
            </a:r>
            <a:r>
              <a:rPr lang="en-US" dirty="0">
                <a:solidFill>
                  <a:schemeClr val="bg1"/>
                </a:solidFill>
              </a:rPr>
              <a:t>-of-sight (</a:t>
            </a:r>
            <a:r>
              <a:rPr lang="en-US" dirty="0" err="1">
                <a:solidFill>
                  <a:schemeClr val="bg1"/>
                </a:solidFill>
              </a:rPr>
              <a:t>ν</a:t>
            </a:r>
            <a:r>
              <a:rPr lang="en-US" dirty="0">
                <a:solidFill>
                  <a:schemeClr val="bg1"/>
                </a:solidFill>
              </a:rPr>
              <a:t>) </a:t>
            </a:r>
            <a:r>
              <a:rPr lang="en-US" dirty="0" smtClean="0">
                <a:solidFill>
                  <a:schemeClr val="bg1"/>
                </a:solidFill>
              </a:rPr>
              <a:t>; ‘Perpendicular’= </a:t>
            </a:r>
            <a:r>
              <a:rPr lang="en-US" dirty="0">
                <a:solidFill>
                  <a:schemeClr val="bg1"/>
                </a:solidFill>
              </a:rPr>
              <a:t>angular (sky-plane) 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992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81001" y="271820"/>
            <a:ext cx="3124199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Challenge: array spectral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sidelobes</a:t>
            </a: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Synthesized beam (PSF) is chromatic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mooth spectral  fitting over MHz bands does not remove 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 charset="2"/>
              </a:rPr>
              <a:t> </a:t>
            </a:r>
            <a:r>
              <a:rPr lang="en-US" dirty="0">
                <a:solidFill>
                  <a:schemeClr val="bg1"/>
                </a:solidFill>
                <a:latin typeface="+mj-lt"/>
                <a:sym typeface="Symbol" charset="2"/>
              </a:rPr>
              <a:t>far-out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 charset="2"/>
              </a:rPr>
              <a:t>  </a:t>
            </a:r>
            <a:r>
              <a:rPr lang="en-US" dirty="0" err="1" smtClean="0">
                <a:solidFill>
                  <a:schemeClr val="bg1"/>
                </a:solidFill>
                <a:latin typeface="+mj-lt"/>
                <a:sym typeface="Symbol" charset="2"/>
              </a:rPr>
              <a:t>sidelobes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 charset="2"/>
              </a:rPr>
              <a:t> of bright sources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>
                <a:solidFill>
                  <a:schemeClr val="accent3"/>
                </a:solidFill>
                <a:latin typeface="+mj-lt"/>
              </a:rPr>
              <a:t>Bright source subtraction requires better than 0.2% antenna calibration to reach thermal noise each day  (</a:t>
            </a:r>
            <a:r>
              <a:rPr lang="en-US" dirty="0" err="1">
                <a:solidFill>
                  <a:schemeClr val="accent3"/>
                </a:solidFill>
                <a:latin typeface="+mj-lt"/>
              </a:rPr>
              <a:t>Datta</a:t>
            </a:r>
            <a:r>
              <a:rPr lang="en-US" dirty="0">
                <a:solidFill>
                  <a:schemeClr val="accent3"/>
                </a:solidFill>
                <a:latin typeface="+mj-lt"/>
              </a:rPr>
              <a:t> ea. 2010</a:t>
            </a:r>
            <a:r>
              <a:rPr lang="en-US" dirty="0" smtClean="0">
                <a:solidFill>
                  <a:schemeClr val="accent3"/>
                </a:solidFill>
                <a:latin typeface="+mj-lt"/>
              </a:rPr>
              <a:t>)</a:t>
            </a:r>
            <a:endParaRPr lang="en-US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5181600" y="6172200"/>
            <a:ext cx="457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1200" b="1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3" name="cygmov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7000"/>
          </a:blip>
          <a:stretch>
            <a:fillRect/>
          </a:stretch>
        </p:blipFill>
        <p:spPr>
          <a:xfrm>
            <a:off x="4038600" y="457200"/>
            <a:ext cx="4648200" cy="4648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10400" y="49964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120 to 180 MHz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42520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11-14 at 4.08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3048000"/>
            <a:ext cx="4514850" cy="2743200"/>
          </a:xfrm>
          <a:prstGeom prst="rect">
            <a:avLst/>
          </a:prstGeom>
        </p:spPr>
      </p:pic>
      <p:pic>
        <p:nvPicPr>
          <p:cNvPr id="2" name="Picture 1" descr="Screen Shot 2013-11-15 at 5.44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91400"/>
            <a:ext cx="5250180" cy="248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3124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B=30m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51816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29EEA"/>
                </a:solidFill>
              </a:rPr>
              <a:t>B=90m</a:t>
            </a:r>
            <a:endParaRPr lang="en-US" dirty="0">
              <a:solidFill>
                <a:srgbClr val="229EE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4600" y="57647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130MHz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2400" y="5715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180MHz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19519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10</a:t>
            </a:r>
            <a:r>
              <a:rPr lang="en-US" sz="1800" baseline="30000" dirty="0" smtClean="0">
                <a:solidFill>
                  <a:schemeClr val="bg1"/>
                </a:solidFill>
              </a:rPr>
              <a:t>o</a:t>
            </a:r>
            <a:endParaRPr lang="en-US" sz="1800" baseline="300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267200" y="2015400"/>
            <a:ext cx="4114800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04800" y="323433"/>
            <a:ext cx="327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III. Continuum avoidance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Characteristic </a:t>
            </a:r>
            <a:r>
              <a:rPr lang="en-US" dirty="0" err="1" smtClean="0">
                <a:solidFill>
                  <a:srgbClr val="FFFFFF"/>
                </a:solidFill>
              </a:rPr>
              <a:t>sidelobe</a:t>
            </a:r>
            <a:r>
              <a:rPr lang="en-US" dirty="0" smtClean="0">
                <a:solidFill>
                  <a:srgbClr val="FFFFFF"/>
                </a:solidFill>
              </a:rPr>
              <a:t>  scale in frequency  (= 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par</a:t>
            </a:r>
            <a:r>
              <a:rPr lang="en-US" dirty="0" smtClean="0">
                <a:solidFill>
                  <a:srgbClr val="FFFFFF"/>
                </a:solidFill>
              </a:rPr>
              <a:t>), is set by baseline length (=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perp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" y="3406676"/>
            <a:ext cx="434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</a:rPr>
              <a:t>Datta</a:t>
            </a:r>
            <a:r>
              <a:rPr lang="en-US" sz="1800" dirty="0">
                <a:solidFill>
                  <a:schemeClr val="bg1"/>
                </a:solidFill>
              </a:rPr>
              <a:t> et al. 2010, </a:t>
            </a:r>
            <a:r>
              <a:rPr lang="en-US" sz="1800" dirty="0" err="1">
                <a:solidFill>
                  <a:schemeClr val="bg1"/>
                </a:solidFill>
              </a:rPr>
              <a:t>ApJ</a:t>
            </a:r>
            <a:r>
              <a:rPr lang="en-US" sz="1800" dirty="0">
                <a:solidFill>
                  <a:schemeClr val="bg1"/>
                </a:solidFill>
              </a:rPr>
              <a:t>, 724, 526</a:t>
            </a:r>
          </a:p>
          <a:p>
            <a:r>
              <a:rPr lang="en-US" sz="1800" dirty="0">
                <a:solidFill>
                  <a:schemeClr val="bg1"/>
                </a:solidFill>
              </a:rPr>
              <a:t>Parsons et al. 2012, </a:t>
            </a:r>
            <a:r>
              <a:rPr lang="en-US" sz="1800" dirty="0" err="1">
                <a:solidFill>
                  <a:schemeClr val="bg1"/>
                </a:solidFill>
              </a:rPr>
              <a:t>ApJ</a:t>
            </a:r>
            <a:r>
              <a:rPr lang="en-US" sz="1800" dirty="0">
                <a:solidFill>
                  <a:schemeClr val="bg1"/>
                </a:solidFill>
              </a:rPr>
              <a:t>, 756, 165</a:t>
            </a:r>
          </a:p>
          <a:p>
            <a:r>
              <a:rPr lang="en-US" sz="1800" dirty="0">
                <a:solidFill>
                  <a:schemeClr val="bg1"/>
                </a:solidFill>
              </a:rPr>
              <a:t>Parsons et al. 2012, </a:t>
            </a:r>
            <a:r>
              <a:rPr lang="en-US" sz="1800" dirty="0" err="1">
                <a:solidFill>
                  <a:schemeClr val="bg1"/>
                </a:solidFill>
              </a:rPr>
              <a:t>ApJ</a:t>
            </a:r>
            <a:r>
              <a:rPr lang="en-US" sz="1800" dirty="0">
                <a:solidFill>
                  <a:schemeClr val="bg1"/>
                </a:solidFill>
              </a:rPr>
              <a:t>, 753, 81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Parsons et al. 2013, </a:t>
            </a:r>
            <a:r>
              <a:rPr lang="en-US" sz="1800" dirty="0" err="1" smtClean="0">
                <a:solidFill>
                  <a:schemeClr val="bg1"/>
                </a:solidFill>
              </a:rPr>
              <a:t>ApJ</a:t>
            </a:r>
            <a:r>
              <a:rPr lang="en-US" sz="1800" dirty="0" smtClean="0">
                <a:solidFill>
                  <a:schemeClr val="bg1"/>
                </a:solidFill>
              </a:rPr>
              <a:t>, arXiv:1304.4991</a:t>
            </a:r>
          </a:p>
          <a:p>
            <a:r>
              <a:rPr lang="en-US" sz="1800" dirty="0" err="1" smtClean="0">
                <a:solidFill>
                  <a:schemeClr val="bg1"/>
                </a:solidFill>
              </a:rPr>
              <a:t>Pober</a:t>
            </a:r>
            <a:r>
              <a:rPr lang="en-US" sz="1800" dirty="0" smtClean="0">
                <a:solidFill>
                  <a:schemeClr val="bg1"/>
                </a:solidFill>
              </a:rPr>
              <a:t> et al. 2013, </a:t>
            </a:r>
            <a:r>
              <a:rPr lang="en-US" sz="1800" dirty="0" err="1" smtClean="0">
                <a:solidFill>
                  <a:schemeClr val="bg1"/>
                </a:solidFill>
              </a:rPr>
              <a:t>ApJ</a:t>
            </a:r>
            <a:r>
              <a:rPr lang="en-US" sz="1800" dirty="0" smtClean="0">
                <a:solidFill>
                  <a:schemeClr val="bg1"/>
                </a:solidFill>
              </a:rPr>
              <a:t>, 768, L36</a:t>
            </a:r>
          </a:p>
        </p:txBody>
      </p:sp>
    </p:spTree>
    <p:extLst>
      <p:ext uri="{BB962C8B-B14F-4D97-AF65-F5344CB8AC3E}">
        <p14:creationId xmlns:p14="http://schemas.microsoft.com/office/powerpoint/2010/main" val="15789854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-152400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The Delay Transform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060714"/>
            <a:ext cx="2492268" cy="27188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2438400"/>
            <a:ext cx="838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Delay, </a:t>
            </a:r>
            <a:r>
              <a:rPr lang="en-US" sz="1600" dirty="0" err="1" smtClean="0">
                <a:solidFill>
                  <a:srgbClr val="FF0000"/>
                </a:solidFill>
              </a:rPr>
              <a:t>τ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3778023"/>
            <a:ext cx="12954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</a:rPr>
              <a:t>τ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max</a:t>
            </a:r>
            <a:r>
              <a:rPr lang="en-US" sz="1800" baseline="-250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= B/c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09600" y="3725825"/>
            <a:ext cx="129540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33400" y="5105400"/>
            <a:ext cx="78486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Continuum source ~ ‘delta function’ in delay transform, w. </a:t>
            </a:r>
            <a:r>
              <a:rPr lang="en-US" dirty="0" err="1" smtClean="0">
                <a:solidFill>
                  <a:srgbClr val="FFFFFF"/>
                </a:solidFill>
              </a:rPr>
              <a:t>τ</a:t>
            </a:r>
            <a:r>
              <a:rPr lang="en-US" dirty="0" smtClean="0">
                <a:solidFill>
                  <a:srgbClr val="FFFFFF"/>
                </a:solidFill>
              </a:rPr>
              <a:t> = f(time), naturally limited to </a:t>
            </a:r>
            <a:r>
              <a:rPr lang="en-US" dirty="0" err="1">
                <a:solidFill>
                  <a:srgbClr val="FFFFFF"/>
                </a:solidFill>
              </a:rPr>
              <a:t>τ</a:t>
            </a:r>
            <a:r>
              <a:rPr lang="en-US" baseline="-25000" dirty="0" err="1">
                <a:solidFill>
                  <a:srgbClr val="FFFFFF"/>
                </a:solidFill>
              </a:rPr>
              <a:t>max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= B/c </a:t>
            </a:r>
            <a:r>
              <a:rPr lang="en-US" dirty="0">
                <a:solidFill>
                  <a:srgbClr val="FFFFFF"/>
                </a:solidFill>
              </a:rPr>
              <a:t>= ‘</a:t>
            </a:r>
            <a:r>
              <a:rPr lang="en-US" dirty="0" smtClean="0">
                <a:solidFill>
                  <a:srgbClr val="FFFFFF"/>
                </a:solidFill>
              </a:rPr>
              <a:t>horizon limit’ for continuum sources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Line sources extend beyond </a:t>
            </a:r>
            <a:r>
              <a:rPr lang="en-US" dirty="0" smtClean="0">
                <a:solidFill>
                  <a:srgbClr val="FFFFFF"/>
                </a:solidFill>
              </a:rPr>
              <a:t>wedge in DS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 descr="Screen Shot 2014-06-01 at 3.13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88" y="803793"/>
            <a:ext cx="3124200" cy="3467100"/>
          </a:xfrm>
          <a:prstGeom prst="rect">
            <a:avLst/>
          </a:prstGeom>
        </p:spPr>
      </p:pic>
      <p:pic>
        <p:nvPicPr>
          <p:cNvPr id="15" name="Picture 14" descr="Screen Shot 2014-06-01 at 3.11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0"/>
            <a:ext cx="3200400" cy="48152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39100" y="1371600"/>
            <a:ext cx="87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B=30m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62900" y="3440668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B=150m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981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Text Box 2"/>
          <p:cNvSpPr txBox="1">
            <a:spLocks noChangeArrowheads="1"/>
          </p:cNvSpPr>
          <p:nvPr/>
        </p:nvSpPr>
        <p:spPr bwMode="auto">
          <a:xfrm>
            <a:off x="304800" y="31498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HI 21cm line: </a:t>
            </a:r>
            <a:r>
              <a:rPr lang="en-US" sz="2800" dirty="0">
                <a:solidFill>
                  <a:schemeClr val="bg1"/>
                </a:solidFill>
              </a:rPr>
              <a:t>Most direct probe of the neutral </a:t>
            </a:r>
            <a:r>
              <a:rPr lang="en-US" sz="2800" dirty="0" smtClean="0">
                <a:solidFill>
                  <a:schemeClr val="bg1"/>
                </a:solidFill>
              </a:rPr>
              <a:t>IGM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1026855"/>
            <a:ext cx="3962400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Low frequencies: </a:t>
            </a:r>
            <a:r>
              <a:rPr lang="en-US" dirty="0" err="1" smtClean="0">
                <a:solidFill>
                  <a:schemeClr val="bg1"/>
                </a:solidFill>
              </a:rPr>
              <a:t>z</a:t>
            </a:r>
            <a:r>
              <a:rPr lang="en-US" baseline="-25000" dirty="0" err="1" smtClean="0">
                <a:solidFill>
                  <a:schemeClr val="bg1"/>
                </a:solidFill>
              </a:rPr>
              <a:t>reion</a:t>
            </a:r>
            <a:r>
              <a:rPr lang="en-US" dirty="0" smtClean="0">
                <a:solidFill>
                  <a:schemeClr val="bg1"/>
                </a:solidFill>
              </a:rPr>
              <a:t> ~ 6 to 12 =&gt;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ν</a:t>
            </a:r>
            <a:r>
              <a:rPr lang="en-US" baseline="-25000" dirty="0" err="1" smtClean="0">
                <a:solidFill>
                  <a:schemeClr val="bg1"/>
                </a:solidFill>
              </a:rPr>
              <a:t>obs</a:t>
            </a:r>
            <a:r>
              <a:rPr lang="en-US" dirty="0" smtClean="0">
                <a:solidFill>
                  <a:schemeClr val="bg1"/>
                </a:solidFill>
              </a:rPr>
              <a:t> = 1420MHz/(1+z)  = 110MHz to 200MHz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84255"/>
            <a:ext cx="86106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Advantages of the 21cm line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Direct probe of neutral IGM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Spectral </a:t>
            </a:r>
            <a:r>
              <a:rPr lang="en-US" dirty="0">
                <a:solidFill>
                  <a:schemeClr val="bg1"/>
                </a:solidFill>
              </a:rPr>
              <a:t>line signal =&gt; full three </a:t>
            </a:r>
            <a:r>
              <a:rPr lang="en-US" dirty="0" smtClean="0">
                <a:solidFill>
                  <a:schemeClr val="bg1"/>
                </a:solidFill>
              </a:rPr>
              <a:t>dimensional image </a:t>
            </a:r>
            <a:r>
              <a:rPr lang="en-US" dirty="0">
                <a:solidFill>
                  <a:schemeClr val="bg1"/>
                </a:solidFill>
              </a:rPr>
              <a:t>of structure </a:t>
            </a:r>
            <a:r>
              <a:rPr lang="en-US" dirty="0" smtClean="0">
                <a:solidFill>
                  <a:schemeClr val="bg1"/>
                </a:solidFill>
              </a:rPr>
              <a:t>formation (freq = </a:t>
            </a:r>
            <a:r>
              <a:rPr lang="en-US" dirty="0" err="1" smtClean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depth)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Low freq =&gt; very (very) large volume surveys (1sr, </a:t>
            </a:r>
            <a:r>
              <a:rPr lang="en-US" dirty="0" err="1" smtClean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=7 to 11)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Hyperfine </a:t>
            </a:r>
            <a:r>
              <a:rPr lang="en-US" dirty="0">
                <a:solidFill>
                  <a:schemeClr val="bg1"/>
                </a:solidFill>
              </a:rPr>
              <a:t>transition =</a:t>
            </a:r>
            <a:r>
              <a:rPr lang="en-US" dirty="0" smtClean="0">
                <a:solidFill>
                  <a:schemeClr val="bg1"/>
                </a:solidFill>
              </a:rPr>
              <a:t> weak </a:t>
            </a:r>
            <a:r>
              <a:rPr lang="en-US" dirty="0">
                <a:solidFill>
                  <a:schemeClr val="bg1"/>
                </a:solidFill>
              </a:rPr>
              <a:t>=&gt; avoid </a:t>
            </a:r>
            <a:r>
              <a:rPr lang="en-US" dirty="0" smtClean="0">
                <a:solidFill>
                  <a:schemeClr val="bg1"/>
                </a:solidFill>
              </a:rPr>
              <a:t>saturation (translucent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Lya</a:t>
            </a:r>
            <a:r>
              <a:rPr lang="en-US" dirty="0" smtClean="0">
                <a:solidFill>
                  <a:schemeClr val="bg1"/>
                </a:solidFill>
              </a:rPr>
              <a:t> lifetime ~ 1nanosec;  21cm lifetime ~ 10</a:t>
            </a:r>
            <a:r>
              <a:rPr lang="en-US" baseline="30000" dirty="0" smtClean="0">
                <a:solidFill>
                  <a:schemeClr val="bg1"/>
                </a:solidFill>
              </a:rPr>
              <a:t>7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yrs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1" name="Picture 10" descr="Screen shot 2010-03-23 at 10.58.4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750" y="978943"/>
            <a:ext cx="4692650" cy="245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312003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II. </a:t>
            </a:r>
            <a:r>
              <a:rPr lang="en-US" sz="2400" dirty="0" err="1" smtClean="0">
                <a:solidFill>
                  <a:srgbClr val="FFFFFF"/>
                </a:solidFill>
              </a:rPr>
              <a:t>EoR</a:t>
            </a:r>
            <a:r>
              <a:rPr lang="en-US" sz="2400" dirty="0" smtClean="0">
                <a:solidFill>
                  <a:srgbClr val="FFFFFF"/>
                </a:solidFill>
              </a:rPr>
              <a:t> window and the Continuum Wedge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1120" y="997422"/>
            <a:ext cx="7718480" cy="4185326"/>
            <a:chOff x="355555" y="1320573"/>
            <a:chExt cx="7054524" cy="3752813"/>
          </a:xfrm>
        </p:grpSpPr>
        <p:pic>
          <p:nvPicPr>
            <p:cNvPr id="19" name="Picture 18" descr="wedge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503" r="16528"/>
            <a:stretch/>
          </p:blipFill>
          <p:spPr>
            <a:xfrm>
              <a:off x="933079" y="1320573"/>
              <a:ext cx="6477000" cy="3752813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355555" y="1473433"/>
              <a:ext cx="6820830" cy="3599953"/>
              <a:chOff x="-462777" y="831577"/>
              <a:chExt cx="6578349" cy="3484287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828801" y="1921976"/>
                <a:ext cx="4286771" cy="2393888"/>
                <a:chOff x="2175772" y="1597975"/>
                <a:chExt cx="5252559" cy="2710432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3720298" y="2589200"/>
                  <a:ext cx="31242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Wedge = ‘horizon limit’ for continuum sources</a:t>
                  </a:r>
                  <a:endParaRPr lang="en-US" dirty="0"/>
                </a:p>
              </p:txBody>
            </p:sp>
            <p:cxnSp>
              <p:nvCxnSpPr>
                <p:cNvPr id="10" name="Straight Arrow Connector 9"/>
                <p:cNvCxnSpPr/>
                <p:nvPr/>
              </p:nvCxnSpPr>
              <p:spPr bwMode="auto">
                <a:xfrm flipH="1" flipV="1">
                  <a:off x="4676174" y="2285107"/>
                  <a:ext cx="304800" cy="30480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4" name="TextBox 3"/>
                <p:cNvSpPr txBox="1"/>
                <p:nvPr/>
              </p:nvSpPr>
              <p:spPr>
                <a:xfrm>
                  <a:off x="4260587" y="3915256"/>
                  <a:ext cx="3167744" cy="3931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2175772" y="1597975"/>
                  <a:ext cx="251460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FFFFFF"/>
                      </a:solidFill>
                    </a:rPr>
                    <a:t>‘</a:t>
                  </a:r>
                  <a:r>
                    <a:rPr lang="en-US" sz="2400" dirty="0" err="1" smtClean="0">
                      <a:solidFill>
                        <a:srgbClr val="FFFFFF"/>
                      </a:solidFill>
                    </a:rPr>
                    <a:t>EoR</a:t>
                  </a:r>
                  <a:r>
                    <a:rPr lang="en-US" sz="2400" dirty="0" smtClean="0">
                      <a:solidFill>
                        <a:srgbClr val="FFFFFF"/>
                      </a:solidFill>
                    </a:rPr>
                    <a:t> Window’</a:t>
                  </a:r>
                  <a:endParaRPr lang="en-US" sz="24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 rot="16200000">
                <a:off x="-1589292" y="1958092"/>
                <a:ext cx="2605721" cy="352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FFFFF"/>
                    </a:solidFill>
                  </a:rPr>
                  <a:t>k</a:t>
                </a:r>
                <a:r>
                  <a:rPr lang="en-US" baseline="-25000" dirty="0" err="1" smtClean="0">
                    <a:solidFill>
                      <a:srgbClr val="FFFFFF"/>
                    </a:solidFill>
                  </a:rPr>
                  <a:t>par</a:t>
                </a:r>
                <a:r>
                  <a:rPr lang="en-US" dirty="0" smtClean="0">
                    <a:solidFill>
                      <a:srgbClr val="FFFFFF"/>
                    </a:solidFill>
                  </a:rPr>
                  <a:t> ~ Delay or Freq</a:t>
                </a:r>
                <a:r>
                  <a:rPr lang="en-US" baseline="30000" dirty="0" smtClean="0">
                    <a:solidFill>
                      <a:srgbClr val="FFFFFF"/>
                    </a:solidFill>
                  </a:rPr>
                  <a:t>-1</a:t>
                </a:r>
                <a:endParaRPr lang="en-US" baseline="300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447800" y="4614446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30m</a:t>
              </a:r>
              <a:endParaRPr lang="en-US" sz="18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24906" y="4370632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150m</a:t>
              </a:r>
              <a:endParaRPr lang="en-US" sz="18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713363" y="5161002"/>
            <a:ext cx="3581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FFFFFF"/>
                </a:solidFill>
              </a:rPr>
              <a:t>k</a:t>
            </a:r>
            <a:r>
              <a:rPr lang="en-US" sz="1800" baseline="-25000" dirty="0" err="1" smtClean="0">
                <a:solidFill>
                  <a:srgbClr val="FFFFFF"/>
                </a:solidFill>
              </a:rPr>
              <a:t>perp</a:t>
            </a:r>
            <a:r>
              <a:rPr lang="en-US" sz="1800" dirty="0" smtClean="0">
                <a:solidFill>
                  <a:srgbClr val="FFFFFF"/>
                </a:solidFill>
              </a:rPr>
              <a:t> ~ Baseline </a:t>
            </a:r>
            <a:r>
              <a:rPr lang="en-US" sz="1800" dirty="0">
                <a:solidFill>
                  <a:srgbClr val="FFFFFF"/>
                </a:solidFill>
              </a:rPr>
              <a:t>or Angle</a:t>
            </a:r>
            <a:r>
              <a:rPr lang="en-US" sz="1800" baseline="30000" dirty="0">
                <a:solidFill>
                  <a:srgbClr val="FFFFFF"/>
                </a:solidFill>
              </a:rPr>
              <a:t>-1 </a:t>
            </a:r>
            <a:endParaRPr lang="en-US" sz="1800" dirty="0">
              <a:solidFill>
                <a:srgbClr val="FFFFFF"/>
              </a:solidFill>
            </a:endParaRPr>
          </a:p>
          <a:p>
            <a:endParaRPr lang="en-US" sz="1800" baseline="-250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118" y="5715000"/>
            <a:ext cx="825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Cut out wedge = natural filtering of continuum sources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8418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10-25 at 9.03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38400"/>
            <a:ext cx="7863840" cy="327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77785"/>
            <a:ext cx="8610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III. Redundant </a:t>
            </a:r>
            <a:r>
              <a:rPr lang="en-US" sz="2400" dirty="0" err="1" smtClean="0">
                <a:solidFill>
                  <a:srgbClr val="FFFFFF"/>
                </a:solidFill>
              </a:rPr>
              <a:t>spacings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Redundant spacing calibration: antenna complex gains (t, </a:t>
            </a:r>
            <a:r>
              <a:rPr lang="en-US" dirty="0" err="1" smtClean="0">
                <a:solidFill>
                  <a:srgbClr val="FFFFFF"/>
                </a:solidFill>
              </a:rPr>
              <a:t>υ</a:t>
            </a:r>
            <a:r>
              <a:rPr lang="en-US" dirty="0">
                <a:solidFill>
                  <a:srgbClr val="FFFFFF"/>
                </a:solidFill>
              </a:rPr>
              <a:t>)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 identical measurements at given time =</a:t>
            </a:r>
            <a:r>
              <a:rPr lang="en-US" dirty="0">
                <a:solidFill>
                  <a:srgbClr val="FFFFFF"/>
                </a:solidFill>
              </a:rPr>
              <a:t>&gt; ‘signal to noise</a:t>
            </a:r>
            <a:r>
              <a:rPr lang="en-US" dirty="0" smtClean="0">
                <a:solidFill>
                  <a:srgbClr val="FFFFFF"/>
                </a:solidFill>
              </a:rPr>
              <a:t>’ of PS improves </a:t>
            </a:r>
            <a:r>
              <a:rPr lang="en-US" dirty="0">
                <a:solidFill>
                  <a:srgbClr val="FFFFFF"/>
                </a:solidFill>
              </a:rPr>
              <a:t>linearly with number of measurements, N, vs. as N</a:t>
            </a:r>
            <a:r>
              <a:rPr lang="en-US" baseline="30000" dirty="0">
                <a:solidFill>
                  <a:srgbClr val="FFFFFF"/>
                </a:solidFill>
              </a:rPr>
              <a:t>1/2 </a:t>
            </a:r>
            <a:r>
              <a:rPr lang="en-US" dirty="0">
                <a:solidFill>
                  <a:srgbClr val="FFFFFF"/>
                </a:solidFill>
              </a:rPr>
              <a:t>with incoherent averaging </a:t>
            </a:r>
            <a:r>
              <a:rPr lang="en-US" dirty="0" smtClean="0">
                <a:solidFill>
                  <a:srgbClr val="FFFFFF"/>
                </a:solidFill>
              </a:rPr>
              <a:t> (add and square vs. square and add)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854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26 at 4.1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711200"/>
            <a:ext cx="4673600" cy="568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PAPER 32 Power spectrum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372101"/>
            <a:ext cx="4114800" cy="564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300hrs, 32ant, 70 redundant baselines of 30m length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k ~ 0.1 to 0.2 h</a:t>
            </a:r>
            <a:r>
              <a:rPr lang="en-US" sz="2400" baseline="30000" dirty="0" smtClean="0">
                <a:solidFill>
                  <a:srgbClr val="FFFFFF"/>
                </a:solidFill>
              </a:rPr>
              <a:t>-1 </a:t>
            </a:r>
            <a:r>
              <a:rPr lang="en-US" sz="2400" dirty="0" smtClean="0">
                <a:solidFill>
                  <a:srgbClr val="FFFFFF"/>
                </a:solidFill>
              </a:rPr>
              <a:t>Mpc</a:t>
            </a:r>
            <a:r>
              <a:rPr lang="en-US" sz="2400" baseline="30000" dirty="0" smtClean="0">
                <a:solidFill>
                  <a:srgbClr val="FFFFFF"/>
                </a:solidFill>
              </a:rPr>
              <a:t>-1</a:t>
            </a:r>
            <a:r>
              <a:rPr lang="en-US" sz="2400" dirty="0" smtClean="0">
                <a:solidFill>
                  <a:srgbClr val="FFFFFF"/>
                </a:solidFill>
              </a:rPr>
              <a:t>: 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k</a:t>
            </a:r>
            <a:r>
              <a:rPr lang="en-US" sz="2400" baseline="30000" dirty="0" smtClean="0">
                <a:solidFill>
                  <a:srgbClr val="FFFFFF"/>
                </a:solidFill>
              </a:rPr>
              <a:t>3</a:t>
            </a:r>
            <a:r>
              <a:rPr lang="en-US" sz="2400" dirty="0" smtClean="0">
                <a:solidFill>
                  <a:srgbClr val="FFFFFF"/>
                </a:solidFill>
              </a:rPr>
              <a:t>/2π</a:t>
            </a:r>
            <a:r>
              <a:rPr lang="en-US" sz="2400" baseline="30000" dirty="0" smtClean="0">
                <a:solidFill>
                  <a:srgbClr val="FFFFFF"/>
                </a:solidFill>
              </a:rPr>
              <a:t>2</a:t>
            </a:r>
            <a:r>
              <a:rPr lang="en-US" sz="2400" dirty="0" smtClean="0">
                <a:solidFill>
                  <a:srgbClr val="FFFFFF"/>
                </a:solidFill>
              </a:rPr>
              <a:t> P(k) &lt; </a:t>
            </a:r>
            <a:r>
              <a:rPr lang="en-US" sz="2400" dirty="0" smtClean="0">
                <a:solidFill>
                  <a:srgbClr val="FFFF00"/>
                </a:solidFill>
              </a:rPr>
              <a:t>2600 mK</a:t>
            </a:r>
            <a:r>
              <a:rPr lang="en-US" sz="2400" baseline="30000" dirty="0" smtClean="0">
                <a:solidFill>
                  <a:srgbClr val="FFFF00"/>
                </a:solidFill>
              </a:rPr>
              <a:t>2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5 order of magnitude continuum suppression 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Best limits to date by 100x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S</a:t>
            </a:r>
            <a:r>
              <a:rPr lang="en-US" sz="2400" dirty="0" smtClean="0">
                <a:solidFill>
                  <a:srgbClr val="FFFFFF"/>
                </a:solidFill>
              </a:rPr>
              <a:t>till </a:t>
            </a:r>
            <a:r>
              <a:rPr lang="en-US" sz="2400" dirty="0">
                <a:solidFill>
                  <a:srgbClr val="FFFFFF"/>
                </a:solidFill>
              </a:rPr>
              <a:t>inconsistent with thermal noise =&gt; residual (pol.) continuum?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Still 100x above predictions of </a:t>
            </a:r>
            <a:r>
              <a:rPr lang="en-US" sz="2400" dirty="0" err="1" smtClean="0">
                <a:solidFill>
                  <a:srgbClr val="FFFFFF"/>
                </a:solidFill>
              </a:rPr>
              <a:t>fiducial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reionizaiton</a:t>
            </a:r>
            <a:r>
              <a:rPr lang="en-US" sz="2400" dirty="0" smtClean="0">
                <a:solidFill>
                  <a:srgbClr val="FFFFFF"/>
                </a:solidFill>
              </a:rPr>
              <a:t> models (</a:t>
            </a:r>
            <a:r>
              <a:rPr lang="en-US" sz="2400" dirty="0" err="1" smtClean="0">
                <a:solidFill>
                  <a:srgbClr val="FFFFFF"/>
                </a:solidFill>
              </a:rPr>
              <a:t>eg</a:t>
            </a:r>
            <a:r>
              <a:rPr lang="en-US" sz="2400" dirty="0" smtClean="0">
                <a:solidFill>
                  <a:srgbClr val="FFFFFF"/>
                </a:solidFill>
              </a:rPr>
              <a:t>. </a:t>
            </a:r>
            <a:r>
              <a:rPr lang="en-US" sz="2400" dirty="0" err="1" smtClean="0">
                <a:solidFill>
                  <a:srgbClr val="FFFFFF"/>
                </a:solidFill>
              </a:rPr>
              <a:t>McQuinn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ea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0" y="4648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29AEB4"/>
                </a:solidFill>
              </a:rPr>
              <a:t>T</a:t>
            </a:r>
            <a:r>
              <a:rPr lang="en-US" sz="1800" baseline="-25000" dirty="0" err="1" smtClean="0">
                <a:solidFill>
                  <a:srgbClr val="29AEB4"/>
                </a:solidFill>
              </a:rPr>
              <a:t>sys</a:t>
            </a:r>
            <a:r>
              <a:rPr lang="en-US" sz="1800" dirty="0" smtClean="0">
                <a:solidFill>
                  <a:srgbClr val="29AEB4"/>
                </a:solidFill>
              </a:rPr>
              <a:t>=560K</a:t>
            </a:r>
            <a:endParaRPr lang="en-US" sz="1800" dirty="0">
              <a:solidFill>
                <a:srgbClr val="29AEB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2514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808100"/>
                </a:solidFill>
              </a:rPr>
              <a:t>Paciga</a:t>
            </a:r>
            <a:r>
              <a:rPr lang="en-US" sz="1800" dirty="0" smtClean="0">
                <a:solidFill>
                  <a:srgbClr val="808100"/>
                </a:solidFill>
              </a:rPr>
              <a:t> </a:t>
            </a:r>
            <a:r>
              <a:rPr lang="en-US" sz="1800" dirty="0" err="1" smtClean="0">
                <a:solidFill>
                  <a:srgbClr val="808100"/>
                </a:solidFill>
              </a:rPr>
              <a:t>ea</a:t>
            </a:r>
            <a:r>
              <a:rPr lang="en-US" sz="1800" dirty="0" smtClean="0">
                <a:solidFill>
                  <a:srgbClr val="808100"/>
                </a:solidFill>
              </a:rPr>
              <a:t> GMRT </a:t>
            </a:r>
            <a:endParaRPr lang="en-US" sz="1800" dirty="0">
              <a:solidFill>
                <a:srgbClr val="8081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4953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EC00FF"/>
                </a:solidFill>
              </a:rPr>
              <a:t>Fiducial</a:t>
            </a:r>
            <a:endParaRPr lang="en-US" sz="1800" dirty="0">
              <a:solidFill>
                <a:srgbClr val="EC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9906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‘horizon limit’ = ‘wedge’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295400" y="1390710"/>
            <a:ext cx="457200" cy="13329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863748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26 at 4.1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711200"/>
            <a:ext cx="4673600" cy="568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5200" y="4953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EC00FF"/>
                </a:solidFill>
              </a:rPr>
              <a:t>Fiducial</a:t>
            </a:r>
            <a:endParaRPr lang="en-US" sz="1800" dirty="0">
              <a:solidFill>
                <a:srgbClr val="EC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9906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‘horizon limit’ = ‘wedge’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295400" y="1390710"/>
            <a:ext cx="457200" cy="13329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 bwMode="auto">
          <a:xfrm>
            <a:off x="914400" y="3124200"/>
            <a:ext cx="3505200" cy="228600"/>
          </a:xfrm>
          <a:prstGeom prst="rect">
            <a:avLst/>
          </a:prstGeom>
          <a:solidFill>
            <a:srgbClr val="FF000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1500" y="3009900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No warming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4400" y="955864"/>
            <a:ext cx="434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Model: neutral IGM remains cold (no large-scale </a:t>
            </a:r>
            <a:r>
              <a:rPr lang="en-US" sz="2400" dirty="0" err="1" smtClean="0">
                <a:solidFill>
                  <a:srgbClr val="FFFFFF"/>
                </a:solidFill>
              </a:rPr>
              <a:t>Xray</a:t>
            </a:r>
            <a:r>
              <a:rPr lang="en-US" sz="2400" dirty="0" smtClean="0">
                <a:solidFill>
                  <a:srgbClr val="FFFFFF"/>
                </a:solidFill>
              </a:rPr>
              <a:t> warming), but enough </a:t>
            </a:r>
            <a:r>
              <a:rPr lang="en-US" sz="2400" dirty="0" err="1">
                <a:solidFill>
                  <a:srgbClr val="FFFFFF"/>
                </a:solidFill>
              </a:rPr>
              <a:t>L</a:t>
            </a:r>
            <a:r>
              <a:rPr lang="en-US" sz="2400" dirty="0" err="1" smtClean="0">
                <a:solidFill>
                  <a:srgbClr val="FFFFFF"/>
                </a:solidFill>
              </a:rPr>
              <a:t>ya</a:t>
            </a:r>
            <a:r>
              <a:rPr lang="en-US" sz="2400" dirty="0" smtClean="0">
                <a:solidFill>
                  <a:srgbClr val="FFFFFF"/>
                </a:solidFill>
              </a:rPr>
              <a:t> to couple </a:t>
            </a:r>
            <a:r>
              <a:rPr lang="en-US" sz="2400" dirty="0" err="1" smtClean="0">
                <a:solidFill>
                  <a:srgbClr val="FFFFFF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s</a:t>
            </a:r>
            <a:r>
              <a:rPr lang="en-US" sz="2400" baseline="-250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and T</a:t>
            </a:r>
            <a:r>
              <a:rPr lang="en-US" sz="2400" baseline="-25000" dirty="0" smtClean="0">
                <a:solidFill>
                  <a:srgbClr val="FFFFFF"/>
                </a:solidFill>
              </a:rPr>
              <a:t>K</a:t>
            </a:r>
            <a:r>
              <a:rPr lang="en-US" sz="2400" dirty="0" smtClean="0">
                <a:solidFill>
                  <a:srgbClr val="FFFFFF"/>
                </a:solidFill>
              </a:rPr>
              <a:t> and </a:t>
            </a:r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r>
              <a:rPr lang="en-US" sz="2400" dirty="0" smtClean="0">
                <a:solidFill>
                  <a:srgbClr val="FFFFFF"/>
                </a:solidFill>
              </a:rPr>
              <a:t> proceeds locally  =&gt; &lt;T</a:t>
            </a:r>
            <a:r>
              <a:rPr lang="en-US" sz="2400" baseline="-25000" dirty="0">
                <a:solidFill>
                  <a:srgbClr val="FFFFFF"/>
                </a:solidFill>
              </a:rPr>
              <a:t>B</a:t>
            </a:r>
            <a:r>
              <a:rPr lang="en-US" sz="2400" dirty="0" smtClean="0">
                <a:solidFill>
                  <a:srgbClr val="FFFFFF"/>
                </a:solidFill>
              </a:rPr>
              <a:t>&gt;  ~ 400mK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8638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Ruling out pathological (but not impossible?) models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710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400" y="990600"/>
            <a:ext cx="3657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EC00FF"/>
                </a:solidFill>
              </a:rPr>
              <a:t> z</a:t>
            </a:r>
            <a:r>
              <a:rPr lang="en-US" dirty="0">
                <a:solidFill>
                  <a:srgbClr val="EC00FF"/>
                </a:solidFill>
              </a:rPr>
              <a:t>&gt;</a:t>
            </a:r>
            <a:r>
              <a:rPr lang="en-US" dirty="0" smtClean="0">
                <a:solidFill>
                  <a:srgbClr val="EC00FF"/>
                </a:solidFill>
              </a:rPr>
              <a:t>200: T</a:t>
            </a:r>
            <a:r>
              <a:rPr lang="en-US" baseline="-25000" dirty="0" smtClean="0">
                <a:solidFill>
                  <a:srgbClr val="EC00FF"/>
                </a:solidFill>
              </a:rPr>
              <a:t>CMB</a:t>
            </a:r>
            <a:r>
              <a:rPr lang="en-US" dirty="0" smtClean="0">
                <a:solidFill>
                  <a:srgbClr val="EC00FF"/>
                </a:solidFill>
              </a:rPr>
              <a:t> = T</a:t>
            </a:r>
            <a:r>
              <a:rPr lang="en-US" sz="1800" baseline="-25000" dirty="0" smtClean="0">
                <a:solidFill>
                  <a:srgbClr val="EC00FF"/>
                </a:solidFill>
              </a:rPr>
              <a:t>K</a:t>
            </a:r>
            <a:r>
              <a:rPr lang="en-US" dirty="0" smtClean="0">
                <a:solidFill>
                  <a:srgbClr val="EC00FF"/>
                </a:solidFill>
              </a:rPr>
              <a:t>= T</a:t>
            </a:r>
            <a:r>
              <a:rPr lang="en-US" baseline="-25000" dirty="0" smtClean="0">
                <a:solidFill>
                  <a:srgbClr val="EC00FF"/>
                </a:solidFill>
              </a:rPr>
              <a:t>S</a:t>
            </a:r>
            <a:r>
              <a:rPr lang="en-US" dirty="0" smtClean="0">
                <a:solidFill>
                  <a:srgbClr val="EC00FF"/>
                </a:solidFill>
              </a:rPr>
              <a:t> </a:t>
            </a:r>
            <a:r>
              <a:rPr lang="en-US" dirty="0">
                <a:solidFill>
                  <a:srgbClr val="EC00FF"/>
                </a:solidFill>
              </a:rPr>
              <a:t> </a:t>
            </a:r>
            <a:r>
              <a:rPr lang="en-US" dirty="0" smtClean="0">
                <a:solidFill>
                  <a:srgbClr val="EC00FF"/>
                </a:solidFill>
              </a:rPr>
              <a:t>by residual e-, photon, and </a:t>
            </a:r>
            <a:r>
              <a:rPr lang="en-US" dirty="0">
                <a:solidFill>
                  <a:srgbClr val="EC00FF"/>
                </a:solidFill>
              </a:rPr>
              <a:t>gas </a:t>
            </a:r>
            <a:r>
              <a:rPr lang="en-US" dirty="0" smtClean="0">
                <a:solidFill>
                  <a:srgbClr val="EC00FF"/>
                </a:solidFill>
              </a:rPr>
              <a:t>collisions. No signal.  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FF00"/>
                </a:solidFill>
              </a:rPr>
              <a:t> z</a:t>
            </a:r>
            <a:r>
              <a:rPr lang="en-US" dirty="0">
                <a:solidFill>
                  <a:srgbClr val="FFFF00"/>
                </a:solidFill>
              </a:rPr>
              <a:t>∼30 to </a:t>
            </a:r>
            <a:r>
              <a:rPr lang="en-US" dirty="0" smtClean="0">
                <a:solidFill>
                  <a:srgbClr val="FFFF00"/>
                </a:solidFill>
              </a:rPr>
              <a:t>200:  gas cools as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k</a:t>
            </a:r>
            <a:r>
              <a:rPr lang="en-US" dirty="0" smtClean="0">
                <a:solidFill>
                  <a:srgbClr val="FFFF00"/>
                </a:solidFill>
              </a:rPr>
              <a:t> ≈ (</a:t>
            </a:r>
            <a:r>
              <a:rPr lang="en-US" dirty="0">
                <a:solidFill>
                  <a:srgbClr val="FFFF00"/>
                </a:solidFill>
              </a:rPr>
              <a:t>1+z)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vs. T</a:t>
            </a:r>
            <a:r>
              <a:rPr lang="en-US" baseline="-25000" dirty="0" smtClean="0">
                <a:solidFill>
                  <a:srgbClr val="FFFF00"/>
                </a:solidFill>
              </a:rPr>
              <a:t>CMB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≈ </a:t>
            </a:r>
            <a:r>
              <a:rPr lang="en-US" dirty="0">
                <a:solidFill>
                  <a:srgbClr val="FFFF00"/>
                </a:solidFill>
              </a:rPr>
              <a:t>(1 + z</a:t>
            </a:r>
            <a:r>
              <a:rPr lang="en-US" dirty="0" smtClean="0">
                <a:solidFill>
                  <a:srgbClr val="FFFF00"/>
                </a:solidFill>
              </a:rPr>
              <a:t>), but T</a:t>
            </a:r>
            <a:r>
              <a:rPr lang="en-US" baseline="-25000" dirty="0" smtClean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 = T</a:t>
            </a:r>
            <a:r>
              <a:rPr lang="en-US" baseline="-25000" dirty="0" smtClean="0">
                <a:solidFill>
                  <a:srgbClr val="FFFF00"/>
                </a:solidFill>
              </a:rPr>
              <a:t>K</a:t>
            </a:r>
            <a:r>
              <a:rPr lang="en-US" dirty="0" smtClean="0">
                <a:solidFill>
                  <a:srgbClr val="FFFF00"/>
                </a:solidFill>
              </a:rPr>
              <a:t> via collisions =&gt; absorption, until density drops and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s</a:t>
            </a:r>
            <a:r>
              <a:rPr lang="en-US" baseline="-25000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 T</a:t>
            </a:r>
            <a:r>
              <a:rPr lang="en-US" baseline="-25000" dirty="0" smtClean="0">
                <a:solidFill>
                  <a:srgbClr val="FFFF00"/>
                </a:solidFill>
                <a:sym typeface="Wingdings"/>
              </a:rPr>
              <a:t>CMB</a:t>
            </a:r>
            <a:endParaRPr lang="en-US" baseline="-25000" dirty="0" smtClean="0">
              <a:solidFill>
                <a:srgbClr val="FFFF00"/>
              </a:solidFill>
            </a:endParaRP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0000"/>
                </a:solidFill>
              </a:rPr>
              <a:t> z</a:t>
            </a:r>
            <a:r>
              <a:rPr lang="en-US" dirty="0">
                <a:solidFill>
                  <a:srgbClr val="FF0000"/>
                </a:solidFill>
              </a:rPr>
              <a:t>∼20 to </a:t>
            </a:r>
            <a:r>
              <a:rPr lang="en-US" dirty="0" smtClean="0">
                <a:solidFill>
                  <a:srgbClr val="FF0000"/>
                </a:solidFill>
              </a:rPr>
              <a:t>30: first stars =&gt; Lyα photons couples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baseline="-25000" dirty="0" smtClean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=&gt; </a:t>
            </a:r>
            <a:r>
              <a:rPr lang="en-US" dirty="0">
                <a:solidFill>
                  <a:srgbClr val="FF0000"/>
                </a:solidFill>
              </a:rPr>
              <a:t>21-cm absorption </a:t>
            </a:r>
            <a:endParaRPr lang="en-US" dirty="0" smtClean="0">
              <a:solidFill>
                <a:srgbClr val="FF0000"/>
              </a:solidFill>
            </a:endParaRP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43FF0D"/>
                </a:solidFill>
              </a:rPr>
              <a:t> z</a:t>
            </a:r>
            <a:r>
              <a:rPr lang="en-US" dirty="0">
                <a:solidFill>
                  <a:srgbClr val="43FF0D"/>
                </a:solidFill>
              </a:rPr>
              <a:t>∼6 to </a:t>
            </a:r>
            <a:r>
              <a:rPr lang="en-US" dirty="0" smtClean="0">
                <a:solidFill>
                  <a:srgbClr val="43FF0D"/>
                </a:solidFill>
              </a:rPr>
              <a:t>20: IGM warmed </a:t>
            </a:r>
            <a:r>
              <a:rPr lang="en-US" dirty="0">
                <a:solidFill>
                  <a:srgbClr val="43FF0D"/>
                </a:solidFill>
              </a:rPr>
              <a:t>by hard X </a:t>
            </a:r>
            <a:r>
              <a:rPr lang="en-US" dirty="0" smtClean="0">
                <a:solidFill>
                  <a:srgbClr val="43FF0D"/>
                </a:solidFill>
              </a:rPr>
              <a:t>rays =&gt; T</a:t>
            </a:r>
            <a:r>
              <a:rPr lang="en-US" baseline="-25000" dirty="0" smtClean="0">
                <a:solidFill>
                  <a:srgbClr val="43FF0D"/>
                </a:solidFill>
              </a:rPr>
              <a:t>K</a:t>
            </a:r>
            <a:r>
              <a:rPr lang="en-US" dirty="0" smtClean="0">
                <a:solidFill>
                  <a:srgbClr val="43FF0D"/>
                </a:solidFill>
              </a:rPr>
              <a:t> &gt; T</a:t>
            </a:r>
            <a:r>
              <a:rPr lang="en-US" baseline="-25000" dirty="0" smtClean="0">
                <a:solidFill>
                  <a:srgbClr val="43FF0D"/>
                </a:solidFill>
              </a:rPr>
              <a:t>CMB</a:t>
            </a:r>
            <a:r>
              <a:rPr lang="en-US" dirty="0" smtClean="0">
                <a:solidFill>
                  <a:srgbClr val="43FF0D"/>
                </a:solidFill>
              </a:rPr>
              <a:t>. T</a:t>
            </a:r>
            <a:r>
              <a:rPr lang="en-US" baseline="-25000" dirty="0" smtClean="0">
                <a:solidFill>
                  <a:srgbClr val="43FF0D"/>
                </a:solidFill>
              </a:rPr>
              <a:t>S</a:t>
            </a:r>
            <a:r>
              <a:rPr lang="en-US" dirty="0" smtClean="0">
                <a:solidFill>
                  <a:srgbClr val="43FF0D"/>
                </a:solidFill>
              </a:rPr>
              <a:t> coupled to T</a:t>
            </a:r>
            <a:r>
              <a:rPr lang="en-US" baseline="-25000" dirty="0" smtClean="0">
                <a:solidFill>
                  <a:srgbClr val="43FF0D"/>
                </a:solidFill>
              </a:rPr>
              <a:t>K</a:t>
            </a:r>
            <a:r>
              <a:rPr lang="en-US" dirty="0" smtClean="0">
                <a:solidFill>
                  <a:srgbClr val="43FF0D"/>
                </a:solidFill>
              </a:rPr>
              <a:t> by </a:t>
            </a:r>
            <a:r>
              <a:rPr lang="en-US" dirty="0" err="1" smtClean="0">
                <a:solidFill>
                  <a:srgbClr val="43FF0D"/>
                </a:solidFill>
              </a:rPr>
              <a:t>Lya</a:t>
            </a:r>
            <a:r>
              <a:rPr lang="en-US" dirty="0" smtClean="0">
                <a:solidFill>
                  <a:srgbClr val="43FF0D"/>
                </a:solidFill>
              </a:rPr>
              <a:t>.  </a:t>
            </a:r>
            <a:r>
              <a:rPr lang="en-US" dirty="0" err="1" smtClean="0">
                <a:solidFill>
                  <a:srgbClr val="43FF0D"/>
                </a:solidFill>
              </a:rPr>
              <a:t>Reionization</a:t>
            </a:r>
            <a:r>
              <a:rPr lang="en-US" dirty="0" smtClean="0">
                <a:solidFill>
                  <a:srgbClr val="43FF0D"/>
                </a:solidFill>
              </a:rPr>
              <a:t> is proceeding =&gt; bubble dominated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7DBAF9"/>
                </a:solidFill>
              </a:rPr>
              <a:t> IGM </a:t>
            </a:r>
            <a:r>
              <a:rPr lang="en-US" dirty="0" err="1" smtClean="0">
                <a:solidFill>
                  <a:srgbClr val="7DBAF9"/>
                </a:solidFill>
              </a:rPr>
              <a:t>reionized</a:t>
            </a:r>
            <a:endParaRPr lang="en-US" dirty="0">
              <a:solidFill>
                <a:srgbClr val="7DBAF9"/>
              </a:solidFill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4576347"/>
              </p:ext>
            </p:extLst>
          </p:nvPr>
        </p:nvGraphicFramePr>
        <p:xfrm>
          <a:off x="5218113" y="76200"/>
          <a:ext cx="3849687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4" name="Equation" r:id="rId3" imgW="2057400" imgH="431800" progId="Equation.3">
                  <p:embed/>
                </p:oleObj>
              </mc:Choice>
              <mc:Fallback>
                <p:oleObj name="Equation" r:id="rId3" imgW="2057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8113" y="76200"/>
                        <a:ext cx="3849687" cy="808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0" y="920890"/>
            <a:ext cx="5435380" cy="5632310"/>
            <a:chOff x="0" y="838200"/>
            <a:chExt cx="5435380" cy="563231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838200"/>
              <a:ext cx="5435380" cy="5632310"/>
              <a:chOff x="0" y="838200"/>
              <a:chExt cx="5435380" cy="5632310"/>
            </a:xfrm>
          </p:grpSpPr>
          <p:pic>
            <p:nvPicPr>
              <p:cNvPr id="2" name="Picture 1" descr="Screen Shot 2013-05-26 at 5.03.39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38200"/>
                <a:ext cx="5435380" cy="563231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 bwMode="auto">
              <a:xfrm>
                <a:off x="4737100" y="1295400"/>
                <a:ext cx="304800" cy="4495800"/>
              </a:xfrm>
              <a:prstGeom prst="rect">
                <a:avLst/>
              </a:prstGeom>
              <a:solidFill>
                <a:srgbClr val="EC00FF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3276600" y="1295400"/>
                <a:ext cx="1447800" cy="4495800"/>
              </a:xfrm>
              <a:prstGeom prst="rect">
                <a:avLst/>
              </a:prstGeom>
              <a:solidFill>
                <a:srgbClr val="FFFF00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057400" y="1295400"/>
                <a:ext cx="762000" cy="4495800"/>
              </a:xfrm>
              <a:prstGeom prst="rect">
                <a:avLst/>
              </a:prstGeom>
              <a:solidFill>
                <a:schemeClr val="accent1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914400" y="1295400"/>
                <a:ext cx="1143000" cy="4495800"/>
              </a:xfrm>
              <a:prstGeom prst="rect">
                <a:avLst/>
              </a:prstGeom>
              <a:solidFill>
                <a:schemeClr val="accent6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2819400" y="1295400"/>
              <a:ext cx="457200" cy="4495800"/>
            </a:xfrm>
            <a:prstGeom prst="rect">
              <a:avLst/>
            </a:prstGeom>
            <a:solidFill>
              <a:srgbClr val="F40020">
                <a:alpha val="1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effectLst/>
                <a:latin typeface="Times New Roman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990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194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574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668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8600" y="762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‘Richest of cosmological data sets’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2133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K</a:t>
            </a:r>
            <a:endParaRPr lang="en-US" sz="18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2971800" y="2145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S</a:t>
            </a:r>
            <a:endParaRPr lang="en-US" sz="18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1600200" y="220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T</a:t>
            </a:r>
            <a:r>
              <a:rPr lang="en-US" sz="1800" baseline="-25000" dirty="0" err="1" smtClean="0"/>
              <a:t>cmb</a:t>
            </a:r>
            <a:endParaRPr lang="en-US" sz="1800" baseline="-25000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2057400" y="5842000"/>
            <a:ext cx="812800" cy="482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2133600" y="2717800"/>
            <a:ext cx="812800" cy="482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2590800" y="2819400"/>
            <a:ext cx="15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No warming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5929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26 at 4.1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" y="787400"/>
            <a:ext cx="4423229" cy="538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224135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PAPER towards a detection in 2015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5117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EC00FF"/>
                </a:solidFill>
              </a:rPr>
              <a:t>Fiducial</a:t>
            </a:r>
            <a:endParaRPr lang="en-US" sz="1800" dirty="0">
              <a:solidFill>
                <a:srgbClr val="EC00FF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 rot="20707014">
            <a:off x="1585930" y="3160140"/>
            <a:ext cx="2688281" cy="2682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1179255"/>
            <a:ext cx="396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FFFFFF"/>
                </a:solidFill>
              </a:rPr>
              <a:t>Build-out 2013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128 elements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2 years observing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F</a:t>
            </a:r>
            <a:r>
              <a:rPr lang="en-US" dirty="0" smtClean="0">
                <a:solidFill>
                  <a:srgbClr val="FFFFFF"/>
                </a:solidFill>
              </a:rPr>
              <a:t>ull polarization (get to thermal noise)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~10x improvement (in </a:t>
            </a:r>
            <a:r>
              <a:rPr lang="en-US" dirty="0" err="1" smtClean="0">
                <a:solidFill>
                  <a:srgbClr val="FFFFFF"/>
                </a:solidFill>
              </a:rPr>
              <a:t>mK</a:t>
            </a:r>
            <a:r>
              <a:rPr lang="en-US" dirty="0" smtClean="0">
                <a:solidFill>
                  <a:srgbClr val="FFFFFF"/>
                </a:solidFill>
              </a:rPr>
              <a:t>)  =&gt; detect </a:t>
            </a:r>
            <a:r>
              <a:rPr lang="en-US" dirty="0" err="1" smtClean="0">
                <a:solidFill>
                  <a:srgbClr val="FFFFFF"/>
                </a:solidFill>
              </a:rPr>
              <a:t>fiducial</a:t>
            </a:r>
            <a:r>
              <a:rPr lang="en-US" dirty="0" smtClean="0">
                <a:solidFill>
                  <a:srgbClr val="FFFFFF"/>
                </a:solidFill>
              </a:rPr>
              <a:t> model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36271" y="5029200"/>
            <a:ext cx="1219200" cy="338554"/>
          </a:xfrm>
          <a:prstGeom prst="rect">
            <a:avLst/>
          </a:prstGeom>
          <a:solidFill>
            <a:schemeClr val="accent6">
              <a:lumMod val="40000"/>
              <a:lumOff val="60000"/>
              <a:alpha val="59000"/>
            </a:schemeClr>
          </a:solidFill>
          <a:ln>
            <a:solidFill>
              <a:srgbClr val="229EEA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229EEA"/>
                </a:solidFill>
              </a:rPr>
              <a:t>PAPER 128</a:t>
            </a:r>
            <a:endParaRPr lang="en-US" sz="1600" b="1" dirty="0">
              <a:solidFill>
                <a:srgbClr val="229E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374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6710"/>
            <a:ext cx="8382000" cy="4226690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-76200" y="206308"/>
            <a:ext cx="4876800" cy="101289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Hydrogen Epoch of </a:t>
            </a:r>
            <a:r>
              <a:rPr lang="en-US" sz="3200" dirty="0" err="1" smtClean="0">
                <a:solidFill>
                  <a:schemeClr val="tx1"/>
                </a:solidFill>
              </a:rPr>
              <a:t>Reionization</a:t>
            </a:r>
            <a:r>
              <a:rPr lang="en-US" sz="3200" dirty="0" smtClean="0">
                <a:solidFill>
                  <a:schemeClr val="tx1"/>
                </a:solidFill>
              </a:rPr>
              <a:t> Array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9" name="Picture 8" descr="dish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0" y="152400"/>
            <a:ext cx="3343276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343400"/>
            <a:ext cx="83724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361 </a:t>
            </a:r>
            <a:r>
              <a:rPr lang="en-US" dirty="0">
                <a:solidFill>
                  <a:schemeClr val="bg1"/>
                </a:solidFill>
              </a:rPr>
              <a:t>x 14m </a:t>
            </a:r>
            <a:r>
              <a:rPr lang="en-US" dirty="0" smtClean="0">
                <a:solidFill>
                  <a:schemeClr val="bg1"/>
                </a:solidFill>
              </a:rPr>
              <a:t>parabolic transit antennas (~Arecibo), 50 to </a:t>
            </a:r>
            <a:r>
              <a:rPr lang="en-US" dirty="0">
                <a:solidFill>
                  <a:schemeClr val="bg1"/>
                </a:solidFill>
              </a:rPr>
              <a:t>250MHz, in Karoo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MWA+PAPER collaboration: Berkeley</a:t>
            </a:r>
            <a:r>
              <a:rPr lang="en-US" dirty="0">
                <a:solidFill>
                  <a:schemeClr val="bg1"/>
                </a:solidFill>
              </a:rPr>
              <a:t>, Cavendish, MIT, NRAO, Penn, Washington, ASU, SKA-ZA, U. KwaZulu-Natal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Build </a:t>
            </a:r>
            <a:r>
              <a:rPr lang="en-US" dirty="0">
                <a:solidFill>
                  <a:schemeClr val="bg1"/>
                </a:solidFill>
              </a:rPr>
              <a:t>on PAPER/MWA </a:t>
            </a:r>
            <a:r>
              <a:rPr lang="en-US" dirty="0" smtClean="0">
                <a:solidFill>
                  <a:schemeClr val="bg1"/>
                </a:solidFill>
              </a:rPr>
              <a:t>experience to design next generation </a:t>
            </a:r>
            <a:r>
              <a:rPr lang="en-US" dirty="0">
                <a:solidFill>
                  <a:schemeClr val="bg1"/>
                </a:solidFill>
              </a:rPr>
              <a:t>array: Optimal design for delay spectrum analysis + large scale structure </a:t>
            </a:r>
            <a:r>
              <a:rPr lang="en-US" dirty="0" smtClean="0">
                <a:solidFill>
                  <a:schemeClr val="bg1"/>
                </a:solidFill>
              </a:rPr>
              <a:t>imaging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Construction start 2015, science: 2017 to 2019;  Cost ~ $16M</a:t>
            </a:r>
          </a:p>
        </p:txBody>
      </p:sp>
    </p:spTree>
    <p:extLst>
      <p:ext uri="{BB962C8B-B14F-4D97-AF65-F5344CB8AC3E}">
        <p14:creationId xmlns:p14="http://schemas.microsoft.com/office/powerpoint/2010/main" val="27647882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0943"/>
            <a:ext cx="9144000" cy="5807057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228600" y="38051"/>
            <a:ext cx="8229600" cy="101289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HERA is a finalist (1 of 12) in the </a:t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>NSF Mid-Scale Innovations Program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430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25185" y="-65534"/>
            <a:ext cx="8229600" cy="101289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HERA-331</a:t>
            </a:r>
            <a:endParaRPr lang="en-US" sz="3200" dirty="0">
              <a:solidFill>
                <a:srgbClr val="FFFFFF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380001"/>
              </p:ext>
            </p:extLst>
          </p:nvPr>
        </p:nvGraphicFramePr>
        <p:xfrm>
          <a:off x="360584" y="3657600"/>
          <a:ext cx="8622719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992"/>
                <a:gridCol w="1578128"/>
                <a:gridCol w="1583736"/>
                <a:gridCol w="1889304"/>
                <a:gridCol w="1716559"/>
              </a:tblGrid>
              <a:tr h="56136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Area (m</a:t>
                      </a:r>
                      <a:r>
                        <a:rPr lang="en-US" sz="2000" baseline="30000" dirty="0" smtClean="0"/>
                        <a:t>2</a:t>
                      </a:r>
                      <a:r>
                        <a:rPr lang="en-US" sz="2000" baseline="0" dirty="0" smtClean="0"/>
                        <a:t>)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SNR</a:t>
                      </a:r>
                    </a:p>
                    <a:p>
                      <a:pPr algn="ctr"/>
                      <a:r>
                        <a:rPr lang="en-US" sz="2000" baseline="0" dirty="0" smtClean="0"/>
                        <a:t>Pessimistic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SNR</a:t>
                      </a:r>
                    </a:p>
                    <a:p>
                      <a:pPr algn="ctr"/>
                      <a:r>
                        <a:rPr lang="en-US" sz="2000" baseline="0" dirty="0" smtClean="0"/>
                        <a:t>Moderate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SNR</a:t>
                      </a:r>
                    </a:p>
                    <a:p>
                      <a:pPr algn="ctr"/>
                      <a:r>
                        <a:rPr lang="en-US" sz="2000" dirty="0" smtClean="0"/>
                        <a:t>Optimistic</a:t>
                      </a:r>
                      <a:endParaRPr lang="en-US" sz="2000" baseline="30000" dirty="0"/>
                    </a:p>
                  </a:txBody>
                  <a:tcPr/>
                </a:tc>
              </a:tr>
              <a:tr h="22893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SKA-low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8e5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98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280</a:t>
                      </a:r>
                      <a:endParaRPr lang="en-US" sz="2000" baseline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HERA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/>
                        <a:t>5e4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19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/>
                        <a:t>23</a:t>
                      </a:r>
                      <a:endParaRPr lang="en-US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/>
                        <a:t>80</a:t>
                      </a:r>
                      <a:endParaRPr lang="en-US" sz="2000" b="1" baseline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LOFAR-core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3e4</a:t>
                      </a:r>
                      <a:endParaRPr lang="en-US" sz="20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2.8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17</a:t>
                      </a:r>
                      <a:endParaRPr lang="en-US" sz="2000" baseline="30000" dirty="0"/>
                    </a:p>
                  </a:txBody>
                  <a:tcPr/>
                </a:tc>
              </a:tr>
              <a:tr h="31729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MWA-128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2.5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6.4</a:t>
                      </a:r>
                      <a:endParaRPr lang="en-US" sz="2000" baseline="30000" dirty="0"/>
                    </a:p>
                  </a:txBody>
                  <a:tcPr/>
                </a:tc>
              </a:tr>
              <a:tr h="31729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PAPER-128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530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1.9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8.9</a:t>
                      </a:r>
                      <a:endParaRPr lang="en-US" sz="2000" baseline="30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z-peak-shaded-0.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838200"/>
            <a:ext cx="8610600" cy="26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046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3-10-24 at 4.27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46" y="381000"/>
            <a:ext cx="3960954" cy="3276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4019252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HERA 331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Detailed characterization of evolution neutral IGM: z=6 to 20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Direct imaging scales ~ 30-100 </a:t>
            </a:r>
            <a:r>
              <a:rPr lang="en-US" dirty="0" err="1" smtClean="0">
                <a:solidFill>
                  <a:schemeClr val="bg1"/>
                </a:solidFill>
              </a:rPr>
              <a:t>cMpc</a:t>
            </a:r>
            <a:r>
              <a:rPr lang="en-US" dirty="0" smtClean="0">
                <a:solidFill>
                  <a:schemeClr val="bg1"/>
                </a:solidFill>
              </a:rPr>
              <a:t>  (full 3D analysis)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Explore end of ‘dark ages’ (z ~ 15 to 20)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Inform science/tech SKA-low (2020+)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3618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HI</a:t>
            </a:r>
            <a:endParaRPr lang="en-US" dirty="0"/>
          </a:p>
        </p:txBody>
      </p:sp>
      <p:pic>
        <p:nvPicPr>
          <p:cNvPr id="10" name="Picture 9" descr="Screen Shot 2013-10-24 at 4.28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7200"/>
            <a:ext cx="4343398" cy="30567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24600" y="381000"/>
            <a:ext cx="317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Jacobs ea. </a:t>
            </a:r>
            <a:r>
              <a:rPr lang="en-US" sz="1800" dirty="0" err="1" smtClean="0"/>
              <a:t>McQuinn</a:t>
            </a:r>
            <a:r>
              <a:rPr lang="en-US" sz="1800" dirty="0" smtClean="0"/>
              <a:t> </a:t>
            </a:r>
            <a:r>
              <a:rPr lang="en-US" sz="1800" dirty="0" err="1" smtClean="0"/>
              <a:t>ea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944854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Era of Reionization (23) [720p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334" y="1219200"/>
            <a:ext cx="8135753" cy="4576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738"/>
            <a:ext cx="8229600" cy="1143000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Seeing Through the “Fog”: HI </a:t>
            </a:r>
            <a:r>
              <a:rPr lang="en-US" sz="2800" dirty="0" smtClean="0">
                <a:solidFill>
                  <a:schemeClr val="bg1"/>
                </a:solidFill>
              </a:rPr>
              <a:t>21cm cosmology 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z=20 to 5 (67 to 240 MHz)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81246" y="6426708"/>
            <a:ext cx="204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Gnedin</a:t>
            </a:r>
            <a:r>
              <a:rPr lang="en-US" dirty="0" smtClean="0"/>
              <a:t> et al. (2006)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1728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10-24 at 4.27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09353"/>
            <a:ext cx="5410199" cy="43626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4676507"/>
            <a:ext cx="8153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HERA 568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Explore end of ‘dark ages’ (z ~ 15 to 20)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Real (linear) cosmology</a:t>
            </a:r>
          </a:p>
        </p:txBody>
      </p:sp>
    </p:spTree>
    <p:extLst>
      <p:ext uri="{BB962C8B-B14F-4D97-AF65-F5344CB8AC3E}">
        <p14:creationId xmlns:p14="http://schemas.microsoft.com/office/powerpoint/2010/main" val="14579952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31273"/>
      </p:ext>
    </p:extLst>
  </p:cSld>
  <p:clrMapOvr>
    <a:masterClrMapping/>
  </p:clrMapOvr>
  <p:transition xmlns:p14="http://schemas.microsoft.com/office/powerpoint/2010/main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 descr="nph-build_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3200400"/>
            <a:ext cx="5105400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ext Box 8"/>
          <p:cNvSpPr txBox="1">
            <a:spLocks noChangeArrowheads="1"/>
          </p:cNvSpPr>
          <p:nvPr/>
        </p:nvSpPr>
        <p:spPr bwMode="auto">
          <a:xfrm>
            <a:off x="7581900" y="2819400"/>
            <a:ext cx="1485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RAE2 1973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23908" name="Text Box 9"/>
          <p:cNvSpPr txBox="1">
            <a:spLocks noChangeArrowheads="1"/>
          </p:cNvSpPr>
          <p:nvPr/>
        </p:nvSpPr>
        <p:spPr bwMode="auto">
          <a:xfrm>
            <a:off x="4114800" y="76200"/>
            <a:ext cx="487680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Probing the Dark Ages using a Lunar low frequency array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No interference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No ionosphere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Best place </a:t>
            </a:r>
            <a:r>
              <a:rPr lang="en-US" sz="2400" dirty="0">
                <a:solidFill>
                  <a:schemeClr val="bg1"/>
                </a:solidFill>
              </a:rPr>
              <a:t>to study dark ages (&lt; 60 MHz)</a:t>
            </a:r>
            <a:endParaRPr lang="en-US" sz="1800" dirty="0"/>
          </a:p>
        </p:txBody>
      </p:sp>
      <p:sp>
        <p:nvSpPr>
          <p:cNvPr id="123909" name="Text Box 11"/>
          <p:cNvSpPr txBox="1">
            <a:spLocks noChangeArrowheads="1"/>
          </p:cNvSpPr>
          <p:nvPr/>
        </p:nvSpPr>
        <p:spPr bwMode="auto">
          <a:xfrm>
            <a:off x="0" y="4830762"/>
            <a:ext cx="42672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Recognized as top astronomy priority for NASA</a:t>
            </a:r>
            <a:r>
              <a:rPr lang="en-US" sz="2400" dirty="0" smtClean="0">
                <a:solidFill>
                  <a:schemeClr val="bg1"/>
                </a:solidFill>
              </a:rPr>
              <a:t> Lunar exploration program (</a:t>
            </a:r>
            <a:r>
              <a:rPr lang="en-US" sz="2400" dirty="0" err="1">
                <a:solidFill>
                  <a:schemeClr val="bg1"/>
                </a:solidFill>
              </a:rPr>
              <a:t>Livio</a:t>
            </a:r>
            <a:r>
              <a:rPr lang="en-US" sz="2400" dirty="0" smtClean="0">
                <a:solidFill>
                  <a:schemeClr val="bg1"/>
                </a:solidFill>
              </a:rPr>
              <a:t> ‘07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endParaRPr lang="en-US" dirty="0"/>
          </a:p>
        </p:txBody>
      </p:sp>
      <p:sp>
        <p:nvSpPr>
          <p:cNvPr id="123911" name="TextBox 6"/>
          <p:cNvSpPr txBox="1">
            <a:spLocks noChangeArrowheads="1"/>
          </p:cNvSpPr>
          <p:nvPr/>
        </p:nvSpPr>
        <p:spPr bwMode="auto">
          <a:xfrm>
            <a:off x="6400800" y="38989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10MHz</a:t>
            </a: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0" y="0"/>
            <a:ext cx="4038600" cy="4298950"/>
            <a:chOff x="3408" y="0"/>
            <a:chExt cx="2352" cy="2448"/>
          </a:xfrm>
        </p:grpSpPr>
        <p:pic>
          <p:nvPicPr>
            <p:cNvPr id="9" name="Picture 3" descr="distglow-Moon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3361" y="48"/>
              <a:ext cx="2448" cy="2351"/>
            </a:xfrm>
            <a:prstGeom prst="rect">
              <a:avLst/>
            </a:prstGeom>
            <a:noFill/>
          </p:spPr>
        </p:pic>
        <p:pic>
          <p:nvPicPr>
            <p:cNvPr id="10" name="Picture 4" descr="Dsotm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08" y="0"/>
              <a:ext cx="1152" cy="115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1418750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Screen shot 2009-10-16 at 2.49.29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TextBox 3"/>
          <p:cNvSpPr txBox="1">
            <a:spLocks noChangeArrowheads="1"/>
          </p:cNvSpPr>
          <p:nvPr/>
        </p:nvSpPr>
        <p:spPr bwMode="auto">
          <a:xfrm>
            <a:off x="5334000" y="2724090"/>
            <a:ext cx="2743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J. Burns, PI Colorado</a:t>
            </a:r>
          </a:p>
        </p:txBody>
      </p:sp>
      <p:pic>
        <p:nvPicPr>
          <p:cNvPr id="125957" name="Picture 5" descr="ksnap114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100388"/>
            <a:ext cx="59436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8" name="Oval 6"/>
          <p:cNvSpPr>
            <a:spLocks noChangeArrowheads="1"/>
          </p:cNvSpPr>
          <p:nvPr/>
        </p:nvSpPr>
        <p:spPr bwMode="auto">
          <a:xfrm>
            <a:off x="5816600" y="3860800"/>
            <a:ext cx="1295400" cy="1371600"/>
          </a:xfrm>
          <a:prstGeom prst="ellipse">
            <a:avLst/>
          </a:prstGeom>
          <a:noFill/>
          <a:ln w="28575">
            <a:solidFill>
              <a:srgbClr val="E4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959" name="TextBox 7"/>
          <p:cNvSpPr txBox="1">
            <a:spLocks noChangeArrowheads="1"/>
          </p:cNvSpPr>
          <p:nvPr/>
        </p:nvSpPr>
        <p:spPr bwMode="auto">
          <a:xfrm>
            <a:off x="0" y="3048000"/>
            <a:ext cx="34290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Design specs for a ‘dark ages’ low frequency array on Moon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Relies on future heavy lift capabilities of Ares V (65 tons to moon)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err="1">
                <a:solidFill>
                  <a:schemeClr val="bg1"/>
                </a:solidFill>
              </a:rPr>
              <a:t>lunar.colorado.edu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pic>
        <p:nvPicPr>
          <p:cNvPr id="9" name="Picture 8" descr="Screen shot 2010-03-22 at 3.01.5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0"/>
            <a:ext cx="41021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793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8401.JPG"/>
          <p:cNvPicPr>
            <a:picLocks noChangeAspect="1"/>
          </p:cNvPicPr>
          <p:nvPr/>
        </p:nvPicPr>
        <p:blipFill>
          <a:blip r:embed="rId3">
            <a:lum bright="-31000"/>
          </a:blip>
          <a:stretch>
            <a:fillRect/>
          </a:stretch>
        </p:blipFill>
        <p:spPr>
          <a:xfrm>
            <a:off x="2078" y="0"/>
            <a:ext cx="9139844" cy="68580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" y="141982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Cosmic </a:t>
            </a:r>
            <a:r>
              <a:rPr lang="en-US" sz="3200" dirty="0" err="1" smtClean="0">
                <a:solidFill>
                  <a:schemeClr val="bg1"/>
                </a:solidFill>
              </a:rPr>
              <a:t>Reionization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r>
              <a:rPr lang="en-US" sz="3200" dirty="0" smtClean="0">
                <a:solidFill>
                  <a:srgbClr val="FFFFFF"/>
                </a:solidFill>
              </a:rPr>
              <a:t>last </a:t>
            </a:r>
            <a:r>
              <a:rPr lang="en-US" sz="3200" dirty="0">
                <a:solidFill>
                  <a:srgbClr val="FFFFFF"/>
                </a:solidFill>
              </a:rPr>
              <a:t>frontier in studies of large scale structure formation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478" y="1319510"/>
            <a:ext cx="891332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HI 21cm: direct imaging of evolution of the early Universe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 PAPER (2013-2015): 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</a:rPr>
              <a:t>First PS limits from PAPER 32: rule out pathological  models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</a:rPr>
              <a:t>Build out to 128 in 2013, observe 2 years: constrain plausible models or first detection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HERA (2015-19): 331 x 14m parabolic antenna array for detailed PS characterization, evolution, and first imaging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SKA-low (2021+): full IGM tomography at </a:t>
            </a:r>
            <a:r>
              <a:rPr lang="en-US" dirty="0" err="1" smtClean="0">
                <a:solidFill>
                  <a:srgbClr val="FFFFFF"/>
                </a:solidFill>
              </a:rPr>
              <a:t>arcmin</a:t>
            </a:r>
            <a:r>
              <a:rPr lang="en-US" dirty="0" smtClean="0">
                <a:solidFill>
                  <a:srgbClr val="FFFFFF"/>
                </a:solidFill>
              </a:rPr>
              <a:t> scales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Dark ages: 21cm cosmology from the Moon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e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rubeg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9134" y="3839056"/>
            <a:ext cx="3101878" cy="2326409"/>
          </a:xfrm>
          <a:prstGeom prst="rect">
            <a:avLst/>
          </a:prstGeom>
        </p:spPr>
      </p:pic>
      <p:pic>
        <p:nvPicPr>
          <p:cNvPr id="9" name="Picture 8" descr="patch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9960" y="4495317"/>
            <a:ext cx="2613123" cy="1959842"/>
          </a:xfrm>
          <a:prstGeom prst="rect">
            <a:avLst/>
          </a:prstGeom>
        </p:spPr>
      </p:pic>
      <p:pic>
        <p:nvPicPr>
          <p:cNvPr id="11" name="Picture 10" descr="coaxcabl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80" y="2000250"/>
            <a:ext cx="2804520" cy="2103390"/>
          </a:xfrm>
          <a:prstGeom prst="rect">
            <a:avLst/>
          </a:prstGeom>
        </p:spPr>
      </p:pic>
      <p:pic>
        <p:nvPicPr>
          <p:cNvPr id="10" name="Picture 9" descr="patch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7756" y="4505087"/>
            <a:ext cx="2601957" cy="1951468"/>
          </a:xfrm>
          <a:prstGeom prst="rect">
            <a:avLst/>
          </a:prstGeom>
        </p:spPr>
      </p:pic>
      <p:pic>
        <p:nvPicPr>
          <p:cNvPr id="6" name="Picture 5" descr="snak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80" y="12700"/>
            <a:ext cx="27791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124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393" y="4273890"/>
            <a:ext cx="3188607" cy="2584110"/>
          </a:xfrm>
          <a:prstGeom prst="rect">
            <a:avLst/>
          </a:prstGeom>
        </p:spPr>
      </p:pic>
      <p:pic>
        <p:nvPicPr>
          <p:cNvPr id="4" name="Picture 3" descr="optic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76" y="915998"/>
            <a:ext cx="7362829" cy="2611981"/>
          </a:xfrm>
          <a:prstGeom prst="rect">
            <a:avLst/>
          </a:prstGeom>
        </p:spPr>
      </p:pic>
      <p:pic>
        <p:nvPicPr>
          <p:cNvPr id="8" name="Picture 7" descr="dish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3" y="3453129"/>
            <a:ext cx="4289852" cy="3389191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425185" y="-65534"/>
            <a:ext cx="8229600" cy="1012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</a:rPr>
              <a:t>The HERA Dish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63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fig2"/>
          <p:cNvPicPr>
            <a:picLocks noChangeAspect="1" noChangeArrowheads="1"/>
          </p:cNvPicPr>
          <p:nvPr/>
        </p:nvPicPr>
        <p:blipFill>
          <a:blip r:embed="rId3">
            <a:lum contrast="46000"/>
          </a:blip>
          <a:srcRect/>
          <a:stretch>
            <a:fillRect/>
          </a:stretch>
        </p:blipFill>
        <p:spPr bwMode="auto">
          <a:xfrm>
            <a:off x="838200" y="457200"/>
            <a:ext cx="7315200" cy="599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228600" y="0"/>
            <a:ext cx="876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Signal I: Global (all sky) emission (</a:t>
            </a:r>
            <a:r>
              <a:rPr lang="en-US" sz="2400" dirty="0" err="1" smtClean="0">
                <a:solidFill>
                  <a:srgbClr val="FFFFFF"/>
                </a:solidFill>
              </a:rPr>
              <a:t>eg</a:t>
            </a:r>
            <a:r>
              <a:rPr lang="en-US" sz="2400" dirty="0" smtClean="0">
                <a:solidFill>
                  <a:srgbClr val="FFFFFF"/>
                </a:solidFill>
              </a:rPr>
              <a:t>. T</a:t>
            </a:r>
            <a:r>
              <a:rPr lang="en-US" sz="2400" baseline="-25000" dirty="0" smtClean="0">
                <a:solidFill>
                  <a:srgbClr val="FFFFFF"/>
                </a:solidFill>
              </a:rPr>
              <a:t>CMB</a:t>
            </a:r>
            <a:r>
              <a:rPr lang="en-US" sz="2400" dirty="0" smtClean="0">
                <a:solidFill>
                  <a:srgbClr val="FFFFFF"/>
                </a:solidFill>
              </a:rPr>
              <a:t>)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609600" y="1270000"/>
            <a:ext cx="556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Signal ~ 20mK</a:t>
            </a:r>
            <a:r>
              <a:rPr lang="en-US" dirty="0" smtClean="0"/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5943600" y="3860800"/>
            <a:ext cx="2438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Resonant scattering of </a:t>
            </a:r>
            <a:r>
              <a:rPr lang="en-US" sz="1800" dirty="0" err="1" smtClean="0"/>
              <a:t>Lya</a:t>
            </a:r>
            <a:r>
              <a:rPr lang="en-US" sz="1800" dirty="0" smtClean="0"/>
              <a:t> from first galaxies (Field-</a:t>
            </a:r>
            <a:r>
              <a:rPr lang="en-US" sz="1800" dirty="0" err="1" smtClean="0"/>
              <a:t>Wouthuysen</a:t>
            </a:r>
            <a:r>
              <a:rPr lang="en-US" sz="1800" dirty="0" smtClean="0"/>
              <a:t> effect) couples T</a:t>
            </a:r>
            <a:r>
              <a:rPr lang="en-US" sz="1800" baseline="-25000" dirty="0" smtClean="0"/>
              <a:t>S</a:t>
            </a:r>
            <a:r>
              <a:rPr lang="en-US" sz="1800" dirty="0" smtClean="0"/>
              <a:t> to T</a:t>
            </a:r>
            <a:r>
              <a:rPr lang="en-US" sz="1800" baseline="-25000" dirty="0" smtClean="0"/>
              <a:t>K</a:t>
            </a:r>
            <a:r>
              <a:rPr lang="en-US" sz="1800" dirty="0" smtClean="0"/>
              <a:t> which is &lt; T</a:t>
            </a:r>
            <a:r>
              <a:rPr lang="en-US" sz="1800" baseline="-25000" dirty="0" smtClean="0"/>
              <a:t>CMB</a:t>
            </a:r>
            <a:endParaRPr lang="en-US" sz="1800" baseline="-25000" dirty="0"/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2286000" y="3403600"/>
            <a:ext cx="25908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00FF"/>
                </a:solidFill>
              </a:rPr>
              <a:t>Feedback</a:t>
            </a:r>
            <a:r>
              <a:rPr lang="en-US" sz="1800" dirty="0" smtClean="0">
                <a:solidFill>
                  <a:srgbClr val="0000FF"/>
                </a:solidFill>
              </a:rPr>
              <a:t> ‘slows-down’ </a:t>
            </a:r>
            <a:r>
              <a:rPr lang="en-US" sz="1800" dirty="0">
                <a:solidFill>
                  <a:srgbClr val="0000FF"/>
                </a:solidFill>
              </a:rPr>
              <a:t>g</a:t>
            </a:r>
            <a:r>
              <a:rPr lang="en-US" sz="1800" dirty="0" smtClean="0">
                <a:solidFill>
                  <a:srgbClr val="0000FF"/>
                </a:solidFill>
              </a:rPr>
              <a:t>alaxy </a:t>
            </a:r>
            <a:r>
              <a:rPr lang="en-US" sz="1800" dirty="0">
                <a:solidFill>
                  <a:srgbClr val="0000FF"/>
                </a:solidFill>
              </a:rPr>
              <a:t>formation</a:t>
            </a:r>
            <a:endParaRPr lang="en-US" sz="1800" dirty="0"/>
          </a:p>
          <a:p>
            <a:pPr>
              <a:spcBef>
                <a:spcPct val="50000"/>
              </a:spcBef>
            </a:pPr>
            <a:r>
              <a:rPr lang="en-US" sz="1800" dirty="0"/>
              <a:t>No Feedback</a:t>
            </a:r>
          </a:p>
        </p:txBody>
      </p:sp>
      <p:sp>
        <p:nvSpPr>
          <p:cNvPr id="133127" name="Line 7"/>
          <p:cNvSpPr>
            <a:spLocks noChangeShapeType="1"/>
          </p:cNvSpPr>
          <p:nvPr/>
        </p:nvSpPr>
        <p:spPr bwMode="auto">
          <a:xfrm flipV="1">
            <a:off x="3657600" y="3022600"/>
            <a:ext cx="762000" cy="381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28" name="Line 8"/>
          <p:cNvSpPr>
            <a:spLocks noChangeShapeType="1"/>
          </p:cNvSpPr>
          <p:nvPr/>
        </p:nvSpPr>
        <p:spPr bwMode="auto">
          <a:xfrm flipV="1">
            <a:off x="3657600" y="3708400"/>
            <a:ext cx="1371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5181600" y="6161088"/>
            <a:ext cx="3581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Furlanetto, Oh, Briggs 06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9200" y="1428690"/>
            <a:ext cx="2667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Interplay of </a:t>
            </a:r>
            <a:r>
              <a:rPr lang="en-US" dirty="0" err="1" smtClean="0"/>
              <a:t>ρ</a:t>
            </a:r>
            <a:r>
              <a:rPr lang="en-US" dirty="0" smtClean="0"/>
              <a:t>, T, </a:t>
            </a:r>
            <a:r>
              <a:rPr lang="en-US" dirty="0" err="1" smtClean="0"/>
              <a:t>f(HI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755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orner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399" y="838199"/>
            <a:ext cx="3860801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SC0089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838200"/>
            <a:ext cx="3833553" cy="2876472"/>
          </a:xfrm>
          <a:prstGeom prst="rect">
            <a:avLst/>
          </a:prstGeom>
        </p:spPr>
      </p:pic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533400" y="228600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Renaissance at low </a:t>
            </a:r>
            <a:r>
              <a:rPr lang="en-US" sz="2400" dirty="0" err="1" smtClean="0">
                <a:solidFill>
                  <a:schemeClr val="bg1"/>
                </a:solidFill>
              </a:rPr>
              <a:t>freq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  <a:r>
              <a:rPr lang="en-US" sz="2400" dirty="0">
                <a:solidFill>
                  <a:schemeClr val="bg1"/>
                </a:solidFill>
              </a:rPr>
              <a:t>1% to 10%</a:t>
            </a:r>
            <a:r>
              <a:rPr lang="en-US" sz="2400" dirty="0" smtClean="0">
                <a:solidFill>
                  <a:schemeClr val="bg1"/>
                </a:solidFill>
              </a:rPr>
              <a:t> of a square kilometer array</a:t>
            </a:r>
            <a:endParaRPr lang="en-US" dirty="0"/>
          </a:p>
        </p:txBody>
      </p:sp>
      <p:sp>
        <p:nvSpPr>
          <p:cNvPr id="82949" name="Text Box 6"/>
          <p:cNvSpPr txBox="1">
            <a:spLocks noChangeArrowheads="1"/>
          </p:cNvSpPr>
          <p:nvPr/>
        </p:nvSpPr>
        <p:spPr bwMode="auto">
          <a:xfrm>
            <a:off x="609600" y="786368"/>
            <a:ext cx="175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MWA - Oz  </a:t>
            </a:r>
          </a:p>
        </p:txBody>
      </p:sp>
      <p:sp>
        <p:nvSpPr>
          <p:cNvPr id="82950" name="Text Box 9"/>
          <p:cNvSpPr txBox="1">
            <a:spLocks noChangeArrowheads="1"/>
          </p:cNvSpPr>
          <p:nvPr/>
        </p:nvSpPr>
        <p:spPr bwMode="auto">
          <a:xfrm>
            <a:off x="5105400" y="772714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PAPER - ZA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56721"/>
              </p:ext>
            </p:extLst>
          </p:nvPr>
        </p:nvGraphicFramePr>
        <p:xfrm>
          <a:off x="457200" y="3931920"/>
          <a:ext cx="830580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4300"/>
                <a:gridCol w="1384300"/>
                <a:gridCol w="1384300"/>
                <a:gridCol w="1384300"/>
                <a:gridCol w="1384300"/>
                <a:gridCol w="1384300"/>
              </a:tblGrid>
              <a:tr h="6085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Array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FoV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algn="ctr"/>
                      <a:r>
                        <a:rPr lang="en-US" sz="1800" dirty="0" smtClean="0"/>
                        <a:t>deg</a:t>
                      </a:r>
                      <a:r>
                        <a:rPr lang="en-US" sz="1800" baseline="30000" dirty="0" smtClean="0"/>
                        <a:t>2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Area </a:t>
                      </a:r>
                    </a:p>
                    <a:p>
                      <a:pPr algn="ctr"/>
                      <a:r>
                        <a:rPr lang="en-US" sz="1800" dirty="0" smtClean="0"/>
                        <a:t>m</a:t>
                      </a:r>
                      <a:r>
                        <a:rPr lang="en-US" sz="1800" baseline="30000" dirty="0" smtClean="0"/>
                        <a:t>2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Type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Bmax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algn="ctr"/>
                      <a:r>
                        <a:rPr lang="en-US" sz="1800" dirty="0" smtClean="0"/>
                        <a:t>km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Start Science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obs</a:t>
                      </a:r>
                      <a:endParaRPr lang="en-US" sz="18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LOFAR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3e4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Tile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MWA-128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2e3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Tile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PAPER-128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1600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1e3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Dipole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0.3/0.6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HERA-568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8e4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14m parabola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0.3/2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2017</a:t>
                      </a:r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SKA-I Low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1e6</a:t>
                      </a:r>
                      <a:endParaRPr lang="en-US" sz="18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Tile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2021+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754" name="Picture 2" descr="/Users/ccarilli/TALKS/EOR/multibeam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31728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47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147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475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475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11" descr="SHI"/>
          <p:cNvPicPr>
            <a:picLocks noChangeAspect="1" noChangeArrowheads="1"/>
          </p:cNvPicPr>
          <p:nvPr/>
        </p:nvPicPr>
        <p:blipFill>
          <a:blip r:embed="rId4">
            <a:lum bright="-22000" contrast="84000"/>
          </a:blip>
          <a:srcRect/>
          <a:stretch>
            <a:fillRect/>
          </a:stretch>
        </p:blipFill>
        <p:spPr bwMode="auto">
          <a:xfrm>
            <a:off x="0" y="992188"/>
            <a:ext cx="5151438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HI 21cm emission from neutral IGM: large scale structure, not individual galaxies (‘intensity mapping’)</a:t>
            </a:r>
            <a:endParaRPr lang="en-US" sz="2400" dirty="0"/>
          </a:p>
        </p:txBody>
      </p:sp>
      <p:sp>
        <p:nvSpPr>
          <p:cNvPr id="80901" name="Text Box 13"/>
          <p:cNvSpPr txBox="1">
            <a:spLocks noChangeArrowheads="1"/>
          </p:cNvSpPr>
          <p:nvPr/>
        </p:nvSpPr>
        <p:spPr bwMode="auto">
          <a:xfrm>
            <a:off x="5151438" y="2152650"/>
            <a:ext cx="399256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 dirty="0">
                <a:solidFill>
                  <a:schemeClr val="bg1"/>
                </a:solidFill>
              </a:rPr>
              <a:t>Large scale </a:t>
            </a:r>
            <a:r>
              <a:rPr lang="en-US" sz="2400" u="sng" dirty="0" smtClean="0">
                <a:solidFill>
                  <a:schemeClr val="bg1"/>
                </a:solidFill>
              </a:rPr>
              <a:t>structure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cosmic density, </a:t>
            </a:r>
            <a:r>
              <a:rPr lang="en-US" sz="2400" dirty="0" err="1">
                <a:solidFill>
                  <a:schemeClr val="bg1"/>
                </a:solidFill>
                <a:latin typeface="Symbol" charset="2"/>
                <a:sym typeface="Symbol" charset="2"/>
              </a:rPr>
              <a:t></a:t>
            </a:r>
            <a:endParaRPr lang="en-US" sz="2400" dirty="0">
              <a:solidFill>
                <a:schemeClr val="bg1"/>
              </a:solidFill>
              <a:latin typeface="Symbol" charset="2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neutral fraction, </a:t>
            </a:r>
            <a:r>
              <a:rPr lang="en-US" sz="2400" dirty="0" err="1">
                <a:solidFill>
                  <a:schemeClr val="bg1"/>
                </a:solidFill>
              </a:rPr>
              <a:t>f(HI</a:t>
            </a:r>
            <a:r>
              <a:rPr lang="en-US" sz="2400" dirty="0">
                <a:solidFill>
                  <a:schemeClr val="bg1"/>
                </a:solidFill>
              </a:rPr>
              <a:t>)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Temp: T</a:t>
            </a:r>
            <a:r>
              <a:rPr lang="en-US" sz="1400" dirty="0">
                <a:solidFill>
                  <a:schemeClr val="bg1"/>
                </a:solidFill>
              </a:rPr>
              <a:t>K</a:t>
            </a:r>
            <a:r>
              <a:rPr lang="en-US" sz="2400" dirty="0">
                <a:solidFill>
                  <a:schemeClr val="bg1"/>
                </a:solidFill>
              </a:rPr>
              <a:t>, T</a:t>
            </a:r>
            <a:r>
              <a:rPr lang="en-US" sz="1600" dirty="0">
                <a:solidFill>
                  <a:schemeClr val="bg1"/>
                </a:solidFill>
              </a:rPr>
              <a:t>CMB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T</a:t>
            </a:r>
            <a:r>
              <a:rPr lang="en-US" sz="1800" dirty="0" err="1">
                <a:solidFill>
                  <a:schemeClr val="bg1"/>
                </a:solidFill>
              </a:rPr>
              <a:t>spin</a:t>
            </a:r>
            <a:endParaRPr lang="en-US" sz="1600" dirty="0"/>
          </a:p>
        </p:txBody>
      </p:sp>
      <p:graphicFrame>
        <p:nvGraphicFramePr>
          <p:cNvPr id="808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8546325"/>
              </p:ext>
            </p:extLst>
          </p:nvPr>
        </p:nvGraphicFramePr>
        <p:xfrm>
          <a:off x="5222875" y="1143000"/>
          <a:ext cx="3849688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Equation" r:id="rId5" imgW="2057400" imgH="431800" progId="Equation.3">
                  <p:embed/>
                </p:oleObj>
              </mc:Choice>
              <mc:Fallback>
                <p:oleObj name="Equation" r:id="rId5" imgW="2057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75" y="1143000"/>
                        <a:ext cx="3849688" cy="808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2" name="Text Box 15"/>
          <p:cNvSpPr txBox="1">
            <a:spLocks noChangeArrowheads="1"/>
          </p:cNvSpPr>
          <p:nvPr/>
        </p:nvSpPr>
        <p:spPr bwMode="auto">
          <a:xfrm>
            <a:off x="3505200" y="2147888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1e13 M</a:t>
            </a:r>
            <a:r>
              <a:rPr lang="en-US" sz="1200" dirty="0"/>
              <a:t>o</a:t>
            </a:r>
            <a:endParaRPr lang="en-US" sz="1800" dirty="0"/>
          </a:p>
        </p:txBody>
      </p:sp>
      <p:sp>
        <p:nvSpPr>
          <p:cNvPr id="80903" name="Text Box 16"/>
          <p:cNvSpPr txBox="1">
            <a:spLocks noChangeArrowheads="1"/>
          </p:cNvSpPr>
          <p:nvPr/>
        </p:nvSpPr>
        <p:spPr bwMode="auto">
          <a:xfrm>
            <a:off x="2819400" y="5056188"/>
            <a:ext cx="236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1e9</a:t>
            </a:r>
            <a:r>
              <a:rPr lang="en-US" sz="1800" dirty="0" smtClean="0"/>
              <a:t> M</a:t>
            </a:r>
            <a:r>
              <a:rPr lang="en-US" sz="1800" baseline="-25000" dirty="0" smtClean="0"/>
              <a:t>o</a:t>
            </a:r>
            <a:r>
              <a:rPr lang="en-US" sz="1800" dirty="0" smtClean="0"/>
              <a:t> ~ Milky Way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7848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400" y="990600"/>
            <a:ext cx="3657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EC00FF"/>
                </a:solidFill>
              </a:rPr>
              <a:t> z</a:t>
            </a:r>
            <a:r>
              <a:rPr lang="en-US" dirty="0">
                <a:solidFill>
                  <a:srgbClr val="EC00FF"/>
                </a:solidFill>
              </a:rPr>
              <a:t>&gt;</a:t>
            </a:r>
            <a:r>
              <a:rPr lang="en-US" dirty="0" smtClean="0">
                <a:solidFill>
                  <a:srgbClr val="EC00FF"/>
                </a:solidFill>
              </a:rPr>
              <a:t>200: T</a:t>
            </a:r>
            <a:r>
              <a:rPr lang="en-US" baseline="-25000" dirty="0" smtClean="0">
                <a:solidFill>
                  <a:srgbClr val="EC00FF"/>
                </a:solidFill>
              </a:rPr>
              <a:t>CMB</a:t>
            </a:r>
            <a:r>
              <a:rPr lang="en-US" dirty="0" smtClean="0">
                <a:solidFill>
                  <a:srgbClr val="EC00FF"/>
                </a:solidFill>
              </a:rPr>
              <a:t> = T</a:t>
            </a:r>
            <a:r>
              <a:rPr lang="en-US" sz="1800" baseline="-25000" dirty="0" smtClean="0">
                <a:solidFill>
                  <a:srgbClr val="EC00FF"/>
                </a:solidFill>
              </a:rPr>
              <a:t>K</a:t>
            </a:r>
            <a:r>
              <a:rPr lang="en-US" dirty="0" smtClean="0">
                <a:solidFill>
                  <a:srgbClr val="EC00FF"/>
                </a:solidFill>
              </a:rPr>
              <a:t>= T</a:t>
            </a:r>
            <a:r>
              <a:rPr lang="en-US" baseline="-25000" dirty="0" smtClean="0">
                <a:solidFill>
                  <a:srgbClr val="EC00FF"/>
                </a:solidFill>
              </a:rPr>
              <a:t>S</a:t>
            </a:r>
            <a:r>
              <a:rPr lang="en-US" dirty="0" smtClean="0">
                <a:solidFill>
                  <a:srgbClr val="EC00FF"/>
                </a:solidFill>
              </a:rPr>
              <a:t> </a:t>
            </a:r>
            <a:r>
              <a:rPr lang="en-US" dirty="0">
                <a:solidFill>
                  <a:srgbClr val="EC00FF"/>
                </a:solidFill>
              </a:rPr>
              <a:t> </a:t>
            </a:r>
            <a:r>
              <a:rPr lang="en-US" dirty="0" smtClean="0">
                <a:solidFill>
                  <a:srgbClr val="EC00FF"/>
                </a:solidFill>
              </a:rPr>
              <a:t>by residual e-, photon, and </a:t>
            </a:r>
            <a:r>
              <a:rPr lang="en-US" dirty="0">
                <a:solidFill>
                  <a:srgbClr val="EC00FF"/>
                </a:solidFill>
              </a:rPr>
              <a:t>gas </a:t>
            </a:r>
            <a:r>
              <a:rPr lang="en-US" dirty="0" smtClean="0">
                <a:solidFill>
                  <a:srgbClr val="EC00FF"/>
                </a:solidFill>
              </a:rPr>
              <a:t>collisions. No signal.  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FF00"/>
                </a:solidFill>
              </a:rPr>
              <a:t> z</a:t>
            </a:r>
            <a:r>
              <a:rPr lang="en-US" dirty="0">
                <a:solidFill>
                  <a:srgbClr val="FFFF00"/>
                </a:solidFill>
              </a:rPr>
              <a:t>∼30 to </a:t>
            </a:r>
            <a:r>
              <a:rPr lang="en-US" dirty="0" smtClean="0">
                <a:solidFill>
                  <a:srgbClr val="FFFF00"/>
                </a:solidFill>
              </a:rPr>
              <a:t>200:  gas cools as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k</a:t>
            </a:r>
            <a:r>
              <a:rPr lang="en-US" dirty="0" smtClean="0">
                <a:solidFill>
                  <a:srgbClr val="FFFF00"/>
                </a:solidFill>
              </a:rPr>
              <a:t> ≈ (</a:t>
            </a:r>
            <a:r>
              <a:rPr lang="en-US" dirty="0">
                <a:solidFill>
                  <a:srgbClr val="FFFF00"/>
                </a:solidFill>
              </a:rPr>
              <a:t>1+z)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vs. T</a:t>
            </a:r>
            <a:r>
              <a:rPr lang="en-US" baseline="-25000" dirty="0" smtClean="0">
                <a:solidFill>
                  <a:srgbClr val="FFFF00"/>
                </a:solidFill>
              </a:rPr>
              <a:t>CMB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≈ </a:t>
            </a:r>
            <a:r>
              <a:rPr lang="en-US" dirty="0">
                <a:solidFill>
                  <a:srgbClr val="FFFF00"/>
                </a:solidFill>
              </a:rPr>
              <a:t>(1 + z</a:t>
            </a:r>
            <a:r>
              <a:rPr lang="en-US" dirty="0" smtClean="0">
                <a:solidFill>
                  <a:srgbClr val="FFFF00"/>
                </a:solidFill>
              </a:rPr>
              <a:t>), but T</a:t>
            </a:r>
            <a:r>
              <a:rPr lang="en-US" baseline="-25000" dirty="0" smtClean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 = T</a:t>
            </a:r>
            <a:r>
              <a:rPr lang="en-US" baseline="-25000" dirty="0" smtClean="0">
                <a:solidFill>
                  <a:srgbClr val="FFFF00"/>
                </a:solidFill>
              </a:rPr>
              <a:t>K</a:t>
            </a:r>
            <a:r>
              <a:rPr lang="en-US" dirty="0" smtClean="0">
                <a:solidFill>
                  <a:srgbClr val="FFFF00"/>
                </a:solidFill>
              </a:rPr>
              <a:t> via collisions =&gt; absorption, until density drops and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s</a:t>
            </a:r>
            <a:r>
              <a:rPr lang="en-US" baseline="-25000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 T</a:t>
            </a:r>
            <a:r>
              <a:rPr lang="en-US" baseline="-25000" dirty="0" smtClean="0">
                <a:solidFill>
                  <a:srgbClr val="FFFF00"/>
                </a:solidFill>
                <a:sym typeface="Wingdings"/>
              </a:rPr>
              <a:t>CMB</a:t>
            </a:r>
            <a:endParaRPr lang="en-US" baseline="-25000" dirty="0" smtClean="0">
              <a:solidFill>
                <a:srgbClr val="FFFF00"/>
              </a:solidFill>
            </a:endParaRP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0000"/>
                </a:solidFill>
              </a:rPr>
              <a:t> z</a:t>
            </a:r>
            <a:r>
              <a:rPr lang="en-US" dirty="0">
                <a:solidFill>
                  <a:srgbClr val="FF0000"/>
                </a:solidFill>
              </a:rPr>
              <a:t>∼20 to </a:t>
            </a:r>
            <a:r>
              <a:rPr lang="en-US" dirty="0" smtClean="0">
                <a:solidFill>
                  <a:srgbClr val="FF0000"/>
                </a:solidFill>
              </a:rPr>
              <a:t>30: first stars =&gt; Lyα photons couples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baseline="-25000" dirty="0" smtClean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=&gt; </a:t>
            </a:r>
            <a:r>
              <a:rPr lang="en-US" dirty="0">
                <a:solidFill>
                  <a:srgbClr val="FF0000"/>
                </a:solidFill>
              </a:rPr>
              <a:t>21-cm absorption </a:t>
            </a:r>
            <a:endParaRPr lang="en-US" dirty="0" smtClean="0">
              <a:solidFill>
                <a:srgbClr val="FF0000"/>
              </a:solidFill>
            </a:endParaRP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43FF0D"/>
                </a:solidFill>
              </a:rPr>
              <a:t> z</a:t>
            </a:r>
            <a:r>
              <a:rPr lang="en-US" dirty="0">
                <a:solidFill>
                  <a:srgbClr val="43FF0D"/>
                </a:solidFill>
              </a:rPr>
              <a:t>∼6 to </a:t>
            </a:r>
            <a:r>
              <a:rPr lang="en-US" dirty="0" smtClean="0">
                <a:solidFill>
                  <a:srgbClr val="43FF0D"/>
                </a:solidFill>
              </a:rPr>
              <a:t>20: IGM warmed </a:t>
            </a:r>
            <a:r>
              <a:rPr lang="en-US" dirty="0">
                <a:solidFill>
                  <a:srgbClr val="43FF0D"/>
                </a:solidFill>
              </a:rPr>
              <a:t>by hard X </a:t>
            </a:r>
            <a:r>
              <a:rPr lang="en-US" dirty="0" smtClean="0">
                <a:solidFill>
                  <a:srgbClr val="43FF0D"/>
                </a:solidFill>
              </a:rPr>
              <a:t>rays =&gt; T</a:t>
            </a:r>
            <a:r>
              <a:rPr lang="en-US" baseline="-25000" dirty="0" smtClean="0">
                <a:solidFill>
                  <a:srgbClr val="43FF0D"/>
                </a:solidFill>
              </a:rPr>
              <a:t>K</a:t>
            </a:r>
            <a:r>
              <a:rPr lang="en-US" dirty="0" smtClean="0">
                <a:solidFill>
                  <a:srgbClr val="43FF0D"/>
                </a:solidFill>
              </a:rPr>
              <a:t> &gt; T</a:t>
            </a:r>
            <a:r>
              <a:rPr lang="en-US" baseline="-25000" dirty="0" smtClean="0">
                <a:solidFill>
                  <a:srgbClr val="43FF0D"/>
                </a:solidFill>
              </a:rPr>
              <a:t>CMB</a:t>
            </a:r>
            <a:r>
              <a:rPr lang="en-US" dirty="0" smtClean="0">
                <a:solidFill>
                  <a:srgbClr val="43FF0D"/>
                </a:solidFill>
              </a:rPr>
              <a:t>. T</a:t>
            </a:r>
            <a:r>
              <a:rPr lang="en-US" baseline="-25000" dirty="0" smtClean="0">
                <a:solidFill>
                  <a:srgbClr val="43FF0D"/>
                </a:solidFill>
              </a:rPr>
              <a:t>S</a:t>
            </a:r>
            <a:r>
              <a:rPr lang="en-US" dirty="0" smtClean="0">
                <a:solidFill>
                  <a:srgbClr val="43FF0D"/>
                </a:solidFill>
              </a:rPr>
              <a:t> coupled to T</a:t>
            </a:r>
            <a:r>
              <a:rPr lang="en-US" baseline="-25000" dirty="0" smtClean="0">
                <a:solidFill>
                  <a:srgbClr val="43FF0D"/>
                </a:solidFill>
              </a:rPr>
              <a:t>K</a:t>
            </a:r>
            <a:r>
              <a:rPr lang="en-US" dirty="0" smtClean="0">
                <a:solidFill>
                  <a:srgbClr val="43FF0D"/>
                </a:solidFill>
              </a:rPr>
              <a:t> by </a:t>
            </a:r>
            <a:r>
              <a:rPr lang="en-US" dirty="0" err="1" smtClean="0">
                <a:solidFill>
                  <a:srgbClr val="43FF0D"/>
                </a:solidFill>
              </a:rPr>
              <a:t>Lya</a:t>
            </a:r>
            <a:r>
              <a:rPr lang="en-US" dirty="0" smtClean="0">
                <a:solidFill>
                  <a:srgbClr val="43FF0D"/>
                </a:solidFill>
              </a:rPr>
              <a:t>.  </a:t>
            </a:r>
            <a:r>
              <a:rPr lang="en-US" dirty="0" err="1" smtClean="0">
                <a:solidFill>
                  <a:srgbClr val="43FF0D"/>
                </a:solidFill>
              </a:rPr>
              <a:t>Reionization</a:t>
            </a:r>
            <a:r>
              <a:rPr lang="en-US" dirty="0" smtClean="0">
                <a:solidFill>
                  <a:srgbClr val="43FF0D"/>
                </a:solidFill>
              </a:rPr>
              <a:t> is proceeding =&gt; bubble dominated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7DBAF9"/>
                </a:solidFill>
              </a:rPr>
              <a:t> IGM </a:t>
            </a:r>
            <a:r>
              <a:rPr lang="en-US" dirty="0" err="1" smtClean="0">
                <a:solidFill>
                  <a:srgbClr val="7DBAF9"/>
                </a:solidFill>
              </a:rPr>
              <a:t>reionized</a:t>
            </a:r>
            <a:endParaRPr lang="en-US" dirty="0">
              <a:solidFill>
                <a:srgbClr val="7DBAF9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920890"/>
            <a:ext cx="5435380" cy="5632310"/>
            <a:chOff x="0" y="838200"/>
            <a:chExt cx="5435380" cy="563231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838200"/>
              <a:ext cx="5435380" cy="5632310"/>
              <a:chOff x="0" y="838200"/>
              <a:chExt cx="5435380" cy="5632310"/>
            </a:xfrm>
          </p:grpSpPr>
          <p:pic>
            <p:nvPicPr>
              <p:cNvPr id="2" name="Picture 1" descr="Screen Shot 2013-05-26 at 5.03.39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38200"/>
                <a:ext cx="5435380" cy="563231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 bwMode="auto">
              <a:xfrm>
                <a:off x="4737100" y="1295400"/>
                <a:ext cx="304800" cy="4495800"/>
              </a:xfrm>
              <a:prstGeom prst="rect">
                <a:avLst/>
              </a:prstGeom>
              <a:solidFill>
                <a:srgbClr val="EC00FF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3276600" y="1295400"/>
                <a:ext cx="1447800" cy="4495800"/>
              </a:xfrm>
              <a:prstGeom prst="rect">
                <a:avLst/>
              </a:prstGeom>
              <a:solidFill>
                <a:srgbClr val="FFFF00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057400" y="1295400"/>
                <a:ext cx="762000" cy="4495800"/>
              </a:xfrm>
              <a:prstGeom prst="rect">
                <a:avLst/>
              </a:prstGeom>
              <a:solidFill>
                <a:schemeClr val="accent1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914400" y="1295400"/>
                <a:ext cx="1143000" cy="4495800"/>
              </a:xfrm>
              <a:prstGeom prst="rect">
                <a:avLst/>
              </a:prstGeom>
              <a:solidFill>
                <a:schemeClr val="accent6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2819400" y="1295400"/>
              <a:ext cx="457200" cy="4495800"/>
            </a:xfrm>
            <a:prstGeom prst="rect">
              <a:avLst/>
            </a:prstGeom>
            <a:solidFill>
              <a:srgbClr val="F40020">
                <a:alpha val="1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effectLst/>
                <a:latin typeface="Times New Roman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990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194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574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668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8600" y="762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‘Richest of cosmological data sets’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2133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K</a:t>
            </a:r>
            <a:endParaRPr lang="en-US" sz="18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2971800" y="2145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S</a:t>
            </a:r>
            <a:endParaRPr lang="en-US" sz="18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1600200" y="220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T</a:t>
            </a:r>
            <a:r>
              <a:rPr lang="en-US" sz="1800" baseline="-25000" dirty="0" err="1" smtClean="0"/>
              <a:t>cmb</a:t>
            </a:r>
            <a:endParaRPr lang="en-US" sz="18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2959100" y="5511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First stars</a:t>
            </a:r>
            <a:endParaRPr lang="en-US" sz="18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 flipV="1">
            <a:off x="2971800" y="5511800"/>
            <a:ext cx="457200" cy="127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28600" y="64770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Pritchard &amp; Loeb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41305"/>
              </p:ext>
            </p:extLst>
          </p:nvPr>
        </p:nvGraphicFramePr>
        <p:xfrm>
          <a:off x="5210175" y="112852"/>
          <a:ext cx="3849688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Equation" r:id="rId4" imgW="2057400" imgH="431800" progId="Equation.3">
                  <p:embed/>
                </p:oleObj>
              </mc:Choice>
              <mc:Fallback>
                <p:oleObj name="Equation" r:id="rId4" imgW="2057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0175" y="112852"/>
                        <a:ext cx="3849688" cy="808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41230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0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1125" y="900113"/>
            <a:ext cx="521652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1371600" y="162580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Signal </a:t>
            </a:r>
            <a:r>
              <a:rPr lang="en-US" sz="2800" dirty="0" smtClean="0">
                <a:solidFill>
                  <a:schemeClr val="bg1"/>
                </a:solidFill>
              </a:rPr>
              <a:t>I: </a:t>
            </a:r>
            <a:r>
              <a:rPr lang="en-US" sz="2800" dirty="0">
                <a:solidFill>
                  <a:schemeClr val="bg1"/>
                </a:solidFill>
              </a:rPr>
              <a:t>HI 21cm Tomography of IGM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228600" y="976313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/>
              <a:t>z=12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4606925" y="900113"/>
            <a:ext cx="650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00099"/>
                </a:solidFill>
              </a:rPr>
              <a:t>9</a:t>
            </a: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1905000" y="4405313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0FF00"/>
                </a:solidFill>
              </a:rPr>
              <a:t>7.6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5257800" y="1435100"/>
            <a:ext cx="3810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</a:t>
            </a:r>
            <a:r>
              <a:rPr lang="en-US" sz="2400" dirty="0">
                <a:solidFill>
                  <a:schemeClr val="bg1"/>
                </a:solidFill>
              </a:rPr>
              <a:t>T</a:t>
            </a:r>
            <a:r>
              <a:rPr lang="en-US" sz="1600" dirty="0">
                <a:solidFill>
                  <a:schemeClr val="bg1"/>
                </a:solidFill>
              </a:rPr>
              <a:t>B</a:t>
            </a:r>
            <a:r>
              <a:rPr lang="en-US" sz="2400" dirty="0">
                <a:solidFill>
                  <a:schemeClr val="bg1"/>
                </a:solidFill>
              </a:rPr>
              <a:t>(2’)</a:t>
            </a:r>
            <a:r>
              <a:rPr lang="en-US" sz="2400" dirty="0" smtClean="0">
                <a:solidFill>
                  <a:schemeClr val="bg1"/>
                </a:solidFill>
              </a:rPr>
              <a:t> ~ 20 </a:t>
            </a:r>
            <a:r>
              <a:rPr lang="en-US" sz="2400" dirty="0" err="1">
                <a:solidFill>
                  <a:schemeClr val="bg1"/>
                </a:solidFill>
              </a:rPr>
              <a:t>mK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 SKA </a:t>
            </a:r>
            <a:r>
              <a:rPr lang="en-US" sz="2400" dirty="0" err="1" smtClean="0">
                <a:solidFill>
                  <a:schemeClr val="bg1"/>
                </a:solidFill>
              </a:rPr>
              <a:t>rms</a:t>
            </a:r>
            <a:r>
              <a:rPr lang="en-US" sz="2400" dirty="0" smtClean="0">
                <a:solidFill>
                  <a:schemeClr val="bg1"/>
                </a:solidFill>
              </a:rPr>
              <a:t> ~4mK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 Pathfinders:  </a:t>
            </a:r>
            <a:r>
              <a:rPr lang="en-US" sz="2400" dirty="0" err="1">
                <a:solidFill>
                  <a:schemeClr val="bg1"/>
                </a:solidFill>
              </a:rPr>
              <a:t>rms</a:t>
            </a:r>
            <a:r>
              <a:rPr lang="en-US" sz="2400" dirty="0" smtClean="0">
                <a:solidFill>
                  <a:schemeClr val="bg1"/>
                </a:solidFill>
              </a:rPr>
              <a:t> ~ </a:t>
            </a:r>
            <a:r>
              <a:rPr lang="en-US" sz="2400" dirty="0">
                <a:solidFill>
                  <a:schemeClr val="bg1"/>
                </a:solidFill>
              </a:rPr>
              <a:t>80mK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60198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Furlanetto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Zaldarriaga</a:t>
            </a:r>
            <a:r>
              <a:rPr lang="en-US" dirty="0" smtClean="0">
                <a:solidFill>
                  <a:schemeClr val="bg1"/>
                </a:solidFill>
              </a:rPr>
              <a:t>  + 2004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6840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10515</TotalTime>
  <Words>2564</Words>
  <Application>Microsoft Macintosh PowerPoint</Application>
  <PresentationFormat>On-screen Show (4:3)</PresentationFormat>
  <Paragraphs>404</Paragraphs>
  <Slides>47</Slides>
  <Notes>26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Default Design</vt:lpstr>
      <vt:lpstr>Equation</vt:lpstr>
      <vt:lpstr>PowerPoint Presentation</vt:lpstr>
      <vt:lpstr>PowerPoint Presentation</vt:lpstr>
      <vt:lpstr>PowerPoint Presentation</vt:lpstr>
      <vt:lpstr>Seeing Through the “Fog”: HI 21cm cosmology  z=20 to 5 (67 to 240 MHz)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Delay Transform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Hydrogen Epoch of Reionization Array</vt:lpstr>
      <vt:lpstr>HERA is a finalist (1 of 12) in the  NSF Mid-Scale Innovations Program</vt:lpstr>
      <vt:lpstr>HERA-331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Chris Carilli</cp:lastModifiedBy>
  <cp:revision>407</cp:revision>
  <cp:lastPrinted>2013-11-13T14:50:24Z</cp:lastPrinted>
  <dcterms:created xsi:type="dcterms:W3CDTF">2012-06-06T07:20:10Z</dcterms:created>
  <dcterms:modified xsi:type="dcterms:W3CDTF">2014-06-25T06:44:09Z</dcterms:modified>
</cp:coreProperties>
</file>