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781" r:id="rId2"/>
    <p:sldId id="1018" r:id="rId3"/>
    <p:sldId id="584" r:id="rId4"/>
    <p:sldId id="812" r:id="rId5"/>
    <p:sldId id="813" r:id="rId6"/>
    <p:sldId id="815" r:id="rId7"/>
    <p:sldId id="953" r:id="rId8"/>
    <p:sldId id="1028" r:id="rId9"/>
    <p:sldId id="1029" r:id="rId10"/>
    <p:sldId id="1030" r:id="rId11"/>
    <p:sldId id="1031" r:id="rId12"/>
    <p:sldId id="1032" r:id="rId13"/>
    <p:sldId id="1033" r:id="rId14"/>
    <p:sldId id="1034" r:id="rId15"/>
    <p:sldId id="1035" r:id="rId16"/>
    <p:sldId id="1038" r:id="rId17"/>
    <p:sldId id="1036" r:id="rId18"/>
    <p:sldId id="1000" r:id="rId19"/>
    <p:sldId id="1026" r:id="rId20"/>
    <p:sldId id="957" r:id="rId21"/>
    <p:sldId id="1017" r:id="rId22"/>
    <p:sldId id="1024" r:id="rId23"/>
    <p:sldId id="958" r:id="rId24"/>
    <p:sldId id="788" r:id="rId25"/>
    <p:sldId id="458" r:id="rId26"/>
    <p:sldId id="816" r:id="rId27"/>
    <p:sldId id="977" r:id="rId28"/>
    <p:sldId id="881" r:id="rId29"/>
    <p:sldId id="739" r:id="rId30"/>
    <p:sldId id="1004" r:id="rId31"/>
    <p:sldId id="1005" r:id="rId32"/>
    <p:sldId id="1019" r:id="rId33"/>
    <p:sldId id="978" r:id="rId34"/>
    <p:sldId id="995" r:id="rId35"/>
    <p:sldId id="1025" r:id="rId36"/>
    <p:sldId id="1020" r:id="rId37"/>
    <p:sldId id="981" r:id="rId38"/>
    <p:sldId id="1002" r:id="rId39"/>
    <p:sldId id="1021" r:id="rId40"/>
    <p:sldId id="88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Wingdings" charset="2"/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E10"/>
    <a:srgbClr val="F40090"/>
    <a:srgbClr val="F4003B"/>
    <a:srgbClr val="0F5BEC"/>
    <a:srgbClr val="229EEA"/>
    <a:srgbClr val="EA5A1A"/>
    <a:srgbClr val="29AEB4"/>
    <a:srgbClr val="43FF0D"/>
    <a:srgbClr val="EC00FF"/>
    <a:srgbClr val="F4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8948" autoAdjust="0"/>
    <p:restoredTop sz="97773" autoAdjust="0"/>
  </p:normalViewPr>
  <p:slideViewPr>
    <p:cSldViewPr snapToObjects="1">
      <p:cViewPr>
        <p:scale>
          <a:sx n="100" d="100"/>
          <a:sy n="100" d="100"/>
        </p:scale>
        <p:origin x="-1096" y="-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3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8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C0EC2D77-1F82-A848-BF22-F8C92AA0B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FFCC00"/>
                </a:solidFill>
                <a:latin typeface="Symbol" charset="2"/>
              </a:defRPr>
            </a:lvl1pPr>
          </a:lstStyle>
          <a:p>
            <a:pPr>
              <a:defRPr/>
            </a:pPr>
            <a:fld id="{5285E6CE-FED2-E045-9577-4E5D0F7D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45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D83BCE48-1BB9-EF46-86A6-0819711F431C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1</a:t>
            </a:fld>
            <a:endParaRPr lang="en-US">
              <a:latin typeface="Symbol" charset="2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5269DA6-3322-8840-A97E-06919444CD30}" type="slidenum">
              <a:rPr lang="en-US" sz="1200">
                <a:solidFill>
                  <a:srgbClr val="FFCC00"/>
                </a:solidFill>
                <a:latin typeface="Symbol" charset="0"/>
              </a:rPr>
              <a:pPr eaLnBrk="1" hangingPunct="1"/>
              <a:t>11</a:t>
            </a:fld>
            <a:endParaRPr lang="en-US" sz="1200">
              <a:solidFill>
                <a:srgbClr val="FFCC00"/>
              </a:solidFill>
              <a:latin typeface="Symbo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B08DB3-2175-6347-9DD2-5B376189C07C}" type="slidenum">
              <a:rPr lang="en-US" sz="1200">
                <a:solidFill>
                  <a:srgbClr val="FFCC00"/>
                </a:solidFill>
                <a:latin typeface="Symbol" charset="0"/>
              </a:rPr>
              <a:pPr eaLnBrk="1" hangingPunct="1"/>
              <a:t>12</a:t>
            </a:fld>
            <a:endParaRPr lang="en-US" sz="1200">
              <a:solidFill>
                <a:srgbClr val="FFCC00"/>
              </a:solidFill>
              <a:latin typeface="Symbo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2DE4AB-49EF-9448-8732-F7F83EE0D53E}" type="slidenum">
              <a:rPr lang="en-US" sz="1200">
                <a:solidFill>
                  <a:srgbClr val="FFCC00"/>
                </a:solidFill>
                <a:latin typeface="Symbol" charset="0"/>
              </a:rPr>
              <a:pPr eaLnBrk="1" hangingPunct="1"/>
              <a:t>13</a:t>
            </a:fld>
            <a:endParaRPr lang="en-US" sz="1200">
              <a:solidFill>
                <a:srgbClr val="FFCC00"/>
              </a:solidFill>
              <a:latin typeface="Symbo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F5019F-EB14-8241-AF92-6A8A9B239A55}" type="slidenum">
              <a:rPr lang="en-US" sz="1200">
                <a:solidFill>
                  <a:srgbClr val="FFCC00"/>
                </a:solidFill>
                <a:latin typeface="Symbol" charset="0"/>
              </a:rPr>
              <a:pPr eaLnBrk="1" hangingPunct="1"/>
              <a:t>15</a:t>
            </a:fld>
            <a:endParaRPr lang="en-US" sz="1200">
              <a:solidFill>
                <a:srgbClr val="FFCC00"/>
              </a:solidFill>
              <a:latin typeface="Symbo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19B216-F485-7C47-BD7B-87F62AF4748D}" type="slidenum">
              <a:rPr lang="en-US" sz="1200">
                <a:solidFill>
                  <a:srgbClr val="FFCC00"/>
                </a:solidFill>
                <a:latin typeface="Symbol" charset="0"/>
              </a:rPr>
              <a:pPr eaLnBrk="1" hangingPunct="1"/>
              <a:t>17</a:t>
            </a:fld>
            <a:endParaRPr lang="en-US" sz="1200">
              <a:solidFill>
                <a:srgbClr val="FFCC00"/>
              </a:solidFill>
              <a:latin typeface="Symbo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1438" y="501650"/>
            <a:ext cx="4157662" cy="3117850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82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8148" tIns="44074" rIns="88148" bIns="44074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F6DB5-9558-7248-93C0-746221F7DAD9}" type="slidenum">
              <a:rPr lang="en-US"/>
              <a:pPr/>
              <a:t>19</a:t>
            </a:fld>
            <a:endParaRPr lang="en-US"/>
          </a:p>
        </p:txBody>
      </p:sp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B8B1D-D1CA-BE4F-ADB3-2448C55E290F}" type="slidenum">
              <a:rPr lang="en-US"/>
              <a:pPr/>
              <a:t>20</a:t>
            </a:fld>
            <a:endParaRPr lang="en-US"/>
          </a:p>
        </p:txBody>
      </p:sp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FD38B-A345-D34D-AF56-97F07621F3E2}" type="slidenum">
              <a:rPr lang="en-US"/>
              <a:pPr/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3930A-7017-724F-8387-869A4C100F97}" type="slidenum">
              <a:rPr lang="en-US"/>
              <a:pPr/>
              <a:t>23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3930A-7017-724F-8387-869A4C100F97}" type="slidenum">
              <a:rPr lang="en-US"/>
              <a:pPr/>
              <a:t>24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D83BCE48-1BB9-EF46-86A6-0819711F431C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2</a:t>
            </a:fld>
            <a:endParaRPr lang="en-US">
              <a:latin typeface="Symbol" charset="2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43025" y="503238"/>
            <a:ext cx="4154488" cy="3116262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657600"/>
            <a:ext cx="5029200" cy="49498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4" tIns="45002" rIns="90004" bIns="45002"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169CD-E08D-1341-B19A-2CA98113DA45}" type="slidenum">
              <a:rPr lang="en-US"/>
              <a:pPr/>
              <a:t>25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4766D2FE-7CF4-E54F-AF2D-6A7421991FFA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28</a:t>
            </a:fld>
            <a:endParaRPr lang="en-US">
              <a:latin typeface="Symbol" charset="2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Wingdings" charset="2"/>
              <a:buNone/>
            </a:pPr>
            <a:fld id="{BB596FBC-ECB6-BA47-B43C-DDA2103C2E61}" type="slidenum">
              <a:rPr lang="en-US">
                <a:latin typeface="Symbol" charset="2"/>
              </a:rPr>
              <a:pPr>
                <a:buFont typeface="Wingdings" charset="2"/>
                <a:buNone/>
              </a:pPr>
              <a:t>29</a:t>
            </a:fld>
            <a:endParaRPr lang="en-US">
              <a:latin typeface="Symbol" charset="2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40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C6A25-92B6-FB45-97F8-816CF0E735A6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DE2EA95-F83F-E44F-921B-8CEBC12837C0}" type="slidenum">
              <a:rPr lang="en-US" sz="1200">
                <a:solidFill>
                  <a:srgbClr val="FFCC00"/>
                </a:solidFill>
                <a:latin typeface="Symbol" charset="0"/>
              </a:rPr>
              <a:pPr eaLnBrk="1" hangingPunct="1"/>
              <a:t>8</a:t>
            </a:fld>
            <a:endParaRPr lang="en-US" sz="1200">
              <a:solidFill>
                <a:srgbClr val="FFCC00"/>
              </a:solidFill>
              <a:latin typeface="Symbo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15C5F-A40F-5143-A726-7F1564F60818}" type="slidenum">
              <a:rPr lang="en-US"/>
              <a:pPr/>
              <a:t>9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9ACD1F9-2BA7-3D44-B671-A831E90D2785}" type="slidenum">
              <a:rPr lang="en-US" sz="1200">
                <a:solidFill>
                  <a:srgbClr val="FFCC00"/>
                </a:solidFill>
                <a:latin typeface="Symbol" charset="0"/>
              </a:rPr>
              <a:pPr eaLnBrk="1" hangingPunct="1"/>
              <a:t>10</a:t>
            </a:fld>
            <a:endParaRPr lang="en-US" sz="1200">
              <a:solidFill>
                <a:srgbClr val="FFCC00"/>
              </a:solidFill>
              <a:latin typeface="Symbo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8F4A2-7C4F-8644-8DB5-1FDA31203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E56-A6B1-834E-8CE5-7E67E992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9659-AA7D-8345-BFDD-1D3A5498B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80CD-9B26-EB42-9E1D-10B1181C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A38A-892C-2940-9CC6-2FB426810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25EE-1574-0A43-90C5-BD4E6736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586D-9899-DD46-AA53-157047B42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D771-1CC6-A943-B1E8-549A2EEC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FEE3-DB4E-4C49-8B3C-93153B1B1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2CC1-917D-7047-B59C-4AA1AB5FE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45E9-AD86-4B4D-A6A0-BC52199FE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B960-0A6B-E549-8AE0-D9A06902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319A-5358-5F47-893B-05F4A8A1A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/>
            </a:lvl1pPr>
          </a:lstStyle>
          <a:p>
            <a:pPr>
              <a:defRPr/>
            </a:pPr>
            <a:fld id="{CC598629-E3F2-AE4F-8F79-9F5C751C1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1" Type="http://schemas.microsoft.com/office/2007/relationships/media" Target="file://localhost/Users/ccarilli/TALKS/EOR/ifrit_REI1.mpg" TargetMode="External"/><Relationship Id="rId2" Type="http://schemas.openxmlformats.org/officeDocument/2006/relationships/video" Target="file://localhost/Users/ccarilli/TALKS/EOR/ifrit_REI1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6200" y="124361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Cosmic</a:t>
            </a:r>
            <a:r>
              <a:rPr lang="en-US" sz="3200" b="0" dirty="0" smtClean="0">
                <a:solidFill>
                  <a:schemeClr val="bg1"/>
                </a:solidFill>
              </a:rPr>
              <a:t> </a:t>
            </a:r>
            <a:r>
              <a:rPr lang="en-US" sz="3200" b="0" dirty="0" err="1" smtClean="0">
                <a:solidFill>
                  <a:schemeClr val="bg1"/>
                </a:solidFill>
              </a:rPr>
              <a:t>Reionization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b="0" dirty="0" smtClean="0">
                <a:solidFill>
                  <a:schemeClr val="bg1"/>
                </a:solidFill>
              </a:rPr>
              <a:t>Chris </a:t>
            </a:r>
            <a:r>
              <a:rPr lang="en-US" sz="2400" b="0" dirty="0">
                <a:solidFill>
                  <a:schemeClr val="bg1"/>
                </a:solidFill>
              </a:rPr>
              <a:t>Carilli</a:t>
            </a:r>
            <a:r>
              <a:rPr lang="en-US" sz="2400" b="0" dirty="0" smtClean="0">
                <a:solidFill>
                  <a:schemeClr val="bg1"/>
                </a:solidFill>
              </a:rPr>
              <a:t> (</a:t>
            </a:r>
            <a:r>
              <a:rPr lang="en-US" sz="2400" dirty="0" smtClean="0">
                <a:solidFill>
                  <a:schemeClr val="bg1"/>
                </a:solidFill>
              </a:rPr>
              <a:t>M/N</a:t>
            </a:r>
            <a:r>
              <a:rPr lang="en-US" sz="2400" b="0" dirty="0" smtClean="0">
                <a:solidFill>
                  <a:schemeClr val="bg1"/>
                </a:solidFill>
              </a:rPr>
              <a:t>RAO)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Vatican Summer School June 2014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57200" y="1588056"/>
            <a:ext cx="8001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I. Introduction: Cosmic </a:t>
            </a:r>
            <a:r>
              <a:rPr lang="en-US" sz="2400" b="1" dirty="0" err="1" smtClean="0">
                <a:solidFill>
                  <a:schemeClr val="bg1"/>
                </a:solidFill>
              </a:rPr>
              <a:t>Reionization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 Concept 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Cool gas in z &gt; 6 galaxies: quasar hosts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 Constraints on evolution of neutral Intergalactic Medium (IGM)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[Sources driving </a:t>
            </a:r>
            <a:r>
              <a:rPr lang="en-US" b="1" dirty="0" err="1" smtClean="0">
                <a:solidFill>
                  <a:schemeClr val="bg1"/>
                </a:solidFill>
              </a:rPr>
              <a:t>reionization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 err="1" smtClean="0">
                <a:solidFill>
                  <a:schemeClr val="bg1"/>
                </a:solidFill>
              </a:rPr>
              <a:t>Trenti</a:t>
            </a:r>
            <a:r>
              <a:rPr lang="en-US" b="1" dirty="0" smtClean="0">
                <a:solidFill>
                  <a:schemeClr val="bg1"/>
                </a:solidFill>
              </a:rPr>
              <a:t>]</a:t>
            </a:r>
          </a:p>
          <a:p>
            <a:pPr algn="l"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II. HI 21cm line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Potential for direct imaging of the evolution of  early Universe 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Precision Array to Probe Epoch of </a:t>
            </a:r>
            <a:r>
              <a:rPr lang="en-US" dirty="0" err="1" smtClean="0">
                <a:solidFill>
                  <a:schemeClr val="bg1"/>
                </a:solidFill>
              </a:rPr>
              <a:t>Reionization</a:t>
            </a:r>
            <a:r>
              <a:rPr lang="en-US" dirty="0" smtClean="0">
                <a:solidFill>
                  <a:schemeClr val="bg1"/>
                </a:solidFill>
              </a:rPr>
              <a:t>: first results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Hydrogen Epoch of </a:t>
            </a:r>
            <a:r>
              <a:rPr lang="en-US" dirty="0" err="1">
                <a:solidFill>
                  <a:schemeClr val="bg1"/>
                </a:solidFill>
              </a:rPr>
              <a:t>R</a:t>
            </a:r>
            <a:r>
              <a:rPr lang="en-US" dirty="0" err="1" smtClean="0">
                <a:solidFill>
                  <a:schemeClr val="bg1"/>
                </a:solidFill>
              </a:rPr>
              <a:t>eionization</a:t>
            </a:r>
            <a:r>
              <a:rPr lang="en-US" dirty="0" smtClean="0">
                <a:solidFill>
                  <a:schemeClr val="bg1"/>
                </a:solidFill>
              </a:rPr>
              <a:t> Array: building toward the SKA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tter_f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2450"/>
            <a:ext cx="4412480" cy="4501982"/>
          </a:xfrm>
          <a:prstGeom prst="rect">
            <a:avLst/>
          </a:prstGeom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" y="166688"/>
            <a:ext cx="4191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b="0" dirty="0"/>
              <a:t>Quasar host galaxies </a:t>
            </a:r>
            <a:r>
              <a:rPr lang="en-US" b="0" dirty="0" smtClean="0"/>
              <a:t>M</a:t>
            </a:r>
            <a:r>
              <a:rPr lang="en-US" sz="1400" b="0" dirty="0" smtClean="0"/>
              <a:t>BH</a:t>
            </a:r>
            <a:r>
              <a:rPr lang="en-US" b="0" dirty="0" smtClean="0"/>
              <a:t>–</a:t>
            </a:r>
            <a:r>
              <a:rPr lang="en-US" b="0" dirty="0" err="1" smtClean="0"/>
              <a:t>M</a:t>
            </a:r>
            <a:r>
              <a:rPr lang="en-US" sz="1600" b="0" dirty="0" err="1" smtClean="0"/>
              <a:t>bulge</a:t>
            </a:r>
            <a:r>
              <a:rPr lang="en-US" b="0" dirty="0" smtClean="0"/>
              <a:t> relation</a:t>
            </a:r>
          </a:p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2000" b="0" dirty="0" err="1" smtClean="0"/>
              <a:t>Kormendy</a:t>
            </a:r>
            <a:r>
              <a:rPr lang="en-US" sz="2000" b="0" dirty="0" smtClean="0"/>
              <a:t> &amp; Ho 2013 ARAA 51, 511</a:t>
            </a:r>
            <a:endParaRPr lang="en-US" sz="2000" b="0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52400" y="4848225"/>
            <a:ext cx="8991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b="0"/>
              <a:t> All low z spheroidal galaxies have central SMBH</a:t>
            </a:r>
            <a:endParaRPr lang="en-US" sz="1400" b="0"/>
          </a:p>
          <a:p>
            <a:pPr algn="l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ja-JP" altLang="en-US" b="0"/>
              <a:t>‘</a:t>
            </a:r>
            <a:r>
              <a:rPr lang="en-US" b="0"/>
              <a:t>Causal connection between SMBH and spheroidal galaxy formation</a:t>
            </a:r>
            <a:r>
              <a:rPr lang="ja-JP" altLang="en-US" b="0"/>
              <a:t>’</a:t>
            </a:r>
            <a:r>
              <a:rPr lang="en-US" b="0"/>
              <a:t>  </a:t>
            </a:r>
          </a:p>
          <a:p>
            <a:pPr algn="l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b="0"/>
              <a:t> Luminous high z QSOs have massive host galaxies (1e12 M</a:t>
            </a:r>
            <a:r>
              <a:rPr lang="en-US" sz="1600" b="0"/>
              <a:t>o</a:t>
            </a:r>
            <a:r>
              <a:rPr lang="en-US" b="0"/>
              <a:t>)</a:t>
            </a: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495800" y="1094256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/>
              <a:t>M</a:t>
            </a:r>
            <a:r>
              <a:rPr lang="en-US" sz="1200" b="0" dirty="0"/>
              <a:t>BH</a:t>
            </a:r>
            <a:r>
              <a:rPr lang="en-US" b="0" dirty="0"/>
              <a:t>=0.002 </a:t>
            </a:r>
            <a:r>
              <a:rPr lang="en-US" b="0" dirty="0" err="1"/>
              <a:t>M</a:t>
            </a:r>
            <a:r>
              <a:rPr lang="en-US" sz="1400" b="0" dirty="0" err="1"/>
              <a:t>bulge</a:t>
            </a:r>
            <a:endParaRPr lang="en-US" sz="1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2514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BH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7169920" y="4552890"/>
            <a:ext cx="151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 ~ M</a:t>
            </a:r>
            <a:r>
              <a:rPr lang="en-US" baseline="-25000" dirty="0" smtClean="0"/>
              <a:t>bulge</a:t>
            </a:r>
            <a:r>
              <a:rPr lang="en-US" baseline="30000" dirty="0" smtClean="0"/>
              <a:t>1/2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6286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eq1117"/>
          <p:cNvPicPr>
            <a:picLocks noChangeAspect="1" noChangeArrowheads="1"/>
          </p:cNvPicPr>
          <p:nvPr/>
        </p:nvPicPr>
        <p:blipFill>
          <a:blip r:embed="rId3">
            <a:lum bright="-3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893763"/>
            <a:ext cx="60674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28800" y="4419600"/>
            <a:ext cx="6172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b="0"/>
          </a:p>
          <a:p>
            <a:pPr algn="l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b="0"/>
              <a:t> 30% of z&gt;2 quasars have S</a:t>
            </a:r>
            <a:r>
              <a:rPr lang="en-US" b="0" baseline="-25000"/>
              <a:t>250</a:t>
            </a:r>
            <a:r>
              <a:rPr lang="en-US" b="0"/>
              <a:t> &gt; 2mJy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b="0"/>
              <a:t> L</a:t>
            </a:r>
            <a:r>
              <a:rPr lang="en-US" sz="1200" b="0"/>
              <a:t>FIR</a:t>
            </a:r>
            <a:r>
              <a:rPr lang="en-US" b="0"/>
              <a:t> ~ 0.3 to 2 x10</a:t>
            </a:r>
            <a:r>
              <a:rPr lang="en-US" b="0" baseline="30000"/>
              <a:t>13</a:t>
            </a:r>
            <a:r>
              <a:rPr lang="en-US" b="0"/>
              <a:t> L</a:t>
            </a:r>
            <a:r>
              <a:rPr lang="en-US" sz="2800" b="0" baseline="-25000"/>
              <a:t>o</a:t>
            </a:r>
            <a:r>
              <a:rPr lang="en-US" b="0"/>
              <a:t>  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b="0"/>
              <a:t> M</a:t>
            </a:r>
            <a:r>
              <a:rPr lang="en-US" b="0" baseline="-25000"/>
              <a:t>dust</a:t>
            </a:r>
            <a:r>
              <a:rPr lang="en-US" b="0"/>
              <a:t> ~ 1.5 to 5.5 x10</a:t>
            </a:r>
            <a:r>
              <a:rPr lang="en-US" b="0" baseline="30000"/>
              <a:t>8</a:t>
            </a:r>
            <a:r>
              <a:rPr lang="en-US" b="0"/>
              <a:t> </a:t>
            </a:r>
            <a:r>
              <a:rPr lang="en-US" b="0" baseline="30000"/>
              <a:t> </a:t>
            </a:r>
            <a:r>
              <a:rPr lang="en-US" b="0"/>
              <a:t>M</a:t>
            </a:r>
            <a:r>
              <a:rPr lang="en-US" b="0" baseline="-25000"/>
              <a:t>o   </a:t>
            </a:r>
            <a:r>
              <a:rPr lang="en-US" b="0"/>
              <a:t>(κ</a:t>
            </a:r>
            <a:r>
              <a:rPr lang="en-US" sz="1800" b="0" baseline="-25000"/>
              <a:t>125um</a:t>
            </a:r>
            <a:r>
              <a:rPr lang="en-US" b="0"/>
              <a:t> = 19 cm</a:t>
            </a:r>
            <a:r>
              <a:rPr lang="en-US" b="0" baseline="30000"/>
              <a:t>2</a:t>
            </a:r>
            <a:r>
              <a:rPr lang="en-US" b="0"/>
              <a:t> g</a:t>
            </a:r>
            <a:r>
              <a:rPr lang="en-US" b="0" baseline="30000"/>
              <a:t>-1</a:t>
            </a:r>
            <a:r>
              <a:rPr lang="en-US" b="0"/>
              <a:t>)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7010400" y="2209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HyLIRG</a:t>
            </a:r>
            <a:endParaRPr lang="en-US"/>
          </a:p>
        </p:txBody>
      </p:sp>
      <p:sp>
        <p:nvSpPr>
          <p:cNvPr id="22533" name="Oval 13"/>
          <p:cNvSpPr>
            <a:spLocks noChangeArrowheads="1"/>
          </p:cNvSpPr>
          <p:nvPr/>
        </p:nvSpPr>
        <p:spPr bwMode="auto">
          <a:xfrm>
            <a:off x="5105400" y="1676400"/>
            <a:ext cx="825500" cy="2306638"/>
          </a:xfrm>
          <a:prstGeom prst="ellipse">
            <a:avLst/>
          </a:prstGeom>
          <a:noFill/>
          <a:ln w="9525">
            <a:solidFill>
              <a:srgbClr val="E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457200" y="230188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/>
              <a:t>Dust in high z quasar host galaxies: 250 GHz surveys</a:t>
            </a:r>
          </a:p>
        </p:txBody>
      </p:sp>
      <p:sp>
        <p:nvSpPr>
          <p:cNvPr id="22535" name="TextBox 15"/>
          <p:cNvSpPr txBox="1">
            <a:spLocks noChangeArrowheads="1"/>
          </p:cNvSpPr>
          <p:nvPr/>
        </p:nvSpPr>
        <p:spPr bwMode="auto">
          <a:xfrm>
            <a:off x="6096000" y="3436938"/>
            <a:ext cx="2832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0">
                <a:solidFill>
                  <a:srgbClr val="FF0000"/>
                </a:solidFill>
              </a:rPr>
              <a:t>Wang sample 33 z&gt;5.7 quasars</a:t>
            </a:r>
          </a:p>
        </p:txBody>
      </p:sp>
      <p:cxnSp>
        <p:nvCxnSpPr>
          <p:cNvPr id="22536" name="Straight Arrow Connector 8"/>
          <p:cNvCxnSpPr>
            <a:cxnSpLocks noChangeShapeType="1"/>
          </p:cNvCxnSpPr>
          <p:nvPr/>
        </p:nvCxnSpPr>
        <p:spPr bwMode="auto">
          <a:xfrm rot="16200000" flipV="1">
            <a:off x="5738812" y="3160713"/>
            <a:ext cx="473075" cy="3683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4276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eq111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55575"/>
            <a:ext cx="45720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9850" y="188913"/>
            <a:ext cx="464185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solidFill>
                  <a:schemeClr val="tx2"/>
                </a:solidFill>
              </a:rPr>
              <a:t>Dust formation at </a:t>
            </a:r>
            <a:r>
              <a:rPr lang="en-US" sz="2800" b="0" dirty="0" err="1">
                <a:solidFill>
                  <a:schemeClr val="tx2"/>
                </a:solidFill>
              </a:rPr>
              <a:t>t</a:t>
            </a:r>
            <a:r>
              <a:rPr lang="en-US" b="0" baseline="-25000" dirty="0" err="1">
                <a:solidFill>
                  <a:schemeClr val="tx2"/>
                </a:solidFill>
              </a:rPr>
              <a:t>univ</a:t>
            </a:r>
            <a:r>
              <a:rPr lang="en-US" sz="2800" b="0" dirty="0">
                <a:solidFill>
                  <a:schemeClr val="tx2"/>
                </a:solidFill>
              </a:rPr>
              <a:t>&lt;1Gyr?</a:t>
            </a:r>
            <a:endParaRPr lang="en-US" b="0" dirty="0"/>
          </a:p>
          <a:p>
            <a:pPr lvl="1" algn="l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 b="0" dirty="0"/>
              <a:t> AGB Winds &gt; 10</a:t>
            </a:r>
            <a:r>
              <a:rPr lang="en-US" sz="2000" b="0" baseline="30000" dirty="0"/>
              <a:t>9</a:t>
            </a:r>
            <a:r>
              <a:rPr lang="en-US" sz="2000" b="0" dirty="0"/>
              <a:t>yr </a:t>
            </a:r>
          </a:p>
          <a:p>
            <a:pPr lvl="1" algn="l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 b="0" dirty="0"/>
              <a:t> High mass star formation</a:t>
            </a:r>
            <a:r>
              <a:rPr lang="en-US" sz="2000" b="0" dirty="0" smtClean="0"/>
              <a:t>?</a:t>
            </a:r>
          </a:p>
          <a:p>
            <a:pPr lvl="1" algn="l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ja-JP" altLang="en-US" sz="2000" b="0" dirty="0" smtClean="0"/>
              <a:t>‘</a:t>
            </a:r>
            <a:r>
              <a:rPr lang="en-US" sz="2000" b="0" dirty="0"/>
              <a:t>Smoking quasars</a:t>
            </a:r>
            <a:r>
              <a:rPr lang="ja-JP" altLang="en-US" sz="2000" b="0" dirty="0"/>
              <a:t>’</a:t>
            </a:r>
            <a:r>
              <a:rPr lang="en-US" sz="2000" b="0" dirty="0"/>
              <a:t>: dust formed in BLR winds/shocks </a:t>
            </a:r>
          </a:p>
          <a:p>
            <a:pPr lvl="1" algn="l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sz="2000" b="0" dirty="0"/>
              <a:t> ISM dust formation </a:t>
            </a:r>
            <a:r>
              <a:rPr lang="en-US" sz="2000" b="0" dirty="0" smtClean="0"/>
              <a:t> </a:t>
            </a:r>
            <a:endParaRPr lang="en-US" b="0" dirty="0"/>
          </a:p>
          <a:p>
            <a:pPr algn="l">
              <a:spcBef>
                <a:spcPct val="50000"/>
              </a:spcBef>
              <a:buFont typeface="Arial" charset="0"/>
              <a:buChar char="•"/>
            </a:pPr>
            <a:r>
              <a:rPr lang="en-US" b="0" dirty="0"/>
              <a:t>Extinction toward z=6.2 QSO + z~6 GRBs  =&gt;  different mean grain properties at z&gt;4 </a:t>
            </a:r>
          </a:p>
          <a:p>
            <a:pPr lvl="1" algn="l">
              <a:spcBef>
                <a:spcPct val="50000"/>
              </a:spcBef>
              <a:buFont typeface="Wingdings" charset="0"/>
              <a:buChar char="Ø"/>
            </a:pPr>
            <a:r>
              <a:rPr lang="en-US" sz="2000" b="0" dirty="0"/>
              <a:t> Larger, silicate + amorphous carbon dust grains formed in core collapse </a:t>
            </a:r>
            <a:r>
              <a:rPr lang="en-US" sz="2000" b="0" dirty="0" err="1"/>
              <a:t>SNe</a:t>
            </a:r>
            <a:r>
              <a:rPr lang="en-US" sz="2000" b="0" dirty="0"/>
              <a:t> vs. </a:t>
            </a:r>
            <a:r>
              <a:rPr lang="en-US" sz="2000" b="0" dirty="0" err="1"/>
              <a:t>eg</a:t>
            </a:r>
            <a:r>
              <a:rPr lang="en-US" sz="2000" b="0" dirty="0"/>
              <a:t>. graphite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5257800" y="5614988"/>
            <a:ext cx="3886200" cy="862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/>
              <a:t>Stratta ea. ApJ, 2007, ApJ 661, L9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b="0"/>
              <a:t>Perley ea. MNRAS, 406 2473</a:t>
            </a:r>
            <a:endParaRPr lang="en-US" sz="2000"/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4876800" y="306863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/>
              <a:t>z~6 quasar, GRBs</a:t>
            </a:r>
            <a:endParaRPr lang="en-US"/>
          </a:p>
        </p:txBody>
      </p:sp>
      <p:sp>
        <p:nvSpPr>
          <p:cNvPr id="24582" name="Line 9"/>
          <p:cNvSpPr>
            <a:spLocks noChangeShapeType="1"/>
          </p:cNvSpPr>
          <p:nvPr/>
        </p:nvSpPr>
        <p:spPr bwMode="auto">
          <a:xfrm flipV="1">
            <a:off x="5638800" y="2738438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921500" y="1871663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/>
              <a:t> Galactic</a:t>
            </a:r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 flipH="1">
            <a:off x="6870700" y="2116138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13"/>
          <p:cNvSpPr>
            <a:spLocks noChangeShapeType="1"/>
          </p:cNvSpPr>
          <p:nvPr/>
        </p:nvSpPr>
        <p:spPr bwMode="auto">
          <a:xfrm flipH="1" flipV="1">
            <a:off x="5867400" y="1447800"/>
            <a:ext cx="381000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083300" y="381000"/>
            <a:ext cx="2755900" cy="1138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6248400" y="13716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/>
              <a:t>SMC, z&lt;4 quasars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63747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2fig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06400"/>
            <a:ext cx="73787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0" dirty="0"/>
              <a:t>Dust heating? Radio to near-IR SED</a:t>
            </a:r>
            <a:endParaRPr lang="en-US" sz="2000" dirty="0">
              <a:solidFill>
                <a:srgbClr val="FFCC00"/>
              </a:solidFill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800100" y="5689600"/>
            <a:ext cx="8039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b="0"/>
              <a:t> FIR excess = 47K dust</a:t>
            </a:r>
          </a:p>
          <a:p>
            <a:pPr algn="l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b="0"/>
              <a:t> SED = star forming galaxy with  SFR ~ 400 to 2000 M</a:t>
            </a:r>
            <a:r>
              <a:rPr lang="en-US" b="0" baseline="-25000"/>
              <a:t>o</a:t>
            </a:r>
            <a:r>
              <a:rPr lang="en-US" b="0"/>
              <a:t> yr</a:t>
            </a:r>
            <a:r>
              <a:rPr lang="en-US" b="0" baseline="30000"/>
              <a:t>-1</a:t>
            </a:r>
            <a:r>
              <a:rPr lang="en-US" b="0"/>
              <a:t> 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733800" y="3863975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0">
                <a:solidFill>
                  <a:srgbClr val="E00000"/>
                </a:solidFill>
              </a:rPr>
              <a:t>Radio-FIR correlation</a:t>
            </a:r>
            <a:endParaRPr lang="en-US" sz="2000" b="0"/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 flipV="1">
            <a:off x="5029200" y="4024313"/>
            <a:ext cx="609600" cy="166687"/>
          </a:xfrm>
          <a:prstGeom prst="line">
            <a:avLst/>
          </a:prstGeom>
          <a:noFill/>
          <a:ln w="28575">
            <a:solidFill>
              <a:srgbClr val="E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2209800" y="1905000"/>
            <a:ext cx="17526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b="0"/>
              <a:t>low z QSO SED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b="0"/>
              <a:t>T</a:t>
            </a:r>
            <a:r>
              <a:rPr lang="en-US" sz="1800" b="0" baseline="-25000"/>
              <a:t>D</a:t>
            </a:r>
            <a:r>
              <a:rPr lang="en-US" sz="1800" b="0"/>
              <a:t> ~ 1000K</a:t>
            </a:r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>
            <a:off x="2895600" y="2644775"/>
            <a:ext cx="457200" cy="188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504825" y="170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endParaRPr lang="en-US" sz="1800" b="0"/>
          </a:p>
        </p:txBody>
      </p:sp>
      <p:cxnSp>
        <p:nvCxnSpPr>
          <p:cNvPr id="26634" name="Straight Arrow Connector 13"/>
          <p:cNvCxnSpPr>
            <a:cxnSpLocks noChangeShapeType="1"/>
            <a:stCxn id="26635" idx="1"/>
          </p:cNvCxnSpPr>
          <p:nvPr/>
        </p:nvCxnSpPr>
        <p:spPr bwMode="auto">
          <a:xfrm rot="10800000" flipV="1">
            <a:off x="4648200" y="1811338"/>
            <a:ext cx="304800" cy="79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4953000" y="1611313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b="0"/>
              <a:t>Star formation</a:t>
            </a:r>
          </a:p>
        </p:txBody>
      </p:sp>
    </p:spTree>
    <p:extLst>
      <p:ext uri="{BB962C8B-B14F-4D97-AF65-F5344CB8AC3E}">
        <p14:creationId xmlns:p14="http://schemas.microsoft.com/office/powerpoint/2010/main" val="397780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icture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4114800" cy="55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Picture 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752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76200" y="0"/>
            <a:ext cx="868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0" dirty="0"/>
              <a:t>Fuel for star formation? Molecular gas: </a:t>
            </a:r>
            <a:r>
              <a:rPr lang="en-US" sz="2800" b="0" dirty="0" smtClean="0"/>
              <a:t>11 </a:t>
            </a:r>
            <a:r>
              <a:rPr lang="en-US" sz="2800" b="0" dirty="0"/>
              <a:t>CO detections at z ~ 6 with </a:t>
            </a:r>
            <a:r>
              <a:rPr lang="en-US" sz="2800" b="0" dirty="0" err="1"/>
              <a:t>PdBI</a:t>
            </a:r>
            <a:r>
              <a:rPr lang="en-US" sz="2800" b="0" dirty="0"/>
              <a:t>, VLA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114800" y="83820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b="0"/>
              <a:t> M(H</a:t>
            </a:r>
            <a:r>
              <a:rPr lang="en-US" b="0" baseline="-25000"/>
              <a:t>2</a:t>
            </a:r>
            <a:r>
              <a:rPr lang="en-US" b="0"/>
              <a:t>)</a:t>
            </a:r>
            <a:r>
              <a:rPr lang="en-US" b="0" baseline="-25000"/>
              <a:t> </a:t>
            </a:r>
            <a:r>
              <a:rPr lang="en-US" b="0"/>
              <a:t>~ 0.7 to 3 x10</a:t>
            </a:r>
            <a:r>
              <a:rPr lang="en-US" b="0" baseline="30000"/>
              <a:t>10</a:t>
            </a:r>
            <a:r>
              <a:rPr lang="en-US" b="0"/>
              <a:t> (α/0.8) M</a:t>
            </a:r>
            <a:r>
              <a:rPr lang="en-US" b="0" baseline="-25000"/>
              <a:t>o</a:t>
            </a:r>
            <a:r>
              <a:rPr lang="en-US" b="0"/>
              <a:t> 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b="0"/>
              <a:t> Δv = 200 to 800 km/s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b="0"/>
              <a:t> Accurate host galaxy redshifts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0" y="113823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/>
              <a:t>1mJy</a:t>
            </a:r>
          </a:p>
        </p:txBody>
      </p:sp>
    </p:spTree>
    <p:extLst>
      <p:ext uri="{BB962C8B-B14F-4D97-AF65-F5344CB8AC3E}">
        <p14:creationId xmlns:p14="http://schemas.microsoft.com/office/powerpoint/2010/main" val="1083622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76200" y="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2800" b="0" dirty="0" smtClean="0"/>
              <a:t>VLA </a:t>
            </a:r>
            <a:r>
              <a:rPr lang="en-US" sz="2800" b="0" dirty="0"/>
              <a:t>imaging at 0.15</a:t>
            </a:r>
            <a:r>
              <a:rPr lang="ja-JP" altLang="en-US" sz="2800" b="0" dirty="0"/>
              <a:t>”</a:t>
            </a:r>
            <a:r>
              <a:rPr lang="en-US" altLang="ja-JP" sz="2800" b="0" dirty="0"/>
              <a:t> resolution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3241675" y="1568450"/>
            <a:ext cx="1330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/>
              <a:t>IRAM</a:t>
            </a:r>
          </a:p>
        </p:txBody>
      </p:sp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9737725" y="1943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 sz="1800" b="0"/>
          </a:p>
        </p:txBody>
      </p:sp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4708525" y="1676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 sz="1800" b="0"/>
          </a:p>
        </p:txBody>
      </p:sp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7756525" y="6210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 sz="1800" b="0"/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7664450" y="6310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endParaRPr lang="en-US" sz="1800" b="0"/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304800" y="5943600"/>
            <a:ext cx="876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1800" b="0"/>
          </a:p>
        </p:txBody>
      </p:sp>
      <p:pic>
        <p:nvPicPr>
          <p:cNvPr id="37896" name="Picture 12" descr="11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48768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Line 13"/>
          <p:cNvSpPr>
            <a:spLocks noChangeShapeType="1"/>
          </p:cNvSpPr>
          <p:nvPr/>
        </p:nvSpPr>
        <p:spPr bwMode="auto">
          <a:xfrm>
            <a:off x="303213" y="2082800"/>
            <a:ext cx="1587" cy="1270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298450" y="2406650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1800" b="0">
                <a:solidFill>
                  <a:schemeClr val="bg1"/>
                </a:solidFill>
              </a:rPr>
              <a:t>1</a:t>
            </a:r>
            <a:r>
              <a:rPr lang="ja-JP" altLang="en-US" sz="1800" b="0">
                <a:solidFill>
                  <a:schemeClr val="bg1"/>
                </a:solidFill>
              </a:rPr>
              <a:t>”</a:t>
            </a:r>
            <a:r>
              <a:rPr lang="en-US" altLang="ja-JP" sz="1800" b="0">
                <a:solidFill>
                  <a:schemeClr val="bg1"/>
                </a:solidFill>
              </a:rPr>
              <a:t> ~ 5.5kpc</a:t>
            </a:r>
            <a:endParaRPr lang="en-US" b="0"/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76200" y="687388"/>
            <a:ext cx="2362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2000" b="0" dirty="0">
                <a:solidFill>
                  <a:schemeClr val="bg1"/>
                </a:solidFill>
              </a:rPr>
              <a:t>J1148+</a:t>
            </a:r>
            <a:r>
              <a:rPr lang="en-US" sz="2000" b="0" dirty="0" smtClean="0">
                <a:solidFill>
                  <a:schemeClr val="bg1"/>
                </a:solidFill>
              </a:rPr>
              <a:t>5251 z=6.4 </a:t>
            </a:r>
            <a:r>
              <a:rPr lang="en-US" sz="2000" b="0" dirty="0">
                <a:solidFill>
                  <a:schemeClr val="bg1"/>
                </a:solidFill>
              </a:rPr>
              <a:t>CO3-2 VLA</a:t>
            </a:r>
            <a:endParaRPr lang="en-US" b="0" dirty="0"/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450850" y="4495800"/>
            <a:ext cx="77025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 dirty="0" smtClean="0"/>
              <a:t>Size ~ 6 </a:t>
            </a:r>
            <a:r>
              <a:rPr lang="en-US" b="0" dirty="0" err="1" smtClean="0"/>
              <a:t>kpc</a:t>
            </a:r>
            <a:r>
              <a:rPr lang="en-US" b="0" dirty="0" smtClean="0"/>
              <a:t>,  but half emission from two clumps: </a:t>
            </a:r>
          </a:p>
          <a:p>
            <a:pPr lvl="1" algn="l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b="0" dirty="0" smtClean="0"/>
              <a:t> </a:t>
            </a:r>
            <a:r>
              <a:rPr lang="en-US" b="0" dirty="0"/>
              <a:t>sizes &lt; 0.15</a:t>
            </a:r>
            <a:r>
              <a:rPr lang="ja-JP" altLang="en-US" b="0" dirty="0"/>
              <a:t>”</a:t>
            </a:r>
            <a:r>
              <a:rPr lang="en-US" altLang="ja-JP" b="0" dirty="0"/>
              <a:t>  (0.8kpc) </a:t>
            </a:r>
          </a:p>
          <a:p>
            <a:pPr lvl="1" algn="l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b="0" dirty="0"/>
              <a:t>T</a:t>
            </a:r>
            <a:r>
              <a:rPr lang="en-US" b="0" baseline="-25000" dirty="0"/>
              <a:t>B </a:t>
            </a:r>
            <a:r>
              <a:rPr lang="en-US" b="0" dirty="0"/>
              <a:t>~ 30 K  ~ optically </a:t>
            </a:r>
            <a:r>
              <a:rPr lang="en-US" b="0" dirty="0" smtClean="0"/>
              <a:t>thick</a:t>
            </a:r>
          </a:p>
          <a:p>
            <a:pPr lvl="1" algn="l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b="0" dirty="0"/>
              <a:t> </a:t>
            </a:r>
            <a:r>
              <a:rPr lang="en-US" b="0" dirty="0" smtClean="0"/>
              <a:t>Galaxy merger + 2 nuclear SB</a:t>
            </a:r>
            <a:endParaRPr lang="en-US" b="0" dirty="0"/>
          </a:p>
        </p:txBody>
      </p:sp>
      <p:sp>
        <p:nvSpPr>
          <p:cNvPr id="37901" name="Text Box 18"/>
          <p:cNvSpPr txBox="1">
            <a:spLocks noChangeArrowheads="1"/>
          </p:cNvSpPr>
          <p:nvPr/>
        </p:nvSpPr>
        <p:spPr bwMode="auto">
          <a:xfrm>
            <a:off x="2286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0"/>
              <a:t>+</a:t>
            </a:r>
            <a:endParaRPr lang="en-US" sz="2000" b="0"/>
          </a:p>
        </p:txBody>
      </p:sp>
      <p:pic>
        <p:nvPicPr>
          <p:cNvPr id="37902" name="Picture 9" descr="J114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3810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903" name="Straight Connector 20"/>
          <p:cNvCxnSpPr>
            <a:cxnSpLocks noChangeShapeType="1"/>
          </p:cNvCxnSpPr>
          <p:nvPr/>
        </p:nvCxnSpPr>
        <p:spPr bwMode="auto">
          <a:xfrm flipV="1">
            <a:off x="2438400" y="1676400"/>
            <a:ext cx="3429000" cy="838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4" name="Straight Connector 22"/>
          <p:cNvCxnSpPr>
            <a:cxnSpLocks noChangeShapeType="1"/>
          </p:cNvCxnSpPr>
          <p:nvPr/>
        </p:nvCxnSpPr>
        <p:spPr bwMode="auto">
          <a:xfrm>
            <a:off x="2438400" y="3124200"/>
            <a:ext cx="342900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Straight Connector 24"/>
          <p:cNvCxnSpPr>
            <a:cxnSpLocks noChangeShapeType="1"/>
          </p:cNvCxnSpPr>
          <p:nvPr/>
        </p:nvCxnSpPr>
        <p:spPr bwMode="auto">
          <a:xfrm rot="16200000" flipH="1">
            <a:off x="5812632" y="2567781"/>
            <a:ext cx="71755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6" name="TextBox 28"/>
          <p:cNvSpPr txBox="1">
            <a:spLocks noChangeArrowheads="1"/>
          </p:cNvSpPr>
          <p:nvPr/>
        </p:nvSpPr>
        <p:spPr bwMode="auto">
          <a:xfrm>
            <a:off x="6134100" y="2335213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 b="0">
                <a:solidFill>
                  <a:schemeClr val="bg1"/>
                </a:solidFill>
              </a:rPr>
              <a:t>0.3</a:t>
            </a:r>
            <a:r>
              <a:rPr lang="ja-JP" altLang="en-US" sz="1800" b="0">
                <a:solidFill>
                  <a:schemeClr val="bg1"/>
                </a:solidFill>
              </a:rPr>
              <a:t>”</a:t>
            </a:r>
            <a:endParaRPr lang="en-US" sz="1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9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Screen Shot 2013-02-07 at 11.5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04800"/>
            <a:ext cx="96980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3" descr="Screen Shot 2012-12-06 at 3.29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00" y="3200400"/>
            <a:ext cx="33791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8"/>
          <p:cNvSpPr txBox="1">
            <a:spLocks noChangeArrowheads="1"/>
          </p:cNvSpPr>
          <p:nvPr/>
        </p:nvSpPr>
        <p:spPr bwMode="auto">
          <a:xfrm>
            <a:off x="7221538" y="1905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FF0000"/>
                </a:solidFill>
              </a:rPr>
              <a:t>+300 km/s</a:t>
            </a:r>
          </a:p>
        </p:txBody>
      </p:sp>
      <p:sp>
        <p:nvSpPr>
          <p:cNvPr id="73732" name="TextBox 9"/>
          <p:cNvSpPr txBox="1">
            <a:spLocks noChangeArrowheads="1"/>
          </p:cNvSpPr>
          <p:nvPr/>
        </p:nvSpPr>
        <p:spPr bwMode="auto">
          <a:xfrm>
            <a:off x="6650038" y="1077912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 dirty="0">
                <a:solidFill>
                  <a:srgbClr val="3366FF"/>
                </a:solidFill>
              </a:rPr>
              <a:t>-200 km/s</a:t>
            </a:r>
          </a:p>
        </p:txBody>
      </p:sp>
      <p:sp>
        <p:nvSpPr>
          <p:cNvPr id="73733" name="TextBox 10"/>
          <p:cNvSpPr txBox="1">
            <a:spLocks noChangeArrowheads="1"/>
          </p:cNvSpPr>
          <p:nvPr/>
        </p:nvSpPr>
        <p:spPr bwMode="auto">
          <a:xfrm>
            <a:off x="210080" y="3276600"/>
            <a:ext cx="5502520" cy="306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US" b="0" dirty="0" smtClean="0"/>
              <a:t>Coeval </a:t>
            </a:r>
            <a:r>
              <a:rPr lang="en-US" b="0" dirty="0" smtClean="0"/>
              <a:t>starburst – AGN: forming massive galaxies at </a:t>
            </a:r>
            <a:r>
              <a:rPr lang="en-US" b="0" dirty="0" err="1" smtClean="0"/>
              <a:t>t</a:t>
            </a:r>
            <a:r>
              <a:rPr lang="en-US" b="0" baseline="-25000" dirty="0" err="1" smtClean="0"/>
              <a:t>univ</a:t>
            </a:r>
            <a:r>
              <a:rPr lang="en-US" b="0" dirty="0" smtClean="0"/>
              <a:t> &lt; 1Gyr 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2"/>
              <a:buChar char="Ø"/>
            </a:pPr>
            <a:r>
              <a:rPr lang="en-US" sz="2000" b="0" dirty="0"/>
              <a:t> Sizes ~ 2-3kpc, clear velocity gradients 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2"/>
              <a:buChar char="Ø"/>
            </a:pPr>
            <a:r>
              <a:rPr lang="en-US" sz="2000" b="0" dirty="0"/>
              <a:t> </a:t>
            </a:r>
            <a:r>
              <a:rPr lang="en-US" sz="2000" b="0" dirty="0" err="1"/>
              <a:t>M</a:t>
            </a:r>
            <a:r>
              <a:rPr lang="en-US" sz="2000" b="0" baseline="-25000" dirty="0" err="1"/>
              <a:t>dyn</a:t>
            </a:r>
            <a:r>
              <a:rPr lang="en-US" sz="2000" b="0" dirty="0"/>
              <a:t> ~ 5e10 M</a:t>
            </a:r>
            <a:r>
              <a:rPr lang="en-US" sz="2000" b="0" baseline="-25000" dirty="0"/>
              <a:t>o,</a:t>
            </a:r>
            <a:r>
              <a:rPr lang="en-US" sz="2000" b="0" dirty="0"/>
              <a:t> M</a:t>
            </a:r>
            <a:r>
              <a:rPr lang="en-US" sz="2000" b="0" baseline="-25000" dirty="0"/>
              <a:t>H2</a:t>
            </a:r>
            <a:r>
              <a:rPr lang="en-US" sz="2000" b="0" dirty="0"/>
              <a:t> ~ 3e10 (α/0.8) M</a:t>
            </a:r>
            <a:r>
              <a:rPr lang="en-US" sz="2000" b="0" baseline="-25000" dirty="0"/>
              <a:t>o</a:t>
            </a:r>
          </a:p>
          <a:p>
            <a:pPr marL="342900" indent="-342900" eaLnBrk="1" hangingPunct="1">
              <a:lnSpc>
                <a:spcPct val="120000"/>
              </a:lnSpc>
              <a:buFont typeface="Wingdings" charset="2"/>
              <a:buChar char="Ø"/>
            </a:pPr>
            <a:endParaRPr lang="en-US" sz="2000" b="0" baseline="-25000" dirty="0"/>
          </a:p>
          <a:p>
            <a:pPr marL="342900" indent="-342900" algn="l" eaLnBrk="1" hangingPunct="1">
              <a:lnSpc>
                <a:spcPct val="120000"/>
              </a:lnSpc>
              <a:buFont typeface="Wingdings" charset="2"/>
              <a:buChar char="Ø"/>
            </a:pPr>
            <a:r>
              <a:rPr lang="en-US" sz="2000" b="0" dirty="0" smtClean="0"/>
              <a:t>SFR </a:t>
            </a:r>
            <a:r>
              <a:rPr lang="en-US" sz="2000" b="0" dirty="0" smtClean="0"/>
              <a:t>&gt; 10</a:t>
            </a:r>
            <a:r>
              <a:rPr lang="en-US" sz="2000" b="0" baseline="30000" dirty="0" smtClean="0"/>
              <a:t>3</a:t>
            </a:r>
            <a:r>
              <a:rPr lang="en-US" sz="2000" b="0" dirty="0" smtClean="0"/>
              <a:t> M</a:t>
            </a:r>
            <a:r>
              <a:rPr lang="en-US" sz="2000" b="0" baseline="-25000" dirty="0" smtClean="0"/>
              <a:t>o</a:t>
            </a:r>
            <a:r>
              <a:rPr lang="en-US" sz="2000" b="0" dirty="0" smtClean="0"/>
              <a:t>/</a:t>
            </a:r>
            <a:r>
              <a:rPr lang="en-US" sz="2000" b="0" dirty="0" err="1" smtClean="0"/>
              <a:t>yr</a:t>
            </a:r>
            <a:r>
              <a:rPr lang="en-US" sz="2000" b="0" dirty="0" smtClean="0"/>
              <a:t> =&gt; build large elliptical galaxy in 10</a:t>
            </a:r>
            <a:r>
              <a:rPr lang="en-US" sz="2000" b="0" baseline="30000" dirty="0" smtClean="0"/>
              <a:t>8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yrs</a:t>
            </a:r>
            <a:endParaRPr lang="en-US" sz="2000" b="0" dirty="0" smtClean="0"/>
          </a:p>
          <a:p>
            <a:pPr marL="342900" indent="-342900" algn="l" eaLnBrk="1" hangingPunct="1">
              <a:lnSpc>
                <a:spcPct val="120000"/>
              </a:lnSpc>
              <a:buFont typeface="Wingdings" charset="2"/>
              <a:buChar char="Ø"/>
            </a:pPr>
            <a:r>
              <a:rPr lang="en-US" sz="2000" b="0" dirty="0" smtClean="0"/>
              <a:t>Early formation of SMBH &gt; 10</a:t>
            </a:r>
            <a:r>
              <a:rPr lang="en-US" sz="2000" b="0" baseline="30000" dirty="0" smtClean="0"/>
              <a:t>8</a:t>
            </a:r>
            <a:r>
              <a:rPr lang="en-US" sz="2000" b="0" dirty="0" smtClean="0"/>
              <a:t> M</a:t>
            </a:r>
            <a:r>
              <a:rPr lang="en-US" sz="2000" b="0" baseline="-25000" dirty="0" smtClean="0"/>
              <a:t>o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249238" y="2108200"/>
            <a:ext cx="213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3AF7FF"/>
                </a:solidFill>
              </a:rPr>
              <a:t>300GHz, 0.5</a:t>
            </a:r>
            <a:r>
              <a:rPr lang="ja-JP" altLang="en-US" sz="1800" b="0">
                <a:solidFill>
                  <a:srgbClr val="3AF7FF"/>
                </a:solidFill>
              </a:rPr>
              <a:t>”</a:t>
            </a:r>
            <a:r>
              <a:rPr lang="en-US" altLang="ja-JP" sz="1800" b="0">
                <a:solidFill>
                  <a:srgbClr val="3AF7FF"/>
                </a:solidFill>
              </a:rPr>
              <a:t> res</a:t>
            </a:r>
          </a:p>
          <a:p>
            <a:pPr eaLnBrk="1" hangingPunct="1"/>
            <a:r>
              <a:rPr lang="en-US" altLang="ja-JP" sz="1800" b="0">
                <a:solidFill>
                  <a:srgbClr val="3AF7FF"/>
                </a:solidFill>
              </a:rPr>
              <a:t>1hr, 17ant</a:t>
            </a:r>
          </a:p>
          <a:p>
            <a:pPr eaLnBrk="1" hangingPunct="1"/>
            <a:endParaRPr lang="en-US">
              <a:solidFill>
                <a:srgbClr val="3AF7FF"/>
              </a:solidFill>
            </a:endParaRPr>
          </a:p>
        </p:txBody>
      </p:sp>
      <p:sp>
        <p:nvSpPr>
          <p:cNvPr id="73735" name="TextBox 10"/>
          <p:cNvSpPr txBox="1">
            <a:spLocks noChangeArrowheads="1"/>
          </p:cNvSpPr>
          <p:nvPr/>
        </p:nvSpPr>
        <p:spPr bwMode="auto">
          <a:xfrm>
            <a:off x="298451" y="674688"/>
            <a:ext cx="208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b="0" dirty="0" smtClean="0">
                <a:solidFill>
                  <a:schemeClr val="bg1"/>
                </a:solidFill>
              </a:rPr>
              <a:t>Dust         Wang </a:t>
            </a:r>
            <a:r>
              <a:rPr lang="en-US" altLang="ja-JP" sz="1800" b="0" dirty="0" err="1" smtClean="0">
                <a:solidFill>
                  <a:schemeClr val="bg1"/>
                </a:solidFill>
              </a:rPr>
              <a:t>ea</a:t>
            </a:r>
            <a:r>
              <a:rPr lang="en-US" altLang="ja-JP" sz="1800" b="0" dirty="0" smtClean="0">
                <a:solidFill>
                  <a:schemeClr val="bg1"/>
                </a:solidFill>
              </a:rPr>
              <a:t>  </a:t>
            </a:r>
            <a:endParaRPr lang="en-US" altLang="ja-JP" sz="1800" b="0" dirty="0">
              <a:solidFill>
                <a:schemeClr val="bg1"/>
              </a:solidFill>
            </a:endParaRPr>
          </a:p>
        </p:txBody>
      </p:sp>
      <p:sp>
        <p:nvSpPr>
          <p:cNvPr id="73736" name="TextBox 11"/>
          <p:cNvSpPr txBox="1">
            <a:spLocks noChangeArrowheads="1"/>
          </p:cNvSpPr>
          <p:nvPr/>
        </p:nvSpPr>
        <p:spPr bwMode="auto">
          <a:xfrm>
            <a:off x="3409950" y="609600"/>
            <a:ext cx="954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b="0" dirty="0">
                <a:solidFill>
                  <a:schemeClr val="bg1"/>
                </a:solidFill>
              </a:rPr>
              <a:t>Gas</a:t>
            </a:r>
          </a:p>
        </p:txBody>
      </p:sp>
      <p:sp>
        <p:nvSpPr>
          <p:cNvPr id="73737" name="TextBox 3"/>
          <p:cNvSpPr txBox="1">
            <a:spLocks noChangeArrowheads="1"/>
          </p:cNvSpPr>
          <p:nvPr/>
        </p:nvSpPr>
        <p:spPr bwMode="auto">
          <a:xfrm>
            <a:off x="9545638" y="15113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charset="0"/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76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ALMA imaging [CII]: 5 of 5 detected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6338609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62000" y="102691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b="0" dirty="0">
                <a:latin typeface="Arial" charset="0"/>
              </a:rPr>
              <a:t>Break-down of M</a:t>
            </a:r>
            <a:r>
              <a:rPr lang="en-US" b="0" baseline="-25000" dirty="0">
                <a:latin typeface="Arial" charset="0"/>
              </a:rPr>
              <a:t>BH</a:t>
            </a:r>
            <a:r>
              <a:rPr lang="en-US" b="0" dirty="0">
                <a:latin typeface="Arial" charset="0"/>
              </a:rPr>
              <a:t> -- </a:t>
            </a:r>
            <a:r>
              <a:rPr lang="en-US" b="0" dirty="0" err="1">
                <a:latin typeface="Arial" charset="0"/>
              </a:rPr>
              <a:t>M</a:t>
            </a:r>
            <a:r>
              <a:rPr lang="en-US" b="0" baseline="-25000" dirty="0" err="1">
                <a:latin typeface="Arial" charset="0"/>
              </a:rPr>
              <a:t>bulge</a:t>
            </a:r>
            <a:r>
              <a:rPr lang="en-US" b="0" dirty="0">
                <a:latin typeface="Arial" charset="0"/>
              </a:rPr>
              <a:t> relation at </a:t>
            </a:r>
            <a:r>
              <a:rPr lang="en-US" b="0" dirty="0" smtClean="0">
                <a:latin typeface="Arial" charset="0"/>
              </a:rPr>
              <a:t>high </a:t>
            </a:r>
            <a:r>
              <a:rPr lang="en-US" b="0" dirty="0">
                <a:latin typeface="Arial" charset="0"/>
              </a:rPr>
              <a:t>z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000" b="0" dirty="0">
                <a:latin typeface="Arial" charset="0"/>
              </a:rPr>
              <a:t>Use </a:t>
            </a:r>
            <a:r>
              <a:rPr lang="en-US" sz="2000" b="0" dirty="0" smtClean="0">
                <a:latin typeface="Arial" charset="0"/>
              </a:rPr>
              <a:t>[CII], CO </a:t>
            </a:r>
            <a:r>
              <a:rPr lang="en-US" sz="2000" b="0" dirty="0">
                <a:latin typeface="Arial" charset="0"/>
              </a:rPr>
              <a:t>rotation curves to get host galaxy dynamical mass</a:t>
            </a:r>
            <a:endParaRPr lang="en-US" sz="1600" b="0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85800" y="521214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sz="2000" b="0" dirty="0"/>
              <a:t> &lt;M</a:t>
            </a:r>
            <a:r>
              <a:rPr lang="en-US" sz="2000" b="0" baseline="-25000" dirty="0"/>
              <a:t>BH</a:t>
            </a:r>
            <a:r>
              <a:rPr lang="en-US" sz="2000" b="0" dirty="0"/>
              <a:t>/</a:t>
            </a:r>
            <a:r>
              <a:rPr lang="en-US" sz="2000" b="0" dirty="0" err="1"/>
              <a:t>M</a:t>
            </a:r>
            <a:r>
              <a:rPr lang="en-US" sz="2000" b="0" baseline="-25000" dirty="0" err="1"/>
              <a:t>bulge</a:t>
            </a:r>
            <a:r>
              <a:rPr lang="en-US" sz="2000" b="0" dirty="0"/>
              <a:t>&gt;  ~ 15 higher at z</a:t>
            </a:r>
            <a:r>
              <a:rPr lang="en-US" sz="2000" b="0" dirty="0" smtClean="0"/>
              <a:t>&gt;2 </a:t>
            </a:r>
            <a:r>
              <a:rPr lang="en-US" sz="2000" b="0" dirty="0"/>
              <a:t>=&gt; Black holes form first? 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000" b="0" dirty="0"/>
              <a:t> Caveats: </a:t>
            </a:r>
          </a:p>
          <a:p>
            <a:pPr lvl="1" algn="l" eaLnBrk="1" hangingPunct="1">
              <a:buFont typeface="Wingdings" charset="0"/>
              <a:buChar char="Ø"/>
            </a:pPr>
            <a:r>
              <a:rPr lang="en-US" sz="1800" b="0" dirty="0" smtClean="0"/>
              <a:t> need better CO, [CII] </a:t>
            </a:r>
            <a:r>
              <a:rPr lang="en-US" sz="1800" b="0" dirty="0"/>
              <a:t>imaging  (size, </a:t>
            </a:r>
            <a:r>
              <a:rPr lang="en-US" sz="1800" b="0" i="1" dirty="0" err="1"/>
              <a:t>i</a:t>
            </a:r>
            <a:r>
              <a:rPr lang="en-US" sz="1800" b="0" dirty="0"/>
              <a:t>)</a:t>
            </a:r>
          </a:p>
          <a:p>
            <a:pPr lvl="1" algn="l" eaLnBrk="1" hangingPunct="1">
              <a:buFont typeface="Wingdings" charset="0"/>
              <a:buChar char="Ø"/>
            </a:pPr>
            <a:r>
              <a:rPr lang="en-US" sz="1800" b="0" dirty="0" smtClean="0"/>
              <a:t> Bias </a:t>
            </a:r>
            <a:r>
              <a:rPr lang="en-US" sz="1800" b="0" dirty="0"/>
              <a:t>for optically selected </a:t>
            </a:r>
            <a:r>
              <a:rPr lang="en-US" sz="1800" b="0" dirty="0" smtClean="0"/>
              <a:t>quasars (face-on)?</a:t>
            </a:r>
            <a:endParaRPr lang="en-US" sz="2000" b="0" dirty="0"/>
          </a:p>
          <a:p>
            <a:pPr algn="l" eaLnBrk="1" hangingPunct="1">
              <a:buFont typeface="Arial" charset="0"/>
              <a:buChar char="•"/>
            </a:pPr>
            <a:r>
              <a:rPr lang="en-US" sz="2000" b="0" dirty="0"/>
              <a:t> At high z, CO only method to derive </a:t>
            </a:r>
            <a:r>
              <a:rPr lang="en-US" sz="2000" b="0" dirty="0" err="1"/>
              <a:t>M</a:t>
            </a:r>
            <a:r>
              <a:rPr lang="en-US" sz="2000" b="0" baseline="-25000" dirty="0" err="1"/>
              <a:t>bulge</a:t>
            </a:r>
            <a:endParaRPr lang="en-US" sz="2000" b="0" baseline="-25000" dirty="0"/>
          </a:p>
        </p:txBody>
      </p:sp>
      <p:pic>
        <p:nvPicPr>
          <p:cNvPr id="3" name="Picture 2" descr="Screen Shot 2014-06-22 at 9.57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4114800" cy="39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3619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Evolution of the IGM neutral fraction</a:t>
            </a:r>
            <a:r>
              <a:rPr lang="en-US" sz="2800" dirty="0" smtClean="0">
                <a:solidFill>
                  <a:srgbClr val="FFFFFF"/>
                </a:solidFill>
              </a:rPr>
              <a:t>: </a:t>
            </a:r>
            <a:r>
              <a:rPr lang="en-US" sz="2400" dirty="0" smtClean="0">
                <a:solidFill>
                  <a:srgbClr val="FFFFFF"/>
                </a:solidFill>
              </a:rPr>
              <a:t>Robertson ea. 2013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00" y="735614"/>
            <a:ext cx="7086600" cy="5665186"/>
            <a:chOff x="381000" y="685800"/>
            <a:chExt cx="7086600" cy="5665186"/>
          </a:xfrm>
        </p:grpSpPr>
        <p:grpSp>
          <p:nvGrpSpPr>
            <p:cNvPr id="23" name="Group 22"/>
            <p:cNvGrpSpPr/>
            <p:nvPr/>
          </p:nvGrpSpPr>
          <p:grpSpPr>
            <a:xfrm>
              <a:off x="1447800" y="685800"/>
              <a:ext cx="6019800" cy="5665186"/>
              <a:chOff x="1447800" y="685800"/>
              <a:chExt cx="6019800" cy="5665186"/>
            </a:xfrm>
          </p:grpSpPr>
          <p:pic>
            <p:nvPicPr>
              <p:cNvPr id="3" name="Picture 2" descr="Screen Shot 2013-10-19 at 7.22.58 A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685800"/>
                <a:ext cx="6019800" cy="5665186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2413000" y="1803400"/>
                <a:ext cx="4724400" cy="2387600"/>
              </a:xfrm>
              <a:prstGeom prst="line">
                <a:avLst/>
              </a:prstGeom>
              <a:noFill/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3733800" y="2400300"/>
                <a:ext cx="3556000" cy="1790700"/>
              </a:xfrm>
              <a:prstGeom prst="line">
                <a:avLst/>
              </a:prstGeom>
              <a:noFill/>
              <a:ln w="571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Rectangle 18"/>
              <p:cNvSpPr/>
              <p:nvPr/>
            </p:nvSpPr>
            <p:spPr bwMode="auto">
              <a:xfrm>
                <a:off x="3289300" y="3581400"/>
                <a:ext cx="1270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4279900" y="4648200"/>
                <a:ext cx="1270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445000" y="3340100"/>
                <a:ext cx="584200" cy="381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5295900" y="1981200"/>
                <a:ext cx="1447800" cy="1524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81000" y="1824335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bg1"/>
                  </a:solidFill>
                </a:rPr>
                <a:t>F</a:t>
              </a:r>
              <a:r>
                <a:rPr lang="en-US" sz="2800" baseline="-25000" dirty="0" err="1" smtClean="0">
                  <a:solidFill>
                    <a:schemeClr val="bg1"/>
                  </a:solidFill>
                </a:rPr>
                <a:t>HI_vol</a:t>
              </a:r>
              <a:endParaRPr lang="en-US" sz="28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19400" y="5471682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F5BEC"/>
                </a:solidFill>
              </a:rPr>
              <a:t>Gunn-Peterson</a:t>
            </a:r>
            <a:endParaRPr lang="en-US" sz="1800" dirty="0">
              <a:solidFill>
                <a:srgbClr val="0F5BE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344208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40090"/>
                </a:solidFill>
              </a:rPr>
              <a:t>Quasar Near-zones</a:t>
            </a:r>
            <a:endParaRPr lang="en-US" sz="1800" dirty="0">
              <a:solidFill>
                <a:srgbClr val="F4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288088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Lya</a:t>
            </a:r>
            <a:r>
              <a:rPr lang="en-US" sz="1800" dirty="0" smtClean="0">
                <a:solidFill>
                  <a:srgbClr val="FF0000"/>
                </a:solidFill>
              </a:rPr>
              <a:t>-galaxies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 rot="1218231">
            <a:off x="2752056" y="2101512"/>
            <a:ext cx="406400" cy="2071301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86000" y="3250214"/>
            <a:ext cx="457200" cy="92876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 rot="20319665">
            <a:off x="3909108" y="1618179"/>
            <a:ext cx="1219200" cy="355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20176342">
            <a:off x="3229495" y="2003905"/>
            <a:ext cx="749300" cy="30201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451100" y="1383314"/>
            <a:ext cx="14478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286000" y="4253514"/>
            <a:ext cx="165100" cy="1600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813300" y="1408714"/>
            <a:ext cx="457200" cy="37653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756400" y="1319814"/>
            <a:ext cx="393700" cy="1397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83200" y="1345214"/>
            <a:ext cx="1473200" cy="228600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9790" y="799068"/>
            <a:ext cx="75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 </a:t>
            </a:r>
            <a:r>
              <a:rPr lang="en-US" sz="1800" dirty="0" err="1" smtClean="0"/>
              <a:t>Gyr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5427090" y="811768"/>
            <a:ext cx="88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0.5 </a:t>
            </a:r>
            <a:r>
              <a:rPr lang="en-US" sz="1800" dirty="0" err="1" smtClean="0"/>
              <a:t>Gyr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76983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20 at 12.17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0932"/>
            <a:ext cx="5410200" cy="2788381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0"/>
            <a:ext cx="3657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Large scale polarization of the CMB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Temperature fluctuations = density </a:t>
            </a:r>
            <a:r>
              <a:rPr lang="en-US" dirty="0" err="1">
                <a:solidFill>
                  <a:schemeClr val="bg1"/>
                </a:solidFill>
              </a:rPr>
              <a:t>inhomogeneities</a:t>
            </a:r>
            <a:r>
              <a:rPr lang="en-US" dirty="0">
                <a:solidFill>
                  <a:schemeClr val="bg1"/>
                </a:solidFill>
              </a:rPr>
              <a:t> at the surface of last </a:t>
            </a:r>
            <a:r>
              <a:rPr lang="en-US" dirty="0" smtClean="0">
                <a:solidFill>
                  <a:schemeClr val="bg1"/>
                </a:solidFill>
              </a:rPr>
              <a:t>scattering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Symbol" charset="2"/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Polarized = Thomson scattering local </a:t>
            </a:r>
            <a:r>
              <a:rPr lang="en-US" dirty="0" err="1" smtClean="0">
                <a:solidFill>
                  <a:schemeClr val="bg1"/>
                </a:solidFill>
              </a:rPr>
              <a:t>quadrapol</a:t>
            </a:r>
            <a:r>
              <a:rPr lang="en-US" dirty="0" smtClean="0">
                <a:solidFill>
                  <a:schemeClr val="bg1"/>
                </a:solidFill>
              </a:rPr>
              <a:t> CMB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 descr="Screen shot 2010-03-22 at 12.11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505200"/>
            <a:ext cx="3124201" cy="2690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2514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WMAP </a:t>
            </a:r>
            <a:r>
              <a:rPr lang="en-US" dirty="0" err="1" smtClean="0"/>
              <a:t>Hinshaw</a:t>
            </a:r>
            <a:r>
              <a:rPr lang="en-US" dirty="0" smtClean="0"/>
              <a:t> et al. 2008</a:t>
            </a:r>
            <a:endParaRPr lang="en-US" dirty="0"/>
          </a:p>
        </p:txBody>
      </p:sp>
      <p:pic>
        <p:nvPicPr>
          <p:cNvPr id="3" name="Picture 2" descr="figur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261070"/>
            <a:ext cx="5372100" cy="26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17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6200" y="124361"/>
            <a:ext cx="8915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Cosmic</a:t>
            </a:r>
            <a:r>
              <a:rPr lang="en-US" sz="3200" b="0" dirty="0" smtClean="0">
                <a:solidFill>
                  <a:schemeClr val="bg1"/>
                </a:solidFill>
              </a:rPr>
              <a:t> </a:t>
            </a:r>
            <a:r>
              <a:rPr lang="en-US" sz="3200" b="0" dirty="0" err="1" smtClean="0">
                <a:solidFill>
                  <a:schemeClr val="bg1"/>
                </a:solidFill>
              </a:rPr>
              <a:t>Reionization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524000"/>
            <a:ext cx="7162800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Loeb &amp; </a:t>
            </a:r>
            <a:r>
              <a:rPr lang="en-US" sz="2400" dirty="0" err="1" smtClean="0">
                <a:solidFill>
                  <a:srgbClr val="FFFFFF"/>
                </a:solidFill>
              </a:rPr>
              <a:t>Furlanetto</a:t>
            </a:r>
            <a:r>
              <a:rPr lang="en-US" sz="2400" dirty="0" smtClean="0">
                <a:solidFill>
                  <a:srgbClr val="FFFFFF"/>
                </a:solidFill>
              </a:rPr>
              <a:t> ‘The first galaxies in the Universe’  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Fan, Carilli, Keating 2006, ARAA, 44, 415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Furlanetto</a:t>
            </a:r>
            <a:r>
              <a:rPr lang="en-US" sz="2400" dirty="0" smtClean="0">
                <a:solidFill>
                  <a:srgbClr val="FFFFFF"/>
                </a:solidFill>
              </a:rPr>
              <a:t> et al. 2006, Phys. Reports, 433, 181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Wyithe</a:t>
            </a:r>
            <a:r>
              <a:rPr lang="en-US" sz="2400" dirty="0" smtClean="0">
                <a:solidFill>
                  <a:srgbClr val="FFFFFF"/>
                </a:solidFill>
              </a:rPr>
              <a:t> &amp; Morales 2010, ARAA, 48, 127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Pritchard &amp; Loeb 2012, </a:t>
            </a:r>
            <a:r>
              <a:rPr lang="en-US" sz="2400" dirty="0" err="1" smtClean="0">
                <a:solidFill>
                  <a:srgbClr val="FFFFFF"/>
                </a:solidFill>
              </a:rPr>
              <a:t>Rep.Prog</a:t>
            </a:r>
            <a:r>
              <a:rPr lang="en-US" sz="2400" dirty="0" smtClean="0">
                <a:solidFill>
                  <a:srgbClr val="FFFFFF"/>
                </a:solidFill>
              </a:rPr>
              <a:t>. Phys., 75, 6901</a:t>
            </a:r>
          </a:p>
        </p:txBody>
      </p:sp>
    </p:spTree>
    <p:extLst>
      <p:ext uri="{BB962C8B-B14F-4D97-AF65-F5344CB8AC3E}">
        <p14:creationId xmlns:p14="http://schemas.microsoft.com/office/powerpoint/2010/main" val="94621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Text Box 2"/>
          <p:cNvSpPr txBox="1">
            <a:spLocks noChangeArrowheads="1"/>
          </p:cNvSpPr>
          <p:nvPr/>
        </p:nvSpPr>
        <p:spPr bwMode="auto">
          <a:xfrm>
            <a:off x="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Large scale polarization of the CMB (WMAP)</a:t>
            </a:r>
          </a:p>
        </p:txBody>
      </p:sp>
      <p:sp>
        <p:nvSpPr>
          <p:cNvPr id="752643" name="Text Box 3"/>
          <p:cNvSpPr txBox="1">
            <a:spLocks noChangeArrowheads="1"/>
          </p:cNvSpPr>
          <p:nvPr/>
        </p:nvSpPr>
        <p:spPr bwMode="auto">
          <a:xfrm>
            <a:off x="0" y="838200"/>
            <a:ext cx="441483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Angular power spectrum </a:t>
            </a:r>
            <a:r>
              <a:rPr lang="en-US" sz="2400" dirty="0" smtClean="0">
                <a:solidFill>
                  <a:schemeClr val="bg1"/>
                </a:solidFill>
              </a:rPr>
              <a:t>(~ </a:t>
            </a:r>
            <a:r>
              <a:rPr lang="en-US" sz="2400" dirty="0" err="1" smtClean="0">
                <a:solidFill>
                  <a:schemeClr val="bg1"/>
                </a:solidFill>
              </a:rPr>
              <a:t>rms</a:t>
            </a:r>
            <a:r>
              <a:rPr lang="en-US" sz="2400" dirty="0" smtClean="0">
                <a:solidFill>
                  <a:schemeClr val="bg1"/>
                </a:solidFill>
              </a:rPr>
              <a:t> fluctuations vs. </a:t>
            </a:r>
            <a:r>
              <a:rPr lang="en-US" sz="2400" dirty="0" smtClean="0">
                <a:solidFill>
                  <a:schemeClr val="bg1"/>
                </a:solidFill>
              </a:rPr>
              <a:t>scale)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Large scale polarization</a:t>
            </a:r>
          </a:p>
          <a:p>
            <a:pPr marL="800100" lvl="1" indent="-342900">
              <a:spcBef>
                <a:spcPct val="500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Integral </a:t>
            </a:r>
            <a:r>
              <a:rPr lang="en-US" dirty="0">
                <a:solidFill>
                  <a:schemeClr val="bg1"/>
                </a:solidFill>
              </a:rPr>
              <a:t>measure of </a:t>
            </a:r>
            <a:r>
              <a:rPr lang="en-US" dirty="0">
                <a:solidFill>
                  <a:srgbClr val="FFFFFF"/>
                </a:solidFill>
              </a:rPr>
              <a:t></a:t>
            </a:r>
            <a:r>
              <a:rPr lang="en-US" baseline="-25000" dirty="0">
                <a:solidFill>
                  <a:srgbClr val="FFFFFF"/>
                </a:solidFill>
              </a:rPr>
              <a:t>e </a:t>
            </a:r>
            <a:r>
              <a:rPr lang="en-US" dirty="0">
                <a:solidFill>
                  <a:srgbClr val="FFFFFF"/>
                </a:solidFill>
              </a:rPr>
              <a:t>back to </a:t>
            </a:r>
            <a:r>
              <a:rPr lang="en-US" dirty="0" smtClean="0">
                <a:solidFill>
                  <a:srgbClr val="FFFFFF"/>
                </a:solidFill>
              </a:rPr>
              <a:t>recombination </a:t>
            </a:r>
          </a:p>
          <a:p>
            <a:pPr marL="800100" lvl="1" indent="-342900">
              <a:spcBef>
                <a:spcPct val="50000"/>
              </a:spcBef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Earlier =&gt; </a:t>
            </a:r>
            <a:r>
              <a:rPr lang="en-US" dirty="0">
                <a:solidFill>
                  <a:schemeClr val="bg1"/>
                </a:solidFill>
              </a:rPr>
              <a:t>higher </a:t>
            </a:r>
            <a:r>
              <a:rPr lang="en-US" dirty="0" err="1">
                <a:solidFill>
                  <a:schemeClr val="bg1"/>
                </a:solidFill>
              </a:rPr>
              <a:t>τ</a:t>
            </a:r>
            <a:r>
              <a:rPr lang="en-US" baseline="-25000" dirty="0" err="1">
                <a:solidFill>
                  <a:schemeClr val="bg1"/>
                </a:solidFill>
              </a:rPr>
              <a:t>e</a:t>
            </a:r>
            <a:endParaRPr lang="en-US" baseline="-25000" dirty="0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τ</a:t>
            </a:r>
            <a:r>
              <a:rPr lang="en-US" baseline="-25000" dirty="0" err="1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~ </a:t>
            </a:r>
            <a:r>
              <a:rPr lang="en-US" dirty="0" err="1" smtClean="0">
                <a:solidFill>
                  <a:schemeClr val="bg1"/>
                </a:solidFill>
              </a:rPr>
              <a:t>σ</a:t>
            </a:r>
            <a:r>
              <a:rPr lang="en-US" baseline="-25000" dirty="0" err="1" smtClean="0">
                <a:solidFill>
                  <a:schemeClr val="bg1"/>
                </a:solidFill>
              </a:rPr>
              <a:t>T</a:t>
            </a:r>
            <a:r>
              <a:rPr lang="en-US" dirty="0" err="1" smtClean="0">
                <a:solidFill>
                  <a:schemeClr val="bg1"/>
                </a:solidFill>
              </a:rPr>
              <a:t>ρL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~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1+z)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/(1+z) ~ (1+z)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endParaRPr lang="en-US" dirty="0" smtClean="0">
              <a:solidFill>
                <a:schemeClr val="bg1"/>
              </a:solidFill>
            </a:endParaRPr>
          </a:p>
          <a:p>
            <a:pPr marL="800100" lvl="1" indent="-342900">
              <a:spcBef>
                <a:spcPct val="50000"/>
              </a:spcBef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Large scale ~ horizon at </a:t>
            </a:r>
            <a:r>
              <a:rPr lang="en-US" dirty="0" err="1" smtClean="0">
                <a:solidFill>
                  <a:schemeClr val="bg1"/>
                </a:solidFill>
              </a:rPr>
              <a:t>z</a:t>
            </a:r>
            <a:r>
              <a:rPr lang="en-US" baseline="-25000" dirty="0" err="1" smtClean="0">
                <a:solidFill>
                  <a:schemeClr val="bg1"/>
                </a:solidFill>
              </a:rPr>
              <a:t>reion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r>
              <a:rPr lang="en-US" i="1" dirty="0" smtClean="0">
                <a:solidFill>
                  <a:schemeClr val="bg1"/>
                </a:solidFill>
              </a:rPr>
              <a:t>l </a:t>
            </a:r>
            <a:r>
              <a:rPr lang="en-US" dirty="0" smtClean="0">
                <a:solidFill>
                  <a:schemeClr val="bg1"/>
                </a:solidFill>
              </a:rPr>
              <a:t>&lt; 10 or angles &gt; 10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800100" lvl="1" indent="-342900">
              <a:spcBef>
                <a:spcPct val="50000"/>
              </a:spcBef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Weak: </a:t>
            </a:r>
            <a:r>
              <a:rPr lang="en-US" dirty="0" err="1" smtClean="0">
                <a:solidFill>
                  <a:schemeClr val="bg1"/>
                </a:solidFill>
              </a:rPr>
              <a:t>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rms</a:t>
            </a:r>
            <a:r>
              <a:rPr lang="en-US" dirty="0" smtClean="0">
                <a:solidFill>
                  <a:schemeClr val="bg1"/>
                </a:solidFill>
              </a:rPr>
              <a:t> ~ 1% total </a:t>
            </a:r>
            <a:r>
              <a:rPr lang="en-US" dirty="0" err="1" smtClean="0">
                <a:solidFill>
                  <a:schemeClr val="bg1"/>
                </a:solidFill>
              </a:rPr>
              <a:t>inten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52645" name="Picture 5" descr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38" y="533400"/>
            <a:ext cx="4881562" cy="5486400"/>
          </a:xfrm>
          <a:prstGeom prst="rect">
            <a:avLst/>
          </a:prstGeom>
          <a:noFill/>
        </p:spPr>
      </p:pic>
      <p:sp>
        <p:nvSpPr>
          <p:cNvPr id="752647" name="Text Box 7"/>
          <p:cNvSpPr txBox="1">
            <a:spLocks noChangeArrowheads="1"/>
          </p:cNvSpPr>
          <p:nvPr/>
        </p:nvSpPr>
        <p:spPr bwMode="auto">
          <a:xfrm>
            <a:off x="5105400" y="61722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FFFFFF"/>
                </a:solidFill>
              </a:rPr>
              <a:t>Jarosik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et al </a:t>
            </a:r>
            <a:r>
              <a:rPr lang="en-US" sz="2000" dirty="0" smtClean="0">
                <a:solidFill>
                  <a:srgbClr val="FFFFFF"/>
                </a:solidFill>
              </a:rPr>
              <a:t>2011, </a:t>
            </a:r>
            <a:r>
              <a:rPr lang="en-US" sz="2000" dirty="0" err="1" smtClean="0">
                <a:solidFill>
                  <a:srgbClr val="FFFFFF"/>
                </a:solidFill>
              </a:rPr>
              <a:t>ApJS</a:t>
            </a:r>
            <a:r>
              <a:rPr lang="en-US" sz="2000" dirty="0" smtClean="0">
                <a:solidFill>
                  <a:srgbClr val="FFFFFF"/>
                </a:solidFill>
              </a:rPr>
              <a:t> 192, 14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6172200" y="2743200"/>
            <a:ext cx="31242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Baryon Acoustic Oscillations: Sound horizon at recombinatio</a:t>
            </a:r>
            <a:r>
              <a:rPr lang="en-US" sz="1800" dirty="0"/>
              <a:t>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7700" y="3500735"/>
            <a:ext cx="280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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e</a:t>
            </a:r>
            <a:r>
              <a:rPr lang="en-US" sz="2400" dirty="0" smtClean="0">
                <a:solidFill>
                  <a:schemeClr val="tx2"/>
                </a:solidFill>
              </a:rPr>
              <a:t> = 0.087 +/- 0.015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310824"/>
            <a:ext cx="990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Sachs-Wolfe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5486400" y="3962400"/>
            <a:ext cx="381000" cy="3048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8242300" y="15240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242300" y="3937000"/>
            <a:ext cx="381000" cy="381000"/>
          </a:xfrm>
          <a:prstGeom prst="ellipse">
            <a:avLst/>
          </a:prstGeom>
          <a:noFill/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1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CMB large </a:t>
            </a:r>
            <a:r>
              <a:rPr lang="en-US" sz="2800" dirty="0">
                <a:solidFill>
                  <a:schemeClr val="bg1"/>
                </a:solidFill>
              </a:rPr>
              <a:t>scale </a:t>
            </a:r>
            <a:r>
              <a:rPr lang="en-US" sz="2800" dirty="0" smtClean="0">
                <a:solidFill>
                  <a:schemeClr val="bg1"/>
                </a:solidFill>
              </a:rPr>
              <a:t>polarization: constraints on F(HI)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968276"/>
            <a:ext cx="419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 Rules</a:t>
            </a:r>
            <a:r>
              <a:rPr lang="en-US" sz="2400" dirty="0">
                <a:solidFill>
                  <a:schemeClr val="bg1"/>
                </a:solidFill>
              </a:rPr>
              <a:t>-out high ionization fraction at </a:t>
            </a:r>
            <a:r>
              <a:rPr lang="en-US" sz="2400" dirty="0" smtClean="0">
                <a:solidFill>
                  <a:schemeClr val="bg1"/>
                </a:solidFill>
              </a:rPr>
              <a:t>z &gt; </a:t>
            </a:r>
            <a:r>
              <a:rPr lang="en-US" sz="2400" dirty="0">
                <a:solidFill>
                  <a:schemeClr val="bg1"/>
                </a:solidFill>
              </a:rPr>
              <a:t>15</a:t>
            </a: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Allows for</a:t>
            </a:r>
            <a:r>
              <a:rPr lang="en-US" sz="2400" dirty="0" smtClean="0">
                <a:solidFill>
                  <a:schemeClr val="bg1"/>
                </a:solidFill>
              </a:rPr>
              <a:t> small  (≤ 0.2</a:t>
            </a:r>
            <a:r>
              <a:rPr lang="en-US" sz="2400" dirty="0">
                <a:solidFill>
                  <a:schemeClr val="bg1"/>
                </a:solidFill>
              </a:rPr>
              <a:t>) ionization to high </a:t>
            </a:r>
            <a:r>
              <a:rPr lang="en-US" sz="2400" dirty="0" err="1">
                <a:solidFill>
                  <a:schemeClr val="bg1"/>
                </a:solidFill>
              </a:rPr>
              <a:t>z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 Most</a:t>
            </a:r>
            <a:r>
              <a:rPr lang="en-US" sz="2400" dirty="0" smtClean="0">
                <a:solidFill>
                  <a:schemeClr val="bg1"/>
                </a:solidFill>
              </a:rPr>
              <a:t> ‘action’ </a:t>
            </a:r>
            <a:r>
              <a:rPr lang="en-US" sz="2400" dirty="0">
                <a:solidFill>
                  <a:schemeClr val="bg1"/>
                </a:solidFill>
              </a:rPr>
              <a:t>at z ~</a:t>
            </a:r>
            <a:r>
              <a:rPr lang="en-US" sz="2400" dirty="0" smtClean="0">
                <a:solidFill>
                  <a:schemeClr val="bg1"/>
                </a:solidFill>
              </a:rPr>
              <a:t> 8 – 13</a:t>
            </a:r>
          </a:p>
        </p:txBody>
      </p:sp>
      <p:pic>
        <p:nvPicPr>
          <p:cNvPr id="33796" name="Picture 10" descr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047750"/>
            <a:ext cx="4953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76800" y="5634335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Two-step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: 7 + </a:t>
            </a:r>
            <a:r>
              <a:rPr lang="en-US" sz="2400" dirty="0" err="1" smtClean="0">
                <a:solidFill>
                  <a:schemeClr val="bg1"/>
                </a:solidFill>
              </a:rPr>
              <a:t>z</a:t>
            </a:r>
            <a:r>
              <a:rPr lang="en-US" sz="2400" baseline="-25000" dirty="0" err="1" smtClean="0">
                <a:solidFill>
                  <a:schemeClr val="bg1"/>
                </a:solidFill>
              </a:rPr>
              <a:t>r</a:t>
            </a:r>
            <a:r>
              <a:rPr lang="en-US" sz="2400" baseline="-25000" dirty="0" smtClean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Dunkley ea 2009, </a:t>
            </a:r>
            <a:r>
              <a:rPr lang="en-US" dirty="0" err="1" smtClean="0">
                <a:solidFill>
                  <a:schemeClr val="bg1"/>
                </a:solidFill>
              </a:rPr>
              <a:t>ApJ</a:t>
            </a:r>
            <a:r>
              <a:rPr lang="en-US" dirty="0" smtClean="0">
                <a:solidFill>
                  <a:schemeClr val="bg1"/>
                </a:solidFill>
              </a:rPr>
              <a:t> 180, 306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1428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1-F(HI)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1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25 at 2.0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69257"/>
            <a:ext cx="5070424" cy="484094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5410200" y="2438400"/>
            <a:ext cx="1447800" cy="1295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877" y="1285262"/>
            <a:ext cx="1114323" cy="48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HI_vol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4275" y="5058251"/>
            <a:ext cx="589812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Systematics in extracting large scale signal </a:t>
            </a:r>
          </a:p>
          <a:p>
            <a:pPr>
              <a:spcBef>
                <a:spcPct val="5000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Highly model dependent: Integral </a:t>
            </a:r>
            <a:r>
              <a:rPr lang="en-US" dirty="0">
                <a:solidFill>
                  <a:schemeClr val="bg1"/>
                </a:solidFill>
              </a:rPr>
              <a:t>measure of </a:t>
            </a:r>
            <a:r>
              <a:rPr lang="en-US" dirty="0">
                <a:solidFill>
                  <a:srgbClr val="FFFFFF"/>
                </a:solidFill>
              </a:rPr>
              <a:t></a:t>
            </a:r>
            <a:r>
              <a:rPr lang="en-US" baseline="-25000" dirty="0">
                <a:solidFill>
                  <a:srgbClr val="FFFFFF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CMB large </a:t>
            </a:r>
            <a:r>
              <a:rPr lang="en-US" sz="2800" dirty="0">
                <a:solidFill>
                  <a:schemeClr val="bg1"/>
                </a:solidFill>
              </a:rPr>
              <a:t>scale </a:t>
            </a:r>
            <a:r>
              <a:rPr lang="en-US" sz="2800" dirty="0" smtClean="0">
                <a:solidFill>
                  <a:schemeClr val="bg1"/>
                </a:solidFill>
              </a:rPr>
              <a:t>polarization: constraints on F(HI)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05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Pschemat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1613" y="995363"/>
            <a:ext cx="5887587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867400" y="6262687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Barkana and Loeb 2001</a:t>
            </a:r>
            <a:endParaRPr lang="en-US" sz="18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53587" y="238780"/>
            <a:ext cx="7752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Gunn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-Peterson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Effect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(Gunn + Peterson 1963)</a:t>
            </a:r>
            <a:endParaRPr lang="en-US" sz="2800" b="1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3789813" y="3219449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475613" y="2914649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z</a:t>
            </a:r>
          </a:p>
        </p:txBody>
      </p:sp>
      <p:pic>
        <p:nvPicPr>
          <p:cNvPr id="7" name="Picture 2" descr="j1148-3c-on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81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1524000" y="2667000"/>
            <a:ext cx="381000" cy="507999"/>
          </a:xfrm>
          <a:prstGeom prst="straightConnector1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447800" y="2020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z=6.4</a:t>
            </a:r>
          </a:p>
          <a:p>
            <a:r>
              <a:rPr lang="en-US" sz="1800" dirty="0" err="1" smtClean="0">
                <a:solidFill>
                  <a:srgbClr val="FF6600"/>
                </a:solidFill>
              </a:rPr>
              <a:t>t</a:t>
            </a:r>
            <a:r>
              <a:rPr lang="en-US" sz="1800" baseline="-25000" dirty="0" err="1" smtClean="0">
                <a:solidFill>
                  <a:srgbClr val="FF6600"/>
                </a:solidFill>
              </a:rPr>
              <a:t>univ</a:t>
            </a:r>
            <a:r>
              <a:rPr lang="en-US" sz="1800" dirty="0" smtClean="0">
                <a:solidFill>
                  <a:srgbClr val="FF6600"/>
                </a:solidFill>
              </a:rPr>
              <a:t> ~ 0.9Gyr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3613" y="2209739"/>
            <a:ext cx="9906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quasar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4958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SDSS high </a:t>
            </a:r>
            <a:r>
              <a:rPr lang="en-US" dirty="0" err="1" smtClean="0">
                <a:solidFill>
                  <a:srgbClr val="FFFFFF"/>
                </a:solidFill>
              </a:rPr>
              <a:t>z</a:t>
            </a:r>
            <a:r>
              <a:rPr lang="en-US" dirty="0" smtClean="0">
                <a:solidFill>
                  <a:srgbClr val="FFFFFF"/>
                </a:solidFill>
              </a:rPr>
              <a:t> quasars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9013" y="4626114"/>
            <a:ext cx="2819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Lya</a:t>
            </a:r>
            <a:r>
              <a:rPr lang="en-US" dirty="0" smtClean="0"/>
              <a:t> resonant scattering by neutral IGM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37413" y="1428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ionized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09213" y="1352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0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ore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143000"/>
            <a:ext cx="4953000" cy="4261073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3810000" cy="30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 smtClean="0">
                <a:solidFill>
                  <a:schemeClr val="bg1"/>
                </a:solidFill>
              </a:rPr>
              <a:t>Lya</a:t>
            </a:r>
            <a:r>
              <a:rPr lang="en-US" sz="2400" dirty="0" smtClean="0">
                <a:solidFill>
                  <a:schemeClr val="bg1"/>
                </a:solidFill>
              </a:rPr>
              <a:t> resonant scattering by neutral gas in IGM clouds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Linear density </a:t>
            </a:r>
            <a:r>
              <a:rPr lang="en-US" sz="2400" dirty="0" err="1" smtClean="0">
                <a:solidFill>
                  <a:schemeClr val="bg1"/>
                </a:solidFill>
              </a:rPr>
              <a:t>inhomogeneities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δ</a:t>
            </a:r>
            <a:r>
              <a:rPr lang="en-US" sz="2400" dirty="0" smtClean="0">
                <a:solidFill>
                  <a:schemeClr val="bg1"/>
                </a:solidFill>
              </a:rPr>
              <a:t>~ 10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N(HI) = 10</a:t>
            </a:r>
            <a:r>
              <a:rPr lang="en-US" sz="2400" baseline="30000" dirty="0" smtClean="0">
                <a:solidFill>
                  <a:schemeClr val="bg1"/>
                </a:solidFill>
              </a:rPr>
              <a:t>13</a:t>
            </a:r>
            <a:r>
              <a:rPr lang="en-US" sz="2400" dirty="0" smtClean="0">
                <a:solidFill>
                  <a:schemeClr val="bg1"/>
                </a:solidFill>
              </a:rPr>
              <a:t> – 10</a:t>
            </a:r>
            <a:r>
              <a:rPr lang="en-US" sz="2400" baseline="30000" dirty="0" smtClean="0">
                <a:solidFill>
                  <a:schemeClr val="bg1"/>
                </a:solidFill>
              </a:rPr>
              <a:t>15</a:t>
            </a:r>
            <a:r>
              <a:rPr lang="en-US" sz="2400" dirty="0" smtClean="0">
                <a:solidFill>
                  <a:schemeClr val="bg1"/>
                </a:solidFill>
              </a:rPr>
              <a:t> cm</a:t>
            </a:r>
            <a:r>
              <a:rPr lang="en-US" sz="2400" baseline="30000" dirty="0" smtClean="0">
                <a:solidFill>
                  <a:schemeClr val="bg1"/>
                </a:solidFill>
              </a:rPr>
              <a:t>-2   </a:t>
            </a:r>
          </a:p>
          <a:p>
            <a:pPr>
              <a:spcBef>
                <a:spcPct val="5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F(HI) ~ 10</a:t>
            </a:r>
            <a:r>
              <a:rPr lang="en-US" sz="2400" baseline="30000" dirty="0" smtClean="0">
                <a:solidFill>
                  <a:schemeClr val="bg1"/>
                </a:solidFill>
              </a:rPr>
              <a:t>-5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1880226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428409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dirty="0" smtClean="0"/>
              <a:t>=3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12207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Neutral IGM after </a:t>
            </a:r>
            <a:r>
              <a:rPr lang="en-US" sz="2800" dirty="0" err="1" smtClean="0">
                <a:solidFill>
                  <a:schemeClr val="bg1"/>
                </a:solidFill>
              </a:rPr>
              <a:t>reionization</a:t>
            </a:r>
            <a:r>
              <a:rPr lang="en-US" sz="2800" dirty="0" smtClean="0">
                <a:solidFill>
                  <a:schemeClr val="bg1"/>
                </a:solidFill>
              </a:rPr>
              <a:t> = </a:t>
            </a:r>
            <a:r>
              <a:rPr lang="en-US" sz="2800" dirty="0" err="1" smtClean="0">
                <a:solidFill>
                  <a:schemeClr val="bg1"/>
                </a:solidFill>
              </a:rPr>
              <a:t>Lya</a:t>
            </a:r>
            <a:r>
              <a:rPr lang="en-US" sz="2800" dirty="0" smtClean="0">
                <a:solidFill>
                  <a:schemeClr val="bg1"/>
                </a:solidFill>
              </a:rPr>
              <a:t> forest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F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480" y="202962"/>
            <a:ext cx="5267578" cy="627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5715000" y="314980"/>
            <a:ext cx="3386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Gunn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-Peterson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effect</a:t>
            </a:r>
            <a:endParaRPr lang="en-US" sz="2800" dirty="0">
              <a:solidFill>
                <a:schemeClr val="folHlink"/>
              </a:solidFill>
              <a:latin typeface="+mn-lt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-4406">
            <a:off x="5715453" y="6021338"/>
            <a:ext cx="2400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Courier New" charset="0"/>
              </a:rPr>
              <a:t>SDSS quasars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Courier New" charset="0"/>
              </a:rPr>
              <a:t>Fan </a:t>
            </a:r>
            <a:r>
              <a:rPr lang="en-US" dirty="0">
                <a:solidFill>
                  <a:schemeClr val="bg1"/>
                </a:solidFill>
                <a:latin typeface="Courier New" charset="0"/>
              </a:rPr>
              <a:t>et al 2006</a:t>
            </a:r>
            <a:endParaRPr lang="en-US" b="1" dirty="0">
              <a:solidFill>
                <a:srgbClr val="FFFF00"/>
              </a:solidFill>
              <a:latin typeface="Courier New" charset="0"/>
            </a:endParaRPr>
          </a:p>
        </p:txBody>
      </p:sp>
      <p:sp>
        <p:nvSpPr>
          <p:cNvPr id="29702" name="Line 18"/>
          <p:cNvSpPr>
            <a:spLocks noChangeShapeType="1"/>
          </p:cNvSpPr>
          <p:nvPr/>
        </p:nvSpPr>
        <p:spPr bwMode="auto">
          <a:xfrm flipH="1" flipV="1">
            <a:off x="3733797" y="838200"/>
            <a:ext cx="2024063" cy="762000"/>
          </a:xfrm>
          <a:prstGeom prst="line">
            <a:avLst/>
          </a:prstGeom>
          <a:noFill/>
          <a:ln w="28575" cap="flat" cmpd="sng" algn="ctr">
            <a:solidFill>
              <a:srgbClr val="E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57720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5.7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048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6.4</a:t>
            </a:r>
            <a:endParaRPr lang="en-US" b="1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715000" y="1032808"/>
            <a:ext cx="342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SDSS z~6 quasars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Opaque (</a:t>
            </a:r>
            <a:r>
              <a:rPr lang="en-US" sz="2400" dirty="0" err="1" smtClean="0">
                <a:solidFill>
                  <a:schemeClr val="bg1"/>
                </a:solidFill>
              </a:rPr>
              <a:t>τ</a:t>
            </a:r>
            <a:r>
              <a:rPr lang="en-US" sz="2400" dirty="0" smtClean="0">
                <a:solidFill>
                  <a:schemeClr val="bg1"/>
                </a:solidFill>
              </a:rPr>
              <a:t>  &gt; 5) at </a:t>
            </a:r>
            <a:r>
              <a:rPr lang="en-US" sz="2400" dirty="0" err="1" smtClean="0">
                <a:solidFill>
                  <a:schemeClr val="bg1"/>
                </a:solidFill>
              </a:rPr>
              <a:t>z</a:t>
            </a:r>
            <a:r>
              <a:rPr lang="en-US" sz="2400" dirty="0" smtClean="0">
                <a:solidFill>
                  <a:schemeClr val="bg1"/>
                </a:solidFill>
              </a:rPr>
              <a:t>&gt;6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 =&gt; pushing into </a:t>
            </a:r>
            <a:r>
              <a:rPr lang="en-US" sz="2400" dirty="0" err="1" smtClean="0">
                <a:solidFill>
                  <a:schemeClr val="bg1"/>
                </a:solidFill>
              </a:rPr>
              <a:t>reionization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1-11-03 at 10.36.4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1" y="304286"/>
            <a:ext cx="4876799" cy="3918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358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Gunn-Peterson constraints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on F(HI) </a:t>
            </a:r>
            <a:endParaRPr lang="en-US" sz="2400" dirty="0" smtClean="0">
              <a:solidFill>
                <a:schemeClr val="accent3"/>
              </a:solidFill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28599" y="1318498"/>
            <a:ext cx="3810001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  <a:sym typeface="Symbol" charset="2"/>
              </a:rPr>
              <a:t> Diffuse IGM: 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accent3"/>
                </a:solidFill>
                <a:sym typeface="Symbol" charset="2"/>
              </a:rPr>
              <a:t></a:t>
            </a:r>
            <a:r>
              <a:rPr lang="en-US" baseline="-25000" dirty="0" smtClean="0">
                <a:solidFill>
                  <a:schemeClr val="accent3"/>
                </a:solidFill>
              </a:rPr>
              <a:t>GP </a:t>
            </a:r>
            <a:r>
              <a:rPr lang="en-US" dirty="0" smtClean="0">
                <a:solidFill>
                  <a:schemeClr val="accent3"/>
                </a:solidFill>
              </a:rPr>
              <a:t>= 2.6e4 F(HI) (1+z)</a:t>
            </a:r>
            <a:r>
              <a:rPr lang="en-US" baseline="30000" dirty="0" smtClean="0">
                <a:solidFill>
                  <a:schemeClr val="accent3"/>
                </a:solidFill>
              </a:rPr>
              <a:t>3/2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 Clumping: </a:t>
            </a:r>
            <a:r>
              <a:rPr lang="en-US" dirty="0" smtClean="0">
                <a:solidFill>
                  <a:schemeClr val="accent3"/>
                </a:solidFill>
                <a:sym typeface="Symbol" charset="2"/>
              </a:rPr>
              <a:t></a:t>
            </a:r>
            <a:r>
              <a:rPr lang="en-US" baseline="-25000" dirty="0" smtClean="0">
                <a:solidFill>
                  <a:schemeClr val="accent3"/>
                </a:solidFill>
              </a:rPr>
              <a:t>GP </a:t>
            </a:r>
            <a:r>
              <a:rPr lang="en-US" dirty="0" smtClean="0">
                <a:solidFill>
                  <a:schemeClr val="accent3"/>
                </a:solidFill>
              </a:rPr>
              <a:t>dominated by higher density regions =&gt;</a:t>
            </a:r>
            <a:r>
              <a:rPr lang="en-US" baseline="-25000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need models of  </a:t>
            </a:r>
            <a:r>
              <a:rPr lang="en-US" dirty="0" err="1" smtClean="0">
                <a:solidFill>
                  <a:schemeClr val="accent3"/>
                </a:solidFill>
              </a:rPr>
              <a:t>ρ</a:t>
            </a:r>
            <a:r>
              <a:rPr lang="en-US" dirty="0" smtClean="0">
                <a:solidFill>
                  <a:schemeClr val="accent3"/>
                </a:solidFill>
              </a:rPr>
              <a:t>, T, UV</a:t>
            </a:r>
            <a:r>
              <a:rPr lang="en-US" baseline="-25000" dirty="0" smtClean="0">
                <a:solidFill>
                  <a:schemeClr val="accent3"/>
                </a:solidFill>
              </a:rPr>
              <a:t>BG</a:t>
            </a: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 to derive F(HI)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7700" y="4222690"/>
            <a:ext cx="229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Becker et al. 2011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 flipH="1" flipV="1">
            <a:off x="7404100" y="920690"/>
            <a:ext cx="2057400" cy="9906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962401" y="228600"/>
            <a:ext cx="838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τ</a:t>
            </a:r>
            <a:r>
              <a:rPr lang="en-US" sz="3600" baseline="-25000" dirty="0" err="1" smtClean="0"/>
              <a:t>eff</a:t>
            </a:r>
            <a:endParaRPr lang="en-US" sz="3600" baseline="-25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876800" y="786051"/>
            <a:ext cx="838200" cy="585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4100" y="4760149"/>
            <a:ext cx="37465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z&lt;4: </a:t>
            </a:r>
            <a:r>
              <a:rPr lang="en-US" sz="2800" dirty="0" smtClean="0">
                <a:solidFill>
                  <a:srgbClr val="FFFFFF"/>
                </a:solidFill>
              </a:rPr>
              <a:t>F</a:t>
            </a:r>
            <a:r>
              <a:rPr lang="en-US" sz="2800" dirty="0">
                <a:solidFill>
                  <a:srgbClr val="FFFFFF"/>
                </a:solidFill>
              </a:rPr>
              <a:t>(HI)</a:t>
            </a:r>
            <a:r>
              <a:rPr lang="en-US" sz="2800" baseline="-25000" dirty="0">
                <a:solidFill>
                  <a:srgbClr val="FFFFFF"/>
                </a:solidFill>
              </a:rPr>
              <a:t>v </a:t>
            </a:r>
            <a:r>
              <a:rPr lang="en-US" sz="2800" dirty="0">
                <a:solidFill>
                  <a:srgbClr val="FFFFFF"/>
                </a:solidFill>
              </a:rPr>
              <a:t>~ 10</a:t>
            </a:r>
            <a:r>
              <a:rPr lang="en-US" sz="2800" baseline="30000" dirty="0">
                <a:solidFill>
                  <a:srgbClr val="FFFFFF"/>
                </a:solidFill>
              </a:rPr>
              <a:t>-5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z~6: F(HI)</a:t>
            </a:r>
            <a:r>
              <a:rPr lang="en-US" sz="2800" baseline="-25000" dirty="0">
                <a:solidFill>
                  <a:srgbClr val="FFFFFF"/>
                </a:solidFill>
              </a:rPr>
              <a:t>v </a:t>
            </a:r>
            <a:r>
              <a:rPr lang="en-US" sz="2800" dirty="0">
                <a:solidFill>
                  <a:srgbClr val="FFFFFF"/>
                </a:solidFill>
              </a:rPr>
              <a:t>≥ 10</a:t>
            </a:r>
            <a:r>
              <a:rPr lang="en-US" sz="2800" baseline="30000" dirty="0">
                <a:solidFill>
                  <a:srgbClr val="FFFFFF"/>
                </a:solidFill>
              </a:rPr>
              <a:t>-</a:t>
            </a:r>
            <a:r>
              <a:rPr lang="en-US" sz="2800" baseline="30000" dirty="0" smtClean="0">
                <a:solidFill>
                  <a:srgbClr val="FFFFFF"/>
                </a:solidFill>
              </a:rPr>
              <a:t>4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25 at 2.0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0657"/>
            <a:ext cx="5070424" cy="48409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5257800"/>
            <a:ext cx="76961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GP =&gt; systematic (~10x) rise of F(HI) to z ~ 5.5 to  6.5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Challenge: GP saturates at very low neutral fraction (10</a:t>
            </a:r>
            <a:r>
              <a:rPr lang="en-US" sz="2400" baseline="30000" dirty="0" smtClean="0">
                <a:solidFill>
                  <a:schemeClr val="bg1"/>
                </a:solidFill>
              </a:rPr>
              <a:t>-4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705100" y="3606800"/>
            <a:ext cx="1447800" cy="12954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877" y="1056662"/>
            <a:ext cx="1114323" cy="48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HI_vol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5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52400" y="2341870"/>
            <a:ext cx="4768850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J1148+5251: H</a:t>
            </a:r>
            <a:r>
              <a:rPr lang="en-US" b="0" dirty="0" smtClean="0">
                <a:solidFill>
                  <a:srgbClr val="FFFFFF"/>
                </a:solidFill>
              </a:rPr>
              <a:t>ost </a:t>
            </a:r>
            <a:r>
              <a:rPr lang="en-US" b="0" dirty="0">
                <a:solidFill>
                  <a:srgbClr val="FFFFFF"/>
                </a:solidFill>
              </a:rPr>
              <a:t>galaxy </a:t>
            </a:r>
            <a:r>
              <a:rPr lang="en-US" b="0" dirty="0" smtClean="0">
                <a:solidFill>
                  <a:srgbClr val="FFFFFF"/>
                </a:solidFill>
              </a:rPr>
              <a:t>redshift: </a:t>
            </a:r>
            <a:r>
              <a:rPr lang="en-US" b="0" dirty="0">
                <a:solidFill>
                  <a:srgbClr val="FFFFFF"/>
                </a:solidFill>
              </a:rPr>
              <a:t>z=</a:t>
            </a:r>
            <a:r>
              <a:rPr lang="en-US" b="0" dirty="0" smtClean="0">
                <a:solidFill>
                  <a:srgbClr val="FFFFFF"/>
                </a:solidFill>
              </a:rPr>
              <a:t>6.419 (CO + [CII])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b="0" dirty="0" smtClean="0">
                <a:solidFill>
                  <a:srgbClr val="FFFFFF"/>
                </a:solidFill>
              </a:rPr>
              <a:t>Quasar </a:t>
            </a:r>
            <a:r>
              <a:rPr lang="en-US" b="0" dirty="0">
                <a:solidFill>
                  <a:srgbClr val="FFFFFF"/>
                </a:solidFill>
              </a:rPr>
              <a:t>spectrum =&gt; photons leaking down to z=</a:t>
            </a:r>
            <a:r>
              <a:rPr lang="en-US" b="0" dirty="0" smtClean="0">
                <a:solidFill>
                  <a:srgbClr val="FFFFFF"/>
                </a:solidFill>
              </a:rPr>
              <a:t>6.32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Time </a:t>
            </a:r>
            <a:r>
              <a:rPr lang="en-US" dirty="0">
                <a:solidFill>
                  <a:schemeClr val="bg1"/>
                </a:solidFill>
              </a:rPr>
              <a:t>bounded </a:t>
            </a:r>
            <a:r>
              <a:rPr lang="en-US" dirty="0" err="1">
                <a:solidFill>
                  <a:schemeClr val="bg1"/>
                </a:solidFill>
              </a:rPr>
              <a:t>Stromgren</a:t>
            </a:r>
            <a:r>
              <a:rPr lang="en-US" dirty="0">
                <a:solidFill>
                  <a:schemeClr val="bg1"/>
                </a:solidFill>
              </a:rPr>
              <a:t> sphere (ionized by quasar?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cf</a:t>
            </a:r>
            <a:r>
              <a:rPr lang="en-US" dirty="0">
                <a:solidFill>
                  <a:srgbClr val="FFFFFF"/>
                </a:solidFill>
              </a:rPr>
              <a:t>. ‘proximity zone’ interpretation, Bolton &amp; </a:t>
            </a:r>
            <a:r>
              <a:rPr lang="en-US" dirty="0" err="1">
                <a:solidFill>
                  <a:srgbClr val="FFFFFF"/>
                </a:solidFill>
              </a:rPr>
              <a:t>Haehnelt</a:t>
            </a:r>
            <a:r>
              <a:rPr lang="en-US" dirty="0">
                <a:solidFill>
                  <a:srgbClr val="FFFFFF"/>
                </a:solidFill>
              </a:rPr>
              <a:t> 2007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algn="l">
              <a:spcAft>
                <a:spcPts val="600"/>
              </a:spcAft>
              <a:buFont typeface="Arial"/>
              <a:buChar char="•"/>
            </a:pPr>
            <a:endParaRPr lang="en-US" sz="2400" b="0" dirty="0">
              <a:solidFill>
                <a:srgbClr val="FFFFFF"/>
              </a:solidFill>
            </a:endParaRPr>
          </a:p>
        </p:txBody>
      </p:sp>
      <p:pic>
        <p:nvPicPr>
          <p:cNvPr id="78850" name="Picture 17" descr="Screen shot 2010-07-08 at 9.10.43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4110" y="272267"/>
            <a:ext cx="511129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732145"/>
            <a:ext cx="3581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773238" y="1887845"/>
            <a:ext cx="320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2220912" y="1606858"/>
            <a:ext cx="522288" cy="342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6" name="Line 9"/>
          <p:cNvSpPr>
            <a:spLocks noChangeShapeType="1"/>
          </p:cNvSpPr>
          <p:nvPr/>
        </p:nvSpPr>
        <p:spPr bwMode="auto">
          <a:xfrm>
            <a:off x="2668588" y="1949759"/>
            <a:ext cx="1293812" cy="0"/>
          </a:xfrm>
          <a:prstGeom prst="line">
            <a:avLst/>
          </a:prstGeom>
          <a:noFill/>
          <a:ln w="19050">
            <a:solidFill>
              <a:srgbClr val="E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7" name="Rectangle 10"/>
          <p:cNvSpPr>
            <a:spLocks noChangeArrowheads="1"/>
          </p:cNvSpPr>
          <p:nvPr/>
        </p:nvSpPr>
        <p:spPr bwMode="auto">
          <a:xfrm>
            <a:off x="4205288" y="464355"/>
            <a:ext cx="4316412" cy="11425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8" name="Line 11"/>
          <p:cNvSpPr>
            <a:spLocks noChangeShapeType="1"/>
          </p:cNvSpPr>
          <p:nvPr/>
        </p:nvSpPr>
        <p:spPr bwMode="auto">
          <a:xfrm flipV="1">
            <a:off x="8470900" y="323067"/>
            <a:ext cx="0" cy="1706563"/>
          </a:xfrm>
          <a:prstGeom prst="line">
            <a:avLst/>
          </a:prstGeom>
          <a:noFill/>
          <a:ln w="28575">
            <a:solidFill>
              <a:srgbClr val="E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60" name="Line 15"/>
          <p:cNvSpPr>
            <a:spLocks noChangeShapeType="1"/>
          </p:cNvSpPr>
          <p:nvPr/>
        </p:nvSpPr>
        <p:spPr bwMode="auto">
          <a:xfrm flipV="1">
            <a:off x="2668588" y="451157"/>
            <a:ext cx="1293812" cy="1155700"/>
          </a:xfrm>
          <a:prstGeom prst="line">
            <a:avLst/>
          </a:prstGeom>
          <a:noFill/>
          <a:ln w="19050">
            <a:solidFill>
              <a:srgbClr val="E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61" name="Rectangle 16"/>
          <p:cNvSpPr>
            <a:spLocks noChangeArrowheads="1"/>
          </p:cNvSpPr>
          <p:nvPr/>
        </p:nvSpPr>
        <p:spPr bwMode="auto">
          <a:xfrm>
            <a:off x="6629400" y="1521132"/>
            <a:ext cx="958850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62" name="Text Box 17"/>
          <p:cNvSpPr txBox="1">
            <a:spLocks noChangeArrowheads="1"/>
          </p:cNvSpPr>
          <p:nvPr/>
        </p:nvSpPr>
        <p:spPr bwMode="auto">
          <a:xfrm>
            <a:off x="4114800" y="451158"/>
            <a:ext cx="2271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/>
              <a:t>White et al. 2003</a:t>
            </a:r>
          </a:p>
        </p:txBody>
      </p:sp>
      <p:sp>
        <p:nvSpPr>
          <p:cNvPr id="78863" name="Text Box 14"/>
          <p:cNvSpPr txBox="1">
            <a:spLocks noChangeArrowheads="1"/>
          </p:cNvSpPr>
          <p:nvPr/>
        </p:nvSpPr>
        <p:spPr bwMode="auto">
          <a:xfrm>
            <a:off x="304800" y="5486400"/>
            <a:ext cx="5486400" cy="348813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b="0" dirty="0" err="1" smtClean="0">
                <a:solidFill>
                  <a:srgbClr val="000000"/>
                </a:solidFill>
              </a:rPr>
              <a:t>z</a:t>
            </a:r>
            <a:r>
              <a:rPr lang="en-US" b="0" baseline="-25000" dirty="0" err="1" smtClean="0">
                <a:solidFill>
                  <a:srgbClr val="000000"/>
                </a:solidFill>
              </a:rPr>
              <a:t>host</a:t>
            </a:r>
            <a:r>
              <a:rPr lang="en-US" b="0" dirty="0" smtClean="0">
                <a:solidFill>
                  <a:srgbClr val="000000"/>
                </a:solidFill>
              </a:rPr>
              <a:t> –  </a:t>
            </a:r>
            <a:r>
              <a:rPr lang="en-US" b="0" dirty="0" err="1">
                <a:solidFill>
                  <a:srgbClr val="000000"/>
                </a:solidFill>
              </a:rPr>
              <a:t>z</a:t>
            </a:r>
            <a:r>
              <a:rPr lang="en-US" b="0" baseline="-25000" dirty="0" err="1">
                <a:solidFill>
                  <a:srgbClr val="000000"/>
                </a:solidFill>
              </a:rPr>
              <a:t>GP</a:t>
            </a:r>
            <a:r>
              <a:rPr lang="en-US" b="0" dirty="0">
                <a:solidFill>
                  <a:srgbClr val="000000"/>
                </a:solidFill>
              </a:rPr>
              <a:t> =</a:t>
            </a:r>
            <a:r>
              <a:rPr lang="en-US" b="0" dirty="0" smtClean="0">
                <a:solidFill>
                  <a:srgbClr val="000000"/>
                </a:solidFill>
              </a:rPr>
              <a:t>&gt; R</a:t>
            </a:r>
            <a:r>
              <a:rPr lang="en-US" b="0" baseline="-25000" dirty="0" smtClean="0">
                <a:solidFill>
                  <a:srgbClr val="000000"/>
                </a:solidFill>
              </a:rPr>
              <a:t>NZ</a:t>
            </a:r>
            <a:r>
              <a:rPr lang="en-US" b="0" dirty="0" smtClean="0">
                <a:solidFill>
                  <a:srgbClr val="000000"/>
                </a:solidFill>
              </a:rPr>
              <a:t> = 4.7Mpc  </a:t>
            </a:r>
            <a:r>
              <a:rPr lang="en-US" dirty="0" smtClean="0">
                <a:solidFill>
                  <a:srgbClr val="000000"/>
                </a:solidFill>
              </a:rPr>
              <a:t>~ </a:t>
            </a:r>
            <a:r>
              <a:rPr lang="en-US" b="0" dirty="0" smtClean="0">
                <a:solidFill>
                  <a:srgbClr val="000000"/>
                </a:solidFill>
              </a:rPr>
              <a:t>[L</a:t>
            </a:r>
            <a:r>
              <a:rPr lang="en-US" b="0" baseline="-25000" dirty="0" smtClean="0">
                <a:solidFill>
                  <a:srgbClr val="000000"/>
                </a:solidFill>
              </a:rPr>
              <a:t>γ</a:t>
            </a:r>
            <a:r>
              <a:rPr lang="en-US" b="0" dirty="0" smtClean="0">
                <a:solidFill>
                  <a:srgbClr val="000000"/>
                </a:solidFill>
              </a:rPr>
              <a:t> t</a:t>
            </a:r>
            <a:r>
              <a:rPr lang="en-US" b="0" baseline="-25000" dirty="0" smtClean="0">
                <a:solidFill>
                  <a:srgbClr val="000000"/>
                </a:solidFill>
              </a:rPr>
              <a:t>Q</a:t>
            </a:r>
            <a:r>
              <a:rPr lang="en-US" b="0" dirty="0" smtClean="0">
                <a:solidFill>
                  <a:srgbClr val="000000"/>
                </a:solidFill>
              </a:rPr>
              <a:t>/F</a:t>
            </a:r>
            <a:r>
              <a:rPr lang="en-US" b="0" baseline="-25000" dirty="0" smtClean="0">
                <a:solidFill>
                  <a:srgbClr val="000000"/>
                </a:solidFill>
              </a:rPr>
              <a:t>HI</a:t>
            </a:r>
            <a:r>
              <a:rPr lang="en-US" b="0" dirty="0" smtClean="0">
                <a:solidFill>
                  <a:srgbClr val="000000"/>
                </a:solidFill>
              </a:rPr>
              <a:t>]</a:t>
            </a:r>
            <a:r>
              <a:rPr lang="en-US" b="0" baseline="30000" dirty="0">
                <a:solidFill>
                  <a:srgbClr val="000000"/>
                </a:solidFill>
              </a:rPr>
              <a:t>1/3 </a:t>
            </a:r>
            <a:r>
              <a:rPr lang="en-US" b="0" dirty="0">
                <a:solidFill>
                  <a:srgbClr val="000000"/>
                </a:solidFill>
              </a:rPr>
              <a:t>(1+z)</a:t>
            </a:r>
            <a:r>
              <a:rPr lang="en-US" b="0" baseline="30000" dirty="0">
                <a:solidFill>
                  <a:srgbClr val="000000"/>
                </a:solidFill>
              </a:rPr>
              <a:t>-</a:t>
            </a:r>
            <a:r>
              <a:rPr lang="en-US" b="0" baseline="30000" dirty="0" smtClean="0">
                <a:solidFill>
                  <a:srgbClr val="000000"/>
                </a:solidFill>
              </a:rPr>
              <a:t>1</a:t>
            </a:r>
            <a:endParaRPr lang="en-US" baseline="30000" dirty="0" smtClean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3804110" y="1440668"/>
            <a:ext cx="4577890" cy="16701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98462" y="152400"/>
            <a:ext cx="3563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Quasar Near </a:t>
            </a:r>
            <a:r>
              <a:rPr lang="en-US" sz="2400" dirty="0" smtClean="0">
                <a:solidFill>
                  <a:srgbClr val="FFFFFF"/>
                </a:solidFill>
              </a:rPr>
              <a:t>Zones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26" name="Picture 2" descr="masell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2514600"/>
            <a:ext cx="2597150" cy="2639600"/>
          </a:xfrm>
          <a:prstGeom prst="rect">
            <a:avLst/>
          </a:prstGeom>
          <a:solidFill>
            <a:srgbClr val="3333CC"/>
          </a:solidFill>
          <a:extLst/>
        </p:spPr>
      </p:pic>
      <p:sp>
        <p:nvSpPr>
          <p:cNvPr id="2" name="TextBox 1"/>
          <p:cNvSpPr txBox="1"/>
          <p:nvPr/>
        </p:nvSpPr>
        <p:spPr>
          <a:xfrm>
            <a:off x="-203200" y="37973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53400" y="25908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3333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HII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6629400" y="3848100"/>
            <a:ext cx="958850" cy="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Sun 8"/>
          <p:cNvSpPr/>
          <p:nvPr/>
        </p:nvSpPr>
        <p:spPr bwMode="auto">
          <a:xfrm>
            <a:off x="7620000" y="3771900"/>
            <a:ext cx="152400" cy="165100"/>
          </a:xfrm>
          <a:prstGeom prst="sun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2819400"/>
            <a:ext cx="533400" cy="5142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" name="Picture 4" descr="Screen Shot 2014-06-23 at 9.36.3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54" y="5257800"/>
            <a:ext cx="2016746" cy="138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TextBox 11"/>
          <p:cNvSpPr txBox="1">
            <a:spLocks noChangeArrowheads="1"/>
          </p:cNvSpPr>
          <p:nvPr/>
        </p:nvSpPr>
        <p:spPr bwMode="auto">
          <a:xfrm>
            <a:off x="381000" y="224135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>
                <a:solidFill>
                  <a:srgbClr val="FFFFFF"/>
                </a:solidFill>
              </a:rPr>
              <a:t>Quasar Near-</a:t>
            </a:r>
            <a:r>
              <a:rPr lang="en-US" sz="2400" b="0" dirty="0" smtClean="0">
                <a:solidFill>
                  <a:srgbClr val="FFFFFF"/>
                </a:solidFill>
              </a:rPr>
              <a:t>Zones: 28 GP quasars at z=5.7 to </a:t>
            </a:r>
            <a:r>
              <a:rPr lang="en-US" sz="2400" dirty="0" smtClean="0">
                <a:solidFill>
                  <a:srgbClr val="FFFFFF"/>
                </a:solidFill>
              </a:rPr>
              <a:t>6.5</a:t>
            </a:r>
            <a:r>
              <a:rPr lang="en-US" sz="2400" b="0" dirty="0" smtClean="0">
                <a:solidFill>
                  <a:srgbClr val="FFFFFF"/>
                </a:solidFill>
              </a:rPr>
              <a:t> </a:t>
            </a:r>
            <a:endParaRPr lang="en-US" sz="2400" b="0" baseline="-25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953000"/>
            <a:ext cx="7239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FFFFFF"/>
                </a:solidFill>
              </a:rPr>
              <a:t> No correlation of UV luminosity with </a:t>
            </a:r>
            <a:r>
              <a:rPr lang="en-US" sz="2400" dirty="0" err="1" smtClean="0">
                <a:solidFill>
                  <a:srgbClr val="FFFFFF"/>
                </a:solidFill>
              </a:rPr>
              <a:t>redshift</a:t>
            </a:r>
            <a:endParaRPr lang="en-US" sz="2400" dirty="0" smtClean="0">
              <a:solidFill>
                <a:srgbClr val="FFFFFF"/>
              </a:solidFill>
            </a:endParaRPr>
          </a:p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en-US" sz="2400" dirty="0" smtClean="0">
                <a:solidFill>
                  <a:srgbClr val="FFFFFF"/>
                </a:solidFill>
              </a:rPr>
              <a:t> Correlation of R</a:t>
            </a:r>
            <a:r>
              <a:rPr lang="en-US" sz="2400" baseline="-25000" dirty="0" smtClean="0">
                <a:solidFill>
                  <a:srgbClr val="FFFFFF"/>
                </a:solidFill>
              </a:rPr>
              <a:t>NZ</a:t>
            </a:r>
            <a:r>
              <a:rPr lang="en-US" sz="2400" dirty="0" smtClean="0">
                <a:solidFill>
                  <a:srgbClr val="FFFFFF"/>
                </a:solidFill>
              </a:rPr>
              <a:t> with UV luminosity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Note: significant intrinsic scatter due to local environ., </a:t>
            </a:r>
            <a:r>
              <a:rPr lang="en-US" sz="2400" dirty="0" err="1" smtClean="0">
                <a:solidFill>
                  <a:srgbClr val="FFFFFF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FFFFFF"/>
                </a:solidFill>
              </a:rPr>
              <a:t>q</a:t>
            </a:r>
            <a:endParaRPr lang="en-US" sz="2400" baseline="-25000" dirty="0" smtClean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800600" y="774700"/>
            <a:ext cx="3975100" cy="3873500"/>
            <a:chOff x="-51289" y="660400"/>
            <a:chExt cx="4547089" cy="4270375"/>
          </a:xfrm>
        </p:grpSpPr>
        <p:pic>
          <p:nvPicPr>
            <p:cNvPr id="13" name="Picture 11" descr="Screen shot 2010-07-08 at 8.04.30 AM.png"/>
            <p:cNvPicPr>
              <a:picLocks noChangeAspect="1"/>
            </p:cNvPicPr>
            <p:nvPr/>
          </p:nvPicPr>
          <p:blipFill>
            <a:blip r:embed="rId3">
              <a:lum bright="-32000" contrast="54000"/>
            </a:blip>
            <a:srcRect/>
            <a:stretch>
              <a:fillRect/>
            </a:stretch>
          </p:blipFill>
          <p:spPr bwMode="auto">
            <a:xfrm>
              <a:off x="-51289" y="660400"/>
              <a:ext cx="4547089" cy="427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"/>
            <p:cNvGrpSpPr/>
            <p:nvPr/>
          </p:nvGrpSpPr>
          <p:grpSpPr>
            <a:xfrm>
              <a:off x="844550" y="2819400"/>
              <a:ext cx="1365250" cy="400110"/>
              <a:chOff x="3073400" y="1638300"/>
              <a:chExt cx="1365250" cy="400110"/>
            </a:xfrm>
          </p:grpSpPr>
          <p:sp>
            <p:nvSpPr>
              <p:cNvPr id="39947" name="TextBox 11"/>
              <p:cNvSpPr txBox="1">
                <a:spLocks noChangeArrowheads="1"/>
              </p:cNvSpPr>
              <p:nvPr/>
            </p:nvSpPr>
            <p:spPr bwMode="auto">
              <a:xfrm>
                <a:off x="3073400" y="1638300"/>
                <a:ext cx="136525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0" dirty="0" smtClean="0"/>
                  <a:t>R</a:t>
                </a:r>
                <a:r>
                  <a:rPr lang="en-US" dirty="0" smtClean="0"/>
                  <a:t>    </a:t>
                </a:r>
                <a:r>
                  <a:rPr lang="en-US" sz="1800" dirty="0" smtClean="0"/>
                  <a:t> L</a:t>
                </a:r>
                <a:r>
                  <a:rPr lang="en-US" sz="1800" b="0" baseline="-25000" dirty="0" smtClean="0"/>
                  <a:t>γ</a:t>
                </a:r>
                <a:r>
                  <a:rPr lang="en-US" sz="1800" b="0" baseline="30000" dirty="0" smtClean="0"/>
                  <a:t>1</a:t>
                </a:r>
                <a:r>
                  <a:rPr lang="en-US" sz="1800" b="0" baseline="30000" dirty="0"/>
                  <a:t>/3</a:t>
                </a:r>
              </a:p>
            </p:txBody>
          </p:sp>
          <p:pic>
            <p:nvPicPr>
              <p:cNvPr id="10" name="Picture 9" descr="Screen shot 2010-03-23 at 2.37.52 PM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4700" y="1727200"/>
                <a:ext cx="330200" cy="292100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048000" y="44958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UV</a:t>
              </a:r>
              <a:endParaRPr lang="en-US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" y="762001"/>
            <a:ext cx="3810000" cy="3886199"/>
            <a:chOff x="4495800" y="609600"/>
            <a:chExt cx="4495800" cy="4410103"/>
          </a:xfrm>
        </p:grpSpPr>
        <p:pic>
          <p:nvPicPr>
            <p:cNvPr id="16" name="Picture 15" descr="Screen shot 2011-07-12 at 3.55.26 P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800" y="609600"/>
              <a:ext cx="4495800" cy="441010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495800" y="1295400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r>
                <a:rPr lang="en-US" baseline="-25000" dirty="0" smtClean="0"/>
                <a:t>UV</a:t>
              </a:r>
              <a:endParaRPr lang="en-US" baseline="-25000" dirty="0"/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5492750" y="1066800"/>
            <a:ext cx="2432050" cy="704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533400" y="152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/>
              <a:t>Big Bang  </a:t>
            </a:r>
            <a:r>
              <a:rPr lang="en-US" sz="2400" b="1" dirty="0" err="1" smtClean="0"/>
              <a:t>f(HI</a:t>
            </a:r>
            <a:r>
              <a:rPr lang="en-US" sz="2400" b="1" dirty="0" smtClean="0"/>
              <a:t>) ~ 0</a:t>
            </a:r>
            <a:endParaRPr lang="en-US" sz="2400" b="1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57200" y="1144588"/>
            <a:ext cx="28956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f(HI</a:t>
            </a:r>
            <a:r>
              <a:rPr lang="en-US" sz="2400" b="1" dirty="0" smtClean="0">
                <a:solidFill>
                  <a:schemeClr val="bg1"/>
                </a:solidFill>
              </a:rPr>
              <a:t>) ~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5067300"/>
            <a:ext cx="274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f</a:t>
            </a:r>
            <a:r>
              <a:rPr lang="en-US" sz="2400" b="1" dirty="0" err="1">
                <a:solidFill>
                  <a:schemeClr val="bg1"/>
                </a:solidFill>
              </a:rPr>
              <a:t>(HI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r>
              <a:rPr lang="en-US" sz="2400" b="1" dirty="0" smtClean="0">
                <a:solidFill>
                  <a:schemeClr val="bg1"/>
                </a:solidFill>
              </a:rPr>
              <a:t> ~ </a:t>
            </a:r>
            <a:r>
              <a:rPr lang="en-US" sz="2400" b="1" dirty="0">
                <a:solidFill>
                  <a:schemeClr val="bg1"/>
                </a:solidFill>
              </a:rPr>
              <a:t>10</a:t>
            </a:r>
            <a:r>
              <a:rPr lang="en-US" sz="2400" b="1" baseline="30000" dirty="0">
                <a:solidFill>
                  <a:schemeClr val="bg1"/>
                </a:solidFill>
              </a:rPr>
              <a:t>-5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2020" y="147935"/>
            <a:ext cx="508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History of Normal Matter (IGM ~ H)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 flipH="1" flipV="1">
            <a:off x="3925022" y="3620220"/>
            <a:ext cx="5865964" cy="1590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>
            <a:stCxn id="26" idx="1"/>
          </p:cNvCxnSpPr>
          <p:nvPr/>
        </p:nvCxnSpPr>
        <p:spPr bwMode="auto">
          <a:xfrm rot="10800000" flipH="1" flipV="1">
            <a:off x="4419599" y="835968"/>
            <a:ext cx="1" cy="5865166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419600" y="605135"/>
            <a:ext cx="12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0.4 </a:t>
            </a:r>
            <a:r>
              <a:rPr lang="en-US" sz="2400" dirty="0" err="1" smtClean="0">
                <a:solidFill>
                  <a:srgbClr val="FFFFFF"/>
                </a:solidFill>
              </a:rPr>
              <a:t>Myr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6096000"/>
            <a:ext cx="144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13.6Gyr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605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Recombination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00" y="3276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Reionization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35789" y="605135"/>
            <a:ext cx="12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= 1000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6096000"/>
            <a:ext cx="129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z</a:t>
            </a:r>
            <a:r>
              <a:rPr lang="en-US" sz="2400" dirty="0" smtClean="0">
                <a:solidFill>
                  <a:srgbClr val="FFFFFF"/>
                </a:solidFill>
              </a:rPr>
              <a:t> = 0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4200" y="3962400"/>
            <a:ext cx="1674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z ~ 6  to 12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5800" y="3962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0.4 – 1.0 </a:t>
            </a:r>
            <a:r>
              <a:rPr lang="en-US" sz="2400" dirty="0" err="1" smtClean="0">
                <a:solidFill>
                  <a:srgbClr val="FFFFFF"/>
                </a:solidFill>
              </a:rPr>
              <a:t>Gyr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477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FFFF"/>
                </a:solidFill>
              </a:rPr>
              <a:t>Djorgovski</a:t>
            </a:r>
            <a:r>
              <a:rPr lang="en-US" sz="1800" dirty="0" smtClean="0">
                <a:solidFill>
                  <a:srgbClr val="FFFFFF"/>
                </a:solidFill>
              </a:rPr>
              <a:t>/CIT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1096545"/>
            <a:ext cx="4572000" cy="3551655"/>
            <a:chOff x="3467523" y="685800"/>
            <a:chExt cx="5676478" cy="4267200"/>
          </a:xfrm>
        </p:grpSpPr>
        <p:pic>
          <p:nvPicPr>
            <p:cNvPr id="4" name="Picture 3" descr="Screen shot 2011-07-12 at 3.54.21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7523" y="685800"/>
              <a:ext cx="5676478" cy="42672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4724400" y="3505200"/>
              <a:ext cx="1676400" cy="685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375400" y="3594100"/>
              <a:ext cx="304800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419600" y="3276600"/>
              <a:ext cx="838200" cy="3048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343400" y="1066800"/>
              <a:ext cx="457200" cy="609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2349500" y="1447800"/>
            <a:ext cx="22860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152400" y="152400"/>
            <a:ext cx="8686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dirty="0">
                <a:solidFill>
                  <a:srgbClr val="FFFFFF"/>
                </a:solidFill>
              </a:rPr>
              <a:t>Quasar Near-Zones:  R</a:t>
            </a:r>
            <a:r>
              <a:rPr lang="en-US" sz="2400" b="0" baseline="-25000" dirty="0">
                <a:solidFill>
                  <a:srgbClr val="FFFFFF"/>
                </a:solidFill>
              </a:rPr>
              <a:t>NZ</a:t>
            </a:r>
            <a:r>
              <a:rPr lang="en-US" sz="2400" b="0" dirty="0">
                <a:solidFill>
                  <a:srgbClr val="FFFFFF"/>
                </a:solidFill>
              </a:rPr>
              <a:t> </a:t>
            </a:r>
            <a:r>
              <a:rPr lang="en-US" sz="2400" b="0" dirty="0" err="1">
                <a:solidFill>
                  <a:srgbClr val="FFFFFF"/>
                </a:solidFill>
              </a:rPr>
              <a:t>vs</a:t>
            </a:r>
            <a:r>
              <a:rPr lang="en-US" sz="2400" b="0" dirty="0">
                <a:solidFill>
                  <a:srgbClr val="FFFFFF"/>
                </a:solidFill>
              </a:rPr>
              <a:t> </a:t>
            </a:r>
            <a:r>
              <a:rPr lang="en-US" sz="2400" b="0" dirty="0" err="1" smtClean="0">
                <a:solidFill>
                  <a:srgbClr val="FFFFFF"/>
                </a:solidFill>
              </a:rPr>
              <a:t>redshift</a:t>
            </a:r>
            <a:r>
              <a:rPr lang="en-US" sz="2400" b="0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[</a:t>
            </a:r>
            <a:r>
              <a:rPr lang="en-US" b="0" dirty="0" smtClean="0">
                <a:solidFill>
                  <a:srgbClr val="FFFFFF"/>
                </a:solidFill>
              </a:rPr>
              <a:t>normalized to M</a:t>
            </a:r>
            <a:r>
              <a:rPr lang="en-US" b="0" baseline="-25000" dirty="0" smtClean="0">
                <a:solidFill>
                  <a:srgbClr val="FFFFFF"/>
                </a:solidFill>
              </a:rPr>
              <a:t>1450</a:t>
            </a:r>
            <a:r>
              <a:rPr lang="en-US" b="0" dirty="0" smtClean="0">
                <a:solidFill>
                  <a:srgbClr val="FFFFFF"/>
                </a:solidFill>
              </a:rPr>
              <a:t> = -27]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33486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&lt;</a:t>
            </a:r>
            <a:r>
              <a:rPr lang="en-US" sz="1800" dirty="0"/>
              <a:t>R</a:t>
            </a:r>
            <a:r>
              <a:rPr lang="en-US" sz="1400" baseline="-25000" dirty="0"/>
              <a:t>NZ</a:t>
            </a:r>
            <a:r>
              <a:rPr lang="en-US" sz="1800" dirty="0"/>
              <a:t>&gt; decreases </a:t>
            </a:r>
            <a:r>
              <a:rPr lang="en-US" sz="1800" dirty="0" smtClean="0"/>
              <a:t>by ~10x  </a:t>
            </a:r>
            <a:r>
              <a:rPr lang="en-US" sz="1800" dirty="0"/>
              <a:t>from z=5.7 to </a:t>
            </a:r>
            <a:r>
              <a:rPr lang="en-US" sz="1800" dirty="0" smtClean="0"/>
              <a:t>7.1</a:t>
            </a:r>
            <a:endParaRPr lang="en-US" sz="1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257800" y="1219200"/>
            <a:ext cx="3505200" cy="3352800"/>
            <a:chOff x="70975" y="914400"/>
            <a:chExt cx="3205625" cy="3133991"/>
          </a:xfrm>
        </p:grpSpPr>
        <p:pic>
          <p:nvPicPr>
            <p:cNvPr id="25" name="Picture 24" descr="Screen shot 2011-07-12 at 4.07.18 P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75" y="914400"/>
              <a:ext cx="3205625" cy="313399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33400" y="23430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2"/>
                  </a:solidFill>
                </a:rPr>
                <a:t>z</a:t>
              </a:r>
              <a:r>
                <a:rPr lang="en-US" dirty="0" smtClean="0">
                  <a:solidFill>
                    <a:schemeClr val="accent2"/>
                  </a:solidFill>
                </a:rPr>
                <a:t> ≤ </a:t>
              </a:r>
              <a:r>
                <a:rPr lang="en-US" dirty="0" smtClean="0">
                  <a:solidFill>
                    <a:srgbClr val="FF0000"/>
                  </a:solidFill>
                </a:rPr>
                <a:t>6.4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6000" y="280029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z</a:t>
              </a:r>
              <a:r>
                <a:rPr lang="en-US" dirty="0" smtClean="0"/>
                <a:t>=7.1</a:t>
              </a:r>
              <a:endParaRPr lang="en-US" dirty="0"/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371600" y="5029200"/>
            <a:ext cx="65532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>
                <a:solidFill>
                  <a:srgbClr val="FFFFFF"/>
                </a:solidFill>
              </a:rPr>
              <a:t> &lt;</a:t>
            </a:r>
            <a:r>
              <a:rPr lang="en-US" sz="2400" b="0" dirty="0">
                <a:solidFill>
                  <a:srgbClr val="FFFFFF"/>
                </a:solidFill>
              </a:rPr>
              <a:t>R</a:t>
            </a:r>
            <a:r>
              <a:rPr lang="en-US" sz="1800" b="0" baseline="-25000" dirty="0">
                <a:solidFill>
                  <a:srgbClr val="FFFFFF"/>
                </a:solidFill>
              </a:rPr>
              <a:t>NZ</a:t>
            </a:r>
            <a:r>
              <a:rPr lang="en-US" sz="2400" b="0" dirty="0">
                <a:solidFill>
                  <a:srgbClr val="FFFFFF"/>
                </a:solidFill>
              </a:rPr>
              <a:t>&gt; decreases by factor </a:t>
            </a:r>
            <a:r>
              <a:rPr lang="en-US" sz="2400" dirty="0" smtClean="0">
                <a:solidFill>
                  <a:srgbClr val="FFFFFF"/>
                </a:solidFill>
              </a:rPr>
              <a:t>~ 10 </a:t>
            </a:r>
            <a:r>
              <a:rPr lang="en-US" sz="2400" b="0" dirty="0" smtClean="0">
                <a:solidFill>
                  <a:srgbClr val="FFFFFF"/>
                </a:solidFill>
              </a:rPr>
              <a:t> </a:t>
            </a:r>
            <a:r>
              <a:rPr lang="en-US" sz="2400" b="0" dirty="0">
                <a:solidFill>
                  <a:srgbClr val="FFFFFF"/>
                </a:solidFill>
              </a:rPr>
              <a:t>from z=5.7 to </a:t>
            </a:r>
            <a:r>
              <a:rPr lang="en-US" sz="2400" dirty="0" smtClean="0">
                <a:solidFill>
                  <a:srgbClr val="FFFFFF"/>
                </a:solidFill>
              </a:rPr>
              <a:t>7.1</a:t>
            </a:r>
            <a:endParaRPr lang="en-US" sz="2400" b="0" dirty="0" smtClean="0">
              <a:solidFill>
                <a:srgbClr val="FFFFFF"/>
              </a:solidFill>
            </a:endParaRPr>
          </a:p>
          <a:p>
            <a:pPr algn="l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If CSS</a:t>
            </a:r>
            <a:r>
              <a:rPr lang="en-US" sz="2400" b="0" dirty="0" smtClean="0">
                <a:solidFill>
                  <a:srgbClr val="FFFFFF"/>
                </a:solidFill>
              </a:rPr>
              <a:t> </a:t>
            </a:r>
            <a:r>
              <a:rPr lang="en-US" sz="2400" b="0" dirty="0">
                <a:solidFill>
                  <a:srgbClr val="FFFFFF"/>
                </a:solidFill>
              </a:rPr>
              <a:t>=</a:t>
            </a:r>
            <a:r>
              <a:rPr lang="en-US" sz="2400" b="0" dirty="0" smtClean="0">
                <a:solidFill>
                  <a:srgbClr val="FFFFFF"/>
                </a:solidFill>
              </a:rPr>
              <a:t>&gt;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F(HI) ≥ 0.1 </a:t>
            </a:r>
            <a:r>
              <a:rPr lang="en-US" sz="2400" dirty="0" smtClean="0">
                <a:solidFill>
                  <a:srgbClr val="FFFFFF"/>
                </a:solidFill>
              </a:rPr>
              <a:t>by z ~ 7.1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37000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5Mpc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0" y="37000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</a:t>
            </a:r>
            <a:r>
              <a:rPr lang="en-US" sz="1600" dirty="0" smtClean="0"/>
              <a:t>Mpc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 bwMode="auto">
          <a:xfrm>
            <a:off x="4343400" y="3558517"/>
            <a:ext cx="304800" cy="327683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291405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Highest redshift quasar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(z=7.1)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5181600"/>
            <a:ext cx="6858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Damped </a:t>
            </a:r>
            <a:r>
              <a:rPr lang="en-US" sz="2400" dirty="0" err="1">
                <a:solidFill>
                  <a:srgbClr val="FFFFFF"/>
                </a:solidFill>
              </a:rPr>
              <a:t>Lya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profile</a:t>
            </a:r>
            <a:r>
              <a:rPr lang="en-US" sz="2400" dirty="0" smtClean="0">
                <a:solidFill>
                  <a:srgbClr val="FFFF00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N(HI) ~ 4x10</a:t>
            </a:r>
            <a:r>
              <a:rPr lang="en-US" sz="2400" baseline="30000" dirty="0" smtClean="0">
                <a:solidFill>
                  <a:schemeClr val="bg1"/>
                </a:solidFill>
              </a:rPr>
              <a:t>20</a:t>
            </a:r>
            <a:r>
              <a:rPr lang="en-US" sz="2400" dirty="0" smtClean="0">
                <a:solidFill>
                  <a:schemeClr val="bg1"/>
                </a:solidFill>
              </a:rPr>
              <a:t> cm</a:t>
            </a:r>
            <a:r>
              <a:rPr lang="en-US" sz="2400" baseline="30000" dirty="0" smtClean="0">
                <a:solidFill>
                  <a:schemeClr val="bg1"/>
                </a:solidFill>
              </a:rPr>
              <a:t>-2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Substantially neutral IGM: </a:t>
            </a:r>
            <a:r>
              <a:rPr lang="en-US" sz="2400" dirty="0" smtClean="0">
                <a:solidFill>
                  <a:srgbClr val="FFFF00"/>
                </a:solidFill>
              </a:rPr>
              <a:t>F(HI) &gt; 0.1 </a:t>
            </a:r>
            <a:r>
              <a:rPr lang="en-US" sz="2400" dirty="0" smtClean="0">
                <a:solidFill>
                  <a:schemeClr val="bg1"/>
                </a:solidFill>
              </a:rPr>
              <a:t>at 2Mpc distance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[or galaxy at 2.6Mpc; probability ~ 5%)]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 Shot 2013-11-25 at 2.4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5954"/>
            <a:ext cx="6324600" cy="4677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715000" y="533400"/>
            <a:ext cx="2667000" cy="457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68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Simcoe ea. 2012</a:t>
            </a:r>
          </a:p>
          <a:p>
            <a:r>
              <a:rPr lang="en-US" sz="1800" dirty="0" smtClean="0"/>
              <a:t>(Bolton </a:t>
            </a:r>
            <a:r>
              <a:rPr lang="en-US" sz="1800" dirty="0" err="1" smtClean="0"/>
              <a:t>ea</a:t>
            </a:r>
            <a:r>
              <a:rPr lang="en-US" sz="1800" dirty="0" smtClean="0"/>
              <a:t>; </a:t>
            </a:r>
            <a:r>
              <a:rPr lang="en-US" sz="1800" dirty="0" err="1" smtClean="0"/>
              <a:t>Mortlock</a:t>
            </a:r>
            <a:r>
              <a:rPr lang="en-US" sz="1800" dirty="0" smtClean="0"/>
              <a:t> </a:t>
            </a:r>
            <a:r>
              <a:rPr lang="en-US" sz="1800" dirty="0" err="1" smtClean="0"/>
              <a:t>ea</a:t>
            </a:r>
            <a:r>
              <a:rPr lang="en-US" sz="1800" dirty="0" smtClean="0"/>
              <a:t>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8372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7-11 at 9.4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271"/>
            <a:ext cx="3416300" cy="2458529"/>
          </a:xfrm>
          <a:prstGeom prst="rect">
            <a:avLst/>
          </a:prstGeom>
        </p:spPr>
      </p:pic>
      <p:pic>
        <p:nvPicPr>
          <p:cNvPr id="4" name="Picture 3" descr="Screen Shot 2013-07-11 at 9.41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7634"/>
            <a:ext cx="3352800" cy="2441466"/>
          </a:xfrm>
          <a:prstGeom prst="rect">
            <a:avLst/>
          </a:prstGeom>
        </p:spPr>
      </p:pic>
      <p:pic>
        <p:nvPicPr>
          <p:cNvPr id="5" name="Picture 4" descr="Screen Shot 2013-07-11 at 9.40.4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500117"/>
            <a:ext cx="2700463" cy="2471683"/>
          </a:xfrm>
          <a:prstGeom prst="rect">
            <a:avLst/>
          </a:prstGeom>
        </p:spPr>
      </p:pic>
      <p:pic>
        <p:nvPicPr>
          <p:cNvPr id="6" name="Picture 5" descr="Screen Shot 2013-07-11 at 9.50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042557"/>
            <a:ext cx="4343400" cy="2139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Highly Heterogeneous </a:t>
            </a:r>
            <a:r>
              <a:rPr lang="en-US" sz="2800" dirty="0" err="1" smtClean="0">
                <a:solidFill>
                  <a:schemeClr val="bg1"/>
                </a:solidFill>
              </a:rPr>
              <a:t>metalicities</a:t>
            </a:r>
            <a:r>
              <a:rPr lang="en-US" sz="2800" dirty="0" smtClean="0">
                <a:solidFill>
                  <a:schemeClr val="bg1"/>
                </a:solidFill>
              </a:rPr>
              <a:t>: galaxy vs. IGM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133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Simcoe ea.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3440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Venemans</a:t>
            </a:r>
            <a:r>
              <a:rPr lang="en-US" sz="1800" dirty="0" smtClean="0"/>
              <a:t> ea.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352800"/>
            <a:ext cx="42672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[CII] + Dust detection of host galaxy =&gt; enriched ISM, but,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Very low </a:t>
            </a:r>
            <a:r>
              <a:rPr lang="en-US" sz="2400" dirty="0" err="1" smtClean="0">
                <a:solidFill>
                  <a:srgbClr val="FFFFFF"/>
                </a:solidFill>
              </a:rPr>
              <a:t>metalicity</a:t>
            </a:r>
            <a:r>
              <a:rPr lang="en-US" sz="2400" dirty="0" smtClean="0">
                <a:solidFill>
                  <a:srgbClr val="FFFFFF"/>
                </a:solidFill>
              </a:rPr>
              <a:t> of IGM just 2 </a:t>
            </a:r>
            <a:r>
              <a:rPr lang="en-US" sz="2400" dirty="0" err="1" smtClean="0">
                <a:solidFill>
                  <a:srgbClr val="FFFFFF"/>
                </a:solidFill>
              </a:rPr>
              <a:t>Mpc</a:t>
            </a:r>
            <a:r>
              <a:rPr lang="en-US" sz="2400" dirty="0" smtClean="0">
                <a:solidFill>
                  <a:srgbClr val="FFFFFF"/>
                </a:solidFill>
              </a:rPr>
              <a:t> away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4864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Intermittency: Large variations expected during epoch of first galaxy formation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EA5A1A"/>
                </a:solidFill>
              </a:rPr>
              <a:t>Z</a:t>
            </a:r>
            <a:r>
              <a:rPr lang="en-US" sz="1800" b="1" dirty="0" smtClean="0">
                <a:solidFill>
                  <a:srgbClr val="EA5A1A"/>
                </a:solidFill>
              </a:rPr>
              <a:t>/H &lt; -4</a:t>
            </a:r>
            <a:endParaRPr lang="en-US" sz="1800" b="1" dirty="0">
              <a:solidFill>
                <a:srgbClr val="EA5A1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3429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[CII] 158um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0590908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5 at 2.0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41301"/>
            <a:ext cx="4935054" cy="4711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5339715"/>
            <a:ext cx="8077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QNZ + DLA =&gt; rapid rise in F(HI) z~6 to 7 (10</a:t>
            </a:r>
            <a:r>
              <a:rPr lang="en-US" sz="2400" baseline="30000" dirty="0" smtClean="0">
                <a:solidFill>
                  <a:schemeClr val="bg1"/>
                </a:solidFill>
              </a:rPr>
              <a:t>-4 </a:t>
            </a:r>
            <a:r>
              <a:rPr lang="en-US" sz="2400" dirty="0" smtClean="0">
                <a:solidFill>
                  <a:schemeClr val="bg1"/>
                </a:solidFill>
              </a:rPr>
              <a:t>to &gt; 0.1)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Challenge: based (mostly) on one z&gt;7 quasar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848100" y="2514600"/>
            <a:ext cx="609600" cy="609600"/>
          </a:xfrm>
          <a:prstGeom prst="ellipse">
            <a:avLst/>
          </a:prstGeom>
          <a:noFill/>
          <a:ln w="19050" cap="flat" cmpd="sng" algn="ctr">
            <a:solidFill>
              <a:srgbClr val="F4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F40090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9277" y="1056662"/>
            <a:ext cx="1114323" cy="48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HI_vol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7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1462" y="838200"/>
            <a:ext cx="3919538" cy="2598216"/>
            <a:chOff x="5461000" y="1981200"/>
            <a:chExt cx="3690938" cy="2895600"/>
          </a:xfrm>
        </p:grpSpPr>
        <p:pic>
          <p:nvPicPr>
            <p:cNvPr id="50177" name="Picture 3" descr="Screen Shot 2012-12-07 at 2.47.15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000" y="1981200"/>
              <a:ext cx="3690938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2" name="TextBox 7"/>
            <p:cNvSpPr txBox="1">
              <a:spLocks noChangeArrowheads="1"/>
            </p:cNvSpPr>
            <p:nvPr/>
          </p:nvSpPr>
          <p:spPr bwMode="auto">
            <a:xfrm>
              <a:off x="7315200" y="2133600"/>
              <a:ext cx="1752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Wingdings" charset="0"/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/>
                <a:t>z=7.1 quasar</a:t>
              </a:r>
            </a:p>
          </p:txBody>
        </p:sp>
      </p:grpSp>
      <p:pic>
        <p:nvPicPr>
          <p:cNvPr id="6" name="Picture 5" descr="Screen Shot 2013-10-22 at 3.49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69007"/>
            <a:ext cx="4572000" cy="2087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609707"/>
            <a:ext cx="8001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Neutral IGM attenuates </a:t>
            </a:r>
            <a:r>
              <a:rPr lang="en-US" sz="2400" dirty="0" err="1" smtClean="0">
                <a:solidFill>
                  <a:schemeClr val="bg1"/>
                </a:solidFill>
              </a:rPr>
              <a:t>Lya</a:t>
            </a:r>
            <a:r>
              <a:rPr lang="en-US" sz="2400" dirty="0" smtClean="0">
                <a:solidFill>
                  <a:schemeClr val="bg1"/>
                </a:solidFill>
              </a:rPr>
              <a:t> emission from early galaxies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Search for decrease in: 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Number of </a:t>
            </a:r>
            <a:r>
              <a:rPr lang="en-US" sz="2400" dirty="0" err="1" smtClean="0">
                <a:solidFill>
                  <a:schemeClr val="bg1"/>
                </a:solidFill>
              </a:rPr>
              <a:t>Lya</a:t>
            </a:r>
            <a:r>
              <a:rPr lang="en-US" sz="2400" dirty="0" smtClean="0">
                <a:solidFill>
                  <a:schemeClr val="bg1"/>
                </a:solidFill>
              </a:rPr>
              <a:t> emitting galaxies at z&gt;6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Equiv. Width of </a:t>
            </a:r>
            <a:r>
              <a:rPr lang="en-US" sz="2400" dirty="0" err="1" smtClean="0">
                <a:solidFill>
                  <a:schemeClr val="bg1"/>
                </a:solidFill>
              </a:rPr>
              <a:t>Lya</a:t>
            </a:r>
            <a:r>
              <a:rPr lang="en-US" sz="2400" dirty="0" smtClean="0">
                <a:solidFill>
                  <a:schemeClr val="bg1"/>
                </a:solidFill>
              </a:rPr>
              <a:t> for LBG candidates at z &gt; 6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4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Galaxy demographics: effects of IGM on apparent galaxy counts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055106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Lya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6248400" y="1265882"/>
            <a:ext cx="1041400" cy="232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02140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Typical z~5 to 6 galaxy</a:t>
            </a:r>
          </a:p>
          <a:p>
            <a:r>
              <a:rPr lang="en-US" sz="1800" dirty="0" smtClean="0"/>
              <a:t>(Stark </a:t>
            </a:r>
            <a:r>
              <a:rPr lang="en-US" sz="1800" dirty="0" err="1" smtClean="0"/>
              <a:t>ea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1054223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84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103504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NB survey Cosmos + Goods North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Space density of LAEs decreases faster from z=6 to 7 than expected from galaxy evolution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Expected 65, detected </a:t>
            </a:r>
            <a:r>
              <a:rPr lang="en-US" dirty="0" smtClean="0">
                <a:solidFill>
                  <a:schemeClr val="bg1"/>
                </a:solidFill>
              </a:rPr>
              <a:t>7 </a:t>
            </a:r>
            <a:r>
              <a:rPr lang="en-US" dirty="0">
                <a:solidFill>
                  <a:schemeClr val="bg1"/>
                </a:solidFill>
              </a:rPr>
              <a:t>at z=7.3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Modeling </a:t>
            </a:r>
            <a:r>
              <a:rPr lang="en-US" dirty="0">
                <a:solidFill>
                  <a:schemeClr val="bg1"/>
                </a:solidFill>
              </a:rPr>
              <a:t>attenuation by  partially neutral IGM =&gt; 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FF00"/>
                </a:solidFill>
              </a:rPr>
              <a:t>F(HI) ~ 0.5  at z ~ 7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3403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Galaxy demographics: Lyα emitters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Shot 2014-04-30 at 8.43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24" y="-12700"/>
            <a:ext cx="4666876" cy="4007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8800" y="303558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Konno </a:t>
            </a:r>
            <a:r>
              <a:rPr lang="en-US" sz="1600" dirty="0" err="1" smtClean="0"/>
              <a:t>ea</a:t>
            </a:r>
            <a:r>
              <a:rPr lang="en-US" sz="1600" dirty="0" smtClean="0"/>
              <a:t> 2014</a:t>
            </a:r>
            <a:endParaRPr lang="en-US" sz="1600" dirty="0"/>
          </a:p>
        </p:txBody>
      </p:sp>
      <p:pic>
        <p:nvPicPr>
          <p:cNvPr id="2" name="Picture 1" descr="Screen Shot 2014-06-03 at 4.55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24400"/>
            <a:ext cx="8890000" cy="114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943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z</a:t>
            </a:r>
            <a:r>
              <a:rPr lang="en-US" baseline="-25000" dirty="0" err="1" smtClean="0">
                <a:solidFill>
                  <a:srgbClr val="FFFFFF"/>
                </a:solidFill>
              </a:rPr>
              <a:t>lya</a:t>
            </a:r>
            <a:r>
              <a:rPr lang="en-US" dirty="0" smtClean="0">
                <a:solidFill>
                  <a:srgbClr val="FFFFFF"/>
                </a:solidFill>
              </a:rPr>
              <a:t> = 7.3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 descr="Screen Shot 2014-06-03 at 4.57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30700"/>
            <a:ext cx="88900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97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618327"/>
            <a:ext cx="3124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LBGs: dramatic drop in EW </a:t>
            </a:r>
            <a:r>
              <a:rPr lang="en-US" sz="2400" dirty="0" err="1" smtClean="0">
                <a:solidFill>
                  <a:schemeClr val="bg1"/>
                </a:solidFill>
              </a:rPr>
              <a:t>Lya</a:t>
            </a:r>
            <a:r>
              <a:rPr lang="en-US" sz="2400" dirty="0" smtClean="0">
                <a:solidFill>
                  <a:schemeClr val="bg1"/>
                </a:solidFill>
              </a:rPr>
              <a:t> at z &gt; 6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F(HI) &gt; 0.3 at z~8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834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Galaxy demographics: effects of IGM on apparent galaxy counts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Strength of </a:t>
            </a:r>
            <a:r>
              <a:rPr lang="en-US" sz="2400" dirty="0" err="1" smtClean="0">
                <a:solidFill>
                  <a:schemeClr val="bg1"/>
                </a:solidFill>
              </a:rPr>
              <a:t>Lya</a:t>
            </a:r>
            <a:r>
              <a:rPr lang="en-US" sz="2400" dirty="0" smtClean="0">
                <a:solidFill>
                  <a:schemeClr val="bg1"/>
                </a:solidFill>
              </a:rPr>
              <a:t> from LBGs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5200" y="1295400"/>
            <a:ext cx="5562600" cy="4495800"/>
            <a:chOff x="3505200" y="1600200"/>
            <a:chExt cx="5562600" cy="4495800"/>
          </a:xfrm>
        </p:grpSpPr>
        <p:pic>
          <p:nvPicPr>
            <p:cNvPr id="2" name="Picture 1" descr="Screen Shot 2014-05-26 at 10.51.42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0" y="2362200"/>
              <a:ext cx="457200" cy="2984500"/>
            </a:xfrm>
            <a:prstGeom prst="rect">
              <a:avLst/>
            </a:prstGeom>
          </p:spPr>
        </p:pic>
        <p:pic>
          <p:nvPicPr>
            <p:cNvPr id="5" name="Picture 4" descr="Screen Shot 2014-05-26 at 10.51.36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1600200"/>
              <a:ext cx="5105400" cy="44958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53000" y="579749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Tilvi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2014; </a:t>
            </a:r>
            <a:r>
              <a:rPr lang="en-US" dirty="0" err="1" smtClean="0">
                <a:solidFill>
                  <a:schemeClr val="bg1"/>
                </a:solidFill>
              </a:rPr>
              <a:t>Treu</a:t>
            </a:r>
            <a:r>
              <a:rPr lang="en-US" dirty="0" smtClean="0">
                <a:solidFill>
                  <a:schemeClr val="bg1"/>
                </a:solidFill>
              </a:rPr>
              <a:t> et al. 2013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7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25 at 2.0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5029200" cy="4801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" y="5257800"/>
            <a:ext cx="81534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Galaxy demographics suggests possibly 50% neutral at z~7!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Challenge: separating galaxy evolution from IGM effects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1038405"/>
            <a:ext cx="1114323" cy="48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HI_vol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4597400" y="2247900"/>
            <a:ext cx="0" cy="2286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4330700" y="2095500"/>
            <a:ext cx="5334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746500" y="1765300"/>
            <a:ext cx="5334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7400" y="2628900"/>
            <a:ext cx="73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LBGs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1447800"/>
            <a:ext cx="73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LAEs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73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25 at 2.0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4953000" cy="4728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091261"/>
            <a:ext cx="7620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Amazing progress (paradigm shift): rapid increase in neutral fraction from z~6 to 7 (10</a:t>
            </a:r>
            <a:r>
              <a:rPr lang="en-US" baseline="30000" dirty="0" smtClean="0">
                <a:solidFill>
                  <a:srgbClr val="FFFFFF"/>
                </a:solidFill>
              </a:rPr>
              <a:t>-4 </a:t>
            </a:r>
            <a:r>
              <a:rPr lang="en-US" dirty="0" smtClean="0">
                <a:solidFill>
                  <a:srgbClr val="FFFFFF"/>
                </a:solidFill>
              </a:rPr>
              <a:t>to 0.5) = ‘cosmic phase transition’? 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All values have systematic uncertainties: suggestive but not compelling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=&gt; Need new means to probe neutral IGM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0790" y="392668"/>
            <a:ext cx="75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dirty="0" smtClean="0"/>
              <a:t>Gyr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55600"/>
            <a:ext cx="108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0.5Gyr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420469"/>
            <a:ext cx="150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Robertson ea. 2013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056662"/>
            <a:ext cx="1114323" cy="48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HI_vol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559300" y="2235200"/>
            <a:ext cx="0" cy="2286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687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1-25 at 2.05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4953000" cy="4728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155049"/>
            <a:ext cx="7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FFFF"/>
                </a:solidFill>
              </a:rPr>
              <a:t>Reconciling with CMB pol: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tail of SF to high z driving 10% neutral fraction to z ~ 12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consistent with old galaxies (&gt; 1Gyr) at z &gt; 3 =&gt; </a:t>
            </a:r>
            <a:r>
              <a:rPr lang="en-US" dirty="0" err="1" smtClean="0">
                <a:solidFill>
                  <a:srgbClr val="FFFFFF"/>
                </a:solidFill>
              </a:rPr>
              <a:t>z</a:t>
            </a:r>
            <a:r>
              <a:rPr lang="en-US" baseline="-25000" dirty="0" err="1" smtClean="0">
                <a:solidFill>
                  <a:srgbClr val="FFFFFF"/>
                </a:solidFill>
              </a:rPr>
              <a:t>form</a:t>
            </a:r>
            <a:r>
              <a:rPr lang="en-US" dirty="0" smtClean="0">
                <a:solidFill>
                  <a:srgbClr val="FFFFFF"/>
                </a:solidFill>
              </a:rPr>
              <a:t> &gt;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0790" y="392668"/>
            <a:ext cx="75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  <a:r>
              <a:rPr lang="en-US" sz="1800" dirty="0" smtClean="0"/>
              <a:t>Gyr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55600"/>
            <a:ext cx="108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0.5Gyr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420469"/>
            <a:ext cx="150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Robertson ea. 2013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056662"/>
            <a:ext cx="1114323" cy="48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HI_vol</a:t>
            </a:r>
            <a:endParaRPr lang="en-US" sz="2800" baseline="-250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559300" y="2235200"/>
            <a:ext cx="0" cy="2286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67598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ck_c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13283"/>
            <a:ext cx="4878010" cy="2458517"/>
          </a:xfrm>
          <a:prstGeom prst="rect">
            <a:avLst/>
          </a:prstGeom>
        </p:spPr>
      </p:pic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21" name="Line 5"/>
          <p:cNvSpPr>
            <a:spLocks noChangeShapeType="1"/>
          </p:cNvSpPr>
          <p:nvPr/>
        </p:nvSpPr>
        <p:spPr bwMode="auto">
          <a:xfrm flipH="1" flipV="1">
            <a:off x="2971800" y="685800"/>
            <a:ext cx="2209800" cy="585787"/>
          </a:xfrm>
          <a:prstGeom prst="lin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495800" y="3200400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mprint of primordial structure from the Big Bang: seeds of galaxy formation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441811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Recombination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Early structure formation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8220" y="119583"/>
            <a:ext cx="508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Cosmic microwave background radiation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270px-Planck_satelli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84" y="4012354"/>
            <a:ext cx="2931016" cy="2312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0400" y="5943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Planck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G_8401.JPG"/>
          <p:cNvPicPr>
            <a:picLocks noChangeAspect="1"/>
          </p:cNvPicPr>
          <p:nvPr/>
        </p:nvPicPr>
        <p:blipFill>
          <a:blip r:embed="rId3">
            <a:lum bright="-31000"/>
          </a:blip>
          <a:stretch>
            <a:fillRect/>
          </a:stretch>
        </p:blipFill>
        <p:spPr>
          <a:xfrm>
            <a:off x="2078" y="0"/>
            <a:ext cx="9139844" cy="68580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141982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Cosmic </a:t>
            </a:r>
            <a:r>
              <a:rPr lang="en-US" sz="3200" dirty="0" err="1" smtClean="0">
                <a:solidFill>
                  <a:schemeClr val="bg1"/>
                </a:solidFill>
              </a:rPr>
              <a:t>Reionization</a:t>
            </a:r>
            <a:r>
              <a:rPr lang="en-US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smtClean="0">
                <a:solidFill>
                  <a:srgbClr val="FFFFFF"/>
                </a:solidFill>
              </a:rPr>
              <a:t>last </a:t>
            </a:r>
            <a:r>
              <a:rPr lang="en-US" sz="3200" dirty="0">
                <a:solidFill>
                  <a:srgbClr val="FFFFFF"/>
                </a:solidFill>
              </a:rPr>
              <a:t>frontier in studies of large scale structure formation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478" y="1319510"/>
            <a:ext cx="891332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1</a:t>
            </a:r>
            <a:r>
              <a:rPr lang="en-US" sz="2800" baseline="30000" dirty="0" smtClean="0">
                <a:solidFill>
                  <a:srgbClr val="FFFFFF"/>
                </a:solidFill>
              </a:rPr>
              <a:t>st</a:t>
            </a:r>
            <a:r>
              <a:rPr lang="en-US" sz="2800" dirty="0" smtClean="0">
                <a:solidFill>
                  <a:srgbClr val="FFFFFF"/>
                </a:solidFill>
              </a:rPr>
              <a:t> insights (</a:t>
            </a:r>
            <a:r>
              <a:rPr lang="en-US" sz="2800" dirty="0" err="1" smtClean="0">
                <a:solidFill>
                  <a:srgbClr val="FFFFFF"/>
                </a:solidFill>
              </a:rPr>
              <a:t>Lya</a:t>
            </a:r>
            <a:r>
              <a:rPr lang="en-US" sz="2800" dirty="0" smtClean="0">
                <a:solidFill>
                  <a:srgbClr val="FFFFFF"/>
                </a:solidFill>
              </a:rPr>
              <a:t>: GP and related) =&gt; ‘cosmic phase transition’ F</a:t>
            </a:r>
            <a:r>
              <a:rPr lang="en-US" sz="2800" baseline="-25000" dirty="0" smtClean="0">
                <a:solidFill>
                  <a:srgbClr val="FFFFFF"/>
                </a:solidFill>
              </a:rPr>
              <a:t>HI</a:t>
            </a:r>
            <a:r>
              <a:rPr lang="en-US" sz="2800" dirty="0" smtClean="0">
                <a:solidFill>
                  <a:srgbClr val="FFFFFF"/>
                </a:solidFill>
              </a:rPr>
              <a:t> ~ 10</a:t>
            </a:r>
            <a:r>
              <a:rPr lang="en-US" sz="2800" baseline="30000" dirty="0" smtClean="0">
                <a:solidFill>
                  <a:srgbClr val="FFFFFF"/>
                </a:solidFill>
              </a:rPr>
              <a:t>-5 </a:t>
            </a:r>
            <a:r>
              <a:rPr lang="en-US" sz="2800" dirty="0" smtClean="0">
                <a:solidFill>
                  <a:srgbClr val="FFFFFF"/>
                </a:solidFill>
              </a:rPr>
              <a:t>to 0.5 from z=5 to 7?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All measurements</a:t>
            </a:r>
          </a:p>
          <a:p>
            <a:pPr marL="914400" lvl="1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Highly model dependent</a:t>
            </a:r>
          </a:p>
          <a:p>
            <a:pPr marL="914400" lvl="1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Low F(HI) probes</a:t>
            </a:r>
          </a:p>
          <a:p>
            <a:pPr marL="914400" lvl="1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Wide scatter, mostly limits</a:t>
            </a:r>
          </a:p>
          <a:p>
            <a:pPr marL="914400" lvl="1" indent="-457200"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FFFFFF"/>
                </a:solidFill>
              </a:rPr>
              <a:t>CMB pol ‘kluge’?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pic>
        <p:nvPicPr>
          <p:cNvPr id="3" name="Picture 3" descr="06_w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3657600"/>
            <a:ext cx="443839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00600" y="3181290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HST, VLT, VLA…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3200400" y="4724400"/>
            <a:ext cx="2819400" cy="609600"/>
          </a:xfrm>
          <a:prstGeom prst="line">
            <a:avLst/>
          </a:prstGeom>
          <a:noFill/>
          <a:ln w="28575">
            <a:solidFill>
              <a:srgbClr val="E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105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Late structure formation Realm of the Galaxies</a:t>
            </a:r>
            <a:endParaRPr lang="en-US" sz="2400" dirty="0"/>
          </a:p>
        </p:txBody>
      </p:sp>
      <p:pic>
        <p:nvPicPr>
          <p:cNvPr id="7" name="Picture 6" descr="vlaTelescope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04800"/>
            <a:ext cx="4464050" cy="2819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0-03-22 at 11.08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854"/>
            <a:ext cx="4059621" cy="68580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42925" y="2971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Cosmic </a:t>
            </a:r>
            <a:r>
              <a:rPr lang="en-US" sz="2400" dirty="0" err="1">
                <a:solidFill>
                  <a:schemeClr val="bg1"/>
                </a:solidFill>
              </a:rPr>
              <a:t>Reionization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124325" y="2398217"/>
            <a:ext cx="46386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Last </a:t>
            </a:r>
            <a:r>
              <a:rPr lang="en-US" dirty="0">
                <a:solidFill>
                  <a:schemeClr val="bg1"/>
                </a:solidFill>
              </a:rPr>
              <a:t>phase of </a:t>
            </a:r>
            <a:r>
              <a:rPr lang="en-US" dirty="0" smtClean="0">
                <a:solidFill>
                  <a:schemeClr val="bg1"/>
                </a:solidFill>
              </a:rPr>
              <a:t>cosmic evolution </a:t>
            </a:r>
            <a:r>
              <a:rPr lang="en-US" dirty="0">
                <a:solidFill>
                  <a:schemeClr val="bg1"/>
                </a:solidFill>
              </a:rPr>
              <a:t>to be </a:t>
            </a:r>
            <a:r>
              <a:rPr lang="en-US" dirty="0" smtClean="0">
                <a:solidFill>
                  <a:schemeClr val="bg1"/>
                </a:solidFill>
              </a:rPr>
              <a:t>tested and explored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Cosmological benchmark: formation of first galaxies and quasars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Focus on key diagnostic: Evolution of the neutral IGM through </a:t>
            </a:r>
            <a:r>
              <a:rPr lang="en-US" dirty="0" err="1" smtClean="0">
                <a:solidFill>
                  <a:schemeClr val="bg1"/>
                </a:solidFill>
              </a:rPr>
              <a:t>reionization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When?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How fast? </a:t>
            </a:r>
          </a:p>
          <a:p>
            <a:pPr lvl="1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HI 21cm signal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127629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Dark ages</a:t>
            </a:r>
          </a:p>
        </p:txBody>
      </p:sp>
      <p:pic>
        <p:nvPicPr>
          <p:cNvPr id="10" name="Picture 9" descr="terra_incognita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82165"/>
            <a:ext cx="2386351" cy="210383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9448800" y="38862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343400" y="188893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Universum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incognitus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frit_REI1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60700" y="1143000"/>
            <a:ext cx="5626100" cy="4419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rot="5400000" flipH="1" flipV="1">
            <a:off x="2058192" y="3275809"/>
            <a:ext cx="2286005" cy="15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200400" y="2895600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10cMpc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10668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F(HI) from </a:t>
            </a:r>
            <a:r>
              <a:rPr lang="en-US" dirty="0" err="1" smtClean="0"/>
              <a:t>z</a:t>
            </a:r>
            <a:r>
              <a:rPr lang="en-US" dirty="0" smtClean="0"/>
              <a:t>=20 to 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387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Numerical simulation of the evolution of the IGM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00" y="1511856"/>
            <a:ext cx="2908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Three phases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Dark Ages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Isolated bubbles (slow)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Percolation (bubble overlap, fast): ‘cosmic phase transition’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23000" y="571500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(</a:t>
            </a:r>
            <a:r>
              <a:rPr lang="en-US" sz="1800" dirty="0" err="1">
                <a:solidFill>
                  <a:schemeClr val="bg1"/>
                </a:solidFill>
              </a:rPr>
              <a:t>Gnedin</a:t>
            </a:r>
            <a:r>
              <a:rPr lang="en-US" sz="1800" dirty="0">
                <a:solidFill>
                  <a:schemeClr val="bg1"/>
                </a:solidFill>
              </a:rPr>
              <a:t> &amp; Fan 2006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977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862263" y="2133600"/>
            <a:ext cx="247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b="0">
                <a:solidFill>
                  <a:srgbClr val="008000"/>
                </a:solidFill>
                <a:cs typeface="Times New Roman" charset="0"/>
              </a:rPr>
              <a:t> 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8900" y="265093"/>
            <a:ext cx="502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0" dirty="0" smtClean="0"/>
              <a:t>Dust and cool gas </a:t>
            </a:r>
            <a:r>
              <a:rPr lang="en-US" sz="2800" b="0" dirty="0"/>
              <a:t>at z~6:  Quasar host galaxies at </a:t>
            </a:r>
            <a:r>
              <a:rPr lang="en-US" sz="2800" b="0" dirty="0" err="1"/>
              <a:t>t</a:t>
            </a:r>
            <a:r>
              <a:rPr lang="en-US" sz="2800" b="0" baseline="-25000" dirty="0" err="1"/>
              <a:t>univ</a:t>
            </a:r>
            <a:r>
              <a:rPr lang="en-US" sz="2800" b="0" dirty="0"/>
              <a:t>&lt;1Gyr </a:t>
            </a:r>
            <a:r>
              <a:rPr lang="en-US" sz="2800" b="0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76200" y="1676400"/>
            <a:ext cx="62484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0" dirty="0"/>
              <a:t>Why quasars?</a:t>
            </a:r>
          </a:p>
          <a:p>
            <a:pPr algn="l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b="0" dirty="0"/>
              <a:t> Rapidly increasing samples: </a:t>
            </a:r>
            <a:endParaRPr lang="en-US" sz="1600" b="0" dirty="0"/>
          </a:p>
          <a:p>
            <a:pPr algn="l" eaLnBrk="1" hangingPunct="1">
              <a:spcBef>
                <a:spcPct val="20000"/>
              </a:spcBef>
              <a:buFontTx/>
              <a:buNone/>
            </a:pPr>
            <a:r>
              <a:rPr lang="en-US" sz="2000" b="0" dirty="0"/>
              <a:t> z&gt;4:  </a:t>
            </a:r>
            <a:r>
              <a:rPr lang="en-US" sz="2000" b="0" dirty="0" smtClean="0"/>
              <a:t>thousands</a:t>
            </a:r>
            <a:endParaRPr lang="en-US" sz="2000" b="0" dirty="0"/>
          </a:p>
          <a:p>
            <a:pPr algn="l" eaLnBrk="1" hangingPunct="1">
              <a:spcBef>
                <a:spcPct val="20000"/>
              </a:spcBef>
              <a:buFontTx/>
              <a:buNone/>
            </a:pPr>
            <a:r>
              <a:rPr lang="en-US" sz="2000" b="0" dirty="0"/>
              <a:t> z&gt;5:  </a:t>
            </a:r>
            <a:r>
              <a:rPr lang="en-US" sz="2000" b="0" dirty="0" smtClean="0"/>
              <a:t>hundreds</a:t>
            </a:r>
            <a:endParaRPr lang="en-US" sz="2000" b="0" dirty="0"/>
          </a:p>
          <a:p>
            <a:pPr algn="l" eaLnBrk="1" hangingPunct="1">
              <a:spcBef>
                <a:spcPct val="20000"/>
              </a:spcBef>
              <a:buFontTx/>
              <a:buNone/>
            </a:pPr>
            <a:r>
              <a:rPr lang="en-US" sz="2000" b="0" dirty="0"/>
              <a:t> z&gt;6:  </a:t>
            </a:r>
            <a:r>
              <a:rPr lang="en-US" sz="2000" b="0" dirty="0" smtClean="0"/>
              <a:t>tens</a:t>
            </a:r>
            <a:endParaRPr lang="en-US" sz="2000" b="0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b="0" dirty="0"/>
              <a:t> Spectroscopic redshifts</a:t>
            </a:r>
          </a:p>
          <a:p>
            <a:pPr algn="l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b="0" dirty="0"/>
              <a:t> Extreme (massive) systems: </a:t>
            </a:r>
            <a:endParaRPr lang="en-US" b="0" dirty="0" smtClean="0"/>
          </a:p>
          <a:p>
            <a:pPr algn="l" eaLnBrk="1" hangingPunct="1">
              <a:spcBef>
                <a:spcPct val="50000"/>
              </a:spcBef>
            </a:pPr>
            <a:r>
              <a:rPr lang="en-US" b="0" dirty="0" err="1" smtClean="0"/>
              <a:t>L</a:t>
            </a:r>
            <a:r>
              <a:rPr lang="en-US" b="0" baseline="-25000" dirty="0" err="1" smtClean="0"/>
              <a:t>bol</a:t>
            </a:r>
            <a:r>
              <a:rPr lang="en-US" b="0" dirty="0" smtClean="0"/>
              <a:t> </a:t>
            </a:r>
            <a:r>
              <a:rPr lang="en-US" b="0" dirty="0"/>
              <a:t>~10</a:t>
            </a:r>
            <a:r>
              <a:rPr lang="en-US" b="0" baseline="30000" dirty="0"/>
              <a:t>14 </a:t>
            </a:r>
            <a:r>
              <a:rPr lang="en-US" b="0" dirty="0"/>
              <a:t>L</a:t>
            </a:r>
            <a:r>
              <a:rPr lang="en-US" b="0" baseline="-25000" dirty="0"/>
              <a:t>o</a:t>
            </a:r>
            <a:r>
              <a:rPr lang="en-US" b="0" dirty="0"/>
              <a:t>=&gt; M</a:t>
            </a:r>
            <a:r>
              <a:rPr lang="en-US" b="0" baseline="-25000" dirty="0"/>
              <a:t>BH</a:t>
            </a:r>
            <a:r>
              <a:rPr lang="en-US" b="0" dirty="0"/>
              <a:t>~ 10</a:t>
            </a:r>
            <a:r>
              <a:rPr lang="en-US" b="0" baseline="30000" dirty="0"/>
              <a:t>9 </a:t>
            </a:r>
            <a:r>
              <a:rPr lang="en-US" b="0" dirty="0"/>
              <a:t>M</a:t>
            </a:r>
            <a:r>
              <a:rPr lang="en-US" b="0" baseline="-25000" dirty="0"/>
              <a:t>o </a:t>
            </a:r>
            <a:r>
              <a:rPr lang="en-US" b="0" dirty="0"/>
              <a:t>=&gt; </a:t>
            </a:r>
            <a:r>
              <a:rPr lang="en-US" b="0" dirty="0" err="1"/>
              <a:t>M</a:t>
            </a:r>
            <a:r>
              <a:rPr lang="en-US" sz="2000" b="0" baseline="-25000" dirty="0" err="1">
                <a:solidFill>
                  <a:schemeClr val="tx2"/>
                </a:solidFill>
              </a:rPr>
              <a:t>bulge</a:t>
            </a:r>
            <a:r>
              <a:rPr lang="en-US" sz="2000" b="0" dirty="0">
                <a:solidFill>
                  <a:schemeClr val="tx2"/>
                </a:solidFill>
              </a:rPr>
              <a:t> </a:t>
            </a:r>
            <a:r>
              <a:rPr lang="en-US" b="0" dirty="0">
                <a:solidFill>
                  <a:schemeClr val="tx2"/>
                </a:solidFill>
              </a:rPr>
              <a:t>~ 10</a:t>
            </a:r>
            <a:r>
              <a:rPr lang="en-US" b="0" baseline="30000" dirty="0">
                <a:solidFill>
                  <a:schemeClr val="tx2"/>
                </a:solidFill>
              </a:rPr>
              <a:t>12 </a:t>
            </a:r>
            <a:r>
              <a:rPr lang="en-US" b="0" dirty="0">
                <a:solidFill>
                  <a:schemeClr val="tx2"/>
                </a:solidFill>
              </a:rPr>
              <a:t>M</a:t>
            </a:r>
            <a:r>
              <a:rPr lang="en-US" b="0" baseline="-25000" dirty="0">
                <a:solidFill>
                  <a:schemeClr val="tx2"/>
                </a:solidFill>
              </a:rPr>
              <a:t>o</a:t>
            </a:r>
            <a:r>
              <a:rPr lang="en-US" b="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0485" name="Picture 5" descr="00_509.72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 descr="j1148-3c-on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Line 6"/>
          <p:cNvSpPr>
            <a:spLocks noChangeShapeType="1"/>
          </p:cNvSpPr>
          <p:nvPr/>
        </p:nvSpPr>
        <p:spPr bwMode="auto">
          <a:xfrm flipH="1">
            <a:off x="7786688" y="4168775"/>
            <a:ext cx="290512" cy="4794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7675563" y="3468688"/>
            <a:ext cx="1408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0">
                <a:solidFill>
                  <a:srgbClr val="FFFF00"/>
                </a:solidFill>
              </a:rPr>
              <a:t>1148+5251 z=6.42</a:t>
            </a:r>
            <a:endParaRPr lang="en-US" sz="1800" b="0"/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6689725" y="-76200"/>
            <a:ext cx="245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bg1"/>
                </a:solidFill>
              </a:rPr>
              <a:t>SDSS</a:t>
            </a:r>
          </a:p>
          <a:p>
            <a:pPr eaLnBrk="1" hangingPunct="1"/>
            <a:r>
              <a:rPr lang="en-US" b="0">
                <a:solidFill>
                  <a:schemeClr val="bg1"/>
                </a:solidFill>
              </a:rPr>
              <a:t>Apache Point NM</a:t>
            </a:r>
          </a:p>
        </p:txBody>
      </p:sp>
    </p:spTree>
    <p:extLst>
      <p:ext uri="{BB962C8B-B14F-4D97-AF65-F5344CB8AC3E}">
        <p14:creationId xmlns:p14="http://schemas.microsoft.com/office/powerpoint/2010/main" val="307026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85800"/>
          </a:xfrm>
        </p:spPr>
        <p:txBody>
          <a:bodyPr/>
          <a:lstStyle/>
          <a:p>
            <a:r>
              <a:rPr lang="en-US" sz="2400"/>
              <a:t>Sloan Digital Sky Survey --  Finding the most distant quasars: needles in a haystack</a:t>
            </a:r>
          </a:p>
        </p:txBody>
      </p:sp>
      <p:pic>
        <p:nvPicPr>
          <p:cNvPr id="148483" name="Picture 3" descr="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1768475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4" name="Picture 4" descr="bs00089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1144588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5" name="Picture 5" descr="35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6" name="Picture 6" descr="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4" b="26389"/>
          <a:stretch>
            <a:fillRect/>
          </a:stretch>
        </p:blipFill>
        <p:spPr bwMode="auto">
          <a:xfrm>
            <a:off x="3124200" y="3124200"/>
            <a:ext cx="1257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7" name="Picture 7" descr="ke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2209800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304800" y="5638800"/>
            <a:ext cx="2587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/>
              <a:t>2..Photometric pre-selection: </a:t>
            </a:r>
          </a:p>
          <a:p>
            <a:r>
              <a:rPr lang="en-US" sz="2000">
                <a:solidFill>
                  <a:srgbClr val="FF6600"/>
                </a:solidFill>
              </a:rPr>
              <a:t>~200 objects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365125" y="3490913"/>
            <a:ext cx="2378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1600"/>
              <a:t>SDSS database:</a:t>
            </a:r>
          </a:p>
          <a:p>
            <a:r>
              <a:rPr lang="en-US" sz="1600"/>
              <a:t>     </a:t>
            </a:r>
            <a:r>
              <a:rPr lang="en-US" sz="2000">
                <a:solidFill>
                  <a:srgbClr val="FF6600"/>
                </a:solidFill>
              </a:rPr>
              <a:t>40 million objects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4724400" y="1981200"/>
            <a:ext cx="105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APO 3.5m</a:t>
            </a:r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4419600" y="3429000"/>
            <a:ext cx="1685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8000"/>
                </a:solidFill>
              </a:rPr>
              <a:t>Calar Alto (Spain)</a:t>
            </a:r>
          </a:p>
          <a:p>
            <a:r>
              <a:rPr lang="en-US" sz="1600">
                <a:solidFill>
                  <a:srgbClr val="008000"/>
                </a:solidFill>
              </a:rPr>
              <a:t>3.5m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2895600" y="5638800"/>
            <a:ext cx="2881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3. Photometric and spectroscopic</a:t>
            </a:r>
          </a:p>
          <a:p>
            <a:r>
              <a:rPr lang="en-US" sz="1600"/>
              <a:t>Identification </a:t>
            </a:r>
            <a:r>
              <a:rPr lang="en-US" sz="2000">
                <a:solidFill>
                  <a:srgbClr val="FF6600"/>
                </a:solidFill>
              </a:rPr>
              <a:t>~20 objects</a:t>
            </a:r>
          </a:p>
        </p:txBody>
      </p: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6007322" y="5395913"/>
            <a:ext cx="24554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4. Detailed spectra</a:t>
            </a:r>
          </a:p>
          <a:p>
            <a:r>
              <a:rPr lang="en-US" sz="2000" dirty="0">
                <a:solidFill>
                  <a:srgbClr val="FF6600"/>
                </a:solidFill>
              </a:rPr>
              <a:t>8 new quasars at z~6</a:t>
            </a:r>
          </a:p>
          <a:p>
            <a:r>
              <a:rPr lang="en-US" b="1" dirty="0">
                <a:solidFill>
                  <a:srgbClr val="FF0000"/>
                </a:solidFill>
              </a:rPr>
              <a:t>1 in </a:t>
            </a:r>
            <a:r>
              <a:rPr lang="en-US" b="1" dirty="0" smtClean="0">
                <a:solidFill>
                  <a:srgbClr val="FF0000"/>
                </a:solidFill>
              </a:rPr>
              <a:t>5,000,000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533400" y="4114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 flipV="1">
            <a:off x="2438400" y="5943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 flipV="1">
            <a:off x="5638800" y="5715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400800" y="3048000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66"/>
                </a:solidFill>
              </a:rPr>
              <a:t>Keck (Hawaii) 10m</a:t>
            </a:r>
          </a:p>
        </p:txBody>
      </p:sp>
      <p:pic>
        <p:nvPicPr>
          <p:cNvPr id="148498" name="Picture 18" descr="het_fishey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12350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7161213" y="1146175"/>
            <a:ext cx="17891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cs typeface="Times New Roman" charset="0"/>
              </a:rPr>
              <a:t>Hobby-Eberly (Texas)</a:t>
            </a:r>
          </a:p>
          <a:p>
            <a:pPr algn="ctr"/>
            <a:r>
              <a:rPr lang="en-US" sz="1400">
                <a:solidFill>
                  <a:srgbClr val="FF0000"/>
                </a:solidFill>
                <a:cs typeface="Times New Roman" charset="0"/>
              </a:rPr>
              <a:t> 9.2m</a:t>
            </a:r>
          </a:p>
        </p:txBody>
      </p:sp>
    </p:spTree>
    <p:extLst>
      <p:ext uri="{BB962C8B-B14F-4D97-AF65-F5344CB8AC3E}">
        <p14:creationId xmlns:p14="http://schemas.microsoft.com/office/powerpoint/2010/main" val="3297221465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10471</TotalTime>
  <Words>2309</Words>
  <Application>Microsoft Macintosh PowerPoint</Application>
  <PresentationFormat>On-screen Show (4:3)</PresentationFormat>
  <Paragraphs>339</Paragraphs>
  <Slides>40</Slides>
  <Notes>23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Sloan Digital Sky Survey --  Finding the most distant quasars: needles in a haystack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Carilli</dc:creator>
  <cp:lastModifiedBy>Chris Carilli</cp:lastModifiedBy>
  <cp:revision>408</cp:revision>
  <cp:lastPrinted>2013-11-13T14:50:24Z</cp:lastPrinted>
  <dcterms:created xsi:type="dcterms:W3CDTF">2012-06-06T07:20:10Z</dcterms:created>
  <dcterms:modified xsi:type="dcterms:W3CDTF">2014-06-23T07:40:21Z</dcterms:modified>
</cp:coreProperties>
</file>