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gif" ContentType="image/gif"/>
  <Default Extension="mo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media3.gif" ContentType="video/unknown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781" r:id="rId2"/>
    <p:sldId id="584" r:id="rId3"/>
    <p:sldId id="812" r:id="rId4"/>
    <p:sldId id="813" r:id="rId5"/>
    <p:sldId id="815" r:id="rId6"/>
    <p:sldId id="953" r:id="rId7"/>
    <p:sldId id="1000" r:id="rId8"/>
    <p:sldId id="958" r:id="rId9"/>
    <p:sldId id="788" r:id="rId10"/>
    <p:sldId id="458" r:id="rId11"/>
    <p:sldId id="816" r:id="rId12"/>
    <p:sldId id="977" r:id="rId13"/>
    <p:sldId id="1029" r:id="rId14"/>
    <p:sldId id="739" r:id="rId15"/>
    <p:sldId id="1004" r:id="rId16"/>
    <p:sldId id="1005" r:id="rId17"/>
    <p:sldId id="978" r:id="rId18"/>
    <p:sldId id="995" r:id="rId19"/>
    <p:sldId id="1045" r:id="rId20"/>
    <p:sldId id="1032" r:id="rId21"/>
    <p:sldId id="981" r:id="rId22"/>
    <p:sldId id="1002" r:id="rId23"/>
    <p:sldId id="842" r:id="rId24"/>
    <p:sldId id="1037" r:id="rId25"/>
    <p:sldId id="877" r:id="rId26"/>
    <p:sldId id="954" r:id="rId27"/>
    <p:sldId id="962" r:id="rId28"/>
    <p:sldId id="999" r:id="rId29"/>
    <p:sldId id="1019" r:id="rId30"/>
    <p:sldId id="1020" r:id="rId31"/>
    <p:sldId id="841" r:id="rId32"/>
    <p:sldId id="824" r:id="rId33"/>
    <p:sldId id="1007" r:id="rId34"/>
    <p:sldId id="960" r:id="rId35"/>
    <p:sldId id="823" r:id="rId36"/>
    <p:sldId id="838" r:id="rId37"/>
    <p:sldId id="839" r:id="rId38"/>
    <p:sldId id="825" r:id="rId39"/>
    <p:sldId id="1026" r:id="rId40"/>
    <p:sldId id="944" r:id="rId41"/>
    <p:sldId id="1033" r:id="rId42"/>
    <p:sldId id="945" r:id="rId43"/>
    <p:sldId id="1034" r:id="rId44"/>
    <p:sldId id="1035" r:id="rId45"/>
    <p:sldId id="1031" r:id="rId46"/>
    <p:sldId id="1010" r:id="rId47"/>
    <p:sldId id="966" r:id="rId48"/>
    <p:sldId id="1036" r:id="rId49"/>
    <p:sldId id="1011" r:id="rId50"/>
    <p:sldId id="880" r:id="rId51"/>
    <p:sldId id="997" r:id="rId52"/>
    <p:sldId id="1046" r:id="rId53"/>
    <p:sldId id="1047" r:id="rId54"/>
    <p:sldId id="1048" r:id="rId55"/>
    <p:sldId id="1022" r:id="rId56"/>
    <p:sldId id="1023" r:id="rId57"/>
    <p:sldId id="1025" r:id="rId58"/>
    <p:sldId id="1015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E10"/>
    <a:srgbClr val="F40090"/>
    <a:srgbClr val="F4003B"/>
    <a:srgbClr val="0F5BEC"/>
    <a:srgbClr val="229EEA"/>
    <a:srgbClr val="EA5A1A"/>
    <a:srgbClr val="29AEB4"/>
    <a:srgbClr val="43FF0D"/>
    <a:srgbClr val="EC00FF"/>
    <a:srgbClr val="F40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97" autoAdjust="0"/>
    <p:restoredTop sz="97773" autoAdjust="0"/>
  </p:normalViewPr>
  <p:slideViewPr>
    <p:cSldViewPr snapToObjects="1">
      <p:cViewPr>
        <p:scale>
          <a:sx n="100" d="100"/>
          <a:sy n="100" d="100"/>
        </p:scale>
        <p:origin x="-1232" y="-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C0EC2D77-1F82-A848-BF22-F8C92AA0B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4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fld id="{5285E6CE-FED2-E045-9577-4E5D0F7D8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45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D83BCE48-1BB9-EF46-86A6-0819711F431C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</a:t>
            </a:fld>
            <a:endParaRPr lang="en-US">
              <a:latin typeface="Symbol" charset="2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BB596FBC-ECB6-BA47-B43C-DDA2103C2E61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14</a:t>
            </a:fld>
            <a:endParaRPr lang="en-US">
              <a:latin typeface="Symbol" charset="2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320F49-3612-0C4C-93B2-9041EC33BAE9}" type="slidenum">
              <a:rPr lang="en-US"/>
              <a:pPr/>
              <a:t>23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99C2D-F398-F44C-AFF3-9DCE5649D7EF}" type="slidenum">
              <a:rPr lang="en-US"/>
              <a:pPr/>
              <a:t>25</a:t>
            </a:fld>
            <a:endParaRPr lang="en-US"/>
          </a:p>
        </p:txBody>
      </p:sp>
      <p:sp>
        <p:nvSpPr>
          <p:cNvPr id="8397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E315D-8D78-0D49-81A6-3F0911838A4D}" type="slidenum">
              <a:rPr lang="en-US"/>
              <a:pPr/>
              <a:t>27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DC107F-A219-3949-877B-D5A0F0E9BE28}" type="slidenum">
              <a:rPr lang="en-US"/>
              <a:pPr/>
              <a:t>28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0BE37-7C9E-624E-983C-5E24101638EE}" type="slidenum">
              <a:rPr lang="en-US"/>
              <a:pPr/>
              <a:t>29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D6C05-1493-8A49-BFEA-D06FA0E2F00C}" type="slidenum">
              <a:rPr lang="en-US"/>
              <a:pPr/>
              <a:t>30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A514D4-1481-C941-9DDC-47ACDAA08064}" type="slidenum">
              <a:rPr lang="en-US"/>
              <a:pPr/>
              <a:t>34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8003AE-B3C9-1B4D-8133-8DA72ABB5D10}" type="slidenum">
              <a:rPr lang="en-US"/>
              <a:pPr/>
              <a:t>36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042F62-A35E-8D48-8481-98E29CA9925F}" type="slidenum">
              <a:rPr lang="en-US"/>
              <a:pPr/>
              <a:t>37</a:t>
            </a:fld>
            <a:endParaRPr lang="en-US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2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38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39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40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41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50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51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FF6DB5-9558-7248-93C0-746221F7DAD9}" type="slidenum">
              <a:rPr lang="en-US"/>
              <a:pPr/>
              <a:t>52</a:t>
            </a:fld>
            <a:endParaRPr lang="en-US"/>
          </a:p>
        </p:txBody>
      </p:sp>
      <p:sp>
        <p:nvSpPr>
          <p:cNvPr id="63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EB8B1D-D1CA-BE4F-ADB3-2448C55E290F}" type="slidenum">
              <a:rPr lang="en-US"/>
              <a:pPr/>
              <a:t>53</a:t>
            </a:fld>
            <a:endParaRPr lang="en-US"/>
          </a:p>
        </p:txBody>
      </p:sp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1FD38B-A345-D34D-AF56-97F07621F3E2}" type="slidenum">
              <a:rPr lang="en-US"/>
              <a:pPr/>
              <a:t>54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C2065-FE47-E74A-A879-52667428F8F6}" type="slidenum">
              <a:rPr lang="en-US"/>
              <a:pPr/>
              <a:t>55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703263"/>
            <a:ext cx="4591050" cy="3443287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7688"/>
            <a:ext cx="5035550" cy="40767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4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5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8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9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169CD-E08D-1341-B19A-2CA98113DA45}" type="slidenum">
              <a:rPr lang="en-US"/>
              <a:pPr/>
              <a:t>10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4766D2FE-7CF4-E54F-AF2D-6A7421991FFA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13</a:t>
            </a:fld>
            <a:endParaRPr lang="en-US">
              <a:latin typeface="Symbol" charset="2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8F4A2-7C4F-8644-8DB5-1FDA31203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6EE56-A6B1-834E-8CE5-7E67E9929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69659-AA7D-8345-BFDD-1D3A5498B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F80CD-9B26-EB42-9E1D-10B1181CA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BA38A-892C-2940-9CC6-2FB426810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525EE-1574-0A43-90C5-BD4E6736D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D586D-9899-DD46-AA53-157047B42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8D771-1CC6-A943-B1E8-549A2EEC5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CFEE3-DB4E-4C49-8B3C-93153B1B1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22CC1-917D-7047-B59C-4AA1AB5FE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845E9-AD86-4B4D-A6A0-BC52199FE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EB960-0A6B-E549-8AE0-D9A069026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E319A-5358-5F47-893B-05F4A8A1A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>
              <a:defRPr/>
            </a:pPr>
            <a:fld id="{CC598629-E3F2-AE4F-8F79-9F5C751C1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6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45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microsoft.com/office/2007/relationships/hdphoto" Target="../media/hdphoto2.wdp"/><Relationship Id="rId5" Type="http://schemas.openxmlformats.org/officeDocument/2006/relationships/image" Target="../media/image49.jpeg"/><Relationship Id="rId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0.jpe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7.jpe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1.png"/><Relationship Id="rId5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3.jpe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4" Type="http://schemas.openxmlformats.org/officeDocument/2006/relationships/image" Target="../media/image84.jpg"/><Relationship Id="rId5" Type="http://schemas.openxmlformats.org/officeDocument/2006/relationships/image" Target="../media/image85.jpg"/><Relationship Id="rId6" Type="http://schemas.openxmlformats.org/officeDocument/2006/relationships/image" Target="../media/image86.jpg"/><Relationship Id="rId7" Type="http://schemas.openxmlformats.org/officeDocument/2006/relationships/image" Target="../media/image87.jpg"/><Relationship Id="rId8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1.xml"/><Relationship Id="rId5" Type="http://schemas.openxmlformats.org/officeDocument/2006/relationships/image" Target="../media/image1.png"/><Relationship Id="rId6" Type="http://schemas.openxmlformats.org/officeDocument/2006/relationships/image" Target="../media/image94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4" Type="http://schemas.openxmlformats.org/officeDocument/2006/relationships/image" Target="../media/image99.emf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1" Type="http://schemas.microsoft.com/office/2007/relationships/media" Target="file://localhost/Users/ccarilli/TALKS/EOR/ifrit_REI1.mpg" TargetMode="External"/><Relationship Id="rId2" Type="http://schemas.openxmlformats.org/officeDocument/2006/relationships/video" Target="file://localhost/Users/ccarilli/TALKS/EOR/ifrit_REI1.m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gif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76200" y="124361"/>
            <a:ext cx="8915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Cosmic</a:t>
            </a:r>
            <a:r>
              <a:rPr lang="en-US" sz="3200" b="0" dirty="0" smtClean="0">
                <a:solidFill>
                  <a:schemeClr val="bg1"/>
                </a:solidFill>
              </a:rPr>
              <a:t> </a:t>
            </a:r>
            <a:r>
              <a:rPr lang="en-US" sz="3200" b="0" dirty="0" err="1" smtClean="0">
                <a:solidFill>
                  <a:schemeClr val="bg1"/>
                </a:solidFill>
              </a:rPr>
              <a:t>Reionization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b="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b="0" dirty="0" smtClean="0">
                <a:solidFill>
                  <a:schemeClr val="bg1"/>
                </a:solidFill>
              </a:rPr>
              <a:t>Chris </a:t>
            </a:r>
            <a:r>
              <a:rPr lang="en-US" sz="2400" b="0" dirty="0">
                <a:solidFill>
                  <a:schemeClr val="bg1"/>
                </a:solidFill>
              </a:rPr>
              <a:t>Carilli</a:t>
            </a:r>
            <a:r>
              <a:rPr lang="en-US" sz="2400" b="0" dirty="0" smtClean="0">
                <a:solidFill>
                  <a:schemeClr val="bg1"/>
                </a:solidFill>
              </a:rPr>
              <a:t> (</a:t>
            </a:r>
            <a:r>
              <a:rPr lang="en-US" sz="2400" dirty="0" smtClean="0">
                <a:solidFill>
                  <a:schemeClr val="bg1"/>
                </a:solidFill>
              </a:rPr>
              <a:t>M/N</a:t>
            </a:r>
            <a:r>
              <a:rPr lang="en-US" sz="2400" b="0" dirty="0" smtClean="0">
                <a:solidFill>
                  <a:schemeClr val="bg1"/>
                </a:solidFill>
              </a:rPr>
              <a:t>RAO)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Fermi Lab, Nov. 2014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685800" y="1588056"/>
            <a:ext cx="78486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I. Introduction: Cosmic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Concept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Constraints on evolution of neutral Intergalactic Medium (IGM)</a:t>
            </a:r>
          </a:p>
          <a:p>
            <a:pPr algn="l"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II. HI 21cm cosmology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Potential for 3D imaging of the evolution of  early Universe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Precision Array to Probe Epoch of </a:t>
            </a:r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r>
              <a:rPr lang="en-US" dirty="0" smtClean="0">
                <a:solidFill>
                  <a:schemeClr val="bg1"/>
                </a:solidFill>
              </a:rPr>
              <a:t>: first results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Hydrogen Epoch of </a:t>
            </a:r>
            <a:r>
              <a:rPr lang="en-US" dirty="0" err="1">
                <a:solidFill>
                  <a:schemeClr val="bg1"/>
                </a:solidFill>
              </a:rPr>
              <a:t>R</a:t>
            </a:r>
            <a:r>
              <a:rPr lang="en-US" dirty="0" err="1" smtClean="0">
                <a:solidFill>
                  <a:schemeClr val="bg1"/>
                </a:solidFill>
              </a:rPr>
              <a:t>eionization</a:t>
            </a:r>
            <a:r>
              <a:rPr lang="en-US" dirty="0" smtClean="0">
                <a:solidFill>
                  <a:schemeClr val="bg1"/>
                </a:solidFill>
              </a:rPr>
              <a:t> Array: building toward the SKA</a:t>
            </a:r>
            <a:endParaRPr lang="en-US" sz="18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4648200"/>
            <a:ext cx="6934200" cy="155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Fan, Carilli, Keating 2006, ARAA, 44, 415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Furlanetto</a:t>
            </a:r>
            <a:r>
              <a:rPr lang="en-US" dirty="0" smtClean="0">
                <a:solidFill>
                  <a:srgbClr val="FFFFFF"/>
                </a:solidFill>
              </a:rPr>
              <a:t> et al. 2006, Phys. Reports, 433, 181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Wyithe</a:t>
            </a:r>
            <a:r>
              <a:rPr lang="en-US" dirty="0" smtClean="0">
                <a:solidFill>
                  <a:srgbClr val="FFFFFF"/>
                </a:solidFill>
              </a:rPr>
              <a:t> &amp; Morales 2010, ARAA, 48, 127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Pritchard &amp; Loeb 2012, </a:t>
            </a:r>
            <a:r>
              <a:rPr lang="en-US" dirty="0" err="1" smtClean="0">
                <a:solidFill>
                  <a:srgbClr val="FFFFFF"/>
                </a:solidFill>
              </a:rPr>
              <a:t>Rep.Prog</a:t>
            </a:r>
            <a:r>
              <a:rPr lang="en-US" dirty="0" smtClean="0">
                <a:solidFill>
                  <a:srgbClr val="FFFFFF"/>
                </a:solidFill>
              </a:rPr>
              <a:t>. Phys., 75, 690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9698" name="Picture 17" descr="F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480" y="202962"/>
            <a:ext cx="5267578" cy="627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5715000" y="314980"/>
            <a:ext cx="33861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Gunn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-Peterson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effect</a:t>
            </a:r>
            <a:endParaRPr lang="en-US" sz="2800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 rot="-4406">
            <a:off x="5715453" y="6021338"/>
            <a:ext cx="24003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dirty="0" smtClean="0">
                <a:solidFill>
                  <a:schemeClr val="bg1"/>
                </a:solidFill>
                <a:latin typeface="Courier New" charset="0"/>
              </a:rPr>
              <a:t>SDSS quasars</a:t>
            </a:r>
          </a:p>
          <a:p>
            <a:pPr>
              <a:buFontTx/>
              <a:buNone/>
            </a:pPr>
            <a:r>
              <a:rPr lang="en-US" dirty="0" smtClean="0">
                <a:solidFill>
                  <a:schemeClr val="bg1"/>
                </a:solidFill>
                <a:latin typeface="Courier New" charset="0"/>
              </a:rPr>
              <a:t>Fan </a:t>
            </a:r>
            <a:r>
              <a:rPr lang="en-US" dirty="0">
                <a:solidFill>
                  <a:schemeClr val="bg1"/>
                </a:solidFill>
                <a:latin typeface="Courier New" charset="0"/>
              </a:rPr>
              <a:t>et al 2006</a:t>
            </a:r>
            <a:endParaRPr lang="en-US" b="1" dirty="0">
              <a:solidFill>
                <a:srgbClr val="FFFF00"/>
              </a:solidFill>
              <a:latin typeface="Courier New" charset="0"/>
            </a:endParaRPr>
          </a:p>
        </p:txBody>
      </p:sp>
      <p:sp>
        <p:nvSpPr>
          <p:cNvPr id="29702" name="Line 18"/>
          <p:cNvSpPr>
            <a:spLocks noChangeShapeType="1"/>
          </p:cNvSpPr>
          <p:nvPr/>
        </p:nvSpPr>
        <p:spPr bwMode="auto">
          <a:xfrm flipH="1" flipV="1">
            <a:off x="3733797" y="838200"/>
            <a:ext cx="2024063" cy="762000"/>
          </a:xfrm>
          <a:prstGeom prst="line">
            <a:avLst/>
          </a:prstGeom>
          <a:noFill/>
          <a:ln w="28575" cap="flat" cmpd="sng" algn="ctr">
            <a:solidFill>
              <a:srgbClr val="E0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1000" y="577209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5.7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304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6.4</a:t>
            </a:r>
            <a:endParaRPr lang="en-US" b="1" dirty="0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715000" y="1032808"/>
            <a:ext cx="3429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SDSS z~6 quasars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Opaque (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  &gt; 5)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&gt;6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 =&gt; pushing into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8" name="Picture 7" descr="Screen shot 2011-11-03 at 10.36.4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1" y="304286"/>
            <a:ext cx="4876799" cy="39184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235803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Gunn-Peterson constraints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on F(HI) </a:t>
            </a:r>
            <a:endParaRPr lang="en-US" sz="2400" dirty="0" smtClean="0">
              <a:solidFill>
                <a:schemeClr val="accent3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52399" y="1397675"/>
            <a:ext cx="3810001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  <a:sym typeface="Symbol" charset="2"/>
              </a:rPr>
              <a:t> Diffuse IGM: </a:t>
            </a:r>
          </a:p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accent3"/>
                </a:solidFill>
                <a:sym typeface="Symbol" charset="2"/>
              </a:rPr>
              <a:t></a:t>
            </a:r>
            <a:r>
              <a:rPr lang="en-US" baseline="-25000" dirty="0" smtClean="0">
                <a:solidFill>
                  <a:schemeClr val="accent3"/>
                </a:solidFill>
              </a:rPr>
              <a:t>GP </a:t>
            </a:r>
            <a:r>
              <a:rPr lang="en-US" dirty="0" smtClean="0">
                <a:solidFill>
                  <a:schemeClr val="accent3"/>
                </a:solidFill>
              </a:rPr>
              <a:t>= 2.6e4 F(HI) (1+z)</a:t>
            </a:r>
            <a:r>
              <a:rPr lang="en-US" baseline="30000" dirty="0" smtClean="0">
                <a:solidFill>
                  <a:schemeClr val="accent3"/>
                </a:solidFill>
              </a:rPr>
              <a:t>3/2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Clumping: </a:t>
            </a:r>
            <a:r>
              <a:rPr lang="en-US" dirty="0" smtClean="0">
                <a:solidFill>
                  <a:schemeClr val="accent3"/>
                </a:solidFill>
                <a:sym typeface="Symbol" charset="2"/>
              </a:rPr>
              <a:t></a:t>
            </a:r>
            <a:r>
              <a:rPr lang="en-US" baseline="-25000" dirty="0" smtClean="0">
                <a:solidFill>
                  <a:schemeClr val="accent3"/>
                </a:solidFill>
              </a:rPr>
              <a:t>GP </a:t>
            </a:r>
            <a:r>
              <a:rPr lang="en-US" dirty="0" smtClean="0">
                <a:solidFill>
                  <a:schemeClr val="accent3"/>
                </a:solidFill>
              </a:rPr>
              <a:t>dominated by high density regions =&gt;</a:t>
            </a:r>
            <a:r>
              <a:rPr lang="en-US" baseline="-25000" dirty="0" smtClean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need models of  </a:t>
            </a:r>
            <a:r>
              <a:rPr lang="en-US" dirty="0" err="1" smtClean="0">
                <a:solidFill>
                  <a:schemeClr val="accent3"/>
                </a:solidFill>
              </a:rPr>
              <a:t>ρ</a:t>
            </a:r>
            <a:r>
              <a:rPr lang="en-US" dirty="0" smtClean="0">
                <a:solidFill>
                  <a:schemeClr val="accent3"/>
                </a:solidFill>
              </a:rPr>
              <a:t>, T, UV</a:t>
            </a:r>
            <a:r>
              <a:rPr lang="en-US" baseline="-25000" dirty="0" smtClean="0">
                <a:solidFill>
                  <a:schemeClr val="accent3"/>
                </a:solidFill>
              </a:rPr>
              <a:t>BG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 to derive F(HI)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7700" y="4222690"/>
            <a:ext cx="229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Becker et al. 2011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rot="5400000" flipH="1" flipV="1">
            <a:off x="7404100" y="920690"/>
            <a:ext cx="2057400" cy="9906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962401" y="228600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τ</a:t>
            </a:r>
            <a:r>
              <a:rPr lang="en-US" sz="3600" baseline="-25000" dirty="0" err="1" smtClean="0"/>
              <a:t>eff</a:t>
            </a:r>
            <a:endParaRPr lang="en-US" sz="3600" baseline="-250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4876800" y="786051"/>
            <a:ext cx="838200" cy="585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4100" y="4760149"/>
            <a:ext cx="37465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z&lt;4: </a:t>
            </a:r>
            <a:r>
              <a:rPr lang="en-US" sz="2800" dirty="0" smtClean="0">
                <a:solidFill>
                  <a:srgbClr val="FFFFFF"/>
                </a:solidFill>
              </a:rPr>
              <a:t>F</a:t>
            </a:r>
            <a:r>
              <a:rPr lang="en-US" sz="2800" dirty="0">
                <a:solidFill>
                  <a:srgbClr val="FFFFFF"/>
                </a:solidFill>
              </a:rPr>
              <a:t>(HI)</a:t>
            </a:r>
            <a:r>
              <a:rPr lang="en-US" sz="2800" baseline="-25000" dirty="0">
                <a:solidFill>
                  <a:srgbClr val="FFFFFF"/>
                </a:solidFill>
              </a:rPr>
              <a:t>v </a:t>
            </a:r>
            <a:r>
              <a:rPr lang="en-US" sz="2800" dirty="0">
                <a:solidFill>
                  <a:srgbClr val="FFFFFF"/>
                </a:solidFill>
              </a:rPr>
              <a:t>~ 10</a:t>
            </a:r>
            <a:r>
              <a:rPr lang="en-US" sz="2800" baseline="30000" dirty="0">
                <a:solidFill>
                  <a:srgbClr val="FFFFFF"/>
                </a:solidFill>
              </a:rPr>
              <a:t>-5</a:t>
            </a:r>
            <a:endParaRPr lang="en-US" sz="2800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z~6: F(HI)</a:t>
            </a:r>
            <a:r>
              <a:rPr lang="en-US" sz="2800" baseline="-25000" dirty="0">
                <a:solidFill>
                  <a:srgbClr val="FFFFFF"/>
                </a:solidFill>
              </a:rPr>
              <a:t>v </a:t>
            </a:r>
            <a:r>
              <a:rPr lang="en-US" sz="2800" dirty="0">
                <a:solidFill>
                  <a:srgbClr val="FFFFFF"/>
                </a:solidFill>
              </a:rPr>
              <a:t>≥ 10</a:t>
            </a:r>
            <a:r>
              <a:rPr lang="en-US" sz="2800" baseline="30000" dirty="0">
                <a:solidFill>
                  <a:srgbClr val="FFFFFF"/>
                </a:solidFill>
              </a:rPr>
              <a:t>-</a:t>
            </a:r>
            <a:r>
              <a:rPr lang="en-US" sz="2800" baseline="30000" dirty="0" smtClean="0">
                <a:solidFill>
                  <a:srgbClr val="FFFFFF"/>
                </a:solidFill>
              </a:rPr>
              <a:t>4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5" name="Picture 4" descr="Screen Shot 2013-11-25 at 2.05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40657"/>
            <a:ext cx="5070424" cy="48409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4400" y="5257800"/>
            <a:ext cx="76961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GP =&gt; systematic (~10x) rise of F(HI) to z ~ 5.5 to  6.5 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Challenge: GP saturates at very low neutral fraction (10</a:t>
            </a:r>
            <a:r>
              <a:rPr lang="en-US" sz="2400" baseline="30000" dirty="0" smtClean="0">
                <a:solidFill>
                  <a:schemeClr val="bg1"/>
                </a:solidFill>
              </a:rPr>
              <a:t>-4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2705100" y="3606800"/>
            <a:ext cx="1447800" cy="1295400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6877" y="1056662"/>
            <a:ext cx="1114323" cy="48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HI_vol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59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152400" y="2341870"/>
            <a:ext cx="476885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J1148+5251: H</a:t>
            </a:r>
            <a:r>
              <a:rPr lang="en-US" b="0" dirty="0" smtClean="0">
                <a:solidFill>
                  <a:srgbClr val="FFFFFF"/>
                </a:solidFill>
              </a:rPr>
              <a:t>ost </a:t>
            </a:r>
            <a:r>
              <a:rPr lang="en-US" b="0" dirty="0">
                <a:solidFill>
                  <a:srgbClr val="FFFFFF"/>
                </a:solidFill>
              </a:rPr>
              <a:t>galaxy </a:t>
            </a:r>
            <a:r>
              <a:rPr lang="en-US" b="0" dirty="0" smtClean="0">
                <a:solidFill>
                  <a:srgbClr val="FFFFFF"/>
                </a:solidFill>
              </a:rPr>
              <a:t>redshift: </a:t>
            </a:r>
            <a:r>
              <a:rPr lang="en-US" b="0" dirty="0">
                <a:solidFill>
                  <a:srgbClr val="FFFFFF"/>
                </a:solidFill>
              </a:rPr>
              <a:t>z=</a:t>
            </a:r>
            <a:r>
              <a:rPr lang="en-US" b="0" dirty="0" smtClean="0">
                <a:solidFill>
                  <a:srgbClr val="FFFFFF"/>
                </a:solidFill>
              </a:rPr>
              <a:t>6.419 (CO + [CII])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b="0" dirty="0" smtClean="0">
                <a:solidFill>
                  <a:srgbClr val="FFFFFF"/>
                </a:solidFill>
              </a:rPr>
              <a:t>Quasar </a:t>
            </a:r>
            <a:r>
              <a:rPr lang="en-US" b="0" dirty="0">
                <a:solidFill>
                  <a:srgbClr val="FFFFFF"/>
                </a:solidFill>
              </a:rPr>
              <a:t>spectrum =&gt; photons leaking down to z=</a:t>
            </a:r>
            <a:r>
              <a:rPr lang="en-US" b="0" dirty="0" smtClean="0">
                <a:solidFill>
                  <a:srgbClr val="FFFFFF"/>
                </a:solidFill>
              </a:rPr>
              <a:t>6.32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Time </a:t>
            </a:r>
            <a:r>
              <a:rPr lang="en-US" dirty="0">
                <a:solidFill>
                  <a:schemeClr val="bg1"/>
                </a:solidFill>
              </a:rPr>
              <a:t>bounded </a:t>
            </a:r>
            <a:r>
              <a:rPr lang="en-US" dirty="0" err="1">
                <a:solidFill>
                  <a:schemeClr val="bg1"/>
                </a:solidFill>
              </a:rPr>
              <a:t>Stromgren</a:t>
            </a:r>
            <a:r>
              <a:rPr lang="en-US" dirty="0">
                <a:solidFill>
                  <a:schemeClr val="bg1"/>
                </a:solidFill>
              </a:rPr>
              <a:t> sphere (ionized by quasar?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8850" name="Picture 17" descr="Screen shot 2010-07-08 at 9.10.43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4110" y="272267"/>
            <a:ext cx="511129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732145"/>
            <a:ext cx="35814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1773238" y="1887845"/>
            <a:ext cx="3206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5" name="Rectangle 8"/>
          <p:cNvSpPr>
            <a:spLocks noChangeArrowheads="1"/>
          </p:cNvSpPr>
          <p:nvPr/>
        </p:nvSpPr>
        <p:spPr bwMode="auto">
          <a:xfrm>
            <a:off x="2220912" y="1606858"/>
            <a:ext cx="522288" cy="3429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6" name="Line 9"/>
          <p:cNvSpPr>
            <a:spLocks noChangeShapeType="1"/>
          </p:cNvSpPr>
          <p:nvPr/>
        </p:nvSpPr>
        <p:spPr bwMode="auto">
          <a:xfrm>
            <a:off x="2668588" y="1949759"/>
            <a:ext cx="1293812" cy="0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7" name="Rectangle 10"/>
          <p:cNvSpPr>
            <a:spLocks noChangeArrowheads="1"/>
          </p:cNvSpPr>
          <p:nvPr/>
        </p:nvSpPr>
        <p:spPr bwMode="auto">
          <a:xfrm>
            <a:off x="4205288" y="464355"/>
            <a:ext cx="4316412" cy="114250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8" name="Line 11"/>
          <p:cNvSpPr>
            <a:spLocks noChangeShapeType="1"/>
          </p:cNvSpPr>
          <p:nvPr/>
        </p:nvSpPr>
        <p:spPr bwMode="auto">
          <a:xfrm flipV="1">
            <a:off x="8470900" y="323067"/>
            <a:ext cx="0" cy="1706563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0" name="Line 15"/>
          <p:cNvSpPr>
            <a:spLocks noChangeShapeType="1"/>
          </p:cNvSpPr>
          <p:nvPr/>
        </p:nvSpPr>
        <p:spPr bwMode="auto">
          <a:xfrm flipV="1">
            <a:off x="2668588" y="451157"/>
            <a:ext cx="1293812" cy="1155700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1" name="Rectangle 16"/>
          <p:cNvSpPr>
            <a:spLocks noChangeArrowheads="1"/>
          </p:cNvSpPr>
          <p:nvPr/>
        </p:nvSpPr>
        <p:spPr bwMode="auto">
          <a:xfrm>
            <a:off x="6629400" y="1521132"/>
            <a:ext cx="958850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2" name="Text Box 17"/>
          <p:cNvSpPr txBox="1">
            <a:spLocks noChangeArrowheads="1"/>
          </p:cNvSpPr>
          <p:nvPr/>
        </p:nvSpPr>
        <p:spPr bwMode="auto">
          <a:xfrm>
            <a:off x="4114800" y="451158"/>
            <a:ext cx="22717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 dirty="0"/>
              <a:t>White et al. 2003</a:t>
            </a:r>
          </a:p>
        </p:txBody>
      </p:sp>
      <p:sp>
        <p:nvSpPr>
          <p:cNvPr id="78863" name="Text Box 14"/>
          <p:cNvSpPr txBox="1">
            <a:spLocks noChangeArrowheads="1"/>
          </p:cNvSpPr>
          <p:nvPr/>
        </p:nvSpPr>
        <p:spPr bwMode="auto">
          <a:xfrm>
            <a:off x="228600" y="4724400"/>
            <a:ext cx="5486400" cy="348813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b="0" dirty="0" err="1" smtClean="0">
                <a:solidFill>
                  <a:srgbClr val="000000"/>
                </a:solidFill>
              </a:rPr>
              <a:t>z</a:t>
            </a:r>
            <a:r>
              <a:rPr lang="en-US" b="0" baseline="-25000" dirty="0" err="1" smtClean="0">
                <a:solidFill>
                  <a:srgbClr val="000000"/>
                </a:solidFill>
              </a:rPr>
              <a:t>host</a:t>
            </a:r>
            <a:r>
              <a:rPr lang="en-US" b="0" dirty="0" smtClean="0">
                <a:solidFill>
                  <a:srgbClr val="000000"/>
                </a:solidFill>
              </a:rPr>
              <a:t> –  </a:t>
            </a:r>
            <a:r>
              <a:rPr lang="en-US" b="0" dirty="0" err="1">
                <a:solidFill>
                  <a:srgbClr val="000000"/>
                </a:solidFill>
              </a:rPr>
              <a:t>z</a:t>
            </a:r>
            <a:r>
              <a:rPr lang="en-US" b="0" baseline="-25000" dirty="0" err="1">
                <a:solidFill>
                  <a:srgbClr val="000000"/>
                </a:solidFill>
              </a:rPr>
              <a:t>GP</a:t>
            </a:r>
            <a:r>
              <a:rPr lang="en-US" b="0" dirty="0">
                <a:solidFill>
                  <a:srgbClr val="000000"/>
                </a:solidFill>
              </a:rPr>
              <a:t> =</a:t>
            </a:r>
            <a:r>
              <a:rPr lang="en-US" b="0" dirty="0" smtClean="0">
                <a:solidFill>
                  <a:srgbClr val="000000"/>
                </a:solidFill>
              </a:rPr>
              <a:t>&gt; R</a:t>
            </a:r>
            <a:r>
              <a:rPr lang="en-US" b="0" baseline="-25000" dirty="0" smtClean="0">
                <a:solidFill>
                  <a:srgbClr val="000000"/>
                </a:solidFill>
              </a:rPr>
              <a:t>NZ</a:t>
            </a:r>
            <a:r>
              <a:rPr lang="en-US" b="0" dirty="0" smtClean="0">
                <a:solidFill>
                  <a:srgbClr val="000000"/>
                </a:solidFill>
              </a:rPr>
              <a:t> = 4.7Mpc  </a:t>
            </a:r>
            <a:r>
              <a:rPr lang="en-US" dirty="0" smtClean="0">
                <a:solidFill>
                  <a:srgbClr val="000000"/>
                </a:solidFill>
              </a:rPr>
              <a:t>~ </a:t>
            </a:r>
            <a:r>
              <a:rPr lang="en-US" b="0" dirty="0" smtClean="0">
                <a:solidFill>
                  <a:srgbClr val="000000"/>
                </a:solidFill>
              </a:rPr>
              <a:t>[L</a:t>
            </a:r>
            <a:r>
              <a:rPr lang="en-US" b="0" baseline="-25000" dirty="0" smtClean="0">
                <a:solidFill>
                  <a:srgbClr val="000000"/>
                </a:solidFill>
              </a:rPr>
              <a:t>γ</a:t>
            </a:r>
            <a:r>
              <a:rPr lang="en-US" b="0" dirty="0" smtClean="0">
                <a:solidFill>
                  <a:srgbClr val="000000"/>
                </a:solidFill>
              </a:rPr>
              <a:t> t</a:t>
            </a:r>
            <a:r>
              <a:rPr lang="en-US" b="0" baseline="-25000" dirty="0" smtClean="0">
                <a:solidFill>
                  <a:srgbClr val="000000"/>
                </a:solidFill>
              </a:rPr>
              <a:t>Q</a:t>
            </a:r>
            <a:r>
              <a:rPr lang="en-US" b="0" dirty="0" smtClean="0">
                <a:solidFill>
                  <a:srgbClr val="000000"/>
                </a:solidFill>
              </a:rPr>
              <a:t>/F</a:t>
            </a:r>
            <a:r>
              <a:rPr lang="en-US" b="0" baseline="-25000" dirty="0" smtClean="0">
                <a:solidFill>
                  <a:srgbClr val="000000"/>
                </a:solidFill>
              </a:rPr>
              <a:t>HI</a:t>
            </a:r>
            <a:r>
              <a:rPr lang="en-US" b="0" dirty="0" smtClean="0">
                <a:solidFill>
                  <a:srgbClr val="000000"/>
                </a:solidFill>
              </a:rPr>
              <a:t>]</a:t>
            </a:r>
            <a:r>
              <a:rPr lang="en-US" b="0" baseline="30000" dirty="0">
                <a:solidFill>
                  <a:srgbClr val="000000"/>
                </a:solidFill>
              </a:rPr>
              <a:t>1/3 </a:t>
            </a:r>
            <a:r>
              <a:rPr lang="en-US" b="0" dirty="0">
                <a:solidFill>
                  <a:srgbClr val="000000"/>
                </a:solidFill>
              </a:rPr>
              <a:t>(1+z)</a:t>
            </a:r>
            <a:r>
              <a:rPr lang="en-US" b="0" baseline="30000" dirty="0">
                <a:solidFill>
                  <a:srgbClr val="000000"/>
                </a:solidFill>
              </a:rPr>
              <a:t>-</a:t>
            </a:r>
            <a:r>
              <a:rPr lang="en-US" b="0" baseline="30000" dirty="0" smtClean="0">
                <a:solidFill>
                  <a:srgbClr val="000000"/>
                </a:solidFill>
              </a:rPr>
              <a:t>1</a:t>
            </a:r>
            <a:endParaRPr lang="en-US" baseline="30000" dirty="0" smtClean="0">
              <a:solidFill>
                <a:srgbClr val="0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3804110" y="1440668"/>
            <a:ext cx="4577890" cy="16701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98462" y="152400"/>
            <a:ext cx="3563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Quasar Near </a:t>
            </a:r>
            <a:r>
              <a:rPr lang="en-US" sz="2400" dirty="0" smtClean="0">
                <a:solidFill>
                  <a:srgbClr val="FFFFFF"/>
                </a:solidFill>
              </a:rPr>
              <a:t>Zones</a:t>
            </a:r>
            <a:endParaRPr lang="en-US" sz="24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26" name="Picture 2" descr="masel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2" y="2514600"/>
            <a:ext cx="2597150" cy="2639600"/>
          </a:xfrm>
          <a:prstGeom prst="rect">
            <a:avLst/>
          </a:prstGeom>
          <a:solidFill>
            <a:srgbClr val="3333CC"/>
          </a:solidFill>
          <a:extLst/>
        </p:spPr>
      </p:pic>
      <p:sp>
        <p:nvSpPr>
          <p:cNvPr id="2" name="TextBox 1"/>
          <p:cNvSpPr txBox="1"/>
          <p:nvPr/>
        </p:nvSpPr>
        <p:spPr>
          <a:xfrm>
            <a:off x="-203200" y="37973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53400" y="25908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543800" y="33336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HII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6629400" y="3848100"/>
            <a:ext cx="958850" cy="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Sun 8"/>
          <p:cNvSpPr/>
          <p:nvPr/>
        </p:nvSpPr>
        <p:spPr bwMode="auto">
          <a:xfrm>
            <a:off x="7620000" y="3771900"/>
            <a:ext cx="152400" cy="165100"/>
          </a:xfrm>
          <a:prstGeom prst="sun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257800" y="2819400"/>
            <a:ext cx="533400" cy="5142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 descr="Screen Shot 2014-06-01 at 4.26.54 PM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42" y="5196298"/>
            <a:ext cx="3247858" cy="15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73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9942" name="TextBox 11"/>
          <p:cNvSpPr txBox="1">
            <a:spLocks noChangeArrowheads="1"/>
          </p:cNvSpPr>
          <p:nvPr/>
        </p:nvSpPr>
        <p:spPr bwMode="auto">
          <a:xfrm>
            <a:off x="381000" y="224135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0" dirty="0">
                <a:solidFill>
                  <a:srgbClr val="FFFFFF"/>
                </a:solidFill>
              </a:rPr>
              <a:t>Quasar Near-</a:t>
            </a:r>
            <a:r>
              <a:rPr lang="en-US" sz="2400" b="0" dirty="0" smtClean="0">
                <a:solidFill>
                  <a:srgbClr val="FFFFFF"/>
                </a:solidFill>
              </a:rPr>
              <a:t>Zones: 28 GP quasars at z=5.7 to </a:t>
            </a:r>
            <a:r>
              <a:rPr lang="en-US" sz="2400" dirty="0" smtClean="0">
                <a:solidFill>
                  <a:srgbClr val="FFFFFF"/>
                </a:solidFill>
              </a:rPr>
              <a:t>6.5</a:t>
            </a:r>
            <a:r>
              <a:rPr lang="en-US" sz="2400" b="0" dirty="0" smtClean="0">
                <a:solidFill>
                  <a:srgbClr val="FFFFFF"/>
                </a:solidFill>
              </a:rPr>
              <a:t> </a:t>
            </a:r>
            <a:endParaRPr lang="en-US" sz="2400" b="0" baseline="-250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4953000"/>
            <a:ext cx="72390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srgbClr val="FFFFFF"/>
                </a:solidFill>
              </a:rPr>
              <a:t> No correlation of UV luminosity with </a:t>
            </a:r>
            <a:r>
              <a:rPr lang="en-US" sz="2400" dirty="0" err="1" smtClean="0">
                <a:solidFill>
                  <a:srgbClr val="FFFFFF"/>
                </a:solidFill>
              </a:rPr>
              <a:t>redshift</a:t>
            </a:r>
            <a:endParaRPr lang="en-US" sz="2400" dirty="0" smtClean="0">
              <a:solidFill>
                <a:srgbClr val="FFFFFF"/>
              </a:solidFill>
            </a:endParaRPr>
          </a:p>
          <a:p>
            <a:pPr>
              <a:spcAft>
                <a:spcPts val="12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srgbClr val="FFFFFF"/>
                </a:solidFill>
              </a:rPr>
              <a:t> Correlation of R</a:t>
            </a:r>
            <a:r>
              <a:rPr lang="en-US" sz="2400" baseline="-25000" dirty="0" smtClean="0">
                <a:solidFill>
                  <a:srgbClr val="FFFFFF"/>
                </a:solidFill>
              </a:rPr>
              <a:t>NZ</a:t>
            </a:r>
            <a:r>
              <a:rPr lang="en-US" sz="2400" dirty="0" smtClean="0">
                <a:solidFill>
                  <a:srgbClr val="FFFFFF"/>
                </a:solidFill>
              </a:rPr>
              <a:t> with UV luminosity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Note: significant intrinsic scatter due to local environ., </a:t>
            </a:r>
            <a:r>
              <a:rPr lang="en-US" sz="2400" dirty="0" err="1" smtClean="0">
                <a:solidFill>
                  <a:srgbClr val="FFFFFF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q</a:t>
            </a:r>
            <a:endParaRPr lang="en-US" sz="2400" baseline="-25000" dirty="0" smtClean="0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800600" y="774700"/>
            <a:ext cx="3975100" cy="3873500"/>
            <a:chOff x="-51289" y="660400"/>
            <a:chExt cx="4547089" cy="4270375"/>
          </a:xfrm>
        </p:grpSpPr>
        <p:pic>
          <p:nvPicPr>
            <p:cNvPr id="13" name="Picture 11" descr="Screen shot 2010-07-08 at 8.04.30 AM.png"/>
            <p:cNvPicPr>
              <a:picLocks noChangeAspect="1"/>
            </p:cNvPicPr>
            <p:nvPr/>
          </p:nvPicPr>
          <p:blipFill>
            <a:blip r:embed="rId4">
              <a:lum bright="-32000" contrast="54000"/>
            </a:blip>
            <a:srcRect/>
            <a:stretch>
              <a:fillRect/>
            </a:stretch>
          </p:blipFill>
          <p:spPr bwMode="auto">
            <a:xfrm>
              <a:off x="-51289" y="660400"/>
              <a:ext cx="4547089" cy="427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3"/>
            <p:cNvGrpSpPr/>
            <p:nvPr/>
          </p:nvGrpSpPr>
          <p:grpSpPr>
            <a:xfrm>
              <a:off x="844550" y="2819400"/>
              <a:ext cx="1365250" cy="400110"/>
              <a:chOff x="3073400" y="1638300"/>
              <a:chExt cx="1365250" cy="400110"/>
            </a:xfrm>
          </p:grpSpPr>
          <p:sp>
            <p:nvSpPr>
              <p:cNvPr id="39947" name="TextBox 11"/>
              <p:cNvSpPr txBox="1">
                <a:spLocks noChangeArrowheads="1"/>
              </p:cNvSpPr>
              <p:nvPr/>
            </p:nvSpPr>
            <p:spPr bwMode="auto">
              <a:xfrm>
                <a:off x="3073400" y="1638300"/>
                <a:ext cx="136525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b="0" dirty="0" smtClean="0"/>
                  <a:t>R</a:t>
                </a:r>
                <a:r>
                  <a:rPr lang="en-US" dirty="0" smtClean="0"/>
                  <a:t>    </a:t>
                </a:r>
                <a:r>
                  <a:rPr lang="en-US" sz="1800" dirty="0" smtClean="0"/>
                  <a:t> L</a:t>
                </a:r>
                <a:r>
                  <a:rPr lang="en-US" sz="1800" b="0" baseline="-25000" dirty="0" smtClean="0"/>
                  <a:t>γ</a:t>
                </a:r>
                <a:r>
                  <a:rPr lang="en-US" sz="1800" b="0" baseline="30000" dirty="0" smtClean="0"/>
                  <a:t>1</a:t>
                </a:r>
                <a:r>
                  <a:rPr lang="en-US" sz="1800" b="0" baseline="30000" dirty="0"/>
                  <a:t>/3</a:t>
                </a:r>
              </a:p>
            </p:txBody>
          </p:sp>
          <p:pic>
            <p:nvPicPr>
              <p:cNvPr id="10" name="Picture 9" descr="Screen shot 2010-03-23 at 2.37.52 PM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4700" y="1727200"/>
                <a:ext cx="330200" cy="29210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3048000" y="44958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</a:t>
              </a:r>
              <a:r>
                <a:rPr lang="en-US" baseline="-25000" dirty="0" smtClean="0"/>
                <a:t>UV</a:t>
              </a:r>
              <a:endParaRPr lang="en-US" baseline="-25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9600" y="762001"/>
            <a:ext cx="3810000" cy="3886199"/>
            <a:chOff x="4495800" y="609600"/>
            <a:chExt cx="4495800" cy="4410103"/>
          </a:xfrm>
        </p:grpSpPr>
        <p:pic>
          <p:nvPicPr>
            <p:cNvPr id="16" name="Picture 15" descr="Screen shot 2011-07-12 at 3.55.26 P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5800" y="609600"/>
              <a:ext cx="4495800" cy="441010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95800" y="12954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</a:t>
              </a:r>
              <a:r>
                <a:rPr lang="en-US" baseline="-25000" dirty="0" smtClean="0"/>
                <a:t>UV</a:t>
              </a:r>
              <a:endParaRPr lang="en-US" baseline="-25000" dirty="0"/>
            </a:p>
          </p:txBody>
        </p:sp>
      </p:grpSp>
      <p:sp>
        <p:nvSpPr>
          <p:cNvPr id="19" name="Rectangle 18"/>
          <p:cNvSpPr/>
          <p:nvPr/>
        </p:nvSpPr>
        <p:spPr bwMode="auto">
          <a:xfrm>
            <a:off x="5492750" y="1066800"/>
            <a:ext cx="2432050" cy="7049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437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1000" y="1096545"/>
            <a:ext cx="4572000" cy="3551655"/>
            <a:chOff x="3467523" y="685800"/>
            <a:chExt cx="5676478" cy="4267200"/>
          </a:xfrm>
        </p:grpSpPr>
        <p:pic>
          <p:nvPicPr>
            <p:cNvPr id="4" name="Picture 3" descr="Screen shot 2011-07-12 at 3.54.21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7523" y="685800"/>
              <a:ext cx="5676478" cy="42672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4724400" y="3505200"/>
              <a:ext cx="167640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6375400" y="3594100"/>
              <a:ext cx="3048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419600" y="3276600"/>
              <a:ext cx="8382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343400" y="1066800"/>
              <a:ext cx="457200" cy="609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2349500" y="1447800"/>
            <a:ext cx="22860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686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 dirty="0">
                <a:solidFill>
                  <a:srgbClr val="FFFFFF"/>
                </a:solidFill>
              </a:rPr>
              <a:t>Quasar Near-Zones:  R</a:t>
            </a:r>
            <a:r>
              <a:rPr lang="en-US" sz="2400" b="0" baseline="-25000" dirty="0">
                <a:solidFill>
                  <a:srgbClr val="FFFFFF"/>
                </a:solidFill>
              </a:rPr>
              <a:t>NZ</a:t>
            </a:r>
            <a:r>
              <a:rPr lang="en-US" sz="2400" b="0" dirty="0">
                <a:solidFill>
                  <a:srgbClr val="FFFFFF"/>
                </a:solidFill>
              </a:rPr>
              <a:t> </a:t>
            </a:r>
            <a:r>
              <a:rPr lang="en-US" sz="2400" b="0" dirty="0" err="1">
                <a:solidFill>
                  <a:srgbClr val="FFFFFF"/>
                </a:solidFill>
              </a:rPr>
              <a:t>vs</a:t>
            </a:r>
            <a:r>
              <a:rPr lang="en-US" sz="2400" b="0" dirty="0">
                <a:solidFill>
                  <a:srgbClr val="FFFFFF"/>
                </a:solidFill>
              </a:rPr>
              <a:t> </a:t>
            </a:r>
            <a:r>
              <a:rPr lang="en-US" sz="2400" b="0" dirty="0" err="1" smtClean="0">
                <a:solidFill>
                  <a:srgbClr val="FFFFFF"/>
                </a:solidFill>
              </a:rPr>
              <a:t>redshift</a:t>
            </a:r>
            <a:r>
              <a:rPr lang="en-US" sz="2400" b="0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[</a:t>
            </a:r>
            <a:r>
              <a:rPr lang="en-US" b="0" dirty="0" smtClean="0">
                <a:solidFill>
                  <a:srgbClr val="FFFFFF"/>
                </a:solidFill>
              </a:rPr>
              <a:t>normalized to M</a:t>
            </a:r>
            <a:r>
              <a:rPr lang="en-US" b="0" baseline="-25000" dirty="0" smtClean="0">
                <a:solidFill>
                  <a:srgbClr val="FFFFFF"/>
                </a:solidFill>
              </a:rPr>
              <a:t>1450</a:t>
            </a:r>
            <a:r>
              <a:rPr lang="en-US" b="0" dirty="0" smtClean="0">
                <a:solidFill>
                  <a:srgbClr val="FFFFFF"/>
                </a:solidFill>
              </a:rPr>
              <a:t> = -27]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13348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&lt;</a:t>
            </a:r>
            <a:r>
              <a:rPr lang="en-US" sz="1800" dirty="0"/>
              <a:t>R</a:t>
            </a:r>
            <a:r>
              <a:rPr lang="en-US" sz="1400" baseline="-25000" dirty="0"/>
              <a:t>NZ</a:t>
            </a:r>
            <a:r>
              <a:rPr lang="en-US" sz="1800" dirty="0"/>
              <a:t>&gt; decreases </a:t>
            </a:r>
            <a:r>
              <a:rPr lang="en-US" sz="1800" dirty="0" smtClean="0"/>
              <a:t>by ~10x  </a:t>
            </a:r>
            <a:r>
              <a:rPr lang="en-US" sz="1800" dirty="0"/>
              <a:t>from z=5.7 to </a:t>
            </a:r>
            <a:r>
              <a:rPr lang="en-US" sz="1800" dirty="0" smtClean="0"/>
              <a:t>7.1</a:t>
            </a:r>
            <a:endParaRPr lang="en-US" sz="1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5257800" y="1219200"/>
            <a:ext cx="3505200" cy="3352800"/>
            <a:chOff x="70975" y="914400"/>
            <a:chExt cx="3205625" cy="3133991"/>
          </a:xfrm>
        </p:grpSpPr>
        <p:pic>
          <p:nvPicPr>
            <p:cNvPr id="25" name="Picture 24" descr="Screen shot 2011-07-12 at 4.07.18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75" y="914400"/>
              <a:ext cx="3205625" cy="313399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33400" y="2343090"/>
              <a:ext cx="121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/>
                  </a:solidFill>
                </a:rPr>
                <a:t>z</a:t>
              </a:r>
              <a:r>
                <a:rPr lang="en-US" dirty="0" smtClean="0">
                  <a:solidFill>
                    <a:schemeClr val="accent2"/>
                  </a:solidFill>
                </a:rPr>
                <a:t> ≤ </a:t>
              </a:r>
              <a:r>
                <a:rPr lang="en-US" dirty="0" smtClean="0">
                  <a:solidFill>
                    <a:srgbClr val="FF0000"/>
                  </a:solidFill>
                </a:rPr>
                <a:t>6.4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86000" y="2800290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z</a:t>
              </a:r>
              <a:r>
                <a:rPr lang="en-US" dirty="0" smtClean="0"/>
                <a:t>=7.1</a:t>
              </a:r>
              <a:endParaRPr lang="en-US" dirty="0"/>
            </a:p>
          </p:txBody>
        </p:sp>
      </p:grp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371600" y="5029200"/>
            <a:ext cx="65532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400" b="0" dirty="0" smtClean="0">
                <a:solidFill>
                  <a:srgbClr val="FFFFFF"/>
                </a:solidFill>
              </a:rPr>
              <a:t> &lt;</a:t>
            </a:r>
            <a:r>
              <a:rPr lang="en-US" sz="2400" b="0" dirty="0">
                <a:solidFill>
                  <a:srgbClr val="FFFFFF"/>
                </a:solidFill>
              </a:rPr>
              <a:t>R</a:t>
            </a:r>
            <a:r>
              <a:rPr lang="en-US" sz="1800" b="0" baseline="-25000" dirty="0">
                <a:solidFill>
                  <a:srgbClr val="FFFFFF"/>
                </a:solidFill>
              </a:rPr>
              <a:t>NZ</a:t>
            </a:r>
            <a:r>
              <a:rPr lang="en-US" sz="2400" b="0" dirty="0">
                <a:solidFill>
                  <a:srgbClr val="FFFFFF"/>
                </a:solidFill>
              </a:rPr>
              <a:t>&gt; decreases by factor </a:t>
            </a:r>
            <a:r>
              <a:rPr lang="en-US" sz="2400" dirty="0" smtClean="0">
                <a:solidFill>
                  <a:srgbClr val="FFFFFF"/>
                </a:solidFill>
              </a:rPr>
              <a:t>~ 10 </a:t>
            </a:r>
            <a:r>
              <a:rPr lang="en-US" sz="2400" b="0" dirty="0" smtClean="0">
                <a:solidFill>
                  <a:srgbClr val="FFFFFF"/>
                </a:solidFill>
              </a:rPr>
              <a:t> </a:t>
            </a:r>
            <a:r>
              <a:rPr lang="en-US" sz="2400" b="0" dirty="0">
                <a:solidFill>
                  <a:srgbClr val="FFFFFF"/>
                </a:solidFill>
              </a:rPr>
              <a:t>from z=5.7 to </a:t>
            </a:r>
            <a:r>
              <a:rPr lang="en-US" sz="2400" dirty="0" smtClean="0">
                <a:solidFill>
                  <a:srgbClr val="FFFFFF"/>
                </a:solidFill>
              </a:rPr>
              <a:t>7.1</a:t>
            </a:r>
            <a:endParaRPr lang="en-US" sz="2400" b="0" dirty="0" smtClean="0">
              <a:solidFill>
                <a:srgbClr val="FFFFFF"/>
              </a:solidFill>
            </a:endParaRP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If CSS</a:t>
            </a:r>
            <a:r>
              <a:rPr lang="en-US" sz="2400" b="0" dirty="0" smtClean="0">
                <a:solidFill>
                  <a:srgbClr val="FFFFFF"/>
                </a:solidFill>
              </a:rPr>
              <a:t> </a:t>
            </a:r>
            <a:r>
              <a:rPr lang="en-US" sz="2400" b="0" dirty="0">
                <a:solidFill>
                  <a:srgbClr val="FFFFFF"/>
                </a:solidFill>
              </a:rPr>
              <a:t>=</a:t>
            </a:r>
            <a:r>
              <a:rPr lang="en-US" sz="2400" b="0" dirty="0" smtClean="0">
                <a:solidFill>
                  <a:srgbClr val="FFFFFF"/>
                </a:solidFill>
              </a:rPr>
              <a:t>&gt;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F(HI) ≥ 0.1 </a:t>
            </a:r>
            <a:r>
              <a:rPr lang="en-US" sz="2400" dirty="0" smtClean="0">
                <a:solidFill>
                  <a:srgbClr val="FFFFFF"/>
                </a:solidFill>
              </a:rPr>
              <a:t>by z ~ 7.1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05600" y="3700046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5Mpc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7924800" y="3700046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  <a:r>
              <a:rPr lang="en-US" sz="1600" dirty="0" smtClean="0"/>
              <a:t>Mpc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388920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4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291405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Highest redshift quasar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(z=7.1)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0" y="51816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Damped </a:t>
            </a:r>
            <a:r>
              <a:rPr lang="en-US" dirty="0" err="1">
                <a:solidFill>
                  <a:srgbClr val="FFFFFF"/>
                </a:solidFill>
              </a:rPr>
              <a:t>Lya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profile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smtClean="0">
                <a:solidFill>
                  <a:schemeClr val="bg1"/>
                </a:solidFill>
              </a:rPr>
              <a:t>N(HI) ~ 10</a:t>
            </a:r>
            <a:r>
              <a:rPr lang="en-US" baseline="30000" dirty="0" smtClean="0">
                <a:solidFill>
                  <a:schemeClr val="bg1"/>
                </a:solidFill>
              </a:rPr>
              <a:t>20.6</a:t>
            </a:r>
            <a:r>
              <a:rPr lang="en-US" dirty="0" smtClean="0">
                <a:solidFill>
                  <a:schemeClr val="bg1"/>
                </a:solidFill>
              </a:rPr>
              <a:t> cm</a:t>
            </a:r>
            <a:r>
              <a:rPr lang="en-US" baseline="30000" dirty="0" smtClean="0">
                <a:solidFill>
                  <a:schemeClr val="bg1"/>
                </a:solidFill>
              </a:rPr>
              <a:t>-2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Substantially neutral IGM: </a:t>
            </a:r>
            <a:r>
              <a:rPr lang="en-US" dirty="0" smtClean="0">
                <a:solidFill>
                  <a:srgbClr val="FFFF00"/>
                </a:solidFill>
              </a:rPr>
              <a:t>F(HI) &gt; 0.1 </a:t>
            </a:r>
            <a:r>
              <a:rPr lang="en-US" dirty="0" smtClean="0">
                <a:solidFill>
                  <a:schemeClr val="bg1"/>
                </a:solidFill>
              </a:rPr>
              <a:t>at 2Mpc distance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Or galaxy at 2.6Mpc; probability ~ 5%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Screen Shot 2013-11-25 at 2.45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45954"/>
            <a:ext cx="6324600" cy="46779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715000" y="533400"/>
            <a:ext cx="2667000" cy="457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2680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Simcoe ea. 2012</a:t>
            </a:r>
          </a:p>
          <a:p>
            <a:r>
              <a:rPr lang="en-US" sz="1800" dirty="0" smtClean="0"/>
              <a:t>(Bolton </a:t>
            </a:r>
            <a:r>
              <a:rPr lang="en-US" sz="1800" dirty="0" err="1" smtClean="0"/>
              <a:t>ea</a:t>
            </a:r>
            <a:r>
              <a:rPr lang="en-US" sz="1800" dirty="0" smtClean="0"/>
              <a:t>; </a:t>
            </a:r>
            <a:r>
              <a:rPr lang="en-US" sz="1800" dirty="0" err="1" smtClean="0"/>
              <a:t>Mortlock</a:t>
            </a:r>
            <a:r>
              <a:rPr lang="en-US" sz="1800" dirty="0" smtClean="0"/>
              <a:t> </a:t>
            </a:r>
            <a:r>
              <a:rPr lang="en-US" sz="1800" dirty="0" err="1" smtClean="0"/>
              <a:t>ea</a:t>
            </a:r>
            <a:r>
              <a:rPr lang="en-US" sz="1800" dirty="0" smtClean="0"/>
              <a:t>)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083727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371"/>
            <a:ext cx="9144000" cy="6874371"/>
          </a:xfrm>
          <a:prstGeom prst="rect">
            <a:avLst/>
          </a:prstGeom>
        </p:spPr>
      </p:pic>
      <p:pic>
        <p:nvPicPr>
          <p:cNvPr id="4" name="Picture 3" descr="Screen Shot 2013-11-25 at 2.05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241301"/>
            <a:ext cx="4935054" cy="4711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000" y="5181600"/>
            <a:ext cx="8077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QNZ + DLA =&gt; rapid rise in F(HI) z~6 to 7 (10</a:t>
            </a:r>
            <a:r>
              <a:rPr lang="en-US" sz="2400" baseline="30000" dirty="0" smtClean="0">
                <a:solidFill>
                  <a:schemeClr val="bg1"/>
                </a:solidFill>
              </a:rPr>
              <a:t>-4 </a:t>
            </a:r>
            <a:r>
              <a:rPr lang="en-US" sz="2400" dirty="0" smtClean="0">
                <a:solidFill>
                  <a:schemeClr val="bg1"/>
                </a:solidFill>
              </a:rPr>
              <a:t>to &gt; 0.1)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Challenge: based (mostly) on one z&gt;7 quasar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848100" y="2514600"/>
            <a:ext cx="609600" cy="609600"/>
          </a:xfrm>
          <a:prstGeom prst="ellipse">
            <a:avLst/>
          </a:prstGeom>
          <a:noFill/>
          <a:ln w="19050" cap="flat" cmpd="sng" algn="ctr">
            <a:solidFill>
              <a:srgbClr val="F4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40090"/>
              </a:solidFill>
              <a:effectLst/>
              <a:latin typeface="Times New Roman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9277" y="1056662"/>
            <a:ext cx="1114323" cy="48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HI_vol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79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1462" y="838200"/>
            <a:ext cx="3919538" cy="2598216"/>
            <a:chOff x="5461000" y="1981200"/>
            <a:chExt cx="3690938" cy="2895600"/>
          </a:xfrm>
        </p:grpSpPr>
        <p:pic>
          <p:nvPicPr>
            <p:cNvPr id="50177" name="Picture 3" descr="Screen Shot 2012-12-07 at 2.47.15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000" y="1981200"/>
              <a:ext cx="3690938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2" name="TextBox 7"/>
            <p:cNvSpPr txBox="1">
              <a:spLocks noChangeArrowheads="1"/>
            </p:cNvSpPr>
            <p:nvPr/>
          </p:nvSpPr>
          <p:spPr bwMode="auto">
            <a:xfrm>
              <a:off x="7315200" y="2133600"/>
              <a:ext cx="1752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/>
                <a:t>z=7.1 quasar</a:t>
              </a:r>
            </a:p>
          </p:txBody>
        </p:sp>
      </p:grpSp>
      <p:pic>
        <p:nvPicPr>
          <p:cNvPr id="6" name="Picture 5" descr="Screen Shot 2013-10-22 at 3.49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869007"/>
            <a:ext cx="4572000" cy="20877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609707"/>
            <a:ext cx="80010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Neutral IGM attenuates </a:t>
            </a:r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emission from early galaxies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Search for decrease in: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Number of </a:t>
            </a:r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emitting galaxies at z&gt;6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Equiv. Width of </a:t>
            </a:r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for faint z &gt; 6 galaxy candidates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24135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Galaxy demographics: effects of IGM on apparent galaxy counts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1055106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Lya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6248400" y="1265882"/>
            <a:ext cx="1041400" cy="2328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1021407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Typical z~5 to 6 galaxy</a:t>
            </a:r>
          </a:p>
          <a:p>
            <a:r>
              <a:rPr lang="en-US" sz="1800" dirty="0" smtClean="0"/>
              <a:t>(Stark </a:t>
            </a:r>
            <a:r>
              <a:rPr lang="en-US" sz="1800" dirty="0" err="1" smtClean="0"/>
              <a:t>ea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5334000" y="1054223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Lya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846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4-10-29 at 11.45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352800"/>
            <a:ext cx="4419600" cy="3167380"/>
          </a:xfrm>
          <a:prstGeom prst="rect">
            <a:avLst/>
          </a:prstGeom>
        </p:spPr>
      </p:pic>
      <p:pic>
        <p:nvPicPr>
          <p:cNvPr id="9" name="Picture 8" descr="Screen Shot 2014-10-29 at 11.45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176" y="82818"/>
            <a:ext cx="4337824" cy="31937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2286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ALMA [CII] 158um at z ~ 6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371600"/>
            <a:ext cx="39624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LBGs at z=6.1: easily detected [CII] with only 25ant 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Redshift comparison: Blue-side of </a:t>
            </a:r>
            <a:r>
              <a:rPr lang="en-US" dirty="0" err="1" smtClean="0">
                <a:solidFill>
                  <a:srgbClr val="FFFFFF"/>
                </a:solidFill>
              </a:rPr>
              <a:t>Lya</a:t>
            </a:r>
            <a:r>
              <a:rPr lang="en-US" dirty="0" smtClean="0">
                <a:solidFill>
                  <a:srgbClr val="FFFFFF"/>
                </a:solidFill>
              </a:rPr>
              <a:t> highly attenuated</a:t>
            </a:r>
          </a:p>
          <a:p>
            <a:pPr marL="342900" indent="-342900">
              <a:spcAft>
                <a:spcPts val="600"/>
              </a:spcAft>
              <a:buFont typeface="Symbol" charset="0"/>
              <a:buChar char=""/>
            </a:pPr>
            <a:r>
              <a:rPr lang="en-US" dirty="0" smtClean="0">
                <a:solidFill>
                  <a:srgbClr val="FFFFFF"/>
                </a:solidFill>
              </a:rPr>
              <a:t>GP scattering by IGM?</a:t>
            </a:r>
          </a:p>
          <a:p>
            <a:pPr marL="342900" indent="-342900">
              <a:spcAft>
                <a:spcPts val="600"/>
              </a:spcAft>
              <a:buFont typeface="Symbol" charset="0"/>
              <a:buChar char=""/>
            </a:pPr>
            <a:r>
              <a:rPr lang="en-US" dirty="0" smtClean="0">
                <a:solidFill>
                  <a:srgbClr val="FFFFFF"/>
                </a:solidFill>
              </a:rPr>
              <a:t>or (increased) internal scattering by ISM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67600" y="4572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Willott</a:t>
            </a:r>
            <a:r>
              <a:rPr lang="en-US" sz="1400" dirty="0" smtClean="0"/>
              <a:t> et al. 2014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543800" y="12954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[CII] 158um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934200" y="2283023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Lya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460893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533400" y="15240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smtClean="0"/>
              <a:t>Big Bang  </a:t>
            </a:r>
            <a:r>
              <a:rPr lang="en-US" sz="2400" b="1" dirty="0" err="1" smtClean="0"/>
              <a:t>f(HI</a:t>
            </a:r>
            <a:r>
              <a:rPr lang="en-US" sz="2400" b="1" dirty="0" smtClean="0"/>
              <a:t>) ~ 0</a:t>
            </a:r>
            <a:endParaRPr lang="en-US" sz="2400" b="1" dirty="0"/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457200" y="1144588"/>
            <a:ext cx="28956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f(HI</a:t>
            </a:r>
            <a:r>
              <a:rPr lang="en-US" sz="2400" b="1" dirty="0" smtClean="0">
                <a:solidFill>
                  <a:schemeClr val="bg1"/>
                </a:solidFill>
              </a:rPr>
              <a:t>) ~ 1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533400" y="5067300"/>
            <a:ext cx="2743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f</a:t>
            </a:r>
            <a:r>
              <a:rPr lang="en-US" sz="2400" b="1" dirty="0" err="1">
                <a:solidFill>
                  <a:schemeClr val="bg1"/>
                </a:solidFill>
              </a:rPr>
              <a:t>(HI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  <a:r>
              <a:rPr lang="en-US" sz="2400" b="1" dirty="0" smtClean="0">
                <a:solidFill>
                  <a:schemeClr val="bg1"/>
                </a:solidFill>
              </a:rPr>
              <a:t> ~ </a:t>
            </a:r>
            <a:r>
              <a:rPr lang="en-US" sz="2400" b="1" dirty="0">
                <a:solidFill>
                  <a:schemeClr val="bg1"/>
                </a:solidFill>
              </a:rPr>
              <a:t>10</a:t>
            </a:r>
            <a:r>
              <a:rPr lang="en-US" sz="2400" b="1" baseline="30000" dirty="0">
                <a:solidFill>
                  <a:schemeClr val="bg1"/>
                </a:solidFill>
              </a:rPr>
              <a:t>-5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38600" y="0"/>
            <a:ext cx="508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History of Normal Matter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Intergalactic Medium (mostly  H)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3925022" y="3620220"/>
            <a:ext cx="5865964" cy="159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0800000" flipH="1" flipV="1">
            <a:off x="4419599" y="685800"/>
            <a:ext cx="1" cy="5865166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4419600" y="742890"/>
            <a:ext cx="1293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0.4 </a:t>
            </a:r>
            <a:r>
              <a:rPr lang="en-US" dirty="0" err="1" smtClean="0">
                <a:solidFill>
                  <a:srgbClr val="FFFFFF"/>
                </a:solidFill>
              </a:rPr>
              <a:t>Myr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19600" y="6096000"/>
            <a:ext cx="1446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13.6Gyr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0600" y="605135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3000" y="3276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35789" y="742890"/>
            <a:ext cx="1293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z</a:t>
            </a:r>
            <a:r>
              <a:rPr lang="en-US" dirty="0" smtClean="0">
                <a:solidFill>
                  <a:srgbClr val="FFFFFF"/>
                </a:solidFill>
              </a:rPr>
              <a:t> = 1000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34200" y="6096000"/>
            <a:ext cx="1293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z</a:t>
            </a:r>
            <a:r>
              <a:rPr lang="en-US" dirty="0" smtClean="0">
                <a:solidFill>
                  <a:srgbClr val="FFFFFF"/>
                </a:solidFill>
              </a:rPr>
              <a:t> = 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34200" y="3962400"/>
            <a:ext cx="1674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z ~ 6  to 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95800" y="39624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0.4 – 1.0 </a:t>
            </a:r>
            <a:r>
              <a:rPr lang="en-US" dirty="0" err="1" smtClean="0">
                <a:solidFill>
                  <a:srgbClr val="FFFFFF"/>
                </a:solidFill>
              </a:rPr>
              <a:t>Gyr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2200" y="6477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FFFF"/>
                </a:solidFill>
              </a:rPr>
              <a:t>Djorgovski</a:t>
            </a:r>
            <a:r>
              <a:rPr lang="en-US" sz="1800" dirty="0" smtClean="0">
                <a:solidFill>
                  <a:srgbClr val="FFFFFF"/>
                </a:solidFill>
              </a:rPr>
              <a:t>/CIT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1035040"/>
            <a:ext cx="426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Narrow band surveys in </a:t>
            </a:r>
            <a:r>
              <a:rPr lang="en-US" dirty="0" err="1" smtClean="0">
                <a:solidFill>
                  <a:schemeClr val="bg1"/>
                </a:solidFill>
              </a:rPr>
              <a:t>Lya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Space density of LAEs decreases faster from z=6 to 7 than expected from galaxy evolution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Expected 65, detected </a:t>
            </a:r>
            <a:r>
              <a:rPr lang="en-US" dirty="0" smtClean="0">
                <a:solidFill>
                  <a:schemeClr val="bg1"/>
                </a:solidFill>
              </a:rPr>
              <a:t>7 </a:t>
            </a:r>
            <a:r>
              <a:rPr lang="en-US" dirty="0">
                <a:solidFill>
                  <a:schemeClr val="bg1"/>
                </a:solidFill>
              </a:rPr>
              <a:t>at z=7.3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Modeling </a:t>
            </a:r>
            <a:r>
              <a:rPr lang="en-US" dirty="0">
                <a:solidFill>
                  <a:schemeClr val="bg1"/>
                </a:solidFill>
              </a:rPr>
              <a:t>attenuation by  partially neutral IGM =&gt; 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rgbClr val="FFFF00"/>
                </a:solidFill>
              </a:rPr>
              <a:t>F(HI) ~ 0.5  at z ~ 7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83403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Galaxy demographics: Lyα emitters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Screen Shot 2014-04-30 at 8.43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124" y="-12700"/>
            <a:ext cx="4666876" cy="40074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38800" y="3035588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Konno </a:t>
            </a:r>
            <a:r>
              <a:rPr lang="en-US" sz="1600" dirty="0" err="1" smtClean="0"/>
              <a:t>ea</a:t>
            </a:r>
            <a:r>
              <a:rPr lang="en-US" sz="1600" dirty="0" smtClean="0"/>
              <a:t> 2014</a:t>
            </a:r>
            <a:endParaRPr lang="en-US" sz="1600" dirty="0"/>
          </a:p>
        </p:txBody>
      </p:sp>
      <p:pic>
        <p:nvPicPr>
          <p:cNvPr id="2" name="Picture 1" descr="Screen Shot 2014-06-03 at 4.55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24400"/>
            <a:ext cx="8890000" cy="114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59436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z</a:t>
            </a:r>
            <a:r>
              <a:rPr lang="en-US" baseline="-25000" dirty="0" err="1" smtClean="0">
                <a:solidFill>
                  <a:srgbClr val="FFFFFF"/>
                </a:solidFill>
              </a:rPr>
              <a:t>lya</a:t>
            </a:r>
            <a:r>
              <a:rPr lang="en-US" dirty="0" smtClean="0">
                <a:solidFill>
                  <a:srgbClr val="FFFFFF"/>
                </a:solidFill>
              </a:rPr>
              <a:t> = 7.3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 descr="Screen Shot 2014-06-03 at 4.57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330700"/>
            <a:ext cx="88900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916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5" name="Picture 4" descr="Screen Shot 2013-11-25 at 2.05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4800"/>
            <a:ext cx="5029200" cy="480158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3721100" y="1701800"/>
            <a:ext cx="609600" cy="609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5257800"/>
            <a:ext cx="81534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Galaxy demographics suggests possibly 50% neutral at z~7!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Challenge: separating galaxy evolution from IGM effects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4400" y="1038405"/>
            <a:ext cx="1114323" cy="48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HI_vol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730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5" name="Picture 4" descr="Screen Shot 2013-11-25 at 2.05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4800"/>
            <a:ext cx="4953000" cy="47288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4935141"/>
            <a:ext cx="7620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Amazing progress (paradigm shift): rapid increase in neutral fraction from z~6 to 7 (10</a:t>
            </a:r>
            <a:r>
              <a:rPr lang="en-US" baseline="30000" dirty="0" smtClean="0">
                <a:solidFill>
                  <a:srgbClr val="FFFFFF"/>
                </a:solidFill>
              </a:rPr>
              <a:t>-4 </a:t>
            </a:r>
            <a:r>
              <a:rPr lang="en-US" dirty="0" smtClean="0">
                <a:solidFill>
                  <a:srgbClr val="FFFFFF"/>
                </a:solidFill>
              </a:rPr>
              <a:t>to 0.5) = ‘cosmic phase transition’? </a:t>
            </a:r>
            <a:endParaRPr lang="en-US" dirty="0">
              <a:solidFill>
                <a:srgbClr val="FFFFFF"/>
              </a:solidFill>
            </a:endParaRP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Lya</a:t>
            </a:r>
            <a:r>
              <a:rPr lang="en-US" dirty="0">
                <a:solidFill>
                  <a:srgbClr val="FFFFFF"/>
                </a:solidFill>
              </a:rPr>
              <a:t>-based techniques restricted latter stages of </a:t>
            </a:r>
            <a:r>
              <a:rPr lang="en-US" dirty="0" err="1" smtClean="0">
                <a:solidFill>
                  <a:srgbClr val="FFFFFF"/>
                </a:solidFill>
              </a:rPr>
              <a:t>reionization</a:t>
            </a:r>
            <a:endParaRPr lang="en-US" dirty="0" smtClean="0">
              <a:solidFill>
                <a:srgbClr val="FFFFFF"/>
              </a:solidFill>
            </a:endParaRP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All values have systematic uncertainties w. large scatter. suggestive but not compelling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=&gt; Need new means to probe neutral IGM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80790" y="392668"/>
            <a:ext cx="757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</a:t>
            </a:r>
            <a:r>
              <a:rPr lang="en-US" sz="1800" dirty="0" smtClean="0"/>
              <a:t>Gyr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0" y="355600"/>
            <a:ext cx="1088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0.5Gyr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7315200" y="420469"/>
            <a:ext cx="150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Robertson ea. 2013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1056662"/>
            <a:ext cx="1114323" cy="48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HI_vol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874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11-07 at 9.51.29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371"/>
            <a:ext cx="9144000" cy="6874371"/>
          </a:xfrm>
          <a:prstGeom prst="rect">
            <a:avLst/>
          </a:prstGeom>
        </p:spPr>
      </p:pic>
      <p:sp>
        <p:nvSpPr>
          <p:cNvPr id="360450" name="Text Box 2"/>
          <p:cNvSpPr txBox="1">
            <a:spLocks noChangeArrowheads="1"/>
          </p:cNvSpPr>
          <p:nvPr/>
        </p:nvSpPr>
        <p:spPr bwMode="auto">
          <a:xfrm>
            <a:off x="1219200" y="228600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Seeing through the Fog: HI 21cm cosmology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3276600"/>
            <a:ext cx="3962400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 err="1" smtClean="0">
                <a:solidFill>
                  <a:schemeClr val="bg1"/>
                </a:solidFill>
              </a:rPr>
              <a:t>z</a:t>
            </a:r>
            <a:r>
              <a:rPr lang="en-US" baseline="-25000" dirty="0" err="1" smtClean="0">
                <a:solidFill>
                  <a:schemeClr val="bg1"/>
                </a:solidFill>
              </a:rPr>
              <a:t>reion</a:t>
            </a:r>
            <a:r>
              <a:rPr lang="en-US" dirty="0" smtClean="0">
                <a:solidFill>
                  <a:schemeClr val="bg1"/>
                </a:solidFill>
              </a:rPr>
              <a:t> ~ 6 to 12 =&gt;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ν</a:t>
            </a:r>
            <a:r>
              <a:rPr lang="en-US" baseline="-25000" dirty="0" err="1" smtClean="0">
                <a:solidFill>
                  <a:schemeClr val="bg1"/>
                </a:solidFill>
              </a:rPr>
              <a:t>obs</a:t>
            </a:r>
            <a:r>
              <a:rPr lang="en-US" dirty="0" smtClean="0">
                <a:solidFill>
                  <a:schemeClr val="bg1"/>
                </a:solidFill>
              </a:rPr>
              <a:t> = 1420MHz/(1+z)  = 110MHz to 200MHz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04800" y="4074855"/>
            <a:ext cx="8610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Advantages of the 21cm line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Direct probe of neutral IGM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Spectral </a:t>
            </a:r>
            <a:r>
              <a:rPr lang="en-US" dirty="0">
                <a:solidFill>
                  <a:schemeClr val="bg1"/>
                </a:solidFill>
              </a:rPr>
              <a:t>line signal =&gt; full three </a:t>
            </a:r>
            <a:r>
              <a:rPr lang="en-US" dirty="0" smtClean="0">
                <a:solidFill>
                  <a:schemeClr val="bg1"/>
                </a:solidFill>
              </a:rPr>
              <a:t>dimensional image </a:t>
            </a:r>
            <a:r>
              <a:rPr lang="en-US" dirty="0">
                <a:solidFill>
                  <a:schemeClr val="bg1"/>
                </a:solidFill>
              </a:rPr>
              <a:t>of structure </a:t>
            </a:r>
            <a:r>
              <a:rPr lang="en-US" dirty="0" smtClean="0">
                <a:solidFill>
                  <a:schemeClr val="bg1"/>
                </a:solidFill>
              </a:rPr>
              <a:t>formation (freq = </a:t>
            </a:r>
            <a:r>
              <a:rPr lang="en-US" dirty="0" err="1" smtClean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depth)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Low freq =&gt; very (very) large volume surveys (~ </a:t>
            </a:r>
            <a:r>
              <a:rPr lang="en-US" dirty="0" err="1" smtClean="0">
                <a:solidFill>
                  <a:schemeClr val="bg1"/>
                </a:solidFill>
              </a:rPr>
              <a:t>sterrad</a:t>
            </a:r>
            <a:r>
              <a:rPr lang="en-US" dirty="0" smtClean="0">
                <a:solidFill>
                  <a:schemeClr val="bg1"/>
                </a:solidFill>
              </a:rPr>
              <a:t>, z=7 to 11)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Hyperfine </a:t>
            </a:r>
            <a:r>
              <a:rPr lang="en-US" dirty="0">
                <a:solidFill>
                  <a:schemeClr val="bg1"/>
                </a:solidFill>
              </a:rPr>
              <a:t>transition =</a:t>
            </a:r>
            <a:r>
              <a:rPr lang="en-US" dirty="0" smtClean="0">
                <a:solidFill>
                  <a:schemeClr val="bg1"/>
                </a:solidFill>
              </a:rPr>
              <a:t> weak </a:t>
            </a:r>
            <a:r>
              <a:rPr lang="en-US" dirty="0">
                <a:solidFill>
                  <a:schemeClr val="bg1"/>
                </a:solidFill>
              </a:rPr>
              <a:t>=&gt; avoid </a:t>
            </a:r>
            <a:r>
              <a:rPr lang="en-US" dirty="0" smtClean="0">
                <a:solidFill>
                  <a:schemeClr val="bg1"/>
                </a:solidFill>
              </a:rPr>
              <a:t>saturation (translucent)</a:t>
            </a:r>
          </a:p>
        </p:txBody>
      </p:sp>
      <p:pic>
        <p:nvPicPr>
          <p:cNvPr id="11" name="Picture 10" descr="Screen shot 2010-03-23 at 10.58.45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1066800"/>
            <a:ext cx="4090067" cy="2135445"/>
          </a:xfrm>
          <a:prstGeom prst="rect">
            <a:avLst/>
          </a:prstGeom>
        </p:spPr>
      </p:pic>
      <p:pic>
        <p:nvPicPr>
          <p:cNvPr id="7" name="The Era of Reionization (23) [720p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1066800"/>
            <a:ext cx="4744613" cy="2668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6400" y="990600"/>
            <a:ext cx="3657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EC00FF"/>
                </a:solidFill>
              </a:rPr>
              <a:t> z</a:t>
            </a:r>
            <a:r>
              <a:rPr lang="en-US" dirty="0">
                <a:solidFill>
                  <a:srgbClr val="EC00FF"/>
                </a:solidFill>
              </a:rPr>
              <a:t>&gt;</a:t>
            </a:r>
            <a:r>
              <a:rPr lang="en-US" dirty="0" smtClean="0">
                <a:solidFill>
                  <a:srgbClr val="EC00FF"/>
                </a:solidFill>
              </a:rPr>
              <a:t>200: T</a:t>
            </a:r>
            <a:r>
              <a:rPr lang="en-US" baseline="-25000" dirty="0" smtClean="0">
                <a:solidFill>
                  <a:srgbClr val="EC00FF"/>
                </a:solidFill>
              </a:rPr>
              <a:t>CMB</a:t>
            </a:r>
            <a:r>
              <a:rPr lang="en-US" dirty="0" smtClean="0">
                <a:solidFill>
                  <a:srgbClr val="EC00FF"/>
                </a:solidFill>
              </a:rPr>
              <a:t> = T</a:t>
            </a:r>
            <a:r>
              <a:rPr lang="en-US" sz="1800" baseline="-25000" dirty="0" smtClean="0">
                <a:solidFill>
                  <a:srgbClr val="EC00FF"/>
                </a:solidFill>
              </a:rPr>
              <a:t>K</a:t>
            </a:r>
            <a:r>
              <a:rPr lang="en-US" dirty="0" smtClean="0">
                <a:solidFill>
                  <a:srgbClr val="EC00FF"/>
                </a:solidFill>
              </a:rPr>
              <a:t>= T</a:t>
            </a:r>
            <a:r>
              <a:rPr lang="en-US" baseline="-25000" dirty="0" smtClean="0">
                <a:solidFill>
                  <a:srgbClr val="EC00FF"/>
                </a:solidFill>
              </a:rPr>
              <a:t>S</a:t>
            </a:r>
            <a:r>
              <a:rPr lang="en-US" dirty="0" smtClean="0">
                <a:solidFill>
                  <a:srgbClr val="EC00FF"/>
                </a:solidFill>
              </a:rPr>
              <a:t> </a:t>
            </a:r>
            <a:r>
              <a:rPr lang="en-US" dirty="0">
                <a:solidFill>
                  <a:srgbClr val="EC00FF"/>
                </a:solidFill>
              </a:rPr>
              <a:t> </a:t>
            </a:r>
            <a:r>
              <a:rPr lang="en-US" dirty="0" smtClean="0">
                <a:solidFill>
                  <a:srgbClr val="EC00FF"/>
                </a:solidFill>
              </a:rPr>
              <a:t>by residual e-, photon, and </a:t>
            </a:r>
            <a:r>
              <a:rPr lang="en-US" dirty="0">
                <a:solidFill>
                  <a:srgbClr val="EC00FF"/>
                </a:solidFill>
              </a:rPr>
              <a:t>gas </a:t>
            </a:r>
            <a:r>
              <a:rPr lang="en-US" dirty="0" smtClean="0">
                <a:solidFill>
                  <a:srgbClr val="EC00FF"/>
                </a:solidFill>
              </a:rPr>
              <a:t>collisions. No signal.  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FFFF00"/>
                </a:solidFill>
              </a:rPr>
              <a:t> z</a:t>
            </a:r>
            <a:r>
              <a:rPr lang="en-US" dirty="0">
                <a:solidFill>
                  <a:srgbClr val="FFFF00"/>
                </a:solidFill>
              </a:rPr>
              <a:t>∼30 to </a:t>
            </a:r>
            <a:r>
              <a:rPr lang="en-US" dirty="0" smtClean="0">
                <a:solidFill>
                  <a:srgbClr val="FFFF00"/>
                </a:solidFill>
              </a:rPr>
              <a:t>200:  gas cools as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k</a:t>
            </a:r>
            <a:r>
              <a:rPr lang="en-US" dirty="0" smtClean="0">
                <a:solidFill>
                  <a:srgbClr val="FFFF00"/>
                </a:solidFill>
              </a:rPr>
              <a:t> ≈ (</a:t>
            </a:r>
            <a:r>
              <a:rPr lang="en-US" dirty="0">
                <a:solidFill>
                  <a:srgbClr val="FFFF00"/>
                </a:solidFill>
              </a:rPr>
              <a:t>1+z)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vs. T</a:t>
            </a:r>
            <a:r>
              <a:rPr lang="en-US" baseline="-25000" dirty="0" smtClean="0">
                <a:solidFill>
                  <a:srgbClr val="FFFF00"/>
                </a:solidFill>
              </a:rPr>
              <a:t>CMB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≈ </a:t>
            </a:r>
            <a:r>
              <a:rPr lang="en-US" dirty="0">
                <a:solidFill>
                  <a:srgbClr val="FFFF00"/>
                </a:solidFill>
              </a:rPr>
              <a:t>(1 + z</a:t>
            </a:r>
            <a:r>
              <a:rPr lang="en-US" dirty="0" smtClean="0">
                <a:solidFill>
                  <a:srgbClr val="FFFF00"/>
                </a:solidFill>
              </a:rPr>
              <a:t>), but T</a:t>
            </a:r>
            <a:r>
              <a:rPr lang="en-US" baseline="-25000" dirty="0" smtClean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 = T</a:t>
            </a:r>
            <a:r>
              <a:rPr lang="en-US" baseline="-25000" dirty="0" smtClean="0">
                <a:solidFill>
                  <a:srgbClr val="FFFF00"/>
                </a:solidFill>
              </a:rPr>
              <a:t>K</a:t>
            </a:r>
            <a:r>
              <a:rPr lang="en-US" dirty="0" smtClean="0">
                <a:solidFill>
                  <a:srgbClr val="FFFF00"/>
                </a:solidFill>
              </a:rPr>
              <a:t> via collisions =&gt; absorption, until density drops and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s</a:t>
            </a:r>
            <a:r>
              <a:rPr lang="en-US" baseline="-25000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 T</a:t>
            </a:r>
            <a:r>
              <a:rPr lang="en-US" baseline="-25000" dirty="0" smtClean="0">
                <a:solidFill>
                  <a:srgbClr val="FFFF00"/>
                </a:solidFill>
                <a:sym typeface="Wingdings"/>
              </a:rPr>
              <a:t>CMB</a:t>
            </a:r>
            <a:endParaRPr lang="en-US" baseline="-25000" dirty="0" smtClean="0">
              <a:solidFill>
                <a:srgbClr val="FFFF00"/>
              </a:solidFill>
            </a:endParaRP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FF0000"/>
                </a:solidFill>
              </a:rPr>
              <a:t> z</a:t>
            </a:r>
            <a:r>
              <a:rPr lang="en-US" dirty="0">
                <a:solidFill>
                  <a:srgbClr val="FF0000"/>
                </a:solidFill>
              </a:rPr>
              <a:t>∼20 to </a:t>
            </a:r>
            <a:r>
              <a:rPr lang="en-US" dirty="0" smtClean="0">
                <a:solidFill>
                  <a:srgbClr val="FF0000"/>
                </a:solidFill>
              </a:rPr>
              <a:t>30: first stars =&gt; Lyα photons couples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baseline="-25000" dirty="0" smtClean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=&gt; </a:t>
            </a:r>
            <a:r>
              <a:rPr lang="en-US" dirty="0">
                <a:solidFill>
                  <a:srgbClr val="FF0000"/>
                </a:solidFill>
              </a:rPr>
              <a:t>21-cm absorption </a:t>
            </a:r>
            <a:endParaRPr lang="en-US" dirty="0" smtClean="0">
              <a:solidFill>
                <a:srgbClr val="FF0000"/>
              </a:solidFill>
            </a:endParaRP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43FF0D"/>
                </a:solidFill>
              </a:rPr>
              <a:t> z</a:t>
            </a:r>
            <a:r>
              <a:rPr lang="en-US" dirty="0">
                <a:solidFill>
                  <a:srgbClr val="43FF0D"/>
                </a:solidFill>
              </a:rPr>
              <a:t>∼6 to </a:t>
            </a:r>
            <a:r>
              <a:rPr lang="en-US" dirty="0" smtClean="0">
                <a:solidFill>
                  <a:srgbClr val="43FF0D"/>
                </a:solidFill>
              </a:rPr>
              <a:t>20: IGM warmed </a:t>
            </a:r>
            <a:r>
              <a:rPr lang="en-US" dirty="0">
                <a:solidFill>
                  <a:srgbClr val="43FF0D"/>
                </a:solidFill>
              </a:rPr>
              <a:t>by hard X </a:t>
            </a:r>
            <a:r>
              <a:rPr lang="en-US" dirty="0" smtClean="0">
                <a:solidFill>
                  <a:srgbClr val="43FF0D"/>
                </a:solidFill>
              </a:rPr>
              <a:t>rays =&gt; T</a:t>
            </a:r>
            <a:r>
              <a:rPr lang="en-US" baseline="-25000" dirty="0" smtClean="0">
                <a:solidFill>
                  <a:srgbClr val="43FF0D"/>
                </a:solidFill>
              </a:rPr>
              <a:t>K</a:t>
            </a:r>
            <a:r>
              <a:rPr lang="en-US" dirty="0" smtClean="0">
                <a:solidFill>
                  <a:srgbClr val="43FF0D"/>
                </a:solidFill>
              </a:rPr>
              <a:t> &gt; T</a:t>
            </a:r>
            <a:r>
              <a:rPr lang="en-US" baseline="-25000" dirty="0" smtClean="0">
                <a:solidFill>
                  <a:srgbClr val="43FF0D"/>
                </a:solidFill>
              </a:rPr>
              <a:t>CMB</a:t>
            </a:r>
            <a:r>
              <a:rPr lang="en-US" dirty="0" smtClean="0">
                <a:solidFill>
                  <a:srgbClr val="43FF0D"/>
                </a:solidFill>
              </a:rPr>
              <a:t>. T</a:t>
            </a:r>
            <a:r>
              <a:rPr lang="en-US" baseline="-25000" dirty="0" smtClean="0">
                <a:solidFill>
                  <a:srgbClr val="43FF0D"/>
                </a:solidFill>
              </a:rPr>
              <a:t>S</a:t>
            </a:r>
            <a:r>
              <a:rPr lang="en-US" dirty="0" smtClean="0">
                <a:solidFill>
                  <a:srgbClr val="43FF0D"/>
                </a:solidFill>
              </a:rPr>
              <a:t> coupled to T</a:t>
            </a:r>
            <a:r>
              <a:rPr lang="en-US" baseline="-25000" dirty="0" smtClean="0">
                <a:solidFill>
                  <a:srgbClr val="43FF0D"/>
                </a:solidFill>
              </a:rPr>
              <a:t>K</a:t>
            </a:r>
            <a:r>
              <a:rPr lang="en-US" dirty="0" smtClean="0">
                <a:solidFill>
                  <a:srgbClr val="43FF0D"/>
                </a:solidFill>
              </a:rPr>
              <a:t> by </a:t>
            </a:r>
            <a:r>
              <a:rPr lang="en-US" dirty="0" err="1" smtClean="0">
                <a:solidFill>
                  <a:srgbClr val="43FF0D"/>
                </a:solidFill>
              </a:rPr>
              <a:t>Lya</a:t>
            </a:r>
            <a:r>
              <a:rPr lang="en-US" dirty="0" smtClean="0">
                <a:solidFill>
                  <a:srgbClr val="43FF0D"/>
                </a:solidFill>
              </a:rPr>
              <a:t>.  </a:t>
            </a:r>
            <a:r>
              <a:rPr lang="en-US" dirty="0" err="1" smtClean="0">
                <a:solidFill>
                  <a:srgbClr val="43FF0D"/>
                </a:solidFill>
              </a:rPr>
              <a:t>Reionization</a:t>
            </a:r>
            <a:r>
              <a:rPr lang="en-US" dirty="0" smtClean="0">
                <a:solidFill>
                  <a:srgbClr val="43FF0D"/>
                </a:solidFill>
              </a:rPr>
              <a:t> is proceeding =&gt; bubble dominated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7DBAF9"/>
                </a:solidFill>
              </a:rPr>
              <a:t> IGM </a:t>
            </a:r>
            <a:r>
              <a:rPr lang="en-US" dirty="0" err="1" smtClean="0">
                <a:solidFill>
                  <a:srgbClr val="7DBAF9"/>
                </a:solidFill>
              </a:rPr>
              <a:t>reionized</a:t>
            </a:r>
            <a:endParaRPr lang="en-US" dirty="0">
              <a:solidFill>
                <a:srgbClr val="7DBAF9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920890"/>
            <a:ext cx="5435380" cy="5632310"/>
            <a:chOff x="0" y="838200"/>
            <a:chExt cx="5435380" cy="5632310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838200"/>
              <a:ext cx="5435380" cy="5632310"/>
              <a:chOff x="0" y="838200"/>
              <a:chExt cx="5435380" cy="5632310"/>
            </a:xfrm>
          </p:grpSpPr>
          <p:pic>
            <p:nvPicPr>
              <p:cNvPr id="2" name="Picture 1" descr="Screen Shot 2013-05-26 at 5.03.39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38200"/>
                <a:ext cx="5435380" cy="563231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 bwMode="auto">
              <a:xfrm>
                <a:off x="4737100" y="1295400"/>
                <a:ext cx="304800" cy="4495800"/>
              </a:xfrm>
              <a:prstGeom prst="rect">
                <a:avLst/>
              </a:prstGeom>
              <a:solidFill>
                <a:srgbClr val="EC00FF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3276600" y="1295400"/>
                <a:ext cx="1447800" cy="4495800"/>
              </a:xfrm>
              <a:prstGeom prst="rect">
                <a:avLst/>
              </a:prstGeom>
              <a:solidFill>
                <a:srgbClr val="FFFF00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057400" y="1295400"/>
                <a:ext cx="762000" cy="4495800"/>
              </a:xfrm>
              <a:prstGeom prst="rect">
                <a:avLst/>
              </a:prstGeom>
              <a:solidFill>
                <a:schemeClr val="accent1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914400" y="1295400"/>
                <a:ext cx="1143000" cy="4495800"/>
              </a:xfrm>
              <a:prstGeom prst="rect">
                <a:avLst/>
              </a:prstGeom>
              <a:solidFill>
                <a:schemeClr val="accent6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2819400" y="1295400"/>
              <a:ext cx="457200" cy="4495800"/>
            </a:xfrm>
            <a:prstGeom prst="rect">
              <a:avLst/>
            </a:prstGeom>
            <a:solidFill>
              <a:srgbClr val="F40020">
                <a:alpha val="1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effectLst/>
                <a:latin typeface="Times New Roman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990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194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574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668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8600" y="762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‘Richest of cosmological data sets’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2133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K</a:t>
            </a:r>
            <a:endParaRPr lang="en-US" sz="18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2971800" y="2145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S</a:t>
            </a:r>
            <a:endParaRPr lang="en-US" sz="18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1600200" y="220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T</a:t>
            </a:r>
            <a:r>
              <a:rPr lang="en-US" sz="1800" baseline="-25000" dirty="0" err="1" smtClean="0"/>
              <a:t>cmb</a:t>
            </a:r>
            <a:endParaRPr lang="en-US" sz="18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2959100" y="5511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First stars</a:t>
            </a:r>
            <a:endParaRPr lang="en-US" sz="1800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 flipV="1">
            <a:off x="2971800" y="5511800"/>
            <a:ext cx="457200" cy="127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28600" y="64770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Pritchard &amp; Loeb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7751496"/>
              </p:ext>
            </p:extLst>
          </p:nvPr>
        </p:nvGraphicFramePr>
        <p:xfrm>
          <a:off x="5210175" y="112852"/>
          <a:ext cx="3849688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4" imgW="2057400" imgH="431800" progId="Equation.3">
                  <p:embed/>
                </p:oleObj>
              </mc:Choice>
              <mc:Fallback>
                <p:oleObj name="Equation" r:id="rId4" imgW="2057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0175" y="112852"/>
                        <a:ext cx="3849688" cy="8080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75528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9" name="Picture 4" descr="cornervi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399" y="838199"/>
            <a:ext cx="3860801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SC0089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838200"/>
            <a:ext cx="3833553" cy="2876472"/>
          </a:xfrm>
          <a:prstGeom prst="rect">
            <a:avLst/>
          </a:prstGeom>
        </p:spPr>
      </p:pic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533400" y="228600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Renaissance at low </a:t>
            </a:r>
            <a:r>
              <a:rPr lang="en-US" sz="2400" dirty="0" err="1" smtClean="0">
                <a:solidFill>
                  <a:schemeClr val="bg1"/>
                </a:solidFill>
              </a:rPr>
              <a:t>freq</a:t>
            </a:r>
            <a:r>
              <a:rPr lang="en-US" sz="2400" dirty="0" smtClean="0">
                <a:solidFill>
                  <a:schemeClr val="bg1"/>
                </a:solidFill>
              </a:rPr>
              <a:t>: </a:t>
            </a:r>
            <a:r>
              <a:rPr lang="en-US" sz="2400" dirty="0">
                <a:solidFill>
                  <a:schemeClr val="bg1"/>
                </a:solidFill>
              </a:rPr>
              <a:t>1% to 10%</a:t>
            </a:r>
            <a:r>
              <a:rPr lang="en-US" sz="2400" dirty="0" smtClean="0">
                <a:solidFill>
                  <a:schemeClr val="bg1"/>
                </a:solidFill>
              </a:rPr>
              <a:t> of a square kilometer array</a:t>
            </a:r>
            <a:endParaRPr lang="en-US" dirty="0"/>
          </a:p>
        </p:txBody>
      </p:sp>
      <p:sp>
        <p:nvSpPr>
          <p:cNvPr id="82949" name="Text Box 6"/>
          <p:cNvSpPr txBox="1">
            <a:spLocks noChangeArrowheads="1"/>
          </p:cNvSpPr>
          <p:nvPr/>
        </p:nvSpPr>
        <p:spPr bwMode="auto">
          <a:xfrm>
            <a:off x="609600" y="786368"/>
            <a:ext cx="175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MWA - Oz  </a:t>
            </a:r>
          </a:p>
        </p:txBody>
      </p:sp>
      <p:sp>
        <p:nvSpPr>
          <p:cNvPr id="82950" name="Text Box 9"/>
          <p:cNvSpPr txBox="1">
            <a:spLocks noChangeArrowheads="1"/>
          </p:cNvSpPr>
          <p:nvPr/>
        </p:nvSpPr>
        <p:spPr bwMode="auto">
          <a:xfrm>
            <a:off x="5105400" y="772714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</a:rPr>
              <a:t>PAPER - ZA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308507"/>
              </p:ext>
            </p:extLst>
          </p:nvPr>
        </p:nvGraphicFramePr>
        <p:xfrm>
          <a:off x="457200" y="3931920"/>
          <a:ext cx="830580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4300"/>
                <a:gridCol w="1384300"/>
                <a:gridCol w="1384300"/>
                <a:gridCol w="1384300"/>
                <a:gridCol w="1384300"/>
                <a:gridCol w="1384300"/>
              </a:tblGrid>
              <a:tr h="6085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Array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FoV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algn="ctr"/>
                      <a:r>
                        <a:rPr lang="en-US" sz="1800" dirty="0" smtClean="0"/>
                        <a:t>deg</a:t>
                      </a:r>
                      <a:r>
                        <a:rPr lang="en-US" sz="1800" baseline="30000" dirty="0" smtClean="0"/>
                        <a:t>2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Area </a:t>
                      </a:r>
                    </a:p>
                    <a:p>
                      <a:pPr algn="ctr"/>
                      <a:r>
                        <a:rPr lang="en-US" sz="1800" dirty="0" smtClean="0"/>
                        <a:t>m</a:t>
                      </a:r>
                      <a:r>
                        <a:rPr lang="en-US" sz="1800" baseline="30000" dirty="0" smtClean="0"/>
                        <a:t>2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Type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Bmax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algn="ctr"/>
                      <a:r>
                        <a:rPr lang="en-US" sz="1800" dirty="0" smtClean="0"/>
                        <a:t>km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Start Science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obs</a:t>
                      </a:r>
                      <a:endParaRPr lang="en-US" sz="18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LOFAR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3e4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Tile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MWA-128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2e3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Tile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PAPER-128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1600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1e3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Dipole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0.3/0.6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HERA</a:t>
                      </a:r>
                      <a:r>
                        <a:rPr lang="en-US" sz="1800" dirty="0" smtClean="0"/>
                        <a:t>-331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5e4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14m parabola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0.3/2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2017</a:t>
                      </a:r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SKA-I Low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1e6</a:t>
                      </a:r>
                      <a:endParaRPr lang="en-US" sz="18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Tile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2021+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5" name="Picture 4" descr="Screen shot 2010-12-03 at 9.47.2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1040"/>
            <a:ext cx="9144001" cy="57604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1524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Precision Array to Probe Epoch of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772561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Don Backer Array: Berkeley</a:t>
            </a:r>
            <a:r>
              <a:rPr lang="en-US" dirty="0">
                <a:solidFill>
                  <a:srgbClr val="FFFFFF"/>
                </a:solidFill>
              </a:rPr>
              <a:t>, NRAO, Penn, </a:t>
            </a:r>
            <a:r>
              <a:rPr lang="en-US" dirty="0" smtClean="0">
                <a:solidFill>
                  <a:srgbClr val="FFFFFF"/>
                </a:solidFill>
              </a:rPr>
              <a:t>Cavendish, SKA</a:t>
            </a:r>
            <a:r>
              <a:rPr lang="en-US" dirty="0">
                <a:solidFill>
                  <a:srgbClr val="FFFFFF"/>
                </a:solidFill>
              </a:rPr>
              <a:t>/South </a:t>
            </a:r>
            <a:r>
              <a:rPr lang="en-US" dirty="0" smtClean="0">
                <a:solidFill>
                  <a:srgbClr val="FFFFFF"/>
                </a:solidFill>
              </a:rPr>
              <a:t>Africa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Focus: low-</a:t>
            </a:r>
            <a:r>
              <a:rPr lang="en-US" dirty="0" err="1" smtClean="0">
                <a:solidFill>
                  <a:schemeClr val="bg1"/>
                </a:solidFill>
              </a:rPr>
              <a:t>ν</a:t>
            </a:r>
            <a:r>
              <a:rPr lang="en-US" dirty="0" smtClean="0">
                <a:solidFill>
                  <a:schemeClr val="bg1"/>
                </a:solidFill>
              </a:rPr>
              <a:t> array to study HI 21cm signal from </a:t>
            </a:r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Precision: emphasize engineering solutions first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Staged: work through problems before increasing investment</a:t>
            </a:r>
          </a:p>
        </p:txBody>
      </p:sp>
      <p:pic>
        <p:nvPicPr>
          <p:cNvPr id="2" name="Picture 1" descr="willi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51039"/>
            <a:ext cx="838200" cy="841080"/>
          </a:xfrm>
          <a:prstGeom prst="rect">
            <a:avLst/>
          </a:prstGeom>
        </p:spPr>
      </p:pic>
      <p:pic>
        <p:nvPicPr>
          <p:cNvPr id="3" name="Picture 2" descr="n.razavighod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248" y="651039"/>
            <a:ext cx="699552" cy="841080"/>
          </a:xfrm>
          <a:prstGeom prst="rect">
            <a:avLst/>
          </a:prstGeom>
        </p:spPr>
      </p:pic>
      <p:pic>
        <p:nvPicPr>
          <p:cNvPr id="4" name="Picture 3" descr="i.stefa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977" y="651039"/>
            <a:ext cx="692971" cy="82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6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371"/>
            <a:ext cx="9144000" cy="6874371"/>
          </a:xfrm>
          <a:prstGeom prst="rect">
            <a:avLst/>
          </a:prstGeom>
        </p:spPr>
      </p:pic>
      <p:pic>
        <p:nvPicPr>
          <p:cNvPr id="2" name="Picture 1" descr="Screen Shot 2013-11-25 at 3.30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4604306" cy="5029200"/>
          </a:xfrm>
          <a:prstGeom prst="rect">
            <a:avLst/>
          </a:prstGeom>
        </p:spPr>
      </p:pic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152400" y="605135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Challenge: Sensitivity 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685800" y="1219200"/>
            <a:ext cx="182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/>
              <a:t>z</a:t>
            </a:r>
            <a:r>
              <a:rPr lang="en-US" sz="1800" b="1" dirty="0" smtClean="0"/>
              <a:t>=12, 110MHz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5105400" y="1447800"/>
            <a:ext cx="37338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Imaging of typical structures requires full Square Kilometer Array 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150MHz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sym typeface="Symbol" charset="2"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2’</a:t>
            </a:r>
            <a:r>
              <a:rPr lang="en-US" dirty="0" smtClean="0">
                <a:solidFill>
                  <a:schemeClr val="bg1"/>
                </a:solidFill>
              </a:rPr>
              <a:t>) ~ 8uJy 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SKA </a:t>
            </a:r>
            <a:r>
              <a:rPr lang="en-US" dirty="0" err="1" smtClean="0">
                <a:solidFill>
                  <a:schemeClr val="bg1"/>
                </a:solidFill>
              </a:rPr>
              <a:t>rms</a:t>
            </a:r>
            <a:r>
              <a:rPr lang="en-US" dirty="0" smtClean="0">
                <a:solidFill>
                  <a:schemeClr val="bg1"/>
                </a:solidFill>
              </a:rPr>
              <a:t> ~ 1.6uJy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Primary science driver for SKA-low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62484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Furlanetto</a:t>
            </a:r>
            <a:r>
              <a:rPr lang="en-US" dirty="0" smtClean="0">
                <a:solidFill>
                  <a:schemeClr val="bg1"/>
                </a:solidFill>
              </a:rPr>
              <a:t> ea 2004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057400" y="5256212"/>
            <a:ext cx="14478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057400" y="4927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10cMpc = 4’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429000" y="4038600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z</a:t>
            </a:r>
            <a:r>
              <a:rPr lang="en-US" sz="1600" dirty="0" smtClean="0">
                <a:solidFill>
                  <a:schemeClr val="bg1"/>
                </a:solidFill>
              </a:rPr>
              <a:t>=6.5, 180 MHz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04800" y="86380"/>
            <a:ext cx="883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Signal end-game: HI </a:t>
            </a:r>
            <a:r>
              <a:rPr lang="en-US" sz="2800" dirty="0">
                <a:solidFill>
                  <a:schemeClr val="bg1"/>
                </a:solidFill>
              </a:rPr>
              <a:t>21cm</a:t>
            </a:r>
            <a:r>
              <a:rPr lang="en-US" sz="2800" dirty="0" smtClean="0">
                <a:solidFill>
                  <a:schemeClr val="bg1"/>
                </a:solidFill>
              </a:rPr>
              <a:t> ‘tomography’ </a:t>
            </a:r>
            <a:r>
              <a:rPr lang="en-US" sz="2800" dirty="0">
                <a:solidFill>
                  <a:schemeClr val="bg1"/>
                </a:solidFill>
              </a:rPr>
              <a:t>of IGM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57400" y="1688068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&lt;</a:t>
            </a:r>
            <a:r>
              <a:rPr lang="en-US" b="1" dirty="0" smtClean="0"/>
              <a:t>T</a:t>
            </a:r>
            <a:r>
              <a:rPr lang="en-US" b="1" baseline="-25000" dirty="0" smtClean="0"/>
              <a:t>B</a:t>
            </a:r>
            <a:r>
              <a:rPr lang="en-US" b="1" dirty="0" smtClean="0"/>
              <a:t>&gt; </a:t>
            </a:r>
            <a:r>
              <a:rPr lang="en-US" b="1" dirty="0"/>
              <a:t>~ 20mK </a:t>
            </a:r>
          </a:p>
        </p:txBody>
      </p:sp>
    </p:spTree>
    <p:extLst>
      <p:ext uri="{BB962C8B-B14F-4D97-AF65-F5344CB8AC3E}">
        <p14:creationId xmlns:p14="http://schemas.microsoft.com/office/powerpoint/2010/main" val="40410712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werSpectrum movie-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-20000" contrast="20000"/>
          </a:blip>
          <a:stretch>
            <a:fillRect/>
          </a:stretch>
        </p:blipFill>
        <p:spPr>
          <a:xfrm>
            <a:off x="1600200" y="685800"/>
            <a:ext cx="6451600" cy="4838700"/>
          </a:xfrm>
          <a:prstGeom prst="rect">
            <a:avLst/>
          </a:prstGeom>
        </p:spPr>
      </p:pic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066800" y="152400"/>
            <a:ext cx="7391400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84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Pathfinder science goals  </a:t>
            </a:r>
          </a:p>
          <a:p>
            <a:pPr algn="ctr">
              <a:spcBef>
                <a:spcPts val="84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Evolution of 3D power spectrum in 21cm line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1676400" y="1550432"/>
            <a:ext cx="12700" cy="3097768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22300" y="28321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10cMpc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91400" y="4865132"/>
            <a:ext cx="133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Mcquinn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7526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30’, 3MHz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6400800" y="17526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3’, 0.3MHz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086600" y="43169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Mpc</a:t>
            </a:r>
            <a:r>
              <a:rPr lang="en-US" sz="1800" baseline="30000" dirty="0" smtClean="0"/>
              <a:t>-1</a:t>
            </a:r>
            <a:endParaRPr lang="en-US" sz="1800" baseline="300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260334" y="225373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mK</a:t>
            </a:r>
            <a:r>
              <a:rPr lang="en-US" sz="1800" baseline="30000" dirty="0" smtClean="0"/>
              <a:t>2</a:t>
            </a:r>
            <a:endParaRPr lang="en-US" sz="1800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2971800" y="5334000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tart: trace density field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pre-warming: signal drop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r>
              <a:rPr lang="en-US" dirty="0" smtClean="0">
                <a:solidFill>
                  <a:schemeClr val="bg1"/>
                </a:solidFill>
              </a:rPr>
              <a:t>: bubble scale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Full ionization: signal loss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206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arillif5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515938"/>
            <a:ext cx="4175125" cy="436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3" descr="carillif6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506413"/>
            <a:ext cx="4191000" cy="414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2743200" y="7620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z=12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7391400" y="7620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err="1"/>
              <a:t>z</a:t>
            </a:r>
            <a:r>
              <a:rPr lang="en-US" sz="1800" dirty="0"/>
              <a:t>=8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552450" y="762000"/>
            <a:ext cx="876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19mJy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2286000" y="383540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130MHz</a:t>
            </a:r>
          </a:p>
        </p:txBody>
      </p:sp>
      <p:sp>
        <p:nvSpPr>
          <p:cNvPr id="91144" name="Text Box 9"/>
          <p:cNvSpPr txBox="1">
            <a:spLocks noChangeArrowheads="1"/>
          </p:cNvSpPr>
          <p:nvPr/>
        </p:nvSpPr>
        <p:spPr bwMode="auto">
          <a:xfrm>
            <a:off x="552450" y="0"/>
            <a:ext cx="8439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21cm absorption toward first radio galaxies</a:t>
            </a:r>
            <a:endParaRPr lang="en-US" sz="2400" dirty="0"/>
          </a:p>
        </p:txBody>
      </p:sp>
      <p:sp>
        <p:nvSpPr>
          <p:cNvPr id="91145" name="Text Box 10"/>
          <p:cNvSpPr txBox="1">
            <a:spLocks noChangeArrowheads="1"/>
          </p:cNvSpPr>
          <p:nvPr/>
        </p:nvSpPr>
        <p:spPr bwMode="auto">
          <a:xfrm>
            <a:off x="4162425" y="4876800"/>
            <a:ext cx="498157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Only </a:t>
            </a:r>
            <a:r>
              <a:rPr lang="en-US" sz="2400" dirty="0">
                <a:solidFill>
                  <a:schemeClr val="bg1"/>
                </a:solidFill>
              </a:rPr>
              <a:t>probe of small scale structure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Requires radio sources: expect 0.05 to 0.5 deg</a:t>
            </a:r>
            <a:r>
              <a:rPr lang="en-US" sz="2400" baseline="30000" dirty="0">
                <a:solidFill>
                  <a:schemeClr val="bg1"/>
                </a:solidFill>
              </a:rPr>
              <a:t>-2</a:t>
            </a:r>
            <a:r>
              <a:rPr lang="en-US" sz="2400" dirty="0">
                <a:solidFill>
                  <a:schemeClr val="bg1"/>
                </a:solidFill>
              </a:rPr>
              <a:t>  at </a:t>
            </a:r>
            <a:r>
              <a:rPr lang="en-US" sz="2400" dirty="0" err="1">
                <a:solidFill>
                  <a:schemeClr val="bg1"/>
                </a:solidFill>
              </a:rPr>
              <a:t>z</a:t>
            </a:r>
            <a:r>
              <a:rPr lang="en-US" sz="2400" dirty="0">
                <a:solidFill>
                  <a:schemeClr val="bg1"/>
                </a:solidFill>
              </a:rPr>
              <a:t>&gt; 6 with S</a:t>
            </a:r>
            <a:r>
              <a:rPr lang="en-US" sz="1600" dirty="0">
                <a:solidFill>
                  <a:schemeClr val="bg1"/>
                </a:solidFill>
              </a:rPr>
              <a:t>151</a:t>
            </a:r>
            <a:r>
              <a:rPr lang="en-US" sz="2400" dirty="0">
                <a:solidFill>
                  <a:schemeClr val="bg1"/>
                </a:solidFill>
              </a:rPr>
              <a:t> &gt; 6 </a:t>
            </a:r>
            <a:r>
              <a:rPr lang="en-US" sz="2400" dirty="0" err="1" smtClean="0">
                <a:solidFill>
                  <a:schemeClr val="bg1"/>
                </a:solidFill>
              </a:rPr>
              <a:t>mJy</a:t>
            </a:r>
            <a:endParaRPr lang="en-US" sz="2400" dirty="0"/>
          </a:p>
        </p:txBody>
      </p:sp>
      <p:sp>
        <p:nvSpPr>
          <p:cNvPr id="91146" name="Text Box 11"/>
          <p:cNvSpPr txBox="1">
            <a:spLocks noChangeArrowheads="1"/>
          </p:cNvSpPr>
          <p:nvPr/>
        </p:nvSpPr>
        <p:spPr bwMode="auto">
          <a:xfrm>
            <a:off x="6934200" y="3900488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159MHz</a:t>
            </a:r>
            <a:endParaRPr lang="en-US" sz="1800"/>
          </a:p>
        </p:txBody>
      </p:sp>
      <p:sp>
        <p:nvSpPr>
          <p:cNvPr id="91147" name="Rectangle 11"/>
          <p:cNvSpPr>
            <a:spLocks noChangeArrowheads="1"/>
          </p:cNvSpPr>
          <p:nvPr/>
        </p:nvSpPr>
        <p:spPr bwMode="auto">
          <a:xfrm>
            <a:off x="-12700" y="4648200"/>
            <a:ext cx="4175125" cy="288925"/>
          </a:xfrm>
          <a:prstGeom prst="rect">
            <a:avLst/>
          </a:prstGeom>
          <a:solidFill>
            <a:srgbClr val="1E1BB5"/>
          </a:solidFill>
          <a:ln w="9525">
            <a:solidFill>
              <a:srgbClr val="1E1AB5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48" name="Text Box 8"/>
          <p:cNvSpPr txBox="1">
            <a:spLocks noChangeArrowheads="1"/>
          </p:cNvSpPr>
          <p:nvPr/>
        </p:nvSpPr>
        <p:spPr bwMode="auto">
          <a:xfrm>
            <a:off x="457200" y="4851737"/>
            <a:ext cx="36099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radio </a:t>
            </a:r>
            <a:r>
              <a:rPr lang="en-US" sz="2400" dirty="0" smtClean="0">
                <a:solidFill>
                  <a:schemeClr val="bg1"/>
                </a:solidFill>
              </a:rPr>
              <a:t>GP </a:t>
            </a:r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err="1">
                <a:solidFill>
                  <a:schemeClr val="bg1"/>
                </a:solidFill>
                <a:sym typeface="Symbol" charset="2"/>
              </a:rPr>
              <a:t></a:t>
            </a:r>
            <a:r>
              <a:rPr lang="en-US" sz="2400" dirty="0">
                <a:solidFill>
                  <a:schemeClr val="bg1"/>
                </a:solidFill>
              </a:rPr>
              <a:t>=1%)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21 Forest (10%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934200" y="10668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SKA+Gnedin</a:t>
            </a:r>
            <a:r>
              <a:rPr lang="en-US" sz="1600" dirty="0" smtClean="0"/>
              <a:t> </a:t>
            </a:r>
            <a:r>
              <a:rPr lang="en-US" sz="1600" dirty="0" err="1" smtClean="0"/>
              <a:t>simul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34356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ck_c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13283"/>
            <a:ext cx="4878010" cy="2458517"/>
          </a:xfrm>
          <a:prstGeom prst="rect">
            <a:avLst/>
          </a:prstGeom>
        </p:spPr>
      </p:pic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21" name="Line 5"/>
          <p:cNvSpPr>
            <a:spLocks noChangeShapeType="1"/>
          </p:cNvSpPr>
          <p:nvPr/>
        </p:nvSpPr>
        <p:spPr bwMode="auto">
          <a:xfrm flipH="1" flipV="1">
            <a:off x="2971800" y="685800"/>
            <a:ext cx="2209800" cy="585787"/>
          </a:xfrm>
          <a:prstGeom prst="line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495800" y="3200400"/>
            <a:ext cx="434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mprint of primordial structure from the Big Bang: seeds of galaxy formation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33400" y="441811"/>
            <a:ext cx="3581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Early structure formation </a:t>
            </a:r>
            <a:r>
              <a:rPr lang="en-US" dirty="0" smtClean="0">
                <a:solidFill>
                  <a:srgbClr val="FFFFFF"/>
                </a:solidFill>
              </a:rPr>
              <a:t>(4x10</a:t>
            </a:r>
            <a:r>
              <a:rPr lang="en-US" baseline="30000" dirty="0" smtClean="0">
                <a:solidFill>
                  <a:srgbClr val="FFFFFF"/>
                </a:solidFill>
              </a:rPr>
              <a:t>5 </a:t>
            </a:r>
            <a:r>
              <a:rPr lang="en-US" dirty="0" smtClean="0">
                <a:solidFill>
                  <a:srgbClr val="FFFFFF"/>
                </a:solidFill>
              </a:rPr>
              <a:t>years)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8220" y="119583"/>
            <a:ext cx="5084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Cosmic microwave background radiation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270px-Planck_satelli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184" y="4012354"/>
            <a:ext cx="2931016" cy="23122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0400" y="59436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Planck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2-02 at 3.08.25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62" y="762000"/>
            <a:ext cx="3334185" cy="3109913"/>
          </a:xfrm>
          <a:prstGeom prst="rect">
            <a:avLst/>
          </a:prstGeom>
        </p:spPr>
      </p:pic>
      <p:sp>
        <p:nvSpPr>
          <p:cNvPr id="93188" name="Text Box 2"/>
          <p:cNvSpPr txBox="1">
            <a:spLocks noChangeArrowheads="1"/>
          </p:cNvSpPr>
          <p:nvPr/>
        </p:nvSpPr>
        <p:spPr bwMode="auto">
          <a:xfrm>
            <a:off x="762000" y="228600"/>
            <a:ext cx="807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Ionized near zones </a:t>
            </a:r>
            <a:r>
              <a:rPr lang="en-US" sz="2400" dirty="0">
                <a:solidFill>
                  <a:schemeClr val="bg1"/>
                </a:solidFill>
              </a:rPr>
              <a:t>around z &gt; 6 </a:t>
            </a:r>
            <a:r>
              <a:rPr lang="en-US" sz="2400" dirty="0" smtClean="0">
                <a:solidFill>
                  <a:schemeClr val="bg1"/>
                </a:solidFill>
              </a:rPr>
              <a:t>Quasars</a:t>
            </a:r>
            <a:endParaRPr lang="en-US" sz="2400" dirty="0"/>
          </a:p>
        </p:txBody>
      </p:sp>
      <p:sp>
        <p:nvSpPr>
          <p:cNvPr id="93189" name="Text Box 10"/>
          <p:cNvSpPr txBox="1">
            <a:spLocks noChangeArrowheads="1"/>
          </p:cNvSpPr>
          <p:nvPr/>
        </p:nvSpPr>
        <p:spPr bwMode="auto">
          <a:xfrm>
            <a:off x="6877050" y="4343400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 b="1"/>
          </a:p>
        </p:txBody>
      </p:sp>
      <p:sp>
        <p:nvSpPr>
          <p:cNvPr id="93190" name="Text Box 11"/>
          <p:cNvSpPr txBox="1">
            <a:spLocks noChangeArrowheads="1"/>
          </p:cNvSpPr>
          <p:nvPr/>
        </p:nvSpPr>
        <p:spPr bwMode="auto">
          <a:xfrm>
            <a:off x="552450" y="5881688"/>
            <a:ext cx="188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E00000"/>
                </a:solidFill>
              </a:rPr>
              <a:t>0.5 mJy</a:t>
            </a:r>
          </a:p>
        </p:txBody>
      </p:sp>
      <p:sp>
        <p:nvSpPr>
          <p:cNvPr id="93191" name="Text Box 14"/>
          <p:cNvSpPr txBox="1">
            <a:spLocks noChangeArrowheads="1"/>
          </p:cNvSpPr>
          <p:nvPr/>
        </p:nvSpPr>
        <p:spPr bwMode="auto">
          <a:xfrm>
            <a:off x="4267200" y="914400"/>
            <a:ext cx="4648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err="1">
                <a:solidFill>
                  <a:srgbClr val="FFFFFF"/>
                </a:solidFill>
              </a:rPr>
              <a:t>Lya</a:t>
            </a:r>
            <a:r>
              <a:rPr lang="en-US" dirty="0">
                <a:solidFill>
                  <a:srgbClr val="FFFFFF"/>
                </a:solidFill>
              </a:rPr>
              <a:t> spectra provide evidence for existence for CSS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</a:rPr>
              <a:t>Size ~ 15’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</a:rPr>
              <a:t>Signal ~ 20 f</a:t>
            </a:r>
            <a:r>
              <a:rPr lang="en-US" dirty="0">
                <a:solidFill>
                  <a:srgbClr val="FFFFFF"/>
                </a:solidFill>
              </a:rPr>
              <a:t>(HI</a:t>
            </a:r>
            <a:r>
              <a:rPr lang="en-US" dirty="0" smtClean="0">
                <a:solidFill>
                  <a:srgbClr val="FFFFFF"/>
                </a:solidFill>
              </a:rPr>
              <a:t>) </a:t>
            </a:r>
            <a:r>
              <a:rPr lang="en-US" dirty="0" err="1" smtClean="0">
                <a:solidFill>
                  <a:srgbClr val="FFFFFF"/>
                </a:solidFill>
              </a:rPr>
              <a:t>mK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= 0.5 </a:t>
            </a:r>
            <a:r>
              <a:rPr lang="en-US" dirty="0">
                <a:solidFill>
                  <a:srgbClr val="FFFFFF"/>
                </a:solidFill>
              </a:rPr>
              <a:t>f(HI</a:t>
            </a:r>
            <a:r>
              <a:rPr lang="en-US" dirty="0" smtClean="0">
                <a:solidFill>
                  <a:srgbClr val="FFFFFF"/>
                </a:solidFill>
              </a:rPr>
              <a:t>) </a:t>
            </a:r>
            <a:r>
              <a:rPr lang="en-US" dirty="0" err="1" smtClean="0">
                <a:solidFill>
                  <a:srgbClr val="FFFFFF"/>
                </a:solidFill>
              </a:rPr>
              <a:t>mJy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err="1">
                <a:solidFill>
                  <a:srgbClr val="FFFFFF"/>
                </a:solidFill>
              </a:rPr>
              <a:t>r</a:t>
            </a:r>
            <a:r>
              <a:rPr lang="en-US" dirty="0" err="1" smtClean="0">
                <a:solidFill>
                  <a:srgbClr val="FFFFFF"/>
                </a:solidFill>
              </a:rPr>
              <a:t>ms</a:t>
            </a:r>
            <a:r>
              <a:rPr lang="en-US" dirty="0" smtClean="0">
                <a:solidFill>
                  <a:srgbClr val="FFFFFF"/>
                </a:solidFill>
              </a:rPr>
              <a:t> (HERA, 100hr, 1MHz) ~ 0.08 </a:t>
            </a:r>
            <a:r>
              <a:rPr lang="en-US" dirty="0" err="1" smtClean="0">
                <a:solidFill>
                  <a:srgbClr val="FFFFFF"/>
                </a:solidFill>
              </a:rPr>
              <a:t>mJy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</a:rPr>
              <a:t>3D </a:t>
            </a:r>
            <a:r>
              <a:rPr lang="en-US" dirty="0">
                <a:solidFill>
                  <a:srgbClr val="FFFFFF"/>
                </a:solidFill>
              </a:rPr>
              <a:t>structure = powerful </a:t>
            </a:r>
            <a:r>
              <a:rPr lang="en-US" dirty="0" smtClean="0">
                <a:solidFill>
                  <a:srgbClr val="FFFFFF"/>
                </a:solidFill>
              </a:rPr>
              <a:t>diagnostic</a:t>
            </a: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</a:rPr>
              <a:t>Rare </a:t>
            </a:r>
            <a:r>
              <a:rPr lang="en-US" dirty="0">
                <a:solidFill>
                  <a:srgbClr val="FFFFFF"/>
                </a:solidFill>
              </a:rPr>
              <a:t>but we observe huge volume: 64deg</a:t>
            </a:r>
            <a:r>
              <a:rPr lang="en-US" baseline="30000" dirty="0">
                <a:solidFill>
                  <a:srgbClr val="FFFFFF"/>
                </a:solidFill>
              </a:rPr>
              <a:t>2</a:t>
            </a:r>
            <a:r>
              <a:rPr lang="en-US" dirty="0">
                <a:solidFill>
                  <a:srgbClr val="FFFFFF"/>
                </a:solidFill>
              </a:rPr>
              <a:t>; z=6 to 11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3193" name="Text Box 18"/>
          <p:cNvSpPr txBox="1">
            <a:spLocks noChangeArrowheads="1"/>
          </p:cNvSpPr>
          <p:nvPr/>
        </p:nvSpPr>
        <p:spPr bwMode="auto">
          <a:xfrm>
            <a:off x="285750" y="3786187"/>
            <a:ext cx="253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>
                <a:solidFill>
                  <a:schemeClr val="bg1"/>
                </a:solidFill>
              </a:rPr>
              <a:t>Wyithe</a:t>
            </a:r>
            <a:r>
              <a:rPr lang="en-US" sz="1800" dirty="0">
                <a:solidFill>
                  <a:schemeClr val="bg1"/>
                </a:solidFill>
              </a:rPr>
              <a:t> et al. 2006</a:t>
            </a:r>
          </a:p>
        </p:txBody>
      </p:sp>
      <p:sp>
        <p:nvSpPr>
          <p:cNvPr id="93194" name="Line 19"/>
          <p:cNvSpPr>
            <a:spLocks noChangeShapeType="1"/>
          </p:cNvSpPr>
          <p:nvPr/>
        </p:nvSpPr>
        <p:spPr bwMode="auto">
          <a:xfrm>
            <a:off x="2743200" y="1917700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95" name="Text Box 20"/>
          <p:cNvSpPr txBox="1">
            <a:spLocks noChangeArrowheads="1"/>
          </p:cNvSpPr>
          <p:nvPr/>
        </p:nvSpPr>
        <p:spPr bwMode="auto">
          <a:xfrm>
            <a:off x="1676400" y="1905000"/>
            <a:ext cx="76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</a:rPr>
              <a:t>5Mpc</a:t>
            </a:r>
          </a:p>
        </p:txBody>
      </p:sp>
      <p:pic>
        <p:nvPicPr>
          <p:cNvPr id="3" name="Picture 2" descr="Screen Shot 2013-12-02 at 3.11.39 PM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35228"/>
            <a:ext cx="3505200" cy="2341772"/>
          </a:xfrm>
          <a:prstGeom prst="rect">
            <a:avLst/>
          </a:prstGeom>
        </p:spPr>
      </p:pic>
      <p:sp>
        <p:nvSpPr>
          <p:cNvPr id="93192" name="Line 17"/>
          <p:cNvSpPr>
            <a:spLocks noChangeShapeType="1"/>
          </p:cNvSpPr>
          <p:nvPr/>
        </p:nvSpPr>
        <p:spPr bwMode="auto">
          <a:xfrm flipH="1">
            <a:off x="2514600" y="2439609"/>
            <a:ext cx="228600" cy="2818191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1143000" y="4710113"/>
            <a:ext cx="990600" cy="16668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895600" y="4711700"/>
            <a:ext cx="990600" cy="16668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174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2011-06-25_11-20-18_8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895600"/>
            <a:ext cx="5943600" cy="3632200"/>
          </a:xfrm>
          <a:prstGeom prst="rect">
            <a:avLst/>
          </a:prstGeom>
        </p:spPr>
      </p:pic>
      <p:pic>
        <p:nvPicPr>
          <p:cNvPr id="6" name="Picture 5" descr="Screen shot 2010-12-03 at 11.41.2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199683"/>
            <a:ext cx="5943600" cy="2569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1800" y="28956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128 antennae science array in Karoo, South Africa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209490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32 station engineering array in </a:t>
            </a:r>
            <a:r>
              <a:rPr lang="en-US" dirty="0" err="1" smtClean="0"/>
              <a:t>Greenbank</a:t>
            </a:r>
            <a:r>
              <a:rPr lang="en-US" dirty="0" smtClean="0"/>
              <a:t>, WV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214223"/>
            <a:ext cx="274320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accent3"/>
                </a:solidFill>
              </a:rPr>
              <a:t>PAPER basics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Freq</a:t>
            </a:r>
            <a:r>
              <a:rPr lang="en-US" dirty="0" smtClean="0">
                <a:solidFill>
                  <a:schemeClr val="accent3"/>
                </a:solidFill>
              </a:rPr>
              <a:t>= 115 to 190 MHz (z= 6.5 to 11)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Single dipole elements + ‘flaps’ =&gt; </a:t>
            </a:r>
            <a:r>
              <a:rPr lang="en-US" dirty="0" err="1" smtClean="0">
                <a:solidFill>
                  <a:schemeClr val="accent3"/>
                </a:solidFill>
              </a:rPr>
              <a:t>FoV</a:t>
            </a:r>
            <a:r>
              <a:rPr lang="en-US" baseline="-25000" dirty="0" err="1" smtClean="0">
                <a:solidFill>
                  <a:schemeClr val="accent3"/>
                </a:solidFill>
              </a:rPr>
              <a:t>FWHM</a:t>
            </a:r>
            <a:r>
              <a:rPr lang="en-US" dirty="0" smtClean="0">
                <a:solidFill>
                  <a:schemeClr val="accent3"/>
                </a:solidFill>
              </a:rPr>
              <a:t> ~ 40</a:t>
            </a:r>
            <a:r>
              <a:rPr lang="en-US" baseline="30000" dirty="0" smtClean="0">
                <a:solidFill>
                  <a:schemeClr val="accent3"/>
                </a:solidFill>
              </a:rPr>
              <a:t>o</a:t>
            </a:r>
            <a:endParaRPr lang="en-US" dirty="0" smtClean="0">
              <a:solidFill>
                <a:schemeClr val="accent3"/>
              </a:solidFill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Max baseline = 300m =&gt; res ~ 15’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371"/>
            <a:ext cx="9144000" cy="6874371"/>
          </a:xfrm>
          <a:prstGeom prst="rect">
            <a:avLst/>
          </a:prstGeom>
        </p:spPr>
      </p:pic>
      <p:pic>
        <p:nvPicPr>
          <p:cNvPr id="3" name="Picture 2" descr="Screen Shot 2013-10-25 at 9.03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3788531"/>
            <a:ext cx="8140700" cy="2786649"/>
          </a:xfrm>
          <a:prstGeom prst="rect">
            <a:avLst/>
          </a:prstGeom>
        </p:spPr>
      </p:pic>
      <p:pic>
        <p:nvPicPr>
          <p:cNvPr id="13" name="Picture 12" descr="2011-06-25_11-20-18_83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49" y="228600"/>
            <a:ext cx="5734051" cy="327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4013" y="816114"/>
            <a:ext cx="4021787" cy="70788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Minimum redundancy array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maximize </a:t>
            </a:r>
            <a:r>
              <a:rPr lang="en-US" dirty="0" err="1" smtClean="0">
                <a:solidFill>
                  <a:srgbClr val="FFFFFF"/>
                </a:solidFill>
              </a:rPr>
              <a:t>u,v</a:t>
            </a:r>
            <a:r>
              <a:rPr lang="en-US" dirty="0" smtClean="0">
                <a:solidFill>
                  <a:srgbClr val="FFFFFF"/>
                </a:solidFill>
              </a:rPr>
              <a:t> coverage =&gt; imaging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 descr="DSC0089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1371600"/>
            <a:ext cx="2763947" cy="22203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971800" y="3334658"/>
            <a:ext cx="2743200" cy="228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306148"/>
            <a:ext cx="541020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Maximum redundancy: delay spectrum analysis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24135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Reconfigurable =&gt; optimize for science goal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5 at 3.46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10" name="Picture 9" descr="SA_Students_hel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5749"/>
            <a:ext cx="2743200" cy="2057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84900" y="2343090"/>
            <a:ext cx="250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Univ. KwaZulu-Natal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600" y="693003"/>
            <a:ext cx="581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Established working array from scratch in 6 months, with help from ZA (SKA, Durban)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 descr="Screen shot 2011-11-09 at 2.55.0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478" y="3733800"/>
            <a:ext cx="3995522" cy="31242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5943600" y="5257800"/>
            <a:ext cx="1143000" cy="114300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553200" y="554349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575 km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640080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Cape Town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43700" y="470529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PAPER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392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99330" name="Picture 3" descr="snapshot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44462"/>
            <a:ext cx="891540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Text Box 2"/>
          <p:cNvSpPr txBox="1">
            <a:spLocks noChangeArrowheads="1"/>
          </p:cNvSpPr>
          <p:nvPr/>
        </p:nvSpPr>
        <p:spPr bwMode="auto">
          <a:xfrm>
            <a:off x="0" y="152400"/>
            <a:ext cx="9144000" cy="5191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    Challenge:  </a:t>
            </a:r>
            <a:r>
              <a:rPr lang="en-US" sz="2800" dirty="0">
                <a:solidFill>
                  <a:schemeClr val="bg1"/>
                </a:solidFill>
              </a:rPr>
              <a:t>Interference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457200" y="17526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100 MHz z=13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458075" y="1752600"/>
            <a:ext cx="1381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200 MHz z=6</a:t>
            </a:r>
          </a:p>
        </p:txBody>
      </p:sp>
      <p:pic>
        <p:nvPicPr>
          <p:cNvPr id="99335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675" y="2840618"/>
            <a:ext cx="4327525" cy="38071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99336" name="Straight Arrow Connector 10"/>
          <p:cNvCxnSpPr>
            <a:cxnSpLocks noChangeShapeType="1"/>
          </p:cNvCxnSpPr>
          <p:nvPr/>
        </p:nvCxnSpPr>
        <p:spPr bwMode="auto">
          <a:xfrm rot="5400000">
            <a:off x="1600200" y="2362200"/>
            <a:ext cx="1143000" cy="533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cxnSp>
        <p:nvCxnSpPr>
          <p:cNvPr id="99337" name="Straight Arrow Connector 12"/>
          <p:cNvCxnSpPr>
            <a:cxnSpLocks noChangeShapeType="1"/>
          </p:cNvCxnSpPr>
          <p:nvPr/>
        </p:nvCxnSpPr>
        <p:spPr bwMode="auto">
          <a:xfrm rot="5400000">
            <a:off x="876300" y="2247900"/>
            <a:ext cx="2514600" cy="21336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9338" name="Straight Arrow Connector 16"/>
          <p:cNvCxnSpPr>
            <a:cxnSpLocks noChangeShapeType="1"/>
          </p:cNvCxnSpPr>
          <p:nvPr/>
        </p:nvCxnSpPr>
        <p:spPr bwMode="auto">
          <a:xfrm rot="5400000">
            <a:off x="1371600" y="2362200"/>
            <a:ext cx="3429000" cy="2819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99339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4191000" y="2057400"/>
            <a:ext cx="3267075" cy="3200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99340" name="TextBox 22"/>
          <p:cNvSpPr txBox="1">
            <a:spLocks noChangeArrowheads="1"/>
          </p:cNvSpPr>
          <p:nvPr/>
        </p:nvSpPr>
        <p:spPr bwMode="auto">
          <a:xfrm>
            <a:off x="1676400" y="3589338"/>
            <a:ext cx="1600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Aircraft</a:t>
            </a:r>
          </a:p>
        </p:txBody>
      </p:sp>
      <p:sp>
        <p:nvSpPr>
          <p:cNvPr id="99342" name="TextBox 25"/>
          <p:cNvSpPr txBox="1">
            <a:spLocks noChangeArrowheads="1"/>
          </p:cNvSpPr>
          <p:nvPr/>
        </p:nvSpPr>
        <p:spPr bwMode="auto">
          <a:xfrm>
            <a:off x="4076700" y="4419600"/>
            <a:ext cx="1050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TV</a:t>
            </a:r>
          </a:p>
        </p:txBody>
      </p:sp>
    </p:spTree>
    <p:extLst>
      <p:ext uri="{BB962C8B-B14F-4D97-AF65-F5344CB8AC3E}">
        <p14:creationId xmlns:p14="http://schemas.microsoft.com/office/powerpoint/2010/main" val="394179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" name="Picture 1" descr="Screen shot 2010-03-23 at 8.26.1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22" y="1143000"/>
            <a:ext cx="4478077" cy="4011557"/>
          </a:xfrm>
          <a:prstGeom prst="rect">
            <a:avLst/>
          </a:prstGeom>
        </p:spPr>
      </p:pic>
      <p:pic>
        <p:nvPicPr>
          <p:cNvPr id="4" name="Picture 3" descr="Screen shot 2010-03-23 at 8.36.3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612899"/>
            <a:ext cx="3875879" cy="3416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10668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Karoo South Africa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512849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5105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1000" y="502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4100" y="502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7201" y="337001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>
            <a:off x="6477000" y="3276600"/>
            <a:ext cx="381001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362200" y="44196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896101" y="420821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ISS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397500" y="3899069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FM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5257800" y="3852277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6794500" y="4178469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4400" y="3003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US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86400" y="3003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ZA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2514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TV</a:t>
            </a:r>
            <a:endParaRPr lang="en-US" sz="1800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 rot="10800000">
            <a:off x="2209801" y="4267200"/>
            <a:ext cx="381000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2819401" y="2429708"/>
            <a:ext cx="304799" cy="1610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0" name="Picture 9" descr="Screen shot 2011-11-07 at 2.46.5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33916"/>
            <a:ext cx="8686800" cy="4466684"/>
          </a:xfrm>
          <a:prstGeom prst="rect">
            <a:avLst/>
          </a:prstGeom>
        </p:spPr>
      </p:pic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7249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Challenge:  sky is hot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smtClean="0">
                <a:solidFill>
                  <a:srgbClr val="000000"/>
                </a:solidFill>
              </a:rPr>
              <a:t>confused at low freq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04800" y="5080337"/>
            <a:ext cx="8458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Coldest </a:t>
            </a:r>
            <a:r>
              <a:rPr lang="en-US" sz="2400" dirty="0">
                <a:solidFill>
                  <a:schemeClr val="bg1"/>
                </a:solidFill>
              </a:rPr>
              <a:t>regions: T ~ 100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 (</a:t>
            </a:r>
            <a:r>
              <a:rPr lang="en-US" sz="2400" dirty="0">
                <a:solidFill>
                  <a:schemeClr val="bg1"/>
                </a:solidFill>
                <a:latin typeface="Symbol" charset="2"/>
                <a:sym typeface="Symbol" charset="2"/>
              </a:rPr>
              <a:t>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/200 MH</a:t>
            </a:r>
            <a:r>
              <a:rPr lang="en-US" sz="2400" dirty="0">
                <a:solidFill>
                  <a:schemeClr val="bg1"/>
                </a:solidFill>
              </a:rPr>
              <a:t>z)</a:t>
            </a:r>
            <a:r>
              <a:rPr lang="en-US" sz="2400" baseline="30000" dirty="0">
                <a:solidFill>
                  <a:schemeClr val="bg1"/>
                </a:solidFill>
              </a:rPr>
              <a:t>-2.6 </a:t>
            </a:r>
            <a:r>
              <a:rPr lang="en-US" sz="2400" dirty="0" smtClean="0">
                <a:solidFill>
                  <a:schemeClr val="bg1"/>
                </a:solidFill>
              </a:rPr>
              <a:t>K = 10</a:t>
            </a:r>
            <a:r>
              <a:rPr lang="en-US" sz="2400" baseline="30000" dirty="0" smtClean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x</a:t>
            </a:r>
            <a:r>
              <a:rPr lang="en-US" sz="2400" dirty="0" smtClean="0">
                <a:solidFill>
                  <a:schemeClr val="bg1"/>
                </a:solidFill>
              </a:rPr>
              <a:t> 21cm signal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Highly ‘confused’: 1 source/deg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with S</a:t>
            </a:r>
            <a:r>
              <a:rPr lang="en-US" sz="1600" dirty="0">
                <a:solidFill>
                  <a:schemeClr val="bg1"/>
                </a:solidFill>
              </a:rPr>
              <a:t>140</a:t>
            </a:r>
            <a:r>
              <a:rPr lang="en-US" sz="2400" dirty="0">
                <a:solidFill>
                  <a:schemeClr val="bg1"/>
                </a:solidFill>
              </a:rPr>
              <a:t> &gt; 1 </a:t>
            </a:r>
            <a:r>
              <a:rPr lang="en-US" sz="2400" dirty="0" err="1" smtClean="0">
                <a:solidFill>
                  <a:schemeClr val="bg1"/>
                </a:solidFill>
              </a:rPr>
              <a:t>Jy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95237" name="Picture 6" descr="WS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600" y="2590800"/>
            <a:ext cx="19812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Line 7"/>
          <p:cNvSpPr>
            <a:spLocks noChangeShapeType="1"/>
          </p:cNvSpPr>
          <p:nvPr/>
        </p:nvSpPr>
        <p:spPr bwMode="auto">
          <a:xfrm flipH="1" flipV="1">
            <a:off x="7086600" y="1295399"/>
            <a:ext cx="76200" cy="131921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39" name="Line 8"/>
          <p:cNvSpPr>
            <a:spLocks noChangeShapeType="1"/>
          </p:cNvSpPr>
          <p:nvPr/>
        </p:nvSpPr>
        <p:spPr bwMode="auto">
          <a:xfrm>
            <a:off x="7467600" y="1295398"/>
            <a:ext cx="1447800" cy="1319213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43" name="TextBox 11"/>
          <p:cNvSpPr txBox="1">
            <a:spLocks noChangeArrowheads="1"/>
          </p:cNvSpPr>
          <p:nvPr/>
        </p:nvSpPr>
        <p:spPr bwMode="auto">
          <a:xfrm>
            <a:off x="228600" y="440055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Haslam</a:t>
            </a:r>
            <a:r>
              <a:rPr lang="en-US" dirty="0" smtClean="0"/>
              <a:t>, </a:t>
            </a:r>
            <a:r>
              <a:rPr lang="en-US" dirty="0" err="1"/>
              <a:t>Eberg</a:t>
            </a:r>
            <a:r>
              <a:rPr lang="en-US" dirty="0"/>
              <a:t> 408MHz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7086600" y="990600"/>
            <a:ext cx="381000" cy="30479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84357" name="Picture 5" descr="spe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728788"/>
            <a:ext cx="3744879" cy="3514725"/>
          </a:xfrm>
          <a:prstGeom prst="rect">
            <a:avLst/>
          </a:prstGeom>
          <a:noFill/>
        </p:spPr>
      </p:pic>
      <p:sp>
        <p:nvSpPr>
          <p:cNvPr id="484356" name="Text Box 4"/>
          <p:cNvSpPr txBox="1">
            <a:spLocks noChangeArrowheads="1"/>
          </p:cNvSpPr>
          <p:nvPr/>
        </p:nvSpPr>
        <p:spPr bwMode="auto">
          <a:xfrm>
            <a:off x="533400" y="215205"/>
            <a:ext cx="6781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Solution: spectral </a:t>
            </a:r>
            <a:r>
              <a:rPr lang="en-US" sz="2400" dirty="0" smtClean="0">
                <a:solidFill>
                  <a:schemeClr val="bg1"/>
                </a:solidFill>
              </a:rPr>
              <a:t>decomposition</a:t>
            </a:r>
            <a:endParaRPr lang="en-US" sz="18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Foreground= </a:t>
            </a:r>
            <a:r>
              <a:rPr lang="en-US" dirty="0">
                <a:solidFill>
                  <a:schemeClr val="bg1"/>
                </a:solidFill>
              </a:rPr>
              <a:t>non-</a:t>
            </a:r>
            <a:r>
              <a:rPr lang="en-US" dirty="0" smtClean="0">
                <a:solidFill>
                  <a:schemeClr val="bg1"/>
                </a:solidFill>
              </a:rPr>
              <a:t>thermal= </a:t>
            </a:r>
            <a:r>
              <a:rPr lang="en-US" dirty="0">
                <a:solidFill>
                  <a:schemeClr val="bg1"/>
                </a:solidFill>
              </a:rPr>
              <a:t>featureless over ~ 100’s </a:t>
            </a:r>
            <a:r>
              <a:rPr lang="en-US" dirty="0" smtClean="0">
                <a:solidFill>
                  <a:schemeClr val="bg1"/>
                </a:solidFill>
              </a:rPr>
              <a:t>MHz 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 Signal = fine scale structure on scales ~</a:t>
            </a:r>
            <a:r>
              <a:rPr lang="en-US" dirty="0" smtClean="0">
                <a:solidFill>
                  <a:schemeClr val="bg1"/>
                </a:solidFill>
              </a:rPr>
              <a:t> MHz</a:t>
            </a:r>
            <a:endParaRPr lang="en-US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15000" y="2332038"/>
            <a:ext cx="3276600" cy="2898775"/>
            <a:chOff x="384" y="1296"/>
            <a:chExt cx="2064" cy="1826"/>
          </a:xfrm>
        </p:grpSpPr>
        <p:sp>
          <p:nvSpPr>
            <p:cNvPr id="484358" name="Text Box 6"/>
            <p:cNvSpPr txBox="1">
              <a:spLocks noChangeArrowheads="1"/>
            </p:cNvSpPr>
            <p:nvPr/>
          </p:nvSpPr>
          <p:spPr bwMode="auto">
            <a:xfrm>
              <a:off x="384" y="2889"/>
              <a:ext cx="19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800" dirty="0"/>
            </a:p>
          </p:txBody>
        </p:sp>
        <p:sp>
          <p:nvSpPr>
            <p:cNvPr id="484366" name="Text Box 14"/>
            <p:cNvSpPr txBox="1">
              <a:spLocks noChangeArrowheads="1"/>
            </p:cNvSpPr>
            <p:nvPr/>
          </p:nvSpPr>
          <p:spPr bwMode="auto">
            <a:xfrm>
              <a:off x="432" y="1296"/>
              <a:ext cx="201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Signal/Sky </a:t>
              </a:r>
              <a:r>
                <a:rPr lang="en-US" dirty="0" smtClean="0"/>
                <a:t>&lt; 10</a:t>
              </a:r>
              <a:r>
                <a:rPr lang="en-US" baseline="30000" dirty="0" smtClean="0"/>
                <a:t>-</a:t>
              </a:r>
              <a:r>
                <a:rPr lang="en-US" baseline="30000" dirty="0"/>
                <a:t>4</a:t>
              </a:r>
              <a:endParaRPr lang="en-US" sz="1800" baseline="30000" dirty="0"/>
            </a:p>
          </p:txBody>
        </p:sp>
      </p:grpSp>
      <p:pic>
        <p:nvPicPr>
          <p:cNvPr id="484367" name="Picture 15" descr="carillif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960" y="1703389"/>
            <a:ext cx="3614839" cy="3527426"/>
          </a:xfrm>
          <a:prstGeom prst="rect">
            <a:avLst/>
          </a:prstGeom>
          <a:noFill/>
        </p:spPr>
      </p:pic>
      <p:sp>
        <p:nvSpPr>
          <p:cNvPr id="484368" name="Text Box 16"/>
          <p:cNvSpPr txBox="1">
            <a:spLocks noChangeArrowheads="1"/>
          </p:cNvSpPr>
          <p:nvPr/>
        </p:nvSpPr>
        <p:spPr bwMode="auto">
          <a:xfrm>
            <a:off x="2819400" y="19050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Cygnus A </a:t>
            </a:r>
          </a:p>
        </p:txBody>
      </p:sp>
      <p:sp>
        <p:nvSpPr>
          <p:cNvPr id="484370" name="Text Box 18"/>
          <p:cNvSpPr txBox="1">
            <a:spLocks noChangeArrowheads="1"/>
          </p:cNvSpPr>
          <p:nvPr/>
        </p:nvSpPr>
        <p:spPr bwMode="auto">
          <a:xfrm>
            <a:off x="533400" y="48768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500MHz</a:t>
            </a:r>
          </a:p>
        </p:txBody>
      </p:sp>
      <p:sp>
        <p:nvSpPr>
          <p:cNvPr id="484371" name="Text Box 19"/>
          <p:cNvSpPr txBox="1">
            <a:spLocks noChangeArrowheads="1"/>
          </p:cNvSpPr>
          <p:nvPr/>
        </p:nvSpPr>
        <p:spPr bwMode="auto">
          <a:xfrm>
            <a:off x="3048000" y="4876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5000MHz</a:t>
            </a:r>
          </a:p>
        </p:txBody>
      </p:sp>
      <p:sp>
        <p:nvSpPr>
          <p:cNvPr id="484372" name="Text Box 20"/>
          <p:cNvSpPr txBox="1">
            <a:spLocks noChangeArrowheads="1"/>
          </p:cNvSpPr>
          <p:nvPr/>
        </p:nvSpPr>
        <p:spPr bwMode="auto">
          <a:xfrm>
            <a:off x="914400" y="5562600"/>
            <a:ext cx="693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Critical to mitigate freq dependent telescope response!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474351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=13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924800" y="47244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=7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ndscrnflaps_07s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228600" y="159365"/>
            <a:ext cx="437028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PAPER Antenna: ‘clean machine’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Sleeve dipole + flaps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Smooth, broad response in frequency and angle</a:t>
            </a:r>
          </a:p>
        </p:txBody>
      </p:sp>
      <p:pic>
        <p:nvPicPr>
          <p:cNvPr id="108549" name="Picture 4" descr="Receiver_Response"/>
          <p:cNvPicPr>
            <a:picLocks noChangeAspect="1" noChangeArrowheads="1"/>
          </p:cNvPicPr>
          <p:nvPr/>
        </p:nvPicPr>
        <p:blipFill>
          <a:blip r:embed="rId4">
            <a:lum bright="-26000" contrast="54000"/>
          </a:blip>
          <a:srcRect/>
          <a:stretch>
            <a:fillRect/>
          </a:stretch>
        </p:blipFill>
        <p:spPr bwMode="auto">
          <a:xfrm>
            <a:off x="4370280" y="138328"/>
            <a:ext cx="4545120" cy="23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Text Box 5"/>
          <p:cNvSpPr txBox="1">
            <a:spLocks noChangeArrowheads="1"/>
          </p:cNvSpPr>
          <p:nvPr/>
        </p:nvSpPr>
        <p:spPr bwMode="auto">
          <a:xfrm>
            <a:off x="4953000" y="2184400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120MHz</a:t>
            </a:r>
            <a:endParaRPr lang="en-US" sz="1800" dirty="0"/>
          </a:p>
        </p:txBody>
      </p:sp>
      <p:sp>
        <p:nvSpPr>
          <p:cNvPr id="108551" name="Text Box 6"/>
          <p:cNvSpPr txBox="1">
            <a:spLocks noChangeArrowheads="1"/>
          </p:cNvSpPr>
          <p:nvPr/>
        </p:nvSpPr>
        <p:spPr bwMode="auto">
          <a:xfrm>
            <a:off x="7848600" y="2185988"/>
            <a:ext cx="106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200MHz</a:t>
            </a:r>
          </a:p>
        </p:txBody>
      </p:sp>
      <p:pic>
        <p:nvPicPr>
          <p:cNvPr id="8" name="Picture 7" descr="Screen shot 2010-12-04 at 8.36.5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00" y="4998187"/>
            <a:ext cx="2289200" cy="17074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54800" y="4626114"/>
            <a:ext cx="252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LNA: </a:t>
            </a:r>
            <a:r>
              <a:rPr lang="en-US" sz="1800" dirty="0" err="1" smtClean="0">
                <a:solidFill>
                  <a:schemeClr val="bg1"/>
                </a:solidFill>
              </a:rPr>
              <a:t>T</a:t>
            </a:r>
            <a:r>
              <a:rPr lang="en-US" sz="1800" baseline="-25000" dirty="0" err="1" smtClean="0">
                <a:solidFill>
                  <a:schemeClr val="bg1"/>
                </a:solidFill>
              </a:rPr>
              <a:t>rx</a:t>
            </a:r>
            <a:r>
              <a:rPr lang="en-US" sz="1800" dirty="0" smtClean="0">
                <a:solidFill>
                  <a:schemeClr val="bg1"/>
                </a:solidFill>
              </a:rPr>
              <a:t> = 110K, 30dB gain 120-180MHz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39353" y="57090"/>
            <a:ext cx="1299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Gain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rot="5400000">
            <a:off x="4572794" y="838200"/>
            <a:ext cx="456406" cy="794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724400" y="621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10dB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14" name="Picture 13" descr="Screen shot 2010-12-03 at 1.31.3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20" y="4495800"/>
            <a:ext cx="4141680" cy="224883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76200" y="312003"/>
            <a:ext cx="57912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PAPER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  <a:r>
              <a:rPr lang="en-US" sz="2400" dirty="0" smtClean="0">
                <a:solidFill>
                  <a:schemeClr val="bg1"/>
                </a:solidFill>
              </a:rPr>
              <a:t> (Xilinx) FPGA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+ GPU </a:t>
            </a:r>
            <a:r>
              <a:rPr lang="en-US" sz="2400" dirty="0" err="1" smtClean="0">
                <a:solidFill>
                  <a:schemeClr val="bg1"/>
                </a:solidFill>
              </a:rPr>
              <a:t>correlator</a:t>
            </a:r>
            <a:r>
              <a:rPr lang="en-US" sz="2400" dirty="0" smtClean="0">
                <a:solidFill>
                  <a:schemeClr val="bg1"/>
                </a:solidFill>
              </a:rPr>
              <a:t> from Berkeley wireless lab (CASPER): double array each year for 4 </a:t>
            </a:r>
            <a:r>
              <a:rPr lang="en-US" sz="2400" dirty="0" err="1" smtClean="0">
                <a:solidFill>
                  <a:schemeClr val="bg1"/>
                </a:solidFill>
              </a:rPr>
              <a:t>yrs</a:t>
            </a:r>
            <a:r>
              <a:rPr lang="en-US" sz="2400" dirty="0" smtClean="0">
                <a:solidFill>
                  <a:schemeClr val="bg1"/>
                </a:solidFill>
              </a:rPr>
              <a:t> &gt; Moore</a:t>
            </a:r>
            <a:endParaRPr lang="en-US" sz="1600" dirty="0"/>
          </a:p>
        </p:txBody>
      </p:sp>
      <p:sp>
        <p:nvSpPr>
          <p:cNvPr id="108548" name="Text Box 3"/>
          <p:cNvSpPr txBox="1">
            <a:spLocks noChangeArrowheads="1"/>
          </p:cNvSpPr>
          <p:nvPr/>
        </p:nvSpPr>
        <p:spPr bwMode="auto">
          <a:xfrm>
            <a:off x="304800" y="1640682"/>
            <a:ext cx="5486400" cy="430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ROACH2 F engine: sample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smtClean="0">
                <a:solidFill>
                  <a:schemeClr val="bg1"/>
                </a:solidFill>
              </a:rPr>
              <a:t>digitize, transform (</a:t>
            </a:r>
            <a:r>
              <a:rPr lang="en-US" dirty="0" err="1" smtClean="0">
                <a:solidFill>
                  <a:schemeClr val="bg1"/>
                </a:solidFill>
              </a:rPr>
              <a:t>τ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), using </a:t>
            </a:r>
            <a:r>
              <a:rPr lang="en-US" dirty="0" err="1" smtClean="0">
                <a:solidFill>
                  <a:schemeClr val="bg1"/>
                </a:solidFill>
                <a:sym typeface="Wingdings"/>
              </a:rPr>
              <a:t>polyphase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filter (‘</a:t>
            </a:r>
            <a:r>
              <a:rPr lang="en-US" dirty="0" err="1" smtClean="0">
                <a:solidFill>
                  <a:schemeClr val="bg1"/>
                </a:solidFill>
                <a:sym typeface="Wingdings"/>
              </a:rPr>
              <a:t>preconvolution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’)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GPU X engine: cross multiply V (B, </a:t>
            </a:r>
            <a:r>
              <a:rPr lang="en-US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)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Cross-connections: ‘</a:t>
            </a:r>
            <a:r>
              <a:rPr lang="en-US" dirty="0" smtClean="0">
                <a:solidFill>
                  <a:srgbClr val="FFFF00"/>
                </a:solidFill>
              </a:rPr>
              <a:t>packetized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correlator</a:t>
            </a:r>
            <a:r>
              <a:rPr lang="en-US" dirty="0" smtClean="0">
                <a:solidFill>
                  <a:schemeClr val="bg1"/>
                </a:solidFill>
              </a:rPr>
              <a:t>’  using 10Gb Ethernet protocol + commercial data routers  </a:t>
            </a:r>
          </a:p>
          <a:p>
            <a:pPr>
              <a:spcBef>
                <a:spcPct val="50000"/>
              </a:spcBef>
            </a:pPr>
            <a:endParaRPr lang="en-US" dirty="0" smtClean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</a:rPr>
              <a:t>Computing, processing, storage (Penn) 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Cluster computing: 32 octal core servers 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Store raw visibilities: RAIDS 120 TB after data compression (time, </a:t>
            </a:r>
            <a:r>
              <a:rPr lang="en-US" dirty="0" err="1" smtClean="0">
                <a:solidFill>
                  <a:srgbClr val="FFFF00"/>
                </a:solidFill>
              </a:rPr>
              <a:t>freq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ave</a:t>
            </a:r>
            <a:r>
              <a:rPr lang="en-US" dirty="0" smtClean="0">
                <a:solidFill>
                  <a:srgbClr val="FFFF00"/>
                </a:solidFill>
              </a:rPr>
              <a:t>…)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AIPY (Berkeley), CASA, AIPS (NRAO)</a:t>
            </a: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0-12-03 at 1.29.0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521" y="3967174"/>
            <a:ext cx="2629079" cy="1900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867400" y="458644"/>
            <a:ext cx="2895600" cy="28941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8421" y="2743200"/>
            <a:ext cx="5791200" cy="1409617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Digital processing for large N arrays is solved problem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Data storage and analysis is not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98205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pic>
        <p:nvPicPr>
          <p:cNvPr id="3" name="Picture 3" descr="06_we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1500" y="3657600"/>
            <a:ext cx="443839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00600" y="3348335"/>
            <a:ext cx="3886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</a:rPr>
              <a:t>SDSS, HST, VLT, VLA…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3200400" y="4724400"/>
            <a:ext cx="2819400" cy="609600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5105400"/>
            <a:ext cx="3352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Late structure formation Realm of the Galaxies    </a:t>
            </a:r>
            <a:r>
              <a:rPr lang="en-US" dirty="0" smtClean="0">
                <a:solidFill>
                  <a:srgbClr val="FFFFFF"/>
                </a:solidFill>
              </a:rPr>
              <a:t>(~ 10</a:t>
            </a:r>
            <a:r>
              <a:rPr lang="en-US" baseline="30000" dirty="0" smtClean="0">
                <a:solidFill>
                  <a:srgbClr val="FFFFFF"/>
                </a:solidFill>
              </a:rPr>
              <a:t>10</a:t>
            </a:r>
            <a:r>
              <a:rPr lang="en-US" dirty="0" smtClean="0">
                <a:solidFill>
                  <a:srgbClr val="FFFFFF"/>
                </a:solidFill>
              </a:rPr>
              <a:t> years)</a:t>
            </a:r>
            <a:endParaRPr lang="en-US" dirty="0"/>
          </a:p>
        </p:txBody>
      </p:sp>
      <p:pic>
        <p:nvPicPr>
          <p:cNvPr id="7" name="Picture 6" descr="vlaTelescopes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304800"/>
            <a:ext cx="4464050" cy="2819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7" name="Picture 6" descr="Screen Shot 2013-10-25 at 9.03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43200"/>
            <a:ext cx="7863840" cy="327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77785"/>
            <a:ext cx="8382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Array configuration: Redundant </a:t>
            </a:r>
            <a:r>
              <a:rPr lang="en-US" sz="2400" dirty="0" err="1" smtClean="0">
                <a:solidFill>
                  <a:srgbClr val="FFFFFF"/>
                </a:solidFill>
              </a:rPr>
              <a:t>spacings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Redundant spacing calibration: antenna complex gains (t, </a:t>
            </a:r>
            <a:r>
              <a:rPr lang="en-US" dirty="0" err="1" smtClean="0">
                <a:solidFill>
                  <a:srgbClr val="FFFFFF"/>
                </a:solidFill>
              </a:rPr>
              <a:t>υ</a:t>
            </a:r>
            <a:r>
              <a:rPr lang="en-US" dirty="0">
                <a:solidFill>
                  <a:srgbClr val="FFFFFF"/>
                </a:solidFill>
              </a:rPr>
              <a:t>)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Add redundant spectra coherently at given time =</a:t>
            </a:r>
            <a:r>
              <a:rPr lang="en-US" dirty="0">
                <a:solidFill>
                  <a:srgbClr val="FFFFFF"/>
                </a:solidFill>
              </a:rPr>
              <a:t>&gt; ‘signal to noise</a:t>
            </a:r>
            <a:r>
              <a:rPr lang="en-US" dirty="0" smtClean="0">
                <a:solidFill>
                  <a:srgbClr val="FFFFFF"/>
                </a:solidFill>
              </a:rPr>
              <a:t>’ of PS improves </a:t>
            </a:r>
            <a:r>
              <a:rPr lang="en-US" dirty="0">
                <a:solidFill>
                  <a:srgbClr val="FFFFFF"/>
                </a:solidFill>
              </a:rPr>
              <a:t>linearly with number of measurements, N, vs. as N</a:t>
            </a:r>
            <a:r>
              <a:rPr lang="en-US" baseline="30000" dirty="0">
                <a:solidFill>
                  <a:srgbClr val="FFFFFF"/>
                </a:solidFill>
              </a:rPr>
              <a:t>1/2 </a:t>
            </a:r>
            <a:r>
              <a:rPr lang="en-US" dirty="0">
                <a:solidFill>
                  <a:srgbClr val="FFFFFF"/>
                </a:solidFill>
              </a:rPr>
              <a:t>with incoherent averaging </a:t>
            </a:r>
            <a:r>
              <a:rPr lang="en-US" dirty="0" smtClean="0">
                <a:solidFill>
                  <a:srgbClr val="FFFFFF"/>
                </a:solidFill>
              </a:rPr>
              <a:t> (add and square vs. square and add)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854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05-27 at 11.42.54 A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3" y="1121420"/>
            <a:ext cx="8172867" cy="32350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4572000"/>
            <a:ext cx="830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Frequency </a:t>
            </a:r>
            <a:r>
              <a:rPr lang="en-US" dirty="0">
                <a:solidFill>
                  <a:schemeClr val="bg1"/>
                </a:solidFill>
              </a:rPr>
              <a:t>maps to distance =&gt; F</a:t>
            </a:r>
            <a:r>
              <a:rPr lang="en-US" dirty="0" smtClean="0">
                <a:solidFill>
                  <a:schemeClr val="bg1"/>
                </a:solidFill>
              </a:rPr>
              <a:t>ourier </a:t>
            </a:r>
            <a:r>
              <a:rPr lang="en-US" dirty="0">
                <a:solidFill>
                  <a:schemeClr val="bg1"/>
                </a:solidFill>
              </a:rPr>
              <a:t>conjugate </a:t>
            </a:r>
            <a:r>
              <a:rPr lang="en-US" dirty="0" smtClean="0">
                <a:solidFill>
                  <a:schemeClr val="bg1"/>
                </a:solidFill>
              </a:rPr>
              <a:t>(delay) </a:t>
            </a:r>
            <a:r>
              <a:rPr lang="en-US" dirty="0">
                <a:solidFill>
                  <a:schemeClr val="bg1"/>
                </a:solidFill>
              </a:rPr>
              <a:t>maps </a:t>
            </a:r>
            <a:r>
              <a:rPr lang="en-US" dirty="0" smtClean="0">
                <a:solidFill>
                  <a:schemeClr val="bg1"/>
                </a:solidFill>
              </a:rPr>
              <a:t>to wavenumber (Mpc</a:t>
            </a:r>
            <a:r>
              <a:rPr lang="en-US" baseline="30000" dirty="0" smtClean="0">
                <a:solidFill>
                  <a:schemeClr val="bg1"/>
                </a:solidFill>
              </a:rPr>
              <a:t>-1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ine-of-sight PS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k</a:t>
            </a:r>
            <a:r>
              <a:rPr lang="en-US" baseline="-25000" dirty="0" err="1" smtClean="0">
                <a:solidFill>
                  <a:schemeClr val="bg1"/>
                </a:solidFill>
              </a:rPr>
              <a:t>par</a:t>
            </a:r>
            <a:r>
              <a:rPr lang="en-US" dirty="0" smtClean="0">
                <a:solidFill>
                  <a:schemeClr val="bg1"/>
                </a:solidFill>
              </a:rPr>
              <a:t>) per baseline, time: PS = square of F</a:t>
            </a:r>
            <a:r>
              <a:rPr lang="en-US" baseline="-25000" dirty="0" smtClean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[V</a:t>
            </a:r>
            <a:r>
              <a:rPr lang="en-US" baseline="-25000" dirty="0" smtClean="0">
                <a:solidFill>
                  <a:schemeClr val="bg1"/>
                </a:solidFill>
              </a:rPr>
              <a:t>K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ν</a:t>
            </a:r>
            <a:r>
              <a:rPr lang="en-US" dirty="0" smtClean="0">
                <a:solidFill>
                  <a:schemeClr val="bg1"/>
                </a:solidFill>
              </a:rPr>
              <a:t>)] = V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baseline="-25000" dirty="0" smtClean="0">
                <a:solidFill>
                  <a:schemeClr val="bg1"/>
                </a:solidFill>
              </a:rPr>
              <a:t>K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τ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Continuum naturally limited to low </a:t>
            </a:r>
            <a:r>
              <a:rPr lang="en-US" dirty="0" err="1" smtClean="0">
                <a:solidFill>
                  <a:schemeClr val="bg1"/>
                </a:solidFill>
              </a:rPr>
              <a:t>k</a:t>
            </a:r>
            <a:r>
              <a:rPr lang="en-US" baseline="-25000" dirty="0" err="1" smtClean="0">
                <a:solidFill>
                  <a:schemeClr val="bg1"/>
                </a:solidFill>
              </a:rPr>
              <a:t>par</a:t>
            </a:r>
            <a:r>
              <a:rPr lang="en-US" baseline="-25000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(depending on baseline length)</a:t>
            </a:r>
            <a:endParaRPr lang="en-US" baseline="-25000" dirty="0" smtClean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411575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</a:t>
            </a:r>
            <a:r>
              <a:rPr lang="en-US" baseline="-25000" dirty="0" err="1" smtClean="0"/>
              <a:t>Kelvin</a:t>
            </a:r>
            <a:r>
              <a:rPr lang="en-US" dirty="0" smtClean="0"/>
              <a:t>(</a:t>
            </a:r>
            <a:r>
              <a:rPr lang="en-US" dirty="0" err="1" smtClean="0"/>
              <a:t>ν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152400"/>
            <a:ext cx="8610600" cy="894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Focus on 3</a:t>
            </a:r>
            <a:r>
              <a:rPr lang="en-US" sz="2400" baseline="30000" dirty="0" smtClean="0">
                <a:solidFill>
                  <a:srgbClr val="FFFFFF"/>
                </a:solidFill>
              </a:rPr>
              <a:t>rd</a:t>
            </a:r>
            <a:r>
              <a:rPr lang="en-US" sz="2400" dirty="0" smtClean="0">
                <a:solidFill>
                  <a:srgbClr val="FFFFFF"/>
                </a:solidFill>
              </a:rPr>
              <a:t> Dimension (</a:t>
            </a:r>
            <a:r>
              <a:rPr lang="en-US" sz="2400" dirty="0" err="1" smtClean="0">
                <a:solidFill>
                  <a:srgbClr val="FFFFFF"/>
                </a:solidFill>
              </a:rPr>
              <a:t>freq</a:t>
            </a:r>
            <a:r>
              <a:rPr lang="en-US" sz="2400" dirty="0" smtClean="0">
                <a:solidFill>
                  <a:srgbClr val="FFFFFF"/>
                </a:solidFill>
              </a:rPr>
              <a:t>):  ‘delay spectrum’  </a:t>
            </a:r>
            <a:r>
              <a:rPr lang="en-US" dirty="0" smtClean="0">
                <a:solidFill>
                  <a:srgbClr val="FFFFFF"/>
                </a:solidFill>
              </a:rPr>
              <a:t>(Parsons ea.)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3D PS:  </a:t>
            </a:r>
            <a:r>
              <a:rPr lang="en-US" dirty="0" smtClean="0">
                <a:solidFill>
                  <a:schemeClr val="bg1"/>
                </a:solidFill>
              </a:rPr>
              <a:t>‘Parallel’ = line</a:t>
            </a:r>
            <a:r>
              <a:rPr lang="en-US" dirty="0">
                <a:solidFill>
                  <a:schemeClr val="bg1"/>
                </a:solidFill>
              </a:rPr>
              <a:t>-of-sight (</a:t>
            </a:r>
            <a:r>
              <a:rPr lang="en-US" dirty="0" err="1">
                <a:solidFill>
                  <a:schemeClr val="bg1"/>
                </a:solidFill>
              </a:rPr>
              <a:t>ν</a:t>
            </a:r>
            <a:r>
              <a:rPr lang="en-US" dirty="0">
                <a:solidFill>
                  <a:schemeClr val="bg1"/>
                </a:solidFill>
              </a:rPr>
              <a:t>) </a:t>
            </a:r>
            <a:r>
              <a:rPr lang="en-US" dirty="0" smtClean="0">
                <a:solidFill>
                  <a:schemeClr val="bg1"/>
                </a:solidFill>
              </a:rPr>
              <a:t>; ‘Perpendicular’= </a:t>
            </a:r>
            <a:r>
              <a:rPr lang="en-US" dirty="0">
                <a:solidFill>
                  <a:schemeClr val="bg1"/>
                </a:solidFill>
              </a:rPr>
              <a:t>angular (sky-plane) 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997700" y="1798985"/>
            <a:ext cx="152400" cy="1617315"/>
          </a:xfrm>
          <a:prstGeom prst="rect">
            <a:avLst/>
          </a:prstGeom>
          <a:solidFill>
            <a:srgbClr val="FF6600">
              <a:alpha val="4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6600" y="1718846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continuum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1400" y="2328446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Line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405025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Screen Shot 2013-05-26 at 4.10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" y="787400"/>
            <a:ext cx="4423229" cy="538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224135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PAPER power spectrum:  z=7.7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686574"/>
            <a:ext cx="41148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300hrs, 32ant, 70 redundant baselines of 30m length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Wedge: 5 </a:t>
            </a:r>
            <a:r>
              <a:rPr lang="en-US" dirty="0">
                <a:solidFill>
                  <a:srgbClr val="FFFFFF"/>
                </a:solidFill>
              </a:rPr>
              <a:t>order of magnitude continuum </a:t>
            </a:r>
            <a:r>
              <a:rPr lang="en-US" dirty="0" smtClean="0">
                <a:solidFill>
                  <a:srgbClr val="FFFFFF"/>
                </a:solidFill>
              </a:rPr>
              <a:t>avoidance (mK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k ~ 0.1 to 0.2 h</a:t>
            </a:r>
            <a:r>
              <a:rPr lang="en-US" baseline="30000" dirty="0" smtClean="0">
                <a:solidFill>
                  <a:srgbClr val="FFFFFF"/>
                </a:solidFill>
              </a:rPr>
              <a:t>-1 </a:t>
            </a:r>
            <a:r>
              <a:rPr lang="en-US" dirty="0" smtClean="0">
                <a:solidFill>
                  <a:srgbClr val="FFFFFF"/>
                </a:solidFill>
              </a:rPr>
              <a:t>Mpc</a:t>
            </a:r>
            <a:r>
              <a:rPr lang="en-US" baseline="30000" dirty="0" smtClean="0">
                <a:solidFill>
                  <a:srgbClr val="FFFFFF"/>
                </a:solidFill>
              </a:rPr>
              <a:t>-1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FFFF"/>
                </a:solidFill>
              </a:rPr>
              <a:t>     k</a:t>
            </a:r>
            <a:r>
              <a:rPr lang="en-US" baseline="30000" dirty="0" smtClean="0">
                <a:solidFill>
                  <a:srgbClr val="FFFFFF"/>
                </a:solidFill>
              </a:rPr>
              <a:t>3</a:t>
            </a:r>
            <a:r>
              <a:rPr lang="en-US" dirty="0" smtClean="0">
                <a:solidFill>
                  <a:srgbClr val="FFFFFF"/>
                </a:solidFill>
              </a:rPr>
              <a:t>/2π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 P(k) &lt; (</a:t>
            </a:r>
            <a:r>
              <a:rPr lang="en-US" dirty="0" smtClean="0">
                <a:solidFill>
                  <a:schemeClr val="bg1"/>
                </a:solidFill>
              </a:rPr>
              <a:t>52 </a:t>
            </a:r>
            <a:r>
              <a:rPr lang="en-US" dirty="0" err="1" smtClean="0">
                <a:solidFill>
                  <a:schemeClr val="bg1"/>
                </a:solidFill>
              </a:rPr>
              <a:t>mK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Best limits to date by 100x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S</a:t>
            </a:r>
            <a:r>
              <a:rPr lang="en-US" dirty="0" smtClean="0">
                <a:solidFill>
                  <a:srgbClr val="FFFFFF"/>
                </a:solidFill>
              </a:rPr>
              <a:t>till </a:t>
            </a:r>
            <a:r>
              <a:rPr lang="en-US" dirty="0">
                <a:solidFill>
                  <a:srgbClr val="FFFFFF"/>
                </a:solidFill>
              </a:rPr>
              <a:t>inconsistent with thermal noise =&gt; residual (pol.) continuum?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Still 100x above predictions of </a:t>
            </a:r>
            <a:r>
              <a:rPr lang="en-US" dirty="0" err="1" smtClean="0">
                <a:solidFill>
                  <a:srgbClr val="FFFFFF"/>
                </a:solidFill>
              </a:rPr>
              <a:t>fiducial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reionization</a:t>
            </a:r>
            <a:r>
              <a:rPr lang="en-US" dirty="0" smtClean="0">
                <a:solidFill>
                  <a:srgbClr val="FFFFFF"/>
                </a:solidFill>
              </a:rPr>
              <a:t> models 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8301" y="4724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29AEB4"/>
                </a:solidFill>
              </a:rPr>
              <a:t>T</a:t>
            </a:r>
            <a:r>
              <a:rPr lang="en-US" sz="1800" baseline="-25000" dirty="0" err="1" smtClean="0">
                <a:solidFill>
                  <a:srgbClr val="29AEB4"/>
                </a:solidFill>
              </a:rPr>
              <a:t>sys</a:t>
            </a:r>
            <a:r>
              <a:rPr lang="en-US" sz="1800" dirty="0" smtClean="0">
                <a:solidFill>
                  <a:srgbClr val="29AEB4"/>
                </a:solidFill>
              </a:rPr>
              <a:t>=560K</a:t>
            </a:r>
            <a:endParaRPr lang="en-US" sz="1800" dirty="0">
              <a:solidFill>
                <a:srgbClr val="29AEB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6901" y="2438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808100"/>
                </a:solidFill>
              </a:rPr>
              <a:t>GMRT </a:t>
            </a:r>
            <a:endParaRPr lang="en-US" sz="1800" dirty="0">
              <a:solidFill>
                <a:srgbClr val="8081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51170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EC00FF"/>
                </a:solidFill>
              </a:rPr>
              <a:t>Fiducial</a:t>
            </a:r>
            <a:endParaRPr lang="en-US" sz="1800" dirty="0">
              <a:solidFill>
                <a:srgbClr val="EC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2101" y="10668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‘horizon limit’ = ‘wedge’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562101" y="1466910"/>
            <a:ext cx="457200" cy="13329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ectangle 1"/>
          <p:cNvSpPr/>
          <p:nvPr/>
        </p:nvSpPr>
        <p:spPr bwMode="auto">
          <a:xfrm rot="20707014">
            <a:off x="1551460" y="3160140"/>
            <a:ext cx="2688281" cy="2682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051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26 at 4.10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0" y="787400"/>
            <a:ext cx="4423229" cy="538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4724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29AEB4"/>
                </a:solidFill>
              </a:rPr>
              <a:t>T</a:t>
            </a:r>
            <a:r>
              <a:rPr lang="en-US" sz="1800" baseline="-25000" dirty="0" err="1" smtClean="0">
                <a:solidFill>
                  <a:srgbClr val="29AEB4"/>
                </a:solidFill>
              </a:rPr>
              <a:t>sys</a:t>
            </a:r>
            <a:r>
              <a:rPr lang="en-US" sz="1800" dirty="0" smtClean="0">
                <a:solidFill>
                  <a:srgbClr val="29AEB4"/>
                </a:solidFill>
              </a:rPr>
              <a:t>=560K</a:t>
            </a:r>
            <a:endParaRPr lang="en-US" sz="1800" dirty="0">
              <a:solidFill>
                <a:srgbClr val="29AEB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2438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808100"/>
                </a:solidFill>
              </a:rPr>
              <a:t>GMRT </a:t>
            </a:r>
            <a:endParaRPr lang="en-US" sz="1800" dirty="0">
              <a:solidFill>
                <a:srgbClr val="8081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51170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EC00FF"/>
                </a:solidFill>
              </a:rPr>
              <a:t>Fiducial</a:t>
            </a:r>
            <a:endParaRPr lang="en-US" sz="1800" dirty="0">
              <a:solidFill>
                <a:srgbClr val="EC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10668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‘horizon limit’ = ‘wedge’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524000" y="1466910"/>
            <a:ext cx="457200" cy="13329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ectangle 1"/>
          <p:cNvSpPr/>
          <p:nvPr/>
        </p:nvSpPr>
        <p:spPr bwMode="auto">
          <a:xfrm rot="20707014">
            <a:off x="1513359" y="3175587"/>
            <a:ext cx="2688281" cy="2682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22413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Ruling out pathological (but not impossible?) cosmologies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219200" y="3443764"/>
            <a:ext cx="3238501" cy="228600"/>
          </a:xfrm>
          <a:prstGeom prst="rect">
            <a:avLst/>
          </a:prstGeom>
          <a:solidFill>
            <a:srgbClr val="FF000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2300" y="3352800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No warming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62498" y="838200"/>
            <a:ext cx="415290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</a:rPr>
              <a:t>Fiducial</a:t>
            </a:r>
            <a:r>
              <a:rPr lang="en-US" dirty="0" smtClean="0">
                <a:solidFill>
                  <a:srgbClr val="FFFFFF"/>
                </a:solidFill>
              </a:rPr>
              <a:t> model z</a:t>
            </a:r>
            <a:r>
              <a:rPr lang="en-US" dirty="0">
                <a:solidFill>
                  <a:srgbClr val="FFFFFF"/>
                </a:solidFill>
              </a:rPr>
              <a:t>∼6 to </a:t>
            </a:r>
            <a:r>
              <a:rPr lang="en-US" dirty="0" smtClean="0">
                <a:solidFill>
                  <a:srgbClr val="FFFFFF"/>
                </a:solidFill>
              </a:rPr>
              <a:t>20: IGM warmed by pervasive  </a:t>
            </a:r>
            <a:r>
              <a:rPr lang="en-US" dirty="0">
                <a:solidFill>
                  <a:srgbClr val="FFFFFF"/>
                </a:solidFill>
              </a:rPr>
              <a:t>hard X </a:t>
            </a:r>
            <a:r>
              <a:rPr lang="en-US" dirty="0" smtClean="0">
                <a:solidFill>
                  <a:srgbClr val="FFFFFF"/>
                </a:solidFill>
              </a:rPr>
              <a:t>rays from 1</a:t>
            </a:r>
            <a:r>
              <a:rPr lang="en-US" baseline="30000" dirty="0" smtClean="0">
                <a:solidFill>
                  <a:srgbClr val="FFFFFF"/>
                </a:solidFill>
              </a:rPr>
              <a:t>st</a:t>
            </a:r>
            <a:r>
              <a:rPr lang="en-US" dirty="0" smtClean="0">
                <a:solidFill>
                  <a:srgbClr val="FFFFFF"/>
                </a:solidFill>
              </a:rPr>
              <a:t> XRBs prior to </a:t>
            </a:r>
            <a:r>
              <a:rPr lang="en-US" dirty="0" err="1" smtClean="0">
                <a:solidFill>
                  <a:srgbClr val="FFFFFF"/>
                </a:solidFill>
              </a:rPr>
              <a:t>reionizing</a:t>
            </a:r>
            <a:r>
              <a:rPr lang="en-US" dirty="0" smtClean="0">
                <a:solidFill>
                  <a:srgbClr val="FFFFFF"/>
                </a:solidFill>
              </a:rPr>
              <a:t> =&gt; T</a:t>
            </a:r>
            <a:r>
              <a:rPr lang="en-US" baseline="-25000" dirty="0" smtClean="0">
                <a:solidFill>
                  <a:srgbClr val="FFFFFF"/>
                </a:solidFill>
              </a:rPr>
              <a:t>K</a:t>
            </a:r>
            <a:r>
              <a:rPr lang="en-US" dirty="0" smtClean="0">
                <a:solidFill>
                  <a:srgbClr val="FFFFFF"/>
                </a:solidFill>
              </a:rPr>
              <a:t> &gt; T</a:t>
            </a:r>
            <a:r>
              <a:rPr lang="en-US" baseline="-25000" dirty="0" smtClean="0">
                <a:solidFill>
                  <a:srgbClr val="FFFFFF"/>
                </a:solidFill>
              </a:rPr>
              <a:t>CMB </a:t>
            </a:r>
            <a:r>
              <a:rPr lang="en-US" dirty="0" smtClean="0">
                <a:solidFill>
                  <a:srgbClr val="FFFFFF"/>
                </a:solidFill>
              </a:rPr>
              <a:t>=&gt; emission signal ~ few </a:t>
            </a:r>
            <a:r>
              <a:rPr lang="en-US" dirty="0" err="1" smtClean="0">
                <a:solidFill>
                  <a:srgbClr val="FFFFFF"/>
                </a:solidFill>
              </a:rPr>
              <a:t>mK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 warming =&gt; absorption against CMB  ~ 250mK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Argues for warming of IGM prior to </a:t>
            </a:r>
            <a:r>
              <a:rPr lang="en-US" dirty="0" err="1" smtClean="0">
                <a:solidFill>
                  <a:srgbClr val="FFFFFF"/>
                </a:solidFill>
              </a:rPr>
              <a:t>reionizing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080994"/>
            <a:ext cx="3542435" cy="254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586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10200" y="990600"/>
            <a:ext cx="38100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</a:rPr>
              <a:t>Fiducial</a:t>
            </a:r>
            <a:r>
              <a:rPr lang="en-US" dirty="0" smtClean="0">
                <a:solidFill>
                  <a:srgbClr val="FFFFFF"/>
                </a:solidFill>
              </a:rPr>
              <a:t> model z</a:t>
            </a:r>
            <a:r>
              <a:rPr lang="en-US" dirty="0">
                <a:solidFill>
                  <a:srgbClr val="FFFFFF"/>
                </a:solidFill>
              </a:rPr>
              <a:t>∼6 to </a:t>
            </a:r>
            <a:r>
              <a:rPr lang="en-US" dirty="0" smtClean="0">
                <a:solidFill>
                  <a:srgbClr val="FFFFFF"/>
                </a:solidFill>
              </a:rPr>
              <a:t>20: IGM warmed by pervasive  </a:t>
            </a:r>
            <a:r>
              <a:rPr lang="en-US" dirty="0">
                <a:solidFill>
                  <a:srgbClr val="FFFFFF"/>
                </a:solidFill>
              </a:rPr>
              <a:t>hard X </a:t>
            </a:r>
            <a:r>
              <a:rPr lang="en-US" dirty="0" smtClean="0">
                <a:solidFill>
                  <a:srgbClr val="FFFFFF"/>
                </a:solidFill>
              </a:rPr>
              <a:t>rays from 1</a:t>
            </a:r>
            <a:r>
              <a:rPr lang="en-US" baseline="30000" dirty="0" smtClean="0">
                <a:solidFill>
                  <a:srgbClr val="FFFFFF"/>
                </a:solidFill>
              </a:rPr>
              <a:t>st</a:t>
            </a:r>
            <a:r>
              <a:rPr lang="en-US" dirty="0" smtClean="0">
                <a:solidFill>
                  <a:srgbClr val="FFFFFF"/>
                </a:solidFill>
              </a:rPr>
              <a:t> XRBs prior to </a:t>
            </a:r>
            <a:r>
              <a:rPr lang="en-US" dirty="0" err="1" smtClean="0">
                <a:solidFill>
                  <a:srgbClr val="FFFFFF"/>
                </a:solidFill>
              </a:rPr>
              <a:t>reionizing</a:t>
            </a:r>
            <a:r>
              <a:rPr lang="en-US" dirty="0" smtClean="0">
                <a:solidFill>
                  <a:srgbClr val="FFFFFF"/>
                </a:solidFill>
              </a:rPr>
              <a:t> =&gt; T</a:t>
            </a:r>
            <a:r>
              <a:rPr lang="en-US" baseline="-25000" dirty="0" smtClean="0">
                <a:solidFill>
                  <a:srgbClr val="FFFFFF"/>
                </a:solidFill>
              </a:rPr>
              <a:t>K</a:t>
            </a:r>
            <a:r>
              <a:rPr lang="en-US" dirty="0" smtClean="0">
                <a:solidFill>
                  <a:srgbClr val="FFFFFF"/>
                </a:solidFill>
              </a:rPr>
              <a:t> &gt; T</a:t>
            </a:r>
            <a:r>
              <a:rPr lang="en-US" baseline="-25000" dirty="0" smtClean="0">
                <a:solidFill>
                  <a:srgbClr val="FFFFFF"/>
                </a:solidFill>
              </a:rPr>
              <a:t>CMB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 warming =&gt; absorption against CMB (250mK) 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920890"/>
            <a:ext cx="5435380" cy="5632310"/>
            <a:chOff x="0" y="838200"/>
            <a:chExt cx="5435380" cy="5632310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838200"/>
              <a:ext cx="5435380" cy="5632310"/>
              <a:chOff x="0" y="838200"/>
              <a:chExt cx="5435380" cy="5632310"/>
            </a:xfrm>
          </p:grpSpPr>
          <p:pic>
            <p:nvPicPr>
              <p:cNvPr id="2" name="Picture 1" descr="Screen Shot 2013-05-26 at 5.03.39 P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38200"/>
                <a:ext cx="5435380" cy="563231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 bwMode="auto">
              <a:xfrm>
                <a:off x="4737100" y="1295400"/>
                <a:ext cx="304800" cy="4495800"/>
              </a:xfrm>
              <a:prstGeom prst="rect">
                <a:avLst/>
              </a:prstGeom>
              <a:solidFill>
                <a:srgbClr val="EC00FF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3276600" y="1295400"/>
                <a:ext cx="1447800" cy="4495800"/>
              </a:xfrm>
              <a:prstGeom prst="rect">
                <a:avLst/>
              </a:prstGeom>
              <a:solidFill>
                <a:srgbClr val="FFFF00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057400" y="1295400"/>
                <a:ext cx="762000" cy="4495800"/>
              </a:xfrm>
              <a:prstGeom prst="rect">
                <a:avLst/>
              </a:prstGeom>
              <a:solidFill>
                <a:schemeClr val="accent1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914400" y="1295400"/>
                <a:ext cx="1143000" cy="4495800"/>
              </a:xfrm>
              <a:prstGeom prst="rect">
                <a:avLst/>
              </a:prstGeom>
              <a:solidFill>
                <a:schemeClr val="accent6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2819400" y="1295400"/>
              <a:ext cx="457200" cy="4495800"/>
            </a:xfrm>
            <a:prstGeom prst="rect">
              <a:avLst/>
            </a:prstGeom>
            <a:solidFill>
              <a:srgbClr val="F40020">
                <a:alpha val="1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effectLst/>
                <a:latin typeface="Times New Roman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990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194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574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668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657600" y="2133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K</a:t>
            </a:r>
            <a:endParaRPr lang="en-US" sz="18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2971800" y="2145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S</a:t>
            </a:r>
            <a:endParaRPr lang="en-US" sz="18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1600200" y="220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T</a:t>
            </a:r>
            <a:r>
              <a:rPr lang="en-US" sz="1800" baseline="-25000" dirty="0" err="1" smtClean="0"/>
              <a:t>cmb</a:t>
            </a:r>
            <a:endParaRPr lang="en-US" sz="1800" baseline="-25000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2057400" y="5842000"/>
            <a:ext cx="812800" cy="4826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2133600" y="2717800"/>
            <a:ext cx="812800" cy="4826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2590800" y="2819400"/>
            <a:ext cx="154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No warming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800" y="22413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Ruling out pathological (but not impossible?) models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2624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6-03 at 8.54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743200"/>
            <a:ext cx="4271365" cy="2971800"/>
          </a:xfrm>
          <a:prstGeom prst="rect">
            <a:avLst/>
          </a:prstGeom>
        </p:spPr>
      </p:pic>
      <p:pic>
        <p:nvPicPr>
          <p:cNvPr id="6" name="Picture 5" descr="Screen Shot 2014-06-03 at 8.54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95" y="2743200"/>
            <a:ext cx="4590005" cy="2971800"/>
          </a:xfrm>
          <a:prstGeom prst="rect">
            <a:avLst/>
          </a:prstGeom>
        </p:spPr>
      </p:pic>
      <p:pic>
        <p:nvPicPr>
          <p:cNvPr id="7" name="Picture 6" descr="Screen Shot 2014-06-03 at 8.51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7543800" cy="20142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0200" y="1524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Limits </a:t>
            </a:r>
            <a:r>
              <a:rPr lang="en-US" sz="2400" dirty="0" err="1" smtClean="0">
                <a:solidFill>
                  <a:schemeClr val="bg1"/>
                </a:solidFill>
              </a:rPr>
              <a:t>vs</a:t>
            </a:r>
            <a:r>
              <a:rPr lang="en-US" sz="2400" dirty="0" smtClean="0">
                <a:solidFill>
                  <a:schemeClr val="bg1"/>
                </a:solidFill>
              </a:rPr>
              <a:t> redshift (Jacobs)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8400" y="316664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 = 0.2 Mpc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5334000" y="324284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 = 0.3 Mpc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3911769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mK</a:t>
            </a:r>
            <a:r>
              <a:rPr lang="en-US" sz="1600" baseline="30000" dirty="0" smtClean="0"/>
              <a:t>2</a:t>
            </a:r>
            <a:endParaRPr lang="en-US" sz="16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5791200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Noise limited Power spectra, but only 32 ant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Still long way to go to  expected signal ~ 20 mK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endParaRPr lang="en-US" baseline="30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153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Screen Shot 2013-05-26 at 4.10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" y="787400"/>
            <a:ext cx="4423229" cy="538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224135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PAPER towards a detection in 2015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51170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EC00FF"/>
                </a:solidFill>
              </a:rPr>
              <a:t>Fiducial</a:t>
            </a:r>
            <a:endParaRPr lang="en-US" sz="1800" dirty="0">
              <a:solidFill>
                <a:srgbClr val="EC00FF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 rot="20707014">
            <a:off x="1585930" y="3160140"/>
            <a:ext cx="2688281" cy="2682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1179255"/>
            <a:ext cx="3962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FFFFFF"/>
                </a:solidFill>
              </a:rPr>
              <a:t>Build-out 2013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128 elements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2 years observing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F</a:t>
            </a:r>
            <a:r>
              <a:rPr lang="en-US" dirty="0" smtClean="0">
                <a:solidFill>
                  <a:srgbClr val="FFFFFF"/>
                </a:solidFill>
              </a:rPr>
              <a:t>ull polarization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~10x improvement (in </a:t>
            </a:r>
            <a:r>
              <a:rPr lang="en-US" dirty="0" err="1" smtClean="0">
                <a:solidFill>
                  <a:srgbClr val="FFFFFF"/>
                </a:solidFill>
              </a:rPr>
              <a:t>mK</a:t>
            </a:r>
            <a:r>
              <a:rPr lang="en-US" dirty="0" smtClean="0">
                <a:solidFill>
                  <a:srgbClr val="FFFFFF"/>
                </a:solidFill>
              </a:rPr>
              <a:t>)  =&gt; detect </a:t>
            </a:r>
            <a:r>
              <a:rPr lang="en-US" dirty="0" err="1" smtClean="0">
                <a:solidFill>
                  <a:srgbClr val="FFFFFF"/>
                </a:solidFill>
              </a:rPr>
              <a:t>fiducial</a:t>
            </a:r>
            <a:r>
              <a:rPr lang="en-US" dirty="0" smtClean="0">
                <a:solidFill>
                  <a:srgbClr val="FFFFFF"/>
                </a:solidFill>
              </a:rPr>
              <a:t> model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36271" y="5029200"/>
            <a:ext cx="1219200" cy="338554"/>
          </a:xfrm>
          <a:prstGeom prst="rect">
            <a:avLst/>
          </a:prstGeom>
          <a:solidFill>
            <a:schemeClr val="accent6">
              <a:lumMod val="40000"/>
              <a:lumOff val="60000"/>
              <a:alpha val="59000"/>
            </a:schemeClr>
          </a:solidFill>
          <a:ln>
            <a:solidFill>
              <a:srgbClr val="229EEA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229EEA"/>
                </a:solidFill>
              </a:rPr>
              <a:t>PAPER 128</a:t>
            </a:r>
            <a:endParaRPr lang="en-US" sz="1600" b="1" dirty="0">
              <a:solidFill>
                <a:srgbClr val="229E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374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" name="Picture 1" descr="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6710"/>
            <a:ext cx="8382000" cy="4226690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-76200" y="206308"/>
            <a:ext cx="4876800" cy="101289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Hydrogen Epoch of </a:t>
            </a:r>
            <a:r>
              <a:rPr lang="en-US" sz="3200" dirty="0" err="1" smtClean="0">
                <a:solidFill>
                  <a:schemeClr val="tx1"/>
                </a:solidFill>
              </a:rPr>
              <a:t>Reionization</a:t>
            </a:r>
            <a:r>
              <a:rPr lang="en-US" sz="3200" dirty="0" smtClean="0">
                <a:solidFill>
                  <a:schemeClr val="tx1"/>
                </a:solidFill>
              </a:rPr>
              <a:t> Array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9" name="Picture 8" descr="dish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0" y="152400"/>
            <a:ext cx="3343276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343400"/>
            <a:ext cx="837247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331 </a:t>
            </a:r>
            <a:r>
              <a:rPr lang="en-US" dirty="0">
                <a:solidFill>
                  <a:schemeClr val="bg1"/>
                </a:solidFill>
              </a:rPr>
              <a:t>x 14m </a:t>
            </a:r>
            <a:r>
              <a:rPr lang="en-US" dirty="0" smtClean="0">
                <a:solidFill>
                  <a:schemeClr val="bg1"/>
                </a:solidFill>
              </a:rPr>
              <a:t>parabolic transit antennas (~Arecibo), 50 to </a:t>
            </a:r>
            <a:r>
              <a:rPr lang="en-US" dirty="0">
                <a:solidFill>
                  <a:schemeClr val="bg1"/>
                </a:solidFill>
              </a:rPr>
              <a:t>250MHz, in Karoo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err="1" smtClean="0">
                <a:solidFill>
                  <a:schemeClr val="bg1"/>
                </a:solidFill>
              </a:rPr>
              <a:t>MWA+PAPER+MITEoR</a:t>
            </a:r>
            <a:r>
              <a:rPr lang="en-US" dirty="0" smtClean="0">
                <a:solidFill>
                  <a:schemeClr val="bg1"/>
                </a:solidFill>
              </a:rPr>
              <a:t>: Berkeley</a:t>
            </a:r>
            <a:r>
              <a:rPr lang="en-US" dirty="0">
                <a:solidFill>
                  <a:schemeClr val="bg1"/>
                </a:solidFill>
              </a:rPr>
              <a:t>, Cavendish, MIT, NRAO, Penn, Washington, ASU, SKA-ZA, U. KwaZulu-</a:t>
            </a:r>
            <a:r>
              <a:rPr lang="en-US" dirty="0" smtClean="0">
                <a:solidFill>
                  <a:schemeClr val="bg1"/>
                </a:solidFill>
              </a:rPr>
              <a:t>Natal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Build </a:t>
            </a:r>
            <a:r>
              <a:rPr lang="en-US" dirty="0">
                <a:solidFill>
                  <a:schemeClr val="bg1"/>
                </a:solidFill>
              </a:rPr>
              <a:t>on PAPER/MWA </a:t>
            </a:r>
            <a:r>
              <a:rPr lang="en-US" dirty="0" smtClean="0">
                <a:solidFill>
                  <a:schemeClr val="bg1"/>
                </a:solidFill>
              </a:rPr>
              <a:t>experience to design next generation </a:t>
            </a:r>
            <a:r>
              <a:rPr lang="en-US" dirty="0">
                <a:solidFill>
                  <a:schemeClr val="bg1"/>
                </a:solidFill>
              </a:rPr>
              <a:t>array: Optimal design for delay spectrum analysis + large scale structure </a:t>
            </a:r>
            <a:r>
              <a:rPr lang="en-US" dirty="0" smtClean="0">
                <a:solidFill>
                  <a:schemeClr val="bg1"/>
                </a:solidFill>
              </a:rPr>
              <a:t>imaging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Construction start 2015, science: 2017 to 2019;  Development </a:t>
            </a:r>
            <a:r>
              <a:rPr lang="en-US" dirty="0" smtClean="0">
                <a:solidFill>
                  <a:schemeClr val="bg1"/>
                </a:solidFill>
              </a:rPr>
              <a:t>+ 37 element array funded via MSIP </a:t>
            </a:r>
            <a:r>
              <a:rPr lang="en-US" dirty="0" smtClean="0">
                <a:solidFill>
                  <a:schemeClr val="bg1"/>
                </a:solidFill>
              </a:rPr>
              <a:t>~ $2.2M;  Total Cost ~ $16M</a:t>
            </a:r>
          </a:p>
        </p:txBody>
      </p:sp>
    </p:spTree>
    <p:extLst>
      <p:ext uri="{BB962C8B-B14F-4D97-AF65-F5344CB8AC3E}">
        <p14:creationId xmlns:p14="http://schemas.microsoft.com/office/powerpoint/2010/main" val="27647882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25185" y="-65534"/>
            <a:ext cx="8229600" cy="101289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HERA-331</a:t>
            </a:r>
            <a:endParaRPr lang="en-US" sz="3200" dirty="0">
              <a:solidFill>
                <a:srgbClr val="FFFFFF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326503"/>
              </p:ext>
            </p:extLst>
          </p:nvPr>
        </p:nvGraphicFramePr>
        <p:xfrm>
          <a:off x="360584" y="3657600"/>
          <a:ext cx="8622719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992"/>
                <a:gridCol w="1578128"/>
                <a:gridCol w="1583736"/>
                <a:gridCol w="1889304"/>
                <a:gridCol w="1716559"/>
              </a:tblGrid>
              <a:tr h="56136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Area (m</a:t>
                      </a:r>
                      <a:r>
                        <a:rPr lang="en-US" sz="2000" baseline="30000" dirty="0" smtClean="0"/>
                        <a:t>2</a:t>
                      </a:r>
                      <a:r>
                        <a:rPr lang="en-US" sz="2000" baseline="0" dirty="0" smtClean="0"/>
                        <a:t>)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SNR</a:t>
                      </a:r>
                    </a:p>
                    <a:p>
                      <a:pPr algn="ctr"/>
                      <a:r>
                        <a:rPr lang="en-US" sz="2000" baseline="0" dirty="0" smtClean="0"/>
                        <a:t>Pessimistic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SNR</a:t>
                      </a:r>
                    </a:p>
                    <a:p>
                      <a:pPr algn="ctr"/>
                      <a:r>
                        <a:rPr lang="en-US" sz="2000" baseline="0" dirty="0" smtClean="0"/>
                        <a:t>Moderate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SNR</a:t>
                      </a:r>
                    </a:p>
                    <a:p>
                      <a:pPr algn="ctr"/>
                      <a:r>
                        <a:rPr lang="en-US" sz="2000" dirty="0" smtClean="0"/>
                        <a:t>Optimistic</a:t>
                      </a:r>
                      <a:endParaRPr lang="en-US" sz="2000" baseline="30000" dirty="0"/>
                    </a:p>
                  </a:txBody>
                  <a:tcPr/>
                </a:tc>
              </a:tr>
              <a:tr h="22893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SKA-low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8e5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98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280</a:t>
                      </a:r>
                      <a:endParaRPr lang="en-US" sz="2000" baseline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HERA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/>
                        <a:t>5e4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19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/>
                        <a:t>23</a:t>
                      </a:r>
                      <a:endParaRPr lang="en-US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/>
                        <a:t>80</a:t>
                      </a:r>
                      <a:endParaRPr lang="en-US" sz="2000" b="1" baseline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LOFAR-core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3e4</a:t>
                      </a:r>
                      <a:endParaRPr lang="en-US" sz="20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2.8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17</a:t>
                      </a:r>
                      <a:endParaRPr lang="en-US" sz="2000" baseline="30000" dirty="0"/>
                    </a:p>
                  </a:txBody>
                  <a:tcPr/>
                </a:tc>
              </a:tr>
              <a:tr h="31729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MWA-128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2.5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6.4</a:t>
                      </a:r>
                      <a:endParaRPr lang="en-US" sz="2000" baseline="30000" dirty="0"/>
                    </a:p>
                  </a:txBody>
                  <a:tcPr/>
                </a:tc>
              </a:tr>
              <a:tr h="31729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PAPER-128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530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1.9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8.9</a:t>
                      </a:r>
                      <a:endParaRPr lang="en-US" sz="2000" baseline="30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z-peak-shaded-0.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838200"/>
            <a:ext cx="8610600" cy="265314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5969000" y="4241800"/>
            <a:ext cx="685800" cy="2209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05600" y="630549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Pober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ea</a:t>
            </a:r>
            <a:r>
              <a:rPr lang="en-US" dirty="0" smtClean="0">
                <a:solidFill>
                  <a:schemeClr val="bg1"/>
                </a:solidFill>
              </a:rPr>
              <a:t> 2014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198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8" name="Picture 7" descr="Screen Shot 2013-10-24 at 4.27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46" y="381000"/>
            <a:ext cx="3960954" cy="3276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4019252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HERA: beyond detection </a:t>
            </a:r>
            <a:r>
              <a:rPr lang="en-US" dirty="0" err="1" smtClean="0">
                <a:solidFill>
                  <a:schemeClr val="bg1"/>
                </a:solidFill>
              </a:rPr>
              <a:t>nIGM</a:t>
            </a:r>
            <a:r>
              <a:rPr lang="en-US" dirty="0" smtClean="0">
                <a:solidFill>
                  <a:schemeClr val="bg1"/>
                </a:solidFill>
              </a:rPr>
              <a:t>, to characterization/astrophysics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Detailed characterization of evolution neutral IGM: z=6 to 20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Direct imaging scales ~ 30-100 </a:t>
            </a:r>
            <a:r>
              <a:rPr lang="en-US" dirty="0" err="1" smtClean="0">
                <a:solidFill>
                  <a:schemeClr val="bg1"/>
                </a:solidFill>
              </a:rPr>
              <a:t>cMpc</a:t>
            </a:r>
            <a:r>
              <a:rPr lang="en-US" dirty="0" smtClean="0">
                <a:solidFill>
                  <a:schemeClr val="bg1"/>
                </a:solidFill>
              </a:rPr>
              <a:t>  (full 3D analysis)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Explore end of ‘dark ages’ (z ~ 15 to 20)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Inform science/tech SKA-low (2020+)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3618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HI</a:t>
            </a:r>
            <a:endParaRPr lang="en-US" dirty="0"/>
          </a:p>
        </p:txBody>
      </p:sp>
      <p:pic>
        <p:nvPicPr>
          <p:cNvPr id="10" name="Picture 9" descr="Screen Shot 2013-10-24 at 4.28.4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7200"/>
            <a:ext cx="4343398" cy="30567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24600" y="381000"/>
            <a:ext cx="3175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Jacobs ea. </a:t>
            </a:r>
            <a:r>
              <a:rPr lang="en-US" sz="1800" dirty="0" err="1" smtClean="0"/>
              <a:t>McQuinn</a:t>
            </a:r>
            <a:r>
              <a:rPr lang="en-US" sz="1800" dirty="0" smtClean="0"/>
              <a:t> </a:t>
            </a:r>
            <a:r>
              <a:rPr lang="en-US" sz="1800" dirty="0" err="1" smtClean="0"/>
              <a:t>ea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944854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2925" y="2971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Cosmic </a:t>
            </a:r>
            <a:r>
              <a:rPr lang="en-US" sz="2400" dirty="0" err="1">
                <a:solidFill>
                  <a:schemeClr val="bg1"/>
                </a:solidFill>
              </a:rPr>
              <a:t>Reionization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124325" y="2398217"/>
            <a:ext cx="463867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Last </a:t>
            </a:r>
            <a:r>
              <a:rPr lang="en-US" dirty="0">
                <a:solidFill>
                  <a:schemeClr val="bg1"/>
                </a:solidFill>
              </a:rPr>
              <a:t>phase of </a:t>
            </a:r>
            <a:r>
              <a:rPr lang="en-US" dirty="0" smtClean="0">
                <a:solidFill>
                  <a:schemeClr val="bg1"/>
                </a:solidFill>
              </a:rPr>
              <a:t>cosmic evolution </a:t>
            </a:r>
            <a:r>
              <a:rPr lang="en-US" dirty="0">
                <a:solidFill>
                  <a:schemeClr val="bg1"/>
                </a:solidFill>
              </a:rPr>
              <a:t>to be </a:t>
            </a:r>
            <a:r>
              <a:rPr lang="en-US" dirty="0" smtClean="0">
                <a:solidFill>
                  <a:schemeClr val="bg1"/>
                </a:solidFill>
              </a:rPr>
              <a:t>verified and explored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Cosmological benchmark: formation of first galaxies and quasars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Focus on key diagnostic: Evolution of the neutral IGM through </a:t>
            </a:r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endParaRPr lang="en-US" dirty="0" smtClean="0">
              <a:solidFill>
                <a:schemeClr val="bg1"/>
              </a:solidFill>
            </a:endParaRP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When? 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How fast? 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HI 21cm signal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127629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Dark ages</a:t>
            </a:r>
          </a:p>
        </p:txBody>
      </p:sp>
      <p:pic>
        <p:nvPicPr>
          <p:cNvPr id="10" name="Picture 9" descr="terra_incognita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82165"/>
            <a:ext cx="2386351" cy="210383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9448800" y="37338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343400" y="188893"/>
            <a:ext cx="236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Universum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incognitus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2257455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&lt; 10</a:t>
            </a:r>
            <a:r>
              <a:rPr lang="en-US" baseline="30000" dirty="0" smtClean="0">
                <a:solidFill>
                  <a:srgbClr val="FFFFFF"/>
                </a:solidFill>
              </a:rPr>
              <a:t>9</a:t>
            </a:r>
            <a:r>
              <a:rPr lang="en-US" dirty="0" smtClean="0">
                <a:solidFill>
                  <a:srgbClr val="FFFFFF"/>
                </a:solidFill>
              </a:rPr>
              <a:t> years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8401.JPG"/>
          <p:cNvPicPr>
            <a:picLocks noChangeAspect="1"/>
          </p:cNvPicPr>
          <p:nvPr/>
        </p:nvPicPr>
        <p:blipFill>
          <a:blip r:embed="rId3">
            <a:lum bright="-31000"/>
          </a:blip>
          <a:stretch>
            <a:fillRect/>
          </a:stretch>
        </p:blipFill>
        <p:spPr>
          <a:xfrm>
            <a:off x="2078" y="0"/>
            <a:ext cx="9139844" cy="68580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" y="141982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Cosmic </a:t>
            </a:r>
            <a:r>
              <a:rPr lang="en-US" sz="3200" dirty="0" err="1" smtClean="0">
                <a:solidFill>
                  <a:schemeClr val="bg1"/>
                </a:solidFill>
              </a:rPr>
              <a:t>Reionization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r>
              <a:rPr lang="en-US" sz="3200" dirty="0" smtClean="0">
                <a:solidFill>
                  <a:srgbClr val="FFFFFF"/>
                </a:solidFill>
              </a:rPr>
              <a:t>last </a:t>
            </a:r>
            <a:r>
              <a:rPr lang="en-US" sz="3200" dirty="0">
                <a:solidFill>
                  <a:srgbClr val="FFFFFF"/>
                </a:solidFill>
              </a:rPr>
              <a:t>frontier in studies of large scale structure formation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478" y="1319510"/>
            <a:ext cx="89133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1</a:t>
            </a:r>
            <a:r>
              <a:rPr lang="en-US" sz="2400" baseline="30000" dirty="0" smtClean="0">
                <a:solidFill>
                  <a:srgbClr val="FFFFFF"/>
                </a:solidFill>
              </a:rPr>
              <a:t>st</a:t>
            </a:r>
            <a:r>
              <a:rPr lang="en-US" sz="2400" dirty="0" smtClean="0">
                <a:solidFill>
                  <a:srgbClr val="FFFFFF"/>
                </a:solidFill>
              </a:rPr>
              <a:t> insights (</a:t>
            </a:r>
            <a:r>
              <a:rPr lang="en-US" sz="2400" dirty="0" err="1" smtClean="0">
                <a:solidFill>
                  <a:srgbClr val="FFFFFF"/>
                </a:solidFill>
              </a:rPr>
              <a:t>Lya</a:t>
            </a:r>
            <a:r>
              <a:rPr lang="en-US" sz="2400" dirty="0" smtClean="0">
                <a:solidFill>
                  <a:srgbClr val="FFFFFF"/>
                </a:solidFill>
              </a:rPr>
              <a:t>: GP and related) =&gt; ‘cosmic phase transition’ F</a:t>
            </a:r>
            <a:r>
              <a:rPr lang="en-US" sz="2400" baseline="-25000" dirty="0" smtClean="0">
                <a:solidFill>
                  <a:srgbClr val="FFFFFF"/>
                </a:solidFill>
              </a:rPr>
              <a:t>HI</a:t>
            </a:r>
            <a:r>
              <a:rPr lang="en-US" sz="2400" dirty="0" smtClean="0">
                <a:solidFill>
                  <a:srgbClr val="FFFFFF"/>
                </a:solidFill>
              </a:rPr>
              <a:t> ~ 10</a:t>
            </a:r>
            <a:r>
              <a:rPr lang="en-US" sz="2400" baseline="30000" dirty="0" smtClean="0">
                <a:solidFill>
                  <a:srgbClr val="FFFFFF"/>
                </a:solidFill>
              </a:rPr>
              <a:t>-5 </a:t>
            </a:r>
            <a:r>
              <a:rPr lang="en-US" sz="2400" dirty="0" smtClean="0">
                <a:solidFill>
                  <a:srgbClr val="FFFFFF"/>
                </a:solidFill>
              </a:rPr>
              <a:t>to 0.5 from z=5 to 7?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HI </a:t>
            </a:r>
            <a:r>
              <a:rPr lang="en-US" sz="2400" dirty="0" smtClean="0">
                <a:solidFill>
                  <a:srgbClr val="FFFFFF"/>
                </a:solidFill>
              </a:rPr>
              <a:t>21cm cosmology: </a:t>
            </a:r>
            <a:r>
              <a:rPr lang="en-US" sz="2400" dirty="0" smtClean="0">
                <a:solidFill>
                  <a:srgbClr val="FFFFFF"/>
                </a:solidFill>
              </a:rPr>
              <a:t>direct imaging of evolution of the early </a:t>
            </a:r>
            <a:r>
              <a:rPr lang="en-US" sz="2400" dirty="0" smtClean="0">
                <a:solidFill>
                  <a:srgbClr val="FFFFFF"/>
                </a:solidFill>
              </a:rPr>
              <a:t>Universe.  Staged development:</a:t>
            </a:r>
            <a:endParaRPr lang="en-US" sz="2400" dirty="0" smtClean="0">
              <a:solidFill>
                <a:srgbClr val="FFFFFF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smtClean="0">
                <a:solidFill>
                  <a:srgbClr val="FFFFFF"/>
                </a:solidFill>
              </a:rPr>
              <a:t>PAPER/MWA/LOFAR </a:t>
            </a:r>
            <a:r>
              <a:rPr lang="en-US" sz="1800" dirty="0" smtClean="0">
                <a:solidFill>
                  <a:srgbClr val="FFFFFF"/>
                </a:solidFill>
              </a:rPr>
              <a:t>(2013-2015): </a:t>
            </a: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1800" dirty="0" smtClean="0">
                <a:solidFill>
                  <a:srgbClr val="FFFFFF"/>
                </a:solidFill>
              </a:rPr>
              <a:t>First PS limits from PAPER 32: rule out pathological  models</a:t>
            </a: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1800" dirty="0" smtClean="0">
                <a:solidFill>
                  <a:srgbClr val="FFFFFF"/>
                </a:solidFill>
              </a:rPr>
              <a:t>Build out to 128 in 2013, observe 2 years: constrain plausible models or first detection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smtClean="0">
                <a:solidFill>
                  <a:srgbClr val="FFFFFF"/>
                </a:solidFill>
              </a:rPr>
              <a:t>HERA (2015-19): 568 x 14m parabolic antenna array for detailed PS characterization, evolution, and first imaging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smtClean="0">
                <a:solidFill>
                  <a:srgbClr val="FFFFFF"/>
                </a:solidFill>
              </a:rPr>
              <a:t>SKA-low (2021+): full IGM tomography at </a:t>
            </a:r>
            <a:r>
              <a:rPr lang="en-US" sz="1800" dirty="0" err="1" smtClean="0">
                <a:solidFill>
                  <a:srgbClr val="FFFFFF"/>
                </a:solidFill>
              </a:rPr>
              <a:t>arcmin</a:t>
            </a:r>
            <a:r>
              <a:rPr lang="en-US" sz="1800" dirty="0" smtClean="0">
                <a:solidFill>
                  <a:srgbClr val="FFFFFF"/>
                </a:solidFill>
              </a:rPr>
              <a:t> scales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e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rubeg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9134" y="3839056"/>
            <a:ext cx="3101878" cy="2326409"/>
          </a:xfrm>
          <a:prstGeom prst="rect">
            <a:avLst/>
          </a:prstGeom>
        </p:spPr>
      </p:pic>
      <p:pic>
        <p:nvPicPr>
          <p:cNvPr id="9" name="Picture 8" descr="patch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9960" y="4495317"/>
            <a:ext cx="2613123" cy="1959842"/>
          </a:xfrm>
          <a:prstGeom prst="rect">
            <a:avLst/>
          </a:prstGeom>
        </p:spPr>
      </p:pic>
      <p:pic>
        <p:nvPicPr>
          <p:cNvPr id="11" name="Picture 10" descr="coaxcabl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80" y="2000250"/>
            <a:ext cx="2804520" cy="2103390"/>
          </a:xfrm>
          <a:prstGeom prst="rect">
            <a:avLst/>
          </a:prstGeom>
        </p:spPr>
      </p:pic>
      <p:pic>
        <p:nvPicPr>
          <p:cNvPr id="10" name="Picture 9" descr="patch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7756" y="4505087"/>
            <a:ext cx="2601957" cy="1951468"/>
          </a:xfrm>
          <a:prstGeom prst="rect">
            <a:avLst/>
          </a:prstGeom>
        </p:spPr>
      </p:pic>
      <p:pic>
        <p:nvPicPr>
          <p:cNvPr id="6" name="Picture 5" descr="snak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80" y="12700"/>
            <a:ext cx="27791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124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6-20 at 12.17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90932"/>
            <a:ext cx="5410200" cy="2788381"/>
          </a:xfrm>
          <a:prstGeom prst="rect">
            <a:avLst/>
          </a:prstGeom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0"/>
            <a:ext cx="36576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Large scale polarization of the CMB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Temperature fluctuations = density </a:t>
            </a:r>
            <a:r>
              <a:rPr lang="en-US" dirty="0" err="1">
                <a:solidFill>
                  <a:schemeClr val="bg1"/>
                </a:solidFill>
              </a:rPr>
              <a:t>inhomogeneities</a:t>
            </a:r>
            <a:r>
              <a:rPr lang="en-US" dirty="0">
                <a:solidFill>
                  <a:schemeClr val="bg1"/>
                </a:solidFill>
              </a:rPr>
              <a:t> at the surface of last </a:t>
            </a:r>
            <a:r>
              <a:rPr lang="en-US" dirty="0" smtClean="0">
                <a:solidFill>
                  <a:schemeClr val="bg1"/>
                </a:solidFill>
              </a:rPr>
              <a:t>scattering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Polarized = Thomson scattering local </a:t>
            </a:r>
            <a:r>
              <a:rPr lang="en-US" dirty="0" err="1" smtClean="0">
                <a:solidFill>
                  <a:schemeClr val="bg1"/>
                </a:solidFill>
              </a:rPr>
              <a:t>quadrapol</a:t>
            </a:r>
            <a:r>
              <a:rPr lang="en-US" dirty="0" smtClean="0">
                <a:solidFill>
                  <a:schemeClr val="bg1"/>
                </a:solidFill>
              </a:rPr>
              <a:t> CMB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Picture 10" descr="Screen shot 2010-03-22 at 12.11.2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505200"/>
            <a:ext cx="3124201" cy="2690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600" y="25146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WMAP </a:t>
            </a:r>
            <a:r>
              <a:rPr lang="en-US" dirty="0" err="1" smtClean="0"/>
              <a:t>Hinshaw</a:t>
            </a:r>
            <a:r>
              <a:rPr lang="en-US" dirty="0" smtClean="0"/>
              <a:t> et al. 2008</a:t>
            </a:r>
            <a:endParaRPr lang="en-US" dirty="0"/>
          </a:p>
        </p:txBody>
      </p:sp>
      <p:pic>
        <p:nvPicPr>
          <p:cNvPr id="3" name="Picture 2" descr="figure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261070"/>
            <a:ext cx="5372100" cy="268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178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Text Box 2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Large scale polarization of the CMB (WMAP)</a:t>
            </a:r>
          </a:p>
        </p:txBody>
      </p:sp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0" y="838200"/>
            <a:ext cx="441483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Angular power spectrum (~ </a:t>
            </a:r>
            <a:r>
              <a:rPr lang="en-US" sz="2400" dirty="0" err="1" smtClean="0">
                <a:solidFill>
                  <a:schemeClr val="bg1"/>
                </a:solidFill>
              </a:rPr>
              <a:t>rms</a:t>
            </a:r>
            <a:r>
              <a:rPr lang="en-US" sz="2400" dirty="0" smtClean="0">
                <a:solidFill>
                  <a:schemeClr val="bg1"/>
                </a:solidFill>
              </a:rPr>
              <a:t> fluctuations vs. scale)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Large scale polarization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Integral </a:t>
            </a:r>
            <a:r>
              <a:rPr lang="en-US" dirty="0">
                <a:solidFill>
                  <a:schemeClr val="bg1"/>
                </a:solidFill>
              </a:rPr>
              <a:t>measure of </a:t>
            </a:r>
            <a:r>
              <a:rPr lang="en-US" dirty="0">
                <a:solidFill>
                  <a:srgbClr val="FFFFFF"/>
                </a:solidFill>
              </a:rPr>
              <a:t></a:t>
            </a:r>
            <a:r>
              <a:rPr lang="en-US" baseline="-25000" dirty="0">
                <a:solidFill>
                  <a:srgbClr val="FFFFFF"/>
                </a:solidFill>
              </a:rPr>
              <a:t>e </a:t>
            </a:r>
            <a:r>
              <a:rPr lang="en-US" dirty="0">
                <a:solidFill>
                  <a:srgbClr val="FFFFFF"/>
                </a:solidFill>
              </a:rPr>
              <a:t>back to </a:t>
            </a:r>
            <a:r>
              <a:rPr lang="en-US" dirty="0" smtClean="0">
                <a:solidFill>
                  <a:srgbClr val="FFFFFF"/>
                </a:solidFill>
              </a:rPr>
              <a:t>recombination 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Earlier =&gt; </a:t>
            </a:r>
            <a:r>
              <a:rPr lang="en-US" dirty="0">
                <a:solidFill>
                  <a:schemeClr val="bg1"/>
                </a:solidFill>
              </a:rPr>
              <a:t>higher </a:t>
            </a:r>
            <a:r>
              <a:rPr lang="en-US" dirty="0" err="1">
                <a:solidFill>
                  <a:schemeClr val="bg1"/>
                </a:solidFill>
              </a:rPr>
              <a:t>τ</a:t>
            </a:r>
            <a:r>
              <a:rPr lang="en-US" baseline="-25000" dirty="0" err="1">
                <a:solidFill>
                  <a:schemeClr val="bg1"/>
                </a:solidFill>
              </a:rPr>
              <a:t>e</a:t>
            </a:r>
            <a:endParaRPr lang="en-US" baseline="-25000" dirty="0">
              <a:solidFill>
                <a:schemeClr val="bg1"/>
              </a:solidFill>
            </a:endParaRPr>
          </a:p>
          <a:p>
            <a:pPr lvl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τ</a:t>
            </a:r>
            <a:r>
              <a:rPr lang="en-US" baseline="-25000" dirty="0" err="1">
                <a:solidFill>
                  <a:schemeClr val="bg1"/>
                </a:solidFill>
              </a:rPr>
              <a:t>e</a:t>
            </a:r>
            <a:r>
              <a:rPr lang="en-US" dirty="0">
                <a:solidFill>
                  <a:schemeClr val="bg1"/>
                </a:solidFill>
              </a:rPr>
              <a:t> ~ </a:t>
            </a:r>
            <a:r>
              <a:rPr lang="en-US" dirty="0" err="1" smtClean="0">
                <a:solidFill>
                  <a:schemeClr val="bg1"/>
                </a:solidFill>
              </a:rPr>
              <a:t>σ</a:t>
            </a:r>
            <a:r>
              <a:rPr lang="en-US" baseline="-25000" dirty="0" err="1" smtClean="0">
                <a:solidFill>
                  <a:schemeClr val="bg1"/>
                </a:solidFill>
              </a:rPr>
              <a:t>T</a:t>
            </a:r>
            <a:r>
              <a:rPr lang="en-US" dirty="0" err="1" smtClean="0">
                <a:solidFill>
                  <a:schemeClr val="bg1"/>
                </a:solidFill>
              </a:rPr>
              <a:t>ρL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~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1+z)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/(1+z) ~ (1+z)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endParaRPr lang="en-US" dirty="0" smtClean="0">
              <a:solidFill>
                <a:schemeClr val="bg1"/>
              </a:solidFill>
            </a:endParaRP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Large scale ~ horizon at </a:t>
            </a:r>
            <a:r>
              <a:rPr lang="en-US" dirty="0" err="1" smtClean="0">
                <a:solidFill>
                  <a:schemeClr val="bg1"/>
                </a:solidFill>
              </a:rPr>
              <a:t>z</a:t>
            </a:r>
            <a:r>
              <a:rPr lang="en-US" baseline="-25000" dirty="0" err="1" smtClean="0">
                <a:solidFill>
                  <a:schemeClr val="bg1"/>
                </a:solidFill>
              </a:rPr>
              <a:t>reion</a:t>
            </a:r>
            <a:r>
              <a:rPr lang="en-US" dirty="0" smtClean="0">
                <a:solidFill>
                  <a:schemeClr val="bg1"/>
                </a:solidFill>
              </a:rPr>
              <a:t>      </a:t>
            </a:r>
            <a:r>
              <a:rPr lang="en-US" i="1" dirty="0" smtClean="0">
                <a:solidFill>
                  <a:schemeClr val="bg1"/>
                </a:solidFill>
              </a:rPr>
              <a:t>l </a:t>
            </a:r>
            <a:r>
              <a:rPr lang="en-US" dirty="0" smtClean="0">
                <a:solidFill>
                  <a:schemeClr val="bg1"/>
                </a:solidFill>
              </a:rPr>
              <a:t>&lt; 10 or angles &gt; 10</a:t>
            </a:r>
            <a:r>
              <a:rPr lang="en-US" baseline="30000" dirty="0" smtClean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Weak: </a:t>
            </a:r>
            <a:r>
              <a:rPr lang="en-US" dirty="0" err="1" smtClean="0">
                <a:solidFill>
                  <a:schemeClr val="bg1"/>
                </a:solidFill>
              </a:rPr>
              <a:t>uK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rms</a:t>
            </a:r>
            <a:r>
              <a:rPr lang="en-US" dirty="0" smtClean="0">
                <a:solidFill>
                  <a:schemeClr val="bg1"/>
                </a:solidFill>
              </a:rPr>
              <a:t> ~ 1% total </a:t>
            </a:r>
            <a:r>
              <a:rPr lang="en-US" dirty="0" err="1" smtClean="0">
                <a:solidFill>
                  <a:schemeClr val="bg1"/>
                </a:solidFill>
              </a:rPr>
              <a:t>inten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rgbClr val="FFFF00"/>
                </a:solidFill>
              </a:rPr>
              <a:t>  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752645" name="Picture 5" descr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4838" y="533400"/>
            <a:ext cx="4881562" cy="5486400"/>
          </a:xfrm>
          <a:prstGeom prst="rect">
            <a:avLst/>
          </a:prstGeom>
          <a:noFill/>
        </p:spPr>
      </p:pic>
      <p:sp>
        <p:nvSpPr>
          <p:cNvPr id="752647" name="Text Box 7"/>
          <p:cNvSpPr txBox="1">
            <a:spLocks noChangeArrowheads="1"/>
          </p:cNvSpPr>
          <p:nvPr/>
        </p:nvSpPr>
        <p:spPr bwMode="auto">
          <a:xfrm>
            <a:off x="5105400" y="6172200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Jarosik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et al </a:t>
            </a:r>
            <a:r>
              <a:rPr lang="en-US" sz="2000" dirty="0" smtClean="0">
                <a:solidFill>
                  <a:srgbClr val="FFFFFF"/>
                </a:solidFill>
              </a:rPr>
              <a:t>2011, </a:t>
            </a:r>
            <a:r>
              <a:rPr lang="en-US" sz="2000" dirty="0" err="1" smtClean="0">
                <a:solidFill>
                  <a:srgbClr val="FFFFFF"/>
                </a:solidFill>
              </a:rPr>
              <a:t>ApJS</a:t>
            </a:r>
            <a:r>
              <a:rPr lang="en-US" sz="2000" dirty="0" smtClean="0">
                <a:solidFill>
                  <a:srgbClr val="FFFFFF"/>
                </a:solidFill>
              </a:rPr>
              <a:t> 192, 14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172200" y="2743200"/>
            <a:ext cx="31242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Baryon Acoustic Oscillations: Sound horizon at recombinatio</a:t>
            </a:r>
            <a:r>
              <a:rPr lang="en-US" sz="1800" dirty="0"/>
              <a:t>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7700" y="3500735"/>
            <a:ext cx="280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</a:rPr>
              <a:t></a:t>
            </a:r>
            <a:r>
              <a:rPr lang="en-US" sz="2400" baseline="-25000" dirty="0" err="1" smtClean="0">
                <a:solidFill>
                  <a:schemeClr val="tx2"/>
                </a:solidFill>
              </a:rPr>
              <a:t>e</a:t>
            </a:r>
            <a:r>
              <a:rPr lang="en-US" sz="2400" dirty="0" smtClean="0">
                <a:solidFill>
                  <a:schemeClr val="tx2"/>
                </a:solidFill>
              </a:rPr>
              <a:t> = 0.087 +/- 0.015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2310824"/>
            <a:ext cx="99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Sachs-Wolfe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rot="10800000" flipV="1">
            <a:off x="5486400" y="3962400"/>
            <a:ext cx="381000" cy="3048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8242300" y="1524000"/>
            <a:ext cx="381000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8242300" y="3937000"/>
            <a:ext cx="381000" cy="381000"/>
          </a:xfrm>
          <a:prstGeom prst="ellipse">
            <a:avLst/>
          </a:prstGeom>
          <a:noFill/>
          <a:ln w="9525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33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CMB large </a:t>
            </a:r>
            <a:r>
              <a:rPr lang="en-US" sz="2800" dirty="0">
                <a:solidFill>
                  <a:schemeClr val="bg1"/>
                </a:solidFill>
              </a:rPr>
              <a:t>scale </a:t>
            </a:r>
            <a:r>
              <a:rPr lang="en-US" sz="2800" dirty="0" smtClean="0">
                <a:solidFill>
                  <a:schemeClr val="bg1"/>
                </a:solidFill>
              </a:rPr>
              <a:t>polarization: constraints on F(HI)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0" y="968276"/>
            <a:ext cx="4191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 Rules</a:t>
            </a:r>
            <a:r>
              <a:rPr lang="en-US" sz="2400" dirty="0">
                <a:solidFill>
                  <a:schemeClr val="bg1"/>
                </a:solidFill>
              </a:rPr>
              <a:t>-out high ionization fraction at </a:t>
            </a:r>
            <a:r>
              <a:rPr lang="en-US" sz="2400" dirty="0" smtClean="0">
                <a:solidFill>
                  <a:schemeClr val="bg1"/>
                </a:solidFill>
              </a:rPr>
              <a:t>z &gt; </a:t>
            </a:r>
            <a:r>
              <a:rPr lang="en-US" sz="2400" dirty="0">
                <a:solidFill>
                  <a:schemeClr val="bg1"/>
                </a:solidFill>
              </a:rPr>
              <a:t>15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Allows for</a:t>
            </a:r>
            <a:r>
              <a:rPr lang="en-US" sz="2400" dirty="0" smtClean="0">
                <a:solidFill>
                  <a:schemeClr val="bg1"/>
                </a:solidFill>
              </a:rPr>
              <a:t> small  (≤ 0.2</a:t>
            </a:r>
            <a:r>
              <a:rPr lang="en-US" sz="2400" dirty="0">
                <a:solidFill>
                  <a:schemeClr val="bg1"/>
                </a:solidFill>
              </a:rPr>
              <a:t>) ionization to high </a:t>
            </a:r>
            <a:r>
              <a:rPr lang="en-US" sz="2400" dirty="0" err="1">
                <a:solidFill>
                  <a:schemeClr val="bg1"/>
                </a:solidFill>
              </a:rPr>
              <a:t>z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Most</a:t>
            </a:r>
            <a:r>
              <a:rPr lang="en-US" sz="2400" dirty="0" smtClean="0">
                <a:solidFill>
                  <a:schemeClr val="bg1"/>
                </a:solidFill>
              </a:rPr>
              <a:t> ‘action’ </a:t>
            </a:r>
            <a:r>
              <a:rPr lang="en-US" sz="2400" dirty="0">
                <a:solidFill>
                  <a:schemeClr val="bg1"/>
                </a:solidFill>
              </a:rPr>
              <a:t>at z ~</a:t>
            </a:r>
            <a:r>
              <a:rPr lang="en-US" sz="2400" dirty="0" smtClean="0">
                <a:solidFill>
                  <a:schemeClr val="bg1"/>
                </a:solidFill>
              </a:rPr>
              <a:t> 8 – 13</a:t>
            </a:r>
          </a:p>
        </p:txBody>
      </p:sp>
      <p:pic>
        <p:nvPicPr>
          <p:cNvPr id="33796" name="Picture 10" descr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047750"/>
            <a:ext cx="49530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76800" y="5634335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Two-step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: 7 +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r</a:t>
            </a:r>
            <a:r>
              <a:rPr lang="en-US" sz="2400" baseline="-25000" dirty="0" smtClean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</a:rPr>
              <a:t>Dunkley ea 2009, </a:t>
            </a:r>
            <a:r>
              <a:rPr lang="en-US" dirty="0" err="1" smtClean="0">
                <a:solidFill>
                  <a:schemeClr val="bg1"/>
                </a:solidFill>
              </a:rPr>
              <a:t>ApJ</a:t>
            </a:r>
            <a:r>
              <a:rPr lang="en-US" dirty="0" smtClean="0">
                <a:solidFill>
                  <a:schemeClr val="bg1"/>
                </a:solidFill>
              </a:rPr>
              <a:t> 180, 306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1428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1-F(HI)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379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11-07 at 9.51.29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81001" y="271820"/>
            <a:ext cx="3124199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Challenge: array spectral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sidelobes</a:t>
            </a: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Synthesized beam (PSF) is chromatic 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S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mooth spectral  fitting over MHz bands does not remove </a:t>
            </a:r>
            <a:r>
              <a:rPr lang="en-US" dirty="0" smtClean="0">
                <a:solidFill>
                  <a:schemeClr val="bg1"/>
                </a:solidFill>
                <a:latin typeface="+mj-lt"/>
                <a:sym typeface="Symbol" charset="2"/>
              </a:rPr>
              <a:t> </a:t>
            </a:r>
            <a:r>
              <a:rPr lang="en-US" dirty="0">
                <a:solidFill>
                  <a:schemeClr val="bg1"/>
                </a:solidFill>
                <a:latin typeface="+mj-lt"/>
                <a:sym typeface="Symbol" charset="2"/>
              </a:rPr>
              <a:t>far-out</a:t>
            </a:r>
            <a:r>
              <a:rPr lang="en-US" dirty="0" smtClean="0">
                <a:solidFill>
                  <a:schemeClr val="bg1"/>
                </a:solidFill>
                <a:latin typeface="+mj-lt"/>
                <a:sym typeface="Symbol" charset="2"/>
              </a:rPr>
              <a:t>  </a:t>
            </a:r>
            <a:r>
              <a:rPr lang="en-US" dirty="0" err="1" smtClean="0">
                <a:solidFill>
                  <a:schemeClr val="bg1"/>
                </a:solidFill>
                <a:latin typeface="+mj-lt"/>
                <a:sym typeface="Symbol" charset="2"/>
              </a:rPr>
              <a:t>sidelobes</a:t>
            </a:r>
            <a:r>
              <a:rPr lang="en-US" dirty="0" smtClean="0">
                <a:solidFill>
                  <a:schemeClr val="bg1"/>
                </a:solidFill>
                <a:latin typeface="+mj-lt"/>
                <a:sym typeface="Symbol" charset="2"/>
              </a:rPr>
              <a:t> of bright sources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dirty="0">
                <a:solidFill>
                  <a:schemeClr val="accent3"/>
                </a:solidFill>
                <a:latin typeface="+mj-lt"/>
              </a:rPr>
              <a:t>Bright source subtraction requires better than 0.2% antenna calibration to reach thermal noise each day  (</a:t>
            </a:r>
            <a:r>
              <a:rPr lang="en-US" dirty="0" err="1">
                <a:solidFill>
                  <a:schemeClr val="accent3"/>
                </a:solidFill>
                <a:latin typeface="+mj-lt"/>
              </a:rPr>
              <a:t>Datta</a:t>
            </a:r>
            <a:r>
              <a:rPr lang="en-US" dirty="0">
                <a:solidFill>
                  <a:schemeClr val="accent3"/>
                </a:solidFill>
                <a:latin typeface="+mj-lt"/>
              </a:rPr>
              <a:t> ea. 2010</a:t>
            </a:r>
            <a:r>
              <a:rPr lang="en-US" dirty="0" smtClean="0">
                <a:solidFill>
                  <a:schemeClr val="accent3"/>
                </a:solidFill>
                <a:latin typeface="+mj-lt"/>
              </a:rPr>
              <a:t>)</a:t>
            </a:r>
            <a:endParaRPr lang="en-US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5181600" y="6172200"/>
            <a:ext cx="457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en-US" sz="1200" b="1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3" name="cygmov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7000"/>
          </a:blip>
          <a:stretch>
            <a:fillRect/>
          </a:stretch>
        </p:blipFill>
        <p:spPr>
          <a:xfrm>
            <a:off x="4038600" y="457200"/>
            <a:ext cx="4648200" cy="4648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10400" y="499646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120 to 180 MHz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89774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Screen Shot 2013-11-14 at 4.0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3048000"/>
            <a:ext cx="4514850" cy="2743200"/>
          </a:xfrm>
          <a:prstGeom prst="rect">
            <a:avLst/>
          </a:prstGeom>
        </p:spPr>
      </p:pic>
      <p:pic>
        <p:nvPicPr>
          <p:cNvPr id="2" name="Picture 1" descr="Screen Shot 2013-11-15 at 5.44.1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91400"/>
            <a:ext cx="5250180" cy="248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3124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B=30m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51816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29EEA"/>
                </a:solidFill>
              </a:rPr>
              <a:t>B=90m</a:t>
            </a:r>
            <a:endParaRPr lang="en-US" dirty="0">
              <a:solidFill>
                <a:srgbClr val="229EE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4600" y="57647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130MHz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2400" y="5715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180MHz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19519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10</a:t>
            </a:r>
            <a:r>
              <a:rPr lang="en-US" sz="1800" baseline="30000" dirty="0" smtClean="0">
                <a:solidFill>
                  <a:schemeClr val="bg1"/>
                </a:solidFill>
              </a:rPr>
              <a:t>o</a:t>
            </a:r>
            <a:endParaRPr lang="en-US" sz="1800" baseline="300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4267200" y="2015400"/>
            <a:ext cx="4114800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04800" y="323433"/>
            <a:ext cx="327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III. Continuum avoidance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Characteristic </a:t>
            </a:r>
            <a:r>
              <a:rPr lang="en-US" dirty="0" err="1" smtClean="0">
                <a:solidFill>
                  <a:srgbClr val="FFFFFF"/>
                </a:solidFill>
              </a:rPr>
              <a:t>sidelobe</a:t>
            </a:r>
            <a:r>
              <a:rPr lang="en-US" dirty="0" smtClean="0">
                <a:solidFill>
                  <a:srgbClr val="FFFFFF"/>
                </a:solidFill>
              </a:rPr>
              <a:t>  scale in frequency  (= 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par</a:t>
            </a:r>
            <a:r>
              <a:rPr lang="en-US" dirty="0" smtClean="0">
                <a:solidFill>
                  <a:srgbClr val="FFFFFF"/>
                </a:solidFill>
              </a:rPr>
              <a:t>), is set by baseline length (=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perp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3406676"/>
            <a:ext cx="434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</a:rPr>
              <a:t>Datta</a:t>
            </a:r>
            <a:r>
              <a:rPr lang="en-US" sz="1800" dirty="0">
                <a:solidFill>
                  <a:schemeClr val="bg1"/>
                </a:solidFill>
              </a:rPr>
              <a:t> et al. 2010, </a:t>
            </a:r>
            <a:r>
              <a:rPr lang="en-US" sz="1800" dirty="0" err="1">
                <a:solidFill>
                  <a:schemeClr val="bg1"/>
                </a:solidFill>
              </a:rPr>
              <a:t>ApJ</a:t>
            </a:r>
            <a:r>
              <a:rPr lang="en-US" sz="1800" dirty="0">
                <a:solidFill>
                  <a:schemeClr val="bg1"/>
                </a:solidFill>
              </a:rPr>
              <a:t>, 724, 526</a:t>
            </a:r>
          </a:p>
          <a:p>
            <a:r>
              <a:rPr lang="en-US" sz="1800" dirty="0">
                <a:solidFill>
                  <a:schemeClr val="bg1"/>
                </a:solidFill>
              </a:rPr>
              <a:t>Parsons et al. 2012, </a:t>
            </a:r>
            <a:r>
              <a:rPr lang="en-US" sz="1800" dirty="0" err="1">
                <a:solidFill>
                  <a:schemeClr val="bg1"/>
                </a:solidFill>
              </a:rPr>
              <a:t>ApJ</a:t>
            </a:r>
            <a:r>
              <a:rPr lang="en-US" sz="1800" dirty="0">
                <a:solidFill>
                  <a:schemeClr val="bg1"/>
                </a:solidFill>
              </a:rPr>
              <a:t>, 756, 165</a:t>
            </a:r>
          </a:p>
          <a:p>
            <a:r>
              <a:rPr lang="en-US" sz="1800" dirty="0">
                <a:solidFill>
                  <a:schemeClr val="bg1"/>
                </a:solidFill>
              </a:rPr>
              <a:t>Parsons et al. 2012, </a:t>
            </a:r>
            <a:r>
              <a:rPr lang="en-US" sz="1800" dirty="0" err="1">
                <a:solidFill>
                  <a:schemeClr val="bg1"/>
                </a:solidFill>
              </a:rPr>
              <a:t>ApJ</a:t>
            </a:r>
            <a:r>
              <a:rPr lang="en-US" sz="1800" dirty="0">
                <a:solidFill>
                  <a:schemeClr val="bg1"/>
                </a:solidFill>
              </a:rPr>
              <a:t>, 753, 81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Parsons et al. 2013, </a:t>
            </a:r>
            <a:r>
              <a:rPr lang="en-US" sz="1800" dirty="0" err="1" smtClean="0">
                <a:solidFill>
                  <a:schemeClr val="bg1"/>
                </a:solidFill>
              </a:rPr>
              <a:t>ApJ</a:t>
            </a:r>
            <a:r>
              <a:rPr lang="en-US" sz="1800" dirty="0" smtClean="0">
                <a:solidFill>
                  <a:schemeClr val="bg1"/>
                </a:solidFill>
              </a:rPr>
              <a:t>, arXiv:1304.4991</a:t>
            </a:r>
          </a:p>
          <a:p>
            <a:r>
              <a:rPr lang="en-US" sz="1800" dirty="0" err="1" smtClean="0">
                <a:solidFill>
                  <a:schemeClr val="bg1"/>
                </a:solidFill>
              </a:rPr>
              <a:t>Pober</a:t>
            </a:r>
            <a:r>
              <a:rPr lang="en-US" sz="1800" dirty="0" smtClean="0">
                <a:solidFill>
                  <a:schemeClr val="bg1"/>
                </a:solidFill>
              </a:rPr>
              <a:t> et al. 2013, </a:t>
            </a:r>
            <a:r>
              <a:rPr lang="en-US" sz="1800" dirty="0" err="1" smtClean="0">
                <a:solidFill>
                  <a:schemeClr val="bg1"/>
                </a:solidFill>
              </a:rPr>
              <a:t>ApJ</a:t>
            </a:r>
            <a:r>
              <a:rPr lang="en-US" sz="1800" dirty="0" smtClean="0">
                <a:solidFill>
                  <a:schemeClr val="bg1"/>
                </a:solidFill>
              </a:rPr>
              <a:t>, 768, L36</a:t>
            </a:r>
          </a:p>
        </p:txBody>
      </p:sp>
    </p:spTree>
    <p:extLst>
      <p:ext uri="{BB962C8B-B14F-4D97-AF65-F5344CB8AC3E}">
        <p14:creationId xmlns:p14="http://schemas.microsoft.com/office/powerpoint/2010/main" val="10777027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6258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III. </a:t>
            </a:r>
            <a:r>
              <a:rPr lang="en-US" sz="2400" dirty="0" err="1" smtClean="0">
                <a:solidFill>
                  <a:srgbClr val="FFFFFF"/>
                </a:solidFill>
              </a:rPr>
              <a:t>EoR</a:t>
            </a:r>
            <a:r>
              <a:rPr lang="en-US" sz="2400" dirty="0" smtClean="0">
                <a:solidFill>
                  <a:srgbClr val="FFFFFF"/>
                </a:solidFill>
              </a:rPr>
              <a:t> window and the Continuum Wedge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09600" y="685800"/>
            <a:ext cx="8001000" cy="4006096"/>
            <a:chOff x="76200" y="457200"/>
            <a:chExt cx="8915400" cy="4104443"/>
          </a:xfrm>
        </p:grpSpPr>
        <p:pic>
          <p:nvPicPr>
            <p:cNvPr id="6" name="Picture 5" descr="Screen Shot 2013-05-26 at 5.28.5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457200"/>
              <a:ext cx="8915400" cy="404636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018315" y="2643178"/>
              <a:ext cx="3124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Wedge = ‘horizon limit’ for continuum sources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H="1" flipV="1">
              <a:off x="6248400" y="2435620"/>
              <a:ext cx="304800" cy="30480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" name="TextBox 3"/>
            <p:cNvSpPr txBox="1"/>
            <p:nvPr/>
          </p:nvSpPr>
          <p:spPr>
            <a:xfrm>
              <a:off x="5595258" y="4114986"/>
              <a:ext cx="3167743" cy="44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Baseline or Angle</a:t>
              </a:r>
              <a:r>
                <a:rPr lang="en-US" baseline="30000" dirty="0" smtClean="0"/>
                <a:t>-1 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95600" y="2230735"/>
              <a:ext cx="2514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</a:rPr>
                <a:t>‘</a:t>
              </a:r>
              <a:r>
                <a:rPr lang="en-US" sz="2400" dirty="0" err="1" smtClean="0">
                  <a:solidFill>
                    <a:srgbClr val="FFFFFF"/>
                  </a:solidFill>
                </a:rPr>
                <a:t>EoR</a:t>
              </a:r>
              <a:r>
                <a:rPr lang="en-US" sz="2400" dirty="0" smtClean="0">
                  <a:solidFill>
                    <a:srgbClr val="FFFFFF"/>
                  </a:solidFill>
                </a:rPr>
                <a:t> Window’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9600" y="4771072"/>
            <a:ext cx="830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perp</a:t>
            </a:r>
            <a:r>
              <a:rPr lang="en-US" dirty="0" smtClean="0">
                <a:solidFill>
                  <a:srgbClr val="FFFFFF"/>
                </a:solidFill>
              </a:rPr>
              <a:t> (angle) vs. 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par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en-US" dirty="0" err="1" smtClean="0">
                <a:solidFill>
                  <a:srgbClr val="FFFFFF"/>
                </a:solidFill>
              </a:rPr>
              <a:t>freq</a:t>
            </a:r>
            <a:r>
              <a:rPr lang="en-US" dirty="0" smtClean="0">
                <a:solidFill>
                  <a:srgbClr val="FFFFFF"/>
                </a:solidFill>
              </a:rPr>
              <a:t>) =&gt; continuum sources are naturally limited to max 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par</a:t>
            </a:r>
            <a:r>
              <a:rPr lang="en-US" dirty="0" smtClean="0">
                <a:solidFill>
                  <a:srgbClr val="FFFFFF"/>
                </a:solidFill>
              </a:rPr>
              <a:t> in delay </a:t>
            </a:r>
            <a:r>
              <a:rPr lang="en-US" dirty="0">
                <a:solidFill>
                  <a:srgbClr val="FFFFFF"/>
                </a:solidFill>
              </a:rPr>
              <a:t>spectrum set by baseline </a:t>
            </a:r>
            <a:r>
              <a:rPr lang="en-US" dirty="0" smtClean="0">
                <a:solidFill>
                  <a:srgbClr val="FFFFFF"/>
                </a:solidFill>
              </a:rPr>
              <a:t>length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Max</a:t>
            </a:r>
            <a:r>
              <a:rPr lang="en-US" dirty="0">
                <a:solidFill>
                  <a:srgbClr val="FFFFFF"/>
                </a:solidFill>
              </a:rPr>
              <a:t>. geometric </a:t>
            </a:r>
            <a:r>
              <a:rPr lang="en-US" dirty="0" smtClean="0">
                <a:solidFill>
                  <a:srgbClr val="FFFFFF"/>
                </a:solidFill>
              </a:rPr>
              <a:t>baseline delay  </a:t>
            </a:r>
            <a:r>
              <a:rPr lang="en-US" dirty="0">
                <a:solidFill>
                  <a:srgbClr val="FFFFFF"/>
                </a:solidFill>
              </a:rPr>
              <a:t>= ‘</a:t>
            </a:r>
            <a:r>
              <a:rPr lang="en-US" dirty="0" smtClean="0">
                <a:solidFill>
                  <a:srgbClr val="FFFFFF"/>
                </a:solidFill>
              </a:rPr>
              <a:t>horizon limit’ for continuum sources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Line sources extend beyond wedge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314356" y="1133445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Delay or Freq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4311986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371"/>
            <a:ext cx="9144000" cy="68743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859" y="228601"/>
            <a:ext cx="3377918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81000"/>
            <a:ext cx="487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PAPER Imaging: unique parameter space (Stefan PhD Thesis, Cavendish)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Continuous </a:t>
            </a:r>
            <a:r>
              <a:rPr lang="en-US" dirty="0">
                <a:solidFill>
                  <a:srgbClr val="FFFFFF"/>
                </a:solidFill>
              </a:rPr>
              <a:t>‘all-sky’ monitor (GRBs, XRBs...)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 Sensitive to LSS (15deg at 15’ res)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 Sensitivity(10min) ~ 5mJy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 Broad </a:t>
            </a:r>
            <a:r>
              <a:rPr lang="en-US" dirty="0" err="1">
                <a:solidFill>
                  <a:srgbClr val="FFFFFF"/>
                </a:solidFill>
              </a:rPr>
              <a:t>freq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range (120 – 180 MHz)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8318500" y="685800"/>
            <a:ext cx="0" cy="308610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8318500" y="1752600"/>
            <a:ext cx="5969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8</a:t>
            </a:r>
            <a:r>
              <a:rPr lang="en-US" baseline="30000" dirty="0" smtClean="0">
                <a:solidFill>
                  <a:srgbClr val="FFFFFF"/>
                </a:solidFill>
              </a:rPr>
              <a:t>o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1905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Cen A: PAPER + </a:t>
            </a:r>
            <a:r>
              <a:rPr lang="en-US" dirty="0" err="1" smtClean="0">
                <a:solidFill>
                  <a:srgbClr val="FFFFFF"/>
                </a:solidFill>
              </a:rPr>
              <a:t>Xray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GC_Dcal_strip_rot_fir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664" y="725336"/>
            <a:ext cx="8003873" cy="1066800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5867400" y="6477000"/>
            <a:ext cx="2286000" cy="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629400" y="60960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</a:t>
            </a:r>
            <a:r>
              <a:rPr lang="en-US" baseline="30000" dirty="0" smtClean="0">
                <a:solidFill>
                  <a:schemeClr val="bg1"/>
                </a:solidFill>
              </a:rPr>
              <a:t>o</a:t>
            </a:r>
            <a:endParaRPr lang="en-US" baseline="30000" dirty="0">
              <a:solidFill>
                <a:schemeClr val="bg1"/>
              </a:solidFill>
            </a:endParaRPr>
          </a:p>
        </p:txBody>
      </p:sp>
      <p:pic>
        <p:nvPicPr>
          <p:cNvPr id="11" name="Picture 10" descr="GB.S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76963"/>
            <a:ext cx="2286000" cy="1933237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H="1" flipV="1">
            <a:off x="3136900" y="4813300"/>
            <a:ext cx="1206500" cy="11303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28600" y="39624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Low </a:t>
            </a:r>
            <a:r>
              <a:rPr lang="en-US" sz="1800" dirty="0" err="1" smtClean="0">
                <a:solidFill>
                  <a:schemeClr val="bg1"/>
                </a:solidFill>
              </a:rPr>
              <a:t>freq</a:t>
            </a:r>
            <a:r>
              <a:rPr lang="en-US" sz="1800" dirty="0" smtClean="0">
                <a:solidFill>
                  <a:schemeClr val="bg1"/>
                </a:solidFill>
              </a:rPr>
              <a:t> spectrum =&gt; FF abs toward GC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453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1" name="ifrit_REI1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0700" y="1143000"/>
            <a:ext cx="5626100" cy="44196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rot="5400000" flipH="1" flipV="1">
            <a:off x="2058192" y="3275809"/>
            <a:ext cx="2286005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200400" y="2895600"/>
            <a:ext cx="10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10cMpc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0" y="10668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F(HI) from z=20 to 5 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</a:rPr>
              <a:t>univ</a:t>
            </a:r>
            <a:r>
              <a:rPr lang="en-US" dirty="0" smtClean="0">
                <a:solidFill>
                  <a:schemeClr val="bg1"/>
                </a:solidFill>
              </a:rPr>
              <a:t> = .2 to 1 </a:t>
            </a:r>
            <a:r>
              <a:rPr lang="en-US" dirty="0" err="1" smtClean="0">
                <a:solidFill>
                  <a:schemeClr val="bg1"/>
                </a:solidFill>
              </a:rPr>
              <a:t>Gyr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3878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Numerical Simulation of the evolution of the IGM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5900" y="1511856"/>
            <a:ext cx="29083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Three phases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Dark Ages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Isolated bubbles (slow)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Percolation (bubble overlap, fast): ‘cosmic phase transition’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0200" y="5955268"/>
            <a:ext cx="314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(</a:t>
            </a:r>
            <a:r>
              <a:rPr lang="en-US" sz="1800" dirty="0" err="1">
                <a:solidFill>
                  <a:schemeClr val="bg1"/>
                </a:solidFill>
              </a:rPr>
              <a:t>Gnedin</a:t>
            </a:r>
            <a:r>
              <a:rPr lang="en-US" sz="1800" dirty="0">
                <a:solidFill>
                  <a:schemeClr val="bg1"/>
                </a:solidFill>
              </a:rPr>
              <a:t> &amp; Fan 2006</a:t>
            </a:r>
            <a:r>
              <a:rPr lang="en-US" sz="1800" dirty="0" smtClean="0">
                <a:solidFill>
                  <a:schemeClr val="bg1"/>
                </a:solidFill>
              </a:rPr>
              <a:t>)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977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36194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Evolution of the IGM neutral fraction</a:t>
            </a:r>
            <a:r>
              <a:rPr lang="en-US" sz="2800" dirty="0" smtClean="0">
                <a:solidFill>
                  <a:srgbClr val="FFFFFF"/>
                </a:solidFill>
              </a:rPr>
              <a:t>: </a:t>
            </a:r>
            <a:r>
              <a:rPr lang="en-US" sz="2400" dirty="0" smtClean="0">
                <a:solidFill>
                  <a:srgbClr val="FFFFFF"/>
                </a:solidFill>
              </a:rPr>
              <a:t>Robertson, Ellis ea. 2013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81000" y="735614"/>
            <a:ext cx="7086600" cy="5665186"/>
            <a:chOff x="381000" y="685800"/>
            <a:chExt cx="7086600" cy="5665186"/>
          </a:xfrm>
        </p:grpSpPr>
        <p:grpSp>
          <p:nvGrpSpPr>
            <p:cNvPr id="23" name="Group 22"/>
            <p:cNvGrpSpPr/>
            <p:nvPr/>
          </p:nvGrpSpPr>
          <p:grpSpPr>
            <a:xfrm>
              <a:off x="1447800" y="685800"/>
              <a:ext cx="6019800" cy="5665186"/>
              <a:chOff x="1447800" y="685800"/>
              <a:chExt cx="6019800" cy="5665186"/>
            </a:xfrm>
          </p:grpSpPr>
          <p:pic>
            <p:nvPicPr>
              <p:cNvPr id="3" name="Picture 2" descr="Screen Shot 2013-10-19 at 7.22.58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7800" y="685800"/>
                <a:ext cx="6019800" cy="5665186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 bwMode="auto">
              <a:xfrm flipV="1">
                <a:off x="2413000" y="1803400"/>
                <a:ext cx="4724400" cy="2387600"/>
              </a:xfrm>
              <a:prstGeom prst="line">
                <a:avLst/>
              </a:prstGeom>
              <a:noFill/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3733800" y="2400300"/>
                <a:ext cx="3556000" cy="1790700"/>
              </a:xfrm>
              <a:prstGeom prst="line">
                <a:avLst/>
              </a:prstGeom>
              <a:noFill/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9" name="Rectangle 18"/>
              <p:cNvSpPr/>
              <p:nvPr/>
            </p:nvSpPr>
            <p:spPr bwMode="auto">
              <a:xfrm>
                <a:off x="3289300" y="3581400"/>
                <a:ext cx="1270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4279900" y="4648200"/>
                <a:ext cx="1270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445000" y="3340100"/>
                <a:ext cx="5842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5295900" y="1981200"/>
                <a:ext cx="1447800" cy="1524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381000" y="1824335"/>
              <a:ext cx="1219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chemeClr val="bg1"/>
                  </a:solidFill>
                </a:rPr>
                <a:t>F</a:t>
              </a:r>
              <a:r>
                <a:rPr lang="en-US" sz="2800" baseline="-25000" dirty="0" err="1" smtClean="0">
                  <a:solidFill>
                    <a:schemeClr val="bg1"/>
                  </a:solidFill>
                </a:rPr>
                <a:t>HI_vol</a:t>
              </a:r>
              <a:endParaRPr lang="en-US" sz="280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19400" y="5471682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F5BEC"/>
                </a:solidFill>
              </a:rPr>
              <a:t>Gunn-Peterson</a:t>
            </a:r>
            <a:endParaRPr lang="en-US" sz="1800" dirty="0">
              <a:solidFill>
                <a:srgbClr val="0F5BE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6200" y="344208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40090"/>
                </a:solidFill>
              </a:rPr>
              <a:t>Quasar Near-zones</a:t>
            </a:r>
            <a:endParaRPr lang="en-US" sz="1800" dirty="0">
              <a:solidFill>
                <a:srgbClr val="F4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288088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Lya</a:t>
            </a:r>
            <a:r>
              <a:rPr lang="en-US" sz="1800" dirty="0" smtClean="0">
                <a:solidFill>
                  <a:srgbClr val="FF0000"/>
                </a:solidFill>
              </a:rPr>
              <a:t>-galaxies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 rot="1218231">
            <a:off x="2752056" y="2101512"/>
            <a:ext cx="406400" cy="2071301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86000" y="3250214"/>
            <a:ext cx="457200" cy="9287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 rot="20319665">
            <a:off x="3909108" y="1618179"/>
            <a:ext cx="1219200" cy="355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 rot="20176342">
            <a:off x="3229495" y="2003905"/>
            <a:ext cx="749300" cy="30201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451100" y="1383314"/>
            <a:ext cx="1447800" cy="228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286000" y="4253514"/>
            <a:ext cx="165100" cy="1600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4813300" y="1408714"/>
            <a:ext cx="457200" cy="37653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756400" y="1319814"/>
            <a:ext cx="393700" cy="1397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283200" y="1345214"/>
            <a:ext cx="1473200" cy="228600"/>
          </a:xfrm>
          <a:prstGeom prst="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99790" y="799068"/>
            <a:ext cx="757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1 </a:t>
            </a:r>
            <a:r>
              <a:rPr lang="en-US" sz="1800" dirty="0" err="1" smtClean="0"/>
              <a:t>Gyr</a:t>
            </a:r>
            <a:endParaRPr lang="en-US" sz="1800" dirty="0"/>
          </a:p>
        </p:txBody>
      </p:sp>
      <p:sp>
        <p:nvSpPr>
          <p:cNvPr id="32" name="TextBox 31"/>
          <p:cNvSpPr txBox="1"/>
          <p:nvPr/>
        </p:nvSpPr>
        <p:spPr>
          <a:xfrm>
            <a:off x="5427090" y="811768"/>
            <a:ext cx="88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0.5 </a:t>
            </a:r>
            <a:r>
              <a:rPr lang="en-US" sz="1800" dirty="0" err="1" smtClean="0"/>
              <a:t>Gyr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776983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7650" name="Picture 2" descr="GPschemat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1613" y="995363"/>
            <a:ext cx="5887587" cy="502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867400" y="6262687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Barkana and Loeb 2001</a:t>
            </a:r>
            <a:endParaRPr lang="en-US" sz="180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53587" y="238780"/>
            <a:ext cx="77522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Gunn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-Peterson 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Effect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(Gunn + Peterson 1963)</a:t>
            </a:r>
            <a:endParaRPr lang="en-US" sz="2800" b="1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3789813" y="3219449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475613" y="2914649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z</a:t>
            </a:r>
          </a:p>
        </p:txBody>
      </p:sp>
      <p:pic>
        <p:nvPicPr>
          <p:cNvPr id="7" name="Picture 2" descr="j1148-3c-onl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9812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1524000" y="2667000"/>
            <a:ext cx="381000" cy="507999"/>
          </a:xfrm>
          <a:prstGeom prst="straightConnector1">
            <a:avLst/>
          </a:prstGeom>
          <a:noFill/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447800" y="202066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z=6.4</a:t>
            </a:r>
          </a:p>
          <a:p>
            <a:r>
              <a:rPr lang="en-US" sz="1800" dirty="0" err="1" smtClean="0">
                <a:solidFill>
                  <a:srgbClr val="FF6600"/>
                </a:solidFill>
              </a:rPr>
              <a:t>t</a:t>
            </a:r>
            <a:r>
              <a:rPr lang="en-US" sz="1800" baseline="-25000" dirty="0" err="1" smtClean="0">
                <a:solidFill>
                  <a:srgbClr val="FF6600"/>
                </a:solidFill>
              </a:rPr>
              <a:t>univ</a:t>
            </a:r>
            <a:r>
              <a:rPr lang="en-US" sz="1800" dirty="0" smtClean="0">
                <a:solidFill>
                  <a:srgbClr val="FF6600"/>
                </a:solidFill>
              </a:rPr>
              <a:t> ~ 0.9Gyr</a:t>
            </a:r>
            <a:endParaRPr lang="en-US" sz="1800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3613" y="2209739"/>
            <a:ext cx="990600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quasar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" y="44958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SDSS high </a:t>
            </a:r>
            <a:r>
              <a:rPr lang="en-US" dirty="0" err="1" smtClean="0">
                <a:solidFill>
                  <a:srgbClr val="FFFFFF"/>
                </a:solidFill>
              </a:rPr>
              <a:t>z</a:t>
            </a:r>
            <a:r>
              <a:rPr lang="en-US" dirty="0" smtClean="0">
                <a:solidFill>
                  <a:srgbClr val="FFFFFF"/>
                </a:solidFill>
              </a:rPr>
              <a:t> quasars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9013" y="4626114"/>
            <a:ext cx="2819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Lya</a:t>
            </a:r>
            <a:r>
              <a:rPr lang="en-US" dirty="0" smtClean="0"/>
              <a:t> resonant scattering by neutral IGM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37413" y="1428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ionized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09213" y="13524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neutral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604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3" name="Picture 12" descr="fores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838200"/>
            <a:ext cx="4953000" cy="4261073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8600" y="1524000"/>
            <a:ext cx="3810000" cy="500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resonant scattering by neutral gas in IGM clouds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Linear density </a:t>
            </a:r>
            <a:r>
              <a:rPr lang="en-US" sz="2400" dirty="0" err="1" smtClean="0">
                <a:solidFill>
                  <a:schemeClr val="bg1"/>
                </a:solidFill>
              </a:rPr>
              <a:t>inhomogeneities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smtClean="0">
                <a:solidFill>
                  <a:schemeClr val="bg1"/>
                </a:solidFill>
              </a:rPr>
              <a:t>~ 10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N(HI) = 10</a:t>
            </a:r>
            <a:r>
              <a:rPr lang="en-US" sz="2400" baseline="30000" dirty="0" smtClean="0">
                <a:solidFill>
                  <a:schemeClr val="bg1"/>
                </a:solidFill>
              </a:rPr>
              <a:t>13</a:t>
            </a:r>
            <a:r>
              <a:rPr lang="en-US" sz="2400" dirty="0" smtClean="0">
                <a:solidFill>
                  <a:schemeClr val="bg1"/>
                </a:solidFill>
              </a:rPr>
              <a:t> – 10</a:t>
            </a:r>
            <a:r>
              <a:rPr lang="en-US" sz="2400" baseline="30000" dirty="0" smtClean="0">
                <a:solidFill>
                  <a:schemeClr val="bg1"/>
                </a:solidFill>
              </a:rPr>
              <a:t>15</a:t>
            </a:r>
            <a:r>
              <a:rPr lang="en-US" sz="2400" dirty="0" smtClean="0">
                <a:solidFill>
                  <a:schemeClr val="bg1"/>
                </a:solidFill>
              </a:rPr>
              <a:t> cm</a:t>
            </a:r>
            <a:r>
              <a:rPr lang="en-US" sz="2400" baseline="30000" dirty="0" smtClean="0">
                <a:solidFill>
                  <a:schemeClr val="bg1"/>
                </a:solidFill>
              </a:rPr>
              <a:t>-2   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F(HI) ~ 10</a:t>
            </a:r>
            <a:r>
              <a:rPr lang="en-US" sz="2400" baseline="30000" dirty="0" smtClean="0">
                <a:solidFill>
                  <a:schemeClr val="bg1"/>
                </a:solidFill>
              </a:rPr>
              <a:t>-5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baseline="300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Occasional Damped </a:t>
            </a:r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system </a:t>
            </a:r>
            <a:r>
              <a:rPr lang="en-US" sz="2400" dirty="0" smtClean="0">
                <a:solidFill>
                  <a:srgbClr val="FFFFFF"/>
                </a:solidFill>
              </a:rPr>
              <a:t>(disk galaxy)</a:t>
            </a:r>
            <a:r>
              <a:rPr lang="en-US" sz="2400" dirty="0" smtClean="0">
                <a:solidFill>
                  <a:srgbClr val="FFFF00"/>
                </a:solidFill>
              </a:rPr>
              <a:t>: </a:t>
            </a:r>
            <a:r>
              <a:rPr lang="en-US" sz="2400" dirty="0">
                <a:solidFill>
                  <a:schemeClr val="bg1"/>
                </a:solidFill>
              </a:rPr>
              <a:t>N(HI) </a:t>
            </a:r>
            <a:r>
              <a:rPr lang="en-US" sz="2400" dirty="0" smtClean="0">
                <a:solidFill>
                  <a:schemeClr val="bg1"/>
                </a:solidFill>
              </a:rPr>
              <a:t>&gt; </a:t>
            </a:r>
            <a:r>
              <a:rPr lang="en-US" sz="2400" dirty="0">
                <a:solidFill>
                  <a:schemeClr val="bg1"/>
                </a:solidFill>
              </a:rPr>
              <a:t>10</a:t>
            </a:r>
            <a:r>
              <a:rPr lang="en-US" sz="2400" baseline="30000" dirty="0">
                <a:solidFill>
                  <a:schemeClr val="bg1"/>
                </a:solidFill>
              </a:rPr>
              <a:t>20.6</a:t>
            </a:r>
            <a:r>
              <a:rPr lang="en-US" sz="2400" dirty="0">
                <a:solidFill>
                  <a:schemeClr val="bg1"/>
                </a:solidFill>
              </a:rPr>
              <a:t> cm</a:t>
            </a:r>
            <a:r>
              <a:rPr lang="en-US" sz="2400" baseline="30000" dirty="0">
                <a:solidFill>
                  <a:schemeClr val="bg1"/>
                </a:solidFill>
              </a:rPr>
              <a:t>-2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0" y="1651626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72400" y="4055497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112207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Neutral IGM after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= </a:t>
            </a:r>
            <a:r>
              <a:rPr lang="en-US" sz="2800" dirty="0" err="1" smtClean="0">
                <a:solidFill>
                  <a:schemeClr val="bg1"/>
                </a:solidFill>
              </a:rPr>
              <a:t>Lya</a:t>
            </a:r>
            <a:r>
              <a:rPr lang="en-US" sz="2800" dirty="0" smtClean="0">
                <a:solidFill>
                  <a:schemeClr val="bg1"/>
                </a:solidFill>
              </a:rPr>
              <a:t> forest </a:t>
            </a:r>
          </a:p>
        </p:txBody>
      </p:sp>
      <p:pic>
        <p:nvPicPr>
          <p:cNvPr id="11" name="Picture 10" descr="Screen Shot 2014-06-02 at 4.33.1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296" y="5469317"/>
            <a:ext cx="3606304" cy="121273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 bwMode="auto">
          <a:xfrm flipH="1">
            <a:off x="4623296" y="4800600"/>
            <a:ext cx="1929904" cy="668717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6858000" y="4800600"/>
            <a:ext cx="1371600" cy="668717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10574</TotalTime>
  <Words>3628</Words>
  <Application>Microsoft Macintosh PowerPoint</Application>
  <PresentationFormat>On-screen Show (4:3)</PresentationFormat>
  <Paragraphs>552</Paragraphs>
  <Slides>58</Slides>
  <Notes>31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Hydrogen Epoch of Reionization Array</vt:lpstr>
      <vt:lpstr>HERA-331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NRAO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Chris Carilli</cp:lastModifiedBy>
  <cp:revision>408</cp:revision>
  <cp:lastPrinted>2014-10-06T15:38:41Z</cp:lastPrinted>
  <dcterms:created xsi:type="dcterms:W3CDTF">2012-06-06T07:20:10Z</dcterms:created>
  <dcterms:modified xsi:type="dcterms:W3CDTF">2014-10-31T15:36:11Z</dcterms:modified>
</cp:coreProperties>
</file>