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media2.gif" ContentType="video/unknown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781" r:id="rId2"/>
    <p:sldId id="584" r:id="rId3"/>
    <p:sldId id="812" r:id="rId4"/>
    <p:sldId id="813" r:id="rId5"/>
    <p:sldId id="815" r:id="rId6"/>
    <p:sldId id="953" r:id="rId7"/>
    <p:sldId id="1000" r:id="rId8"/>
    <p:sldId id="958" r:id="rId9"/>
    <p:sldId id="788" r:id="rId10"/>
    <p:sldId id="458" r:id="rId11"/>
    <p:sldId id="816" r:id="rId12"/>
    <p:sldId id="977" r:id="rId13"/>
    <p:sldId id="881" r:id="rId14"/>
    <p:sldId id="739" r:id="rId15"/>
    <p:sldId id="1004" r:id="rId16"/>
    <p:sldId id="1005" r:id="rId17"/>
    <p:sldId id="978" r:id="rId18"/>
    <p:sldId id="995" r:id="rId19"/>
    <p:sldId id="983" r:id="rId20"/>
    <p:sldId id="981" r:id="rId21"/>
    <p:sldId id="1002" r:id="rId22"/>
    <p:sldId id="842" r:id="rId23"/>
    <p:sldId id="1006" r:id="rId24"/>
    <p:sldId id="1012" r:id="rId25"/>
    <p:sldId id="877" r:id="rId26"/>
    <p:sldId id="954" r:id="rId27"/>
    <p:sldId id="962" r:id="rId28"/>
    <p:sldId id="999" r:id="rId29"/>
    <p:sldId id="841" r:id="rId30"/>
    <p:sldId id="824" r:id="rId31"/>
    <p:sldId id="1007" r:id="rId32"/>
    <p:sldId id="960" r:id="rId33"/>
    <p:sldId id="823" r:id="rId34"/>
    <p:sldId id="838" r:id="rId35"/>
    <p:sldId id="839" r:id="rId36"/>
    <p:sldId id="825" r:id="rId37"/>
    <p:sldId id="998" r:id="rId38"/>
    <p:sldId id="947" r:id="rId39"/>
    <p:sldId id="944" r:id="rId40"/>
    <p:sldId id="993" r:id="rId41"/>
    <p:sldId id="948" r:id="rId42"/>
    <p:sldId id="945" r:id="rId43"/>
    <p:sldId id="1008" r:id="rId44"/>
    <p:sldId id="1009" r:id="rId45"/>
    <p:sldId id="1010" r:id="rId46"/>
    <p:sldId id="966" r:id="rId47"/>
    <p:sldId id="1011" r:id="rId48"/>
    <p:sldId id="880" r:id="rId49"/>
    <p:sldId id="997" r:id="rId50"/>
    <p:sldId id="957" r:id="rId51"/>
    <p:sldId id="973" r:id="rId52"/>
    <p:sldId id="943" r:id="rId53"/>
    <p:sldId id="987" r:id="rId54"/>
    <p:sldId id="1001" r:id="rId55"/>
    <p:sldId id="963" r:id="rId56"/>
    <p:sldId id="985" r:id="rId57"/>
    <p:sldId id="932" r:id="rId58"/>
    <p:sldId id="989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E10"/>
    <a:srgbClr val="F40090"/>
    <a:srgbClr val="F4003B"/>
    <a:srgbClr val="0F5BEC"/>
    <a:srgbClr val="229EEA"/>
    <a:srgbClr val="EA5A1A"/>
    <a:srgbClr val="29AEB4"/>
    <a:srgbClr val="43FF0D"/>
    <a:srgbClr val="EC00FF"/>
    <a:srgbClr val="F40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7" autoAdjust="0"/>
    <p:restoredTop sz="97773" autoAdjust="0"/>
  </p:normalViewPr>
  <p:slideViewPr>
    <p:cSldViewPr snapToObjects="1">
      <p:cViewPr>
        <p:scale>
          <a:sx n="100" d="100"/>
          <a:sy n="100" d="100"/>
        </p:scale>
        <p:origin x="-77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14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22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25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27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28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32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34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35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36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37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39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48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49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50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52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55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56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8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10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766D2FE-7CF4-E54F-AF2D-6A7421991FFA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13</a:t>
            </a:fld>
            <a:endParaRPr lang="en-US">
              <a:latin typeface="Symbol" charset="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3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0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59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0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Relationship Id="rId6" Type="http://schemas.openxmlformats.org/officeDocument/2006/relationships/image" Target="../media/image73.jpg"/><Relationship Id="rId7" Type="http://schemas.openxmlformats.org/officeDocument/2006/relationships/image" Target="../media/image74.jpg"/><Relationship Id="rId8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1" Type="http://schemas.microsoft.com/office/2007/relationships/media" Target="file://localhost/Users/ccarilli/TALKS/EOR/ifrit_REI1.mpg" TargetMode="External"/><Relationship Id="rId2" Type="http://schemas.openxmlformats.org/officeDocument/2006/relationships/video" Target="file://localhost/Users/ccarilli/TALKS/EOR/ifrit_REI1.m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8871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Cosmic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  <a:r>
              <a:rPr lang="en-US" sz="32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Chris </a:t>
            </a:r>
            <a:r>
              <a:rPr lang="en-US" sz="2400" b="0" dirty="0">
                <a:solidFill>
                  <a:schemeClr val="bg1"/>
                </a:solidFill>
              </a:rPr>
              <a:t>Carilli</a:t>
            </a:r>
            <a:r>
              <a:rPr lang="en-US" sz="2400" b="0" dirty="0" smtClean="0">
                <a:solidFill>
                  <a:schemeClr val="bg1"/>
                </a:solidFill>
              </a:rPr>
              <a:t> (</a:t>
            </a:r>
            <a:r>
              <a:rPr lang="en-US" sz="2400" dirty="0" smtClean="0">
                <a:solidFill>
                  <a:schemeClr val="bg1"/>
                </a:solidFill>
              </a:rPr>
              <a:t>M/N</a:t>
            </a:r>
            <a:r>
              <a:rPr lang="en-US" sz="2400" b="0" dirty="0" smtClean="0">
                <a:solidFill>
                  <a:schemeClr val="bg1"/>
                </a:solidFill>
              </a:rPr>
              <a:t>RAO)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Caltech, November 2013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685800" y="1588056"/>
            <a:ext cx="78486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I. Introduction: Cosmic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Concept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Constraints on evolution of neutral Intergalactic Medium</a:t>
            </a:r>
          </a:p>
          <a:p>
            <a:pPr algn="l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II. HI 21cm line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Potential for direct detection of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Precision Array to Probe Epoch of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: first results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Hydrogen Epoch of </a:t>
            </a:r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eionization</a:t>
            </a:r>
            <a:r>
              <a:rPr lang="en-US" dirty="0" smtClean="0">
                <a:solidFill>
                  <a:schemeClr val="bg1"/>
                </a:solidFill>
              </a:rPr>
              <a:t> Array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4953000"/>
            <a:ext cx="6019800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Fan, Carilli, Keating 2006, ARAA, 44, 415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Furlanetto</a:t>
            </a:r>
            <a:r>
              <a:rPr lang="en-US" dirty="0" smtClean="0">
                <a:solidFill>
                  <a:srgbClr val="FFFFFF"/>
                </a:solidFill>
              </a:rPr>
              <a:t> et al. 2006, Phys. Reports, 433, 181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Wyithe</a:t>
            </a:r>
            <a:r>
              <a:rPr lang="en-US" dirty="0" smtClean="0">
                <a:solidFill>
                  <a:srgbClr val="FFFFFF"/>
                </a:solidFill>
              </a:rPr>
              <a:t> &amp; Morales 2010, ARAA, 48, 127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Pritchard &amp; Loeb 2012, </a:t>
            </a:r>
            <a:r>
              <a:rPr lang="en-US" dirty="0" err="1" smtClean="0">
                <a:solidFill>
                  <a:srgbClr val="FFFFFF"/>
                </a:solidFill>
              </a:rPr>
              <a:t>Rep.Prog</a:t>
            </a:r>
            <a:r>
              <a:rPr lang="en-US" dirty="0" smtClean="0">
                <a:solidFill>
                  <a:srgbClr val="FFFFFF"/>
                </a:solidFill>
              </a:rPr>
              <a:t>. Phys., 75, 6901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9698" name="Picture 17" descr="F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52400"/>
            <a:ext cx="550195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715000" y="31498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15453" y="6021338"/>
            <a:ext cx="2400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SDSS quasars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Fan </a:t>
            </a:r>
            <a:r>
              <a:rPr lang="en-US" dirty="0">
                <a:solidFill>
                  <a:schemeClr val="bg1"/>
                </a:solidFill>
                <a:latin typeface="Courier New" charset="0"/>
              </a:rPr>
              <a:t>et al 2006</a:t>
            </a:r>
            <a:endParaRPr lang="en-US" b="1" dirty="0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 flipV="1">
            <a:off x="3733798" y="685800"/>
            <a:ext cx="2024063" cy="914400"/>
          </a:xfrm>
          <a:prstGeom prst="line">
            <a:avLst/>
          </a:prstGeom>
          <a:noFill/>
          <a:ln w="28575" cap="flat" cmpd="sng" algn="ctr">
            <a:solidFill>
              <a:srgbClr val="E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" y="5943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304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6.4</a:t>
            </a:r>
            <a:endParaRPr lang="en-US" b="1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15000" y="1032808"/>
            <a:ext cx="342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Opaque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 &gt; 5)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&gt;6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 =&gt; pushing into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1-11-03 at 10.36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304286"/>
            <a:ext cx="4876799" cy="3918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358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Gunn-Peterson constraints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on F(HI) </a:t>
            </a:r>
            <a:endParaRPr lang="en-US" sz="2400" dirty="0" smtClean="0">
              <a:solidFill>
                <a:schemeClr val="accent3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28599" y="1318498"/>
            <a:ext cx="3810001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 Diffuse IGM: 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baseline="-25000" dirty="0" smtClean="0">
                <a:solidFill>
                  <a:schemeClr val="accent3"/>
                </a:solidFill>
              </a:rPr>
              <a:t>GP </a:t>
            </a:r>
            <a:r>
              <a:rPr lang="en-US" dirty="0" smtClean="0">
                <a:solidFill>
                  <a:schemeClr val="accent3"/>
                </a:solidFill>
              </a:rPr>
              <a:t>= 2.6e4 F(HI) (1+z)</a:t>
            </a:r>
            <a:r>
              <a:rPr lang="en-US" baseline="30000" dirty="0" smtClean="0">
                <a:solidFill>
                  <a:schemeClr val="accent3"/>
                </a:solidFill>
              </a:rPr>
              <a:t>3/2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Clumping: </a:t>
            </a: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baseline="-25000" dirty="0" smtClean="0">
                <a:solidFill>
                  <a:schemeClr val="accent3"/>
                </a:solidFill>
              </a:rPr>
              <a:t>GP </a:t>
            </a:r>
            <a:r>
              <a:rPr lang="en-US" dirty="0" smtClean="0">
                <a:solidFill>
                  <a:schemeClr val="accent3"/>
                </a:solidFill>
              </a:rPr>
              <a:t>dominated by higher density regions =&gt;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need models of  </a:t>
            </a:r>
            <a:r>
              <a:rPr lang="en-US" dirty="0" err="1" smtClean="0">
                <a:solidFill>
                  <a:schemeClr val="accent3"/>
                </a:solidFill>
              </a:rPr>
              <a:t>ρ</a:t>
            </a:r>
            <a:r>
              <a:rPr lang="en-US" dirty="0" smtClean="0">
                <a:solidFill>
                  <a:schemeClr val="accent3"/>
                </a:solidFill>
              </a:rPr>
              <a:t>, T, UV</a:t>
            </a:r>
            <a:r>
              <a:rPr lang="en-US" baseline="-25000" dirty="0" smtClean="0">
                <a:solidFill>
                  <a:schemeClr val="accent3"/>
                </a:solidFill>
              </a:rPr>
              <a:t>BG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 to derive F(HI)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7700" y="4222690"/>
            <a:ext cx="229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Becker et al. 2011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404100" y="920690"/>
            <a:ext cx="2057400" cy="990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62401" y="228600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τ</a:t>
            </a:r>
            <a:r>
              <a:rPr lang="en-US" sz="3600" baseline="-25000" dirty="0" err="1" smtClean="0"/>
              <a:t>eff</a:t>
            </a:r>
            <a:endParaRPr lang="en-US" sz="3600" baseline="-250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876800" y="786051"/>
            <a:ext cx="838200" cy="585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4100" y="4760149"/>
            <a:ext cx="37465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z&lt;4: </a:t>
            </a:r>
            <a:r>
              <a:rPr lang="en-US" sz="2800" dirty="0" smtClean="0">
                <a:solidFill>
                  <a:srgbClr val="FFFFFF"/>
                </a:solidFill>
              </a:rPr>
              <a:t>F</a:t>
            </a:r>
            <a:r>
              <a:rPr lang="en-US" sz="2800" dirty="0">
                <a:solidFill>
                  <a:srgbClr val="FFFFFF"/>
                </a:solidFill>
              </a:rPr>
              <a:t>(HI)</a:t>
            </a:r>
            <a:r>
              <a:rPr lang="en-US" sz="2800" baseline="-25000" dirty="0">
                <a:solidFill>
                  <a:srgbClr val="FFFFFF"/>
                </a:solidFill>
              </a:rPr>
              <a:t>v </a:t>
            </a:r>
            <a:r>
              <a:rPr lang="en-US" sz="2800" dirty="0">
                <a:solidFill>
                  <a:srgbClr val="FFFFFF"/>
                </a:solidFill>
              </a:rPr>
              <a:t>~ 10</a:t>
            </a:r>
            <a:r>
              <a:rPr lang="en-US" sz="2800" baseline="30000" dirty="0">
                <a:solidFill>
                  <a:srgbClr val="FFFFFF"/>
                </a:solidFill>
              </a:rPr>
              <a:t>-5</a:t>
            </a:r>
            <a:endParaRPr lang="en-US" sz="28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z~6: F(HI)</a:t>
            </a:r>
            <a:r>
              <a:rPr lang="en-US" sz="2800" baseline="-25000" dirty="0">
                <a:solidFill>
                  <a:srgbClr val="FFFFFF"/>
                </a:solidFill>
              </a:rPr>
              <a:t>v </a:t>
            </a:r>
            <a:r>
              <a:rPr lang="en-US" sz="2800" dirty="0">
                <a:solidFill>
                  <a:srgbClr val="FFFFFF"/>
                </a:solidFill>
              </a:rPr>
              <a:t>≥ 10</a:t>
            </a:r>
            <a:r>
              <a:rPr lang="en-US" sz="2800" baseline="30000" dirty="0">
                <a:solidFill>
                  <a:srgbClr val="FFFFFF"/>
                </a:solidFill>
              </a:rPr>
              <a:t>-</a:t>
            </a:r>
            <a:r>
              <a:rPr lang="en-US" sz="2800" baseline="30000" dirty="0" smtClean="0">
                <a:solidFill>
                  <a:srgbClr val="FFFFFF"/>
                </a:solidFill>
              </a:rPr>
              <a:t>4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3-11-25 at 2.05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50" y="340657"/>
            <a:ext cx="5230049" cy="49933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5486400"/>
            <a:ext cx="76961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GP =&gt; systematic (~10x) rise of F(HI) to z ~ 5.5 to  6.5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Challenge: GP saturates at very low neutral fraction (10</a:t>
            </a:r>
            <a:r>
              <a:rPr lang="en-US" sz="2400" baseline="30000" dirty="0" smtClean="0">
                <a:solidFill>
                  <a:schemeClr val="bg1"/>
                </a:solidFill>
              </a:rPr>
              <a:t>-4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692400" y="3695700"/>
            <a:ext cx="1447800" cy="129540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6877" y="1056662"/>
            <a:ext cx="1114323" cy="4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5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52400" y="2341870"/>
            <a:ext cx="4768850" cy="367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J1148+5251: H</a:t>
            </a:r>
            <a:r>
              <a:rPr lang="en-US" b="0" dirty="0" smtClean="0">
                <a:solidFill>
                  <a:srgbClr val="FFFFFF"/>
                </a:solidFill>
              </a:rPr>
              <a:t>ost </a:t>
            </a:r>
            <a:r>
              <a:rPr lang="en-US" b="0" dirty="0">
                <a:solidFill>
                  <a:srgbClr val="FFFFFF"/>
                </a:solidFill>
              </a:rPr>
              <a:t>galaxy </a:t>
            </a:r>
            <a:r>
              <a:rPr lang="en-US" b="0" dirty="0" smtClean="0">
                <a:solidFill>
                  <a:srgbClr val="FFFFFF"/>
                </a:solidFill>
              </a:rPr>
              <a:t>redshift: </a:t>
            </a:r>
            <a:r>
              <a:rPr lang="en-US" b="0" dirty="0">
                <a:solidFill>
                  <a:srgbClr val="FFFFFF"/>
                </a:solidFill>
              </a:rPr>
              <a:t>z=</a:t>
            </a:r>
            <a:r>
              <a:rPr lang="en-US" b="0" dirty="0" smtClean="0">
                <a:solidFill>
                  <a:srgbClr val="FFFFFF"/>
                </a:solidFill>
              </a:rPr>
              <a:t>6.419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b="0" dirty="0" smtClean="0">
                <a:solidFill>
                  <a:srgbClr val="FFFFFF"/>
                </a:solidFill>
              </a:rPr>
              <a:t>Quasar </a:t>
            </a:r>
            <a:r>
              <a:rPr lang="en-US" b="0" dirty="0">
                <a:solidFill>
                  <a:srgbClr val="FFFFFF"/>
                </a:solidFill>
              </a:rPr>
              <a:t>spectrum =&gt; photons leaking down to z=</a:t>
            </a:r>
            <a:r>
              <a:rPr lang="en-US" b="0" dirty="0" smtClean="0">
                <a:solidFill>
                  <a:srgbClr val="FFFFFF"/>
                </a:solidFill>
              </a:rPr>
              <a:t>6.32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Time </a:t>
            </a:r>
            <a:r>
              <a:rPr lang="en-US" dirty="0">
                <a:solidFill>
                  <a:schemeClr val="bg1"/>
                </a:solidFill>
              </a:rPr>
              <a:t>bounded </a:t>
            </a:r>
            <a:r>
              <a:rPr lang="en-US" dirty="0" err="1">
                <a:solidFill>
                  <a:schemeClr val="bg1"/>
                </a:solidFill>
              </a:rPr>
              <a:t>Stromgren</a:t>
            </a:r>
            <a:r>
              <a:rPr lang="en-US" dirty="0">
                <a:solidFill>
                  <a:schemeClr val="bg1"/>
                </a:solidFill>
              </a:rPr>
              <a:t> sphere (ionized by quasar?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cf</a:t>
            </a:r>
            <a:r>
              <a:rPr lang="en-US" dirty="0">
                <a:solidFill>
                  <a:srgbClr val="FFFFFF"/>
                </a:solidFill>
              </a:rPr>
              <a:t>. ‘proximity zone’ interpretation, Bolton &amp; </a:t>
            </a:r>
            <a:r>
              <a:rPr lang="en-US" dirty="0" err="1">
                <a:solidFill>
                  <a:srgbClr val="FFFFFF"/>
                </a:solidFill>
              </a:rPr>
              <a:t>Haehnelt</a:t>
            </a:r>
            <a:r>
              <a:rPr lang="en-US" dirty="0">
                <a:solidFill>
                  <a:srgbClr val="FFFFFF"/>
                </a:solidFill>
              </a:rPr>
              <a:t> 2007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algn="l">
              <a:spcAft>
                <a:spcPts val="600"/>
              </a:spcAft>
              <a:buFont typeface="Arial"/>
              <a:buChar char="•"/>
            </a:pPr>
            <a:endParaRPr lang="en-US" sz="2400" b="0" dirty="0">
              <a:solidFill>
                <a:srgbClr val="FFFFFF"/>
              </a:solidFill>
            </a:endParaRPr>
          </a:p>
        </p:txBody>
      </p:sp>
      <p:pic>
        <p:nvPicPr>
          <p:cNvPr id="78850" name="Picture 17" descr="Screen shot 2010-07-08 at 9.10.43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4110" y="272267"/>
            <a:ext cx="511129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732145"/>
            <a:ext cx="3581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773238" y="1887845"/>
            <a:ext cx="3206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2220912" y="1606858"/>
            <a:ext cx="522288" cy="342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Line 9"/>
          <p:cNvSpPr>
            <a:spLocks noChangeShapeType="1"/>
          </p:cNvSpPr>
          <p:nvPr/>
        </p:nvSpPr>
        <p:spPr bwMode="auto">
          <a:xfrm>
            <a:off x="2668588" y="1949759"/>
            <a:ext cx="1293812" cy="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7" name="Rectangle 10"/>
          <p:cNvSpPr>
            <a:spLocks noChangeArrowheads="1"/>
          </p:cNvSpPr>
          <p:nvPr/>
        </p:nvSpPr>
        <p:spPr bwMode="auto">
          <a:xfrm>
            <a:off x="4205288" y="464355"/>
            <a:ext cx="4316412" cy="11425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8" name="Line 11"/>
          <p:cNvSpPr>
            <a:spLocks noChangeShapeType="1"/>
          </p:cNvSpPr>
          <p:nvPr/>
        </p:nvSpPr>
        <p:spPr bwMode="auto">
          <a:xfrm flipV="1">
            <a:off x="8470900" y="323067"/>
            <a:ext cx="0" cy="1706563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Line 15"/>
          <p:cNvSpPr>
            <a:spLocks noChangeShapeType="1"/>
          </p:cNvSpPr>
          <p:nvPr/>
        </p:nvSpPr>
        <p:spPr bwMode="auto">
          <a:xfrm flipV="1">
            <a:off x="2668588" y="272267"/>
            <a:ext cx="1293812" cy="1334591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1" name="Rectangle 16"/>
          <p:cNvSpPr>
            <a:spLocks noChangeArrowheads="1"/>
          </p:cNvSpPr>
          <p:nvPr/>
        </p:nvSpPr>
        <p:spPr bwMode="auto">
          <a:xfrm>
            <a:off x="6629400" y="1521132"/>
            <a:ext cx="95885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2" name="Text Box 17"/>
          <p:cNvSpPr txBox="1">
            <a:spLocks noChangeArrowheads="1"/>
          </p:cNvSpPr>
          <p:nvPr/>
        </p:nvSpPr>
        <p:spPr bwMode="auto">
          <a:xfrm>
            <a:off x="4114800" y="451158"/>
            <a:ext cx="2271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/>
              <a:t>White et al. 2003</a:t>
            </a:r>
          </a:p>
        </p:txBody>
      </p:sp>
      <p:sp>
        <p:nvSpPr>
          <p:cNvPr id="78863" name="Text Box 14"/>
          <p:cNvSpPr txBox="1">
            <a:spLocks noChangeArrowheads="1"/>
          </p:cNvSpPr>
          <p:nvPr/>
        </p:nvSpPr>
        <p:spPr bwMode="auto">
          <a:xfrm>
            <a:off x="1219200" y="5542270"/>
            <a:ext cx="6866584" cy="40011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400" b="0" dirty="0" err="1" smtClean="0">
                <a:solidFill>
                  <a:srgbClr val="000000"/>
                </a:solidFill>
              </a:rPr>
              <a:t>z</a:t>
            </a:r>
            <a:r>
              <a:rPr lang="en-US" sz="2400" b="0" baseline="-25000" dirty="0" err="1" smtClean="0">
                <a:solidFill>
                  <a:srgbClr val="000000"/>
                </a:solidFill>
              </a:rPr>
              <a:t>host</a:t>
            </a:r>
            <a:r>
              <a:rPr lang="en-US" sz="2400" b="0" dirty="0" smtClean="0">
                <a:solidFill>
                  <a:srgbClr val="000000"/>
                </a:solidFill>
              </a:rPr>
              <a:t> –  </a:t>
            </a:r>
            <a:r>
              <a:rPr lang="en-US" sz="2400" b="0" dirty="0" err="1">
                <a:solidFill>
                  <a:srgbClr val="000000"/>
                </a:solidFill>
              </a:rPr>
              <a:t>z</a:t>
            </a:r>
            <a:r>
              <a:rPr lang="en-US" sz="2400" b="0" baseline="-25000" dirty="0" err="1">
                <a:solidFill>
                  <a:srgbClr val="000000"/>
                </a:solidFill>
              </a:rPr>
              <a:t>GP</a:t>
            </a:r>
            <a:r>
              <a:rPr lang="en-US" sz="2400" b="0" dirty="0">
                <a:solidFill>
                  <a:srgbClr val="000000"/>
                </a:solidFill>
              </a:rPr>
              <a:t> =</a:t>
            </a:r>
            <a:r>
              <a:rPr lang="en-US" sz="2400" b="0" dirty="0" smtClean="0">
                <a:solidFill>
                  <a:srgbClr val="000000"/>
                </a:solidFill>
              </a:rPr>
              <a:t>&gt; R</a:t>
            </a:r>
            <a:r>
              <a:rPr lang="en-US" sz="2400" b="0" baseline="-25000" dirty="0" smtClean="0">
                <a:solidFill>
                  <a:srgbClr val="000000"/>
                </a:solidFill>
              </a:rPr>
              <a:t>NZ</a:t>
            </a:r>
            <a:r>
              <a:rPr lang="en-US" sz="2400" b="0" dirty="0" smtClean="0">
                <a:solidFill>
                  <a:srgbClr val="000000"/>
                </a:solidFill>
              </a:rPr>
              <a:t> = 4.7Mpc  </a:t>
            </a:r>
            <a:r>
              <a:rPr lang="en-US" sz="2400" dirty="0" smtClean="0">
                <a:solidFill>
                  <a:srgbClr val="000000"/>
                </a:solidFill>
              </a:rPr>
              <a:t>~ </a:t>
            </a:r>
            <a:r>
              <a:rPr lang="en-US" sz="2400" b="0" dirty="0" smtClean="0">
                <a:solidFill>
                  <a:srgbClr val="000000"/>
                </a:solidFill>
              </a:rPr>
              <a:t>[L</a:t>
            </a:r>
            <a:r>
              <a:rPr lang="en-US" sz="2400" b="0" baseline="-25000" dirty="0" smtClean="0">
                <a:solidFill>
                  <a:srgbClr val="000000"/>
                </a:solidFill>
              </a:rPr>
              <a:t>γ</a:t>
            </a:r>
            <a:r>
              <a:rPr lang="en-US" sz="2400" b="0" dirty="0" smtClean="0">
                <a:solidFill>
                  <a:srgbClr val="000000"/>
                </a:solidFill>
              </a:rPr>
              <a:t> t</a:t>
            </a:r>
            <a:r>
              <a:rPr lang="en-US" sz="2400" b="0" baseline="-25000" dirty="0" smtClean="0">
                <a:solidFill>
                  <a:srgbClr val="000000"/>
                </a:solidFill>
              </a:rPr>
              <a:t>Q</a:t>
            </a:r>
            <a:r>
              <a:rPr lang="en-US" sz="2400" b="0" dirty="0" smtClean="0">
                <a:solidFill>
                  <a:srgbClr val="000000"/>
                </a:solidFill>
              </a:rPr>
              <a:t>/F</a:t>
            </a:r>
            <a:r>
              <a:rPr lang="en-US" sz="2400" b="0" baseline="-25000" dirty="0" smtClean="0">
                <a:solidFill>
                  <a:srgbClr val="000000"/>
                </a:solidFill>
              </a:rPr>
              <a:t>HI</a:t>
            </a:r>
            <a:r>
              <a:rPr lang="en-US" sz="2400" b="0" dirty="0" smtClean="0">
                <a:solidFill>
                  <a:srgbClr val="000000"/>
                </a:solidFill>
              </a:rPr>
              <a:t>]</a:t>
            </a:r>
            <a:r>
              <a:rPr lang="en-US" sz="2400" b="0" baseline="30000" dirty="0">
                <a:solidFill>
                  <a:srgbClr val="000000"/>
                </a:solidFill>
              </a:rPr>
              <a:t>1/3 </a:t>
            </a:r>
            <a:r>
              <a:rPr lang="en-US" sz="2400" b="0" dirty="0">
                <a:solidFill>
                  <a:srgbClr val="000000"/>
                </a:solidFill>
              </a:rPr>
              <a:t>(1+z)</a:t>
            </a:r>
            <a:r>
              <a:rPr lang="en-US" sz="2400" b="0" baseline="30000" dirty="0">
                <a:solidFill>
                  <a:srgbClr val="000000"/>
                </a:solidFill>
              </a:rPr>
              <a:t>-</a:t>
            </a:r>
            <a:r>
              <a:rPr lang="en-US" sz="2400" b="0" baseline="30000" dirty="0" smtClean="0">
                <a:solidFill>
                  <a:srgbClr val="000000"/>
                </a:solidFill>
              </a:rPr>
              <a:t>1</a:t>
            </a:r>
            <a:endParaRPr lang="en-US" sz="2400" baseline="30000" dirty="0" smtClean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81600" y="2646670"/>
            <a:ext cx="3657600" cy="2133600"/>
            <a:chOff x="4832350" y="3886200"/>
            <a:chExt cx="4311650" cy="2819400"/>
          </a:xfrm>
        </p:grpSpPr>
        <p:grpSp>
          <p:nvGrpSpPr>
            <p:cNvPr id="2" name="Group 7"/>
            <p:cNvGrpSpPr>
              <a:grpSpLocks/>
            </p:cNvGrpSpPr>
            <p:nvPr/>
          </p:nvGrpSpPr>
          <p:grpSpPr bwMode="auto">
            <a:xfrm>
              <a:off x="4832350" y="3886200"/>
              <a:ext cx="4311650" cy="2819400"/>
              <a:chOff x="381000" y="381000"/>
              <a:chExt cx="8229600" cy="5416550"/>
            </a:xfrm>
          </p:grpSpPr>
          <p:pic>
            <p:nvPicPr>
              <p:cNvPr id="17" name="Picture 16" descr="Lyahalos"/>
              <p:cNvPicPr>
                <a:picLocks noChangeAspect="1" noChangeArrowheads="1"/>
              </p:cNvPicPr>
              <p:nvPr/>
            </p:nvPicPr>
            <p:blipFill>
              <a:blip r:embed="rId6">
                <a:lum bright="-28000" contrast="86000"/>
              </a:blip>
              <a:srcRect/>
              <a:stretch>
                <a:fillRect/>
              </a:stretch>
            </p:blipFill>
            <p:spPr bwMode="auto">
              <a:xfrm>
                <a:off x="381000" y="381000"/>
                <a:ext cx="8229600" cy="541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 Box 3"/>
              <p:cNvSpPr txBox="1">
                <a:spLocks noChangeArrowheads="1"/>
              </p:cNvSpPr>
              <p:nvPr/>
            </p:nvSpPr>
            <p:spPr bwMode="auto">
              <a:xfrm>
                <a:off x="5867400" y="990600"/>
                <a:ext cx="1066800" cy="3667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1800" b="1"/>
              </a:p>
            </p:txBody>
          </p:sp>
          <p:sp>
            <p:nvSpPr>
              <p:cNvPr id="19" name="Text Box 4"/>
              <p:cNvSpPr txBox="1">
                <a:spLocks noChangeArrowheads="1"/>
              </p:cNvSpPr>
              <p:nvPr/>
            </p:nvSpPr>
            <p:spPr bwMode="auto">
              <a:xfrm>
                <a:off x="5867400" y="1828800"/>
                <a:ext cx="1066800" cy="3667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1800" b="1"/>
              </a:p>
            </p:txBody>
          </p:sp>
          <p:sp>
            <p:nvSpPr>
              <p:cNvPr id="20" name="Text Box 5"/>
              <p:cNvSpPr txBox="1">
                <a:spLocks noChangeArrowheads="1"/>
              </p:cNvSpPr>
              <p:nvPr/>
            </p:nvSpPr>
            <p:spPr bwMode="auto">
              <a:xfrm flipV="1">
                <a:off x="5181600" y="1828800"/>
                <a:ext cx="457200" cy="3667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1800" b="1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721600" y="4042272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HII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86600" y="4160918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</a:rPr>
                <a:t>HI</a:t>
              </a:r>
              <a:endParaRPr 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400800" y="6023472"/>
              <a:ext cx="1186215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V="1">
            <a:off x="3670300" y="1440667"/>
            <a:ext cx="4711700" cy="189648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8462" y="152400"/>
            <a:ext cx="3563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Quasar Near </a:t>
            </a:r>
            <a:r>
              <a:rPr lang="en-US" sz="2400" dirty="0" smtClean="0">
                <a:solidFill>
                  <a:srgbClr val="FFFFFF"/>
                </a:solidFill>
              </a:rPr>
              <a:t>Zones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152400" y="147638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0" dirty="0">
                <a:solidFill>
                  <a:srgbClr val="FFFFFF"/>
                </a:solidFill>
              </a:rPr>
              <a:t>Quasar Near-</a:t>
            </a:r>
            <a:r>
              <a:rPr lang="en-US" sz="2400" b="0" dirty="0" smtClean="0">
                <a:solidFill>
                  <a:srgbClr val="FFFFFF"/>
                </a:solidFill>
              </a:rPr>
              <a:t>Zones: 28 GP quasars at z=5.7 to </a:t>
            </a:r>
            <a:r>
              <a:rPr lang="en-US" sz="2400" dirty="0" smtClean="0">
                <a:solidFill>
                  <a:srgbClr val="FFFFFF"/>
                </a:solidFill>
              </a:rPr>
              <a:t>6.5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endParaRPr lang="en-US" sz="2400" b="0" baseline="-25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953000"/>
            <a:ext cx="72390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FFFFFF"/>
                </a:solidFill>
              </a:rPr>
              <a:t> No correlation of UV luminosity with </a:t>
            </a:r>
            <a:r>
              <a:rPr lang="en-US" sz="2400" dirty="0" err="1" smtClean="0">
                <a:solidFill>
                  <a:srgbClr val="FFFFFF"/>
                </a:solidFill>
              </a:rPr>
              <a:t>redshift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FFFFFF"/>
                </a:solidFill>
              </a:rPr>
              <a:t> Correlation of R</a:t>
            </a:r>
            <a:r>
              <a:rPr lang="en-US" sz="2400" baseline="-25000" dirty="0" smtClean="0">
                <a:solidFill>
                  <a:srgbClr val="FFFFFF"/>
                </a:solidFill>
              </a:rPr>
              <a:t>NZ</a:t>
            </a:r>
            <a:r>
              <a:rPr lang="en-US" sz="2400" dirty="0" smtClean="0">
                <a:solidFill>
                  <a:srgbClr val="FFFFFF"/>
                </a:solidFill>
              </a:rPr>
              <a:t> with UV luminosity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Note: significant intrinsic scatter due to local environ.,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q</a:t>
            </a:r>
            <a:endParaRPr lang="en-US" sz="2400" baseline="-25000" dirty="0" smtClean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0600" y="774700"/>
            <a:ext cx="3975100" cy="3873500"/>
            <a:chOff x="-51289" y="660400"/>
            <a:chExt cx="4547089" cy="4270375"/>
          </a:xfrm>
        </p:grpSpPr>
        <p:pic>
          <p:nvPicPr>
            <p:cNvPr id="13" name="Picture 11" descr="Screen shot 2010-07-08 at 8.04.30 AM.png"/>
            <p:cNvPicPr>
              <a:picLocks noChangeAspect="1"/>
            </p:cNvPicPr>
            <p:nvPr/>
          </p:nvPicPr>
          <p:blipFill>
            <a:blip r:embed="rId4">
              <a:lum bright="-32000" contrast="54000"/>
            </a:blip>
            <a:srcRect/>
            <a:stretch>
              <a:fillRect/>
            </a:stretch>
          </p:blipFill>
          <p:spPr bwMode="auto">
            <a:xfrm>
              <a:off x="-51289" y="660400"/>
              <a:ext cx="4547089" cy="427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844550" y="2819400"/>
              <a:ext cx="1365250" cy="400110"/>
              <a:chOff x="3073400" y="1638300"/>
              <a:chExt cx="1365250" cy="400110"/>
            </a:xfrm>
          </p:grpSpPr>
          <p:sp>
            <p:nvSpPr>
              <p:cNvPr id="39947" name="TextBox 11"/>
              <p:cNvSpPr txBox="1">
                <a:spLocks noChangeArrowheads="1"/>
              </p:cNvSpPr>
              <p:nvPr/>
            </p:nvSpPr>
            <p:spPr bwMode="auto">
              <a:xfrm>
                <a:off x="3073400" y="1638300"/>
                <a:ext cx="13652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dirty="0" smtClean="0"/>
                  <a:t>R</a:t>
                </a:r>
                <a:r>
                  <a:rPr lang="en-US" dirty="0" smtClean="0"/>
                  <a:t>    </a:t>
                </a:r>
                <a:r>
                  <a:rPr lang="en-US" sz="1800" dirty="0" smtClean="0"/>
                  <a:t> L</a:t>
                </a:r>
                <a:r>
                  <a:rPr lang="en-US" sz="1800" b="0" baseline="-25000" dirty="0" smtClean="0"/>
                  <a:t>γ</a:t>
                </a:r>
                <a:r>
                  <a:rPr lang="en-US" sz="1800" b="0" baseline="30000" dirty="0" smtClean="0"/>
                  <a:t>1</a:t>
                </a:r>
                <a:r>
                  <a:rPr lang="en-US" sz="1800" b="0" baseline="30000" dirty="0"/>
                  <a:t>/3</a:t>
                </a:r>
              </a:p>
            </p:txBody>
          </p:sp>
          <p:pic>
            <p:nvPicPr>
              <p:cNvPr id="10" name="Picture 9" descr="Screen shot 2010-03-23 at 2.37.52 P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4700" y="1727200"/>
                <a:ext cx="330200" cy="2921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048000" y="4495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9600" y="762001"/>
            <a:ext cx="3810000" cy="3886199"/>
            <a:chOff x="4495800" y="609600"/>
            <a:chExt cx="4495800" cy="4410103"/>
          </a:xfrm>
        </p:grpSpPr>
        <p:pic>
          <p:nvPicPr>
            <p:cNvPr id="16" name="Picture 15" descr="Screen shot 2011-07-12 at 3.55.26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609600"/>
              <a:ext cx="4495800" cy="4410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5800" y="1295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5492750" y="1066800"/>
            <a:ext cx="2432050" cy="7049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1000" y="1096545"/>
            <a:ext cx="4572000" cy="3551655"/>
            <a:chOff x="3467523" y="685800"/>
            <a:chExt cx="5676478" cy="4267200"/>
          </a:xfrm>
        </p:grpSpPr>
        <p:pic>
          <p:nvPicPr>
            <p:cNvPr id="4" name="Picture 3" descr="Screen shot 2011-07-12 at 3.54.21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7523" y="685800"/>
              <a:ext cx="5676478" cy="42672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4724400" y="3505200"/>
              <a:ext cx="16764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375400" y="3594100"/>
              <a:ext cx="3048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419600" y="3276600"/>
              <a:ext cx="8382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343400" y="1066800"/>
              <a:ext cx="457200" cy="609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2349500" y="1447800"/>
            <a:ext cx="2286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</a:rPr>
              <a:t>Quasar Near-Zones:  R</a:t>
            </a:r>
            <a:r>
              <a:rPr lang="en-US" sz="2400" b="0" baseline="-25000" dirty="0">
                <a:solidFill>
                  <a:srgbClr val="FFFFFF"/>
                </a:solidFill>
              </a:rPr>
              <a:t>NZ</a:t>
            </a:r>
            <a:r>
              <a:rPr lang="en-US" sz="2400" b="0" dirty="0">
                <a:solidFill>
                  <a:srgbClr val="FFFFFF"/>
                </a:solidFill>
              </a:rPr>
              <a:t> </a:t>
            </a:r>
            <a:r>
              <a:rPr lang="en-US" sz="2400" b="0" dirty="0" err="1">
                <a:solidFill>
                  <a:srgbClr val="FFFFFF"/>
                </a:solidFill>
              </a:rPr>
              <a:t>vs</a:t>
            </a:r>
            <a:r>
              <a:rPr lang="en-US" sz="2400" b="0" dirty="0">
                <a:solidFill>
                  <a:srgbClr val="FFFFFF"/>
                </a:solidFill>
              </a:rPr>
              <a:t> </a:t>
            </a:r>
            <a:r>
              <a:rPr lang="en-US" sz="2400" b="0" dirty="0" err="1" smtClean="0">
                <a:solidFill>
                  <a:srgbClr val="FFFFFF"/>
                </a:solidFill>
              </a:rPr>
              <a:t>redshift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[</a:t>
            </a:r>
            <a:r>
              <a:rPr lang="en-US" b="0" dirty="0" smtClean="0">
                <a:solidFill>
                  <a:srgbClr val="FFFFFF"/>
                </a:solidFill>
              </a:rPr>
              <a:t>normalized to M</a:t>
            </a:r>
            <a:r>
              <a:rPr lang="en-US" b="0" baseline="-25000" dirty="0" smtClean="0">
                <a:solidFill>
                  <a:srgbClr val="FFFFFF"/>
                </a:solidFill>
              </a:rPr>
              <a:t>1450</a:t>
            </a:r>
            <a:r>
              <a:rPr lang="en-US" b="0" dirty="0" smtClean="0">
                <a:solidFill>
                  <a:srgbClr val="FFFFFF"/>
                </a:solidFill>
              </a:rPr>
              <a:t> = -27]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13348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&lt;</a:t>
            </a:r>
            <a:r>
              <a:rPr lang="en-US" sz="1800" dirty="0"/>
              <a:t>R</a:t>
            </a:r>
            <a:r>
              <a:rPr lang="en-US" sz="1400" baseline="-25000" dirty="0"/>
              <a:t>NZ</a:t>
            </a:r>
            <a:r>
              <a:rPr lang="en-US" sz="1800" dirty="0"/>
              <a:t>&gt; decreases </a:t>
            </a:r>
            <a:r>
              <a:rPr lang="en-US" sz="1800" dirty="0" smtClean="0"/>
              <a:t>by ~10x  </a:t>
            </a:r>
            <a:r>
              <a:rPr lang="en-US" sz="1800" dirty="0"/>
              <a:t>from z=5.7 to </a:t>
            </a:r>
            <a:r>
              <a:rPr lang="en-US" sz="1800" dirty="0" smtClean="0"/>
              <a:t>7.1</a:t>
            </a:r>
            <a:endParaRPr lang="en-US" sz="1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5257800" y="1219200"/>
            <a:ext cx="3505200" cy="3352800"/>
            <a:chOff x="70975" y="914400"/>
            <a:chExt cx="3205625" cy="3133991"/>
          </a:xfrm>
        </p:grpSpPr>
        <p:pic>
          <p:nvPicPr>
            <p:cNvPr id="25" name="Picture 24" descr="Screen shot 2011-07-12 at 4.07.18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75" y="914400"/>
              <a:ext cx="3205625" cy="313399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33400" y="234309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/>
                  </a:solidFill>
                </a:rPr>
                <a:t>z</a:t>
              </a:r>
              <a:r>
                <a:rPr lang="en-US" dirty="0" smtClean="0">
                  <a:solidFill>
                    <a:schemeClr val="accent2"/>
                  </a:solidFill>
                </a:rPr>
                <a:t> ≤ </a:t>
              </a:r>
              <a:r>
                <a:rPr lang="en-US" dirty="0" smtClean="0">
                  <a:solidFill>
                    <a:srgbClr val="FF0000"/>
                  </a:solidFill>
                </a:rPr>
                <a:t>6.4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0" y="2800290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dirty="0" smtClean="0"/>
                <a:t>=7.1</a:t>
              </a:r>
              <a:endParaRPr lang="en-US" dirty="0"/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371600" y="5029200"/>
            <a:ext cx="65532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solidFill>
                  <a:srgbClr val="FFFFFF"/>
                </a:solidFill>
              </a:rPr>
              <a:t> &lt;</a:t>
            </a:r>
            <a:r>
              <a:rPr lang="en-US" sz="2400" b="0" dirty="0">
                <a:solidFill>
                  <a:srgbClr val="FFFFFF"/>
                </a:solidFill>
              </a:rPr>
              <a:t>R</a:t>
            </a:r>
            <a:r>
              <a:rPr lang="en-US" sz="1800" b="0" baseline="-25000" dirty="0">
                <a:solidFill>
                  <a:srgbClr val="FFFFFF"/>
                </a:solidFill>
              </a:rPr>
              <a:t>NZ</a:t>
            </a:r>
            <a:r>
              <a:rPr lang="en-US" sz="2400" b="0" dirty="0">
                <a:solidFill>
                  <a:srgbClr val="FFFFFF"/>
                </a:solidFill>
              </a:rPr>
              <a:t>&gt; decreases by factor </a:t>
            </a:r>
            <a:r>
              <a:rPr lang="en-US" sz="2400" dirty="0" smtClean="0">
                <a:solidFill>
                  <a:srgbClr val="FFFFFF"/>
                </a:solidFill>
              </a:rPr>
              <a:t>~ 10 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r>
              <a:rPr lang="en-US" sz="2400" b="0" dirty="0">
                <a:solidFill>
                  <a:srgbClr val="FFFFFF"/>
                </a:solidFill>
              </a:rPr>
              <a:t>from z=5.7 to </a:t>
            </a:r>
            <a:r>
              <a:rPr lang="en-US" sz="2400" dirty="0" smtClean="0">
                <a:solidFill>
                  <a:srgbClr val="FFFFFF"/>
                </a:solidFill>
              </a:rPr>
              <a:t>7.1</a:t>
            </a:r>
            <a:endParaRPr lang="en-US" sz="2400" b="0" dirty="0" smtClean="0">
              <a:solidFill>
                <a:srgbClr val="FFFFFF"/>
              </a:solidFill>
            </a:endParaRP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If CSS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r>
              <a:rPr lang="en-US" sz="2400" b="0" dirty="0">
                <a:solidFill>
                  <a:srgbClr val="FFFFFF"/>
                </a:solidFill>
              </a:rPr>
              <a:t>=</a:t>
            </a:r>
            <a:r>
              <a:rPr lang="en-US" sz="2400" b="0" dirty="0" smtClean="0">
                <a:solidFill>
                  <a:srgbClr val="FFFFFF"/>
                </a:solidFill>
              </a:rPr>
              <a:t>&gt;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F(HI</a:t>
            </a:r>
            <a:r>
              <a:rPr lang="en-US" sz="2400" dirty="0" smtClean="0">
                <a:solidFill>
                  <a:srgbClr val="FFFF00"/>
                </a:solidFill>
              </a:rPr>
              <a:t>) </a:t>
            </a:r>
            <a:r>
              <a:rPr lang="en-US" sz="2400" dirty="0" smtClean="0">
                <a:solidFill>
                  <a:srgbClr val="FFFF00"/>
                </a:solidFill>
              </a:rPr>
              <a:t>≥ 0.1 </a:t>
            </a:r>
            <a:r>
              <a:rPr lang="en-US" sz="2400" dirty="0" smtClean="0">
                <a:solidFill>
                  <a:srgbClr val="FFFFFF"/>
                </a:solidFill>
              </a:rPr>
              <a:t>by z ~ 7.1</a:t>
            </a:r>
          </a:p>
        </p:txBody>
      </p:sp>
    </p:spTree>
    <p:extLst>
      <p:ext uri="{BB962C8B-B14F-4D97-AF65-F5344CB8AC3E}">
        <p14:creationId xmlns:p14="http://schemas.microsoft.com/office/powerpoint/2010/main" val="9388920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291405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Highest redshift quasar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(z=7.1)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95400" y="5181600"/>
            <a:ext cx="6858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Damped </a:t>
            </a:r>
            <a:r>
              <a:rPr lang="en-US" sz="2400" dirty="0" err="1">
                <a:solidFill>
                  <a:srgbClr val="FFFFFF"/>
                </a:solidFill>
              </a:rPr>
              <a:t>Lya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profile</a:t>
            </a:r>
            <a:r>
              <a:rPr lang="en-US" sz="2400" dirty="0" smtClean="0">
                <a:solidFill>
                  <a:srgbClr val="FFFF00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</a:rPr>
              <a:t>N(HI) ~ 10</a:t>
            </a:r>
            <a:r>
              <a:rPr lang="en-US" sz="2400" baseline="30000" dirty="0" smtClean="0">
                <a:solidFill>
                  <a:schemeClr val="bg1"/>
                </a:solidFill>
              </a:rPr>
              <a:t>20.6</a:t>
            </a:r>
            <a:r>
              <a:rPr lang="en-US" sz="2400" dirty="0" smtClean="0">
                <a:solidFill>
                  <a:schemeClr val="bg1"/>
                </a:solidFill>
              </a:rPr>
              <a:t> cm</a:t>
            </a:r>
            <a:r>
              <a:rPr lang="en-US" sz="2400" baseline="30000" dirty="0" smtClean="0">
                <a:solidFill>
                  <a:schemeClr val="bg1"/>
                </a:solidFill>
              </a:rPr>
              <a:t>-2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Substantially neutral IGM: </a:t>
            </a:r>
            <a:r>
              <a:rPr lang="en-US" sz="2400" dirty="0" smtClean="0">
                <a:solidFill>
                  <a:srgbClr val="FFFF00"/>
                </a:solidFill>
              </a:rPr>
              <a:t>F</a:t>
            </a:r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dirty="0" smtClean="0">
                <a:solidFill>
                  <a:srgbClr val="FFFF00"/>
                </a:solidFill>
              </a:rPr>
              <a:t>HI) &gt; 0.1 </a:t>
            </a:r>
            <a:r>
              <a:rPr lang="en-US" sz="2400" dirty="0" smtClean="0">
                <a:solidFill>
                  <a:schemeClr val="bg1"/>
                </a:solidFill>
              </a:rPr>
              <a:t>at 2Mpc distance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[or galaxy at 2.6Mpc; probability ~ 5%)]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3-11-25 at 2.45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45954"/>
            <a:ext cx="6324600" cy="4677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715000" y="533400"/>
            <a:ext cx="26670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680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Simcoe ea. 2012</a:t>
            </a:r>
          </a:p>
          <a:p>
            <a:r>
              <a:rPr lang="en-US" sz="1800" dirty="0" smtClean="0"/>
              <a:t>(Bolton </a:t>
            </a:r>
            <a:r>
              <a:rPr lang="en-US" sz="1800" dirty="0" err="1" smtClean="0"/>
              <a:t>ea</a:t>
            </a:r>
            <a:r>
              <a:rPr lang="en-US" sz="1800" dirty="0" smtClean="0"/>
              <a:t>; </a:t>
            </a:r>
            <a:r>
              <a:rPr lang="en-US" sz="1800" dirty="0" err="1" smtClean="0"/>
              <a:t>Mortlock</a:t>
            </a:r>
            <a:r>
              <a:rPr lang="en-US" sz="1800" dirty="0" smtClean="0"/>
              <a:t> </a:t>
            </a:r>
            <a:r>
              <a:rPr lang="en-US" sz="1800" dirty="0" err="1" smtClean="0"/>
              <a:t>ea</a:t>
            </a:r>
            <a:r>
              <a:rPr lang="en-US" sz="1800" dirty="0" smtClean="0"/>
              <a:t>)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08372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3-11-25 at 2.05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41300"/>
            <a:ext cx="5261527" cy="50233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5562600"/>
            <a:ext cx="807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QNZ + </a:t>
            </a:r>
            <a:r>
              <a:rPr lang="en-US" sz="2400" dirty="0" smtClean="0">
                <a:solidFill>
                  <a:schemeClr val="bg1"/>
                </a:solidFill>
              </a:rPr>
              <a:t>DLA </a:t>
            </a:r>
            <a:r>
              <a:rPr lang="en-US" sz="2400" dirty="0" smtClean="0">
                <a:solidFill>
                  <a:schemeClr val="bg1"/>
                </a:solidFill>
              </a:rPr>
              <a:t>=&gt; rapid rise in F(HI) z~6 to 7 (10</a:t>
            </a:r>
            <a:r>
              <a:rPr lang="en-US" sz="2400" baseline="30000" dirty="0" smtClean="0">
                <a:solidFill>
                  <a:schemeClr val="bg1"/>
                </a:solidFill>
              </a:rPr>
              <a:t>-4 </a:t>
            </a:r>
            <a:r>
              <a:rPr lang="en-US" sz="2400" dirty="0" smtClean="0">
                <a:solidFill>
                  <a:schemeClr val="bg1"/>
                </a:solidFill>
              </a:rPr>
              <a:t>to &gt; 0.1)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Challenge: based (mostly) on one z&gt;7 quasar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975100" y="2667000"/>
            <a:ext cx="609600" cy="609600"/>
          </a:xfrm>
          <a:prstGeom prst="ellipse">
            <a:avLst/>
          </a:prstGeom>
          <a:noFill/>
          <a:ln w="19050" cap="flat" cmpd="sng" algn="ctr">
            <a:solidFill>
              <a:srgbClr val="F4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40090"/>
              </a:solidFill>
              <a:effectLst/>
              <a:latin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277" y="1056662"/>
            <a:ext cx="1114323" cy="4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7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1462" y="838200"/>
            <a:ext cx="3919538" cy="2598216"/>
            <a:chOff x="5461000" y="1981200"/>
            <a:chExt cx="3690938" cy="2895600"/>
          </a:xfrm>
        </p:grpSpPr>
        <p:pic>
          <p:nvPicPr>
            <p:cNvPr id="50177" name="Picture 3" descr="Screen Shot 2012-12-07 at 2.47.15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000" y="1981200"/>
              <a:ext cx="3690938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2" name="TextBox 7"/>
            <p:cNvSpPr txBox="1">
              <a:spLocks noChangeArrowheads="1"/>
            </p:cNvSpPr>
            <p:nvPr/>
          </p:nvSpPr>
          <p:spPr bwMode="auto">
            <a:xfrm>
              <a:off x="7315200" y="2133600"/>
              <a:ext cx="1752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/>
                <a:t>z=7.1 quasar</a:t>
              </a:r>
            </a:p>
          </p:txBody>
        </p:sp>
      </p:grpSp>
      <p:pic>
        <p:nvPicPr>
          <p:cNvPr id="6" name="Picture 5" descr="Screen Shot 2013-10-22 at 3.49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69007"/>
            <a:ext cx="4572000" cy="2087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609707"/>
            <a:ext cx="80010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Neutral IGM attenuates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emission from early galaxies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Search for decrease in: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Number of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emitting galaxies at z&gt;6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Equiv. Width of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for faint z &gt; 6 galaxy candidates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241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effects of IGM on apparent galaxy counts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1055106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6248400" y="1265882"/>
            <a:ext cx="1041400" cy="2328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1021407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Typical z~5 to 6 galaxy</a:t>
            </a:r>
          </a:p>
          <a:p>
            <a:r>
              <a:rPr lang="en-US" sz="1800" dirty="0" smtClean="0"/>
              <a:t>(Stark </a:t>
            </a:r>
            <a:r>
              <a:rPr lang="en-US" sz="1800" dirty="0" err="1" smtClean="0"/>
              <a:t>ea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0" y="1054223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84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11-15 at 8.56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45068"/>
            <a:ext cx="6019800" cy="2207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013460"/>
            <a:ext cx="28194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pace density of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emitting galaxies decreases faster from z=6 to 7 than expected from galaxy evolution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EW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decreases z=6 to 7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Modeling attenuation by  partially neutral IGM =&gt; </a:t>
            </a:r>
            <a:r>
              <a:rPr lang="en-US" dirty="0" smtClean="0">
                <a:solidFill>
                  <a:srgbClr val="FFFF00"/>
                </a:solidFill>
              </a:rPr>
              <a:t>F(HI) ~ 0.5  at z ~ 7 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718300" y="1066800"/>
            <a:ext cx="1333500" cy="228600"/>
          </a:xfrm>
          <a:prstGeom prst="line">
            <a:avLst/>
          </a:prstGeom>
          <a:noFill/>
          <a:ln w="28575" cap="flat" cmpd="sng" algn="ctr">
            <a:solidFill>
              <a:srgbClr val="29AEB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642100" y="1109246"/>
            <a:ext cx="1219200" cy="92275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137400" y="7282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9AEB4"/>
                </a:solidFill>
              </a:rPr>
              <a:t>expected</a:t>
            </a:r>
            <a:endParaRPr lang="en-US" sz="1600" dirty="0">
              <a:solidFill>
                <a:srgbClr val="29AEB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15240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observed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83403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effects of IGM on apparent galaxy counts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67100" y="5715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Ota ea. 2008</a:t>
            </a:r>
            <a:endParaRPr lang="en-US" sz="1800" dirty="0"/>
          </a:p>
        </p:txBody>
      </p:sp>
      <p:pic>
        <p:nvPicPr>
          <p:cNvPr id="21" name="Picture 20" descr="Screen Shot 2013-11-15 at 8.34.07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895600"/>
            <a:ext cx="6134100" cy="342022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8204200" y="3276600"/>
            <a:ext cx="4064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05200" y="2971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Bunker </a:t>
            </a:r>
            <a:r>
              <a:rPr lang="en-US" sz="1800" dirty="0" err="1" smtClean="0"/>
              <a:t>ea</a:t>
            </a:r>
            <a:r>
              <a:rPr lang="en-US" sz="1800" dirty="0" smtClean="0"/>
              <a:t>; </a:t>
            </a:r>
            <a:r>
              <a:rPr lang="en-US" sz="1800" dirty="0" err="1" smtClean="0"/>
              <a:t>Treu</a:t>
            </a:r>
            <a:r>
              <a:rPr lang="en-US" sz="1800" dirty="0" smtClean="0"/>
              <a:t> </a:t>
            </a:r>
            <a:r>
              <a:rPr lang="en-US" sz="1800" dirty="0" err="1" smtClean="0"/>
              <a:t>ea</a:t>
            </a:r>
            <a:r>
              <a:rPr lang="en-US" sz="1800" dirty="0" smtClean="0"/>
              <a:t>; Stark </a:t>
            </a:r>
            <a:r>
              <a:rPr lang="en-US" sz="1800" dirty="0" err="1" smtClean="0"/>
              <a:t>ea</a:t>
            </a:r>
            <a:endParaRPr lang="en-US" sz="1800" dirty="0" smtClean="0"/>
          </a:p>
        </p:txBody>
      </p:sp>
      <p:sp>
        <p:nvSpPr>
          <p:cNvPr id="25" name="Oval 24"/>
          <p:cNvSpPr/>
          <p:nvPr/>
        </p:nvSpPr>
        <p:spPr bwMode="auto">
          <a:xfrm>
            <a:off x="6540500" y="4851400"/>
            <a:ext cx="1130300" cy="1219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2800" y="5147846"/>
            <a:ext cx="134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F(HI) ~ 0.5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7099300" y="5422900"/>
            <a:ext cx="0" cy="11864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165600" y="23103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3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5930900" y="23103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1800" y="2311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6200" y="2311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67300" y="23103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479838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1524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r>
              <a:rPr lang="en-US" sz="2400" b="1" dirty="0" err="1" smtClean="0"/>
              <a:t>f(HI</a:t>
            </a:r>
            <a:r>
              <a:rPr lang="en-US" sz="2400" b="1" dirty="0" smtClean="0"/>
              <a:t>) ~ 0</a:t>
            </a:r>
            <a:endParaRPr lang="en-US" sz="2400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f(HI</a:t>
            </a:r>
            <a:r>
              <a:rPr lang="en-US" sz="2400" b="1" dirty="0" smtClean="0">
                <a:solidFill>
                  <a:schemeClr val="bg1"/>
                </a:solidFill>
              </a:rPr>
              <a:t>) ~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2400" b="1" dirty="0" err="1">
                <a:solidFill>
                  <a:schemeClr val="bg1"/>
                </a:solidFill>
              </a:rPr>
              <a:t>(HI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 ~ </a:t>
            </a:r>
            <a:r>
              <a:rPr lang="en-US" sz="2400" b="1" dirty="0">
                <a:solidFill>
                  <a:schemeClr val="bg1"/>
                </a:solidFill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8600" y="152400"/>
            <a:ext cx="508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History of Normal Matter (IGM ~ H)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stCxn id="26" idx="1"/>
          </p:cNvCxnSpPr>
          <p:nvPr/>
        </p:nvCxnSpPr>
        <p:spPr bwMode="auto">
          <a:xfrm rot="10800000" flipH="1" flipV="1">
            <a:off x="4419599" y="835968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419600" y="605135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</a:t>
            </a:r>
            <a:r>
              <a:rPr lang="en-US" sz="2400" dirty="0" err="1" smtClean="0">
                <a:solidFill>
                  <a:srgbClr val="FFFFFF"/>
                </a:solidFill>
              </a:rPr>
              <a:t>Myr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096000"/>
            <a:ext cx="14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13.6Gyr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6051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605135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1000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0960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3962400"/>
            <a:ext cx="167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 ~ 6  to 12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3962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– 1.0 </a:t>
            </a:r>
            <a:r>
              <a:rPr lang="en-US" sz="2400" dirty="0" err="1" smtClean="0">
                <a:solidFill>
                  <a:srgbClr val="FFFFFF"/>
                </a:solidFill>
              </a:rPr>
              <a:t>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6477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Djorgovski</a:t>
            </a:r>
            <a:r>
              <a:rPr lang="en-US" sz="1800" dirty="0" smtClean="0">
                <a:solidFill>
                  <a:srgbClr val="FFFFFF"/>
                </a:solidFill>
              </a:rPr>
              <a:t>/CIT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3-11-25 at 2.05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5254302" cy="50165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3810000" y="1778000"/>
            <a:ext cx="609600" cy="609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5416659"/>
            <a:ext cx="8153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Galaxy demographics suggests possibly 50% neutral at z~7!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Challenge: separating galaxy evolution from IGM effects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4400" y="1038405"/>
            <a:ext cx="1114323" cy="4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73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3-11-25 at 2.05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5254302" cy="501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5257800"/>
            <a:ext cx="7620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Amazing progress (paradigm shift): rapid increase in neutral fraction from z~6 to 7 (10</a:t>
            </a:r>
            <a:r>
              <a:rPr lang="en-US" baseline="30000" dirty="0" smtClean="0">
                <a:solidFill>
                  <a:srgbClr val="FFFFFF"/>
                </a:solidFill>
              </a:rPr>
              <a:t>-4 </a:t>
            </a:r>
            <a:r>
              <a:rPr lang="en-US" dirty="0" smtClean="0">
                <a:solidFill>
                  <a:srgbClr val="FFFFFF"/>
                </a:solidFill>
              </a:rPr>
              <a:t>to 0.5) = ‘cosmic phase transition’? 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All values have systematic uncertainties: suggestive but not compelling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=&gt; Need new means to probe neutral IGM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8390" y="392668"/>
            <a:ext cx="108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0.95Gyr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392668"/>
            <a:ext cx="108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0.65Gyr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392668"/>
            <a:ext cx="108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0.48Gyr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315200" y="420469"/>
            <a:ext cx="150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Robertson ea. 2013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1056662"/>
            <a:ext cx="1114323" cy="4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7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228600" y="19883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HI 21cm line: </a:t>
            </a:r>
            <a:r>
              <a:rPr lang="en-US" sz="2800" dirty="0">
                <a:solidFill>
                  <a:schemeClr val="bg1"/>
                </a:solidFill>
              </a:rPr>
              <a:t>Most direct probe of the neutral </a:t>
            </a:r>
            <a:r>
              <a:rPr lang="en-US" sz="2800" dirty="0" smtClean="0">
                <a:solidFill>
                  <a:schemeClr val="bg1"/>
                </a:solidFill>
              </a:rPr>
              <a:t>IGM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026855"/>
            <a:ext cx="449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Low frequencies:  </a:t>
            </a:r>
          </a:p>
          <a:p>
            <a:pPr>
              <a:spcAft>
                <a:spcPts val="600"/>
              </a:spcAft>
            </a:pP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baseline="-25000" dirty="0" err="1" smtClean="0">
                <a:solidFill>
                  <a:schemeClr val="bg1"/>
                </a:solidFill>
              </a:rPr>
              <a:t>obs</a:t>
            </a:r>
            <a:r>
              <a:rPr lang="en-US" dirty="0" smtClean="0">
                <a:solidFill>
                  <a:schemeClr val="bg1"/>
                </a:solidFill>
              </a:rPr>
              <a:t> = 1420MHz/(1+z)  ≤ 200 MHz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2931855"/>
            <a:ext cx="8610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Spectral </a:t>
            </a:r>
            <a:r>
              <a:rPr lang="en-US" dirty="0">
                <a:solidFill>
                  <a:schemeClr val="bg1"/>
                </a:solidFill>
              </a:rPr>
              <a:t>line signal =&gt; full three </a:t>
            </a:r>
            <a:r>
              <a:rPr lang="en-US" dirty="0" smtClean="0">
                <a:solidFill>
                  <a:schemeClr val="bg1"/>
                </a:solidFill>
              </a:rPr>
              <a:t>dimensional image </a:t>
            </a:r>
            <a:r>
              <a:rPr lang="en-US" dirty="0">
                <a:solidFill>
                  <a:schemeClr val="bg1"/>
                </a:solidFill>
              </a:rPr>
              <a:t>of structure </a:t>
            </a:r>
            <a:r>
              <a:rPr lang="en-US" dirty="0" smtClean="0">
                <a:solidFill>
                  <a:schemeClr val="bg1"/>
                </a:solidFill>
              </a:rPr>
              <a:t>formation (freq =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Low freq =&gt; very (very) large volume surveys (1sr,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Hyperfine </a:t>
            </a:r>
            <a:r>
              <a:rPr lang="en-US" dirty="0">
                <a:solidFill>
                  <a:schemeClr val="bg1"/>
                </a:solidFill>
              </a:rPr>
              <a:t>transition =</a:t>
            </a:r>
            <a:r>
              <a:rPr lang="en-US" dirty="0" smtClean="0">
                <a:solidFill>
                  <a:schemeClr val="bg1"/>
                </a:solidFill>
              </a:rPr>
              <a:t> weak </a:t>
            </a:r>
            <a:r>
              <a:rPr lang="en-US" dirty="0">
                <a:solidFill>
                  <a:schemeClr val="bg1"/>
                </a:solidFill>
              </a:rPr>
              <a:t>=&gt; avoid </a:t>
            </a:r>
            <a:r>
              <a:rPr lang="en-US" dirty="0" smtClean="0">
                <a:solidFill>
                  <a:schemeClr val="bg1"/>
                </a:solidFill>
              </a:rPr>
              <a:t>saturation (translucent)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874455"/>
            <a:ext cx="4692650" cy="245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647784"/>
              </p:ext>
            </p:extLst>
          </p:nvPr>
        </p:nvGraphicFramePr>
        <p:xfrm>
          <a:off x="4648200" y="228600"/>
          <a:ext cx="384968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3" imgW="2057400" imgH="431800" progId="Equation.3">
                  <p:embed/>
                </p:oleObj>
              </mc:Choice>
              <mc:Fallback>
                <p:oleObj name="Equation" r:id="rId3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8600"/>
                        <a:ext cx="3849687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981200" y="1093728"/>
            <a:ext cx="5334000" cy="5516562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159603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 21cm </a:t>
            </a:r>
            <a:r>
              <a:rPr lang="en-US" sz="24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of neutral IGM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‘Richest cosmological data set’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7420" y="230643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4851620" y="231810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480020" y="238263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4838920" y="5638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First stars</a:t>
            </a:r>
            <a:endParaRPr lang="en-US" sz="18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4851620" y="5638800"/>
            <a:ext cx="457200" cy="127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08420" y="62292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Pritchard &amp; Loeb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91200" y="5257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First stars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76654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840990"/>
              </p:ext>
            </p:extLst>
          </p:nvPr>
        </p:nvGraphicFramePr>
        <p:xfrm>
          <a:off x="4648200" y="228600"/>
          <a:ext cx="384968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3" imgW="2057400" imgH="431800" progId="Equation.3">
                  <p:embed/>
                </p:oleObj>
              </mc:Choice>
              <mc:Fallback>
                <p:oleObj name="Equation" r:id="rId3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8600"/>
                        <a:ext cx="3849687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981200" y="1093728"/>
            <a:ext cx="5334000" cy="5516562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3354248" y="1295400"/>
                <a:ext cx="1692891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756514" y="1295400"/>
              <a:ext cx="571466" cy="449580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159603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 21cm </a:t>
            </a:r>
            <a:r>
              <a:rPr lang="en-US" sz="24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of neutral IGM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‘Richest cosmological data set’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7420" y="230643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4851620" y="231810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480020" y="238263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4838920" y="5334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4003B"/>
                </a:solidFill>
              </a:rPr>
              <a:t>First stars</a:t>
            </a:r>
            <a:endParaRPr lang="en-US" sz="1800" dirty="0">
              <a:solidFill>
                <a:srgbClr val="F4003B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08420" y="62292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Pritchard &amp; Loeb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96000" y="5257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Linear 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3606800" y="56504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1F5E10"/>
                </a:solidFill>
              </a:rPr>
              <a:t>Reionization</a:t>
            </a:r>
            <a:r>
              <a:rPr lang="en-US" sz="1800" dirty="0" smtClean="0">
                <a:solidFill>
                  <a:srgbClr val="1F5E10"/>
                </a:solidFill>
              </a:rPr>
              <a:t> </a:t>
            </a:r>
            <a:endParaRPr lang="en-US" sz="1800" dirty="0">
              <a:solidFill>
                <a:srgbClr val="1F5E1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95600" y="5105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Galaxies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93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orn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199" y="152400"/>
            <a:ext cx="38608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008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52400"/>
            <a:ext cx="3833553" cy="2876472"/>
          </a:xfrm>
          <a:prstGeom prst="rect">
            <a:avLst/>
          </a:prstGeom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457200" y="312420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 dirty="0" err="1" smtClean="0">
                <a:solidFill>
                  <a:schemeClr val="bg1"/>
                </a:solidFill>
              </a:rPr>
              <a:t>Rennaissance</a:t>
            </a:r>
            <a:r>
              <a:rPr lang="en-US" sz="2400" dirty="0" smtClean="0">
                <a:solidFill>
                  <a:schemeClr val="bg1"/>
                </a:solidFill>
              </a:rPr>
              <a:t> at low </a:t>
            </a:r>
            <a:r>
              <a:rPr lang="en-US" sz="2400" dirty="0" err="1" smtClean="0">
                <a:solidFill>
                  <a:schemeClr val="bg1"/>
                </a:solidFill>
              </a:rPr>
              <a:t>freq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1% to 10%</a:t>
            </a:r>
            <a:r>
              <a:rPr lang="en-US" sz="2400" dirty="0" smtClean="0">
                <a:solidFill>
                  <a:schemeClr val="bg1"/>
                </a:solidFill>
              </a:rPr>
              <a:t> of a square kilometer array</a:t>
            </a:r>
            <a:endParaRPr lang="en-US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381000" y="164068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MWA - Oz  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5105400" y="164068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PAPER - ZA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545540"/>
              </p:ext>
            </p:extLst>
          </p:nvPr>
        </p:nvGraphicFramePr>
        <p:xfrm>
          <a:off x="304800" y="3643313"/>
          <a:ext cx="8610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1435100"/>
                <a:gridCol w="1435100"/>
                <a:gridCol w="1435100"/>
                <a:gridCol w="1435100"/>
                <a:gridCol w="1435100"/>
              </a:tblGrid>
              <a:tr h="60858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Array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FoV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deg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Area </a:t>
                      </a:r>
                    </a:p>
                    <a:p>
                      <a:pPr algn="ctr"/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Type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Bmax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km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Start Science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obs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LOFAR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2013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MWA-128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2e3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2013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PAPER-128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1e3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0.3/0.6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2013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HERA-568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14m parabola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0.3/2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2017</a:t>
                      </a:r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SKA-I Low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1e6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2021+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1040"/>
            <a:ext cx="9144001" cy="5760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52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72561"/>
            <a:ext cx="807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Don </a:t>
            </a:r>
            <a:r>
              <a:rPr lang="en-US" dirty="0">
                <a:solidFill>
                  <a:srgbClr val="FFFFFF"/>
                </a:solidFill>
              </a:rPr>
              <a:t>C. Backer </a:t>
            </a:r>
            <a:r>
              <a:rPr lang="en-US" dirty="0" smtClean="0">
                <a:solidFill>
                  <a:srgbClr val="FFFFFF"/>
                </a:solidFill>
              </a:rPr>
              <a:t>Array: Berkeley</a:t>
            </a:r>
            <a:r>
              <a:rPr lang="en-US" dirty="0">
                <a:solidFill>
                  <a:srgbClr val="FFFFFF"/>
                </a:solidFill>
              </a:rPr>
              <a:t>, NRAO, Penn, SKA/South </a:t>
            </a:r>
            <a:r>
              <a:rPr lang="en-US" dirty="0" smtClean="0">
                <a:solidFill>
                  <a:srgbClr val="FFFFFF"/>
                </a:solidFill>
              </a:rPr>
              <a:t>Africa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Focus: low-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Precision: emphasize engineering solutions first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Staged: work through problems before increasing investment</a:t>
            </a:r>
          </a:p>
        </p:txBody>
      </p:sp>
      <p:pic>
        <p:nvPicPr>
          <p:cNvPr id="2" name="Picture 1" descr="willi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51039"/>
            <a:ext cx="838200" cy="841080"/>
          </a:xfrm>
          <a:prstGeom prst="rect">
            <a:avLst/>
          </a:prstGeom>
        </p:spPr>
      </p:pic>
      <p:pic>
        <p:nvPicPr>
          <p:cNvPr id="3" name="Picture 2" descr="n.razavigho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48" y="651039"/>
            <a:ext cx="699552" cy="841080"/>
          </a:xfrm>
          <a:prstGeom prst="rect">
            <a:avLst/>
          </a:prstGeom>
        </p:spPr>
      </p:pic>
      <p:pic>
        <p:nvPicPr>
          <p:cNvPr id="4" name="Picture 3" descr="i.stef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77" y="651039"/>
            <a:ext cx="692971" cy="8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3-11-25 at 3.30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4604306" cy="5029200"/>
          </a:xfrm>
          <a:prstGeom prst="rect">
            <a:avLst/>
          </a:prstGeom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605135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/>
              <a:t>z</a:t>
            </a:r>
            <a:r>
              <a:rPr lang="en-US" sz="1800" b="1" dirty="0" smtClean="0"/>
              <a:t>=12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ν</a:t>
            </a:r>
            <a:r>
              <a:rPr lang="en-US" sz="1800" b="1" baseline="-25000" dirty="0" smtClean="0"/>
              <a:t>21</a:t>
            </a:r>
            <a:r>
              <a:rPr lang="en-US" sz="1800" b="1" dirty="0" smtClean="0"/>
              <a:t>= 109 MHz</a:t>
            </a:r>
            <a:endParaRPr lang="en-US" sz="18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343400" y="12049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81600" y="1490008"/>
            <a:ext cx="3733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Imaging of typical structures requires full Square Kilometer Array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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sz="1400" dirty="0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</a:rPr>
              <a:t>(2’)</a:t>
            </a:r>
            <a:r>
              <a:rPr lang="en-US" dirty="0" smtClean="0">
                <a:solidFill>
                  <a:schemeClr val="bg1"/>
                </a:solidFill>
              </a:rPr>
              <a:t> ~ 20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r>
              <a:rPr lang="en-US" dirty="0" smtClean="0">
                <a:solidFill>
                  <a:schemeClr val="bg1"/>
                </a:solidFill>
              </a:rPr>
              <a:t> ~ 8uJy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SKA </a:t>
            </a:r>
            <a:r>
              <a:rPr lang="en-US" dirty="0" err="1" smtClean="0">
                <a:solidFill>
                  <a:schemeClr val="bg1"/>
                </a:solidFill>
              </a:rPr>
              <a:t>rms</a:t>
            </a:r>
            <a:r>
              <a:rPr lang="en-US" dirty="0" smtClean="0">
                <a:solidFill>
                  <a:schemeClr val="bg1"/>
                </a:solidFill>
              </a:rPr>
              <a:t> ~ 4mK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62484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Furlanetto</a:t>
            </a:r>
            <a:r>
              <a:rPr lang="en-US" dirty="0" smtClean="0">
                <a:solidFill>
                  <a:schemeClr val="bg1"/>
                </a:solidFill>
              </a:rPr>
              <a:t> ea 2004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5256212"/>
            <a:ext cx="14478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05200" y="4927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057400" y="3939570"/>
            <a:ext cx="13716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z=7.6 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165 MHz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4800" y="86380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Signal end-game: HI </a:t>
            </a:r>
            <a:r>
              <a:rPr lang="en-US" sz="2800" dirty="0">
                <a:solidFill>
                  <a:schemeClr val="bg1"/>
                </a:solidFill>
              </a:rPr>
              <a:t>21cm</a:t>
            </a:r>
            <a:r>
              <a:rPr lang="en-US" sz="2800" dirty="0" smtClean="0">
                <a:solidFill>
                  <a:schemeClr val="bg1"/>
                </a:solidFill>
              </a:rPr>
              <a:t> ‘tomography’ </a:t>
            </a:r>
            <a:r>
              <a:rPr lang="en-US" sz="2800" dirty="0">
                <a:solidFill>
                  <a:schemeClr val="bg1"/>
                </a:solidFill>
              </a:rPr>
              <a:t>of IGM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71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werSpectrum movie-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20000" contrast="20000"/>
          </a:blip>
          <a:stretch>
            <a:fillRect/>
          </a:stretch>
        </p:blipFill>
        <p:spPr>
          <a:xfrm>
            <a:off x="1066800" y="762000"/>
            <a:ext cx="7010400" cy="5257800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218182"/>
            <a:ext cx="739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Near-term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: Pathfinder science goals 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Evolution of 3D power spectrum in 21cm line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838200" y="1676400"/>
            <a:ext cx="0" cy="34290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-76200" y="3200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10cMpc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4200" y="6241930"/>
            <a:ext cx="133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Mcquinn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981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30’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400800" y="1981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3’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5020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895600"/>
            <a:ext cx="5943600" cy="36322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99683"/>
            <a:ext cx="5943600" cy="2569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2895600"/>
            <a:ext cx="533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Build-out to 128 antennae science array in Karoo, South Africa in 2013 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20949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32 station engineering array in </a:t>
            </a:r>
            <a:r>
              <a:rPr lang="en-US" dirty="0" err="1" smtClean="0"/>
              <a:t>Greenbank</a:t>
            </a:r>
            <a:r>
              <a:rPr lang="en-US" dirty="0" smtClean="0"/>
              <a:t>, WV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14223"/>
            <a:ext cx="27432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Freq</a:t>
            </a:r>
            <a:r>
              <a:rPr lang="en-US" dirty="0" smtClean="0">
                <a:solidFill>
                  <a:schemeClr val="accent3"/>
                </a:solidFill>
              </a:rPr>
              <a:t>= </a:t>
            </a:r>
            <a:r>
              <a:rPr lang="en-US" dirty="0" smtClean="0">
                <a:solidFill>
                  <a:schemeClr val="accent3"/>
                </a:solidFill>
              </a:rPr>
              <a:t>115 to 190 MHz (z=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dirty="0" err="1" smtClean="0">
                <a:solidFill>
                  <a:schemeClr val="accent3"/>
                </a:solidFill>
              </a:rPr>
              <a:t>FoV</a:t>
            </a:r>
            <a:r>
              <a:rPr lang="en-US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dirty="0" smtClean="0">
                <a:solidFill>
                  <a:schemeClr val="accent3"/>
                </a:solidFill>
              </a:rPr>
              <a:t> ~ 40</a:t>
            </a:r>
            <a:r>
              <a:rPr lang="en-US" baseline="30000" dirty="0" smtClean="0">
                <a:solidFill>
                  <a:schemeClr val="accent3"/>
                </a:solidFill>
              </a:rPr>
              <a:t>o</a:t>
            </a:r>
            <a:endParaRPr lang="en-US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c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13283"/>
            <a:ext cx="4878010" cy="2458517"/>
          </a:xfrm>
          <a:prstGeom prst="rect">
            <a:avLst/>
          </a:prstGeom>
        </p:spPr>
      </p:pic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95800" y="3200400"/>
            <a:ext cx="434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mprint of primordial structure from the Big Bang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441811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Early structure formation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8220" y="119583"/>
            <a:ext cx="508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Cosmic microwave background radiation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270px-Planck_satell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84" y="3962400"/>
            <a:ext cx="2931016" cy="23122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0" y="59436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Planck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3" name="Picture 2" descr="Screen Shot 2013-10-25 at 9.03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788531"/>
            <a:ext cx="8521700" cy="2917069"/>
          </a:xfrm>
          <a:prstGeom prst="rect">
            <a:avLst/>
          </a:prstGeom>
        </p:spPr>
      </p:pic>
      <p:pic>
        <p:nvPicPr>
          <p:cNvPr id="13" name="Picture 12" descr="2011-06-25_11-20-18_8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152400"/>
            <a:ext cx="6083300" cy="3476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813" y="751061"/>
            <a:ext cx="4021787" cy="70788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Minimum redundancy array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maximize </a:t>
            </a:r>
            <a:r>
              <a:rPr lang="en-US" dirty="0" err="1" smtClean="0">
                <a:solidFill>
                  <a:srgbClr val="FFFFFF"/>
                </a:solidFill>
              </a:rPr>
              <a:t>u,v</a:t>
            </a:r>
            <a:r>
              <a:rPr lang="en-US" dirty="0" smtClean="0">
                <a:solidFill>
                  <a:srgbClr val="FFFFFF"/>
                </a:solidFill>
              </a:rPr>
              <a:t> coverage =&gt; imaging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1447800"/>
            <a:ext cx="3143377" cy="25251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971800" y="3334658"/>
            <a:ext cx="27432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306148"/>
            <a:ext cx="54102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Maximum redundancy: delay spectrum analysis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4793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Reconfigurable =&gt; optimize for science goal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5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49"/>
            <a:ext cx="2743200" cy="2057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4900" y="2343090"/>
            <a:ext cx="250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Univ. KwaZulu-Natal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00" y="693003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Established working array from scratch in 6 months, with help from ZA (SKA, Durban)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478" y="3733800"/>
            <a:ext cx="3995522" cy="31242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5943600" y="5257800"/>
            <a:ext cx="1143000" cy="11430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553200" y="55434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3700" y="47052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39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44462"/>
            <a:ext cx="89154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5191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    Challenge:  </a:t>
            </a:r>
            <a:r>
              <a:rPr lang="en-US" sz="2800" dirty="0">
                <a:solidFill>
                  <a:schemeClr val="bg1"/>
                </a:solidFill>
              </a:rPr>
              <a:t>Interference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7526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675" y="2840618"/>
            <a:ext cx="4327525" cy="3807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1" name="TextBox 23"/>
          <p:cNvSpPr txBox="1">
            <a:spLocks noChangeArrowheads="1"/>
          </p:cNvSpPr>
          <p:nvPr/>
        </p:nvSpPr>
        <p:spPr bwMode="auto">
          <a:xfrm>
            <a:off x="2895600" y="3886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Orbcomm</a:t>
            </a:r>
            <a:endParaRPr lang="en-US" sz="1800" dirty="0"/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94179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2" y="1143000"/>
            <a:ext cx="4478077" cy="40115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612899"/>
            <a:ext cx="3875879" cy="3416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10668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Karoo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1284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7201" y="33700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477000" y="3276600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62200" y="4419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896101" y="42082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8990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8522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794500" y="4178469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514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TV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2209801" y="42672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819401" y="2429708"/>
            <a:ext cx="304799" cy="1610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33916"/>
            <a:ext cx="8686800" cy="4466684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7249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Challenge:  sky is hot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smtClean="0">
                <a:solidFill>
                  <a:srgbClr val="000000"/>
                </a:solidFill>
              </a:rPr>
              <a:t>confused at low freq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4478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228600" y="440055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28788"/>
            <a:ext cx="3744879" cy="3514725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533400" y="215205"/>
            <a:ext cx="678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Solution: spectral </a:t>
            </a:r>
            <a:r>
              <a:rPr lang="en-US" sz="2400" dirty="0" smtClean="0">
                <a:solidFill>
                  <a:schemeClr val="bg1"/>
                </a:solidFill>
              </a:rPr>
              <a:t>decomposition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Foreground= </a:t>
            </a:r>
            <a:r>
              <a:rPr lang="en-US" dirty="0">
                <a:solidFill>
                  <a:schemeClr val="bg1"/>
                </a:solidFill>
              </a:rPr>
              <a:t>non-</a:t>
            </a:r>
            <a:r>
              <a:rPr lang="en-US" dirty="0" smtClean="0">
                <a:solidFill>
                  <a:schemeClr val="bg1"/>
                </a:solidFill>
              </a:rPr>
              <a:t>thermal= </a:t>
            </a:r>
            <a:r>
              <a:rPr lang="en-US" dirty="0">
                <a:solidFill>
                  <a:schemeClr val="bg1"/>
                </a:solidFill>
              </a:rPr>
              <a:t>featureless over ~ 100’s </a:t>
            </a:r>
            <a:r>
              <a:rPr lang="en-US" dirty="0" smtClean="0">
                <a:solidFill>
                  <a:schemeClr val="bg1"/>
                </a:solidFill>
              </a:rPr>
              <a:t>MHz 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Signal = fine scale structure on scales ~</a:t>
            </a:r>
            <a:r>
              <a:rPr lang="en-US" dirty="0" smtClean="0">
                <a:solidFill>
                  <a:schemeClr val="bg1"/>
                </a:solidFill>
              </a:rPr>
              <a:t> MHz</a:t>
            </a:r>
            <a:endParaRPr lang="en-US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Signal/Sky ~</a:t>
              </a:r>
              <a:r>
                <a:rPr lang="en-US" dirty="0" smtClean="0"/>
                <a:t> 10</a:t>
              </a:r>
              <a:r>
                <a:rPr lang="en-US" baseline="30000" dirty="0" smtClean="0"/>
                <a:t>-</a:t>
              </a:r>
              <a:r>
                <a:rPr lang="en-US" baseline="30000" dirty="0"/>
                <a:t>5</a:t>
              </a:r>
              <a:endParaRPr lang="en-US" sz="1800" baseline="30000" dirty="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960" y="1703389"/>
            <a:ext cx="3614839" cy="3527426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533400" y="48768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3048000" y="4876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914400" y="556260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474351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24800" y="4724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228600" y="159365"/>
            <a:ext cx="437028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370280" y="138328"/>
            <a:ext cx="4545120" cy="23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184400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1859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7"/>
            <a:ext cx="2289200" cy="17074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626114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LNA: </a:t>
            </a:r>
            <a:r>
              <a:rPr lang="en-US" sz="1800" dirty="0" err="1" smtClean="0">
                <a:solidFill>
                  <a:schemeClr val="bg1"/>
                </a:solidFill>
              </a:rPr>
              <a:t>T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18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9353" y="5709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572794" y="8382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24400" y="621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4" name="Picture 13" descr="Screen shot 2010-12-03 at 1.31.3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20" y="4495800"/>
            <a:ext cx="4141680" cy="22488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81001" y="271820"/>
            <a:ext cx="3124199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Challenge: array spectral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sidelobes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Synthesized beam (PSF) is chromatic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mooth spectral  fitting over MHz bands does not remove 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  <a:sym typeface="Symbol" charset="2"/>
              </a:rPr>
              <a:t>far-out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+mj-lt"/>
                <a:sym typeface="Symbol" charset="2"/>
              </a:rPr>
              <a:t>sidelobes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of bright sources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  <a:latin typeface="+mj-lt"/>
              </a:rPr>
              <a:t>Bright source subtraction requires better than 0.2% antenna calibration to reach thermal noise each day  (</a:t>
            </a:r>
            <a:r>
              <a:rPr lang="en-US" dirty="0" err="1">
                <a:solidFill>
                  <a:schemeClr val="accent3"/>
                </a:solidFill>
                <a:latin typeface="+mj-lt"/>
              </a:rPr>
              <a:t>Datta</a:t>
            </a:r>
            <a:r>
              <a:rPr lang="en-US" dirty="0">
                <a:solidFill>
                  <a:schemeClr val="accent3"/>
                </a:solidFill>
                <a:latin typeface="+mj-lt"/>
              </a:rPr>
              <a:t> ea. 2010</a:t>
            </a:r>
            <a:r>
              <a:rPr lang="en-US" dirty="0" smtClean="0">
                <a:solidFill>
                  <a:schemeClr val="accent3"/>
                </a:solidFill>
                <a:latin typeface="+mj-lt"/>
              </a:rPr>
              <a:t>)</a:t>
            </a:r>
            <a:endParaRPr lang="en-US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cygmov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7000"/>
          </a:blip>
          <a:stretch>
            <a:fillRect/>
          </a:stretch>
        </p:blipFill>
        <p:spPr>
          <a:xfrm>
            <a:off x="4038600" y="457200"/>
            <a:ext cx="4648200" cy="464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4996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120 to 180 MHz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2520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6" name="Picture 5" descr="Screen Shot 2013-05-27 at 11.42.54 A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" y="838200"/>
            <a:ext cx="8172867" cy="3235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4114800"/>
            <a:ext cx="754380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Focus on Frequency: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Frequency </a:t>
            </a:r>
            <a:r>
              <a:rPr lang="en-US" dirty="0">
                <a:solidFill>
                  <a:schemeClr val="bg1"/>
                </a:solidFill>
              </a:rPr>
              <a:t>maps to distance =&gt; F</a:t>
            </a:r>
            <a:r>
              <a:rPr lang="en-US" dirty="0" smtClean="0">
                <a:solidFill>
                  <a:schemeClr val="bg1"/>
                </a:solidFill>
              </a:rPr>
              <a:t>ourier </a:t>
            </a:r>
            <a:r>
              <a:rPr lang="en-US" dirty="0">
                <a:solidFill>
                  <a:schemeClr val="bg1"/>
                </a:solidFill>
              </a:rPr>
              <a:t>conjugate </a:t>
            </a:r>
            <a:r>
              <a:rPr lang="en-US" dirty="0" smtClean="0">
                <a:solidFill>
                  <a:schemeClr val="bg1"/>
                </a:solidFill>
              </a:rPr>
              <a:t>(delay) </a:t>
            </a:r>
            <a:r>
              <a:rPr lang="en-US" dirty="0">
                <a:solidFill>
                  <a:schemeClr val="bg1"/>
                </a:solidFill>
              </a:rPr>
              <a:t>maps </a:t>
            </a:r>
            <a:r>
              <a:rPr lang="en-US" dirty="0" smtClean="0">
                <a:solidFill>
                  <a:schemeClr val="bg1"/>
                </a:solidFill>
              </a:rPr>
              <a:t>linearly to wavenumber (Mpc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Analyze line-of-sight PS in </a:t>
            </a:r>
            <a:r>
              <a:rPr lang="en-US" dirty="0">
                <a:solidFill>
                  <a:schemeClr val="bg1"/>
                </a:solidFill>
              </a:rPr>
              <a:t>frequency (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pa</a:t>
            </a:r>
            <a:r>
              <a:rPr lang="en-US" baseline="-25000" dirty="0" err="1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) per baseline, time: PS = square of F</a:t>
            </a:r>
            <a:r>
              <a:rPr lang="en-US" baseline="-25000" dirty="0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[V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)] = V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Ignore PS in angle (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perp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28355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Kelvin</a:t>
            </a:r>
            <a:r>
              <a:rPr lang="en-US" dirty="0" smtClean="0"/>
              <a:t>(</a:t>
            </a:r>
            <a:r>
              <a:rPr lang="en-US" dirty="0" err="1" smtClean="0"/>
              <a:t>ν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3003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Power spectrum: I. ‘delay spectrum’  (Parsons ea.)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92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7" name="Picture 6" descr="Screen Shot 2013-10-25 at 9.03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786384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77785"/>
            <a:ext cx="8610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II. Redundant </a:t>
            </a:r>
            <a:r>
              <a:rPr lang="en-US" sz="2400" dirty="0" err="1" smtClean="0">
                <a:solidFill>
                  <a:srgbClr val="FFFFFF"/>
                </a:solidFill>
              </a:rPr>
              <a:t>spacings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Redundant spacing calibration: antenna complex gains (t, </a:t>
            </a:r>
            <a:r>
              <a:rPr lang="en-US" dirty="0" err="1" smtClean="0">
                <a:solidFill>
                  <a:srgbClr val="FFFFFF"/>
                </a:solidFill>
              </a:rPr>
              <a:t>υ</a:t>
            </a:r>
            <a:r>
              <a:rPr lang="en-US" dirty="0">
                <a:solidFill>
                  <a:srgbClr val="FFFFFF"/>
                </a:solidFill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dd </a:t>
            </a:r>
            <a:r>
              <a:rPr lang="en-US" dirty="0">
                <a:solidFill>
                  <a:srgbClr val="FFFFFF"/>
                </a:solidFill>
              </a:rPr>
              <a:t>spectra </a:t>
            </a:r>
            <a:r>
              <a:rPr lang="en-US" dirty="0" smtClean="0">
                <a:solidFill>
                  <a:srgbClr val="FFFFFF"/>
                </a:solidFill>
              </a:rPr>
              <a:t>coherently in time =</a:t>
            </a:r>
            <a:r>
              <a:rPr lang="en-US" dirty="0">
                <a:solidFill>
                  <a:srgbClr val="FFFFFF"/>
                </a:solidFill>
              </a:rPr>
              <a:t>&gt; ‘signal to noise</a:t>
            </a:r>
            <a:r>
              <a:rPr lang="en-US" dirty="0" smtClean="0">
                <a:solidFill>
                  <a:srgbClr val="FFFFFF"/>
                </a:solidFill>
              </a:rPr>
              <a:t>’ of PS improves </a:t>
            </a:r>
            <a:r>
              <a:rPr lang="en-US" dirty="0">
                <a:solidFill>
                  <a:srgbClr val="FFFFFF"/>
                </a:solidFill>
              </a:rPr>
              <a:t>linearly with number of measurements, N, vs. as N</a:t>
            </a:r>
            <a:r>
              <a:rPr lang="en-US" baseline="30000" dirty="0">
                <a:solidFill>
                  <a:srgbClr val="FFFFFF"/>
                </a:solidFill>
              </a:rPr>
              <a:t>1/2 </a:t>
            </a:r>
            <a:r>
              <a:rPr lang="en-US" dirty="0">
                <a:solidFill>
                  <a:srgbClr val="FFFFFF"/>
                </a:solidFill>
              </a:rPr>
              <a:t>with incoherent averaging </a:t>
            </a:r>
            <a:r>
              <a:rPr lang="en-US" dirty="0" smtClean="0">
                <a:solidFill>
                  <a:srgbClr val="FFFFFF"/>
                </a:solidFill>
              </a:rPr>
              <a:t> (add and square vs. square and add)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85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0" y="3657600"/>
            <a:ext cx="443839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348335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HST, VLT, VLA…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Late structure formation Realm of the Galaxies</a:t>
            </a:r>
            <a:endParaRPr lang="en-US" sz="2400" dirty="0"/>
          </a:p>
        </p:txBody>
      </p:sp>
      <p:pic>
        <p:nvPicPr>
          <p:cNvPr id="7" name="Picture 6" descr="vlaTelescopes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304800"/>
            <a:ext cx="4464050" cy="2819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3-11-14 at 4.0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3048000"/>
            <a:ext cx="4514850" cy="2743200"/>
          </a:xfrm>
          <a:prstGeom prst="rect">
            <a:avLst/>
          </a:prstGeom>
        </p:spPr>
      </p:pic>
      <p:pic>
        <p:nvPicPr>
          <p:cNvPr id="2" name="Picture 1" descr="Screen Shot 2013-11-15 at 5.44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91400"/>
            <a:ext cx="5250180" cy="248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3124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B=30m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181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EEA"/>
                </a:solidFill>
              </a:rPr>
              <a:t>B=90m</a:t>
            </a:r>
            <a:endParaRPr lang="en-US" dirty="0">
              <a:solidFill>
                <a:srgbClr val="229EE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4600" y="57647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130MHz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5715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180MHz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19519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</a:t>
            </a:r>
            <a:r>
              <a:rPr lang="en-US" sz="1800" baseline="30000" dirty="0" smtClean="0">
                <a:solidFill>
                  <a:schemeClr val="bg1"/>
                </a:solidFill>
              </a:rPr>
              <a:t>o</a:t>
            </a:r>
            <a:endParaRPr lang="en-US" sz="1800" baseline="300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267200" y="2015400"/>
            <a:ext cx="411480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04800" y="323433"/>
            <a:ext cx="327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III. Continuum avoidance: </a:t>
            </a:r>
            <a:r>
              <a:rPr lang="en-US" sz="2400" dirty="0">
                <a:solidFill>
                  <a:srgbClr val="FFFFFF"/>
                </a:solidFill>
              </a:rPr>
              <a:t>The </a:t>
            </a:r>
            <a:r>
              <a:rPr lang="en-US" sz="2400" dirty="0" smtClean="0">
                <a:solidFill>
                  <a:srgbClr val="FFFFFF"/>
                </a:solidFill>
              </a:rPr>
              <a:t>Wedge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Characteristic </a:t>
            </a:r>
            <a:r>
              <a:rPr lang="en-US" dirty="0" err="1" smtClean="0">
                <a:solidFill>
                  <a:srgbClr val="FFFFFF"/>
                </a:solidFill>
              </a:rPr>
              <a:t>sidelobe</a:t>
            </a:r>
            <a:r>
              <a:rPr lang="en-US" dirty="0" smtClean="0">
                <a:solidFill>
                  <a:srgbClr val="FFFFFF"/>
                </a:solidFill>
              </a:rPr>
              <a:t>  scale in frequency  (=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), is set by baseline length (=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3406676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Datta</a:t>
            </a:r>
            <a:r>
              <a:rPr lang="en-US" sz="1800" dirty="0">
                <a:solidFill>
                  <a:schemeClr val="bg1"/>
                </a:solidFill>
              </a:rPr>
              <a:t> et al. 2010,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724, 526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Parsons et al. 2012,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756, 165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Parsons et al. 2012,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753, 81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Parsons </a:t>
            </a:r>
            <a:r>
              <a:rPr lang="en-US" sz="1800" dirty="0" smtClean="0">
                <a:solidFill>
                  <a:schemeClr val="bg1"/>
                </a:solidFill>
              </a:rPr>
              <a:t>et al. 2013,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dirty="0" smtClean="0">
                <a:solidFill>
                  <a:schemeClr val="bg1"/>
                </a:solidFill>
              </a:rPr>
              <a:t>arXiv</a:t>
            </a:r>
            <a:r>
              <a:rPr lang="en-US" sz="1800" dirty="0" smtClean="0">
                <a:solidFill>
                  <a:schemeClr val="bg1"/>
                </a:solidFill>
              </a:rPr>
              <a:t>:</a:t>
            </a:r>
            <a:r>
              <a:rPr lang="en-US" sz="1800" dirty="0" smtClean="0">
                <a:solidFill>
                  <a:schemeClr val="bg1"/>
                </a:solidFill>
              </a:rPr>
              <a:t>1304.4991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err="1" smtClean="0">
                <a:solidFill>
                  <a:schemeClr val="bg1"/>
                </a:solidFill>
              </a:rPr>
              <a:t>Pober</a:t>
            </a:r>
            <a:r>
              <a:rPr lang="en-US" sz="1800" dirty="0" smtClean="0">
                <a:solidFill>
                  <a:schemeClr val="bg1"/>
                </a:solidFill>
              </a:rPr>
              <a:t> et al. 2013,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, 768, </a:t>
            </a:r>
            <a:r>
              <a:rPr lang="en-US" sz="1800" dirty="0" smtClean="0">
                <a:solidFill>
                  <a:schemeClr val="bg1"/>
                </a:solidFill>
              </a:rPr>
              <a:t>L36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85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6258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III. </a:t>
            </a:r>
            <a:r>
              <a:rPr lang="en-US" sz="2400" dirty="0" err="1" smtClean="0">
                <a:solidFill>
                  <a:srgbClr val="FFFFFF"/>
                </a:solidFill>
              </a:rPr>
              <a:t>EoR</a:t>
            </a:r>
            <a:r>
              <a:rPr lang="en-US" sz="2400" dirty="0" smtClean="0">
                <a:solidFill>
                  <a:srgbClr val="FFFFFF"/>
                </a:solidFill>
              </a:rPr>
              <a:t> window: The Wedge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9600" y="685800"/>
            <a:ext cx="8001000" cy="4006096"/>
            <a:chOff x="76200" y="457200"/>
            <a:chExt cx="8915400" cy="4104443"/>
          </a:xfrm>
        </p:grpSpPr>
        <p:pic>
          <p:nvPicPr>
            <p:cNvPr id="6" name="Picture 5" descr="Screen Shot 2013-05-26 at 5.28.5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457200"/>
              <a:ext cx="8915400" cy="404636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18315" y="2643178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Wedge = ‘horizon limit’ for continuum sources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6248400" y="2435620"/>
              <a:ext cx="304800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5595258" y="4114986"/>
              <a:ext cx="3167743" cy="44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Baseline or Angle</a:t>
              </a:r>
              <a:r>
                <a:rPr lang="en-US" baseline="30000" dirty="0" smtClean="0"/>
                <a:t>-1 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5600" y="2230735"/>
              <a:ext cx="2514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‘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EoR</a:t>
              </a:r>
              <a:r>
                <a:rPr lang="en-US" sz="2400" dirty="0" smtClean="0">
                  <a:solidFill>
                    <a:srgbClr val="FFFFFF"/>
                  </a:solidFill>
                </a:rPr>
                <a:t> Window’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9600" y="4771072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 (angle) vs.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) =&gt; continuum sources are naturally limited to max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 in delay </a:t>
            </a:r>
            <a:r>
              <a:rPr lang="en-US" dirty="0">
                <a:solidFill>
                  <a:srgbClr val="FFFFFF"/>
                </a:solidFill>
              </a:rPr>
              <a:t>spectrum set by baseline </a:t>
            </a:r>
            <a:r>
              <a:rPr lang="en-US" dirty="0" smtClean="0">
                <a:solidFill>
                  <a:srgbClr val="FFFFFF"/>
                </a:solidFill>
              </a:rPr>
              <a:t>length.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Line </a:t>
            </a:r>
            <a:r>
              <a:rPr lang="en-US" dirty="0">
                <a:solidFill>
                  <a:srgbClr val="FFFFFF"/>
                </a:solidFill>
              </a:rPr>
              <a:t>sources extend beyond </a:t>
            </a:r>
            <a:r>
              <a:rPr lang="en-US" dirty="0" smtClean="0">
                <a:solidFill>
                  <a:srgbClr val="FFFFFF"/>
                </a:solidFill>
              </a:rPr>
              <a:t>wedge.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Max. geometric </a:t>
            </a:r>
            <a:r>
              <a:rPr lang="en-US" dirty="0" smtClean="0">
                <a:solidFill>
                  <a:srgbClr val="FFFFFF"/>
                </a:solidFill>
              </a:rPr>
              <a:t>baseline delay  </a:t>
            </a:r>
            <a:r>
              <a:rPr lang="en-US" dirty="0">
                <a:solidFill>
                  <a:srgbClr val="FFFFFF"/>
                </a:solidFill>
              </a:rPr>
              <a:t>= ‘</a:t>
            </a:r>
            <a:r>
              <a:rPr lang="en-US" dirty="0" smtClean="0">
                <a:solidFill>
                  <a:srgbClr val="FFFFFF"/>
                </a:solidFill>
              </a:rPr>
              <a:t>horizon limit’ for continuum </a:t>
            </a:r>
            <a:r>
              <a:rPr lang="en-US" dirty="0" smtClean="0">
                <a:solidFill>
                  <a:srgbClr val="FFFFFF"/>
                </a:solidFill>
              </a:rPr>
              <a:t>sources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14356" y="113344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 or Freq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732841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787400"/>
            <a:ext cx="4423229" cy="538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24135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Power spectrum:  z=7.7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686574"/>
            <a:ext cx="4114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300hrs, 32ant, 70 redundant baselines of 30m length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Wedge: 5 </a:t>
            </a:r>
            <a:r>
              <a:rPr lang="en-US" dirty="0">
                <a:solidFill>
                  <a:srgbClr val="FFFFFF"/>
                </a:solidFill>
              </a:rPr>
              <a:t>order of magnitude continuum </a:t>
            </a:r>
            <a:r>
              <a:rPr lang="en-US" dirty="0" smtClean="0">
                <a:solidFill>
                  <a:srgbClr val="FFFFFF"/>
                </a:solidFill>
              </a:rPr>
              <a:t>avoidance (mK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k ~ 0.1 to 0.2 h</a:t>
            </a:r>
            <a:r>
              <a:rPr lang="en-US" baseline="30000" dirty="0" smtClean="0">
                <a:solidFill>
                  <a:srgbClr val="FFFFFF"/>
                </a:solidFill>
              </a:rPr>
              <a:t>-1 </a:t>
            </a:r>
            <a:r>
              <a:rPr lang="en-US" dirty="0" smtClean="0">
                <a:solidFill>
                  <a:srgbClr val="FFFFFF"/>
                </a:solidFill>
              </a:rPr>
              <a:t>Mpc</a:t>
            </a:r>
            <a:r>
              <a:rPr lang="en-US" baseline="30000" dirty="0" smtClean="0">
                <a:solidFill>
                  <a:srgbClr val="FFFFFF"/>
                </a:solidFill>
              </a:rPr>
              <a:t>-1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FFFF"/>
                </a:solidFill>
              </a:rPr>
              <a:t>     k</a:t>
            </a:r>
            <a:r>
              <a:rPr lang="en-US" baseline="30000" dirty="0" smtClean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/2π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P(k) &lt; (</a:t>
            </a:r>
            <a:r>
              <a:rPr lang="en-US" dirty="0" smtClean="0">
                <a:solidFill>
                  <a:schemeClr val="bg1"/>
                </a:solidFill>
              </a:rPr>
              <a:t>52 </a:t>
            </a:r>
            <a:r>
              <a:rPr lang="en-US" dirty="0" err="1" smtClean="0">
                <a:solidFill>
                  <a:schemeClr val="bg1"/>
                </a:solidFill>
              </a:rPr>
              <a:t>mK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Best limits to date by 100x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till </a:t>
            </a:r>
            <a:r>
              <a:rPr lang="en-US" dirty="0">
                <a:solidFill>
                  <a:srgbClr val="FFFFFF"/>
                </a:solidFill>
              </a:rPr>
              <a:t>inconsistent with thermal noise =&gt; residual (pol.) continuum?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Still 100x above predictions of </a:t>
            </a: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r>
              <a:rPr lang="en-US" dirty="0" smtClean="0">
                <a:solidFill>
                  <a:srgbClr val="FFFFFF"/>
                </a:solidFill>
              </a:rPr>
              <a:t> models (</a:t>
            </a:r>
            <a:r>
              <a:rPr lang="en-US" dirty="0" err="1" smtClean="0">
                <a:solidFill>
                  <a:srgbClr val="FFFFFF"/>
                </a:solidFill>
              </a:rPr>
              <a:t>eg</a:t>
            </a:r>
            <a:r>
              <a:rPr lang="en-US" dirty="0" smtClean="0">
                <a:solidFill>
                  <a:srgbClr val="FFFFFF"/>
                </a:solidFill>
              </a:rPr>
              <a:t>. </a:t>
            </a:r>
            <a:r>
              <a:rPr lang="en-US" dirty="0" err="1" smtClean="0">
                <a:solidFill>
                  <a:srgbClr val="FFFFFF"/>
                </a:solidFill>
              </a:rPr>
              <a:t>Mcquinn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ea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8301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29AEB4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29AEB4"/>
                </a:solidFill>
              </a:rPr>
              <a:t>sys</a:t>
            </a:r>
            <a:r>
              <a:rPr lang="en-US" sz="1800" dirty="0" smtClean="0">
                <a:solidFill>
                  <a:srgbClr val="29AEB4"/>
                </a:solidFill>
              </a:rPr>
              <a:t>=560K</a:t>
            </a:r>
            <a:endParaRPr lang="en-US" sz="1800" dirty="0">
              <a:solidFill>
                <a:srgbClr val="29AE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6901" y="2438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808100"/>
                </a:solidFill>
              </a:rPr>
              <a:t>GMRT </a:t>
            </a:r>
            <a:endParaRPr lang="en-US" sz="1800" dirty="0">
              <a:solidFill>
                <a:srgbClr val="8081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511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2101" y="10668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562101" y="14669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 rot="20707014">
            <a:off x="1551460" y="3160140"/>
            <a:ext cx="2688281" cy="268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05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0" y="787400"/>
            <a:ext cx="4423229" cy="538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29AEB4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29AEB4"/>
                </a:solidFill>
              </a:rPr>
              <a:t>sys</a:t>
            </a:r>
            <a:r>
              <a:rPr lang="en-US" sz="1800" dirty="0" smtClean="0">
                <a:solidFill>
                  <a:srgbClr val="29AEB4"/>
                </a:solidFill>
              </a:rPr>
              <a:t>=560K</a:t>
            </a:r>
            <a:endParaRPr lang="en-US" sz="1800" dirty="0">
              <a:solidFill>
                <a:srgbClr val="29AE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2438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808100"/>
                </a:solidFill>
              </a:rPr>
              <a:t>GMRT </a:t>
            </a:r>
            <a:endParaRPr lang="en-US" sz="1800" dirty="0">
              <a:solidFill>
                <a:srgbClr val="8081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511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10668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524000" y="14669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 rot="20707014">
            <a:off x="1513359" y="3175587"/>
            <a:ext cx="2688281" cy="268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955864"/>
            <a:ext cx="4114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Model: neutral IGM remains cold (no large-scale </a:t>
            </a:r>
            <a:r>
              <a:rPr lang="en-US" dirty="0" err="1" smtClean="0">
                <a:solidFill>
                  <a:srgbClr val="FFFFFF"/>
                </a:solidFill>
              </a:rPr>
              <a:t>Xray</a:t>
            </a:r>
            <a:r>
              <a:rPr lang="en-US" dirty="0" smtClean="0">
                <a:solidFill>
                  <a:srgbClr val="FFFFFF"/>
                </a:solidFill>
              </a:rPr>
              <a:t> warming), but enough </a:t>
            </a:r>
            <a:r>
              <a:rPr lang="en-US" dirty="0" err="1">
                <a:solidFill>
                  <a:srgbClr val="FFFFFF"/>
                </a:solidFill>
              </a:rPr>
              <a:t>L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to couple </a:t>
            </a:r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baseline="-25000" dirty="0" err="1" smtClean="0">
                <a:solidFill>
                  <a:srgbClr val="FFFFFF"/>
                </a:solidFill>
              </a:rPr>
              <a:t>s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and T</a:t>
            </a:r>
            <a:r>
              <a:rPr lang="en-US" baseline="-25000" dirty="0" smtClean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and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r>
              <a:rPr lang="en-US" dirty="0" smtClean="0">
                <a:solidFill>
                  <a:srgbClr val="FFFFFF"/>
                </a:solidFill>
              </a:rPr>
              <a:t> proceeds locally  =&gt; &lt;T</a:t>
            </a:r>
            <a:r>
              <a:rPr lang="en-US" baseline="-25000" dirty="0">
                <a:solidFill>
                  <a:srgbClr val="FFFFFF"/>
                </a:solidFill>
              </a:rPr>
              <a:t>B</a:t>
            </a:r>
            <a:r>
              <a:rPr lang="en-US" dirty="0" smtClean="0">
                <a:solidFill>
                  <a:srgbClr val="FFFFFF"/>
                </a:solidFill>
              </a:rPr>
              <a:t>&gt;  ~ 300mK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Argues for early </a:t>
            </a:r>
            <a:r>
              <a:rPr lang="en-US" dirty="0" err="1" smtClean="0">
                <a:solidFill>
                  <a:srgbClr val="FFFFFF"/>
                </a:solidFill>
              </a:rPr>
              <a:t>Xray</a:t>
            </a:r>
            <a:r>
              <a:rPr lang="en-US" dirty="0" smtClean="0">
                <a:solidFill>
                  <a:srgbClr val="FFFFFF"/>
                </a:solidFill>
              </a:rPr>
              <a:t> warming of IGM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241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Ruling out pathological (but not impossible?) models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219200" y="3798332"/>
            <a:ext cx="3238501" cy="2286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300" y="3707368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079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81200" y="1112838"/>
            <a:ext cx="5334000" cy="5516562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3381952" y="1295400"/>
                <a:ext cx="1665187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795338" y="1295400"/>
              <a:ext cx="586613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537420" y="230643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4851620" y="231810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480020" y="238263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4838920" y="5638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First stars</a:t>
            </a:r>
            <a:endParaRPr lang="en-US" sz="18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3962400" y="58674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4089400" y="28448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546600" y="2946400"/>
            <a:ext cx="154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warming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286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Strong (absorption) 21cm signal expected if IGM is not warmed (by </a:t>
            </a:r>
            <a:r>
              <a:rPr lang="en-US" sz="2400" dirty="0" err="1" smtClean="0">
                <a:solidFill>
                  <a:srgbClr val="FFFFFF"/>
                </a:solidFill>
              </a:rPr>
              <a:t>Xrays</a:t>
            </a:r>
            <a:r>
              <a:rPr lang="en-US" sz="2400" dirty="0" smtClean="0">
                <a:solidFill>
                  <a:srgbClr val="FFFFFF"/>
                </a:solidFill>
              </a:rPr>
              <a:t> or shocks) prior to being ionized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35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787400"/>
            <a:ext cx="4423229" cy="538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24135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towards a detection in 2015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511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 rot="20707014">
            <a:off x="1585930" y="3160140"/>
            <a:ext cx="2688281" cy="268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1179255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FFFF"/>
                </a:solidFill>
              </a:rPr>
              <a:t>Build-out 2013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128 elements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2 years observing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F</a:t>
            </a:r>
            <a:r>
              <a:rPr lang="en-US" dirty="0" smtClean="0">
                <a:solidFill>
                  <a:srgbClr val="FFFFFF"/>
                </a:solidFill>
              </a:rPr>
              <a:t>ull polarization (get to thermal noise)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~10x improvement (in </a:t>
            </a:r>
            <a:r>
              <a:rPr lang="en-US" dirty="0" err="1" smtClean="0">
                <a:solidFill>
                  <a:srgbClr val="FFFFFF"/>
                </a:solidFill>
              </a:rPr>
              <a:t>mK</a:t>
            </a:r>
            <a:r>
              <a:rPr lang="en-US" dirty="0" smtClean="0">
                <a:solidFill>
                  <a:srgbClr val="FFFFFF"/>
                </a:solidFill>
              </a:rPr>
              <a:t>)  =&gt; detect </a:t>
            </a: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36271" y="5029200"/>
            <a:ext cx="1219200" cy="338554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  <a:ln>
            <a:solidFill>
              <a:srgbClr val="229EE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229EEA"/>
                </a:solidFill>
              </a:rPr>
              <a:t>PAPER 128</a:t>
            </a:r>
            <a:endParaRPr lang="en-US" sz="1600" b="1" dirty="0">
              <a:solidFill>
                <a:srgbClr val="229E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74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710"/>
            <a:ext cx="8382000" cy="422669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-76200" y="206308"/>
            <a:ext cx="4876800" cy="101289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Hydrogen Epoch of </a:t>
            </a:r>
            <a:r>
              <a:rPr lang="en-US" sz="3200" dirty="0" err="1" smtClean="0">
                <a:solidFill>
                  <a:schemeClr val="tx1"/>
                </a:solidFill>
              </a:rPr>
              <a:t>Reionization</a:t>
            </a:r>
            <a:r>
              <a:rPr lang="en-US" sz="3200" dirty="0" smtClean="0">
                <a:solidFill>
                  <a:schemeClr val="tx1"/>
                </a:solidFill>
              </a:rPr>
              <a:t> Array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" name="Picture 8" descr="dish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152400"/>
            <a:ext cx="3343276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343400"/>
            <a:ext cx="83724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568 x 14m </a:t>
            </a:r>
            <a:r>
              <a:rPr lang="en-US" dirty="0" smtClean="0">
                <a:solidFill>
                  <a:schemeClr val="bg1"/>
                </a:solidFill>
              </a:rPr>
              <a:t>parabolic transit </a:t>
            </a:r>
            <a:r>
              <a:rPr lang="en-US" dirty="0">
                <a:solidFill>
                  <a:schemeClr val="bg1"/>
                </a:solidFill>
              </a:rPr>
              <a:t>antennas, 50MHz to 250MHz, in Karoo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MWA+PAPER MSIP collaboration: Berkeley</a:t>
            </a:r>
            <a:r>
              <a:rPr lang="en-US" dirty="0">
                <a:solidFill>
                  <a:schemeClr val="bg1"/>
                </a:solidFill>
              </a:rPr>
              <a:t>, Cavendish, MIT, NRAO, Penn, Washington, ASU, SKA-ZA, U. KwaZulu-Natal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Build </a:t>
            </a:r>
            <a:r>
              <a:rPr lang="en-US" dirty="0">
                <a:solidFill>
                  <a:schemeClr val="bg1"/>
                </a:solidFill>
              </a:rPr>
              <a:t>on PAPER/MWA </a:t>
            </a:r>
            <a:r>
              <a:rPr lang="en-US" dirty="0" smtClean="0">
                <a:solidFill>
                  <a:schemeClr val="bg1"/>
                </a:solidFill>
              </a:rPr>
              <a:t>experience to design next generation </a:t>
            </a:r>
            <a:r>
              <a:rPr lang="en-US" dirty="0">
                <a:solidFill>
                  <a:schemeClr val="bg1"/>
                </a:solidFill>
              </a:rPr>
              <a:t>array: Optimal design for delay spectrum analysis + large scale structure </a:t>
            </a:r>
            <a:r>
              <a:rPr lang="en-US" dirty="0" smtClean="0">
                <a:solidFill>
                  <a:schemeClr val="bg1"/>
                </a:solidFill>
              </a:rPr>
              <a:t>imaging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Construction start 2015, science: 2017 to 2019</a:t>
            </a:r>
          </a:p>
        </p:txBody>
      </p:sp>
    </p:spTree>
    <p:extLst>
      <p:ext uri="{BB962C8B-B14F-4D97-AF65-F5344CB8AC3E}">
        <p14:creationId xmlns:p14="http://schemas.microsoft.com/office/powerpoint/2010/main" val="2764788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3-10-24 at 4.27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6" y="304800"/>
            <a:ext cx="3960954" cy="3276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019252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HERA 568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Detailed characterization of evolution neutral IGM: z=6 to 20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Direct imaging scales ~ 30-100 </a:t>
            </a:r>
            <a:r>
              <a:rPr lang="en-US" dirty="0" err="1">
                <a:solidFill>
                  <a:schemeClr val="bg1"/>
                </a:solidFill>
              </a:rPr>
              <a:t>cMpc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Explore end of ‘dark ages’ (z ~ 15 to 20)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Inform science/tech SKA-low (2020+)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85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HI</a:t>
            </a:r>
            <a:endParaRPr lang="en-US" dirty="0"/>
          </a:p>
        </p:txBody>
      </p:sp>
      <p:pic>
        <p:nvPicPr>
          <p:cNvPr id="10" name="Picture 9" descr="Screen Shot 2013-10-24 at 4.28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000"/>
            <a:ext cx="4343398" cy="3056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304800"/>
            <a:ext cx="317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Jacobs ea. </a:t>
            </a:r>
            <a:r>
              <a:rPr lang="en-US" sz="1800" dirty="0" err="1" smtClean="0"/>
              <a:t>McQuinn</a:t>
            </a:r>
            <a:r>
              <a:rPr lang="en-US" sz="1800" dirty="0" smtClean="0"/>
              <a:t> </a:t>
            </a:r>
            <a:r>
              <a:rPr lang="en-US" sz="1800" dirty="0" err="1" smtClean="0"/>
              <a:t>ea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94485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141982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Cosmic </a:t>
            </a:r>
            <a:r>
              <a:rPr lang="en-US" sz="320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smtClean="0">
                <a:solidFill>
                  <a:srgbClr val="FFFFFF"/>
                </a:solidFill>
              </a:rPr>
              <a:t>last </a:t>
            </a:r>
            <a:r>
              <a:rPr lang="en-US" sz="3200" dirty="0">
                <a:solidFill>
                  <a:srgbClr val="FFFFFF"/>
                </a:solidFill>
              </a:rPr>
              <a:t>frontier in studies of large scale structure formation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319510"/>
            <a:ext cx="86868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1</a:t>
            </a:r>
            <a:r>
              <a:rPr lang="en-US" sz="2800" baseline="30000" dirty="0" smtClean="0">
                <a:solidFill>
                  <a:srgbClr val="FFFFFF"/>
                </a:solidFill>
              </a:rPr>
              <a:t>st</a:t>
            </a:r>
            <a:r>
              <a:rPr lang="en-US" sz="2800" dirty="0" smtClean="0">
                <a:solidFill>
                  <a:srgbClr val="FFFFFF"/>
                </a:solidFill>
              </a:rPr>
              <a:t> insights (</a:t>
            </a:r>
            <a:r>
              <a:rPr lang="en-US" sz="2800" dirty="0" err="1" smtClean="0">
                <a:solidFill>
                  <a:srgbClr val="FFFFFF"/>
                </a:solidFill>
              </a:rPr>
              <a:t>Lya</a:t>
            </a:r>
            <a:r>
              <a:rPr lang="en-US" sz="2800" dirty="0" smtClean="0">
                <a:solidFill>
                  <a:srgbClr val="FFFFFF"/>
                </a:solidFill>
              </a:rPr>
              <a:t>: GP and related) =&gt; ‘cosmic phase transition’ F</a:t>
            </a:r>
            <a:r>
              <a:rPr lang="en-US" sz="2800" baseline="-25000" dirty="0" smtClean="0">
                <a:solidFill>
                  <a:srgbClr val="FFFFFF"/>
                </a:solidFill>
              </a:rPr>
              <a:t>HI</a:t>
            </a:r>
            <a:r>
              <a:rPr lang="en-US" sz="2800" dirty="0" smtClean="0">
                <a:solidFill>
                  <a:srgbClr val="FFFFFF"/>
                </a:solidFill>
              </a:rPr>
              <a:t> ~ 10</a:t>
            </a:r>
            <a:r>
              <a:rPr lang="en-US" sz="2800" baseline="30000" dirty="0" smtClean="0">
                <a:solidFill>
                  <a:srgbClr val="FFFFFF"/>
                </a:solidFill>
              </a:rPr>
              <a:t>-5 </a:t>
            </a:r>
            <a:r>
              <a:rPr lang="en-US" sz="2800" dirty="0" smtClean="0">
                <a:solidFill>
                  <a:srgbClr val="FFFFFF"/>
                </a:solidFill>
              </a:rPr>
              <a:t>to 0.5 from z=5 to 7?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HI 21cm: direct observation of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 PAPER (2013-2015): 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First PS limits from PAPER 32: rule out pathological  models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Build out to 128 in 2013, observe 2 years: constrain plausible models or first detection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HERA (2015-19): 568 x 14m parabolic antenna array for detailed PS characterization, evolution, and first imaging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SKA-low (2021+): full IGM tomography at </a:t>
            </a:r>
            <a:r>
              <a:rPr lang="en-US" dirty="0" err="1" smtClean="0">
                <a:solidFill>
                  <a:srgbClr val="FFFFFF"/>
                </a:solidFill>
              </a:rPr>
              <a:t>arcmin</a:t>
            </a:r>
            <a:r>
              <a:rPr lang="en-US" dirty="0" smtClean="0">
                <a:solidFill>
                  <a:srgbClr val="FFFFFF"/>
                </a:solidFill>
              </a:rPr>
              <a:t> scales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e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rubeg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134" y="3839056"/>
            <a:ext cx="3101878" cy="2326409"/>
          </a:xfrm>
          <a:prstGeom prst="rect">
            <a:avLst/>
          </a:prstGeom>
        </p:spPr>
      </p:pic>
      <p:pic>
        <p:nvPicPr>
          <p:cNvPr id="9" name="Picture 8" descr="patch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9960" y="4495317"/>
            <a:ext cx="2613123" cy="1959842"/>
          </a:xfrm>
          <a:prstGeom prst="rect">
            <a:avLst/>
          </a:prstGeom>
        </p:spPr>
      </p:pic>
      <p:pic>
        <p:nvPicPr>
          <p:cNvPr id="11" name="Picture 10" descr="coaxcabl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80" y="2000250"/>
            <a:ext cx="2804520" cy="2103390"/>
          </a:xfrm>
          <a:prstGeom prst="rect">
            <a:avLst/>
          </a:prstGeom>
        </p:spPr>
      </p:pic>
      <p:pic>
        <p:nvPicPr>
          <p:cNvPr id="10" name="Picture 9" descr="patch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7756" y="4505087"/>
            <a:ext cx="2601957" cy="1951468"/>
          </a:xfrm>
          <a:prstGeom prst="rect">
            <a:avLst/>
          </a:prstGeom>
        </p:spPr>
      </p:pic>
      <p:pic>
        <p:nvPicPr>
          <p:cNvPr id="6" name="Picture 5" descr="snak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80" y="12700"/>
            <a:ext cx="27791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2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2398217"/>
            <a:ext cx="46386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Last </a:t>
            </a:r>
            <a:r>
              <a:rPr lang="en-US" dirty="0">
                <a:solidFill>
                  <a:schemeClr val="bg1"/>
                </a:solidFill>
              </a:rPr>
              <a:t>phase of </a:t>
            </a:r>
            <a:r>
              <a:rPr lang="en-US" dirty="0" smtClean="0">
                <a:solidFill>
                  <a:schemeClr val="bg1"/>
                </a:solidFill>
              </a:rPr>
              <a:t>cosmic evolution </a:t>
            </a:r>
            <a:r>
              <a:rPr lang="en-US" dirty="0">
                <a:solidFill>
                  <a:schemeClr val="bg1"/>
                </a:solidFill>
              </a:rPr>
              <a:t>to be </a:t>
            </a:r>
            <a:r>
              <a:rPr lang="en-US" dirty="0" smtClean="0">
                <a:solidFill>
                  <a:schemeClr val="bg1"/>
                </a:solidFill>
              </a:rPr>
              <a:t>tested and explored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Today’s focus: Evolution of the neutral IGM and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endParaRPr lang="en-US" dirty="0" smtClean="0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When?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How fast?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HI 21cm signal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2165"/>
            <a:ext cx="2386351" cy="210383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343400" y="188893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Universum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incognitus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Constraint I: Large scale polarization of the CMB (WMAP)</a:t>
            </a: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0" y="1123414"/>
            <a:ext cx="441483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Thomson scattering CMB (local </a:t>
            </a:r>
            <a:r>
              <a:rPr lang="en-US" sz="2400" dirty="0" err="1" smtClean="0">
                <a:solidFill>
                  <a:schemeClr val="bg1"/>
                </a:solidFill>
              </a:rPr>
              <a:t>quadrupole</a:t>
            </a:r>
            <a:r>
              <a:rPr lang="en-US" sz="2400" dirty="0" smtClean="0">
                <a:solidFill>
                  <a:schemeClr val="bg1"/>
                </a:solidFill>
              </a:rPr>
              <a:t>) predominantly during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=&gt; polarized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r>
              <a:rPr lang="en-US" sz="2400" baseline="-250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back to recombination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Large scale ~ horizon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en-US" sz="2400" i="1" dirty="0" err="1" smtClean="0">
                <a:solidFill>
                  <a:schemeClr val="bg1"/>
                </a:solidFill>
              </a:rPr>
              <a:t>l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&lt; 10 or angles &gt; 10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Weak: </a:t>
            </a:r>
            <a:r>
              <a:rPr lang="en-US" sz="2400" dirty="0" err="1" smtClean="0">
                <a:solidFill>
                  <a:schemeClr val="bg1"/>
                </a:solidFill>
              </a:rPr>
              <a:t>uK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1% total </a:t>
            </a:r>
            <a:r>
              <a:rPr lang="en-US" sz="2400" dirty="0" err="1" smtClean="0">
                <a:solidFill>
                  <a:schemeClr val="bg1"/>
                </a:solidFill>
              </a:rPr>
              <a:t>inten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52645" name="Picture 5" descr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4838" y="533400"/>
            <a:ext cx="4881562" cy="5486400"/>
          </a:xfrm>
          <a:prstGeom prst="rect">
            <a:avLst/>
          </a:prstGeom>
          <a:noFill/>
        </p:spPr>
      </p:pic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5105400" y="6172200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Jarosik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et al </a:t>
            </a:r>
            <a:r>
              <a:rPr lang="en-US" sz="2000" dirty="0" smtClean="0">
                <a:solidFill>
                  <a:srgbClr val="FFFFFF"/>
                </a:solidFill>
              </a:rPr>
              <a:t>2011, </a:t>
            </a:r>
            <a:r>
              <a:rPr lang="en-US" sz="2000" dirty="0" err="1" smtClean="0">
                <a:solidFill>
                  <a:srgbClr val="FFFFFF"/>
                </a:solidFill>
              </a:rPr>
              <a:t>ApJS</a:t>
            </a:r>
            <a:r>
              <a:rPr lang="en-US" sz="2000" dirty="0" smtClean="0">
                <a:solidFill>
                  <a:srgbClr val="FFFFFF"/>
                </a:solidFill>
              </a:rPr>
              <a:t> 192, 14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172200" y="2743200"/>
            <a:ext cx="3124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Baryon Acoustic Oscillations: Sound horizon at recombinatio</a:t>
            </a:r>
            <a:r>
              <a:rPr lang="en-US" sz="1800" dirty="0"/>
              <a:t>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7700" y="3500735"/>
            <a:ext cx="280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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e</a:t>
            </a:r>
            <a:r>
              <a:rPr lang="en-US" sz="2400" dirty="0" smtClean="0">
                <a:solidFill>
                  <a:schemeClr val="tx2"/>
                </a:solidFill>
              </a:rPr>
              <a:t> = 0.087 +/- 0.015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2310824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Sachs-Wolfe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5486400" y="3962400"/>
            <a:ext cx="38100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8242300" y="1524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242300" y="3937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51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25185" y="-65534"/>
            <a:ext cx="8229600" cy="1012892"/>
          </a:xfrm>
        </p:spPr>
        <p:txBody>
          <a:bodyPr>
            <a:normAutofit/>
          </a:bodyPr>
          <a:lstStyle/>
          <a:p>
            <a:r>
              <a:rPr lang="en-US" dirty="0" smtClean="0"/>
              <a:t>HERA Cost &amp; Timeline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8875" y="998397"/>
            <a:ext cx="65404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u="sng" dirty="0" smtClean="0"/>
              <a:t>Total Cost ~ $15M to $20M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 smtClean="0"/>
              <a:t>Year </a:t>
            </a:r>
            <a:r>
              <a:rPr lang="en-US" u="sng" dirty="0"/>
              <a:t>1 (Sept. 2014 – Aug. 2015</a:t>
            </a:r>
            <a:r>
              <a:rPr lang="en-US" u="sng" dirty="0" smtClean="0"/>
              <a:t>)</a:t>
            </a:r>
            <a:r>
              <a:rPr lang="en-US" dirty="0" smtClean="0"/>
              <a:t>: Augment </a:t>
            </a:r>
            <a:r>
              <a:rPr lang="en-US" dirty="0"/>
              <a:t>PAPER-128 </a:t>
            </a:r>
            <a:r>
              <a:rPr lang="en-US" dirty="0" smtClean="0"/>
              <a:t>with 128 MWA tiles and 16 prototype dishes.  Begin development of new </a:t>
            </a:r>
            <a:r>
              <a:rPr lang="en-US" dirty="0"/>
              <a:t>site </a:t>
            </a:r>
            <a:r>
              <a:rPr lang="en-US" dirty="0" smtClean="0"/>
              <a:t>for hosting 576</a:t>
            </a:r>
            <a:r>
              <a:rPr lang="en-US" dirty="0"/>
              <a:t>-element dish </a:t>
            </a:r>
            <a:r>
              <a:rPr lang="en-US" dirty="0" smtClean="0"/>
              <a:t>array.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u="sng" dirty="0"/>
              <a:t>Year 2 (Sept. 2015 – Aug. 2016</a:t>
            </a:r>
            <a:r>
              <a:rPr lang="en-US" u="sng" dirty="0" smtClean="0"/>
              <a:t>)</a:t>
            </a:r>
            <a:r>
              <a:rPr lang="en-US" dirty="0" smtClean="0"/>
              <a:t>: Conduct observations with hybrid array.  Develop production dish array components.  Continue infrastructure development.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u="sng" dirty="0"/>
              <a:t>Year 3 (Sept. 2016 – Aug. 2017).</a:t>
            </a:r>
            <a:r>
              <a:rPr lang="en-US" dirty="0"/>
              <a:t> </a:t>
            </a:r>
            <a:r>
              <a:rPr lang="en-US" dirty="0" smtClean="0"/>
              <a:t>Install first </a:t>
            </a:r>
            <a:r>
              <a:rPr lang="en-US" dirty="0"/>
              <a:t>half (288 elements) of </a:t>
            </a:r>
            <a:r>
              <a:rPr lang="en-US" dirty="0" smtClean="0"/>
              <a:t>dish array. Conduct commissioning </a:t>
            </a:r>
            <a:r>
              <a:rPr lang="en-US" dirty="0"/>
              <a:t>observations </a:t>
            </a:r>
            <a:r>
              <a:rPr lang="en-US" dirty="0" smtClean="0"/>
              <a:t>July, </a:t>
            </a:r>
            <a:r>
              <a:rPr lang="en-US" dirty="0"/>
              <a:t>2017.  </a:t>
            </a:r>
            <a:r>
              <a:rPr lang="en-US" dirty="0" smtClean="0"/>
              <a:t>Conduct second season of observations with hybrid array.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u="sng" dirty="0"/>
              <a:t>Year 4 (Sept. 2017 – Aug. 2018).</a:t>
            </a:r>
            <a:r>
              <a:rPr lang="en-US" dirty="0"/>
              <a:t>  </a:t>
            </a:r>
            <a:r>
              <a:rPr lang="en-US" dirty="0" smtClean="0"/>
              <a:t>Conduct science observations with </a:t>
            </a:r>
            <a:r>
              <a:rPr lang="en-US" dirty="0"/>
              <a:t>the first half of the dish </a:t>
            </a:r>
            <a:r>
              <a:rPr lang="en-US" dirty="0" smtClean="0"/>
              <a:t>array.  Install second </a:t>
            </a:r>
            <a:r>
              <a:rPr lang="en-US" dirty="0"/>
              <a:t>half of the dish </a:t>
            </a:r>
            <a:r>
              <a:rPr lang="en-US" dirty="0" smtClean="0"/>
              <a:t>array afterward.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u="sng" dirty="0"/>
              <a:t>Year 5 (Sept. 2018 – Aug. 2019).</a:t>
            </a:r>
            <a:r>
              <a:rPr lang="en-US" dirty="0"/>
              <a:t>  </a:t>
            </a:r>
            <a:r>
              <a:rPr lang="en-US" dirty="0" smtClean="0"/>
              <a:t>Conduct science </a:t>
            </a:r>
            <a:r>
              <a:rPr lang="en-US" dirty="0"/>
              <a:t>observations </a:t>
            </a:r>
            <a:r>
              <a:rPr lang="en-US" dirty="0" smtClean="0"/>
              <a:t>with full </a:t>
            </a:r>
            <a:r>
              <a:rPr lang="en-US" dirty="0"/>
              <a:t>576-element dish array.  </a:t>
            </a:r>
          </a:p>
        </p:txBody>
      </p:sp>
    </p:spTree>
    <p:extLst>
      <p:ext uri="{BB962C8B-B14F-4D97-AF65-F5344CB8AC3E}">
        <p14:creationId xmlns:p14="http://schemas.microsoft.com/office/powerpoint/2010/main" val="360359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61771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(Xilinx) FPGA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+ GPU </a:t>
            </a:r>
            <a:r>
              <a:rPr lang="en-US" sz="2800" dirty="0" err="1" smtClean="0">
                <a:solidFill>
                  <a:schemeClr val="bg1"/>
                </a:solidFill>
              </a:rPr>
              <a:t>correlator</a:t>
            </a:r>
            <a:r>
              <a:rPr lang="en-US" sz="2800" dirty="0" smtClean="0">
                <a:solidFill>
                  <a:schemeClr val="bg1"/>
                </a:solidFill>
              </a:rPr>
              <a:t> from Berkeley wireless lab (CASPER)</a:t>
            </a:r>
            <a:endParaRPr lang="en-US" sz="18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76200" y="1202353"/>
            <a:ext cx="59436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ROACH2 F engine: sample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smtClean="0">
                <a:solidFill>
                  <a:schemeClr val="bg1"/>
                </a:solidFill>
              </a:rPr>
              <a:t>digitize, transform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GPU X engine: cross multiply V (B,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Cross-connections: ‘</a:t>
            </a:r>
            <a:r>
              <a:rPr lang="en-US" sz="2400" dirty="0" smtClean="0">
                <a:solidFill>
                  <a:srgbClr val="FFFF00"/>
                </a:solidFill>
              </a:rPr>
              <a:t>packetized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Computing, processing, storage (Penn)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Store raw visibilities: RAIDS 120 TB after data compression (</a:t>
            </a:r>
            <a:r>
              <a:rPr lang="en-US" sz="2400" dirty="0">
                <a:solidFill>
                  <a:srgbClr val="FFFF00"/>
                </a:solidFill>
              </a:rPr>
              <a:t>t</a:t>
            </a:r>
            <a:r>
              <a:rPr lang="en-US" sz="2400" dirty="0" smtClean="0">
                <a:solidFill>
                  <a:srgbClr val="FFFF00"/>
                </a:solidFill>
              </a:rPr>
              <a:t>ime </a:t>
            </a:r>
            <a:r>
              <a:rPr lang="en-US" sz="2400" dirty="0" err="1" smtClean="0">
                <a:solidFill>
                  <a:srgbClr val="FFFF00"/>
                </a:solidFill>
              </a:rPr>
              <a:t>ave</a:t>
            </a:r>
            <a:r>
              <a:rPr lang="en-US" sz="2400" dirty="0" smtClean="0">
                <a:solidFill>
                  <a:srgbClr val="FFFF00"/>
                </a:solidFill>
              </a:rPr>
              <a:t>…)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AIPY (Berkeley), CASA, AIPS (NRAO)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210" y="3581400"/>
            <a:ext cx="2629079" cy="19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119456" y="0"/>
            <a:ext cx="3049521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478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24 at 4.1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66800"/>
            <a:ext cx="6477000" cy="4775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0"/>
            <a:ext cx="7772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Chromatic </a:t>
            </a:r>
            <a:r>
              <a:rPr lang="en-US" sz="2400" dirty="0" err="1">
                <a:solidFill>
                  <a:srgbClr val="FFFFFF"/>
                </a:solidFill>
              </a:rPr>
              <a:t>sidelobes</a:t>
            </a:r>
            <a:r>
              <a:rPr lang="en-US" sz="2400" dirty="0">
                <a:solidFill>
                  <a:srgbClr val="FFFFFF"/>
                </a:solidFill>
              </a:rPr>
              <a:t> have </a:t>
            </a:r>
            <a:r>
              <a:rPr lang="en-US" sz="2400" dirty="0" smtClean="0">
                <a:solidFill>
                  <a:srgbClr val="FFFFFF"/>
                </a:solidFill>
              </a:rPr>
              <a:t>min structure in </a:t>
            </a:r>
            <a:r>
              <a:rPr lang="en-US" sz="2400" dirty="0" err="1" smtClean="0">
                <a:solidFill>
                  <a:srgbClr val="FFFFFF"/>
                </a:solidFill>
              </a:rPr>
              <a:t>freq</a:t>
            </a:r>
            <a:r>
              <a:rPr lang="en-US" sz="2400" dirty="0" smtClean="0">
                <a:solidFill>
                  <a:srgbClr val="FFFFFF"/>
                </a:solidFill>
              </a:rPr>
              <a:t> (max </a:t>
            </a:r>
            <a:r>
              <a:rPr lang="en-US" sz="2400" dirty="0">
                <a:solidFill>
                  <a:srgbClr val="FFFFFF"/>
                </a:solidFill>
              </a:rPr>
              <a:t>structure </a:t>
            </a:r>
            <a:r>
              <a:rPr lang="en-US" sz="2400" dirty="0" smtClean="0">
                <a:solidFill>
                  <a:srgbClr val="FFFFFF"/>
                </a:solidFill>
              </a:rPr>
              <a:t>in </a:t>
            </a:r>
            <a:r>
              <a:rPr lang="en-US" sz="2400" dirty="0" err="1">
                <a:solidFill>
                  <a:srgbClr val="FFFFFF"/>
                </a:solidFill>
              </a:rPr>
              <a:t>k</a:t>
            </a:r>
            <a:r>
              <a:rPr lang="en-US" sz="2400" baseline="-25000" dirty="0" err="1">
                <a:solidFill>
                  <a:srgbClr val="FFFFFF"/>
                </a:solidFill>
              </a:rPr>
              <a:t>par</a:t>
            </a:r>
            <a:r>
              <a:rPr lang="en-US" sz="2400" dirty="0">
                <a:solidFill>
                  <a:srgbClr val="FFFFFF"/>
                </a:solidFill>
              </a:rPr>
              <a:t>) set by baseline length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75834"/>
      </p:ext>
    </p:extLst>
  </p:cSld>
  <p:clrMapOvr>
    <a:masterClrMapping/>
  </p:clrMapOvr>
  <p:transition xmlns:p14="http://schemas.microsoft.com/office/powerpoint/2010/main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018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Evolution of the IGM neutral fraction: Robertson ea. 2013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1000" y="685800"/>
            <a:ext cx="7086600" cy="5665186"/>
            <a:chOff x="381000" y="685800"/>
            <a:chExt cx="7086600" cy="5665186"/>
          </a:xfrm>
        </p:grpSpPr>
        <p:grpSp>
          <p:nvGrpSpPr>
            <p:cNvPr id="23" name="Group 22"/>
            <p:cNvGrpSpPr/>
            <p:nvPr/>
          </p:nvGrpSpPr>
          <p:grpSpPr>
            <a:xfrm>
              <a:off x="1447800" y="685800"/>
              <a:ext cx="6019800" cy="5665186"/>
              <a:chOff x="1447800" y="685800"/>
              <a:chExt cx="6019800" cy="5665186"/>
            </a:xfrm>
          </p:grpSpPr>
          <p:pic>
            <p:nvPicPr>
              <p:cNvPr id="3" name="Picture 2" descr="Screen Shot 2013-10-19 at 7.22.58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800" y="685800"/>
                <a:ext cx="6019800" cy="5665186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 bwMode="auto">
              <a:xfrm flipV="1">
                <a:off x="2413000" y="1803400"/>
                <a:ext cx="4724400" cy="238760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3733800" y="2400300"/>
                <a:ext cx="3556000" cy="179070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Rectangle 18"/>
              <p:cNvSpPr/>
              <p:nvPr/>
            </p:nvSpPr>
            <p:spPr bwMode="auto">
              <a:xfrm>
                <a:off x="3289300" y="3581400"/>
                <a:ext cx="1270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4279900" y="4648200"/>
                <a:ext cx="1270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45000" y="3340100"/>
                <a:ext cx="5842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5295900" y="1981200"/>
                <a:ext cx="1447800" cy="1524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81000" y="1824335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bg1"/>
                  </a:solidFill>
                </a:rPr>
                <a:t>F</a:t>
              </a:r>
              <a:r>
                <a:rPr lang="en-US" sz="2800" baseline="-25000" dirty="0" err="1" smtClean="0">
                  <a:solidFill>
                    <a:schemeClr val="bg1"/>
                  </a:solidFill>
                </a:rPr>
                <a:t>HI_vol</a:t>
              </a:r>
              <a:endParaRPr lang="en-US" sz="28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Oval 6"/>
          <p:cNvSpPr/>
          <p:nvPr/>
        </p:nvSpPr>
        <p:spPr bwMode="auto">
          <a:xfrm rot="1218231">
            <a:off x="2752056" y="2051698"/>
            <a:ext cx="406400" cy="2071301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86000" y="3213100"/>
            <a:ext cx="457200" cy="9287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20319665">
            <a:off x="3909108" y="1568365"/>
            <a:ext cx="1219200" cy="355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20176342">
            <a:off x="3229495" y="1954091"/>
            <a:ext cx="749300" cy="30201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451100" y="1333500"/>
            <a:ext cx="14478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286000" y="4203700"/>
            <a:ext cx="165100" cy="1600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813300" y="1358900"/>
            <a:ext cx="457200" cy="3765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756400" y="1270000"/>
            <a:ext cx="393700" cy="1397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83200" y="1295400"/>
            <a:ext cx="1473200" cy="228600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86000" y="914400"/>
            <a:ext cx="172189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374110" y="4330700"/>
            <a:ext cx="225529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917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0-03-31 at 7.21.3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9" y="1219200"/>
            <a:ext cx="5964989" cy="5573843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0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Near-term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: Pathfinder science goals  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3D power spectrum in 21cm line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17526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DBD64"/>
                </a:solidFill>
              </a:rPr>
              <a:t>z =12, f(HI) ~ 0.9</a:t>
            </a:r>
            <a:endParaRPr lang="en-US" dirty="0">
              <a:solidFill>
                <a:srgbClr val="BDBD6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48576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dirty="0" smtClean="0"/>
              <a:t>=6, f(HI) ~ 0.02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6392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Barkana</a:t>
            </a:r>
            <a:r>
              <a:rPr lang="en-US" dirty="0" smtClean="0">
                <a:solidFill>
                  <a:schemeClr val="tx2"/>
                </a:solidFill>
              </a:rPr>
              <a:t> 2009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H="1">
            <a:off x="3276599" y="2427158"/>
            <a:ext cx="533400" cy="381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19399" y="1719272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characteristic bubble scale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2934097" y="3836460"/>
            <a:ext cx="380206" cy="158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965700" y="140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3’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2819400" y="1397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30’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4343400" y="32766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z = 8, f(HI) ~ 0.5 ‘</a:t>
            </a:r>
            <a:r>
              <a:rPr lang="en-US" dirty="0" err="1" smtClean="0">
                <a:solidFill>
                  <a:srgbClr val="800000"/>
                </a:solidFill>
              </a:rPr>
              <a:t>fiducial</a:t>
            </a:r>
            <a:r>
              <a:rPr lang="en-US" dirty="0" smtClean="0">
                <a:solidFill>
                  <a:srgbClr val="800000"/>
                </a:solidFill>
              </a:rPr>
              <a:t>’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807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" y="0"/>
            <a:ext cx="3124199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Challenge: array spectral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sidelobes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Synthesized beam (PSF) is chromatic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mooth spectral  fitting over MHz bands does not remove 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  <a:sym typeface="Symbol" charset="2"/>
              </a:rPr>
              <a:t>far-out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+mj-lt"/>
                <a:sym typeface="Symbol" charset="2"/>
              </a:rPr>
              <a:t>sidelobes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of bright sources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  <a:latin typeface="+mj-lt"/>
              </a:rPr>
              <a:t>Bright source subtraction requires better than 0.2% antenna calibration to reach thermal noise each day  (</a:t>
            </a:r>
            <a:r>
              <a:rPr lang="en-US" dirty="0" err="1">
                <a:solidFill>
                  <a:schemeClr val="accent3"/>
                </a:solidFill>
                <a:latin typeface="+mj-lt"/>
              </a:rPr>
              <a:t>Datta</a:t>
            </a:r>
            <a:r>
              <a:rPr lang="en-US" dirty="0">
                <a:solidFill>
                  <a:schemeClr val="accent3"/>
                </a:solidFill>
                <a:latin typeface="+mj-lt"/>
              </a:rPr>
              <a:t> ea. 2010</a:t>
            </a:r>
            <a:r>
              <a:rPr lang="en-US" dirty="0" smtClean="0">
                <a:solidFill>
                  <a:schemeClr val="accent3"/>
                </a:solidFill>
                <a:latin typeface="+mj-lt"/>
              </a:rPr>
              <a:t>)</a:t>
            </a:r>
            <a:endParaRPr lang="en-US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200400" y="76200"/>
            <a:ext cx="5943600" cy="6096000"/>
            <a:chOff x="838200" y="1524000"/>
            <a:chExt cx="7366000" cy="5334000"/>
          </a:xfrm>
        </p:grpSpPr>
        <p:pic>
          <p:nvPicPr>
            <p:cNvPr id="29706" name="Picture 7" descr="1MHZ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073400" y="-711200"/>
              <a:ext cx="2895600" cy="73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7" name="Picture 8" descr="5MHZ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225800" y="1879600"/>
              <a:ext cx="2590800" cy="73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8" name="Text Box 9"/>
            <p:cNvSpPr txBox="1">
              <a:spLocks noChangeArrowheads="1"/>
            </p:cNvSpPr>
            <p:nvPr/>
          </p:nvSpPr>
          <p:spPr bwMode="auto">
            <a:xfrm>
              <a:off x="1924987" y="1698126"/>
              <a:ext cx="3124201" cy="754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1MHz separation</a:t>
              </a:r>
            </a:p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R </a:t>
              </a:r>
              <a:r>
                <a:rPr lang="en-US" dirty="0">
                  <a:solidFill>
                    <a:schemeClr val="bg1"/>
                  </a:solidFill>
                </a:rPr>
                <a:t>~ </a:t>
              </a:r>
              <a:r>
                <a:rPr lang="en-US" dirty="0" smtClean="0">
                  <a:solidFill>
                    <a:schemeClr val="bg1"/>
                  </a:solidFill>
                </a:rPr>
                <a:t>17cMpc</a:t>
              </a:r>
              <a:endParaRPr lang="en-US" dirty="0"/>
            </a:p>
          </p:txBody>
        </p:sp>
        <p:sp>
          <p:nvSpPr>
            <p:cNvPr id="29709" name="Text Box 10"/>
            <p:cNvSpPr txBox="1">
              <a:spLocks noChangeArrowheads="1"/>
            </p:cNvSpPr>
            <p:nvPr/>
          </p:nvSpPr>
          <p:spPr bwMode="auto">
            <a:xfrm>
              <a:off x="2057400" y="4495800"/>
              <a:ext cx="3886199" cy="35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5MHz separation</a:t>
              </a:r>
              <a:endParaRPr lang="en-US"/>
            </a:p>
          </p:txBody>
        </p:sp>
        <p:sp>
          <p:nvSpPr>
            <p:cNvPr id="29710" name="Line 11"/>
            <p:cNvSpPr>
              <a:spLocks noChangeShapeType="1"/>
            </p:cNvSpPr>
            <p:nvPr/>
          </p:nvSpPr>
          <p:spPr bwMode="auto">
            <a:xfrm>
              <a:off x="2057400" y="3276600"/>
              <a:ext cx="533400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1" name="Text Box 12"/>
            <p:cNvSpPr txBox="1">
              <a:spLocks noChangeArrowheads="1"/>
            </p:cNvSpPr>
            <p:nvPr/>
          </p:nvSpPr>
          <p:spPr bwMode="auto">
            <a:xfrm>
              <a:off x="3902855" y="2857346"/>
              <a:ext cx="1524001" cy="35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10</a:t>
              </a:r>
              <a:r>
                <a:rPr lang="en-US" baseline="30000">
                  <a:solidFill>
                    <a:schemeClr val="bg1"/>
                  </a:solidFill>
                </a:rPr>
                <a:t>o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002762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990600"/>
            <a:ext cx="365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</a:t>
            </a:r>
            <a:r>
              <a:rPr lang="en-US" dirty="0">
                <a:solidFill>
                  <a:srgbClr val="EC00FF"/>
                </a:solidFill>
              </a:rPr>
              <a:t> </a:t>
            </a:r>
            <a:r>
              <a:rPr lang="en-US" dirty="0" smtClean="0">
                <a:solidFill>
                  <a:srgbClr val="EC00FF"/>
                </a:solidFill>
              </a:rPr>
              <a:t>by residual e-, photon, and </a:t>
            </a:r>
            <a:r>
              <a:rPr lang="en-US" dirty="0">
                <a:solidFill>
                  <a:srgbClr val="EC00FF"/>
                </a:solidFill>
              </a:rPr>
              <a:t>gas </a:t>
            </a:r>
            <a:r>
              <a:rPr lang="en-US" dirty="0" smtClean="0">
                <a:solidFill>
                  <a:srgbClr val="EC00FF"/>
                </a:solidFill>
              </a:rPr>
              <a:t>collisions. No signal.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 cools as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≈ (</a:t>
            </a:r>
            <a:r>
              <a:rPr lang="en-US" dirty="0">
                <a:solidFill>
                  <a:srgbClr val="FFFF00"/>
                </a:solidFill>
              </a:rPr>
              <a:t>1+z)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vs. T</a:t>
            </a:r>
            <a:r>
              <a:rPr lang="en-US" baseline="-25000" dirty="0" smtClean="0">
                <a:solidFill>
                  <a:srgbClr val="FFFF00"/>
                </a:solidFill>
              </a:rPr>
              <a:t>CMB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≈ </a:t>
            </a:r>
            <a:r>
              <a:rPr lang="en-US" dirty="0">
                <a:solidFill>
                  <a:srgbClr val="FFFF00"/>
                </a:solidFill>
              </a:rPr>
              <a:t>(1 + z</a:t>
            </a:r>
            <a:r>
              <a:rPr lang="en-US" dirty="0" smtClean="0">
                <a:solidFill>
                  <a:srgbClr val="FFFF00"/>
                </a:solidFill>
              </a:rPr>
              <a:t>), but T</a:t>
            </a:r>
            <a:r>
              <a:rPr lang="en-US" baseline="-25000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= T</a:t>
            </a:r>
            <a:r>
              <a:rPr lang="en-US" baseline="-25000" dirty="0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via collisions =&gt; absorption, until density drops and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T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CMB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A5A1A"/>
                </a:solidFill>
              </a:rPr>
              <a:t> z</a:t>
            </a:r>
            <a:r>
              <a:rPr lang="en-US" dirty="0">
                <a:solidFill>
                  <a:srgbClr val="EA5A1A"/>
                </a:solidFill>
              </a:rPr>
              <a:t>∼20 to </a:t>
            </a:r>
            <a:r>
              <a:rPr lang="en-US" dirty="0" smtClean="0">
                <a:solidFill>
                  <a:srgbClr val="EA5A1A"/>
                </a:solidFill>
              </a:rPr>
              <a:t>30: first stars =&gt; Lyα photons couples </a:t>
            </a:r>
            <a:r>
              <a:rPr lang="en-US" dirty="0">
                <a:solidFill>
                  <a:srgbClr val="EA5A1A"/>
                </a:solidFill>
              </a:rPr>
              <a:t>T</a:t>
            </a:r>
            <a:r>
              <a:rPr lang="en-US" baseline="-25000" dirty="0">
                <a:solidFill>
                  <a:srgbClr val="EA5A1A"/>
                </a:solidFill>
              </a:rPr>
              <a:t>K</a:t>
            </a:r>
            <a:r>
              <a:rPr lang="en-US" dirty="0">
                <a:solidFill>
                  <a:srgbClr val="EA5A1A"/>
                </a:solidFill>
              </a:rPr>
              <a:t> and </a:t>
            </a:r>
            <a:r>
              <a:rPr lang="en-US" dirty="0" smtClean="0">
                <a:solidFill>
                  <a:srgbClr val="EA5A1A"/>
                </a:solidFill>
              </a:rPr>
              <a:t>T</a:t>
            </a:r>
            <a:r>
              <a:rPr lang="en-US" baseline="-25000" dirty="0" smtClean="0">
                <a:solidFill>
                  <a:srgbClr val="EA5A1A"/>
                </a:solidFill>
              </a:rPr>
              <a:t>S</a:t>
            </a:r>
            <a:r>
              <a:rPr lang="en-US" dirty="0">
                <a:solidFill>
                  <a:srgbClr val="EA5A1A"/>
                </a:solidFill>
              </a:rPr>
              <a:t> </a:t>
            </a:r>
            <a:r>
              <a:rPr lang="en-US" dirty="0" smtClean="0">
                <a:solidFill>
                  <a:srgbClr val="EA5A1A"/>
                </a:solidFill>
              </a:rPr>
              <a:t>=&gt; </a:t>
            </a:r>
            <a:r>
              <a:rPr lang="en-US" dirty="0">
                <a:solidFill>
                  <a:srgbClr val="EA5A1A"/>
                </a:solidFill>
              </a:rPr>
              <a:t>21-cm absorption </a:t>
            </a:r>
            <a:endParaRPr lang="en-US" dirty="0" smtClean="0">
              <a:solidFill>
                <a:srgbClr val="EA5A1A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20: IGM warmed </a:t>
            </a:r>
            <a:r>
              <a:rPr lang="en-US" dirty="0">
                <a:solidFill>
                  <a:srgbClr val="43FF0D"/>
                </a:solidFill>
              </a:rPr>
              <a:t>by hard X </a:t>
            </a:r>
            <a:r>
              <a:rPr lang="en-US" dirty="0" smtClean="0">
                <a:solidFill>
                  <a:srgbClr val="43FF0D"/>
                </a:solidFill>
              </a:rPr>
              <a:t>rays =&gt;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&gt; T</a:t>
            </a:r>
            <a:r>
              <a:rPr lang="en-US" baseline="-25000" dirty="0" smtClean="0">
                <a:solidFill>
                  <a:srgbClr val="43FF0D"/>
                </a:solidFill>
              </a:rPr>
              <a:t>CMB</a:t>
            </a:r>
            <a:r>
              <a:rPr lang="en-US" dirty="0" smtClean="0">
                <a:solidFill>
                  <a:srgbClr val="43FF0D"/>
                </a:solidFill>
              </a:rPr>
              <a:t>. T</a:t>
            </a:r>
            <a:r>
              <a:rPr lang="en-US" baseline="-25000" dirty="0" smtClean="0">
                <a:solidFill>
                  <a:srgbClr val="43FF0D"/>
                </a:solidFill>
              </a:rPr>
              <a:t>S</a:t>
            </a:r>
            <a:r>
              <a:rPr lang="en-US" dirty="0" smtClean="0">
                <a:solidFill>
                  <a:srgbClr val="43FF0D"/>
                </a:solidFill>
              </a:rPr>
              <a:t> coupled to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by </a:t>
            </a:r>
            <a:r>
              <a:rPr lang="en-US" dirty="0" err="1" smtClean="0">
                <a:solidFill>
                  <a:srgbClr val="43FF0D"/>
                </a:solidFill>
              </a:rPr>
              <a:t>Lya</a:t>
            </a:r>
            <a:r>
              <a:rPr lang="en-US" dirty="0" smtClean="0">
                <a:solidFill>
                  <a:srgbClr val="43FF0D"/>
                </a:solidFill>
              </a:rPr>
              <a:t>.  </a:t>
            </a:r>
            <a:r>
              <a:rPr lang="en-US" dirty="0" err="1" smtClean="0">
                <a:solidFill>
                  <a:srgbClr val="43FF0D"/>
                </a:solidFill>
              </a:rPr>
              <a:t>Reionization</a:t>
            </a:r>
            <a:r>
              <a:rPr lang="en-US" dirty="0" smtClean="0">
                <a:solidFill>
                  <a:srgbClr val="43FF0D"/>
                </a:solidFill>
              </a:rPr>
              <a:t> is proceeding =&gt; bubble dominated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7DBAF9"/>
                </a:solidFill>
              </a:rPr>
              <a:t> IGM </a:t>
            </a:r>
            <a:r>
              <a:rPr lang="en-US" dirty="0" err="1" smtClean="0">
                <a:solidFill>
                  <a:srgbClr val="7DBAF9"/>
                </a:solidFill>
              </a:rPr>
              <a:t>reionized</a:t>
            </a:r>
            <a:endParaRPr lang="en-US" dirty="0">
              <a:solidFill>
                <a:srgbClr val="7DBAF9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416002"/>
              </p:ext>
            </p:extLst>
          </p:nvPr>
        </p:nvGraphicFramePr>
        <p:xfrm>
          <a:off x="5218113" y="76200"/>
          <a:ext cx="384968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3" imgW="2057400" imgH="431800" progId="Equation.3">
                  <p:embed/>
                </p:oleObj>
              </mc:Choice>
              <mc:Fallback>
                <p:oleObj name="Equation" r:id="rId3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13" y="76200"/>
                        <a:ext cx="3849687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0" y="120658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159603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 21cm </a:t>
            </a:r>
            <a:r>
              <a:rPr lang="en-US" sz="24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of neutral IGM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‘Richest cosmological data set’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24192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43095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4954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9100" y="579749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First stars</a:t>
            </a:r>
            <a:endParaRPr lang="en-US" sz="18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2971800" y="5797490"/>
            <a:ext cx="457200" cy="127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28600" y="64578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Pritchard &amp; Loeb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87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7" name="Picture 6" descr="Screen Shot 2013-10-24 at 4.27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9353"/>
            <a:ext cx="5410199" cy="43626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676507"/>
            <a:ext cx="8153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HERA 568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Explore end of ‘dark ages’ (z ~ 15 to 20)</a:t>
            </a:r>
          </a:p>
        </p:txBody>
      </p:sp>
    </p:spTree>
    <p:extLst>
      <p:ext uri="{BB962C8B-B14F-4D97-AF65-F5344CB8AC3E}">
        <p14:creationId xmlns:p14="http://schemas.microsoft.com/office/powerpoint/2010/main" val="1457995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1" name="ifrit_REI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0700" y="1143000"/>
            <a:ext cx="5626100" cy="44196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2058192" y="3275809"/>
            <a:ext cx="228600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200400" y="289560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10cMpc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10668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F(HI) from </a:t>
            </a:r>
            <a:r>
              <a:rPr lang="en-US" dirty="0" err="1" smtClean="0"/>
              <a:t>z</a:t>
            </a:r>
            <a:r>
              <a:rPr lang="en-US" dirty="0" smtClean="0"/>
              <a:t>=20 to 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387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 of the evolution of the IGM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900" y="1511856"/>
            <a:ext cx="29083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Dark Ages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Isolated bubbles (slow)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Percolation (bubble overlap, fast): ‘cosmic phase transition’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3000" y="5715000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en-US" sz="1800" dirty="0" err="1">
                <a:solidFill>
                  <a:schemeClr val="bg1"/>
                </a:solidFill>
              </a:rPr>
              <a:t>Gnedin</a:t>
            </a:r>
            <a:r>
              <a:rPr lang="en-US" sz="1800" dirty="0">
                <a:solidFill>
                  <a:schemeClr val="bg1"/>
                </a:solidFill>
              </a:rPr>
              <a:t> &amp; Fan 2006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97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018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Evolution of the IGM neutral fraction: Robertson ea. 2013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1000" y="685800"/>
            <a:ext cx="7086600" cy="5665186"/>
            <a:chOff x="381000" y="685800"/>
            <a:chExt cx="7086600" cy="5665186"/>
          </a:xfrm>
        </p:grpSpPr>
        <p:grpSp>
          <p:nvGrpSpPr>
            <p:cNvPr id="23" name="Group 22"/>
            <p:cNvGrpSpPr/>
            <p:nvPr/>
          </p:nvGrpSpPr>
          <p:grpSpPr>
            <a:xfrm>
              <a:off x="1447800" y="685800"/>
              <a:ext cx="6019800" cy="5665186"/>
              <a:chOff x="1447800" y="685800"/>
              <a:chExt cx="6019800" cy="5665186"/>
            </a:xfrm>
          </p:grpSpPr>
          <p:pic>
            <p:nvPicPr>
              <p:cNvPr id="3" name="Picture 2" descr="Screen Shot 2013-10-19 at 7.22.58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800" y="685800"/>
                <a:ext cx="6019800" cy="5665186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 bwMode="auto">
              <a:xfrm flipV="1">
                <a:off x="2413000" y="1803400"/>
                <a:ext cx="4724400" cy="238760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3733800" y="2400300"/>
                <a:ext cx="3556000" cy="179070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Rectangle 18"/>
              <p:cNvSpPr/>
              <p:nvPr/>
            </p:nvSpPr>
            <p:spPr bwMode="auto">
              <a:xfrm>
                <a:off x="3289300" y="3581400"/>
                <a:ext cx="1270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4279900" y="4648200"/>
                <a:ext cx="1270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45000" y="3340100"/>
                <a:ext cx="5842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5295900" y="1981200"/>
                <a:ext cx="1447800" cy="1524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81000" y="1824335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bg1"/>
                  </a:solidFill>
                </a:rPr>
                <a:t>F</a:t>
              </a:r>
              <a:r>
                <a:rPr lang="en-US" sz="2800" baseline="-25000" dirty="0" err="1" smtClean="0">
                  <a:solidFill>
                    <a:schemeClr val="bg1"/>
                  </a:solidFill>
                </a:rPr>
                <a:t>HI_vol</a:t>
              </a:r>
              <a:endParaRPr lang="en-US" sz="28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19400" y="5421868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F5BEC"/>
                </a:solidFill>
              </a:rPr>
              <a:t>Gunn-Peterson</a:t>
            </a:r>
            <a:endParaRPr lang="en-US" sz="1800" dirty="0">
              <a:solidFill>
                <a:srgbClr val="0F5BE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33922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40090"/>
                </a:solidFill>
              </a:rPr>
              <a:t>Quasar Near-zones</a:t>
            </a:r>
            <a:endParaRPr lang="en-US" sz="1800" dirty="0">
              <a:solidFill>
                <a:srgbClr val="F4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28310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Lya</a:t>
            </a:r>
            <a:r>
              <a:rPr lang="en-US" sz="1800" dirty="0" smtClean="0">
                <a:solidFill>
                  <a:srgbClr val="FF0000"/>
                </a:solidFill>
              </a:rPr>
              <a:t>-galaxies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 rot="1218231">
            <a:off x="2752056" y="2051698"/>
            <a:ext cx="406400" cy="2071301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86000" y="3200400"/>
            <a:ext cx="457200" cy="9287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20319665">
            <a:off x="3909108" y="1568365"/>
            <a:ext cx="1219200" cy="355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20176342">
            <a:off x="3229495" y="1954091"/>
            <a:ext cx="749300" cy="30201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451100" y="1333500"/>
            <a:ext cx="14478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286000" y="4203700"/>
            <a:ext cx="165100" cy="1600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813300" y="1358900"/>
            <a:ext cx="457200" cy="3765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756400" y="1270000"/>
            <a:ext cx="393700" cy="1397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83200" y="1295400"/>
            <a:ext cx="1473200" cy="228600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98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650" name="Picture 2" descr="GPschema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1613" y="995363"/>
            <a:ext cx="5887587" cy="502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867400" y="6262687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Barkana and Loeb 2001</a:t>
            </a:r>
            <a:endParaRPr lang="en-US" sz="18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53587" y="238780"/>
            <a:ext cx="7752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Effect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(Gunn + Peterson 1963)</a:t>
            </a:r>
            <a:endParaRPr lang="en-US" sz="2800" b="1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3789813" y="3219449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475613" y="2914649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z</a:t>
            </a:r>
          </a:p>
        </p:txBody>
      </p:sp>
      <p:pic>
        <p:nvPicPr>
          <p:cNvPr id="7" name="Picture 2" descr="j1148-3c-onl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981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rot="5400000">
            <a:off x="1447800" y="2641599"/>
            <a:ext cx="609600" cy="457200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676400" y="2190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z=6.4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3613" y="2209739"/>
            <a:ext cx="990600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quasar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44958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SDSS high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quasars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9013" y="4626114"/>
            <a:ext cx="2819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r>
              <a:rPr lang="en-US" dirty="0" smtClean="0"/>
              <a:t> resonant scattering by neutral IGM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37413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ionized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09213" y="13524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0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295400"/>
            <a:ext cx="5080653" cy="437089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8600" y="1524000"/>
            <a:ext cx="3810000" cy="309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resonant scattering by neutral gas in IGM clouds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Linear density </a:t>
            </a:r>
            <a:r>
              <a:rPr lang="en-US" sz="2400" dirty="0" err="1" smtClean="0">
                <a:solidFill>
                  <a:schemeClr val="bg1"/>
                </a:solidFill>
              </a:rPr>
              <a:t>inhomogeneities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smtClean="0">
                <a:solidFill>
                  <a:schemeClr val="bg1"/>
                </a:solidFill>
              </a:rPr>
              <a:t>~ 10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N(HI)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13</a:t>
            </a:r>
            <a:r>
              <a:rPr lang="en-US" sz="2400" dirty="0" smtClean="0">
                <a:solidFill>
                  <a:schemeClr val="bg1"/>
                </a:solidFill>
              </a:rPr>
              <a:t> – 10</a:t>
            </a:r>
            <a:r>
              <a:rPr lang="en-US" sz="2400" baseline="30000" dirty="0" smtClean="0">
                <a:solidFill>
                  <a:schemeClr val="bg1"/>
                </a:solidFill>
              </a:rPr>
              <a:t>15</a:t>
            </a:r>
            <a:r>
              <a:rPr lang="en-US" sz="2400" dirty="0" smtClean="0">
                <a:solidFill>
                  <a:schemeClr val="bg1"/>
                </a:solidFill>
              </a:rPr>
              <a:t> cm</a:t>
            </a:r>
            <a:r>
              <a:rPr lang="en-US" sz="2400" baseline="30000" dirty="0" smtClean="0">
                <a:solidFill>
                  <a:schemeClr val="bg1"/>
                </a:solidFill>
              </a:rPr>
              <a:t>-2   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F(HI) ~ 10</a:t>
            </a:r>
            <a:r>
              <a:rPr lang="en-US" sz="2400" baseline="30000" dirty="0" smtClean="0">
                <a:solidFill>
                  <a:schemeClr val="bg1"/>
                </a:solidFill>
              </a:rPr>
              <a:t>-5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1880226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4284097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12207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Neutral IGM after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forest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9801</TotalTime>
  <Words>3318</Words>
  <Application>Microsoft Macintosh PowerPoint</Application>
  <PresentationFormat>On-screen Show (4:3)</PresentationFormat>
  <Paragraphs>488</Paragraphs>
  <Slides>58</Slides>
  <Notes>29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Hydrogen Epoch of Reionization Array</vt:lpstr>
      <vt:lpstr>PowerPoint Presentation</vt:lpstr>
      <vt:lpstr>PowerPoint Presentation</vt:lpstr>
      <vt:lpstr>PowerPoint Presentation</vt:lpstr>
      <vt:lpstr>PowerPoint Presentation</vt:lpstr>
      <vt:lpstr>HERA Cost &amp;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350</cp:revision>
  <cp:lastPrinted>2013-11-13T14:50:24Z</cp:lastPrinted>
  <dcterms:created xsi:type="dcterms:W3CDTF">2012-06-06T07:20:10Z</dcterms:created>
  <dcterms:modified xsi:type="dcterms:W3CDTF">2013-11-26T18:33:51Z</dcterms:modified>
</cp:coreProperties>
</file>