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09D8-E2FC-0548-BF85-9FA815D5106F}" type="datetimeFigureOut">
              <a:rPr lang="en-US" smtClean="0"/>
              <a:pPr/>
              <a:t>10/12/10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0-10-10 at 1.18.06 PM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61421" y="114091"/>
            <a:ext cx="6314968" cy="6580550"/>
          </a:xfrm>
          <a:prstGeom prst="rect">
            <a:avLst/>
          </a:prstGeom>
        </p:spPr>
      </p:pic>
      <p:pic>
        <p:nvPicPr>
          <p:cNvPr id="5" name="Picture 4" descr="Screen shot 2010-10-10 at 12.49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5525" y="-705237"/>
            <a:ext cx="2589085" cy="417217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834530" y="1331531"/>
            <a:ext cx="1417914" cy="246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27852" y="2638403"/>
            <a:ext cx="30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1 hour, 6MHz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18’ resolution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DNR ~ 5000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Weakest </a:t>
            </a:r>
            <a:r>
              <a:rPr lang="en-US" sz="2400" dirty="0" err="1" smtClean="0"/>
              <a:t>src</a:t>
            </a:r>
            <a:r>
              <a:rPr lang="en-US" sz="2400" dirty="0" smtClean="0"/>
              <a:t> ~ 10 </a:t>
            </a:r>
            <a:r>
              <a:rPr lang="en-US" sz="2400" dirty="0" err="1" smtClean="0"/>
              <a:t>Jy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71649" y="1602769"/>
            <a:ext cx="134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CygX</a:t>
            </a:r>
            <a:r>
              <a:rPr lang="en-US" b="1" dirty="0" smtClean="0"/>
              <a:t> G78.2+2.1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9569" y="1557905"/>
            <a:ext cx="134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Cygnus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2530" y="4204454"/>
            <a:ext cx="180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Galactic plane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575600" y="4093224"/>
            <a:ext cx="678133" cy="1728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59124" y="1331531"/>
            <a:ext cx="875406" cy="595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0-10-10 at 1.47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23" y="4188940"/>
            <a:ext cx="2581382" cy="24841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85279" y="4635896"/>
            <a:ext cx="382220" cy="49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67499" y="4795976"/>
            <a:ext cx="1308890" cy="246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4437" y="123290"/>
            <a:ext cx="3637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PAPER GB32 at 150MHz AIPS reduction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8889" y="4241906"/>
            <a:ext cx="130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W51 G49.2-0.7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shot 2010-10-12 at 9.07.0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49" y="12700"/>
            <a:ext cx="6517678" cy="6858000"/>
          </a:xfrm>
          <a:prstGeom prst="rect">
            <a:avLst/>
          </a:prstGeom>
        </p:spPr>
      </p:pic>
      <p:pic>
        <p:nvPicPr>
          <p:cNvPr id="5" name="Picture 4" descr="Screen shot 2010-10-10 at 12.49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5525" y="-705237"/>
            <a:ext cx="2589085" cy="417217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3908510" y="1394661"/>
            <a:ext cx="1356264" cy="3964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12802" y="2638403"/>
            <a:ext cx="30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1 hour,</a:t>
            </a:r>
            <a:r>
              <a:rPr lang="en-US" sz="2400" dirty="0" smtClean="0"/>
              <a:t> 12MHz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18’ resolution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DNR ~</a:t>
            </a:r>
            <a:r>
              <a:rPr lang="en-US" sz="2400" dirty="0" smtClean="0"/>
              <a:t> </a:t>
            </a:r>
            <a:r>
              <a:rPr lang="en-US" sz="2400" dirty="0" smtClean="0"/>
              <a:t>65</a:t>
            </a:r>
            <a:r>
              <a:rPr lang="en-US" sz="2400" dirty="0" smtClean="0"/>
              <a:t>00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Weakest </a:t>
            </a:r>
            <a:r>
              <a:rPr lang="en-US" sz="2400" dirty="0" err="1" smtClean="0"/>
              <a:t>src</a:t>
            </a:r>
            <a:r>
              <a:rPr lang="en-US" sz="2400" dirty="0" smtClean="0"/>
              <a:t> ~</a:t>
            </a:r>
            <a:r>
              <a:rPr lang="en-US" sz="2400" dirty="0" smtClean="0"/>
              <a:t> 7 </a:t>
            </a:r>
            <a:r>
              <a:rPr lang="en-US" sz="2400" dirty="0" err="1" smtClean="0"/>
              <a:t>Jy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71649" y="1602769"/>
            <a:ext cx="134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CygX</a:t>
            </a:r>
            <a:r>
              <a:rPr lang="en-US" b="1" dirty="0" smtClean="0"/>
              <a:t> G78.2+2.1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9569" y="1557905"/>
            <a:ext cx="134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Cygnus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2530" y="4204454"/>
            <a:ext cx="180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Galactic plane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575600" y="4093224"/>
            <a:ext cx="678133" cy="1728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33104" y="1493292"/>
            <a:ext cx="875406" cy="595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0-10-10 at 1.47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463" y="4275243"/>
            <a:ext cx="2581382" cy="24841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83919" y="4845489"/>
            <a:ext cx="382220" cy="49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 flipV="1">
            <a:off x="5166139" y="5042556"/>
            <a:ext cx="1210250" cy="49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8537" y="-79910"/>
            <a:ext cx="3637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PAPER GB32 at 150MHz AIPS reduction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8889" y="4241906"/>
            <a:ext cx="130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W51 G49.2-0.7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0-10 at 12.48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99" y="3479800"/>
            <a:ext cx="6896101" cy="3216497"/>
          </a:xfrm>
          <a:prstGeom prst="rect">
            <a:avLst/>
          </a:prstGeom>
        </p:spPr>
      </p:pic>
      <p:pic>
        <p:nvPicPr>
          <p:cNvPr id="5" name="Picture 4" descr="Screen shot 2010-10-10 at 12.48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99" y="88900"/>
            <a:ext cx="6845675" cy="313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23322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Amplitude ~  +/- 1%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4170966"/>
            <a:ext cx="262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Phases ~  +/- few deg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88900"/>
            <a:ext cx="233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AIPS standard </a:t>
            </a:r>
            <a:r>
              <a:rPr lang="en-US" sz="2400" dirty="0" err="1" smtClean="0"/>
              <a:t>selfcal</a:t>
            </a:r>
            <a:r>
              <a:rPr lang="en-US" sz="2400" dirty="0" smtClean="0"/>
              <a:t>, imaging, editing:  System is stable over 1hr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10-10 at 1.39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75322" y="0"/>
            <a:ext cx="47933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254" y="0"/>
            <a:ext cx="742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Interference in GB: looks manageable (for now)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0-10 at 1.34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106" y="83790"/>
            <a:ext cx="5556882" cy="5020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610" y="147948"/>
            <a:ext cx="309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Difficulties with ‘standard packages’: violation of (most) tenets of SIRAII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380" y="1579966"/>
            <a:ext cx="40344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Octave bandwidth: spectral synthesis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Full-sky imaging: 3D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Visibilities dominated by </a:t>
            </a:r>
            <a:r>
              <a:rPr lang="en-US" sz="2000" dirty="0" err="1" smtClean="0"/>
              <a:t>Cyg</a:t>
            </a:r>
            <a:r>
              <a:rPr lang="en-US" sz="2000" dirty="0" smtClean="0"/>
              <a:t> + </a:t>
            </a:r>
            <a:r>
              <a:rPr lang="en-US" sz="2000" dirty="0" err="1" smtClean="0"/>
              <a:t>Cas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Transit instrument =&gt; continuous primary beam correction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Currently resorting to ‘snapshot’ imaging in time and frequency (bookkeeping nightmare, and strictly linear gain!)</a:t>
            </a:r>
          </a:p>
          <a:p>
            <a:pPr>
              <a:buFont typeface="Symbol" charset="2"/>
              <a:buChar char=""/>
            </a:pPr>
            <a:r>
              <a:rPr lang="en-US" sz="2000" dirty="0" smtClean="0"/>
              <a:t> Need optimized pipeline</a:t>
            </a:r>
            <a:r>
              <a:rPr lang="en-US" sz="2000" dirty="0" smtClean="0"/>
              <a:t> with PB correction vs. time [</a:t>
            </a:r>
            <a:r>
              <a:rPr lang="en-US" sz="2000" dirty="0" smtClean="0"/>
              <a:t>but perhaps not for PS analysis, where bright source removal is paramount]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957" y="234251"/>
            <a:ext cx="727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PAPER and HERA: A2010 </a:t>
            </a:r>
          </a:p>
          <a:p>
            <a:pPr algn="ctr"/>
            <a:r>
              <a:rPr lang="en-US" sz="2800" dirty="0" smtClean="0"/>
              <a:t>a staged approach to </a:t>
            </a:r>
            <a:r>
              <a:rPr lang="en-US" sz="2800" dirty="0" err="1" smtClean="0"/>
              <a:t>reionization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0565" y="1368518"/>
            <a:ext cx="870013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HERA-I: detect the </a:t>
            </a:r>
            <a:r>
              <a:rPr lang="en-US" dirty="0" err="1" smtClean="0"/>
              <a:t>reionization</a:t>
            </a:r>
            <a:r>
              <a:rPr lang="en-US" dirty="0" smtClean="0"/>
              <a:t> signal and measure a few of its most general properties, such as the power spectrum, over a limited range of spatial scales and cosmic </a:t>
            </a:r>
            <a:r>
              <a:rPr lang="en-US" dirty="0" err="1" smtClean="0"/>
              <a:t>redshifts</a:t>
            </a:r>
            <a:r>
              <a:rPr lang="en-US" dirty="0" smtClean="0"/>
              <a:t>. </a:t>
            </a:r>
            <a:r>
              <a:rPr lang="en-US" b="1" dirty="0" smtClean="0"/>
              <a:t>The HERA-I program is currently being actively pursued in the United States, spearheaded by Murchison </a:t>
            </a:r>
            <a:r>
              <a:rPr lang="en-US" b="1" dirty="0" err="1" smtClean="0"/>
              <a:t>Widefield</a:t>
            </a:r>
            <a:r>
              <a:rPr lang="en-US" b="1" dirty="0" smtClean="0"/>
              <a:t> Array (MWA) and Precision Array to Probe the Epoch of </a:t>
            </a:r>
            <a:r>
              <a:rPr lang="en-US" b="1" dirty="0" err="1" smtClean="0"/>
              <a:t>Reionization</a:t>
            </a:r>
            <a:r>
              <a:rPr lang="en-US" b="1" dirty="0" smtClean="0"/>
              <a:t> (PAPER), which are testing alternative approaches.</a:t>
            </a:r>
          </a:p>
          <a:p>
            <a:endParaRPr lang="en-US" dirty="0" smtClean="0"/>
          </a:p>
          <a:p>
            <a:r>
              <a:rPr lang="en-US" dirty="0" smtClean="0"/>
              <a:t>HERA-II: aims at detailed characterization of the power spectrum of the fluctuations and other statistical measures of the signal. The HERA-II experiment will require approximately a factor of 10 increase in the collecting area (to about 0.1 square km)</a:t>
            </a:r>
          </a:p>
          <a:p>
            <a:r>
              <a:rPr lang="en-US" b="1" dirty="0" smtClean="0"/>
              <a:t>=&gt; mid-decade design decision, informed by path-finders.</a:t>
            </a:r>
          </a:p>
          <a:p>
            <a:endParaRPr lang="en-US" dirty="0" smtClean="0"/>
          </a:p>
          <a:p>
            <a:r>
              <a:rPr lang="en-US" dirty="0" smtClean="0"/>
              <a:t>HERA-III: stage aims at direct imaging of neutral hydrogen during the </a:t>
            </a:r>
            <a:r>
              <a:rPr lang="en-US" dirty="0" err="1" smtClean="0"/>
              <a:t>reionization</a:t>
            </a:r>
            <a:r>
              <a:rPr lang="en-US" dirty="0" smtClean="0"/>
              <a:t> epoch. Such an instrument would require of the order of 1 square kilometer of collecting area and is a natural candidate for the long-wavelength component of the Square Kilometer Array project. </a:t>
            </a:r>
            <a:r>
              <a:rPr lang="en-US" b="1" dirty="0" smtClean="0"/>
              <a:t>Even in the most optimistic scenario, construction of such a telescope cannot start earlier than 2020. HERA-II will set the stage for HERA-</a:t>
            </a:r>
            <a:r>
              <a:rPr lang="en-US" b="1" dirty="0" smtClean="0"/>
              <a:t>III/SKA</a:t>
            </a:r>
            <a:r>
              <a:rPr lang="en-US" b="1" smtClean="0"/>
              <a:t>-low.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957" y="234251"/>
            <a:ext cx="727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PAPER and HERA: A2010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3865" y="961661"/>
            <a:ext cx="84088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dirty="0" smtClean="0"/>
              <a:t>Establish MWA-PAPER coordinating group: not decision making body, but point of contact in spirit of HERA and mid-decade decision</a:t>
            </a:r>
          </a:p>
          <a:p>
            <a:pPr marL="400050" indent="-400050">
              <a:buAutoNum type="romanUcPeriod"/>
            </a:pPr>
            <a:r>
              <a:rPr lang="en-US" sz="2400" dirty="0" err="1" smtClean="0"/>
              <a:t>Reionization</a:t>
            </a:r>
            <a:r>
              <a:rPr lang="en-US" sz="2400" dirty="0" smtClean="0"/>
              <a:t> special session at AAS Jan 2011</a:t>
            </a:r>
          </a:p>
          <a:p>
            <a:pPr marL="400050" indent="-400050">
              <a:buAutoNum type="romanUcPeriod"/>
            </a:pPr>
            <a:r>
              <a:rPr lang="en-US" sz="2400" dirty="0" smtClean="0"/>
              <a:t>Establish HERA web-site </a:t>
            </a:r>
            <a:r>
              <a:rPr lang="en-US" sz="2400" dirty="0" err="1" smtClean="0"/>
              <a:t>w</a:t>
            </a:r>
            <a:r>
              <a:rPr lang="en-US" sz="2400" dirty="0" smtClean="0"/>
              <a:t>. memo series</a:t>
            </a:r>
          </a:p>
          <a:p>
            <a:pPr marL="400050" indent="-400050">
              <a:buAutoNum type="romanUcPeriod"/>
            </a:pPr>
            <a:r>
              <a:rPr lang="en-US" sz="2400" dirty="0" smtClean="0"/>
              <a:t>Revise HERA A2010 submission, based on report: ‘post-decade survey white paper’</a:t>
            </a:r>
          </a:p>
          <a:p>
            <a:pPr marL="400050" indent="-400050">
              <a:buAutoNum type="romanUcPeriod"/>
            </a:pPr>
            <a:r>
              <a:rPr lang="en-US" sz="2400" b="1" dirty="0" smtClean="0"/>
              <a:t>Detect HI 21cm signal from </a:t>
            </a:r>
            <a:r>
              <a:rPr lang="en-US" sz="2400" b="1" dirty="0" err="1" smtClean="0"/>
              <a:t>reionization</a:t>
            </a:r>
            <a:r>
              <a:rPr lang="en-US" sz="2400" b="1" dirty="0" smtClean="0"/>
              <a:t> in the next 2 years (!!)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540" y="160277"/>
            <a:ext cx="814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PAPER and HERA: technical issues for 2015 decision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0954" y="764397"/>
            <a:ext cx="887275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400" dirty="0" smtClean="0"/>
              <a:t>Antennas: tiles vs. ‘(very) cheap parabolas’.  Delay transform requires very clean beam vs. freq, angle</a:t>
            </a:r>
          </a:p>
          <a:p>
            <a:pPr marL="514350" indent="-514350">
              <a:buAutoNum type="romanUcPeriod"/>
            </a:pPr>
            <a:r>
              <a:rPr lang="en-US" sz="2400" dirty="0" smtClean="0"/>
              <a:t>Configuration: power spectrum vs. imaging may have very different requirements (again, see delay transform analysis)</a:t>
            </a:r>
          </a:p>
          <a:p>
            <a:pPr marL="514350" indent="-514350">
              <a:buAutoNum type="romanUcPeriod"/>
            </a:pPr>
            <a:r>
              <a:rPr lang="en-US" sz="2400" dirty="0" smtClean="0"/>
              <a:t>Data storage: if at all possible, store visibilities!  Question: does ionosphere fundamentally dictate averaging time?</a:t>
            </a:r>
          </a:p>
          <a:p>
            <a:pPr marL="514350" indent="-514350">
              <a:buAutoNum type="romanUcPeriod"/>
            </a:pPr>
            <a:r>
              <a:rPr lang="en-US" sz="2400" dirty="0" smtClean="0"/>
              <a:t>Calibration (total and polarized intensity): need to explore, but techniques exist</a:t>
            </a:r>
          </a:p>
          <a:p>
            <a:pPr marL="514350" indent="-514350">
              <a:buAutoNum type="romanUcPeriod"/>
            </a:pPr>
            <a:r>
              <a:rPr lang="en-US" sz="2400" dirty="0" smtClean="0"/>
              <a:t>Interference: looks manageable</a:t>
            </a:r>
          </a:p>
          <a:p>
            <a:pPr marL="514350" indent="-514350">
              <a:buAutoNum type="romanUcPeriod"/>
            </a:pPr>
            <a:r>
              <a:rPr lang="en-US" sz="2400" dirty="0" smtClean="0"/>
              <a:t>Site: interaction with other activity?</a:t>
            </a:r>
          </a:p>
          <a:p>
            <a:pPr marL="514350" indent="-514350">
              <a:buAutoNum type="romanUcPeriod"/>
            </a:pPr>
            <a:r>
              <a:rPr lang="en-US" sz="2400" dirty="0" smtClean="0"/>
              <a:t>DSP (large N </a:t>
            </a:r>
            <a:r>
              <a:rPr lang="en-US" sz="2400" dirty="0" err="1" smtClean="0"/>
              <a:t>correlators</a:t>
            </a:r>
            <a:r>
              <a:rPr lang="en-US" sz="2400" dirty="0" smtClean="0"/>
              <a:t> and interconnect):  looks manageable. caveat: complexity management (Manley/Parsons)</a:t>
            </a:r>
          </a:p>
          <a:p>
            <a:pPr marL="971550" lvl="1" indent="-514350">
              <a:buFont typeface="Arial"/>
              <a:buChar char="•"/>
            </a:pPr>
            <a:r>
              <a:rPr lang="en-US" sz="2000" dirty="0" smtClean="0"/>
              <a:t>Roach II can handle 256 antennas with current architecture</a:t>
            </a:r>
          </a:p>
          <a:p>
            <a:pPr marL="971550" lvl="1" indent="-514350">
              <a:buFont typeface="Arial"/>
              <a:buChar char="•"/>
            </a:pPr>
            <a:r>
              <a:rPr lang="en-US" sz="2000" dirty="0" smtClean="0"/>
              <a:t>Likely Roach-approach can  scale to 1000 elements</a:t>
            </a:r>
          </a:p>
          <a:p>
            <a:pPr marL="971550" lvl="1" indent="-514350">
              <a:buFont typeface="Arial"/>
              <a:buChar char="•"/>
            </a:pPr>
            <a:r>
              <a:rPr lang="en-US" sz="2000" dirty="0" smtClean="0"/>
              <a:t>40 </a:t>
            </a:r>
            <a:r>
              <a:rPr lang="en-US" sz="2000" dirty="0" err="1" smtClean="0"/>
              <a:t>Gb/s</a:t>
            </a:r>
            <a:r>
              <a:rPr lang="en-US" sz="2000" dirty="0" smtClean="0"/>
              <a:t> </a:t>
            </a:r>
            <a:r>
              <a:rPr lang="en-US" sz="2000" dirty="0" err="1" smtClean="0"/>
              <a:t>ethernet</a:t>
            </a:r>
            <a:r>
              <a:rPr lang="en-US" sz="2000" dirty="0" smtClean="0"/>
              <a:t> available next year (</a:t>
            </a:r>
            <a:r>
              <a:rPr lang="en-US" sz="2000" dirty="0" err="1" smtClean="0"/>
              <a:t>Altera</a:t>
            </a:r>
            <a:r>
              <a:rPr lang="en-US" sz="2000" dirty="0" smtClean="0"/>
              <a:t>) </a:t>
            </a:r>
          </a:p>
          <a:p>
            <a:pPr marL="971550" lvl="1" indent="-514350">
              <a:buFont typeface="Arial"/>
              <a:buChar char="•"/>
            </a:pPr>
            <a:r>
              <a:rPr lang="en-US" sz="2000" dirty="0" smtClean="0"/>
              <a:t>Power demand: follows </a:t>
            </a:r>
            <a:r>
              <a:rPr lang="en-US" sz="2000" dirty="0" err="1" smtClean="0"/>
              <a:t>moore’s</a:t>
            </a:r>
            <a:r>
              <a:rPr lang="en-US" sz="2000" dirty="0" smtClean="0"/>
              <a:t> law?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668</Words>
  <Application>Microsoft Macintosh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National Radio Astronomy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Carilli</dc:creator>
  <cp:lastModifiedBy>Chris Carilli</cp:lastModifiedBy>
  <cp:revision>9</cp:revision>
  <dcterms:created xsi:type="dcterms:W3CDTF">2010-10-12T14:59:04Z</dcterms:created>
  <dcterms:modified xsi:type="dcterms:W3CDTF">2010-10-12T15:21:28Z</dcterms:modified>
</cp:coreProperties>
</file>