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66" r:id="rId2"/>
    <p:sldId id="265" r:id="rId3"/>
    <p:sldId id="267" r:id="rId4"/>
    <p:sldId id="269" r:id="rId5"/>
    <p:sldId id="273" r:id="rId6"/>
    <p:sldId id="270" r:id="rId7"/>
    <p:sldId id="278" r:id="rId8"/>
    <p:sldId id="271" r:id="rId9"/>
    <p:sldId id="280" r:id="rId10"/>
    <p:sldId id="272" r:id="rId11"/>
    <p:sldId id="277" r:id="rId12"/>
    <p:sldId id="276" r:id="rId13"/>
    <p:sldId id="257" r:id="rId14"/>
    <p:sldId id="283" r:id="rId15"/>
    <p:sldId id="259" r:id="rId16"/>
    <p:sldId id="281" r:id="rId17"/>
    <p:sldId id="282" r:id="rId18"/>
    <p:sldId id="268" r:id="rId19"/>
    <p:sldId id="275" r:id="rId20"/>
    <p:sldId id="284" r:id="rId21"/>
    <p:sldId id="260" r:id="rId22"/>
    <p:sldId id="261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9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15893-31DE-B04B-B706-7F651477F3F6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83A04-9151-CE46-9462-FDBABE6BC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18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A09D8-E2FC-0548-BF85-9FA815D5106F}" type="datetimeFigureOut">
              <a:rPr lang="en-US" smtClean="0"/>
              <a:pPr/>
              <a:t>12/8/10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8BC9C-3815-7B49-B131-4BBE8F49F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1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1" y="6350"/>
            <a:ext cx="9169401" cy="3202237"/>
          </a:xfrm>
          <a:prstGeom prst="rect">
            <a:avLst/>
          </a:prstGeom>
        </p:spPr>
      </p:pic>
      <p:pic>
        <p:nvPicPr>
          <p:cNvPr id="5" name="Picture 4" descr="terra_incognita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216" y="3282561"/>
            <a:ext cx="3486114" cy="307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00" y="800100"/>
            <a:ext cx="2984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  <a:latin typeface="Edwardian Script ITC"/>
                <a:cs typeface="Edwardian Script ITC"/>
              </a:rPr>
              <a:t>Universum</a:t>
            </a:r>
            <a:r>
              <a:rPr lang="en-US" sz="4000" dirty="0" smtClean="0">
                <a:solidFill>
                  <a:srgbClr val="FFFFFF"/>
                </a:solidFill>
                <a:latin typeface="Edwardian Script ITC"/>
                <a:cs typeface="Edwardian Script ITC"/>
              </a:rPr>
              <a:t> Incognita</a:t>
            </a:r>
            <a:endParaRPr lang="en-US" sz="4000" dirty="0">
              <a:solidFill>
                <a:srgbClr val="FFFFFF"/>
              </a:solidFill>
              <a:latin typeface="Edwardian Script ITC"/>
              <a:cs typeface="Edwardian Script IT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7203" y="4224204"/>
            <a:ext cx="1287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Edwardian Script ITC"/>
                <a:cs typeface="Edwardian Script ITC"/>
              </a:rPr>
              <a:t>Terra Incognita</a:t>
            </a:r>
            <a:endParaRPr lang="en-US" sz="2800" dirty="0">
              <a:solidFill>
                <a:schemeClr val="bg1"/>
              </a:solidFill>
              <a:latin typeface="Edwardian Script ITC"/>
              <a:cs typeface="Edwardian Script IT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09" y="3211530"/>
            <a:ext cx="55575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Cosmic </a:t>
            </a:r>
            <a:r>
              <a:rPr lang="en-US" sz="2800" b="1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frontier in studies of cosmic structure formation = benchmark for formation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galaxies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HI 21cm studies of neutral IGM will be as fundamental as studies of CMB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PAPER:</a:t>
            </a:r>
            <a:r>
              <a:rPr lang="en-US" sz="2800" dirty="0" smtClean="0">
                <a:solidFill>
                  <a:schemeClr val="bg1"/>
                </a:solidFill>
              </a:rPr>
              <a:t> (Xilinx) FPGA-base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020113"/>
            <a:ext cx="65913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IBOB F engine: sample, 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X engine: cross multiply V (baseline,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II: Easily scalable and reconfigurable. Estimate current architecture is scalable to 256 antennas </a:t>
            </a:r>
            <a:r>
              <a:rPr lang="en-US" sz="2400" dirty="0" err="1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. 100MHz bandwidth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Computing and data storage </a:t>
            </a:r>
            <a:r>
              <a:rPr lang="en-US" sz="2400" dirty="0" smtClean="0">
                <a:solidFill>
                  <a:srgbClr val="FFFFFF"/>
                </a:solidFill>
              </a:rPr>
              <a:t>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Store raw visibilities: RAIDS 120 TB 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b="1" dirty="0" smtClean="0">
                <a:solidFill>
                  <a:srgbClr val="FFFFFF"/>
                </a:solidFill>
              </a:rPr>
              <a:t>Future: </a:t>
            </a:r>
            <a:r>
              <a:rPr lang="en-US" sz="2400" dirty="0" smtClean="0">
                <a:solidFill>
                  <a:srgbClr val="FFFFFF"/>
                </a:solidFill>
              </a:rPr>
              <a:t>GPU processors?</a:t>
            </a:r>
          </a:p>
        </p:txBody>
      </p:sp>
      <p:pic>
        <p:nvPicPr>
          <p:cNvPr id="5" name="Picture 4" descr="Screen shot 2010-12-03 at 1.28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893" y="-1"/>
            <a:ext cx="2134107" cy="4911835"/>
          </a:xfrm>
          <a:prstGeom prst="rect">
            <a:avLst/>
          </a:prstGeom>
        </p:spPr>
      </p:pic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10" y="4911835"/>
            <a:ext cx="2629079" cy="190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2-03 at 3.16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4416"/>
            <a:ext cx="9144000" cy="4753232"/>
          </a:xfrm>
          <a:prstGeom prst="rect">
            <a:avLst/>
          </a:prstGeom>
        </p:spPr>
      </p:pic>
      <p:pic>
        <p:nvPicPr>
          <p:cNvPr id="3" name="Picture 2" descr="Screen shot 2010-12-03 at 4.42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42" y="4712788"/>
            <a:ext cx="6852758" cy="2145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5365"/>
            <a:ext cx="2278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Comparison to Brogan VLA 327MHz [Unique scale, freq, sensitivity]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24902"/>
            <a:ext cx="8674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Data Analysis: AIPY </a:t>
            </a:r>
            <a:r>
              <a:rPr lang="en-US" sz="2800" dirty="0" err="1" smtClean="0">
                <a:solidFill>
                  <a:srgbClr val="FF0000"/>
                </a:solidFill>
              </a:rPr>
              <a:t>redux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PAPER SA + GB 32 Station Image: 15’ res, 120 – 180 MHz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~ 1 </a:t>
            </a:r>
            <a:r>
              <a:rPr lang="en-US" sz="2800" dirty="0" err="1" smtClean="0">
                <a:solidFill>
                  <a:srgbClr val="FF0000"/>
                </a:solidFill>
              </a:rPr>
              <a:t>Jy</a:t>
            </a:r>
            <a:r>
              <a:rPr lang="en-US" sz="2800" dirty="0" smtClean="0">
                <a:solidFill>
                  <a:srgbClr val="FF0000"/>
                </a:solidFill>
              </a:rPr>
              <a:t> sensitivity in deep regions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7727" y="6065862"/>
            <a:ext cx="1994187" cy="382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uncataloged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127441" y="5964204"/>
            <a:ext cx="252611" cy="221943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42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520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76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4141082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242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5972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289042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8411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87751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80941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0222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842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5941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3407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6580" y="2089371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35400" y="1810509"/>
            <a:ext cx="46040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23041" y="47627"/>
            <a:ext cx="396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PAPER GB AIPS </a:t>
            </a:r>
            <a:r>
              <a:rPr lang="en-US" sz="2400" dirty="0" err="1" smtClean="0">
                <a:solidFill>
                  <a:srgbClr val="FFFF00"/>
                </a:solidFill>
              </a:rPr>
              <a:t>Redux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5962" y="4872656"/>
            <a:ext cx="30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 hour, BW=30MHz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18’ resolution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DNR ~ 9500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Weakest </a:t>
            </a:r>
            <a:r>
              <a:rPr lang="en-US" sz="2000" dirty="0" err="1" smtClean="0">
                <a:solidFill>
                  <a:srgbClr val="FFFF00"/>
                </a:solidFill>
              </a:rPr>
              <a:t>src</a:t>
            </a:r>
            <a:r>
              <a:rPr lang="en-US" sz="2000" dirty="0" smtClean="0">
                <a:solidFill>
                  <a:srgbClr val="FFFF00"/>
                </a:solidFill>
              </a:rPr>
              <a:t> ~ 4 </a:t>
            </a:r>
            <a:r>
              <a:rPr lang="en-US" sz="2000" dirty="0" err="1" smtClean="0">
                <a:solidFill>
                  <a:srgbClr val="FFFF00"/>
                </a:solidFill>
              </a:rPr>
              <a:t>Jy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0" name="Picture 29" descr="Screen shot 2010-12-03 at 4.55.3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1064" y="286184"/>
            <a:ext cx="1516579" cy="252159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rot="10800000">
            <a:off x="2565554" y="1950209"/>
            <a:ext cx="49642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8409" y="1903215"/>
            <a:ext cx="123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120MHz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637115" y="1915917"/>
            <a:ext cx="92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180MHz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0-10 at 12.48.5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9" y="3479800"/>
            <a:ext cx="6896101" cy="3216497"/>
          </a:xfrm>
          <a:prstGeom prst="rect">
            <a:avLst/>
          </a:prstGeom>
        </p:spPr>
      </p:pic>
      <p:pic>
        <p:nvPicPr>
          <p:cNvPr id="5" name="Picture 4" descr="Screen shot 2010-10-10 at 12.48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99" y="88900"/>
            <a:ext cx="6845675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23322"/>
            <a:ext cx="224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Amplitude ~  +/- 1%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2256" y="4170966"/>
            <a:ext cx="262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Phases ~  +/- few deg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88900"/>
            <a:ext cx="233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AIPS standard </a:t>
            </a:r>
            <a:r>
              <a:rPr lang="en-US" sz="2400" dirty="0" err="1" smtClean="0">
                <a:solidFill>
                  <a:schemeClr val="bg1"/>
                </a:solidFill>
              </a:rPr>
              <a:t>selfcal</a:t>
            </a:r>
            <a:r>
              <a:rPr lang="en-US" sz="2400" dirty="0" smtClean="0">
                <a:solidFill>
                  <a:schemeClr val="bg1"/>
                </a:solidFill>
              </a:rPr>
              <a:t>, imaging, editing:  System is stable over 1hr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0-12-03 at 4.43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9" y="38099"/>
            <a:ext cx="4495801" cy="6599975"/>
          </a:xfrm>
          <a:prstGeom prst="rect">
            <a:avLst/>
          </a:prstGeom>
        </p:spPr>
      </p:pic>
      <p:pic>
        <p:nvPicPr>
          <p:cNvPr id="11" name="Picture 10" descr="Screen shot 2010-12-03 at 5.33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-1"/>
            <a:ext cx="3548900" cy="6477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59030" y="206539"/>
            <a:ext cx="295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Cen</a:t>
            </a:r>
            <a:r>
              <a:rPr lang="en-US" sz="2400" dirty="0" smtClean="0"/>
              <a:t> A CASA </a:t>
            </a:r>
            <a:r>
              <a:rPr lang="en-US" sz="2400" dirty="0" err="1" smtClean="0"/>
              <a:t>Redux</a:t>
            </a:r>
            <a:endParaRPr lang="en-US" sz="2400" dirty="0" smtClean="0"/>
          </a:p>
          <a:p>
            <a:r>
              <a:rPr lang="en-US" sz="2400" dirty="0" smtClean="0"/>
              <a:t>1hr observation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0-10 at 1.34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08" y="83791"/>
            <a:ext cx="5304579" cy="4793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510" y="135248"/>
            <a:ext cx="38647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Difficulties with ‘standard packages’: violation of (most) tenets of SIRAII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0" y="1008466"/>
            <a:ext cx="40344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Octave bandwidth: spectral synthesis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Full-sky imaging: 3D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Transit instrument =&gt; continuous primary beam correction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Currently resorting to ‘snapshot’ imaging in time and frequency </a:t>
            </a:r>
            <a:r>
              <a:rPr lang="en-US" sz="2400" dirty="0" err="1" smtClean="0">
                <a:solidFill>
                  <a:srgbClr val="FFFFFF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rgbClr val="FFFFFF"/>
                </a:solidFill>
              </a:rPr>
              <a:t> Need optimized pipeline with PB correction vs. time = ‘</a:t>
            </a:r>
            <a:r>
              <a:rPr lang="en-US" sz="2400" dirty="0" err="1" smtClean="0">
                <a:solidFill>
                  <a:srgbClr val="FFFFFF"/>
                </a:solidFill>
              </a:rPr>
              <a:t>OtF</a:t>
            </a:r>
            <a:r>
              <a:rPr lang="en-US" sz="2400" dirty="0" smtClean="0">
                <a:solidFill>
                  <a:srgbClr val="FFFFFF"/>
                </a:solidFill>
              </a:rPr>
              <a:t> mosaic at sidereal rate’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4100" y="13524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Cyg-Cas</a:t>
            </a:r>
            <a:r>
              <a:rPr lang="en-US" dirty="0" smtClean="0"/>
              <a:t> dominant northern sky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1.30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47" y="3769474"/>
            <a:ext cx="3720573" cy="2976458"/>
          </a:xfrm>
          <a:prstGeom prst="rect">
            <a:avLst/>
          </a:prstGeom>
        </p:spPr>
      </p:pic>
      <p:pic>
        <p:nvPicPr>
          <p:cNvPr id="10" name="Picture 9" descr="Screen shot 2010-12-03 at 1.29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0173"/>
            <a:ext cx="4631923" cy="3650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" y="3762389"/>
            <a:ext cx="5560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Baseline-based, PS analysis in freq = </a:t>
            </a:r>
            <a:r>
              <a:rPr lang="en-US" sz="2400" dirty="0" err="1" smtClean="0"/>
              <a:t>z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Synch. Foregrounds have sharp cut-off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Minimize spatial mode-mixing using short baselines, and narrow bands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Max redundant array </a:t>
            </a:r>
            <a:r>
              <a:rPr lang="en-US" sz="2400" dirty="0" err="1" smtClean="0">
                <a:sym typeface="Wingdings"/>
              </a:rPr>
              <a:t></a:t>
            </a:r>
            <a:r>
              <a:rPr lang="en-US" sz="2400" dirty="0" smtClean="0"/>
              <a:t> PS detection with PSA128 in 120d </a:t>
            </a:r>
            <a:r>
              <a:rPr lang="en-US" sz="2400" dirty="0" err="1" smtClean="0"/>
              <a:t>w</a:t>
            </a:r>
            <a:r>
              <a:rPr lang="en-US" sz="2400" dirty="0" smtClean="0"/>
              <a:t>. 3 </a:t>
            </a:r>
            <a:r>
              <a:rPr lang="en-US" sz="2400" dirty="0" err="1" smtClean="0"/>
              <a:t>flds</a:t>
            </a:r>
            <a:r>
              <a:rPr lang="en-US" sz="2400" dirty="0" smtClean="0"/>
              <a:t>, 2hrs/fld/day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Wide band analysis is critical</a:t>
            </a:r>
            <a:endParaRPr lang="en-US" sz="2400" dirty="0"/>
          </a:p>
        </p:txBody>
      </p:sp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524" y="141904"/>
            <a:ext cx="4673475" cy="36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791" y="710172"/>
            <a:ext cx="1668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Foregrounds: sharp cut-off (no suppression)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17845" y="2566656"/>
            <a:ext cx="19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3075" y="1752942"/>
            <a:ext cx="17781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Sensitivity in 1 campaign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495" y="-58699"/>
            <a:ext cx="490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 analysis: Delay Transform (Parsons)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2136560" y="2132915"/>
            <a:ext cx="785575" cy="76608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6835" y="3834315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 mixing: spatial and spectral freq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71785" y="1420059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2372044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12-03 at 1.30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63171"/>
            <a:ext cx="8135777" cy="6163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A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7923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dirty="0" smtClean="0"/>
              <a:t>END</a:t>
            </a:r>
          </a:p>
        </p:txBody>
      </p:sp>
      <p:pic>
        <p:nvPicPr>
          <p:cNvPr id="4" name="Picture 3" descr="SA_antenn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8159"/>
            <a:ext cx="3439789" cy="25798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_anten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8006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PAPER: First detection of the HI 21cm signal from </a:t>
            </a:r>
            <a:r>
              <a:rPr lang="en-US" sz="3200" dirty="0" err="1" smtClean="0">
                <a:solidFill>
                  <a:srgbClr val="FFFFFF"/>
                </a:solidFill>
              </a:rPr>
              <a:t>reionization</a:t>
            </a:r>
            <a:r>
              <a:rPr lang="en-US" sz="3200" dirty="0" smtClean="0">
                <a:solidFill>
                  <a:srgbClr val="FFFFFF"/>
                </a:solidFill>
              </a:rPr>
              <a:t> by 2013!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19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b="1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200" y="4724400"/>
            <a:ext cx="814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Focused: HI 21cm studies of 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drives design exclusively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Precision: emphasize engineering solutions first – relieve pressure on S/W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Staged: work through problems before major investment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0-12-03 at 11.57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022" y="676439"/>
            <a:ext cx="795478" cy="911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7300" y="651039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Berkeley, NRAO, Penn, South Africa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2-03 at 4.23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432" y="2983613"/>
            <a:ext cx="4976568" cy="3803295"/>
          </a:xfrm>
          <a:prstGeom prst="rect">
            <a:avLst/>
          </a:prstGeom>
        </p:spPr>
      </p:pic>
      <p:pic>
        <p:nvPicPr>
          <p:cNvPr id="8" name="Picture 7" descr="Screen shot 2010-12-03 at 4.24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32" y="0"/>
            <a:ext cx="4976567" cy="259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275" y="160277"/>
            <a:ext cx="363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Comparisons:  point source catalog </a:t>
            </a:r>
            <a:r>
              <a:rPr lang="en-US" sz="2400" dirty="0" err="1" smtClean="0">
                <a:solidFill>
                  <a:schemeClr val="bg1"/>
                </a:solidFill>
              </a:rPr>
              <a:t>Molonglo</a:t>
            </a:r>
            <a:r>
              <a:rPr lang="en-US" sz="2400" dirty="0" smtClean="0">
                <a:solidFill>
                  <a:schemeClr val="bg1"/>
                </a:solidFill>
              </a:rPr>
              <a:t> ‘178MHz’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Picture 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2" y="971264"/>
            <a:ext cx="4069676" cy="4743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9957" y="234251"/>
            <a:ext cx="7274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PAPER and HERA: A2010 </a:t>
            </a:r>
          </a:p>
          <a:p>
            <a:pPr algn="ctr"/>
            <a:r>
              <a:rPr lang="en-US" sz="2800" dirty="0" smtClean="0"/>
              <a:t>a staged approach to </a:t>
            </a:r>
            <a:r>
              <a:rPr lang="en-US" sz="2800" dirty="0" err="1" smtClean="0"/>
              <a:t>reionization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0565" y="1368518"/>
            <a:ext cx="870013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HERA-I: detect the </a:t>
            </a:r>
            <a:r>
              <a:rPr lang="en-US" dirty="0" err="1" smtClean="0"/>
              <a:t>reionization</a:t>
            </a:r>
            <a:r>
              <a:rPr lang="en-US" dirty="0" smtClean="0"/>
              <a:t> signal and measure a few of its most general properties, such as the power spectrum, over a limited range of spatial scales and cosmic </a:t>
            </a:r>
            <a:r>
              <a:rPr lang="en-US" dirty="0" err="1" smtClean="0"/>
              <a:t>redshifts</a:t>
            </a:r>
            <a:r>
              <a:rPr lang="en-US" dirty="0" smtClean="0"/>
              <a:t>. </a:t>
            </a:r>
            <a:r>
              <a:rPr lang="en-US" b="1" dirty="0" smtClean="0"/>
              <a:t>The HERA-I program is currently being actively pursued in the United States, spearheaded by Murchison </a:t>
            </a:r>
            <a:r>
              <a:rPr lang="en-US" b="1" dirty="0" err="1" smtClean="0"/>
              <a:t>Widefield</a:t>
            </a:r>
            <a:r>
              <a:rPr lang="en-US" b="1" dirty="0" smtClean="0"/>
              <a:t> Array (MWA) and Precision Array to Probe the Epoch of </a:t>
            </a:r>
            <a:r>
              <a:rPr lang="en-US" b="1" dirty="0" err="1" smtClean="0"/>
              <a:t>Reionization</a:t>
            </a:r>
            <a:r>
              <a:rPr lang="en-US" b="1" dirty="0" smtClean="0"/>
              <a:t> (PAPER), which are testing alternative approaches.</a:t>
            </a:r>
          </a:p>
          <a:p>
            <a:endParaRPr lang="en-US" dirty="0" smtClean="0"/>
          </a:p>
          <a:p>
            <a:r>
              <a:rPr lang="en-US" dirty="0" smtClean="0"/>
              <a:t>HERA-II: aims at detailed characterization of the power spectrum of the fluctuations and other statistical measures of the signal. The HERA-II experiment will require approximately a factor of 10 increase in the collecting area (to about 0.1 square km)</a:t>
            </a:r>
          </a:p>
          <a:p>
            <a:r>
              <a:rPr lang="en-US" b="1" dirty="0" smtClean="0"/>
              <a:t>=&gt; mid-decade design decision, informed by path-finders.</a:t>
            </a:r>
          </a:p>
          <a:p>
            <a:endParaRPr lang="en-US" dirty="0" smtClean="0"/>
          </a:p>
          <a:p>
            <a:r>
              <a:rPr lang="en-US" dirty="0" smtClean="0"/>
              <a:t>HERA-III: stage aims at direct imaging of neutral hydrogen during the </a:t>
            </a:r>
            <a:r>
              <a:rPr lang="en-US" dirty="0" err="1" smtClean="0"/>
              <a:t>reionization</a:t>
            </a:r>
            <a:r>
              <a:rPr lang="en-US" dirty="0" smtClean="0"/>
              <a:t> epoch. Such an instrument would require of the order of 1 square kilometer of collecting area and is a natural candidate for the long-wavelength component of the Square Kilometer Array project. </a:t>
            </a:r>
            <a:r>
              <a:rPr lang="en-US" b="1" dirty="0" smtClean="0"/>
              <a:t>Even in the most optimistic scenario, construction of such a telescope cannot start earlier than 2020. HERA-II will set the stage for HERA-III/SKA</a:t>
            </a:r>
            <a:r>
              <a:rPr lang="en-US" b="1" smtClean="0"/>
              <a:t>-low.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9957" y="234251"/>
            <a:ext cx="727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PAPER and HERA: A2010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3865" y="961661"/>
            <a:ext cx="84088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400" dirty="0" smtClean="0"/>
              <a:t>Establish MWA-PAPER coordinating group: not decision making body, but point of contact in spirit of HERA and mid-decade decision</a:t>
            </a:r>
          </a:p>
          <a:p>
            <a:pPr marL="400050" indent="-400050">
              <a:buAutoNum type="romanUcPeriod"/>
            </a:pPr>
            <a:r>
              <a:rPr lang="en-US" sz="2400" dirty="0" err="1" smtClean="0"/>
              <a:t>Reionization</a:t>
            </a:r>
            <a:r>
              <a:rPr lang="en-US" sz="2400" dirty="0" smtClean="0"/>
              <a:t> special session at AAS Jan 2011</a:t>
            </a:r>
          </a:p>
          <a:p>
            <a:pPr marL="400050" indent="-400050">
              <a:buAutoNum type="romanUcPeriod"/>
            </a:pPr>
            <a:r>
              <a:rPr lang="en-US" sz="2400" dirty="0" smtClean="0"/>
              <a:t>Establish HERA web-site </a:t>
            </a:r>
            <a:r>
              <a:rPr lang="en-US" sz="2400" dirty="0" err="1" smtClean="0"/>
              <a:t>w</a:t>
            </a:r>
            <a:r>
              <a:rPr lang="en-US" sz="2400" dirty="0" smtClean="0"/>
              <a:t>. memo series</a:t>
            </a:r>
          </a:p>
          <a:p>
            <a:pPr marL="400050" indent="-400050">
              <a:buAutoNum type="romanUcPeriod"/>
            </a:pPr>
            <a:r>
              <a:rPr lang="en-US" sz="2400" dirty="0" smtClean="0"/>
              <a:t>Revise HERA A2010 submission, based on report: ‘post-decade survey white paper’</a:t>
            </a:r>
          </a:p>
          <a:p>
            <a:pPr marL="400050" indent="-400050">
              <a:buAutoNum type="romanUcPeriod"/>
            </a:pPr>
            <a:r>
              <a:rPr lang="en-US" sz="2400" b="1" dirty="0" smtClean="0"/>
              <a:t>Detect HI 21cm signal from </a:t>
            </a:r>
            <a:r>
              <a:rPr lang="en-US" sz="2400" b="1" dirty="0" err="1" smtClean="0"/>
              <a:t>reionization</a:t>
            </a:r>
            <a:r>
              <a:rPr lang="en-US" sz="2400" b="1" dirty="0" smtClean="0"/>
              <a:t> in the next 2 years (!!)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540" y="160277"/>
            <a:ext cx="814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PAPER and HERA: technical issues for 2015 decision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0954" y="764397"/>
            <a:ext cx="8872755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dirty="0" smtClean="0"/>
              <a:t>Antennas: tiles vs. ‘(very) cheap parabolas’.  Delay transform requires very clean beam vs. freq, angle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Configuration: power spectrum vs. imaging may have very different requirements (again, see delay transform analysis)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Data storage: if at all possible, store visibilities!  Question: does ionosphere fundamentally dictate averaging time?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Calibration (total and polarized intensity): need to explore, but techniques exist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Interference: looks manageable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Site: interaction with other activity?</a:t>
            </a:r>
          </a:p>
          <a:p>
            <a:pPr marL="514350" indent="-514350">
              <a:buAutoNum type="romanUcPeriod"/>
            </a:pPr>
            <a:r>
              <a:rPr lang="en-US" sz="2400" dirty="0" smtClean="0"/>
              <a:t>DSP (large N </a:t>
            </a:r>
            <a:r>
              <a:rPr lang="en-US" sz="2400" dirty="0" err="1" smtClean="0"/>
              <a:t>correlators</a:t>
            </a:r>
            <a:r>
              <a:rPr lang="en-US" sz="2400" dirty="0" smtClean="0"/>
              <a:t> and interconnect):  looks manageable. caveat: complexity management (Manley/Parsons)</a:t>
            </a:r>
          </a:p>
          <a:p>
            <a:pPr marL="971550" lvl="1" indent="-514350">
              <a:buFont typeface="Arial"/>
              <a:buChar char="•"/>
            </a:pPr>
            <a:r>
              <a:rPr lang="en-US" sz="2000" dirty="0" smtClean="0"/>
              <a:t>Roach II can handle 256 antennas with current architecture</a:t>
            </a:r>
          </a:p>
          <a:p>
            <a:pPr marL="971550" lvl="1" indent="-514350">
              <a:buFont typeface="Arial"/>
              <a:buChar char="•"/>
            </a:pPr>
            <a:r>
              <a:rPr lang="en-US" sz="2000" dirty="0" smtClean="0"/>
              <a:t>Likely Roach-approach can  scale to 1000 elements</a:t>
            </a:r>
          </a:p>
          <a:p>
            <a:pPr marL="971550" lvl="1" indent="-514350">
              <a:buFont typeface="Arial"/>
              <a:buChar char="•"/>
            </a:pPr>
            <a:r>
              <a:rPr lang="en-US" sz="2000" dirty="0" smtClean="0"/>
              <a:t>40 </a:t>
            </a:r>
            <a:r>
              <a:rPr lang="en-US" sz="2000" dirty="0" err="1" smtClean="0"/>
              <a:t>Gb/s</a:t>
            </a:r>
            <a:r>
              <a:rPr lang="en-US" sz="2000" dirty="0" smtClean="0"/>
              <a:t> </a:t>
            </a:r>
            <a:r>
              <a:rPr lang="en-US" sz="2000" dirty="0" err="1" smtClean="0"/>
              <a:t>ethernet</a:t>
            </a:r>
            <a:r>
              <a:rPr lang="en-US" sz="2000" dirty="0" smtClean="0"/>
              <a:t> available next year (</a:t>
            </a:r>
            <a:r>
              <a:rPr lang="en-US" sz="2000" dirty="0" err="1" smtClean="0"/>
              <a:t>Altera</a:t>
            </a:r>
            <a:r>
              <a:rPr lang="en-US" sz="2000" dirty="0" smtClean="0"/>
              <a:t>) </a:t>
            </a:r>
          </a:p>
          <a:p>
            <a:pPr marL="971550" lvl="1" indent="-514350">
              <a:buFont typeface="Arial"/>
              <a:buChar char="•"/>
            </a:pPr>
            <a:r>
              <a:rPr lang="en-US" sz="2000" dirty="0" smtClean="0"/>
              <a:t>Power demand: follows </a:t>
            </a:r>
            <a:r>
              <a:rPr lang="en-US" sz="2000" dirty="0" err="1" smtClean="0"/>
              <a:t>moore’s</a:t>
            </a:r>
            <a:r>
              <a:rPr lang="en-US" sz="2000" dirty="0" smtClean="0"/>
              <a:t> law?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528" y="49316"/>
            <a:ext cx="768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PAPER: Staged exploration of parameter space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28" y="900016"/>
            <a:ext cx="8211579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Site: </a:t>
            </a:r>
            <a:r>
              <a:rPr lang="en-US" sz="2400" dirty="0" smtClean="0">
                <a:solidFill>
                  <a:srgbClr val="FFFFFF"/>
                </a:solidFill>
              </a:rPr>
              <a:t>32 antenna engineering array in </a:t>
            </a:r>
            <a:r>
              <a:rPr lang="en-US" sz="2400" dirty="0" err="1" smtClean="0">
                <a:solidFill>
                  <a:srgbClr val="FFFFFF"/>
                </a:solidFill>
              </a:rPr>
              <a:t>Greenbank</a:t>
            </a:r>
            <a:r>
              <a:rPr lang="en-US" sz="2400" dirty="0" smtClean="0">
                <a:solidFill>
                  <a:srgbClr val="FFFFFF"/>
                </a:solidFill>
              </a:rPr>
              <a:t>, WV, USA and build-out to 128 antenna science array in Karoo, South Africa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Configurations: </a:t>
            </a:r>
            <a:r>
              <a:rPr lang="en-US" sz="2400" dirty="0" smtClean="0">
                <a:solidFill>
                  <a:srgbClr val="FFFFFF"/>
                </a:solidFill>
              </a:rPr>
              <a:t>reconfigurable to explore 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maximally (PS) and minimally (imaging) redundant configurations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Antennas: </a:t>
            </a:r>
            <a:r>
              <a:rPr lang="en-US" sz="2400" dirty="0" smtClean="0">
                <a:solidFill>
                  <a:srgbClr val="FFFFFF"/>
                </a:solidFill>
              </a:rPr>
              <a:t>broad-band, sleeve dipole + ground screen </a:t>
            </a:r>
            <a:r>
              <a:rPr lang="en-US" sz="2400" dirty="0" err="1" smtClean="0">
                <a:solidFill>
                  <a:srgbClr val="FFFFFF"/>
                </a:solidFill>
              </a:rPr>
              <a:t>w</a:t>
            </a:r>
            <a:r>
              <a:rPr lang="en-US" sz="2400" dirty="0" smtClean="0">
                <a:solidFill>
                  <a:srgbClr val="FFFFFF"/>
                </a:solidFill>
              </a:rPr>
              <a:t>. flaps: smooth, broad response in angle/frequency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DSP: </a:t>
            </a:r>
            <a:r>
              <a:rPr lang="en-US" sz="2400" dirty="0" smtClean="0">
                <a:solidFill>
                  <a:srgbClr val="FFFFFF"/>
                </a:solidFill>
              </a:rPr>
              <a:t>FPGA-based, scalable </a:t>
            </a:r>
            <a:r>
              <a:rPr lang="en-US" sz="2400" dirty="0" err="1" smtClean="0">
                <a:solidFill>
                  <a:srgbClr val="FFFFFF"/>
                </a:solidFill>
              </a:rPr>
              <a:t>correlator</a:t>
            </a:r>
            <a:r>
              <a:rPr lang="en-US" sz="2400" dirty="0" smtClean="0">
                <a:solidFill>
                  <a:srgbClr val="FFFFFF"/>
                </a:solidFill>
              </a:rPr>
              <a:t> from CASPER Berkeley wireless lab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Computing and data storage: </a:t>
            </a:r>
            <a:r>
              <a:rPr lang="en-US" sz="2400" dirty="0" smtClean="0">
                <a:solidFill>
                  <a:srgbClr val="FFFFFF"/>
                </a:solidFill>
              </a:rPr>
              <a:t>cluster computing + 120 TB RAID at Penn.  Key: store raw </a:t>
            </a:r>
            <a:r>
              <a:rPr lang="en-US" sz="2400" dirty="0" err="1" smtClean="0">
                <a:solidFill>
                  <a:srgbClr val="FFFFFF"/>
                </a:solidFill>
              </a:rPr>
              <a:t>uv</a:t>
            </a:r>
            <a:r>
              <a:rPr lang="en-US" sz="2400" dirty="0" smtClean="0">
                <a:solidFill>
                  <a:srgbClr val="FFFFFF"/>
                </a:solidFill>
              </a:rPr>
              <a:t> data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Data analysis: </a:t>
            </a:r>
            <a:r>
              <a:rPr lang="en-US" sz="2400" dirty="0" smtClean="0">
                <a:solidFill>
                  <a:srgbClr val="FFFFFF"/>
                </a:solidFill>
              </a:rPr>
              <a:t>specialized AIPY S/W including calibration, editing, imaging, PS analysis (Parsons) + FITS export to AIPS and CASA for general wide-field, wide-band tools/exploration 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10-21 at 1.51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9974" cy="3962400"/>
          </a:xfrm>
          <a:prstGeom prst="rect">
            <a:avLst/>
          </a:prstGeom>
        </p:spPr>
      </p:pic>
      <p:pic>
        <p:nvPicPr>
          <p:cNvPr id="3" name="Picture 2" descr="Screen shot 2010-10-21 at 1.52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17629"/>
            <a:ext cx="5105400" cy="3640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312003"/>
            <a:ext cx="3494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Braving the harsh winters in Green Bank, WV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32 station engineering array: critical for testing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202" y="4483645"/>
            <a:ext cx="3501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Braving the harsh summers in Karoo, SA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Currently 32 stations, build-out to 128 station science array in 2011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2" y="4629151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56300" y="2273300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Durbin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" y="25400"/>
            <a:ext cx="5372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2010: 32 stations in Karoo, SA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Established working array from scratch in &lt; 1 yr, with invaluable help from SA (SKA, Durbin)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9530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98998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273300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44899" y="1524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Interference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26" y="5849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25" y="4145355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970" y="4191856"/>
            <a:ext cx="3994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Minimum redundancy Array </a:t>
            </a:r>
          </a:p>
          <a:p>
            <a:r>
              <a:rPr lang="en-US" sz="2000" dirty="0" smtClean="0"/>
              <a:t>Imaging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498"/>
            <a:ext cx="266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Reconfigurable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4270" y="1133614"/>
            <a:ext cx="3994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Delay transform PS analysis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919543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sleeve dipole + flaps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‘Clean machine’: smooth, broad response in frequency and angle ‘Poor man’s parabola’</a:t>
            </a:r>
            <a:endParaRPr lang="en-US" sz="1800" dirty="0"/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879604" y="0"/>
            <a:ext cx="4302496" cy="223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5162370" y="15748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100MHz</a:t>
            </a: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8153400" y="1574800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7684" y="5619571"/>
            <a:ext cx="304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LNA: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400" dirty="0" smtClean="0">
                <a:solidFill>
                  <a:schemeClr val="bg1"/>
                </a:solidFill>
              </a:rPr>
              <a:t> = 110K, 30dB gain 120-180MHz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2300" y="1221688"/>
            <a:ext cx="3441700" cy="207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4056237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Measure power pattern using </a:t>
            </a:r>
            <a:r>
              <a:rPr lang="en-US" sz="2400" dirty="0" err="1" smtClean="0">
                <a:solidFill>
                  <a:srgbClr val="FFFFFF"/>
                </a:solidFill>
              </a:rPr>
              <a:t>Orbcom</a:t>
            </a:r>
            <a:r>
              <a:rPr lang="en-US" sz="2400" dirty="0" smtClean="0">
                <a:solidFill>
                  <a:srgbClr val="FFFFFF"/>
                </a:solidFill>
              </a:rPr>
              <a:t> at 136MHz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1271</Words>
  <Application>Microsoft Macintosh PowerPoint</Application>
  <PresentationFormat>On-screen Show (4:3)</PresentationFormat>
  <Paragraphs>129</Paragraphs>
  <Slides>23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National Radio Astronomy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Carilli</dc:creator>
  <cp:lastModifiedBy>Chris Carilli</cp:lastModifiedBy>
  <cp:revision>19</cp:revision>
  <dcterms:created xsi:type="dcterms:W3CDTF">2010-12-08T11:09:52Z</dcterms:created>
  <dcterms:modified xsi:type="dcterms:W3CDTF">2010-12-08T11:11:35Z</dcterms:modified>
</cp:coreProperties>
</file>