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1"/>
  </p:notesMasterIdLst>
  <p:sldIdLst>
    <p:sldId id="1066" r:id="rId2"/>
    <p:sldId id="1065" r:id="rId3"/>
    <p:sldId id="318" r:id="rId4"/>
    <p:sldId id="1246" r:id="rId5"/>
    <p:sldId id="625" r:id="rId6"/>
    <p:sldId id="1049" r:id="rId7"/>
    <p:sldId id="1257" r:id="rId8"/>
    <p:sldId id="1055" r:id="rId9"/>
    <p:sldId id="1252" r:id="rId10"/>
    <p:sldId id="1249" r:id="rId11"/>
    <p:sldId id="1058" r:id="rId12"/>
    <p:sldId id="1256" r:id="rId13"/>
    <p:sldId id="1064" r:id="rId14"/>
    <p:sldId id="1242" r:id="rId15"/>
    <p:sldId id="1253" r:id="rId16"/>
    <p:sldId id="542" r:id="rId17"/>
    <p:sldId id="272" r:id="rId18"/>
    <p:sldId id="1245" r:id="rId19"/>
    <p:sldId id="1255" r:id="rId20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A5A5"/>
    <a:srgbClr val="002691"/>
    <a:srgbClr val="71AE48"/>
    <a:srgbClr val="008DF5"/>
    <a:srgbClr val="C55A28"/>
    <a:srgbClr val="DD662F"/>
    <a:srgbClr val="FBFAF9"/>
    <a:srgbClr val="CD5F2B"/>
    <a:srgbClr val="57C9F7"/>
    <a:srgbClr val="BF7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735" autoAdjust="0"/>
    <p:restoredTop sz="95942" autoAdjust="0"/>
  </p:normalViewPr>
  <p:slideViewPr>
    <p:cSldViewPr snapToGrid="0" snapToObjects="1" showGuides="1">
      <p:cViewPr varScale="1">
        <p:scale>
          <a:sx n="153" d="100"/>
          <a:sy n="153" d="100"/>
        </p:scale>
        <p:origin x="224" y="17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44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9" d="100"/>
          <a:sy n="99" d="100"/>
        </p:scale>
        <p:origin x="4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502BE4-89DD-6548-82D3-2826A713AC64}" type="datetimeFigureOut">
              <a:rPr lang="en-US" smtClean="0"/>
              <a:t>4/19/24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CA6C1E-B574-9248-808E-C0199F168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287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36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ngVLA</a:t>
            </a:r>
            <a:r>
              <a:rPr lang="en-US" dirty="0"/>
              <a:t> essentially checked off every box of Astro2020 scientific priorities.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079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Snapshot</a:t>
            </a:r>
            <a:r>
              <a:rPr lang="en-US" baseline="0" dirty="0"/>
              <a:t> c</a:t>
            </a:r>
            <a:r>
              <a:rPr lang="en-US" dirty="0"/>
              <a:t>omparison of effective collecting area for dish-arrays</a:t>
            </a:r>
            <a:r>
              <a:rPr lang="en-US" baseline="0" dirty="0"/>
              <a:t> expected in the 2030’s.  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708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1539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920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US" dirty="0"/>
            </a:br>
            <a:r>
              <a:rPr lang="en-US" b="1" i="0" u="none" strike="noStrike" dirty="0">
                <a:solidFill>
                  <a:srgbClr val="212438"/>
                </a:solidFill>
                <a:effectLst/>
                <a:latin typeface="Quicksand"/>
              </a:rPr>
              <a:t>HD 163296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ALMA observation of HD163296 at 1mm along with a simulated 1 cm </a:t>
            </a:r>
            <a:r>
              <a:rPr lang="en-US" sz="1200" dirty="0" err="1"/>
              <a:t>ngVLA</a:t>
            </a:r>
            <a:r>
              <a:rPr lang="en-US" sz="1200" dirty="0"/>
              <a:t> observations (Ricci et al. 2019) of the innermost 24 au region at 1 au resolution for Jupiter-, Saturn-, and Neptune-like planets. 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 distribution of exoplanets and young planets embedded in circumstellar disks: Then </a:t>
            </a:r>
            <a:r>
              <a:rPr lang="en-US" sz="1200" dirty="0" err="1"/>
              <a:t>ngVLA</a:t>
            </a:r>
            <a:r>
              <a:rPr lang="en-US" sz="1200" dirty="0"/>
              <a:t> will discover many hundreds of planets with orbital periods &lt;10 yr.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1" dirty="0"/>
              <a:t>The </a:t>
            </a:r>
            <a:r>
              <a:rPr lang="en-US" sz="1200" b="1" i="1" dirty="0" err="1"/>
              <a:t>ngVLA</a:t>
            </a:r>
            <a:r>
              <a:rPr lang="en-US" sz="1200" b="1" i="1" dirty="0"/>
              <a:t> will measure the orbital motion of planets and related features on monthly timescales: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Simulated 100 GHz </a:t>
            </a:r>
            <a:r>
              <a:rPr lang="en-US" sz="1200" dirty="0" err="1"/>
              <a:t>ngVLA</a:t>
            </a:r>
            <a:r>
              <a:rPr lang="en-US" sz="1200" dirty="0"/>
              <a:t> observations of a newborn planetary system comprising a Jupiter analogue orbiting at 5 AU from a Solar type star.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68363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Simulated movies of the gas motions in the radio photosphere of an asymptotic</a:t>
            </a:r>
          </a:p>
          <a:p>
            <a:r>
              <a:rPr lang="en-US" dirty="0"/>
              <a:t>giant branch (AGB) star as observed with the ngVLA Main Array at 46 GHz. The</a:t>
            </a:r>
          </a:p>
          <a:p>
            <a:r>
              <a:rPr lang="en-US" dirty="0"/>
              <a:t>angular resolution is ~1.5 mas, corresponding to roughly 0.04 stellar radii.</a:t>
            </a:r>
          </a:p>
          <a:p>
            <a:r>
              <a:rPr lang="en-US" dirty="0"/>
              <a:t>Each movie covers a single 1.3-year pulsation period for a model AGB star,</a:t>
            </a:r>
          </a:p>
          <a:p>
            <a:r>
              <a:rPr lang="en-US" dirty="0"/>
              <a:t>assuming observations every 2-3 weeks. The adopted distance was 150 pc.</a:t>
            </a:r>
          </a:p>
          <a:p>
            <a:endParaRPr lang="en-US" dirty="0"/>
          </a:p>
          <a:p>
            <a:r>
              <a:rPr lang="en-US" dirty="0"/>
              <a:t>AGB star atmospheres are highly dynamic owing to a combination of radial</a:t>
            </a:r>
          </a:p>
          <a:p>
            <a:r>
              <a:rPr lang="en-US" dirty="0"/>
              <a:t>pulsations, shocks, and large-scale convective processes. These stars also shed</a:t>
            </a:r>
          </a:p>
          <a:p>
            <a:r>
              <a:rPr lang="en-US" dirty="0"/>
              <a:t>large amounts of matter through cool, dense winds. Radio waves are emitted from</a:t>
            </a:r>
          </a:p>
          <a:p>
            <a:r>
              <a:rPr lang="en-US" dirty="0"/>
              <a:t>a portion of their atmospheres that lie at a radius of roughly twice the</a:t>
            </a:r>
          </a:p>
          <a:p>
            <a:r>
              <a:rPr lang="en-US" dirty="0"/>
              <a:t>visible photosphere, and just interior to the wind launch region.</a:t>
            </a:r>
          </a:p>
          <a:p>
            <a:endParaRPr lang="en-US" dirty="0"/>
          </a:p>
          <a:p>
            <a:r>
              <a:rPr lang="en-US" dirty="0"/>
              <a:t>The adopted brightness distribution for the radio photosphere model (the</a:t>
            </a:r>
          </a:p>
          <a:p>
            <a:r>
              <a:rPr lang="en-US" dirty="0"/>
              <a:t>"ground truth model" shown in the left hand frame) was based on a 3D</a:t>
            </a:r>
          </a:p>
          <a:p>
            <a:r>
              <a:rPr lang="en-US" dirty="0"/>
              <a:t>hydrodynamic model of an AGB star atmosphere from Freytag et al. (2017). The</a:t>
            </a:r>
          </a:p>
          <a:p>
            <a:r>
              <a:rPr lang="en-US" dirty="0"/>
              <a:t>Freytag et al. model is not specific to millimeter wavelengths, but was adapted</a:t>
            </a:r>
          </a:p>
          <a:p>
            <a:r>
              <a:rPr lang="en-US" dirty="0"/>
              <a:t>here for illustrative purposes. The second frame shows the ground truth model</a:t>
            </a:r>
          </a:p>
          <a:p>
            <a:r>
              <a:rPr lang="en-US" dirty="0"/>
              <a:t>blurred with a Gaussian kernel.</a:t>
            </a:r>
          </a:p>
          <a:p>
            <a:endParaRPr lang="en-US" dirty="0"/>
          </a:p>
          <a:p>
            <a:r>
              <a:rPr lang="en-US" dirty="0"/>
              <a:t>The two frames on the right show image reconstructions of the model based</a:t>
            </a:r>
          </a:p>
          <a:p>
            <a:r>
              <a:rPr lang="en-US" dirty="0"/>
              <a:t>on simulated ngVLA Main Array observations. The integration time was 2</a:t>
            </a:r>
          </a:p>
          <a:p>
            <a:r>
              <a:rPr lang="en-US" dirty="0"/>
              <a:t>hours per frame and the assumed bandwidth was 10 GHz in dual</a:t>
            </a:r>
          </a:p>
          <a:p>
            <a:r>
              <a:rPr lang="en-US" dirty="0"/>
              <a:t>polarizations. The second frame from the right shows a multi-scale CLEAN</a:t>
            </a:r>
          </a:p>
          <a:p>
            <a:r>
              <a:rPr lang="en-US" dirty="0"/>
              <a:t>reconstruction, while the frame on the right shows the result of a</a:t>
            </a:r>
          </a:p>
          <a:p>
            <a:r>
              <a:rPr lang="en-US" dirty="0"/>
              <a:t>regularized maximum likelihood reconstruction using the SMILI package of</a:t>
            </a:r>
          </a:p>
          <a:p>
            <a:r>
              <a:rPr lang="en-US" dirty="0"/>
              <a:t>Akiyama et al. (2019).  While both methods do well at reproducing many of</a:t>
            </a:r>
          </a:p>
          <a:p>
            <a:r>
              <a:rPr lang="en-US" dirty="0"/>
              <a:t>the key features of the model, the SMILI version achieves superior angular</a:t>
            </a:r>
          </a:p>
          <a:p>
            <a:r>
              <a:rPr lang="en-US" dirty="0"/>
              <a:t>resolution.</a:t>
            </a:r>
          </a:p>
          <a:p>
            <a:endParaRPr lang="en-US" dirty="0"/>
          </a:p>
          <a:p>
            <a:r>
              <a:rPr lang="en-US" dirty="0"/>
              <a:t>These results underscore that the exquisite sensitivity and resolution of the</a:t>
            </a:r>
          </a:p>
          <a:p>
            <a:r>
              <a:rPr lang="en-US" dirty="0"/>
              <a:t>ngVLA will enable studies of the physical properties and kinematics of the</a:t>
            </a:r>
          </a:p>
          <a:p>
            <a:r>
              <a:rPr lang="en-US" dirty="0"/>
              <a:t>atmospheres of evolved stars in unprecedented detail.</a:t>
            </a:r>
          </a:p>
          <a:p>
            <a:endParaRPr lang="en-US" dirty="0"/>
          </a:p>
          <a:p>
            <a:r>
              <a:rPr lang="en-US" dirty="0"/>
              <a:t>Credit: K. Akiyama and L. D. Matthews, based on models adapted from B.</a:t>
            </a:r>
          </a:p>
          <a:p>
            <a:r>
              <a:rPr lang="en-US" dirty="0"/>
              <a:t>Freytag.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599E6F-7BF3-B449-B9CC-EDC129FF19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002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CA6C1E-B574-9248-808E-C0199F1688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321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0" cy="2800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252010D-3405-684F-B2B0-49E8B74F020B}"/>
              </a:ext>
            </a:extLst>
          </p:cNvPr>
          <p:cNvSpPr/>
          <p:nvPr userDrawn="1"/>
        </p:nvSpPr>
        <p:spPr>
          <a:xfrm>
            <a:off x="1" y="2800350"/>
            <a:ext cx="9144000" cy="2343150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758" y="4179807"/>
            <a:ext cx="999131" cy="592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339" y="4119802"/>
            <a:ext cx="712547" cy="7125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5962" y="2882504"/>
            <a:ext cx="6482924" cy="64941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2800">
                <a:solidFill>
                  <a:schemeClr val="bg1"/>
                </a:solidFill>
                <a:latin typeface="Orbitron Medium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5157" y="4173202"/>
            <a:ext cx="466425" cy="605746"/>
          </a:xfrm>
          <a:prstGeom prst="rect">
            <a:avLst/>
          </a:prstGeom>
        </p:spPr>
      </p:pic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85962" y="3550577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F2E95FC-F2FF-484C-B164-0B467A10D8E8}"/>
              </a:ext>
            </a:extLst>
          </p:cNvPr>
          <p:cNvSpPr/>
          <p:nvPr userDrawn="1"/>
        </p:nvSpPr>
        <p:spPr>
          <a:xfrm>
            <a:off x="-1" y="0"/>
            <a:ext cx="2286000" cy="1432677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18" name="Text Placeholder 20">
            <a:extLst>
              <a:ext uri="{FF2B5EF4-FFF2-40B4-BE49-F238E27FC236}">
                <a16:creationId xmlns:a16="http://schemas.microsoft.com/office/drawing/2014/main" id="{72849861-2E54-1342-94A6-59F8EF28BF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962" y="4440236"/>
            <a:ext cx="2357238" cy="392113"/>
          </a:xfrm>
        </p:spPr>
        <p:txBody>
          <a:bodyPr>
            <a:normAutofit/>
          </a:bodyPr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 lvl="0"/>
            <a:r>
              <a:rPr lang="en-US" dirty="0" err="1"/>
              <a:t>ngvla.nrao.edu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E1C94F-84F9-C04C-BF98-219DD097AA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079" y="173794"/>
            <a:ext cx="1259840" cy="1085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extLst>
    <p:ext uri="{DCECCB84-F9BA-43D5-87BE-67443E8EF086}">
      <p15:sldGuideLst xmlns:p15="http://schemas.microsoft.com/office/powerpoint/2012/main">
        <p15:guide id="1" pos="312">
          <p15:clr>
            <a:srgbClr val="FBAE40"/>
          </p15:clr>
        </p15:guide>
        <p15:guide id="2" orient="horz" pos="176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C6E2085-C117-964A-A40E-3F5CA8BBFAD5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5290" y="10601"/>
            <a:ext cx="7000059" cy="994172"/>
          </a:xfrm>
        </p:spPr>
        <p:txBody>
          <a:bodyPr>
            <a:normAutofit/>
          </a:bodyPr>
          <a:lstStyle>
            <a:lvl1pPr>
              <a:defRPr sz="3200">
                <a:latin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7318" y="1215504"/>
            <a:ext cx="7886700" cy="3224985"/>
          </a:xfrm>
        </p:spPr>
        <p:txBody>
          <a:bodyPr/>
          <a:lstStyle>
            <a:lvl1pPr>
              <a:defRPr sz="2200">
                <a:latin typeface="Helvetica" pitchFamily="2" charset="0"/>
              </a:defRPr>
            </a:lvl1pPr>
            <a:lvl2pPr>
              <a:defRPr>
                <a:latin typeface="Helvetica" pitchFamily="2" charset="0"/>
              </a:defRPr>
            </a:lvl2pPr>
            <a:lvl3pPr>
              <a:defRPr>
                <a:latin typeface="Helvetica" pitchFamily="2" charset="0"/>
              </a:defRPr>
            </a:lvl3pPr>
            <a:lvl4pPr>
              <a:defRPr sz="1500">
                <a:latin typeface="Helvetica" pitchFamily="2" charset="0"/>
              </a:defRPr>
            </a:lvl4pPr>
            <a:lvl5pPr>
              <a:defRPr sz="1500">
                <a:latin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0" y="4525617"/>
            <a:ext cx="9144000" cy="0"/>
          </a:xfrm>
          <a:prstGeom prst="line">
            <a:avLst/>
          </a:prstGeom>
          <a:ln>
            <a:solidFill>
              <a:srgbClr val="163B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fld id="{C007A3FA-37C8-B64A-9EE6-D07431EEED5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B898D1-904F-A747-9746-2F6C0ED482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98605-B378-6346-BE9F-CF5DAF74B5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9556BB-8C9F-4B4C-9D18-6BA91B221F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AACEA5-9CA8-3F4B-97F3-EA0E9698AF54}"/>
              </a:ext>
            </a:extLst>
          </p:cNvPr>
          <p:cNvSpPr/>
          <p:nvPr userDrawn="1"/>
        </p:nvSpPr>
        <p:spPr>
          <a:xfrm>
            <a:off x="-1" y="0"/>
            <a:ext cx="1365070" cy="100477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098921-102A-6447-8A72-EBE231E68E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64" y="129387"/>
            <a:ext cx="866140" cy="74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55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F6FD23-A51C-4C1D-A1C6-2DC4832FFA2D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DBCCD-442F-4AA2-9924-9E30E2ECD5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5165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25A87-7B9E-49BF-3CDB-0B0645392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93A37-FA93-5FEC-ADB9-F463DE0AA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8179BD-41FF-6014-90AB-E367AEC86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23614-478A-A747-8D5D-46EBF5840A90}" type="datetimeFigureOut">
              <a:rPr lang="en-US" smtClean="0"/>
              <a:t>4/19/24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70A31-BB5C-16A1-5E30-86300026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97B51-D6CC-F9DD-A8D1-0877E3154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CD2818-6D48-1044-BD14-9DC10391FE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75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8E62934A-5B1A-544F-8458-304190A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4991" y="5493122"/>
            <a:ext cx="627708" cy="37226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85ACE8F-9047-C646-8934-B9B9FCA903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0765" y="5455424"/>
            <a:ext cx="447661" cy="44766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858F246-8B25-F143-B478-AD444D449F8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6785" y="5488972"/>
            <a:ext cx="293033" cy="3805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590DC9C-4039-F045-B5B4-8C4EC6117B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434" t="31786" r="23925" b="36341"/>
          <a:stretch/>
        </p:blipFill>
        <p:spPr>
          <a:xfrm>
            <a:off x="6439987" y="5454859"/>
            <a:ext cx="572758" cy="448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7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03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28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728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3446CB6-96D0-AA45-943F-02AF19C01A6C}"/>
              </a:ext>
            </a:extLst>
          </p:cNvPr>
          <p:cNvSpPr/>
          <p:nvPr userDrawn="1"/>
        </p:nvSpPr>
        <p:spPr>
          <a:xfrm>
            <a:off x="0" y="4525617"/>
            <a:ext cx="9144000" cy="617883"/>
          </a:xfrm>
          <a:prstGeom prst="rect">
            <a:avLst/>
          </a:prstGeom>
          <a:solidFill>
            <a:srgbClr val="0074A7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258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2349" y="402192"/>
            <a:ext cx="4219303" cy="3668450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668955" y="4732653"/>
            <a:ext cx="1641475" cy="22993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>
              <a:lnSpc>
                <a:spcPct val="80000"/>
              </a:lnSpc>
              <a:spcBef>
                <a:spcPct val="20000"/>
              </a:spcBef>
            </a:pPr>
            <a:r>
              <a:rPr lang="en-US" sz="1800" b="1" dirty="0" err="1">
                <a:solidFill>
                  <a:schemeClr val="bg1"/>
                </a:solidFill>
                <a:latin typeface="Helvetica" pitchFamily="2" charset="0"/>
                <a:cs typeface="Gill Sans" charset="0"/>
              </a:rPr>
              <a:t>ngvla.nrao.edu</a:t>
            </a:r>
            <a:endParaRPr lang="en-US" sz="1800" b="1" dirty="0">
              <a:solidFill>
                <a:schemeClr val="bg1"/>
              </a:solidFill>
              <a:latin typeface="Helvetica" pitchFamily="2" charset="0"/>
              <a:cs typeface="Gill Sans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661F793-CC53-E543-BB36-CE6236F0C7E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9191" y="4648409"/>
            <a:ext cx="627708" cy="3722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6FF8B86-738C-DC43-AC4A-2D8E275E294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965" y="4610711"/>
            <a:ext cx="447661" cy="44766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E344E05-8C7F-3D42-BC50-9CE635A9EDE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0985" y="4644259"/>
            <a:ext cx="293033" cy="380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63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526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50208" y="109307"/>
            <a:ext cx="8636000" cy="35790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Gill Sans MT" panose="020B0502020104020203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373040" y="489632"/>
            <a:ext cx="8636000" cy="4026612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Gill Sans MT" panose="020B0502020104020203" pitchFamily="34" charset="0"/>
              </a:defRPr>
            </a:lvl1pPr>
            <a:lvl2pPr>
              <a:defRPr sz="1650">
                <a:latin typeface="Gill Sans MT" panose="020B0502020104020203" pitchFamily="34" charset="0"/>
              </a:defRPr>
            </a:lvl2pPr>
            <a:lvl3pPr>
              <a:defRPr sz="1500">
                <a:latin typeface="Gill Sans MT" panose="020B0502020104020203" pitchFamily="34" charset="0"/>
              </a:defRPr>
            </a:lvl3pPr>
            <a:lvl4pPr>
              <a:defRPr sz="1350">
                <a:latin typeface="Gill Sans MT" panose="020B0502020104020203" pitchFamily="34" charset="0"/>
              </a:defRPr>
            </a:lvl4pPr>
            <a:lvl5pPr>
              <a:defRPr sz="1200">
                <a:latin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277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0601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04773"/>
            <a:ext cx="7886700" cy="36279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7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4" r:id="rId3"/>
    <p:sldLayoutId id="2147483666" r:id="rId4"/>
    <p:sldLayoutId id="2147483677" r:id="rId5"/>
    <p:sldLayoutId id="2147483676" r:id="rId6"/>
    <p:sldLayoutId id="2147483670" r:id="rId7"/>
    <p:sldLayoutId id="2147483673" r:id="rId8"/>
    <p:sldLayoutId id="2147483680" r:id="rId9"/>
    <p:sldLayoutId id="2147483681" r:id="rId10"/>
    <p:sldLayoutId id="2147483682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image" Target="../media/image48.jpg"/><Relationship Id="rId10" Type="http://schemas.openxmlformats.org/officeDocument/2006/relationships/image" Target="../media/image53.jpe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3.jpeg"/><Relationship Id="rId4" Type="http://schemas.openxmlformats.org/officeDocument/2006/relationships/image" Target="../media/image6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2C0068-4D2F-78FA-025C-8F78ADB8F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6887" cy="5150891"/>
          </a:xfrm>
          <a:prstGeom prst="rect">
            <a:avLst/>
          </a:prstGeom>
        </p:spPr>
      </p:pic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1657320" y="61346"/>
            <a:ext cx="57195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Book Antiqua" panose="02040602050305030304" pitchFamily="18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Very Large Array: Global Powerhouse in Radio Astronomy for 44 years</a:t>
            </a: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3128420" y="921000"/>
            <a:ext cx="5624487" cy="1240717"/>
          </a:xfrm>
          <a:prstGeom prst="rect">
            <a:avLst/>
          </a:prstGeom>
          <a:noFill/>
          <a:ln>
            <a:noFill/>
          </a:ln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1972 – Approved by Congress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1975 – 1</a:t>
            </a:r>
            <a:r>
              <a:rPr lang="en-IE" sz="1400" baseline="300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st</a:t>
            </a: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 antenna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1980 – Full science operations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2001 – Jansky VLA major electronics upgrade approved by NSF </a:t>
            </a:r>
          </a:p>
          <a:p>
            <a:pPr marL="0" indent="0">
              <a:buNone/>
            </a:pPr>
            <a:r>
              <a:rPr lang="en-IE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2011 – JVLA full science ops</a:t>
            </a:r>
          </a:p>
        </p:txBody>
      </p:sp>
    </p:spTree>
    <p:extLst>
      <p:ext uri="{BB962C8B-B14F-4D97-AF65-F5344CB8AC3E}">
        <p14:creationId xmlns:p14="http://schemas.microsoft.com/office/powerpoint/2010/main" val="23662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6905A3E-631C-8937-2B3F-5934EE61F3F7}"/>
              </a:ext>
            </a:extLst>
          </p:cNvPr>
          <p:cNvGrpSpPr/>
          <p:nvPr/>
        </p:nvGrpSpPr>
        <p:grpSpPr>
          <a:xfrm>
            <a:off x="2266737" y="0"/>
            <a:ext cx="7108797" cy="5143500"/>
            <a:chOff x="1017601" y="0"/>
            <a:chExt cx="7108797" cy="5143500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DA29F75-B10D-48CA-BA6B-411FA9461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7601" y="0"/>
              <a:ext cx="7108797" cy="5143500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F261BBE-B88C-2974-8C40-0151912AEDAB}"/>
                </a:ext>
              </a:extLst>
            </p:cNvPr>
            <p:cNvSpPr txBox="1"/>
            <p:nvPr/>
          </p:nvSpPr>
          <p:spPr>
            <a:xfrm>
              <a:off x="3371852" y="3494314"/>
              <a:ext cx="1053192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Correlator and Control Building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20286FD-C9AD-9876-4737-D47F4CF937E0}"/>
                </a:ext>
              </a:extLst>
            </p:cNvPr>
            <p:cNvSpPr txBox="1"/>
            <p:nvPr/>
          </p:nvSpPr>
          <p:spPr>
            <a:xfrm>
              <a:off x="3796660" y="2245238"/>
              <a:ext cx="868134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Maintenance Center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39143E4-E647-7897-E43D-7B7EA5CE95F3}"/>
                </a:ext>
              </a:extLst>
            </p:cNvPr>
            <p:cNvSpPr txBox="1"/>
            <p:nvPr/>
          </p:nvSpPr>
          <p:spPr>
            <a:xfrm>
              <a:off x="5374929" y="3894424"/>
              <a:ext cx="900792" cy="2462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Repair Center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9EB9FE-FE1E-1BBD-F0E9-D568CB4D7048}"/>
                </a:ext>
              </a:extLst>
            </p:cNvPr>
            <p:cNvSpPr txBox="1"/>
            <p:nvPr/>
          </p:nvSpPr>
          <p:spPr>
            <a:xfrm>
              <a:off x="5872950" y="1146337"/>
              <a:ext cx="1113063" cy="4001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ABQ: Science Ops and Data Center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228487-A75C-5FA2-93F7-5D2B08D812EC}"/>
                </a:ext>
              </a:extLst>
            </p:cNvPr>
            <p:cNvSpPr/>
            <p:nvPr/>
          </p:nvSpPr>
          <p:spPr>
            <a:xfrm>
              <a:off x="5576207" y="1216479"/>
              <a:ext cx="269422" cy="2598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F1E79BE-BE4B-BB86-A8CB-7B7F403E5B0E}"/>
              </a:ext>
            </a:extLst>
          </p:cNvPr>
          <p:cNvSpPr txBox="1"/>
          <p:nvPr/>
        </p:nvSpPr>
        <p:spPr>
          <a:xfrm>
            <a:off x="97968" y="317787"/>
            <a:ext cx="2168769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/>
              <a:t>Operations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Total Staff NM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450 Direct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150 Contract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MOU w. UNM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Possible host science and data center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State infrastructure development w. </a:t>
            </a:r>
            <a:r>
              <a:rPr lang="en-US" sz="1400" dirty="0" err="1"/>
              <a:t>eLWA</a:t>
            </a:r>
            <a:r>
              <a:rPr lang="en-US" sz="1400" dirty="0"/>
              <a:t> (fiber to remote areas)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Tech Offices at NMT</a:t>
            </a:r>
          </a:p>
        </p:txBody>
      </p:sp>
    </p:spTree>
    <p:extLst>
      <p:ext uri="{BB962C8B-B14F-4D97-AF65-F5344CB8AC3E}">
        <p14:creationId xmlns:p14="http://schemas.microsoft.com/office/powerpoint/2010/main" val="401661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9EBC67-09C3-8345-BBEA-691FFB8395CB}"/>
              </a:ext>
            </a:extLst>
          </p:cNvPr>
          <p:cNvSpPr txBox="1"/>
          <p:nvPr/>
        </p:nvSpPr>
        <p:spPr>
          <a:xfrm>
            <a:off x="-19456" y="1157829"/>
            <a:ext cx="5677422" cy="3216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02870">
              <a:spcBef>
                <a:spcPts val="600"/>
              </a:spcBef>
            </a:pPr>
            <a:r>
              <a:rPr lang="en-US" sz="1800" b="1" dirty="0">
                <a:latin typeface="+mj-lt"/>
                <a:cs typeface="Times New Roman"/>
              </a:rPr>
              <a:t>Science Advisory Committee Key Science Goals</a:t>
            </a:r>
          </a:p>
          <a:p>
            <a:pPr marL="44577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Unveiling the Formation of Solar System Analogues on Terrestrial Scales</a:t>
            </a:r>
          </a:p>
          <a:p>
            <a:pPr marL="44577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Probing the Initial Conditions for Planetary Systems and Life with Astrochemistry</a:t>
            </a:r>
          </a:p>
          <a:p>
            <a:pPr marL="44577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  <a:cs typeface="Times New Roman"/>
              </a:rPr>
              <a:t>Charting the Assembly, Structure, and Evolution of Galaxies Over Cosmic Time</a:t>
            </a:r>
            <a:endParaRPr lang="en-US" sz="1600" b="1" i="1" dirty="0">
              <a:latin typeface="+mj-lt"/>
            </a:endParaRPr>
          </a:p>
          <a:p>
            <a:pPr marL="44577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Using Pulsars in the Galactic Center as Fundamental Tests of Gravity</a:t>
            </a:r>
          </a:p>
          <a:p>
            <a:pPr marL="44577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1600" b="1" i="1" dirty="0">
                <a:latin typeface="+mj-lt"/>
              </a:rPr>
              <a:t>Understanding the Formation and Evolution of Stellar and Supermassive BH’s  in the Era of Multi-Messenger Astronomy</a:t>
            </a:r>
            <a:endParaRPr lang="en-US" sz="1400" i="0" dirty="0">
              <a:solidFill>
                <a:srgbClr val="333333"/>
              </a:solidFill>
              <a:effectLst/>
              <a:latin typeface="Gill Sans MT" panose="020B0502020104020203" pitchFamily="34" charset="77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6FB7A1-6913-654B-A9A2-3DC29F0E85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0788" y="63618"/>
            <a:ext cx="3419581" cy="4418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49705B-1610-BBE9-25F4-C26689FE362B}"/>
              </a:ext>
            </a:extLst>
          </p:cNvPr>
          <p:cNvSpPr txBox="1"/>
          <p:nvPr/>
        </p:nvSpPr>
        <p:spPr>
          <a:xfrm>
            <a:off x="5650788" y="-60944"/>
            <a:ext cx="341958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8650" lvl="1" indent="-285750">
              <a:buFont typeface="Courier New" panose="02070309020205020404" pitchFamily="49" charset="0"/>
              <a:buChar char="o"/>
            </a:pPr>
            <a:endParaRPr lang="en-US" sz="1100" dirty="0">
              <a:solidFill>
                <a:schemeClr val="bg1"/>
              </a:solidFill>
              <a:latin typeface="Gill Sans MT" panose="020B0502020104020203" pitchFamily="34" charset="77"/>
              <a:cs typeface="Times New Roman" panose="02020603050405020304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Gill Sans MT" panose="020B0502020104020203" pitchFamily="34" charset="77"/>
              </a:rPr>
              <a:t>January 2019 Science Book published by the ASP:  90 chapters, 850 pages, 300 authors </a:t>
            </a:r>
          </a:p>
          <a:p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A5A0D-7317-F74B-DFE8-8A107D8D9B4A}"/>
              </a:ext>
            </a:extLst>
          </p:cNvPr>
          <p:cNvSpPr txBox="1">
            <a:spLocks noChangeAspect="1"/>
          </p:cNvSpPr>
          <p:nvPr/>
        </p:nvSpPr>
        <p:spPr>
          <a:xfrm>
            <a:off x="1269508" y="48229"/>
            <a:ext cx="4407914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 dirty="0" err="1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ngVLA</a:t>
            </a:r>
            <a:r>
              <a:rPr lang="en-US" sz="3300" dirty="0">
                <a:solidFill>
                  <a:srgbClr val="163B7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Science</a:t>
            </a:r>
          </a:p>
          <a:p>
            <a:pPr algn="ctr"/>
            <a:r>
              <a:rPr lang="en-US" sz="1800" dirty="0"/>
              <a:t>Strength in Versatility: Planets to Cosmology</a:t>
            </a:r>
            <a:endParaRPr lang="en-US" sz="1800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021B52-D3F4-8782-AEA1-2949D9EBC493}"/>
              </a:ext>
            </a:extLst>
          </p:cNvPr>
          <p:cNvSpPr txBox="1"/>
          <p:nvPr/>
        </p:nvSpPr>
        <p:spPr>
          <a:xfrm>
            <a:off x="6552997" y="678445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err="1">
                <a:solidFill>
                  <a:schemeClr val="bg2"/>
                </a:solidFill>
              </a:rPr>
              <a:t>ngvla.nrao.edu</a:t>
            </a:r>
            <a:endParaRPr lang="en-US" sz="1800" b="1" i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70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1651471" y="501846"/>
            <a:ext cx="7356348" cy="5458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600" b="1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12</a:t>
            </a:fld>
            <a:endParaRPr lang="en-US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D8C19-6C1F-C4F5-99A6-888AFA6754B2}"/>
              </a:ext>
            </a:extLst>
          </p:cNvPr>
          <p:cNvSpPr txBox="1"/>
          <p:nvPr/>
        </p:nvSpPr>
        <p:spPr>
          <a:xfrm>
            <a:off x="587318" y="4215761"/>
            <a:ext cx="3460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panose="020B0502020104020203" pitchFamily="34" charset="77"/>
              </a:rPr>
              <a:t>Dusty protoplanetary disk 1M</a:t>
            </a:r>
            <a:r>
              <a:rPr lang="en-US" sz="1400" baseline="-25000" dirty="0">
                <a:latin typeface="Gill Sans MT" panose="020B0502020104020203" pitchFamily="34" charset="77"/>
              </a:rPr>
              <a:t>o</a:t>
            </a:r>
            <a:r>
              <a:rPr lang="en-US" sz="1400" dirty="0">
                <a:latin typeface="Gill Sans MT" panose="020B0502020104020203" pitchFamily="34" charset="77"/>
              </a:rPr>
              <a:t> proto-star 1Myr, at 140pc distance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178046B-64E3-2FD8-88E2-25AED89D4243}"/>
              </a:ext>
            </a:extLst>
          </p:cNvPr>
          <p:cNvGrpSpPr/>
          <p:nvPr/>
        </p:nvGrpSpPr>
        <p:grpSpPr>
          <a:xfrm>
            <a:off x="650054" y="1073345"/>
            <a:ext cx="2996809" cy="2996809"/>
            <a:chOff x="5867033" y="1159487"/>
            <a:chExt cx="2996809" cy="29968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255639-58AF-0652-346E-A358F1688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7033" y="1159487"/>
              <a:ext cx="2996809" cy="299680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5BBADE-85EF-6DD5-32E7-B119CBCAE5FA}"/>
                </a:ext>
              </a:extLst>
            </p:cNvPr>
            <p:cNvSpPr txBox="1"/>
            <p:nvPr/>
          </p:nvSpPr>
          <p:spPr>
            <a:xfrm>
              <a:off x="5867033" y="1169053"/>
              <a:ext cx="1307939" cy="507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HL Tau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ALMA  230 GHz</a:t>
              </a:r>
            </a:p>
          </p:txBody>
        </p:sp>
      </p:grpSp>
      <p:pic>
        <p:nvPicPr>
          <p:cNvPr id="8" name="ngvla_movie.mp4">
            <a:hlinkClick r:id="" action="ppaction://media"/>
            <a:extLst>
              <a:ext uri="{FF2B5EF4-FFF2-40B4-BE49-F238E27FC236}">
                <a16:creationId xmlns:a16="http://schemas.microsoft.com/office/drawing/2014/main" id="{70A92C8C-F032-DB04-9FFB-05E041AF98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/>
          <a:stretch/>
        </p:blipFill>
        <p:spPr>
          <a:xfrm>
            <a:off x="5039680" y="1103580"/>
            <a:ext cx="3096704" cy="299680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3D303AC-BDDC-AEAF-10AA-515D835FA032}"/>
              </a:ext>
            </a:extLst>
          </p:cNvPr>
          <p:cNvSpPr/>
          <p:nvPr/>
        </p:nvSpPr>
        <p:spPr>
          <a:xfrm>
            <a:off x="1779815" y="2188028"/>
            <a:ext cx="742950" cy="775607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DA0B64E-ADE8-DADA-7471-924B34E3D891}"/>
              </a:ext>
            </a:extLst>
          </p:cNvPr>
          <p:cNvCxnSpPr/>
          <p:nvPr/>
        </p:nvCxnSpPr>
        <p:spPr>
          <a:xfrm flipV="1">
            <a:off x="2522765" y="1103580"/>
            <a:ext cx="2516915" cy="1084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FA59A2F-5515-7F3E-F088-87084C6273AE}"/>
              </a:ext>
            </a:extLst>
          </p:cNvPr>
          <p:cNvCxnSpPr>
            <a:cxnSpLocks/>
          </p:cNvCxnSpPr>
          <p:nvPr/>
        </p:nvCxnSpPr>
        <p:spPr>
          <a:xfrm>
            <a:off x="2522765" y="2963635"/>
            <a:ext cx="2516915" cy="113218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EEC17BF6-273B-E06D-96EB-665F7509A902}"/>
              </a:ext>
            </a:extLst>
          </p:cNvPr>
          <p:cNvSpPr txBox="1"/>
          <p:nvPr/>
        </p:nvSpPr>
        <p:spPr>
          <a:xfrm>
            <a:off x="2049236" y="172005"/>
            <a:ext cx="5167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The Formation of Solar System Analogs</a:t>
            </a:r>
          </a:p>
          <a:p>
            <a:pPr algn="ctr"/>
            <a:r>
              <a:rPr lang="en-US" sz="1800" dirty="0"/>
              <a:t>Movies of Planet Formation on sub-AU scales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49FCB9-0C09-617A-449D-1693424021D4}"/>
              </a:ext>
            </a:extLst>
          </p:cNvPr>
          <p:cNvSpPr txBox="1"/>
          <p:nvPr/>
        </p:nvSpPr>
        <p:spPr>
          <a:xfrm>
            <a:off x="4572000" y="4215761"/>
            <a:ext cx="44358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400" dirty="0">
                <a:latin typeface="Gill Sans MT" panose="020B0502020104020203" pitchFamily="34" charset="77"/>
              </a:rPr>
              <a:t>Forming Jupiter: Monthly obs. over few years at 7mas resolution (1 AU)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18D68EF-A853-B10F-2785-02A124F31C85}"/>
              </a:ext>
            </a:extLst>
          </p:cNvPr>
          <p:cNvSpPr txBox="1"/>
          <p:nvPr/>
        </p:nvSpPr>
        <p:spPr>
          <a:xfrm>
            <a:off x="5192486" y="1167493"/>
            <a:ext cx="133894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ngVLA</a:t>
            </a:r>
            <a:r>
              <a:rPr lang="en-US" dirty="0">
                <a:solidFill>
                  <a:schemeClr val="bg1"/>
                </a:solidFill>
              </a:rPr>
              <a:t> 100 GHz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7D5417-83BB-C85A-0651-56431B9078E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024" y="1673660"/>
            <a:ext cx="4442159" cy="185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8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742"/>
    </mc:Choice>
    <mc:Fallback xmlns="">
      <p:transition spd="slow" advTm="67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0">
                <p:cTn id="2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6137300-BB5F-5ED0-AC5B-24A23501160D}"/>
              </a:ext>
            </a:extLst>
          </p:cNvPr>
          <p:cNvGrpSpPr/>
          <p:nvPr/>
        </p:nvGrpSpPr>
        <p:grpSpPr>
          <a:xfrm>
            <a:off x="-1756861" y="751114"/>
            <a:ext cx="11815261" cy="3299368"/>
            <a:chOff x="-827948" y="1227480"/>
            <a:chExt cx="9641002" cy="2641636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5D596737-B114-8585-2A6C-B9C5586F4D8C}"/>
                </a:ext>
              </a:extLst>
            </p:cNvPr>
            <p:cNvGrpSpPr/>
            <p:nvPr/>
          </p:nvGrpSpPr>
          <p:grpSpPr>
            <a:xfrm>
              <a:off x="-827948" y="1341028"/>
              <a:ext cx="9530736" cy="2503859"/>
              <a:chOff x="-827948" y="1341028"/>
              <a:chExt cx="9530736" cy="2503859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6260D8F5-E422-7534-3F30-0094B7B13647}"/>
                  </a:ext>
                </a:extLst>
              </p:cNvPr>
              <p:cNvGrpSpPr/>
              <p:nvPr/>
            </p:nvGrpSpPr>
            <p:grpSpPr>
              <a:xfrm>
                <a:off x="-827948" y="1341028"/>
                <a:ext cx="9530736" cy="2503859"/>
                <a:chOff x="-827948" y="1341028"/>
                <a:chExt cx="9530736" cy="2503859"/>
              </a:xfrm>
            </p:grpSpPr>
            <p:grpSp>
              <p:nvGrpSpPr>
                <p:cNvPr id="32" name="Group 31">
                  <a:extLst>
                    <a:ext uri="{FF2B5EF4-FFF2-40B4-BE49-F238E27FC236}">
                      <a16:creationId xmlns:a16="http://schemas.microsoft.com/office/drawing/2014/main" id="{F77E0BCE-EFB7-AA49-1300-5914AC58FB5B}"/>
                    </a:ext>
                  </a:extLst>
                </p:cNvPr>
                <p:cNvGrpSpPr/>
                <p:nvPr/>
              </p:nvGrpSpPr>
              <p:grpSpPr>
                <a:xfrm>
                  <a:off x="-827948" y="1341028"/>
                  <a:ext cx="9530736" cy="2503859"/>
                  <a:chOff x="142074" y="1350207"/>
                  <a:chExt cx="8859852" cy="2146822"/>
                </a:xfrm>
              </p:grpSpPr>
              <p:grpSp>
                <p:nvGrpSpPr>
                  <p:cNvPr id="9" name="Group 8">
                    <a:extLst>
                      <a:ext uri="{FF2B5EF4-FFF2-40B4-BE49-F238E27FC236}">
                        <a16:creationId xmlns:a16="http://schemas.microsoft.com/office/drawing/2014/main" id="{AAC9B5F7-F20A-5B3D-B145-6516987A0215}"/>
                      </a:ext>
                    </a:extLst>
                  </p:cNvPr>
                  <p:cNvGrpSpPr/>
                  <p:nvPr/>
                </p:nvGrpSpPr>
                <p:grpSpPr>
                  <a:xfrm>
                    <a:off x="142074" y="1350207"/>
                    <a:ext cx="8859852" cy="2146822"/>
                    <a:chOff x="587318" y="992221"/>
                    <a:chExt cx="8859852" cy="2146822"/>
                  </a:xfrm>
                </p:grpSpPr>
                <p:grpSp>
                  <p:nvGrpSpPr>
                    <p:cNvPr id="8" name="Group 7">
                      <a:extLst>
                        <a:ext uri="{FF2B5EF4-FFF2-40B4-BE49-F238E27FC236}">
                          <a16:creationId xmlns:a16="http://schemas.microsoft.com/office/drawing/2014/main" id="{25A63F5F-9F88-3FB2-F68C-037476F3BE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87318" y="992221"/>
                      <a:ext cx="8859852" cy="2146822"/>
                      <a:chOff x="587318" y="992221"/>
                      <a:chExt cx="8859852" cy="2146822"/>
                    </a:xfrm>
                  </p:grpSpPr>
                  <p:pic>
                    <p:nvPicPr>
                      <p:cNvPr id="11" name="Picture 10">
                        <a:extLst>
                          <a:ext uri="{FF2B5EF4-FFF2-40B4-BE49-F238E27FC236}">
                            <a16:creationId xmlns:a16="http://schemas.microsoft.com/office/drawing/2014/main" id="{058D69C4-135B-2544-8C8E-2C866823B41D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/>
                          </a:ext>
                        </a:extLst>
                      </a:blip>
                      <a:srcRect/>
                      <a:stretch/>
                    </p:blipFill>
                    <p:spPr>
                      <a:xfrm>
                        <a:off x="685936" y="1069831"/>
                        <a:ext cx="8761234" cy="2058195"/>
                      </a:xfrm>
                      <a:prstGeom prst="rect">
                        <a:avLst/>
                      </a:prstGeom>
                    </p:spPr>
                  </p:pic>
                  <p:sp>
                    <p:nvSpPr>
                      <p:cNvPr id="7" name="Rectangle 6">
                        <a:extLst>
                          <a:ext uri="{FF2B5EF4-FFF2-40B4-BE49-F238E27FC236}">
                            <a16:creationId xmlns:a16="http://schemas.microsoft.com/office/drawing/2014/main" id="{1CA17A98-0C09-C83C-BA8E-58EA7BE7933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7318" y="992221"/>
                        <a:ext cx="6222044" cy="214682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</p:grpSp>
                <p:pic>
                  <p:nvPicPr>
                    <p:cNvPr id="14" name="Picture 13">
                      <a:extLst>
                        <a:ext uri="{FF2B5EF4-FFF2-40B4-BE49-F238E27FC236}">
                          <a16:creationId xmlns:a16="http://schemas.microsoft.com/office/drawing/2014/main" id="{018748AD-D1A0-13E0-CA0C-FF05E7DC808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368427" y="1352446"/>
                      <a:ext cx="1730791" cy="1580795"/>
                    </a:xfrm>
                    <a:prstGeom prst="rect">
                      <a:avLst/>
                    </a:prstGeom>
                  </p:spPr>
                </p:pic>
              </p:grpSp>
              <p:cxnSp>
                <p:nvCxnSpPr>
                  <p:cNvPr id="12" name="Straight Connector 11">
                    <a:extLst>
                      <a:ext uri="{FF2B5EF4-FFF2-40B4-BE49-F238E27FC236}">
                        <a16:creationId xmlns:a16="http://schemas.microsoft.com/office/drawing/2014/main" id="{6D6DF3A3-005D-C424-6F79-D0A4BA49B8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2788578" y="1966506"/>
                    <a:ext cx="1359368" cy="457112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6" name="Picture 15">
                    <a:extLst>
                      <a:ext uri="{FF2B5EF4-FFF2-40B4-BE49-F238E27FC236}">
                        <a16:creationId xmlns:a16="http://schemas.microsoft.com/office/drawing/2014/main" id="{565A9967-2520-A7CA-C9D7-3C0F3BF38B5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073253" y="1673248"/>
                    <a:ext cx="1832588" cy="1747087"/>
                  </a:xfrm>
                  <a:prstGeom prst="rect">
                    <a:avLst/>
                  </a:prstGeom>
                </p:spPr>
              </p:pic>
              <p:cxnSp>
                <p:nvCxnSpPr>
                  <p:cNvPr id="22" name="Straight Connector 21">
                    <a:extLst>
                      <a:ext uri="{FF2B5EF4-FFF2-40B4-BE49-F238E27FC236}">
                        <a16:creationId xmlns:a16="http://schemas.microsoft.com/office/drawing/2014/main" id="{073B7413-E6A1-4542-EEBC-B9817E4C76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2788578" y="2651357"/>
                    <a:ext cx="1359368" cy="489779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>
                    <a:extLst>
                      <a:ext uri="{FF2B5EF4-FFF2-40B4-BE49-F238E27FC236}">
                        <a16:creationId xmlns:a16="http://schemas.microsoft.com/office/drawing/2014/main" id="{AD045DED-0EA1-3031-4107-2DA7DFC7FC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4967726" y="2546791"/>
                    <a:ext cx="1612514" cy="516112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Straight Connector 24">
                    <a:extLst>
                      <a:ext uri="{FF2B5EF4-FFF2-40B4-BE49-F238E27FC236}">
                        <a16:creationId xmlns:a16="http://schemas.microsoft.com/office/drawing/2014/main" id="{7CEDD457-4E53-3F04-C350-ED0FED61F5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4967726" y="1710278"/>
                    <a:ext cx="1677244" cy="763656"/>
                  </a:xfrm>
                  <a:prstGeom prst="line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80EA040-A51E-3214-1BE5-8F619BDCF995}"/>
                    </a:ext>
                  </a:extLst>
                </p:cNvPr>
                <p:cNvSpPr/>
                <p:nvPr/>
              </p:nvSpPr>
              <p:spPr>
                <a:xfrm>
                  <a:off x="1056750" y="1615013"/>
                  <a:ext cx="1861850" cy="209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JWST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29262131-1819-ECAE-5751-4C950B4E5678}"/>
                    </a:ext>
                  </a:extLst>
                </p:cNvPr>
                <p:cNvSpPr/>
                <p:nvPr/>
              </p:nvSpPr>
              <p:spPr>
                <a:xfrm>
                  <a:off x="3432186" y="1619290"/>
                  <a:ext cx="1861850" cy="20932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/>
                    <a:t>ALMA</a:t>
                  </a:r>
                </a:p>
              </p:txBody>
            </p:sp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565889A1-76B0-BB7F-E0EF-BA06843CD501}"/>
                    </a:ext>
                  </a:extLst>
                </p:cNvPr>
                <p:cNvSpPr/>
                <p:nvPr/>
              </p:nvSpPr>
              <p:spPr>
                <a:xfrm>
                  <a:off x="5949761" y="1613054"/>
                  <a:ext cx="1861850" cy="2093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err="1"/>
                    <a:t>ngVLA</a:t>
                  </a:r>
                  <a:endParaRPr lang="en-US" dirty="0"/>
                </a:p>
              </p:txBody>
            </p:sp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7CC09F2A-3673-F783-47AC-1A49725D8147}"/>
                    </a:ext>
                  </a:extLst>
                </p:cNvPr>
                <p:cNvSpPr/>
                <p:nvPr/>
              </p:nvSpPr>
              <p:spPr>
                <a:xfrm>
                  <a:off x="5949127" y="1578268"/>
                  <a:ext cx="1861850" cy="209320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err="1"/>
                    <a:t>ngVLA</a:t>
                  </a:r>
                  <a:endParaRPr lang="en-US" dirty="0"/>
                </a:p>
              </p:txBody>
            </p:sp>
          </p:grpSp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05A969ED-776B-1EB2-1F4B-0984983158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1900" y="3694882"/>
                <a:ext cx="1500191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13B5A5C-68A5-3E64-B839-2C3C73693978}"/>
                  </a:ext>
                </a:extLst>
              </p:cNvPr>
              <p:cNvSpPr/>
              <p:nvPr/>
            </p:nvSpPr>
            <p:spPr>
              <a:xfrm>
                <a:off x="3557459" y="3462364"/>
                <a:ext cx="1861850" cy="209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8000 AU</a:t>
                </a:r>
              </a:p>
            </p:txBody>
          </p: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2B346E65-C21D-EFDB-4764-B3373DDC18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6284" y="3684384"/>
                <a:ext cx="636315" cy="10498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278A762D-AC34-4E2B-F431-8AAEFEBF21B4}"/>
                  </a:ext>
                </a:extLst>
              </p:cNvPr>
              <p:cNvSpPr/>
              <p:nvPr/>
            </p:nvSpPr>
            <p:spPr>
              <a:xfrm>
                <a:off x="5992864" y="3429806"/>
                <a:ext cx="1861850" cy="209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0.5 AU</a:t>
                </a: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01E0A929-8CB3-33AA-B104-4A9BBB6D0BED}"/>
                  </a:ext>
                </a:extLst>
              </p:cNvPr>
              <p:cNvSpPr/>
              <p:nvPr/>
            </p:nvSpPr>
            <p:spPr>
              <a:xfrm>
                <a:off x="1092132" y="3410234"/>
                <a:ext cx="1861850" cy="2093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80000 AU</a:t>
                </a:r>
              </a:p>
            </p:txBody>
          </p: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9B489A9E-78E0-967E-D8CE-F4B1D0D7370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41826" y="3671684"/>
                <a:ext cx="990600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756FC8-BE7F-E2EC-E25E-394A29388F25}"/>
                </a:ext>
              </a:extLst>
            </p:cNvPr>
            <p:cNvSpPr/>
            <p:nvPr/>
          </p:nvSpPr>
          <p:spPr>
            <a:xfrm>
              <a:off x="5856693" y="1399341"/>
              <a:ext cx="245375" cy="243269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2CD0696-2493-35E8-ADE7-61B2A1C77BE1}"/>
                </a:ext>
              </a:extLst>
            </p:cNvPr>
            <p:cNvSpPr/>
            <p:nvPr/>
          </p:nvSpPr>
          <p:spPr>
            <a:xfrm>
              <a:off x="8037486" y="1227480"/>
              <a:ext cx="775568" cy="26416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4F0A53D-05F5-3A43-6CAB-4743CAF994A4}"/>
                </a:ext>
              </a:extLst>
            </p:cNvPr>
            <p:cNvSpPr/>
            <p:nvPr/>
          </p:nvSpPr>
          <p:spPr>
            <a:xfrm rot="5400000">
              <a:off x="7002237" y="2615688"/>
              <a:ext cx="113789" cy="235803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ECE603A-DF4F-834A-869B-45D3D761DF9A}"/>
              </a:ext>
            </a:extLst>
          </p:cNvPr>
          <p:cNvSpPr txBox="1"/>
          <p:nvPr/>
        </p:nvSpPr>
        <p:spPr>
          <a:xfrm>
            <a:off x="1022413" y="4139453"/>
            <a:ext cx="7660631" cy="86177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800" dirty="0" err="1">
                <a:solidFill>
                  <a:schemeClr val="bg1"/>
                </a:solidFill>
              </a:rPr>
              <a:t>ngVLA</a:t>
            </a:r>
            <a:r>
              <a:rPr lang="en-US" sz="1800" dirty="0">
                <a:solidFill>
                  <a:schemeClr val="bg1"/>
                </a:solidFill>
              </a:rPr>
              <a:t> imaging of ‘boiling’ AGB star atmosphere  (Akiyama &amp; Mathews 2021)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1"/>
                </a:solidFill>
              </a:rPr>
              <a:t>ngVLA</a:t>
            </a:r>
            <a:r>
              <a:rPr lang="en-US" sz="1600" dirty="0">
                <a:solidFill>
                  <a:schemeClr val="bg1"/>
                </a:solidFill>
              </a:rPr>
              <a:t> @ 46 GHz; 1.5 mas ~ 0.04 stellar radii at d=150pc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1.3 year pulse period observed every 2-3 weeks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625678-4025-CF77-3AC6-E28AA3D689D0}"/>
              </a:ext>
            </a:extLst>
          </p:cNvPr>
          <p:cNvSpPr txBox="1"/>
          <p:nvPr/>
        </p:nvSpPr>
        <p:spPr>
          <a:xfrm>
            <a:off x="1552785" y="85358"/>
            <a:ext cx="60384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Stellar end-of-life: resolving stars!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Movies of extreme mass-loss in evolved (‘AGB’) stars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Primary enrichment mechanism of ISM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3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10D8BC9-5A3F-BC6E-186C-9F9B04AF179B}"/>
              </a:ext>
            </a:extLst>
          </p:cNvPr>
          <p:cNvSpPr/>
          <p:nvPr/>
        </p:nvSpPr>
        <p:spPr>
          <a:xfrm>
            <a:off x="5630240" y="3987148"/>
            <a:ext cx="3513760" cy="11563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FE91E62-ACFE-BB13-D327-632E0C0FC9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4" y="0"/>
            <a:ext cx="5633854" cy="5143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606E848-A95C-0A41-BE60-3B0E9F08F664}"/>
              </a:ext>
            </a:extLst>
          </p:cNvPr>
          <p:cNvSpPr txBox="1"/>
          <p:nvPr/>
        </p:nvSpPr>
        <p:spPr>
          <a:xfrm>
            <a:off x="0" y="26971"/>
            <a:ext cx="4419600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JWST Deep Field ~ 5000 galaxies </a:t>
            </a:r>
            <a:r>
              <a:rPr lang="en-US" sz="1600" dirty="0" err="1">
                <a:solidFill>
                  <a:schemeClr val="bg1"/>
                </a:solidFill>
              </a:rPr>
              <a:t>t</a:t>
            </a:r>
            <a:r>
              <a:rPr lang="en-US" sz="1600" baseline="-25000" dirty="0" err="1">
                <a:solidFill>
                  <a:schemeClr val="bg1"/>
                </a:solidFill>
              </a:rPr>
              <a:t>univ</a:t>
            </a:r>
            <a:r>
              <a:rPr lang="en-US" sz="1600" dirty="0">
                <a:solidFill>
                  <a:schemeClr val="bg1"/>
                </a:solidFill>
              </a:rPr>
              <a:t> = 0.25 </a:t>
            </a:r>
            <a:r>
              <a:rPr lang="en-US" sz="1600" dirty="0" err="1">
                <a:solidFill>
                  <a:schemeClr val="bg1"/>
                </a:solidFill>
              </a:rPr>
              <a:t>Gyr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CCA657-7914-279A-4A0D-9C71E50275B4}"/>
              </a:ext>
            </a:extLst>
          </p:cNvPr>
          <p:cNvGrpSpPr/>
          <p:nvPr/>
        </p:nvGrpSpPr>
        <p:grpSpPr>
          <a:xfrm>
            <a:off x="5630240" y="92188"/>
            <a:ext cx="3513760" cy="5049122"/>
            <a:chOff x="5630240" y="92188"/>
            <a:chExt cx="3513760" cy="504912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BFE5822-B6B7-6B3D-5DD2-4AC3079AE593}"/>
                </a:ext>
              </a:extLst>
            </p:cNvPr>
            <p:cNvGrpSpPr/>
            <p:nvPr/>
          </p:nvGrpSpPr>
          <p:grpSpPr>
            <a:xfrm>
              <a:off x="5630240" y="838200"/>
              <a:ext cx="3498958" cy="3285552"/>
              <a:chOff x="6181719" y="909756"/>
              <a:chExt cx="2588164" cy="272806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6EAA16F-1B35-5347-96B3-4AC4FC1A5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81719" y="909756"/>
                <a:ext cx="2588164" cy="2728064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06DF81C-6710-1F41-965E-1596C4A3FDB9}"/>
                  </a:ext>
                </a:extLst>
              </p:cNvPr>
              <p:cNvSpPr txBox="1"/>
              <p:nvPr/>
            </p:nvSpPr>
            <p:spPr>
              <a:xfrm>
                <a:off x="6389619" y="932722"/>
                <a:ext cx="2172364" cy="255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ALMA: 36 CO galaxies to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t</a:t>
                </a:r>
                <a:r>
                  <a:rPr lang="en-US" sz="1400" baseline="-25000" dirty="0" err="1">
                    <a:solidFill>
                      <a:schemeClr val="bg1"/>
                    </a:solidFill>
                  </a:rPr>
                  <a:t>univ</a:t>
                </a:r>
                <a:r>
                  <a:rPr lang="en-US" sz="1400" dirty="0">
                    <a:solidFill>
                      <a:schemeClr val="bg1"/>
                    </a:solidFill>
                  </a:rPr>
                  <a:t> = 3.3 </a:t>
                </a:r>
                <a:r>
                  <a:rPr lang="en-US" sz="1400" dirty="0" err="1">
                    <a:solidFill>
                      <a:schemeClr val="bg1"/>
                    </a:solidFill>
                  </a:rPr>
                  <a:t>Gyr</a:t>
                </a:r>
                <a:r>
                  <a:rPr lang="en-US" sz="1400" dirty="0">
                    <a:solidFill>
                      <a:schemeClr val="bg1"/>
                    </a:solidFill>
                  </a:rPr>
                  <a:t> </a:t>
                </a: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83E1CCD-6E6A-8A2B-107F-D6372FF55CFD}"/>
                </a:ext>
              </a:extLst>
            </p:cNvPr>
            <p:cNvSpPr txBox="1"/>
            <p:nvPr/>
          </p:nvSpPr>
          <p:spPr>
            <a:xfrm>
              <a:off x="5677534" y="92188"/>
              <a:ext cx="346646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err="1">
                  <a:solidFill>
                    <a:schemeClr val="bg1"/>
                  </a:solidFill>
                </a:rPr>
                <a:t>ngVLA</a:t>
              </a:r>
              <a:r>
                <a:rPr lang="en-US" sz="1600" dirty="0">
                  <a:solidFill>
                    <a:schemeClr val="bg1"/>
                  </a:solidFill>
                </a:rPr>
                <a:t> reveals the molecular gas = fuel for star formation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78CE621-8174-58FA-D850-6D05C7C51CDA}"/>
                </a:ext>
              </a:extLst>
            </p:cNvPr>
            <p:cNvSpPr txBox="1"/>
            <p:nvPr/>
          </p:nvSpPr>
          <p:spPr>
            <a:xfrm>
              <a:off x="5639765" y="3987148"/>
              <a:ext cx="3498958" cy="115416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100-fold increase in CO detection rate =&gt; </a:t>
              </a:r>
              <a:r>
                <a:rPr lang="en-US" sz="1600" i="1" dirty="0">
                  <a:solidFill>
                    <a:schemeClr val="bg1"/>
                  </a:solidFill>
                  <a:latin typeface="Times New Roman"/>
                  <a:cs typeface="Times New Roman"/>
                </a:rPr>
                <a:t>Galaxy counts ~ deepest optical fields, with redshifts!</a:t>
              </a:r>
            </a:p>
            <a:p>
              <a:pPr>
                <a:spcBef>
                  <a:spcPts val="600"/>
                </a:spcBef>
              </a:pPr>
              <a:endParaRPr lang="en-US" sz="1600" i="1" dirty="0">
                <a:solidFill>
                  <a:schemeClr val="bg1"/>
                </a:solidFill>
                <a:latin typeface="Times New Roman"/>
                <a:cs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34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7B90EF-32BF-15E5-5973-D877E0E0A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7A3FA-37C8-B64A-9EE6-D07431EEED5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ngVLAGalaxies_draft06.mp4">
            <a:hlinkClick r:id="" action="ppaction://media"/>
            <a:extLst>
              <a:ext uri="{FF2B5EF4-FFF2-40B4-BE49-F238E27FC236}">
                <a16:creationId xmlns:a16="http://schemas.microsoft.com/office/drawing/2014/main" id="{4A4E8E31-FD6F-DAF3-AD7B-E1BA69770F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60EB6-0FA6-D946-88E2-81D76822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D3DE0-C102-5543-9941-6B5E1BE3C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798" y="900924"/>
            <a:ext cx="1600200" cy="7955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7B7BD4-F575-F24C-B0B4-3535B1C3787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8061" y="460758"/>
            <a:ext cx="1090103" cy="106576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8F8979A-4EA6-4844-94FD-8DA02BCF2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5550" y="1526522"/>
            <a:ext cx="1719578" cy="96188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E8653A0-D30E-8D4B-B45A-5EC13799BAF7}"/>
              </a:ext>
            </a:extLst>
          </p:cNvPr>
          <p:cNvSpPr txBox="1"/>
          <p:nvPr/>
        </p:nvSpPr>
        <p:spPr>
          <a:xfrm>
            <a:off x="3204054" y="-20134"/>
            <a:ext cx="2213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Project Timeline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9E4724A6-B61A-444E-B5B1-B82ED76823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9926" y="1670150"/>
            <a:ext cx="1234780" cy="81985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9F30FD5C-9083-5446-B946-DBD8BCDDB8F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9425" y="1652438"/>
            <a:ext cx="1219073" cy="809425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6035529-0226-CE47-A073-DE6CADD517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690" y="439947"/>
            <a:ext cx="1462865" cy="118211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02CBAA3E-B2C1-3144-B710-FB298A265C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6313" y="1703250"/>
            <a:ext cx="1591056" cy="745567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5FFBB42-63CD-154A-94FB-6A9DABF56AF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105" y="421760"/>
            <a:ext cx="1710023" cy="876934"/>
          </a:xfrm>
          <a:prstGeom prst="rect">
            <a:avLst/>
          </a:prstGeom>
        </p:spPr>
      </p:pic>
      <p:pic>
        <p:nvPicPr>
          <p:cNvPr id="37" name="Grafik 5">
            <a:extLst>
              <a:ext uri="{FF2B5EF4-FFF2-40B4-BE49-F238E27FC236}">
                <a16:creationId xmlns:a16="http://schemas.microsoft.com/office/drawing/2014/main" id="{805ACA5F-E611-D34C-8033-CBA478B684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8386" y="679215"/>
            <a:ext cx="1902391" cy="1897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E5028-AADF-CCC6-D200-D0AB3C30EB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02" y="1747279"/>
            <a:ext cx="774778" cy="7356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BE41E8-DDA5-2A2E-778E-A8A411C87820}"/>
              </a:ext>
            </a:extLst>
          </p:cNvPr>
          <p:cNvSpPr txBox="1"/>
          <p:nvPr/>
        </p:nvSpPr>
        <p:spPr>
          <a:xfrm>
            <a:off x="502420" y="4207514"/>
            <a:ext cx="820616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July 2023: ‘</a:t>
            </a:r>
            <a:r>
              <a:rPr lang="en-US" sz="1600" i="1" dirty="0">
                <a:solidFill>
                  <a:srgbClr val="FF0000"/>
                </a:solidFill>
              </a:rPr>
              <a:t>NSF has formally entered the </a:t>
            </a:r>
            <a:r>
              <a:rPr lang="en-US" sz="1600" i="1" dirty="0" err="1">
                <a:solidFill>
                  <a:srgbClr val="FF0000"/>
                </a:solidFill>
              </a:rPr>
              <a:t>ngVLA</a:t>
            </a:r>
            <a:r>
              <a:rPr lang="en-US" sz="1600" i="1" dirty="0">
                <a:solidFill>
                  <a:srgbClr val="FF0000"/>
                </a:solidFill>
              </a:rPr>
              <a:t> project into the MREFC design process at the Conceptual Design Phase. The NSF-led Conceptual Design Review is expected next Spring.’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Sept 2023</a:t>
            </a:r>
            <a:r>
              <a:rPr lang="en-US" sz="1600" i="1" dirty="0">
                <a:solidFill>
                  <a:srgbClr val="FF0000"/>
                </a:solidFill>
              </a:rPr>
              <a:t>: ‘Three year NSF development funding at $7M/year.’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805685-583A-163B-879C-A9891B099035}"/>
              </a:ext>
            </a:extLst>
          </p:cNvPr>
          <p:cNvGrpSpPr/>
          <p:nvPr/>
        </p:nvGrpSpPr>
        <p:grpSpPr>
          <a:xfrm>
            <a:off x="-21569" y="2506952"/>
            <a:ext cx="9486030" cy="1709246"/>
            <a:chOff x="-21569" y="2506952"/>
            <a:chExt cx="9486030" cy="170924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FAF6C243-4B3C-9531-9761-53433C088C36}"/>
                </a:ext>
              </a:extLst>
            </p:cNvPr>
            <p:cNvGrpSpPr/>
            <p:nvPr/>
          </p:nvGrpSpPr>
          <p:grpSpPr>
            <a:xfrm>
              <a:off x="-21569" y="2506952"/>
              <a:ext cx="9486030" cy="1658338"/>
              <a:chOff x="-92593" y="2844850"/>
              <a:chExt cx="9486030" cy="1658338"/>
            </a:xfrm>
          </p:grpSpPr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F2034DC8-C095-B144-BBF1-1A14C7DAF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52604" y="3115961"/>
                <a:ext cx="0" cy="11079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A2702BDD-C0F4-0943-A343-A392C9C796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1335" y="3144932"/>
                <a:ext cx="0" cy="1377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9EC0A24-5DE8-6848-9677-52B3227A5C5A}"/>
                  </a:ext>
                </a:extLst>
              </p:cNvPr>
              <p:cNvSpPr txBox="1"/>
              <p:nvPr/>
            </p:nvSpPr>
            <p:spPr>
              <a:xfrm>
                <a:off x="-33650" y="2844850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2018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07535E0-E039-D042-B53F-52839E5CC729}"/>
                  </a:ext>
                </a:extLst>
              </p:cNvPr>
              <p:cNvSpPr txBox="1"/>
              <p:nvPr/>
            </p:nvSpPr>
            <p:spPr>
              <a:xfrm>
                <a:off x="947816" y="2844850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2021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99D9AF8-3F67-B74F-8C52-9AB2D331EF30}"/>
                  </a:ext>
                </a:extLst>
              </p:cNvPr>
              <p:cNvSpPr txBox="1"/>
              <p:nvPr/>
            </p:nvSpPr>
            <p:spPr>
              <a:xfrm>
                <a:off x="5338705" y="2850565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2029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0845D696-A484-B145-8B55-F3E6195BF1DA}"/>
                  </a:ext>
                </a:extLst>
              </p:cNvPr>
              <p:cNvSpPr txBox="1"/>
              <p:nvPr/>
            </p:nvSpPr>
            <p:spPr>
              <a:xfrm>
                <a:off x="7865028" y="2844850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2035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ECD44B50-A103-9847-B461-17AE8311722A}"/>
                  </a:ext>
                </a:extLst>
              </p:cNvPr>
              <p:cNvSpPr/>
              <p:nvPr/>
            </p:nvSpPr>
            <p:spPr>
              <a:xfrm>
                <a:off x="-92593" y="3625564"/>
                <a:ext cx="1152144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Science Book</a:t>
                </a:r>
              </a:p>
              <a:p>
                <a:r>
                  <a:rPr lang="en-US" dirty="0"/>
                  <a:t>Ref. Design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F6D9A641-49F7-334D-A018-05AF0B49E339}"/>
                  </a:ext>
                </a:extLst>
              </p:cNvPr>
              <p:cNvSpPr/>
              <p:nvPr/>
            </p:nvSpPr>
            <p:spPr>
              <a:xfrm>
                <a:off x="823242" y="4203106"/>
                <a:ext cx="2363750" cy="3000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Astro2020 Report</a:t>
                </a:r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B5240F0-9F2C-C743-83EB-5517BF719182}"/>
                  </a:ext>
                </a:extLst>
              </p:cNvPr>
              <p:cNvSpPr/>
              <p:nvPr/>
            </p:nvSpPr>
            <p:spPr>
              <a:xfrm>
                <a:off x="1345251" y="3707223"/>
                <a:ext cx="1515835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NSF development funds</a:t>
                </a:r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68D49F6A-720F-6842-880F-5BC30EA37C48}"/>
                  </a:ext>
                </a:extLst>
              </p:cNvPr>
              <p:cNvSpPr/>
              <p:nvPr/>
            </p:nvSpPr>
            <p:spPr>
              <a:xfrm>
                <a:off x="1949744" y="3264394"/>
                <a:ext cx="1667815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Prototype antenna at VLA Site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2720A78C-AA21-AC44-A375-A081C8EE5796}"/>
                  </a:ext>
                </a:extLst>
              </p:cNvPr>
              <p:cNvSpPr/>
              <p:nvPr/>
            </p:nvSpPr>
            <p:spPr>
              <a:xfrm>
                <a:off x="3648907" y="3207849"/>
                <a:ext cx="1090042" cy="3000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Construction</a:t>
                </a: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DF9FA14F-277F-9A43-8259-F7DD3468DE2B}"/>
                  </a:ext>
                </a:extLst>
              </p:cNvPr>
              <p:cNvSpPr/>
              <p:nvPr/>
            </p:nvSpPr>
            <p:spPr>
              <a:xfrm>
                <a:off x="5164204" y="3244365"/>
                <a:ext cx="2126329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Early Science Operations </a:t>
                </a:r>
                <a:br>
                  <a:rPr lang="en-US" dirty="0"/>
                </a:br>
                <a:r>
                  <a:rPr lang="en-US" dirty="0"/>
                  <a:t>(&gt; VLA capabilities)</a:t>
                </a:r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463A6A94-3947-0D47-A9E5-1B217A10C35F}"/>
                  </a:ext>
                </a:extLst>
              </p:cNvPr>
              <p:cNvSpPr/>
              <p:nvPr/>
            </p:nvSpPr>
            <p:spPr>
              <a:xfrm>
                <a:off x="7790050" y="3466419"/>
                <a:ext cx="1603387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Full Science Operations</a:t>
                </a: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7E48420-AA5B-1B48-AD85-A3F3B19C0660}"/>
                  </a:ext>
                </a:extLst>
              </p:cNvPr>
              <p:cNvSpPr/>
              <p:nvPr/>
            </p:nvSpPr>
            <p:spPr>
              <a:xfrm>
                <a:off x="3034084" y="3588580"/>
                <a:ext cx="1342575" cy="3000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NSF/MREFC FDR</a:t>
                </a:r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5C93BA7B-48A8-3A41-B033-625541C470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10175" y="3137514"/>
                <a:ext cx="0" cy="552586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D9EB41DA-E2CE-4741-8EE6-FF82335EBFE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36088" y="3094626"/>
                <a:ext cx="0" cy="1377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4EBA5AE4-6273-2E47-AD3D-932D1B3676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27296" y="3109550"/>
                <a:ext cx="0" cy="1377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AC517ABE-D747-464C-8E72-9BDE229366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10424" y="3094626"/>
                <a:ext cx="0" cy="4633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B17D4FF0-0DFA-6749-8596-CFB04FC93A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77423" y="3098687"/>
                <a:ext cx="0" cy="13776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9E2A38C6-7DBE-FC44-BBE7-0DAF7951BA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56573" y="3099500"/>
                <a:ext cx="0" cy="417356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336174F-D19F-3E4A-9CD9-5F1D28768B2C}"/>
                  </a:ext>
                </a:extLst>
              </p:cNvPr>
              <p:cNvSpPr txBox="1"/>
              <p:nvPr/>
            </p:nvSpPr>
            <p:spPr>
              <a:xfrm>
                <a:off x="1971536" y="2844850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2023</a:t>
                </a: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2F2EF9BB-A9FA-5145-87A8-1790812DE0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-15894" y="3115961"/>
                <a:ext cx="8961120" cy="0"/>
              </a:xfrm>
              <a:prstGeom prst="line">
                <a:avLst/>
              </a:prstGeom>
              <a:ln w="635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D4AC4B3-B80D-4A62-9E66-2ABAD559CF39}"/>
                  </a:ext>
                </a:extLst>
              </p:cNvPr>
              <p:cNvSpPr txBox="1"/>
              <p:nvPr/>
            </p:nvSpPr>
            <p:spPr>
              <a:xfrm>
                <a:off x="3378721" y="2853369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2026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31060B3-93F2-CC10-9266-F3CC51642212}"/>
                  </a:ext>
                </a:extLst>
              </p:cNvPr>
              <p:cNvSpPr txBox="1"/>
              <p:nvPr/>
            </p:nvSpPr>
            <p:spPr>
              <a:xfrm>
                <a:off x="411711" y="2846328"/>
                <a:ext cx="53732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2019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F8E8B6EA-02FE-9083-8216-0077BDE5C24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910" y="3146412"/>
                <a:ext cx="0" cy="472834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A8931AF3-28E6-AE32-8E53-4E76B02833FA}"/>
                  </a:ext>
                </a:extLst>
              </p:cNvPr>
              <p:cNvSpPr/>
              <p:nvPr/>
            </p:nvSpPr>
            <p:spPr>
              <a:xfrm>
                <a:off x="305308" y="3211759"/>
                <a:ext cx="1152144" cy="5078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Astro2020 submission</a:t>
                </a:r>
              </a:p>
            </p:txBody>
          </p: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DFBC0CF9-F6B9-5608-F8D9-4021AEC3B2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4155" y="3153451"/>
                <a:ext cx="0" cy="93863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3F2BF4DF-8D8B-3492-8761-A285960784CD}"/>
                  </a:ext>
                </a:extLst>
              </p:cNvPr>
              <p:cNvSpPr/>
              <p:nvPr/>
            </p:nvSpPr>
            <p:spPr>
              <a:xfrm>
                <a:off x="5788240" y="3145568"/>
                <a:ext cx="204187" cy="938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65CE9F8-8AF1-08E4-F1FE-3F36F538D3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74217" y="3153451"/>
                <a:ext cx="0" cy="129245"/>
              </a:xfrm>
              <a:prstGeom prst="line">
                <a:avLst/>
              </a:prstGeom>
              <a:ln w="3810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CD2F2CB-45F4-263C-CE37-05DAABF06E43}"/>
                  </a:ext>
                </a:extLst>
              </p:cNvPr>
              <p:cNvSpPr/>
              <p:nvPr/>
            </p:nvSpPr>
            <p:spPr>
              <a:xfrm>
                <a:off x="5442009" y="3155429"/>
                <a:ext cx="147181" cy="1292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FB3F201-8810-B85C-2B6B-675E849ACC8E}"/>
                </a:ext>
              </a:extLst>
            </p:cNvPr>
            <p:cNvSpPr txBox="1"/>
            <p:nvPr/>
          </p:nvSpPr>
          <p:spPr>
            <a:xfrm>
              <a:off x="2796581" y="3650715"/>
              <a:ext cx="567884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2000" dirty="0"/>
                <a:t>Construction full cost accounting:  $2.3B  [FY2018]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15969B0-D107-774A-6631-0AB43E48318D}"/>
                </a:ext>
              </a:extLst>
            </p:cNvPr>
            <p:cNvCxnSpPr>
              <a:cxnSpLocks/>
            </p:cNvCxnSpPr>
            <p:nvPr/>
          </p:nvCxnSpPr>
          <p:spPr>
            <a:xfrm>
              <a:off x="2330950" y="2804191"/>
              <a:ext cx="0" cy="141200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" name="Straight Arrow Connector 1">
              <a:extLst>
                <a:ext uri="{FF2B5EF4-FFF2-40B4-BE49-F238E27FC236}">
                  <a16:creationId xmlns:a16="http://schemas.microsoft.com/office/drawing/2014/main" id="{4E7BF50A-C740-07A8-675E-CC7EF9817E32}"/>
                </a:ext>
              </a:extLst>
            </p:cNvPr>
            <p:cNvCxnSpPr>
              <a:cxnSpLocks/>
            </p:cNvCxnSpPr>
            <p:nvPr/>
          </p:nvCxnSpPr>
          <p:spPr>
            <a:xfrm>
              <a:off x="2857044" y="2785766"/>
              <a:ext cx="0" cy="25196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3421D6-A903-D4FA-2753-C23B63C976E1}"/>
                </a:ext>
              </a:extLst>
            </p:cNvPr>
            <p:cNvSpPr/>
            <p:nvPr/>
          </p:nvSpPr>
          <p:spPr>
            <a:xfrm>
              <a:off x="3837214" y="2802868"/>
              <a:ext cx="149858" cy="129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DF64C1-D145-74E1-7D49-112A8384BA85}"/>
                </a:ext>
              </a:extLst>
            </p:cNvPr>
            <p:cNvSpPr/>
            <p:nvPr/>
          </p:nvSpPr>
          <p:spPr>
            <a:xfrm>
              <a:off x="4360216" y="2802514"/>
              <a:ext cx="45719" cy="137761"/>
            </a:xfrm>
            <a:prstGeom prst="rect">
              <a:avLst/>
            </a:prstGeom>
            <a:solidFill>
              <a:srgbClr val="A5A5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820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0829767-4C4D-7246-8CB2-68EBEF0AA00D}"/>
              </a:ext>
            </a:extLst>
          </p:cNvPr>
          <p:cNvSpPr txBox="1"/>
          <p:nvPr/>
        </p:nvSpPr>
        <p:spPr>
          <a:xfrm>
            <a:off x="104170" y="1103303"/>
            <a:ext cx="628996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2019 Reference Design: Build on ALMA, JVLA, SKA development =&gt; low-technical-risk and well costed [</a:t>
            </a:r>
            <a:r>
              <a:rPr lang="en-US" sz="1600" i="1" dirty="0"/>
              <a:t>efforts to optimize life-cycle cost</a:t>
            </a:r>
            <a:r>
              <a:rPr lang="en-US" sz="1600" dirty="0"/>
              <a:t>]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U.S. Multiagency Interest (DOD, NASA): ICRF, Space Situational Awareness (radar), Spacecraft tracking/imaging, `burst-telemetry’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E9C479-DA58-564B-815B-2F15A1935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252666" y="47904"/>
            <a:ext cx="2749867" cy="21107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DD8C746-AC7A-C155-08A6-3F2F7163A55E}"/>
              </a:ext>
            </a:extLst>
          </p:cNvPr>
          <p:cNvSpPr txBox="1"/>
          <p:nvPr/>
        </p:nvSpPr>
        <p:spPr>
          <a:xfrm>
            <a:off x="1804477" y="110970"/>
            <a:ext cx="38386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Technical Design: Well advanced and costed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ABBD9E-0899-D119-3AA6-FBE96F1AD196}"/>
              </a:ext>
            </a:extLst>
          </p:cNvPr>
          <p:cNvSpPr txBox="1"/>
          <p:nvPr/>
        </p:nvSpPr>
        <p:spPr>
          <a:xfrm>
            <a:off x="7627600" y="4802489"/>
            <a:ext cx="14031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Saxony, Germany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4E7762-3757-B796-5126-6092C6722FA5}"/>
              </a:ext>
            </a:extLst>
          </p:cNvPr>
          <p:cNvSpPr txBox="1"/>
          <p:nvPr/>
        </p:nvSpPr>
        <p:spPr>
          <a:xfrm>
            <a:off x="4140373" y="2728088"/>
            <a:ext cx="4972049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6 bands from 1 to 116 GHz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2 </a:t>
            </a:r>
            <a:r>
              <a:rPr lang="en-US" sz="1400" dirty="0" err="1"/>
              <a:t>cryo</a:t>
            </a:r>
            <a:r>
              <a:rPr lang="en-US" sz="1400" dirty="0"/>
              <a:t> units (current VLA = 8): </a:t>
            </a:r>
            <a:r>
              <a:rPr lang="en-US" sz="1400" dirty="0" err="1"/>
              <a:t>T</a:t>
            </a:r>
            <a:r>
              <a:rPr lang="en-US" sz="1400" baseline="-25000" dirty="0" err="1"/>
              <a:t>rx</a:t>
            </a:r>
            <a:r>
              <a:rPr lang="en-US" sz="1400" dirty="0"/>
              <a:t> ~ 10 – 20 K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Integrated Receiver and Digitizer: RF signal -&gt; mix to baseband; sampled and digitized (8bit) to fiber (BW = 20 GHz)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All compact and field replaceable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940565-3F14-59A1-0D62-F509F5BD8510}"/>
              </a:ext>
            </a:extLst>
          </p:cNvPr>
          <p:cNvGrpSpPr/>
          <p:nvPr/>
        </p:nvGrpSpPr>
        <p:grpSpPr>
          <a:xfrm>
            <a:off x="178473" y="2432807"/>
            <a:ext cx="3568936" cy="2613237"/>
            <a:chOff x="-50128" y="2257465"/>
            <a:chExt cx="3568936" cy="27965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BC59809-6C5C-A9BE-0F3A-0FC918922B24}"/>
                </a:ext>
              </a:extLst>
            </p:cNvPr>
            <p:cNvGrpSpPr/>
            <p:nvPr/>
          </p:nvGrpSpPr>
          <p:grpSpPr>
            <a:xfrm>
              <a:off x="-50128" y="2257465"/>
              <a:ext cx="3568936" cy="2796501"/>
              <a:chOff x="529536" y="2257465"/>
              <a:chExt cx="3568936" cy="2796501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11A297B5-8DB7-5E08-9AF2-1EF6EA2F3C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536" y="2257465"/>
                <a:ext cx="3568936" cy="2796501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FD2C3102-37A4-705A-CE96-6C0A96A15F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9536" y="4169093"/>
                <a:ext cx="859064" cy="884873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82E2B87B-28C8-F71C-60A3-1B2CDED96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257" y="2257465"/>
              <a:ext cx="1407551" cy="1035663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979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23C19FD-DC6F-F3FE-6387-A34959D686FF}"/>
              </a:ext>
            </a:extLst>
          </p:cNvPr>
          <p:cNvSpPr txBox="1"/>
          <p:nvPr/>
        </p:nvSpPr>
        <p:spPr>
          <a:xfrm>
            <a:off x="1539035" y="38832"/>
            <a:ext cx="6065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Imaging the Black Hole Disk – Jet connection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73839E9-3DC9-4543-04A0-B3A0D303E572}"/>
              </a:ext>
            </a:extLst>
          </p:cNvPr>
          <p:cNvGrpSpPr/>
          <p:nvPr/>
        </p:nvGrpSpPr>
        <p:grpSpPr>
          <a:xfrm>
            <a:off x="70069" y="586211"/>
            <a:ext cx="4261197" cy="2246453"/>
            <a:chOff x="139333" y="1098393"/>
            <a:chExt cx="3176993" cy="169932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FCBD6ED-7181-252F-B660-8FB4FAF97E59}"/>
                </a:ext>
              </a:extLst>
            </p:cNvPr>
            <p:cNvGrpSpPr/>
            <p:nvPr/>
          </p:nvGrpSpPr>
          <p:grpSpPr>
            <a:xfrm>
              <a:off x="139333" y="1098393"/>
              <a:ext cx="3176993" cy="1699322"/>
              <a:chOff x="853436" y="618304"/>
              <a:chExt cx="3176993" cy="1699322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B29DC83-B528-54BA-3D2B-9348A5F501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3436" y="618304"/>
                <a:ext cx="3176993" cy="1699322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7CFCD9D-76B7-328F-B6B2-2705A7C461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08681" y="1275353"/>
                <a:ext cx="0" cy="522191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7ECC55-0E45-1A3F-EAEF-2E7D6D1C5907}"/>
                  </a:ext>
                </a:extLst>
              </p:cNvPr>
              <p:cNvSpPr txBox="1"/>
              <p:nvPr/>
            </p:nvSpPr>
            <p:spPr>
              <a:xfrm>
                <a:off x="901189" y="1439882"/>
                <a:ext cx="740227" cy="197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42uas = 5.6 R</a:t>
                </a:r>
                <a:r>
                  <a:rPr lang="en-US" sz="1100" baseline="-25000" dirty="0">
                    <a:solidFill>
                      <a:schemeClr val="bg1"/>
                    </a:solidFill>
                  </a:rPr>
                  <a:t>s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CCD7A81-065B-BE63-A988-16C391F1CB30}"/>
                  </a:ext>
                </a:extLst>
              </p:cNvPr>
              <p:cNvSpPr txBox="1"/>
              <p:nvPr/>
            </p:nvSpPr>
            <p:spPr>
              <a:xfrm>
                <a:off x="853436" y="673369"/>
                <a:ext cx="1436917" cy="2095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</a:rPr>
                  <a:t>M87 EHT 230 GHz @ 20uas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B32D852-CAB2-F229-7E80-ACAC84539EFD}"/>
                </a:ext>
              </a:extLst>
            </p:cNvPr>
            <p:cNvSpPr txBox="1"/>
            <p:nvPr/>
          </p:nvSpPr>
          <p:spPr>
            <a:xfrm>
              <a:off x="1727830" y="1154672"/>
              <a:ext cx="1255530" cy="226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</a:t>
              </a:r>
              <a:r>
                <a:rPr lang="en-US" baseline="-25000" dirty="0">
                  <a:solidFill>
                    <a:schemeClr val="bg1"/>
                  </a:solidFill>
                </a:rPr>
                <a:t>SMBH </a:t>
              </a:r>
              <a:r>
                <a:rPr lang="en-US" dirty="0">
                  <a:solidFill>
                    <a:schemeClr val="bg1"/>
                  </a:solidFill>
                </a:rPr>
                <a:t>= 6.5 x 10</a:t>
              </a:r>
              <a:r>
                <a:rPr lang="en-US" baseline="30000" dirty="0">
                  <a:solidFill>
                    <a:schemeClr val="bg1"/>
                  </a:solidFill>
                </a:rPr>
                <a:t>9</a:t>
              </a:r>
              <a:r>
                <a:rPr lang="en-US" dirty="0">
                  <a:solidFill>
                    <a:schemeClr val="bg1"/>
                  </a:solidFill>
                </a:rPr>
                <a:t> M</a:t>
              </a:r>
              <a:r>
                <a:rPr lang="en-US" baseline="-25000" dirty="0">
                  <a:solidFill>
                    <a:schemeClr val="bg1"/>
                  </a:solidFill>
                </a:rPr>
                <a:t>o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C5BD83A-68CF-46CD-7269-DE5F7AB63940}"/>
              </a:ext>
            </a:extLst>
          </p:cNvPr>
          <p:cNvGrpSpPr/>
          <p:nvPr/>
        </p:nvGrpSpPr>
        <p:grpSpPr>
          <a:xfrm>
            <a:off x="2858464" y="1098393"/>
            <a:ext cx="6284376" cy="2567371"/>
            <a:chOff x="2858464" y="1098393"/>
            <a:chExt cx="6284376" cy="2567371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D1D803D-94A8-A6C1-AB72-76D8C6CD1DBC}"/>
                </a:ext>
              </a:extLst>
            </p:cNvPr>
            <p:cNvSpPr txBox="1"/>
            <p:nvPr/>
          </p:nvSpPr>
          <p:spPr>
            <a:xfrm>
              <a:off x="7489371" y="2969449"/>
              <a:ext cx="11234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>
                  <a:solidFill>
                    <a:schemeClr val="bg1"/>
                  </a:solidFill>
                </a:rPr>
                <a:t>Walker + 2018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655E9A2-0221-2A6D-ADFB-D1C7FEB43C8B}"/>
                </a:ext>
              </a:extLst>
            </p:cNvPr>
            <p:cNvGrpSpPr/>
            <p:nvPr/>
          </p:nvGrpSpPr>
          <p:grpSpPr>
            <a:xfrm>
              <a:off x="4267199" y="1098393"/>
              <a:ext cx="4875641" cy="2567371"/>
              <a:chOff x="3496676" y="61799"/>
              <a:chExt cx="5647324" cy="2932682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FEFBE940-76CB-89B4-EE75-4708B96D57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6676" y="135076"/>
                <a:ext cx="5647324" cy="2859405"/>
              </a:xfrm>
              <a:prstGeom prst="rect">
                <a:avLst/>
              </a:prstGeom>
            </p:spPr>
          </p:pic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E610A11A-5E82-44C3-DB64-D89FB79AD6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94147" y="61799"/>
                <a:ext cx="1809669" cy="1230010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2C3C7D0-5F61-48BB-599B-0C3F6D22E2E8}"/>
                  </a:ext>
                </a:extLst>
              </p:cNvPr>
              <p:cNvSpPr txBox="1"/>
              <p:nvPr/>
            </p:nvSpPr>
            <p:spPr>
              <a:xfrm>
                <a:off x="3821988" y="101145"/>
                <a:ext cx="1140074" cy="300082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 err="1">
                    <a:solidFill>
                      <a:schemeClr val="bg1"/>
                    </a:solidFill>
                  </a:rPr>
                  <a:t>V</a:t>
                </a:r>
                <a:r>
                  <a:rPr lang="en-US" baseline="-25000" dirty="0" err="1">
                    <a:solidFill>
                      <a:schemeClr val="bg1"/>
                    </a:solidFill>
                  </a:rPr>
                  <a:t>app</a:t>
                </a:r>
                <a:r>
                  <a:rPr lang="en-US" dirty="0">
                    <a:solidFill>
                      <a:schemeClr val="bg1"/>
                    </a:solidFill>
                  </a:rPr>
                  <a:t> up to 6c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E4DAEBA-F3EB-A917-4414-99130B402410}"/>
                  </a:ext>
                </a:extLst>
              </p:cNvPr>
              <p:cNvSpPr txBox="1"/>
              <p:nvPr/>
            </p:nvSpPr>
            <p:spPr>
              <a:xfrm>
                <a:off x="7584917" y="1856510"/>
                <a:ext cx="1016625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Walker + 2018</a:t>
                </a:r>
              </a:p>
            </p:txBody>
          </p:sp>
        </p:grp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5089B84-3A43-A35F-A3B5-6E8D9233C86A}"/>
                </a:ext>
              </a:extLst>
            </p:cNvPr>
            <p:cNvCxnSpPr>
              <a:cxnSpLocks/>
            </p:cNvCxnSpPr>
            <p:nvPr/>
          </p:nvCxnSpPr>
          <p:spPr>
            <a:xfrm>
              <a:off x="2858464" y="2057585"/>
              <a:ext cx="2103003" cy="851207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F986571-655C-4A30-843A-333E0D168CC5}"/>
              </a:ext>
            </a:extLst>
          </p:cNvPr>
          <p:cNvGrpSpPr/>
          <p:nvPr/>
        </p:nvGrpSpPr>
        <p:grpSpPr>
          <a:xfrm>
            <a:off x="106099" y="2850094"/>
            <a:ext cx="4784522" cy="2151996"/>
            <a:chOff x="106099" y="2850094"/>
            <a:chExt cx="4784522" cy="2151996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EDD1879-235B-9FEA-68F9-8EA61A536C99}"/>
                </a:ext>
              </a:extLst>
            </p:cNvPr>
            <p:cNvGrpSpPr/>
            <p:nvPr/>
          </p:nvGrpSpPr>
          <p:grpSpPr>
            <a:xfrm>
              <a:off x="106099" y="2850094"/>
              <a:ext cx="3053818" cy="2151996"/>
              <a:chOff x="97632" y="2850094"/>
              <a:chExt cx="3053818" cy="215199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86F69CF1-3FCE-1429-4691-0C8EA0C8C43B}"/>
                  </a:ext>
                </a:extLst>
              </p:cNvPr>
              <p:cNvGrpSpPr/>
              <p:nvPr/>
            </p:nvGrpSpPr>
            <p:grpSpPr>
              <a:xfrm>
                <a:off x="97632" y="2850094"/>
                <a:ext cx="3053818" cy="2151996"/>
                <a:chOff x="616269" y="528358"/>
                <a:chExt cx="3053818" cy="2151996"/>
              </a:xfrm>
            </p:grpSpPr>
            <p:pic>
              <p:nvPicPr>
                <p:cNvPr id="35" name="Picture 1">
                  <a:extLst>
                    <a:ext uri="{FF2B5EF4-FFF2-40B4-BE49-F238E27FC236}">
                      <a16:creationId xmlns:a16="http://schemas.microsoft.com/office/drawing/2014/main" id="{7ECBB7C4-535C-D3CF-5ED5-F5019612E7E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82273" y="528358"/>
                  <a:ext cx="2787814" cy="21519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B931989-CDDB-201F-E9A8-26A51A48738B}"/>
                    </a:ext>
                  </a:extLst>
                </p:cNvPr>
                <p:cNvSpPr txBox="1"/>
                <p:nvPr/>
              </p:nvSpPr>
              <p:spPr>
                <a:xfrm>
                  <a:off x="966689" y="2419791"/>
                  <a:ext cx="1253070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solidFill>
                        <a:schemeClr val="bg1"/>
                      </a:solidFill>
                    </a:rPr>
                    <a:t>Lu et al. 2023</a:t>
                  </a:r>
                </a:p>
              </p:txBody>
            </p:sp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6B396BCB-7CCE-2257-6E13-8BC36F306C3C}"/>
                    </a:ext>
                  </a:extLst>
                </p:cNvPr>
                <p:cNvSpPr txBox="1"/>
                <p:nvPr/>
              </p:nvSpPr>
              <p:spPr>
                <a:xfrm>
                  <a:off x="616269" y="712512"/>
                  <a:ext cx="164428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>
                      <a:solidFill>
                        <a:schemeClr val="bg1"/>
                      </a:solidFill>
                    </a:rPr>
                    <a:t>GMVA 90 GHz @ 40uas</a:t>
                  </a:r>
                  <a:endParaRPr lang="en-US" sz="1200" baseline="-250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18A94C25-5F15-52C0-A471-D820954A3F7E}"/>
                    </a:ext>
                  </a:extLst>
                </p:cNvPr>
                <p:cNvSpPr/>
                <p:nvPr/>
              </p:nvSpPr>
              <p:spPr>
                <a:xfrm>
                  <a:off x="1140404" y="1521817"/>
                  <a:ext cx="157174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DDF77A06-457B-20BA-6FA4-90B1E4468C6C}"/>
                    </a:ext>
                  </a:extLst>
                </p:cNvPr>
                <p:cNvSpPr txBox="1"/>
                <p:nvPr/>
              </p:nvSpPr>
              <p:spPr>
                <a:xfrm>
                  <a:off x="1026004" y="1433323"/>
                  <a:ext cx="557349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700" dirty="0">
                      <a:solidFill>
                        <a:schemeClr val="bg1"/>
                      </a:solidFill>
                    </a:rPr>
                    <a:t>50uas</a:t>
                  </a:r>
                </a:p>
              </p:txBody>
            </p:sp>
          </p:grp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1514992-E863-724B-F0A7-01BED5BA5830}"/>
                  </a:ext>
                </a:extLst>
              </p:cNvPr>
              <p:cNvSpPr txBox="1"/>
              <p:nvPr/>
            </p:nvSpPr>
            <p:spPr>
              <a:xfrm>
                <a:off x="2269389" y="4748174"/>
                <a:ext cx="579005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dirty="0">
                    <a:solidFill>
                      <a:schemeClr val="bg1"/>
                    </a:solidFill>
                  </a:rPr>
                  <a:t>500uas</a:t>
                </a: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83BB2C-5B2B-C55B-201D-86A02B14DC73}"/>
                  </a:ext>
                </a:extLst>
              </p:cNvPr>
              <p:cNvSpPr txBox="1"/>
              <p:nvPr/>
            </p:nvSpPr>
            <p:spPr>
              <a:xfrm>
                <a:off x="550794" y="3931175"/>
                <a:ext cx="737960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>
                    <a:solidFill>
                      <a:schemeClr val="bg1"/>
                    </a:solidFill>
                  </a:rPr>
                  <a:t>R ~ 8.4 R</a:t>
                </a:r>
                <a:r>
                  <a:rPr lang="en-US" sz="1100" baseline="-25000" dirty="0">
                    <a:solidFill>
                      <a:schemeClr val="bg1"/>
                    </a:solidFill>
                  </a:rPr>
                  <a:t>s</a:t>
                </a:r>
                <a:endParaRPr lang="en-US" sz="1100" dirty="0"/>
              </a:p>
            </p:txBody>
          </p: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7A51B829-A08E-94E7-76C7-7D5A17C399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1874" y="3311247"/>
                <a:ext cx="201778" cy="881538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BD887589-1F6A-4353-D587-99B63819BE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0794" y="3955114"/>
                <a:ext cx="737960" cy="40904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19724C9-86DB-9890-E189-E70309C58C7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09333" y="2997158"/>
              <a:ext cx="2181288" cy="857928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77255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F29D8E3-1B51-BCE9-91F1-74CA9415EDE8}"/>
              </a:ext>
            </a:extLst>
          </p:cNvPr>
          <p:cNvGrpSpPr/>
          <p:nvPr/>
        </p:nvGrpSpPr>
        <p:grpSpPr>
          <a:xfrm>
            <a:off x="4170895" y="436791"/>
            <a:ext cx="4973105" cy="2685027"/>
            <a:chOff x="4715137" y="2753506"/>
            <a:chExt cx="4403770" cy="23837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9618A96-8030-E992-5861-65D4B1CAB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5137" y="2753506"/>
              <a:ext cx="4306207" cy="23837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A5CAC44-1550-45E7-D2D3-6F266AF66515}"/>
                </a:ext>
              </a:extLst>
            </p:cNvPr>
            <p:cNvSpPr txBox="1"/>
            <p:nvPr/>
          </p:nvSpPr>
          <p:spPr>
            <a:xfrm>
              <a:off x="7778536" y="4236000"/>
              <a:ext cx="1340371" cy="53091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50" dirty="0" err="1">
                  <a:solidFill>
                    <a:schemeClr val="bg1"/>
                  </a:solidFill>
                </a:rPr>
                <a:t>ngVLA</a:t>
              </a:r>
              <a:r>
                <a:rPr lang="en-US" sz="1050" dirty="0">
                  <a:solidFill>
                    <a:schemeClr val="bg1"/>
                  </a:solidFill>
                </a:rPr>
                <a:t> + </a:t>
              </a:r>
              <a:r>
                <a:rPr lang="en-US" sz="1050" dirty="0" err="1">
                  <a:solidFill>
                    <a:schemeClr val="bg1"/>
                  </a:solidFill>
                </a:rPr>
                <a:t>ngEHT</a:t>
              </a:r>
              <a:r>
                <a:rPr lang="en-US" sz="105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FWHM = 54x46uas </a:t>
              </a:r>
            </a:p>
            <a:p>
              <a:r>
                <a:rPr lang="en-US" sz="900" dirty="0">
                  <a:solidFill>
                    <a:schemeClr val="bg1"/>
                  </a:solidFill>
                </a:rPr>
                <a:t>rms = 5.8 </a:t>
              </a:r>
              <a:r>
                <a:rPr lang="en-US" sz="900" dirty="0" err="1">
                  <a:solidFill>
                    <a:schemeClr val="bg1"/>
                  </a:solidFill>
                </a:rPr>
                <a:t>uJy</a:t>
              </a:r>
              <a:r>
                <a:rPr lang="en-US" sz="900" dirty="0">
                  <a:solidFill>
                    <a:schemeClr val="bg1"/>
                  </a:solidFill>
                </a:rPr>
                <a:t>/bm 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BF59456-DFA0-09A6-5F61-08BA1CE79111}"/>
              </a:ext>
            </a:extLst>
          </p:cNvPr>
          <p:cNvSpPr txBox="1"/>
          <p:nvPr/>
        </p:nvSpPr>
        <p:spPr>
          <a:xfrm>
            <a:off x="882273" y="2348557"/>
            <a:ext cx="125307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Lu et al. 2023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7CC5442-CE63-BA0B-BE21-CA7744D768F6}"/>
              </a:ext>
            </a:extLst>
          </p:cNvPr>
          <p:cNvSpPr txBox="1"/>
          <p:nvPr/>
        </p:nvSpPr>
        <p:spPr>
          <a:xfrm>
            <a:off x="882272" y="553015"/>
            <a:ext cx="27878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M87 90 GHz GMVA @ 40uas: R ~ 8 R</a:t>
            </a:r>
            <a:r>
              <a:rPr lang="en-US" baseline="-250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6B8BF9-480C-2E02-3416-4628CE467C1A}"/>
              </a:ext>
            </a:extLst>
          </p:cNvPr>
          <p:cNvSpPr txBox="1"/>
          <p:nvPr/>
        </p:nvSpPr>
        <p:spPr>
          <a:xfrm>
            <a:off x="3754863" y="3654750"/>
            <a:ext cx="507662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Adding </a:t>
            </a:r>
            <a:r>
              <a:rPr lang="en-US" sz="1400" dirty="0" err="1"/>
              <a:t>ngVLA</a:t>
            </a:r>
            <a:r>
              <a:rPr lang="en-US" sz="1400" dirty="0"/>
              <a:t> increases total collecting area by factor ~ 4.5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Much better coverage of Fourier Plane =&gt; greatly improved imaging from scales 100uas to 100”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5D1F235-0730-F367-4469-E0964CD57BA2}"/>
              </a:ext>
            </a:extLst>
          </p:cNvPr>
          <p:cNvSpPr txBox="1"/>
          <p:nvPr/>
        </p:nvSpPr>
        <p:spPr>
          <a:xfrm>
            <a:off x="748161" y="83778"/>
            <a:ext cx="3152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ngEHT</a:t>
            </a:r>
            <a:r>
              <a:rPr lang="en-US" sz="2000" dirty="0"/>
              <a:t> + </a:t>
            </a:r>
            <a:r>
              <a:rPr lang="en-US" sz="2000" dirty="0" err="1"/>
              <a:t>ngVLA</a:t>
            </a:r>
            <a:r>
              <a:rPr lang="en-US" sz="2000" dirty="0"/>
              <a:t> 90 GHz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C3420B-155A-1C4B-5CE1-06ECD8E9C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" y="533908"/>
            <a:ext cx="3927222" cy="2126978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9D2B84DD-93F8-1993-AD3A-58E49288E752}"/>
              </a:ext>
            </a:extLst>
          </p:cNvPr>
          <p:cNvCxnSpPr>
            <a:cxnSpLocks/>
          </p:cNvCxnSpPr>
          <p:nvPr/>
        </p:nvCxnSpPr>
        <p:spPr>
          <a:xfrm>
            <a:off x="2049580" y="1299243"/>
            <a:ext cx="1224678" cy="18617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AE1DA1C-CFEE-3CE9-3E34-0EA72EFBD06D}"/>
              </a:ext>
            </a:extLst>
          </p:cNvPr>
          <p:cNvCxnSpPr>
            <a:cxnSpLocks/>
          </p:cNvCxnSpPr>
          <p:nvPr/>
        </p:nvCxnSpPr>
        <p:spPr>
          <a:xfrm flipH="1">
            <a:off x="139199" y="1353247"/>
            <a:ext cx="853057" cy="17972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31BBD26-6879-D6C5-5C48-F20CFA6125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43" y="3150524"/>
            <a:ext cx="3237637" cy="18240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440885-3514-0A59-7028-777019EC0C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262" y="60139"/>
            <a:ext cx="1350930" cy="1239104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63B4104-7DC0-3AD5-47ED-B070625CDFF7}"/>
              </a:ext>
            </a:extLst>
          </p:cNvPr>
          <p:cNvCxnSpPr>
            <a:cxnSpLocks/>
          </p:cNvCxnSpPr>
          <p:nvPr/>
        </p:nvCxnSpPr>
        <p:spPr>
          <a:xfrm flipV="1">
            <a:off x="5054601" y="1024467"/>
            <a:ext cx="93132" cy="108222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15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BA745A1-E0A8-505F-5BE9-A77B8599991A}"/>
              </a:ext>
            </a:extLst>
          </p:cNvPr>
          <p:cNvSpPr/>
          <p:nvPr/>
        </p:nvSpPr>
        <p:spPr>
          <a:xfrm>
            <a:off x="-68366" y="4490040"/>
            <a:ext cx="9272187" cy="6627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211431-3F8C-C939-12AB-67E9E2ED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24444"/>
            <a:ext cx="409330" cy="332519"/>
          </a:xfrm>
        </p:spPr>
        <p:txBody>
          <a:bodyPr/>
          <a:lstStyle/>
          <a:p>
            <a:fld id="{C007A3FA-37C8-B64A-9EE6-D07431EEED58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47ACF5-C6A5-9903-C06D-71653F2178D0}"/>
              </a:ext>
            </a:extLst>
          </p:cNvPr>
          <p:cNvGrpSpPr/>
          <p:nvPr/>
        </p:nvGrpSpPr>
        <p:grpSpPr>
          <a:xfrm>
            <a:off x="2736900" y="1104882"/>
            <a:ext cx="2336527" cy="2164965"/>
            <a:chOff x="3856382" y="935246"/>
            <a:chExt cx="2373726" cy="219592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39BC382-3DFE-EAA5-E1F7-D7DF38529C53}"/>
                </a:ext>
              </a:extLst>
            </p:cNvPr>
            <p:cNvGrpSpPr/>
            <p:nvPr/>
          </p:nvGrpSpPr>
          <p:grpSpPr>
            <a:xfrm>
              <a:off x="4039849" y="983069"/>
              <a:ext cx="2012496" cy="2012497"/>
              <a:chOff x="5386465" y="154506"/>
              <a:chExt cx="2683328" cy="268332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B784FE9-469D-EEA5-07E5-3A820DDB74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6465" y="154506"/>
                <a:ext cx="2683328" cy="2683329"/>
              </a:xfrm>
              <a:prstGeom prst="rect">
                <a:avLst/>
              </a:prstGeom>
              <a:ln>
                <a:solidFill>
                  <a:srgbClr val="1A3ACA"/>
                </a:solidFill>
              </a:ln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3A64FE-F0D0-E8F6-DD4D-1387BE486A5B}"/>
                  </a:ext>
                </a:extLst>
              </p:cNvPr>
              <p:cNvSpPr txBox="1"/>
              <p:nvPr/>
            </p:nvSpPr>
            <p:spPr>
              <a:xfrm>
                <a:off x="5455393" y="166513"/>
                <a:ext cx="900432" cy="499486"/>
              </a:xfrm>
              <a:prstGeom prst="rect">
                <a:avLst/>
              </a:prstGeom>
              <a:solidFill>
                <a:srgbClr val="00269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solidFill>
                      <a:schemeClr val="bg1"/>
                    </a:solidFill>
                  </a:rPr>
                  <a:t>Planet formation</a:t>
                </a: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37CD006-4A68-BF5A-7B7D-10A7794A82D2}"/>
                  </a:ext>
                </a:extLst>
              </p:cNvPr>
              <p:cNvSpPr/>
              <p:nvPr/>
            </p:nvSpPr>
            <p:spPr>
              <a:xfrm>
                <a:off x="5497287" y="2405741"/>
                <a:ext cx="326570" cy="283029"/>
              </a:xfrm>
              <a:prstGeom prst="rect">
                <a:avLst/>
              </a:prstGeom>
              <a:solidFill>
                <a:srgbClr val="000839"/>
              </a:solidFill>
              <a:ln>
                <a:solidFill>
                  <a:srgbClr val="1A3A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51435" tIns="25718" rIns="51435" bIns="2571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013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13B67F-51D9-0134-98A5-4DF2E7768119}"/>
                </a:ext>
              </a:extLst>
            </p:cNvPr>
            <p:cNvSpPr txBox="1"/>
            <p:nvPr/>
          </p:nvSpPr>
          <p:spPr>
            <a:xfrm>
              <a:off x="4060489" y="2723322"/>
              <a:ext cx="639425" cy="261611"/>
            </a:xfrm>
            <a:prstGeom prst="rect">
              <a:avLst/>
            </a:prstGeom>
            <a:noFill/>
            <a:ln>
              <a:solidFill>
                <a:srgbClr val="1A3ACA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675" dirty="0" err="1">
                  <a:solidFill>
                    <a:schemeClr val="bg1"/>
                  </a:solidFill>
                </a:rPr>
                <a:t>Isella</a:t>
              </a:r>
              <a:r>
                <a:rPr lang="en-US" sz="675" dirty="0">
                  <a:solidFill>
                    <a:schemeClr val="bg1"/>
                  </a:solidFill>
                </a:rPr>
                <a:t> +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88DF864-ADBE-D527-F23D-1160A9819F74}"/>
                </a:ext>
              </a:extLst>
            </p:cNvPr>
            <p:cNvSpPr/>
            <p:nvPr/>
          </p:nvSpPr>
          <p:spPr>
            <a:xfrm>
              <a:off x="3856382" y="935246"/>
              <a:ext cx="2373726" cy="2195929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A933671-0071-58A8-31FB-D5E1E30CEC89}"/>
              </a:ext>
            </a:extLst>
          </p:cNvPr>
          <p:cNvSpPr/>
          <p:nvPr/>
        </p:nvSpPr>
        <p:spPr>
          <a:xfrm>
            <a:off x="-18032" y="-8389"/>
            <a:ext cx="1435772" cy="1037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140151-2280-0050-1093-5F65578BAA04}"/>
              </a:ext>
            </a:extLst>
          </p:cNvPr>
          <p:cNvSpPr txBox="1"/>
          <p:nvPr/>
        </p:nvSpPr>
        <p:spPr>
          <a:xfrm>
            <a:off x="1618002" y="-18239"/>
            <a:ext cx="6680257" cy="1020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>
                <a:latin typeface="Times New Roman"/>
                <a:cs typeface="Times New Roman"/>
              </a:rPr>
              <a:t>VLA: world’s most powerful radio telescope since 1980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/>
                <a:cs typeface="Times New Roman"/>
              </a:rPr>
              <a:t>Among the most productive telescopes of all-time </a:t>
            </a:r>
            <a:r>
              <a:rPr lang="en-IE" sz="1600" i="1" dirty="0">
                <a:latin typeface="Times New Roman"/>
                <a:cs typeface="Times New Roman"/>
              </a:rPr>
              <a:t>at any wavelength</a:t>
            </a:r>
          </a:p>
          <a:p>
            <a:pPr marL="257175" indent="-257175"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en-IE" sz="1600" dirty="0">
                <a:latin typeface="Times New Roman"/>
                <a:cs typeface="Times New Roman"/>
              </a:rPr>
              <a:t>16,000 proposals,  12,000 papers, 400 PhD theses</a:t>
            </a:r>
          </a:p>
        </p:txBody>
      </p:sp>
      <p:pic>
        <p:nvPicPr>
          <p:cNvPr id="3" name="Picture 2" descr="A screenshot of a solar flares&#10;&#10;Description automatically generated">
            <a:extLst>
              <a:ext uri="{FF2B5EF4-FFF2-40B4-BE49-F238E27FC236}">
                <a16:creationId xmlns:a16="http://schemas.microsoft.com/office/drawing/2014/main" id="{1ED541DC-2AEE-0357-A6C8-949080793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4" y="1875350"/>
            <a:ext cx="2717694" cy="2670497"/>
          </a:xfrm>
          <a:prstGeom prst="rect">
            <a:avLst/>
          </a:prstGeom>
        </p:spPr>
      </p:pic>
      <p:pic>
        <p:nvPicPr>
          <p:cNvPr id="14" name="Picture 13" descr="A bright purple and orange nebula&#10;&#10;Description automatically generated with medium confidence">
            <a:extLst>
              <a:ext uri="{FF2B5EF4-FFF2-40B4-BE49-F238E27FC236}">
                <a16:creationId xmlns:a16="http://schemas.microsoft.com/office/drawing/2014/main" id="{5F1B03E2-1763-1C59-6F5D-53633DA37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937" y="1135609"/>
            <a:ext cx="3932252" cy="2000687"/>
          </a:xfrm>
          <a:prstGeom prst="rect">
            <a:avLst/>
          </a:prstGeom>
        </p:spPr>
      </p:pic>
      <p:pic>
        <p:nvPicPr>
          <p:cNvPr id="26" name="Picture 25" descr="A close-up of a red light&#10;&#10;Description automatically generated">
            <a:extLst>
              <a:ext uri="{FF2B5EF4-FFF2-40B4-BE49-F238E27FC236}">
                <a16:creationId xmlns:a16="http://schemas.microsoft.com/office/drawing/2014/main" id="{7459D19B-3D47-F913-C00A-CC41BAA7A0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1865" y="3238573"/>
            <a:ext cx="3830880" cy="1780760"/>
          </a:xfrm>
          <a:prstGeom prst="rect">
            <a:avLst/>
          </a:prstGeom>
        </p:spPr>
      </p:pic>
      <p:pic>
        <p:nvPicPr>
          <p:cNvPr id="5" name="Picture 4" descr="A screenshot of a galaxy&#10;&#10;Description automatically generated">
            <a:extLst>
              <a:ext uri="{FF2B5EF4-FFF2-40B4-BE49-F238E27FC236}">
                <a16:creationId xmlns:a16="http://schemas.microsoft.com/office/drawing/2014/main" id="{A85486F8-FEB1-8A1B-1C9B-7999196AA7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432" y="3159851"/>
            <a:ext cx="1960642" cy="19606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754D6D-0682-2C24-70C2-E3B9A52FA903}"/>
              </a:ext>
            </a:extLst>
          </p:cNvPr>
          <p:cNvSpPr txBox="1"/>
          <p:nvPr/>
        </p:nvSpPr>
        <p:spPr>
          <a:xfrm>
            <a:off x="382775" y="1285800"/>
            <a:ext cx="24704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Why? Versatility!</a:t>
            </a:r>
          </a:p>
        </p:txBody>
      </p:sp>
    </p:spTree>
    <p:extLst>
      <p:ext uri="{BB962C8B-B14F-4D97-AF65-F5344CB8AC3E}">
        <p14:creationId xmlns:p14="http://schemas.microsoft.com/office/powerpoint/2010/main" val="39296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BB7C01C-C777-D64B-80AE-F605E205B33A}"/>
              </a:ext>
            </a:extLst>
          </p:cNvPr>
          <p:cNvGrpSpPr/>
          <p:nvPr/>
        </p:nvGrpSpPr>
        <p:grpSpPr>
          <a:xfrm>
            <a:off x="1786071" y="51276"/>
            <a:ext cx="6022206" cy="5040950"/>
            <a:chOff x="2611197" y="463102"/>
            <a:chExt cx="5417559" cy="4587081"/>
          </a:xfrm>
        </p:grpSpPr>
        <p:pic>
          <p:nvPicPr>
            <p:cNvPr id="2052" name="Picture 4" descr="http://gioviart.files.wordpress.com/2013/03/contact_film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13" t="13204" r="413" b="18958"/>
            <a:stretch/>
          </p:blipFill>
          <p:spPr bwMode="auto">
            <a:xfrm>
              <a:off x="2611197" y="2986612"/>
              <a:ext cx="5407766" cy="20635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0" name="Picture 2" descr="http://vignette3.wikia.nocookie.net/terminator/images/9/96/Tsf26.jpg/revision/latest?cb=2009051118023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05"/>
            <a:stretch/>
          </p:blipFill>
          <p:spPr bwMode="auto">
            <a:xfrm>
              <a:off x="2611197" y="463102"/>
              <a:ext cx="5417559" cy="2380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622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B74513-24CE-B632-FB80-2E2DC3DE7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47B78B-0EDF-1146-4C10-0D3187D1A44E}"/>
              </a:ext>
            </a:extLst>
          </p:cNvPr>
          <p:cNvSpPr txBox="1"/>
          <p:nvPr/>
        </p:nvSpPr>
        <p:spPr>
          <a:xfrm>
            <a:off x="297164" y="481819"/>
            <a:ext cx="7235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 new facility for a new millennium, replace the VLA and VLBA to tackle new scientific frontiers into the mid-21</a:t>
            </a:r>
            <a:r>
              <a:rPr lang="en-US" sz="1600" baseline="30000" dirty="0"/>
              <a:t>st</a:t>
            </a:r>
            <a:r>
              <a:rPr lang="en-US" sz="1600" dirty="0"/>
              <a:t> Century</a:t>
            </a:r>
            <a:r>
              <a:rPr lang="en-US" sz="1600" i="1" dirty="0"/>
              <a:t> 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006AE47-0FFB-4BAA-29A6-E26FA033470C}"/>
              </a:ext>
            </a:extLst>
          </p:cNvPr>
          <p:cNvSpPr txBox="1">
            <a:spLocks/>
          </p:cNvSpPr>
          <p:nvPr/>
        </p:nvSpPr>
        <p:spPr>
          <a:xfrm>
            <a:off x="204116" y="-94481"/>
            <a:ext cx="7812488" cy="83298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The next-generation Very Large Array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8B81524-BBE6-7B8A-D8B4-DE7B6F3F40C7}"/>
              </a:ext>
            </a:extLst>
          </p:cNvPr>
          <p:cNvSpPr txBox="1"/>
          <p:nvPr/>
        </p:nvSpPr>
        <p:spPr>
          <a:xfrm>
            <a:off x="297164" y="1066594"/>
            <a:ext cx="5086905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10x area of JVLA/ALMA/VLBA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1.2 - 116 GHz Frequency Coverage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cs typeface="Helvetica" panose="020B0604020202020204" pitchFamily="34" charset="0"/>
              </a:rPr>
              <a:t>244 x 18m + 19 x 6m offset Gregorian Antennas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Centered at VLA site, extending over USA &amp; MX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High and dry sites for 115 GHz </a:t>
            </a:r>
          </a:p>
          <a:p>
            <a:pPr marL="628650" lvl="1" indent="-285750">
              <a:buFont typeface="Wingdings" pitchFamily="2" charset="2"/>
              <a:buChar char="Ø"/>
            </a:pPr>
            <a:r>
              <a:rPr lang="en-US" sz="1500" dirty="0">
                <a:cs typeface="Helvetica" panose="020B0604020202020204" pitchFamily="34" charset="0"/>
              </a:rPr>
              <a:t>Fixed antenna locations </a:t>
            </a:r>
          </a:p>
        </p:txBody>
      </p:sp>
    </p:spTree>
    <p:extLst>
      <p:ext uri="{BB962C8B-B14F-4D97-AF65-F5344CB8AC3E}">
        <p14:creationId xmlns:p14="http://schemas.microsoft.com/office/powerpoint/2010/main" val="9368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3C6B9D6-49ED-A141-B53C-46FB83D867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33916" y="1090613"/>
            <a:ext cx="3422650" cy="3336925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4F8B3869-4BD3-FF4A-A762-1F58D21782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834" y="1192212"/>
            <a:ext cx="4286250" cy="3336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6826B0-F5E2-0E43-A11A-3E0CDA580A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1701" y="0"/>
            <a:ext cx="8321299" cy="11303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Astro2020 identified the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ngVLA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as a high-priority large, ground-based facility whose construction should </a:t>
            </a:r>
            <a:r>
              <a:rPr lang="en-US" sz="2400" b="1" dirty="0"/>
              <a:t>start this 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decade.</a:t>
            </a:r>
          </a:p>
        </p:txBody>
      </p:sp>
    </p:spTree>
    <p:extLst>
      <p:ext uri="{BB962C8B-B14F-4D97-AF65-F5344CB8AC3E}">
        <p14:creationId xmlns:p14="http://schemas.microsoft.com/office/powerpoint/2010/main" val="340594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4952" y="166768"/>
            <a:ext cx="7634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  <a:cs typeface="Times New Roman"/>
              </a:rPr>
              <a:t>New Parameter (‘Discovery’) Space for the mid-Century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052" y="1019040"/>
            <a:ext cx="3423770" cy="26161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450"/>
              </a:spcBef>
            </a:pPr>
            <a:r>
              <a:rPr lang="en-US" sz="1800" dirty="0">
                <a:cs typeface="Times New Roman"/>
              </a:rPr>
              <a:t>Complementary suite of arrays from meter to submm</a:t>
            </a:r>
          </a:p>
          <a:p>
            <a:pPr marL="308610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&gt; 120GHz: </a:t>
            </a:r>
            <a:r>
              <a:rPr lang="en-US" sz="1600" dirty="0">
                <a:cs typeface="Times New Roman"/>
              </a:rPr>
              <a:t>ALMA 2030 superb for chemistry, dust, fine structure lines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1.0 - 116GHz: </a:t>
            </a:r>
            <a:r>
              <a:rPr lang="en-US" sz="1600" dirty="0">
                <a:cs typeface="Times New Roman"/>
              </a:rPr>
              <a:t>ngVLA superb for terrestrial planet formation, dense gas history, black holes</a:t>
            </a:r>
          </a:p>
          <a:p>
            <a:pPr marL="308610" lvl="1" indent="-182880">
              <a:buFont typeface="Arial" charset="0"/>
              <a:buChar char="•"/>
            </a:pPr>
            <a:r>
              <a:rPr lang="en-US" sz="1600" b="1" dirty="0">
                <a:cs typeface="Times New Roman"/>
              </a:rPr>
              <a:t>&lt; 15 GHz: </a:t>
            </a:r>
            <a:r>
              <a:rPr lang="en-US" sz="1600" dirty="0">
                <a:cs typeface="Times New Roman"/>
              </a:rPr>
              <a:t>SKA superb for pulsars, reionization, HI + continuum imaging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F6016E-9A8C-C138-9E04-9E87703E0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79" t="8354" r="7488" b="4646"/>
          <a:stretch/>
        </p:blipFill>
        <p:spPr>
          <a:xfrm>
            <a:off x="3389097" y="872001"/>
            <a:ext cx="5754903" cy="3562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33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732115" y="3509138"/>
            <a:ext cx="1895302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81002" y="3500823"/>
            <a:ext cx="109728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350 miles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6F622C45-A3AA-0549-B3A6-4F71119772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42929" y="2147572"/>
            <a:ext cx="4908218" cy="27695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897068-238E-5949-9339-A51C15001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28" y="2532796"/>
            <a:ext cx="4179979" cy="2358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D57DAC-62FF-674B-BCC1-375C117088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2936"/>
            <a:ext cx="3818371" cy="21545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4B93417-8008-69FC-E11D-E5FE1ABFF7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55" y="109849"/>
            <a:ext cx="1400486" cy="12777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BCA660-07D9-D6DA-4801-020429DC9A22}"/>
              </a:ext>
            </a:extLst>
          </p:cNvPr>
          <p:cNvSpPr txBox="1"/>
          <p:nvPr/>
        </p:nvSpPr>
        <p:spPr>
          <a:xfrm>
            <a:off x="4204305" y="1641250"/>
            <a:ext cx="454359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i="1" dirty="0"/>
              <a:t>10m to 9000km =&gt; 200” to 0.2 mas @ 32GHz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67FD0C-AE6D-49E5-5F79-5AC520B00964}"/>
              </a:ext>
            </a:extLst>
          </p:cNvPr>
          <p:cNvGrpSpPr/>
          <p:nvPr/>
        </p:nvGrpSpPr>
        <p:grpSpPr>
          <a:xfrm>
            <a:off x="3887026" y="-323850"/>
            <a:ext cx="5178157" cy="1822156"/>
            <a:chOff x="3887026" y="-85725"/>
            <a:chExt cx="5178157" cy="18221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E7BCAF-973D-995C-BE4B-6A0C60A11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7026" y="19119"/>
              <a:ext cx="5178157" cy="171731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8A96B77-C28B-6046-F1F9-E2C31FC96960}"/>
                </a:ext>
              </a:extLst>
            </p:cNvPr>
            <p:cNvSpPr/>
            <p:nvPr/>
          </p:nvSpPr>
          <p:spPr>
            <a:xfrm>
              <a:off x="5219700" y="-85725"/>
              <a:ext cx="3800475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8596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56650D12-6307-4C26-9CE8-ECED8165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18" y="4677711"/>
            <a:ext cx="409330" cy="33251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007A3FA-37C8-B64A-9EE6-D07431EEED5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A86BA5-88FA-934A-6855-872C6EEBA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696875" y="1678486"/>
            <a:ext cx="2548788" cy="15163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57EFFD-CE2D-83B9-30ED-C8DD517899E0}"/>
              </a:ext>
            </a:extLst>
          </p:cNvPr>
          <p:cNvGrpSpPr/>
          <p:nvPr/>
        </p:nvGrpSpPr>
        <p:grpSpPr>
          <a:xfrm>
            <a:off x="3521000" y="1150756"/>
            <a:ext cx="3363647" cy="2548789"/>
            <a:chOff x="44161" y="588842"/>
            <a:chExt cx="3978758" cy="316797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E377074-9FB8-6386-B4C8-750A010CA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61" y="588842"/>
              <a:ext cx="3978758" cy="3167971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556371-6A95-5572-EE99-92E493DBD7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9094" y="588842"/>
              <a:ext cx="893825" cy="1092252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4FB47BB-6503-0274-9B2F-0B862790D7C4}"/>
                </a:ext>
              </a:extLst>
            </p:cNvPr>
            <p:cNvSpPr txBox="1"/>
            <p:nvPr/>
          </p:nvSpPr>
          <p:spPr>
            <a:xfrm>
              <a:off x="183785" y="708400"/>
              <a:ext cx="2511959" cy="631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MTEX Saxony, DE</a:t>
              </a:r>
            </a:p>
            <a:p>
              <a:r>
                <a:rPr lang="en-US" dirty="0"/>
                <a:t>Delivery to Site end 2024</a:t>
              </a:r>
            </a:p>
          </p:txBody>
        </p:sp>
      </p:grpSp>
      <p:pic>
        <p:nvPicPr>
          <p:cNvPr id="9" name="Picture 8" descr="A satellite dish with a car&#10;&#10;Description automatically generated">
            <a:extLst>
              <a:ext uri="{FF2B5EF4-FFF2-40B4-BE49-F238E27FC236}">
                <a16:creationId xmlns:a16="http://schemas.microsoft.com/office/drawing/2014/main" id="{2B51C946-C57D-FC29-F7D1-0A9D207911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81" y="1071972"/>
            <a:ext cx="3262977" cy="2756571"/>
          </a:xfrm>
          <a:prstGeom prst="rect">
            <a:avLst/>
          </a:prstGeom>
        </p:spPr>
      </p:pic>
      <p:pic>
        <p:nvPicPr>
          <p:cNvPr id="11" name="Picture 10" descr="A table with text and words&#10;&#10;Description automatically generated with medium confidence">
            <a:extLst>
              <a:ext uri="{FF2B5EF4-FFF2-40B4-BE49-F238E27FC236}">
                <a16:creationId xmlns:a16="http://schemas.microsoft.com/office/drawing/2014/main" id="{25A3C586-9A6F-E6C0-007B-A5B77D2CF4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40" y="3788210"/>
            <a:ext cx="4140891" cy="1287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32B473-3AB0-8D91-CE95-E2D4F01C4467}"/>
              </a:ext>
            </a:extLst>
          </p:cNvPr>
          <p:cNvSpPr txBox="1"/>
          <p:nvPr/>
        </p:nvSpPr>
        <p:spPr>
          <a:xfrm>
            <a:off x="315913" y="163718"/>
            <a:ext cx="87698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dirty="0"/>
              <a:t>2019 Reference Design: Build from ALMA, JVLA, SKA development </a:t>
            </a:r>
          </a:p>
          <a:p>
            <a:pPr algn="ctr">
              <a:spcBef>
                <a:spcPts val="600"/>
              </a:spcBef>
            </a:pPr>
            <a:r>
              <a:rPr lang="en-US" sz="2000" dirty="0"/>
              <a:t>low-technical-risk and well costed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C2241A-D76D-6FEF-1015-4E904720EB7F}"/>
              </a:ext>
            </a:extLst>
          </p:cNvPr>
          <p:cNvSpPr txBox="1"/>
          <p:nvPr/>
        </p:nvSpPr>
        <p:spPr>
          <a:xfrm>
            <a:off x="182278" y="4126941"/>
            <a:ext cx="42887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U.S. Multiagency Interest (DOD, NASA): ICRF, Space Situational Awareness (radar), Spacecraft tracking/imaging, `burst-telemetry’ </a:t>
            </a:r>
          </a:p>
        </p:txBody>
      </p:sp>
    </p:spTree>
    <p:extLst>
      <p:ext uri="{BB962C8B-B14F-4D97-AF65-F5344CB8AC3E}">
        <p14:creationId xmlns:p14="http://schemas.microsoft.com/office/powerpoint/2010/main" val="35526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4A8437-D31E-9301-E45F-2BDEC5228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430" y="256050"/>
            <a:ext cx="5554057" cy="40945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C9D661-FDD0-2E0D-D29B-510252989A41}"/>
              </a:ext>
            </a:extLst>
          </p:cNvPr>
          <p:cNvSpPr txBox="1"/>
          <p:nvPr/>
        </p:nvSpPr>
        <p:spPr>
          <a:xfrm>
            <a:off x="74400" y="448090"/>
            <a:ext cx="334830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800" dirty="0"/>
              <a:t>Fiber: real time VLBI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Dedicated lines &lt; 300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ISP leased bandwidth &gt; 300 km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Data Rates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rate into correlator ~ 800 Gbps per antenna =&gt; 210 </a:t>
            </a:r>
            <a:r>
              <a:rPr lang="en-US" sz="1600" dirty="0" err="1"/>
              <a:t>Tbps</a:t>
            </a:r>
            <a:r>
              <a:rPr lang="en-US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Archive: 20 PB/</a:t>
            </a:r>
            <a:r>
              <a:rPr lang="en-US" sz="1600" dirty="0" err="1"/>
              <a:t>mo</a:t>
            </a:r>
            <a:r>
              <a:rPr lang="en-US" sz="1600" dirty="0"/>
              <a:t>, 240 PB/</a:t>
            </a:r>
            <a:r>
              <a:rPr lang="en-US" sz="1600" dirty="0" err="1"/>
              <a:t>yr</a:t>
            </a:r>
            <a:r>
              <a:rPr lang="en-US" sz="1600" dirty="0"/>
              <a:t> </a:t>
            </a:r>
          </a:p>
          <a:p>
            <a:pPr>
              <a:spcBef>
                <a:spcPts val="600"/>
              </a:spcBef>
            </a:pPr>
            <a:r>
              <a:rPr lang="en-US" sz="1800" dirty="0"/>
              <a:t>Power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Correlator ~ 1 MW, Antennas ~ 3.6MW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Exploring power purchasing agreement: on-site photovoltaic system</a:t>
            </a:r>
          </a:p>
        </p:txBody>
      </p:sp>
    </p:spTree>
    <p:extLst>
      <p:ext uri="{BB962C8B-B14F-4D97-AF65-F5344CB8AC3E}">
        <p14:creationId xmlns:p14="http://schemas.microsoft.com/office/powerpoint/2010/main" val="51147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55620</TotalTime>
  <Words>1503</Words>
  <Application>Microsoft Macintosh PowerPoint</Application>
  <PresentationFormat>On-screen Show (16:9)</PresentationFormat>
  <Paragraphs>193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Gill Sans MT</vt:lpstr>
      <vt:lpstr>Helvetica</vt:lpstr>
      <vt:lpstr>Orbitron Medium</vt:lpstr>
      <vt:lpstr>Quicksand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Astro2020 identified the ngVLA as a high-priority large, ground-based facility whose construction should start this decade.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Chris Carilli</cp:lastModifiedBy>
  <cp:revision>831</cp:revision>
  <cp:lastPrinted>2023-09-24T22:14:22Z</cp:lastPrinted>
  <dcterms:created xsi:type="dcterms:W3CDTF">2016-12-02T21:40:55Z</dcterms:created>
  <dcterms:modified xsi:type="dcterms:W3CDTF">2024-04-19T17:31:37Z</dcterms:modified>
</cp:coreProperties>
</file>