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0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1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61" r:id="rId1"/>
    <p:sldMasterId id="2147484856" r:id="rId2"/>
    <p:sldMasterId id="2147484953" r:id="rId3"/>
    <p:sldMasterId id="2147484955" r:id="rId4"/>
    <p:sldMasterId id="2147485564" r:id="rId5"/>
    <p:sldMasterId id="2147484676" r:id="rId6"/>
    <p:sldMasterId id="2147484858" r:id="rId7"/>
    <p:sldMasterId id="2147484957" r:id="rId8"/>
    <p:sldMasterId id="2147484959" r:id="rId9"/>
    <p:sldMasterId id="2147483682" r:id="rId10"/>
    <p:sldMasterId id="2147484666" r:id="rId11"/>
    <p:sldMasterId id="2147484373" r:id="rId12"/>
    <p:sldMasterId id="2147485800" r:id="rId13"/>
    <p:sldMasterId id="2147484374" r:id="rId14"/>
    <p:sldMasterId id="2147485062" r:id="rId15"/>
    <p:sldMasterId id="2147485186" r:id="rId16"/>
    <p:sldMasterId id="2147486068" r:id="rId17"/>
    <p:sldMasterId id="2147486080" r:id="rId18"/>
  </p:sldMasterIdLst>
  <p:notesMasterIdLst>
    <p:notesMasterId r:id="rId43"/>
  </p:notesMasterIdLst>
  <p:handoutMasterIdLst>
    <p:handoutMasterId r:id="rId44"/>
  </p:handoutMasterIdLst>
  <p:sldIdLst>
    <p:sldId id="1284" r:id="rId19"/>
    <p:sldId id="1318" r:id="rId20"/>
    <p:sldId id="1319" r:id="rId21"/>
    <p:sldId id="1313" r:id="rId22"/>
    <p:sldId id="1286" r:id="rId23"/>
    <p:sldId id="528" r:id="rId24"/>
    <p:sldId id="1301" r:id="rId25"/>
    <p:sldId id="1269" r:id="rId26"/>
    <p:sldId id="1271" r:id="rId27"/>
    <p:sldId id="1272" r:id="rId28"/>
    <p:sldId id="1276" r:id="rId29"/>
    <p:sldId id="1321" r:id="rId30"/>
    <p:sldId id="1293" r:id="rId31"/>
    <p:sldId id="1327" r:id="rId32"/>
    <p:sldId id="259" r:id="rId33"/>
    <p:sldId id="1302" r:id="rId34"/>
    <p:sldId id="1308" r:id="rId35"/>
    <p:sldId id="1322" r:id="rId36"/>
    <p:sldId id="1323" r:id="rId37"/>
    <p:sldId id="1311" r:id="rId38"/>
    <p:sldId id="1309" r:id="rId39"/>
    <p:sldId id="1282" r:id="rId40"/>
    <p:sldId id="1277" r:id="rId41"/>
    <p:sldId id="565" r:id="rId4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0000"/>
    <a:srgbClr val="1300FF"/>
    <a:srgbClr val="9400D3"/>
    <a:srgbClr val="0042DC"/>
    <a:srgbClr val="3FE1D1"/>
    <a:srgbClr val="FF8C00"/>
    <a:srgbClr val="140A03"/>
    <a:srgbClr val="FE0000"/>
    <a:srgbClr val="0D2489"/>
    <a:srgbClr val="1029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29"/>
    <p:restoredTop sz="95028" autoAdjust="0"/>
  </p:normalViewPr>
  <p:slideViewPr>
    <p:cSldViewPr snapToGrid="0" snapToObjects="1">
      <p:cViewPr varScale="1">
        <p:scale>
          <a:sx n="143" d="100"/>
          <a:sy n="143" d="100"/>
        </p:scale>
        <p:origin x="2400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60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viewProps" Target="viewProps.xml"/><Relationship Id="rId20" Type="http://schemas.openxmlformats.org/officeDocument/2006/relationships/slide" Target="slides/slide2.xml"/><Relationship Id="rId41" Type="http://schemas.openxmlformats.org/officeDocument/2006/relationships/slide" Target="slides/slide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3A5EC94-9673-294E-A421-A6C0AA5314EC}" type="datetime1">
              <a:rPr lang="en-US"/>
              <a:pPr>
                <a:defRPr/>
              </a:pPr>
              <a:t>6/25/25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AC2DCA4-789F-0444-923A-014A9EEFA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76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A6C494-53B5-EB4E-BAE9-B6C750CDB1F8}" type="datetime1">
              <a:rPr lang="en-US"/>
              <a:pPr>
                <a:defRPr/>
              </a:pPr>
              <a:t>6/25/25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0749C4-5D83-8546-ACB5-DEA37BBEF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381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749C4-5D83-8546-ACB5-DEA37BBEFB7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4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749C4-5D83-8546-ACB5-DEA37BBEFB7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31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4" name="Rectangle 3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8279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4416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88AC0-A5B2-0F40-A976-1CD20BDE5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891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E819A-00CD-0441-A5DF-E207CD02C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064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23DCA-E752-524D-9446-A36D6AC6C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391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F36DF-3672-9842-916C-1507966B9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54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243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EA04F-4CA0-4640-B2BB-20F9D79F2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6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5492E-2214-094B-A90D-F0DE3942D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11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07CA2-746A-BB43-8ED9-DEB98E8B8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3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94CFD-B96A-D346-8DB7-0FD87134E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78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152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3808413" cy="4875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0413" y="1295400"/>
            <a:ext cx="3810000" cy="2360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0413" y="3808413"/>
            <a:ext cx="3810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6887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208" y="145743"/>
            <a:ext cx="8636000" cy="477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3040" y="652843"/>
            <a:ext cx="8636000" cy="5368816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ill Sans MT" panose="020B0502020104020203" pitchFamily="34" charset="0"/>
              </a:defRPr>
            </a:lvl1pPr>
            <a:lvl2pPr>
              <a:defRPr sz="2200">
                <a:latin typeface="Gill Sans MT" panose="020B0502020104020203" pitchFamily="34" charset="0"/>
              </a:defRPr>
            </a:lvl2pPr>
            <a:lvl3pPr>
              <a:defRPr sz="2000">
                <a:latin typeface="Gill Sans MT" panose="020B0502020104020203" pitchFamily="34" charset="0"/>
              </a:defRPr>
            </a:lvl3pPr>
            <a:lvl4pPr>
              <a:defRPr sz="1800">
                <a:latin typeface="Gill Sans MT" panose="020B0502020104020203" pitchFamily="34" charset="0"/>
              </a:defRPr>
            </a:lvl4pPr>
            <a:lvl5pPr>
              <a:defRPr sz="16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520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6E661-9838-B948-97D3-60420E2B86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7CE3F-C8E3-7542-A878-EE75D4630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87037-6DD3-8B45-B7AC-45B971A6A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7CF37-1102-F748-B97D-AFBA1D86F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A5287-4B02-7041-9239-F1B838DF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47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8829D-FA6A-A9F3-1651-2BF2021AA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CF0E7-5549-08F8-F948-3F0412F43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C8A21-8ADF-A8BC-3AA2-6F3B3D458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EA882-F9A9-224F-AE36-49EDE914776E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F9515-CB59-6171-0B60-44999B9B2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87617-A8CC-87EB-27D9-2603B76E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2556-AE83-E74E-BD30-B5AEE814B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99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818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5A128-2662-DF4D-AD51-3D05CE902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18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A2BB1-ACE9-AB49-B154-499925D2B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16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EFF78-E2DA-0146-9E2F-C0385548F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00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CDC4D-F878-194D-9BEB-E159AEA0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45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C1441-026E-A94E-BC85-A9C9EDF05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76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975B6-A6E1-9848-B2F3-18A298CF8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87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03ADC-9D6C-A94F-8B87-DED89C1EE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23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C7B76-2443-D244-8AB9-33CEF55AD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27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0A8FB-2520-0A43-9C3F-6F3D1CAD1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876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D7B07-9E4B-184B-87E2-887F9708F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8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412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15589-C183-5C4A-9B9C-0C155EBF5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4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4E9A3-1C3B-AE4C-A27E-B6CF96FF7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611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7A29D-4D22-6748-9337-62EB68BF2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621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46F29-269B-474C-BE3A-A68B910FC4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77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0CA56-9C3C-F24C-B333-4090867C1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988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20F6E-2C1F-A64D-8D29-3B6A80E4A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5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5920C-8F1B-0A45-AFD4-854144B22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76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85CF8-A8C4-1244-8C76-E34DD24B0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954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D76F9-6D2F-9E4F-896E-843AD8F10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30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EA6B2-B440-F842-B088-A54667D51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70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8234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E78D9-046C-CD4F-9935-B64DF3540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233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6F61C-08F0-B543-B363-39F158C69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4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4722A-FE50-A541-8DE3-1242817ED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98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E4F43-3DBA-F84D-9E2C-15CF00F9F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378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1F69B-F6DE-EC45-86B0-38F092521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349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32FA0-0822-BE41-A211-B81276B99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96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3E31C-30D7-D145-A741-8696EA912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52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72869-DA29-344F-B561-4B51F9490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373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03F9B-7F07-374C-80A3-E3F618AE2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908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783D4-C9B5-FD44-90BD-B2903E2FC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21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0" name="Group 20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0" y="0"/>
            <a:ext cx="9144000" cy="1457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4292600"/>
            <a:ext cx="9144000" cy="728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1333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DE35B-B4D6-0243-9B40-A87FF5881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113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66685-9733-3B4F-B1DD-5A713C9DB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98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E378E-5936-AE48-BC4F-8BBE27D31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82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88BD2-3980-114A-9452-EBDCBFBFE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42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CC26D-003C-A849-9D16-7FCDCD2CD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44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D6236-4481-7F4B-B9BF-8BEB44A9A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179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DCC30-1E07-E04D-9B7F-7C2437EC1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187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7E367-0702-2C4F-8B28-C0AAC5AA8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788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93FAF-54A2-6A48-95FF-E57B11EEA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108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E9350-45BD-5048-B997-32787E1B5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05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86436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4B621-13D4-D846-B225-E7FC866D2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637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36E98-51DB-CA4D-85A8-0AEA5D4BB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848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22153-EE92-7F46-9038-1F66B4421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70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6741B-601C-1645-AD24-DB34DC0EC5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55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90866-D0FE-4341-959C-C44A38D5E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712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17A33-4883-924A-8FDA-A75706E40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527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6699F-B4AB-5948-900C-C7503919E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854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E7618-98CC-9D44-999A-C0180ADBD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780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A01BC-36E7-0542-9447-1D3DF166A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737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05AAB-1C5A-A945-878A-64E55B4F7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8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32921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BC16F-78A9-8F48-8B23-3E9540E3A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958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42141-047C-B44D-B17B-37756D28B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337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3E403-35FA-AC4B-9239-C361DD002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812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DDE95-7CD5-444E-9B63-C7D3BA7AD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965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D94C6-D6E5-3848-83BA-E2465A07A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637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97E52-199F-7D41-BBE0-23F142559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962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BC1CA-989E-594B-9FF9-9E9ABE8A8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159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380B3-22CE-F84D-95EE-53A3452A4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91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5FC09-C48D-184A-8B04-B28F13C1A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611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F0B88-9375-6142-A7F6-0F41A499A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88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730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D4378-10C3-2446-999A-101700A5B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511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CECC1-83DA-8443-9E6D-32EC5448A9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181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F0EC3-F053-964A-9418-AADF5F05B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095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FEA58-4DD1-A847-BE2E-34887E512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159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54298-B87E-014E-994D-61ABA07DE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835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48118-A623-A344-BF4B-7F6E42D40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272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DF9EB-B036-154C-B3CD-5ABFADE44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627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0D170-79BA-5D40-812A-8814342AC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717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D4D33-B0B2-8147-B31E-6AFF244D8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161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974C-D204-C744-8E13-3B8319F46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5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4492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2A733-A8A1-8244-8EB4-F4D4A23FA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887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4B3A7-C7BF-0E45-8304-9DF3E64B7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625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2B330-A77D-394D-A7DC-E7A9B573D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070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D53A1-96C5-D440-B9CE-73D89B7A7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322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C7363-1071-8E4D-8FD8-6498F22E8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409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7A3C4-0092-B046-A4AD-E081ACB3D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177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4B453-F7C3-B541-8074-1373C7138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134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3780F-AFA1-D04A-92A9-67384BAD7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448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4F1D8-ACF5-9B4F-BA1B-20A630752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012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BA26A-458D-CF4A-A50E-2F0ACBDC1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55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2.jpe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3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15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15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15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1029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030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4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D1B5E4AA-CA2C-9C4C-97E7-A13C410A0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6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71" r:id="rId1"/>
    <p:sldLayoutId id="2147489274" r:id="rId2"/>
    <p:sldLayoutId id="2147489275" r:id="rId3"/>
    <p:sldLayoutId id="2147489276" r:id="rId4"/>
    <p:sldLayoutId id="2147489372" r:id="rId5"/>
    <p:sldLayoutId id="2147489277" r:id="rId6"/>
    <p:sldLayoutId id="2147489373" r:id="rId7"/>
    <p:sldLayoutId id="2147489374" r:id="rId8"/>
    <p:sldLayoutId id="2147489379" r:id="rId9"/>
    <p:sldLayoutId id="2147489381" r:id="rId1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9"/>
          <p:cNvSpPr>
            <a:spLocks noChangeArrowheads="1"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5843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7363"/>
            <a:ext cx="82296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84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64C0345E-ADDD-4346-89B3-76B24232B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7046913" y="265113"/>
            <a:ext cx="1125537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NAASC</a:t>
            </a:r>
          </a:p>
        </p:txBody>
      </p:sp>
      <p:sp>
        <p:nvSpPr>
          <p:cNvPr id="35849" name="Line 8"/>
          <p:cNvSpPr>
            <a:spLocks noChangeShapeType="1"/>
          </p:cNvSpPr>
          <p:nvPr/>
        </p:nvSpPr>
        <p:spPr bwMode="auto">
          <a:xfrm flipV="1">
            <a:off x="452438" y="487363"/>
            <a:ext cx="6594475" cy="7937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80" r:id="rId1"/>
    <p:sldLayoutId id="2147489281" r:id="rId2"/>
    <p:sldLayoutId id="2147489282" r:id="rId3"/>
    <p:sldLayoutId id="2147489283" r:id="rId4"/>
    <p:sldLayoutId id="2147489284" r:id="rId5"/>
    <p:sldLayoutId id="2147489285" r:id="rId6"/>
    <p:sldLayoutId id="2147489286" r:id="rId7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403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F885BF61-8503-8243-B645-CC2BD8CC1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950200" y="265113"/>
            <a:ext cx="7366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CDL</a:t>
            </a:r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452438" y="495300"/>
            <a:ext cx="74977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87" r:id="rId1"/>
    <p:sldLayoutId id="2147489288" r:id="rId2"/>
    <p:sldLayoutId id="2147489289" r:id="rId3"/>
    <p:sldLayoutId id="2147489290" r:id="rId4"/>
    <p:sldLayoutId id="2147489291" r:id="rId5"/>
    <p:sldLayoutId id="2147489292" r:id="rId6"/>
    <p:sldLayoutId id="2147489293" r:id="rId7"/>
    <p:sldLayoutId id="2147489294" r:id="rId8"/>
    <p:sldLayoutId id="2147489295" r:id="rId9"/>
    <p:sldLayoutId id="2147489296" r:id="rId10"/>
    <p:sldLayoutId id="2147489297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63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AF3D406E-E344-804E-A1F9-E77D4208D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985125" y="265113"/>
            <a:ext cx="7747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OSO</a:t>
            </a:r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>
            <a:off x="452438" y="495300"/>
            <a:ext cx="738981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98" r:id="rId1"/>
    <p:sldLayoutId id="2147489299" r:id="rId2"/>
    <p:sldLayoutId id="2147489300" r:id="rId3"/>
    <p:sldLayoutId id="2147489301" r:id="rId4"/>
    <p:sldLayoutId id="2147489302" r:id="rId5"/>
    <p:sldLayoutId id="2147489303" r:id="rId6"/>
    <p:sldLayoutId id="2147489304" r:id="rId7"/>
    <p:sldLayoutId id="2147489305" r:id="rId8"/>
    <p:sldLayoutId id="2147489306" r:id="rId9"/>
    <p:sldLayoutId id="2147489307" r:id="rId10"/>
    <p:sldLayoutId id="2147489308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861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536F9779-D0CD-3C44-B51A-018CCF480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915275" y="265113"/>
            <a:ext cx="766763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NTC</a:t>
            </a:r>
          </a:p>
        </p:txBody>
      </p:sp>
      <p:sp>
        <p:nvSpPr>
          <p:cNvPr id="68617" name="Line 9"/>
          <p:cNvSpPr>
            <a:spLocks noChangeShapeType="1"/>
          </p:cNvSpPr>
          <p:nvPr/>
        </p:nvSpPr>
        <p:spPr bwMode="auto">
          <a:xfrm>
            <a:off x="452438" y="495300"/>
            <a:ext cx="7462837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09" r:id="rId1"/>
    <p:sldLayoutId id="2147489310" r:id="rId2"/>
    <p:sldLayoutId id="2147489311" r:id="rId3"/>
    <p:sldLayoutId id="2147489312" r:id="rId4"/>
    <p:sldLayoutId id="2147489313" r:id="rId5"/>
    <p:sldLayoutId id="2147489314" r:id="rId6"/>
    <p:sldLayoutId id="2147489315" r:id="rId7"/>
    <p:sldLayoutId id="2147489316" r:id="rId8"/>
    <p:sldLayoutId id="2147489317" r:id="rId9"/>
    <p:sldLayoutId id="2147489318" r:id="rId10"/>
    <p:sldLayoutId id="2147489319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09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4D872488-E9AA-064F-9F59-A7F636509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7874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OCA</a:t>
            </a:r>
          </a:p>
        </p:txBody>
      </p:sp>
      <p:sp>
        <p:nvSpPr>
          <p:cNvPr id="80905" name="Line 9"/>
          <p:cNvSpPr>
            <a:spLocks noChangeShapeType="1"/>
          </p:cNvSpPr>
          <p:nvPr/>
        </p:nvSpPr>
        <p:spPr bwMode="auto">
          <a:xfrm>
            <a:off x="452438" y="495300"/>
            <a:ext cx="7310437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20" r:id="rId1"/>
    <p:sldLayoutId id="2147489321" r:id="rId2"/>
    <p:sldLayoutId id="2147489322" r:id="rId3"/>
    <p:sldLayoutId id="2147489323" r:id="rId4"/>
    <p:sldLayoutId id="2147489324" r:id="rId5"/>
    <p:sldLayoutId id="2147489325" r:id="rId6"/>
    <p:sldLayoutId id="2147489326" r:id="rId7"/>
    <p:sldLayoutId id="2147489327" r:id="rId8"/>
    <p:sldLayoutId id="2147489328" r:id="rId9"/>
    <p:sldLayoutId id="2147489329" r:id="rId10"/>
    <p:sldLayoutId id="2147489330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318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D7BB8306-76DE-1843-839B-B1DC6F0D3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7874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OCA</a:t>
            </a:r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>
            <a:off x="452438" y="495300"/>
            <a:ext cx="74469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31" r:id="rId1"/>
    <p:sldLayoutId id="2147489332" r:id="rId2"/>
    <p:sldLayoutId id="2147489333" r:id="rId3"/>
    <p:sldLayoutId id="2147489334" r:id="rId4"/>
    <p:sldLayoutId id="2147489335" r:id="rId5"/>
    <p:sldLayoutId id="2147489336" r:id="rId6"/>
    <p:sldLayoutId id="2147489337" r:id="rId7"/>
    <p:sldLayoutId id="2147489338" r:id="rId8"/>
    <p:sldLayoutId id="2147489339" r:id="rId9"/>
    <p:sldLayoutId id="2147489340" r:id="rId10"/>
    <p:sldLayoutId id="2147489341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4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AC748AF1-791A-7145-A7DA-3637C2F39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5479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757238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EPO</a:t>
            </a:r>
          </a:p>
        </p:txBody>
      </p:sp>
      <p:sp>
        <p:nvSpPr>
          <p:cNvPr id="105481" name="Line 9"/>
          <p:cNvSpPr>
            <a:spLocks noChangeShapeType="1"/>
          </p:cNvSpPr>
          <p:nvPr/>
        </p:nvSpPr>
        <p:spPr bwMode="auto">
          <a:xfrm>
            <a:off x="452438" y="495300"/>
            <a:ext cx="74469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42" r:id="rId1"/>
    <p:sldLayoutId id="2147489343" r:id="rId2"/>
    <p:sldLayoutId id="2147489344" r:id="rId3"/>
    <p:sldLayoutId id="2147489345" r:id="rId4"/>
    <p:sldLayoutId id="2147489346" r:id="rId5"/>
    <p:sldLayoutId id="2147489347" r:id="rId6"/>
    <p:sldLayoutId id="2147489348" r:id="rId7"/>
    <p:sldLayoutId id="2147489349" r:id="rId8"/>
    <p:sldLayoutId id="2147489350" r:id="rId9"/>
    <p:sldLayoutId id="2147489351" r:id="rId10"/>
    <p:sldLayoutId id="2147489352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77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10004940-91AB-3C43-923E-5AF6FED90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8255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COM</a:t>
            </a:r>
          </a:p>
        </p:txBody>
      </p:sp>
      <p:sp>
        <p:nvSpPr>
          <p:cNvPr id="117769" name="Line 9"/>
          <p:cNvSpPr>
            <a:spLocks noChangeShapeType="1"/>
          </p:cNvSpPr>
          <p:nvPr/>
        </p:nvSpPr>
        <p:spPr bwMode="auto">
          <a:xfrm>
            <a:off x="452438" y="495300"/>
            <a:ext cx="74469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53" r:id="rId1"/>
    <p:sldLayoutId id="2147489354" r:id="rId2"/>
    <p:sldLayoutId id="2147489355" r:id="rId3"/>
    <p:sldLayoutId id="2147489356" r:id="rId4"/>
    <p:sldLayoutId id="2147489357" r:id="rId5"/>
    <p:sldLayoutId id="2147489358" r:id="rId6"/>
    <p:sldLayoutId id="2147489359" r:id="rId7"/>
    <p:sldLayoutId id="2147489360" r:id="rId8"/>
    <p:sldLayoutId id="2147489361" r:id="rId9"/>
    <p:sldLayoutId id="2147489362" r:id="rId10"/>
    <p:sldLayoutId id="2147489363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grpSp>
        <p:nvGrpSpPr>
          <p:cNvPr id="3076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pic>
        <p:nvPicPr>
          <p:cNvPr id="307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5613400"/>
            <a:ext cx="850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3079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3080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63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pic>
        <p:nvPicPr>
          <p:cNvPr id="410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5613400"/>
            <a:ext cx="850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7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4103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4104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64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grpSp>
        <p:nvGrpSpPr>
          <p:cNvPr id="6148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pic>
        <p:nvPicPr>
          <p:cNvPr id="614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5613400"/>
            <a:ext cx="850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6151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6152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3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65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7172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7179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0" y="0"/>
            <a:ext cx="9144000" cy="1457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4292600"/>
            <a:ext cx="9144000" cy="728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381000"/>
            <a:ext cx="7772400" cy="931863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400">
                <a:solidFill>
                  <a:srgbClr val="990033"/>
                </a:solidFill>
                <a:latin typeface="Calibri" charset="0"/>
              </a:rPr>
              <a:t>Click to edit Master title style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sz="2000">
                <a:solidFill>
                  <a:srgbClr val="000099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5" name="Text Placeholder 7"/>
          <p:cNvSpPr txBox="1">
            <a:spLocks/>
          </p:cNvSpPr>
          <p:nvPr/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>
                <a:solidFill>
                  <a:srgbClr val="990033"/>
                </a:solidFill>
                <a:latin typeface="Calibri" charset="0"/>
              </a:rPr>
              <a:t>Click to edit Master text</a:t>
            </a:r>
          </a:p>
        </p:txBody>
      </p:sp>
      <p:sp>
        <p:nvSpPr>
          <p:cNvPr id="16" name="Text Placeholder 9"/>
          <p:cNvSpPr txBox="1">
            <a:spLocks/>
          </p:cNvSpPr>
          <p:nvPr/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+mn-lt"/>
                <a:ea typeface="ＭＳ Ｐゴシック" pitchFamily="48" charset="-128"/>
                <a:cs typeface="ＭＳ Ｐゴシック" pitchFamily="48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dirty="0"/>
              <a:t>Click to edit Master text styles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6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D1638975-9879-EE49-8108-DCD54F8B8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221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9222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9223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7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AA901A17-754F-6040-ADDD-E731325D4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1269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1270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1271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8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BC57EA61-A8BC-F54D-A9E9-D4D9B8963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3317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3318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319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0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9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531F0DA2-B61F-DC4F-9507-33F32CA5E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5365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5366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536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70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8F9E6A-1BA0-839E-63DC-281C61BDB8F3}"/>
              </a:ext>
            </a:extLst>
          </p:cNvPr>
          <p:cNvSpPr/>
          <p:nvPr/>
        </p:nvSpPr>
        <p:spPr>
          <a:xfrm>
            <a:off x="0" y="5440813"/>
            <a:ext cx="9445214" cy="1215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5FAF60-E95E-5FFD-5F53-657801ECED9E}"/>
              </a:ext>
            </a:extLst>
          </p:cNvPr>
          <p:cNvSpPr txBox="1"/>
          <p:nvPr/>
        </p:nvSpPr>
        <p:spPr>
          <a:xfrm>
            <a:off x="301254" y="139447"/>
            <a:ext cx="8526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Optical Interferometry using Radio Astronomy Techniques</a:t>
            </a:r>
            <a:endParaRPr lang="en-US" sz="2000" dirty="0">
              <a:latin typeface="Gill Sans MT" pitchFamily="34" charset="0"/>
              <a:cs typeface="Gill Sans" pitchFamily="17" charset="0"/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New method real-time, non-invasive micron-size source characterization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New method in wave-front sensing</a:t>
            </a:r>
            <a:endParaRPr lang="en-US" dirty="0"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6" name="Picture 5" descr="A red arrow pointing to a white line&#10;&#10;Description automatically generated">
            <a:extLst>
              <a:ext uri="{FF2B5EF4-FFF2-40B4-BE49-F238E27FC236}">
                <a16:creationId xmlns:a16="http://schemas.microsoft.com/office/drawing/2014/main" id="{6E58B423-8254-FB11-7688-C64BEB6D1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307" y="1581331"/>
            <a:ext cx="3353220" cy="23472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E3B02-34BF-0F27-160D-25BC9159E646}"/>
              </a:ext>
            </a:extLst>
          </p:cNvPr>
          <p:cNvSpPr txBox="1"/>
          <p:nvPr/>
        </p:nvSpPr>
        <p:spPr>
          <a:xfrm>
            <a:off x="1114647" y="4030298"/>
            <a:ext cx="661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900"/>
              </a:spcBef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Fourier optics, Huygens principle, and Young’s two slits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465D23-12C3-6AA9-484A-668621B8E0D0}"/>
              </a:ext>
            </a:extLst>
          </p:cNvPr>
          <p:cNvSpPr txBox="1"/>
          <p:nvPr/>
        </p:nvSpPr>
        <p:spPr>
          <a:xfrm>
            <a:off x="429225" y="4636051"/>
            <a:ext cx="828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900"/>
              </a:spcBef>
            </a:pPr>
            <a:r>
              <a:rPr lang="en-US" sz="1800" dirty="0"/>
              <a:t>Carilli (NRAO), Nikolic (Cavendish), Thyagarajan (CSIRO), Torino, </a:t>
            </a:r>
            <a:r>
              <a:rPr lang="en-US" sz="1800" dirty="0" err="1"/>
              <a:t>Iriso</a:t>
            </a:r>
            <a:r>
              <a:rPr lang="en-US" sz="1800" dirty="0"/>
              <a:t> (ALBA)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749CB4-8AA8-953F-9A82-439CFAF1CD4E}"/>
              </a:ext>
            </a:extLst>
          </p:cNvPr>
          <p:cNvSpPr txBox="1"/>
          <p:nvPr/>
        </p:nvSpPr>
        <p:spPr>
          <a:xfrm>
            <a:off x="1648856" y="5082344"/>
            <a:ext cx="616413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Copyright © 2024 AUI, U. Cambridge, CELLS, CSIRO. All Rights Reserved</a:t>
            </a:r>
          </a:p>
        </p:txBody>
      </p:sp>
      <p:pic>
        <p:nvPicPr>
          <p:cNvPr id="11" name="Picture 10" descr="A person looking at a lamp&#10;&#10;Description automatically generated">
            <a:extLst>
              <a:ext uri="{FF2B5EF4-FFF2-40B4-BE49-F238E27FC236}">
                <a16:creationId xmlns:a16="http://schemas.microsoft.com/office/drawing/2014/main" id="{61031CFB-C4D5-FD26-8553-07795D390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00849" y="1497102"/>
            <a:ext cx="2454279" cy="2476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21B95A-B1F6-4B22-5D9C-7A1A53623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855" y="5584537"/>
            <a:ext cx="3377545" cy="121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98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962B40D0-58E0-FAB9-1C43-C7F76371897E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58D0A3-0AAD-C86A-D1FA-5BDCC64EC3E2}"/>
              </a:ext>
            </a:extLst>
          </p:cNvPr>
          <p:cNvGrpSpPr/>
          <p:nvPr/>
        </p:nvGrpSpPr>
        <p:grpSpPr>
          <a:xfrm>
            <a:off x="6668099" y="3122333"/>
            <a:ext cx="2443711" cy="2651350"/>
            <a:chOff x="299156" y="2990567"/>
            <a:chExt cx="2798181" cy="3730908"/>
          </a:xfrm>
        </p:grpSpPr>
        <p:pic>
          <p:nvPicPr>
            <p:cNvPr id="10" name="Picture 9" descr="A large metal box with a magnifying glass&#10;&#10;Description automatically generated">
              <a:extLst>
                <a:ext uri="{FF2B5EF4-FFF2-40B4-BE49-F238E27FC236}">
                  <a16:creationId xmlns:a16="http://schemas.microsoft.com/office/drawing/2014/main" id="{2DC27EAA-58CA-5654-06DC-B9409FAFF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167207" y="3456930"/>
              <a:ext cx="3730908" cy="2798181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B69AD4E-5C63-FB83-8CF0-49CF41686691}"/>
                </a:ext>
              </a:extLst>
            </p:cNvPr>
            <p:cNvCxnSpPr/>
            <p:nvPr/>
          </p:nvCxnSpPr>
          <p:spPr>
            <a:xfrm>
              <a:off x="1443210" y="5332164"/>
              <a:ext cx="440674" cy="27542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B514141-7FCC-06CD-526B-97E5D96A40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4706" y="4494535"/>
              <a:ext cx="972740" cy="16144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0D5BD62-7B6C-3115-90AD-F77765E063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78928" y="4655981"/>
              <a:ext cx="4956" cy="87116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5CFBF81-CE78-119B-EB56-1B4ECBB783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27678" y="4494535"/>
              <a:ext cx="202304" cy="8072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E5ED384-928D-EA4E-020E-97A2AC3C84F7}"/>
              </a:ext>
            </a:extLst>
          </p:cNvPr>
          <p:cNvSpPr txBox="1"/>
          <p:nvPr/>
        </p:nvSpPr>
        <p:spPr>
          <a:xfrm>
            <a:off x="386870" y="84589"/>
            <a:ext cx="8437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Xanadu:  ALBA optical synchrotron radiation interferometry lab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C6236F9-E885-7210-5303-A83F52600660}"/>
              </a:ext>
            </a:extLst>
          </p:cNvPr>
          <p:cNvCxnSpPr>
            <a:cxnSpLocks/>
          </p:cNvCxnSpPr>
          <p:nvPr/>
        </p:nvCxnSpPr>
        <p:spPr>
          <a:xfrm flipH="1">
            <a:off x="4811670" y="4785802"/>
            <a:ext cx="224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ACC78A-C035-249C-1261-405E250A6E3C}"/>
              </a:ext>
            </a:extLst>
          </p:cNvPr>
          <p:cNvCxnSpPr>
            <a:cxnSpLocks/>
          </p:cNvCxnSpPr>
          <p:nvPr/>
        </p:nvCxnSpPr>
        <p:spPr>
          <a:xfrm flipH="1">
            <a:off x="4964070" y="4938202"/>
            <a:ext cx="224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table with several objects on it&#10;&#10;AI-generated content may be incorrect.">
            <a:extLst>
              <a:ext uri="{FF2B5EF4-FFF2-40B4-BE49-F238E27FC236}">
                <a16:creationId xmlns:a16="http://schemas.microsoft.com/office/drawing/2014/main" id="{52BF3F83-F8AC-0971-7AA7-F5979EB81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154" y="3158191"/>
            <a:ext cx="3921375" cy="2406564"/>
          </a:xfrm>
          <a:prstGeom prst="rect">
            <a:avLst/>
          </a:prstGeom>
        </p:spPr>
      </p:pic>
      <p:pic>
        <p:nvPicPr>
          <p:cNvPr id="6" name="Picture 5" descr="A person holding a small square with holes in them&#10;&#10;Description automatically generated">
            <a:extLst>
              <a:ext uri="{FF2B5EF4-FFF2-40B4-BE49-F238E27FC236}">
                <a16:creationId xmlns:a16="http://schemas.microsoft.com/office/drawing/2014/main" id="{57093EC0-2B56-F011-F299-360C80022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717" y="5131007"/>
            <a:ext cx="1759456" cy="143834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96548B5-4D08-0523-FCB9-837FABDD6D48}"/>
              </a:ext>
            </a:extLst>
          </p:cNvPr>
          <p:cNvSpPr txBox="1"/>
          <p:nvPr/>
        </p:nvSpPr>
        <p:spPr>
          <a:xfrm>
            <a:off x="134892" y="3060731"/>
            <a:ext cx="2443712" cy="23391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Experiments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7 hole mask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2mm diameter holes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Baselines 5mm to 24mm (3.7”)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Wavelength = 400nm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30 frames = 0.3ms every 1sec </a:t>
            </a:r>
          </a:p>
        </p:txBody>
      </p:sp>
      <p:pic>
        <p:nvPicPr>
          <p:cNvPr id="34" name="Picture 33" descr="A diagram of a light source&#10;&#10;AI-generated content may be incorrect.">
            <a:extLst>
              <a:ext uri="{FF2B5EF4-FFF2-40B4-BE49-F238E27FC236}">
                <a16:creationId xmlns:a16="http://schemas.microsoft.com/office/drawing/2014/main" id="{DD3E7E9E-A131-3F7C-B852-CF9C3B1F6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986" y="551046"/>
            <a:ext cx="7772400" cy="243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91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79A697-2074-E722-C07F-F6DFF1D8ACD7}"/>
              </a:ext>
            </a:extLst>
          </p:cNvPr>
          <p:cNvSpPr/>
          <p:nvPr/>
        </p:nvSpPr>
        <p:spPr>
          <a:xfrm>
            <a:off x="-177334" y="5788310"/>
            <a:ext cx="9607773" cy="1069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5ED384-928D-EA4E-020E-97A2AC3C84F7}"/>
              </a:ext>
            </a:extLst>
          </p:cNvPr>
          <p:cNvSpPr txBox="1"/>
          <p:nvPr/>
        </p:nvSpPr>
        <p:spPr>
          <a:xfrm>
            <a:off x="412849" y="137145"/>
            <a:ext cx="7928264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Rotated Two Hole Method: ‘Young’s slit’ plus Gaussian Model</a:t>
            </a:r>
            <a:r>
              <a:rPr lang="en-US" sz="2000" i="1" dirty="0">
                <a:latin typeface="Gill Sans MT" pitchFamily="34" charset="0"/>
                <a:cs typeface="Gill Sans" pitchFamily="17" charset="0"/>
              </a:rPr>
              <a:t> </a:t>
            </a:r>
            <a:endParaRPr lang="en-US" sz="1800" i="1" dirty="0">
              <a:latin typeface="Gill Sans MT" pitchFamily="34" charset="0"/>
              <a:cs typeface="Gill Sans" pitchFamily="17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sz="1800" i="1" dirty="0">
                <a:latin typeface="Gill Sans MT" pitchFamily="34" charset="0"/>
                <a:cs typeface="Gill Sans" pitchFamily="17" charset="0"/>
              </a:rPr>
              <a:t>Torino &amp;  </a:t>
            </a:r>
            <a:r>
              <a:rPr lang="en-US" sz="1800" i="1" dirty="0" err="1">
                <a:latin typeface="Gill Sans MT" pitchFamily="34" charset="0"/>
                <a:cs typeface="Gill Sans" pitchFamily="17" charset="0"/>
              </a:rPr>
              <a:t>Iriso</a:t>
            </a:r>
            <a:r>
              <a:rPr lang="en-US" sz="1800" i="1" dirty="0">
                <a:latin typeface="Gill Sans MT" pitchFamily="34" charset="0"/>
                <a:cs typeface="Gill Sans" pitchFamily="17" charset="0"/>
              </a:rPr>
              <a:t> w. Mitsuhashi method</a:t>
            </a:r>
            <a:endParaRPr lang="en-US" sz="2000" i="1" dirty="0"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7" name="Picture 6" descr="A graph of a complex area with a red oval&#10;&#10;Description automatically generated">
            <a:extLst>
              <a:ext uri="{FF2B5EF4-FFF2-40B4-BE49-F238E27FC236}">
                <a16:creationId xmlns:a16="http://schemas.microsoft.com/office/drawing/2014/main" id="{3B976AC8-36D6-979C-4DE9-09FAD5FA2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489" y="4038207"/>
            <a:ext cx="3219772" cy="2378055"/>
          </a:xfrm>
          <a:prstGeom prst="rect">
            <a:avLst/>
          </a:prstGeom>
        </p:spPr>
      </p:pic>
      <p:pic>
        <p:nvPicPr>
          <p:cNvPr id="9" name="Picture 8" descr="A collage of images of a graph&#10;&#10;Description automatically generated with medium confidence">
            <a:extLst>
              <a:ext uri="{FF2B5EF4-FFF2-40B4-BE49-F238E27FC236}">
                <a16:creationId xmlns:a16="http://schemas.microsoft.com/office/drawing/2014/main" id="{2BAC63DE-518F-91E1-407B-5CA9DF571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779" y="1063983"/>
            <a:ext cx="6463025" cy="286043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0DA5C92-5433-BC2C-E141-D287E78AB3E1}"/>
              </a:ext>
            </a:extLst>
          </p:cNvPr>
          <p:cNvGrpSpPr/>
          <p:nvPr/>
        </p:nvGrpSpPr>
        <p:grpSpPr>
          <a:xfrm>
            <a:off x="10390" y="4194246"/>
            <a:ext cx="5110951" cy="1911497"/>
            <a:chOff x="10390" y="4068099"/>
            <a:chExt cx="5110951" cy="1911497"/>
          </a:xfrm>
        </p:grpSpPr>
        <p:pic>
          <p:nvPicPr>
            <p:cNvPr id="4" name="Picture 3" descr="A red line and black line&#10;&#10;Description automatically generated">
              <a:extLst>
                <a:ext uri="{FF2B5EF4-FFF2-40B4-BE49-F238E27FC236}">
                  <a16:creationId xmlns:a16="http://schemas.microsoft.com/office/drawing/2014/main" id="{AC076DA2-7427-36F6-F672-39C617BF5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0" y="4068099"/>
              <a:ext cx="5110951" cy="170806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B5BB18-D2DD-D2AF-F29F-C8DECA45D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3568" y="5659371"/>
              <a:ext cx="4358987" cy="32022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CB65F65-149D-ADA3-34B9-0187FB116C13}"/>
              </a:ext>
            </a:extLst>
          </p:cNvPr>
          <p:cNvGrpSpPr/>
          <p:nvPr/>
        </p:nvGrpSpPr>
        <p:grpSpPr>
          <a:xfrm>
            <a:off x="6020699" y="1717883"/>
            <a:ext cx="2220868" cy="1590821"/>
            <a:chOff x="98587" y="1436776"/>
            <a:chExt cx="2220868" cy="1590821"/>
          </a:xfrm>
        </p:grpSpPr>
        <p:pic>
          <p:nvPicPr>
            <p:cNvPr id="12" name="Picture 11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E545BBE4-240C-C027-CBFC-1A68B3139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6644" y="1436776"/>
              <a:ext cx="2130503" cy="510247"/>
            </a:xfrm>
            <a:prstGeom prst="rect">
              <a:avLst/>
            </a:prstGeom>
          </p:spPr>
        </p:pic>
        <p:pic>
          <p:nvPicPr>
            <p:cNvPr id="14" name="Picture 13" descr="A mathematical equation with black text&#10;&#10;Description automatically generated">
              <a:extLst>
                <a:ext uri="{FF2B5EF4-FFF2-40B4-BE49-F238E27FC236}">
                  <a16:creationId xmlns:a16="http://schemas.microsoft.com/office/drawing/2014/main" id="{7B5AD4FB-060E-1A49-2411-7A530415A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587" y="2200544"/>
              <a:ext cx="2220868" cy="82705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75CB199-5DA2-908B-E0E6-CDDD2EAD33C3}"/>
              </a:ext>
            </a:extLst>
          </p:cNvPr>
          <p:cNvSpPr txBox="1"/>
          <p:nvPr/>
        </p:nvSpPr>
        <p:spPr>
          <a:xfrm>
            <a:off x="2009425" y="2769302"/>
            <a:ext cx="4936294" cy="134806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Limitations 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Slow: cannot be done in real time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Modest accuracy (~ 6%)</a:t>
            </a:r>
          </a:p>
        </p:txBody>
      </p:sp>
    </p:spTree>
    <p:extLst>
      <p:ext uri="{BB962C8B-B14F-4D97-AF65-F5344CB8AC3E}">
        <p14:creationId xmlns:p14="http://schemas.microsoft.com/office/powerpoint/2010/main" val="283322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70CB99-CB80-6FCE-7DFC-5121DC593CD8}"/>
              </a:ext>
            </a:extLst>
          </p:cNvPr>
          <p:cNvSpPr/>
          <p:nvPr/>
        </p:nvSpPr>
        <p:spPr>
          <a:xfrm>
            <a:off x="-177334" y="5788310"/>
            <a:ext cx="9607773" cy="1069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images of different colors&#10;&#10;AI-generated content may be incorrect.">
            <a:extLst>
              <a:ext uri="{FF2B5EF4-FFF2-40B4-BE49-F238E27FC236}">
                <a16:creationId xmlns:a16="http://schemas.microsoft.com/office/drawing/2014/main" id="{48505DED-42CC-C76F-3D3A-CF79EBA87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613" y="683798"/>
            <a:ext cx="7294918" cy="524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12919A-C775-41BC-8453-6D4337A82494}"/>
              </a:ext>
            </a:extLst>
          </p:cNvPr>
          <p:cNvSpPr txBox="1"/>
          <p:nvPr/>
        </p:nvSpPr>
        <p:spPr>
          <a:xfrm>
            <a:off x="1481454" y="137683"/>
            <a:ext cx="7210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Non-redundant 7 hole Mask:  JWST Template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BAEA4E-4690-752B-6D95-302A362D89CF}"/>
              </a:ext>
            </a:extLst>
          </p:cNvPr>
          <p:cNvSpPr txBox="1"/>
          <p:nvPr/>
        </p:nvSpPr>
        <p:spPr>
          <a:xfrm>
            <a:off x="2809614" y="5861490"/>
            <a:ext cx="657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i="1" dirty="0">
                <a:latin typeface="Gill Sans MT" pitchFamily="34" charset="0"/>
                <a:cs typeface="Gill Sans" pitchFamily="17" charset="0"/>
              </a:rPr>
              <a:t>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E047D-4835-289D-3D9E-575E936261C3}"/>
              </a:ext>
            </a:extLst>
          </p:cNvPr>
          <p:cNvSpPr txBox="1"/>
          <p:nvPr/>
        </p:nvSpPr>
        <p:spPr>
          <a:xfrm rot="16200000">
            <a:off x="767939" y="4176123"/>
            <a:ext cx="657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i="1" dirty="0">
                <a:latin typeface="Gill Sans MT" pitchFamily="34" charset="0"/>
                <a:cs typeface="Gill Sans" pitchFamily="17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110390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D4CC5A-B879-1D45-7200-BBCB3AD25181}"/>
              </a:ext>
            </a:extLst>
          </p:cNvPr>
          <p:cNvSpPr/>
          <p:nvPr/>
        </p:nvSpPr>
        <p:spPr>
          <a:xfrm>
            <a:off x="-177334" y="5788310"/>
            <a:ext cx="9607773" cy="1069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664BBD-4E76-88A5-906D-5703A0043B13}"/>
              </a:ext>
            </a:extLst>
          </p:cNvPr>
          <p:cNvGrpSpPr/>
          <p:nvPr/>
        </p:nvGrpSpPr>
        <p:grpSpPr>
          <a:xfrm>
            <a:off x="5138009" y="421539"/>
            <a:ext cx="3895780" cy="2778219"/>
            <a:chOff x="638124" y="878904"/>
            <a:chExt cx="3967329" cy="2995738"/>
          </a:xfrm>
        </p:grpSpPr>
        <p:pic>
          <p:nvPicPr>
            <p:cNvPr id="19" name="Picture 18" descr="A graph with colored dots&#10;&#10;AI-generated content may be incorrect.">
              <a:extLst>
                <a:ext uri="{FF2B5EF4-FFF2-40B4-BE49-F238E27FC236}">
                  <a16:creationId xmlns:a16="http://schemas.microsoft.com/office/drawing/2014/main" id="{872CB819-A218-5E7D-2311-A5B5DDCCF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8124" y="878904"/>
              <a:ext cx="3967329" cy="299573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828F10-F138-6DC1-CD86-990CA595DB5E}"/>
                </a:ext>
              </a:extLst>
            </p:cNvPr>
            <p:cNvSpPr txBox="1"/>
            <p:nvPr/>
          </p:nvSpPr>
          <p:spPr>
            <a:xfrm>
              <a:off x="1285731" y="2668796"/>
              <a:ext cx="2857078" cy="537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eaLnBrk="0" hangingPunct="0">
                <a:spcBef>
                  <a:spcPct val="20000"/>
                </a:spcBef>
                <a:buFont typeface="Wingdings" pitchFamily="2" charset="2"/>
                <a:buChar char="Ø"/>
              </a:pPr>
              <a:r>
                <a:rPr lang="en-US" sz="1200" dirty="0" err="1">
                  <a:latin typeface="Gill Sans MT" pitchFamily="34" charset="0"/>
                  <a:cs typeface="Gill Sans" pitchFamily="17" charset="0"/>
                </a:rPr>
                <a:t>Selfcal</a:t>
              </a: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 </a:t>
              </a:r>
              <a:r>
                <a:rPr lang="en-US" sz="1200" dirty="0" err="1">
                  <a:latin typeface="Gill Sans MT" pitchFamily="34" charset="0"/>
                  <a:cs typeface="Gill Sans" pitchFamily="17" charset="0"/>
                </a:rPr>
                <a:t>G</a:t>
              </a:r>
              <a:r>
                <a:rPr lang="en-US" sz="1200" baseline="-25000" dirty="0" err="1">
                  <a:latin typeface="Gill Sans MT" pitchFamily="34" charset="0"/>
                  <a:cs typeface="Gill Sans" pitchFamily="17" charset="0"/>
                </a:rPr>
                <a:t>amp</a:t>
              </a: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 stable ~ 1%  </a:t>
              </a:r>
            </a:p>
            <a:p>
              <a:pPr marL="285750" indent="-285750" eaLnBrk="0" hangingPunct="0">
                <a:spcBef>
                  <a:spcPct val="20000"/>
                </a:spcBef>
                <a:buFont typeface="Wingdings" pitchFamily="2" charset="2"/>
                <a:buChar char="Ø"/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Voltage gains differ by up to 30%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3476B91-5CC4-B319-5A3F-AF77A34E8FC4}"/>
              </a:ext>
            </a:extLst>
          </p:cNvPr>
          <p:cNvGrpSpPr/>
          <p:nvPr/>
        </p:nvGrpSpPr>
        <p:grpSpPr>
          <a:xfrm>
            <a:off x="5523640" y="3369997"/>
            <a:ext cx="3204229" cy="2324048"/>
            <a:chOff x="970075" y="185176"/>
            <a:chExt cx="7220388" cy="5226391"/>
          </a:xfrm>
        </p:grpSpPr>
        <p:pic>
          <p:nvPicPr>
            <p:cNvPr id="6" name="Picture 5" descr="A blurry image of a number six&#10;&#10;Description automatically generated">
              <a:extLst>
                <a:ext uri="{FF2B5EF4-FFF2-40B4-BE49-F238E27FC236}">
                  <a16:creationId xmlns:a16="http://schemas.microsoft.com/office/drawing/2014/main" id="{3550C0B1-8657-8C34-8774-36567E523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0075" y="185176"/>
              <a:ext cx="7130260" cy="522639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F92EB0-C7CA-D21F-8E58-F43DD4EB5B44}"/>
                </a:ext>
              </a:extLst>
            </p:cNvPr>
            <p:cNvSpPr txBox="1"/>
            <p:nvPr/>
          </p:nvSpPr>
          <p:spPr>
            <a:xfrm>
              <a:off x="2737135" y="3086035"/>
              <a:ext cx="1966815" cy="54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1.11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7B9ADE-9590-9DB8-03B5-21253EC61FEE}"/>
                </a:ext>
              </a:extLst>
            </p:cNvPr>
            <p:cNvSpPr txBox="1"/>
            <p:nvPr/>
          </p:nvSpPr>
          <p:spPr>
            <a:xfrm>
              <a:off x="2652669" y="1429193"/>
              <a:ext cx="1966815" cy="54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1.23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F7364E-948F-6D36-4BE6-C83D23D44DA9}"/>
                </a:ext>
              </a:extLst>
            </p:cNvPr>
            <p:cNvSpPr txBox="1"/>
            <p:nvPr/>
          </p:nvSpPr>
          <p:spPr>
            <a:xfrm>
              <a:off x="3689981" y="996365"/>
              <a:ext cx="1966815" cy="54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1.24</a:t>
              </a:r>
              <a:endParaRPr lang="en-US" sz="12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D0992E-BC19-F14A-FA7A-C22ACD8902E6}"/>
                </a:ext>
              </a:extLst>
            </p:cNvPr>
            <p:cNvSpPr txBox="1"/>
            <p:nvPr/>
          </p:nvSpPr>
          <p:spPr>
            <a:xfrm>
              <a:off x="5450183" y="996365"/>
              <a:ext cx="1839294" cy="54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1.19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ED2FBE-9274-4462-89E3-E793796C72A2}"/>
                </a:ext>
              </a:extLst>
            </p:cNvPr>
            <p:cNvSpPr txBox="1"/>
            <p:nvPr/>
          </p:nvSpPr>
          <p:spPr>
            <a:xfrm>
              <a:off x="6155780" y="1384753"/>
              <a:ext cx="1966815" cy="54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1.19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D60B25-ECB3-1180-BFAF-5E70FC45CEF5}"/>
                </a:ext>
              </a:extLst>
            </p:cNvPr>
            <p:cNvSpPr txBox="1"/>
            <p:nvPr/>
          </p:nvSpPr>
          <p:spPr>
            <a:xfrm>
              <a:off x="6223648" y="2150247"/>
              <a:ext cx="1966815" cy="54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1.31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6ED90C-A515-7025-A4FC-63825847E7D5}"/>
                </a:ext>
              </a:extLst>
            </p:cNvPr>
            <p:cNvSpPr txBox="1"/>
            <p:nvPr/>
          </p:nvSpPr>
          <p:spPr>
            <a:xfrm>
              <a:off x="4467456" y="3726280"/>
              <a:ext cx="1966815" cy="54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1.00</a:t>
              </a:r>
            </a:p>
          </p:txBody>
        </p:sp>
      </p:grpSp>
      <p:pic>
        <p:nvPicPr>
          <p:cNvPr id="18" name="Picture 1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9E35E55-B582-C76A-1980-5F66A80FD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55" y="419436"/>
            <a:ext cx="3633244" cy="272493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914549D-0760-3AF9-343A-317502C74D0B}"/>
              </a:ext>
            </a:extLst>
          </p:cNvPr>
          <p:cNvGrpSpPr/>
          <p:nvPr/>
        </p:nvGrpSpPr>
        <p:grpSpPr>
          <a:xfrm>
            <a:off x="763091" y="3090175"/>
            <a:ext cx="3895781" cy="2778219"/>
            <a:chOff x="4617957" y="637875"/>
            <a:chExt cx="4822527" cy="3393358"/>
          </a:xfrm>
        </p:grpSpPr>
        <p:pic>
          <p:nvPicPr>
            <p:cNvPr id="5" name="Picture 4" descr="A graph with different colored lines&#10;&#10;Description automatically generated">
              <a:extLst>
                <a:ext uri="{FF2B5EF4-FFF2-40B4-BE49-F238E27FC236}">
                  <a16:creationId xmlns:a16="http://schemas.microsoft.com/office/drawing/2014/main" id="{BD005368-52FC-DE10-870B-F9BE5771A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17957" y="637875"/>
              <a:ext cx="4822527" cy="339335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DB4802-7DEC-8A32-70A1-8FAC7B2DE179}"/>
                </a:ext>
              </a:extLst>
            </p:cNvPr>
            <p:cNvSpPr txBox="1"/>
            <p:nvPr/>
          </p:nvSpPr>
          <p:spPr>
            <a:xfrm>
              <a:off x="5566126" y="2740232"/>
              <a:ext cx="2857078" cy="691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Coherences &gt; 60%</a:t>
              </a:r>
            </a:p>
            <a:p>
              <a:pPr marL="2857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Stable &lt; 1%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A684FB-3583-30E4-1E2D-4037669ED770}"/>
                </a:ext>
              </a:extLst>
            </p:cNvPr>
            <p:cNvSpPr/>
            <p:nvPr/>
          </p:nvSpPr>
          <p:spPr>
            <a:xfrm>
              <a:off x="4997446" y="3857495"/>
              <a:ext cx="3013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790837-C58C-C52B-4A03-34AF1592916F}"/>
              </a:ext>
            </a:extLst>
          </p:cNvPr>
          <p:cNvSpPr txBox="1"/>
          <p:nvPr/>
        </p:nvSpPr>
        <p:spPr>
          <a:xfrm>
            <a:off x="262467" y="113437"/>
            <a:ext cx="8642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Gaussian model self-calibration in CASA: amplitudes = illumination </a:t>
            </a:r>
          </a:p>
        </p:txBody>
      </p:sp>
    </p:spTree>
    <p:extLst>
      <p:ext uri="{BB962C8B-B14F-4D97-AF65-F5344CB8AC3E}">
        <p14:creationId xmlns:p14="http://schemas.microsoft.com/office/powerpoint/2010/main" val="1226992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D4179-D4A9-5C82-0B70-C02FD718F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3F1AB4C-2E63-7927-4C30-57DE61B27BB3}"/>
              </a:ext>
            </a:extLst>
          </p:cNvPr>
          <p:cNvSpPr/>
          <p:nvPr/>
        </p:nvSpPr>
        <p:spPr>
          <a:xfrm>
            <a:off x="-177334" y="5788310"/>
            <a:ext cx="9607773" cy="1069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601F92-CDF2-1E46-11FB-3469BC90E425}"/>
              </a:ext>
            </a:extLst>
          </p:cNvPr>
          <p:cNvSpPr txBox="1"/>
          <p:nvPr/>
        </p:nvSpPr>
        <p:spPr>
          <a:xfrm>
            <a:off x="1451449" y="81031"/>
            <a:ext cx="6658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Real-time 2D Electron Beam Shape to 1% accuracy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0C4944-CB8D-ACB8-99BD-E3035DAC1D97}"/>
              </a:ext>
            </a:extLst>
          </p:cNvPr>
          <p:cNvGrpSpPr/>
          <p:nvPr/>
        </p:nvGrpSpPr>
        <p:grpSpPr>
          <a:xfrm>
            <a:off x="1846113" y="4151908"/>
            <a:ext cx="5169692" cy="1844283"/>
            <a:chOff x="3824430" y="1003527"/>
            <a:chExt cx="5169692" cy="184428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209497F-2163-7C1E-DD1F-6313F7A6A32D}"/>
                </a:ext>
              </a:extLst>
            </p:cNvPr>
            <p:cNvGrpSpPr/>
            <p:nvPr/>
          </p:nvGrpSpPr>
          <p:grpSpPr>
            <a:xfrm>
              <a:off x="3824430" y="1003527"/>
              <a:ext cx="5169692" cy="1844283"/>
              <a:chOff x="3824430" y="1003527"/>
              <a:chExt cx="5169692" cy="1844283"/>
            </a:xfrm>
          </p:grpSpPr>
          <p:pic>
            <p:nvPicPr>
              <p:cNvPr id="6" name="Picture 5" descr="A table with numbers and a few black text&#10;&#10;Description automatically generated with medium confidence">
                <a:extLst>
                  <a:ext uri="{FF2B5EF4-FFF2-40B4-BE49-F238E27FC236}">
                    <a16:creationId xmlns:a16="http://schemas.microsoft.com/office/drawing/2014/main" id="{0FF314C7-D136-44A6-C410-E87C72207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24430" y="1003527"/>
                <a:ext cx="5169692" cy="1844283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406789-4FCE-0820-7638-2BC06F0AC059}"/>
                  </a:ext>
                </a:extLst>
              </p:cNvPr>
              <p:cNvSpPr txBox="1"/>
              <p:nvPr/>
            </p:nvSpPr>
            <p:spPr>
              <a:xfrm>
                <a:off x="3941422" y="2134162"/>
                <a:ext cx="5052700" cy="7017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Without SC       66                  40                  5</a:t>
                </a:r>
                <a:r>
                  <a:rPr lang="en-US" sz="1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eaLnBrk="0" hangingPunct="0">
                  <a:spcBef>
                    <a:spcPct val="20000"/>
                  </a:spcBef>
                </a:pPr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34C1077-271A-5D34-214B-76242E34A643}"/>
                  </a:ext>
                </a:extLst>
              </p:cNvPr>
              <p:cNvCxnSpPr/>
              <p:nvPr/>
            </p:nvCxnSpPr>
            <p:spPr>
              <a:xfrm>
                <a:off x="3950387" y="2581836"/>
                <a:ext cx="486293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EC8637-B567-D327-C23E-4502696E4827}"/>
                </a:ext>
              </a:extLst>
            </p:cNvPr>
            <p:cNvSpPr txBox="1"/>
            <p:nvPr/>
          </p:nvSpPr>
          <p:spPr>
            <a:xfrm>
              <a:off x="3941422" y="1805869"/>
              <a:ext cx="501090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7ap               59.0±0.1.     23.5±0.3        16±0.2</a:t>
              </a:r>
              <a:r>
                <a:rPr lang="en-US" sz="18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859338-F5B6-94F5-5B41-49A130F7ADB1}"/>
              </a:ext>
            </a:extLst>
          </p:cNvPr>
          <p:cNvGrpSpPr/>
          <p:nvPr/>
        </p:nvGrpSpPr>
        <p:grpSpPr>
          <a:xfrm>
            <a:off x="5050529" y="605448"/>
            <a:ext cx="3568941" cy="3201828"/>
            <a:chOff x="155817" y="526722"/>
            <a:chExt cx="3568941" cy="3201828"/>
          </a:xfrm>
        </p:grpSpPr>
        <p:pic>
          <p:nvPicPr>
            <p:cNvPr id="10" name="Picture 9" descr="A diagram of a concentric circle&#10;&#10;Description automatically generated">
              <a:extLst>
                <a:ext uri="{FF2B5EF4-FFF2-40B4-BE49-F238E27FC236}">
                  <a16:creationId xmlns:a16="http://schemas.microsoft.com/office/drawing/2014/main" id="{CD04B9CE-04A7-7937-AAA2-1F08DB3B5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817" y="526722"/>
              <a:ext cx="3568941" cy="3201828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39C54F6-D034-A37D-2658-61B175D9A9B9}"/>
                </a:ext>
              </a:extLst>
            </p:cNvPr>
            <p:cNvGrpSpPr/>
            <p:nvPr/>
          </p:nvGrpSpPr>
          <p:grpSpPr>
            <a:xfrm>
              <a:off x="817634" y="784496"/>
              <a:ext cx="2825991" cy="676751"/>
              <a:chOff x="817634" y="784496"/>
              <a:chExt cx="2825991" cy="67675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E3C3B27-654B-5731-9BB1-30FB21EC0AEC}"/>
                  </a:ext>
                </a:extLst>
              </p:cNvPr>
              <p:cNvSpPr/>
              <p:nvPr/>
            </p:nvSpPr>
            <p:spPr>
              <a:xfrm>
                <a:off x="2814918" y="784496"/>
                <a:ext cx="828707" cy="6767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5F13F9-9167-9D8A-81C7-1CA63792080C}"/>
                  </a:ext>
                </a:extLst>
              </p:cNvPr>
              <p:cNvSpPr txBox="1"/>
              <p:nvPr/>
            </p:nvSpPr>
            <p:spPr>
              <a:xfrm>
                <a:off x="817634" y="825434"/>
                <a:ext cx="26068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Gaussian model fit to coherences</a:t>
                </a:r>
              </a:p>
            </p:txBody>
          </p:sp>
        </p:grpSp>
      </p:grpSp>
      <p:pic>
        <p:nvPicPr>
          <p:cNvPr id="4" name="Picture 3" descr="A graph with a line graph and a line graph&#10;&#10;Description automatically generated with medium confidence">
            <a:extLst>
              <a:ext uri="{FF2B5EF4-FFF2-40B4-BE49-F238E27FC236}">
                <a16:creationId xmlns:a16="http://schemas.microsoft.com/office/drawing/2014/main" id="{888A2DD1-1C5D-5E4F-7E91-162864837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52" y="715509"/>
            <a:ext cx="4267200" cy="300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54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2808D19-6DDD-A63C-F27D-54A45834134F}"/>
              </a:ext>
            </a:extLst>
          </p:cNvPr>
          <p:cNvSpPr/>
          <p:nvPr/>
        </p:nvSpPr>
        <p:spPr>
          <a:xfrm>
            <a:off x="-177334" y="5770380"/>
            <a:ext cx="9607773" cy="1069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D5460C-3583-452D-F952-C7138718B82B}"/>
              </a:ext>
            </a:extLst>
          </p:cNvPr>
          <p:cNvSpPr txBox="1"/>
          <p:nvPr/>
        </p:nvSpPr>
        <p:spPr>
          <a:xfrm>
            <a:off x="44272" y="1042066"/>
            <a:ext cx="5608353" cy="1328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142875" indent="-257175" eaLnBrk="0" hangingPunct="0">
              <a:spcBef>
                <a:spcPts val="450"/>
              </a:spcBef>
              <a:buFont typeface="Wingdings" pitchFamily="2" charset="2"/>
              <a:buChar char="Ø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real-time adaptive optics to correct optical distortions (</a:t>
            </a: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eg.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laser communications, directed energy systems…)</a:t>
            </a:r>
          </a:p>
          <a:p>
            <a:pPr marL="142875" indent="-257175" eaLnBrk="0" hangingPunct="0">
              <a:spcBef>
                <a:spcPts val="450"/>
              </a:spcBef>
              <a:buFont typeface="Wingdings" pitchFamily="2" charset="2"/>
              <a:buChar char="Ø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metrology in ultra-precise (nanometer) manufacturing </a:t>
            </a:r>
          </a:p>
          <a:p>
            <a:pPr marL="142875" indent="-257175" eaLnBrk="0" hangingPunct="0">
              <a:spcBef>
                <a:spcPts val="450"/>
              </a:spcBef>
              <a:buFont typeface="Wingdings" pitchFamily="2" charset="2"/>
              <a:buChar char="Ø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medical ophthalmology (</a:t>
            </a: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eg.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guided LASIK)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3AB74E-CEAD-32AF-D303-806A3D021EAB}"/>
              </a:ext>
            </a:extLst>
          </p:cNvPr>
          <p:cNvGrpSpPr/>
          <p:nvPr/>
        </p:nvGrpSpPr>
        <p:grpSpPr>
          <a:xfrm rot="5400000">
            <a:off x="6075499" y="-469290"/>
            <a:ext cx="2372381" cy="3586434"/>
            <a:chOff x="6712530" y="602805"/>
            <a:chExt cx="2391810" cy="4997843"/>
          </a:xfrm>
        </p:grpSpPr>
        <p:pic>
          <p:nvPicPr>
            <p:cNvPr id="7" name="Picture 6" descr="Diagram of a diagram of a laser system&#10;&#10;AI-generated content may be incorrect.">
              <a:extLst>
                <a:ext uri="{FF2B5EF4-FFF2-40B4-BE49-F238E27FC236}">
                  <a16:creationId xmlns:a16="http://schemas.microsoft.com/office/drawing/2014/main" id="{8EFBFE60-DC7F-FE27-695C-752E32F3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5247930" y="2067405"/>
              <a:ext cx="4997843" cy="206864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2A641A-A86C-E17B-B1CF-F9B246D430C1}"/>
                </a:ext>
              </a:extLst>
            </p:cNvPr>
            <p:cNvSpPr txBox="1"/>
            <p:nvPr/>
          </p:nvSpPr>
          <p:spPr>
            <a:xfrm rot="16200000">
              <a:off x="7125014" y="2603067"/>
              <a:ext cx="3650875" cy="307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Gill Sans MT" panose="020B0502020104020203" pitchFamily="34" charset="0"/>
                </a:rPr>
                <a:t>Wavefront sensor used in ophthalmology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2A70D0D-E282-C8D2-E83A-08840C871481}"/>
                </a:ext>
              </a:extLst>
            </p:cNvPr>
            <p:cNvSpPr/>
            <p:nvPr/>
          </p:nvSpPr>
          <p:spPr>
            <a:xfrm>
              <a:off x="8136082" y="4000500"/>
              <a:ext cx="177701" cy="5818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0BF676C-B901-DCA8-7271-41169DAEB135}"/>
              </a:ext>
            </a:extLst>
          </p:cNvPr>
          <p:cNvSpPr txBox="1"/>
          <p:nvPr/>
        </p:nvSpPr>
        <p:spPr>
          <a:xfrm>
            <a:off x="357486" y="137735"/>
            <a:ext cx="54532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cs typeface="Gill Sans" pitchFamily="17" charset="0"/>
              </a:rPr>
              <a:t>Wavefront Sensing: measure surface of constant phase of EM wave</a:t>
            </a:r>
            <a:endParaRPr lang="en-US" sz="2100" dirty="0">
              <a:latin typeface="Gill Sans MT" panose="020B0502020104020203" pitchFamily="34" charset="77"/>
              <a:cs typeface="Gill Sans" pitchFamily="17" charset="0"/>
            </a:endParaRPr>
          </a:p>
        </p:txBody>
      </p:sp>
      <p:pic>
        <p:nvPicPr>
          <p:cNvPr id="27" name="Picture 26" descr="A blue and black background with dots and lines&#10;&#10;AI-generated content may be incorrect.">
            <a:extLst>
              <a:ext uri="{FF2B5EF4-FFF2-40B4-BE49-F238E27FC236}">
                <a16:creationId xmlns:a16="http://schemas.microsoft.com/office/drawing/2014/main" id="{FBEC0205-7954-2CCB-A032-93D38889F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016" y="3090325"/>
            <a:ext cx="2624966" cy="183485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E751276-2DFF-1995-9475-FC2F8D844292}"/>
              </a:ext>
            </a:extLst>
          </p:cNvPr>
          <p:cNvSpPr txBox="1"/>
          <p:nvPr/>
        </p:nvSpPr>
        <p:spPr>
          <a:xfrm>
            <a:off x="4985920" y="2833279"/>
            <a:ext cx="2672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Gradient-based (Shack-Hartmann 1904)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F7969F-41E2-35DE-B8D2-8212AEF1198A}"/>
              </a:ext>
            </a:extLst>
          </p:cNvPr>
          <p:cNvGrpSpPr/>
          <p:nvPr/>
        </p:nvGrpSpPr>
        <p:grpSpPr>
          <a:xfrm>
            <a:off x="2472158" y="5109702"/>
            <a:ext cx="5401458" cy="1317691"/>
            <a:chOff x="1498209" y="4877881"/>
            <a:chExt cx="6653313" cy="1441933"/>
          </a:xfrm>
        </p:grpSpPr>
        <p:pic>
          <p:nvPicPr>
            <p:cNvPr id="24" name="Picture 23" descr="A diagram of a lens detector&#10;&#10;AI-generated content may be incorrect.">
              <a:extLst>
                <a:ext uri="{FF2B5EF4-FFF2-40B4-BE49-F238E27FC236}">
                  <a16:creationId xmlns:a16="http://schemas.microsoft.com/office/drawing/2014/main" id="{59EB0C5C-D0BD-261B-7F90-F699A1B8F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2902" y="4877881"/>
              <a:ext cx="4888620" cy="144193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E219EA6-80EA-5839-47B2-FA223723B446}"/>
                </a:ext>
              </a:extLst>
            </p:cNvPr>
            <p:cNvSpPr txBox="1"/>
            <p:nvPr/>
          </p:nvSpPr>
          <p:spPr>
            <a:xfrm>
              <a:off x="1498209" y="5368014"/>
              <a:ext cx="1829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Generalize Foucault knife-edge (1858; ‘pyramid’)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062B80-2628-AC9B-79FA-77BFD373FB7E}"/>
              </a:ext>
            </a:extLst>
          </p:cNvPr>
          <p:cNvGrpSpPr/>
          <p:nvPr/>
        </p:nvGrpSpPr>
        <p:grpSpPr>
          <a:xfrm>
            <a:off x="1102659" y="2841807"/>
            <a:ext cx="2214282" cy="2324555"/>
            <a:chOff x="776517" y="2568262"/>
            <a:chExt cx="2485795" cy="253534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8DF6A52-928D-8D11-C169-02C8082A34D6}"/>
                </a:ext>
              </a:extLst>
            </p:cNvPr>
            <p:cNvSpPr txBox="1"/>
            <p:nvPr/>
          </p:nvSpPr>
          <p:spPr>
            <a:xfrm>
              <a:off x="910971" y="2568262"/>
              <a:ext cx="2351341" cy="302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Reference Beam (Fizeau 1851)</a:t>
              </a:r>
            </a:p>
          </p:txBody>
        </p:sp>
        <p:pic>
          <p:nvPicPr>
            <p:cNvPr id="14" name="Picture 13" descr="A diagram of a wavefront&#10;&#10;AI-generated content may be incorrect.">
              <a:extLst>
                <a:ext uri="{FF2B5EF4-FFF2-40B4-BE49-F238E27FC236}">
                  <a16:creationId xmlns:a16="http://schemas.microsoft.com/office/drawing/2014/main" id="{991B1EA5-0091-D685-E5EB-5AA2D849D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517" y="2877244"/>
              <a:ext cx="1979980" cy="2226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7911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BC85D05-4399-8297-BF09-7C179FE9AE68}"/>
              </a:ext>
            </a:extLst>
          </p:cNvPr>
          <p:cNvSpPr/>
          <p:nvPr/>
        </p:nvSpPr>
        <p:spPr>
          <a:xfrm>
            <a:off x="-177334" y="5788310"/>
            <a:ext cx="9607773" cy="1069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E0B2AB4-7C0D-3378-2450-7115D47CA76B}"/>
              </a:ext>
            </a:extLst>
          </p:cNvPr>
          <p:cNvGrpSpPr/>
          <p:nvPr/>
        </p:nvGrpSpPr>
        <p:grpSpPr>
          <a:xfrm>
            <a:off x="716504" y="2670742"/>
            <a:ext cx="7597514" cy="2367424"/>
            <a:chOff x="216497" y="1335759"/>
            <a:chExt cx="8711006" cy="3282540"/>
          </a:xfrm>
        </p:grpSpPr>
        <p:pic>
          <p:nvPicPr>
            <p:cNvPr id="6" name="Picture 5" descr="A graph of a line graph&#10;&#10;AI-generated content may be incorrect.">
              <a:extLst>
                <a:ext uri="{FF2B5EF4-FFF2-40B4-BE49-F238E27FC236}">
                  <a16:creationId xmlns:a16="http://schemas.microsoft.com/office/drawing/2014/main" id="{B1A5653D-A9C4-FF05-350F-95F8EC5C7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6497" y="1335759"/>
              <a:ext cx="8711006" cy="32825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E4E477-91D5-E56F-3C72-B8E49E92513A}"/>
                </a:ext>
              </a:extLst>
            </p:cNvPr>
            <p:cNvSpPr txBox="1"/>
            <p:nvPr/>
          </p:nvSpPr>
          <p:spPr>
            <a:xfrm>
              <a:off x="7397935" y="1696618"/>
              <a:ext cx="1284790" cy="38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ts val="0"/>
                </a:spcBef>
              </a:pPr>
              <a:r>
                <a:rPr lang="en-US" sz="1200" dirty="0">
                  <a:solidFill>
                    <a:srgbClr val="FF8C00"/>
                  </a:solidFill>
                  <a:latin typeface="Gill Sans MT" pitchFamily="34" charset="0"/>
                  <a:cs typeface="Gill Sans" pitchFamily="17" charset="0"/>
                </a:rPr>
                <a:t>1-6, </a:t>
              </a:r>
              <a:r>
                <a:rPr lang="en-US" sz="12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2-5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1A27F9-4201-12D9-CD90-08353B904BE7}"/>
                </a:ext>
              </a:extLst>
            </p:cNvPr>
            <p:cNvSpPr txBox="1"/>
            <p:nvPr/>
          </p:nvSpPr>
          <p:spPr>
            <a:xfrm>
              <a:off x="2448046" y="1660424"/>
              <a:ext cx="2123954" cy="426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Before Self-</a:t>
              </a:r>
              <a:r>
                <a:rPr lang="en-US" sz="1400" dirty="0" err="1">
                  <a:latin typeface="Gill Sans MT" pitchFamily="34" charset="0"/>
                  <a:cs typeface="Gill Sans" pitchFamily="17" charset="0"/>
                </a:rPr>
                <a:t>cal</a:t>
              </a:r>
              <a:endParaRPr lang="en-US" sz="1400" dirty="0"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A469C2-5011-4022-6F82-5A917773696B}"/>
                </a:ext>
              </a:extLst>
            </p:cNvPr>
            <p:cNvSpPr txBox="1"/>
            <p:nvPr/>
          </p:nvSpPr>
          <p:spPr>
            <a:xfrm>
              <a:off x="5090875" y="1653662"/>
              <a:ext cx="2123954" cy="426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After Self-</a:t>
              </a:r>
              <a:r>
                <a:rPr lang="en-US" sz="1400" dirty="0" err="1">
                  <a:latin typeface="Gill Sans MT" pitchFamily="34" charset="0"/>
                  <a:cs typeface="Gill Sans" pitchFamily="17" charset="0"/>
                </a:rPr>
                <a:t>cal</a:t>
              </a:r>
              <a:endParaRPr lang="en-US" sz="1400" dirty="0"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CB103A2-648C-05DE-07A0-8CB5517EEEE4}"/>
                </a:ext>
              </a:extLst>
            </p:cNvPr>
            <p:cNvSpPr txBox="1"/>
            <p:nvPr/>
          </p:nvSpPr>
          <p:spPr>
            <a:xfrm>
              <a:off x="964557" y="3803431"/>
              <a:ext cx="2123954" cy="38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rms = 28</a:t>
              </a:r>
              <a:r>
                <a:rPr lang="en-US" sz="1200" baseline="30000" dirty="0">
                  <a:latin typeface="Gill Sans MT" pitchFamily="34" charset="0"/>
                  <a:cs typeface="Gill Sans" pitchFamily="17" charset="0"/>
                </a:rPr>
                <a:t>o</a:t>
              </a: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 = 31nm</a:t>
              </a:r>
              <a:endParaRPr lang="en-US" sz="1200" baseline="30000" dirty="0"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B209FB-6C2D-6E8B-3976-3A1E4EFEF628}"/>
                </a:ext>
              </a:extLst>
            </p:cNvPr>
            <p:cNvSpPr txBox="1"/>
            <p:nvPr/>
          </p:nvSpPr>
          <p:spPr>
            <a:xfrm>
              <a:off x="5090875" y="3443104"/>
              <a:ext cx="2123954" cy="896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rms ~ 1.2</a:t>
              </a:r>
              <a:r>
                <a:rPr lang="en-US" sz="1200" baseline="30000" dirty="0">
                  <a:latin typeface="Gill Sans MT" pitchFamily="34" charset="0"/>
                  <a:cs typeface="Gill Sans" pitchFamily="17" charset="0"/>
                </a:rPr>
                <a:t>o</a:t>
              </a: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 = 1.3nm   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[𝛔</a:t>
              </a:r>
              <a:r>
                <a:rPr lang="en-US" sz="1200" baseline="-25000" dirty="0">
                  <a:latin typeface="Gill Sans MT" pitchFamily="34" charset="0"/>
                  <a:cs typeface="Gill Sans" pitchFamily="17" charset="0"/>
                </a:rPr>
                <a:t>N𝛄 </a:t>
              </a: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~ 0.1%</a:t>
              </a:r>
              <a:r>
                <a:rPr lang="en-US" sz="1200" baseline="30000" dirty="0">
                  <a:latin typeface="Gill Sans MT" pitchFamily="34" charset="0"/>
                  <a:cs typeface="Gill Sans" pitchFamily="17" charset="0"/>
                </a:rPr>
                <a:t> </a:t>
              </a: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~ 0.4nm]</a:t>
              </a:r>
            </a:p>
            <a:p>
              <a:pPr eaLnBrk="0" hangingPunct="0">
                <a:spcBef>
                  <a:spcPct val="20000"/>
                </a:spcBef>
              </a:pPr>
              <a:endParaRPr lang="en-US" sz="1200" baseline="30000" dirty="0">
                <a:latin typeface="Gill Sans MT" pitchFamily="34" charset="0"/>
                <a:cs typeface="Gill Sans" pitchFamily="17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2F98EB6-FCF3-F1E5-EFDF-B644A0EA3E18}"/>
              </a:ext>
            </a:extLst>
          </p:cNvPr>
          <p:cNvSpPr txBox="1"/>
          <p:nvPr/>
        </p:nvSpPr>
        <p:spPr>
          <a:xfrm>
            <a:off x="2127291" y="61421"/>
            <a:ext cx="5203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Visibility Phases and Wavefront Sensing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9046B0-771D-4241-C013-1E87AD07B21B}"/>
              </a:ext>
            </a:extLst>
          </p:cNvPr>
          <p:cNvSpPr txBox="1"/>
          <p:nvPr/>
        </p:nvSpPr>
        <p:spPr>
          <a:xfrm>
            <a:off x="1495307" y="5199340"/>
            <a:ext cx="7061535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Mean = static pathlength differences (’metrology’)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Variations (</a:t>
            </a: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millisec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) = vibrations and turbulence (‘adaptive optics’)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𝛅𝚽 is correlated between baselines =&gt; systematic 𝛅L, not noise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rms after self-</a:t>
            </a:r>
            <a:r>
              <a:rPr lang="en-US" sz="1600" dirty="0" err="1">
                <a:latin typeface="Gill Sans MT" pitchFamily="34" charset="0"/>
                <a:cs typeface="Gill Sans" pitchFamily="17" charset="0"/>
              </a:rPr>
              <a:t>cal</a:t>
            </a:r>
            <a:r>
              <a:rPr lang="en-US" sz="1600" dirty="0">
                <a:latin typeface="Gill Sans MT" pitchFamily="34" charset="0"/>
                <a:cs typeface="Gill Sans" pitchFamily="17" charset="0"/>
              </a:rPr>
              <a:t> much lower =&gt; measuring frame 𝛅L to high significance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8F81112-0318-3A68-1EF7-247BBAF18327}"/>
              </a:ext>
            </a:extLst>
          </p:cNvPr>
          <p:cNvGrpSpPr/>
          <p:nvPr/>
        </p:nvGrpSpPr>
        <p:grpSpPr>
          <a:xfrm>
            <a:off x="1495307" y="475299"/>
            <a:ext cx="6044941" cy="2239615"/>
            <a:chOff x="1495307" y="475299"/>
            <a:chExt cx="6044941" cy="2239615"/>
          </a:xfrm>
        </p:grpSpPr>
        <p:pic>
          <p:nvPicPr>
            <p:cNvPr id="4" name="Picture 3" descr="A diagram of a ray of light&#10;&#10;AI-generated content may be incorrect.">
              <a:extLst>
                <a:ext uri="{FF2B5EF4-FFF2-40B4-BE49-F238E27FC236}">
                  <a16:creationId xmlns:a16="http://schemas.microsoft.com/office/drawing/2014/main" id="{69EEE163-1D08-786A-F9B7-EDE48CD59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5307" y="475299"/>
              <a:ext cx="6044941" cy="22396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E9065B-3CB3-165B-9604-11B8200703AC}"/>
                </a:ext>
              </a:extLst>
            </p:cNvPr>
            <p:cNvSpPr txBox="1"/>
            <p:nvPr/>
          </p:nvSpPr>
          <p:spPr>
            <a:xfrm>
              <a:off x="4060401" y="1618408"/>
              <a:ext cx="193134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= 𝛌 x 𝛉</a:t>
              </a:r>
              <a:r>
                <a:rPr lang="en-US" sz="1400" baseline="-25000" dirty="0" err="1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i</a:t>
              </a:r>
              <a:r>
                <a:rPr lang="en-US" sz="14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/360</a:t>
              </a:r>
              <a:r>
                <a:rPr lang="en-US" sz="1400" baseline="300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1234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67C6D-67C7-93C8-03EA-7A99F210B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6A9847-2B96-EAC3-CD7C-1723D8AA4680}"/>
              </a:ext>
            </a:extLst>
          </p:cNvPr>
          <p:cNvSpPr/>
          <p:nvPr/>
        </p:nvSpPr>
        <p:spPr>
          <a:xfrm>
            <a:off x="-177334" y="5788310"/>
            <a:ext cx="9607773" cy="1069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4CFF11-B65E-B221-860A-7DE88136447E}"/>
              </a:ext>
            </a:extLst>
          </p:cNvPr>
          <p:cNvGrpSpPr/>
          <p:nvPr/>
        </p:nvGrpSpPr>
        <p:grpSpPr>
          <a:xfrm>
            <a:off x="596070" y="2694765"/>
            <a:ext cx="2936491" cy="2350218"/>
            <a:chOff x="623877" y="1795585"/>
            <a:chExt cx="3077111" cy="2255484"/>
          </a:xfrm>
        </p:grpSpPr>
        <p:pic>
          <p:nvPicPr>
            <p:cNvPr id="8" name="Picture 7" descr="A blurry image of a number six&#10;&#10;Description automatically generated">
              <a:extLst>
                <a:ext uri="{FF2B5EF4-FFF2-40B4-BE49-F238E27FC236}">
                  <a16:creationId xmlns:a16="http://schemas.microsoft.com/office/drawing/2014/main" id="{590ABFCE-9579-B389-1541-66F8C8FA3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3877" y="1795585"/>
              <a:ext cx="3077111" cy="225548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7D42422-C320-D02D-80C0-A50B37AA84B2}"/>
                </a:ext>
              </a:extLst>
            </p:cNvPr>
            <p:cNvSpPr txBox="1"/>
            <p:nvPr/>
          </p:nvSpPr>
          <p:spPr>
            <a:xfrm>
              <a:off x="2203953" y="3123569"/>
              <a:ext cx="481264" cy="295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2DA941-7EAE-D849-3A75-299A3875FAC8}"/>
                </a:ext>
              </a:extLst>
            </p:cNvPr>
            <p:cNvSpPr txBox="1"/>
            <p:nvPr/>
          </p:nvSpPr>
          <p:spPr>
            <a:xfrm>
              <a:off x="1244678" y="3032104"/>
              <a:ext cx="481264" cy="295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solidFill>
                    <a:srgbClr val="8B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28D214-FFDA-E6FB-66FB-BEE69A6F08A6}"/>
                </a:ext>
              </a:extLst>
            </p:cNvPr>
            <p:cNvSpPr txBox="1"/>
            <p:nvPr/>
          </p:nvSpPr>
          <p:spPr>
            <a:xfrm>
              <a:off x="1413537" y="2301605"/>
              <a:ext cx="481264" cy="295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EE4906-F3C0-7877-3AE0-061A9D18CA97}"/>
                </a:ext>
              </a:extLst>
            </p:cNvPr>
            <p:cNvSpPr txBox="1"/>
            <p:nvPr/>
          </p:nvSpPr>
          <p:spPr>
            <a:xfrm>
              <a:off x="1827428" y="2134909"/>
              <a:ext cx="481264" cy="295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solidFill>
                    <a:srgbClr val="FF8C00"/>
                  </a:solidFill>
                  <a:latin typeface="Gill Sans MT" pitchFamily="34" charset="0"/>
                  <a:cs typeface="Gill Sans" pitchFamily="17" charset="0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CDA23C-830F-5582-7819-8E32D395280B}"/>
                </a:ext>
              </a:extLst>
            </p:cNvPr>
            <p:cNvSpPr txBox="1"/>
            <p:nvPr/>
          </p:nvSpPr>
          <p:spPr>
            <a:xfrm>
              <a:off x="2568572" y="2135930"/>
              <a:ext cx="481264" cy="295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solidFill>
                    <a:srgbClr val="3FE1D1"/>
                  </a:solidFill>
                  <a:latin typeface="Gill Sans MT" pitchFamily="34" charset="0"/>
                  <a:cs typeface="Gill Sans" pitchFamily="17" charset="0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5A1B7C-9591-6177-0155-528AEA8EEBD1}"/>
                </a:ext>
              </a:extLst>
            </p:cNvPr>
            <p:cNvSpPr txBox="1"/>
            <p:nvPr/>
          </p:nvSpPr>
          <p:spPr>
            <a:xfrm>
              <a:off x="3055993" y="2308167"/>
              <a:ext cx="481264" cy="295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solidFill>
                    <a:srgbClr val="1300FF"/>
                  </a:solidFill>
                  <a:latin typeface="Gill Sans MT" pitchFamily="34" charset="0"/>
                  <a:cs typeface="Gill Sans" pitchFamily="17" charset="0"/>
                </a:rPr>
                <a:t>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3873F3-DAB6-D17B-6FE9-C8112A7385AD}"/>
                </a:ext>
              </a:extLst>
            </p:cNvPr>
            <p:cNvSpPr txBox="1"/>
            <p:nvPr/>
          </p:nvSpPr>
          <p:spPr>
            <a:xfrm>
              <a:off x="3045056" y="2640286"/>
              <a:ext cx="481264" cy="295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solidFill>
                    <a:srgbClr val="9400D3"/>
                  </a:solidFill>
                  <a:latin typeface="Gill Sans MT" pitchFamily="34" charset="0"/>
                  <a:cs typeface="Gill Sans" pitchFamily="17" charset="0"/>
                </a:rPr>
                <a:t>6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362178E-8339-9470-0878-9BAEFA1116B6}"/>
              </a:ext>
            </a:extLst>
          </p:cNvPr>
          <p:cNvSpPr txBox="1"/>
          <p:nvPr/>
        </p:nvSpPr>
        <p:spPr>
          <a:xfrm>
            <a:off x="499760" y="144462"/>
            <a:ext cx="7671215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Gain Phase Solutions encode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𝛅L 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= 𝛌 x 𝛉</a:t>
            </a:r>
            <a:r>
              <a:rPr lang="en-US" baseline="-25000" dirty="0" err="1">
                <a:latin typeface="Gill Sans MT" pitchFamily="34" charset="0"/>
                <a:cs typeface="Gill Sans" pitchFamily="17" charset="0"/>
              </a:rPr>
              <a:t>i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/360</a:t>
            </a:r>
            <a:r>
              <a:rPr lang="en-US" baseline="30000" dirty="0">
                <a:latin typeface="Gill Sans MT" pitchFamily="34" charset="0"/>
                <a:cs typeface="Gill Sans" pitchFamily="17" charset="0"/>
              </a:rPr>
              <a:t>o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mirror tests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8B2B19-6650-5C13-8C6A-22325E19E26A}"/>
              </a:ext>
            </a:extLst>
          </p:cNvPr>
          <p:cNvGrpSpPr/>
          <p:nvPr/>
        </p:nvGrpSpPr>
        <p:grpSpPr>
          <a:xfrm>
            <a:off x="3764140" y="2310146"/>
            <a:ext cx="5073557" cy="3643043"/>
            <a:chOff x="3685658" y="2554755"/>
            <a:chExt cx="5073557" cy="3643043"/>
          </a:xfrm>
        </p:grpSpPr>
        <p:pic>
          <p:nvPicPr>
            <p:cNvPr id="17" name="Picture 16" descr="A graph of different colored lines&#10;&#10;AI-generated content may be incorrect.">
              <a:extLst>
                <a:ext uri="{FF2B5EF4-FFF2-40B4-BE49-F238E27FC236}">
                  <a16:creationId xmlns:a16="http://schemas.microsoft.com/office/drawing/2014/main" id="{D713A58B-7978-ADF7-2013-B8976F59A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5658" y="2554755"/>
              <a:ext cx="5073557" cy="364304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09D239-6C8C-9B8F-8D94-B964E8F34D0A}"/>
                </a:ext>
              </a:extLst>
            </p:cNvPr>
            <p:cNvSpPr txBox="1"/>
            <p:nvPr/>
          </p:nvSpPr>
          <p:spPr>
            <a:xfrm>
              <a:off x="7682754" y="2779061"/>
              <a:ext cx="81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latin typeface="Gill Sans MT" pitchFamily="34" charset="0"/>
                  <a:cs typeface="Gill Sans" pitchFamily="17" charset="0"/>
                </a:rPr>
                <a:t>4” tilt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ADC95AF-8946-6A90-589A-4110D4F4000A}"/>
              </a:ext>
            </a:extLst>
          </p:cNvPr>
          <p:cNvSpPr txBox="1"/>
          <p:nvPr/>
        </p:nvSpPr>
        <p:spPr>
          <a:xfrm>
            <a:off x="1118854" y="1084730"/>
            <a:ext cx="6754782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Tests: 0”, 2”, 4”, 6”, 8” wavefront tilts around Y axis (= X tilt)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𝛉</a:t>
            </a:r>
            <a:r>
              <a:rPr lang="en-US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(mostly) tilt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Variations: rms ~ 30</a:t>
            </a:r>
            <a:r>
              <a:rPr lang="en-US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(33 nm); correlated between neighboring holes </a:t>
            </a:r>
          </a:p>
        </p:txBody>
      </p:sp>
    </p:spTree>
    <p:extLst>
      <p:ext uri="{BB962C8B-B14F-4D97-AF65-F5344CB8AC3E}">
        <p14:creationId xmlns:p14="http://schemas.microsoft.com/office/powerpoint/2010/main" val="1524493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714943-D0C4-FEE0-202E-DFBD01FD2677}"/>
              </a:ext>
            </a:extLst>
          </p:cNvPr>
          <p:cNvSpPr/>
          <p:nvPr/>
        </p:nvSpPr>
        <p:spPr>
          <a:xfrm>
            <a:off x="-177334" y="5788310"/>
            <a:ext cx="9607773" cy="1069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of different sizes and colors&#10;&#10;AI-generated content may be incorrect.">
            <a:extLst>
              <a:ext uri="{FF2B5EF4-FFF2-40B4-BE49-F238E27FC236}">
                <a16:creationId xmlns:a16="http://schemas.microsoft.com/office/drawing/2014/main" id="{B7814AB5-48DB-66E9-64BC-1F5EB1E04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23" y="474684"/>
            <a:ext cx="5760448" cy="43918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82032-03E9-6501-0F5B-7B2F1921CEAF}"/>
              </a:ext>
            </a:extLst>
          </p:cNvPr>
          <p:cNvSpPr txBox="1"/>
          <p:nvPr/>
        </p:nvSpPr>
        <p:spPr>
          <a:xfrm>
            <a:off x="2022416" y="62754"/>
            <a:ext cx="6296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Best fit plane: reproduce WF tilts to ~ 0.1”</a:t>
            </a:r>
          </a:p>
        </p:txBody>
      </p:sp>
      <p:pic>
        <p:nvPicPr>
          <p:cNvPr id="4" name="Picture 3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778BADA2-A076-CA60-120B-98B7E9591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581" y="2661627"/>
            <a:ext cx="3001419" cy="2232211"/>
          </a:xfrm>
          <a:prstGeom prst="rect">
            <a:avLst/>
          </a:prstGeom>
        </p:spPr>
      </p:pic>
      <p:pic>
        <p:nvPicPr>
          <p:cNvPr id="7" name="Picture 6" descr="A table with numbers and letters&#10;&#10;AI-generated content may be incorrect.">
            <a:extLst>
              <a:ext uri="{FF2B5EF4-FFF2-40B4-BE49-F238E27FC236}">
                <a16:creationId xmlns:a16="http://schemas.microsoft.com/office/drawing/2014/main" id="{77367CA5-3AE5-58AE-52F0-FCAB99650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36" y="4964663"/>
            <a:ext cx="7772400" cy="135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56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7F9F5E-7B13-8CEE-B64F-76E57DF69ED1}"/>
              </a:ext>
            </a:extLst>
          </p:cNvPr>
          <p:cNvSpPr/>
          <p:nvPr/>
        </p:nvSpPr>
        <p:spPr>
          <a:xfrm>
            <a:off x="-177334" y="5788310"/>
            <a:ext cx="9607773" cy="1069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74A7A-F519-AC1E-ED93-C55F96776179}"/>
              </a:ext>
            </a:extLst>
          </p:cNvPr>
          <p:cNvSpPr txBox="1"/>
          <p:nvPr/>
        </p:nvSpPr>
        <p:spPr>
          <a:xfrm>
            <a:off x="268941" y="4307950"/>
            <a:ext cx="4025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Non-planar static metrology distortions seen up to 12 nm: repeatable between experiments to rms ~ 2 nm at each hole</a:t>
            </a:r>
          </a:p>
        </p:txBody>
      </p:sp>
      <p:pic>
        <p:nvPicPr>
          <p:cNvPr id="4" name="Picture 3" descr="A graph of a graph of a square&#10;&#10;AI-generated content may be incorrect.">
            <a:extLst>
              <a:ext uri="{FF2B5EF4-FFF2-40B4-BE49-F238E27FC236}">
                <a16:creationId xmlns:a16="http://schemas.microsoft.com/office/drawing/2014/main" id="{0485E992-FBA5-2613-B32C-91105B135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1107844"/>
            <a:ext cx="5011271" cy="3049468"/>
          </a:xfrm>
          <a:prstGeom prst="rect">
            <a:avLst/>
          </a:prstGeom>
        </p:spPr>
      </p:pic>
      <p:pic>
        <p:nvPicPr>
          <p:cNvPr id="7" name="Picture 6" descr="A rainbow colored circles and numbers&#10;&#10;AI-generated content may be incorrect.">
            <a:extLst>
              <a:ext uri="{FF2B5EF4-FFF2-40B4-BE49-F238E27FC236}">
                <a16:creationId xmlns:a16="http://schemas.microsoft.com/office/drawing/2014/main" id="{12A16271-3C42-81EC-5EA4-480F76D8E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002" y="1298891"/>
            <a:ext cx="3187656" cy="31876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B98CA2-0362-4D0C-BC9F-0850950CA5FB}"/>
              </a:ext>
            </a:extLst>
          </p:cNvPr>
          <p:cNvSpPr txBox="1"/>
          <p:nvPr/>
        </p:nvSpPr>
        <p:spPr>
          <a:xfrm>
            <a:off x="2608729" y="124584"/>
            <a:ext cx="4329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Static non-planar metrology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204CAD-9431-882F-6D1C-13ABAC7904EC}"/>
              </a:ext>
            </a:extLst>
          </p:cNvPr>
          <p:cNvSpPr txBox="1"/>
          <p:nvPr/>
        </p:nvSpPr>
        <p:spPr>
          <a:xfrm>
            <a:off x="4612342" y="4599814"/>
            <a:ext cx="4531658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Fitting higher order (Zernike) modes: 7-holes insufficient to constrain all but tip-tilt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better sampling of aperture plane (more holes)</a:t>
            </a:r>
          </a:p>
        </p:txBody>
      </p:sp>
    </p:spTree>
    <p:extLst>
      <p:ext uri="{BB962C8B-B14F-4D97-AF65-F5344CB8AC3E}">
        <p14:creationId xmlns:p14="http://schemas.microsoft.com/office/powerpoint/2010/main" val="1760243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1AF0D3-7896-75E3-252B-BD79AC341302}"/>
              </a:ext>
            </a:extLst>
          </p:cNvPr>
          <p:cNvSpPr/>
          <p:nvPr/>
        </p:nvSpPr>
        <p:spPr>
          <a:xfrm>
            <a:off x="0" y="5440813"/>
            <a:ext cx="9445214" cy="1215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68F5E3-7BF9-B7A2-862B-A8994DD50B48}"/>
              </a:ext>
            </a:extLst>
          </p:cNvPr>
          <p:cNvSpPr txBox="1"/>
          <p:nvPr/>
        </p:nvSpPr>
        <p:spPr>
          <a:xfrm>
            <a:off x="2433988" y="40080"/>
            <a:ext cx="4548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Van </a:t>
            </a:r>
            <a:r>
              <a:rPr lang="en-US" dirty="0" err="1">
                <a:latin typeface="Gill Sans MT" pitchFamily="34" charset="0"/>
                <a:cs typeface="Gill Sans" pitchFamily="17" charset="0"/>
              </a:rPr>
              <a:t>Cittert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 – Zernike Theorem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B6507C-A31D-5B91-D962-A30CB07261BF}"/>
              </a:ext>
            </a:extLst>
          </p:cNvPr>
          <p:cNvSpPr txBox="1"/>
          <p:nvPr/>
        </p:nvSpPr>
        <p:spPr>
          <a:xfrm>
            <a:off x="492756" y="495671"/>
            <a:ext cx="8158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i="1" dirty="0">
                <a:highlight>
                  <a:srgbClr val="FFFFFF"/>
                </a:highlight>
                <a:latin typeface="Arial" panose="020B0604020202020204" pitchFamily="34" charset="0"/>
              </a:rPr>
              <a:t>T</a:t>
            </a:r>
            <a:r>
              <a:rPr lang="en-US" sz="1600" b="0" i="1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he cross-multiplication, or coherence, between the electromagnetic voltages measured at spatially distinct locations (’apertures’) = Fourier transform of the intensity distribution</a:t>
            </a:r>
            <a:endParaRPr lang="en-US" sz="2000" i="1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81E804C-00D1-BE5E-EA16-396F56337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20" y="1228358"/>
            <a:ext cx="2509714" cy="213055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E26E692-00CB-DC8A-A679-306251B4450A}"/>
              </a:ext>
            </a:extLst>
          </p:cNvPr>
          <p:cNvSpPr txBox="1"/>
          <p:nvPr/>
        </p:nvSpPr>
        <p:spPr>
          <a:xfrm>
            <a:off x="580696" y="3224892"/>
            <a:ext cx="1989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i,j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i,j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𝜆)</a:t>
            </a:r>
            <a:endParaRPr lang="en-US" sz="1600" dirty="0"/>
          </a:p>
        </p:txBody>
      </p:sp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64C6D504-9FF5-A410-6ADE-DC6982F3F460}"/>
              </a:ext>
            </a:extLst>
          </p:cNvPr>
          <p:cNvSpPr/>
          <p:nvPr/>
        </p:nvSpPr>
        <p:spPr>
          <a:xfrm>
            <a:off x="5552415" y="2062525"/>
            <a:ext cx="367066" cy="144503"/>
          </a:xfrm>
          <a:prstGeom prst="left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ysClr val="windowText" lastClr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3F29F3-C932-BA1B-71F4-876D146CC916}"/>
              </a:ext>
            </a:extLst>
          </p:cNvPr>
          <p:cNvSpPr txBox="1"/>
          <p:nvPr/>
        </p:nvSpPr>
        <p:spPr>
          <a:xfrm>
            <a:off x="5466646" y="1809119"/>
            <a:ext cx="593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400" dirty="0">
                <a:latin typeface="Gill Sans MT" pitchFamily="34" charset="0"/>
                <a:cs typeface="Gill Sans" pitchFamily="17" charset="0"/>
              </a:rPr>
              <a:t>FT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E13435-3705-0D1B-7347-1352EF5C9939}"/>
              </a:ext>
            </a:extLst>
          </p:cNvPr>
          <p:cNvGrpSpPr/>
          <p:nvPr/>
        </p:nvGrpSpPr>
        <p:grpSpPr>
          <a:xfrm>
            <a:off x="6035005" y="1458302"/>
            <a:ext cx="2069088" cy="1985976"/>
            <a:chOff x="5981620" y="1739841"/>
            <a:chExt cx="2428915" cy="2072217"/>
          </a:xfrm>
        </p:grpSpPr>
        <p:pic>
          <p:nvPicPr>
            <p:cNvPr id="5" name="Picture 4" descr="A blurry image of a colorful square&#10;&#10;Description automatically generated">
              <a:extLst>
                <a:ext uri="{FF2B5EF4-FFF2-40B4-BE49-F238E27FC236}">
                  <a16:creationId xmlns:a16="http://schemas.microsoft.com/office/drawing/2014/main" id="{618914F0-4C0B-D7FE-9463-BD29DF513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3277" y="1748004"/>
              <a:ext cx="1877358" cy="16712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21E84E-9AAF-FCB3-EA57-D967CA03B199}"/>
                </a:ext>
              </a:extLst>
            </p:cNvPr>
            <p:cNvSpPr txBox="1"/>
            <p:nvPr/>
          </p:nvSpPr>
          <p:spPr>
            <a:xfrm>
              <a:off x="6322498" y="1739841"/>
              <a:ext cx="2088037" cy="27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100" dirty="0">
                  <a:latin typeface="Gill Sans MT" pitchFamily="34" charset="0"/>
                  <a:cs typeface="Gill Sans" pitchFamily="17" charset="0"/>
                </a:rPr>
                <a:t>Aperture plane (complex)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893110-7F33-CFED-9E1E-67464C0DE72E}"/>
                </a:ext>
              </a:extLst>
            </p:cNvPr>
            <p:cNvSpPr txBox="1"/>
            <p:nvPr/>
          </p:nvSpPr>
          <p:spPr>
            <a:xfrm>
              <a:off x="5981620" y="2341565"/>
              <a:ext cx="4284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1F70E1-11E8-CE5C-A972-7787E71603F4}"/>
                </a:ext>
              </a:extLst>
            </p:cNvPr>
            <p:cNvSpPr txBox="1"/>
            <p:nvPr/>
          </p:nvSpPr>
          <p:spPr>
            <a:xfrm>
              <a:off x="7216202" y="3411948"/>
              <a:ext cx="4284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endParaRPr lang="en-US" sz="2000" i="1" dirty="0">
                <a:latin typeface="Gill Sans MT" pitchFamily="34" charset="0"/>
                <a:cs typeface="Gill Sans" pitchFamily="17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596BEF-7740-CD78-DD7B-62229950B085}"/>
              </a:ext>
            </a:extLst>
          </p:cNvPr>
          <p:cNvGrpSpPr/>
          <p:nvPr/>
        </p:nvGrpSpPr>
        <p:grpSpPr>
          <a:xfrm>
            <a:off x="3421731" y="1445667"/>
            <a:ext cx="1932667" cy="1914861"/>
            <a:chOff x="2964485" y="1806201"/>
            <a:chExt cx="2112190" cy="191486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C22EAB3-A629-30B9-0376-B57400E9DD4C}"/>
                </a:ext>
              </a:extLst>
            </p:cNvPr>
            <p:cNvGrpSpPr/>
            <p:nvPr/>
          </p:nvGrpSpPr>
          <p:grpSpPr>
            <a:xfrm>
              <a:off x="3281125" y="1806201"/>
              <a:ext cx="1795550" cy="1605457"/>
              <a:chOff x="895153" y="583603"/>
              <a:chExt cx="2874735" cy="2940751"/>
            </a:xfrm>
          </p:grpSpPr>
          <p:pic>
            <p:nvPicPr>
              <p:cNvPr id="7" name="Picture 6" descr="A red duck on a white background&#10;&#10;Description automatically generated">
                <a:extLst>
                  <a:ext uri="{FF2B5EF4-FFF2-40B4-BE49-F238E27FC236}">
                    <a16:creationId xmlns:a16="http://schemas.microsoft.com/office/drawing/2014/main" id="{160B13AE-C1A8-5135-92F5-CFA20F34E5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5153" y="626341"/>
                <a:ext cx="2874735" cy="289801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CBBBBE-1BCA-76C5-1436-E4465A979D2A}"/>
                  </a:ext>
                </a:extLst>
              </p:cNvPr>
              <p:cNvSpPr txBox="1"/>
              <p:nvPr/>
            </p:nvSpPr>
            <p:spPr>
              <a:xfrm>
                <a:off x="925371" y="583603"/>
                <a:ext cx="2006929" cy="507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200" dirty="0">
                    <a:latin typeface="Gill Sans MT" pitchFamily="34" charset="0"/>
                    <a:cs typeface="Gill Sans" pitchFamily="17" charset="0"/>
                  </a:rPr>
                  <a:t>Image plane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FAA437-B6FD-E0A7-1244-3EFCE3386F43}"/>
                </a:ext>
              </a:extLst>
            </p:cNvPr>
            <p:cNvSpPr txBox="1"/>
            <p:nvPr/>
          </p:nvSpPr>
          <p:spPr>
            <a:xfrm>
              <a:off x="4245116" y="3351730"/>
              <a:ext cx="529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1800" i="1" dirty="0"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CEEE62B-9A98-8819-CD29-A2E6C858B29B}"/>
                </a:ext>
              </a:extLst>
            </p:cNvPr>
            <p:cNvSpPr txBox="1"/>
            <p:nvPr/>
          </p:nvSpPr>
          <p:spPr>
            <a:xfrm>
              <a:off x="2964485" y="2327787"/>
              <a:ext cx="4284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sz="1800" i="1" dirty="0">
                <a:latin typeface="Gill Sans MT" pitchFamily="34" charset="0"/>
                <a:cs typeface="Gill Sans" pitchFamily="17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D69E88A-84F1-DC80-495A-C9A42BA66022}"/>
              </a:ext>
            </a:extLst>
          </p:cNvPr>
          <p:cNvGrpSpPr/>
          <p:nvPr/>
        </p:nvGrpSpPr>
        <p:grpSpPr>
          <a:xfrm>
            <a:off x="7431067" y="2390959"/>
            <a:ext cx="1472986" cy="2006544"/>
            <a:chOff x="7628216" y="2466708"/>
            <a:chExt cx="1472986" cy="200654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82EA15-D844-0E02-51BD-352A5A447DA8}"/>
                </a:ext>
              </a:extLst>
            </p:cNvPr>
            <p:cNvSpPr txBox="1"/>
            <p:nvPr/>
          </p:nvSpPr>
          <p:spPr>
            <a:xfrm>
              <a:off x="7762689" y="2466708"/>
              <a:ext cx="1254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 err="1"/>
                <a:t>V</a:t>
              </a:r>
              <a:r>
                <a:rPr lang="en-US" sz="1400" baseline="-25000" dirty="0" err="1"/>
                <a:t>i,j</a:t>
              </a:r>
              <a:r>
                <a:rPr lang="en-US" sz="1400" baseline="-25000" dirty="0"/>
                <a:t> </a:t>
              </a:r>
              <a:r>
                <a:rPr lang="en-US" sz="1400" dirty="0"/>
                <a:t>= </a:t>
              </a:r>
              <a:r>
                <a:rPr lang="en-US" sz="1400" dirty="0" err="1"/>
                <a:t>A</a:t>
              </a:r>
              <a:r>
                <a:rPr lang="en-US" sz="1400" baseline="-25000" dirty="0" err="1"/>
                <a:t>i,j</a:t>
              </a:r>
              <a:r>
                <a:rPr lang="en-US" sz="1400" baseline="-25000" dirty="0"/>
                <a:t> </a:t>
              </a:r>
              <a:r>
                <a:rPr lang="en-US" sz="1400" dirty="0"/>
                <a:t>e</a:t>
              </a:r>
              <a:r>
                <a:rPr lang="en-US" sz="1400" baseline="30000" dirty="0"/>
                <a:t>-</a:t>
              </a:r>
              <a:r>
                <a:rPr lang="en-US" sz="1400" baseline="30000" dirty="0" err="1"/>
                <a:t>i</a:t>
              </a:r>
              <a:r>
                <a:rPr lang="en-US" sz="1400" baseline="30000" dirty="0"/>
                <a:t>𝝓</a:t>
              </a:r>
              <a:r>
                <a:rPr lang="en-US" sz="1400" baseline="30000" dirty="0" err="1"/>
                <a:t>i,j</a:t>
              </a:r>
              <a:endParaRPr lang="en-US" sz="1400" baseline="30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pic>
          <p:nvPicPr>
            <p:cNvPr id="34" name="Picture 33" descr="A red and yellow background with lines&#10;&#10;AI-generated content may be incorrect.">
              <a:extLst>
                <a:ext uri="{FF2B5EF4-FFF2-40B4-BE49-F238E27FC236}">
                  <a16:creationId xmlns:a16="http://schemas.microsoft.com/office/drawing/2014/main" id="{4FB58115-F4FB-8477-407F-081689529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8216" y="2932442"/>
              <a:ext cx="1472986" cy="154081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2657F2A-2A37-EB42-D335-16E47029C48C}"/>
                </a:ext>
              </a:extLst>
            </p:cNvPr>
            <p:cNvSpPr txBox="1"/>
            <p:nvPr/>
          </p:nvSpPr>
          <p:spPr>
            <a:xfrm>
              <a:off x="7675684" y="4091994"/>
              <a:ext cx="95733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050" i="1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𝛉 = 𝛌/B =</a:t>
              </a:r>
              <a:r>
                <a:rPr lang="en-US" sz="105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 </a:t>
              </a:r>
              <a:r>
                <a:rPr lang="en-US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1050" i="1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/u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83CB1F6-E103-8BEA-A13C-0D500E30F598}"/>
                </a:ext>
              </a:extLst>
            </p:cNvPr>
            <p:cNvCxnSpPr>
              <a:cxnSpLocks/>
            </p:cNvCxnSpPr>
            <p:nvPr/>
          </p:nvCxnSpPr>
          <p:spPr>
            <a:xfrm>
              <a:off x="8038048" y="4003193"/>
              <a:ext cx="76291" cy="8111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32DCD77-D9E1-D80D-1B1C-72EA4F3384A9}"/>
                </a:ext>
              </a:extLst>
            </p:cNvPr>
            <p:cNvCxnSpPr>
              <a:cxnSpLocks/>
            </p:cNvCxnSpPr>
            <p:nvPr/>
          </p:nvCxnSpPr>
          <p:spPr>
            <a:xfrm>
              <a:off x="7628216" y="2636218"/>
              <a:ext cx="364991" cy="60166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 descr="A math equations on a white background&#10;&#10;AI-generated content may be incorrect.">
            <a:extLst>
              <a:ext uri="{FF2B5EF4-FFF2-40B4-BE49-F238E27FC236}">
                <a16:creationId xmlns:a16="http://schemas.microsoft.com/office/drawing/2014/main" id="{F70C1EFF-5853-5CAF-2FD9-A1E906E19B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043" y="3679107"/>
            <a:ext cx="6337662" cy="157614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6C51AF1-45A2-37C0-D3C8-556F7F35CCD6}"/>
              </a:ext>
            </a:extLst>
          </p:cNvPr>
          <p:cNvSpPr txBox="1"/>
          <p:nvPr/>
        </p:nvSpPr>
        <p:spPr>
          <a:xfrm>
            <a:off x="1079611" y="5276027"/>
            <a:ext cx="71132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Orientation and spatial frequency set by geometry of baseline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 determined by amplitude of visibility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of fringe determined by phase 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3A214F4-0FA1-7A6F-67AF-579D557B116C}"/>
              </a:ext>
            </a:extLst>
          </p:cNvPr>
          <p:cNvCxnSpPr>
            <a:cxnSpLocks/>
          </p:cNvCxnSpPr>
          <p:nvPr/>
        </p:nvCxnSpPr>
        <p:spPr>
          <a:xfrm flipH="1">
            <a:off x="4835811" y="4715557"/>
            <a:ext cx="24229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97EDB4B0-77F3-6689-831F-714611ACCD09}"/>
              </a:ext>
            </a:extLst>
          </p:cNvPr>
          <p:cNvSpPr txBox="1"/>
          <p:nvPr/>
        </p:nvSpPr>
        <p:spPr>
          <a:xfrm>
            <a:off x="5143499" y="4542148"/>
            <a:ext cx="1537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15339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0E1F0-77DD-C6CB-4507-87EDFEBE0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AE51D3-9E6E-A644-CFB8-3048A95962E7}"/>
              </a:ext>
            </a:extLst>
          </p:cNvPr>
          <p:cNvSpPr/>
          <p:nvPr/>
        </p:nvSpPr>
        <p:spPr>
          <a:xfrm>
            <a:off x="-177334" y="5788310"/>
            <a:ext cx="9607773" cy="1069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12C6B9-335B-1FF8-29B9-09DD5BDDFE48}"/>
              </a:ext>
            </a:extLst>
          </p:cNvPr>
          <p:cNvGrpSpPr/>
          <p:nvPr/>
        </p:nvGrpSpPr>
        <p:grpSpPr>
          <a:xfrm>
            <a:off x="1174377" y="212744"/>
            <a:ext cx="6311588" cy="5138278"/>
            <a:chOff x="896471" y="212744"/>
            <a:chExt cx="6311588" cy="5138278"/>
          </a:xfrm>
        </p:grpSpPr>
        <p:pic>
          <p:nvPicPr>
            <p:cNvPr id="13" name="Picture 12" descr="A graph of a hexagon with a yellow and purple dot&#10;&#10;AI-generated content may be incorrect.">
              <a:extLst>
                <a:ext uri="{FF2B5EF4-FFF2-40B4-BE49-F238E27FC236}">
                  <a16:creationId xmlns:a16="http://schemas.microsoft.com/office/drawing/2014/main" id="{5B124D76-1E6F-835E-BBE1-11460A3D7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40017" y="2558463"/>
              <a:ext cx="3568042" cy="2792559"/>
            </a:xfrm>
            <a:prstGeom prst="rect">
              <a:avLst/>
            </a:prstGeom>
          </p:spPr>
        </p:pic>
        <p:pic>
          <p:nvPicPr>
            <p:cNvPr id="11" name="Picture 10" descr="A graph of a path of a path&#10;&#10;AI-generated content may be incorrect.">
              <a:extLst>
                <a:ext uri="{FF2B5EF4-FFF2-40B4-BE49-F238E27FC236}">
                  <a16:creationId xmlns:a16="http://schemas.microsoft.com/office/drawing/2014/main" id="{1005F126-6C13-C404-DFA9-1E83ADEDA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1294" y="2513641"/>
              <a:ext cx="3568042" cy="2792559"/>
            </a:xfrm>
            <a:prstGeom prst="rect">
              <a:avLst/>
            </a:prstGeom>
          </p:spPr>
        </p:pic>
        <p:pic>
          <p:nvPicPr>
            <p:cNvPr id="12" name="Picture 11" descr="A graph of a path of a person&#10;&#10;AI-generated content may be incorrect.">
              <a:extLst>
                <a:ext uri="{FF2B5EF4-FFF2-40B4-BE49-F238E27FC236}">
                  <a16:creationId xmlns:a16="http://schemas.microsoft.com/office/drawing/2014/main" id="{4E88923C-BC76-34BC-4BA2-752F0F228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5196" y="248604"/>
              <a:ext cx="3568042" cy="2792559"/>
            </a:xfrm>
            <a:prstGeom prst="rect">
              <a:avLst/>
            </a:prstGeom>
          </p:spPr>
        </p:pic>
        <p:pic>
          <p:nvPicPr>
            <p:cNvPr id="10" name="Picture 9" descr="A graph of a path of a path&#10;&#10;AI-generated content may be incorrect.">
              <a:extLst>
                <a:ext uri="{FF2B5EF4-FFF2-40B4-BE49-F238E27FC236}">
                  <a16:creationId xmlns:a16="http://schemas.microsoft.com/office/drawing/2014/main" id="{BCFC9CE6-3592-AACB-42E3-8E0D9B7EF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6471" y="212744"/>
              <a:ext cx="3568042" cy="279255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5B307C4-A41B-9E99-EC87-809440EEB648}"/>
              </a:ext>
            </a:extLst>
          </p:cNvPr>
          <p:cNvSpPr txBox="1"/>
          <p:nvPr/>
        </p:nvSpPr>
        <p:spPr>
          <a:xfrm>
            <a:off x="1344567" y="111301"/>
            <a:ext cx="6822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Adaptive optics: tip-tilt wave-front variations due to vibration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8CB4D4-9F71-7969-D909-7CCBFAB68D73}"/>
              </a:ext>
            </a:extLst>
          </p:cNvPr>
          <p:cNvSpPr txBox="1"/>
          <p:nvPr/>
        </p:nvSpPr>
        <p:spPr>
          <a:xfrm>
            <a:off x="3061717" y="5289026"/>
            <a:ext cx="3361404" cy="10341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0.3ms exposures every 1 sec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Tilts up to 0.5”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frame-to-frame</a:t>
            </a:r>
          </a:p>
        </p:txBody>
      </p:sp>
    </p:spTree>
    <p:extLst>
      <p:ext uri="{BB962C8B-B14F-4D97-AF65-F5344CB8AC3E}">
        <p14:creationId xmlns:p14="http://schemas.microsoft.com/office/powerpoint/2010/main" val="2743611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102021-92F1-32B3-2816-7B695F6F68EF}"/>
              </a:ext>
            </a:extLst>
          </p:cNvPr>
          <p:cNvSpPr/>
          <p:nvPr/>
        </p:nvSpPr>
        <p:spPr>
          <a:xfrm>
            <a:off x="-177334" y="5788310"/>
            <a:ext cx="9607773" cy="1069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55B6D8-94C2-C526-F822-23FDC0234654}"/>
              </a:ext>
            </a:extLst>
          </p:cNvPr>
          <p:cNvSpPr txBox="1"/>
          <p:nvPr/>
        </p:nvSpPr>
        <p:spPr>
          <a:xfrm>
            <a:off x="640604" y="726712"/>
            <a:ext cx="7971896" cy="19513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phase = static pathlength differences to nm-precision (’metrology’)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Variations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millisec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vibrations and turbulence (‘adaptive optics’)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full shape of wavefront = total photon path-length difference to each aperture  element relative to reference position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‘reference wave interference’ (Fizeau) 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‘gradient-based’ (Shack-Hartmann)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generalized Foucault knife-edge (pyramid)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CD9372-2655-FAAD-30E8-A3CBDF68E3CA}"/>
              </a:ext>
            </a:extLst>
          </p:cNvPr>
          <p:cNvSpPr txBox="1"/>
          <p:nvPr/>
        </p:nvSpPr>
        <p:spPr>
          <a:xfrm>
            <a:off x="1137171" y="134369"/>
            <a:ext cx="6887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Wavefront sensing via interferometric self-calibration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5C492F-0E9F-1AF5-D881-672169132D87}"/>
              </a:ext>
            </a:extLst>
          </p:cNvPr>
          <p:cNvSpPr txBox="1"/>
          <p:nvPr/>
        </p:nvSpPr>
        <p:spPr>
          <a:xfrm>
            <a:off x="1530323" y="3032001"/>
            <a:ext cx="608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effectLst/>
                <a:latin typeface="AdvOT1ef757c0"/>
              </a:rPr>
              <a:t>‘The wavefront cannot be directly measured, because it is determined by phase,’ Yi et al Nature Comm 2021</a:t>
            </a: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AB6C9A-6194-1426-9AE8-C69286E5BFE6}"/>
              </a:ext>
            </a:extLst>
          </p:cNvPr>
          <p:cNvSpPr txBox="1"/>
          <p:nvPr/>
        </p:nvSpPr>
        <p:spPr>
          <a:xfrm>
            <a:off x="640604" y="4149228"/>
            <a:ext cx="7741396" cy="209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range set by phase wraps =&gt; 1 wavelength between pairs of elements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Fitting wavefront (Zernike) across mask could improve by factor few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spectral axis =&gt; improve dramatically: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measurements separated by 5% in 𝛌 increase dynamic range by factor 20  (‘global fringe fitting’ in VLBI) 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Aperture sampling is limited by requirement of non-redundant mask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fibers or micro-mirror array to fully sample aperture and generate series of non-redundant interferograms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’over-constrained’ nature of self-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limit analysis to non-redundant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u,v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samples</a:t>
            </a:r>
          </a:p>
        </p:txBody>
      </p:sp>
    </p:spTree>
    <p:extLst>
      <p:ext uri="{BB962C8B-B14F-4D97-AF65-F5344CB8AC3E}">
        <p14:creationId xmlns:p14="http://schemas.microsoft.com/office/powerpoint/2010/main" val="213480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2DC54B-8A58-B3B0-44EC-D5F7B1899A9C}"/>
              </a:ext>
            </a:extLst>
          </p:cNvPr>
          <p:cNvSpPr/>
          <p:nvPr/>
        </p:nvSpPr>
        <p:spPr>
          <a:xfrm>
            <a:off x="-177334" y="5788310"/>
            <a:ext cx="9607773" cy="1069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0A7CC700-7F9D-A92E-982B-71B9DF4A8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73" y="2235166"/>
            <a:ext cx="3606886" cy="26319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941A60-D3C2-2961-7398-9E6F9E917585}"/>
              </a:ext>
            </a:extLst>
          </p:cNvPr>
          <p:cNvSpPr txBox="1"/>
          <p:nvPr/>
        </p:nvSpPr>
        <p:spPr>
          <a:xfrm>
            <a:off x="5037183" y="3021060"/>
            <a:ext cx="3280181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arXiv:2503.10820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arXiv:2405.12090 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arXiv:2409.11135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arXiv:2406.02114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JOSA-A 2024, 41, 1513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2022PASA...39...14T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JOSA-A 2022, 39, 2214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AA2B0A-B2F9-F265-2381-EE4C3A888E2A}"/>
              </a:ext>
            </a:extLst>
          </p:cNvPr>
          <p:cNvSpPr txBox="1"/>
          <p:nvPr/>
        </p:nvSpPr>
        <p:spPr>
          <a:xfrm>
            <a:off x="5037184" y="2222193"/>
            <a:ext cx="3280181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patent 12,104,901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 patent app. No. 18/878,488 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 patent app. No. 19/079,876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A6BB7D-DCD9-D1C3-AB6C-6C7E967B12E7}"/>
              </a:ext>
            </a:extLst>
          </p:cNvPr>
          <p:cNvSpPr txBox="1"/>
          <p:nvPr/>
        </p:nvSpPr>
        <p:spPr>
          <a:xfrm>
            <a:off x="760565" y="993628"/>
            <a:ext cx="875098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Real-time, non-invasive measurement of micron scale sources to ~ 1% accuracy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Wavefront sensing: full WF shape with nm precision on msec timescales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6102F0-A8A3-4D87-64CE-676900D571AC}"/>
              </a:ext>
            </a:extLst>
          </p:cNvPr>
          <p:cNvSpPr txBox="1"/>
          <p:nvPr/>
        </p:nvSpPr>
        <p:spPr>
          <a:xfrm>
            <a:off x="1369177" y="79533"/>
            <a:ext cx="6887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 characterization using optical masking interferometry with radio astronomical techniques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AE0A99-64CE-BAA1-F899-76E1D68A2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227" y="5268346"/>
            <a:ext cx="3377545" cy="121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08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1A5CA3F-5342-B0E1-0FFB-3FB6A1CCB2EB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B05A79-28EC-ED08-2A31-DE9904D9A58B}"/>
              </a:ext>
            </a:extLst>
          </p:cNvPr>
          <p:cNvSpPr txBox="1"/>
          <p:nvPr/>
        </p:nvSpPr>
        <p:spPr>
          <a:xfrm>
            <a:off x="1683327" y="103909"/>
            <a:ext cx="5777346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Hole size =&gt; Airy disk = ‘primary beam’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FT =&gt; </a:t>
            </a:r>
            <a:r>
              <a:rPr lang="en-US" dirty="0" err="1">
                <a:latin typeface="Gill Sans MT" pitchFamily="34" charset="0"/>
                <a:cs typeface="Gill Sans" pitchFamily="17" charset="0"/>
              </a:rPr>
              <a:t>u,v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 ‘smearing’ by primary beam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D331FC-9023-F043-F7F5-F273AABB1CEE}"/>
              </a:ext>
            </a:extLst>
          </p:cNvPr>
          <p:cNvGrpSpPr/>
          <p:nvPr/>
        </p:nvGrpSpPr>
        <p:grpSpPr>
          <a:xfrm>
            <a:off x="1378175" y="1233441"/>
            <a:ext cx="6231155" cy="4579043"/>
            <a:chOff x="967115" y="841664"/>
            <a:chExt cx="6773351" cy="4688208"/>
          </a:xfrm>
        </p:grpSpPr>
        <p:pic>
          <p:nvPicPr>
            <p:cNvPr id="8" name="Picture 7" descr="A collage of images of a dot pattern&#10;&#10;Description automatically generated with medium confidence">
              <a:extLst>
                <a:ext uri="{FF2B5EF4-FFF2-40B4-BE49-F238E27FC236}">
                  <a16:creationId xmlns:a16="http://schemas.microsoft.com/office/drawing/2014/main" id="{BCF23FEE-01B4-AC83-0A8B-612FA4766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115" y="841664"/>
              <a:ext cx="6773351" cy="468820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BDABE6-5E0D-ECFE-BCB0-EAAB965A4856}"/>
                </a:ext>
              </a:extLst>
            </p:cNvPr>
            <p:cNvSpPr txBox="1"/>
            <p:nvPr/>
          </p:nvSpPr>
          <p:spPr>
            <a:xfrm>
              <a:off x="1537854" y="997527"/>
              <a:ext cx="841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3mm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A5DAD8-EB6F-CF46-73EE-6743A73F00AA}"/>
                </a:ext>
              </a:extLst>
            </p:cNvPr>
            <p:cNvSpPr txBox="1"/>
            <p:nvPr/>
          </p:nvSpPr>
          <p:spPr>
            <a:xfrm>
              <a:off x="4994563" y="997527"/>
              <a:ext cx="841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5mm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E2F9EFE-7421-9CEA-0B33-3CC4A1CBF3F4}"/>
              </a:ext>
            </a:extLst>
          </p:cNvPr>
          <p:cNvSpPr txBox="1"/>
          <p:nvPr/>
        </p:nvSpPr>
        <p:spPr>
          <a:xfrm>
            <a:off x="3426244" y="4739805"/>
            <a:ext cx="44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0-1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5607D6-7A10-71D3-7F88-8EF84A696EA1}"/>
              </a:ext>
            </a:extLst>
          </p:cNvPr>
          <p:cNvSpPr txBox="1"/>
          <p:nvPr/>
        </p:nvSpPr>
        <p:spPr>
          <a:xfrm>
            <a:off x="3435424" y="3889670"/>
            <a:ext cx="44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1-2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CC6AA3-EAF9-F4F3-16D0-0A40ED07CFD6}"/>
              </a:ext>
            </a:extLst>
          </p:cNvPr>
          <p:cNvSpPr txBox="1"/>
          <p:nvPr/>
        </p:nvSpPr>
        <p:spPr>
          <a:xfrm>
            <a:off x="2983733" y="3889671"/>
            <a:ext cx="44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0-2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49C290-4E1C-36B9-7E9F-59AFD816AD6E}"/>
              </a:ext>
            </a:extLst>
          </p:cNvPr>
          <p:cNvSpPr txBox="1"/>
          <p:nvPr/>
        </p:nvSpPr>
        <p:spPr>
          <a:xfrm>
            <a:off x="2983733" y="5738413"/>
            <a:ext cx="657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i="1" dirty="0">
                <a:latin typeface="Gill Sans MT" pitchFamily="34" charset="0"/>
                <a:cs typeface="Gill Sans" pitchFamily="17" charset="0"/>
              </a:rPr>
              <a:t>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D152D0-EFD6-A81B-B7FD-1D360DE372C7}"/>
              </a:ext>
            </a:extLst>
          </p:cNvPr>
          <p:cNvSpPr txBox="1"/>
          <p:nvPr/>
        </p:nvSpPr>
        <p:spPr>
          <a:xfrm>
            <a:off x="1632450" y="4408165"/>
            <a:ext cx="657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i="1" dirty="0">
                <a:latin typeface="Gill Sans MT" pitchFamily="34" charset="0"/>
                <a:cs typeface="Gill Sans" pitchFamily="17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44823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79F205-0DA8-9867-E99E-FED1F35A9871}"/>
              </a:ext>
            </a:extLst>
          </p:cNvPr>
          <p:cNvSpPr/>
          <p:nvPr/>
        </p:nvSpPr>
        <p:spPr>
          <a:xfrm>
            <a:off x="-100361" y="5530583"/>
            <a:ext cx="9522153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aph of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44FAAAA2-0105-D517-F467-70CC5E44C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004" y="359854"/>
            <a:ext cx="5430984" cy="42276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039A1C-17E2-2784-9FD5-9B7DC0B801A1}"/>
              </a:ext>
            </a:extLst>
          </p:cNvPr>
          <p:cNvSpPr txBox="1"/>
          <p:nvPr/>
        </p:nvSpPr>
        <p:spPr>
          <a:xfrm>
            <a:off x="1165350" y="61504"/>
            <a:ext cx="6601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Why non-redundant mask?</a:t>
            </a:r>
          </a:p>
        </p:txBody>
      </p:sp>
      <p:pic>
        <p:nvPicPr>
          <p:cNvPr id="14" name="Picture 13" descr="A diagram of a number of circles&#10;&#10;Description automatically generated">
            <a:extLst>
              <a:ext uri="{FF2B5EF4-FFF2-40B4-BE49-F238E27FC236}">
                <a16:creationId xmlns:a16="http://schemas.microsoft.com/office/drawing/2014/main" id="{A68C8BE8-6922-CF64-2418-EB44B5FE2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12" y="954260"/>
            <a:ext cx="3287173" cy="31819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92ED09-8977-5924-A5A4-39DCDB1DB454}"/>
              </a:ext>
            </a:extLst>
          </p:cNvPr>
          <p:cNvSpPr txBox="1"/>
          <p:nvPr/>
        </p:nvSpPr>
        <p:spPr>
          <a:xfrm>
            <a:off x="1001438" y="4616981"/>
            <a:ext cx="7408318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Decoherence on redundant baselines due to phase fluctuations across mask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Coherence for redundant samples lower by 5%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rms for redundant samples ~ 6x non-redundant</a:t>
            </a:r>
          </a:p>
        </p:txBody>
      </p:sp>
    </p:spTree>
    <p:extLst>
      <p:ext uri="{BB962C8B-B14F-4D97-AF65-F5344CB8AC3E}">
        <p14:creationId xmlns:p14="http://schemas.microsoft.com/office/powerpoint/2010/main" val="4211525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01C1C2-55ED-FFC9-377E-74977AF529E6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9A731C-15F3-8540-8B0F-2D71FFF0B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50" y="1103953"/>
            <a:ext cx="4006810" cy="22016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FFEF26-9F91-B04B-9104-058E2CD16BFC}"/>
              </a:ext>
            </a:extLst>
          </p:cNvPr>
          <p:cNvSpPr txBox="1"/>
          <p:nvPr/>
        </p:nvSpPr>
        <p:spPr>
          <a:xfrm>
            <a:off x="1048928" y="4198620"/>
            <a:ext cx="7655230" cy="151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Coherent amplification of voltages, E</a:t>
            </a:r>
            <a:r>
              <a:rPr lang="en-US" sz="2000" baseline="-25000" dirty="0"/>
              <a:t> 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Geometric delays set by electronics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Complex cross multiply and average to visibilities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Images made from Fourier transform of visibilities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650C60-AAE8-4144-94CC-C3D4D52D9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630" y="-531339"/>
            <a:ext cx="4793993" cy="41799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2C5DA2-64B4-A548-AF9C-8B687F5CC831}"/>
              </a:ext>
            </a:extLst>
          </p:cNvPr>
          <p:cNvSpPr/>
          <p:nvPr/>
        </p:nvSpPr>
        <p:spPr>
          <a:xfrm>
            <a:off x="7475455" y="3230962"/>
            <a:ext cx="1967783" cy="316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F63C38-A332-0243-8E9C-0581690B0475}"/>
              </a:ext>
            </a:extLst>
          </p:cNvPr>
          <p:cNvSpPr txBox="1"/>
          <p:nvPr/>
        </p:nvSpPr>
        <p:spPr>
          <a:xfrm>
            <a:off x="5642542" y="3316940"/>
            <a:ext cx="271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V</a:t>
            </a:r>
            <a:r>
              <a:rPr lang="en-US" sz="2000" baseline="-25000" dirty="0" err="1"/>
              <a:t>i,j</a:t>
            </a:r>
            <a:r>
              <a:rPr lang="en-US" sz="2000" dirty="0"/>
              <a:t> = E</a:t>
            </a:r>
            <a:r>
              <a:rPr lang="en-US" sz="2000" baseline="-25000" dirty="0"/>
              <a:t>i</a:t>
            </a:r>
            <a:r>
              <a:rPr lang="en-US" sz="2000" dirty="0"/>
              <a:t> x </a:t>
            </a:r>
            <a:r>
              <a:rPr lang="en-US" sz="2000" dirty="0" err="1"/>
              <a:t>E</a:t>
            </a:r>
            <a:r>
              <a:rPr lang="en-US" sz="2000" baseline="-25000" dirty="0" err="1"/>
              <a:t>j</a:t>
            </a:r>
            <a:r>
              <a:rPr lang="en-US" sz="2000" baseline="30000" dirty="0"/>
              <a:t>* </a:t>
            </a:r>
            <a:r>
              <a:rPr lang="en-US" sz="2000" dirty="0"/>
              <a:t>= </a:t>
            </a:r>
            <a:r>
              <a:rPr lang="en-US" sz="2000" dirty="0" err="1"/>
              <a:t>A</a:t>
            </a:r>
            <a:r>
              <a:rPr lang="en-US" sz="2000" baseline="-25000" dirty="0" err="1"/>
              <a:t>i,j</a:t>
            </a:r>
            <a:r>
              <a:rPr lang="en-US" sz="2000" baseline="-25000" dirty="0"/>
              <a:t> </a:t>
            </a:r>
            <a:r>
              <a:rPr lang="en-US" sz="2000" dirty="0"/>
              <a:t>e</a:t>
            </a:r>
            <a:r>
              <a:rPr lang="en-US" sz="2000" baseline="30000" dirty="0"/>
              <a:t>-</a:t>
            </a:r>
            <a:r>
              <a:rPr lang="en-US" sz="2000" baseline="30000" dirty="0" err="1"/>
              <a:t>i</a:t>
            </a:r>
            <a:r>
              <a:rPr lang="en-US" sz="2000" baseline="30000" dirty="0"/>
              <a:t>𝝓</a:t>
            </a:r>
            <a:r>
              <a:rPr lang="en-US" sz="2000" baseline="30000" dirty="0" err="1"/>
              <a:t>i,j</a:t>
            </a:r>
            <a:r>
              <a:rPr lang="en-US" sz="2000" baseline="30000" dirty="0"/>
              <a:t> </a:t>
            </a:r>
            <a:endParaRPr lang="en-US" sz="2000" baseline="-25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908A68-0ACA-D648-9ED5-CE936B056D86}"/>
              </a:ext>
            </a:extLst>
          </p:cNvPr>
          <p:cNvSpPr txBox="1"/>
          <p:nvPr/>
        </p:nvSpPr>
        <p:spPr>
          <a:xfrm>
            <a:off x="243650" y="102007"/>
            <a:ext cx="4006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Radio measurements are visibilities = aperture plane </a:t>
            </a:r>
          </a:p>
        </p:txBody>
      </p:sp>
    </p:spTree>
    <p:extLst>
      <p:ext uri="{BB962C8B-B14F-4D97-AF65-F5344CB8AC3E}">
        <p14:creationId xmlns:p14="http://schemas.microsoft.com/office/powerpoint/2010/main" val="3954636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24DAD-7D02-7F76-847A-AF22E0957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0611D8-1670-5142-BB6F-3A8ABEF19F48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D3F618F-062A-9FAC-DAE1-B6BBA8062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6" y="1204385"/>
            <a:ext cx="6167413" cy="20077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FAF6F6-BE98-31DC-4786-9DCBDCD4476D}"/>
              </a:ext>
            </a:extLst>
          </p:cNvPr>
          <p:cNvSpPr txBox="1"/>
          <p:nvPr/>
        </p:nvSpPr>
        <p:spPr>
          <a:xfrm>
            <a:off x="43403" y="3556418"/>
            <a:ext cx="6167413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Complex visibilities generated from FT(image)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s-E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Autocorrelation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</a:t>
            </a:r>
            <a:r>
              <a:rPr lang="es-ES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I</a:t>
            </a:r>
            <a:r>
              <a:rPr lang="es-ES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sz="16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 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 </a:t>
            </a:r>
            <a:r>
              <a:rPr lang="es-E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photons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image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</a:t>
            </a:r>
            <a:r>
              <a:rPr lang="es-ES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01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sum </a:t>
            </a:r>
            <a:r>
              <a:rPr lang="es-E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photons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in </a:t>
            </a:r>
            <a:r>
              <a:rPr lang="es-E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u,v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sample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0-1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es-ES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01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</a:t>
            </a:r>
            <a:r>
              <a:rPr lang="es-E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visibility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or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coherence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I</a:t>
            </a:r>
            <a:r>
              <a:rPr lang="es-ES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01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 (I</a:t>
            </a:r>
            <a:r>
              <a:rPr lang="es-ES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I</a:t>
            </a:r>
            <a:r>
              <a:rPr lang="es-ES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  <a:p>
            <a:pPr lvl="1">
              <a:spcBef>
                <a:spcPts val="600"/>
              </a:spcBef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Michelson 1891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es-ES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01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(</a:t>
            </a:r>
            <a:r>
              <a:rPr lang="es-E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</a:t>
            </a:r>
            <a:r>
              <a:rPr lang="es-E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max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– </a:t>
            </a:r>
            <a:r>
              <a:rPr lang="es-E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</a:t>
            </a:r>
            <a:r>
              <a:rPr lang="es-E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min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)/(</a:t>
            </a:r>
            <a:r>
              <a:rPr lang="es-E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</a:t>
            </a:r>
            <a:r>
              <a:rPr lang="es-E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max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</a:t>
            </a:r>
            <a:r>
              <a:rPr lang="es-E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</a:t>
            </a:r>
            <a:r>
              <a:rPr lang="es-E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min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AE4D5F-8F22-86D2-6D00-FB8590992552}"/>
              </a:ext>
            </a:extLst>
          </p:cNvPr>
          <p:cNvSpPr txBox="1"/>
          <p:nvPr/>
        </p:nvSpPr>
        <p:spPr>
          <a:xfrm>
            <a:off x="5821165" y="6222252"/>
            <a:ext cx="2667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</a:t>
            </a:r>
            <a:r>
              <a:rPr lang="en-US" sz="1600" baseline="-25000" dirty="0"/>
              <a:t>1,2 </a:t>
            </a:r>
            <a:r>
              <a:rPr lang="en-US" sz="1600" dirty="0"/>
              <a:t>(</a:t>
            </a:r>
            <a:r>
              <a:rPr lang="en-US" sz="1600" dirty="0" err="1"/>
              <a:t>A</a:t>
            </a:r>
            <a:r>
              <a:rPr lang="en-US" sz="1600" baseline="-25000" dirty="0" err="1"/>
              <a:t>i,j</a:t>
            </a:r>
            <a:r>
              <a:rPr lang="en-US" sz="1600" baseline="-25000" dirty="0"/>
              <a:t>,</a:t>
            </a:r>
            <a:r>
              <a:rPr lang="en-US" sz="1600" dirty="0"/>
              <a:t> 𝝓</a:t>
            </a:r>
            <a:r>
              <a:rPr lang="en-US" sz="1600" baseline="-25000" dirty="0" err="1"/>
              <a:t>i,j</a:t>
            </a:r>
            <a:r>
              <a:rPr lang="en-US" sz="1600" dirty="0"/>
              <a:t>) = FT(Image)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3BC60C-8A6A-E072-512D-83076EEC50BF}"/>
              </a:ext>
            </a:extLst>
          </p:cNvPr>
          <p:cNvSpPr txBox="1"/>
          <p:nvPr/>
        </p:nvSpPr>
        <p:spPr>
          <a:xfrm>
            <a:off x="483325" y="146295"/>
            <a:ext cx="5645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Optical: aperture mask + focusing optics =&gt; image of fringe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E999B9-376D-A813-29D6-B6EB3B28F6EA}"/>
              </a:ext>
            </a:extLst>
          </p:cNvPr>
          <p:cNvGrpSpPr/>
          <p:nvPr/>
        </p:nvGrpSpPr>
        <p:grpSpPr>
          <a:xfrm>
            <a:off x="6850631" y="249295"/>
            <a:ext cx="1959585" cy="2064202"/>
            <a:chOff x="6850631" y="976662"/>
            <a:chExt cx="1959585" cy="2064202"/>
          </a:xfrm>
        </p:grpSpPr>
        <p:pic>
          <p:nvPicPr>
            <p:cNvPr id="8" name="Picture 7" descr="A close up of a light&#10;&#10;AI-generated content may be incorrect.">
              <a:extLst>
                <a:ext uri="{FF2B5EF4-FFF2-40B4-BE49-F238E27FC236}">
                  <a16:creationId xmlns:a16="http://schemas.microsoft.com/office/drawing/2014/main" id="{71EA7850-AD5A-7B8D-41D4-7925B01EB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92619" y="976662"/>
              <a:ext cx="1917597" cy="206420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F10CBD6-0D2D-E748-49A5-F7C7CF37C961}"/>
                </a:ext>
              </a:extLst>
            </p:cNvPr>
            <p:cNvSpPr txBox="1"/>
            <p:nvPr/>
          </p:nvSpPr>
          <p:spPr>
            <a:xfrm>
              <a:off x="6850631" y="1863305"/>
              <a:ext cx="6491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000" i="1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𝛉 = 𝛌/B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24CA240-E6D6-AD4E-EAEA-6D789DADB5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0437" y="1873944"/>
              <a:ext cx="0" cy="192289"/>
            </a:xfrm>
            <a:prstGeom prst="straightConnector1">
              <a:avLst/>
            </a:prstGeom>
            <a:ln w="9525"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3EC744A-CF04-9E42-4FB6-A9AF84CA5E0A}"/>
              </a:ext>
            </a:extLst>
          </p:cNvPr>
          <p:cNvGrpSpPr/>
          <p:nvPr/>
        </p:nvGrpSpPr>
        <p:grpSpPr>
          <a:xfrm>
            <a:off x="4977245" y="4212598"/>
            <a:ext cx="4166755" cy="1984750"/>
            <a:chOff x="3328763" y="863953"/>
            <a:chExt cx="5511251" cy="277935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3A55229-C100-13B4-23B9-16728D0F0004}"/>
                </a:ext>
              </a:extLst>
            </p:cNvPr>
            <p:cNvGrpSpPr/>
            <p:nvPr/>
          </p:nvGrpSpPr>
          <p:grpSpPr>
            <a:xfrm>
              <a:off x="3328763" y="863953"/>
              <a:ext cx="2562900" cy="2779353"/>
              <a:chOff x="6481033" y="3799039"/>
              <a:chExt cx="2562900" cy="2779353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ECDF0926-A7BE-550C-EF45-8AEE6A5C1802}"/>
                  </a:ext>
                </a:extLst>
              </p:cNvPr>
              <p:cNvGrpSpPr/>
              <p:nvPr/>
            </p:nvGrpSpPr>
            <p:grpSpPr>
              <a:xfrm>
                <a:off x="6481033" y="3799039"/>
                <a:ext cx="2562900" cy="2779353"/>
                <a:chOff x="6720380" y="3540380"/>
                <a:chExt cx="2278713" cy="2531974"/>
              </a:xfrm>
            </p:grpSpPr>
            <p:pic>
              <p:nvPicPr>
                <p:cNvPr id="28" name="Picture 27" descr="A graph of a red chart with white text&#10;&#10;AI-generated content may be incorrect.">
                  <a:extLst>
                    <a:ext uri="{FF2B5EF4-FFF2-40B4-BE49-F238E27FC236}">
                      <a16:creationId xmlns:a16="http://schemas.microsoft.com/office/drawing/2014/main" id="{D0169374-E9AD-6DD8-5926-2D9EB4613B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6200000">
                  <a:off x="6593750" y="3667010"/>
                  <a:ext cx="2531974" cy="2278713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78B2147-398B-F5A6-2C61-DC1FC0471443}"/>
                    </a:ext>
                  </a:extLst>
                </p:cNvPr>
                <p:cNvSpPr txBox="1"/>
                <p:nvPr/>
              </p:nvSpPr>
              <p:spPr>
                <a:xfrm>
                  <a:off x="7074762" y="4312120"/>
                  <a:ext cx="818282" cy="3239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0" hangingPunct="0">
                    <a:spcBef>
                      <a:spcPct val="20000"/>
                    </a:spcBef>
                  </a:pPr>
                  <a:r>
                    <a:rPr lang="en-US" sz="1050" i="1" dirty="0">
                      <a:solidFill>
                        <a:schemeClr val="bg1"/>
                      </a:solidFill>
                      <a:latin typeface="Gill Sans MT" pitchFamily="34" charset="0"/>
                      <a:cs typeface="Gill Sans" pitchFamily="17" charset="0"/>
                    </a:rPr>
                    <a:t>v = B/𝛌</a:t>
                  </a:r>
                </a:p>
              </p:txBody>
            </p: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56F7290C-5E11-251B-47CF-E223A89B23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53190" y="4305301"/>
                  <a:ext cx="0" cy="313286"/>
                </a:xfrm>
                <a:prstGeom prst="straightConnector1">
                  <a:avLst/>
                </a:prstGeom>
                <a:ln w="9525">
                  <a:solidFill>
                    <a:schemeClr val="bg1"/>
                  </a:solidFill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F49FAD2-AF37-75E3-51C7-A773962FD4EE}"/>
                  </a:ext>
                </a:extLst>
              </p:cNvPr>
              <p:cNvSpPr txBox="1"/>
              <p:nvPr/>
            </p:nvSpPr>
            <p:spPr>
              <a:xfrm rot="16200000">
                <a:off x="7528866" y="5391053"/>
                <a:ext cx="544631" cy="200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7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1-0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E9FDD88-E9F9-4966-6F7F-664D464E208D}"/>
                </a:ext>
              </a:extLst>
            </p:cNvPr>
            <p:cNvGrpSpPr/>
            <p:nvPr/>
          </p:nvGrpSpPr>
          <p:grpSpPr>
            <a:xfrm>
              <a:off x="6091279" y="1035866"/>
              <a:ext cx="2748735" cy="2338812"/>
              <a:chOff x="1143000" y="596900"/>
              <a:chExt cx="6858000" cy="5664200"/>
            </a:xfrm>
          </p:grpSpPr>
          <p:pic>
            <p:nvPicPr>
              <p:cNvPr id="22" name="Picture 21" descr="A graph of different colored circles&#10;&#10;AI-generated content may be incorrect.">
                <a:extLst>
                  <a:ext uri="{FF2B5EF4-FFF2-40B4-BE49-F238E27FC236}">
                    <a16:creationId xmlns:a16="http://schemas.microsoft.com/office/drawing/2014/main" id="{4CBD2BFB-0C29-809E-FFFB-A8B7780DF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43000" y="596900"/>
                <a:ext cx="6858000" cy="5664200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A33372-78AE-6F43-0738-FFC5CF44084C}"/>
                  </a:ext>
                </a:extLst>
              </p:cNvPr>
              <p:cNvSpPr/>
              <p:nvPr/>
            </p:nvSpPr>
            <p:spPr>
              <a:xfrm>
                <a:off x="5257800" y="1226127"/>
                <a:ext cx="1163782" cy="2514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42771BA-CBE5-A71E-0272-5ABE645FA8EA}"/>
                  </a:ext>
                </a:extLst>
              </p:cNvPr>
              <p:cNvSpPr/>
              <p:nvPr/>
            </p:nvSpPr>
            <p:spPr>
              <a:xfrm>
                <a:off x="2022765" y="2885209"/>
                <a:ext cx="1163782" cy="2514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2" name="Picture 31" descr="A graph of a red line&#10;&#10;AI-generated content may be incorrect.">
            <a:extLst>
              <a:ext uri="{FF2B5EF4-FFF2-40B4-BE49-F238E27FC236}">
                <a16:creationId xmlns:a16="http://schemas.microsoft.com/office/drawing/2014/main" id="{48AC39F1-00E6-58BF-2606-E62A4B30E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9663" y="2436472"/>
            <a:ext cx="2578286" cy="17759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993E9D-9E58-5C33-FA1A-D89F9695C05D}"/>
              </a:ext>
            </a:extLst>
          </p:cNvPr>
          <p:cNvSpPr txBox="1"/>
          <p:nvPr/>
        </p:nvSpPr>
        <p:spPr>
          <a:xfrm>
            <a:off x="2554940" y="2277637"/>
            <a:ext cx="17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AF2EDA-EEBD-CD50-34C0-BEC51760FD5F}"/>
              </a:ext>
            </a:extLst>
          </p:cNvPr>
          <p:cNvSpPr txBox="1"/>
          <p:nvPr/>
        </p:nvSpPr>
        <p:spPr>
          <a:xfrm>
            <a:off x="2563904" y="1461845"/>
            <a:ext cx="17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65055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A23CC1-5C53-535F-5CB3-2C424CF46D5B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4FA9-C2FF-AE7B-1955-5C64AD14F7F8}"/>
              </a:ext>
            </a:extLst>
          </p:cNvPr>
          <p:cNvSpPr txBox="1"/>
          <p:nvPr/>
        </p:nvSpPr>
        <p:spPr>
          <a:xfrm>
            <a:off x="353052" y="172658"/>
            <a:ext cx="8352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3 Hole Mask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6C2F99-2DBD-393D-4B4D-98E7AD2D2B1D}"/>
              </a:ext>
            </a:extLst>
          </p:cNvPr>
          <p:cNvSpPr txBox="1"/>
          <p:nvPr/>
        </p:nvSpPr>
        <p:spPr>
          <a:xfrm>
            <a:off x="409691" y="1169864"/>
            <a:ext cx="2780935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 =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</a:t>
            </a:r>
            <a:r>
              <a:rPr lang="es-ES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I</a:t>
            </a:r>
            <a:r>
              <a:rPr lang="es-ES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I</a:t>
            </a:r>
            <a:r>
              <a:rPr lang="es-ES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eaLnBrk="0" hangingPunct="0">
              <a:spcBef>
                <a:spcPct val="20000"/>
              </a:spcBef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es-ES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01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I</a:t>
            </a:r>
            <a:r>
              <a:rPr lang="es-ES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01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/ (I</a:t>
            </a:r>
            <a:r>
              <a:rPr lang="es-ES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I</a:t>
            </a:r>
            <a:r>
              <a:rPr lang="es-ES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  <a:p>
            <a:pPr eaLnBrk="0" hangingPunct="0">
              <a:spcBef>
                <a:spcPct val="20000"/>
              </a:spcBef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es-ES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12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I</a:t>
            </a:r>
            <a:r>
              <a:rPr lang="es-ES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12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/ (I</a:t>
            </a:r>
            <a:r>
              <a:rPr lang="es-ES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I</a:t>
            </a:r>
            <a:r>
              <a:rPr lang="es-ES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  <a:p>
            <a:pPr eaLnBrk="0" hangingPunct="0">
              <a:spcBef>
                <a:spcPct val="20000"/>
              </a:spcBef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es-ES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20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I</a:t>
            </a:r>
            <a:r>
              <a:rPr lang="es-ES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20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/ (I</a:t>
            </a:r>
            <a:r>
              <a:rPr lang="es-ES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I</a:t>
            </a:r>
            <a:r>
              <a:rPr lang="es-ES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3B1422E-6BBC-5F64-2775-6A9A128FC40C}"/>
              </a:ext>
            </a:extLst>
          </p:cNvPr>
          <p:cNvGrpSpPr/>
          <p:nvPr/>
        </p:nvGrpSpPr>
        <p:grpSpPr>
          <a:xfrm>
            <a:off x="3308897" y="905748"/>
            <a:ext cx="5715793" cy="4955828"/>
            <a:chOff x="3340070" y="926530"/>
            <a:chExt cx="5715793" cy="495582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B4411FF-F8E9-D057-C326-E84503DB3175}"/>
                </a:ext>
              </a:extLst>
            </p:cNvPr>
            <p:cNvGrpSpPr/>
            <p:nvPr/>
          </p:nvGrpSpPr>
          <p:grpSpPr>
            <a:xfrm>
              <a:off x="3594098" y="926530"/>
              <a:ext cx="5461765" cy="4867431"/>
              <a:chOff x="1930551" y="1529015"/>
              <a:chExt cx="5461765" cy="486743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A1D1642-131F-48C3-C771-EAD19722A064}"/>
                  </a:ext>
                </a:extLst>
              </p:cNvPr>
              <p:cNvGrpSpPr/>
              <p:nvPr/>
            </p:nvGrpSpPr>
            <p:grpSpPr>
              <a:xfrm>
                <a:off x="2205971" y="1566707"/>
                <a:ext cx="2211791" cy="2141440"/>
                <a:chOff x="794806" y="155283"/>
                <a:chExt cx="2978408" cy="2869987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DB732C93-C14D-E523-50F7-4FCC49D5E2AE}"/>
                    </a:ext>
                  </a:extLst>
                </p:cNvPr>
                <p:cNvGrpSpPr/>
                <p:nvPr/>
              </p:nvGrpSpPr>
              <p:grpSpPr>
                <a:xfrm>
                  <a:off x="794806" y="155283"/>
                  <a:ext cx="2978408" cy="2869987"/>
                  <a:chOff x="794806" y="155283"/>
                  <a:chExt cx="2978408" cy="2869987"/>
                </a:xfrm>
              </p:grpSpPr>
              <p:pic>
                <p:nvPicPr>
                  <p:cNvPr id="26" name="Picture 25" descr="A diagram of a square with circles and numbers&#10;&#10;Description automatically generated">
                    <a:extLst>
                      <a:ext uri="{FF2B5EF4-FFF2-40B4-BE49-F238E27FC236}">
                        <a16:creationId xmlns:a16="http://schemas.microsoft.com/office/drawing/2014/main" id="{921E7AF1-856F-D9B7-BCBF-27F406262D9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794806" y="155283"/>
                    <a:ext cx="2978408" cy="2869987"/>
                  </a:xfrm>
                  <a:prstGeom prst="rect">
                    <a:avLst/>
                  </a:prstGeom>
                </p:spPr>
              </p:pic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52750798-3C59-8BFC-E0C5-991295D53C71}"/>
                      </a:ext>
                    </a:extLst>
                  </p:cNvPr>
                  <p:cNvSpPr/>
                  <p:nvPr/>
                </p:nvSpPr>
                <p:spPr>
                  <a:xfrm>
                    <a:off x="1208689" y="809297"/>
                    <a:ext cx="1170829" cy="8762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F9BBE32-491E-CF3D-CA2D-29C467695495}"/>
                    </a:ext>
                  </a:extLst>
                </p:cNvPr>
                <p:cNvSpPr/>
                <p:nvPr/>
              </p:nvSpPr>
              <p:spPr>
                <a:xfrm>
                  <a:off x="1361090" y="961697"/>
                  <a:ext cx="322238" cy="9952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2175793-FC42-A45F-58DC-61052B39353C}"/>
                    </a:ext>
                  </a:extLst>
                </p:cNvPr>
                <p:cNvSpPr/>
                <p:nvPr/>
              </p:nvSpPr>
              <p:spPr>
                <a:xfrm>
                  <a:off x="2099337" y="620650"/>
                  <a:ext cx="45461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5" name="Picture 4" descr="A diagram of a graph&#10;&#10;Description automatically generated with medium confidence">
                <a:extLst>
                  <a:ext uri="{FF2B5EF4-FFF2-40B4-BE49-F238E27FC236}">
                    <a16:creationId xmlns:a16="http://schemas.microsoft.com/office/drawing/2014/main" id="{8B4B9319-029D-938F-8C05-9206161F0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95728" y="3676679"/>
                <a:ext cx="2996588" cy="2719767"/>
              </a:xfrm>
              <a:prstGeom prst="rect">
                <a:avLst/>
              </a:prstGeom>
            </p:spPr>
          </p:pic>
          <p:pic>
            <p:nvPicPr>
              <p:cNvPr id="8" name="Picture 7" descr="A diagram of a number of dots&#10;&#10;Description automatically generated">
                <a:extLst>
                  <a:ext uri="{FF2B5EF4-FFF2-40B4-BE49-F238E27FC236}">
                    <a16:creationId xmlns:a16="http://schemas.microsoft.com/office/drawing/2014/main" id="{A7F93B18-4283-BA47-0EBA-4E3A44085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30551" y="3676679"/>
                <a:ext cx="2730500" cy="2616200"/>
              </a:xfrm>
              <a:prstGeom prst="rect">
                <a:avLst/>
              </a:prstGeom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DFDD1EB-C805-76DD-B146-1805D9FB0CB3}"/>
                  </a:ext>
                </a:extLst>
              </p:cNvPr>
              <p:cNvGrpSpPr/>
              <p:nvPr/>
            </p:nvGrpSpPr>
            <p:grpSpPr>
              <a:xfrm>
                <a:off x="4890369" y="3990150"/>
                <a:ext cx="1821945" cy="1828389"/>
                <a:chOff x="4890369" y="3990150"/>
                <a:chExt cx="1821945" cy="1828389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37E5891-C741-64C1-2B03-D88DF34C3444}"/>
                    </a:ext>
                  </a:extLst>
                </p:cNvPr>
                <p:cNvSpPr/>
                <p:nvPr/>
              </p:nvSpPr>
              <p:spPr>
                <a:xfrm>
                  <a:off x="5982157" y="5098310"/>
                  <a:ext cx="730157" cy="7175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8852F92-798E-A085-0CC2-0EC9634A32D2}"/>
                    </a:ext>
                  </a:extLst>
                </p:cNvPr>
                <p:cNvSpPr/>
                <p:nvPr/>
              </p:nvSpPr>
              <p:spPr>
                <a:xfrm>
                  <a:off x="4890369" y="3990150"/>
                  <a:ext cx="730157" cy="7175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9DE16F55-D039-40E2-10C4-6DE2CEC6282D}"/>
                    </a:ext>
                  </a:extLst>
                </p:cNvPr>
                <p:cNvSpPr/>
                <p:nvPr/>
              </p:nvSpPr>
              <p:spPr>
                <a:xfrm>
                  <a:off x="5925233" y="4078286"/>
                  <a:ext cx="365397" cy="7175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BF1F5697-A214-D23B-9CE5-2F31BF705435}"/>
                    </a:ext>
                  </a:extLst>
                </p:cNvPr>
                <p:cNvSpPr/>
                <p:nvPr/>
              </p:nvSpPr>
              <p:spPr>
                <a:xfrm>
                  <a:off x="5264224" y="4827029"/>
                  <a:ext cx="365397" cy="9804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AE07CE90-5537-20AA-3652-2851AE5B7668}"/>
                    </a:ext>
                  </a:extLst>
                </p:cNvPr>
                <p:cNvSpPr/>
                <p:nvPr/>
              </p:nvSpPr>
              <p:spPr>
                <a:xfrm>
                  <a:off x="6077633" y="5101018"/>
                  <a:ext cx="365397" cy="7175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079B7C39-DB8C-D2FC-C7DC-5A40CBF272BE}"/>
                    </a:ext>
                  </a:extLst>
                </p:cNvPr>
                <p:cNvSpPr/>
                <p:nvPr/>
              </p:nvSpPr>
              <p:spPr>
                <a:xfrm>
                  <a:off x="4953915" y="5104741"/>
                  <a:ext cx="310309" cy="2739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7AB78855-C29B-173C-62A3-1925CF8F5C79}"/>
                    </a:ext>
                  </a:extLst>
                </p:cNvPr>
                <p:cNvSpPr/>
                <p:nvPr/>
              </p:nvSpPr>
              <p:spPr>
                <a:xfrm>
                  <a:off x="5624108" y="5202057"/>
                  <a:ext cx="310309" cy="2739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0BC7EE38-BF3F-B7E9-9BF4-A9F351766D5A}"/>
                    </a:ext>
                  </a:extLst>
                </p:cNvPr>
                <p:cNvSpPr/>
                <p:nvPr/>
              </p:nvSpPr>
              <p:spPr>
                <a:xfrm>
                  <a:off x="5978482" y="4807283"/>
                  <a:ext cx="310309" cy="2739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306A8C9B-7D25-9B2C-7F26-403D8C43875F}"/>
                    </a:ext>
                  </a:extLst>
                </p:cNvPr>
                <p:cNvSpPr/>
                <p:nvPr/>
              </p:nvSpPr>
              <p:spPr>
                <a:xfrm>
                  <a:off x="5625944" y="4421696"/>
                  <a:ext cx="310309" cy="2739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5CEA1DE-0E7C-959B-0EDD-AA9EBE521A8C}"/>
                    </a:ext>
                  </a:extLst>
                </p:cNvPr>
                <p:cNvSpPr/>
                <p:nvPr/>
              </p:nvSpPr>
              <p:spPr>
                <a:xfrm>
                  <a:off x="6297973" y="4520847"/>
                  <a:ext cx="310309" cy="2739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9" name="Picture 28" descr="A graph showing a light in the center&#10;&#10;Description automatically generated with medium confidence">
                <a:extLst>
                  <a:ext uri="{FF2B5EF4-FFF2-40B4-BE49-F238E27FC236}">
                    <a16:creationId xmlns:a16="http://schemas.microsoft.com/office/drawing/2014/main" id="{2FA10DC3-E34D-03DF-D9A6-9CC7849E7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37864" y="1529015"/>
                <a:ext cx="2872687" cy="2275674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0B69AAC-6EA3-BCB7-A104-66FEA25723EE}"/>
                  </a:ext>
                </a:extLst>
              </p:cNvPr>
              <p:cNvSpPr/>
              <p:nvPr/>
            </p:nvSpPr>
            <p:spPr>
              <a:xfrm>
                <a:off x="4811413" y="1685787"/>
                <a:ext cx="597140" cy="253425"/>
              </a:xfrm>
              <a:prstGeom prst="rect">
                <a:avLst/>
              </a:prstGeom>
              <a:solidFill>
                <a:srgbClr val="5F231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233742A-208A-F14D-C87F-7AC672F39B00}"/>
                </a:ext>
              </a:extLst>
            </p:cNvPr>
            <p:cNvSpPr txBox="1"/>
            <p:nvPr/>
          </p:nvSpPr>
          <p:spPr>
            <a:xfrm>
              <a:off x="4704202" y="4349012"/>
              <a:ext cx="6059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Auto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0E82D22-0BBA-9AD6-62E4-A5B8E3889EAE}"/>
                </a:ext>
              </a:extLst>
            </p:cNvPr>
            <p:cNvSpPr txBox="1"/>
            <p:nvPr/>
          </p:nvSpPr>
          <p:spPr>
            <a:xfrm>
              <a:off x="3340070" y="3744501"/>
              <a:ext cx="6579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i="1" dirty="0">
                  <a:latin typeface="Gill Sans MT" pitchFamily="34" charset="0"/>
                  <a:cs typeface="Gill Sans" pitchFamily="17" charset="0"/>
                </a:rPr>
                <a:t>v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28B55FD-2AE0-F795-BA7D-A61161BC518F}"/>
                </a:ext>
              </a:extLst>
            </p:cNvPr>
            <p:cNvSpPr txBox="1"/>
            <p:nvPr/>
          </p:nvSpPr>
          <p:spPr>
            <a:xfrm>
              <a:off x="4795093" y="5420693"/>
              <a:ext cx="6579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i="1" dirty="0">
                  <a:latin typeface="Gill Sans MT" pitchFamily="34" charset="0"/>
                  <a:cs typeface="Gill Sans" pitchFamily="17" charset="0"/>
                </a:rPr>
                <a:t>u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9912355-E278-F160-AFE3-A61CC35FCFCD}"/>
              </a:ext>
            </a:extLst>
          </p:cNvPr>
          <p:cNvSpPr txBox="1"/>
          <p:nvPr/>
        </p:nvSpPr>
        <p:spPr>
          <a:xfrm>
            <a:off x="319451" y="3395099"/>
            <a:ext cx="27596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Challenge: to derive V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need to know I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separately</a:t>
            </a:r>
          </a:p>
        </p:txBody>
      </p:sp>
    </p:spTree>
    <p:extLst>
      <p:ext uri="{BB962C8B-B14F-4D97-AF65-F5344CB8AC3E}">
        <p14:creationId xmlns:p14="http://schemas.microsoft.com/office/powerpoint/2010/main" val="1887349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AE0DFE-CCA1-200B-A8FD-2196D8843A58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F15248-AE24-9B4B-44CC-B1BA45744492}"/>
              </a:ext>
            </a:extLst>
          </p:cNvPr>
          <p:cNvGrpSpPr/>
          <p:nvPr/>
        </p:nvGrpSpPr>
        <p:grpSpPr>
          <a:xfrm>
            <a:off x="598079" y="1794189"/>
            <a:ext cx="8610704" cy="3948451"/>
            <a:chOff x="812570" y="2193246"/>
            <a:chExt cx="8610704" cy="3948451"/>
          </a:xfrm>
        </p:grpSpPr>
        <p:pic>
          <p:nvPicPr>
            <p:cNvPr id="5" name="Picture 4" descr="A close-up of a grid&#10;&#10;Description automatically generated">
              <a:extLst>
                <a:ext uri="{FF2B5EF4-FFF2-40B4-BE49-F238E27FC236}">
                  <a16:creationId xmlns:a16="http://schemas.microsoft.com/office/drawing/2014/main" id="{133CDDEA-D1B3-D176-C2B1-E8B1465C5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2570" y="2233796"/>
              <a:ext cx="3907901" cy="390790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2A6EB0-65FD-9A83-2BF6-CAE6C6570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6161" y="2233795"/>
              <a:ext cx="3907901" cy="39079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DFB3B6-72CA-1F98-1FDC-337269E040EC}"/>
                </a:ext>
              </a:extLst>
            </p:cNvPr>
            <p:cNvSpPr txBox="1"/>
            <p:nvPr/>
          </p:nvSpPr>
          <p:spPr>
            <a:xfrm>
              <a:off x="7263359" y="2193246"/>
              <a:ext cx="2159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5 Hole Mask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CEBCED-57B7-264C-F4B8-00EF9619DCD9}"/>
                </a:ext>
              </a:extLst>
            </p:cNvPr>
            <p:cNvSpPr txBox="1"/>
            <p:nvPr/>
          </p:nvSpPr>
          <p:spPr>
            <a:xfrm>
              <a:off x="3157882" y="2199928"/>
              <a:ext cx="2159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3 Hole Mask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C4EACAB-419A-F9BC-1F6D-F4594A06BEFF}"/>
              </a:ext>
            </a:extLst>
          </p:cNvPr>
          <p:cNvSpPr txBox="1"/>
          <p:nvPr/>
        </p:nvSpPr>
        <p:spPr>
          <a:xfrm>
            <a:off x="2051191" y="150607"/>
            <a:ext cx="570993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Phase fluctuations: Decoherence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Closure Phase in Image Domain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Shape-Orientation-Size conservation</a:t>
            </a:r>
          </a:p>
        </p:txBody>
      </p:sp>
    </p:spTree>
    <p:extLst>
      <p:ext uri="{BB962C8B-B14F-4D97-AF65-F5344CB8AC3E}">
        <p14:creationId xmlns:p14="http://schemas.microsoft.com/office/powerpoint/2010/main" val="472804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0A331D-DF71-EBD3-9313-B6A627CE53A9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EE6443-E1C7-713A-D694-6CFEF32CA33F}"/>
              </a:ext>
            </a:extLst>
          </p:cNvPr>
          <p:cNvSpPr txBox="1"/>
          <p:nvPr/>
        </p:nvSpPr>
        <p:spPr>
          <a:xfrm>
            <a:off x="283439" y="70467"/>
            <a:ext cx="895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Self-Calibration</a:t>
            </a:r>
            <a:r>
              <a:rPr lang="en-US" sz="2800" dirty="0">
                <a:latin typeface="Gill Sans MT" pitchFamily="34" charset="0"/>
                <a:cs typeface="Gill Sans" pitchFamily="17" charset="0"/>
              </a:rPr>
              <a:t>: </a:t>
            </a:r>
            <a:r>
              <a:rPr lang="en-US" dirty="0">
                <a:effectLst/>
                <a:latin typeface="TeXGyreTermesX"/>
              </a:rPr>
              <a:t>Joint </a:t>
            </a:r>
            <a:r>
              <a:rPr lang="en-US" dirty="0">
                <a:latin typeface="TeXGyreTermesX"/>
              </a:rPr>
              <a:t>fit</a:t>
            </a:r>
            <a:r>
              <a:rPr lang="en-US" dirty="0">
                <a:effectLst/>
                <a:latin typeface="TeXGyreTermesX"/>
              </a:rPr>
              <a:t> complex voltage gains </a:t>
            </a:r>
            <a:r>
              <a:rPr lang="en-US" dirty="0">
                <a:latin typeface="TeXGyreTermesX"/>
              </a:rPr>
              <a:t>and</a:t>
            </a:r>
            <a:r>
              <a:rPr lang="en-US" dirty="0">
                <a:effectLst/>
                <a:latin typeface="TeXGyreTermesX"/>
              </a:rPr>
              <a:t> source structure </a:t>
            </a:r>
            <a:endParaRPr lang="en-US" sz="2000" dirty="0">
              <a:effectLst/>
              <a:latin typeface="TeXGyreTermesX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A94E252-18B5-05F0-745F-E6E3F2709832}"/>
              </a:ext>
            </a:extLst>
          </p:cNvPr>
          <p:cNvGrpSpPr/>
          <p:nvPr/>
        </p:nvGrpSpPr>
        <p:grpSpPr>
          <a:xfrm>
            <a:off x="4687240" y="1095430"/>
            <a:ext cx="4429166" cy="3154278"/>
            <a:chOff x="5317114" y="-457200"/>
            <a:chExt cx="3708081" cy="3494557"/>
          </a:xfrm>
        </p:grpSpPr>
        <p:pic>
          <p:nvPicPr>
            <p:cNvPr id="11" name="Picture 10" descr="A diagram of a cell membrane&#10;&#10;AI-generated content may be incorrect.">
              <a:extLst>
                <a:ext uri="{FF2B5EF4-FFF2-40B4-BE49-F238E27FC236}">
                  <a16:creationId xmlns:a16="http://schemas.microsoft.com/office/drawing/2014/main" id="{5B37CEF0-C952-EAB0-2B72-F522A0B9B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7114" y="-457200"/>
              <a:ext cx="3708081" cy="349455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708AD2-3279-B099-2211-AEEE75A579A3}"/>
                </a:ext>
              </a:extLst>
            </p:cNvPr>
            <p:cNvSpPr txBox="1"/>
            <p:nvPr/>
          </p:nvSpPr>
          <p:spPr>
            <a:xfrm>
              <a:off x="6552944" y="2352743"/>
              <a:ext cx="1410676" cy="375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𝛅L = 𝛌 x 𝛉</a:t>
              </a:r>
              <a:r>
                <a:rPr lang="en-US" sz="1600" baseline="-25000" dirty="0" err="1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i</a:t>
              </a:r>
              <a:r>
                <a:rPr lang="en-US" sz="16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/360</a:t>
              </a:r>
              <a:r>
                <a:rPr lang="en-US" sz="1600" baseline="300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o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630D046-0B97-1AEF-7CD0-8814400EAA29}"/>
                </a:ext>
              </a:extLst>
            </p:cNvPr>
            <p:cNvCxnSpPr>
              <a:cxnSpLocks/>
            </p:cNvCxnSpPr>
            <p:nvPr/>
          </p:nvCxnSpPr>
          <p:spPr>
            <a:xfrm>
              <a:off x="6784848" y="2011680"/>
              <a:ext cx="0" cy="24688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CFBE10F-2408-23D9-2D8F-405574BA6542}"/>
                </a:ext>
              </a:extLst>
            </p:cNvPr>
            <p:cNvCxnSpPr/>
            <p:nvPr/>
          </p:nvCxnSpPr>
          <p:spPr>
            <a:xfrm>
              <a:off x="6072618" y="2032552"/>
              <a:ext cx="71223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C5DC74C-5399-8162-66B6-93F9F133CB7C}"/>
              </a:ext>
            </a:extLst>
          </p:cNvPr>
          <p:cNvGrpSpPr/>
          <p:nvPr/>
        </p:nvGrpSpPr>
        <p:grpSpPr>
          <a:xfrm>
            <a:off x="2077696" y="629870"/>
            <a:ext cx="5443654" cy="545656"/>
            <a:chOff x="63263" y="616552"/>
            <a:chExt cx="5443654" cy="54565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10DAB6D-E61A-8D40-D05B-7E9670830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63" y="616552"/>
              <a:ext cx="4896349" cy="54565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AC47DAA-46B5-00E9-8291-5D6AD1567977}"/>
                </a:ext>
              </a:extLst>
            </p:cNvPr>
            <p:cNvSpPr txBox="1"/>
            <p:nvPr/>
          </p:nvSpPr>
          <p:spPr>
            <a:xfrm>
              <a:off x="4865951" y="715829"/>
              <a:ext cx="640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DC83D01-248E-1592-7C00-BFF39241B050}"/>
              </a:ext>
            </a:extLst>
          </p:cNvPr>
          <p:cNvSpPr txBox="1"/>
          <p:nvPr/>
        </p:nvSpPr>
        <p:spPr>
          <a:xfrm>
            <a:off x="17928" y="1203460"/>
            <a:ext cx="4507941" cy="27853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TeXGyreTermesX"/>
              </a:rPr>
              <a:t>Start</a:t>
            </a:r>
            <a:r>
              <a:rPr lang="en-US" sz="1600" dirty="0">
                <a:latin typeface="TeXGyreTermesX"/>
              </a:rPr>
              <a:t> with </a:t>
            </a:r>
            <a:r>
              <a:rPr lang="en-US" sz="1600" dirty="0">
                <a:effectLst/>
                <a:latin typeface="TeXGyreTermesX"/>
              </a:rPr>
              <a:t>measurements, </a:t>
            </a:r>
            <a:r>
              <a:rPr lang="en-US" sz="1600" dirty="0">
                <a:effectLst/>
                <a:latin typeface="NewTXMI"/>
              </a:rPr>
              <a:t>𝑉</a:t>
            </a:r>
            <a:r>
              <a:rPr lang="en-US" sz="1600" baseline="30000" dirty="0" err="1">
                <a:latin typeface="txsys"/>
              </a:rPr>
              <a:t>m</a:t>
            </a:r>
            <a:r>
              <a:rPr lang="en-US" sz="1600" baseline="-25000" dirty="0" err="1">
                <a:latin typeface="txsys"/>
              </a:rPr>
              <a:t>i,j</a:t>
            </a:r>
            <a:r>
              <a:rPr lang="en-US" sz="1600" baseline="-25000" dirty="0">
                <a:latin typeface="TeXGyreTermesX"/>
              </a:rPr>
              <a:t> </a:t>
            </a:r>
            <a:r>
              <a:rPr lang="en-US" sz="1600" dirty="0">
                <a:effectLst/>
                <a:latin typeface="TeXGyreTermesX"/>
              </a:rPr>
              <a:t>and simple source model, </a:t>
            </a:r>
            <a:r>
              <a:rPr lang="en-US" sz="1600" dirty="0">
                <a:effectLst/>
                <a:latin typeface="NewTXMI"/>
              </a:rPr>
              <a:t>𝑉</a:t>
            </a:r>
            <a:r>
              <a:rPr lang="en-US" sz="1600" baseline="30000" dirty="0" err="1">
                <a:effectLst/>
                <a:latin typeface="NewTXMI"/>
              </a:rPr>
              <a:t>s</a:t>
            </a:r>
            <a:r>
              <a:rPr lang="en-US" sz="1600" baseline="-25000" dirty="0" err="1">
                <a:effectLst/>
                <a:latin typeface="NewTXMI"/>
              </a:rPr>
              <a:t>i,j</a:t>
            </a:r>
            <a:r>
              <a:rPr lang="en-US" sz="1600" dirty="0">
                <a:effectLst/>
                <a:latin typeface="TeXGyreTermesX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eXGyreTermesX"/>
              </a:rPr>
              <a:t>I</a:t>
            </a:r>
            <a:r>
              <a:rPr lang="en-US" sz="1600" dirty="0">
                <a:effectLst/>
                <a:latin typeface="TeXGyreTermesX"/>
              </a:rPr>
              <a:t>nvert equation (1) to derive complex element-based voltage gains, </a:t>
            </a:r>
            <a:r>
              <a:rPr lang="en-US" sz="1600" dirty="0">
                <a:effectLst/>
                <a:latin typeface="NewTXMI"/>
              </a:rPr>
              <a:t>𝐺</a:t>
            </a:r>
            <a:r>
              <a:rPr lang="en-US" sz="1600" baseline="-25000" dirty="0" err="1">
                <a:latin typeface="NewTXMI"/>
              </a:rPr>
              <a:t>i</a:t>
            </a:r>
            <a:endParaRPr lang="en-US" sz="1600" dirty="0">
              <a:effectLst/>
              <a:latin typeface="TeXGyreTermesX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TeXGyreTermesX"/>
              </a:rPr>
              <a:t>Derive new source model from the gain-corrected </a:t>
            </a:r>
            <a:r>
              <a:rPr lang="en-US" sz="1600" dirty="0">
                <a:effectLst/>
                <a:latin typeface="NewTXMI"/>
              </a:rPr>
              <a:t>𝑉</a:t>
            </a:r>
            <a:r>
              <a:rPr lang="en-US" sz="1600" baseline="30000" dirty="0" err="1">
                <a:latin typeface="txsys"/>
              </a:rPr>
              <a:t>m</a:t>
            </a:r>
            <a:r>
              <a:rPr lang="en-US" sz="1600" baseline="-25000" dirty="0" err="1">
                <a:latin typeface="txsys"/>
              </a:rPr>
              <a:t>i,j</a:t>
            </a:r>
            <a:r>
              <a:rPr lang="en-US" sz="1600" dirty="0">
                <a:effectLst/>
                <a:latin typeface="TeXGyreTermesX"/>
              </a:rPr>
              <a:t> through model fitting or imaging and deconvolution</a:t>
            </a:r>
            <a:endParaRPr lang="en-US" sz="1600" dirty="0">
              <a:latin typeface="TeXGyreTermesX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TeXGyreTermesX"/>
              </a:rPr>
              <a:t>Iterate</a:t>
            </a:r>
            <a:r>
              <a:rPr lang="en-US" sz="1600" dirty="0">
                <a:latin typeface="TeXGyreTermesX"/>
              </a:rPr>
              <a:t> to </a:t>
            </a:r>
            <a:r>
              <a:rPr lang="en-US" sz="1600" dirty="0">
                <a:effectLst/>
                <a:latin typeface="TeXGyreTermesX"/>
              </a:rPr>
              <a:t>convergence: more measurements than free parameters (</a:t>
            </a:r>
            <a:r>
              <a:rPr lang="en-US" sz="1600" dirty="0">
                <a:effectLst/>
                <a:latin typeface="txsys"/>
              </a:rPr>
              <a:t>[</a:t>
            </a:r>
            <a:r>
              <a:rPr lang="en-US" sz="1600" dirty="0">
                <a:effectLst/>
                <a:latin typeface="NewTXMI"/>
              </a:rPr>
              <a:t>𝑁</a:t>
            </a:r>
            <a:r>
              <a:rPr lang="en-US" sz="1600" dirty="0">
                <a:effectLst/>
                <a:latin typeface="txsys"/>
              </a:rPr>
              <a:t>(</a:t>
            </a:r>
            <a:r>
              <a:rPr lang="en-US" sz="1600" dirty="0">
                <a:effectLst/>
                <a:latin typeface="NewTXMI"/>
              </a:rPr>
              <a:t>𝑁 </a:t>
            </a:r>
            <a:r>
              <a:rPr lang="en-US" sz="1600" dirty="0">
                <a:effectLst/>
                <a:latin typeface="txsys"/>
              </a:rPr>
              <a:t>− </a:t>
            </a:r>
            <a:r>
              <a:rPr lang="en-US" sz="1600" dirty="0">
                <a:effectLst/>
                <a:latin typeface="TeXGyreTermesX"/>
              </a:rPr>
              <a:t>1</a:t>
            </a:r>
            <a:r>
              <a:rPr lang="en-US" sz="1600" dirty="0">
                <a:effectLst/>
                <a:latin typeface="txsys"/>
              </a:rPr>
              <a:t>)]/</a:t>
            </a:r>
            <a:r>
              <a:rPr lang="en-US" sz="1600" dirty="0">
                <a:effectLst/>
                <a:latin typeface="TeXGyreTermesX"/>
              </a:rPr>
              <a:t>2 cross correlations vs. N gains plus </a:t>
            </a:r>
            <a:r>
              <a:rPr lang="en-US" sz="1600" dirty="0">
                <a:latin typeface="TeXGyreTermesX"/>
              </a:rPr>
              <a:t>source</a:t>
            </a:r>
            <a:r>
              <a:rPr lang="en-US" sz="1600" dirty="0">
                <a:effectLst/>
                <a:latin typeface="TeXGyreTermesX"/>
              </a:rPr>
              <a:t> parameters)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7DA9FA-EB19-61EC-5D23-A5B604F17EBA}"/>
              </a:ext>
            </a:extLst>
          </p:cNvPr>
          <p:cNvGrpSpPr/>
          <p:nvPr/>
        </p:nvGrpSpPr>
        <p:grpSpPr>
          <a:xfrm>
            <a:off x="22205" y="4246083"/>
            <a:ext cx="5871223" cy="1877912"/>
            <a:chOff x="2088954" y="3211015"/>
            <a:chExt cx="6380728" cy="1943998"/>
          </a:xfrm>
        </p:grpSpPr>
        <p:pic>
          <p:nvPicPr>
            <p:cNvPr id="5" name="Picture 4" descr="A graph of a graph with a circular pattern&#10;&#10;AI-generated content may be incorrect.">
              <a:extLst>
                <a:ext uri="{FF2B5EF4-FFF2-40B4-BE49-F238E27FC236}">
                  <a16:creationId xmlns:a16="http://schemas.microsoft.com/office/drawing/2014/main" id="{1A839CE3-FCB6-23BD-6695-44455D649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1354" y="3211015"/>
              <a:ext cx="2228328" cy="1885940"/>
            </a:xfrm>
            <a:prstGeom prst="rect">
              <a:avLst/>
            </a:prstGeom>
          </p:spPr>
        </p:pic>
        <p:pic>
          <p:nvPicPr>
            <p:cNvPr id="7" name="Picture 6" descr="A black and white map of contours&#10;&#10;AI-generated content may be incorrect.">
              <a:extLst>
                <a:ext uri="{FF2B5EF4-FFF2-40B4-BE49-F238E27FC236}">
                  <a16:creationId xmlns:a16="http://schemas.microsoft.com/office/drawing/2014/main" id="{4966CED2-8691-2786-B46E-EEA996A43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02209" y="3269073"/>
              <a:ext cx="2331392" cy="188594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279E007-B70C-E03E-B851-23A201AC35C9}"/>
                </a:ext>
              </a:extLst>
            </p:cNvPr>
            <p:cNvGrpSpPr/>
            <p:nvPr/>
          </p:nvGrpSpPr>
          <p:grpSpPr>
            <a:xfrm>
              <a:off x="2088954" y="3264010"/>
              <a:ext cx="2739531" cy="1842276"/>
              <a:chOff x="1707564" y="3258635"/>
              <a:chExt cx="2739531" cy="1842276"/>
            </a:xfrm>
          </p:grpSpPr>
          <p:pic>
            <p:nvPicPr>
              <p:cNvPr id="9" name="Picture 8" descr="A graph of a number of numbers&#10;&#10;AI-generated content may be incorrect.">
                <a:extLst>
                  <a:ext uri="{FF2B5EF4-FFF2-40B4-BE49-F238E27FC236}">
                    <a16:creationId xmlns:a16="http://schemas.microsoft.com/office/drawing/2014/main" id="{68DF1057-E941-0B47-A9D6-5931164E3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07564" y="3258635"/>
                <a:ext cx="2739531" cy="184227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5E5141-F5E9-23D0-2EF7-BCCBFA812456}"/>
                  </a:ext>
                </a:extLst>
              </p:cNvPr>
              <p:cNvSpPr txBox="1"/>
              <p:nvPr/>
            </p:nvSpPr>
            <p:spPr>
              <a:xfrm>
                <a:off x="2076400" y="3446193"/>
                <a:ext cx="124570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050" dirty="0">
                    <a:latin typeface="Gill Sans MT" pitchFamily="34" charset="0"/>
                    <a:cs typeface="Gill Sans" pitchFamily="17" charset="0"/>
                  </a:rPr>
                  <a:t>VLA 8 GHz</a:t>
                </a: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7FCAEC7-74AF-5789-B1E2-46D320AC0C0C}"/>
              </a:ext>
            </a:extLst>
          </p:cNvPr>
          <p:cNvSpPr txBox="1"/>
          <p:nvPr/>
        </p:nvSpPr>
        <p:spPr>
          <a:xfrm>
            <a:off x="5808817" y="4408603"/>
            <a:ext cx="324164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Gain amp,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aperture plane illumination 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Gain phases,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𝛉</a:t>
            </a:r>
            <a:r>
              <a:rPr lang="en-US" sz="16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∝ photon path-length delay through system = </a:t>
            </a:r>
            <a:r>
              <a:rPr lang="en-US" sz="16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𝛅L</a:t>
            </a:r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wavefront sensing!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767406-B8D3-C564-EEE7-CB69BB08CBE1}"/>
              </a:ext>
            </a:extLst>
          </p:cNvPr>
          <p:cNvSpPr txBox="1"/>
          <p:nvPr/>
        </p:nvSpPr>
        <p:spPr>
          <a:xfrm>
            <a:off x="429108" y="4511747"/>
            <a:ext cx="526316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effectLst/>
                <a:latin typeface="AdvOT1ef757c0"/>
              </a:rPr>
              <a:t>Self-</a:t>
            </a:r>
            <a:r>
              <a:rPr lang="en-US" sz="1800" dirty="0" err="1">
                <a:effectLst/>
                <a:latin typeface="AdvOT1ef757c0"/>
              </a:rPr>
              <a:t>cal</a:t>
            </a:r>
            <a:r>
              <a:rPr lang="en-US" sz="1800" dirty="0">
                <a:effectLst/>
                <a:latin typeface="AdvOT1ef757c0"/>
              </a:rPr>
              <a:t> has never been done in optical interferometry!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93F9F6-71AB-F591-0F85-019C4BE9740C}"/>
              </a:ext>
            </a:extLst>
          </p:cNvPr>
          <p:cNvSpPr txBox="1"/>
          <p:nvPr/>
        </p:nvSpPr>
        <p:spPr>
          <a:xfrm>
            <a:off x="4218487" y="6156057"/>
            <a:ext cx="4737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Schwab 1981; Cornwell &amp; Wilkinson 1981; Readhead &amp; Wilkinson 1978</a:t>
            </a:r>
          </a:p>
        </p:txBody>
      </p:sp>
    </p:spTree>
    <p:extLst>
      <p:ext uri="{BB962C8B-B14F-4D97-AF65-F5344CB8AC3E}">
        <p14:creationId xmlns:p14="http://schemas.microsoft.com/office/powerpoint/2010/main" val="394071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6FE292-5D07-AB8D-CF62-231B26C0186A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9D31E-FB06-4FA2-0963-50908B15BA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29600" y="6512465"/>
            <a:ext cx="457200" cy="365125"/>
          </a:xfrm>
        </p:spPr>
        <p:txBody>
          <a:bodyPr/>
          <a:lstStyle/>
          <a:p>
            <a:pPr>
              <a:defRPr/>
            </a:pPr>
            <a:fld id="{C55471F3-B0BD-EE4A-8213-7D5C253EB8E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8" name="Picture 7" descr="A circular metal structure with many holes&#10;&#10;Description automatically generated">
            <a:extLst>
              <a:ext uri="{FF2B5EF4-FFF2-40B4-BE49-F238E27FC236}">
                <a16:creationId xmlns:a16="http://schemas.microsoft.com/office/drawing/2014/main" id="{B75F260E-9EBB-D8A1-8613-F1B8B75F5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45" y="231842"/>
            <a:ext cx="7427622" cy="2722942"/>
          </a:xfrm>
          <a:prstGeom prst="rect">
            <a:avLst/>
          </a:prstGeom>
        </p:spPr>
      </p:pic>
      <p:pic>
        <p:nvPicPr>
          <p:cNvPr id="11" name="Picture 10" descr="A couple of people walking in a warehouse&#10;&#10;Description automatically generated">
            <a:extLst>
              <a:ext uri="{FF2B5EF4-FFF2-40B4-BE49-F238E27FC236}">
                <a16:creationId xmlns:a16="http://schemas.microsoft.com/office/drawing/2014/main" id="{CE54BEBC-5543-07CE-3360-2C3ECE9F7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373" y="3640302"/>
            <a:ext cx="2359256" cy="17694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E99B4B-804B-9860-97D0-4E21E62B84B9}"/>
              </a:ext>
            </a:extLst>
          </p:cNvPr>
          <p:cNvSpPr txBox="1"/>
          <p:nvPr/>
        </p:nvSpPr>
        <p:spPr>
          <a:xfrm>
            <a:off x="367509" y="3961488"/>
            <a:ext cx="447163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 pitchFamily="17" charset="0"/>
              </a:rPr>
              <a:t>Circumference = 270m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 pitchFamily="17" charset="0"/>
              </a:rPr>
              <a:t>Electron energy = 3 GeV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 pitchFamily="17" charset="0"/>
              </a:rPr>
              <a:t>Photons IR to X-ray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 pitchFamily="17" charset="0"/>
              </a:rPr>
              <a:t>10</a:t>
            </a:r>
            <a:r>
              <a:rPr lang="en-US" sz="2000" baseline="30000" dirty="0">
                <a:latin typeface="Gill Sans MT" panose="020B0502020104020203" pitchFamily="34" charset="77"/>
                <a:cs typeface="Gill Sans" pitchFamily="17" charset="0"/>
              </a:rPr>
              <a:t>10</a:t>
            </a:r>
            <a:r>
              <a:rPr lang="en-US" sz="2000" dirty="0">
                <a:latin typeface="Gill Sans MT" panose="020B0502020104020203" pitchFamily="34" charset="77"/>
                <a:cs typeface="Gill Sans" pitchFamily="17" charset="0"/>
              </a:rPr>
              <a:t> optical photons/</a:t>
            </a:r>
            <a:r>
              <a:rPr lang="en-US" sz="2000" dirty="0" err="1">
                <a:latin typeface="Gill Sans MT" panose="020B0502020104020203" pitchFamily="34" charset="77"/>
                <a:cs typeface="Gill Sans" pitchFamily="17" charset="0"/>
              </a:rPr>
              <a:t>millisec</a:t>
            </a:r>
            <a:endParaRPr lang="en-US" sz="2000" dirty="0">
              <a:latin typeface="Gill Sans MT" panose="020B0502020104020203" pitchFamily="34" charset="77"/>
              <a:cs typeface="Gill Sans" pitchFamily="17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9415FE-93BA-5E4E-86E9-F12F72B7733A}"/>
              </a:ext>
            </a:extLst>
          </p:cNvPr>
          <p:cNvSpPr txBox="1"/>
          <p:nvPr/>
        </p:nvSpPr>
        <p:spPr>
          <a:xfrm>
            <a:off x="47227" y="3130491"/>
            <a:ext cx="3999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ALBA Synchrotron Light Source, Barcelona, Spain</a:t>
            </a:r>
          </a:p>
        </p:txBody>
      </p:sp>
      <p:pic>
        <p:nvPicPr>
          <p:cNvPr id="7" name="Picture 6" descr="A group of men standing in a room with pipes and wires&#10;&#10;Description automatically generated">
            <a:extLst>
              <a:ext uri="{FF2B5EF4-FFF2-40B4-BE49-F238E27FC236}">
                <a16:creationId xmlns:a16="http://schemas.microsoft.com/office/drawing/2014/main" id="{B729903A-D2F6-EDA5-65A7-395728B4D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840" y="3640302"/>
            <a:ext cx="2304673" cy="172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33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BF2AE3-A6EF-0364-C4D8-25F3736BADBE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ED303F2-9CCC-3D95-6206-101FD29C999D}"/>
              </a:ext>
            </a:extLst>
          </p:cNvPr>
          <p:cNvGrpSpPr/>
          <p:nvPr/>
        </p:nvGrpSpPr>
        <p:grpSpPr>
          <a:xfrm>
            <a:off x="1044353" y="208316"/>
            <a:ext cx="7169203" cy="3938448"/>
            <a:chOff x="948239" y="631656"/>
            <a:chExt cx="7748310" cy="4940839"/>
          </a:xfrm>
        </p:grpSpPr>
        <p:pic>
          <p:nvPicPr>
            <p:cNvPr id="10" name="Picture 9" descr="A model of a train track&#10;&#10;Description automatically generated">
              <a:extLst>
                <a:ext uri="{FF2B5EF4-FFF2-40B4-BE49-F238E27FC236}">
                  <a16:creationId xmlns:a16="http://schemas.microsoft.com/office/drawing/2014/main" id="{2FF34509-648D-53EE-0839-906A1345A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8239" y="1024246"/>
              <a:ext cx="7281361" cy="454824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211F0B-ABB7-E4ED-6EA9-CD5E60D043D2}"/>
                </a:ext>
              </a:extLst>
            </p:cNvPr>
            <p:cNvSpPr txBox="1"/>
            <p:nvPr/>
          </p:nvSpPr>
          <p:spPr>
            <a:xfrm>
              <a:off x="3787920" y="2592260"/>
              <a:ext cx="871369" cy="382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latin typeface="Gill Sans MT" pitchFamily="34" charset="0"/>
                  <a:cs typeface="Gill Sans" pitchFamily="17" charset="0"/>
                </a:rPr>
                <a:t>e</a:t>
              </a:r>
              <a:r>
                <a:rPr lang="en-US" sz="1600" baseline="30000" dirty="0">
                  <a:latin typeface="Gill Sans MT" pitchFamily="34" charset="0"/>
                  <a:cs typeface="Gill Sans" pitchFamily="17" charset="0"/>
                </a:rPr>
                <a:t>-</a:t>
              </a:r>
              <a:r>
                <a:rPr lang="en-US" sz="1600" dirty="0">
                  <a:latin typeface="Gill Sans MT" pitchFamily="34" charset="0"/>
                  <a:cs typeface="Gill Sans" pitchFamily="17" charset="0"/>
                </a:rPr>
                <a:t> gun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F1DFD1-7E6B-A36A-EE6E-7D64D25FF5F4}"/>
                </a:ext>
              </a:extLst>
            </p:cNvPr>
            <p:cNvSpPr txBox="1"/>
            <p:nvPr/>
          </p:nvSpPr>
          <p:spPr>
            <a:xfrm>
              <a:off x="4867270" y="2065732"/>
              <a:ext cx="1129553" cy="312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Insertion Ring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D2A434D-27B7-7B0C-C0EE-2E227C581949}"/>
                </a:ext>
              </a:extLst>
            </p:cNvPr>
            <p:cNvCxnSpPr>
              <a:cxnSpLocks/>
            </p:cNvCxnSpPr>
            <p:nvPr/>
          </p:nvCxnSpPr>
          <p:spPr>
            <a:xfrm>
              <a:off x="3625326" y="1154876"/>
              <a:ext cx="162594" cy="4736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13F5D6-AA44-6170-821C-1F08F350A3A1}"/>
                </a:ext>
              </a:extLst>
            </p:cNvPr>
            <p:cNvSpPr txBox="1"/>
            <p:nvPr/>
          </p:nvSpPr>
          <p:spPr>
            <a:xfrm>
              <a:off x="3352235" y="631656"/>
              <a:ext cx="8713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Storage Ring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4C7ADC-847F-DF3B-E0C0-FEE975E55A2E}"/>
                </a:ext>
              </a:extLst>
            </p:cNvPr>
            <p:cNvSpPr txBox="1"/>
            <p:nvPr/>
          </p:nvSpPr>
          <p:spPr>
            <a:xfrm>
              <a:off x="1867234" y="1548942"/>
              <a:ext cx="8713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Bending magnet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B8C3EC0-7BBF-60C1-6075-E1C1126A3F71}"/>
                </a:ext>
              </a:extLst>
            </p:cNvPr>
            <p:cNvCxnSpPr>
              <a:cxnSpLocks/>
            </p:cNvCxnSpPr>
            <p:nvPr/>
          </p:nvCxnSpPr>
          <p:spPr>
            <a:xfrm>
              <a:off x="2334183" y="2020819"/>
              <a:ext cx="220818" cy="2064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9F6E720-2C57-DDE2-A552-96ACADD228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7498" y="3593055"/>
              <a:ext cx="359664" cy="5212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8F1DFD9-35F9-FE6A-AB22-CA7B2CFC6AE8}"/>
                </a:ext>
              </a:extLst>
            </p:cNvPr>
            <p:cNvSpPr txBox="1"/>
            <p:nvPr/>
          </p:nvSpPr>
          <p:spPr>
            <a:xfrm>
              <a:off x="2521180" y="4082031"/>
              <a:ext cx="1814152" cy="312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Undulator or wiggler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D949CCB-60FB-AEA1-C6A8-D904CA45A7CE}"/>
                </a:ext>
              </a:extLst>
            </p:cNvPr>
            <p:cNvSpPr txBox="1"/>
            <p:nvPr/>
          </p:nvSpPr>
          <p:spPr>
            <a:xfrm>
              <a:off x="7120316" y="1242533"/>
              <a:ext cx="1576233" cy="521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Photon Beam lines = experiments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6BB9FAE-2611-21C6-6765-CA1077638A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28415" y="1797819"/>
              <a:ext cx="344969" cy="3820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B545A1D-4D74-314E-676A-1CF253FA0B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5953" y="1544109"/>
              <a:ext cx="495171" cy="844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A diagram of a circular object&#10;&#10;Description automatically generated with medium confidence">
            <a:extLst>
              <a:ext uri="{FF2B5EF4-FFF2-40B4-BE49-F238E27FC236}">
                <a16:creationId xmlns:a16="http://schemas.microsoft.com/office/drawing/2014/main" id="{5AECFD19-DCED-A106-EA08-363870E48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1611" y="3591796"/>
            <a:ext cx="4425490" cy="26809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DAE7DC6-7FE6-1300-62D4-570D48A2CBD8}"/>
              </a:ext>
            </a:extLst>
          </p:cNvPr>
          <p:cNvSpPr/>
          <p:nvPr/>
        </p:nvSpPr>
        <p:spPr>
          <a:xfrm>
            <a:off x="50910" y="4163866"/>
            <a:ext cx="4479525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742950" lvl="1" indent="-285750" eaLnBrk="0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anose="020B0502020104020203" pitchFamily="34" charset="77"/>
                <a:cs typeface="Gill Sans" pitchFamily="17" charset="0"/>
              </a:rPr>
              <a:t>X-ray crystallography </a:t>
            </a:r>
          </a:p>
          <a:p>
            <a:pPr marL="742950" lvl="1" indent="-285750" eaLnBrk="0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anose="020B0502020104020203" pitchFamily="34" charset="77"/>
                <a:cs typeface="Gill Sans" pitchFamily="17" charset="0"/>
              </a:rPr>
              <a:t>X-ray spectroscopy</a:t>
            </a:r>
          </a:p>
          <a:p>
            <a:pPr marL="742950" lvl="1" indent="-285750" eaLnBrk="0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anose="020B0502020104020203" pitchFamily="34" charset="77"/>
                <a:cs typeface="Gill Sans" pitchFamily="17" charset="0"/>
              </a:rPr>
              <a:t>X-ray metrology </a:t>
            </a:r>
          </a:p>
          <a:p>
            <a:pPr marL="742950" lvl="1" indent="-285750" eaLnBrk="0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anose="020B0502020104020203" pitchFamily="34" charset="77"/>
                <a:cs typeface="Gill Sans" pitchFamily="17" charset="0"/>
              </a:rPr>
              <a:t>X-ray lithography</a:t>
            </a:r>
          </a:p>
          <a:p>
            <a:pPr marL="742950" lvl="1" indent="-285750" eaLnBrk="0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anose="020B0502020104020203" pitchFamily="34" charset="77"/>
                <a:cs typeface="Gill Sans" pitchFamily="17" charset="0"/>
              </a:rPr>
              <a:t>Infrared spectroscopy </a:t>
            </a:r>
          </a:p>
          <a:p>
            <a:pPr marL="742950" lvl="1" indent="-285750" eaLnBrk="0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anose="020B0502020104020203" pitchFamily="34" charset="77"/>
                <a:cs typeface="Gill Sans" pitchFamily="17" charset="0"/>
              </a:rPr>
              <a:t>Optical interferometry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62509B-8B79-80AF-F07D-F221DC127A27}"/>
              </a:ext>
            </a:extLst>
          </p:cNvPr>
          <p:cNvSpPr txBox="1"/>
          <p:nvPr/>
        </p:nvSpPr>
        <p:spPr>
          <a:xfrm>
            <a:off x="5047816" y="3846955"/>
            <a:ext cx="38182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latin typeface="Gill Sans MT" pitchFamily="34" charset="0"/>
                <a:cs typeface="Gill Sans" pitchFamily="17" charset="0"/>
              </a:rPr>
              <a:t>Key performance metric: Gaussian e</a:t>
            </a:r>
            <a:r>
              <a:rPr lang="en-US" sz="1600" i="1" baseline="30000" dirty="0">
                <a:latin typeface="Gill Sans MT" pitchFamily="34" charset="0"/>
                <a:cs typeface="Gill Sans" pitchFamily="17" charset="0"/>
              </a:rPr>
              <a:t>-</a:t>
            </a:r>
            <a:r>
              <a:rPr lang="en-US" sz="1600" i="1" dirty="0">
                <a:latin typeface="Gill Sans MT" pitchFamily="34" charset="0"/>
                <a:cs typeface="Gill Sans" pitchFamily="17" charset="0"/>
              </a:rPr>
              <a:t> beam size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latin typeface="Gill Sans MT" pitchFamily="34" charset="0"/>
                <a:cs typeface="Gill Sans" pitchFamily="17" charset="0"/>
              </a:rPr>
              <a:t>smaller =&gt; better</a:t>
            </a:r>
          </a:p>
        </p:txBody>
      </p:sp>
    </p:spTree>
    <p:extLst>
      <p:ext uri="{BB962C8B-B14F-4D97-AF65-F5344CB8AC3E}">
        <p14:creationId xmlns:p14="http://schemas.microsoft.com/office/powerpoint/2010/main" val="3664230179"/>
      </p:ext>
    </p:extLst>
  </p:cSld>
  <p:clrMapOvr>
    <a:masterClrMapping/>
  </p:clrMapOvr>
</p:sld>
</file>

<file path=ppt/theme/theme1.xml><?xml version="1.0" encoding="utf-8"?>
<a:theme xmlns:a="http://schemas.openxmlformats.org/drawingml/2006/main" name="NRAOTownHall_AAS_Austi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NAASC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CDL Background">
  <a:themeElements>
    <a:clrScheme name="1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1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CDL Background">
  <a:themeElements>
    <a:clrScheme name="1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1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Slide - N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le Slide - GB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Title Slide - Green Bank Science 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NRAOTownHall_AAS_Austi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Title Blank Slide - ALMA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Title Blank Slide - N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Title Blank Slide - GB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Title Blank Slide - Green Bank Science 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NRAO_template_9May12.pot</Template>
  <TotalTime>47319</TotalTime>
  <Words>1347</Words>
  <Application>Microsoft Macintosh PowerPoint</Application>
  <PresentationFormat>On-screen Show (4:3)</PresentationFormat>
  <Paragraphs>203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24</vt:i4>
      </vt:variant>
    </vt:vector>
  </HeadingPairs>
  <TitlesOfParts>
    <vt:vector size="55" baseType="lpstr">
      <vt:lpstr>AdvOT1ef757c0</vt:lpstr>
      <vt:lpstr>Arial</vt:lpstr>
      <vt:lpstr>Calibri</vt:lpstr>
      <vt:lpstr>Gadget</vt:lpstr>
      <vt:lpstr>Gill Sans</vt:lpstr>
      <vt:lpstr>Gill Sans MT</vt:lpstr>
      <vt:lpstr>GillSans</vt:lpstr>
      <vt:lpstr>NewTXMI</vt:lpstr>
      <vt:lpstr>TeXGyreTermesX</vt:lpstr>
      <vt:lpstr>Times New Roman</vt:lpstr>
      <vt:lpstr>Trebuchet MS</vt:lpstr>
      <vt:lpstr>txsys</vt:lpstr>
      <vt:lpstr>Wingdings</vt:lpstr>
      <vt:lpstr>NRAOTownHall_AAS_Austin_template</vt:lpstr>
      <vt:lpstr>Title Slide - NTC</vt:lpstr>
      <vt:lpstr>Title Slide - GBT</vt:lpstr>
      <vt:lpstr>Title Slide - Green Bank Science Center</vt:lpstr>
      <vt:lpstr>1_NRAOTownHall_AAS_Austin_template</vt:lpstr>
      <vt:lpstr>Title Blank Slide - ALMA 2</vt:lpstr>
      <vt:lpstr>Title Blank Slide - NTC</vt:lpstr>
      <vt:lpstr>Title Blank Slide - GBT</vt:lpstr>
      <vt:lpstr>Title Blank Slide - Green Bank Science Center</vt:lpstr>
      <vt:lpstr>Gold Image Bottom Bar</vt:lpstr>
      <vt:lpstr>NAASC Background</vt:lpstr>
      <vt:lpstr>CDL Background</vt:lpstr>
      <vt:lpstr>1_CDL Background</vt:lpstr>
      <vt:lpstr>NTC Background</vt:lpstr>
      <vt:lpstr>1_NTC Background</vt:lpstr>
      <vt:lpstr>2_NTC Background</vt:lpstr>
      <vt:lpstr>3_NTC Background</vt:lpstr>
      <vt:lpstr>4_NTC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NRAO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Fred K  Y Lo</dc:creator>
  <cp:lastModifiedBy>Chris Carilli</cp:lastModifiedBy>
  <cp:revision>544</cp:revision>
  <cp:lastPrinted>2022-05-24T13:52:19Z</cp:lastPrinted>
  <dcterms:created xsi:type="dcterms:W3CDTF">2012-09-25T22:25:09Z</dcterms:created>
  <dcterms:modified xsi:type="dcterms:W3CDTF">2025-06-25T15:44:45Z</dcterms:modified>
</cp:coreProperties>
</file>