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61" r:id="rId1"/>
    <p:sldMasterId id="2147484856" r:id="rId2"/>
    <p:sldMasterId id="2147484953" r:id="rId3"/>
    <p:sldMasterId id="2147484955" r:id="rId4"/>
    <p:sldMasterId id="2147485564" r:id="rId5"/>
    <p:sldMasterId id="2147484676" r:id="rId6"/>
    <p:sldMasterId id="2147484858" r:id="rId7"/>
    <p:sldMasterId id="2147484957" r:id="rId8"/>
    <p:sldMasterId id="2147484959" r:id="rId9"/>
    <p:sldMasterId id="2147483682" r:id="rId10"/>
    <p:sldMasterId id="2147484666" r:id="rId11"/>
    <p:sldMasterId id="2147484373" r:id="rId12"/>
    <p:sldMasterId id="2147485800" r:id="rId13"/>
    <p:sldMasterId id="2147484374" r:id="rId14"/>
    <p:sldMasterId id="2147485062" r:id="rId15"/>
    <p:sldMasterId id="2147485186" r:id="rId16"/>
    <p:sldMasterId id="2147486068" r:id="rId17"/>
    <p:sldMasterId id="2147486080" r:id="rId18"/>
  </p:sldMasterIdLst>
  <p:notesMasterIdLst>
    <p:notesMasterId r:id="rId51"/>
  </p:notesMasterIdLst>
  <p:handoutMasterIdLst>
    <p:handoutMasterId r:id="rId52"/>
  </p:handoutMasterIdLst>
  <p:sldIdLst>
    <p:sldId id="1284" r:id="rId19"/>
    <p:sldId id="1269" r:id="rId20"/>
    <p:sldId id="1271" r:id="rId21"/>
    <p:sldId id="259" r:id="rId22"/>
    <p:sldId id="258" r:id="rId23"/>
    <p:sldId id="1273" r:id="rId24"/>
    <p:sldId id="1274" r:id="rId25"/>
    <p:sldId id="1254" r:id="rId26"/>
    <p:sldId id="1259" r:id="rId27"/>
    <p:sldId id="1261" r:id="rId28"/>
    <p:sldId id="1272" r:id="rId29"/>
    <p:sldId id="1285" r:id="rId30"/>
    <p:sldId id="1276" r:id="rId31"/>
    <p:sldId id="1286" r:id="rId32"/>
    <p:sldId id="1277" r:id="rId33"/>
    <p:sldId id="1288" r:id="rId34"/>
    <p:sldId id="1289" r:id="rId35"/>
    <p:sldId id="1266" r:id="rId36"/>
    <p:sldId id="565" r:id="rId37"/>
    <p:sldId id="1299" r:id="rId38"/>
    <p:sldId id="1292" r:id="rId39"/>
    <p:sldId id="1293" r:id="rId40"/>
    <p:sldId id="1268" r:id="rId41"/>
    <p:sldId id="1283" r:id="rId42"/>
    <p:sldId id="1294" r:id="rId43"/>
    <p:sldId id="1295" r:id="rId44"/>
    <p:sldId id="1296" r:id="rId45"/>
    <p:sldId id="1297" r:id="rId46"/>
    <p:sldId id="1265" r:id="rId47"/>
    <p:sldId id="1282" r:id="rId48"/>
    <p:sldId id="528" r:id="rId49"/>
    <p:sldId id="1298" r:id="rId5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DC"/>
    <a:srgbClr val="0D2489"/>
    <a:srgbClr val="102998"/>
    <a:srgbClr val="5F231A"/>
    <a:srgbClr val="4D1913"/>
    <a:srgbClr val="FF21FA"/>
    <a:srgbClr val="4F81BD"/>
    <a:srgbClr val="081B6C"/>
    <a:srgbClr val="0D2488"/>
    <a:srgbClr val="66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9"/>
    <p:restoredTop sz="96028" autoAdjust="0"/>
  </p:normalViewPr>
  <p:slideViewPr>
    <p:cSldViewPr snapToGrid="0" snapToObjects="1">
      <p:cViewPr varScale="1">
        <p:scale>
          <a:sx n="113" d="100"/>
          <a:sy n="113" d="100"/>
        </p:scale>
        <p:origin x="13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26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A5EC94-9673-294E-A421-A6C0AA5314EC}" type="datetime1">
              <a:rPr lang="en-US"/>
              <a:pPr>
                <a:defRPr/>
              </a:pPr>
              <a:t>10/1/24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C2DCA4-789F-0444-923A-014A9EEFA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6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A6C494-53B5-EB4E-BAE9-B6C750CDB1F8}" type="datetime1">
              <a:rPr lang="en-US"/>
              <a:pPr>
                <a:defRPr/>
              </a:pPr>
              <a:t>10/1/24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0749C4-5D83-8546-ACB5-DEA37BBEF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8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2338D-D681-2CBB-DD29-E904789BD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B8458-8D89-0896-EEE8-F5922F741A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F72325-55AD-D556-739F-B80F5359D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FE950-3BAC-8743-61D7-BE06731FB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49C4-5D83-8546-ACB5-DEA37BBEFB7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5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4" name="Rectangle 3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827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416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819A-00CD-0441-A5DF-E207CD02C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064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3DCA-E752-524D-9446-A36D6AC6C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91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36DF-3672-9842-916C-1507966B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24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EA04F-4CA0-4640-B2BB-20F9D79F2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5492E-2214-094B-A90D-F0DE3942D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1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7CA2-746A-BB43-8ED9-DEB98E8B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4CFD-B96A-D346-8DB7-0FD87134E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7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15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3808413" cy="4875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295400"/>
            <a:ext cx="3810000" cy="2360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808413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887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652843"/>
            <a:ext cx="8636000" cy="536881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52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E661-9838-B948-97D3-60420E2B8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7CE3F-C8E3-7542-A878-EE75D4630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7037-6DD3-8B45-B7AC-45B971A6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CF37-1102-F748-B97D-AFBA1D86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5287-4B02-7041-9239-F1B838DF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5A128-2662-DF4D-AD51-3D05CE902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18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2BB1-ACE9-AB49-B154-499925D2B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6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FF78-E2DA-0146-9E2F-C0385548F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0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CDC4D-F878-194D-9BEB-E159AEA0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5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C1441-026E-A94E-BC85-A9C9EDF0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6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975B6-A6E1-9848-B2F3-18A298CF8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7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3ADC-9D6C-A94F-8B87-DED89C1E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3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7B76-2443-D244-8AB9-33CEF55AD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2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A8FB-2520-0A43-9C3F-6F3D1CAD1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87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D7B07-9E4B-184B-87E2-887F9708F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4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15589-C183-5C4A-9B9C-0C155EBF5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412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E9A3-1C3B-AE4C-A27E-B6CF96FF7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61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A29D-4D22-6748-9337-62EB68BF2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2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46F29-269B-474C-BE3A-A68B910FC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7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CA56-9C3C-F24C-B333-4090867C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98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0F6E-2C1F-A64D-8D29-3B6A80E4A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5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920C-8F1B-0A45-AFD4-854144B22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76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5CF8-A8C4-1244-8C76-E34DD24B0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5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76F9-6D2F-9E4F-896E-843AD8F10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0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EA6B2-B440-F842-B088-A54667D51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70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E78D9-046C-CD4F-9935-B64DF3540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23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F61C-08F0-B543-B363-39F158C69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4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722A-FE50-A541-8DE3-1242817ED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98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4F43-3DBA-F84D-9E2C-15CF00F9F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37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1F69B-F6DE-EC45-86B0-38F092521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4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2FA0-0822-BE41-A211-B81276B9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96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3E31C-30D7-D145-A741-8696EA912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5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2869-DA29-344F-B561-4B51F9490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73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3F9B-7F07-374C-80A3-E3F618AE2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0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83D4-C9B5-FD44-90BD-B2903E2FC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21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DE35B-B4D6-0243-9B40-A87FF5881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11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3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6685-9733-3B4F-B1DD-5A713C9DB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E378E-5936-AE48-BC4F-8BBE27D3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2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8BD2-3980-114A-9452-EBDCBFBFE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2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C26D-003C-A849-9D16-7FCDCD2CD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4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D6236-4481-7F4B-B9BF-8BEB44A9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79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CC30-1E07-E04D-9B7F-7C2437EC1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8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E367-0702-2C4F-8B28-C0AAC5AA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788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93FAF-54A2-6A48-95FF-E57B11EEA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9350-45BD-5048-B997-32787E1B5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5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4B621-13D4-D846-B225-E7FC866D2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6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643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36E98-51DB-CA4D-85A8-0AEA5D4BB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848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22153-EE92-7F46-9038-1F66B442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0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6741B-601C-1645-AD24-DB34DC0EC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55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90866-D0FE-4341-959C-C44A38D5E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1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17A33-4883-924A-8FDA-A75706E40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27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699F-B4AB-5948-900C-C7503919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5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E7618-98CC-9D44-999A-C0180ADBD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78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01BC-36E7-0542-9447-1D3DF166A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3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05AAB-1C5A-A945-878A-64E55B4F7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1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C16F-78A9-8F48-8B23-3E9540E3A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292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42141-047C-B44D-B17B-37756D28B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3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E403-35FA-AC4B-9239-C361DD002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81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DDE95-7CD5-444E-9B63-C7D3BA7AD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6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94C6-D6E5-3848-83BA-E2465A07A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3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7E52-199F-7D41-BBE0-23F142559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62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BC1CA-989E-594B-9FF9-9E9ABE8A8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15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380B3-22CE-F84D-95EE-53A3452A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1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FC09-C48D-184A-8B04-B28F13C1A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1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F0B88-9375-6142-A7F6-0F41A499A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80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4378-10C3-2446-999A-101700A5B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730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ECC1-83DA-8443-9E6D-32EC5448A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18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F0EC3-F053-964A-9418-AADF5F05B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95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FEA58-4DD1-A847-BE2E-34887E51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159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54298-B87E-014E-994D-61ABA07D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83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48118-A623-A344-BF4B-7F6E42D40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2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DF9EB-B036-154C-B3CD-5ABFADE44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627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D170-79BA-5D40-812A-8814342AC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717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4D33-B0B2-8147-B31E-6AFF244D8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161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974C-D204-C744-8E13-3B8319F46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40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2A733-A8A1-8244-8EB4-F4D4A23FA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88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4492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B3A7-C7BF-0E45-8304-9DF3E64B7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25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B330-A77D-394D-A7DC-E7A9B573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070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53A1-96C5-D440-B9CE-73D89B7A7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22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7363-1071-8E4D-8FD8-6498F22E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409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A3C4-0092-B046-A4AD-E081ACB3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177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B453-F7C3-B541-8074-1373C7138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34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780F-AFA1-D04A-92A9-67384BAD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448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4F1D8-ACF5-9B4F-BA1B-20A630752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012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BA26A-458D-CF4A-A50E-2F0ACBDC1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58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8AC0-A5B2-0F40-A976-1CD20BDE5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8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3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5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03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B5E4AA-CA2C-9C4C-97E7-A13C410A0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6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1" r:id="rId1"/>
    <p:sldLayoutId id="2147489274" r:id="rId2"/>
    <p:sldLayoutId id="2147489275" r:id="rId3"/>
    <p:sldLayoutId id="2147489276" r:id="rId4"/>
    <p:sldLayoutId id="2147489372" r:id="rId5"/>
    <p:sldLayoutId id="2147489277" r:id="rId6"/>
    <p:sldLayoutId id="2147489373" r:id="rId7"/>
    <p:sldLayoutId id="2147489374" r:id="rId8"/>
    <p:sldLayoutId id="2147489379" r:id="rId9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4C0345E-ADDD-4346-89B3-76B24232B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7046913" y="265113"/>
            <a:ext cx="1125537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 flipV="1">
            <a:off x="452438" y="487363"/>
            <a:ext cx="6594475" cy="7937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0" r:id="rId1"/>
    <p:sldLayoutId id="2147489281" r:id="rId2"/>
    <p:sldLayoutId id="2147489282" r:id="rId3"/>
    <p:sldLayoutId id="2147489283" r:id="rId4"/>
    <p:sldLayoutId id="2147489284" r:id="rId5"/>
    <p:sldLayoutId id="2147489285" r:id="rId6"/>
    <p:sldLayoutId id="2147489286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F885BF61-8503-8243-B645-CC2BD8CC1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50200" y="265113"/>
            <a:ext cx="7366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452438" y="495300"/>
            <a:ext cx="74977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7" r:id="rId1"/>
    <p:sldLayoutId id="2147489288" r:id="rId2"/>
    <p:sldLayoutId id="2147489289" r:id="rId3"/>
    <p:sldLayoutId id="2147489290" r:id="rId4"/>
    <p:sldLayoutId id="2147489291" r:id="rId5"/>
    <p:sldLayoutId id="2147489292" r:id="rId6"/>
    <p:sldLayoutId id="2147489293" r:id="rId7"/>
    <p:sldLayoutId id="2147489294" r:id="rId8"/>
    <p:sldLayoutId id="2147489295" r:id="rId9"/>
    <p:sldLayoutId id="2147489296" r:id="rId10"/>
    <p:sldLayoutId id="214748929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F3D406E-E344-804E-A1F9-E77D4208D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85125" y="265113"/>
            <a:ext cx="7747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OSO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452438" y="495300"/>
            <a:ext cx="738981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98" r:id="rId1"/>
    <p:sldLayoutId id="2147489299" r:id="rId2"/>
    <p:sldLayoutId id="2147489300" r:id="rId3"/>
    <p:sldLayoutId id="2147489301" r:id="rId4"/>
    <p:sldLayoutId id="2147489302" r:id="rId5"/>
    <p:sldLayoutId id="2147489303" r:id="rId6"/>
    <p:sldLayoutId id="2147489304" r:id="rId7"/>
    <p:sldLayoutId id="2147489305" r:id="rId8"/>
    <p:sldLayoutId id="2147489306" r:id="rId9"/>
    <p:sldLayoutId id="2147489307" r:id="rId10"/>
    <p:sldLayoutId id="214748930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6F9779-D0CD-3C44-B51A-018CCF480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915275" y="265113"/>
            <a:ext cx="766763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452438" y="495300"/>
            <a:ext cx="74628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09" r:id="rId1"/>
    <p:sldLayoutId id="2147489310" r:id="rId2"/>
    <p:sldLayoutId id="2147489311" r:id="rId3"/>
    <p:sldLayoutId id="2147489312" r:id="rId4"/>
    <p:sldLayoutId id="2147489313" r:id="rId5"/>
    <p:sldLayoutId id="2147489314" r:id="rId6"/>
    <p:sldLayoutId id="2147489315" r:id="rId7"/>
    <p:sldLayoutId id="2147489316" r:id="rId8"/>
    <p:sldLayoutId id="2147489317" r:id="rId9"/>
    <p:sldLayoutId id="2147489318" r:id="rId10"/>
    <p:sldLayoutId id="214748931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9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4D872488-E9AA-064F-9F59-A7F636509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452438" y="495300"/>
            <a:ext cx="73104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20" r:id="rId1"/>
    <p:sldLayoutId id="2147489321" r:id="rId2"/>
    <p:sldLayoutId id="2147489322" r:id="rId3"/>
    <p:sldLayoutId id="2147489323" r:id="rId4"/>
    <p:sldLayoutId id="2147489324" r:id="rId5"/>
    <p:sldLayoutId id="2147489325" r:id="rId6"/>
    <p:sldLayoutId id="2147489326" r:id="rId7"/>
    <p:sldLayoutId id="2147489327" r:id="rId8"/>
    <p:sldLayoutId id="2147489328" r:id="rId9"/>
    <p:sldLayoutId id="2147489329" r:id="rId10"/>
    <p:sldLayoutId id="214748933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1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7BB8306-76DE-1843-839B-B1DC6F0D3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31" r:id="rId1"/>
    <p:sldLayoutId id="2147489332" r:id="rId2"/>
    <p:sldLayoutId id="2147489333" r:id="rId3"/>
    <p:sldLayoutId id="2147489334" r:id="rId4"/>
    <p:sldLayoutId id="2147489335" r:id="rId5"/>
    <p:sldLayoutId id="2147489336" r:id="rId6"/>
    <p:sldLayoutId id="2147489337" r:id="rId7"/>
    <p:sldLayoutId id="2147489338" r:id="rId8"/>
    <p:sldLayoutId id="2147489339" r:id="rId9"/>
    <p:sldLayoutId id="2147489340" r:id="rId10"/>
    <p:sldLayoutId id="214748934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C748AF1-791A-7145-A7DA-3637C2F39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57238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EPO</a:t>
            </a: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42" r:id="rId1"/>
    <p:sldLayoutId id="2147489343" r:id="rId2"/>
    <p:sldLayoutId id="2147489344" r:id="rId3"/>
    <p:sldLayoutId id="2147489345" r:id="rId4"/>
    <p:sldLayoutId id="2147489346" r:id="rId5"/>
    <p:sldLayoutId id="2147489347" r:id="rId6"/>
    <p:sldLayoutId id="2147489348" r:id="rId7"/>
    <p:sldLayoutId id="2147489349" r:id="rId8"/>
    <p:sldLayoutId id="2147489350" r:id="rId9"/>
    <p:sldLayoutId id="2147489351" r:id="rId10"/>
    <p:sldLayoutId id="214748935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0004940-91AB-3C43-923E-5AF6FED90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8255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COM</a:t>
            </a: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53" r:id="rId1"/>
    <p:sldLayoutId id="2147489354" r:id="rId2"/>
    <p:sldLayoutId id="2147489355" r:id="rId3"/>
    <p:sldLayoutId id="2147489356" r:id="rId4"/>
    <p:sldLayoutId id="2147489357" r:id="rId5"/>
    <p:sldLayoutId id="2147489358" r:id="rId6"/>
    <p:sldLayoutId id="2147489359" r:id="rId7"/>
    <p:sldLayoutId id="2147489360" r:id="rId8"/>
    <p:sldLayoutId id="2147489361" r:id="rId9"/>
    <p:sldLayoutId id="2147489362" r:id="rId10"/>
    <p:sldLayoutId id="2147489363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307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307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308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41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410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6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6152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381000"/>
            <a:ext cx="7772400" cy="931863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>
                <a:solidFill>
                  <a:srgbClr val="990033"/>
                </a:solidFill>
                <a:latin typeface="Calibri" charset="0"/>
              </a:rPr>
              <a:t>Click to edit Master title style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>
                <a:solidFill>
                  <a:srgbClr val="000099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>
                <a:solidFill>
                  <a:srgbClr val="990033"/>
                </a:solidFill>
                <a:latin typeface="Calibri" charset="0"/>
              </a:rPr>
              <a:t>Click to edit Master text</a:t>
            </a:r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6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638975-9879-EE49-8108-DCD54F8B8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221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9222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9223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A901A17-754F-6040-ADDD-E731325D4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27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BC57EA61-A8BC-F54D-A9E9-D4D9B8963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31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1F0DA2-B61F-DC4F-9507-33F32CA5E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365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5366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536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2B3CD1-7EF1-60AE-C3E7-F1CAD84CE344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5FAF60-E95E-5FFD-5F53-657801ECED9E}"/>
              </a:ext>
            </a:extLst>
          </p:cNvPr>
          <p:cNvSpPr txBox="1"/>
          <p:nvPr/>
        </p:nvSpPr>
        <p:spPr>
          <a:xfrm>
            <a:off x="301254" y="139447"/>
            <a:ext cx="8526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Optical Interferometric Imaging of the ALBA Synchrotron Light Source using Astronomical Techniques</a:t>
            </a:r>
          </a:p>
        </p:txBody>
      </p:sp>
      <p:pic>
        <p:nvPicPr>
          <p:cNvPr id="6" name="Picture 5" descr="A red arrow pointing to a white line&#10;&#10;Description automatically generated">
            <a:extLst>
              <a:ext uri="{FF2B5EF4-FFF2-40B4-BE49-F238E27FC236}">
                <a16:creationId xmlns:a16="http://schemas.microsoft.com/office/drawing/2014/main" id="{6E58B423-8254-FB11-7688-C64BEB6D1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697" y="2039331"/>
            <a:ext cx="4154713" cy="29082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E3B02-34BF-0F27-160D-25BC9159E646}"/>
              </a:ext>
            </a:extLst>
          </p:cNvPr>
          <p:cNvSpPr txBox="1"/>
          <p:nvPr/>
        </p:nvSpPr>
        <p:spPr>
          <a:xfrm>
            <a:off x="1308128" y="1276673"/>
            <a:ext cx="661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2000" dirty="0"/>
              <a:t>Fourier optics, Huygens principle, and Young’s two slits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465D23-12C3-6AA9-484A-668621B8E0D0}"/>
              </a:ext>
            </a:extLst>
          </p:cNvPr>
          <p:cNvSpPr txBox="1"/>
          <p:nvPr/>
        </p:nvSpPr>
        <p:spPr>
          <a:xfrm>
            <a:off x="1557854" y="5289776"/>
            <a:ext cx="6354246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1800" dirty="0"/>
              <a:t>Carilli (NRAO), Nikolic (Cavendish), Thyagarajan (CSIRO) </a:t>
            </a:r>
          </a:p>
          <a:p>
            <a:pPr algn="ctr">
              <a:spcBef>
                <a:spcPts val="900"/>
              </a:spcBef>
            </a:pPr>
            <a:r>
              <a:rPr lang="en-US" sz="1800" dirty="0"/>
              <a:t>Torino, </a:t>
            </a:r>
            <a:r>
              <a:rPr lang="en-US" sz="1800" dirty="0" err="1"/>
              <a:t>Iriso</a:t>
            </a:r>
            <a:r>
              <a:rPr lang="en-US" sz="1800" dirty="0"/>
              <a:t> (ALBA)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49CB4-8AA8-953F-9A82-439CFAF1CD4E}"/>
              </a:ext>
            </a:extLst>
          </p:cNvPr>
          <p:cNvSpPr txBox="1"/>
          <p:nvPr/>
        </p:nvSpPr>
        <p:spPr>
          <a:xfrm>
            <a:off x="1747968" y="6200078"/>
            <a:ext cx="616413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Copyright © 2024 AUI, U. Cambridge, CELLS, CSIRO. All Rights Reserved</a:t>
            </a:r>
          </a:p>
        </p:txBody>
      </p:sp>
      <p:pic>
        <p:nvPicPr>
          <p:cNvPr id="11" name="Picture 10" descr="A person looking at a lamp&#10;&#10;Description automatically generated">
            <a:extLst>
              <a:ext uri="{FF2B5EF4-FFF2-40B4-BE49-F238E27FC236}">
                <a16:creationId xmlns:a16="http://schemas.microsoft.com/office/drawing/2014/main" id="{61031CFB-C4D5-FD26-8553-07795D390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5590" y="1924315"/>
            <a:ext cx="3040905" cy="30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98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221964-58C2-ACE6-E847-1D15B0AC8BBC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87A4E3C-B2F7-6A4F-2451-AE7B31E0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" y="990415"/>
            <a:ext cx="6515100" cy="2120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953796-4321-D94F-9204-DBE56EFFF853}"/>
              </a:ext>
            </a:extLst>
          </p:cNvPr>
          <p:cNvSpPr txBox="1"/>
          <p:nvPr/>
        </p:nvSpPr>
        <p:spPr>
          <a:xfrm>
            <a:off x="1194175" y="4326663"/>
            <a:ext cx="6755650" cy="11439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Aperture mask + coherent focus with lens (or mirrors)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Direct imaging of fringe pattern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Visibilities generated from FT(image)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59D2EF-0F09-3B49-B021-AD07A6AAF82A}"/>
              </a:ext>
            </a:extLst>
          </p:cNvPr>
          <p:cNvSpPr txBox="1"/>
          <p:nvPr/>
        </p:nvSpPr>
        <p:spPr>
          <a:xfrm>
            <a:off x="6209121" y="3169177"/>
            <a:ext cx="2667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</a:t>
            </a:r>
            <a:r>
              <a:rPr lang="en-US" sz="1600" baseline="-25000" dirty="0"/>
              <a:t>1,2 </a:t>
            </a:r>
            <a:r>
              <a:rPr lang="en-US" sz="1600" dirty="0"/>
              <a:t>(</a:t>
            </a:r>
            <a:r>
              <a:rPr lang="en-US" sz="1600" dirty="0" err="1"/>
              <a:t>A</a:t>
            </a:r>
            <a:r>
              <a:rPr lang="en-US" sz="1600" baseline="-25000" dirty="0" err="1"/>
              <a:t>i,j</a:t>
            </a:r>
            <a:r>
              <a:rPr lang="en-US" sz="1600" baseline="-25000" dirty="0"/>
              <a:t>,</a:t>
            </a:r>
            <a:r>
              <a:rPr lang="en-US" sz="1600" dirty="0"/>
              <a:t> 𝝓</a:t>
            </a:r>
            <a:r>
              <a:rPr lang="en-US" sz="1600" baseline="-25000" dirty="0" err="1"/>
              <a:t>i,j</a:t>
            </a:r>
            <a:r>
              <a:rPr lang="en-US" sz="1600" dirty="0"/>
              <a:t>) = FT(Image)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A64A7-7B5D-A04B-97E3-48C27BFF64A6}"/>
              </a:ext>
            </a:extLst>
          </p:cNvPr>
          <p:cNvSpPr txBox="1"/>
          <p:nvPr/>
        </p:nvSpPr>
        <p:spPr>
          <a:xfrm>
            <a:off x="1898021" y="200370"/>
            <a:ext cx="564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measurements are images </a:t>
            </a:r>
          </a:p>
        </p:txBody>
      </p:sp>
      <p:pic>
        <p:nvPicPr>
          <p:cNvPr id="4" name="Picture 3" descr="A red and yellow light&#10;&#10;Description automatically generated">
            <a:extLst>
              <a:ext uri="{FF2B5EF4-FFF2-40B4-BE49-F238E27FC236}">
                <a16:creationId xmlns:a16="http://schemas.microsoft.com/office/drawing/2014/main" id="{D92C25CB-1DC0-74B9-166A-B9B5F40B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25" y="906454"/>
            <a:ext cx="2068009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B8CD21-70BC-2BB8-C314-B9577557A500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diagram of a light source&#10;&#10;Description automatically generated">
            <a:extLst>
              <a:ext uri="{FF2B5EF4-FFF2-40B4-BE49-F238E27FC236}">
                <a16:creationId xmlns:a16="http://schemas.microsoft.com/office/drawing/2014/main" id="{B260F6A6-32BB-ED7C-9F66-6F3993BF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10" y="682779"/>
            <a:ext cx="8295225" cy="253657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36917FC-470A-D0D8-F750-5149A360904D}"/>
              </a:ext>
            </a:extLst>
          </p:cNvPr>
          <p:cNvGrpSpPr/>
          <p:nvPr/>
        </p:nvGrpSpPr>
        <p:grpSpPr>
          <a:xfrm>
            <a:off x="4161999" y="3362613"/>
            <a:ext cx="4817250" cy="3358862"/>
            <a:chOff x="4062846" y="3362613"/>
            <a:chExt cx="4817250" cy="3358862"/>
          </a:xfrm>
        </p:grpSpPr>
        <p:pic>
          <p:nvPicPr>
            <p:cNvPr id="20" name="Picture 19" descr="A machine in a room&#10;&#10;Description automatically generated">
              <a:extLst>
                <a:ext uri="{FF2B5EF4-FFF2-40B4-BE49-F238E27FC236}">
                  <a16:creationId xmlns:a16="http://schemas.microsoft.com/office/drawing/2014/main" id="{6A9E9C34-2717-638B-8FBD-3CB2CEFD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2846" y="3362613"/>
              <a:ext cx="4478482" cy="335886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5494B7-18AD-5820-0E6B-E5D258222BF8}"/>
                </a:ext>
              </a:extLst>
            </p:cNvPr>
            <p:cNvSpPr txBox="1"/>
            <p:nvPr/>
          </p:nvSpPr>
          <p:spPr>
            <a:xfrm>
              <a:off x="7754632" y="5134199"/>
              <a:ext cx="8577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Mask + lens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BCD85C-816A-7693-710C-95BBBA016FF0}"/>
                </a:ext>
              </a:extLst>
            </p:cNvPr>
            <p:cNvSpPr txBox="1"/>
            <p:nvPr/>
          </p:nvSpPr>
          <p:spPr>
            <a:xfrm>
              <a:off x="6993457" y="4678015"/>
              <a:ext cx="18866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Magnifier,  polarizer, color filter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5DC644-4C7C-F338-1D20-82A12E43B373}"/>
                </a:ext>
              </a:extLst>
            </p:cNvPr>
            <p:cNvSpPr txBox="1"/>
            <p:nvPr/>
          </p:nvSpPr>
          <p:spPr>
            <a:xfrm>
              <a:off x="6332446" y="4340647"/>
              <a:ext cx="9827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Fast CCD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AE19F0C-EC21-F54E-3B2C-13F10EF00A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9773" y="5495318"/>
              <a:ext cx="697162" cy="48830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58D0A3-0AAD-C86A-D1FA-5BDCC64EC3E2}"/>
              </a:ext>
            </a:extLst>
          </p:cNvPr>
          <p:cNvGrpSpPr/>
          <p:nvPr/>
        </p:nvGrpSpPr>
        <p:grpSpPr>
          <a:xfrm>
            <a:off x="693031" y="3244460"/>
            <a:ext cx="2798181" cy="3456432"/>
            <a:chOff x="299156" y="2990567"/>
            <a:chExt cx="2798181" cy="3730908"/>
          </a:xfrm>
        </p:grpSpPr>
        <p:pic>
          <p:nvPicPr>
            <p:cNvPr id="10" name="Picture 9" descr="A large metal box with a magnifying glass&#10;&#10;Description automatically generated">
              <a:extLst>
                <a:ext uri="{FF2B5EF4-FFF2-40B4-BE49-F238E27FC236}">
                  <a16:creationId xmlns:a16="http://schemas.microsoft.com/office/drawing/2014/main" id="{2DC27EAA-58CA-5654-06DC-B9409FAF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-167207" y="3456930"/>
              <a:ext cx="3730908" cy="279818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69AD4E-5C63-FB83-8CF0-49CF41686691}"/>
                </a:ext>
              </a:extLst>
            </p:cNvPr>
            <p:cNvCxnSpPr/>
            <p:nvPr/>
          </p:nvCxnSpPr>
          <p:spPr>
            <a:xfrm>
              <a:off x="1443210" y="5332164"/>
              <a:ext cx="440674" cy="2754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514141-7FCC-06CD-526B-97E5D96A4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706" y="4494535"/>
              <a:ext cx="972740" cy="16144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0D5BD62-7B6C-3115-90AD-F77765E06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8928" y="4655981"/>
              <a:ext cx="4956" cy="8711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5CFBF81-CE78-119B-EB56-1B4ECBB783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7678" y="4494535"/>
              <a:ext cx="202304" cy="807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5ED384-928D-EA4E-020E-97A2AC3C84F7}"/>
              </a:ext>
            </a:extLst>
          </p:cNvPr>
          <p:cNvSpPr txBox="1"/>
          <p:nvPr/>
        </p:nvSpPr>
        <p:spPr>
          <a:xfrm>
            <a:off x="386870" y="84589"/>
            <a:ext cx="843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Xanadu:  ALBA optical synchrotron radiation interferometry lab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6236F9-E885-7210-5303-A83F52600660}"/>
              </a:ext>
            </a:extLst>
          </p:cNvPr>
          <p:cNvCxnSpPr>
            <a:cxnSpLocks/>
          </p:cNvCxnSpPr>
          <p:nvPr/>
        </p:nvCxnSpPr>
        <p:spPr>
          <a:xfrm flipH="1">
            <a:off x="4910282" y="4965094"/>
            <a:ext cx="4771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ACC78A-C035-249C-1261-405E250A6E3C}"/>
              </a:ext>
            </a:extLst>
          </p:cNvPr>
          <p:cNvCxnSpPr>
            <a:cxnSpLocks/>
          </p:cNvCxnSpPr>
          <p:nvPr/>
        </p:nvCxnSpPr>
        <p:spPr>
          <a:xfrm flipH="1">
            <a:off x="5062682" y="5117494"/>
            <a:ext cx="4771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C783FF-EA95-2555-D0D4-D30CDF84C73E}"/>
              </a:ext>
            </a:extLst>
          </p:cNvPr>
          <p:cNvSpPr txBox="1"/>
          <p:nvPr/>
        </p:nvSpPr>
        <p:spPr>
          <a:xfrm>
            <a:off x="2693674" y="2553868"/>
            <a:ext cx="154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𝛌 = 540nm</a:t>
            </a:r>
          </a:p>
        </p:txBody>
      </p:sp>
    </p:spTree>
    <p:extLst>
      <p:ext uri="{BB962C8B-B14F-4D97-AF65-F5344CB8AC3E}">
        <p14:creationId xmlns:p14="http://schemas.microsoft.com/office/powerpoint/2010/main" val="379389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A23CC1-5C53-535F-5CB3-2C424CF46D5B}"/>
              </a:ext>
            </a:extLst>
          </p:cNvPr>
          <p:cNvSpPr/>
          <p:nvPr/>
        </p:nvSpPr>
        <p:spPr>
          <a:xfrm>
            <a:off x="-100361" y="5598193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erson holding a small square with holes in them&#10;&#10;Description automatically generated">
            <a:extLst>
              <a:ext uri="{FF2B5EF4-FFF2-40B4-BE49-F238E27FC236}">
                <a16:creationId xmlns:a16="http://schemas.microsoft.com/office/drawing/2014/main" id="{CF320968-E3B0-3159-3604-44C2672F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0" y="1204127"/>
            <a:ext cx="3201515" cy="2617226"/>
          </a:xfrm>
          <a:prstGeom prst="rect">
            <a:avLst/>
          </a:prstGeom>
        </p:spPr>
      </p:pic>
      <p:pic>
        <p:nvPicPr>
          <p:cNvPr id="16" name="Picture 15" descr="A machine on a table&#10;&#10;Description automatically generated">
            <a:extLst>
              <a:ext uri="{FF2B5EF4-FFF2-40B4-BE49-F238E27FC236}">
                <a16:creationId xmlns:a16="http://schemas.microsoft.com/office/drawing/2014/main" id="{36E5287F-F707-7222-B0BD-3B054324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35635" y="1553907"/>
            <a:ext cx="3219737" cy="2540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F64FA9-C2FF-AE7B-1955-5C64AD14F7F8}"/>
              </a:ext>
            </a:extLst>
          </p:cNvPr>
          <p:cNvSpPr txBox="1"/>
          <p:nvPr/>
        </p:nvSpPr>
        <p:spPr>
          <a:xfrm>
            <a:off x="286455" y="246694"/>
            <a:ext cx="835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b="1" dirty="0">
                <a:latin typeface="Gill Sans MT" pitchFamily="34" charset="0"/>
                <a:cs typeface="Gill Sans" pitchFamily="17" charset="0"/>
              </a:rPr>
              <a:t>Example 7 hole non-redundant mask</a:t>
            </a:r>
          </a:p>
        </p:txBody>
      </p:sp>
      <p:pic>
        <p:nvPicPr>
          <p:cNvPr id="5" name="Picture 4" descr="A blurry image of a number six&#10;&#10;Description automatically generated">
            <a:extLst>
              <a:ext uri="{FF2B5EF4-FFF2-40B4-BE49-F238E27FC236}">
                <a16:creationId xmlns:a16="http://schemas.microsoft.com/office/drawing/2014/main" id="{E2CE9EDF-38A1-9951-6375-91F9ED662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874" y="1235299"/>
            <a:ext cx="3139344" cy="23011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44F49D8-DE98-306C-BF5C-3983A7654E30}"/>
              </a:ext>
            </a:extLst>
          </p:cNvPr>
          <p:cNvCxnSpPr>
            <a:cxnSpLocks/>
          </p:cNvCxnSpPr>
          <p:nvPr/>
        </p:nvCxnSpPr>
        <p:spPr>
          <a:xfrm flipH="1">
            <a:off x="4910282" y="2695616"/>
            <a:ext cx="4771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37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79A697-2074-E722-C07F-F6DFF1D8ACD7}"/>
              </a:ext>
            </a:extLst>
          </p:cNvPr>
          <p:cNvSpPr/>
          <p:nvPr/>
        </p:nvSpPr>
        <p:spPr>
          <a:xfrm>
            <a:off x="-177334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ED384-928D-EA4E-020E-97A2AC3C84F7}"/>
              </a:ext>
            </a:extLst>
          </p:cNvPr>
          <p:cNvSpPr txBox="1"/>
          <p:nvPr/>
        </p:nvSpPr>
        <p:spPr>
          <a:xfrm>
            <a:off x="412849" y="137145"/>
            <a:ext cx="7928264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Rotated Two Hole Method: ‘Young’s slit’ plus Gaussian Model</a:t>
            </a:r>
            <a:r>
              <a:rPr lang="en-US" sz="2000" i="1" dirty="0">
                <a:latin typeface="Gill Sans MT" pitchFamily="34" charset="0"/>
                <a:cs typeface="Gill Sans" pitchFamily="17" charset="0"/>
              </a:rPr>
              <a:t> </a:t>
            </a:r>
            <a:endParaRPr lang="en-US" sz="1800" i="1" dirty="0">
              <a:latin typeface="Gill Sans MT" pitchFamily="34" charset="0"/>
              <a:cs typeface="Gill Sans" pitchFamily="17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en-US" sz="1800" i="1" dirty="0">
                <a:latin typeface="Gill Sans MT" pitchFamily="34" charset="0"/>
                <a:cs typeface="Gill Sans" pitchFamily="17" charset="0"/>
              </a:rPr>
              <a:t>Torino &amp;  </a:t>
            </a:r>
            <a:r>
              <a:rPr lang="en-US" sz="1800" i="1" dirty="0" err="1">
                <a:latin typeface="Gill Sans MT" pitchFamily="34" charset="0"/>
                <a:cs typeface="Gill Sans" pitchFamily="17" charset="0"/>
              </a:rPr>
              <a:t>Iriso</a:t>
            </a:r>
            <a:r>
              <a:rPr lang="en-US" sz="1800" i="1" dirty="0">
                <a:latin typeface="Gill Sans MT" pitchFamily="34" charset="0"/>
                <a:cs typeface="Gill Sans" pitchFamily="17" charset="0"/>
              </a:rPr>
              <a:t> w. Mitsuhashi method</a:t>
            </a:r>
            <a:endParaRPr lang="en-US" sz="2000" i="1" dirty="0"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7" name="Picture 6" descr="A graph of a complex area with a red oval&#10;&#10;Description automatically generated">
            <a:extLst>
              <a:ext uri="{FF2B5EF4-FFF2-40B4-BE49-F238E27FC236}">
                <a16:creationId xmlns:a16="http://schemas.microsoft.com/office/drawing/2014/main" id="{3B976AC8-36D6-979C-4DE9-09FAD5FA2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489" y="4038207"/>
            <a:ext cx="3219772" cy="2378055"/>
          </a:xfrm>
          <a:prstGeom prst="rect">
            <a:avLst/>
          </a:prstGeom>
        </p:spPr>
      </p:pic>
      <p:pic>
        <p:nvPicPr>
          <p:cNvPr id="9" name="Picture 8" descr="A collage of images of a graph&#10;&#10;Description automatically generated with medium confidence">
            <a:extLst>
              <a:ext uri="{FF2B5EF4-FFF2-40B4-BE49-F238E27FC236}">
                <a16:creationId xmlns:a16="http://schemas.microsoft.com/office/drawing/2014/main" id="{2BAC63DE-518F-91E1-407B-5CA9DF571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779" y="1063983"/>
            <a:ext cx="6463025" cy="28604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DA5C92-5433-BC2C-E141-D287E78AB3E1}"/>
              </a:ext>
            </a:extLst>
          </p:cNvPr>
          <p:cNvGrpSpPr/>
          <p:nvPr/>
        </p:nvGrpSpPr>
        <p:grpSpPr>
          <a:xfrm>
            <a:off x="10390" y="4194246"/>
            <a:ext cx="5110951" cy="1911497"/>
            <a:chOff x="10390" y="4068099"/>
            <a:chExt cx="5110951" cy="1911497"/>
          </a:xfrm>
        </p:grpSpPr>
        <p:pic>
          <p:nvPicPr>
            <p:cNvPr id="4" name="Picture 3" descr="A red line and black line&#10;&#10;Description automatically generated">
              <a:extLst>
                <a:ext uri="{FF2B5EF4-FFF2-40B4-BE49-F238E27FC236}">
                  <a16:creationId xmlns:a16="http://schemas.microsoft.com/office/drawing/2014/main" id="{AC076DA2-7427-36F6-F672-39C617BF5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0" y="4068099"/>
              <a:ext cx="5110951" cy="170806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B5BB18-D2DD-D2AF-F29F-C8DECA45D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568" y="5659371"/>
              <a:ext cx="4358987" cy="32022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B65F65-149D-ADA3-34B9-0187FB116C13}"/>
              </a:ext>
            </a:extLst>
          </p:cNvPr>
          <p:cNvGrpSpPr/>
          <p:nvPr/>
        </p:nvGrpSpPr>
        <p:grpSpPr>
          <a:xfrm>
            <a:off x="6020699" y="1717883"/>
            <a:ext cx="2220868" cy="1590821"/>
            <a:chOff x="98587" y="1436776"/>
            <a:chExt cx="2220868" cy="1590821"/>
          </a:xfrm>
        </p:grpSpPr>
        <p:pic>
          <p:nvPicPr>
            <p:cNvPr id="12" name="Picture 11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E545BBE4-240C-C027-CBFC-1A68B3139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644" y="1436776"/>
              <a:ext cx="2130503" cy="510247"/>
            </a:xfrm>
            <a:prstGeom prst="rect">
              <a:avLst/>
            </a:prstGeom>
          </p:spPr>
        </p:pic>
        <p:pic>
          <p:nvPicPr>
            <p:cNvPr id="14" name="Picture 13" descr="A mathematical equation with black text&#10;&#10;Description automatically generated">
              <a:extLst>
                <a:ext uri="{FF2B5EF4-FFF2-40B4-BE49-F238E27FC236}">
                  <a16:creationId xmlns:a16="http://schemas.microsoft.com/office/drawing/2014/main" id="{7B5AD4FB-060E-1A49-2411-7A530415A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87" y="2200544"/>
              <a:ext cx="2220868" cy="8270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03B25A-F228-32A7-27A8-D28270F17CE0}"/>
                  </a:ext>
                </a:extLst>
              </p:cNvPr>
              <p:cNvSpPr txBox="1"/>
              <p:nvPr/>
            </p:nvSpPr>
            <p:spPr>
              <a:xfrm>
                <a:off x="8151144" y="1662485"/>
                <a:ext cx="1094455" cy="658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𝐼</m:t>
                        </m:r>
                        <m:r>
                          <a:rPr lang="en-US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𝑖𝑗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𝐼</m:t>
                        </m:r>
                        <m:r>
                          <a:rPr lang="en-US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𝐼𝑗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 </m:t>
                    </m:r>
                  </m:oMath>
                </a14:m>
                <a:endParaRPr lang="en-US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03B25A-F228-32A7-27A8-D28270F17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144" y="1662485"/>
                <a:ext cx="1094455" cy="658642"/>
              </a:xfrm>
              <a:prstGeom prst="rect">
                <a:avLst/>
              </a:prstGeom>
              <a:blipFill>
                <a:blip r:embed="rId8"/>
                <a:stretch>
                  <a:fillRect l="-7955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75CB199-5DA2-908B-E0E6-CDDD2EAD33C3}"/>
              </a:ext>
            </a:extLst>
          </p:cNvPr>
          <p:cNvSpPr txBox="1"/>
          <p:nvPr/>
        </p:nvSpPr>
        <p:spPr>
          <a:xfrm>
            <a:off x="2009425" y="2769302"/>
            <a:ext cx="4936294" cy="134806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Limitations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Slow: cannot be done in real time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Relatively low S/N</a:t>
            </a:r>
          </a:p>
        </p:txBody>
      </p:sp>
    </p:spTree>
    <p:extLst>
      <p:ext uri="{BB962C8B-B14F-4D97-AF65-F5344CB8AC3E}">
        <p14:creationId xmlns:p14="http://schemas.microsoft.com/office/powerpoint/2010/main" val="28332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A23CC1-5C53-535F-5CB3-2C424CF46D5B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4FA9-C2FF-AE7B-1955-5C64AD14F7F8}"/>
              </a:ext>
            </a:extLst>
          </p:cNvPr>
          <p:cNvSpPr txBox="1"/>
          <p:nvPr/>
        </p:nvSpPr>
        <p:spPr>
          <a:xfrm>
            <a:off x="353052" y="172658"/>
            <a:ext cx="835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New method: Multi-hole, 2-Dimensional masking SRI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B4411FF-F8E9-D057-C326-E84503DB3175}"/>
              </a:ext>
            </a:extLst>
          </p:cNvPr>
          <p:cNvGrpSpPr/>
          <p:nvPr/>
        </p:nvGrpSpPr>
        <p:grpSpPr>
          <a:xfrm>
            <a:off x="3594098" y="926530"/>
            <a:ext cx="5461765" cy="4867431"/>
            <a:chOff x="1930551" y="1529015"/>
            <a:chExt cx="5461765" cy="4867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1D1642-131F-48C3-C771-EAD19722A064}"/>
                </a:ext>
              </a:extLst>
            </p:cNvPr>
            <p:cNvGrpSpPr/>
            <p:nvPr/>
          </p:nvGrpSpPr>
          <p:grpSpPr>
            <a:xfrm>
              <a:off x="2205971" y="1566707"/>
              <a:ext cx="2211791" cy="2141440"/>
              <a:chOff x="794806" y="155283"/>
              <a:chExt cx="2978408" cy="2869987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B732C93-C14D-E523-50F7-4FCC49D5E2AE}"/>
                  </a:ext>
                </a:extLst>
              </p:cNvPr>
              <p:cNvGrpSpPr/>
              <p:nvPr/>
            </p:nvGrpSpPr>
            <p:grpSpPr>
              <a:xfrm>
                <a:off x="794806" y="155283"/>
                <a:ext cx="2978408" cy="2869987"/>
                <a:chOff x="794806" y="155283"/>
                <a:chExt cx="2978408" cy="2869987"/>
              </a:xfrm>
            </p:grpSpPr>
            <p:pic>
              <p:nvPicPr>
                <p:cNvPr id="26" name="Picture 25" descr="A diagram of a square with circles and numbers&#10;&#10;Description automatically generated">
                  <a:extLst>
                    <a:ext uri="{FF2B5EF4-FFF2-40B4-BE49-F238E27FC236}">
                      <a16:creationId xmlns:a16="http://schemas.microsoft.com/office/drawing/2014/main" id="{921E7AF1-856F-D9B7-BCBF-27F406262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94806" y="155283"/>
                  <a:ext cx="2978408" cy="2869987"/>
                </a:xfrm>
                <a:prstGeom prst="rect">
                  <a:avLst/>
                </a:prstGeom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2750798-3C59-8BFC-E0C5-991295D53C71}"/>
                    </a:ext>
                  </a:extLst>
                </p:cNvPr>
                <p:cNvSpPr/>
                <p:nvPr/>
              </p:nvSpPr>
              <p:spPr>
                <a:xfrm>
                  <a:off x="1208689" y="809297"/>
                  <a:ext cx="1170829" cy="8762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F9BBE32-491E-CF3D-CA2D-29C467695495}"/>
                  </a:ext>
                </a:extLst>
              </p:cNvPr>
              <p:cNvSpPr/>
              <p:nvPr/>
            </p:nvSpPr>
            <p:spPr>
              <a:xfrm>
                <a:off x="1361090" y="961697"/>
                <a:ext cx="322238" cy="995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175793-FC42-A45F-58DC-61052B39353C}"/>
                  </a:ext>
                </a:extLst>
              </p:cNvPr>
              <p:cNvSpPr/>
              <p:nvPr/>
            </p:nvSpPr>
            <p:spPr>
              <a:xfrm>
                <a:off x="2099337" y="620650"/>
                <a:ext cx="45461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8B4B9319-029D-938F-8C05-9206161F0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5728" y="3676679"/>
              <a:ext cx="2996588" cy="2719767"/>
            </a:xfrm>
            <a:prstGeom prst="rect">
              <a:avLst/>
            </a:prstGeom>
          </p:spPr>
        </p:pic>
        <p:pic>
          <p:nvPicPr>
            <p:cNvPr id="8" name="Picture 7" descr="A diagram of a number of dots&#10;&#10;Description automatically generated">
              <a:extLst>
                <a:ext uri="{FF2B5EF4-FFF2-40B4-BE49-F238E27FC236}">
                  <a16:creationId xmlns:a16="http://schemas.microsoft.com/office/drawing/2014/main" id="{A7F93B18-4283-BA47-0EBA-4E3A4408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0551" y="3676679"/>
              <a:ext cx="2730500" cy="26162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FDD1EB-C805-76DD-B146-1805D9FB0CB3}"/>
                </a:ext>
              </a:extLst>
            </p:cNvPr>
            <p:cNvGrpSpPr/>
            <p:nvPr/>
          </p:nvGrpSpPr>
          <p:grpSpPr>
            <a:xfrm>
              <a:off x="4890369" y="3990150"/>
              <a:ext cx="1821945" cy="1828389"/>
              <a:chOff x="4890369" y="3990150"/>
              <a:chExt cx="1821945" cy="1828389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7E5891-C741-64C1-2B03-D88DF34C3444}"/>
                  </a:ext>
                </a:extLst>
              </p:cNvPr>
              <p:cNvSpPr/>
              <p:nvPr/>
            </p:nvSpPr>
            <p:spPr>
              <a:xfrm>
                <a:off x="5982157" y="5098310"/>
                <a:ext cx="730157" cy="7175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8852F92-798E-A085-0CC2-0EC9634A32D2}"/>
                  </a:ext>
                </a:extLst>
              </p:cNvPr>
              <p:cNvSpPr/>
              <p:nvPr/>
            </p:nvSpPr>
            <p:spPr>
              <a:xfrm>
                <a:off x="4890369" y="3990150"/>
                <a:ext cx="730157" cy="7175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DE16F55-D039-40E2-10C4-6DE2CEC6282D}"/>
                  </a:ext>
                </a:extLst>
              </p:cNvPr>
              <p:cNvSpPr/>
              <p:nvPr/>
            </p:nvSpPr>
            <p:spPr>
              <a:xfrm>
                <a:off x="5925233" y="4078286"/>
                <a:ext cx="365397" cy="7175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F1F5697-A214-D23B-9CE5-2F31BF705435}"/>
                  </a:ext>
                </a:extLst>
              </p:cNvPr>
              <p:cNvSpPr/>
              <p:nvPr/>
            </p:nvSpPr>
            <p:spPr>
              <a:xfrm>
                <a:off x="5264224" y="4827029"/>
                <a:ext cx="365397" cy="980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E07CE90-5537-20AA-3652-2851AE5B7668}"/>
                  </a:ext>
                </a:extLst>
              </p:cNvPr>
              <p:cNvSpPr/>
              <p:nvPr/>
            </p:nvSpPr>
            <p:spPr>
              <a:xfrm>
                <a:off x="6077633" y="5101018"/>
                <a:ext cx="365397" cy="7175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79B7C39-DB8C-D2FC-C7DC-5A40CBF272BE}"/>
                  </a:ext>
                </a:extLst>
              </p:cNvPr>
              <p:cNvSpPr/>
              <p:nvPr/>
            </p:nvSpPr>
            <p:spPr>
              <a:xfrm>
                <a:off x="4953915" y="5104741"/>
                <a:ext cx="310309" cy="273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AB78855-C29B-173C-62A3-1925CF8F5C79}"/>
                  </a:ext>
                </a:extLst>
              </p:cNvPr>
              <p:cNvSpPr/>
              <p:nvPr/>
            </p:nvSpPr>
            <p:spPr>
              <a:xfrm>
                <a:off x="5624108" y="5202057"/>
                <a:ext cx="310309" cy="273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BC7EE38-BF3F-B7E9-9BF4-A9F351766D5A}"/>
                  </a:ext>
                </a:extLst>
              </p:cNvPr>
              <p:cNvSpPr/>
              <p:nvPr/>
            </p:nvSpPr>
            <p:spPr>
              <a:xfrm>
                <a:off x="5978482" y="4807283"/>
                <a:ext cx="310309" cy="273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06A8C9B-7D25-9B2C-7F26-403D8C43875F}"/>
                  </a:ext>
                </a:extLst>
              </p:cNvPr>
              <p:cNvSpPr/>
              <p:nvPr/>
            </p:nvSpPr>
            <p:spPr>
              <a:xfrm>
                <a:off x="5625944" y="4421696"/>
                <a:ext cx="310309" cy="273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CEA1DE-0E7C-959B-0EDD-AA9EBE521A8C}"/>
                  </a:ext>
                </a:extLst>
              </p:cNvPr>
              <p:cNvSpPr/>
              <p:nvPr/>
            </p:nvSpPr>
            <p:spPr>
              <a:xfrm>
                <a:off x="6297973" y="4520847"/>
                <a:ext cx="310309" cy="273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9" name="Picture 28" descr="A graph showing a light in the center&#10;&#10;Description automatically generated with medium confidence">
              <a:extLst>
                <a:ext uri="{FF2B5EF4-FFF2-40B4-BE49-F238E27FC236}">
                  <a16:creationId xmlns:a16="http://schemas.microsoft.com/office/drawing/2014/main" id="{2FA10DC3-E34D-03DF-D9A6-9CC7849E7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7864" y="1529015"/>
              <a:ext cx="2872687" cy="227567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B69AAC-6EA3-BCB7-A104-66FEA25723EE}"/>
                </a:ext>
              </a:extLst>
            </p:cNvPr>
            <p:cNvSpPr/>
            <p:nvPr/>
          </p:nvSpPr>
          <p:spPr>
            <a:xfrm>
              <a:off x="4811413" y="1685787"/>
              <a:ext cx="597140" cy="253425"/>
            </a:xfrm>
            <a:prstGeom prst="rect">
              <a:avLst/>
            </a:prstGeom>
            <a:solidFill>
              <a:srgbClr val="5F23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6C2F99-2DBD-393D-4B4D-98E7AD2D2B1D}"/>
                  </a:ext>
                </a:extLst>
              </p:cNvPr>
              <p:cNvSpPr txBox="1"/>
              <p:nvPr/>
            </p:nvSpPr>
            <p:spPr>
              <a:xfrm>
                <a:off x="56168" y="793835"/>
                <a:ext cx="3532280" cy="5216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Astronomical innovations</a:t>
                </a:r>
              </a:p>
              <a:p>
                <a:pPr marL="342900" indent="-3429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Non-redundant mask </a:t>
                </a:r>
              </a:p>
              <a:p>
                <a:pPr marL="342900" indent="-3429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Self-calibration </a:t>
                </a:r>
                <a:endParaRPr lang="en-US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Processing</a:t>
                </a:r>
              </a:p>
              <a:p>
                <a:pPr marL="2857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Center on Airy disk  + bias subtraction </a:t>
                </a:r>
              </a:p>
              <a:p>
                <a:pPr marL="2857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FT image to  V</a:t>
                </a:r>
                <a:r>
                  <a:rPr lang="en-US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ij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8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i,j</a:t>
                </a:r>
                <a:r>
                  <a:rPr lang="en-US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𝝓</a:t>
                </a:r>
                <a:r>
                  <a:rPr lang="en-US" sz="18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i,j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2857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8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i,j</a:t>
                </a:r>
                <a:r>
                  <a:rPr lang="en-US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𝝓</a:t>
                </a:r>
                <a:r>
                  <a:rPr lang="en-US" sz="1800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i,j</a:t>
                </a:r>
                <a:r>
                  <a:rPr lang="en-US" sz="1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complex sum over area of </a:t>
                </a:r>
                <a:r>
                  <a:rPr lang="en-US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u,v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sample = #photons</a:t>
                </a:r>
              </a:p>
              <a:p>
                <a:pPr marL="342900" indent="-3429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𝛾</a:t>
                </a:r>
                <a:r>
                  <a: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en-US" sz="20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𝐴</m:t>
                        </m:r>
                        <m:r>
                          <a:rPr lang="en-US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12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𝐴</m:t>
                        </m:r>
                        <m:r>
                          <a:rPr lang="en-US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+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𝐴</m:t>
                        </m:r>
                        <m:r>
                          <a:rPr lang="en-US" sz="20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Gill Sans" pitchFamily="17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marL="2857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Challenge:  Auto =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𝐴</m:t>
                    </m:r>
                    <m:r>
                      <a:rPr lang="en-US" sz="18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0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+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𝐴</m:t>
                    </m:r>
                    <m:r>
                      <a:rPr lang="en-US" sz="18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1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+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𝐴</m:t>
                    </m:r>
                    <m:r>
                      <a:rPr lang="en-US" sz="1800" b="0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Gill Sans" pitchFamily="17" charset="0"/>
                      </a:rPr>
                      <m:t>2</m:t>
                    </m:r>
                  </m:oMath>
                </a14:m>
                <a:r>
                  <a:rPr lang="en-US" sz="1800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non-uniform illumination =&gt;  requires self-</a:t>
                </a:r>
                <a:r>
                  <a:rPr lang="en-US" sz="1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Joint fitting </a:t>
                </a:r>
                <a:r>
                  <a:rPr lang="en-US" sz="1800" b="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toV</a:t>
                </a:r>
                <a:r>
                  <a:rPr lang="en-US" sz="1800" b="0" baseline="-25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ij</a:t>
                </a:r>
                <a:r>
                  <a:rPr lang="en-US" sz="1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obtain 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</a:t>
                </a:r>
                <a:r>
                  <a:rPr lang="en-US" sz="1800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source parameters and hole gains</a:t>
                </a:r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46C2F99-2DBD-393D-4B4D-98E7AD2D2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8" y="793835"/>
                <a:ext cx="3532280" cy="5216749"/>
              </a:xfrm>
              <a:prstGeom prst="rect">
                <a:avLst/>
              </a:prstGeom>
              <a:blipFill>
                <a:blip r:embed="rId6"/>
                <a:stretch>
                  <a:fillRect l="-2509" t="-971" r="-1434" b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D233742A-208A-F14D-C87F-7AC672F39B00}"/>
              </a:ext>
            </a:extLst>
          </p:cNvPr>
          <p:cNvSpPr txBox="1"/>
          <p:nvPr/>
        </p:nvSpPr>
        <p:spPr>
          <a:xfrm>
            <a:off x="4704202" y="4349012"/>
            <a:ext cx="605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Auto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E82D22-0BBA-9AD6-62E4-A5B8E3889EAE}"/>
              </a:ext>
            </a:extLst>
          </p:cNvPr>
          <p:cNvSpPr txBox="1"/>
          <p:nvPr/>
        </p:nvSpPr>
        <p:spPr>
          <a:xfrm>
            <a:off x="3340070" y="3744501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8B55FD-2AE0-F795-BA7D-A61161BC518F}"/>
              </a:ext>
            </a:extLst>
          </p:cNvPr>
          <p:cNvSpPr txBox="1"/>
          <p:nvPr/>
        </p:nvSpPr>
        <p:spPr>
          <a:xfrm>
            <a:off x="4795093" y="5420693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8734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A5CA3F-5342-B0E1-0FFB-3FB6A1CCB2EB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05A79-28EC-ED08-2A31-DE9904D9A58B}"/>
              </a:ext>
            </a:extLst>
          </p:cNvPr>
          <p:cNvSpPr txBox="1"/>
          <p:nvPr/>
        </p:nvSpPr>
        <p:spPr>
          <a:xfrm>
            <a:off x="1683327" y="103909"/>
            <a:ext cx="577734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Hole size =&gt; Airy disk = ‘primary beam’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FT =&gt;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‘smearing’ by primary beam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D331FC-9023-F043-F7F5-F273AABB1CEE}"/>
              </a:ext>
            </a:extLst>
          </p:cNvPr>
          <p:cNvGrpSpPr/>
          <p:nvPr/>
        </p:nvGrpSpPr>
        <p:grpSpPr>
          <a:xfrm>
            <a:off x="1378175" y="1233441"/>
            <a:ext cx="6231155" cy="4579043"/>
            <a:chOff x="967115" y="841664"/>
            <a:chExt cx="6773351" cy="4688208"/>
          </a:xfrm>
        </p:grpSpPr>
        <p:pic>
          <p:nvPicPr>
            <p:cNvPr id="8" name="Picture 7" descr="A collage of images of a dot pattern&#10;&#10;Description automatically generated with medium confidence">
              <a:extLst>
                <a:ext uri="{FF2B5EF4-FFF2-40B4-BE49-F238E27FC236}">
                  <a16:creationId xmlns:a16="http://schemas.microsoft.com/office/drawing/2014/main" id="{BCF23FEE-01B4-AC83-0A8B-612FA4766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115" y="841664"/>
              <a:ext cx="6773351" cy="46882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BDABE6-5E0D-ECFE-BCB0-EAAB965A4856}"/>
                </a:ext>
              </a:extLst>
            </p:cNvPr>
            <p:cNvSpPr txBox="1"/>
            <p:nvPr/>
          </p:nvSpPr>
          <p:spPr>
            <a:xfrm>
              <a:off x="1537854" y="997527"/>
              <a:ext cx="841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3mm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A5DAD8-EB6F-CF46-73EE-6743A73F00AA}"/>
                </a:ext>
              </a:extLst>
            </p:cNvPr>
            <p:cNvSpPr txBox="1"/>
            <p:nvPr/>
          </p:nvSpPr>
          <p:spPr>
            <a:xfrm>
              <a:off x="4994563" y="997527"/>
              <a:ext cx="841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5mm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E2F9EFE-7421-9CEA-0B33-3CC4A1CBF3F4}"/>
              </a:ext>
            </a:extLst>
          </p:cNvPr>
          <p:cNvSpPr txBox="1"/>
          <p:nvPr/>
        </p:nvSpPr>
        <p:spPr>
          <a:xfrm>
            <a:off x="3426244" y="4739805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0-1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5607D6-7A10-71D3-7F88-8EF84A696EA1}"/>
              </a:ext>
            </a:extLst>
          </p:cNvPr>
          <p:cNvSpPr txBox="1"/>
          <p:nvPr/>
        </p:nvSpPr>
        <p:spPr>
          <a:xfrm>
            <a:off x="3435424" y="3889670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1-2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CC6AA3-EAF9-F4F3-16D0-0A40ED07CFD6}"/>
              </a:ext>
            </a:extLst>
          </p:cNvPr>
          <p:cNvSpPr txBox="1"/>
          <p:nvPr/>
        </p:nvSpPr>
        <p:spPr>
          <a:xfrm>
            <a:off x="2983733" y="3889671"/>
            <a:ext cx="44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2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0-2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9C290-4E1C-36B9-7E9F-59AFD816AD6E}"/>
              </a:ext>
            </a:extLst>
          </p:cNvPr>
          <p:cNvSpPr txBox="1"/>
          <p:nvPr/>
        </p:nvSpPr>
        <p:spPr>
          <a:xfrm>
            <a:off x="2983733" y="5738413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152D0-EFD6-A81B-B7FD-1D360DE372C7}"/>
              </a:ext>
            </a:extLst>
          </p:cNvPr>
          <p:cNvSpPr txBox="1"/>
          <p:nvPr/>
        </p:nvSpPr>
        <p:spPr>
          <a:xfrm>
            <a:off x="1632450" y="4408165"/>
            <a:ext cx="65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i="1" dirty="0">
                <a:latin typeface="Gill Sans MT" pitchFamily="34" charset="0"/>
                <a:cs typeface="Gill Sans" pitchFamily="17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4823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A23CC1-5C53-535F-5CB3-2C424CF46D5B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4FA9-C2FF-AE7B-1955-5C64AD14F7F8}"/>
              </a:ext>
            </a:extLst>
          </p:cNvPr>
          <p:cNvSpPr txBox="1"/>
          <p:nvPr/>
        </p:nvSpPr>
        <p:spPr>
          <a:xfrm>
            <a:off x="484761" y="136524"/>
            <a:ext cx="835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b="1" dirty="0">
                <a:latin typeface="Gill Sans MT" pitchFamily="34" charset="0"/>
                <a:cs typeface="Gill Sans" pitchFamily="17" charset="0"/>
              </a:rPr>
              <a:t>Multi-hole, 2D non-redundant mask SRI w. self-calibration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D12EC2-9121-BB51-0530-AF311E39655F}"/>
              </a:ext>
            </a:extLst>
          </p:cNvPr>
          <p:cNvGrpSpPr/>
          <p:nvPr/>
        </p:nvGrpSpPr>
        <p:grpSpPr>
          <a:xfrm>
            <a:off x="2997844" y="930979"/>
            <a:ext cx="6169306" cy="5382227"/>
            <a:chOff x="689812" y="916240"/>
            <a:chExt cx="6720806" cy="5920063"/>
          </a:xfrm>
        </p:grpSpPr>
        <p:pic>
          <p:nvPicPr>
            <p:cNvPr id="5" name="Picture 4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30D36E9F-0391-C30C-E90F-9B0AA1FAC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4358" y="3508728"/>
              <a:ext cx="3666260" cy="3327575"/>
            </a:xfrm>
            <a:prstGeom prst="rect">
              <a:avLst/>
            </a:prstGeom>
          </p:spPr>
        </p:pic>
        <p:pic>
          <p:nvPicPr>
            <p:cNvPr id="6" name="Picture 5" descr="A diagram of a number of dots&#10;&#10;Description automatically generated with medium confidence">
              <a:extLst>
                <a:ext uri="{FF2B5EF4-FFF2-40B4-BE49-F238E27FC236}">
                  <a16:creationId xmlns:a16="http://schemas.microsoft.com/office/drawing/2014/main" id="{E8E41A08-5307-EBEC-72C9-5E4555934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812" y="3508729"/>
              <a:ext cx="3346591" cy="3156346"/>
            </a:xfrm>
            <a:prstGeom prst="rect">
              <a:avLst/>
            </a:prstGeom>
          </p:spPr>
        </p:pic>
        <p:pic>
          <p:nvPicPr>
            <p:cNvPr id="8" name="Picture 7" descr="A red and yellow graph with numbers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AD396AA9-0660-A05C-5FEE-66DC3B831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9275" y="916240"/>
              <a:ext cx="3897106" cy="27876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0640A9-43CF-D5CB-D50E-5EBA24A8E3E3}"/>
                </a:ext>
              </a:extLst>
            </p:cNvPr>
            <p:cNvGrpSpPr/>
            <p:nvPr/>
          </p:nvGrpSpPr>
          <p:grpSpPr>
            <a:xfrm>
              <a:off x="1103547" y="1076445"/>
              <a:ext cx="2629236" cy="2432281"/>
              <a:chOff x="794806" y="155283"/>
              <a:chExt cx="2978408" cy="2869987"/>
            </a:xfrm>
          </p:grpSpPr>
          <p:pic>
            <p:nvPicPr>
              <p:cNvPr id="10" name="Picture 9" descr="A diagram of a square with circles and numbers&#10;&#10;Description automatically generated">
                <a:extLst>
                  <a:ext uri="{FF2B5EF4-FFF2-40B4-BE49-F238E27FC236}">
                    <a16:creationId xmlns:a16="http://schemas.microsoft.com/office/drawing/2014/main" id="{245105CB-D461-20AE-5590-69D3C9CDA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806" y="155283"/>
                <a:ext cx="2978408" cy="2869987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7A5652-666A-E80E-D42A-BBE78D08A2DE}"/>
                  </a:ext>
                </a:extLst>
              </p:cNvPr>
              <p:cNvSpPr/>
              <p:nvPr/>
            </p:nvSpPr>
            <p:spPr>
              <a:xfrm>
                <a:off x="1208690" y="809297"/>
                <a:ext cx="683172" cy="483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89ED05-531F-D783-6ECD-1A81C1C77CEF}"/>
              </a:ext>
            </a:extLst>
          </p:cNvPr>
          <p:cNvSpPr txBox="1"/>
          <p:nvPr/>
        </p:nvSpPr>
        <p:spPr>
          <a:xfrm>
            <a:off x="-5732" y="772083"/>
            <a:ext cx="3104656" cy="350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Experiments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Experiments w. 2, 3, 5, 6, 7 hole masks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Hole sizes = 2mm to 5mm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Baselines to 24mm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Wavelength = 400nm and 540nm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30 frames = 0.3ms to 3ms every 1sec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Tests: real-time adjustment of beam size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E08AD-A31D-8C9E-357F-B62FBF2E66E2}"/>
              </a:ext>
            </a:extLst>
          </p:cNvPr>
          <p:cNvSpPr txBox="1"/>
          <p:nvPr/>
        </p:nvSpPr>
        <p:spPr>
          <a:xfrm>
            <a:off x="3352799" y="772083"/>
            <a:ext cx="3365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5 hole non-redundant mask</a:t>
            </a:r>
          </a:p>
        </p:txBody>
      </p:sp>
    </p:spTree>
    <p:extLst>
      <p:ext uri="{BB962C8B-B14F-4D97-AF65-F5344CB8AC3E}">
        <p14:creationId xmlns:p14="http://schemas.microsoft.com/office/powerpoint/2010/main" val="2143829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 shot of a graph&#10;&#10;Description automatically generated">
            <a:extLst>
              <a:ext uri="{FF2B5EF4-FFF2-40B4-BE49-F238E27FC236}">
                <a16:creationId xmlns:a16="http://schemas.microsoft.com/office/drawing/2014/main" id="{0FE17C79-B229-5868-34D7-055F1F50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00" y="3152496"/>
            <a:ext cx="4116193" cy="4405774"/>
          </a:xfrm>
          <a:prstGeom prst="rect">
            <a:avLst/>
          </a:prstGeom>
        </p:spPr>
      </p:pic>
      <p:pic>
        <p:nvPicPr>
          <p:cNvPr id="9" name="Picture 8" descr="A blurry image of a number six&#10;&#10;Description automatically generated">
            <a:extLst>
              <a:ext uri="{FF2B5EF4-FFF2-40B4-BE49-F238E27FC236}">
                <a16:creationId xmlns:a16="http://schemas.microsoft.com/office/drawing/2014/main" id="{EF307038-4D7F-40A6-6F86-1A19D9E96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01" y="876048"/>
            <a:ext cx="3620340" cy="2653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6E9AE-9563-91D6-DCB3-35A49CC7DD5A}"/>
              </a:ext>
            </a:extLst>
          </p:cNvPr>
          <p:cNvSpPr txBox="1"/>
          <p:nvPr/>
        </p:nvSpPr>
        <p:spPr>
          <a:xfrm>
            <a:off x="1481454" y="137683"/>
            <a:ext cx="721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Non-redundant 7 hole Mask:  JWST Template</a:t>
            </a:r>
          </a:p>
        </p:txBody>
      </p:sp>
      <p:pic>
        <p:nvPicPr>
          <p:cNvPr id="14" name="Picture 13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CA2A8F77-CFA2-8961-5ACA-7EAC61E2C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861" y="568581"/>
            <a:ext cx="3232269" cy="34596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F2C0299-538C-C593-34F3-532F58D79489}"/>
              </a:ext>
            </a:extLst>
          </p:cNvPr>
          <p:cNvSpPr/>
          <p:nvPr/>
        </p:nvSpPr>
        <p:spPr>
          <a:xfrm>
            <a:off x="96409" y="5544461"/>
            <a:ext cx="1778690" cy="12431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screen with many dots&#10;&#10;Description automatically generated">
            <a:extLst>
              <a:ext uri="{FF2B5EF4-FFF2-40B4-BE49-F238E27FC236}">
                <a16:creationId xmlns:a16="http://schemas.microsoft.com/office/drawing/2014/main" id="{F28F3B2E-B253-283D-8EC2-B68ADDF99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270" y="3800138"/>
            <a:ext cx="3255773" cy="270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90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9D456C-7B52-AC64-62C0-A99D3BD556A8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9B3D66-4934-D28B-DCB2-3190FBB6D267}"/>
              </a:ext>
            </a:extLst>
          </p:cNvPr>
          <p:cNvGrpSpPr/>
          <p:nvPr/>
        </p:nvGrpSpPr>
        <p:grpSpPr>
          <a:xfrm>
            <a:off x="4539085" y="22757"/>
            <a:ext cx="4851577" cy="3249116"/>
            <a:chOff x="4645858" y="1330680"/>
            <a:chExt cx="4851577" cy="3249116"/>
          </a:xfrm>
        </p:grpSpPr>
        <p:pic>
          <p:nvPicPr>
            <p:cNvPr id="5" name="Picture 4" descr="A graph with different colored dots&#10;&#10;Description automatically generated">
              <a:extLst>
                <a:ext uri="{FF2B5EF4-FFF2-40B4-BE49-F238E27FC236}">
                  <a16:creationId xmlns:a16="http://schemas.microsoft.com/office/drawing/2014/main" id="{40DC5B94-EA08-6F91-EE0A-8DDBE6117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5858" y="1330680"/>
              <a:ext cx="4519289" cy="324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E1FC92-545C-7F2D-7C2B-0A4146998FDE}"/>
                </a:ext>
              </a:extLst>
            </p:cNvPr>
            <p:cNvSpPr txBox="1"/>
            <p:nvPr/>
          </p:nvSpPr>
          <p:spPr>
            <a:xfrm>
              <a:off x="8482674" y="1354795"/>
              <a:ext cx="1014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𝛟</a:t>
              </a:r>
              <a:r>
                <a:rPr lang="en-US" sz="2000" baseline="-25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12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B4700C-F76E-6E37-1897-AF7A70E06BA4}"/>
                </a:ext>
              </a:extLst>
            </p:cNvPr>
            <p:cNvSpPr txBox="1"/>
            <p:nvPr/>
          </p:nvSpPr>
          <p:spPr>
            <a:xfrm>
              <a:off x="8150386" y="2029667"/>
              <a:ext cx="1014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solidFill>
                    <a:srgbClr val="0D2489"/>
                  </a:solidFill>
                  <a:latin typeface="Gill Sans MT" pitchFamily="34" charset="0"/>
                  <a:cs typeface="Gill Sans" pitchFamily="17" charset="0"/>
                </a:rPr>
                <a:t>𝛟</a:t>
              </a:r>
              <a:r>
                <a:rPr lang="en-US" sz="2000" baseline="-25000" dirty="0">
                  <a:solidFill>
                    <a:srgbClr val="0D2489"/>
                  </a:solidFill>
                  <a:latin typeface="Gill Sans MT" pitchFamily="34" charset="0"/>
                  <a:cs typeface="Gill Sans" pitchFamily="17" charset="0"/>
                </a:rPr>
                <a:t>31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E84348-A751-0707-4CF0-BFF4BCCD3799}"/>
                </a:ext>
              </a:extLst>
            </p:cNvPr>
            <p:cNvSpPr txBox="1"/>
            <p:nvPr/>
          </p:nvSpPr>
          <p:spPr>
            <a:xfrm>
              <a:off x="8438847" y="3124773"/>
              <a:ext cx="1014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solidFill>
                    <a:srgbClr val="00B050"/>
                  </a:solidFill>
                  <a:latin typeface="Gill Sans MT" pitchFamily="34" charset="0"/>
                  <a:cs typeface="Gill Sans" pitchFamily="17" charset="0"/>
                </a:rPr>
                <a:t>𝛟</a:t>
              </a:r>
              <a:r>
                <a:rPr lang="en-US" sz="2000" baseline="-25000" dirty="0">
                  <a:solidFill>
                    <a:srgbClr val="00B050"/>
                  </a:solidFill>
                  <a:latin typeface="Gill Sans MT" pitchFamily="34" charset="0"/>
                  <a:cs typeface="Gill Sans" pitchFamily="17" charset="0"/>
                </a:rPr>
                <a:t>23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02C20F-6949-8B1C-D8F9-8905E255DDDF}"/>
                </a:ext>
              </a:extLst>
            </p:cNvPr>
            <p:cNvSpPr txBox="1"/>
            <p:nvPr/>
          </p:nvSpPr>
          <p:spPr>
            <a:xfrm>
              <a:off x="5343608" y="2470535"/>
              <a:ext cx="1014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𝛟</a:t>
              </a:r>
              <a:r>
                <a:rPr lang="en-US" sz="2000" baseline="-25000" dirty="0">
                  <a:latin typeface="Gill Sans MT" pitchFamily="34" charset="0"/>
                  <a:cs typeface="Gill Sans" pitchFamily="17" charset="0"/>
                </a:rPr>
                <a:t>123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A436AA-A62A-BA5A-F22B-3C1F7D71A7C0}"/>
              </a:ext>
            </a:extLst>
          </p:cNvPr>
          <p:cNvSpPr txBox="1"/>
          <p:nvPr/>
        </p:nvSpPr>
        <p:spPr>
          <a:xfrm>
            <a:off x="437161" y="982776"/>
            <a:ext cx="3545435" cy="184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Phases: rms 1ms ~ 15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Vibrations and/or turbulence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Closure phase 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; rms &lt; 1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    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aperture based errors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point-symmetric source 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A125DC-C9DE-8820-AF73-86522728454A}"/>
              </a:ext>
            </a:extLst>
          </p:cNvPr>
          <p:cNvGrpSpPr/>
          <p:nvPr/>
        </p:nvGrpSpPr>
        <p:grpSpPr>
          <a:xfrm>
            <a:off x="196031" y="3063402"/>
            <a:ext cx="8798238" cy="3407900"/>
            <a:chOff x="172881" y="1153584"/>
            <a:chExt cx="8798238" cy="3407900"/>
          </a:xfrm>
        </p:grpSpPr>
        <p:pic>
          <p:nvPicPr>
            <p:cNvPr id="17" name="Picture 16" descr="A close-up of a graph&#10;&#10;Description automatically generated">
              <a:extLst>
                <a:ext uri="{FF2B5EF4-FFF2-40B4-BE49-F238E27FC236}">
                  <a16:creationId xmlns:a16="http://schemas.microsoft.com/office/drawing/2014/main" id="{0A686183-77CE-F876-2ED7-1F31ECF6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881" y="1153584"/>
              <a:ext cx="8798238" cy="34079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03E56B-2840-DE3F-104A-63F9E5A7F27E}"/>
                </a:ext>
              </a:extLst>
            </p:cNvPr>
            <p:cNvSpPr txBox="1"/>
            <p:nvPr/>
          </p:nvSpPr>
          <p:spPr>
            <a:xfrm>
              <a:off x="861848" y="3335544"/>
              <a:ext cx="2227040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latin typeface="Gill Sans MT" pitchFamily="34" charset="0"/>
                  <a:cs typeface="Gill Sans" pitchFamily="17" charset="0"/>
                </a:rPr>
                <a:t>0-2 1ms   </a:t>
              </a:r>
            </a:p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rms~ 1%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F10159-0546-34BD-190B-6BBC54872606}"/>
                </a:ext>
              </a:extLst>
            </p:cNvPr>
            <p:cNvSpPr txBox="1"/>
            <p:nvPr/>
          </p:nvSpPr>
          <p:spPr>
            <a:xfrm>
              <a:off x="5065789" y="3136146"/>
              <a:ext cx="3648660" cy="96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latin typeface="Gill Sans MT" pitchFamily="34" charset="0"/>
                  <a:cs typeface="Gill Sans" pitchFamily="17" charset="0"/>
                </a:rPr>
                <a:t>0-2 3ms   </a:t>
              </a:r>
            </a:p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rms ~ 5%,</a:t>
              </a:r>
            </a:p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&lt;amp&gt;  lower by up to 5%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80D10D0-A3A7-7592-E9F4-2ABB85DD6356}"/>
              </a:ext>
            </a:extLst>
          </p:cNvPr>
          <p:cNvSpPr txBox="1"/>
          <p:nvPr/>
        </p:nvSpPr>
        <p:spPr>
          <a:xfrm>
            <a:off x="378273" y="185372"/>
            <a:ext cx="3047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short </a:t>
            </a:r>
            <a:r>
              <a:rPr lang="en-US" sz="2800" dirty="0" err="1"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2800" baseline="-25000" dirty="0" err="1">
                <a:latin typeface="Gill Sans MT" pitchFamily="34" charset="0"/>
                <a:cs typeface="Gill Sans" pitchFamily="17" charset="0"/>
              </a:rPr>
              <a:t>frame</a:t>
            </a:r>
            <a:r>
              <a:rPr lang="en-US" sz="2800" dirty="0">
                <a:latin typeface="Gill Sans MT" pitchFamily="34" charset="0"/>
                <a:cs typeface="Gill Sans" pitchFamily="17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3488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9F205-0DA8-9867-E99E-FED1F35A9871}"/>
              </a:ext>
            </a:extLst>
          </p:cNvPr>
          <p:cNvSpPr/>
          <p:nvPr/>
        </p:nvSpPr>
        <p:spPr>
          <a:xfrm>
            <a:off x="-100361" y="5530583"/>
            <a:ext cx="9522153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4FAAAA2-0105-D517-F467-70CC5E44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004" y="359854"/>
            <a:ext cx="5430984" cy="4227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1165350" y="61504"/>
            <a:ext cx="660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non-redundant mask?</a:t>
            </a:r>
          </a:p>
        </p:txBody>
      </p:sp>
      <p:pic>
        <p:nvPicPr>
          <p:cNvPr id="14" name="Picture 13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A68C8BE8-6922-CF64-2418-EB44B5FE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12" y="954260"/>
            <a:ext cx="3287173" cy="3181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1001438" y="4616981"/>
            <a:ext cx="740831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Decoherence on redundant baselines due to phase fluctuations across mask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Coherence for redundant samples lower by 5%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rms for redundant samples ~ 6x non-redundant</a:t>
            </a:r>
          </a:p>
        </p:txBody>
      </p:sp>
    </p:spTree>
    <p:extLst>
      <p:ext uri="{BB962C8B-B14F-4D97-AF65-F5344CB8AC3E}">
        <p14:creationId xmlns:p14="http://schemas.microsoft.com/office/powerpoint/2010/main" val="4211525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4011A5-5884-6EA7-32E0-B8CF450D978E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AECE00-FD6C-D152-9323-639828BDFAE5}"/>
              </a:ext>
            </a:extLst>
          </p:cNvPr>
          <p:cNvSpPr/>
          <p:nvPr/>
        </p:nvSpPr>
        <p:spPr>
          <a:xfrm>
            <a:off x="-167268" y="5742878"/>
            <a:ext cx="5508702" cy="11151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9D31E-FB06-4FA2-0963-50908B15BA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512465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 descr="A circular metal structure with many holes&#10;&#10;Description automatically generated">
            <a:extLst>
              <a:ext uri="{FF2B5EF4-FFF2-40B4-BE49-F238E27FC236}">
                <a16:creationId xmlns:a16="http://schemas.microsoft.com/office/drawing/2014/main" id="{B75F260E-9EBB-D8A1-8613-F1B8B75F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12" y="190906"/>
            <a:ext cx="8144798" cy="2985856"/>
          </a:xfrm>
          <a:prstGeom prst="rect">
            <a:avLst/>
          </a:prstGeom>
        </p:spPr>
      </p:pic>
      <p:pic>
        <p:nvPicPr>
          <p:cNvPr id="11" name="Picture 10" descr="A couple of people walking in a warehouse&#10;&#10;Description automatically generated">
            <a:extLst>
              <a:ext uri="{FF2B5EF4-FFF2-40B4-BE49-F238E27FC236}">
                <a16:creationId xmlns:a16="http://schemas.microsoft.com/office/drawing/2014/main" id="{CE54BEBC-5543-07CE-3360-2C3ECE9F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607" y="3495907"/>
            <a:ext cx="4315609" cy="3236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99B4B-804B-9860-97D0-4E21E62B84B9}"/>
              </a:ext>
            </a:extLst>
          </p:cNvPr>
          <p:cNvSpPr txBox="1"/>
          <p:nvPr/>
        </p:nvSpPr>
        <p:spPr>
          <a:xfrm>
            <a:off x="250968" y="4360207"/>
            <a:ext cx="447163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Circumference = 270m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Electron energy = 3 GeV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Photon energy up to 70 keV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Emittance = 4.5 nm-rad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415FE-93BA-5E4E-86E9-F12F72B7733A}"/>
              </a:ext>
            </a:extLst>
          </p:cNvPr>
          <p:cNvSpPr txBox="1"/>
          <p:nvPr/>
        </p:nvSpPr>
        <p:spPr>
          <a:xfrm>
            <a:off x="176268" y="3362898"/>
            <a:ext cx="3999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ALBA Synchrotron Light Source, Barcelona, Spain</a:t>
            </a:r>
          </a:p>
        </p:txBody>
      </p:sp>
    </p:spTree>
    <p:extLst>
      <p:ext uri="{BB962C8B-B14F-4D97-AF65-F5344CB8AC3E}">
        <p14:creationId xmlns:p14="http://schemas.microsoft.com/office/powerpoint/2010/main" val="253293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EE02-4152-7E3B-4286-1C58364DF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85BCFB-566B-1BFD-3BE0-671B91EE514E}"/>
              </a:ext>
            </a:extLst>
          </p:cNvPr>
          <p:cNvSpPr/>
          <p:nvPr/>
        </p:nvSpPr>
        <p:spPr>
          <a:xfrm>
            <a:off x="-204395" y="5739206"/>
            <a:ext cx="9606579" cy="1005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03656-EA38-3E72-886D-E1295D768329}"/>
              </a:ext>
            </a:extLst>
          </p:cNvPr>
          <p:cNvSpPr txBox="1"/>
          <p:nvPr/>
        </p:nvSpPr>
        <p:spPr>
          <a:xfrm>
            <a:off x="3076100" y="72731"/>
            <a:ext cx="514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Why Self-Calibration?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191126-F4B4-225A-B317-AC6F4A9F8AF1}"/>
              </a:ext>
            </a:extLst>
          </p:cNvPr>
          <p:cNvGrpSpPr/>
          <p:nvPr/>
        </p:nvGrpSpPr>
        <p:grpSpPr>
          <a:xfrm>
            <a:off x="1516283" y="580695"/>
            <a:ext cx="6405075" cy="4545747"/>
            <a:chOff x="1053171" y="496844"/>
            <a:chExt cx="7130260" cy="5226391"/>
          </a:xfrm>
        </p:grpSpPr>
        <p:pic>
          <p:nvPicPr>
            <p:cNvPr id="14" name="Picture 13" descr="A blurry image of a number six&#10;&#10;Description automatically generated">
              <a:extLst>
                <a:ext uri="{FF2B5EF4-FFF2-40B4-BE49-F238E27FC236}">
                  <a16:creationId xmlns:a16="http://schemas.microsoft.com/office/drawing/2014/main" id="{227951C0-9AAB-DEDA-98A0-F87787B46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3171" y="496844"/>
              <a:ext cx="7130260" cy="52263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B9BC2A-2BD3-6122-65EE-B4D579EFFCDA}"/>
                </a:ext>
              </a:extLst>
            </p:cNvPr>
            <p:cNvSpPr txBox="1"/>
            <p:nvPr/>
          </p:nvSpPr>
          <p:spPr>
            <a:xfrm>
              <a:off x="2639153" y="3070236"/>
              <a:ext cx="1966815" cy="38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Ap1 0.109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ECD757-1412-326F-6700-9FDFB0684988}"/>
                </a:ext>
              </a:extLst>
            </p:cNvPr>
            <p:cNvSpPr txBox="1"/>
            <p:nvPr/>
          </p:nvSpPr>
          <p:spPr>
            <a:xfrm>
              <a:off x="2571965" y="2338107"/>
              <a:ext cx="1966815" cy="38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Ap2  0.121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202CD1-2085-2EEF-7953-8E492D1AE0C6}"/>
                </a:ext>
              </a:extLst>
            </p:cNvPr>
            <p:cNvSpPr txBox="1"/>
            <p:nvPr/>
          </p:nvSpPr>
          <p:spPr>
            <a:xfrm>
              <a:off x="3499221" y="981162"/>
              <a:ext cx="1966814" cy="38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Ap3 0.122</a:t>
              </a:r>
              <a:endParaRPr lang="en-US" sz="16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929BB-02F7-BBC0-0DD9-B9EEBCE5AF0C}"/>
                </a:ext>
              </a:extLst>
            </p:cNvPr>
            <p:cNvSpPr txBox="1"/>
            <p:nvPr/>
          </p:nvSpPr>
          <p:spPr>
            <a:xfrm>
              <a:off x="5335032" y="968182"/>
              <a:ext cx="1839293" cy="38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Ap4 0.117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53C762-D5CB-1E02-5EBA-414F74789E31}"/>
                </a:ext>
              </a:extLst>
            </p:cNvPr>
            <p:cNvSpPr txBox="1"/>
            <p:nvPr/>
          </p:nvSpPr>
          <p:spPr>
            <a:xfrm>
              <a:off x="6065772" y="2158735"/>
              <a:ext cx="1966815" cy="38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Ap5 0.117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347220-B794-3AD6-5A53-6FC11EC7F6C1}"/>
                </a:ext>
              </a:extLst>
            </p:cNvPr>
            <p:cNvSpPr txBox="1"/>
            <p:nvPr/>
          </p:nvSpPr>
          <p:spPr>
            <a:xfrm>
              <a:off x="5777361" y="2981385"/>
              <a:ext cx="1966814" cy="38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Ap6  0.129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5E06B3-0A1F-D04A-B474-BAEE06097502}"/>
                </a:ext>
              </a:extLst>
            </p:cNvPr>
            <p:cNvSpPr txBox="1"/>
            <p:nvPr/>
          </p:nvSpPr>
          <p:spPr>
            <a:xfrm>
              <a:off x="4317484" y="3739948"/>
              <a:ext cx="1966814" cy="389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Ap0 0.098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768947-4488-28FE-0795-D7F1A192E96A}"/>
              </a:ext>
            </a:extLst>
          </p:cNvPr>
          <p:cNvSpPr txBox="1"/>
          <p:nvPr/>
        </p:nvSpPr>
        <p:spPr>
          <a:xfrm>
            <a:off x="2124341" y="5368535"/>
            <a:ext cx="5046093" cy="113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Hole-based gain solutions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Amp: illumination ~25% voltage difference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 =&gt; ~50% power difference </a:t>
            </a:r>
          </a:p>
        </p:txBody>
      </p:sp>
    </p:spTree>
    <p:extLst>
      <p:ext uri="{BB962C8B-B14F-4D97-AF65-F5344CB8AC3E}">
        <p14:creationId xmlns:p14="http://schemas.microsoft.com/office/powerpoint/2010/main" val="1647610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0493E0-DE73-17DC-358A-82D8DD1FE73D}"/>
              </a:ext>
            </a:extLst>
          </p:cNvPr>
          <p:cNvSpPr/>
          <p:nvPr/>
        </p:nvSpPr>
        <p:spPr>
          <a:xfrm>
            <a:off x="-204395" y="5739206"/>
            <a:ext cx="9606579" cy="1005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D8D8EA-E542-91E6-19AD-9CB1A915A6AF}"/>
              </a:ext>
            </a:extLst>
          </p:cNvPr>
          <p:cNvSpPr txBox="1"/>
          <p:nvPr/>
        </p:nvSpPr>
        <p:spPr>
          <a:xfrm>
            <a:off x="2291214" y="45156"/>
            <a:ext cx="6192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not a filled aperture?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59212-9212-BCC3-CE3C-D29295738990}"/>
              </a:ext>
            </a:extLst>
          </p:cNvPr>
          <p:cNvSpPr txBox="1"/>
          <p:nvPr/>
        </p:nvSpPr>
        <p:spPr>
          <a:xfrm>
            <a:off x="283580" y="616442"/>
            <a:ext cx="8860420" cy="174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Phase screen =&gt; image blurring = ‘seeing’ (filled aperture has infinite # of redundant baselines)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Diffraction limit =&gt; 𝛉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source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&lt; PSF =&gt; requires deconvolution (model fitting)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PSF of filled aperture is complex (diffraction edges, shutters… Not just airy disk)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PSF of interferometer is (almost) mathematically deterministic (sinusoids)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97310F-4603-E5F3-9423-06C2E7390CE2}"/>
              </a:ext>
            </a:extLst>
          </p:cNvPr>
          <p:cNvGrpSpPr/>
          <p:nvPr/>
        </p:nvGrpSpPr>
        <p:grpSpPr>
          <a:xfrm>
            <a:off x="4572000" y="2365379"/>
            <a:ext cx="4831932" cy="3773341"/>
            <a:chOff x="3674165" y="2273830"/>
            <a:chExt cx="5238339" cy="4126970"/>
          </a:xfrm>
        </p:grpSpPr>
        <p:pic>
          <p:nvPicPr>
            <p:cNvPr id="5" name="Picture 4" descr="A blue screen with a red circle&#10;&#10;Description automatically generated">
              <a:extLst>
                <a:ext uri="{FF2B5EF4-FFF2-40B4-BE49-F238E27FC236}">
                  <a16:creationId xmlns:a16="http://schemas.microsoft.com/office/drawing/2014/main" id="{2BF8EA33-C402-D374-EBB4-DB19ADE6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4165" y="2273830"/>
              <a:ext cx="5238339" cy="412697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148C17-0AE6-75BB-C6BE-CC514DB45B47}"/>
                </a:ext>
              </a:extLst>
            </p:cNvPr>
            <p:cNvCxnSpPr/>
            <p:nvPr/>
          </p:nvCxnSpPr>
          <p:spPr>
            <a:xfrm>
              <a:off x="8283188" y="3842795"/>
              <a:ext cx="0" cy="56715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AE8D8C-E1F5-397E-730D-83B5EB4AD30C}"/>
                </a:ext>
              </a:extLst>
            </p:cNvPr>
            <p:cNvSpPr txBox="1"/>
            <p:nvPr/>
          </p:nvSpPr>
          <p:spPr>
            <a:xfrm>
              <a:off x="7853641" y="3935393"/>
              <a:ext cx="6134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7”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BE5F34-0434-83BE-82A8-5D7EDBCADF0F}"/>
              </a:ext>
            </a:extLst>
          </p:cNvPr>
          <p:cNvSpPr txBox="1"/>
          <p:nvPr/>
        </p:nvSpPr>
        <p:spPr>
          <a:xfrm>
            <a:off x="104175" y="2411580"/>
            <a:ext cx="4682313" cy="38348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ALBA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-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beam FWHM = 141x56um @15m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FWHM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maj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= 1.9”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FWHM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min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= 0.8”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Lens/shutter PSF FWHM ~ 6” w. complex 20% diffraction wings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Mask longest baseline = 24mm =&gt; fringe spacing at 540nm ~ 5”,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but PSF is known precisely and S/N is very high (10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7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photons per vis) =&gt; facilitates model fitting</a:t>
            </a:r>
          </a:p>
        </p:txBody>
      </p:sp>
    </p:spTree>
    <p:extLst>
      <p:ext uri="{BB962C8B-B14F-4D97-AF65-F5344CB8AC3E}">
        <p14:creationId xmlns:p14="http://schemas.microsoft.com/office/powerpoint/2010/main" val="177323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7C9ECC-08A0-761A-9BE9-E732AA4CDDC2}"/>
              </a:ext>
            </a:extLst>
          </p:cNvPr>
          <p:cNvGrpSpPr/>
          <p:nvPr/>
        </p:nvGrpSpPr>
        <p:grpSpPr>
          <a:xfrm>
            <a:off x="119180" y="853195"/>
            <a:ext cx="9035360" cy="3514310"/>
            <a:chOff x="119180" y="575398"/>
            <a:chExt cx="9035360" cy="3514310"/>
          </a:xfrm>
        </p:grpSpPr>
        <p:pic>
          <p:nvPicPr>
            <p:cNvPr id="5" name="Picture 4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BD005368-52FC-DE10-870B-F9BE5771A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2013" y="575398"/>
              <a:ext cx="4822527" cy="3393358"/>
            </a:xfrm>
            <a:prstGeom prst="rect">
              <a:avLst/>
            </a:prstGeom>
          </p:spPr>
        </p:pic>
        <p:pic>
          <p:nvPicPr>
            <p:cNvPr id="11" name="Picture 10" descr="A graph of different colored dots&#10;&#10;Description automatically generated">
              <a:extLst>
                <a:ext uri="{FF2B5EF4-FFF2-40B4-BE49-F238E27FC236}">
                  <a16:creationId xmlns:a16="http://schemas.microsoft.com/office/drawing/2014/main" id="{21FDBA11-D3F8-A1CD-D48F-B095E2626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180" y="726739"/>
              <a:ext cx="4348298" cy="3362969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3B8579-8B58-E5DA-EB1F-B31FF7FC0050}"/>
                </a:ext>
              </a:extLst>
            </p:cNvPr>
            <p:cNvGrpSpPr/>
            <p:nvPr/>
          </p:nvGrpSpPr>
          <p:grpSpPr>
            <a:xfrm>
              <a:off x="1129233" y="2906990"/>
              <a:ext cx="6885340" cy="936749"/>
              <a:chOff x="1129233" y="2594473"/>
              <a:chExt cx="6885340" cy="93674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828F10-F138-6DC1-CD86-990CA595DB5E}"/>
                  </a:ext>
                </a:extLst>
              </p:cNvPr>
              <p:cNvSpPr txBox="1"/>
              <p:nvPr/>
            </p:nvSpPr>
            <p:spPr>
              <a:xfrm>
                <a:off x="1129233" y="2594473"/>
                <a:ext cx="2857078" cy="63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eaLnBrk="0" hangingPunct="0">
                  <a:spcBef>
                    <a:spcPct val="20000"/>
                  </a:spcBef>
                  <a:buFont typeface="Wingdings" pitchFamily="2" charset="2"/>
                  <a:buChar char="Ø"/>
                </a:pPr>
                <a:r>
                  <a:rPr lang="en-US" sz="1600" dirty="0" err="1">
                    <a:latin typeface="Gill Sans MT" pitchFamily="34" charset="0"/>
                    <a:cs typeface="Gill Sans" pitchFamily="17" charset="0"/>
                  </a:rPr>
                  <a:t>Selfcal</a:t>
                </a:r>
                <a:r>
                  <a:rPr lang="en-US" sz="1600" dirty="0">
                    <a:latin typeface="Gill Sans MT" pitchFamily="34" charset="0"/>
                    <a:cs typeface="Gill Sans" pitchFamily="17" charset="0"/>
                  </a:rPr>
                  <a:t> </a:t>
                </a:r>
                <a:r>
                  <a:rPr lang="en-US" sz="1600" dirty="0" err="1">
                    <a:latin typeface="Gill Sans MT" pitchFamily="34" charset="0"/>
                    <a:cs typeface="Gill Sans" pitchFamily="17" charset="0"/>
                  </a:rPr>
                  <a:t>G</a:t>
                </a:r>
                <a:r>
                  <a:rPr lang="en-US" sz="1600" baseline="-25000" dirty="0" err="1">
                    <a:latin typeface="Gill Sans MT" pitchFamily="34" charset="0"/>
                    <a:cs typeface="Gill Sans" pitchFamily="17" charset="0"/>
                  </a:rPr>
                  <a:t>amp</a:t>
                </a:r>
                <a:r>
                  <a:rPr lang="en-US" sz="1600" dirty="0">
                    <a:latin typeface="Gill Sans MT" pitchFamily="34" charset="0"/>
                    <a:cs typeface="Gill Sans" pitchFamily="17" charset="0"/>
                  </a:rPr>
                  <a:t> stable ~ 1%  </a:t>
                </a:r>
              </a:p>
              <a:p>
                <a:pPr marL="285750" indent="-285750" eaLnBrk="0" hangingPunct="0">
                  <a:spcBef>
                    <a:spcPct val="20000"/>
                  </a:spcBef>
                  <a:buFont typeface="Wingdings" pitchFamily="2" charset="2"/>
                  <a:buChar char="Ø"/>
                </a:pPr>
                <a:r>
                  <a:rPr lang="en-US" sz="1600" dirty="0">
                    <a:latin typeface="Gill Sans MT" pitchFamily="34" charset="0"/>
                    <a:cs typeface="Gill Sans" pitchFamily="17" charset="0"/>
                  </a:rPr>
                  <a:t>Differ up to 30%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DB4802-7DEC-8A32-70A1-8FAC7B2DE179}"/>
                  </a:ext>
                </a:extLst>
              </p:cNvPr>
              <p:cNvSpPr txBox="1"/>
              <p:nvPr/>
            </p:nvSpPr>
            <p:spPr>
              <a:xfrm>
                <a:off x="5157495" y="2651826"/>
                <a:ext cx="28570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600" dirty="0">
                    <a:latin typeface="Gill Sans MT" pitchFamily="34" charset="0"/>
                    <a:cs typeface="Gill Sans" pitchFamily="17" charset="0"/>
                  </a:rPr>
                  <a:t>Coherences &gt; 60%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A684FB-3583-30E4-1E2D-4037669ED770}"/>
                  </a:ext>
                </a:extLst>
              </p:cNvPr>
              <p:cNvSpPr/>
              <p:nvPr/>
            </p:nvSpPr>
            <p:spPr>
              <a:xfrm>
                <a:off x="5192091" y="3378822"/>
                <a:ext cx="301300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3D66397-60FA-145D-6A3E-65D25A44323E}"/>
              </a:ext>
            </a:extLst>
          </p:cNvPr>
          <p:cNvSpPr/>
          <p:nvPr/>
        </p:nvSpPr>
        <p:spPr>
          <a:xfrm>
            <a:off x="-100361" y="5597911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783530" y="123652"/>
            <a:ext cx="776945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Self-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cal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Method 1  w. 5 Hole data 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Gaussian model fitting to Vis Amp w. 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G</a:t>
            </a:r>
            <a:r>
              <a:rPr lang="en-US" baseline="-25000" dirty="0" err="1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Selfcal</a:t>
            </a:r>
            <a:endParaRPr lang="en-US" dirty="0"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5E6BB0-50E2-07D3-4164-7083D8801028}"/>
              </a:ext>
            </a:extLst>
          </p:cNvPr>
          <p:cNvGrpSpPr/>
          <p:nvPr/>
        </p:nvGrpSpPr>
        <p:grpSpPr>
          <a:xfrm>
            <a:off x="1714099" y="4460101"/>
            <a:ext cx="5392758" cy="2141442"/>
            <a:chOff x="1644650" y="4284774"/>
            <a:chExt cx="5854700" cy="2374644"/>
          </a:xfrm>
        </p:grpSpPr>
        <p:pic>
          <p:nvPicPr>
            <p:cNvPr id="16" name="Picture 15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F574DC7F-1DB7-A043-08EB-377D7EF2B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865" y="4284774"/>
              <a:ext cx="4172452" cy="542357"/>
            </a:xfrm>
            <a:prstGeom prst="rect">
              <a:avLst/>
            </a:prstGeom>
          </p:spPr>
        </p:pic>
        <p:pic>
          <p:nvPicPr>
            <p:cNvPr id="27" name="Picture 26" descr="A black and white math symbols&#10;&#10;Description automatically generated">
              <a:extLst>
                <a:ext uri="{FF2B5EF4-FFF2-40B4-BE49-F238E27FC236}">
                  <a16:creationId xmlns:a16="http://schemas.microsoft.com/office/drawing/2014/main" id="{49F44AE6-18D3-6096-6F0F-E8F265545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9716" y="5041952"/>
              <a:ext cx="2200856" cy="705403"/>
            </a:xfrm>
            <a:prstGeom prst="rect">
              <a:avLst/>
            </a:prstGeom>
          </p:spPr>
        </p:pic>
        <p:pic>
          <p:nvPicPr>
            <p:cNvPr id="29" name="Picture 28" descr="A math equations and symbols&#10;&#10;Description automatically generated with medium confidence">
              <a:extLst>
                <a:ext uri="{FF2B5EF4-FFF2-40B4-BE49-F238E27FC236}">
                  <a16:creationId xmlns:a16="http://schemas.microsoft.com/office/drawing/2014/main" id="{85304E72-A6C8-907D-4233-617D22B9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4650" y="5783118"/>
              <a:ext cx="5854700" cy="87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992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D66397-60FA-145D-6A3E-65D25A44323E}"/>
              </a:ext>
            </a:extLst>
          </p:cNvPr>
          <p:cNvSpPr/>
          <p:nvPr/>
        </p:nvSpPr>
        <p:spPr>
          <a:xfrm>
            <a:off x="-100361" y="5597911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783530" y="123652"/>
            <a:ext cx="7769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Method 1: Gaussian model fitting to Vis Amp w. 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G</a:t>
            </a:r>
            <a:r>
              <a:rPr lang="en-US" baseline="-25000" dirty="0" err="1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Selfcal</a:t>
            </a:r>
            <a:endParaRPr lang="en-US" dirty="0"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005D7E-3C51-B02B-6ADE-9F6EB233A026}"/>
              </a:ext>
            </a:extLst>
          </p:cNvPr>
          <p:cNvGrpSpPr/>
          <p:nvPr/>
        </p:nvGrpSpPr>
        <p:grpSpPr>
          <a:xfrm>
            <a:off x="85727" y="1019059"/>
            <a:ext cx="8771497" cy="3069455"/>
            <a:chOff x="85727" y="3634937"/>
            <a:chExt cx="8771497" cy="3069455"/>
          </a:xfrm>
        </p:grpSpPr>
        <p:pic>
          <p:nvPicPr>
            <p:cNvPr id="7" name="Picture 6" descr="A graph with a line graph and a line graph&#10;&#10;Description automatically generated with medium confidence">
              <a:extLst>
                <a:ext uri="{FF2B5EF4-FFF2-40B4-BE49-F238E27FC236}">
                  <a16:creationId xmlns:a16="http://schemas.microsoft.com/office/drawing/2014/main" id="{6783F267-42B4-31C5-9186-5A443AC45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0024" y="3700843"/>
              <a:ext cx="4267200" cy="30035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7A1A07-D0EC-BCC6-B656-866A0F957B11}"/>
                </a:ext>
              </a:extLst>
            </p:cNvPr>
            <p:cNvSpPr txBox="1"/>
            <p:nvPr/>
          </p:nvSpPr>
          <p:spPr>
            <a:xfrm>
              <a:off x="5405886" y="4108478"/>
              <a:ext cx="2857078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600" dirty="0" err="1">
                  <a:latin typeface="Gill Sans MT" pitchFamily="34" charset="0"/>
                  <a:cs typeface="Gill Sans" pitchFamily="17" charset="0"/>
                </a:rPr>
                <a:t>Bmaj</a:t>
              </a: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 ~ 59.6 +/- 0.1 um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1600" dirty="0" err="1">
                  <a:latin typeface="Gill Sans MT" pitchFamily="34" charset="0"/>
                  <a:cs typeface="Gill Sans" pitchFamily="17" charset="0"/>
                </a:rPr>
                <a:t>Bmin</a:t>
              </a: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 ~ 23.8 +/- 0.5 um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AF87BE-0EEE-369C-9600-AD196B9A0419}"/>
                </a:ext>
              </a:extLst>
            </p:cNvPr>
            <p:cNvGrpSpPr/>
            <p:nvPr/>
          </p:nvGrpSpPr>
          <p:grpSpPr>
            <a:xfrm>
              <a:off x="85727" y="3634937"/>
              <a:ext cx="4173580" cy="3003549"/>
              <a:chOff x="-872819" y="1576036"/>
              <a:chExt cx="7864101" cy="6466329"/>
            </a:xfrm>
          </p:grpSpPr>
          <p:pic>
            <p:nvPicPr>
              <p:cNvPr id="19" name="Picture 18" descr="A graph of a function&#10;&#10;Description automatically generated">
                <a:extLst>
                  <a:ext uri="{FF2B5EF4-FFF2-40B4-BE49-F238E27FC236}">
                    <a16:creationId xmlns:a16="http://schemas.microsoft.com/office/drawing/2014/main" id="{8A86B164-AA57-2FBE-F8B6-B446403F9E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872819" y="1576036"/>
                <a:ext cx="7864101" cy="6466329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711C13A-E74B-1B6C-1F42-126B14EAA7B6}"/>
                  </a:ext>
                </a:extLst>
              </p:cNvPr>
              <p:cNvGrpSpPr/>
              <p:nvPr/>
            </p:nvGrpSpPr>
            <p:grpSpPr>
              <a:xfrm>
                <a:off x="1984256" y="2091681"/>
                <a:ext cx="4539208" cy="3922546"/>
                <a:chOff x="4013778" y="262881"/>
                <a:chExt cx="4539208" cy="3922546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924A994-8190-0E67-C451-5014D619DC90}"/>
                    </a:ext>
                  </a:extLst>
                </p:cNvPr>
                <p:cNvSpPr/>
                <p:nvPr/>
              </p:nvSpPr>
              <p:spPr>
                <a:xfrm>
                  <a:off x="4013778" y="262881"/>
                  <a:ext cx="4539208" cy="18112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28E66B2-82A3-76AF-B155-D0F59850F30F}"/>
                    </a:ext>
                  </a:extLst>
                </p:cNvPr>
                <p:cNvSpPr/>
                <p:nvPr/>
              </p:nvSpPr>
              <p:spPr>
                <a:xfrm>
                  <a:off x="5192091" y="3367671"/>
                  <a:ext cx="301300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717FBA4-F83A-A09C-0978-94A8654E4DB5}"/>
                    </a:ext>
                  </a:extLst>
                </p:cNvPr>
                <p:cNvSpPr/>
                <p:nvPr/>
              </p:nvSpPr>
              <p:spPr>
                <a:xfrm>
                  <a:off x="5612118" y="3665038"/>
                  <a:ext cx="301300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0C2E20E-FF0A-93AC-3BA8-2063E94993B7}"/>
                    </a:ext>
                  </a:extLst>
                </p:cNvPr>
                <p:cNvSpPr/>
                <p:nvPr/>
              </p:nvSpPr>
              <p:spPr>
                <a:xfrm>
                  <a:off x="5411397" y="3508920"/>
                  <a:ext cx="301300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78529F87-9F36-C063-9F1B-A9298687DB0A}"/>
                    </a:ext>
                  </a:extLst>
                </p:cNvPr>
                <p:cNvSpPr/>
                <p:nvPr/>
              </p:nvSpPr>
              <p:spPr>
                <a:xfrm>
                  <a:off x="5991261" y="4033027"/>
                  <a:ext cx="301300" cy="152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FBA233-067E-BB7D-2400-3B49C70038B6}"/>
                </a:ext>
              </a:extLst>
            </p:cNvPr>
            <p:cNvSpPr txBox="1"/>
            <p:nvPr/>
          </p:nvSpPr>
          <p:spPr>
            <a:xfrm>
              <a:off x="2806522" y="4003288"/>
              <a:ext cx="1223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latin typeface="Gill Sans MT" pitchFamily="34" charset="0"/>
                  <a:cs typeface="Gill Sans" pitchFamily="17" charset="0"/>
                </a:rPr>
                <a:t>𝜎 = 60um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AD8DA97-2E12-FB9E-6F5F-58D5615B58DE}"/>
              </a:ext>
            </a:extLst>
          </p:cNvPr>
          <p:cNvSpPr txBox="1"/>
          <p:nvPr/>
        </p:nvSpPr>
        <p:spPr>
          <a:xfrm>
            <a:off x="366954" y="4476141"/>
            <a:ext cx="3611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Coherences are high but so is S/N =&gt; can fit for model much smaller than PSF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05B77-A577-F05B-8D8C-6D93FCE30A6D}"/>
              </a:ext>
            </a:extLst>
          </p:cNvPr>
          <p:cNvSpPr txBox="1"/>
          <p:nvPr/>
        </p:nvSpPr>
        <p:spPr>
          <a:xfrm>
            <a:off x="4605453" y="4476141"/>
            <a:ext cx="44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Errors = rms of time series/root(30)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Minor axis is worse due to resolution</a:t>
            </a:r>
          </a:p>
        </p:txBody>
      </p:sp>
    </p:spTree>
    <p:extLst>
      <p:ext uri="{BB962C8B-B14F-4D97-AF65-F5344CB8AC3E}">
        <p14:creationId xmlns:p14="http://schemas.microsoft.com/office/powerpoint/2010/main" val="3339701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D66397-60FA-145D-6A3E-65D25A44323E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794680" y="123652"/>
            <a:ext cx="772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Method 1: Gaussian model fitting to Vis Amp w. 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G</a:t>
            </a:r>
            <a:r>
              <a:rPr lang="en-US" baseline="-25000" dirty="0" err="1">
                <a:latin typeface="Gill Sans MT" pitchFamily="34" charset="0"/>
                <a:cs typeface="Gill Sans" pitchFamily="17" charset="0"/>
              </a:rPr>
              <a:t>amp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Selfcal</a:t>
            </a:r>
            <a:endParaRPr lang="en-US" dirty="0"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E60771-C5AD-4098-E270-9979121B7D4C}"/>
              </a:ext>
            </a:extLst>
          </p:cNvPr>
          <p:cNvGrpSpPr/>
          <p:nvPr/>
        </p:nvGrpSpPr>
        <p:grpSpPr>
          <a:xfrm>
            <a:off x="2061605" y="4266587"/>
            <a:ext cx="5202780" cy="1844283"/>
            <a:chOff x="4346154" y="3956721"/>
            <a:chExt cx="4685138" cy="1566123"/>
          </a:xfrm>
        </p:grpSpPr>
        <p:pic>
          <p:nvPicPr>
            <p:cNvPr id="6" name="Picture 5" descr="A table with numbers and a few black text&#10;&#10;Description automatically generated with medium confidence">
              <a:extLst>
                <a:ext uri="{FF2B5EF4-FFF2-40B4-BE49-F238E27FC236}">
                  <a16:creationId xmlns:a16="http://schemas.microsoft.com/office/drawing/2014/main" id="{ECC553C2-349F-D638-2500-4B8F7448A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6154" y="3956721"/>
              <a:ext cx="4655342" cy="15661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1E7712-7323-2D0B-FEB9-1BB3359189BF}"/>
                </a:ext>
              </a:extLst>
            </p:cNvPr>
            <p:cNvSpPr/>
            <p:nvPr/>
          </p:nvSpPr>
          <p:spPr>
            <a:xfrm>
              <a:off x="4375950" y="4645490"/>
              <a:ext cx="4655342" cy="24938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D25B7DC-119C-A6CF-B5E9-0F5D6DA279B8}"/>
              </a:ext>
            </a:extLst>
          </p:cNvPr>
          <p:cNvSpPr txBox="1"/>
          <p:nvPr/>
        </p:nvSpPr>
        <p:spPr>
          <a:xfrm>
            <a:off x="2094693" y="6002583"/>
            <a:ext cx="5891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Without SC     66              40               5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FE45CE-A328-8247-3A01-B8B736797C20}"/>
              </a:ext>
            </a:extLst>
          </p:cNvPr>
          <p:cNvGrpSpPr/>
          <p:nvPr/>
        </p:nvGrpSpPr>
        <p:grpSpPr>
          <a:xfrm>
            <a:off x="2004381" y="562739"/>
            <a:ext cx="5039885" cy="3613808"/>
            <a:chOff x="2094693" y="585317"/>
            <a:chExt cx="5039885" cy="3613808"/>
          </a:xfrm>
        </p:grpSpPr>
        <p:pic>
          <p:nvPicPr>
            <p:cNvPr id="10" name="Picture 9" descr="A diagram of a concentric circle&#10;&#10;Description automatically generated">
              <a:extLst>
                <a:ext uri="{FF2B5EF4-FFF2-40B4-BE49-F238E27FC236}">
                  <a16:creationId xmlns:a16="http://schemas.microsoft.com/office/drawing/2014/main" id="{73126E87-DD5D-F803-FDD7-3BD5D280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4693" y="585317"/>
              <a:ext cx="5039885" cy="361380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504E964-2175-6198-7FB1-337DE1CF5F0C}"/>
                </a:ext>
              </a:extLst>
            </p:cNvPr>
            <p:cNvSpPr/>
            <p:nvPr/>
          </p:nvSpPr>
          <p:spPr>
            <a:xfrm>
              <a:off x="5764217" y="880533"/>
              <a:ext cx="1155871" cy="690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8370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7D838F2C-D0D2-6BFE-F4F2-EA777CFAB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56" y="824089"/>
            <a:ext cx="5741074" cy="4590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806131-A896-C340-0326-10E524039317}"/>
              </a:ext>
            </a:extLst>
          </p:cNvPr>
          <p:cNvSpPr txBox="1"/>
          <p:nvPr/>
        </p:nvSpPr>
        <p:spPr>
          <a:xfrm>
            <a:off x="1230489" y="233135"/>
            <a:ext cx="668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Tests w. 7 hole mask: Changing e</a:t>
            </a:r>
            <a:r>
              <a:rPr lang="en-US" sz="2800" baseline="30000" dirty="0">
                <a:latin typeface="Gill Sans MT" pitchFamily="34" charset="0"/>
                <a:cs typeface="Gill Sans" pitchFamily="17" charset="0"/>
              </a:rPr>
              <a:t>-</a:t>
            </a:r>
            <a:r>
              <a:rPr lang="en-US" sz="2800" dirty="0">
                <a:latin typeface="Gill Sans MT" pitchFamily="34" charset="0"/>
                <a:cs typeface="Gill Sans" pitchFamily="17" charset="0"/>
              </a:rPr>
              <a:t> beam size</a:t>
            </a:r>
          </a:p>
        </p:txBody>
      </p:sp>
    </p:spTree>
    <p:extLst>
      <p:ext uri="{BB962C8B-B14F-4D97-AF65-F5344CB8AC3E}">
        <p14:creationId xmlns:p14="http://schemas.microsoft.com/office/powerpoint/2010/main" val="112948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28595-DCCD-D0AF-2068-50B7CF92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2F3659-38C3-1D52-AF3B-F12CDE7EEB74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FAA2D7-4DA2-813A-3196-28B5544A554D}"/>
              </a:ext>
            </a:extLst>
          </p:cNvPr>
          <p:cNvSpPr txBox="1"/>
          <p:nvPr/>
        </p:nvSpPr>
        <p:spPr>
          <a:xfrm>
            <a:off x="1065008" y="103005"/>
            <a:ext cx="696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Method 2: Image model reconstruction via CASA complex gain calibration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AD84F3-3445-F306-A1D3-8C883B9CA133}"/>
              </a:ext>
            </a:extLst>
          </p:cNvPr>
          <p:cNvGrpSpPr/>
          <p:nvPr/>
        </p:nvGrpSpPr>
        <p:grpSpPr>
          <a:xfrm>
            <a:off x="3174114" y="1018082"/>
            <a:ext cx="5693343" cy="5520582"/>
            <a:chOff x="483476" y="934002"/>
            <a:chExt cx="5693343" cy="5520582"/>
          </a:xfrm>
        </p:grpSpPr>
        <p:pic>
          <p:nvPicPr>
            <p:cNvPr id="12" name="Picture 11" descr="A graph with blue dots&#10;&#10;Description automatically generated">
              <a:extLst>
                <a:ext uri="{FF2B5EF4-FFF2-40B4-BE49-F238E27FC236}">
                  <a16:creationId xmlns:a16="http://schemas.microsoft.com/office/drawing/2014/main" id="{75E6328E-D366-57BE-BCF2-D075506A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476" y="934002"/>
              <a:ext cx="2764221" cy="2706633"/>
            </a:xfrm>
            <a:prstGeom prst="rect">
              <a:avLst/>
            </a:prstGeom>
          </p:spPr>
        </p:pic>
        <p:pic>
          <p:nvPicPr>
            <p:cNvPr id="15" name="Picture 14" descr="A graph with blue squares&#10;&#10;Description automatically generated">
              <a:extLst>
                <a:ext uri="{FF2B5EF4-FFF2-40B4-BE49-F238E27FC236}">
                  <a16:creationId xmlns:a16="http://schemas.microsoft.com/office/drawing/2014/main" id="{9FD87679-50AF-FBE7-C473-9CFA9D448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4841" y="934002"/>
              <a:ext cx="2781978" cy="2706633"/>
            </a:xfrm>
            <a:prstGeom prst="rect">
              <a:avLst/>
            </a:prstGeom>
          </p:spPr>
        </p:pic>
        <p:pic>
          <p:nvPicPr>
            <p:cNvPr id="17" name="Picture 16" descr="A close-up of a red and white map&#10;&#10;Description automatically generated">
              <a:extLst>
                <a:ext uri="{FF2B5EF4-FFF2-40B4-BE49-F238E27FC236}">
                  <a16:creationId xmlns:a16="http://schemas.microsoft.com/office/drawing/2014/main" id="{7924A5EE-0BF2-DA14-3DB8-0D21DEEBC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4841" y="3733416"/>
              <a:ext cx="2781978" cy="2708768"/>
            </a:xfrm>
            <a:prstGeom prst="rect">
              <a:avLst/>
            </a:prstGeom>
          </p:spPr>
        </p:pic>
        <p:pic>
          <p:nvPicPr>
            <p:cNvPr id="19" name="Picture 18" descr="A close-up of a computer generated image&#10;&#10;Description automatically generated">
              <a:extLst>
                <a:ext uri="{FF2B5EF4-FFF2-40B4-BE49-F238E27FC236}">
                  <a16:creationId xmlns:a16="http://schemas.microsoft.com/office/drawing/2014/main" id="{17CC380C-E371-D233-58E0-03E51302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476" y="3654071"/>
              <a:ext cx="2764221" cy="280051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91FAC13-C6AC-D3CE-6F11-FBB26EB895AC}"/>
              </a:ext>
            </a:extLst>
          </p:cNvPr>
          <p:cNvSpPr txBox="1"/>
          <p:nvPr/>
        </p:nvSpPr>
        <p:spPr>
          <a:xfrm>
            <a:off x="34254" y="1145628"/>
            <a:ext cx="30269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7-hole mask w. 4 rotation angles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Start w. point source and GAINCAL for each rotation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Gaussian UVMODELFIT to all SC data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Use new Gaussian model in GAINCAL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Iterate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04A8F7-C3DE-FB3B-1A90-AB18D94F2677}"/>
              </a:ext>
            </a:extLst>
          </p:cNvPr>
          <p:cNvSpPr txBox="1"/>
          <p:nvPr/>
        </p:nvSpPr>
        <p:spPr>
          <a:xfrm>
            <a:off x="3547244" y="3830363"/>
            <a:ext cx="56755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PSF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71%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30DF2F-129A-9B10-32AC-C6CF8028B0C4}"/>
              </a:ext>
            </a:extLst>
          </p:cNvPr>
          <p:cNvSpPr txBox="1"/>
          <p:nvPr/>
        </p:nvSpPr>
        <p:spPr>
          <a:xfrm>
            <a:off x="6458602" y="3820513"/>
            <a:ext cx="567559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PSF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202193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A6EFF-8DCA-D634-BE0A-C5A8C8338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BB1F11-1040-5A91-DE82-CB7094905DEF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84222-9D72-4F30-8D6E-EF26AF17BFA7}"/>
              </a:ext>
            </a:extLst>
          </p:cNvPr>
          <p:cNvSpPr txBox="1"/>
          <p:nvPr/>
        </p:nvSpPr>
        <p:spPr>
          <a:xfrm>
            <a:off x="1065008" y="103005"/>
            <a:ext cx="696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Method 2: Image model reconstruction via CASA complex gain calibration</a:t>
            </a:r>
          </a:p>
        </p:txBody>
      </p:sp>
      <p:pic>
        <p:nvPicPr>
          <p:cNvPr id="4" name="Picture 3" descr="A table with numbers and a few words&#10;&#10;Description automatically generated with medium confidence">
            <a:extLst>
              <a:ext uri="{FF2B5EF4-FFF2-40B4-BE49-F238E27FC236}">
                <a16:creationId xmlns:a16="http://schemas.microsoft.com/office/drawing/2014/main" id="{9023E9CE-3B79-2B2F-37E6-B878A053F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10" y="3923816"/>
            <a:ext cx="6532179" cy="1234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A3ED36-CC0A-FE0F-C27F-3C2BA9C96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93" y="934002"/>
            <a:ext cx="7772400" cy="2886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3AC051-A777-C580-D50B-24798616C50B}"/>
              </a:ext>
            </a:extLst>
          </p:cNvPr>
          <p:cNvSpPr txBox="1"/>
          <p:nvPr/>
        </p:nvSpPr>
        <p:spPr>
          <a:xfrm>
            <a:off x="1770956" y="5227528"/>
            <a:ext cx="62328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Converges quickly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Axes within ~ few um; PA within 1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 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of  Method 1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Gain amplitudes within 1% of Method 1</a:t>
            </a:r>
          </a:p>
        </p:txBody>
      </p:sp>
    </p:spTree>
    <p:extLst>
      <p:ext uri="{BB962C8B-B14F-4D97-AF65-F5344CB8AC3E}">
        <p14:creationId xmlns:p14="http://schemas.microsoft.com/office/powerpoint/2010/main" val="715790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DA6B0-9D49-33E2-714E-75BE1171E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81DA82-6F36-7A91-18D1-F55AD904807C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13D0A-6F9E-0786-B1D6-D48960CF2DA5}"/>
              </a:ext>
            </a:extLst>
          </p:cNvPr>
          <p:cNvSpPr txBox="1"/>
          <p:nvPr/>
        </p:nvSpPr>
        <p:spPr>
          <a:xfrm>
            <a:off x="760208" y="277943"/>
            <a:ext cx="7448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CLEAN deconvolution of 7-hole SC data (0</a:t>
            </a:r>
            <a:r>
              <a:rPr lang="en-US" baseline="30000" dirty="0">
                <a:latin typeface="Gill Sans MT" pitchFamily="34" charset="0"/>
                <a:cs typeface="Gill Sans" pitchFamily="17" charset="0"/>
              </a:rPr>
              <a:t>o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rotation)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8AC70-60DB-30CB-AFD3-6CE307E1D204}"/>
              </a:ext>
            </a:extLst>
          </p:cNvPr>
          <p:cNvSpPr txBox="1"/>
          <p:nvPr/>
        </p:nvSpPr>
        <p:spPr>
          <a:xfrm>
            <a:off x="439913" y="4212561"/>
            <a:ext cx="4457907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FWHM CLEAN PSF 540nm = 4.6” x 2.8”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FWHM CLEAN PSF 400nm = 3.4” x 2.1”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Source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FWHM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maj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~ 1.9”; 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FWHM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min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 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~ 0.8”</a:t>
            </a:r>
            <a:endParaRPr lang="en-US" sz="1600" baseline="30000" dirty="0"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4" name="Picture 3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8A07AA3E-AA3A-2B25-A15E-522CA7D2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281" y="849362"/>
            <a:ext cx="3828719" cy="2923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375B6D-7FB7-581A-D7EB-0933A9320C61}"/>
              </a:ext>
            </a:extLst>
          </p:cNvPr>
          <p:cNvSpPr txBox="1"/>
          <p:nvPr/>
        </p:nvSpPr>
        <p:spPr>
          <a:xfrm>
            <a:off x="5528441" y="4025462"/>
            <a:ext cx="34579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540nm not Gaussian due to poor </a:t>
            </a: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coverage and resolution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400nm does better on </a:t>
            </a: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B</a:t>
            </a:r>
            <a:r>
              <a:rPr lang="en-US" sz="2000" baseline="-25000" dirty="0" err="1">
                <a:latin typeface="Gill Sans MT" pitchFamily="34" charset="0"/>
                <a:cs typeface="Gill Sans" pitchFamily="17" charset="0"/>
              </a:rPr>
              <a:t>maj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but </a:t>
            </a: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B</a:t>
            </a:r>
            <a:r>
              <a:rPr lang="en-US" sz="2000" baseline="-25000" dirty="0" err="1">
                <a:latin typeface="Gill Sans MT" pitchFamily="34" charset="0"/>
                <a:cs typeface="Gill Sans" pitchFamily="17" charset="0"/>
              </a:rPr>
              <a:t>min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still ‘unresolved’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88EFE2-41CB-D942-C2ED-42895FF751D1}"/>
              </a:ext>
            </a:extLst>
          </p:cNvPr>
          <p:cNvGrpSpPr/>
          <p:nvPr/>
        </p:nvGrpSpPr>
        <p:grpSpPr>
          <a:xfrm>
            <a:off x="0" y="1008993"/>
            <a:ext cx="6758154" cy="2678829"/>
            <a:chOff x="0" y="1008993"/>
            <a:chExt cx="6758154" cy="26788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230F4B5-A84E-36D8-A63D-9A3AFC0F6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08993"/>
              <a:ext cx="5276193" cy="267882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11A0F3-2D7C-ABEE-6C0B-B1388D668886}"/>
                </a:ext>
              </a:extLst>
            </p:cNvPr>
            <p:cNvSpPr txBox="1"/>
            <p:nvPr/>
          </p:nvSpPr>
          <p:spPr>
            <a:xfrm>
              <a:off x="367865" y="1051036"/>
              <a:ext cx="1103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400nm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D8C26A-DEA9-21F8-DEDE-C624519265DA}"/>
                </a:ext>
              </a:extLst>
            </p:cNvPr>
            <p:cNvSpPr txBox="1"/>
            <p:nvPr/>
          </p:nvSpPr>
          <p:spPr>
            <a:xfrm>
              <a:off x="3126821" y="1045780"/>
              <a:ext cx="1103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540nm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59BDDA-5604-94C9-3037-07531D2BE0F2}"/>
                </a:ext>
              </a:extLst>
            </p:cNvPr>
            <p:cNvSpPr txBox="1"/>
            <p:nvPr/>
          </p:nvSpPr>
          <p:spPr>
            <a:xfrm>
              <a:off x="5654568" y="1052506"/>
              <a:ext cx="1103586" cy="82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Model*PSF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0D2489"/>
                  </a:solidFill>
                  <a:latin typeface="Gill Sans MT" pitchFamily="34" charset="0"/>
                  <a:cs typeface="Gill Sans" pitchFamily="17" charset="0"/>
                </a:rPr>
                <a:t>400nm</a:t>
              </a:r>
            </a:p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540nm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5D35F6-194B-D0D7-5C0F-A8AFB9984F0A}"/>
                </a:ext>
              </a:extLst>
            </p:cNvPr>
            <p:cNvSpPr/>
            <p:nvPr/>
          </p:nvSpPr>
          <p:spPr>
            <a:xfrm>
              <a:off x="367865" y="2878667"/>
              <a:ext cx="392343" cy="383822"/>
            </a:xfrm>
            <a:prstGeom prst="rect">
              <a:avLst/>
            </a:prstGeom>
            <a:solidFill>
              <a:srgbClr val="0042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456C38-3D06-6693-2D4D-0E9BBB2CCB15}"/>
                </a:ext>
              </a:extLst>
            </p:cNvPr>
            <p:cNvSpPr/>
            <p:nvPr/>
          </p:nvSpPr>
          <p:spPr>
            <a:xfrm>
              <a:off x="3060266" y="2873022"/>
              <a:ext cx="392343" cy="383822"/>
            </a:xfrm>
            <a:prstGeom prst="rect">
              <a:avLst/>
            </a:prstGeom>
            <a:solidFill>
              <a:srgbClr val="0042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38883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3CD37D-ADD0-CAD7-5D47-B281A16D684D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2024742" y="249382"/>
            <a:ext cx="48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Summary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560095" y="900556"/>
            <a:ext cx="8382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SRI method for rapid (msec), accurate, non-invasive 2D 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characterization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Self-calibration corrects for non-uniform illumination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Non-redundancy avoids decoherence and image smearing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solutions provide precise wave-front sensor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8ACA1-CED5-63A1-B9AF-03E17CB6431B}"/>
              </a:ext>
            </a:extLst>
          </p:cNvPr>
          <p:cNvSpPr txBox="1"/>
          <p:nvPr/>
        </p:nvSpPr>
        <p:spPr>
          <a:xfrm>
            <a:off x="560095" y="3472864"/>
            <a:ext cx="8215915" cy="315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experiments at ALBA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generalize to more holes and more complex sources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EUV: higher resolution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SRI beam monitor at DESY (Germany),  SPring8 (Japan)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diagnostics in next-gen synchrotron sources with lower emittance (Brookhaven NSLS-II,  Argonne APS,  ALBA-2, Swiss LS)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Electron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and/or Fusion reactor l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aser beam characterization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EUV s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ource shape of laser-induced plasma light sources used in lithographic microchip manufacturing (ASML)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FC783-5671-3A72-8AA1-99BE07AC22D8}"/>
              </a:ext>
            </a:extLst>
          </p:cNvPr>
          <p:cNvSpPr txBox="1"/>
          <p:nvPr/>
        </p:nvSpPr>
        <p:spPr>
          <a:xfrm>
            <a:off x="2024742" y="2983511"/>
            <a:ext cx="48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Future </a:t>
            </a:r>
          </a:p>
        </p:txBody>
      </p:sp>
    </p:spTree>
    <p:extLst>
      <p:ext uri="{BB962C8B-B14F-4D97-AF65-F5344CB8AC3E}">
        <p14:creationId xmlns:p14="http://schemas.microsoft.com/office/powerpoint/2010/main" val="204426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4BC25D-71AA-67BA-352A-075178F6352B}"/>
              </a:ext>
            </a:extLst>
          </p:cNvPr>
          <p:cNvSpPr/>
          <p:nvPr/>
        </p:nvSpPr>
        <p:spPr>
          <a:xfrm>
            <a:off x="-160190" y="6097313"/>
            <a:ext cx="9487070" cy="624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383E-5018-0081-A43F-3E1BBEE9DE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D303F2-9CCC-3D95-6206-101FD29C999D}"/>
              </a:ext>
            </a:extLst>
          </p:cNvPr>
          <p:cNvGrpSpPr/>
          <p:nvPr/>
        </p:nvGrpSpPr>
        <p:grpSpPr>
          <a:xfrm>
            <a:off x="948239" y="72990"/>
            <a:ext cx="7748310" cy="4373003"/>
            <a:chOff x="948239" y="631656"/>
            <a:chExt cx="7748310" cy="4940839"/>
          </a:xfrm>
        </p:grpSpPr>
        <p:pic>
          <p:nvPicPr>
            <p:cNvPr id="10" name="Picture 9" descr="A model of a train track&#10;&#10;Description automatically generated">
              <a:extLst>
                <a:ext uri="{FF2B5EF4-FFF2-40B4-BE49-F238E27FC236}">
                  <a16:creationId xmlns:a16="http://schemas.microsoft.com/office/drawing/2014/main" id="{2FF34509-648D-53EE-0839-906A1345A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239" y="1024246"/>
              <a:ext cx="7281361" cy="45482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211F0B-ABB7-E4ED-6EA9-CD5E60D043D2}"/>
                </a:ext>
              </a:extLst>
            </p:cNvPr>
            <p:cNvSpPr txBox="1"/>
            <p:nvPr/>
          </p:nvSpPr>
          <p:spPr>
            <a:xfrm>
              <a:off x="3787920" y="2592260"/>
              <a:ext cx="871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800" dirty="0">
                  <a:latin typeface="Gill Sans MT" pitchFamily="34" charset="0"/>
                  <a:cs typeface="Gill Sans" pitchFamily="17" charset="0"/>
                </a:rPr>
                <a:t>e</a:t>
              </a:r>
              <a:r>
                <a:rPr lang="en-US" sz="1800" baseline="30000" dirty="0">
                  <a:latin typeface="Gill Sans MT" pitchFamily="34" charset="0"/>
                  <a:cs typeface="Gill Sans" pitchFamily="17" charset="0"/>
                </a:rPr>
                <a:t>-</a:t>
              </a:r>
              <a:r>
                <a:rPr lang="en-US" sz="1800" dirty="0">
                  <a:latin typeface="Gill Sans MT" pitchFamily="34" charset="0"/>
                  <a:cs typeface="Gill Sans" pitchFamily="17" charset="0"/>
                </a:rPr>
                <a:t> gun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F1DFD1-7E6B-A36A-EE6E-7D64D25FF5F4}"/>
                </a:ext>
              </a:extLst>
            </p:cNvPr>
            <p:cNvSpPr txBox="1"/>
            <p:nvPr/>
          </p:nvSpPr>
          <p:spPr>
            <a:xfrm>
              <a:off x="4867270" y="2065732"/>
              <a:ext cx="1129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Insertion Ring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2A434D-27B7-7B0C-C0EE-2E227C58194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326" y="1154876"/>
              <a:ext cx="162594" cy="473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13F5D6-AA44-6170-821C-1F08F350A3A1}"/>
                </a:ext>
              </a:extLst>
            </p:cNvPr>
            <p:cNvSpPr txBox="1"/>
            <p:nvPr/>
          </p:nvSpPr>
          <p:spPr>
            <a:xfrm>
              <a:off x="3352235" y="631656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Storage Ring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C7ADC-847F-DF3B-E0C0-FEE975E55A2E}"/>
                </a:ext>
              </a:extLst>
            </p:cNvPr>
            <p:cNvSpPr txBox="1"/>
            <p:nvPr/>
          </p:nvSpPr>
          <p:spPr>
            <a:xfrm>
              <a:off x="1867234" y="1548942"/>
              <a:ext cx="871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Bending magnet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8C3EC0-7BBF-60C1-6075-E1C1126A3F71}"/>
                </a:ext>
              </a:extLst>
            </p:cNvPr>
            <p:cNvCxnSpPr>
              <a:cxnSpLocks/>
            </p:cNvCxnSpPr>
            <p:nvPr/>
          </p:nvCxnSpPr>
          <p:spPr>
            <a:xfrm>
              <a:off x="2334183" y="2020819"/>
              <a:ext cx="220818" cy="2064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9F6E720-2C57-DDE2-A552-96ACADD22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7498" y="3593055"/>
              <a:ext cx="359664" cy="521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F1DFD9-35F9-FE6A-AB22-CA7B2CFC6AE8}"/>
                </a:ext>
              </a:extLst>
            </p:cNvPr>
            <p:cNvSpPr txBox="1"/>
            <p:nvPr/>
          </p:nvSpPr>
          <p:spPr>
            <a:xfrm>
              <a:off x="2521180" y="4082031"/>
              <a:ext cx="1814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Undulator or wiggler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949CCB-60FB-AEA1-C6A8-D904CA45A7CE}"/>
                </a:ext>
              </a:extLst>
            </p:cNvPr>
            <p:cNvSpPr txBox="1"/>
            <p:nvPr/>
          </p:nvSpPr>
          <p:spPr>
            <a:xfrm>
              <a:off x="7120316" y="1242533"/>
              <a:ext cx="1576233" cy="5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Photon Beam lines =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6BB9FAE-2611-21C6-6765-CA1077638A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8415" y="1797819"/>
              <a:ext cx="344969" cy="3820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545A1D-4D74-314E-676A-1CF253FA0B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5953" y="1544109"/>
              <a:ext cx="495171" cy="844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395207-FA27-B03D-2524-D4BE65BE3A9C}"/>
              </a:ext>
            </a:extLst>
          </p:cNvPr>
          <p:cNvGrpSpPr/>
          <p:nvPr/>
        </p:nvGrpSpPr>
        <p:grpSpPr>
          <a:xfrm>
            <a:off x="148505" y="4382620"/>
            <a:ext cx="4207608" cy="2063424"/>
            <a:chOff x="148505" y="4382620"/>
            <a:chExt cx="4207608" cy="2063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2D3C89-98E8-1511-C0BB-770F9FBA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505" y="4382620"/>
              <a:ext cx="3580246" cy="2063424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793D9C8-8F0E-7E81-E8A5-DC1B1FF9DD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31092" y="4808822"/>
              <a:ext cx="333487" cy="2115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95E782-46E2-3229-7408-33DB8824D652}"/>
                </a:ext>
              </a:extLst>
            </p:cNvPr>
            <p:cNvSpPr txBox="1"/>
            <p:nvPr/>
          </p:nvSpPr>
          <p:spPr>
            <a:xfrm>
              <a:off x="2283164" y="4466775"/>
              <a:ext cx="20729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Radial acceleration at bending magnets</a:t>
              </a:r>
            </a:p>
          </p:txBody>
        </p:sp>
      </p:grpSp>
      <p:pic>
        <p:nvPicPr>
          <p:cNvPr id="11" name="Picture 10" descr="A graph of a slope&#10;&#10;Description automatically generated">
            <a:extLst>
              <a:ext uri="{FF2B5EF4-FFF2-40B4-BE49-F238E27FC236}">
                <a16:creationId xmlns:a16="http://schemas.microsoft.com/office/drawing/2014/main" id="{CBC78A15-6C76-0F42-A5C3-5F43E649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531" y="4037813"/>
            <a:ext cx="3030964" cy="27530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819940-7E4B-31EB-2F92-993FCCF29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8604">
            <a:off x="2271786" y="5578670"/>
            <a:ext cx="3792493" cy="493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D8B708-1DB6-E657-84BB-FED5DFFCE203}"/>
              </a:ext>
            </a:extLst>
          </p:cNvPr>
          <p:cNvSpPr txBox="1"/>
          <p:nvPr/>
        </p:nvSpPr>
        <p:spPr>
          <a:xfrm>
            <a:off x="3119717" y="5249736"/>
            <a:ext cx="2485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Doppler beaming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4FF50-21AC-D541-14FB-51A1BA306AAF}"/>
              </a:ext>
            </a:extLst>
          </p:cNvPr>
          <p:cNvSpPr txBox="1"/>
          <p:nvPr/>
        </p:nvSpPr>
        <p:spPr>
          <a:xfrm>
            <a:off x="7889034" y="6030290"/>
            <a:ext cx="79776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latin typeface="Gill Sans MT" pitchFamily="34" charset="0"/>
                <a:cs typeface="Gill Sans" pitchFamily="17" charset="0"/>
              </a:rPr>
              <a:t>70keV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DE0C7-627C-AB1E-335B-4A2C7C60E7C2}"/>
              </a:ext>
            </a:extLst>
          </p:cNvPr>
          <p:cNvSpPr txBox="1"/>
          <p:nvPr/>
        </p:nvSpPr>
        <p:spPr>
          <a:xfrm>
            <a:off x="6751927" y="4955016"/>
            <a:ext cx="952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1600" baseline="-25000" dirty="0">
                <a:latin typeface="Gill Sans MT" pitchFamily="34" charset="0"/>
                <a:cs typeface="Gill Sans" pitchFamily="17" charset="0"/>
              </a:rPr>
              <a:t>𝛎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∝ 𝛎</a:t>
            </a:r>
            <a:r>
              <a:rPr lang="en-US" sz="1600" baseline="30000" dirty="0">
                <a:latin typeface="Gill Sans MT" pitchFamily="34" charset="0"/>
                <a:cs typeface="Gill Sans" pitchFamily="17" charset="0"/>
              </a:rPr>
              <a:t>𝞪</a:t>
            </a:r>
            <a:endParaRPr lang="en-US" sz="1600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30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C44E6-5A9F-D731-B1D6-E92BB486646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A7CC700-7F9D-A92E-982B-71B9DF4A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724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41A60-D3C2-2961-7398-9E6F9E917585}"/>
              </a:ext>
            </a:extLst>
          </p:cNvPr>
          <p:cNvSpPr txBox="1"/>
          <p:nvPr/>
        </p:nvSpPr>
        <p:spPr>
          <a:xfrm>
            <a:off x="6589509" y="4723030"/>
            <a:ext cx="32801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arXiv:2405.12090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arXiv:2409.11135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arXiv:2406.02114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JOSA-A 2024, 41, 1513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2022PASA...39...14T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JOSA-A 2022, 39, 2214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A2B0A-B2F9-F265-2381-EE4C3A888E2A}"/>
              </a:ext>
            </a:extLst>
          </p:cNvPr>
          <p:cNvSpPr txBox="1"/>
          <p:nvPr/>
        </p:nvSpPr>
        <p:spPr>
          <a:xfrm>
            <a:off x="0" y="5412450"/>
            <a:ext cx="328018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patent 12,104,901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 Provisional patents: RL 8127.306USPR, RL 8127.035.GBPR</a:t>
            </a:r>
          </a:p>
        </p:txBody>
      </p:sp>
    </p:spTree>
    <p:extLst>
      <p:ext uri="{BB962C8B-B14F-4D97-AF65-F5344CB8AC3E}">
        <p14:creationId xmlns:p14="http://schemas.microsoft.com/office/powerpoint/2010/main" val="1011008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AE0DFE-CCA1-200B-A8FD-2196D8843A58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F15248-AE24-9B4B-44CC-B1BA45744492}"/>
              </a:ext>
            </a:extLst>
          </p:cNvPr>
          <p:cNvGrpSpPr/>
          <p:nvPr/>
        </p:nvGrpSpPr>
        <p:grpSpPr>
          <a:xfrm>
            <a:off x="598079" y="1233690"/>
            <a:ext cx="8610704" cy="3948451"/>
            <a:chOff x="812570" y="2193246"/>
            <a:chExt cx="8610704" cy="3948451"/>
          </a:xfrm>
        </p:grpSpPr>
        <p:pic>
          <p:nvPicPr>
            <p:cNvPr id="5" name="Picture 4" descr="A close-up of a grid&#10;&#10;Description automatically generated">
              <a:extLst>
                <a:ext uri="{FF2B5EF4-FFF2-40B4-BE49-F238E27FC236}">
                  <a16:creationId xmlns:a16="http://schemas.microsoft.com/office/drawing/2014/main" id="{133CDDEA-D1B3-D176-C2B1-E8B1465C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570" y="2233796"/>
              <a:ext cx="3907901" cy="39079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2A6EB0-65FD-9A83-2BF6-CAE6C657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6161" y="2233795"/>
              <a:ext cx="3907901" cy="39079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DFB3B6-72CA-1F98-1FDC-337269E040EC}"/>
                </a:ext>
              </a:extLst>
            </p:cNvPr>
            <p:cNvSpPr txBox="1"/>
            <p:nvPr/>
          </p:nvSpPr>
          <p:spPr>
            <a:xfrm>
              <a:off x="7263359" y="2193246"/>
              <a:ext cx="2159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5 Hole Mask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CEBCED-57B7-264C-F4B8-00EF9619DCD9}"/>
                </a:ext>
              </a:extLst>
            </p:cNvPr>
            <p:cNvSpPr txBox="1"/>
            <p:nvPr/>
          </p:nvSpPr>
          <p:spPr>
            <a:xfrm>
              <a:off x="3157882" y="2199928"/>
              <a:ext cx="2159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3 Hole Mask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C4EACAB-419A-F9BC-1F6D-F4594A06BEFF}"/>
              </a:ext>
            </a:extLst>
          </p:cNvPr>
          <p:cNvSpPr txBox="1"/>
          <p:nvPr/>
        </p:nvSpPr>
        <p:spPr>
          <a:xfrm>
            <a:off x="2051191" y="150607"/>
            <a:ext cx="5709939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Closure Phase in Image Domain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Shape-Orientation-Size conservation</a:t>
            </a:r>
          </a:p>
        </p:txBody>
      </p:sp>
      <p:pic>
        <p:nvPicPr>
          <p:cNvPr id="4" name="Picture 3" descr="A graph with red and black dots&#10;&#10;Description automatically generated">
            <a:extLst>
              <a:ext uri="{FF2B5EF4-FFF2-40B4-BE49-F238E27FC236}">
                <a16:creationId xmlns:a16="http://schemas.microsoft.com/office/drawing/2014/main" id="{9762AFE5-755E-15E3-3DBB-01F2ED5F2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854" y="4105418"/>
            <a:ext cx="3683942" cy="27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0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CB7932-3C5A-1758-44B2-E114C400375C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DF9478-E245-94FC-4496-F4F5B90418D0}"/>
              </a:ext>
            </a:extLst>
          </p:cNvPr>
          <p:cNvGrpSpPr/>
          <p:nvPr/>
        </p:nvGrpSpPr>
        <p:grpSpPr>
          <a:xfrm>
            <a:off x="0" y="643464"/>
            <a:ext cx="9191895" cy="3909746"/>
            <a:chOff x="0" y="1196622"/>
            <a:chExt cx="9191895" cy="39097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934B0C-93F1-78DE-CD7F-2932F09C5A2A}"/>
                </a:ext>
              </a:extLst>
            </p:cNvPr>
            <p:cNvGrpSpPr/>
            <p:nvPr/>
          </p:nvGrpSpPr>
          <p:grpSpPr>
            <a:xfrm>
              <a:off x="0" y="1196622"/>
              <a:ext cx="9191895" cy="3909746"/>
              <a:chOff x="0" y="1196622"/>
              <a:chExt cx="9191895" cy="3909746"/>
            </a:xfrm>
          </p:grpSpPr>
          <p:pic>
            <p:nvPicPr>
              <p:cNvPr id="4" name="Picture 3" descr="A diagram and a 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2354AEB5-F548-5420-C6FB-175CC28BB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196622"/>
                <a:ext cx="9191895" cy="3909746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9E843FA-B6D5-8A66-CEC5-B22D05D116D9}"/>
                  </a:ext>
                </a:extLst>
              </p:cNvPr>
              <p:cNvSpPr/>
              <p:nvPr/>
            </p:nvSpPr>
            <p:spPr>
              <a:xfrm>
                <a:off x="5561017" y="2111025"/>
                <a:ext cx="1009117" cy="5531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4C8C33-560C-DD32-5DB0-403B6C9C1AE0}"/>
                </a:ext>
              </a:extLst>
            </p:cNvPr>
            <p:cNvSpPr txBox="1"/>
            <p:nvPr/>
          </p:nvSpPr>
          <p:spPr>
            <a:xfrm>
              <a:off x="7428088" y="3939822"/>
              <a:ext cx="756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0</a:t>
              </a:r>
              <a:r>
                <a:rPr lang="en-US" sz="1600" baseline="30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009D16-DE67-E9BF-943C-D1BEE815F629}"/>
                </a:ext>
              </a:extLst>
            </p:cNvPr>
            <p:cNvSpPr txBox="1"/>
            <p:nvPr/>
          </p:nvSpPr>
          <p:spPr>
            <a:xfrm>
              <a:off x="6158087" y="3934177"/>
              <a:ext cx="756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-41</a:t>
              </a:r>
              <a:r>
                <a:rPr lang="en-US" sz="1600" baseline="30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C707D4-734F-3352-FC17-84648B007A19}"/>
                </a:ext>
              </a:extLst>
            </p:cNvPr>
            <p:cNvSpPr txBox="1"/>
            <p:nvPr/>
          </p:nvSpPr>
          <p:spPr>
            <a:xfrm>
              <a:off x="6242754" y="2494846"/>
              <a:ext cx="756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73</a:t>
              </a:r>
              <a:r>
                <a:rPr lang="en-US" sz="1600" baseline="30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DF4948-FF65-F81D-6BF3-59FB5ADE6348}"/>
                </a:ext>
              </a:extLst>
            </p:cNvPr>
            <p:cNvSpPr txBox="1"/>
            <p:nvPr/>
          </p:nvSpPr>
          <p:spPr>
            <a:xfrm>
              <a:off x="6587067" y="1778000"/>
              <a:ext cx="756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179</a:t>
              </a:r>
              <a:r>
                <a:rPr lang="en-US" sz="1600" baseline="30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78EB7C-6D7A-120F-68B7-FC301144AA10}"/>
                </a:ext>
              </a:extLst>
            </p:cNvPr>
            <p:cNvSpPr txBox="1"/>
            <p:nvPr/>
          </p:nvSpPr>
          <p:spPr>
            <a:xfrm>
              <a:off x="7371645" y="1919111"/>
              <a:ext cx="756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134</a:t>
              </a:r>
              <a:r>
                <a:rPr lang="en-US" sz="1600" baseline="30000" dirty="0">
                  <a:solidFill>
                    <a:srgbClr val="FF0000"/>
                  </a:solidFill>
                  <a:latin typeface="Gill Sans MT" pitchFamily="34" charset="0"/>
                  <a:cs typeface="Gill Sans" pitchFamily="17" charset="0"/>
                </a:rPr>
                <a:t>o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FE04B9-4334-FAE1-912C-C417B2978AF5}"/>
              </a:ext>
            </a:extLst>
          </p:cNvPr>
          <p:cNvSpPr txBox="1"/>
          <p:nvPr/>
        </p:nvSpPr>
        <p:spPr>
          <a:xfrm>
            <a:off x="1711503" y="87236"/>
            <a:ext cx="559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Wave Front Sensor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79C0CE-F33E-D9A9-B569-F7B1B7345BF8}"/>
              </a:ext>
            </a:extLst>
          </p:cNvPr>
          <p:cNvSpPr txBox="1"/>
          <p:nvPr/>
        </p:nvSpPr>
        <p:spPr>
          <a:xfrm>
            <a:off x="1840088" y="4624535"/>
            <a:ext cx="6220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Phase =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millisec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timescale wavefront sensor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High accuracy: dL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𝜸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= 𝝺 x (d𝞍/360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Gradient: tip/tilt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Jitter: rms ~ 15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  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= 22nm </a:t>
            </a:r>
            <a:endParaRPr lang="en-US" sz="1800" dirty="0"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5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FFC84051-A1C2-F366-9F8F-F2F6D8020647}"/>
              </a:ext>
            </a:extLst>
          </p:cNvPr>
          <p:cNvSpPr/>
          <p:nvPr/>
        </p:nvSpPr>
        <p:spPr>
          <a:xfrm>
            <a:off x="-100361" y="5386042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EFB9CC-8F07-9188-5932-0C82DAB5DF0D}"/>
              </a:ext>
            </a:extLst>
          </p:cNvPr>
          <p:cNvGrpSpPr/>
          <p:nvPr/>
        </p:nvGrpSpPr>
        <p:grpSpPr>
          <a:xfrm>
            <a:off x="485286" y="1918009"/>
            <a:ext cx="8112304" cy="3489108"/>
            <a:chOff x="1318" y="955359"/>
            <a:chExt cx="9144000" cy="3611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0015D8-C73C-4587-9C28-A77B53D86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955359"/>
              <a:ext cx="9144000" cy="36115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4D3E36-61DF-47E8-8DF0-D9B7AA75DA85}"/>
                </a:ext>
              </a:extLst>
            </p:cNvPr>
            <p:cNvSpPr txBox="1"/>
            <p:nvPr/>
          </p:nvSpPr>
          <p:spPr>
            <a:xfrm>
              <a:off x="6823900" y="3034365"/>
              <a:ext cx="435576" cy="231975"/>
            </a:xfrm>
            <a:prstGeom prst="rect">
              <a:avLst/>
            </a:prstGeom>
            <a:solidFill>
              <a:srgbClr val="66FFFF"/>
            </a:solidFill>
            <a:ln w="28575">
              <a:solidFill>
                <a:schemeClr val="bg1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XAIRA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7E12FB-DB5D-4144-831C-6C965DA2239D}"/>
                </a:ext>
              </a:extLst>
            </p:cNvPr>
            <p:cNvSpPr txBox="1"/>
            <p:nvPr/>
          </p:nvSpPr>
          <p:spPr>
            <a:xfrm>
              <a:off x="4914749" y="3928265"/>
              <a:ext cx="665994" cy="231975"/>
            </a:xfrm>
            <a:prstGeom prst="rect">
              <a:avLst/>
            </a:prstGeom>
            <a:gradFill flip="none" rotWithShape="1">
              <a:gsLst>
                <a:gs pos="38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rgbClr val="66FFFF"/>
                </a:gs>
              </a:gsLst>
              <a:path path="circle">
                <a:fillToRect t="100000" r="100000"/>
              </a:path>
              <a:tileRect l="-100000" b="-100000"/>
            </a:gra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NCD-SWEET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14263-6E09-43BD-9E54-D3A1CF4A7CD6}"/>
                </a:ext>
              </a:extLst>
            </p:cNvPr>
            <p:cNvSpPr txBox="1"/>
            <p:nvPr/>
          </p:nvSpPr>
          <p:spPr>
            <a:xfrm>
              <a:off x="5989424" y="3660715"/>
              <a:ext cx="567361" cy="231975"/>
            </a:xfrm>
            <a:prstGeom prst="rect">
              <a:avLst/>
            </a:prstGeom>
            <a:gradFill>
              <a:gsLst>
                <a:gs pos="26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rgbClr val="66FFFF"/>
                </a:gs>
              </a:gsLst>
            </a:gra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MISTRAL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C37A5A-9B90-488E-9235-9F0AD5DAFCA0}"/>
                </a:ext>
              </a:extLst>
            </p:cNvPr>
            <p:cNvSpPr txBox="1"/>
            <p:nvPr/>
          </p:nvSpPr>
          <p:spPr>
            <a:xfrm>
              <a:off x="2875126" y="3943515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3SBAR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A5A192-5E19-4B1B-AAD5-4292A8F5F8B8}"/>
                </a:ext>
              </a:extLst>
            </p:cNvPr>
            <p:cNvSpPr txBox="1"/>
            <p:nvPr/>
          </p:nvSpPr>
          <p:spPr>
            <a:xfrm>
              <a:off x="2021799" y="3765877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NOTOS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022061-5BCF-4EB4-9C77-E9209D7BD0BB}"/>
                </a:ext>
              </a:extLst>
            </p:cNvPr>
            <p:cNvSpPr txBox="1"/>
            <p:nvPr/>
          </p:nvSpPr>
          <p:spPr>
            <a:xfrm>
              <a:off x="934737" y="3018729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LOREA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4EC1D3-7F2E-417A-A0DF-7829906118BB}"/>
                </a:ext>
              </a:extLst>
            </p:cNvPr>
            <p:cNvSpPr txBox="1"/>
            <p:nvPr/>
          </p:nvSpPr>
          <p:spPr>
            <a:xfrm>
              <a:off x="901373" y="2559716"/>
              <a:ext cx="502885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CLAESS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E8ED0-E777-496F-A721-BFF1834AFAC9}"/>
                </a:ext>
              </a:extLst>
            </p:cNvPr>
            <p:cNvSpPr txBox="1"/>
            <p:nvPr/>
          </p:nvSpPr>
          <p:spPr>
            <a:xfrm>
              <a:off x="1280280" y="2102813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CIRCE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A8FB49-1A96-4E23-A30A-DD415828FE46}"/>
                </a:ext>
              </a:extLst>
            </p:cNvPr>
            <p:cNvSpPr txBox="1"/>
            <p:nvPr/>
          </p:nvSpPr>
          <p:spPr>
            <a:xfrm>
              <a:off x="1715858" y="1943256"/>
              <a:ext cx="611884" cy="2319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MINERVA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C05B66-6688-4301-BDAF-7F70356454A2}"/>
                </a:ext>
              </a:extLst>
            </p:cNvPr>
            <p:cNvSpPr txBox="1"/>
            <p:nvPr/>
          </p:nvSpPr>
          <p:spPr>
            <a:xfrm>
              <a:off x="2803585" y="1592982"/>
              <a:ext cx="485495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BOREAS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595D87-836B-496D-96DE-D6D305EAD5D3}"/>
                </a:ext>
              </a:extLst>
            </p:cNvPr>
            <p:cNvSpPr txBox="1"/>
            <p:nvPr/>
          </p:nvSpPr>
          <p:spPr>
            <a:xfrm>
              <a:off x="3971147" y="1545423"/>
              <a:ext cx="513768" cy="231975"/>
            </a:xfrm>
            <a:prstGeom prst="rect">
              <a:avLst/>
            </a:prstGeom>
            <a:gradFill>
              <a:gsLst>
                <a:gs pos="38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rgbClr val="66FFFF"/>
                </a:gs>
              </a:gsLst>
            </a:gradFill>
            <a:ln w="28575">
              <a:solidFill>
                <a:schemeClr val="bg1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FAXTOR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93DB1B-53E3-4472-BF74-AB8E10877FB7}"/>
                </a:ext>
              </a:extLst>
            </p:cNvPr>
            <p:cNvSpPr txBox="1"/>
            <p:nvPr/>
          </p:nvSpPr>
          <p:spPr>
            <a:xfrm>
              <a:off x="6128792" y="2112194"/>
              <a:ext cx="435576" cy="231975"/>
            </a:xfrm>
            <a:prstGeom prst="rect">
              <a:avLst/>
            </a:prstGeom>
            <a:gradFill>
              <a:gsLst>
                <a:gs pos="38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rgbClr val="66FFFF"/>
                </a:gs>
              </a:gsLst>
            </a:gra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MIRAS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F2E87A-6E48-4748-A96C-1D7431D93AEF}"/>
                </a:ext>
              </a:extLst>
            </p:cNvPr>
            <p:cNvSpPr txBox="1"/>
            <p:nvPr/>
          </p:nvSpPr>
          <p:spPr>
            <a:xfrm>
              <a:off x="6895539" y="2529146"/>
              <a:ext cx="435576" cy="2319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MSPD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DCDD5C-D5EC-4DBB-B809-0CFD1E7E4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5690" y="3412426"/>
              <a:ext cx="567361" cy="192171"/>
            </a:xfrm>
            <a:prstGeom prst="rect">
              <a:avLst/>
            </a:prstGeom>
            <a:solidFill>
              <a:srgbClr val="66FFFF"/>
            </a:solidFill>
            <a:scene3d>
              <a:camera prst="isometricTopUp"/>
              <a:lightRig rig="threePt" dir="t"/>
            </a:scene3d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41B183-A3DF-4930-8139-36EAEC8AE78F}"/>
                </a:ext>
              </a:extLst>
            </p:cNvPr>
            <p:cNvSpPr txBox="1"/>
            <p:nvPr/>
          </p:nvSpPr>
          <p:spPr>
            <a:xfrm>
              <a:off x="3931347" y="3943515"/>
              <a:ext cx="480997" cy="231975"/>
            </a:xfrm>
            <a:prstGeom prst="rect">
              <a:avLst/>
            </a:prstGeom>
            <a:solidFill>
              <a:srgbClr val="66FFFF"/>
            </a:solidFill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XALOC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E094AC-D447-4866-A67C-76B0F53C1AA3}"/>
                </a:ext>
              </a:extLst>
            </p:cNvPr>
            <p:cNvSpPr txBox="1"/>
            <p:nvPr/>
          </p:nvSpPr>
          <p:spPr>
            <a:xfrm>
              <a:off x="6931090" y="3687133"/>
              <a:ext cx="435576" cy="2181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C3399"/>
              </a:solidFill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TEM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C3C103-DBF5-4E94-B751-451D40A22C1B}"/>
                </a:ext>
              </a:extLst>
            </p:cNvPr>
            <p:cNvSpPr txBox="1"/>
            <p:nvPr/>
          </p:nvSpPr>
          <p:spPr>
            <a:xfrm>
              <a:off x="7093137" y="3447921"/>
              <a:ext cx="538472" cy="231975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CC3399"/>
              </a:solidFill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Cryo-EM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715C78-A0E9-4ACD-A997-4390253C2F0F}"/>
                </a:ext>
              </a:extLst>
            </p:cNvPr>
            <p:cNvSpPr txBox="1"/>
            <p:nvPr/>
          </p:nvSpPr>
          <p:spPr>
            <a:xfrm>
              <a:off x="7398115" y="3683737"/>
              <a:ext cx="504905" cy="22151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C3399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900" b="1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InCAEM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E243EF-BC0D-4936-A449-7FE36FC5AC8A}"/>
                </a:ext>
              </a:extLst>
            </p:cNvPr>
            <p:cNvSpPr txBox="1"/>
            <p:nvPr/>
          </p:nvSpPr>
          <p:spPr>
            <a:xfrm>
              <a:off x="4336974" y="1539129"/>
              <a:ext cx="914400" cy="231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(in commissioning)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BC6A79-E368-4D63-8737-DB688602D773}"/>
                </a:ext>
              </a:extLst>
            </p:cNvPr>
            <p:cNvSpPr txBox="1"/>
            <p:nvPr/>
          </p:nvSpPr>
          <p:spPr>
            <a:xfrm>
              <a:off x="7113327" y="3018728"/>
              <a:ext cx="914400" cy="231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(in commissioning)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0E525F-4470-47E3-AC52-8CE14390E8B8}"/>
                </a:ext>
              </a:extLst>
            </p:cNvPr>
            <p:cNvSpPr txBox="1"/>
            <p:nvPr/>
          </p:nvSpPr>
          <p:spPr>
            <a:xfrm>
              <a:off x="3163824" y="3928264"/>
              <a:ext cx="914400" cy="231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(in constr.)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798FE9-5A62-4FD4-9929-8C1E2DC26864}"/>
                </a:ext>
              </a:extLst>
            </p:cNvPr>
            <p:cNvSpPr txBox="1"/>
            <p:nvPr/>
          </p:nvSpPr>
          <p:spPr>
            <a:xfrm>
              <a:off x="7772400" y="3660714"/>
              <a:ext cx="914400" cy="23197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defTabSz="914378">
                <a:defRPr/>
              </a:pPr>
              <a:r>
                <a:rPr lang="en-US" sz="900" i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(in constr.)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6E3B44-A508-4658-BC01-590F789CFF90}"/>
                </a:ext>
              </a:extLst>
            </p:cNvPr>
            <p:cNvSpPr txBox="1"/>
            <p:nvPr/>
          </p:nvSpPr>
          <p:spPr>
            <a:xfrm>
              <a:off x="5484237" y="1788941"/>
              <a:ext cx="1106868" cy="16585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dash"/>
            </a:ln>
          </p:spPr>
          <p:txBody>
            <a:bodyPr vert="horz" wrap="none" lIns="68580" tIns="34290" rIns="68580" bIns="34290" rtlCol="0" anchor="t">
              <a:noAutofit/>
            </a:bodyPr>
            <a:lstStyle/>
            <a:p>
              <a:pPr defTabSz="914378">
                <a:defRPr/>
              </a:pPr>
              <a:r>
                <a:rPr lang="en-US" sz="1050" i="1" dirty="0">
                  <a:latin typeface="Calibri" panose="020F0502020204030204"/>
                  <a:cs typeface="Arial" panose="020B0604020202020204" pitchFamily="34" charset="0"/>
                </a:rPr>
                <a:t>BL34 – Xanadu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1F3620-1340-2CC9-296C-43FB9446F582}"/>
              </a:ext>
            </a:extLst>
          </p:cNvPr>
          <p:cNvGrpSpPr/>
          <p:nvPr/>
        </p:nvGrpSpPr>
        <p:grpSpPr>
          <a:xfrm>
            <a:off x="2119705" y="5421950"/>
            <a:ext cx="4542377" cy="530915"/>
            <a:chOff x="2264670" y="5633820"/>
            <a:chExt cx="4542377" cy="5309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EC49A8-A1C6-4670-AE9C-2226BA953226}"/>
                </a:ext>
              </a:extLst>
            </p:cNvPr>
            <p:cNvSpPr txBox="1"/>
            <p:nvPr/>
          </p:nvSpPr>
          <p:spPr>
            <a:xfrm>
              <a:off x="4544958" y="5633820"/>
              <a:ext cx="2262089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5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Material Science Research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78CB2F-4FB2-43D4-9724-0A230512C6C5}"/>
                </a:ext>
              </a:extLst>
            </p:cNvPr>
            <p:cNvSpPr txBox="1"/>
            <p:nvPr/>
          </p:nvSpPr>
          <p:spPr>
            <a:xfrm>
              <a:off x="2264670" y="5887736"/>
              <a:ext cx="1918823" cy="276999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5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Life Science Research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20281B-9BD4-40C3-977C-4893AAF33F15}"/>
                </a:ext>
              </a:extLst>
            </p:cNvPr>
            <p:cNvSpPr txBox="1"/>
            <p:nvPr/>
          </p:nvSpPr>
          <p:spPr>
            <a:xfrm>
              <a:off x="2264670" y="5633820"/>
              <a:ext cx="1918823" cy="27699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5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Metrology Research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48CF9E-597F-4AE6-A760-4430382FAC03}"/>
                </a:ext>
              </a:extLst>
            </p:cNvPr>
            <p:cNvSpPr txBox="1"/>
            <p:nvPr/>
          </p:nvSpPr>
          <p:spPr>
            <a:xfrm>
              <a:off x="4544957" y="5887736"/>
              <a:ext cx="2262089" cy="2769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55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Accelerator Research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29336B5-0ECB-4C26-98B9-915E9A5C3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150" y="156973"/>
            <a:ext cx="1390850" cy="797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500F44-464A-1DC0-7BA1-C4DDE7B0A3C4}"/>
              </a:ext>
            </a:extLst>
          </p:cNvPr>
          <p:cNvSpPr txBox="1"/>
          <p:nvPr/>
        </p:nvSpPr>
        <p:spPr>
          <a:xfrm>
            <a:off x="870334" y="53999"/>
            <a:ext cx="732745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dirty="0">
                <a:latin typeface="Gill Sans MT" panose="020B0502020104020203" pitchFamily="34" charset="77"/>
              </a:rPr>
              <a:t>ALBA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latin typeface="Gill Sans MT" panose="020B0502020104020203" pitchFamily="34" charset="77"/>
              </a:rPr>
              <a:t>Public</a:t>
            </a:r>
            <a:r>
              <a:rPr lang="es-ES" sz="2000" dirty="0">
                <a:latin typeface="Gill Sans MT" panose="020B0502020104020203" pitchFamily="34" charset="77"/>
              </a:rPr>
              <a:t> </a:t>
            </a:r>
            <a:r>
              <a:rPr lang="es-ES" sz="2000" dirty="0" err="1">
                <a:latin typeface="Gill Sans MT" panose="020B0502020104020203" pitchFamily="34" charset="77"/>
              </a:rPr>
              <a:t>Institution</a:t>
            </a:r>
            <a:r>
              <a:rPr lang="es-ES" sz="2000" dirty="0">
                <a:latin typeface="Gill Sans MT" panose="020B0502020104020203" pitchFamily="34" charset="77"/>
              </a:rPr>
              <a:t>	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s-ES" sz="1800" dirty="0">
                <a:latin typeface="Gill Sans MT" panose="020B0502020104020203" pitchFamily="34" charset="77"/>
              </a:rPr>
              <a:t>	50% </a:t>
            </a:r>
            <a:r>
              <a:rPr lang="es-ES" sz="1800" dirty="0" err="1">
                <a:latin typeface="Gill Sans MT" panose="020B0502020104020203" pitchFamily="34" charset="77"/>
              </a:rPr>
              <a:t>Spanish</a:t>
            </a:r>
            <a:r>
              <a:rPr lang="es-ES" sz="1800" dirty="0">
                <a:latin typeface="Gill Sans MT" panose="020B0502020104020203" pitchFamily="34" charset="77"/>
              </a:rPr>
              <a:t> “Ministerio de Ciencia”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s-ES" sz="1800" dirty="0">
                <a:latin typeface="Gill Sans MT" panose="020B0502020104020203" pitchFamily="34" charset="77"/>
              </a:rPr>
              <a:t>	50% </a:t>
            </a:r>
            <a:r>
              <a:rPr lang="es-ES" sz="1800" dirty="0" err="1">
                <a:latin typeface="Gill Sans MT" panose="020B0502020104020203" pitchFamily="34" charset="77"/>
              </a:rPr>
              <a:t>Catalan</a:t>
            </a:r>
            <a:r>
              <a:rPr lang="es-ES" sz="1800" dirty="0">
                <a:latin typeface="Gill Sans MT" panose="020B0502020104020203" pitchFamily="34" charset="77"/>
              </a:rPr>
              <a:t> “</a:t>
            </a:r>
            <a:r>
              <a:rPr lang="es-ES" sz="1800" dirty="0" err="1">
                <a:latin typeface="Gill Sans MT" panose="020B0502020104020203" pitchFamily="34" charset="77"/>
              </a:rPr>
              <a:t>Department</a:t>
            </a:r>
            <a:r>
              <a:rPr lang="es-ES" sz="1800" dirty="0">
                <a:latin typeface="Gill Sans MT" panose="020B0502020104020203" pitchFamily="34" charset="77"/>
              </a:rPr>
              <a:t> de Recerca &amp; </a:t>
            </a:r>
            <a:r>
              <a:rPr lang="es-ES" sz="1800" dirty="0" err="1">
                <a:latin typeface="Gill Sans MT" panose="020B0502020104020203" pitchFamily="34" charset="77"/>
              </a:rPr>
              <a:t>Universitats</a:t>
            </a:r>
            <a:r>
              <a:rPr lang="es-ES" sz="1800" dirty="0">
                <a:latin typeface="Gill Sans MT" panose="020B0502020104020203" pitchFamily="34" charset="77"/>
              </a:rPr>
              <a:t>”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12 operating photon beam lines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2500 experiments/year in metrology, material, and life science</a:t>
            </a:r>
          </a:p>
        </p:txBody>
      </p:sp>
    </p:spTree>
    <p:extLst>
      <p:ext uri="{BB962C8B-B14F-4D97-AF65-F5344CB8AC3E}">
        <p14:creationId xmlns:p14="http://schemas.microsoft.com/office/powerpoint/2010/main" val="238642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7FC432-2AA8-CE31-9CD8-C2BE71E1C501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7898E-DA9B-4CE0-BA85-0FA2E862A8F0}"/>
              </a:ext>
            </a:extLst>
          </p:cNvPr>
          <p:cNvSpPr/>
          <p:nvPr/>
        </p:nvSpPr>
        <p:spPr>
          <a:xfrm>
            <a:off x="1546226" y="295260"/>
            <a:ext cx="65783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endParaRPr lang="en-US" sz="1800" i="1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crystallography and tomography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spectroscopy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metrology (Athena)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X-ray lithography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800" dirty="0">
                <a:latin typeface="Gill Sans MT" panose="020B0502020104020203" pitchFamily="34" charset="77"/>
                <a:cs typeface="Gill Sans" pitchFamily="17" charset="0"/>
              </a:rPr>
              <a:t>Infrared spectroscopy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407CF-F9D7-4D51-AD1D-808BFDB5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098" y="2459890"/>
            <a:ext cx="3134327" cy="3750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8255BA-DF98-4EE3-A682-0E5F00570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329" y="2449686"/>
            <a:ext cx="2830023" cy="3917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6F77A2-B2D5-40BF-90BF-1862C844D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49" y="2385493"/>
            <a:ext cx="2657476" cy="3924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F3CF7-CDBF-4FFA-8EAB-582315943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150" y="65515"/>
            <a:ext cx="1390850" cy="797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E6DA9-FEAD-E6C9-6027-34CB571B3F2C}"/>
              </a:ext>
            </a:extLst>
          </p:cNvPr>
          <p:cNvSpPr txBox="1"/>
          <p:nvPr/>
        </p:nvSpPr>
        <p:spPr>
          <a:xfrm>
            <a:off x="1367810" y="65515"/>
            <a:ext cx="547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b="1" dirty="0">
                <a:latin typeface="+mn-lt"/>
              </a:rPr>
              <a:t>ALBA Synchrotron Research </a:t>
            </a:r>
          </a:p>
        </p:txBody>
      </p:sp>
    </p:spTree>
    <p:extLst>
      <p:ext uri="{BB962C8B-B14F-4D97-AF65-F5344CB8AC3E}">
        <p14:creationId xmlns:p14="http://schemas.microsoft.com/office/powerpoint/2010/main" val="474352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7B890F-CC57-967A-D8CE-6B766670E39E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35653-26A9-2F2A-B46B-6267528811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 descr="A group of men standing in a room with pipes and wires&#10;&#10;Description automatically generated">
            <a:extLst>
              <a:ext uri="{FF2B5EF4-FFF2-40B4-BE49-F238E27FC236}">
                <a16:creationId xmlns:a16="http://schemas.microsoft.com/office/drawing/2014/main" id="{A26AEBEC-35F0-4603-7619-F93207B4C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5" y="3541958"/>
            <a:ext cx="4353258" cy="3264944"/>
          </a:xfrm>
          <a:prstGeom prst="rect">
            <a:avLst/>
          </a:prstGeom>
        </p:spPr>
      </p:pic>
      <p:pic>
        <p:nvPicPr>
          <p:cNvPr id="12" name="Picture 11" descr="A group of people in a room with computers&#10;&#10;Description automatically generated">
            <a:extLst>
              <a:ext uri="{FF2B5EF4-FFF2-40B4-BE49-F238E27FC236}">
                <a16:creationId xmlns:a16="http://schemas.microsoft.com/office/drawing/2014/main" id="{482401CC-5C92-7151-69EE-DBFFB3E57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132" y="40025"/>
            <a:ext cx="4428564" cy="3321423"/>
          </a:xfrm>
          <a:prstGeom prst="rect">
            <a:avLst/>
          </a:prstGeom>
        </p:spPr>
      </p:pic>
      <p:pic>
        <p:nvPicPr>
          <p:cNvPr id="22" name="Picture 21" descr="A person in a white shirt looking at a machine&#10;&#10;Description automatically generated">
            <a:extLst>
              <a:ext uri="{FF2B5EF4-FFF2-40B4-BE49-F238E27FC236}">
                <a16:creationId xmlns:a16="http://schemas.microsoft.com/office/drawing/2014/main" id="{054EE731-5EFE-95BD-976D-A665DCFA2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993" y="3513011"/>
            <a:ext cx="4353258" cy="3264943"/>
          </a:xfrm>
          <a:prstGeom prst="rect">
            <a:avLst/>
          </a:prstGeom>
        </p:spPr>
      </p:pic>
      <p:pic>
        <p:nvPicPr>
          <p:cNvPr id="3" name="Picture 2" descr="A large building with a large area with a track and a green carpet&#10;&#10;Description automatically generated with medium confidence">
            <a:extLst>
              <a:ext uri="{FF2B5EF4-FFF2-40B4-BE49-F238E27FC236}">
                <a16:creationId xmlns:a16="http://schemas.microsoft.com/office/drawing/2014/main" id="{0C83E2D6-B135-569D-2805-D4F22F489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2" y="63035"/>
            <a:ext cx="4353257" cy="32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1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A9CE4E-C0C3-47C7-6B5A-54B4C942C2F7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47540-16FA-3FC9-43B0-864FBC2432CD}"/>
              </a:ext>
            </a:extLst>
          </p:cNvPr>
          <p:cNvSpPr txBox="1"/>
          <p:nvPr/>
        </p:nvSpPr>
        <p:spPr>
          <a:xfrm>
            <a:off x="1678192" y="129092"/>
            <a:ext cx="5787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Key Performance Metric: Emittance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F157C-9FF3-985E-E9AE-23CB26EC198C}"/>
              </a:ext>
            </a:extLst>
          </p:cNvPr>
          <p:cNvSpPr txBox="1"/>
          <p:nvPr/>
        </p:nvSpPr>
        <p:spPr>
          <a:xfrm>
            <a:off x="195694" y="3497391"/>
            <a:ext cx="4442908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Measurement methods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X-ray pinhole camera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LOCO magnetic lattice analysis + beam position monitors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Optical synchrotron radiation interferometry (SRI)</a:t>
            </a:r>
          </a:p>
        </p:txBody>
      </p:sp>
      <p:pic>
        <p:nvPicPr>
          <p:cNvPr id="28" name="Picture 27" descr="A diagram of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6160DB65-A745-2496-0F4A-947BE6F6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611" y="3526236"/>
            <a:ext cx="4425490" cy="26809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95B0E2-F7F7-C8DE-1EF5-828E221B7F60}"/>
              </a:ext>
            </a:extLst>
          </p:cNvPr>
          <p:cNvGrpSpPr/>
          <p:nvPr/>
        </p:nvGrpSpPr>
        <p:grpSpPr>
          <a:xfrm>
            <a:off x="4249784" y="800640"/>
            <a:ext cx="4871165" cy="2680949"/>
            <a:chOff x="4227750" y="734377"/>
            <a:chExt cx="4871165" cy="26809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E4230EA-D58C-0AE8-F24C-A1EDA857305C}"/>
                </a:ext>
              </a:extLst>
            </p:cNvPr>
            <p:cNvGrpSpPr/>
            <p:nvPr/>
          </p:nvGrpSpPr>
          <p:grpSpPr>
            <a:xfrm>
              <a:off x="4227750" y="734377"/>
              <a:ext cx="4871165" cy="2680949"/>
              <a:chOff x="4206240" y="2696796"/>
              <a:chExt cx="4871165" cy="2680949"/>
            </a:xfrm>
          </p:grpSpPr>
          <p:pic>
            <p:nvPicPr>
              <p:cNvPr id="12" name="Picture 11" descr="A black and white image of a black and white object&#10;&#10;Description automatically generated">
                <a:extLst>
                  <a:ext uri="{FF2B5EF4-FFF2-40B4-BE49-F238E27FC236}">
                    <a16:creationId xmlns:a16="http://schemas.microsoft.com/office/drawing/2014/main" id="{414F75B5-45C3-4F52-11D7-34957126F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7831" y="2696796"/>
                <a:ext cx="4629574" cy="2680949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F6DB38B-F130-5FF6-34D4-F311594402C3}"/>
                  </a:ext>
                </a:extLst>
              </p:cNvPr>
              <p:cNvSpPr/>
              <p:nvPr/>
            </p:nvSpPr>
            <p:spPr>
              <a:xfrm>
                <a:off x="4206240" y="3429000"/>
                <a:ext cx="1108038" cy="1347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C120F2EA-4942-E437-09A2-AACBF3ABACF8}"/>
                </a:ext>
              </a:extLst>
            </p:cNvPr>
            <p:cNvSpPr/>
            <p:nvPr/>
          </p:nvSpPr>
          <p:spPr>
            <a:xfrm rot="6835470">
              <a:off x="5950032" y="1802312"/>
              <a:ext cx="149939" cy="13870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6BD87044-9FA0-D897-A587-5A4005687B17}"/>
                </a:ext>
              </a:extLst>
            </p:cNvPr>
            <p:cNvSpPr/>
            <p:nvPr/>
          </p:nvSpPr>
          <p:spPr>
            <a:xfrm rot="5400000">
              <a:off x="6887743" y="1976228"/>
              <a:ext cx="149939" cy="13870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F767FF92-8D6C-58C4-6856-2512296BEEA4}"/>
                </a:ext>
              </a:extLst>
            </p:cNvPr>
            <p:cNvSpPr/>
            <p:nvPr/>
          </p:nvSpPr>
          <p:spPr>
            <a:xfrm rot="4007181">
              <a:off x="7888203" y="1793348"/>
              <a:ext cx="149939" cy="13870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1D51A4-D92B-DA50-F768-D41DC94036B7}"/>
              </a:ext>
            </a:extLst>
          </p:cNvPr>
          <p:cNvSpPr txBox="1"/>
          <p:nvPr/>
        </p:nvSpPr>
        <p:spPr>
          <a:xfrm>
            <a:off x="34067" y="1271347"/>
            <a:ext cx="5617586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Emittance = e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-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beam area x momentum vectors</a:t>
            </a:r>
          </a:p>
          <a:p>
            <a:pPr marL="342900" indent="-342900" eaLnBrk="0" hangingPunct="0">
              <a:spcBef>
                <a:spcPts val="432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Low emittance =&gt; concentrated and focused photon beam =&gt; higher brightness</a:t>
            </a:r>
          </a:p>
          <a:p>
            <a:pPr algn="ctr" eaLnBrk="0" hangingPunct="0">
              <a:spcBef>
                <a:spcPts val="432"/>
              </a:spcBef>
              <a:spcAft>
                <a:spcPts val="600"/>
              </a:spcAft>
            </a:pPr>
            <a:r>
              <a:rPr lang="en-US" sz="2000" i="1" dirty="0">
                <a:latin typeface="Gill Sans MT" pitchFamily="34" charset="0"/>
                <a:cs typeface="Gill Sans" pitchFamily="17" charset="0"/>
              </a:rPr>
              <a:t>‘quality of experiments depends on the knowledge of the e</a:t>
            </a:r>
            <a:r>
              <a:rPr lang="en-US" sz="2000" i="1" baseline="30000" dirty="0">
                <a:latin typeface="Gill Sans MT" pitchFamily="34" charset="0"/>
                <a:cs typeface="Gill Sans" pitchFamily="17" charset="0"/>
              </a:rPr>
              <a:t>-</a:t>
            </a:r>
            <a:r>
              <a:rPr lang="en-US" sz="2000" i="1" dirty="0">
                <a:latin typeface="Gill Sans MT" pitchFamily="34" charset="0"/>
                <a:cs typeface="Gill Sans" pitchFamily="17" charset="0"/>
              </a:rPr>
              <a:t> beam shape’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901AE-D804-A174-7EA2-FD80DAF86484}"/>
              </a:ext>
            </a:extLst>
          </p:cNvPr>
          <p:cNvSpPr txBox="1"/>
          <p:nvPr/>
        </p:nvSpPr>
        <p:spPr>
          <a:xfrm>
            <a:off x="4707543" y="6175626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X-ray pinhole =&gt; highly Gaussian ~10</a:t>
            </a:r>
            <a:r>
              <a:rPr lang="en-US" sz="2000" baseline="30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12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 e</a:t>
            </a:r>
            <a:r>
              <a:rPr lang="en-US" sz="2000" baseline="30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7FB1C-5A4F-8E58-6D64-9F21BAC4828B}"/>
              </a:ext>
            </a:extLst>
          </p:cNvPr>
          <p:cNvSpPr txBox="1"/>
          <p:nvPr/>
        </p:nvSpPr>
        <p:spPr>
          <a:xfrm>
            <a:off x="6739121" y="2298988"/>
            <a:ext cx="78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2800" baseline="30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-</a:t>
            </a:r>
            <a:endParaRPr lang="en-US" baseline="30000" dirty="0">
              <a:solidFill>
                <a:srgbClr val="FF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3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AF0D3-7896-75E3-252B-BD79AC341302}"/>
              </a:ext>
            </a:extLst>
          </p:cNvPr>
          <p:cNvSpPr/>
          <p:nvPr/>
        </p:nvSpPr>
        <p:spPr>
          <a:xfrm>
            <a:off x="0" y="6067329"/>
            <a:ext cx="9445214" cy="588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8F5E3-7BF9-B7A2-862B-A8994DD50B48}"/>
              </a:ext>
            </a:extLst>
          </p:cNvPr>
          <p:cNvSpPr txBox="1"/>
          <p:nvPr/>
        </p:nvSpPr>
        <p:spPr>
          <a:xfrm>
            <a:off x="2433988" y="40080"/>
            <a:ext cx="454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Van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Cittert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– Zernike Theorem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B6507C-A31D-5B91-D962-A30CB07261BF}"/>
              </a:ext>
            </a:extLst>
          </p:cNvPr>
          <p:cNvSpPr txBox="1"/>
          <p:nvPr/>
        </p:nvSpPr>
        <p:spPr>
          <a:xfrm>
            <a:off x="492756" y="495671"/>
            <a:ext cx="815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i="1" dirty="0">
                <a:highlight>
                  <a:srgbClr val="FFFFFF"/>
                </a:highlight>
                <a:latin typeface="Arial" panose="020B0604020202020204" pitchFamily="34" charset="0"/>
              </a:rPr>
              <a:t>T</a:t>
            </a:r>
            <a:r>
              <a:rPr lang="en-US" sz="16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 cross-multiplication, or coherence, between the electromagnetic voltages measured at spatially distinct locations (’apertures’) = Fourier transform of the intensity distribution</a:t>
            </a:r>
            <a:endParaRPr lang="en-US" sz="2000" i="1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42E3BE-7F93-2C69-9A8D-9CC1C1A7A46F}"/>
              </a:ext>
            </a:extLst>
          </p:cNvPr>
          <p:cNvGrpSpPr/>
          <p:nvPr/>
        </p:nvGrpSpPr>
        <p:grpSpPr>
          <a:xfrm>
            <a:off x="207932" y="3871050"/>
            <a:ext cx="8846814" cy="2375075"/>
            <a:chOff x="163864" y="4037224"/>
            <a:chExt cx="8846814" cy="23750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6E7F91-29EA-D923-E98B-5893A9EB0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64" y="5568272"/>
              <a:ext cx="6034091" cy="67244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24E4BA4-286D-3449-F1FA-1A13BBF3C0EE}"/>
                </a:ext>
              </a:extLst>
            </p:cNvPr>
            <p:cNvGrpSpPr/>
            <p:nvPr/>
          </p:nvGrpSpPr>
          <p:grpSpPr>
            <a:xfrm>
              <a:off x="263586" y="4037224"/>
              <a:ext cx="6245488" cy="619382"/>
              <a:chOff x="-222302" y="3210192"/>
              <a:chExt cx="6245488" cy="61938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229D857-A616-B4F0-4C4F-57ADCFB2F0E2}"/>
                  </a:ext>
                </a:extLst>
              </p:cNvPr>
              <p:cNvGrpSpPr/>
              <p:nvPr/>
            </p:nvGrpSpPr>
            <p:grpSpPr>
              <a:xfrm>
                <a:off x="-222302" y="3210192"/>
                <a:ext cx="6245488" cy="619382"/>
                <a:chOff x="-103960" y="4570707"/>
                <a:chExt cx="6310057" cy="619382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B6C8CA3D-4B2D-BCFE-0D5B-1AFCD22883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6910" y="4718218"/>
                  <a:ext cx="2408564" cy="387720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8FF4FAF-0FDB-FA13-7A7C-ACB3DBDF61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84124" y="4570707"/>
                  <a:ext cx="3521973" cy="619382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016F49E-1940-3A06-88D3-B1078B29AA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103960" y="4660787"/>
                  <a:ext cx="2765327" cy="445150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03A56EC-DF7F-A55A-AA8A-7549A770B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2700" y="3551117"/>
                <a:ext cx="101600" cy="1778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C71FC12-A7ED-6CD8-FC6D-29E79D1FB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66496" y="3547526"/>
                <a:ext cx="125506" cy="177800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1ECEE0-9FCC-23EE-E652-AB4BC10693A1}"/>
                </a:ext>
              </a:extLst>
            </p:cNvPr>
            <p:cNvGrpSpPr/>
            <p:nvPr/>
          </p:nvGrpSpPr>
          <p:grpSpPr>
            <a:xfrm>
              <a:off x="305864" y="4674431"/>
              <a:ext cx="4179087" cy="916415"/>
              <a:chOff x="4692662" y="3322985"/>
              <a:chExt cx="3654115" cy="817736"/>
            </a:xfrm>
            <a:noFill/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ADCF4EE-E367-1C09-0868-C6F426DBBB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2662" y="3322985"/>
                <a:ext cx="1657279" cy="817736"/>
              </a:xfrm>
              <a:prstGeom prst="rect">
                <a:avLst/>
              </a:prstGeom>
              <a:grpFill/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6FC471C-8529-83B6-39E3-2394FCCE1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91326" y="3322985"/>
                <a:ext cx="2055451" cy="815291"/>
              </a:xfrm>
              <a:prstGeom prst="rect">
                <a:avLst/>
              </a:prstGeom>
              <a:grpFill/>
            </p:spPr>
          </p:pic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6D700ED-3E1D-1A2A-869B-33CB7A173F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6214" y="5131268"/>
              <a:ext cx="4771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32D92B-D129-CB14-9131-13BF3B878B77}"/>
                </a:ext>
              </a:extLst>
            </p:cNvPr>
            <p:cNvSpPr txBox="1"/>
            <p:nvPr/>
          </p:nvSpPr>
          <p:spPr>
            <a:xfrm>
              <a:off x="5445309" y="4914638"/>
              <a:ext cx="35653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‘dirty image’ =&gt; deconvolution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B9CE7CF-8ED0-C24D-0D47-A1120C3658A8}"/>
                </a:ext>
              </a:extLst>
            </p:cNvPr>
            <p:cNvSpPr txBox="1"/>
            <p:nvPr/>
          </p:nvSpPr>
          <p:spPr>
            <a:xfrm>
              <a:off x="6695284" y="5704413"/>
              <a:ext cx="2315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‘self-</a:t>
              </a:r>
              <a:r>
                <a:rPr lang="en-US" sz="2000" dirty="0" err="1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calilbration</a:t>
              </a: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latin typeface="Gill Sans MT" pitchFamily="34" charset="0"/>
                  <a:cs typeface="Gill Sans" pitchFamily="17" charset="0"/>
                </a:rPr>
                <a:t>’ = Wave Front Sensing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D380087-F179-973D-92F4-37C7512534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1755" y="5929128"/>
              <a:ext cx="4771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077603-7E4F-27EA-642A-6B0F1EA4A584}"/>
              </a:ext>
            </a:extLst>
          </p:cNvPr>
          <p:cNvGrpSpPr/>
          <p:nvPr/>
        </p:nvGrpSpPr>
        <p:grpSpPr>
          <a:xfrm>
            <a:off x="344219" y="1165603"/>
            <a:ext cx="8513340" cy="2543870"/>
            <a:chOff x="118613" y="1143568"/>
            <a:chExt cx="9025388" cy="294943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81E804C-00D1-BE5E-EA16-396F56337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613" y="1143568"/>
              <a:ext cx="2660665" cy="247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E26E692-00CB-DC8A-A679-306251B4450A}"/>
                </a:ext>
              </a:extLst>
            </p:cNvPr>
            <p:cNvSpPr txBox="1"/>
            <p:nvPr/>
          </p:nvSpPr>
          <p:spPr>
            <a:xfrm>
              <a:off x="207746" y="3458408"/>
              <a:ext cx="2109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8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i,j</a:t>
              </a:r>
              <a:r>
                <a:rPr lang="en-US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(</a:t>
              </a:r>
              <a:r>
                <a:rPr lang="en-US" sz="1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8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i,j</a:t>
              </a:r>
              <a:r>
                <a:rPr lang="en-US" sz="1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 𝜆)</a:t>
              </a:r>
              <a:endParaRPr lang="en-US" sz="1800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AA9344E-3A41-26BB-C4F7-14CE6099FFDC}"/>
                </a:ext>
              </a:extLst>
            </p:cNvPr>
            <p:cNvGrpSpPr/>
            <p:nvPr/>
          </p:nvGrpSpPr>
          <p:grpSpPr>
            <a:xfrm>
              <a:off x="2896479" y="1398568"/>
              <a:ext cx="6247522" cy="2694437"/>
              <a:chOff x="2896478" y="1491103"/>
              <a:chExt cx="6329941" cy="299901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C22EAB3-A629-30B9-0376-B57400E9DD4C}"/>
                  </a:ext>
                </a:extLst>
              </p:cNvPr>
              <p:cNvGrpSpPr/>
              <p:nvPr/>
            </p:nvGrpSpPr>
            <p:grpSpPr>
              <a:xfrm>
                <a:off x="3256863" y="1555663"/>
                <a:ext cx="2831911" cy="2559900"/>
                <a:chOff x="925371" y="623784"/>
                <a:chExt cx="3414966" cy="2898013"/>
              </a:xfrm>
            </p:grpSpPr>
            <p:pic>
              <p:nvPicPr>
                <p:cNvPr id="7" name="Picture 6" descr="A red duck on a white background&#10;&#10;Description automatically generated">
                  <a:extLst>
                    <a:ext uri="{FF2B5EF4-FFF2-40B4-BE49-F238E27FC236}">
                      <a16:creationId xmlns:a16="http://schemas.microsoft.com/office/drawing/2014/main" id="{160B13AE-C1A8-5135-92F5-CFA20F34E5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25371" y="623784"/>
                  <a:ext cx="2874735" cy="289801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0CBBBBE-1BCA-76C5-1436-E4465A979D2A}"/>
                    </a:ext>
                  </a:extLst>
                </p:cNvPr>
                <p:cNvSpPr txBox="1"/>
                <p:nvPr/>
              </p:nvSpPr>
              <p:spPr>
                <a:xfrm>
                  <a:off x="2333409" y="3108742"/>
                  <a:ext cx="2006928" cy="387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0" hangingPunct="0">
                    <a:spcBef>
                      <a:spcPct val="20000"/>
                    </a:spcBef>
                  </a:pPr>
                  <a:r>
                    <a:rPr lang="en-US" sz="1400" dirty="0">
                      <a:latin typeface="Gill Sans MT" pitchFamily="34" charset="0"/>
                      <a:cs typeface="Gill Sans" pitchFamily="17" charset="0"/>
                    </a:rPr>
                    <a:t>Image plane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C01B348-E70B-D5A4-8353-62F2740A650F}"/>
                  </a:ext>
                </a:extLst>
              </p:cNvPr>
              <p:cNvGrpSpPr/>
              <p:nvPr/>
            </p:nvGrpSpPr>
            <p:grpSpPr>
              <a:xfrm>
                <a:off x="6525747" y="1555661"/>
                <a:ext cx="2682858" cy="2559896"/>
                <a:chOff x="5237302" y="623784"/>
                <a:chExt cx="3235226" cy="2898013"/>
              </a:xfrm>
            </p:grpSpPr>
            <p:pic>
              <p:nvPicPr>
                <p:cNvPr id="5" name="Picture 4" descr="A blurry image of a colorful square&#10;&#10;Description automatically generated">
                  <a:extLst>
                    <a:ext uri="{FF2B5EF4-FFF2-40B4-BE49-F238E27FC236}">
                      <a16:creationId xmlns:a16="http://schemas.microsoft.com/office/drawing/2014/main" id="{618914F0-4C0B-D7FE-9463-BD29DF513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37302" y="623784"/>
                  <a:ext cx="2886327" cy="2898013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D21E84E-9AAF-FCB3-EA57-D967CA03B199}"/>
                    </a:ext>
                  </a:extLst>
                </p:cNvPr>
                <p:cNvSpPr txBox="1"/>
                <p:nvPr/>
              </p:nvSpPr>
              <p:spPr>
                <a:xfrm>
                  <a:off x="6358543" y="3108817"/>
                  <a:ext cx="2113985" cy="3878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0" hangingPunct="0">
                    <a:spcBef>
                      <a:spcPct val="20000"/>
                    </a:spcBef>
                  </a:pPr>
                  <a:r>
                    <a:rPr lang="en-US" sz="1400" dirty="0">
                      <a:latin typeface="Gill Sans MT" pitchFamily="34" charset="0"/>
                      <a:cs typeface="Gill Sans" pitchFamily="17" charset="0"/>
                    </a:rPr>
                    <a:t>Aperture plane</a:t>
                  </a:r>
                </a:p>
              </p:txBody>
            </p:sp>
          </p:grpSp>
          <p:sp>
            <p:nvSpPr>
              <p:cNvPr id="15" name="Left-Right Arrow 14">
                <a:extLst>
                  <a:ext uri="{FF2B5EF4-FFF2-40B4-BE49-F238E27FC236}">
                    <a16:creationId xmlns:a16="http://schemas.microsoft.com/office/drawing/2014/main" id="{64C6D504-9FF5-A410-6ADE-DC6982F3F460}"/>
                  </a:ext>
                </a:extLst>
              </p:cNvPr>
              <p:cNvSpPr/>
              <p:nvPr/>
            </p:nvSpPr>
            <p:spPr>
              <a:xfrm>
                <a:off x="5830326" y="2317422"/>
                <a:ext cx="487347" cy="233807"/>
              </a:xfrm>
              <a:prstGeom prst="leftRight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3F29F3-C932-BA1B-71F4-876D146CC916}"/>
                  </a:ext>
                </a:extLst>
              </p:cNvPr>
              <p:cNvSpPr txBox="1"/>
              <p:nvPr/>
            </p:nvSpPr>
            <p:spPr>
              <a:xfrm>
                <a:off x="5707981" y="1910476"/>
                <a:ext cx="787824" cy="411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800" dirty="0">
                    <a:latin typeface="Gill Sans MT" pitchFamily="34" charset="0"/>
                    <a:cs typeface="Gill Sans" pitchFamily="17" charset="0"/>
                  </a:rPr>
                  <a:t>FT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632DCD77-D9E1-D80D-1B1C-72EA4F3384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4392" y="1881904"/>
                <a:ext cx="297857" cy="515512"/>
              </a:xfrm>
              <a:prstGeom prst="straightConnector1">
                <a:avLst/>
              </a:prstGeom>
              <a:ln>
                <a:solidFill>
                  <a:srgbClr val="081B6C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82EA15-D844-0E02-51BD-352A5A447DA8}"/>
                  </a:ext>
                </a:extLst>
              </p:cNvPr>
              <p:cNvSpPr txBox="1"/>
              <p:nvPr/>
            </p:nvSpPr>
            <p:spPr>
              <a:xfrm>
                <a:off x="7804540" y="1491103"/>
                <a:ext cx="1421879" cy="397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400" dirty="0" err="1"/>
                  <a:t>V</a:t>
                </a:r>
                <a:r>
                  <a:rPr lang="en-US" sz="1400" baseline="-25000" dirty="0" err="1"/>
                  <a:t>i,j</a:t>
                </a:r>
                <a:r>
                  <a:rPr lang="en-US" sz="1400" baseline="-25000" dirty="0"/>
                  <a:t> </a:t>
                </a:r>
                <a:r>
                  <a:rPr lang="en-US" sz="1400" dirty="0"/>
                  <a:t>= </a:t>
                </a:r>
                <a:r>
                  <a:rPr lang="en-US" sz="1400" dirty="0" err="1"/>
                  <a:t>A</a:t>
                </a:r>
                <a:r>
                  <a:rPr lang="en-US" sz="1400" baseline="-25000" dirty="0" err="1"/>
                  <a:t>i,j</a:t>
                </a:r>
                <a:r>
                  <a:rPr lang="en-US" sz="1400" baseline="-25000" dirty="0"/>
                  <a:t>,</a:t>
                </a:r>
                <a:r>
                  <a:rPr lang="en-US" sz="1400" dirty="0"/>
                  <a:t> 𝝓</a:t>
                </a:r>
                <a:r>
                  <a:rPr lang="en-US" sz="1400" baseline="-25000" dirty="0" err="1"/>
                  <a:t>i,j</a:t>
                </a:r>
                <a:endParaRPr lang="en-US" sz="1400" dirty="0">
                  <a:solidFill>
                    <a:srgbClr val="000099"/>
                  </a:solidFill>
                  <a:latin typeface="Gill Sans MT" pitchFamily="34" charset="0"/>
                  <a:cs typeface="Gill Sans" pitchFamily="17" charset="0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C893110-7F33-CFED-9E1E-67464C0DE72E}"/>
                  </a:ext>
                </a:extLst>
              </p:cNvPr>
              <p:cNvSpPr txBox="1"/>
              <p:nvPr/>
            </p:nvSpPr>
            <p:spPr>
              <a:xfrm>
                <a:off x="6137280" y="2622556"/>
                <a:ext cx="5688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1F70E1-11E8-CE5C-A972-7787E71603F4}"/>
                  </a:ext>
                </a:extLst>
              </p:cNvPr>
              <p:cNvSpPr txBox="1"/>
              <p:nvPr/>
            </p:nvSpPr>
            <p:spPr>
              <a:xfrm>
                <a:off x="7463384" y="4003878"/>
                <a:ext cx="5688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endParaRPr lang="en-US" sz="2000" i="1" dirty="0">
                  <a:latin typeface="Gill Sans MT" pitchFamily="34" charset="0"/>
                  <a:cs typeface="Gill Sans" pitchFamily="17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FAA437-B6FD-E0A7-1244-3EFCE3386F43}"/>
                  </a:ext>
                </a:extLst>
              </p:cNvPr>
              <p:cNvSpPr txBox="1"/>
              <p:nvPr/>
            </p:nvSpPr>
            <p:spPr>
              <a:xfrm>
                <a:off x="4272045" y="4028457"/>
                <a:ext cx="5688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US" sz="2000" i="1" dirty="0">
                  <a:latin typeface="Gill Sans MT" pitchFamily="34" charset="0"/>
                  <a:cs typeface="Gill Sans" pitchFamily="17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CEEE62B-9A98-8819-CD29-A2E6C858B29B}"/>
                  </a:ext>
                </a:extLst>
              </p:cNvPr>
              <p:cNvSpPr txBox="1"/>
              <p:nvPr/>
            </p:nvSpPr>
            <p:spPr>
              <a:xfrm>
                <a:off x="2896478" y="2604776"/>
                <a:ext cx="5688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en-US" sz="2000" i="1" dirty="0">
                  <a:latin typeface="Gill Sans MT" pitchFamily="34" charset="0"/>
                  <a:cs typeface="Gill Sans" pitchFamily="17" charset="0"/>
                </a:endParaRPr>
              </a:p>
            </p:txBody>
          </p:sp>
        </p:grpSp>
        <p:pic>
          <p:nvPicPr>
            <p:cNvPr id="32" name="Picture 31" descr="A black line with a white background&#10;&#10;Description automatically generated">
              <a:extLst>
                <a:ext uri="{FF2B5EF4-FFF2-40B4-BE49-F238E27FC236}">
                  <a16:creationId xmlns:a16="http://schemas.microsoft.com/office/drawing/2014/main" id="{2711186C-BAFB-C305-F6C7-3A83CE923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22759" y="1476861"/>
              <a:ext cx="1225370" cy="473936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D6C8563-F4AA-E1CB-AE89-84A1CA0B1A48}"/>
              </a:ext>
            </a:extLst>
          </p:cNvPr>
          <p:cNvSpPr txBox="1"/>
          <p:nvPr/>
        </p:nvSpPr>
        <p:spPr>
          <a:xfrm>
            <a:off x="851001" y="6202057"/>
            <a:ext cx="3026938" cy="41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Voltage gains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B133CA-42F9-9B31-1493-490296AB18AE}"/>
              </a:ext>
            </a:extLst>
          </p:cNvPr>
          <p:cNvCxnSpPr>
            <a:cxnSpLocks/>
          </p:cNvCxnSpPr>
          <p:nvPr/>
        </p:nvCxnSpPr>
        <p:spPr>
          <a:xfrm flipV="1">
            <a:off x="1388125" y="5949108"/>
            <a:ext cx="88135" cy="2970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31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1C1C2-55ED-FFC9-377E-74977AF529E6}"/>
              </a:ext>
            </a:extLst>
          </p:cNvPr>
          <p:cNvSpPr/>
          <p:nvPr/>
        </p:nvSpPr>
        <p:spPr>
          <a:xfrm>
            <a:off x="-100361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9A731C-15F3-8540-8B0F-2D71FFF0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50" y="1103953"/>
            <a:ext cx="4006810" cy="220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FEF26-9F91-B04B-9104-058E2CD16BFC}"/>
              </a:ext>
            </a:extLst>
          </p:cNvPr>
          <p:cNvSpPr txBox="1"/>
          <p:nvPr/>
        </p:nvSpPr>
        <p:spPr>
          <a:xfrm>
            <a:off x="1133768" y="4044496"/>
            <a:ext cx="7655230" cy="21954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Coherent amplification of voltages, E</a:t>
            </a:r>
            <a:r>
              <a:rPr lang="en-US" sz="2000" baseline="-25000" dirty="0"/>
              <a:t>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Complex cross multiply and average to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Images made from Fourier transform of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i="1" dirty="0"/>
              <a:t>Note: negative surface brightnesses =&gt; unphysical due to lack of total power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9AD1F0-5238-C14C-8B6B-ACD82A8ED16A}"/>
              </a:ext>
            </a:extLst>
          </p:cNvPr>
          <p:cNvGrpSpPr/>
          <p:nvPr/>
        </p:nvGrpSpPr>
        <p:grpSpPr>
          <a:xfrm>
            <a:off x="4802630" y="-408788"/>
            <a:ext cx="4793993" cy="4425563"/>
            <a:chOff x="918335" y="150606"/>
            <a:chExt cx="6061351" cy="7111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650C60-AAE8-4144-94CC-C3D4D52D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335" y="150606"/>
              <a:ext cx="6061351" cy="568063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2C5DA2-64B4-A548-AF9C-8B687F5CC831}"/>
                </a:ext>
              </a:extLst>
            </p:cNvPr>
            <p:cNvSpPr/>
            <p:nvPr/>
          </p:nvSpPr>
          <p:spPr>
            <a:xfrm>
              <a:off x="3399415" y="4593516"/>
              <a:ext cx="3410175" cy="1032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9BD23D-C1B0-6B4B-922C-1546D9E56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876" y="5497728"/>
              <a:ext cx="3657600" cy="176477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F63C38-A332-0243-8E9C-0581690B0475}"/>
              </a:ext>
            </a:extLst>
          </p:cNvPr>
          <p:cNvSpPr txBox="1"/>
          <p:nvPr/>
        </p:nvSpPr>
        <p:spPr>
          <a:xfrm>
            <a:off x="5331241" y="2663235"/>
            <a:ext cx="271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i,j</a:t>
            </a:r>
            <a:r>
              <a:rPr lang="en-US" sz="2000" dirty="0"/>
              <a:t> = E</a:t>
            </a:r>
            <a:r>
              <a:rPr lang="en-US" sz="2000" baseline="-25000" dirty="0"/>
              <a:t>i</a:t>
            </a:r>
            <a:r>
              <a:rPr lang="en-US" sz="2000" dirty="0"/>
              <a:t> x </a:t>
            </a:r>
            <a:r>
              <a:rPr lang="en-US" sz="2000" dirty="0" err="1"/>
              <a:t>E</a:t>
            </a:r>
            <a:r>
              <a:rPr lang="en-US" sz="2000" baseline="-25000" dirty="0" err="1"/>
              <a:t>j</a:t>
            </a:r>
            <a:r>
              <a:rPr lang="en-US" sz="2000" baseline="30000" dirty="0"/>
              <a:t>* </a:t>
            </a:r>
            <a:r>
              <a:rPr lang="en-US" sz="2000" dirty="0"/>
              <a:t>= </a:t>
            </a:r>
            <a:r>
              <a:rPr lang="en-US" sz="2000" dirty="0" err="1"/>
              <a:t>A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,</a:t>
            </a:r>
            <a:r>
              <a:rPr lang="en-US" sz="2000" dirty="0"/>
              <a:t> 𝝓</a:t>
            </a:r>
            <a:r>
              <a:rPr lang="en-US" sz="2000" baseline="-25000" dirty="0" err="1"/>
              <a:t>i,j</a:t>
            </a:r>
            <a:endParaRPr lang="en-US" sz="2000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C68370-7E2C-6341-8723-D977352B518F}"/>
              </a:ext>
            </a:extLst>
          </p:cNvPr>
          <p:cNvCxnSpPr>
            <a:cxnSpLocks/>
          </p:cNvCxnSpPr>
          <p:nvPr/>
        </p:nvCxnSpPr>
        <p:spPr>
          <a:xfrm>
            <a:off x="5182083" y="3534759"/>
            <a:ext cx="27625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908A68-0ACA-D648-9ED5-CE936B056D86}"/>
              </a:ext>
            </a:extLst>
          </p:cNvPr>
          <p:cNvSpPr txBox="1"/>
          <p:nvPr/>
        </p:nvSpPr>
        <p:spPr>
          <a:xfrm>
            <a:off x="243650" y="102007"/>
            <a:ext cx="4006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 measurements are visibilities = aperture plane </a:t>
            </a:r>
          </a:p>
        </p:txBody>
      </p:sp>
    </p:spTree>
    <p:extLst>
      <p:ext uri="{BB962C8B-B14F-4D97-AF65-F5344CB8AC3E}">
        <p14:creationId xmlns:p14="http://schemas.microsoft.com/office/powerpoint/2010/main" val="2215416881"/>
      </p:ext>
    </p:extLst>
  </p:cSld>
  <p:clrMapOvr>
    <a:masterClrMapping/>
  </p:clrMapOvr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NRAO_template_9May12.pot</Template>
  <TotalTime>45260</TotalTime>
  <Words>1449</Words>
  <Application>Microsoft Macintosh PowerPoint</Application>
  <PresentationFormat>On-screen Show (4:3)</PresentationFormat>
  <Paragraphs>263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32</vt:i4>
      </vt:variant>
    </vt:vector>
  </HeadingPairs>
  <TitlesOfParts>
    <vt:vector size="60" baseType="lpstr">
      <vt:lpstr>Arial</vt:lpstr>
      <vt:lpstr>Calibri</vt:lpstr>
      <vt:lpstr>Cambria Math</vt:lpstr>
      <vt:lpstr>Gadget</vt:lpstr>
      <vt:lpstr>Gill Sans</vt:lpstr>
      <vt:lpstr>Gill Sans MT</vt:lpstr>
      <vt:lpstr>GillSans</vt:lpstr>
      <vt:lpstr>Times New Roman</vt:lpstr>
      <vt:lpstr>Trebuchet MS</vt:lpstr>
      <vt:lpstr>Wingdings</vt:lpstr>
      <vt:lpstr>NRAOTownHall_AAS_Austin_template</vt:lpstr>
      <vt:lpstr>Title Slide - NTC</vt:lpstr>
      <vt:lpstr>Title Slide - GBT</vt:lpstr>
      <vt:lpstr>Title Slide - Green Bank Science Center</vt:lpstr>
      <vt:lpstr>1_NRAOTownHall_AAS_Austin_template</vt:lpstr>
      <vt:lpstr>Title Blank Slide - ALMA 2</vt:lpstr>
      <vt:lpstr>Title Blank Slide - NTC</vt:lpstr>
      <vt:lpstr>Title Blank Slide - GBT</vt:lpstr>
      <vt:lpstr>Title Blank Slide - Green Bank Science Center</vt:lpstr>
      <vt:lpstr>Gold Image Bottom Bar</vt:lpstr>
      <vt:lpstr>NAASC Background</vt:lpstr>
      <vt:lpstr>CDL Background</vt:lpstr>
      <vt:lpstr>1_CDL Background</vt:lpstr>
      <vt:lpstr>NTC Background</vt:lpstr>
      <vt:lpstr>1_NTC Background</vt:lpstr>
      <vt:lpstr>2_NTC Background</vt:lpstr>
      <vt:lpstr>3_NTC Background</vt:lpstr>
      <vt:lpstr>4_NTC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Fred K  Y Lo</dc:creator>
  <cp:lastModifiedBy>Chris Carilli</cp:lastModifiedBy>
  <cp:revision>477</cp:revision>
  <cp:lastPrinted>2022-05-24T13:52:19Z</cp:lastPrinted>
  <dcterms:created xsi:type="dcterms:W3CDTF">2012-09-25T22:25:09Z</dcterms:created>
  <dcterms:modified xsi:type="dcterms:W3CDTF">2024-10-01T17:57:38Z</dcterms:modified>
</cp:coreProperties>
</file>