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media3.gif" ContentType="video/unknown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781" r:id="rId2"/>
    <p:sldId id="1078" r:id="rId3"/>
    <p:sldId id="1079" r:id="rId4"/>
    <p:sldId id="1080" r:id="rId5"/>
    <p:sldId id="1081" r:id="rId6"/>
    <p:sldId id="953" r:id="rId7"/>
    <p:sldId id="1054" r:id="rId8"/>
    <p:sldId id="1083" r:id="rId9"/>
    <p:sldId id="1049" r:id="rId10"/>
    <p:sldId id="788" r:id="rId11"/>
    <p:sldId id="458" r:id="rId12"/>
    <p:sldId id="816" r:id="rId13"/>
    <p:sldId id="1056" r:id="rId14"/>
    <p:sldId id="1061" r:id="rId15"/>
    <p:sldId id="739" r:id="rId16"/>
    <p:sldId id="1060" r:id="rId17"/>
    <p:sldId id="1057" r:id="rId18"/>
    <p:sldId id="1068" r:id="rId19"/>
    <p:sldId id="1032" r:id="rId20"/>
    <p:sldId id="1058" r:id="rId21"/>
    <p:sldId id="1063" r:id="rId22"/>
    <p:sldId id="842" r:id="rId23"/>
    <p:sldId id="877" r:id="rId24"/>
    <p:sldId id="954" r:id="rId25"/>
    <p:sldId id="1066" r:id="rId26"/>
    <p:sldId id="962" r:id="rId27"/>
    <p:sldId id="999" r:id="rId28"/>
    <p:sldId id="841" r:id="rId29"/>
    <p:sldId id="824" r:id="rId30"/>
    <p:sldId id="1007" r:id="rId31"/>
    <p:sldId id="960" r:id="rId32"/>
    <p:sldId id="823" r:id="rId33"/>
    <p:sldId id="1075" r:id="rId34"/>
    <p:sldId id="839" r:id="rId35"/>
    <p:sldId id="825" r:id="rId36"/>
    <p:sldId id="1033" r:id="rId37"/>
    <p:sldId id="944" r:id="rId38"/>
    <p:sldId id="1069" r:id="rId39"/>
    <p:sldId id="1073" r:id="rId40"/>
    <p:sldId id="1072" r:id="rId41"/>
    <p:sldId id="1070" r:id="rId42"/>
    <p:sldId id="1077" r:id="rId43"/>
    <p:sldId id="966" r:id="rId44"/>
    <p:sldId id="1086" r:id="rId45"/>
    <p:sldId id="1087" r:id="rId46"/>
    <p:sldId id="1074" r:id="rId47"/>
    <p:sldId id="880" r:id="rId48"/>
    <p:sldId id="1088" r:id="rId49"/>
    <p:sldId id="997" r:id="rId50"/>
    <p:sldId id="1026" r:id="rId51"/>
    <p:sldId id="1046" r:id="rId52"/>
    <p:sldId id="1047" r:id="rId53"/>
    <p:sldId id="1048" r:id="rId54"/>
    <p:sldId id="1022" r:id="rId55"/>
    <p:sldId id="1023" r:id="rId56"/>
    <p:sldId id="1025" r:id="rId57"/>
    <p:sldId id="1055" r:id="rId58"/>
    <p:sldId id="1019" r:id="rId59"/>
    <p:sldId id="1031" r:id="rId60"/>
    <p:sldId id="1062" r:id="rId61"/>
    <p:sldId id="1084" r:id="rId62"/>
    <p:sldId id="1005" r:id="rId63"/>
    <p:sldId id="1085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78E"/>
    <a:srgbClr val="F99000"/>
    <a:srgbClr val="211E0E"/>
    <a:srgbClr val="FC00F9"/>
    <a:srgbClr val="DDB1B1"/>
    <a:srgbClr val="A68D8D"/>
    <a:srgbClr val="DCA6A7"/>
    <a:srgbClr val="CD5058"/>
    <a:srgbClr val="1F5E10"/>
    <a:srgbClr val="F4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116" d="100"/>
          <a:sy n="116" d="100"/>
        </p:scale>
        <p:origin x="-912" y="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15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22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23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31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34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35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47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50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F6DB5-9558-7248-93C0-746221F7DAD9}" type="slidenum">
              <a:rPr lang="en-US"/>
              <a:pPr/>
              <a:t>51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52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53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54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0BE37-7C9E-624E-983C-5E24101638EE}" type="slidenum">
              <a:rPr lang="en-US"/>
              <a:pPr/>
              <a:t>58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image" Target="../media/image85.jpg"/><Relationship Id="rId7" Type="http://schemas.openxmlformats.org/officeDocument/2006/relationships/image" Target="../media/image86.jpg"/><Relationship Id="rId8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96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file://localhost/Users/ccarilli/TALKS/EOR/ifrit_REI1.mpg" TargetMode="External"/><Relationship Id="rId2" Type="http://schemas.openxmlformats.org/officeDocument/2006/relationships/video" Target="file://localhost/Users/ccarilli/TALKS/EOR/ifrit_REI1.m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jpeg"/><Relationship Id="rId5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1.emf"/><Relationship Id="rId5" Type="http://schemas.openxmlformats.org/officeDocument/2006/relationships/image" Target="../media/image110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24361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Cosmic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Carilli</a:t>
            </a:r>
            <a:r>
              <a:rPr lang="en-US" sz="2400" dirty="0" smtClean="0">
                <a:solidFill>
                  <a:schemeClr val="bg1"/>
                </a:solidFill>
              </a:rPr>
              <a:t>, NMT, Dec 3, 2015</a:t>
            </a:r>
            <a:endParaRPr lang="en-US" sz="2400" b="0" dirty="0" smtClean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685800" y="1588056"/>
            <a:ext cx="78486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Constraints on evolution of neutral Intergalactic Medium (IGM)</a:t>
            </a:r>
          </a:p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II. HI 21cm cosmology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Potential for 3D imaging of the evolution of  early Universe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Precision Array to Probe Epoch of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: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good limits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Hydrogen Epoch of </a:t>
            </a: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eionization</a:t>
            </a:r>
            <a:r>
              <a:rPr lang="en-US" dirty="0" smtClean="0">
                <a:solidFill>
                  <a:schemeClr val="bg1"/>
                </a:solidFill>
              </a:rPr>
              <a:t> Array: precision 21cm cosmology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876800"/>
            <a:ext cx="6019800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Fan, Carilli, Keating 2006, ARAA, 44, 415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Furlanetto</a:t>
            </a:r>
            <a:r>
              <a:rPr lang="en-US" sz="1800" dirty="0" smtClean="0">
                <a:solidFill>
                  <a:srgbClr val="FFFFFF"/>
                </a:solidFill>
              </a:rPr>
              <a:t> et al. 2006, Phys. Reports, 433, 181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Wyithe</a:t>
            </a:r>
            <a:r>
              <a:rPr lang="en-US" sz="1800" dirty="0" smtClean="0">
                <a:solidFill>
                  <a:srgbClr val="FFFFFF"/>
                </a:solidFill>
              </a:rPr>
              <a:t> &amp; Morales 2010, ARAA, 48, 127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Pritchard &amp; Loeb 2012, </a:t>
            </a:r>
            <a:r>
              <a:rPr lang="en-US" sz="1800" dirty="0" err="1" smtClean="0">
                <a:solidFill>
                  <a:srgbClr val="FFFFFF"/>
                </a:solidFill>
              </a:rPr>
              <a:t>Rep.Prog</a:t>
            </a:r>
            <a:r>
              <a:rPr lang="en-US" sz="1800" dirty="0" smtClean="0">
                <a:solidFill>
                  <a:srgbClr val="FFFFFF"/>
                </a:solidFill>
              </a:rPr>
              <a:t>. Phys., 75, </a:t>
            </a:r>
            <a:r>
              <a:rPr lang="en-US" sz="1800" dirty="0" smtClean="0">
                <a:solidFill>
                  <a:srgbClr val="FFFFFF"/>
                </a:solidFill>
              </a:rPr>
              <a:t>690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McQuinn</a:t>
            </a:r>
            <a:r>
              <a:rPr lang="en-US" sz="1800" dirty="0" smtClean="0">
                <a:solidFill>
                  <a:srgbClr val="FFFFFF"/>
                </a:solidFill>
              </a:rPr>
              <a:t> 2016, ARAA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696200" y="6477000"/>
            <a:ext cx="1295400" cy="228600"/>
          </a:xfrm>
          <a:prstGeom prst="rect">
            <a:avLst/>
          </a:prstGeom>
          <a:solidFill>
            <a:srgbClr val="211E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685800"/>
            <a:ext cx="4953000" cy="426107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942231"/>
            <a:ext cx="3810000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 marL="800100" lvl="1" indent="-342900">
              <a:spcBef>
                <a:spcPct val="500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N(HI) = 10</a:t>
            </a:r>
            <a:r>
              <a:rPr lang="en-US" baseline="30000" dirty="0" smtClean="0">
                <a:solidFill>
                  <a:schemeClr val="bg1"/>
                </a:solidFill>
              </a:rPr>
              <a:t>13</a:t>
            </a:r>
            <a:r>
              <a:rPr lang="en-US" dirty="0" smtClean="0">
                <a:solidFill>
                  <a:schemeClr val="bg1"/>
                </a:solidFill>
              </a:rPr>
              <a:t> – 10</a:t>
            </a:r>
            <a:r>
              <a:rPr lang="en-US" baseline="30000" dirty="0" smtClean="0">
                <a:solidFill>
                  <a:schemeClr val="bg1"/>
                </a:solidFill>
              </a:rPr>
              <a:t>15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-2   </a:t>
            </a:r>
          </a:p>
          <a:p>
            <a:pPr marL="800100" lvl="1" indent="-342900">
              <a:spcBef>
                <a:spcPct val="500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F(HI) ~ 10</a:t>
            </a:r>
            <a:r>
              <a:rPr lang="en-US" baseline="30000" dirty="0" smtClean="0">
                <a:solidFill>
                  <a:schemeClr val="bg1"/>
                </a:solidFill>
              </a:rPr>
              <a:t>-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endParaRPr lang="en-US" baseline="300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149922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z=0.1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390309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12207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5678477" cy="6543020"/>
          </a:xfrm>
          <a:prstGeom prst="rect">
            <a:avLst/>
          </a:prstGeom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715000" y="31498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2" y="6051995"/>
            <a:ext cx="2590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SDSS quasars</a:t>
            </a:r>
          </a:p>
          <a:p>
            <a:pPr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Fan ea. 2006</a:t>
            </a:r>
            <a:endParaRPr lang="en-US" sz="1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429000" y="628710"/>
            <a:ext cx="2328860" cy="97149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57720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28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1032808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304286"/>
            <a:ext cx="4876799" cy="3918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358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on F(HI) 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28599" y="1397675"/>
            <a:ext cx="350520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= 2.6e4 F(HI) (1+z)</a:t>
            </a:r>
            <a:r>
              <a:rPr lang="en-US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Clumping: </a:t>
            </a: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dominated by high density regions =&gt;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model </a:t>
            </a:r>
            <a:r>
              <a:rPr lang="en-US" dirty="0" err="1" smtClean="0">
                <a:solidFill>
                  <a:schemeClr val="accent3"/>
                </a:solidFill>
              </a:rPr>
              <a:t>ρ</a:t>
            </a:r>
            <a:r>
              <a:rPr lang="en-US" dirty="0" smtClean="0">
                <a:solidFill>
                  <a:schemeClr val="accent3"/>
                </a:solidFill>
              </a:rPr>
              <a:t>, T, UV</a:t>
            </a:r>
            <a:r>
              <a:rPr lang="en-US" baseline="-25000" dirty="0" smtClean="0">
                <a:solidFill>
                  <a:schemeClr val="accent3"/>
                </a:solidFill>
              </a:rPr>
              <a:t>BG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to derive F(HI)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7700" y="4222690"/>
            <a:ext cx="229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Becker et al. 2011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876800" y="786051"/>
            <a:ext cx="838200" cy="585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25146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(HI)</a:t>
            </a:r>
            <a:r>
              <a:rPr lang="en-US" baseline="-25000" dirty="0">
                <a:solidFill>
                  <a:srgbClr val="000000"/>
                </a:solidFill>
              </a:rPr>
              <a:t>v </a:t>
            </a:r>
            <a:r>
              <a:rPr lang="en-US" dirty="0">
                <a:solidFill>
                  <a:srgbClr val="000000"/>
                </a:solidFill>
              </a:rPr>
              <a:t>~ </a:t>
            </a:r>
            <a:r>
              <a:rPr lang="en-US" dirty="0" smtClean="0">
                <a:solidFill>
                  <a:srgbClr val="000000"/>
                </a:solidFill>
              </a:rPr>
              <a:t>few 10</a:t>
            </a:r>
            <a:r>
              <a:rPr lang="en-US" baseline="30000" dirty="0">
                <a:solidFill>
                  <a:srgbClr val="000000"/>
                </a:solidFill>
              </a:rPr>
              <a:t>-5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609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</a:t>
            </a:r>
            <a:r>
              <a:rPr lang="en-US" sz="1800" dirty="0">
                <a:solidFill>
                  <a:srgbClr val="000000"/>
                </a:solidFill>
              </a:rPr>
              <a:t>(HI)</a:t>
            </a:r>
            <a:r>
              <a:rPr lang="en-US" sz="1800" baseline="-25000" dirty="0">
                <a:solidFill>
                  <a:srgbClr val="000000"/>
                </a:solidFill>
              </a:rPr>
              <a:t>v </a:t>
            </a:r>
            <a:r>
              <a:rPr lang="en-US" sz="1800" dirty="0">
                <a:solidFill>
                  <a:srgbClr val="000000"/>
                </a:solidFill>
              </a:rPr>
              <a:t>≥ </a:t>
            </a:r>
            <a:r>
              <a:rPr lang="en-US" sz="1800" dirty="0" smtClean="0">
                <a:solidFill>
                  <a:srgbClr val="000000"/>
                </a:solidFill>
              </a:rPr>
              <a:t>few 10</a:t>
            </a:r>
            <a:r>
              <a:rPr lang="en-US" sz="1800" baseline="30000" dirty="0">
                <a:solidFill>
                  <a:srgbClr val="000000"/>
                </a:solidFill>
              </a:rPr>
              <a:t>-</a:t>
            </a:r>
            <a:r>
              <a:rPr lang="en-US" sz="1800" baseline="30000" dirty="0" smtClean="0">
                <a:solidFill>
                  <a:srgbClr val="000000"/>
                </a:solidFill>
              </a:rPr>
              <a:t>4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09800" y="381000"/>
            <a:ext cx="5071997" cy="5000752"/>
            <a:chOff x="1786003" y="762000"/>
            <a:chExt cx="5529197" cy="5381752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003" y="762000"/>
              <a:ext cx="5529197" cy="53817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2514600" y="1066800"/>
              <a:ext cx="25908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343400" y="4191000"/>
              <a:ext cx="2514600" cy="1295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3" name="Oval 12"/>
          <p:cNvSpPr/>
          <p:nvPr/>
        </p:nvSpPr>
        <p:spPr bwMode="auto">
          <a:xfrm>
            <a:off x="2667000" y="3810000"/>
            <a:ext cx="1447800" cy="129540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5506760"/>
            <a:ext cx="76961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 =&gt; systematic (~10x) rise of F(HI) to z ~ 5.5 to 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Challenge: GP saturates at very low neutral fraction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4495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Gunn-Peterson effect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86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04110" y="272267"/>
            <a:ext cx="5111290" cy="2066925"/>
            <a:chOff x="3804110" y="272267"/>
            <a:chExt cx="5111290" cy="2066925"/>
          </a:xfrm>
        </p:grpSpPr>
        <p:pic>
          <p:nvPicPr>
            <p:cNvPr id="78850" name="Picture 17" descr="Screen shot 2010-07-08 at 9.10.43 A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04110" y="272267"/>
              <a:ext cx="5111290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7" name="Rectangle 10"/>
            <p:cNvSpPr>
              <a:spLocks noChangeArrowheads="1"/>
            </p:cNvSpPr>
            <p:nvPr/>
          </p:nvSpPr>
          <p:spPr bwMode="auto">
            <a:xfrm>
              <a:off x="4205288" y="464355"/>
              <a:ext cx="4316412" cy="11425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58" name="Line 11"/>
            <p:cNvSpPr>
              <a:spLocks noChangeShapeType="1"/>
            </p:cNvSpPr>
            <p:nvPr/>
          </p:nvSpPr>
          <p:spPr bwMode="auto">
            <a:xfrm flipV="1">
              <a:off x="8470900" y="323067"/>
              <a:ext cx="0" cy="1706563"/>
            </a:xfrm>
            <a:prstGeom prst="line">
              <a:avLst/>
            </a:prstGeom>
            <a:noFill/>
            <a:ln w="28575">
              <a:solidFill>
                <a:srgbClr val="E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61" name="Rectangle 16"/>
            <p:cNvSpPr>
              <a:spLocks noChangeArrowheads="1"/>
            </p:cNvSpPr>
            <p:nvPr/>
          </p:nvSpPr>
          <p:spPr bwMode="auto">
            <a:xfrm>
              <a:off x="6629400" y="1521132"/>
              <a:ext cx="958850" cy="2873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62" name="Text Box 17"/>
            <p:cNvSpPr txBox="1">
              <a:spLocks noChangeArrowheads="1"/>
            </p:cNvSpPr>
            <p:nvPr/>
          </p:nvSpPr>
          <p:spPr bwMode="auto">
            <a:xfrm>
              <a:off x="4114800" y="451158"/>
              <a:ext cx="227171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0" dirty="0"/>
                <a:t>White et al. 2003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547358" y="973153"/>
              <a:ext cx="88900" cy="91228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 flipH="1">
              <a:off x="8744702" y="361551"/>
              <a:ext cx="119381" cy="1523887"/>
            </a:xfrm>
            <a:prstGeom prst="rect">
              <a:avLst/>
            </a:prstGeom>
            <a:solidFill>
              <a:srgbClr val="FFFF00">
                <a:alpha val="4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8666739" y="1600200"/>
              <a:ext cx="96261" cy="276276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07950" y="2405896"/>
            <a:ext cx="476885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J1148+5251: H</a:t>
            </a:r>
            <a:r>
              <a:rPr lang="en-US" b="0" dirty="0" smtClean="0">
                <a:solidFill>
                  <a:srgbClr val="FFFFFF"/>
                </a:solidFill>
              </a:rPr>
              <a:t>ost </a:t>
            </a:r>
            <a:r>
              <a:rPr lang="en-US" b="0" dirty="0">
                <a:solidFill>
                  <a:srgbClr val="FFFFFF"/>
                </a:solidFill>
              </a:rPr>
              <a:t>galaxy </a:t>
            </a:r>
            <a:r>
              <a:rPr lang="en-US" b="0" dirty="0" smtClean="0">
                <a:solidFill>
                  <a:srgbClr val="FFFFFF"/>
                </a:solidFill>
              </a:rPr>
              <a:t>redshift: </a:t>
            </a:r>
            <a:r>
              <a:rPr lang="en-US" b="0" dirty="0">
                <a:solidFill>
                  <a:srgbClr val="FFFFFF"/>
                </a:solidFill>
              </a:rPr>
              <a:t>z=</a:t>
            </a:r>
            <a:r>
              <a:rPr lang="en-US" b="0" dirty="0" smtClean="0">
                <a:solidFill>
                  <a:srgbClr val="FFFFFF"/>
                </a:solidFill>
              </a:rPr>
              <a:t>6.419 (CO + [CII])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FFFFFF"/>
                </a:solidFill>
              </a:rPr>
              <a:t>Quasar </a:t>
            </a:r>
            <a:r>
              <a:rPr lang="en-US" b="0" dirty="0">
                <a:solidFill>
                  <a:srgbClr val="FFFFFF"/>
                </a:solidFill>
              </a:rPr>
              <a:t>spectrum =&gt; photons leaking down to z=</a:t>
            </a:r>
            <a:r>
              <a:rPr lang="en-US" b="0" dirty="0" smtClean="0">
                <a:solidFill>
                  <a:srgbClr val="FFFFFF"/>
                </a:solidFill>
              </a:rPr>
              <a:t>6.32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Time </a:t>
            </a:r>
            <a:r>
              <a:rPr lang="en-US" dirty="0">
                <a:solidFill>
                  <a:schemeClr val="bg1"/>
                </a:solidFill>
              </a:rPr>
              <a:t>bounded </a:t>
            </a:r>
            <a:r>
              <a:rPr lang="en-US" dirty="0" err="1">
                <a:solidFill>
                  <a:schemeClr val="bg1"/>
                </a:solidFill>
              </a:rPr>
              <a:t>Stromgren</a:t>
            </a:r>
            <a:r>
              <a:rPr lang="en-US" dirty="0">
                <a:solidFill>
                  <a:schemeClr val="bg1"/>
                </a:solidFill>
              </a:rPr>
              <a:t> sphere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32145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773238" y="1887845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220912" y="1606858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668588" y="1949759"/>
            <a:ext cx="1293812" cy="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668588" y="451157"/>
            <a:ext cx="1293812" cy="115570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458750" y="4417302"/>
            <a:ext cx="5486400" cy="348813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b="0" dirty="0" err="1" smtClean="0">
                <a:solidFill>
                  <a:srgbClr val="000000"/>
                </a:solidFill>
              </a:rPr>
              <a:t>z</a:t>
            </a:r>
            <a:r>
              <a:rPr lang="en-US" b="0" baseline="-25000" dirty="0" err="1" smtClean="0">
                <a:solidFill>
                  <a:srgbClr val="000000"/>
                </a:solidFill>
              </a:rPr>
              <a:t>host</a:t>
            </a:r>
            <a:r>
              <a:rPr lang="en-US" b="0" dirty="0" smtClean="0">
                <a:solidFill>
                  <a:srgbClr val="000000"/>
                </a:solidFill>
              </a:rPr>
              <a:t> –  </a:t>
            </a:r>
            <a:r>
              <a:rPr lang="en-US" b="0" dirty="0" err="1">
                <a:solidFill>
                  <a:srgbClr val="000000"/>
                </a:solidFill>
              </a:rPr>
              <a:t>z</a:t>
            </a:r>
            <a:r>
              <a:rPr lang="en-US" b="0" baseline="-25000" dirty="0" err="1">
                <a:solidFill>
                  <a:srgbClr val="000000"/>
                </a:solidFill>
              </a:rPr>
              <a:t>GP</a:t>
            </a:r>
            <a:r>
              <a:rPr lang="en-US" b="0" dirty="0">
                <a:solidFill>
                  <a:srgbClr val="000000"/>
                </a:solidFill>
              </a:rPr>
              <a:t> =</a:t>
            </a:r>
            <a:r>
              <a:rPr lang="en-US" b="0" dirty="0" smtClean="0">
                <a:solidFill>
                  <a:srgbClr val="000000"/>
                </a:solidFill>
              </a:rPr>
              <a:t>&gt; R</a:t>
            </a:r>
            <a:r>
              <a:rPr lang="en-US" b="0" baseline="-25000" dirty="0" smtClean="0">
                <a:solidFill>
                  <a:srgbClr val="000000"/>
                </a:solidFill>
              </a:rPr>
              <a:t>NZ</a:t>
            </a:r>
            <a:r>
              <a:rPr lang="en-US" b="0" dirty="0" smtClean="0">
                <a:solidFill>
                  <a:srgbClr val="000000"/>
                </a:solidFill>
              </a:rPr>
              <a:t> = 4.7Mpc  </a:t>
            </a:r>
            <a:r>
              <a:rPr lang="en-US" dirty="0" smtClean="0">
                <a:solidFill>
                  <a:srgbClr val="000000"/>
                </a:solidFill>
              </a:rPr>
              <a:t>~ </a:t>
            </a:r>
            <a:r>
              <a:rPr lang="en-US" b="0" dirty="0" smtClean="0">
                <a:solidFill>
                  <a:srgbClr val="000000"/>
                </a:solidFill>
              </a:rPr>
              <a:t>[L</a:t>
            </a:r>
            <a:r>
              <a:rPr lang="en-US" b="0" baseline="-25000" dirty="0" smtClean="0">
                <a:solidFill>
                  <a:srgbClr val="000000"/>
                </a:solidFill>
              </a:rPr>
              <a:t>γ</a:t>
            </a:r>
            <a:r>
              <a:rPr lang="en-US" b="0" dirty="0" smtClean="0">
                <a:solidFill>
                  <a:srgbClr val="000000"/>
                </a:solidFill>
              </a:rPr>
              <a:t> t</a:t>
            </a:r>
            <a:r>
              <a:rPr lang="en-US" b="0" baseline="-25000" dirty="0" smtClean="0">
                <a:solidFill>
                  <a:srgbClr val="000000"/>
                </a:solidFill>
              </a:rPr>
              <a:t>Q</a:t>
            </a:r>
            <a:r>
              <a:rPr lang="en-US" b="0" dirty="0" smtClean="0">
                <a:solidFill>
                  <a:srgbClr val="000000"/>
                </a:solidFill>
              </a:rPr>
              <a:t>/F</a:t>
            </a:r>
            <a:r>
              <a:rPr lang="en-US" b="0" baseline="-25000" dirty="0" smtClean="0">
                <a:solidFill>
                  <a:srgbClr val="000000"/>
                </a:solidFill>
              </a:rPr>
              <a:t>HI</a:t>
            </a:r>
            <a:r>
              <a:rPr lang="en-US" b="0" dirty="0" smtClean="0">
                <a:solidFill>
                  <a:srgbClr val="000000"/>
                </a:solidFill>
              </a:rPr>
              <a:t>]</a:t>
            </a:r>
            <a:r>
              <a:rPr lang="en-US" b="0" baseline="30000" dirty="0">
                <a:solidFill>
                  <a:srgbClr val="000000"/>
                </a:solidFill>
              </a:rPr>
              <a:t>1/3 </a:t>
            </a:r>
            <a:r>
              <a:rPr lang="en-US" b="0" dirty="0">
                <a:solidFill>
                  <a:srgbClr val="000000"/>
                </a:solidFill>
              </a:rPr>
              <a:t>(1+z)</a:t>
            </a:r>
            <a:r>
              <a:rPr lang="en-US" b="0" baseline="30000" dirty="0">
                <a:solidFill>
                  <a:srgbClr val="000000"/>
                </a:solidFill>
              </a:rPr>
              <a:t>-</a:t>
            </a:r>
            <a:r>
              <a:rPr lang="en-US" b="0" baseline="30000" dirty="0" smtClean="0">
                <a:solidFill>
                  <a:srgbClr val="000000"/>
                </a:solidFill>
              </a:rPr>
              <a:t>1</a:t>
            </a:r>
            <a:endParaRPr lang="en-US" baseline="30000" dirty="0" smtClean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804110" y="1440668"/>
            <a:ext cx="4577890" cy="16701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8462" y="152400"/>
            <a:ext cx="3563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Quasar Near </a:t>
            </a:r>
            <a:r>
              <a:rPr lang="en-US" sz="2400" dirty="0" smtClean="0">
                <a:solidFill>
                  <a:srgbClr val="FFFFFF"/>
                </a:solidFill>
              </a:rPr>
              <a:t>Zones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26" name="Picture 2" descr="masel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2" y="2514600"/>
            <a:ext cx="2597150" cy="2639600"/>
          </a:xfrm>
          <a:prstGeom prst="rect">
            <a:avLst/>
          </a:prstGeom>
          <a:solidFill>
            <a:srgbClr val="3333CC"/>
          </a:solidFill>
          <a:extLst/>
        </p:spPr>
      </p:pic>
      <p:sp>
        <p:nvSpPr>
          <p:cNvPr id="2" name="TextBox 1"/>
          <p:cNvSpPr txBox="1"/>
          <p:nvPr/>
        </p:nvSpPr>
        <p:spPr>
          <a:xfrm>
            <a:off x="-203200" y="37973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3400" y="25908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3333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629400" y="3848100"/>
            <a:ext cx="958850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Sun 8"/>
          <p:cNvSpPr/>
          <p:nvPr/>
        </p:nvSpPr>
        <p:spPr bwMode="auto">
          <a:xfrm>
            <a:off x="7620000" y="3771900"/>
            <a:ext cx="152400" cy="165100"/>
          </a:xfrm>
          <a:prstGeom prst="sun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57800" y="2819400"/>
            <a:ext cx="533400" cy="5142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Screen Shot 2014-06-01 at 4.26.54 PM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42" y="5196298"/>
            <a:ext cx="3247858" cy="15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381000" y="224135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0" dirty="0">
                <a:solidFill>
                  <a:srgbClr val="FFFFFF"/>
                </a:solidFill>
              </a:rPr>
              <a:t>Quasar Near-</a:t>
            </a:r>
            <a:r>
              <a:rPr lang="en-US" sz="2400" b="0" dirty="0" smtClean="0">
                <a:solidFill>
                  <a:srgbClr val="FFFFFF"/>
                </a:solidFill>
              </a:rPr>
              <a:t>Zones: </a:t>
            </a:r>
            <a:r>
              <a:rPr lang="en-US" sz="2400" dirty="0" smtClean="0">
                <a:solidFill>
                  <a:srgbClr val="FFFFFF"/>
                </a:solidFill>
              </a:rPr>
              <a:t>31</a:t>
            </a:r>
            <a:r>
              <a:rPr lang="en-US" sz="2400" b="0" dirty="0" smtClean="0">
                <a:solidFill>
                  <a:srgbClr val="FFFFFF"/>
                </a:solidFill>
              </a:rPr>
              <a:t> GP quasars at z=5.7 to </a:t>
            </a:r>
            <a:r>
              <a:rPr lang="en-US" sz="2400" dirty="0" smtClean="0">
                <a:solidFill>
                  <a:srgbClr val="FFFFFF"/>
                </a:solidFill>
              </a:rPr>
              <a:t>7.1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endParaRPr lang="en-US" sz="24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953000"/>
            <a:ext cx="7239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400" dirty="0" err="1" smtClean="0">
                <a:solidFill>
                  <a:srgbClr val="FFFFFF"/>
                </a:solidFill>
              </a:rPr>
              <a:t>redshift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Correlation of R</a:t>
            </a:r>
            <a:r>
              <a:rPr lang="en-US" sz="240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0600" y="774700"/>
            <a:ext cx="3975100" cy="3873500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3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0" y="762001"/>
            <a:ext cx="3810000" cy="3886199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10668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1066800"/>
            <a:ext cx="5473700" cy="3726958"/>
            <a:chOff x="289740" y="1066800"/>
            <a:chExt cx="5473700" cy="3726958"/>
          </a:xfrm>
        </p:grpSpPr>
        <p:pic>
          <p:nvPicPr>
            <p:cNvPr id="3" name="Picture 2" descr="Screen Shot 2015-08-27 at 3.20.4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40" y="1066800"/>
              <a:ext cx="5473700" cy="372695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3048000" y="1371600"/>
              <a:ext cx="22860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</a:rPr>
              <a:t>Quasar Near-Zones:  R</a:t>
            </a:r>
            <a:r>
              <a:rPr lang="en-US" sz="24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>
                <a:solidFill>
                  <a:srgbClr val="FFFFFF"/>
                </a:solidFill>
              </a:rPr>
              <a:t>vs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[</a:t>
            </a:r>
            <a:r>
              <a:rPr lang="en-US" b="0" dirty="0" smtClean="0">
                <a:solidFill>
                  <a:srgbClr val="FFFFFF"/>
                </a:solidFill>
              </a:rPr>
              <a:t>normalized to M</a:t>
            </a:r>
            <a:r>
              <a:rPr lang="en-US" b="0" baseline="-25000" dirty="0" smtClean="0">
                <a:solidFill>
                  <a:srgbClr val="FFFFFF"/>
                </a:solidFill>
              </a:rPr>
              <a:t>1450</a:t>
            </a:r>
            <a:r>
              <a:rPr lang="en-US" b="0" dirty="0" smtClean="0">
                <a:solidFill>
                  <a:srgbClr val="FFFFFF"/>
                </a:solidFill>
              </a:rPr>
              <a:t> = -27]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38800" y="1219200"/>
            <a:ext cx="3505200" cy="3352800"/>
            <a:chOff x="70975" y="914400"/>
            <a:chExt cx="3205625" cy="3133991"/>
          </a:xfrm>
        </p:grpSpPr>
        <p:pic>
          <p:nvPicPr>
            <p:cNvPr id="25" name="Picture 24" descr="Screen shot 2011-07-12 at 4.07.18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75" y="914400"/>
              <a:ext cx="3205625" cy="31339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33400" y="234309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/>
                  </a:solidFill>
                </a:rPr>
                <a:t>z</a:t>
              </a:r>
              <a:r>
                <a:rPr lang="en-US" dirty="0" smtClean="0">
                  <a:solidFill>
                    <a:schemeClr val="accent2"/>
                  </a:solidFill>
                </a:rPr>
                <a:t> ≤ </a:t>
              </a:r>
              <a:r>
                <a:rPr lang="en-US" dirty="0" smtClean="0">
                  <a:solidFill>
                    <a:srgbClr val="FF0000"/>
                  </a:solidFill>
                </a:rPr>
                <a:t>6.4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280029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dirty="0" smtClean="0"/>
                <a:t>=7.1</a:t>
              </a:r>
              <a:endParaRPr lang="en-US" dirty="0"/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371600" y="5111859"/>
            <a:ext cx="6553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solidFill>
                  <a:srgbClr val="FFFFFF"/>
                </a:solidFill>
              </a:rPr>
              <a:t> &lt;</a:t>
            </a:r>
            <a:r>
              <a:rPr lang="en-US" sz="2400" b="0" dirty="0">
                <a:solidFill>
                  <a:srgbClr val="FFFFFF"/>
                </a:solidFill>
              </a:rPr>
              <a:t>R</a:t>
            </a:r>
            <a:r>
              <a:rPr lang="en-US" sz="18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&gt; decreases by factor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dirty="0">
                <a:solidFill>
                  <a:srgbClr val="FFFFFF"/>
                </a:solidFill>
              </a:rPr>
              <a:t>9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from z=5.7 to </a:t>
            </a:r>
            <a:r>
              <a:rPr lang="en-US" sz="2400" dirty="0" smtClean="0">
                <a:solidFill>
                  <a:srgbClr val="FFFFFF"/>
                </a:solidFill>
              </a:rPr>
              <a:t>7.1</a:t>
            </a:r>
            <a:endParaRPr lang="en-US" sz="2400" b="0" dirty="0" smtClean="0">
              <a:solidFill>
                <a:srgbClr val="FFFFFF"/>
              </a:solidFill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If CSS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F(HI) ≥ 0.1 </a:t>
            </a:r>
            <a:r>
              <a:rPr lang="en-US" sz="2400" dirty="0" smtClean="0">
                <a:solidFill>
                  <a:srgbClr val="FFFFFF"/>
                </a:solidFill>
              </a:rPr>
              <a:t>by z ~ 7.1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4902329" y="3517900"/>
            <a:ext cx="47226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1371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Venemans</a:t>
            </a:r>
            <a:r>
              <a:rPr lang="en-US" sz="1600" dirty="0" smtClean="0"/>
              <a:t> ea.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8565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pic>
        <p:nvPicPr>
          <p:cNvPr id="12" name="Picture 11" descr="Screen Shot 2015-08-27 at 2.2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9448"/>
            <a:ext cx="5071997" cy="50007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878151" y="692670"/>
            <a:ext cx="2376571" cy="6372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555730" y="3595693"/>
            <a:ext cx="2306672" cy="120369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467100" y="2895600"/>
            <a:ext cx="1104900" cy="609600"/>
          </a:xfrm>
          <a:prstGeom prst="ellips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40090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415915"/>
            <a:ext cx="807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 =&gt; rapid rise in F(HI) z~6 to 7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 </a:t>
            </a:r>
            <a:r>
              <a:rPr lang="en-US" sz="2400" dirty="0" smtClean="0">
                <a:solidFill>
                  <a:schemeClr val="bg1"/>
                </a:solidFill>
              </a:rPr>
              <a:t>to &gt; 0.1)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Challenge: based (heavily) on one z&gt;7 quasar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32004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Quasar near-zones</a:t>
            </a:r>
            <a:endParaRPr lang="en-US" sz="1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47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147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ALMA [CII] 158um at z ~ 6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004060"/>
            <a:ext cx="3962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Main sequence galaxies at z &gt; 6: easily detected [CII] =&gt;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Blue-side of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highly attenuated</a:t>
            </a:r>
          </a:p>
          <a:p>
            <a:pPr marL="800100" lvl="1" indent="-342900">
              <a:spcAft>
                <a:spcPts val="600"/>
              </a:spcAft>
              <a:buFont typeface="Symbol" charset="0"/>
              <a:buChar char=""/>
            </a:pPr>
            <a:r>
              <a:rPr lang="en-US" dirty="0" smtClean="0">
                <a:solidFill>
                  <a:srgbClr val="FFFFFF"/>
                </a:solidFill>
              </a:rPr>
              <a:t>GP scattering by IGM?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Search for </a:t>
            </a:r>
            <a:r>
              <a:rPr lang="en-US" dirty="0" smtClean="0">
                <a:solidFill>
                  <a:schemeClr val="bg1"/>
                </a:solidFill>
              </a:rPr>
              <a:t>change in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strength at z &gt; 6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Number of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selected galaxies 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Equiv. Width of </a:t>
            </a:r>
            <a:r>
              <a:rPr lang="en-US" dirty="0" err="1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smtClean="0">
                <a:solidFill>
                  <a:schemeClr val="bg1"/>
                </a:solidFill>
              </a:rPr>
              <a:t>Ly-break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358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effects of IGM on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galaxy counts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Shot 2015-07-10 at 4.08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931694"/>
            <a:ext cx="2669486" cy="26977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0" y="33020"/>
            <a:ext cx="4556658" cy="3624580"/>
            <a:chOff x="4572000" y="33020"/>
            <a:chExt cx="4556658" cy="3319780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0" y="33020"/>
              <a:ext cx="4556658" cy="3319780"/>
              <a:chOff x="4838700" y="3352800"/>
              <a:chExt cx="4419600" cy="3167380"/>
            </a:xfrm>
          </p:grpSpPr>
          <p:pic>
            <p:nvPicPr>
              <p:cNvPr id="8" name="Picture 7" descr="Screen Shot 2014-10-29 at 11.45.04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700" y="3352800"/>
                <a:ext cx="4419600" cy="3167380"/>
              </a:xfrm>
              <a:prstGeom prst="rect">
                <a:avLst/>
              </a:prstGeom>
            </p:spPr>
          </p:pic>
          <p:pic>
            <p:nvPicPr>
              <p:cNvPr id="11" name="Picture 10" descr="Screen Shot 2015-08-27 at 3.55.37 PM.png"/>
              <p:cNvPicPr>
                <a:picLocks noChangeAspect="1"/>
              </p:cNvPicPr>
              <p:nvPr/>
            </p:nvPicPr>
            <p:blipFill>
              <a:blip r:embed="rId4">
                <a:alphaModFix amt="3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5254427"/>
                <a:ext cx="3352800" cy="841573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7391400" y="5334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[CII] z=6.1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67400" y="254937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Lya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17686" y="20574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2">
                      <a:lumMod val="75000"/>
                    </a:schemeClr>
                  </a:solidFill>
                </a:rPr>
                <a:t>expected</a:t>
              </a:r>
              <a:endParaRPr lang="en-US" sz="18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77000" y="2209800"/>
              <a:ext cx="688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obs</a:t>
              </a:r>
              <a:endParaRPr lang="en-US" sz="18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93009" y="61238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Willott</a:t>
            </a:r>
            <a:r>
              <a:rPr lang="en-US" sz="1200" dirty="0" smtClean="0">
                <a:solidFill>
                  <a:schemeClr val="bg1"/>
                </a:solidFill>
              </a:rPr>
              <a:t> ea. 2015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66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35040"/>
            <a:ext cx="42672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Narrow band surveys:  Space density of LAEs decreases rapidly z &gt; 6.5: Expected 65 at z=7.3, </a:t>
            </a:r>
            <a:r>
              <a:rPr lang="en-US" dirty="0">
                <a:solidFill>
                  <a:schemeClr val="bg1"/>
                </a:solidFill>
              </a:rPr>
              <a:t>detected </a:t>
            </a:r>
            <a:r>
              <a:rPr lang="en-US" dirty="0" smtClean="0">
                <a:solidFill>
                  <a:schemeClr val="bg1"/>
                </a:solidFill>
              </a:rPr>
              <a:t>7!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LBG spectroscopy: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line-to-continuum ratio drops at z </a:t>
            </a:r>
            <a:r>
              <a:rPr lang="en-US" dirty="0" smtClean="0">
                <a:solidFill>
                  <a:schemeClr val="bg1"/>
                </a:solidFill>
              </a:rPr>
              <a:t> &gt;  6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Modeling </a:t>
            </a:r>
            <a:r>
              <a:rPr lang="en-US" dirty="0">
                <a:solidFill>
                  <a:schemeClr val="bg1"/>
                </a:solidFill>
              </a:rPr>
              <a:t>attenuation by  partially neutral IGM =&gt;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F(HI) ~ 0.5  at z ~ 7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Lyα line strength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4-30 at 8.43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24" y="-12699"/>
            <a:ext cx="4666876" cy="36801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0200" y="27533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LAE</a:t>
            </a:r>
          </a:p>
          <a:p>
            <a:r>
              <a:rPr lang="en-US" sz="1400" dirty="0" smtClean="0"/>
              <a:t>Konno </a:t>
            </a:r>
            <a:r>
              <a:rPr lang="en-US" sz="1400" dirty="0" err="1" smtClean="0"/>
              <a:t>ea</a:t>
            </a:r>
            <a:r>
              <a:rPr lang="en-US" sz="1400" dirty="0" smtClean="0"/>
              <a:t> 2014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87788" y="60014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Mpc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3679767"/>
            <a:ext cx="4610179" cy="3156335"/>
            <a:chOff x="4495800" y="3679767"/>
            <a:chExt cx="4610179" cy="3156335"/>
          </a:xfrm>
        </p:grpSpPr>
        <p:pic>
          <p:nvPicPr>
            <p:cNvPr id="3" name="Picture 2" descr="Screen Shot 2015-12-02 at 6.31.34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3679767"/>
              <a:ext cx="4610179" cy="31563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2600" y="5638800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LBG </a:t>
              </a:r>
            </a:p>
            <a:p>
              <a:r>
                <a:rPr lang="en-US" sz="1400" dirty="0" smtClean="0"/>
                <a:t>O</a:t>
              </a:r>
              <a:r>
                <a:rPr lang="en-US" sz="1400" dirty="0" smtClean="0"/>
                <a:t>no </a:t>
              </a:r>
              <a:r>
                <a:rPr lang="en-US" sz="1400" dirty="0" err="1" smtClean="0"/>
                <a:t>ea</a:t>
              </a:r>
              <a:r>
                <a:rPr lang="en-US" sz="1400" dirty="0" smtClean="0"/>
                <a:t> </a:t>
              </a:r>
              <a:r>
                <a:rPr lang="en-US" sz="1400" dirty="0" smtClean="0"/>
                <a:t>2015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715000" y="4343400"/>
              <a:ext cx="8382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48400" y="4343400"/>
              <a:ext cx="762000" cy="381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391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762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0"/>
            <a:ext cx="508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History of Normal Matter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Intergalactic Medium (mostly  Hydrogen)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0800000" flipH="1" flipV="1">
            <a:off x="4419599" y="685800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74289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0.4 </a:t>
            </a:r>
            <a:r>
              <a:rPr lang="en-US" dirty="0" err="1" smtClean="0">
                <a:solidFill>
                  <a:srgbClr val="FFFFFF"/>
                </a:solidFill>
              </a:rPr>
              <a:t>Myr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096000"/>
            <a:ext cx="1446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13.7Gyr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6051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74289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1000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09600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z ~ 6  to 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0.4 – 1.0 </a:t>
            </a:r>
            <a:r>
              <a:rPr lang="en-US" dirty="0" err="1" smtClean="0">
                <a:solidFill>
                  <a:srgbClr val="FFFFFF"/>
                </a:solidFill>
              </a:rPr>
              <a:t>Gyr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647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Djorgovski</a:t>
            </a:r>
            <a:r>
              <a:rPr lang="en-US" sz="1800" dirty="0" smtClean="0">
                <a:solidFill>
                  <a:srgbClr val="FFFFFF"/>
                </a:solidFill>
              </a:rPr>
              <a:t>/CIT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5569059"/>
            <a:ext cx="8153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Galaxy demographics suggests possibly 50% neutral at z~7!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Challenge: separating galaxy evolution from IGM effects</a:t>
            </a: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76004" y="685800"/>
            <a:ext cx="4800600" cy="4717530"/>
            <a:chOff x="1786003" y="762000"/>
            <a:chExt cx="5529197" cy="5381752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003" y="762000"/>
              <a:ext cx="5529197" cy="53817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2514600" y="1066800"/>
              <a:ext cx="25908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343400" y="4191000"/>
              <a:ext cx="2514600" cy="1295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3730477" y="2051603"/>
            <a:ext cx="757288" cy="706863"/>
          </a:xfrm>
          <a:prstGeom prst="ellipse">
            <a:avLst/>
          </a:prstGeom>
          <a:noFill/>
          <a:ln w="38100" cap="flat" cmpd="sng" algn="ctr">
            <a:solidFill>
              <a:srgbClr val="1F5E1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030988" y="2351121"/>
            <a:ext cx="144245" cy="143769"/>
          </a:xfrm>
          <a:prstGeom prst="ellipse">
            <a:avLst/>
          </a:prstGeom>
          <a:solidFill>
            <a:srgbClr val="1F5E1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152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Lyα line strength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24384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1F5E10"/>
                </a:solidFill>
              </a:rPr>
              <a:t>Lya</a:t>
            </a:r>
            <a:r>
              <a:rPr lang="en-US" sz="1600" dirty="0" smtClean="0">
                <a:solidFill>
                  <a:srgbClr val="1F5E10"/>
                </a:solidFill>
              </a:rPr>
              <a:t> galaxies</a:t>
            </a:r>
            <a:endParaRPr lang="en-US" sz="1600" dirty="0">
              <a:solidFill>
                <a:srgbClr val="1F5E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47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9503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0" y="997470"/>
            <a:ext cx="4800600" cy="4717530"/>
            <a:chOff x="1786003" y="762000"/>
            <a:chExt cx="5529197" cy="5381752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003" y="762000"/>
              <a:ext cx="5529197" cy="53817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2514600" y="1066800"/>
              <a:ext cx="25908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343400" y="4191000"/>
              <a:ext cx="2514600" cy="1295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0600" y="5689193"/>
            <a:ext cx="7620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-based techniques restricted latter stages of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Large scatter: All values have systematic uncertainties. </a:t>
            </a: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uggestive but not compelling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=&gt; Need new means to probe neutral IGM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762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‘Cosmic </a:t>
            </a:r>
            <a:r>
              <a:rPr lang="en-US" sz="2400" dirty="0">
                <a:solidFill>
                  <a:srgbClr val="FFFFFF"/>
                </a:solidFill>
              </a:rPr>
              <a:t>phase </a:t>
            </a:r>
            <a:r>
              <a:rPr lang="en-US" sz="2400" dirty="0" smtClean="0">
                <a:solidFill>
                  <a:srgbClr val="FFFFFF"/>
                </a:solidFill>
              </a:rPr>
              <a:t>transition’: </a:t>
            </a:r>
            <a:r>
              <a:rPr lang="en-US" sz="2400" dirty="0">
                <a:solidFill>
                  <a:srgbClr val="FFFFFF"/>
                </a:solidFill>
              </a:rPr>
              <a:t>rapid </a:t>
            </a:r>
            <a:r>
              <a:rPr lang="en-US" sz="2400" dirty="0" smtClean="0">
                <a:solidFill>
                  <a:srgbClr val="FFFFFF"/>
                </a:solidFill>
              </a:rPr>
              <a:t>rise </a:t>
            </a:r>
            <a:r>
              <a:rPr lang="en-US" sz="2400" dirty="0">
                <a:solidFill>
                  <a:srgbClr val="FFFFFF"/>
                </a:solidFill>
              </a:rPr>
              <a:t>in neutral fraction </a:t>
            </a:r>
            <a:r>
              <a:rPr lang="en-US" sz="2400" dirty="0" smtClean="0">
                <a:solidFill>
                  <a:srgbClr val="FFFFFF"/>
                </a:solidFill>
              </a:rPr>
              <a:t>at z ~ 7 </a:t>
            </a:r>
            <a:r>
              <a:rPr lang="en-US" sz="2400" dirty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oncordance model: SFHU +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-based +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planck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1143000"/>
            <a:ext cx="1882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Roberston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92774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Seeing through the Fog: HI 21cm cosmology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3598862"/>
            <a:ext cx="39624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dirty="0" err="1" smtClean="0">
                <a:solidFill>
                  <a:schemeClr val="bg1"/>
                </a:solidFill>
              </a:rPr>
              <a:t>z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1800" dirty="0" smtClean="0">
                <a:solidFill>
                  <a:schemeClr val="bg1"/>
                </a:solidFill>
              </a:rPr>
              <a:t> ~ 6 to 12 =&gt;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ν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rest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= 1420MHz/(1+z)  = 110MHz to 200MHz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4800" y="4074855"/>
            <a:ext cx="8610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Spectral </a:t>
            </a:r>
            <a:r>
              <a:rPr lang="en-US" dirty="0">
                <a:solidFill>
                  <a:schemeClr val="bg1"/>
                </a:solidFill>
              </a:rPr>
              <a:t>line signal =&gt; full three </a:t>
            </a:r>
            <a:r>
              <a:rPr lang="en-US" dirty="0" smtClean="0">
                <a:solidFill>
                  <a:schemeClr val="bg1"/>
                </a:solidFill>
              </a:rPr>
              <a:t>dimensional image </a:t>
            </a:r>
            <a:r>
              <a:rPr lang="en-US" dirty="0">
                <a:solidFill>
                  <a:schemeClr val="bg1"/>
                </a:solidFill>
              </a:rPr>
              <a:t>of structure </a:t>
            </a:r>
            <a:r>
              <a:rPr lang="en-US" dirty="0" smtClean="0">
                <a:solidFill>
                  <a:schemeClr val="bg1"/>
                </a:solidFill>
              </a:rPr>
              <a:t>formation (freq =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Low freq =&gt; very (very) large volume surveys (~ </a:t>
            </a:r>
            <a:r>
              <a:rPr lang="en-US" dirty="0" err="1" smtClean="0">
                <a:solidFill>
                  <a:schemeClr val="bg1"/>
                </a:solidFill>
              </a:rPr>
              <a:t>sterrad</a:t>
            </a:r>
            <a:r>
              <a:rPr lang="en-US" dirty="0" smtClean="0">
                <a:solidFill>
                  <a:schemeClr val="bg1"/>
                </a:solidFill>
              </a:rPr>
              <a:t>, z=7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Hyperfine </a:t>
            </a:r>
            <a:r>
              <a:rPr lang="en-US" dirty="0">
                <a:solidFill>
                  <a:schemeClr val="bg1"/>
                </a:solidFill>
              </a:rPr>
              <a:t>transition =</a:t>
            </a:r>
            <a:r>
              <a:rPr lang="en-US" dirty="0" smtClean="0">
                <a:solidFill>
                  <a:schemeClr val="bg1"/>
                </a:solidFill>
              </a:rPr>
              <a:t> weak </a:t>
            </a:r>
            <a:r>
              <a:rPr lang="en-US" dirty="0">
                <a:solidFill>
                  <a:schemeClr val="bg1"/>
                </a:solidFill>
              </a:rPr>
              <a:t>=&gt; avoid </a:t>
            </a:r>
            <a:r>
              <a:rPr lang="en-US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369755"/>
            <a:ext cx="4090067" cy="2135445"/>
          </a:xfrm>
          <a:prstGeom prst="rect">
            <a:avLst/>
          </a:prstGeom>
        </p:spPr>
      </p:pic>
      <p:pic>
        <p:nvPicPr>
          <p:cNvPr id="7" name="The Era of Reionization (23)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066800"/>
            <a:ext cx="4744613" cy="2668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WA.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2590800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Renaissance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experiments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% to 10%</a:t>
            </a:r>
            <a:r>
              <a:rPr lang="en-US" dirty="0" smtClean="0">
                <a:solidFill>
                  <a:schemeClr val="bg1"/>
                </a:solidFill>
              </a:rPr>
              <a:t> of a square kilometer array at 100 to 200MHz </a:t>
            </a:r>
            <a:endParaRPr lang="en-US" sz="18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4648200" y="12192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0" y="1229914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</a:rPr>
              <a:t>PAPER - ZA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56347"/>
              </p:ext>
            </p:extLst>
          </p:nvPr>
        </p:nvGraphicFramePr>
        <p:xfrm>
          <a:off x="457200" y="3810000"/>
          <a:ext cx="8305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/>
                <a:gridCol w="1384300"/>
                <a:gridCol w="1384300"/>
                <a:gridCol w="1384300"/>
                <a:gridCol w="1384300"/>
                <a:gridCol w="1384300"/>
              </a:tblGrid>
              <a:tr h="6085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FoV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deg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Area </a:t>
                      </a:r>
                    </a:p>
                    <a:p>
                      <a:pPr algn="ctr"/>
                      <a:r>
                        <a:rPr lang="en-US" sz="1800" dirty="0" smtClean="0"/>
                        <a:t>m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Bmax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km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 Science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obs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LOFAR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MWA-128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PAPER-128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Dipole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HERA-331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14m parabola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2017</a:t>
                      </a:r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SKA-I Low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1e6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62484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Technically challenging: multiple approaches are crucial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1040"/>
            <a:ext cx="9144001" cy="576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72561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Berkeley</a:t>
            </a:r>
            <a:r>
              <a:rPr lang="en-US" dirty="0">
                <a:solidFill>
                  <a:srgbClr val="FFFFFF"/>
                </a:solidFill>
              </a:rPr>
              <a:t>, NRAO, Penn, </a:t>
            </a:r>
            <a:r>
              <a:rPr lang="en-US" dirty="0" smtClean="0">
                <a:solidFill>
                  <a:srgbClr val="FFFFFF"/>
                </a:solidFill>
              </a:rPr>
              <a:t>Cavendish, SKA</a:t>
            </a:r>
            <a:r>
              <a:rPr lang="en-US" dirty="0">
                <a:solidFill>
                  <a:srgbClr val="FFFFFF"/>
                </a:solidFill>
              </a:rPr>
              <a:t>/South </a:t>
            </a:r>
            <a:r>
              <a:rPr lang="en-US" dirty="0" smtClean="0">
                <a:solidFill>
                  <a:srgbClr val="FFFFFF"/>
                </a:solidFill>
              </a:rPr>
              <a:t>Africa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Focus: low-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Precision: emphasize engineering solutions first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Staged: work through problems before increasing investment</a:t>
            </a:r>
          </a:p>
        </p:txBody>
      </p:sp>
      <p:pic>
        <p:nvPicPr>
          <p:cNvPr id="2" name="Picture 1" descr="willi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51039"/>
            <a:ext cx="838200" cy="841080"/>
          </a:xfrm>
          <a:prstGeom prst="rect">
            <a:avLst/>
          </a:prstGeom>
        </p:spPr>
      </p:pic>
      <p:pic>
        <p:nvPicPr>
          <p:cNvPr id="3" name="Picture 2" descr="n.razavigho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48" y="651039"/>
            <a:ext cx="699552" cy="841080"/>
          </a:xfrm>
          <a:prstGeom prst="rect">
            <a:avLst/>
          </a:prstGeom>
        </p:spPr>
      </p:pic>
      <p:pic>
        <p:nvPicPr>
          <p:cNvPr id="4" name="Picture 3" descr="i.stef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7" y="651039"/>
            <a:ext cx="692971" cy="828380"/>
          </a:xfrm>
          <a:prstGeom prst="rect">
            <a:avLst/>
          </a:prstGeom>
        </p:spPr>
      </p:pic>
      <p:pic>
        <p:nvPicPr>
          <p:cNvPr id="8" name="Picture 7" descr="photo1_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33" y="651040"/>
            <a:ext cx="781044" cy="828380"/>
          </a:xfrm>
          <a:prstGeom prst="rect">
            <a:avLst/>
          </a:prstGeom>
        </p:spPr>
      </p:pic>
      <p:pic>
        <p:nvPicPr>
          <p:cNvPr id="11" name="Picture 10" descr="AS-272808274034698@1442053969580_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704" y="651039"/>
            <a:ext cx="828380" cy="828380"/>
          </a:xfrm>
          <a:prstGeom prst="rect">
            <a:avLst/>
          </a:prstGeom>
        </p:spPr>
      </p:pic>
      <p:pic>
        <p:nvPicPr>
          <p:cNvPr id="12" name="Picture 11" descr="Screen Shot 2015-11-18 at 4.30.4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29" y="651039"/>
            <a:ext cx="747403" cy="829535"/>
          </a:xfrm>
          <a:prstGeom prst="rect">
            <a:avLst/>
          </a:prstGeom>
        </p:spPr>
      </p:pic>
      <p:pic>
        <p:nvPicPr>
          <p:cNvPr id="13" name="Picture 12" descr="Screen Shot 2015-11-18 at 4.30.5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85" y="651301"/>
            <a:ext cx="637819" cy="8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5-08-28 at 3.5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" y="914400"/>
            <a:ext cx="533400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1066800"/>
            <a:ext cx="36576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gas, photons decouple.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 initially follows gas =&gt; absorption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recouples T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and 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=&gt; strong absorption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galaxy formation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err="1" smtClean="0">
                <a:solidFill>
                  <a:srgbClr val="43FF0D"/>
                </a:solidFill>
              </a:rPr>
              <a:t>Xray</a:t>
            </a:r>
            <a:r>
              <a:rPr lang="en-US" sz="1800" dirty="0" smtClean="0">
                <a:solidFill>
                  <a:srgbClr val="43FF0D"/>
                </a:solidFill>
              </a:rPr>
              <a:t> pre-</a:t>
            </a:r>
            <a:r>
              <a:rPr lang="en-US" sz="1800" dirty="0" err="1" smtClean="0">
                <a:solidFill>
                  <a:srgbClr val="43FF0D"/>
                </a:solidFill>
              </a:rPr>
              <a:t>heatiing</a:t>
            </a:r>
            <a:r>
              <a:rPr lang="en-US" sz="1800" dirty="0" smtClean="0">
                <a:solidFill>
                  <a:srgbClr val="43FF0D"/>
                </a:solidFill>
              </a:rPr>
              <a:t> =&gt; T</a:t>
            </a:r>
            <a:r>
              <a:rPr lang="en-US" sz="1800" baseline="-25000" dirty="0" smtClean="0">
                <a:solidFill>
                  <a:srgbClr val="43FF0D"/>
                </a:solidFill>
              </a:rPr>
              <a:t>K</a:t>
            </a:r>
            <a:r>
              <a:rPr lang="en-US" sz="1800" dirty="0" smtClean="0">
                <a:solidFill>
                  <a:srgbClr val="43FF0D"/>
                </a:solidFill>
              </a:rPr>
              <a:t> &gt; T</a:t>
            </a:r>
            <a:r>
              <a:rPr lang="en-US" sz="1800" baseline="-25000" dirty="0" smtClean="0">
                <a:solidFill>
                  <a:srgbClr val="43FF0D"/>
                </a:solidFill>
              </a:rPr>
              <a:t>CMB</a:t>
            </a:r>
            <a:endParaRPr lang="en-US" sz="1800" dirty="0">
              <a:solidFill>
                <a:srgbClr val="43FF0D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err="1" smtClean="0">
                <a:solidFill>
                  <a:srgbClr val="43FF0D"/>
                </a:solidFill>
              </a:rPr>
              <a:t>Reionization</a:t>
            </a:r>
            <a:r>
              <a:rPr lang="en-US" sz="1800" dirty="0" smtClean="0">
                <a:solidFill>
                  <a:srgbClr val="43FF0D"/>
                </a:solidFill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762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 21cm Signal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‘Richest of cosmological data sets’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25405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Equation" r:id="rId4" imgW="2057400" imgH="431800" progId="Equation.3">
                  <p:embed/>
                </p:oleObj>
              </mc:Choice>
              <mc:Fallback>
                <p:oleObj name="Equation" r:id="rId4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048000" y="449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stars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2819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Astrophysics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552825" y="2819400"/>
            <a:ext cx="1781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</a:t>
            </a:r>
            <a:r>
              <a:rPr lang="en-US" sz="1600" dirty="0" smtClean="0"/>
              <a:t>inear cosmology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962400" y="2209800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(1+z)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3733" y="1580444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Pritchard &amp; Loeb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00" y="40487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Galaxies  </a:t>
            </a:r>
            <a:r>
              <a:rPr lang="en-US" sz="1400" dirty="0" err="1" smtClean="0"/>
              <a:t>Xray</a:t>
            </a:r>
            <a:r>
              <a:rPr lang="en-US" sz="1400" dirty="0" smtClean="0"/>
              <a:t> warming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3276628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30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604306" cy="5029200"/>
          </a:xfrm>
          <a:prstGeom prst="rect">
            <a:avLst/>
          </a:prstGeom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6051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z</a:t>
            </a:r>
            <a:r>
              <a:rPr lang="en-US" sz="1800" b="1" dirty="0" smtClean="0"/>
              <a:t>=12, 110MHz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81600" y="1447800"/>
            <a:ext cx="3733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Imaging of typical structures requires full Square Kilometer Array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150MHz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2’</a:t>
            </a:r>
            <a:r>
              <a:rPr lang="en-US" dirty="0" smtClean="0">
                <a:solidFill>
                  <a:schemeClr val="bg1"/>
                </a:solidFill>
              </a:rPr>
              <a:t>) ~ 8uJy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SKA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1.6uJy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Primary science driver for SKA-low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248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 ea 2004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057400" y="5256212"/>
            <a:ext cx="14478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057400" y="4927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429000" y="4038600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z</a:t>
            </a:r>
            <a:r>
              <a:rPr lang="en-US" sz="1600" dirty="0" smtClean="0">
                <a:solidFill>
                  <a:schemeClr val="bg1"/>
                </a:solidFill>
              </a:rPr>
              <a:t>=6.5, 180 MHz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8638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Signal end-game: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‘tomography’ </a:t>
            </a:r>
            <a:r>
              <a:rPr lang="en-US" sz="2800" dirty="0">
                <a:solidFill>
                  <a:schemeClr val="bg1"/>
                </a:solidFill>
              </a:rPr>
              <a:t>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168806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&lt;</a:t>
            </a:r>
            <a:r>
              <a:rPr lang="en-US" b="1" dirty="0" smtClean="0"/>
              <a:t>T</a:t>
            </a:r>
            <a:r>
              <a:rPr lang="en-US" b="1" baseline="-25000" dirty="0" smtClean="0"/>
              <a:t>B</a:t>
            </a:r>
            <a:r>
              <a:rPr lang="en-US" b="1" dirty="0" smtClean="0"/>
              <a:t>&gt; </a:t>
            </a:r>
            <a:r>
              <a:rPr lang="en-US" b="1" dirty="0"/>
              <a:t>~ 20mK </a:t>
            </a:r>
          </a:p>
        </p:txBody>
      </p: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1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Pathfinder science goal  </a:t>
            </a:r>
          </a:p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3D power spectrum in 21cm line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81434" y="1323464"/>
            <a:ext cx="6314966" cy="4848736"/>
            <a:chOff x="2628900" y="1323464"/>
            <a:chExt cx="6629400" cy="4848736"/>
          </a:xfrm>
        </p:grpSpPr>
        <p:pic>
          <p:nvPicPr>
            <p:cNvPr id="3" name="PowerSpectrum movie-4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lum bright="-20000" contrast="20000"/>
            </a:blip>
            <a:stretch>
              <a:fillRect/>
            </a:stretch>
          </p:blipFill>
          <p:spPr>
            <a:xfrm>
              <a:off x="2628900" y="1323464"/>
              <a:ext cx="6451600" cy="48387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2774043" y="2188096"/>
              <a:ext cx="12700" cy="309776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2717800" y="3457064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10cMpc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99810" y="5772090"/>
              <a:ext cx="1333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Mcquinn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81700" y="2390264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30’, 3MHz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9000" y="239026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3’, 0.3MHz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5300" y="4954632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cMpc</a:t>
              </a:r>
              <a:r>
                <a:rPr lang="en-US" sz="1800" baseline="30000" dirty="0" smtClean="0"/>
                <a:t>-1</a:t>
              </a:r>
              <a:endParaRPr lang="en-US" sz="1800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289034" y="289139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mK</a:t>
              </a:r>
              <a:r>
                <a:rPr lang="en-US" sz="1800" baseline="30000" dirty="0" smtClean="0"/>
                <a:t>2</a:t>
              </a:r>
              <a:endParaRPr lang="en-US" sz="1800" baseline="30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965" y="1600200"/>
            <a:ext cx="294846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Early: density field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arming: signal drop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Fiducial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z~7: Flat ~ bubble scale 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(0.1 – 1 Mpc</a:t>
            </a:r>
            <a:r>
              <a:rPr lang="en-US" sz="1800" baseline="30000" dirty="0" smtClean="0">
                <a:solidFill>
                  <a:schemeClr val="bg1"/>
                </a:solidFill>
              </a:rPr>
              <a:t>-1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PS ~ 15 to 20mK</a:t>
            </a:r>
            <a:r>
              <a:rPr lang="en-US" sz="1800" baseline="30000" dirty="0" smtClean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895600"/>
            <a:ext cx="5943600" cy="36322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9683"/>
            <a:ext cx="5943600" cy="256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28956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128 antennae science array in Karoo, South Africa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2094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32 station engineering array in </a:t>
            </a:r>
            <a:r>
              <a:rPr lang="en-US" dirty="0" err="1" smtClean="0"/>
              <a:t>Greenbank</a:t>
            </a:r>
            <a:r>
              <a:rPr lang="en-US" dirty="0" smtClean="0"/>
              <a:t>, WV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14223"/>
            <a:ext cx="27432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Freq</a:t>
            </a:r>
            <a:r>
              <a:rPr lang="en-US" dirty="0" smtClean="0">
                <a:solidFill>
                  <a:schemeClr val="accent3"/>
                </a:solidFill>
              </a:rPr>
              <a:t>= 115 to 190 MHz (z=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dirty="0" err="1" smtClean="0">
                <a:solidFill>
                  <a:schemeClr val="accent3"/>
                </a:solidFill>
              </a:rPr>
              <a:t>FoV</a:t>
            </a:r>
            <a:r>
              <a:rPr lang="en-US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dirty="0" smtClean="0">
                <a:solidFill>
                  <a:schemeClr val="accent3"/>
                </a:solidFill>
              </a:rPr>
              <a:t> ~ 40</a:t>
            </a:r>
            <a:r>
              <a:rPr lang="en-US" baseline="30000" dirty="0" smtClean="0">
                <a:solidFill>
                  <a:schemeClr val="accent3"/>
                </a:solidFill>
              </a:rPr>
              <a:t>o</a:t>
            </a:r>
            <a:endParaRPr lang="en-US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25 at 9.0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788531"/>
            <a:ext cx="8140700" cy="2786649"/>
          </a:xfrm>
          <a:prstGeom prst="rect">
            <a:avLst/>
          </a:prstGeom>
        </p:spPr>
      </p:pic>
      <p:pic>
        <p:nvPicPr>
          <p:cNvPr id="13" name="Picture 12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228600"/>
            <a:ext cx="5734051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013" y="816114"/>
            <a:ext cx="402178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Minimum redundancy array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maximize </a:t>
            </a:r>
            <a:r>
              <a:rPr lang="en-US" dirty="0" err="1" smtClean="0">
                <a:solidFill>
                  <a:srgbClr val="FFFFFF"/>
                </a:solidFill>
              </a:rPr>
              <a:t>u,v</a:t>
            </a:r>
            <a:r>
              <a:rPr lang="en-US" dirty="0" smtClean="0">
                <a:solidFill>
                  <a:srgbClr val="FFFFFF"/>
                </a:solidFill>
              </a:rPr>
              <a:t> coverage =&gt; imaging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371600"/>
            <a:ext cx="2763947" cy="2220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334658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306148"/>
            <a:ext cx="54102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241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Reconfigurable =&gt; optimize for science goal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13283"/>
            <a:ext cx="4878010" cy="2458517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191000" y="3200400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mprint of primordial structure from the Big Bang: seeds of galaxy formation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 </a:t>
            </a:r>
            <a:r>
              <a:rPr lang="en-US" dirty="0" smtClean="0">
                <a:solidFill>
                  <a:srgbClr val="FFFFFF"/>
                </a:solidFill>
              </a:rPr>
              <a:t>(0.4Myr)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220" y="119583"/>
            <a:ext cx="508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Cosmic microwave background radiation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270px-Planck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84" y="4012354"/>
            <a:ext cx="2931016" cy="2312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5943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0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49"/>
            <a:ext cx="2743200" cy="2057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4900" y="2343090"/>
            <a:ext cx="250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Univ. KwaZulu-Natal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693003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Established working array from scratch in 6 months, with help from ZA (SKA, Durban)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78" y="3733800"/>
            <a:ext cx="3995522" cy="3124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943600" y="5257800"/>
            <a:ext cx="1143000" cy="11430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553200" y="55434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3700" y="47052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9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462"/>
            <a:ext cx="8915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191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   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7526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" y="2840618"/>
            <a:ext cx="4327525" cy="3807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Satellite</a:t>
            </a:r>
            <a:endParaRPr lang="en-US" sz="16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9417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2" y="1143000"/>
            <a:ext cx="4478077" cy="40115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12899"/>
            <a:ext cx="3875879" cy="341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066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Karoo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284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7201" y="33700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477000" y="3276600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419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96101" y="42082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8990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8522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794500" y="4178469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514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209801" y="42672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4297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8-29 at 8.00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75" y="3752549"/>
            <a:ext cx="6705600" cy="313914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38600" y="533400"/>
            <a:ext cx="508257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"/>
              </a:spcBef>
            </a:pPr>
            <a:r>
              <a:rPr lang="en-US" sz="2400" dirty="0" smtClean="0"/>
              <a:t>Challenge: foregrounds</a:t>
            </a:r>
          </a:p>
          <a:p>
            <a:pPr>
              <a:spcBef>
                <a:spcPts val="240"/>
              </a:spcBef>
            </a:pPr>
            <a:r>
              <a:rPr lang="en-US" sz="2400" dirty="0" smtClean="0"/>
              <a:t>Sky hot and confused at low frequency 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/>
              <a:t>T</a:t>
            </a:r>
            <a:r>
              <a:rPr lang="en-US" baseline="-25000" dirty="0" smtClean="0"/>
              <a:t>B</a:t>
            </a:r>
            <a:r>
              <a:rPr lang="en-US" dirty="0" smtClean="0"/>
              <a:t>  </a:t>
            </a:r>
            <a:r>
              <a:rPr lang="en-US" dirty="0"/>
              <a:t>c</a:t>
            </a:r>
            <a:r>
              <a:rPr lang="en-US" dirty="0" smtClean="0"/>
              <a:t>oldest regions</a:t>
            </a:r>
            <a:r>
              <a:rPr lang="en-US" dirty="0"/>
              <a:t> </a:t>
            </a:r>
            <a:r>
              <a:rPr lang="en-US" dirty="0" smtClean="0"/>
              <a:t>~ 2</a:t>
            </a:r>
            <a:r>
              <a:rPr lang="en-US" dirty="0"/>
              <a:t>5</a:t>
            </a:r>
            <a:r>
              <a:rPr lang="en-US" dirty="0" smtClean="0"/>
              <a:t>0</a:t>
            </a:r>
            <a:r>
              <a:rPr lang="en-US" dirty="0" smtClean="0">
                <a:latin typeface="Symbol" charset="2"/>
              </a:rPr>
              <a:t> </a:t>
            </a:r>
            <a:r>
              <a:rPr lang="en-US" dirty="0" smtClean="0"/>
              <a:t>K at 150MHz = 10</a:t>
            </a:r>
            <a:r>
              <a:rPr lang="en-US" baseline="30000" dirty="0" smtClean="0"/>
              <a:t>4</a:t>
            </a:r>
            <a:r>
              <a:rPr lang="en-US" dirty="0" smtClean="0"/>
              <a:t> x 21cm signal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/>
              <a:t>PS ~ 10</a:t>
            </a:r>
            <a:r>
              <a:rPr lang="en-US" baseline="30000" dirty="0" smtClean="0"/>
              <a:t>6</a:t>
            </a:r>
            <a:r>
              <a:rPr lang="en-US" dirty="0" smtClean="0"/>
              <a:t> x 21cm signal  (mK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2051" y="6336268"/>
            <a:ext cx="134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408MHz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152400"/>
            <a:ext cx="3962400" cy="4343400"/>
            <a:chOff x="4800600" y="457200"/>
            <a:chExt cx="4370012" cy="4697104"/>
          </a:xfrm>
        </p:grpSpPr>
        <p:pic>
          <p:nvPicPr>
            <p:cNvPr id="8" name="Picture 7" descr="Screen Shot 2015-08-28 at 4.20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57200"/>
              <a:ext cx="4370012" cy="469710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915040">
              <a:off x="6336655" y="1326241"/>
              <a:ext cx="1371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Egal</a:t>
              </a:r>
              <a:r>
                <a:rPr lang="en-US" sz="1400" dirty="0" smtClean="0"/>
                <a:t> synch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0183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728788"/>
            <a:ext cx="3744879" cy="3514725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533400" y="215205"/>
            <a:ext cx="678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 spectral </a:t>
            </a:r>
            <a:r>
              <a:rPr lang="en-US" sz="2400" dirty="0" smtClean="0">
                <a:solidFill>
                  <a:schemeClr val="bg1"/>
                </a:solidFill>
              </a:rPr>
              <a:t>decomposition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Foreground= </a:t>
            </a:r>
            <a:r>
              <a:rPr lang="en-US" dirty="0">
                <a:solidFill>
                  <a:schemeClr val="bg1"/>
                </a:solidFill>
              </a:rPr>
              <a:t>non-</a:t>
            </a:r>
            <a:r>
              <a:rPr lang="en-US" dirty="0" smtClean="0">
                <a:solidFill>
                  <a:schemeClr val="bg1"/>
                </a:solidFill>
              </a:rPr>
              <a:t>thermal= </a:t>
            </a:r>
            <a:r>
              <a:rPr lang="en-US" dirty="0">
                <a:solidFill>
                  <a:schemeClr val="bg1"/>
                </a:solidFill>
              </a:rPr>
              <a:t>featureless over ~ 100’s </a:t>
            </a:r>
            <a:r>
              <a:rPr lang="en-US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Signal = fine scale structure on scales ~</a:t>
            </a:r>
            <a:r>
              <a:rPr lang="en-US" dirty="0" smtClean="0">
                <a:solidFill>
                  <a:schemeClr val="bg1"/>
                </a:solidFill>
              </a:rPr>
              <a:t> MHz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Signal/Sky </a:t>
              </a:r>
              <a:r>
                <a:rPr lang="en-US" dirty="0" smtClean="0"/>
                <a:t>&lt; 10</a:t>
              </a:r>
              <a:r>
                <a:rPr lang="en-US" baseline="30000" dirty="0" smtClean="0"/>
                <a:t>-</a:t>
              </a:r>
              <a:r>
                <a:rPr lang="en-US" baseline="30000" dirty="0"/>
                <a:t>4</a:t>
              </a:r>
              <a:endParaRPr lang="en-US" sz="1800" baseline="30000" dirty="0"/>
            </a:p>
          </p:txBody>
        </p:sp>
      </p:grp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914400" y="55626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Critical to mitigate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 dependent telescope response!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74351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72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  <p:pic>
        <p:nvPicPr>
          <p:cNvPr id="3" name="Picture 2" descr="CygAspectrum.gi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8" y="1600199"/>
            <a:ext cx="4045742" cy="39838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549658" y="1767272"/>
            <a:ext cx="0" cy="350202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803916" y="1778256"/>
            <a:ext cx="0" cy="350202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812542" y="5057001"/>
            <a:ext cx="863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0MHz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555742" y="5057001"/>
            <a:ext cx="863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3GHz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228600" y="159365"/>
            <a:ext cx="437028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370280" y="138328"/>
            <a:ext cx="4545120" cy="23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1844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1859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7"/>
            <a:ext cx="2289200" cy="1707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626114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LNA: </a:t>
            </a:r>
            <a:r>
              <a:rPr lang="en-US" sz="18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18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353" y="5709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572794" y="8382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24400" y="62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4" name="Picture 13" descr="Screen shot 2010-12-03 at 1.3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0" y="4495800"/>
            <a:ext cx="4141680" cy="22488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121420"/>
            <a:ext cx="8172867" cy="3235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4572000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Frequency </a:t>
            </a:r>
            <a:r>
              <a:rPr lang="en-US" dirty="0">
                <a:solidFill>
                  <a:schemeClr val="bg1"/>
                </a:solidFill>
              </a:rPr>
              <a:t>maps to distance =&gt; F</a:t>
            </a:r>
            <a:r>
              <a:rPr lang="en-US" dirty="0" smtClean="0">
                <a:solidFill>
                  <a:schemeClr val="bg1"/>
                </a:solidFill>
              </a:rPr>
              <a:t>ourier </a:t>
            </a:r>
            <a:r>
              <a:rPr lang="en-US" dirty="0">
                <a:solidFill>
                  <a:schemeClr val="bg1"/>
                </a:solidFill>
              </a:rPr>
              <a:t>conjugate </a:t>
            </a:r>
            <a:r>
              <a:rPr lang="en-US" dirty="0" smtClean="0">
                <a:solidFill>
                  <a:schemeClr val="bg1"/>
                </a:solidFill>
              </a:rPr>
              <a:t>(delay) </a:t>
            </a:r>
            <a:r>
              <a:rPr lang="en-US" dirty="0">
                <a:solidFill>
                  <a:schemeClr val="bg1"/>
                </a:solidFill>
              </a:rPr>
              <a:t>maps </a:t>
            </a:r>
            <a:r>
              <a:rPr lang="en-US" dirty="0" smtClean="0">
                <a:solidFill>
                  <a:schemeClr val="bg1"/>
                </a:solidFill>
              </a:rPr>
              <a:t>to wavenumber (Mpc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ine-of-sight PS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dirty="0" smtClean="0">
                <a:solidFill>
                  <a:schemeClr val="bg1"/>
                </a:solidFill>
              </a:rPr>
              <a:t>) per baseline, time: PS = square of F</a:t>
            </a:r>
            <a:r>
              <a:rPr lang="en-US" baseline="-250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[V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)] = 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Continuum naturally limited to low 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baseline="-25000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(depending on baseline length)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157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Kelvin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911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Focus on 3</a:t>
            </a:r>
            <a:r>
              <a:rPr lang="en-US" sz="2400" baseline="30000" dirty="0" smtClean="0">
                <a:solidFill>
                  <a:srgbClr val="FFFFFF"/>
                </a:solidFill>
              </a:rPr>
              <a:t>rd</a:t>
            </a:r>
            <a:r>
              <a:rPr lang="en-US" sz="2400" dirty="0" smtClean="0">
                <a:solidFill>
                  <a:srgbClr val="FFFFFF"/>
                </a:solidFill>
              </a:rPr>
              <a:t> Dimension = Frequency (‘Delay spectrum’; Parsons ea.)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997700" y="1798985"/>
            <a:ext cx="152400" cy="1617315"/>
          </a:xfrm>
          <a:prstGeom prst="rect">
            <a:avLst/>
          </a:prstGeom>
          <a:solidFill>
            <a:srgbClr val="FF6600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718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continuum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23284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0502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25 at 9.0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786384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77785"/>
            <a:ext cx="838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Array configuration: Max Redundant </a:t>
            </a:r>
            <a:r>
              <a:rPr lang="en-US" sz="2400" dirty="0" err="1" smtClean="0">
                <a:solidFill>
                  <a:srgbClr val="FFFFFF"/>
                </a:solidFill>
              </a:rPr>
              <a:t>spacings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Redundant spacing calibration: antenna complex gains (t, </a:t>
            </a:r>
            <a:r>
              <a:rPr lang="en-US" dirty="0" err="1" smtClean="0">
                <a:solidFill>
                  <a:srgbClr val="FFFFFF"/>
                </a:solidFill>
              </a:rPr>
              <a:t>υ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Add redundant spectra coherently at given time =</a:t>
            </a:r>
            <a:r>
              <a:rPr lang="en-US" dirty="0">
                <a:solidFill>
                  <a:srgbClr val="FFFFFF"/>
                </a:solidFill>
              </a:rPr>
              <a:t>&gt; ‘signal to noise</a:t>
            </a:r>
            <a:r>
              <a:rPr lang="en-US" dirty="0" smtClean="0">
                <a:solidFill>
                  <a:srgbClr val="FFFFFF"/>
                </a:solidFill>
              </a:rPr>
              <a:t>’ of PS improves </a:t>
            </a:r>
            <a:r>
              <a:rPr lang="en-US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baseline="30000" dirty="0">
                <a:solidFill>
                  <a:srgbClr val="FFFFFF"/>
                </a:solidFill>
              </a:rPr>
              <a:t>1/2 </a:t>
            </a:r>
            <a:r>
              <a:rPr lang="en-US" dirty="0">
                <a:solidFill>
                  <a:srgbClr val="FFFFFF"/>
                </a:solidFill>
              </a:rPr>
              <a:t>with incoherent averaging </a:t>
            </a:r>
            <a:r>
              <a:rPr lang="en-US" dirty="0" smtClean="0">
                <a:solidFill>
                  <a:srgbClr val="FFFFFF"/>
                </a:solidFill>
              </a:rPr>
              <a:t> (add and square vs. square and add)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52400"/>
            <a:ext cx="542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power spectrum:  z=8.4 (150MHz) 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5080" y="946934"/>
            <a:ext cx="420172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2years, 64antennas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Wedge: 10</a:t>
            </a:r>
            <a:r>
              <a:rPr lang="en-US" baseline="30000" dirty="0" smtClean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 cont. avoidance (mK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&lt; 0.15: intrinsic continuum ‘structure’ contamination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&gt;</a:t>
            </a:r>
            <a:r>
              <a:rPr lang="en-US" dirty="0" smtClean="0">
                <a:solidFill>
                  <a:srgbClr val="FFFFFF"/>
                </a:solidFill>
              </a:rPr>
              <a:t> 0.2: bins consistent w. </a:t>
            </a:r>
            <a:r>
              <a:rPr lang="en-US" dirty="0">
                <a:solidFill>
                  <a:srgbClr val="FFFFFF"/>
                </a:solidFill>
              </a:rPr>
              <a:t>thermal noise </a:t>
            </a:r>
            <a:r>
              <a:rPr lang="en-US" dirty="0" smtClean="0">
                <a:solidFill>
                  <a:srgbClr val="FFFFFF"/>
                </a:solidFill>
              </a:rPr>
              <a:t>(&lt;2σ)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Most sensitive limit to date [&lt;k&gt; in 0.2 – 0.5]: 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FFFF00"/>
                </a:solidFill>
              </a:rPr>
              <a:t>Δ</a:t>
            </a:r>
            <a:r>
              <a:rPr lang="en-US" baseline="30000" dirty="0" smtClean="0">
                <a:solidFill>
                  <a:srgbClr val="FFFF00"/>
                </a:solidFill>
              </a:rPr>
              <a:t>2 </a:t>
            </a:r>
            <a:r>
              <a:rPr lang="en-US" dirty="0" smtClean="0">
                <a:solidFill>
                  <a:srgbClr val="FFFF00"/>
                </a:solidFill>
              </a:rPr>
              <a:t>(k)</a:t>
            </a:r>
            <a:r>
              <a:rPr lang="en-US" baseline="-25000" dirty="0" smtClean="0">
                <a:solidFill>
                  <a:srgbClr val="FFFF00"/>
                </a:solidFill>
              </a:rPr>
              <a:t>21</a:t>
            </a:r>
            <a:r>
              <a:rPr lang="en-US" dirty="0" smtClean="0">
                <a:solidFill>
                  <a:srgbClr val="FFFF00"/>
                </a:solidFill>
              </a:rPr>
              <a:t> &lt; 360 mK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761936"/>
            <a:ext cx="4686299" cy="5562664"/>
            <a:chOff x="0" y="571436"/>
            <a:chExt cx="4686299" cy="5562664"/>
          </a:xfrm>
        </p:grpSpPr>
        <p:pic>
          <p:nvPicPr>
            <p:cNvPr id="18" name="Picture 17" descr="Screen Shot 2015-08-29 at 8.01.59 A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436"/>
              <a:ext cx="4485079" cy="5562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00400" y="1756946"/>
              <a:ext cx="1485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29AEB4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29AEB4"/>
                  </a:solidFill>
                </a:rPr>
                <a:t>sys</a:t>
              </a:r>
              <a:r>
                <a:rPr lang="en-US" sz="1600" dirty="0" smtClean="0">
                  <a:solidFill>
                    <a:srgbClr val="29AEB4"/>
                  </a:solidFill>
                </a:rPr>
                <a:t>= 500K</a:t>
              </a:r>
              <a:endParaRPr lang="en-US" sz="1600" dirty="0">
                <a:solidFill>
                  <a:srgbClr val="29AEB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200" y="43434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EC00FF"/>
                  </a:solidFill>
                </a:rPr>
                <a:t>Standard model ~  20mK</a:t>
              </a:r>
              <a:r>
                <a:rPr lang="en-US" sz="1600" baseline="30000" dirty="0" smtClean="0">
                  <a:solidFill>
                    <a:srgbClr val="EC00FF"/>
                  </a:solidFill>
                </a:rPr>
                <a:t>2</a:t>
              </a:r>
              <a:endParaRPr lang="en-US" sz="1600" baseline="30000" dirty="0">
                <a:solidFill>
                  <a:srgbClr val="EC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790222" y="927228"/>
              <a:ext cx="0" cy="34982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1752600" y="1085910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43687" y="927228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142" y="2425572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824924"/>
              <a:ext cx="1905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c</a:t>
              </a:r>
              <a:r>
                <a:rPr lang="en-US" sz="1600" dirty="0" smtClean="0">
                  <a:solidFill>
                    <a:srgbClr val="FF0000"/>
                  </a:solidFill>
                </a:rPr>
                <a:t>ontinuum ‘wedge’ ~ 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9</a:t>
              </a:r>
              <a:r>
                <a:rPr lang="en-US" sz="1600" dirty="0" smtClean="0">
                  <a:solidFill>
                    <a:srgbClr val="FF0000"/>
                  </a:solidFill>
                </a:rPr>
                <a:t> mK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2</a:t>
              </a:r>
              <a:endParaRPr lang="en-US" sz="16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638800"/>
              <a:ext cx="1524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0" y="6324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Ali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61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038600"/>
            <a:ext cx="3542435" cy="2094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723543"/>
            <a:ext cx="44577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stars: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couples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to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&lt;</a:t>
            </a:r>
            <a:r>
              <a:rPr lang="en-US" dirty="0" smtClean="0">
                <a:solidFill>
                  <a:schemeClr val="bg1"/>
                </a:solidFill>
              </a:rPr>
              <a:t>&lt;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cmb</a:t>
            </a:r>
            <a:r>
              <a:rPr lang="en-US" dirty="0" smtClean="0">
                <a:solidFill>
                  <a:schemeClr val="bg1"/>
                </a:solidFill>
              </a:rPr>
              <a:t> =&gt; strong 21cm abs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IGM pre-heated by </a:t>
            </a:r>
            <a:r>
              <a:rPr lang="en-US" dirty="0" err="1" smtClean="0">
                <a:solidFill>
                  <a:schemeClr val="bg1"/>
                </a:solidFill>
              </a:rPr>
              <a:t>Xrays</a:t>
            </a:r>
            <a:r>
              <a:rPr lang="en-US" dirty="0" smtClean="0">
                <a:solidFill>
                  <a:schemeClr val="bg1"/>
                </a:solidFill>
              </a:rPr>
              <a:t>: T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 &gt; T</a:t>
            </a:r>
            <a:r>
              <a:rPr lang="en-US" baseline="-25000" dirty="0" smtClean="0">
                <a:solidFill>
                  <a:schemeClr val="bg1"/>
                </a:solidFill>
              </a:rPr>
              <a:t>CMB </a:t>
            </a:r>
            <a:r>
              <a:rPr lang="en-US" dirty="0" smtClean="0">
                <a:solidFill>
                  <a:schemeClr val="bg1"/>
                </a:solidFill>
              </a:rPr>
              <a:t>=&gt; weaker emission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Standard model assumes </a:t>
            </a:r>
            <a:r>
              <a:rPr lang="en-US" dirty="0" err="1" smtClean="0">
                <a:solidFill>
                  <a:schemeClr val="bg1"/>
                </a:solidFill>
              </a:rPr>
              <a:t>Xray</a:t>
            </a:r>
            <a:r>
              <a:rPr lang="en-US" dirty="0" smtClean="0">
                <a:solidFill>
                  <a:schemeClr val="bg1"/>
                </a:solidFill>
              </a:rPr>
              <a:t>/SFR for nearby galaxies 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If no heating: 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~ 1.5K &lt;&lt; T</a:t>
            </a:r>
            <a:r>
              <a:rPr lang="en-US" baseline="-25000" dirty="0" smtClean="0">
                <a:solidFill>
                  <a:schemeClr val="bg1"/>
                </a:solidFill>
              </a:rPr>
              <a:t>CMB</a:t>
            </a:r>
            <a:r>
              <a:rPr lang="en-US" dirty="0" smtClean="0">
                <a:solidFill>
                  <a:schemeClr val="bg1"/>
                </a:solidFill>
              </a:rPr>
              <a:t> ~ 25K =&gt; absorption </a:t>
            </a:r>
            <a:r>
              <a:rPr lang="en-US" b="1" dirty="0" smtClean="0">
                <a:solidFill>
                  <a:schemeClr val="bg1"/>
                </a:solidFill>
              </a:rPr>
              <a:t>~ 225 x stronger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410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See: </a:t>
            </a:r>
            <a:r>
              <a:rPr lang="en-US" dirty="0" err="1" smtClean="0">
                <a:solidFill>
                  <a:srgbClr val="FFFFFF"/>
                </a:solidFill>
              </a:rPr>
              <a:t>Fiaklov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. Nature, 2015;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Pacuci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. AA, 2014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0" y="685800"/>
            <a:ext cx="4469822" cy="4419600"/>
            <a:chOff x="228600" y="685800"/>
            <a:chExt cx="4469822" cy="4419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0" y="685800"/>
              <a:ext cx="4469822" cy="4419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971800" y="4126468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s</a:t>
              </a:r>
              <a:r>
                <a:rPr lang="en-US" sz="1800" baseline="-25000" dirty="0" smtClean="0"/>
                <a:t> </a:t>
              </a:r>
              <a:r>
                <a:rPr lang="en-US" sz="1800" dirty="0" smtClean="0"/>
                <a:t>~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k</a:t>
              </a:r>
              <a:r>
                <a:rPr lang="en-US" sz="1800" dirty="0" smtClean="0"/>
                <a:t> &lt;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cmb</a:t>
              </a:r>
              <a:endParaRPr lang="en-US" sz="1800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1268584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s</a:t>
              </a:r>
              <a:r>
                <a:rPr lang="en-US" sz="1800" baseline="-25000" dirty="0" smtClean="0"/>
                <a:t> </a:t>
              </a:r>
              <a:r>
                <a:rPr lang="en-US" sz="1800" dirty="0" smtClean="0"/>
                <a:t>~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k</a:t>
              </a:r>
              <a:r>
                <a:rPr lang="en-US" sz="1800" dirty="0" smtClean="0"/>
                <a:t> &gt;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cmb</a:t>
              </a:r>
              <a:endParaRPr lang="en-US" sz="1800" baseline="-25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76600" y="3048000"/>
              <a:ext cx="1295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First Stars: </a:t>
              </a:r>
              <a:r>
                <a:rPr lang="en-US" sz="1600" dirty="0" err="1"/>
                <a:t>Lya</a:t>
              </a:r>
              <a:r>
                <a:rPr lang="en-US" sz="1600" dirty="0"/>
                <a:t> coupling</a:t>
              </a:r>
              <a:endParaRPr lang="en-US" sz="1600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95400" y="3340388"/>
              <a:ext cx="1371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First Galaxies  </a:t>
              </a:r>
              <a:r>
                <a:rPr lang="en-US" sz="1600" dirty="0" err="1" smtClean="0"/>
                <a:t>Xray</a:t>
              </a:r>
              <a:r>
                <a:rPr lang="en-US" sz="1600" dirty="0" smtClean="0"/>
                <a:t> warming</a:t>
              </a:r>
              <a:endParaRPr lang="en-US" sz="1600" baseline="-25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62600" y="6060756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Xray</a:t>
            </a:r>
            <a:r>
              <a:rPr lang="en-US" sz="1600" dirty="0" smtClean="0">
                <a:solidFill>
                  <a:srgbClr val="FFFFFF"/>
                </a:solidFill>
              </a:rPr>
              <a:t> Binaries: mass transfer onto neutron star/BH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76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Limits on </a:t>
            </a:r>
            <a:r>
              <a:rPr lang="en-US" sz="2400" dirty="0" err="1" smtClean="0">
                <a:solidFill>
                  <a:schemeClr val="bg1"/>
                </a:solidFill>
              </a:rPr>
              <a:t>Xray</a:t>
            </a:r>
            <a:r>
              <a:rPr lang="en-US" sz="2400" dirty="0" smtClean="0">
                <a:solidFill>
                  <a:schemeClr val="bg1"/>
                </a:solidFill>
              </a:rPr>
              <a:t> pre-heating </a:t>
            </a:r>
            <a:r>
              <a:rPr lang="en-US" sz="2400" dirty="0" smtClean="0">
                <a:solidFill>
                  <a:schemeClr val="bg1"/>
                </a:solidFill>
              </a:rPr>
              <a:t>by star formation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1676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s</a:t>
            </a:r>
            <a:r>
              <a:rPr lang="en-US" sz="1800" baseline="-25000" dirty="0" smtClean="0"/>
              <a:t> </a:t>
            </a:r>
            <a:r>
              <a:rPr lang="en-US" sz="1800" dirty="0"/>
              <a:t>=</a:t>
            </a:r>
            <a:r>
              <a:rPr lang="en-US" sz="1800" dirty="0" smtClean="0"/>
              <a:t>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1474918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3657600"/>
            <a:ext cx="443839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200400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SDSS, HST, VLT, VLA…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    </a:t>
            </a:r>
            <a:r>
              <a:rPr lang="en-US" dirty="0" smtClean="0">
                <a:solidFill>
                  <a:srgbClr val="FFFFFF"/>
                </a:solidFill>
              </a:rPr>
              <a:t>(~ 1 – 13 </a:t>
            </a:r>
            <a:r>
              <a:rPr lang="en-US" dirty="0" err="1" smtClean="0">
                <a:solidFill>
                  <a:srgbClr val="FFFFFF"/>
                </a:solidFill>
              </a:rPr>
              <a:t>Gyr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04800"/>
            <a:ext cx="44640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40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85736"/>
            <a:ext cx="4495800" cy="5562664"/>
            <a:chOff x="0" y="685736"/>
            <a:chExt cx="4495800" cy="5562664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685736"/>
              <a:ext cx="4495800" cy="5562664"/>
              <a:chOff x="0" y="571436"/>
              <a:chExt cx="4495800" cy="5562664"/>
            </a:xfrm>
          </p:grpSpPr>
          <p:pic>
            <p:nvPicPr>
              <p:cNvPr id="18" name="Picture 17" descr="Screen Shot 2015-08-29 at 8.01.59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71436"/>
                <a:ext cx="4485079" cy="556266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124200" y="4343400"/>
                <a:ext cx="13716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EC00FF"/>
                    </a:solidFill>
                  </a:rPr>
                  <a:t>Standard model</a:t>
                </a:r>
                <a:endParaRPr lang="en-US" sz="1600" dirty="0">
                  <a:solidFill>
                    <a:srgbClr val="EC00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752600" y="108591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543687" y="927228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184142" y="2425572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0" y="5638800"/>
                <a:ext cx="152400" cy="228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685800" y="2051118"/>
              <a:ext cx="3505200" cy="158682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1600" y="16764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660066"/>
                  </a:solidFill>
                </a:rPr>
                <a:t>No </a:t>
              </a:r>
              <a:r>
                <a:rPr lang="en-US" sz="1800" dirty="0" err="1" smtClean="0">
                  <a:solidFill>
                    <a:srgbClr val="660066"/>
                  </a:solidFill>
                </a:rPr>
                <a:t>Xray</a:t>
              </a:r>
              <a:r>
                <a:rPr lang="en-US" sz="1800" dirty="0" smtClean="0">
                  <a:solidFill>
                    <a:srgbClr val="660066"/>
                  </a:solidFill>
                </a:rPr>
                <a:t> pre-heating</a:t>
              </a:r>
              <a:endParaRPr lang="en-US" sz="1800" dirty="0">
                <a:solidFill>
                  <a:srgbClr val="660066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32429" y="762000"/>
            <a:ext cx="4572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PAPER limits: </a:t>
            </a:r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baseline="-25000" dirty="0" err="1">
                <a:solidFill>
                  <a:srgbClr val="FFFFFF"/>
                </a:solidFill>
              </a:rPr>
              <a:t>s</a:t>
            </a:r>
            <a:r>
              <a:rPr lang="en-US" dirty="0">
                <a:solidFill>
                  <a:srgbClr val="FFFFFF"/>
                </a:solidFill>
              </a:rPr>
              <a:t> &gt; 10K &gt;&gt; </a:t>
            </a:r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baseline="-25000" dirty="0" err="1">
                <a:solidFill>
                  <a:srgbClr val="FFFFFF"/>
                </a:solidFill>
              </a:rPr>
              <a:t>min</a:t>
            </a:r>
            <a:r>
              <a:rPr lang="en-US" dirty="0">
                <a:solidFill>
                  <a:srgbClr val="FFFFFF"/>
                </a:solidFill>
              </a:rPr>
              <a:t>~ 1.5K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Argues for pre-heating IGM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w. nearby </a:t>
            </a:r>
            <a:r>
              <a:rPr lang="en-US" dirty="0" err="1" smtClean="0">
                <a:solidFill>
                  <a:srgbClr val="FFFFFF"/>
                </a:solidFill>
              </a:rPr>
              <a:t>Xray</a:t>
            </a:r>
            <a:r>
              <a:rPr lang="en-US" dirty="0" smtClean="0">
                <a:solidFill>
                  <a:srgbClr val="FFFFFF"/>
                </a:solidFill>
              </a:rPr>
              <a:t>/SFR relation</a:t>
            </a:r>
          </a:p>
        </p:txBody>
      </p:sp>
      <p:pic>
        <p:nvPicPr>
          <p:cNvPr id="6" name="Picture 5" descr="Screen Shot 2015-08-31 at 5.52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26431"/>
            <a:ext cx="4495800" cy="362196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5029200" y="5753100"/>
            <a:ext cx="3200400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791200" y="5410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FF00"/>
                </a:solidFill>
              </a:rPr>
              <a:t>min</a:t>
            </a:r>
            <a:r>
              <a:rPr lang="en-US" sz="1600" baseline="-250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~ 1.5K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2863" y="6229290"/>
            <a:ext cx="232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Pober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717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Limits on Early </a:t>
            </a:r>
            <a:r>
              <a:rPr lang="en-US" sz="2400" dirty="0" err="1" smtClean="0">
                <a:solidFill>
                  <a:schemeClr val="bg1"/>
                </a:solidFill>
              </a:rPr>
              <a:t>Xray</a:t>
            </a:r>
            <a:r>
              <a:rPr lang="en-US" sz="2400" dirty="0" smtClean="0">
                <a:solidFill>
                  <a:schemeClr val="bg1"/>
                </a:solidFill>
              </a:rPr>
              <a:t> heating by star formation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800" y="95684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z</a:t>
            </a:r>
            <a:r>
              <a:rPr lang="en-US" sz="1800" dirty="0" smtClean="0"/>
              <a:t> = 8.4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409569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</a:t>
            </a:r>
            <a:r>
              <a:rPr lang="en-US" dirty="0"/>
              <a:t> &gt; 10K </a:t>
            </a:r>
          </a:p>
        </p:txBody>
      </p:sp>
    </p:spTree>
    <p:extLst>
      <p:ext uri="{BB962C8B-B14F-4D97-AF65-F5344CB8AC3E}">
        <p14:creationId xmlns:p14="http://schemas.microsoft.com/office/powerpoint/2010/main" val="1405643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9-03 at 2.4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77900"/>
            <a:ext cx="8089900" cy="488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381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Progress in HI 21cm cosmology (Aug 2015)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F5E10"/>
                </a:solidFill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WA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26024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78E"/>
                </a:solidFill>
              </a:rPr>
              <a:t>PA</a:t>
            </a:r>
            <a:r>
              <a:rPr lang="en-US" b="1" dirty="0" smtClean="0"/>
              <a:t>P</a:t>
            </a:r>
            <a:r>
              <a:rPr lang="en-US" b="1" dirty="0" smtClean="0">
                <a:solidFill>
                  <a:srgbClr val="0000FF"/>
                </a:solidFill>
              </a:rPr>
              <a:t>ER: </a:t>
            </a:r>
            <a:r>
              <a:rPr lang="en-US" b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 &gt; 10K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1334914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GMRT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486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Beardsley ea. 2015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1058" y="2031744"/>
            <a:ext cx="6629400" cy="231741"/>
          </a:xfrm>
          <a:prstGeom prst="rect">
            <a:avLst/>
          </a:prstGeom>
          <a:solidFill>
            <a:srgbClr val="660066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660066"/>
                </a:solidFill>
              </a:rPr>
              <a:t>No </a:t>
            </a:r>
            <a:r>
              <a:rPr lang="en-US" sz="1800" dirty="0" err="1" smtClean="0">
                <a:solidFill>
                  <a:srgbClr val="660066"/>
                </a:solidFill>
              </a:rPr>
              <a:t>Xray</a:t>
            </a:r>
            <a:r>
              <a:rPr lang="en-US" sz="1800" dirty="0" smtClean="0">
                <a:solidFill>
                  <a:srgbClr val="660066"/>
                </a:solidFill>
              </a:rPr>
              <a:t> pre-heating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9906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</a:t>
            </a:r>
            <a:r>
              <a:rPr lang="en-US" sz="1600" dirty="0" smtClean="0"/>
              <a:t> ~ 0.2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660155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524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Final Steps 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761936"/>
            <a:ext cx="4686299" cy="5562664"/>
            <a:chOff x="0" y="571436"/>
            <a:chExt cx="4686299" cy="5562664"/>
          </a:xfrm>
        </p:grpSpPr>
        <p:pic>
          <p:nvPicPr>
            <p:cNvPr id="18" name="Picture 17" descr="Screen Shot 2015-08-29 at 8.01.59 A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436"/>
              <a:ext cx="4485079" cy="5562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00400" y="1756946"/>
              <a:ext cx="1485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29AEB4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29AEB4"/>
                  </a:solidFill>
                </a:rPr>
                <a:t>sys</a:t>
              </a:r>
              <a:r>
                <a:rPr lang="en-US" sz="1600" dirty="0" smtClean="0">
                  <a:solidFill>
                    <a:srgbClr val="29AEB4"/>
                  </a:solidFill>
                </a:rPr>
                <a:t>= 500K</a:t>
              </a:r>
              <a:endParaRPr lang="en-US" sz="1600" dirty="0">
                <a:solidFill>
                  <a:srgbClr val="29AEB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200" y="43434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EC00FF"/>
                  </a:solidFill>
                </a:rPr>
                <a:t>Standard model ~  20mK</a:t>
              </a:r>
              <a:r>
                <a:rPr lang="en-US" sz="1600" baseline="30000" dirty="0" smtClean="0">
                  <a:solidFill>
                    <a:srgbClr val="EC00FF"/>
                  </a:solidFill>
                </a:rPr>
                <a:t>2</a:t>
              </a:r>
              <a:endParaRPr lang="en-US" sz="1600" baseline="30000" dirty="0">
                <a:solidFill>
                  <a:srgbClr val="EC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990600" y="1003428"/>
              <a:ext cx="304800" cy="17767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1752600" y="1085910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43687" y="927228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142" y="2425572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6800" y="1104900"/>
              <a:ext cx="1905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</a:t>
              </a:r>
              <a:r>
                <a:rPr lang="en-US" sz="1600" dirty="0" smtClean="0"/>
                <a:t>ontinuum ‘wedge’ ~ 10</a:t>
              </a:r>
              <a:r>
                <a:rPr lang="en-US" sz="1600" baseline="30000" dirty="0" smtClean="0"/>
                <a:t>9</a:t>
              </a:r>
              <a:r>
                <a:rPr lang="en-US" sz="1600" dirty="0" smtClean="0"/>
                <a:t> mK</a:t>
              </a:r>
              <a:r>
                <a:rPr lang="en-US" sz="1600" baseline="30000" dirty="0" smtClean="0"/>
                <a:t>2</a:t>
              </a:r>
              <a:endParaRPr lang="en-US" sz="1600" baseline="300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638800"/>
              <a:ext cx="1524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82731" y="4508993"/>
            <a:ext cx="1219200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>
            <a:solidFill>
              <a:srgbClr val="229EE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29EEA"/>
                </a:solidFill>
              </a:rPr>
              <a:t>PAPER 128</a:t>
            </a:r>
            <a:endParaRPr lang="en-US" sz="1600" b="1" dirty="0">
              <a:solidFill>
                <a:srgbClr val="229EE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6858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2 years observing (2013-2015)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10x improvement (in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Explore systematics!  </a:t>
            </a:r>
          </a:p>
        </p:txBody>
      </p:sp>
    </p:spTree>
    <p:extLst>
      <p:ext uri="{BB962C8B-B14F-4D97-AF65-F5344CB8AC3E}">
        <p14:creationId xmlns:p14="http://schemas.microsoft.com/office/powerpoint/2010/main" val="2030236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710"/>
            <a:ext cx="8382000" cy="422669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76200" y="206308"/>
            <a:ext cx="4876800" cy="101289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Hydrogen Epoch of </a:t>
            </a:r>
            <a:r>
              <a:rPr lang="en-US" sz="3200" dirty="0" err="1" smtClean="0">
                <a:solidFill>
                  <a:schemeClr val="tx1"/>
                </a:solidFill>
              </a:rPr>
              <a:t>Reionization</a:t>
            </a:r>
            <a:r>
              <a:rPr lang="en-US" sz="3200" dirty="0" smtClean="0">
                <a:solidFill>
                  <a:schemeClr val="tx1"/>
                </a:solidFill>
              </a:rPr>
              <a:t> Array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463296"/>
            <a:ext cx="83724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352 </a:t>
            </a:r>
            <a:r>
              <a:rPr lang="en-US" dirty="0">
                <a:solidFill>
                  <a:schemeClr val="bg1"/>
                </a:solidFill>
              </a:rPr>
              <a:t>x 14m </a:t>
            </a:r>
            <a:r>
              <a:rPr lang="en-US" dirty="0" smtClean="0">
                <a:solidFill>
                  <a:schemeClr val="bg1"/>
                </a:solidFill>
              </a:rPr>
              <a:t>parabolic transit antennas, 50 to </a:t>
            </a:r>
            <a:r>
              <a:rPr lang="en-US" dirty="0">
                <a:solidFill>
                  <a:schemeClr val="bg1"/>
                </a:solidFill>
              </a:rPr>
              <a:t>250MHz, in Karoo  [Arecibo collecting </a:t>
            </a:r>
            <a:r>
              <a:rPr lang="en-US" dirty="0" smtClean="0">
                <a:solidFill>
                  <a:schemeClr val="bg1"/>
                </a:solidFill>
              </a:rPr>
              <a:t>area w. 450x </a:t>
            </a:r>
            <a:r>
              <a:rPr lang="en-US" dirty="0">
                <a:solidFill>
                  <a:schemeClr val="bg1"/>
                </a:solidFill>
              </a:rPr>
              <a:t>Field of </a:t>
            </a:r>
            <a:r>
              <a:rPr lang="en-US" dirty="0" smtClean="0">
                <a:solidFill>
                  <a:schemeClr val="bg1"/>
                </a:solidFill>
              </a:rPr>
              <a:t>View]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MWA+PAPER+MITEoR</a:t>
            </a:r>
            <a:r>
              <a:rPr lang="en-US" dirty="0" smtClean="0">
                <a:solidFill>
                  <a:schemeClr val="bg1"/>
                </a:solidFill>
              </a:rPr>
              <a:t>: Berkeley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, NRAO, Penn, Washington, ASU, </a:t>
            </a:r>
            <a:r>
              <a:rPr lang="en-US" dirty="0" smtClean="0">
                <a:solidFill>
                  <a:schemeClr val="bg1"/>
                </a:solidFill>
              </a:rPr>
              <a:t>Cavendish, SKA</a:t>
            </a:r>
            <a:r>
              <a:rPr lang="en-US" dirty="0">
                <a:solidFill>
                  <a:schemeClr val="bg1"/>
                </a:solidFill>
              </a:rPr>
              <a:t>-ZA, U. KwaZulu-</a:t>
            </a:r>
            <a:r>
              <a:rPr lang="en-US" dirty="0" smtClean="0">
                <a:solidFill>
                  <a:schemeClr val="bg1"/>
                </a:solidFill>
              </a:rPr>
              <a:t>Natal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Build on experience: </a:t>
            </a:r>
            <a:r>
              <a:rPr lang="en-US" dirty="0">
                <a:solidFill>
                  <a:schemeClr val="bg1"/>
                </a:solidFill>
              </a:rPr>
              <a:t>Optimal design for delay spectrum analysis + large scale structure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</p:txBody>
      </p:sp>
      <p:pic>
        <p:nvPicPr>
          <p:cNvPr id="7" name="Picture 6" descr="dinosa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6200"/>
            <a:ext cx="3505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8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6558"/>
            <a:ext cx="3886200" cy="3163841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0"/>
            <a:ext cx="8229600" cy="101289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FFFFFF"/>
                </a:solidFill>
              </a:rPr>
              <a:t>HERA-331: Beyond detection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3-10-24 at 4.28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" y="3200400"/>
            <a:ext cx="4893715" cy="3443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777" y="838200"/>
            <a:ext cx="5057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Order magnitude improvement in PS sensitivity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Detailed </a:t>
            </a:r>
            <a:r>
              <a:rPr lang="en-US" dirty="0">
                <a:solidFill>
                  <a:srgbClr val="FFFFFF"/>
                </a:solidFill>
              </a:rPr>
              <a:t>characterization of PS </a:t>
            </a:r>
            <a:r>
              <a:rPr lang="en-US" dirty="0" smtClean="0">
                <a:solidFill>
                  <a:srgbClr val="FFFFFF"/>
                </a:solidFill>
              </a:rPr>
              <a:t>evolution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Direct imaging scales ~ 30-100 </a:t>
            </a:r>
            <a:r>
              <a:rPr lang="en-US" dirty="0" err="1">
                <a:solidFill>
                  <a:schemeClr val="bg1"/>
                </a:solidFill>
              </a:rPr>
              <a:t>cMpc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00" y="3573200"/>
            <a:ext cx="3733800" cy="3208600"/>
            <a:chOff x="228600" y="1162450"/>
            <a:chExt cx="3733800" cy="3417750"/>
          </a:xfrm>
        </p:grpSpPr>
        <p:pic>
          <p:nvPicPr>
            <p:cNvPr id="3" name="Picture 2" descr="Screen Shot 2015-09-03 at 11.33.39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162450"/>
              <a:ext cx="3733800" cy="341775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1600200" y="1162450"/>
              <a:ext cx="1219200" cy="20915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00799" y="1871246"/>
            <a:ext cx="1447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</a:t>
            </a:r>
            <a:r>
              <a:rPr lang="en-US" sz="1600" dirty="0" smtClean="0"/>
              <a:t> ~ 0.2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8001000" y="5638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99000"/>
                </a:solidFill>
              </a:rPr>
              <a:t>z</a:t>
            </a:r>
            <a:r>
              <a:rPr lang="en-US" sz="1800" dirty="0" smtClean="0">
                <a:solidFill>
                  <a:srgbClr val="F99000"/>
                </a:solidFill>
              </a:rPr>
              <a:t>=8.5</a:t>
            </a:r>
            <a:endParaRPr lang="en-US" sz="1800" dirty="0">
              <a:solidFill>
                <a:srgbClr val="F99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4507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z</a:t>
            </a:r>
            <a:r>
              <a:rPr lang="en-US" sz="1800" dirty="0" smtClean="0">
                <a:solidFill>
                  <a:srgbClr val="000090"/>
                </a:solidFill>
              </a:rPr>
              <a:t>=9.5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5029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z=10.5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31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0"/>
            <a:ext cx="4038600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04800"/>
            <a:ext cx="510539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HERA: precision 21cm cosmology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Detailed measurement of evolution neutral fraction: z=6 to 20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Few % </a:t>
            </a:r>
            <a:r>
              <a:rPr lang="en-US" dirty="0" err="1" smtClean="0">
                <a:solidFill>
                  <a:schemeClr val="bg1"/>
                </a:solidFill>
              </a:rPr>
              <a:t>contraints</a:t>
            </a:r>
            <a:r>
              <a:rPr lang="en-US" dirty="0" smtClean="0">
                <a:solidFill>
                  <a:schemeClr val="bg1"/>
                </a:solidFill>
              </a:rPr>
              <a:t> on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model parameters 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UV escape fraction  (</a:t>
            </a:r>
            <a:r>
              <a:rPr lang="en-US" sz="1800" dirty="0" err="1" smtClean="0">
                <a:solidFill>
                  <a:schemeClr val="bg1"/>
                </a:solidFill>
              </a:rPr>
              <a:t>f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esc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Mass distribution star forming galaxies (</a:t>
            </a:r>
            <a:r>
              <a:rPr lang="en-US" sz="18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Clumping of IGM (</a:t>
            </a:r>
            <a:r>
              <a:rPr lang="en-US" sz="1800" dirty="0" err="1" smtClean="0">
                <a:solidFill>
                  <a:schemeClr val="bg1"/>
                </a:solidFill>
              </a:rPr>
              <a:t>R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mfp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2" y="3733800"/>
            <a:ext cx="8819849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4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83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05270" cy="3124200"/>
          </a:xfrm>
          <a:prstGeom prst="rect">
            <a:avLst/>
          </a:prstGeom>
        </p:spPr>
      </p:pic>
      <p:pic>
        <p:nvPicPr>
          <p:cNvPr id="4" name="Picture 3" descr="DSC_86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70" y="-1"/>
            <a:ext cx="4703851" cy="3124201"/>
          </a:xfrm>
          <a:prstGeom prst="rect">
            <a:avLst/>
          </a:prstGeom>
        </p:spPr>
      </p:pic>
      <p:pic>
        <p:nvPicPr>
          <p:cNvPr id="5" name="Picture 4" descr="Screen Shot 2015-09-02 at 6.29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5" y="3352799"/>
            <a:ext cx="4430745" cy="3008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3505200"/>
            <a:ext cx="324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Green Bank: 3 antenna test array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-1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Karoo: 37 antennas by Spring 2016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3552617"/>
            <a:ext cx="46370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MSIP1 (2014): Development </a:t>
            </a:r>
            <a:r>
              <a:rPr lang="en-US" dirty="0">
                <a:solidFill>
                  <a:schemeClr val="bg1"/>
                </a:solidFill>
              </a:rPr>
              <a:t>+ 37 element array </a:t>
            </a:r>
            <a:r>
              <a:rPr lang="en-US" dirty="0" smtClean="0">
                <a:solidFill>
                  <a:schemeClr val="bg1"/>
                </a:solidFill>
              </a:rPr>
              <a:t>($2.2M)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Repurposed PAPER </a:t>
            </a:r>
            <a:r>
              <a:rPr lang="en-US" sz="1800" dirty="0" err="1" smtClean="0">
                <a:solidFill>
                  <a:schemeClr val="bg1"/>
                </a:solidFill>
              </a:rPr>
              <a:t>correlator</a:t>
            </a:r>
            <a:r>
              <a:rPr lang="en-US" sz="1800" dirty="0" smtClean="0">
                <a:solidFill>
                  <a:schemeClr val="bg1"/>
                </a:solidFill>
              </a:rPr>
              <a:t>, Rx, IF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MSIP2 (2016): 352 element array ($16M)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79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1419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smtClean="0">
                <a:solidFill>
                  <a:srgbClr val="FFFFFF"/>
                </a:solidFill>
              </a:rPr>
              <a:t>last </a:t>
            </a:r>
            <a:r>
              <a:rPr lang="en-US" sz="3200" dirty="0">
                <a:solidFill>
                  <a:srgbClr val="FFFFFF"/>
                </a:solidFill>
              </a:rPr>
              <a:t>frontier in studies of large scale structure formation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478" y="1319510"/>
            <a:ext cx="89133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1</a:t>
            </a:r>
            <a:r>
              <a:rPr lang="en-US" sz="2400" baseline="30000" dirty="0" smtClean="0">
                <a:solidFill>
                  <a:srgbClr val="FFFFFF"/>
                </a:solidFill>
              </a:rPr>
              <a:t>st</a:t>
            </a:r>
            <a:r>
              <a:rPr lang="en-US" sz="2400" dirty="0" smtClean="0">
                <a:solidFill>
                  <a:srgbClr val="FFFFFF"/>
                </a:solidFill>
              </a:rPr>
              <a:t> insights (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: GP and related) suggest ‘cosmic phase transition’ F</a:t>
            </a:r>
            <a:r>
              <a:rPr lang="en-US" sz="240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dirty="0" smtClean="0">
                <a:solidFill>
                  <a:srgbClr val="FFFFFF"/>
                </a:solidFill>
              </a:rPr>
              <a:t> ~ 10</a:t>
            </a:r>
            <a:r>
              <a:rPr lang="en-US" sz="2400" baseline="30000" dirty="0" smtClean="0">
                <a:solidFill>
                  <a:srgbClr val="FFFFFF"/>
                </a:solidFill>
              </a:rPr>
              <a:t>-5  </a:t>
            </a:r>
            <a:r>
              <a:rPr lang="en-US" sz="2400" dirty="0" smtClean="0">
                <a:solidFill>
                  <a:srgbClr val="FFFFFF"/>
                </a:solidFill>
              </a:rPr>
              <a:t>to 0.5 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at  z </a:t>
            </a:r>
            <a:r>
              <a:rPr lang="en-US" sz="2400" dirty="0">
                <a:solidFill>
                  <a:srgbClr val="FFFFFF"/>
                </a:solidFill>
              </a:rPr>
              <a:t>~</a:t>
            </a:r>
            <a:r>
              <a:rPr lang="en-US" sz="2400" dirty="0" smtClean="0">
                <a:solidFill>
                  <a:srgbClr val="FFFFFF"/>
                </a:solidFill>
              </a:rPr>
              <a:t> 7 – 8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HI 21cm cosmology: direct imaging of evolution of the early Universe. 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 smtClean="0">
                <a:solidFill>
                  <a:srgbClr val="FFFFFF"/>
                </a:solidFill>
              </a:rPr>
              <a:t> PAPER/MWA/LOFAR (2013-2015):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</a:rPr>
              <a:t>First PS limits from PAPER 64: confirm </a:t>
            </a:r>
            <a:r>
              <a:rPr lang="en-US" sz="1800" dirty="0" err="1" smtClean="0">
                <a:solidFill>
                  <a:srgbClr val="FFFFFF"/>
                </a:solidFill>
              </a:rPr>
              <a:t>Xray</a:t>
            </a:r>
            <a:r>
              <a:rPr lang="en-US" sz="1800" dirty="0" smtClean="0">
                <a:solidFill>
                  <a:srgbClr val="FFFFFF"/>
                </a:solidFill>
              </a:rPr>
              <a:t> pre-heating,  </a:t>
            </a:r>
            <a:r>
              <a:rPr lang="en-US" sz="1800" dirty="0" err="1" smtClean="0">
                <a:solidFill>
                  <a:srgbClr val="FFFFFF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FFFFFF"/>
                </a:solidFill>
              </a:rPr>
              <a:t>s</a:t>
            </a:r>
            <a:r>
              <a:rPr lang="en-US" sz="1800" dirty="0" smtClean="0">
                <a:solidFill>
                  <a:srgbClr val="FFFFFF"/>
                </a:solidFill>
              </a:rPr>
              <a:t> &gt; 10K z=8.4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</a:rPr>
              <a:t>PAPER 128:  push to detection?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HERA (2015-19): </a:t>
            </a:r>
            <a:r>
              <a:rPr lang="en-US" sz="1800" dirty="0" smtClean="0">
                <a:solidFill>
                  <a:srgbClr val="FFFFFF"/>
                </a:solidFill>
              </a:rPr>
              <a:t>352 </a:t>
            </a:r>
            <a:r>
              <a:rPr lang="en-US" sz="1800" dirty="0" smtClean="0">
                <a:solidFill>
                  <a:srgbClr val="FFFFFF"/>
                </a:solidFill>
              </a:rPr>
              <a:t>x 14m parabolic antenna array for detailed PS characterization, evolution, and first imaging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SKA-low (2021+): full IGM tomography at </a:t>
            </a:r>
            <a:r>
              <a:rPr lang="en-US" sz="1800" dirty="0" err="1" smtClean="0">
                <a:solidFill>
                  <a:srgbClr val="FFFFFF"/>
                </a:solidFill>
              </a:rPr>
              <a:t>arcmin</a:t>
            </a:r>
            <a:r>
              <a:rPr lang="en-US" sz="1800" dirty="0" smtClean="0">
                <a:solidFill>
                  <a:srgbClr val="FFFFFF"/>
                </a:solidFill>
              </a:rPr>
              <a:t> scales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18 at 4.2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581400"/>
          </a:xfrm>
          <a:prstGeom prst="rect">
            <a:avLst/>
          </a:prstGeom>
        </p:spPr>
      </p:pic>
      <p:pic>
        <p:nvPicPr>
          <p:cNvPr id="7" name="Picture 6" descr="Screen Shot 2015-11-18 at 4.27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1"/>
            <a:ext cx="9144000" cy="335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0" y="335280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Herculanum"/>
                <a:cs typeface="Herculanum"/>
              </a:rPr>
              <a:t>HERA</a:t>
            </a:r>
            <a:endParaRPr lang="en-US" sz="4400" dirty="0">
              <a:solidFill>
                <a:schemeClr val="bg1"/>
              </a:solidFill>
              <a:latin typeface="Herculanum"/>
              <a:cs typeface="Herculanum"/>
            </a:endParaRPr>
          </a:p>
        </p:txBody>
      </p:sp>
    </p:spTree>
    <p:extLst>
      <p:ext uri="{BB962C8B-B14F-4D97-AF65-F5344CB8AC3E}">
        <p14:creationId xmlns:p14="http://schemas.microsoft.com/office/powerpoint/2010/main" val="2247659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e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rubeg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134" y="3839056"/>
            <a:ext cx="3101878" cy="2326409"/>
          </a:xfrm>
          <a:prstGeom prst="rect">
            <a:avLst/>
          </a:prstGeom>
        </p:spPr>
      </p:pic>
      <p:pic>
        <p:nvPicPr>
          <p:cNvPr id="9" name="Picture 8" descr="patch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9960" y="4495317"/>
            <a:ext cx="2613123" cy="1959842"/>
          </a:xfrm>
          <a:prstGeom prst="rect">
            <a:avLst/>
          </a:prstGeom>
        </p:spPr>
      </p:pic>
      <p:pic>
        <p:nvPicPr>
          <p:cNvPr id="11" name="Picture 10" descr="coaxcab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2000250"/>
            <a:ext cx="2804520" cy="2103390"/>
          </a:xfrm>
          <a:prstGeom prst="rect">
            <a:avLst/>
          </a:prstGeom>
        </p:spPr>
      </p:pic>
      <p:pic>
        <p:nvPicPr>
          <p:cNvPr id="10" name="Picture 9" descr="pat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756" y="4505087"/>
            <a:ext cx="2601957" cy="1951468"/>
          </a:xfrm>
          <a:prstGeom prst="rect">
            <a:avLst/>
          </a:prstGeom>
        </p:spPr>
      </p:pic>
      <p:pic>
        <p:nvPicPr>
          <p:cNvPr id="6" name="Picture 5" descr="snak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12700"/>
            <a:ext cx="27791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2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46386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Last </a:t>
            </a:r>
            <a:r>
              <a:rPr lang="en-US" dirty="0">
                <a:solidFill>
                  <a:schemeClr val="bg1"/>
                </a:solidFill>
              </a:rPr>
              <a:t>phase of </a:t>
            </a:r>
            <a:r>
              <a:rPr lang="en-US" dirty="0" smtClean="0">
                <a:solidFill>
                  <a:schemeClr val="bg1"/>
                </a:solidFill>
              </a:rPr>
              <a:t>cosmic evolution </a:t>
            </a:r>
            <a:r>
              <a:rPr lang="en-US" dirty="0">
                <a:solidFill>
                  <a:schemeClr val="bg1"/>
                </a:solidFill>
              </a:rPr>
              <a:t>to be </a:t>
            </a:r>
            <a:r>
              <a:rPr lang="en-US" dirty="0" smtClean="0">
                <a:solidFill>
                  <a:schemeClr val="bg1"/>
                </a:solidFill>
              </a:rPr>
              <a:t>verified and explored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Focus on key diagnostic: Evolution of the neutral intergalactic medium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2165"/>
            <a:ext cx="2386351" cy="210383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343400" y="18889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Universum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incognitus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225745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&lt; 1Gyr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80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76200" y="312003"/>
            <a:ext cx="5791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PAPER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(Xilinx) FPGA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+ GPU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 from Berkeley wireless lab (CASPER): double array each year for 4 </a:t>
            </a:r>
            <a:r>
              <a:rPr lang="en-US" sz="2400" dirty="0" err="1" smtClean="0">
                <a:solidFill>
                  <a:schemeClr val="bg1"/>
                </a:solidFill>
              </a:rPr>
              <a:t>yrs</a:t>
            </a:r>
            <a:r>
              <a:rPr lang="en-US" sz="2400" dirty="0" smtClean="0">
                <a:solidFill>
                  <a:schemeClr val="bg1"/>
                </a:solidFill>
              </a:rPr>
              <a:t> &gt; Moore</a:t>
            </a:r>
            <a:endParaRPr lang="en-US" sz="16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304800" y="1640682"/>
            <a:ext cx="5486400" cy="43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ROACH2 F engine: sample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digitize, transform 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Cross-connections: ‘</a:t>
            </a:r>
            <a:r>
              <a:rPr lang="en-US" dirty="0" smtClean="0">
                <a:solidFill>
                  <a:srgbClr val="FFFF00"/>
                </a:solidFill>
              </a:rPr>
              <a:t>packetized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correlator</a:t>
            </a:r>
            <a:r>
              <a:rPr lang="en-US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Store raw visibilities: RAIDS 120 TB after      data compression (time, </a:t>
            </a:r>
            <a:r>
              <a:rPr lang="en-US" dirty="0" err="1" smtClean="0">
                <a:solidFill>
                  <a:srgbClr val="FFFF00"/>
                </a:solidFill>
              </a:rPr>
              <a:t>freq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ave</a:t>
            </a:r>
            <a:r>
              <a:rPr lang="en-US" dirty="0" smtClean="0">
                <a:solidFill>
                  <a:srgbClr val="FFFF00"/>
                </a:solidFill>
              </a:rPr>
              <a:t>…)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AIPY (Berkeley), CASA, AIPS (NRAO)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48400" y="38091"/>
            <a:ext cx="2895600" cy="289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9107" y="2247983"/>
            <a:ext cx="5791200" cy="14096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Digital processing for large N arrays is solved problem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Data storage and analysis is not</a:t>
            </a:r>
            <a:endParaRPr lang="en-US" sz="2400" dirty="0"/>
          </a:p>
        </p:txBody>
      </p:sp>
      <p:pic>
        <p:nvPicPr>
          <p:cNvPr id="3" name="Picture 2" descr="IMG_34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733800"/>
            <a:ext cx="2000250" cy="2895600"/>
          </a:xfrm>
          <a:prstGeom prst="rect">
            <a:avLst/>
          </a:prstGeom>
        </p:spPr>
      </p:pic>
      <p:pic>
        <p:nvPicPr>
          <p:cNvPr id="4" name="Picture 3" descr="IMG_347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3733800"/>
            <a:ext cx="19431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20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20 at 12.1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0932"/>
            <a:ext cx="5410200" cy="2788381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3657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Large scale polarization of the CMB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Temperature fluctuations = density </a:t>
            </a:r>
            <a:r>
              <a:rPr lang="en-US" dirty="0" err="1">
                <a:solidFill>
                  <a:schemeClr val="bg1"/>
                </a:solidFill>
              </a:rPr>
              <a:t>inhomogeneities</a:t>
            </a:r>
            <a:r>
              <a:rPr lang="en-US" dirty="0">
                <a:solidFill>
                  <a:schemeClr val="bg1"/>
                </a:solidFill>
              </a:rPr>
              <a:t> at the surface of last </a:t>
            </a:r>
            <a:r>
              <a:rPr lang="en-US" dirty="0" smtClean="0">
                <a:solidFill>
                  <a:schemeClr val="bg1"/>
                </a:solidFill>
              </a:rPr>
              <a:t>scattering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Polarized = Thomson scattering local </a:t>
            </a:r>
            <a:r>
              <a:rPr lang="en-US" dirty="0" err="1" smtClean="0">
                <a:solidFill>
                  <a:schemeClr val="bg1"/>
                </a:solidFill>
              </a:rPr>
              <a:t>quadrapol</a:t>
            </a:r>
            <a:r>
              <a:rPr lang="en-US" dirty="0" smtClean="0">
                <a:solidFill>
                  <a:schemeClr val="bg1"/>
                </a:solidFill>
              </a:rPr>
              <a:t> CMB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0-03-22 at 12.11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505200"/>
            <a:ext cx="3124201" cy="2690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2514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WMAP </a:t>
            </a:r>
            <a:r>
              <a:rPr lang="en-US" dirty="0" err="1" smtClean="0"/>
              <a:t>Hinshaw</a:t>
            </a:r>
            <a:r>
              <a:rPr lang="en-US" dirty="0" smtClean="0"/>
              <a:t> et al. 2008</a:t>
            </a:r>
            <a:endParaRPr lang="en-US" dirty="0"/>
          </a:p>
        </p:txBody>
      </p:sp>
      <p:pic>
        <p:nvPicPr>
          <p:cNvPr id="3" name="Picture 2" descr="figure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61070"/>
            <a:ext cx="5372100" cy="26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17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838200"/>
            <a:ext cx="44148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Angular power spectrum (~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fluctuations vs. scale)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polarization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Integral </a:t>
            </a:r>
            <a:r>
              <a:rPr lang="en-US" dirty="0">
                <a:solidFill>
                  <a:schemeClr val="bg1"/>
                </a:solidFill>
              </a:rPr>
              <a:t>measure of </a:t>
            </a:r>
            <a:r>
              <a:rPr lang="en-US" dirty="0">
                <a:solidFill>
                  <a:srgbClr val="FFFFFF"/>
                </a:solidFill>
              </a:rPr>
              <a:t></a:t>
            </a:r>
            <a:r>
              <a:rPr lang="en-US" baseline="-25000" dirty="0">
                <a:solidFill>
                  <a:srgbClr val="FFFFFF"/>
                </a:solidFill>
              </a:rPr>
              <a:t>e </a:t>
            </a:r>
            <a:r>
              <a:rPr lang="en-US" dirty="0">
                <a:solidFill>
                  <a:srgbClr val="FFFFFF"/>
                </a:solidFill>
              </a:rPr>
              <a:t>back to </a:t>
            </a:r>
            <a:r>
              <a:rPr lang="en-US" dirty="0" smtClean="0">
                <a:solidFill>
                  <a:srgbClr val="FFFFFF"/>
                </a:solidFill>
              </a:rPr>
              <a:t>recombination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Earlier =&gt; </a:t>
            </a:r>
            <a:r>
              <a:rPr lang="en-US" dirty="0">
                <a:solidFill>
                  <a:schemeClr val="bg1"/>
                </a:solidFill>
              </a:rPr>
              <a:t>higher </a:t>
            </a:r>
            <a:r>
              <a:rPr lang="en-US" dirty="0" err="1">
                <a:solidFill>
                  <a:schemeClr val="bg1"/>
                </a:solidFill>
              </a:rPr>
              <a:t>τ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endParaRPr lang="en-US" baseline="-25000" dirty="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τ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~ </a:t>
            </a:r>
            <a:r>
              <a:rPr lang="en-US" dirty="0" err="1" smtClean="0">
                <a:solidFill>
                  <a:schemeClr val="bg1"/>
                </a:solidFill>
              </a:rPr>
              <a:t>σ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dirty="0" err="1" smtClean="0">
                <a:solidFill>
                  <a:schemeClr val="bg1"/>
                </a:solidFill>
              </a:rPr>
              <a:t>ρL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~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1+z)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/(1+z) ~ (1+z)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chemeClr val="bg1"/>
              </a:solidFill>
            </a:endParaRP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Large scale ~ horizon at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dirty="0" smtClean="0">
                <a:solidFill>
                  <a:schemeClr val="bg1"/>
                </a:solidFill>
              </a:rPr>
              <a:t>      </a:t>
            </a:r>
            <a:r>
              <a:rPr lang="en-US" i="1" dirty="0" smtClean="0">
                <a:solidFill>
                  <a:schemeClr val="bg1"/>
                </a:solidFill>
              </a:rPr>
              <a:t>l </a:t>
            </a:r>
            <a:r>
              <a:rPr lang="en-US" dirty="0" smtClean="0">
                <a:solidFill>
                  <a:schemeClr val="bg1"/>
                </a:solidFill>
              </a:rPr>
              <a:t>&lt; 10 or angles &gt; 10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Weak: </a:t>
            </a:r>
            <a:r>
              <a:rPr lang="en-US" dirty="0" err="1" smtClean="0">
                <a:solidFill>
                  <a:schemeClr val="bg1"/>
                </a:solidFill>
              </a:rPr>
              <a:t>uK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1% total </a:t>
            </a:r>
            <a:r>
              <a:rPr lang="en-US" dirty="0" err="1" smtClean="0">
                <a:solidFill>
                  <a:schemeClr val="bg1"/>
                </a:solidFill>
              </a:rPr>
              <a:t>inten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3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968276"/>
            <a:ext cx="419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Rules</a:t>
            </a:r>
            <a:r>
              <a:rPr lang="en-US" sz="2400" dirty="0">
                <a:solidFill>
                  <a:schemeClr val="bg1"/>
                </a:solidFill>
              </a:rPr>
              <a:t>-out high ionization fraction at </a:t>
            </a:r>
            <a:r>
              <a:rPr lang="en-US" sz="2400" dirty="0" smtClean="0">
                <a:solidFill>
                  <a:schemeClr val="bg1"/>
                </a:solidFill>
              </a:rPr>
              <a:t>z &gt; </a:t>
            </a:r>
            <a:r>
              <a:rPr lang="en-US" sz="24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Allows for</a:t>
            </a:r>
            <a:r>
              <a:rPr lang="en-US" sz="2400" dirty="0" smtClean="0">
                <a:solidFill>
                  <a:schemeClr val="bg1"/>
                </a:solidFill>
              </a:rPr>
              <a:t> small  (≤ 0.2</a:t>
            </a:r>
            <a:r>
              <a:rPr lang="en-US" sz="2400" dirty="0">
                <a:solidFill>
                  <a:schemeClr val="bg1"/>
                </a:solidFill>
              </a:rPr>
              <a:t>) ionization to high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Most</a:t>
            </a:r>
            <a:r>
              <a:rPr lang="en-US" sz="2400" dirty="0" smtClean="0">
                <a:solidFill>
                  <a:schemeClr val="bg1"/>
                </a:solidFill>
              </a:rPr>
              <a:t> ‘action’ </a:t>
            </a:r>
            <a:r>
              <a:rPr lang="en-US" sz="2400" dirty="0">
                <a:solidFill>
                  <a:schemeClr val="bg1"/>
                </a:solidFill>
              </a:rPr>
              <a:t>at z ~</a:t>
            </a:r>
            <a:r>
              <a:rPr lang="en-US" sz="2400" dirty="0" smtClean="0">
                <a:solidFill>
                  <a:schemeClr val="bg1"/>
                </a:solidFill>
              </a:rPr>
              <a:t> 8 – 13</a:t>
            </a: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563433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Dunkley ea 2009,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 180, 306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7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1001" y="271820"/>
            <a:ext cx="3124199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Synthesized beam (PSF) is chromatic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mooth spectral  fitting over MHz bands does not remove 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sym typeface="Symbol" charset="2"/>
              </a:rPr>
              <a:t>far-out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+mj-lt"/>
                <a:sym typeface="Symbol" charset="2"/>
              </a:rPr>
              <a:t>sidelobes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of bright sources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Bright source subtraction requires better than 0.2% antenna calibration to reach thermal noise each day  (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Datta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ea. 2010</a:t>
            </a:r>
            <a:r>
              <a:rPr lang="en-US" dirty="0" smtClean="0">
                <a:solidFill>
                  <a:schemeClr val="accent3"/>
                </a:solidFill>
                <a:latin typeface="+mj-lt"/>
              </a:rPr>
              <a:t>)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cygmo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"/>
          </a:blip>
          <a:stretch>
            <a:fillRect/>
          </a:stretch>
        </p:blipFill>
        <p:spPr>
          <a:xfrm>
            <a:off x="4038600" y="457200"/>
            <a:ext cx="4648200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4996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120 to 180 MHz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977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1-14 at 4.0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048000"/>
            <a:ext cx="4514850" cy="2743200"/>
          </a:xfrm>
          <a:prstGeom prst="rect">
            <a:avLst/>
          </a:prstGeom>
        </p:spPr>
      </p:pic>
      <p:pic>
        <p:nvPicPr>
          <p:cNvPr id="2" name="Picture 1" descr="Screen Shot 2013-11-15 at 5.44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91400"/>
            <a:ext cx="5250180" cy="248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3124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B=30m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181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EEA"/>
                </a:solidFill>
              </a:rPr>
              <a:t>B=90m</a:t>
            </a:r>
            <a:endParaRPr lang="en-US" dirty="0">
              <a:solidFill>
                <a:srgbClr val="229E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4600" y="57647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130MHz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5715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180MHz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9519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267200" y="2015400"/>
            <a:ext cx="411480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4800" y="323433"/>
            <a:ext cx="327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III. Continuum avoidance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Characteristic </a:t>
            </a:r>
            <a:r>
              <a:rPr lang="en-US" dirty="0" err="1" smtClean="0">
                <a:solidFill>
                  <a:srgbClr val="FFFFFF"/>
                </a:solidFill>
              </a:rPr>
              <a:t>sidelobe</a:t>
            </a:r>
            <a:r>
              <a:rPr lang="en-US" dirty="0" smtClean="0">
                <a:solidFill>
                  <a:srgbClr val="FFFFFF"/>
                </a:solidFill>
              </a:rPr>
              <a:t>  scale in frequency  (=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), is set by baseline length (=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406676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Datta</a:t>
            </a:r>
            <a:r>
              <a:rPr lang="en-US" sz="1800" dirty="0">
                <a:solidFill>
                  <a:schemeClr val="bg1"/>
                </a:solidFill>
              </a:rPr>
              <a:t> et al. 2010,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724, 526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756, 165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753, 81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Parsons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arXiv:1304.4991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Pober</a:t>
            </a:r>
            <a:r>
              <a:rPr lang="en-US" sz="1800" dirty="0" smtClean="0">
                <a:solidFill>
                  <a:schemeClr val="bg1"/>
                </a:solidFill>
              </a:rPr>
              <a:t>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768, L36</a:t>
            </a:r>
          </a:p>
        </p:txBody>
      </p:sp>
    </p:spTree>
    <p:extLst>
      <p:ext uri="{BB962C8B-B14F-4D97-AF65-F5344CB8AC3E}">
        <p14:creationId xmlns:p14="http://schemas.microsoft.com/office/powerpoint/2010/main" val="1077702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6258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III. </a:t>
            </a:r>
            <a:r>
              <a:rPr lang="en-US" sz="2400" dirty="0" err="1" smtClean="0">
                <a:solidFill>
                  <a:srgbClr val="FFFFFF"/>
                </a:solidFill>
              </a:rPr>
              <a:t>EoR</a:t>
            </a:r>
            <a:r>
              <a:rPr lang="en-US" sz="2400" dirty="0" smtClean="0">
                <a:solidFill>
                  <a:srgbClr val="FFFFFF"/>
                </a:solidFill>
              </a:rPr>
              <a:t> window and the Continuum Wedge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600" y="685800"/>
            <a:ext cx="8001000" cy="4006096"/>
            <a:chOff x="76200" y="457200"/>
            <a:chExt cx="8915400" cy="4104443"/>
          </a:xfrm>
        </p:grpSpPr>
        <p:pic>
          <p:nvPicPr>
            <p:cNvPr id="6" name="Picture 5" descr="Screen Shot 2013-05-26 at 5.28.5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57200"/>
              <a:ext cx="8915400" cy="40463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18315" y="2643178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Wedge = ‘horizon limit’ for continuum sources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6248400" y="2435620"/>
              <a:ext cx="30480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5595258" y="4114986"/>
              <a:ext cx="3167743" cy="44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Baseline or Angle</a:t>
              </a:r>
              <a:r>
                <a:rPr lang="en-US" baseline="30000" dirty="0" smtClean="0"/>
                <a:t>-1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2230735"/>
              <a:ext cx="251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‘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EoR</a:t>
              </a:r>
              <a:r>
                <a:rPr lang="en-US" sz="2400" dirty="0" smtClean="0">
                  <a:solidFill>
                    <a:srgbClr val="FFFFFF"/>
                  </a:solidFill>
                </a:rPr>
                <a:t> Window’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9600" y="4771072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 (angle) vs.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 =&gt; continuum sources are naturally limited to max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 in delay </a:t>
            </a:r>
            <a:r>
              <a:rPr lang="en-US" dirty="0">
                <a:solidFill>
                  <a:srgbClr val="FFFFFF"/>
                </a:solidFill>
              </a:rPr>
              <a:t>spectrum set by baseline </a:t>
            </a:r>
            <a:r>
              <a:rPr lang="en-US" dirty="0" smtClean="0">
                <a:solidFill>
                  <a:srgbClr val="FFFFFF"/>
                </a:solidFill>
              </a:rPr>
              <a:t>length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Max</a:t>
            </a:r>
            <a:r>
              <a:rPr lang="en-US" dirty="0">
                <a:solidFill>
                  <a:srgbClr val="FFFFFF"/>
                </a:solidFill>
              </a:rPr>
              <a:t>. geometric </a:t>
            </a:r>
            <a:r>
              <a:rPr lang="en-US" dirty="0" smtClean="0">
                <a:solidFill>
                  <a:srgbClr val="FFFFFF"/>
                </a:solidFill>
              </a:rPr>
              <a:t>baseline delay  </a:t>
            </a:r>
            <a:r>
              <a:rPr lang="en-US" dirty="0">
                <a:solidFill>
                  <a:srgbClr val="FFFFFF"/>
                </a:solidFill>
              </a:rPr>
              <a:t>= ‘</a:t>
            </a:r>
            <a:r>
              <a:rPr lang="en-US" dirty="0" smtClean="0">
                <a:solidFill>
                  <a:srgbClr val="FFFFFF"/>
                </a:solidFill>
              </a:rPr>
              <a:t>horizon limit’ for continuum sources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Line sources extend beyond wedge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14356" y="113344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or Freq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431198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36194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Evolution of the IGM neutral fraction</a:t>
            </a:r>
            <a:r>
              <a:rPr lang="en-US" sz="2800" dirty="0" smtClean="0">
                <a:solidFill>
                  <a:srgbClr val="FFFFFF"/>
                </a:solidFill>
              </a:rPr>
              <a:t>: </a:t>
            </a:r>
            <a:r>
              <a:rPr lang="en-US" sz="2400" dirty="0" smtClean="0">
                <a:solidFill>
                  <a:srgbClr val="FFFFFF"/>
                </a:solidFill>
              </a:rPr>
              <a:t>Robertson, Ellis ea. 2013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Screen Shot 2015-08-27 at 2.2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02" y="1320800"/>
            <a:ext cx="4226498" cy="3886200"/>
          </a:xfrm>
          <a:prstGeom prst="rect">
            <a:avLst/>
          </a:prstGeom>
        </p:spPr>
      </p:pic>
      <p:pic>
        <p:nvPicPr>
          <p:cNvPr id="3" name="Picture 2" descr="Screen Shot 2015-08-27 at 2.25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95400"/>
            <a:ext cx="4254500" cy="39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39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515938"/>
            <a:ext cx="4175125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06413"/>
            <a:ext cx="41910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/>
              <a:t>z</a:t>
            </a:r>
            <a:r>
              <a:rPr lang="en-US" sz="1800" dirty="0"/>
              <a:t>=8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19mJy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286000" y="3835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130MHz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552450" y="0"/>
            <a:ext cx="8439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21cm absorption toward first radio galaxies</a:t>
            </a:r>
            <a:endParaRPr lang="en-US" sz="2400" dirty="0"/>
          </a:p>
        </p:txBody>
      </p:sp>
      <p:sp>
        <p:nvSpPr>
          <p:cNvPr id="91145" name="Text Box 10"/>
          <p:cNvSpPr txBox="1">
            <a:spLocks noChangeArrowheads="1"/>
          </p:cNvSpPr>
          <p:nvPr/>
        </p:nvSpPr>
        <p:spPr bwMode="auto">
          <a:xfrm>
            <a:off x="4162425" y="4876800"/>
            <a:ext cx="49815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Only </a:t>
            </a:r>
            <a:r>
              <a:rPr lang="en-US" sz="2400" dirty="0">
                <a:solidFill>
                  <a:schemeClr val="bg1"/>
                </a:solidFill>
              </a:rPr>
              <a:t>probe of small scale structure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Requires radio sources: expect 0.05 to 0.5 deg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  <a:r>
              <a:rPr lang="en-US" sz="2400" dirty="0">
                <a:solidFill>
                  <a:schemeClr val="bg1"/>
                </a:solidFill>
              </a:rPr>
              <a:t>  at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r>
              <a:rPr lang="en-US" sz="2400" dirty="0">
                <a:solidFill>
                  <a:schemeClr val="bg1"/>
                </a:solidFill>
              </a:rPr>
              <a:t>&gt; 6 with S</a:t>
            </a:r>
            <a:r>
              <a:rPr lang="en-US" sz="1600" dirty="0">
                <a:solidFill>
                  <a:schemeClr val="bg1"/>
                </a:solidFill>
              </a:rPr>
              <a:t>151</a:t>
            </a:r>
            <a:r>
              <a:rPr lang="en-US" sz="2400" dirty="0">
                <a:solidFill>
                  <a:schemeClr val="bg1"/>
                </a:solidFill>
              </a:rPr>
              <a:t> &gt; 6 </a:t>
            </a:r>
            <a:r>
              <a:rPr lang="en-US" sz="2400" dirty="0" err="1" smtClean="0">
                <a:solidFill>
                  <a:schemeClr val="bg1"/>
                </a:solidFill>
              </a:rPr>
              <a:t>mJy</a:t>
            </a:r>
            <a:endParaRPr lang="en-US" sz="2400" dirty="0"/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6934200" y="3900488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159MHz</a:t>
            </a:r>
            <a:endParaRPr lang="en-US" sz="1800"/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-12700" y="4648200"/>
            <a:ext cx="4175125" cy="288925"/>
          </a:xfrm>
          <a:prstGeom prst="rect">
            <a:avLst/>
          </a:prstGeom>
          <a:solidFill>
            <a:srgbClr val="1E1BB5"/>
          </a:solidFill>
          <a:ln w="9525">
            <a:solidFill>
              <a:srgbClr val="1E1AB5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8" name="Text Box 8"/>
          <p:cNvSpPr txBox="1">
            <a:spLocks noChangeArrowheads="1"/>
          </p:cNvSpPr>
          <p:nvPr/>
        </p:nvSpPr>
        <p:spPr bwMode="auto">
          <a:xfrm>
            <a:off x="457200" y="4851737"/>
            <a:ext cx="360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radio </a:t>
            </a:r>
            <a:r>
              <a:rPr lang="en-US" sz="2400" dirty="0" smtClean="0">
                <a:solidFill>
                  <a:schemeClr val="bg1"/>
                </a:solidFill>
              </a:rPr>
              <a:t>GP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  <a:sym typeface="Symbol" charset="2"/>
              </a:rPr>
              <a:t></a:t>
            </a:r>
            <a:r>
              <a:rPr lang="en-US" sz="2400" dirty="0">
                <a:solidFill>
                  <a:schemeClr val="bg1"/>
                </a:solidFill>
              </a:rPr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21 Forest (10%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10668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SKA+Gnedin</a:t>
            </a:r>
            <a:r>
              <a:rPr lang="en-US" sz="1600" dirty="0" smtClean="0"/>
              <a:t> </a:t>
            </a:r>
            <a:r>
              <a:rPr lang="en-US" sz="1600" dirty="0" err="1" smtClean="0"/>
              <a:t>simul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3435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3 at 8.54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00"/>
            <a:ext cx="4271365" cy="2971800"/>
          </a:xfrm>
          <a:prstGeom prst="rect">
            <a:avLst/>
          </a:prstGeom>
        </p:spPr>
      </p:pic>
      <p:pic>
        <p:nvPicPr>
          <p:cNvPr id="6" name="Picture 5" descr="Screen Shot 2014-06-03 at 8.54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95" y="2743200"/>
            <a:ext cx="4590005" cy="2971800"/>
          </a:xfrm>
          <a:prstGeom prst="rect">
            <a:avLst/>
          </a:prstGeom>
        </p:spPr>
      </p:pic>
      <p:pic>
        <p:nvPicPr>
          <p:cNvPr id="7" name="Picture 6" descr="Screen Shot 2014-06-03 at 8.51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543800" cy="2014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152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Limits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redshift (Jacobs)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31666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0.2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32428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0.3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3911769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mK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57912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Noise limited Power spectra, but only 32 ant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long way to go to  expected signal ~ 20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15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frit_REI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0700" y="1143000"/>
            <a:ext cx="5626100" cy="4419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10668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F(HI) from z=20 to 5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univ</a:t>
            </a:r>
            <a:r>
              <a:rPr lang="en-US" dirty="0" smtClean="0">
                <a:solidFill>
                  <a:schemeClr val="bg1"/>
                </a:solidFill>
              </a:rPr>
              <a:t> = .2 to 1 </a:t>
            </a:r>
            <a:r>
              <a:rPr lang="en-US" dirty="0" err="1" smtClean="0">
                <a:solidFill>
                  <a:schemeClr val="bg1"/>
                </a:solidFill>
              </a:rPr>
              <a:t>Gyr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387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 of the evolution of the IGM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900" y="1511856"/>
            <a:ext cx="2908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Percolation (bubble overlap, fast): ‘cosmic phase transition’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5955268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dirty="0" err="1">
                <a:solidFill>
                  <a:schemeClr val="bg1"/>
                </a:solidFill>
              </a:rPr>
              <a:t>Gnedin</a:t>
            </a:r>
            <a:r>
              <a:rPr lang="en-US" sz="1800" dirty="0">
                <a:solidFill>
                  <a:schemeClr val="bg1"/>
                </a:solidFill>
              </a:rPr>
              <a:t> &amp; Fan 2006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97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762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Finding galaxies within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4894183"/>
            <a:ext cx="6781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Lyman-Break: broad band selection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emitters: narrow band selection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Challenge: spectroscopic redshift confirmation 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1600" y="3187700"/>
            <a:ext cx="8890000" cy="1689100"/>
            <a:chOff x="101600" y="2819400"/>
            <a:chExt cx="8890000" cy="1689100"/>
          </a:xfrm>
        </p:grpSpPr>
        <p:grpSp>
          <p:nvGrpSpPr>
            <p:cNvPr id="4" name="Group 3"/>
            <p:cNvGrpSpPr/>
            <p:nvPr/>
          </p:nvGrpSpPr>
          <p:grpSpPr>
            <a:xfrm>
              <a:off x="101600" y="2819400"/>
              <a:ext cx="8890000" cy="1536700"/>
              <a:chOff x="76200" y="4330700"/>
              <a:chExt cx="8890000" cy="1536700"/>
            </a:xfrm>
          </p:grpSpPr>
          <p:pic>
            <p:nvPicPr>
              <p:cNvPr id="5" name="Picture 4" descr="Screen Shot 2014-06-03 at 4.55.35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4724400"/>
                <a:ext cx="8890000" cy="1143000"/>
              </a:xfrm>
              <a:prstGeom prst="rect">
                <a:avLst/>
              </a:prstGeom>
            </p:spPr>
          </p:pic>
          <p:pic>
            <p:nvPicPr>
              <p:cNvPr id="6" name="Picture 5" descr="Screen Shot 2014-06-03 at 4.57.1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4330700"/>
                <a:ext cx="8890000" cy="3937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52400" y="4169946"/>
              <a:ext cx="1079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1F5E10"/>
                  </a:solidFill>
                </a:rPr>
                <a:t>Lya</a:t>
              </a:r>
              <a:r>
                <a:rPr lang="en-US" sz="1600" dirty="0" smtClean="0">
                  <a:solidFill>
                    <a:srgbClr val="1F5E10"/>
                  </a:solidFill>
                </a:rPr>
                <a:t> z=7.3</a:t>
              </a:r>
              <a:endParaRPr lang="en-US" sz="1600" dirty="0">
                <a:solidFill>
                  <a:srgbClr val="1F5E1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23160" y="677565"/>
            <a:ext cx="5105400" cy="2497435"/>
            <a:chOff x="3823160" y="677565"/>
            <a:chExt cx="5105400" cy="2497435"/>
          </a:xfrm>
        </p:grpSpPr>
        <p:grpSp>
          <p:nvGrpSpPr>
            <p:cNvPr id="17" name="Group 16"/>
            <p:cNvGrpSpPr/>
            <p:nvPr/>
          </p:nvGrpSpPr>
          <p:grpSpPr>
            <a:xfrm>
              <a:off x="3823160" y="677565"/>
              <a:ext cx="5105400" cy="2497435"/>
              <a:chOff x="3977855" y="2451100"/>
              <a:chExt cx="4708945" cy="2057399"/>
            </a:xfrm>
          </p:grpSpPr>
          <p:pic>
            <p:nvPicPr>
              <p:cNvPr id="7" name="Picture 6" descr="Screen Shot 2015-08-27 at 4.25.38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7855" y="2451100"/>
                <a:ext cx="4708945" cy="2057399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685572" y="4114800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0.9um</a:t>
                </a:r>
                <a:endParaRPr lang="en-US" sz="1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172200" y="3807023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1.2um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162800" y="3810000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1.5um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029200" y="2832100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1F5E10"/>
                    </a:solidFill>
                  </a:rPr>
                  <a:t>NB</a:t>
                </a:r>
                <a:endParaRPr lang="en-US" sz="1400" dirty="0">
                  <a:solidFill>
                    <a:srgbClr val="1F5E10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5203201" y="1828800"/>
              <a:ext cx="511799" cy="152400"/>
            </a:xfrm>
            <a:prstGeom prst="rect">
              <a:avLst/>
            </a:prstGeom>
            <a:solidFill>
              <a:srgbClr val="DDB1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318882" y="1129412"/>
              <a:ext cx="192918" cy="1930648"/>
            </a:xfrm>
            <a:prstGeom prst="rect">
              <a:avLst/>
            </a:prstGeom>
            <a:solidFill>
              <a:srgbClr val="1F5E1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0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4495800"/>
            <a:ext cx="32766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SFHU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Low z </a:t>
            </a:r>
            <a:r>
              <a:rPr lang="en-US" sz="1800" dirty="0" err="1">
                <a:solidFill>
                  <a:schemeClr val="bg1"/>
                </a:solidFill>
              </a:rPr>
              <a:t>Xray</a:t>
            </a:r>
            <a:r>
              <a:rPr lang="en-US" sz="1800" dirty="0">
                <a:solidFill>
                  <a:schemeClr val="bg1"/>
                </a:solidFill>
              </a:rPr>
              <a:t>/SFR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UV escape fraction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Density distribution</a:t>
            </a:r>
            <a:r>
              <a:rPr lang="en-US" sz="1800" dirty="0" smtClean="0">
                <a:solidFill>
                  <a:schemeClr val="bg1"/>
                </a:solidFill>
              </a:rPr>
              <a:t>…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224135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Standard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905283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T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9144000" cy="3416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2819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</a:t>
            </a:r>
            <a:endParaRPr lang="en-US" sz="1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143000" y="3352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00400" y="31231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</a:t>
            </a:r>
            <a:endParaRPr lang="en-US" sz="1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95800" y="2971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</a:t>
            </a:r>
            <a:endParaRPr lang="en-US" sz="1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315200" y="3098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98419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91405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redshift quasar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(z=7.1)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51816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Damped </a:t>
            </a:r>
            <a:r>
              <a:rPr lang="en-US" dirty="0" err="1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profile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N(HI) ~ 10</a:t>
            </a:r>
            <a:r>
              <a:rPr lang="en-US" baseline="30000" dirty="0" smtClean="0">
                <a:solidFill>
                  <a:schemeClr val="bg1"/>
                </a:solidFill>
              </a:rPr>
              <a:t>20.6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-2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Substantially neutral IGM: </a:t>
            </a:r>
            <a:r>
              <a:rPr lang="en-US" dirty="0" smtClean="0">
                <a:solidFill>
                  <a:srgbClr val="FFFF00"/>
                </a:solidFill>
              </a:rPr>
              <a:t>F(HI) &gt; 0.1 </a:t>
            </a:r>
            <a:r>
              <a:rPr lang="en-US" dirty="0" smtClean="0">
                <a:solidFill>
                  <a:schemeClr val="bg1"/>
                </a:solidFill>
              </a:rPr>
              <a:t>at 2 </a:t>
            </a:r>
            <a:r>
              <a:rPr lang="en-US" dirty="0" err="1" smtClean="0">
                <a:solidFill>
                  <a:schemeClr val="bg1"/>
                </a:solidFill>
              </a:rPr>
              <a:t>Mpc</a:t>
            </a:r>
            <a:r>
              <a:rPr lang="en-US" dirty="0" smtClean="0">
                <a:solidFill>
                  <a:schemeClr val="bg1"/>
                </a:solidFill>
              </a:rPr>
              <a:t> distance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Or galaxy at 2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Mpc</a:t>
            </a:r>
            <a:r>
              <a:rPr lang="en-US" dirty="0" smtClean="0">
                <a:solidFill>
                  <a:schemeClr val="bg1"/>
                </a:solidFill>
              </a:rPr>
              <a:t>; probability ~ 5%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3-11-25 at 2.4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5954"/>
            <a:ext cx="6324600" cy="4677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15000" y="533400"/>
            <a:ext cx="2667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68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Simcoe ea. 2012</a:t>
            </a:r>
          </a:p>
          <a:p>
            <a:r>
              <a:rPr lang="en-US" sz="1800" dirty="0" smtClean="0"/>
              <a:t>(Bolton </a:t>
            </a:r>
            <a:r>
              <a:rPr lang="en-US" sz="1800" dirty="0" err="1" smtClean="0"/>
              <a:t>ea</a:t>
            </a:r>
            <a:r>
              <a:rPr lang="en-US" sz="1800" dirty="0" smtClean="0"/>
              <a:t>; </a:t>
            </a:r>
            <a:r>
              <a:rPr lang="en-US" sz="1800" dirty="0" err="1" smtClean="0"/>
              <a:t>Mortlock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r>
              <a:rPr lang="en-US" sz="1800" dirty="0" smtClean="0"/>
              <a:t>) 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038600" y="1981200"/>
            <a:ext cx="1524000" cy="6096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200400" y="1981200"/>
            <a:ext cx="76200" cy="6096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038600" y="259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expected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3657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Obs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8372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5-08-28 at 3.5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" y="914400"/>
            <a:ext cx="5334000" cy="5867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0" y="762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 21cm Signal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‘Richest of cosmological data sets’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142194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4" imgW="2057400" imgH="431800" progId="Equation.3">
                  <p:embed/>
                </p:oleObj>
              </mc:Choice>
              <mc:Fallback>
                <p:oleObj name="Equation" r:id="rId4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048000" y="449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stars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2819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Astrophysics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552825" y="2819400"/>
            <a:ext cx="1781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</a:t>
            </a:r>
            <a:r>
              <a:rPr lang="en-US" sz="1600" dirty="0" smtClean="0"/>
              <a:t>inear cosmology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962400" y="2209800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(1+z)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3733" y="1580444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Pritchard &amp; Loeb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1707249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</a:rPr>
              <a:t>Earliest astrophysics regime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Star formation history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UV </a:t>
            </a:r>
            <a:r>
              <a:rPr lang="en-US" dirty="0">
                <a:solidFill>
                  <a:schemeClr val="bg1"/>
                </a:solidFill>
              </a:rPr>
              <a:t>escape fraction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ensity distribution (MFP)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</a:rPr>
              <a:t>Xray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Lum</a:t>
            </a:r>
            <a:r>
              <a:rPr lang="en-US" dirty="0">
                <a:solidFill>
                  <a:schemeClr val="bg1"/>
                </a:solidFill>
              </a:rPr>
              <a:t> to SFR </a:t>
            </a:r>
            <a:r>
              <a:rPr lang="en-US" dirty="0" smtClean="0">
                <a:solidFill>
                  <a:schemeClr val="bg1"/>
                </a:solidFill>
              </a:rPr>
              <a:t>ratio…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4038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Galaxies  </a:t>
            </a:r>
            <a:r>
              <a:rPr lang="en-US" sz="1400" dirty="0" err="1" smtClean="0"/>
              <a:t>Xray</a:t>
            </a:r>
            <a:r>
              <a:rPr lang="en-US" sz="1400" dirty="0" smtClean="0"/>
              <a:t> warming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1197409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762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Evolution of the IGM neutral fraction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(</a:t>
            </a:r>
            <a:r>
              <a:rPr lang="en-US" sz="2400" dirty="0" smtClean="0">
                <a:solidFill>
                  <a:srgbClr val="FFFFFF"/>
                </a:solidFill>
              </a:rPr>
              <a:t>Robertson ea. 2015)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447800" y="6159500"/>
            <a:ext cx="1524000" cy="762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596925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Model based on star forming galaxies and 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baseline="-25000" dirty="0" err="1" smtClean="0">
                <a:solidFill>
                  <a:schemeClr val="bg1"/>
                </a:solidFill>
              </a:rPr>
              <a:t>CMB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1200" y="762000"/>
            <a:ext cx="5181600" cy="5029200"/>
            <a:chOff x="2286000" y="762000"/>
            <a:chExt cx="4876800" cy="4800600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762000"/>
              <a:ext cx="4876800" cy="474675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80790" y="5214087"/>
              <a:ext cx="757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5803" y="5224046"/>
              <a:ext cx="884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0.5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</p:grpSp>
      <p:cxnSp>
        <p:nvCxnSpPr>
          <p:cNvPr id="18" name="Straight Connector 17"/>
          <p:cNvCxnSpPr>
            <a:stCxn id="14" idx="1"/>
            <a:endCxn id="14" idx="3"/>
          </p:cNvCxnSpPr>
          <p:nvPr/>
        </p:nvCxnSpPr>
        <p:spPr bwMode="auto">
          <a:xfrm>
            <a:off x="1447800" y="6197600"/>
            <a:ext cx="152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600200" y="48006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1809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99000"/>
                </a:solidFill>
              </a:rPr>
              <a:t>τ</a:t>
            </a:r>
            <a:r>
              <a:rPr lang="en-US" baseline="-25000" dirty="0" err="1" smtClean="0">
                <a:solidFill>
                  <a:srgbClr val="F99000"/>
                </a:solidFill>
              </a:rPr>
              <a:t>wmap</a:t>
            </a:r>
            <a:endParaRPr lang="en-US" baseline="-25000" dirty="0">
              <a:solidFill>
                <a:srgbClr val="F99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91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τ</a:t>
            </a:r>
            <a:r>
              <a:rPr lang="en-US" baseline="-25000" dirty="0" err="1" smtClean="0">
                <a:solidFill>
                  <a:srgbClr val="FF0000"/>
                </a:solidFill>
              </a:rPr>
              <a:t>planck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7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3619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Lyα–based measurements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447800" y="6159500"/>
            <a:ext cx="1524000" cy="762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596925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Model based on star forming galaxies and 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baseline="-25000" dirty="0" err="1" smtClean="0">
                <a:solidFill>
                  <a:schemeClr val="bg1"/>
                </a:solidFill>
              </a:rPr>
              <a:t>CMB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1200" y="762000"/>
            <a:ext cx="5181600" cy="5029200"/>
            <a:chOff x="2286000" y="762000"/>
            <a:chExt cx="4876800" cy="4800600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762000"/>
              <a:ext cx="4876800" cy="474675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80790" y="5214087"/>
              <a:ext cx="757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5803" y="5224046"/>
              <a:ext cx="884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0.5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</p:grpSp>
      <p:cxnSp>
        <p:nvCxnSpPr>
          <p:cNvPr id="18" name="Straight Connector 17"/>
          <p:cNvCxnSpPr>
            <a:stCxn id="14" idx="1"/>
            <a:endCxn id="14" idx="3"/>
          </p:cNvCxnSpPr>
          <p:nvPr/>
        </p:nvCxnSpPr>
        <p:spPr bwMode="auto">
          <a:xfrm>
            <a:off x="1447800" y="6197600"/>
            <a:ext cx="152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600200" y="48006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1809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99000"/>
                </a:solidFill>
              </a:rPr>
              <a:t>τ</a:t>
            </a:r>
            <a:r>
              <a:rPr lang="en-US" baseline="-25000" dirty="0" err="1" smtClean="0">
                <a:solidFill>
                  <a:srgbClr val="F99000"/>
                </a:solidFill>
              </a:rPr>
              <a:t>wmap</a:t>
            </a:r>
            <a:endParaRPr lang="en-US" baseline="-25000" dirty="0">
              <a:solidFill>
                <a:srgbClr val="F99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91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τ</a:t>
            </a:r>
            <a:r>
              <a:rPr lang="en-US" baseline="-25000" dirty="0" err="1" smtClean="0">
                <a:solidFill>
                  <a:srgbClr val="FF0000"/>
                </a:solidFill>
              </a:rPr>
              <a:t>planck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438400" y="4114800"/>
            <a:ext cx="1447800" cy="129540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581400" y="2112537"/>
            <a:ext cx="757288" cy="706863"/>
          </a:xfrm>
          <a:prstGeom prst="ellipse">
            <a:avLst/>
          </a:prstGeom>
          <a:noFill/>
          <a:ln w="38100" cap="flat" cmpd="sng" algn="ctr">
            <a:solidFill>
              <a:srgbClr val="1F5E1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881911" y="2412055"/>
            <a:ext cx="144245" cy="143769"/>
          </a:xfrm>
          <a:prstGeom prst="ellipse">
            <a:avLst/>
          </a:prstGeom>
          <a:solidFill>
            <a:srgbClr val="1F5E1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51329" y="3162684"/>
            <a:ext cx="1104900" cy="609600"/>
          </a:xfrm>
          <a:prstGeom prst="ellips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40090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418826" y="3962400"/>
            <a:ext cx="2057400" cy="108591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48430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Gunn-Peterson effect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7200" y="34290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Quasar near-zones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2514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1F5E10"/>
                </a:solidFill>
              </a:rPr>
              <a:t>Lya</a:t>
            </a:r>
            <a:r>
              <a:rPr lang="en-US" sz="1600" dirty="0" smtClean="0">
                <a:solidFill>
                  <a:srgbClr val="1F5E10"/>
                </a:solidFill>
              </a:rPr>
              <a:t> galaxies</a:t>
            </a:r>
            <a:endParaRPr lang="en-US" sz="1600" dirty="0">
              <a:solidFill>
                <a:srgbClr val="1F5E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87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27 at 9.38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66800"/>
            <a:ext cx="5911655" cy="4800600"/>
          </a:xfrm>
          <a:prstGeom prst="rect">
            <a:avLst/>
          </a:prstGeom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53587" y="238780"/>
            <a:ext cx="7752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Lyα and the 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81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1524000" y="2667000"/>
            <a:ext cx="381000" cy="507999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0206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z=6.4</a:t>
            </a:r>
          </a:p>
          <a:p>
            <a:r>
              <a:rPr lang="en-US" sz="1800" dirty="0" err="1" smtClean="0">
                <a:solidFill>
                  <a:srgbClr val="FF6600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FF6600"/>
                </a:solidFill>
              </a:rPr>
              <a:t>univ</a:t>
            </a:r>
            <a:r>
              <a:rPr lang="en-US" sz="1800" dirty="0" smtClean="0">
                <a:solidFill>
                  <a:srgbClr val="FF6600"/>
                </a:solidFill>
              </a:rPr>
              <a:t> ~ 0.9Gyr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495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40018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Lya</a:t>
            </a:r>
            <a:r>
              <a:rPr lang="en-US" sz="1800" dirty="0" smtClean="0">
                <a:solidFill>
                  <a:srgbClr val="FFFFFF"/>
                </a:solidFill>
              </a:rPr>
              <a:t> resonant scattering by neutral IGM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4800" y="2133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Ionized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Late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211449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Neutral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Early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6300" y="2990333"/>
            <a:ext cx="109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Lya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9829800" y="25146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5154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12601</TotalTime>
  <Words>3545</Words>
  <Application>Microsoft Macintosh PowerPoint</Application>
  <PresentationFormat>On-screen Show (4:3)</PresentationFormat>
  <Paragraphs>565</Paragraphs>
  <Slides>63</Slides>
  <Notes>30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Epoch of Reionization Array</vt:lpstr>
      <vt:lpstr>HERA-331: Beyond detection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513</cp:revision>
  <cp:lastPrinted>2015-09-01T16:11:33Z</cp:lastPrinted>
  <dcterms:created xsi:type="dcterms:W3CDTF">2012-06-06T07:20:10Z</dcterms:created>
  <dcterms:modified xsi:type="dcterms:W3CDTF">2015-12-02T15:49:18Z</dcterms:modified>
</cp:coreProperties>
</file>