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38" r:id="rId2"/>
    <p:sldId id="270" r:id="rId3"/>
    <p:sldId id="348" r:id="rId4"/>
    <p:sldId id="324" r:id="rId5"/>
    <p:sldId id="322" r:id="rId6"/>
    <p:sldId id="299" r:id="rId7"/>
    <p:sldId id="353" r:id="rId8"/>
    <p:sldId id="315" r:id="rId9"/>
    <p:sldId id="354" r:id="rId10"/>
    <p:sldId id="305" r:id="rId11"/>
    <p:sldId id="355" r:id="rId12"/>
    <p:sldId id="363" r:id="rId13"/>
    <p:sldId id="364" r:id="rId14"/>
    <p:sldId id="365" r:id="rId15"/>
    <p:sldId id="373" r:id="rId16"/>
    <p:sldId id="367" r:id="rId17"/>
    <p:sldId id="372" r:id="rId18"/>
    <p:sldId id="350" r:id="rId19"/>
    <p:sldId id="352" r:id="rId20"/>
    <p:sldId id="300" r:id="rId21"/>
    <p:sldId id="378" r:id="rId22"/>
    <p:sldId id="379" r:id="rId23"/>
    <p:sldId id="37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A3ACA"/>
    <a:srgbClr val="FFEE98"/>
    <a:srgbClr val="D8B2D8"/>
    <a:srgbClr val="5567B0"/>
    <a:srgbClr val="99C2E7"/>
    <a:srgbClr val="FC9D9B"/>
    <a:srgbClr val="FBBCAF"/>
    <a:srgbClr val="FADCC7"/>
    <a:srgbClr val="B0E0E7"/>
    <a:srgbClr val="7B7A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35" autoAdjust="0"/>
    <p:restoredTop sz="99258" autoAdjust="0"/>
  </p:normalViewPr>
  <p:slideViewPr>
    <p:cSldViewPr snapToGrid="0" snapToObjects="1">
      <p:cViewPr varScale="1">
        <p:scale>
          <a:sx n="121" d="100"/>
          <a:sy n="121" d="100"/>
        </p:scale>
        <p:origin x="1056" y="1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48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EAA07-F009-CB4D-B6C8-6946A21BD6AC}" type="datetimeFigureOut">
              <a:rPr lang="en-US" smtClean="0"/>
              <a:t>1/4/17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83976-3136-2E49-AD6D-0144FF779946}" type="slidenum">
              <a:rPr lang="en-US" smtClean="0"/>
              <a:t>‹#›</a:t>
            </a:fld>
            <a:endParaRPr lang="en-US"/>
          </a:p>
        </p:txBody>
      </p:sp>
    </p:spTree>
    <p:extLst>
      <p:ext uri="{BB962C8B-B14F-4D97-AF65-F5344CB8AC3E}">
        <p14:creationId xmlns:p14="http://schemas.microsoft.com/office/powerpoint/2010/main" val="163990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950405-1E10-944B-B13E-42E0F8165C66}" type="datetimeFigureOut">
              <a:rPr lang="en-US" smtClean="0"/>
              <a:t>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3D48A-B250-F843-9239-A2F16543767C}" type="slidenum">
              <a:rPr lang="en-US" smtClean="0"/>
              <a:t>‹#›</a:t>
            </a:fld>
            <a:endParaRPr lang="en-US"/>
          </a:p>
        </p:txBody>
      </p:sp>
    </p:spTree>
    <p:extLst>
      <p:ext uri="{BB962C8B-B14F-4D97-AF65-F5344CB8AC3E}">
        <p14:creationId xmlns:p14="http://schemas.microsoft.com/office/powerpoint/2010/main" val="347000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50405-1E10-944B-B13E-42E0F8165C66}" type="datetimeFigureOut">
              <a:rPr lang="en-US" smtClean="0"/>
              <a:t>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3D48A-B250-F843-9239-A2F16543767C}" type="slidenum">
              <a:rPr lang="en-US" smtClean="0"/>
              <a:t>‹#›</a:t>
            </a:fld>
            <a:endParaRPr lang="en-US"/>
          </a:p>
        </p:txBody>
      </p:sp>
    </p:spTree>
    <p:extLst>
      <p:ext uri="{BB962C8B-B14F-4D97-AF65-F5344CB8AC3E}">
        <p14:creationId xmlns:p14="http://schemas.microsoft.com/office/powerpoint/2010/main" val="41665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50405-1E10-944B-B13E-42E0F8165C66}" type="datetimeFigureOut">
              <a:rPr lang="en-US" smtClean="0"/>
              <a:t>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3D48A-B250-F843-9239-A2F16543767C}" type="slidenum">
              <a:rPr lang="en-US" smtClean="0"/>
              <a:t>‹#›</a:t>
            </a:fld>
            <a:endParaRPr lang="en-US"/>
          </a:p>
        </p:txBody>
      </p:sp>
    </p:spTree>
    <p:extLst>
      <p:ext uri="{BB962C8B-B14F-4D97-AF65-F5344CB8AC3E}">
        <p14:creationId xmlns:p14="http://schemas.microsoft.com/office/powerpoint/2010/main" val="1391109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70D96A0-BD7D-B74D-922F-4CE10FCEFE80}" type="slidenum">
              <a:rPr lang="en-US"/>
              <a:pPr>
                <a:defRPr/>
              </a:pPr>
              <a:t>‹#›</a:t>
            </a:fld>
            <a:endParaRPr lang="en-US"/>
          </a:p>
        </p:txBody>
      </p:sp>
    </p:spTree>
    <p:extLst>
      <p:ext uri="{BB962C8B-B14F-4D97-AF65-F5344CB8AC3E}">
        <p14:creationId xmlns:p14="http://schemas.microsoft.com/office/powerpoint/2010/main" val="33293314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255AA-1BD5-446E-819C-59471BEAD13B}" type="datetimeFigureOut">
              <a:rPr lang="en-US" smtClean="0"/>
              <a:t>1/4/17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AF3DFE-369F-42A8-95CC-0615539CF6FC}" type="slidenum">
              <a:rPr lang="en-US" smtClean="0"/>
              <a:t>‹#›</a:t>
            </a:fld>
            <a:endParaRPr lang="en-US"/>
          </a:p>
        </p:txBody>
      </p:sp>
    </p:spTree>
    <p:extLst>
      <p:ext uri="{BB962C8B-B14F-4D97-AF65-F5344CB8AC3E}">
        <p14:creationId xmlns:p14="http://schemas.microsoft.com/office/powerpoint/2010/main" val="5279013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50405-1E10-944B-B13E-42E0F8165C66}" type="datetimeFigureOut">
              <a:rPr lang="en-US" smtClean="0"/>
              <a:t>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3D48A-B250-F843-9239-A2F16543767C}" type="slidenum">
              <a:rPr lang="en-US" smtClean="0"/>
              <a:t>‹#›</a:t>
            </a:fld>
            <a:endParaRPr lang="en-US"/>
          </a:p>
        </p:txBody>
      </p:sp>
    </p:spTree>
    <p:extLst>
      <p:ext uri="{BB962C8B-B14F-4D97-AF65-F5344CB8AC3E}">
        <p14:creationId xmlns:p14="http://schemas.microsoft.com/office/powerpoint/2010/main" val="3152525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950405-1E10-944B-B13E-42E0F8165C66}" type="datetimeFigureOut">
              <a:rPr lang="en-US" smtClean="0"/>
              <a:t>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3D48A-B250-F843-9239-A2F16543767C}" type="slidenum">
              <a:rPr lang="en-US" smtClean="0"/>
              <a:t>‹#›</a:t>
            </a:fld>
            <a:endParaRPr lang="en-US"/>
          </a:p>
        </p:txBody>
      </p:sp>
    </p:spTree>
    <p:extLst>
      <p:ext uri="{BB962C8B-B14F-4D97-AF65-F5344CB8AC3E}">
        <p14:creationId xmlns:p14="http://schemas.microsoft.com/office/powerpoint/2010/main" val="75367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950405-1E10-944B-B13E-42E0F8165C66}" type="datetimeFigureOut">
              <a:rPr lang="en-US" smtClean="0"/>
              <a:t>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3D48A-B250-F843-9239-A2F16543767C}" type="slidenum">
              <a:rPr lang="en-US" smtClean="0"/>
              <a:t>‹#›</a:t>
            </a:fld>
            <a:endParaRPr lang="en-US"/>
          </a:p>
        </p:txBody>
      </p:sp>
    </p:spTree>
    <p:extLst>
      <p:ext uri="{BB962C8B-B14F-4D97-AF65-F5344CB8AC3E}">
        <p14:creationId xmlns:p14="http://schemas.microsoft.com/office/powerpoint/2010/main" val="1941199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950405-1E10-944B-B13E-42E0F8165C66}" type="datetimeFigureOut">
              <a:rPr lang="en-US" smtClean="0"/>
              <a:t>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3D48A-B250-F843-9239-A2F16543767C}" type="slidenum">
              <a:rPr lang="en-US" smtClean="0"/>
              <a:t>‹#›</a:t>
            </a:fld>
            <a:endParaRPr lang="en-US"/>
          </a:p>
        </p:txBody>
      </p:sp>
    </p:spTree>
    <p:extLst>
      <p:ext uri="{BB962C8B-B14F-4D97-AF65-F5344CB8AC3E}">
        <p14:creationId xmlns:p14="http://schemas.microsoft.com/office/powerpoint/2010/main" val="387260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50405-1E10-944B-B13E-42E0F8165C66}" type="datetimeFigureOut">
              <a:rPr lang="en-US" smtClean="0"/>
              <a:t>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3D48A-B250-F843-9239-A2F16543767C}" type="slidenum">
              <a:rPr lang="en-US" smtClean="0"/>
              <a:t>‹#›</a:t>
            </a:fld>
            <a:endParaRPr lang="en-US"/>
          </a:p>
        </p:txBody>
      </p:sp>
    </p:spTree>
    <p:extLst>
      <p:ext uri="{BB962C8B-B14F-4D97-AF65-F5344CB8AC3E}">
        <p14:creationId xmlns:p14="http://schemas.microsoft.com/office/powerpoint/2010/main" val="92732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50405-1E10-944B-B13E-42E0F8165C66}" type="datetimeFigureOut">
              <a:rPr lang="en-US" smtClean="0"/>
              <a:t>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3D48A-B250-F843-9239-A2F16543767C}" type="slidenum">
              <a:rPr lang="en-US" smtClean="0"/>
              <a:t>‹#›</a:t>
            </a:fld>
            <a:endParaRPr lang="en-US"/>
          </a:p>
        </p:txBody>
      </p:sp>
    </p:spTree>
    <p:extLst>
      <p:ext uri="{BB962C8B-B14F-4D97-AF65-F5344CB8AC3E}">
        <p14:creationId xmlns:p14="http://schemas.microsoft.com/office/powerpoint/2010/main" val="105576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50405-1E10-944B-B13E-42E0F8165C66}" type="datetimeFigureOut">
              <a:rPr lang="en-US" smtClean="0"/>
              <a:t>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3D48A-B250-F843-9239-A2F16543767C}" type="slidenum">
              <a:rPr lang="en-US" smtClean="0"/>
              <a:t>‹#›</a:t>
            </a:fld>
            <a:endParaRPr lang="en-US"/>
          </a:p>
        </p:txBody>
      </p:sp>
    </p:spTree>
    <p:extLst>
      <p:ext uri="{BB962C8B-B14F-4D97-AF65-F5344CB8AC3E}">
        <p14:creationId xmlns:p14="http://schemas.microsoft.com/office/powerpoint/2010/main" val="170807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50405-1E10-944B-B13E-42E0F8165C66}" type="datetimeFigureOut">
              <a:rPr lang="en-US" smtClean="0"/>
              <a:t>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3D48A-B250-F843-9239-A2F16543767C}" type="slidenum">
              <a:rPr lang="en-US" smtClean="0"/>
              <a:t>‹#›</a:t>
            </a:fld>
            <a:endParaRPr lang="en-US"/>
          </a:p>
        </p:txBody>
      </p:sp>
    </p:spTree>
    <p:extLst>
      <p:ext uri="{BB962C8B-B14F-4D97-AF65-F5344CB8AC3E}">
        <p14:creationId xmlns:p14="http://schemas.microsoft.com/office/powerpoint/2010/main" val="1250626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50405-1E10-944B-B13E-42E0F8165C66}" type="datetimeFigureOut">
              <a:rPr lang="en-US" smtClean="0"/>
              <a:t>1/4/17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3D48A-B250-F843-9239-A2F16543767C}" type="slidenum">
              <a:rPr lang="en-US" smtClean="0"/>
              <a:t>‹#›</a:t>
            </a:fld>
            <a:endParaRPr lang="en-US"/>
          </a:p>
        </p:txBody>
      </p:sp>
    </p:spTree>
    <p:extLst>
      <p:ext uri="{BB962C8B-B14F-4D97-AF65-F5344CB8AC3E}">
        <p14:creationId xmlns:p14="http://schemas.microsoft.com/office/powerpoint/2010/main" val="6178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1.jpg"/><Relationship Id="rId5"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16.jpe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4919" y="1500906"/>
            <a:ext cx="7037797" cy="1461939"/>
          </a:xfrm>
          <a:prstGeom prst="rect">
            <a:avLst/>
          </a:prstGeom>
          <a:noFill/>
          <a:ln>
            <a:solidFill>
              <a:srgbClr val="1A3ACA"/>
            </a:solidFill>
          </a:ln>
        </p:spPr>
        <p:txBody>
          <a:bodyPr wrap="square" rtlCol="0">
            <a:spAutoFit/>
          </a:bodyPr>
          <a:lstStyle/>
          <a:p>
            <a:pPr algn="ctr">
              <a:spcBef>
                <a:spcPts val="600"/>
              </a:spcBef>
            </a:pPr>
            <a:r>
              <a:rPr lang="en-US" sz="2000" i="1" dirty="0">
                <a:solidFill>
                  <a:srgbClr val="1A3ACA"/>
                </a:solidFill>
                <a:latin typeface="Times New Roman"/>
                <a:cs typeface="Times New Roman"/>
              </a:rPr>
              <a:t>Thermal imaging on mas scales at </a:t>
            </a:r>
            <a:r>
              <a:rPr lang="en-US" sz="2000" i="1" dirty="0" err="1">
                <a:solidFill>
                  <a:srgbClr val="1A3ACA"/>
                </a:solidFill>
                <a:latin typeface="Times New Roman"/>
                <a:ea typeface="Lucida Grande"/>
                <a:cs typeface="Times New Roman"/>
              </a:rPr>
              <a:t>λ</a:t>
            </a:r>
            <a:r>
              <a:rPr lang="en-US" sz="2000" i="1" dirty="0">
                <a:solidFill>
                  <a:srgbClr val="1A3ACA"/>
                </a:solidFill>
                <a:latin typeface="Times New Roman"/>
                <a:cs typeface="Times New Roman"/>
              </a:rPr>
              <a:t> ~ 0.3cm  to 3cm</a:t>
            </a:r>
          </a:p>
          <a:p>
            <a:pPr marL="285750" indent="-285750">
              <a:spcBef>
                <a:spcPts val="600"/>
              </a:spcBef>
              <a:buFont typeface="Arial"/>
              <a:buChar char="•"/>
            </a:pPr>
            <a:r>
              <a:rPr lang="en-US" dirty="0" smtClean="0">
                <a:solidFill>
                  <a:srgbClr val="1A3ACA"/>
                </a:solidFill>
                <a:latin typeface="Times New Roman"/>
                <a:cs typeface="Times New Roman"/>
              </a:rPr>
              <a:t>Effective area ~ 10x JVLA, ALMA  (~ 300 x 18m)</a:t>
            </a:r>
          </a:p>
          <a:p>
            <a:pPr marL="285750" indent="-285750">
              <a:spcBef>
                <a:spcPts val="600"/>
              </a:spcBef>
              <a:buFont typeface="Arial"/>
              <a:buChar char="•"/>
            </a:pPr>
            <a:r>
              <a:rPr lang="en-US" dirty="0" smtClean="0">
                <a:solidFill>
                  <a:srgbClr val="1A3ACA"/>
                </a:solidFill>
                <a:latin typeface="Times New Roman"/>
                <a:cs typeface="Times New Roman"/>
              </a:rPr>
              <a:t>Resolution ~ 10x JVLA, ALMA  (</a:t>
            </a:r>
            <a:r>
              <a:rPr lang="en-US" dirty="0" err="1" smtClean="0">
                <a:solidFill>
                  <a:srgbClr val="1A3ACA"/>
                </a:solidFill>
                <a:latin typeface="Times New Roman"/>
                <a:cs typeface="Times New Roman"/>
              </a:rPr>
              <a:t>B</a:t>
            </a:r>
            <a:r>
              <a:rPr lang="en-US" baseline="-25000" dirty="0" err="1" smtClean="0">
                <a:solidFill>
                  <a:srgbClr val="1A3ACA"/>
                </a:solidFill>
                <a:latin typeface="Times New Roman"/>
                <a:cs typeface="Times New Roman"/>
              </a:rPr>
              <a:t>max</a:t>
            </a:r>
            <a:r>
              <a:rPr lang="en-US" dirty="0" smtClean="0">
                <a:solidFill>
                  <a:srgbClr val="1A3ACA"/>
                </a:solidFill>
                <a:latin typeface="Times New Roman"/>
                <a:cs typeface="Times New Roman"/>
              </a:rPr>
              <a:t> ~ 300km)</a:t>
            </a:r>
          </a:p>
          <a:p>
            <a:pPr marL="285750" indent="-285750">
              <a:spcBef>
                <a:spcPts val="600"/>
              </a:spcBef>
              <a:buFont typeface="Arial"/>
              <a:buChar char="•"/>
            </a:pPr>
            <a:r>
              <a:rPr lang="en-US" dirty="0" smtClean="0">
                <a:solidFill>
                  <a:srgbClr val="1A3ACA"/>
                </a:solidFill>
                <a:latin typeface="Times New Roman"/>
                <a:cs typeface="Times New Roman"/>
              </a:rPr>
              <a:t>Frequency range ~ 1</a:t>
            </a:r>
            <a:r>
              <a:rPr lang="en-US" dirty="0">
                <a:solidFill>
                  <a:srgbClr val="1A3ACA"/>
                </a:solidFill>
                <a:latin typeface="Times New Roman"/>
                <a:cs typeface="Times New Roman"/>
              </a:rPr>
              <a:t> </a:t>
            </a:r>
            <a:r>
              <a:rPr lang="en-US" dirty="0" smtClean="0">
                <a:solidFill>
                  <a:srgbClr val="1A3ACA"/>
                </a:solidFill>
                <a:latin typeface="Times New Roman"/>
                <a:cs typeface="Times New Roman"/>
              </a:rPr>
              <a:t>to 115 GHz</a:t>
            </a:r>
          </a:p>
        </p:txBody>
      </p:sp>
      <p:pic>
        <p:nvPicPr>
          <p:cNvPr id="2" name="Picture 1" descr="vlasampl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03082"/>
            <a:ext cx="9144000" cy="3867746"/>
          </a:xfrm>
          <a:prstGeom prst="rect">
            <a:avLst/>
          </a:prstGeom>
        </p:spPr>
      </p:pic>
      <p:pic>
        <p:nvPicPr>
          <p:cNvPr id="7" name="Picture 6" descr="Screen Shot 2015-05-16 at 6.16.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50" y="57750"/>
            <a:ext cx="7787315" cy="1442922"/>
          </a:xfrm>
          <a:prstGeom prst="rect">
            <a:avLst/>
          </a:prstGeom>
        </p:spPr>
      </p:pic>
      <p:sp>
        <p:nvSpPr>
          <p:cNvPr id="4" name="TextBox 3"/>
          <p:cNvSpPr txBox="1"/>
          <p:nvPr/>
        </p:nvSpPr>
        <p:spPr>
          <a:xfrm>
            <a:off x="2310658" y="4864356"/>
            <a:ext cx="4846320" cy="471638"/>
          </a:xfrm>
          <a:prstGeom prst="rect">
            <a:avLst/>
          </a:prstGeom>
          <a:solidFill>
            <a:schemeClr val="bg1"/>
          </a:solidFill>
          <a:ln>
            <a:solidFill>
              <a:srgbClr val="FF0000"/>
            </a:solidFill>
          </a:ln>
        </p:spPr>
        <p:txBody>
          <a:bodyPr wrap="square" rtlCol="0">
            <a:spAutoFit/>
          </a:bodyPr>
          <a:lstStyle/>
          <a:p>
            <a:r>
              <a:rPr lang="en-US" sz="2400" i="1" dirty="0">
                <a:latin typeface="Times New Roman" charset="0"/>
                <a:ea typeface="Times New Roman" charset="0"/>
                <a:cs typeface="Times New Roman" charset="0"/>
              </a:rPr>
              <a:t>https://</a:t>
            </a:r>
            <a:r>
              <a:rPr lang="en-US" sz="2400" i="1" dirty="0" err="1">
                <a:latin typeface="Times New Roman" charset="0"/>
                <a:ea typeface="Times New Roman" charset="0"/>
                <a:cs typeface="Times New Roman" charset="0"/>
              </a:rPr>
              <a:t>science.nrao.edu</a:t>
            </a:r>
            <a:r>
              <a:rPr lang="en-US" sz="2400" i="1" dirty="0">
                <a:latin typeface="Times New Roman" charset="0"/>
                <a:ea typeface="Times New Roman" charset="0"/>
                <a:cs typeface="Times New Roman" charset="0"/>
              </a:rPr>
              <a:t>/futures/</a:t>
            </a:r>
            <a:r>
              <a:rPr lang="en-US" sz="2400" i="1" dirty="0" err="1">
                <a:latin typeface="Times New Roman" charset="0"/>
                <a:ea typeface="Times New Roman" charset="0"/>
                <a:cs typeface="Times New Roman" charset="0"/>
              </a:rPr>
              <a:t>ngvla</a:t>
            </a:r>
            <a:endParaRPr lang="en-US" sz="2400" i="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524233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6608" y="130090"/>
            <a:ext cx="6807647" cy="907941"/>
          </a:xfrm>
          <a:prstGeom prst="rect">
            <a:avLst/>
          </a:prstGeom>
          <a:noFill/>
        </p:spPr>
        <p:txBody>
          <a:bodyPr wrap="square" rtlCol="0">
            <a:spAutoFit/>
          </a:bodyPr>
          <a:lstStyle/>
          <a:p>
            <a:pPr algn="ctr">
              <a:spcBef>
                <a:spcPts val="600"/>
              </a:spcBef>
            </a:pPr>
            <a:r>
              <a:rPr lang="en-US" sz="2400" dirty="0">
                <a:latin typeface="Times New Roman" charset="0"/>
                <a:ea typeface="Times New Roman" charset="0"/>
                <a:cs typeface="Times New Roman" charset="0"/>
              </a:rPr>
              <a:t>n</a:t>
            </a:r>
            <a:r>
              <a:rPr lang="en-US" sz="2400" dirty="0" smtClean="0">
                <a:latin typeface="Times New Roman" charset="0"/>
                <a:ea typeface="Times New Roman" charset="0"/>
                <a:cs typeface="Times New Roman" charset="0"/>
              </a:rPr>
              <a:t>g-Synergy: Terrestrial </a:t>
            </a:r>
            <a:r>
              <a:rPr lang="en-US" sz="2400" dirty="0">
                <a:latin typeface="Times New Roman" charset="0"/>
                <a:ea typeface="Times New Roman" charset="0"/>
                <a:cs typeface="Times New Roman" charset="0"/>
              </a:rPr>
              <a:t>zone </a:t>
            </a:r>
            <a:r>
              <a:rPr lang="en-US" sz="2400" dirty="0" smtClean="0">
                <a:latin typeface="Times New Roman" charset="0"/>
                <a:ea typeface="Times New Roman" charset="0"/>
                <a:cs typeface="Times New Roman" charset="0"/>
              </a:rPr>
              <a:t>exoplanets</a:t>
            </a:r>
          </a:p>
          <a:p>
            <a:pPr algn="ctr">
              <a:spcBef>
                <a:spcPts val="600"/>
              </a:spcBef>
            </a:pPr>
            <a:r>
              <a:rPr lang="en-US" sz="2400" dirty="0" smtClean="0">
                <a:latin typeface="Times New Roman" charset="0"/>
                <a:ea typeface="Times New Roman" charset="0"/>
                <a:cs typeface="Times New Roman" charset="0"/>
              </a:rPr>
              <a:t>From Birth to Maturity</a:t>
            </a:r>
            <a:endParaRPr lang="en-US" sz="2400" dirty="0">
              <a:latin typeface="Times New Roman" charset="0"/>
              <a:ea typeface="Times New Roman" charset="0"/>
              <a:cs typeface="Times New Roman" charset="0"/>
            </a:endParaRPr>
          </a:p>
        </p:txBody>
      </p:sp>
      <p:sp>
        <p:nvSpPr>
          <p:cNvPr id="5" name="TextBox 4"/>
          <p:cNvSpPr txBox="1"/>
          <p:nvPr/>
        </p:nvSpPr>
        <p:spPr>
          <a:xfrm>
            <a:off x="183473" y="4357073"/>
            <a:ext cx="3883987" cy="1384995"/>
          </a:xfrm>
          <a:prstGeom prst="rect">
            <a:avLst/>
          </a:prstGeom>
          <a:noFill/>
        </p:spPr>
        <p:txBody>
          <a:bodyPr wrap="square" rtlCol="0">
            <a:spAutoFit/>
          </a:bodyPr>
          <a:lstStyle/>
          <a:p>
            <a:pPr>
              <a:spcAft>
                <a:spcPts val="600"/>
              </a:spcAft>
            </a:pPr>
            <a:r>
              <a:rPr lang="en-US" sz="2000" dirty="0" err="1" smtClean="0">
                <a:latin typeface="Times New Roman" charset="0"/>
                <a:ea typeface="Times New Roman" charset="0"/>
                <a:cs typeface="Times New Roman" charset="0"/>
              </a:rPr>
              <a:t>ngVLA</a:t>
            </a:r>
            <a:endParaRPr lang="en-US" sz="2000" dirty="0" smtClean="0">
              <a:latin typeface="Times New Roman" charset="0"/>
              <a:ea typeface="Times New Roman" charset="0"/>
              <a:cs typeface="Times New Roman" charset="0"/>
            </a:endParaRPr>
          </a:p>
          <a:p>
            <a:pPr marL="285750" indent="-285750">
              <a:spcAft>
                <a:spcPts val="600"/>
              </a:spcAft>
              <a:buFont typeface="Arial"/>
              <a:buChar char="•"/>
            </a:pPr>
            <a:r>
              <a:rPr lang="en-US" dirty="0" smtClean="0">
                <a:latin typeface="Times New Roman" charset="0"/>
                <a:ea typeface="Times New Roman" charset="0"/>
                <a:cs typeface="Times New Roman" charset="0"/>
              </a:rPr>
              <a:t>Imaging </a:t>
            </a:r>
            <a:r>
              <a:rPr lang="en-US" i="1" dirty="0" smtClean="0">
                <a:latin typeface="Times New Roman" charset="0"/>
                <a:ea typeface="Times New Roman" charset="0"/>
                <a:cs typeface="Times New Roman" charset="0"/>
              </a:rPr>
              <a:t>formation</a:t>
            </a:r>
            <a:r>
              <a:rPr lang="en-US" dirty="0" smtClean="0">
                <a:latin typeface="Times New Roman" charset="0"/>
                <a:ea typeface="Times New Roman" charset="0"/>
                <a:cs typeface="Times New Roman" charset="0"/>
              </a:rPr>
              <a:t> of terrestrial planets</a:t>
            </a:r>
          </a:p>
          <a:p>
            <a:pPr marL="285750" indent="-285750">
              <a:spcAft>
                <a:spcPts val="600"/>
              </a:spcAft>
              <a:buFont typeface="Arial"/>
              <a:buChar char="•"/>
            </a:pPr>
            <a:r>
              <a:rPr lang="en-US" dirty="0" smtClean="0">
                <a:latin typeface="Times New Roman" charset="0"/>
                <a:ea typeface="Times New Roman" charset="0"/>
                <a:cs typeface="Times New Roman" charset="0"/>
              </a:rPr>
              <a:t>Pre-biotic chemistry</a:t>
            </a:r>
            <a:endParaRPr lang="en-US" dirty="0">
              <a:latin typeface="Times New Roman" charset="0"/>
              <a:ea typeface="Times New Roman" charset="0"/>
              <a:cs typeface="Times New Roman" charset="0"/>
            </a:endParaRPr>
          </a:p>
        </p:txBody>
      </p:sp>
      <p:pic>
        <p:nvPicPr>
          <p:cNvPr id="7" name="Picture 6" descr="vlasampl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954" y="4131876"/>
            <a:ext cx="5190586" cy="2269675"/>
          </a:xfrm>
          <a:prstGeom prst="rect">
            <a:avLst/>
          </a:prstGeom>
        </p:spPr>
      </p:pic>
      <p:sp>
        <p:nvSpPr>
          <p:cNvPr id="9" name="TextBox 8"/>
          <p:cNvSpPr txBox="1"/>
          <p:nvPr/>
        </p:nvSpPr>
        <p:spPr>
          <a:xfrm>
            <a:off x="226901" y="1794848"/>
            <a:ext cx="4670522" cy="1107996"/>
          </a:xfrm>
          <a:prstGeom prst="rect">
            <a:avLst/>
          </a:prstGeom>
          <a:noFill/>
        </p:spPr>
        <p:txBody>
          <a:bodyPr wrap="square" rtlCol="0">
            <a:spAutoFit/>
          </a:bodyPr>
          <a:lstStyle/>
          <a:p>
            <a:pPr>
              <a:spcBef>
                <a:spcPts val="600"/>
              </a:spcBef>
            </a:pPr>
            <a:r>
              <a:rPr lang="en-US" sz="2000" dirty="0" smtClean="0">
                <a:latin typeface="Times New Roman" charset="0"/>
                <a:ea typeface="Times New Roman" charset="0"/>
                <a:cs typeface="Times New Roman" charset="0"/>
              </a:rPr>
              <a:t>Habitable Exoplanet imaging </a:t>
            </a:r>
            <a:r>
              <a:rPr lang="en-US" sz="2000" smtClean="0">
                <a:latin typeface="Times New Roman" charset="0"/>
                <a:ea typeface="Times New Roman" charset="0"/>
                <a:cs typeface="Times New Roman" charset="0"/>
              </a:rPr>
              <a:t>mission </a:t>
            </a:r>
          </a:p>
          <a:p>
            <a:pPr marL="285750" indent="-285750">
              <a:spcBef>
                <a:spcPts val="600"/>
              </a:spcBef>
              <a:buFont typeface="Arial" charset="0"/>
              <a:buChar char="•"/>
            </a:pPr>
            <a:r>
              <a:rPr lang="en-US" dirty="0" smtClean="0">
                <a:latin typeface="Times New Roman" charset="0"/>
                <a:ea typeface="Times New Roman" charset="0"/>
                <a:cs typeface="Times New Roman" charset="0"/>
              </a:rPr>
              <a:t>Direct detection of earth-like planets</a:t>
            </a:r>
          </a:p>
          <a:p>
            <a:pPr marL="342900" indent="-342900">
              <a:spcBef>
                <a:spcPts val="600"/>
              </a:spcBef>
              <a:buFont typeface="Arial"/>
              <a:buChar char="•"/>
            </a:pPr>
            <a:r>
              <a:rPr lang="en-US" dirty="0" smtClean="0">
                <a:latin typeface="Times New Roman" charset="0"/>
                <a:ea typeface="Times New Roman" charset="0"/>
                <a:cs typeface="Times New Roman" charset="0"/>
              </a:rPr>
              <a:t>Search for atmospheric bio-signatures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423" y="1058397"/>
            <a:ext cx="3851564" cy="2888673"/>
          </a:xfrm>
          <a:prstGeom prst="rect">
            <a:avLst/>
          </a:prstGeom>
        </p:spPr>
      </p:pic>
      <p:sp>
        <p:nvSpPr>
          <p:cNvPr id="4" name="TextBox 3"/>
          <p:cNvSpPr txBox="1"/>
          <p:nvPr/>
        </p:nvSpPr>
        <p:spPr>
          <a:xfrm>
            <a:off x="5023945" y="1240219"/>
            <a:ext cx="1734207" cy="461665"/>
          </a:xfrm>
          <a:prstGeom prst="rect">
            <a:avLst/>
          </a:prstGeom>
          <a:noFill/>
          <a:ln>
            <a:noFill/>
          </a:ln>
        </p:spPr>
        <p:txBody>
          <a:bodyPr wrap="square" rtlCol="0">
            <a:spAutoFit/>
          </a:bodyPr>
          <a:lstStyle/>
          <a:p>
            <a:r>
              <a:rPr lang="en-US" sz="2400" dirty="0" err="1" smtClean="0">
                <a:solidFill>
                  <a:schemeClr val="bg1"/>
                </a:solidFill>
                <a:latin typeface="Times New Roman" charset="0"/>
                <a:ea typeface="Times New Roman" charset="0"/>
                <a:cs typeface="Times New Roman" charset="0"/>
              </a:rPr>
              <a:t>HabEx</a:t>
            </a:r>
            <a:endParaRPr lang="en-US" sz="2400" dirty="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306335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839524"/>
            <a:ext cx="4359922" cy="3193821"/>
          </a:xfrm>
          <a:prstGeom prst="rect">
            <a:avLst/>
          </a:prstGeom>
        </p:spPr>
      </p:pic>
      <p:pic>
        <p:nvPicPr>
          <p:cNvPr id="12" name="Picture 11" descr="Screen Shot 2015-07-15 at 2.41.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2701"/>
            <a:ext cx="4332412" cy="2802951"/>
          </a:xfrm>
          <a:prstGeom prst="rect">
            <a:avLst/>
          </a:prstGeom>
        </p:spPr>
      </p:pic>
      <p:sp>
        <p:nvSpPr>
          <p:cNvPr id="67588" name="TextBox 3"/>
          <p:cNvSpPr txBox="1">
            <a:spLocks noChangeArrowheads="1"/>
          </p:cNvSpPr>
          <p:nvPr/>
        </p:nvSpPr>
        <p:spPr bwMode="auto">
          <a:xfrm>
            <a:off x="685800" y="5462750"/>
            <a:ext cx="8072792" cy="1169551"/>
          </a:xfrm>
          <a:prstGeom prst="rect">
            <a:avLst/>
          </a:prstGeom>
          <a:noFill/>
          <a:ln>
            <a:noFill/>
          </a:ln>
          <a:extLst/>
        </p:spPr>
        <p:txBody>
          <a:bodyPr wrap="squar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9pPr>
          </a:lstStyle>
          <a:p>
            <a:pPr marL="342900" indent="-342900" algn="l" eaLnBrk="1" hangingPunct="1">
              <a:spcAft>
                <a:spcPts val="600"/>
              </a:spcAft>
              <a:buFont typeface="Arial" charset="0"/>
              <a:buChar char="•"/>
            </a:pPr>
            <a:r>
              <a:rPr lang="en-US" sz="2000" b="0" dirty="0">
                <a:solidFill>
                  <a:schemeClr val="bg1"/>
                </a:solidFill>
              </a:rPr>
              <a:t>SFHU has been delineated in remarkable detail back to </a:t>
            </a:r>
            <a:r>
              <a:rPr lang="en-US" sz="2000" b="0" dirty="0" smtClean="0">
                <a:solidFill>
                  <a:schemeClr val="bg1"/>
                </a:solidFill>
              </a:rPr>
              <a:t>reionization</a:t>
            </a:r>
          </a:p>
          <a:p>
            <a:pPr marL="342900" indent="-342900" algn="l" eaLnBrk="1" hangingPunct="1">
              <a:spcAft>
                <a:spcPts val="600"/>
              </a:spcAft>
              <a:buFont typeface="Arial" charset="0"/>
              <a:buChar char="•"/>
            </a:pPr>
            <a:r>
              <a:rPr lang="en-US" sz="2000" b="0" dirty="0" smtClean="0">
                <a:solidFill>
                  <a:schemeClr val="bg1"/>
                </a:solidFill>
              </a:rPr>
              <a:t>SF laws =&gt; SFHU is consequence of DGHU</a:t>
            </a:r>
          </a:p>
          <a:p>
            <a:pPr marL="342900" indent="-342900" algn="l" eaLnBrk="1" hangingPunct="1">
              <a:spcAft>
                <a:spcPts val="600"/>
              </a:spcAft>
              <a:buFont typeface="Arial" charset="0"/>
              <a:buChar char="•"/>
            </a:pPr>
            <a:r>
              <a:rPr lang="en-US" sz="2000" b="0" dirty="0" smtClean="0">
                <a:solidFill>
                  <a:schemeClr val="bg1"/>
                </a:solidFill>
              </a:rPr>
              <a:t>ALMA, JVLA, </a:t>
            </a:r>
            <a:r>
              <a:rPr lang="en-US" sz="2000" b="0" dirty="0" err="1" smtClean="0">
                <a:solidFill>
                  <a:schemeClr val="bg1"/>
                </a:solidFill>
              </a:rPr>
              <a:t>Noema</a:t>
            </a:r>
            <a:r>
              <a:rPr lang="en-US" sz="2000" b="0" dirty="0" smtClean="0">
                <a:solidFill>
                  <a:schemeClr val="bg1"/>
                </a:solidFill>
              </a:rPr>
              <a:t>: first attempts at CO deep fields (~ 20 galaxies)</a:t>
            </a:r>
            <a:endParaRPr lang="en-US" sz="2000" b="0" dirty="0">
              <a:solidFill>
                <a:schemeClr val="bg1"/>
              </a:solidFill>
            </a:endParaRPr>
          </a:p>
        </p:txBody>
      </p:sp>
      <p:grpSp>
        <p:nvGrpSpPr>
          <p:cNvPr id="8" name="Group 7"/>
          <p:cNvGrpSpPr/>
          <p:nvPr/>
        </p:nvGrpSpPr>
        <p:grpSpPr>
          <a:xfrm>
            <a:off x="2341180" y="3055526"/>
            <a:ext cx="3426537" cy="2407224"/>
            <a:chOff x="2545639" y="2667000"/>
            <a:chExt cx="3426537" cy="2407224"/>
          </a:xfrm>
        </p:grpSpPr>
        <p:pic>
          <p:nvPicPr>
            <p:cNvPr id="67586" name="Picture 2" descr="Screen Shot 2013-02-07 at 11.30.55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7280" y="2819400"/>
              <a:ext cx="2334896" cy="2254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9" name="TextBox 12"/>
            <p:cNvSpPr txBox="1">
              <a:spLocks noChangeArrowheads="1"/>
            </p:cNvSpPr>
            <p:nvPr/>
          </p:nvSpPr>
          <p:spPr bwMode="auto">
            <a:xfrm>
              <a:off x="3678129" y="3027335"/>
              <a:ext cx="1097558" cy="5232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9pPr>
            </a:lstStyle>
            <a:p>
              <a:pPr eaLnBrk="1" hangingPunct="1"/>
              <a:r>
                <a:rPr lang="en-US" sz="1400" b="0" dirty="0" smtClean="0">
                  <a:solidFill>
                    <a:srgbClr val="0000FF"/>
                  </a:solidFill>
                </a:rPr>
                <a:t>‘SF </a:t>
              </a:r>
              <a:r>
                <a:rPr lang="en-US" sz="1400" b="0" err="1" smtClean="0">
                  <a:solidFill>
                    <a:srgbClr val="0000FF"/>
                  </a:solidFill>
                </a:rPr>
                <a:t>law</a:t>
              </a:r>
              <a:r>
                <a:rPr lang="en-US" sz="1400" b="0" smtClean="0">
                  <a:solidFill>
                    <a:srgbClr val="0000FF"/>
                  </a:solidFill>
                </a:rPr>
                <a:t>’</a:t>
              </a:r>
            </a:p>
            <a:p>
              <a:pPr eaLnBrk="1" hangingPunct="1"/>
              <a:r>
                <a:rPr lang="en-US" sz="1400" b="0" dirty="0" smtClean="0">
                  <a:solidFill>
                    <a:srgbClr val="0000FF"/>
                  </a:solidFill>
                </a:rPr>
                <a:t>FIR ~ SFR</a:t>
              </a:r>
              <a:endParaRPr lang="en-US" sz="1400" b="0" dirty="0">
                <a:solidFill>
                  <a:srgbClr val="0000FF"/>
                </a:solidFill>
              </a:endParaRPr>
            </a:p>
          </p:txBody>
        </p:sp>
        <p:cxnSp>
          <p:nvCxnSpPr>
            <p:cNvPr id="67591" name="Straight Arrow Connector 12"/>
            <p:cNvCxnSpPr>
              <a:cxnSpLocks noChangeShapeType="1"/>
            </p:cNvCxnSpPr>
            <p:nvPr/>
          </p:nvCxnSpPr>
          <p:spPr bwMode="auto">
            <a:xfrm flipH="1" flipV="1">
              <a:off x="3733800" y="2667000"/>
              <a:ext cx="441679" cy="425027"/>
            </a:xfrm>
            <a:prstGeom prst="straightConnector1">
              <a:avLst/>
            </a:prstGeom>
            <a:noFill/>
            <a:ln w="28575" cmpd="sng">
              <a:solidFill>
                <a:schemeClr val="accent2"/>
              </a:solidFill>
              <a:round/>
              <a:headEnd/>
              <a:tailEnd type="arrow" w="med" len="med"/>
            </a:ln>
            <a:extLst>
              <a:ext uri="{909E8E84-426E-40dd-AFC4-6F175D3DCCD1}">
                <a14:hiddenFill xmlns:a14="http://schemas.microsoft.com/office/drawing/2010/main" xmlns="">
                  <a:noFill/>
                </a14:hiddenFill>
              </a:ext>
            </a:extLst>
          </p:spPr>
        </p:cxnSp>
        <p:sp>
          <p:nvSpPr>
            <p:cNvPr id="2" name="TextBox 1"/>
            <p:cNvSpPr txBox="1"/>
            <p:nvPr/>
          </p:nvSpPr>
          <p:spPr>
            <a:xfrm>
              <a:off x="2545639" y="3777535"/>
              <a:ext cx="1379483" cy="338554"/>
            </a:xfrm>
            <a:prstGeom prst="rect">
              <a:avLst/>
            </a:prstGeom>
            <a:noFill/>
          </p:spPr>
          <p:txBody>
            <a:bodyPr wrap="square" rtlCol="0">
              <a:spAutoFit/>
            </a:bodyPr>
            <a:lstStyle/>
            <a:p>
              <a:r>
                <a:rPr lang="en-US" sz="1600" b="0" smtClean="0"/>
                <a:t>FIR ~ SFR</a:t>
              </a:r>
              <a:endParaRPr lang="en-US" sz="1600" b="0" baseline="-25000" dirty="0"/>
            </a:p>
          </p:txBody>
        </p:sp>
        <p:sp>
          <p:nvSpPr>
            <p:cNvPr id="10" name="TextBox 9"/>
            <p:cNvSpPr txBox="1"/>
            <p:nvPr/>
          </p:nvSpPr>
          <p:spPr>
            <a:xfrm>
              <a:off x="4343400" y="4464624"/>
              <a:ext cx="1371600" cy="338554"/>
            </a:xfrm>
            <a:prstGeom prst="rect">
              <a:avLst/>
            </a:prstGeom>
            <a:noFill/>
          </p:spPr>
          <p:txBody>
            <a:bodyPr wrap="square" rtlCol="0">
              <a:spAutoFit/>
            </a:bodyPr>
            <a:lstStyle/>
            <a:p>
              <a:r>
                <a:rPr lang="en-US" sz="1600" b="0" dirty="0" smtClean="0"/>
                <a:t>L</a:t>
              </a:r>
              <a:r>
                <a:rPr lang="en-US" sz="1600" b="0" baseline="-25000" dirty="0" smtClean="0"/>
                <a:t>CO</a:t>
              </a:r>
              <a:r>
                <a:rPr lang="en-US" sz="1600" b="0" dirty="0" smtClean="0"/>
                <a:t> ~ </a:t>
              </a:r>
              <a:r>
                <a:rPr lang="en-US" sz="1600" b="0" dirty="0" err="1" smtClean="0"/>
                <a:t>M</a:t>
              </a:r>
              <a:r>
                <a:rPr lang="en-US" sz="1600" b="0" baseline="-25000" dirty="0" err="1" smtClean="0"/>
                <a:t>gas</a:t>
              </a:r>
              <a:endParaRPr lang="en-US" sz="1600" b="0" baseline="-25000" dirty="0"/>
            </a:p>
          </p:txBody>
        </p:sp>
      </p:grpSp>
      <p:sp>
        <p:nvSpPr>
          <p:cNvPr id="13" name="TextBox 12"/>
          <p:cNvSpPr txBox="1"/>
          <p:nvPr/>
        </p:nvSpPr>
        <p:spPr>
          <a:xfrm>
            <a:off x="1753452" y="82192"/>
            <a:ext cx="5705588" cy="769441"/>
          </a:xfrm>
          <a:prstGeom prst="rect">
            <a:avLst/>
          </a:prstGeom>
          <a:noFill/>
        </p:spPr>
        <p:txBody>
          <a:bodyPr wrap="square" rtlCol="0">
            <a:spAutoFit/>
          </a:bodyPr>
          <a:lstStyle/>
          <a:p>
            <a:pPr algn="ctr"/>
            <a:r>
              <a:rPr lang="en-US" sz="2400" b="0" smtClean="0">
                <a:solidFill>
                  <a:schemeClr val="bg1"/>
                </a:solidFill>
              </a:rPr>
              <a:t>SWG3: Dense </a:t>
            </a:r>
            <a:r>
              <a:rPr lang="en-US" sz="2400" b="0" dirty="0" smtClean="0">
                <a:solidFill>
                  <a:schemeClr val="bg1"/>
                </a:solidFill>
              </a:rPr>
              <a:t>Gas History of the Universe </a:t>
            </a:r>
          </a:p>
          <a:p>
            <a:pPr algn="ctr"/>
            <a:r>
              <a:rPr lang="en-US" sz="2000" b="0" dirty="0" smtClean="0">
                <a:solidFill>
                  <a:schemeClr val="bg1"/>
                </a:solidFill>
              </a:rPr>
              <a:t>‘Missing </a:t>
            </a:r>
            <a:r>
              <a:rPr lang="en-US" sz="2000" b="0" dirty="0">
                <a:solidFill>
                  <a:schemeClr val="bg1"/>
                </a:solidFill>
              </a:rPr>
              <a:t>half of galaxy formation</a:t>
            </a:r>
            <a:r>
              <a:rPr lang="en-US" sz="2000" b="0" dirty="0" smtClean="0">
                <a:solidFill>
                  <a:schemeClr val="bg1"/>
                </a:solidFill>
              </a:rPr>
              <a:t>’</a:t>
            </a:r>
            <a:endParaRPr lang="en-US" sz="2000" b="0" dirty="0">
              <a:solidFill>
                <a:schemeClr val="bg1"/>
              </a:solidFill>
            </a:endParaRPr>
          </a:p>
        </p:txBody>
      </p:sp>
      <p:cxnSp>
        <p:nvCxnSpPr>
          <p:cNvPr id="17" name="Straight Arrow Connector 12"/>
          <p:cNvCxnSpPr>
            <a:cxnSpLocks noChangeShapeType="1"/>
          </p:cNvCxnSpPr>
          <p:nvPr/>
        </p:nvCxnSpPr>
        <p:spPr bwMode="auto">
          <a:xfrm flipH="1">
            <a:off x="5397190" y="3263681"/>
            <a:ext cx="702528" cy="371615"/>
          </a:xfrm>
          <a:prstGeom prst="straightConnector1">
            <a:avLst/>
          </a:prstGeom>
          <a:noFill/>
          <a:ln w="28575" cmpd="sng">
            <a:solidFill>
              <a:schemeClr val="accent2"/>
            </a:solidFill>
            <a:round/>
            <a:headEnd/>
            <a:tailEnd type="arrow" w="med" len="med"/>
          </a:ln>
          <a:extLst>
            <a:ext uri="{909E8E84-426E-40dd-AFC4-6F175D3DCCD1}">
              <a14:hiddenFill xmlns:a14="http://schemas.microsoft.com/office/drawing/2010/main" xmlns="">
                <a:noFill/>
              </a14:hiddenFill>
            </a:ext>
          </a:extLst>
        </p:spPr>
      </p:cxnSp>
      <p:sp>
        <p:nvSpPr>
          <p:cNvPr id="14" name="TextBox 13"/>
          <p:cNvSpPr txBox="1"/>
          <p:nvPr/>
        </p:nvSpPr>
        <p:spPr>
          <a:xfrm>
            <a:off x="5510541" y="1040524"/>
            <a:ext cx="2908245" cy="307777"/>
          </a:xfrm>
          <a:prstGeom prst="rect">
            <a:avLst/>
          </a:prstGeom>
          <a:noFill/>
        </p:spPr>
        <p:txBody>
          <a:bodyPr wrap="square" rtlCol="0">
            <a:spAutoFit/>
          </a:bodyPr>
          <a:lstStyle/>
          <a:p>
            <a:r>
              <a:rPr lang="en-US" sz="1400" dirty="0" smtClean="0"/>
              <a:t>First ALMA CO deep field (Walter </a:t>
            </a:r>
            <a:r>
              <a:rPr lang="en-US" sz="1400" dirty="0" err="1" smtClean="0"/>
              <a:t>ea</a:t>
            </a:r>
            <a:r>
              <a:rPr lang="en-US" sz="1400" dirty="0" smtClean="0"/>
              <a:t>)</a:t>
            </a:r>
            <a:endParaRPr lang="en-US" sz="1400" dirty="0"/>
          </a:p>
        </p:txBody>
      </p:sp>
    </p:spTree>
    <p:extLst>
      <p:ext uri="{BB962C8B-B14F-4D97-AF65-F5344CB8AC3E}">
        <p14:creationId xmlns:p14="http://schemas.microsoft.com/office/powerpoint/2010/main" val="94027005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795060" y="-185012"/>
            <a:ext cx="5524308" cy="4069718"/>
            <a:chOff x="3795060" y="-185012"/>
            <a:chExt cx="5524308" cy="4069718"/>
          </a:xfrm>
        </p:grpSpPr>
        <p:grpSp>
          <p:nvGrpSpPr>
            <p:cNvPr id="16" name="Group 15"/>
            <p:cNvGrpSpPr/>
            <p:nvPr/>
          </p:nvGrpSpPr>
          <p:grpSpPr>
            <a:xfrm>
              <a:off x="3795060" y="-185012"/>
              <a:ext cx="5524308" cy="4069718"/>
              <a:chOff x="3720353" y="83930"/>
              <a:chExt cx="5330071" cy="3820136"/>
            </a:xfrm>
          </p:grpSpPr>
          <p:pic>
            <p:nvPicPr>
              <p:cNvPr id="11" name="Picture 10" descr="SFR_30_line_nocont_march23_6_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0353" y="83930"/>
                <a:ext cx="5330071" cy="3820136"/>
              </a:xfrm>
              <a:prstGeom prst="rect">
                <a:avLst/>
              </a:prstGeom>
            </p:spPr>
          </p:pic>
          <p:sp>
            <p:nvSpPr>
              <p:cNvPr id="15" name="TextBox 14"/>
              <p:cNvSpPr txBox="1"/>
              <p:nvPr/>
            </p:nvSpPr>
            <p:spPr>
              <a:xfrm>
                <a:off x="5999207" y="453378"/>
                <a:ext cx="2538918" cy="288902"/>
              </a:xfrm>
              <a:prstGeom prst="rect">
                <a:avLst/>
              </a:prstGeom>
              <a:noFill/>
            </p:spPr>
            <p:txBody>
              <a:bodyPr wrap="square" rtlCol="0">
                <a:spAutoFit/>
              </a:bodyPr>
              <a:lstStyle/>
              <a:p>
                <a:r>
                  <a:rPr lang="en-US" sz="1400" b="0" dirty="0">
                    <a:latin typeface="Times New Roman"/>
                    <a:cs typeface="Times New Roman"/>
                  </a:rPr>
                  <a:t>z</a:t>
                </a:r>
                <a:r>
                  <a:rPr lang="en-US" sz="1400" b="0" dirty="0" smtClean="0">
                    <a:latin typeface="Times New Roman"/>
                    <a:cs typeface="Times New Roman"/>
                  </a:rPr>
                  <a:t>=5,  30 M</a:t>
                </a:r>
                <a:r>
                  <a:rPr lang="en-US" sz="1400" b="0" baseline="-25000" dirty="0" smtClean="0">
                    <a:latin typeface="Times New Roman"/>
                    <a:cs typeface="Times New Roman"/>
                  </a:rPr>
                  <a:t>o</a:t>
                </a:r>
                <a:r>
                  <a:rPr lang="en-US" sz="1400" b="0" dirty="0" smtClean="0">
                    <a:latin typeface="Times New Roman"/>
                    <a:cs typeface="Times New Roman"/>
                  </a:rPr>
                  <a:t>/</a:t>
                </a:r>
                <a:r>
                  <a:rPr lang="en-US" sz="1400" b="0" dirty="0" err="1" smtClean="0">
                    <a:latin typeface="Times New Roman"/>
                    <a:cs typeface="Times New Roman"/>
                  </a:rPr>
                  <a:t>yr</a:t>
                </a:r>
                <a:r>
                  <a:rPr lang="en-US" sz="1400" b="0" baseline="30000" dirty="0" smtClean="0">
                    <a:latin typeface="Times New Roman"/>
                    <a:cs typeface="Times New Roman"/>
                  </a:rPr>
                  <a:t>,</a:t>
                </a:r>
                <a:r>
                  <a:rPr lang="en-US" sz="1400" b="0" dirty="0" smtClean="0">
                    <a:latin typeface="Times New Roman"/>
                    <a:cs typeface="Times New Roman"/>
                  </a:rPr>
                  <a:t>  1hr, 300 km/s</a:t>
                </a:r>
                <a:endParaRPr lang="en-US" sz="1400" b="0" dirty="0"/>
              </a:p>
            </p:txBody>
          </p:sp>
        </p:grpSp>
        <p:sp>
          <p:nvSpPr>
            <p:cNvPr id="12" name="Rectangle 11"/>
            <p:cNvSpPr/>
            <p:nvPr/>
          </p:nvSpPr>
          <p:spPr>
            <a:xfrm>
              <a:off x="4541520" y="257927"/>
              <a:ext cx="1483360" cy="3719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152399" y="257927"/>
            <a:ext cx="4042949" cy="1338828"/>
          </a:xfrm>
          <a:prstGeom prst="rect">
            <a:avLst/>
          </a:prstGeom>
          <a:noFill/>
        </p:spPr>
        <p:txBody>
          <a:bodyPr wrap="square" rtlCol="0">
            <a:spAutoFit/>
          </a:bodyPr>
          <a:lstStyle/>
          <a:p>
            <a:pPr algn="l">
              <a:spcBef>
                <a:spcPts val="600"/>
              </a:spcBef>
            </a:pPr>
            <a:r>
              <a:rPr lang="en-US" sz="2000" b="0" dirty="0" err="1" smtClean="0">
                <a:latin typeface="Times New Roman"/>
                <a:cs typeface="Times New Roman"/>
              </a:rPr>
              <a:t>ngVLA</a:t>
            </a:r>
            <a:r>
              <a:rPr lang="en-US" sz="2000" dirty="0" smtClean="0">
                <a:latin typeface="Times New Roman"/>
                <a:cs typeface="Times New Roman"/>
              </a:rPr>
              <a:t>: </a:t>
            </a:r>
            <a:r>
              <a:rPr lang="en-US" sz="2000" b="0" dirty="0" smtClean="0">
                <a:latin typeface="Times New Roman"/>
                <a:cs typeface="Times New Roman"/>
              </a:rPr>
              <a:t>Revolutionize molecular deep fields </a:t>
            </a:r>
          </a:p>
          <a:p>
            <a:pPr marL="285750" indent="-285750" algn="l">
              <a:spcBef>
                <a:spcPts val="600"/>
              </a:spcBef>
              <a:buFont typeface="Arial" charset="0"/>
              <a:buChar char="•"/>
            </a:pPr>
            <a:r>
              <a:rPr lang="en-US" sz="1800" b="0" dirty="0" smtClean="0">
                <a:latin typeface="Times New Roman"/>
                <a:cs typeface="Times New Roman"/>
              </a:rPr>
              <a:t>CO emission from ‘main sequence’ galaxies at high z in 1 hour</a:t>
            </a:r>
          </a:p>
        </p:txBody>
      </p:sp>
      <p:pic>
        <p:nvPicPr>
          <p:cNvPr id="3" name="Picture 2" descr="Screen Shot 2015-03-24 at 3.28.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38" y="2553156"/>
            <a:ext cx="3765658" cy="4159307"/>
          </a:xfrm>
          <a:prstGeom prst="rect">
            <a:avLst/>
          </a:prstGeom>
        </p:spPr>
      </p:pic>
      <p:sp>
        <p:nvSpPr>
          <p:cNvPr id="4" name="TextBox 3"/>
          <p:cNvSpPr txBox="1"/>
          <p:nvPr/>
        </p:nvSpPr>
        <p:spPr>
          <a:xfrm>
            <a:off x="3989296" y="3966561"/>
            <a:ext cx="5154704" cy="2051844"/>
          </a:xfrm>
          <a:prstGeom prst="rect">
            <a:avLst/>
          </a:prstGeom>
          <a:noFill/>
        </p:spPr>
        <p:txBody>
          <a:bodyPr wrap="square" rtlCol="0">
            <a:spAutoFit/>
          </a:bodyPr>
          <a:lstStyle/>
          <a:p>
            <a:pPr>
              <a:spcBef>
                <a:spcPts val="600"/>
              </a:spcBef>
            </a:pPr>
            <a:r>
              <a:rPr lang="en-US" sz="1800" b="0" dirty="0" smtClean="0">
                <a:latin typeface="Times New Roman"/>
                <a:cs typeface="Times New Roman"/>
              </a:rPr>
              <a:t>50 to 100-fold increase in number of CO galaxies/</a:t>
            </a:r>
            <a:r>
              <a:rPr lang="en-US" sz="1800" b="0" dirty="0" err="1" smtClean="0">
                <a:latin typeface="Times New Roman"/>
                <a:cs typeface="Times New Roman"/>
              </a:rPr>
              <a:t>hr</a:t>
            </a:r>
            <a:endParaRPr lang="en-US" sz="1800" b="0" dirty="0" smtClean="0">
              <a:latin typeface="Times New Roman"/>
              <a:cs typeface="Times New Roman"/>
            </a:endParaRPr>
          </a:p>
          <a:p>
            <a:pPr marL="800100" lvl="1" indent="-342900" algn="l">
              <a:spcBef>
                <a:spcPts val="600"/>
              </a:spcBef>
              <a:buFont typeface="Wingdings" charset="2"/>
              <a:buChar char="Ø"/>
            </a:pPr>
            <a:r>
              <a:rPr lang="en-US" b="0" dirty="0" smtClean="0">
                <a:latin typeface="Times New Roman"/>
                <a:cs typeface="Times New Roman"/>
              </a:rPr>
              <a:t>JVLA ~ 1,   </a:t>
            </a:r>
            <a:r>
              <a:rPr lang="en-US" b="0" dirty="0" err="1" smtClean="0">
                <a:latin typeface="Times New Roman"/>
                <a:cs typeface="Times New Roman"/>
              </a:rPr>
              <a:t>M</a:t>
            </a:r>
            <a:r>
              <a:rPr lang="en-US" b="0" baseline="-25000" dirty="0" err="1" smtClean="0">
                <a:latin typeface="Times New Roman"/>
                <a:cs typeface="Times New Roman"/>
              </a:rPr>
              <a:t>gas</a:t>
            </a:r>
            <a:r>
              <a:rPr lang="en-US" b="0" dirty="0" smtClean="0">
                <a:latin typeface="Times New Roman"/>
                <a:cs typeface="Times New Roman"/>
              </a:rPr>
              <a:t> &gt; 10</a:t>
            </a:r>
            <a:r>
              <a:rPr lang="en-US" b="0" baseline="30000" dirty="0" smtClean="0">
                <a:latin typeface="Times New Roman"/>
                <a:cs typeface="Times New Roman"/>
              </a:rPr>
              <a:t>10</a:t>
            </a:r>
            <a:r>
              <a:rPr lang="en-US" b="0" dirty="0" smtClean="0">
                <a:latin typeface="Times New Roman"/>
                <a:cs typeface="Times New Roman"/>
              </a:rPr>
              <a:t> M</a:t>
            </a:r>
            <a:r>
              <a:rPr lang="en-US" b="0" baseline="-25000" dirty="0" smtClean="0">
                <a:latin typeface="Times New Roman"/>
                <a:cs typeface="Times New Roman"/>
              </a:rPr>
              <a:t>o</a:t>
            </a:r>
          </a:p>
          <a:p>
            <a:pPr marL="800100" lvl="1" indent="-342900" algn="l">
              <a:spcBef>
                <a:spcPts val="600"/>
              </a:spcBef>
              <a:buFont typeface="Wingdings" charset="2"/>
              <a:buChar char="Ø"/>
            </a:pPr>
            <a:r>
              <a:rPr lang="en-US" b="0" dirty="0" err="1" smtClean="0">
                <a:latin typeface="Times New Roman"/>
                <a:cs typeface="Times New Roman"/>
              </a:rPr>
              <a:t>ngVLA</a:t>
            </a:r>
            <a:r>
              <a:rPr lang="en-US" b="0" dirty="0">
                <a:latin typeface="Times New Roman"/>
                <a:cs typeface="Times New Roman"/>
              </a:rPr>
              <a:t> </a:t>
            </a:r>
            <a:r>
              <a:rPr lang="en-US" b="0" dirty="0" smtClean="0">
                <a:latin typeface="Times New Roman"/>
                <a:cs typeface="Times New Roman"/>
              </a:rPr>
              <a:t>~ 100,   </a:t>
            </a:r>
            <a:r>
              <a:rPr lang="en-US" b="0" dirty="0" err="1">
                <a:latin typeface="Times New Roman"/>
                <a:cs typeface="Times New Roman"/>
              </a:rPr>
              <a:t>M</a:t>
            </a:r>
            <a:r>
              <a:rPr lang="en-US" b="0" baseline="-25000" dirty="0" err="1">
                <a:latin typeface="Times New Roman"/>
                <a:cs typeface="Times New Roman"/>
              </a:rPr>
              <a:t>gas</a:t>
            </a:r>
            <a:r>
              <a:rPr lang="en-US" b="0" dirty="0">
                <a:latin typeface="Times New Roman"/>
                <a:cs typeface="Times New Roman"/>
              </a:rPr>
              <a:t> &gt; </a:t>
            </a:r>
            <a:r>
              <a:rPr lang="en-US" b="0" dirty="0" smtClean="0">
                <a:latin typeface="Times New Roman"/>
                <a:cs typeface="Times New Roman"/>
              </a:rPr>
              <a:t>2x10</a:t>
            </a:r>
            <a:r>
              <a:rPr lang="en-US" b="0" baseline="30000" dirty="0">
                <a:latin typeface="Times New Roman"/>
                <a:cs typeface="Times New Roman"/>
              </a:rPr>
              <a:t>9</a:t>
            </a:r>
            <a:r>
              <a:rPr lang="en-US" b="0" dirty="0" smtClean="0">
                <a:latin typeface="Times New Roman"/>
                <a:cs typeface="Times New Roman"/>
              </a:rPr>
              <a:t> M</a:t>
            </a:r>
            <a:r>
              <a:rPr lang="en-US" b="0" baseline="-25000" dirty="0" smtClean="0">
                <a:latin typeface="Times New Roman"/>
                <a:cs typeface="Times New Roman"/>
              </a:rPr>
              <a:t>o</a:t>
            </a:r>
          </a:p>
          <a:p>
            <a:pPr marL="800100" lvl="1" indent="-342900">
              <a:spcBef>
                <a:spcPts val="600"/>
              </a:spcBef>
              <a:buFont typeface="Wingdings" charset="2"/>
              <a:buChar char="Ø"/>
            </a:pPr>
            <a:endParaRPr lang="en-US" sz="2000" baseline="-25000" dirty="0" smtClean="0">
              <a:latin typeface="Times New Roman"/>
              <a:cs typeface="Times New Roman"/>
            </a:endParaRPr>
          </a:p>
          <a:p>
            <a:pPr>
              <a:spcBef>
                <a:spcPts val="600"/>
              </a:spcBef>
            </a:pPr>
            <a:r>
              <a:rPr lang="en-US" sz="2000" i="1" dirty="0" smtClean="0">
                <a:latin typeface="Times New Roman"/>
                <a:cs typeface="Times New Roman"/>
              </a:rPr>
              <a:t>Galaxy counts in CO ~ </a:t>
            </a:r>
            <a:r>
              <a:rPr lang="en-US" sz="2000" i="1" dirty="0">
                <a:latin typeface="Times New Roman"/>
                <a:cs typeface="Times New Roman"/>
              </a:rPr>
              <a:t>deepest optical </a:t>
            </a:r>
            <a:r>
              <a:rPr lang="en-US" sz="2000" i="1" dirty="0" smtClean="0">
                <a:latin typeface="Times New Roman"/>
                <a:cs typeface="Times New Roman"/>
              </a:rPr>
              <a:t>fields, with redshifts!</a:t>
            </a:r>
            <a:endParaRPr lang="en-US" sz="2000" i="1" dirty="0">
              <a:latin typeface="Times New Roman"/>
              <a:cs typeface="Times New Roman"/>
            </a:endParaRPr>
          </a:p>
        </p:txBody>
      </p:sp>
      <p:sp>
        <p:nvSpPr>
          <p:cNvPr id="5" name="TextBox 4"/>
          <p:cNvSpPr txBox="1"/>
          <p:nvPr/>
        </p:nvSpPr>
        <p:spPr>
          <a:xfrm>
            <a:off x="1212523" y="5736445"/>
            <a:ext cx="1642036" cy="307777"/>
          </a:xfrm>
          <a:prstGeom prst="rect">
            <a:avLst/>
          </a:prstGeom>
          <a:noFill/>
        </p:spPr>
        <p:txBody>
          <a:bodyPr wrap="square" rtlCol="0">
            <a:spAutoFit/>
          </a:bodyPr>
          <a:lstStyle/>
          <a:p>
            <a:r>
              <a:rPr lang="en-US" sz="1400" dirty="0" smtClean="0">
                <a:solidFill>
                  <a:srgbClr val="FF0000"/>
                </a:solidFill>
              </a:rPr>
              <a:t>JVLA, ALMA</a:t>
            </a:r>
            <a:endParaRPr lang="en-US" sz="1400" dirty="0">
              <a:solidFill>
                <a:srgbClr val="FF0000"/>
              </a:solidFill>
            </a:endParaRPr>
          </a:p>
        </p:txBody>
      </p:sp>
      <p:sp>
        <p:nvSpPr>
          <p:cNvPr id="6" name="TextBox 5"/>
          <p:cNvSpPr txBox="1"/>
          <p:nvPr/>
        </p:nvSpPr>
        <p:spPr>
          <a:xfrm>
            <a:off x="329063" y="3195674"/>
            <a:ext cx="1016000" cy="338554"/>
          </a:xfrm>
          <a:prstGeom prst="rect">
            <a:avLst/>
          </a:prstGeom>
          <a:noFill/>
        </p:spPr>
        <p:txBody>
          <a:bodyPr wrap="square" rtlCol="0">
            <a:spAutoFit/>
          </a:bodyPr>
          <a:lstStyle/>
          <a:p>
            <a:r>
              <a:rPr lang="en-US" sz="1600" dirty="0" err="1" smtClean="0">
                <a:solidFill>
                  <a:srgbClr val="0000FF"/>
                </a:solidFill>
              </a:rPr>
              <a:t>ngVLA</a:t>
            </a:r>
            <a:endParaRPr lang="en-US" sz="1800" dirty="0">
              <a:solidFill>
                <a:srgbClr val="0000FF"/>
              </a:solidFill>
            </a:endParaRPr>
          </a:p>
        </p:txBody>
      </p:sp>
      <p:sp>
        <p:nvSpPr>
          <p:cNvPr id="10" name="TextBox 9"/>
          <p:cNvSpPr txBox="1"/>
          <p:nvPr/>
        </p:nvSpPr>
        <p:spPr>
          <a:xfrm>
            <a:off x="223638" y="5921111"/>
            <a:ext cx="968565" cy="307777"/>
          </a:xfrm>
          <a:prstGeom prst="rect">
            <a:avLst/>
          </a:prstGeom>
          <a:noFill/>
        </p:spPr>
        <p:txBody>
          <a:bodyPr wrap="square" rtlCol="0">
            <a:spAutoFit/>
          </a:bodyPr>
          <a:lstStyle/>
          <a:p>
            <a:r>
              <a:rPr lang="en-US" sz="1400" b="0" dirty="0" smtClean="0"/>
              <a:t>Casey </a:t>
            </a:r>
            <a:r>
              <a:rPr lang="en-US" sz="1400" b="0" dirty="0" err="1" smtClean="0"/>
              <a:t>ea</a:t>
            </a:r>
            <a:endParaRPr lang="en-US" sz="1400" b="0" dirty="0"/>
          </a:p>
        </p:txBody>
      </p:sp>
      <p:sp>
        <p:nvSpPr>
          <p:cNvPr id="7" name="TextBox 6"/>
          <p:cNvSpPr txBox="1"/>
          <p:nvPr/>
        </p:nvSpPr>
        <p:spPr>
          <a:xfrm>
            <a:off x="1949459" y="2768161"/>
            <a:ext cx="1208690" cy="523220"/>
          </a:xfrm>
          <a:prstGeom prst="rect">
            <a:avLst/>
          </a:prstGeom>
          <a:noFill/>
        </p:spPr>
        <p:txBody>
          <a:bodyPr wrap="square" rtlCol="0">
            <a:spAutoFit/>
          </a:bodyPr>
          <a:lstStyle/>
          <a:p>
            <a:r>
              <a:rPr lang="en-US" sz="1400" dirty="0" smtClean="0"/>
              <a:t>z&gt;1.5 galaxies in CO</a:t>
            </a:r>
            <a:endParaRPr lang="en-US" sz="1400" dirty="0"/>
          </a:p>
        </p:txBody>
      </p:sp>
    </p:spTree>
    <p:extLst>
      <p:ext uri="{BB962C8B-B14F-4D97-AF65-F5344CB8AC3E}">
        <p14:creationId xmlns:p14="http://schemas.microsoft.com/office/powerpoint/2010/main" val="1655857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1394615" y="362407"/>
            <a:ext cx="6506775" cy="830997"/>
          </a:xfrm>
          <a:prstGeom prst="rect">
            <a:avLst/>
          </a:prstGeom>
          <a:noFill/>
        </p:spPr>
        <p:txBody>
          <a:bodyPr wrap="square" rtlCol="0">
            <a:spAutoFit/>
          </a:bodyPr>
          <a:lstStyle/>
          <a:p>
            <a:pPr algn="ctr"/>
            <a:r>
              <a:rPr lang="en-US" sz="2400" b="0" dirty="0" smtClean="0">
                <a:solidFill>
                  <a:schemeClr val="bg1"/>
                </a:solidFill>
                <a:latin typeface="Times New Roman"/>
                <a:cs typeface="Times New Roman"/>
              </a:rPr>
              <a:t>Imaging </a:t>
            </a:r>
            <a:r>
              <a:rPr lang="en-US" sz="2400" b="0" dirty="0">
                <a:solidFill>
                  <a:schemeClr val="bg1"/>
                </a:solidFill>
                <a:latin typeface="Times New Roman"/>
                <a:cs typeface="Times New Roman"/>
              </a:rPr>
              <a:t>’fuel for star formation’ </a:t>
            </a:r>
            <a:r>
              <a:rPr lang="en-US" sz="2400" b="0">
                <a:solidFill>
                  <a:schemeClr val="bg1"/>
                </a:solidFill>
                <a:latin typeface="Times New Roman"/>
                <a:cs typeface="Times New Roman"/>
              </a:rPr>
              <a:t>during </a:t>
            </a:r>
            <a:r>
              <a:rPr lang="en-US" sz="2400" b="0" smtClean="0">
                <a:solidFill>
                  <a:schemeClr val="bg1"/>
                </a:solidFill>
                <a:latin typeface="Times New Roman"/>
                <a:cs typeface="Times New Roman"/>
              </a:rPr>
              <a:t>epoch </a:t>
            </a:r>
            <a:r>
              <a:rPr lang="en-US" sz="2400" b="0" dirty="0">
                <a:solidFill>
                  <a:schemeClr val="bg1"/>
                </a:solidFill>
                <a:latin typeface="Times New Roman"/>
                <a:cs typeface="Times New Roman"/>
              </a:rPr>
              <a:t>of </a:t>
            </a:r>
            <a:r>
              <a:rPr lang="en-US" sz="2400" b="0">
                <a:solidFill>
                  <a:schemeClr val="bg1"/>
                </a:solidFill>
                <a:latin typeface="Times New Roman"/>
                <a:cs typeface="Times New Roman"/>
              </a:rPr>
              <a:t>galaxy </a:t>
            </a:r>
            <a:r>
              <a:rPr lang="en-US" sz="2400" b="0" smtClean="0">
                <a:solidFill>
                  <a:schemeClr val="bg1"/>
                </a:solidFill>
                <a:latin typeface="Times New Roman"/>
                <a:cs typeface="Times New Roman"/>
              </a:rPr>
              <a:t>assembly: massive disk galaxy</a:t>
            </a:r>
            <a:endParaRPr lang="en-US" sz="2400" b="0" dirty="0">
              <a:solidFill>
                <a:schemeClr val="bg1"/>
              </a:solidFill>
              <a:latin typeface="Times New Roman"/>
              <a:cs typeface="Times New Roman"/>
            </a:endParaRPr>
          </a:p>
        </p:txBody>
      </p:sp>
      <p:sp>
        <p:nvSpPr>
          <p:cNvPr id="9" name="TextBox 8"/>
          <p:cNvSpPr txBox="1"/>
          <p:nvPr/>
        </p:nvSpPr>
        <p:spPr>
          <a:xfrm>
            <a:off x="1514849" y="4991247"/>
            <a:ext cx="6743878" cy="1051570"/>
          </a:xfrm>
          <a:prstGeom prst="rect">
            <a:avLst/>
          </a:prstGeom>
          <a:noFill/>
        </p:spPr>
        <p:txBody>
          <a:bodyPr wrap="square" rtlCol="0">
            <a:spAutoFit/>
          </a:bodyPr>
          <a:lstStyle/>
          <a:p>
            <a:pPr marL="257175" indent="-257175" algn="l">
              <a:spcBef>
                <a:spcPts val="450"/>
              </a:spcBef>
              <a:buFont typeface="Arial"/>
              <a:buChar char="•"/>
            </a:pPr>
            <a:r>
              <a:rPr lang="en-US" sz="1800" b="0" dirty="0" smtClean="0">
                <a:solidFill>
                  <a:schemeClr val="bg1"/>
                </a:solidFill>
                <a:latin typeface="Times New Roman"/>
                <a:cs typeface="Times New Roman"/>
              </a:rPr>
              <a:t>Resolution </a:t>
            </a:r>
            <a:r>
              <a:rPr lang="en-US" sz="1800" b="0" dirty="0">
                <a:solidFill>
                  <a:schemeClr val="bg1"/>
                </a:solidFill>
                <a:latin typeface="Times New Roman"/>
                <a:cs typeface="Times New Roman"/>
              </a:rPr>
              <a:t>=</a:t>
            </a:r>
            <a:r>
              <a:rPr lang="en-US" sz="1800" b="0" dirty="0" smtClean="0">
                <a:solidFill>
                  <a:schemeClr val="bg1"/>
                </a:solidFill>
                <a:latin typeface="Times New Roman"/>
                <a:cs typeface="Times New Roman"/>
              </a:rPr>
              <a:t> 0.15” =&gt; 1kpc </a:t>
            </a:r>
            <a:endParaRPr lang="en-US" sz="1800" b="0" dirty="0">
              <a:solidFill>
                <a:schemeClr val="bg1"/>
              </a:solidFill>
              <a:latin typeface="Times New Roman"/>
              <a:cs typeface="Times New Roman"/>
            </a:endParaRPr>
          </a:p>
          <a:p>
            <a:pPr marL="257175" indent="-257175" algn="l">
              <a:spcBef>
                <a:spcPts val="450"/>
              </a:spcBef>
              <a:buFont typeface="Arial"/>
              <a:buChar char="•"/>
            </a:pPr>
            <a:r>
              <a:rPr lang="en-US" sz="1800" b="0" dirty="0">
                <a:solidFill>
                  <a:schemeClr val="bg1"/>
                </a:solidFill>
                <a:latin typeface="Times New Roman"/>
                <a:cs typeface="Times New Roman"/>
              </a:rPr>
              <a:t>Sensitivity </a:t>
            </a:r>
            <a:r>
              <a:rPr lang="en-US" sz="1800" b="0" dirty="0" smtClean="0">
                <a:solidFill>
                  <a:schemeClr val="bg1"/>
                </a:solidFill>
                <a:latin typeface="Times New Roman"/>
                <a:cs typeface="Times New Roman"/>
              </a:rPr>
              <a:t>= 12uJy (100 km/s, 10hr) =&gt;  few </a:t>
            </a:r>
            <a:r>
              <a:rPr lang="en-US" sz="1800" b="0" dirty="0">
                <a:solidFill>
                  <a:schemeClr val="bg1"/>
                </a:solidFill>
                <a:latin typeface="Times New Roman"/>
                <a:cs typeface="Times New Roman"/>
              </a:rPr>
              <a:t>10</a:t>
            </a:r>
            <a:r>
              <a:rPr lang="en-US" sz="1800" b="0" baseline="30000" dirty="0">
                <a:solidFill>
                  <a:schemeClr val="bg1"/>
                </a:solidFill>
                <a:latin typeface="Times New Roman"/>
                <a:cs typeface="Times New Roman"/>
              </a:rPr>
              <a:t>8</a:t>
            </a:r>
            <a:r>
              <a:rPr lang="en-US" sz="1800" b="0" dirty="0">
                <a:solidFill>
                  <a:schemeClr val="bg1"/>
                </a:solidFill>
                <a:latin typeface="Times New Roman"/>
                <a:cs typeface="Times New Roman"/>
              </a:rPr>
              <a:t> M</a:t>
            </a:r>
            <a:r>
              <a:rPr lang="en-US" sz="1800" b="0" baseline="-25000" dirty="0">
                <a:solidFill>
                  <a:schemeClr val="bg1"/>
                </a:solidFill>
                <a:latin typeface="Times New Roman"/>
                <a:cs typeface="Times New Roman"/>
              </a:rPr>
              <a:t>o  </a:t>
            </a:r>
            <a:r>
              <a:rPr lang="en-US" sz="1800" b="0" dirty="0">
                <a:solidFill>
                  <a:schemeClr val="bg1"/>
                </a:solidFill>
                <a:latin typeface="Times New Roman"/>
                <a:cs typeface="Times New Roman"/>
              </a:rPr>
              <a:t>at z ~ </a:t>
            </a:r>
            <a:r>
              <a:rPr lang="en-US" sz="1800" b="0" dirty="0" smtClean="0">
                <a:solidFill>
                  <a:schemeClr val="bg1"/>
                </a:solidFill>
                <a:latin typeface="Times New Roman"/>
                <a:cs typeface="Times New Roman"/>
              </a:rPr>
              <a:t>2</a:t>
            </a:r>
          </a:p>
          <a:p>
            <a:pPr marL="257175" indent="-257175">
              <a:spcBef>
                <a:spcPts val="450"/>
              </a:spcBef>
              <a:buFont typeface="Arial"/>
              <a:buChar char="•"/>
            </a:pPr>
            <a:r>
              <a:rPr lang="en-US" dirty="0">
                <a:solidFill>
                  <a:schemeClr val="bg1"/>
                </a:solidFill>
                <a:latin typeface="Times New Roman"/>
                <a:cs typeface="Times New Roman"/>
              </a:rPr>
              <a:t>D</a:t>
            </a:r>
            <a:r>
              <a:rPr lang="en-US" dirty="0" smtClean="0">
                <a:solidFill>
                  <a:schemeClr val="bg1"/>
                </a:solidFill>
                <a:latin typeface="Times New Roman"/>
                <a:cs typeface="Times New Roman"/>
              </a:rPr>
              <a:t>istributed gas dynamics: </a:t>
            </a:r>
            <a:r>
              <a:rPr lang="en-US" dirty="0">
                <a:solidFill>
                  <a:srgbClr val="FFFFFF"/>
                </a:solidFill>
                <a:latin typeface="Times New Roman"/>
                <a:cs typeface="Times New Roman"/>
              </a:rPr>
              <a:t>Fisher-Tully at z=2</a:t>
            </a:r>
            <a:r>
              <a:rPr lang="en-US" dirty="0" smtClean="0">
                <a:solidFill>
                  <a:srgbClr val="FFFFFF"/>
                </a:solidFill>
                <a:latin typeface="Times New Roman"/>
                <a:cs typeface="Times New Roman"/>
              </a:rPr>
              <a:t>!</a:t>
            </a:r>
            <a:endParaRPr lang="en-US" dirty="0">
              <a:solidFill>
                <a:srgbClr val="FFFFFF"/>
              </a:solidFill>
            </a:endParaRPr>
          </a:p>
        </p:txBody>
      </p:sp>
      <p:grpSp>
        <p:nvGrpSpPr>
          <p:cNvPr id="4" name="Group 3"/>
          <p:cNvGrpSpPr/>
          <p:nvPr/>
        </p:nvGrpSpPr>
        <p:grpSpPr>
          <a:xfrm>
            <a:off x="914401" y="1380515"/>
            <a:ext cx="7315199" cy="3343885"/>
            <a:chOff x="1524001" y="971950"/>
            <a:chExt cx="8974946" cy="3589355"/>
          </a:xfrm>
        </p:grpSpPr>
        <p:grpSp>
          <p:nvGrpSpPr>
            <p:cNvPr id="3" name="Group 2"/>
            <p:cNvGrpSpPr/>
            <p:nvPr/>
          </p:nvGrpSpPr>
          <p:grpSpPr>
            <a:xfrm>
              <a:off x="1524001" y="971950"/>
              <a:ext cx="4598385" cy="3589354"/>
              <a:chOff x="0" y="971950"/>
              <a:chExt cx="4598385" cy="3589354"/>
            </a:xfrm>
          </p:grpSpPr>
          <p:pic>
            <p:nvPicPr>
              <p:cNvPr id="6" name="Picture 5" descr="mo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38" y="971950"/>
                <a:ext cx="4324821" cy="3535314"/>
              </a:xfrm>
              <a:prstGeom prst="rect">
                <a:avLst/>
              </a:prstGeom>
            </p:spPr>
          </p:pic>
          <p:sp>
            <p:nvSpPr>
              <p:cNvPr id="10" name="Rectangle 9"/>
              <p:cNvSpPr/>
              <p:nvPr/>
            </p:nvSpPr>
            <p:spPr>
              <a:xfrm>
                <a:off x="162138" y="971950"/>
                <a:ext cx="4436247" cy="16288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p:nvSpPr>
            <p:spPr>
              <a:xfrm>
                <a:off x="0" y="4269151"/>
                <a:ext cx="4486959" cy="29215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p:nvSpPr>
            <p:spPr>
              <a:xfrm>
                <a:off x="121602" y="971950"/>
                <a:ext cx="378327" cy="353531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9" name="Straight Connector 18"/>
              <p:cNvCxnSpPr/>
              <p:nvPr/>
            </p:nvCxnSpPr>
            <p:spPr>
              <a:xfrm>
                <a:off x="729628" y="1323977"/>
                <a:ext cx="0" cy="352064"/>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04261" y="1324529"/>
                <a:ext cx="1097002" cy="297333"/>
              </a:xfrm>
              <a:prstGeom prst="rect">
                <a:avLst/>
              </a:prstGeom>
              <a:noFill/>
            </p:spPr>
            <p:txBody>
              <a:bodyPr wrap="square" rtlCol="0">
                <a:spAutoFit/>
              </a:bodyPr>
              <a:lstStyle/>
              <a:p>
                <a:r>
                  <a:rPr lang="en-US" sz="1200" b="0" dirty="0">
                    <a:solidFill>
                      <a:schemeClr val="bg1"/>
                    </a:solidFill>
                  </a:rPr>
                  <a:t>1” = 7kpc</a:t>
                </a:r>
              </a:p>
            </p:txBody>
          </p:sp>
          <p:sp>
            <p:nvSpPr>
              <p:cNvPr id="23" name="TextBox 22"/>
              <p:cNvSpPr txBox="1"/>
              <p:nvPr/>
            </p:nvSpPr>
            <p:spPr>
              <a:xfrm>
                <a:off x="2627584" y="3863852"/>
                <a:ext cx="1859374" cy="297333"/>
              </a:xfrm>
              <a:prstGeom prst="rect">
                <a:avLst/>
              </a:prstGeom>
              <a:noFill/>
            </p:spPr>
            <p:txBody>
              <a:bodyPr wrap="square" rtlCol="0">
                <a:spAutoFit/>
              </a:bodyPr>
              <a:lstStyle/>
              <a:p>
                <a:r>
                  <a:rPr lang="en-US" sz="1200" b="0">
                    <a:solidFill>
                      <a:srgbClr val="FFFFFF"/>
                    </a:solidFill>
                  </a:rPr>
                  <a:t>Narayanan Model</a:t>
                </a:r>
                <a:endParaRPr lang="en-US" sz="1200" b="0" dirty="0">
                  <a:solidFill>
                    <a:srgbClr val="FFFFFF"/>
                  </a:solidFill>
                </a:endParaRPr>
              </a:p>
            </p:txBody>
          </p:sp>
        </p:grpSp>
        <p:grpSp>
          <p:nvGrpSpPr>
            <p:cNvPr id="2" name="Group 1"/>
            <p:cNvGrpSpPr/>
            <p:nvPr/>
          </p:nvGrpSpPr>
          <p:grpSpPr>
            <a:xfrm>
              <a:off x="6122386" y="1134838"/>
              <a:ext cx="4376561" cy="3426467"/>
              <a:chOff x="4598385" y="1134837"/>
              <a:chExt cx="4376561" cy="3426467"/>
            </a:xfrm>
          </p:grpSpPr>
          <p:pic>
            <p:nvPicPr>
              <p:cNvPr id="7" name="Picture 6" descr="wcota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385" y="1134837"/>
                <a:ext cx="4376561" cy="3426467"/>
              </a:xfrm>
              <a:prstGeom prst="rect">
                <a:avLst/>
              </a:prstGeom>
            </p:spPr>
          </p:pic>
          <p:cxnSp>
            <p:nvCxnSpPr>
              <p:cNvPr id="13" name="Straight Connector 12"/>
              <p:cNvCxnSpPr/>
              <p:nvPr/>
            </p:nvCxnSpPr>
            <p:spPr>
              <a:xfrm>
                <a:off x="4945260" y="4269151"/>
                <a:ext cx="3918374" cy="0"/>
              </a:xfrm>
              <a:prstGeom prst="line">
                <a:avLst/>
              </a:prstGeom>
              <a:ln w="31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538995" y="3935193"/>
                <a:ext cx="2435951" cy="330370"/>
              </a:xfrm>
              <a:prstGeom prst="rect">
                <a:avLst/>
              </a:prstGeom>
              <a:noFill/>
            </p:spPr>
            <p:txBody>
              <a:bodyPr wrap="square" rtlCol="0">
                <a:spAutoFit/>
              </a:bodyPr>
              <a:lstStyle/>
              <a:p>
                <a:r>
                  <a:rPr lang="en-US" sz="1400" b="0" dirty="0" err="1" smtClean="0">
                    <a:solidFill>
                      <a:srgbClr val="FFFFFF"/>
                    </a:solidFill>
                  </a:rPr>
                  <a:t>ngVLA</a:t>
                </a:r>
                <a:r>
                  <a:rPr lang="en-US" sz="1400" b="0" dirty="0" smtClean="0">
                    <a:solidFill>
                      <a:srgbClr val="FFFFFF"/>
                    </a:solidFill>
                  </a:rPr>
                  <a:t>, 10hr, 38GHz</a:t>
                </a:r>
                <a:endParaRPr lang="en-US" sz="1400" b="0" dirty="0">
                  <a:solidFill>
                    <a:srgbClr val="FFFFFF"/>
                  </a:solidFill>
                </a:endParaRPr>
              </a:p>
            </p:txBody>
          </p:sp>
        </p:grpSp>
        <p:sp>
          <p:nvSpPr>
            <p:cNvPr id="17" name="TextBox 16"/>
            <p:cNvSpPr txBox="1"/>
            <p:nvPr/>
          </p:nvSpPr>
          <p:spPr>
            <a:xfrm>
              <a:off x="8062996" y="1206670"/>
              <a:ext cx="2199028" cy="330370"/>
            </a:xfrm>
            <a:prstGeom prst="rect">
              <a:avLst/>
            </a:prstGeom>
            <a:noFill/>
          </p:spPr>
          <p:txBody>
            <a:bodyPr wrap="square" rtlCol="0">
              <a:spAutoFit/>
            </a:bodyPr>
            <a:lstStyle/>
            <a:p>
              <a:pPr algn="r"/>
              <a:r>
                <a:rPr lang="en-US" sz="1400" b="0" dirty="0">
                  <a:solidFill>
                    <a:srgbClr val="FFFFFF"/>
                  </a:solidFill>
                  <a:latin typeface="Times New Roman"/>
                  <a:cs typeface="Times New Roman"/>
                </a:rPr>
                <a:t>z=2,  CO1-0</a:t>
              </a:r>
            </a:p>
          </p:txBody>
        </p:sp>
      </p:grpSp>
    </p:spTree>
    <p:extLst>
      <p:ext uri="{BB962C8B-B14F-4D97-AF65-F5344CB8AC3E}">
        <p14:creationId xmlns:p14="http://schemas.microsoft.com/office/powerpoint/2010/main" val="76042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5-07-15 at 2.41.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90" y="1039036"/>
            <a:ext cx="4333300" cy="2803525"/>
          </a:xfrm>
          <a:prstGeom prst="rect">
            <a:avLst/>
          </a:prstGeom>
        </p:spPr>
      </p:pic>
      <p:sp>
        <p:nvSpPr>
          <p:cNvPr id="67587" name="TextBox 2"/>
          <p:cNvSpPr txBox="1">
            <a:spLocks noChangeArrowheads="1"/>
          </p:cNvSpPr>
          <p:nvPr/>
        </p:nvSpPr>
        <p:spPr bwMode="auto">
          <a:xfrm>
            <a:off x="1133094" y="127153"/>
            <a:ext cx="710482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9pPr>
          </a:lstStyle>
          <a:p>
            <a:pPr algn="ctr" eaLnBrk="1" hangingPunct="1"/>
            <a:r>
              <a:rPr lang="en-US" b="0" dirty="0"/>
              <a:t>n</a:t>
            </a:r>
            <a:r>
              <a:rPr lang="en-US" b="0" dirty="0" smtClean="0"/>
              <a:t>g-Synergy: Cosmic Cycle of Gas to Stars</a:t>
            </a:r>
          </a:p>
          <a:p>
            <a:pPr algn="ctr" eaLnBrk="1" hangingPunct="1"/>
            <a:r>
              <a:rPr lang="en-US" sz="2000" b="0" dirty="0" smtClean="0"/>
              <a:t>‘Precision galaxy formation’</a:t>
            </a:r>
            <a:endParaRPr lang="en-US" sz="2000" b="0" dirty="0"/>
          </a:p>
        </p:txBody>
      </p:sp>
      <p:sp>
        <p:nvSpPr>
          <p:cNvPr id="67588" name="TextBox 3"/>
          <p:cNvSpPr txBox="1">
            <a:spLocks noChangeArrowheads="1"/>
          </p:cNvSpPr>
          <p:nvPr/>
        </p:nvSpPr>
        <p:spPr bwMode="auto">
          <a:xfrm>
            <a:off x="588508" y="4226726"/>
            <a:ext cx="3993087" cy="400110"/>
          </a:xfrm>
          <a:prstGeom prst="rect">
            <a:avLst/>
          </a:prstGeom>
          <a:solidFill>
            <a:srgbClr val="FFFFFF"/>
          </a:solidFill>
          <a:ln>
            <a:noFill/>
          </a:ln>
          <a:extLst/>
        </p:spPr>
        <p:txBody>
          <a:bodyPr wrap="squar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9pPr>
          </a:lstStyle>
          <a:p>
            <a:pPr algn="l" eaLnBrk="1" hangingPunct="1">
              <a:spcAft>
                <a:spcPts val="600"/>
              </a:spcAft>
            </a:pPr>
            <a:r>
              <a:rPr lang="en-US" sz="2000" b="0" dirty="0" smtClean="0"/>
              <a:t>JWST/ELT: stars and star formation</a:t>
            </a:r>
            <a:endParaRPr lang="en-US" sz="2000" b="0" dirty="0"/>
          </a:p>
        </p:txBody>
      </p:sp>
      <p:cxnSp>
        <p:nvCxnSpPr>
          <p:cNvPr id="5" name="Straight Arrow Connector 4"/>
          <p:cNvCxnSpPr/>
          <p:nvPr/>
        </p:nvCxnSpPr>
        <p:spPr>
          <a:xfrm flipH="1">
            <a:off x="3618682" y="2045861"/>
            <a:ext cx="2021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9" y="4804760"/>
            <a:ext cx="2604388" cy="1876595"/>
          </a:xfrm>
          <a:prstGeom prst="rect">
            <a:avLst/>
          </a:prstGeom>
        </p:spPr>
      </p:pic>
      <p:pic>
        <p:nvPicPr>
          <p:cNvPr id="15" name="Picture 14" descr="vlasample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977" y="4899689"/>
            <a:ext cx="3608489" cy="1697089"/>
          </a:xfrm>
          <a:prstGeom prst="rect">
            <a:avLst/>
          </a:prstGeom>
        </p:spPr>
      </p:pic>
      <p:sp>
        <p:nvSpPr>
          <p:cNvPr id="7" name="TextBox 6"/>
          <p:cNvSpPr txBox="1"/>
          <p:nvPr/>
        </p:nvSpPr>
        <p:spPr>
          <a:xfrm>
            <a:off x="5543665" y="4099644"/>
            <a:ext cx="3555731" cy="707886"/>
          </a:xfrm>
          <a:prstGeom prst="rect">
            <a:avLst/>
          </a:prstGeom>
          <a:noFill/>
        </p:spPr>
        <p:txBody>
          <a:bodyPr wrap="square" rtlCol="0">
            <a:spAutoFit/>
          </a:bodyPr>
          <a:lstStyle/>
          <a:p>
            <a:pPr algn="l"/>
            <a:r>
              <a:rPr lang="en-US" sz="1800" b="0" dirty="0" err="1" smtClean="0">
                <a:latin typeface="Times New Roman"/>
                <a:cs typeface="Times New Roman"/>
              </a:rPr>
              <a:t>ngVLA</a:t>
            </a:r>
            <a:r>
              <a:rPr lang="en-US" sz="1800" b="0" dirty="0" smtClean="0">
                <a:latin typeface="Times New Roman"/>
                <a:cs typeface="Times New Roman"/>
              </a:rPr>
              <a:t>: </a:t>
            </a:r>
            <a:r>
              <a:rPr lang="en-US" sz="2000" b="0" dirty="0" smtClean="0">
                <a:latin typeface="Times New Roman"/>
                <a:cs typeface="Times New Roman"/>
              </a:rPr>
              <a:t>cold gas </a:t>
            </a:r>
            <a:r>
              <a:rPr lang="en-US" sz="2000" dirty="0" smtClean="0">
                <a:latin typeface="Times New Roman"/>
                <a:cs typeface="Times New Roman"/>
              </a:rPr>
              <a:t>fuel</a:t>
            </a:r>
            <a:r>
              <a:rPr lang="en-US" sz="2000" b="0" dirty="0" smtClean="0">
                <a:latin typeface="Times New Roman"/>
                <a:cs typeface="Times New Roman"/>
              </a:rPr>
              <a:t>ing cosmic star formation</a:t>
            </a:r>
            <a:endParaRPr lang="en-US" sz="2000" b="0" dirty="0">
              <a:latin typeface="Times New Roman"/>
              <a:cs typeface="Times New Roman"/>
            </a:endParaRPr>
          </a:p>
        </p:txBody>
      </p:sp>
      <p:grpSp>
        <p:nvGrpSpPr>
          <p:cNvPr id="10" name="Group 9"/>
          <p:cNvGrpSpPr/>
          <p:nvPr/>
        </p:nvGrpSpPr>
        <p:grpSpPr>
          <a:xfrm>
            <a:off x="4800600" y="997530"/>
            <a:ext cx="4298796" cy="3016992"/>
            <a:chOff x="5037399" y="1608792"/>
            <a:chExt cx="3584974" cy="2556040"/>
          </a:xfrm>
        </p:grpSpPr>
        <p:grpSp>
          <p:nvGrpSpPr>
            <p:cNvPr id="11" name="Group 10"/>
            <p:cNvGrpSpPr/>
            <p:nvPr/>
          </p:nvGrpSpPr>
          <p:grpSpPr>
            <a:xfrm>
              <a:off x="5037399" y="1608792"/>
              <a:ext cx="3584974" cy="2556040"/>
              <a:chOff x="6716531" y="1296343"/>
              <a:chExt cx="4779965" cy="3408053"/>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6531" y="1296343"/>
                <a:ext cx="4779965" cy="3408053"/>
              </a:xfrm>
              <a:prstGeom prst="rect">
                <a:avLst/>
              </a:prstGeom>
              <a:ln>
                <a:noFill/>
              </a:ln>
            </p:spPr>
          </p:pic>
          <p:sp>
            <p:nvSpPr>
              <p:cNvPr id="16" name="TextBox 15"/>
              <p:cNvSpPr txBox="1"/>
              <p:nvPr/>
            </p:nvSpPr>
            <p:spPr>
              <a:xfrm>
                <a:off x="10566399" y="1454466"/>
                <a:ext cx="714704" cy="451405"/>
              </a:xfrm>
              <a:prstGeom prst="rect">
                <a:avLst/>
              </a:prstGeom>
              <a:noFill/>
            </p:spPr>
            <p:txBody>
              <a:bodyPr wrap="square" rtlCol="0">
                <a:spAutoFit/>
              </a:bodyPr>
              <a:lstStyle/>
              <a:p>
                <a:r>
                  <a:rPr lang="en-US" sz="1600" b="0"/>
                  <a:t>Gas</a:t>
                </a:r>
              </a:p>
            </p:txBody>
          </p:sp>
          <p:sp>
            <p:nvSpPr>
              <p:cNvPr id="17" name="TextBox 16"/>
              <p:cNvSpPr txBox="1"/>
              <p:nvPr/>
            </p:nvSpPr>
            <p:spPr>
              <a:xfrm>
                <a:off x="8255174" y="3758653"/>
                <a:ext cx="1067501" cy="369332"/>
              </a:xfrm>
              <a:prstGeom prst="rect">
                <a:avLst/>
              </a:prstGeom>
              <a:noFill/>
            </p:spPr>
            <p:txBody>
              <a:bodyPr wrap="square" rtlCol="0">
                <a:spAutoFit/>
              </a:bodyPr>
              <a:lstStyle/>
              <a:p>
                <a:r>
                  <a:rPr lang="en-US" sz="1200" dirty="0">
                    <a:solidFill>
                      <a:srgbClr val="FF0000"/>
                    </a:solidFill>
                  </a:rPr>
                  <a:t>ALMA</a:t>
                </a:r>
              </a:p>
            </p:txBody>
          </p:sp>
          <p:sp>
            <p:nvSpPr>
              <p:cNvPr id="18" name="TextBox 17"/>
              <p:cNvSpPr txBox="1"/>
              <p:nvPr/>
            </p:nvSpPr>
            <p:spPr>
              <a:xfrm>
                <a:off x="8432799" y="2851427"/>
                <a:ext cx="1067501" cy="369332"/>
              </a:xfrm>
              <a:prstGeom prst="rect">
                <a:avLst/>
              </a:prstGeom>
              <a:noFill/>
            </p:spPr>
            <p:txBody>
              <a:bodyPr wrap="square" rtlCol="0">
                <a:spAutoFit/>
              </a:bodyPr>
              <a:lstStyle/>
              <a:p>
                <a:r>
                  <a:rPr lang="en-US" sz="1200" dirty="0">
                    <a:solidFill>
                      <a:srgbClr val="008F00"/>
                    </a:solidFill>
                  </a:rPr>
                  <a:t>NGVLA</a:t>
                </a:r>
              </a:p>
            </p:txBody>
          </p:sp>
        </p:grpSp>
        <p:sp>
          <p:nvSpPr>
            <p:cNvPr id="13" name="TextBox 12"/>
            <p:cNvSpPr txBox="1"/>
            <p:nvPr/>
          </p:nvSpPr>
          <p:spPr>
            <a:xfrm>
              <a:off x="7606966" y="3471446"/>
              <a:ext cx="821156" cy="338554"/>
            </a:xfrm>
            <a:prstGeom prst="rect">
              <a:avLst/>
            </a:prstGeom>
            <a:noFill/>
          </p:spPr>
          <p:txBody>
            <a:bodyPr wrap="square" rtlCol="0">
              <a:spAutoFit/>
            </a:bodyPr>
            <a:lstStyle/>
            <a:p>
              <a:r>
                <a:rPr lang="en-US" sz="1600" b="0" dirty="0" err="1"/>
                <a:t>Decarli</a:t>
              </a:r>
              <a:endParaRPr lang="en-US" sz="1600" b="0" dirty="0"/>
            </a:p>
          </p:txBody>
        </p:sp>
      </p:grpSp>
    </p:spTree>
    <p:extLst>
      <p:ext uri="{BB962C8B-B14F-4D97-AF65-F5344CB8AC3E}">
        <p14:creationId xmlns:p14="http://schemas.microsoft.com/office/powerpoint/2010/main" val="72212675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851" y="534228"/>
            <a:ext cx="7074107" cy="415498"/>
          </a:xfrm>
          <a:prstGeom prst="rect">
            <a:avLst/>
          </a:prstGeom>
          <a:noFill/>
        </p:spPr>
        <p:txBody>
          <a:bodyPr wrap="square" rtlCol="0">
            <a:spAutoFit/>
          </a:bodyPr>
          <a:lstStyle/>
          <a:p>
            <a:r>
              <a:rPr lang="en-US" sz="2100" dirty="0">
                <a:latin typeface="Times New Roman"/>
                <a:cs typeface="Times New Roman"/>
              </a:rPr>
              <a:t>Next step: </a:t>
            </a:r>
            <a:r>
              <a:rPr lang="en-US" sz="2100" dirty="0" smtClean="0">
                <a:latin typeface="Times New Roman"/>
                <a:cs typeface="Times New Roman"/>
              </a:rPr>
              <a:t>Science </a:t>
            </a:r>
            <a:r>
              <a:rPr lang="en-US" sz="2100" dirty="0">
                <a:latin typeface="Times New Roman"/>
                <a:cs typeface="Times New Roman"/>
              </a:rPr>
              <a:t>Requirements </a:t>
            </a:r>
            <a:r>
              <a:rPr lang="en-US" sz="2100">
                <a:latin typeface="Times New Roman"/>
                <a:cs typeface="Times New Roman"/>
              </a:rPr>
              <a:t>to </a:t>
            </a:r>
            <a:r>
              <a:rPr lang="en-US" sz="2100" smtClean="0">
                <a:latin typeface="Times New Roman"/>
                <a:cs typeface="Times New Roman"/>
              </a:rPr>
              <a:t>Telescope </a:t>
            </a:r>
            <a:r>
              <a:rPr lang="en-US" sz="2100" dirty="0">
                <a:latin typeface="Times New Roman"/>
                <a:cs typeface="Times New Roman"/>
              </a:rPr>
              <a:t>Specifications</a:t>
            </a:r>
          </a:p>
        </p:txBody>
      </p:sp>
      <p:graphicFrame>
        <p:nvGraphicFramePr>
          <p:cNvPr id="3" name="Table 2"/>
          <p:cNvGraphicFramePr>
            <a:graphicFrameLocks noGrp="1"/>
          </p:cNvGraphicFramePr>
          <p:nvPr>
            <p:extLst/>
          </p:nvPr>
        </p:nvGraphicFramePr>
        <p:xfrm>
          <a:off x="204850" y="1369404"/>
          <a:ext cx="6906917" cy="4091940"/>
        </p:xfrm>
        <a:graphic>
          <a:graphicData uri="http://schemas.openxmlformats.org/drawingml/2006/table">
            <a:tbl>
              <a:tblPr firstRow="1" bandRow="1">
                <a:tableStyleId>{5C22544A-7EE6-4342-B048-85BDC9FD1C3A}</a:tableStyleId>
              </a:tblPr>
              <a:tblGrid>
                <a:gridCol w="1433945"/>
                <a:gridCol w="2860859"/>
                <a:gridCol w="2612113"/>
              </a:tblGrid>
              <a:tr h="278130">
                <a:tc>
                  <a:txBody>
                    <a:bodyPr/>
                    <a:lstStyle/>
                    <a:p>
                      <a:r>
                        <a:rPr lang="en-US" sz="1400" dirty="0" smtClean="0"/>
                        <a:t>Goal</a:t>
                      </a:r>
                      <a:endParaRPr lang="en-US" sz="1400" dirty="0"/>
                    </a:p>
                  </a:txBody>
                  <a:tcPr marL="68580" marR="68580" marT="34290" marB="34290"/>
                </a:tc>
                <a:tc>
                  <a:txBody>
                    <a:bodyPr/>
                    <a:lstStyle/>
                    <a:p>
                      <a:r>
                        <a:rPr lang="en-US" sz="1400" dirty="0" smtClean="0"/>
                        <a:t>Science</a:t>
                      </a:r>
                      <a:r>
                        <a:rPr lang="en-US" sz="1400" baseline="0" dirty="0" smtClean="0"/>
                        <a:t> </a:t>
                      </a:r>
                      <a:r>
                        <a:rPr lang="en-US" sz="1400" dirty="0" smtClean="0"/>
                        <a:t>Requirement</a:t>
                      </a:r>
                      <a:endParaRPr lang="en-US" sz="1400" dirty="0"/>
                    </a:p>
                  </a:txBody>
                  <a:tcPr marL="68580" marR="68580" marT="34290" marB="34290"/>
                </a:tc>
                <a:tc>
                  <a:txBody>
                    <a:bodyPr/>
                    <a:lstStyle/>
                    <a:p>
                      <a:r>
                        <a:rPr lang="en-US" sz="1400" dirty="0" smtClean="0"/>
                        <a:t>Array Specification</a:t>
                      </a:r>
                      <a:endParaRPr lang="en-US" sz="1400" dirty="0"/>
                    </a:p>
                  </a:txBody>
                  <a:tcPr marL="68580" marR="68580" marT="34290" marB="34290"/>
                </a:tc>
              </a:tr>
              <a:tr h="278130">
                <a:tc>
                  <a:txBody>
                    <a:bodyPr/>
                    <a:lstStyle/>
                    <a:p>
                      <a:r>
                        <a:rPr lang="en-US" sz="1400" dirty="0" smtClean="0"/>
                        <a:t>Terrestrial</a:t>
                      </a:r>
                      <a:r>
                        <a:rPr lang="en-US" sz="1400" baseline="0" dirty="0" smtClean="0"/>
                        <a:t> zone</a:t>
                      </a:r>
                      <a:endParaRPr lang="en-US" sz="1400" dirty="0"/>
                    </a:p>
                  </a:txBody>
                  <a:tcPr marL="68580" marR="68580" marT="34290" marB="34290"/>
                </a:tc>
                <a:tc>
                  <a:txBody>
                    <a:bodyPr/>
                    <a:lstStyle/>
                    <a:p>
                      <a:r>
                        <a:rPr lang="en-US" sz="1400" dirty="0" smtClean="0"/>
                        <a:t>Optically thin</a:t>
                      </a:r>
                      <a:endParaRPr lang="en-US" sz="1400" dirty="0"/>
                    </a:p>
                  </a:txBody>
                  <a:tcPr marL="68580" marR="68580" marT="34290" marB="34290"/>
                </a:tc>
                <a:tc>
                  <a:txBody>
                    <a:bodyPr/>
                    <a:lstStyle/>
                    <a:p>
                      <a:r>
                        <a:rPr lang="en-US" sz="1400" dirty="0" err="1" smtClean="0"/>
                        <a:t>Freq</a:t>
                      </a:r>
                      <a:r>
                        <a:rPr lang="en-US" sz="1400" dirty="0" smtClean="0"/>
                        <a:t> ~</a:t>
                      </a:r>
                      <a:r>
                        <a:rPr lang="en-US" sz="1400" baseline="0" dirty="0" smtClean="0"/>
                        <a:t> 15 to</a:t>
                      </a:r>
                      <a:r>
                        <a:rPr lang="en-US" sz="1400" dirty="0" smtClean="0"/>
                        <a:t> 50GHz</a:t>
                      </a:r>
                      <a:endParaRPr lang="en-US" sz="1400" dirty="0"/>
                    </a:p>
                  </a:txBody>
                  <a:tcPr marL="68580" marR="68580" marT="34290" marB="34290"/>
                </a:tc>
              </a:tr>
              <a:tr h="278130">
                <a:tc>
                  <a:txBody>
                    <a:bodyPr/>
                    <a:lstStyle/>
                    <a:p>
                      <a:r>
                        <a:rPr lang="en-US" sz="1400" dirty="0" smtClean="0"/>
                        <a:t>planet formation</a:t>
                      </a:r>
                      <a:endParaRPr lang="en-US" sz="1400" dirty="0"/>
                    </a:p>
                  </a:txBody>
                  <a:tcPr marL="68580" marR="68580" marT="34290" marB="34290"/>
                </a:tc>
                <a:tc>
                  <a:txBody>
                    <a:bodyPr/>
                    <a:lstStyle/>
                    <a:p>
                      <a:r>
                        <a:rPr lang="en-US" sz="1400" dirty="0" smtClean="0"/>
                        <a:t>1AU at 130pc @ 30GHz</a:t>
                      </a:r>
                      <a:endParaRPr lang="en-US" sz="1400" dirty="0"/>
                    </a:p>
                  </a:txBody>
                  <a:tcPr marL="68580" marR="68580" marT="34290" marB="34290"/>
                </a:tc>
                <a:tc>
                  <a:txBody>
                    <a:bodyPr/>
                    <a:lstStyle/>
                    <a:p>
                      <a:r>
                        <a:rPr lang="en-US" sz="1400" dirty="0" smtClean="0"/>
                        <a:t>B ~ 300km </a:t>
                      </a:r>
                      <a:endParaRPr lang="en-US" sz="1400" dirty="0"/>
                    </a:p>
                  </a:txBody>
                  <a:tcPr marL="68580" marR="68580" marT="34290" marB="34290"/>
                </a:tc>
              </a:tr>
              <a:tr h="278130">
                <a:tc>
                  <a:txBody>
                    <a:bodyPr/>
                    <a:lstStyle/>
                    <a:p>
                      <a:endParaRPr lang="en-US" sz="1400" dirty="0"/>
                    </a:p>
                  </a:txBody>
                  <a:tcPr marL="68580" marR="68580" marT="34290" marB="34290"/>
                </a:tc>
                <a:tc>
                  <a:txBody>
                    <a:bodyPr/>
                    <a:lstStyle/>
                    <a:p>
                      <a:r>
                        <a:rPr lang="en-US" sz="1400" dirty="0" smtClean="0"/>
                        <a:t>1K in 10hrs </a:t>
                      </a:r>
                      <a:r>
                        <a:rPr lang="en-US" sz="1400" baseline="0" dirty="0" smtClean="0"/>
                        <a:t>@ 10mas, 30GHz</a:t>
                      </a:r>
                      <a:endParaRPr lang="en-US" sz="1400" dirty="0"/>
                    </a:p>
                  </a:txBody>
                  <a:tcPr marL="68580" marR="68580" marT="34290" marB="34290"/>
                </a:tc>
                <a:tc>
                  <a:txBody>
                    <a:bodyPr/>
                    <a:lstStyle/>
                    <a:p>
                      <a:r>
                        <a:rPr lang="en-US" sz="1400" dirty="0" err="1" smtClean="0"/>
                        <a:t>A</a:t>
                      </a:r>
                      <a:r>
                        <a:rPr lang="en-US" sz="1400" baseline="-25000" dirty="0" err="1" smtClean="0"/>
                        <a:t>full</a:t>
                      </a:r>
                      <a:r>
                        <a:rPr lang="en-US" sz="1400" dirty="0" smtClean="0"/>
                        <a:t> ~ 300 x 18m; BW ~ 20GHz</a:t>
                      </a:r>
                      <a:endParaRPr lang="en-US" sz="1400" dirty="0"/>
                    </a:p>
                  </a:txBody>
                  <a:tcPr marL="68580" marR="68580" marT="34290" marB="34290"/>
                </a:tc>
              </a:tr>
              <a:tr h="278130">
                <a:tc>
                  <a:txBody>
                    <a:bodyPr/>
                    <a:lstStyle/>
                    <a:p>
                      <a:r>
                        <a:rPr lang="en-US" sz="1400" dirty="0" smtClean="0"/>
                        <a:t>Dense</a:t>
                      </a:r>
                      <a:r>
                        <a:rPr lang="en-US" sz="1400" baseline="0" dirty="0" smtClean="0"/>
                        <a:t> gas history</a:t>
                      </a:r>
                      <a:endParaRPr lang="en-US" sz="1400" dirty="0"/>
                    </a:p>
                  </a:txBody>
                  <a:tcPr marL="68580" marR="68580" marT="34290" marB="34290"/>
                </a:tc>
                <a:tc>
                  <a:txBody>
                    <a:bodyPr/>
                    <a:lstStyle/>
                    <a:p>
                      <a:r>
                        <a:rPr lang="en-US" sz="1400" dirty="0" smtClean="0"/>
                        <a:t>CO 1-0 to z=8</a:t>
                      </a:r>
                      <a:endParaRPr lang="en-US" sz="1400" dirty="0"/>
                    </a:p>
                  </a:txBody>
                  <a:tcPr marL="68580" marR="68580" marT="34290" marB="34290"/>
                </a:tc>
                <a:tc>
                  <a:txBody>
                    <a:bodyPr/>
                    <a:lstStyle/>
                    <a:p>
                      <a:r>
                        <a:rPr lang="en-US" sz="1400" dirty="0" err="1" smtClean="0"/>
                        <a:t>Freq</a:t>
                      </a:r>
                      <a:r>
                        <a:rPr lang="en-US" sz="1400" dirty="0" smtClean="0"/>
                        <a:t> =</a:t>
                      </a:r>
                      <a:r>
                        <a:rPr lang="en-US" sz="1400" baseline="0" dirty="0" smtClean="0"/>
                        <a:t> 15 to 115GHz</a:t>
                      </a:r>
                      <a:endParaRPr lang="en-US" sz="1400" dirty="0"/>
                    </a:p>
                  </a:txBody>
                  <a:tcPr marL="68580" marR="68580" marT="34290" marB="34290"/>
                </a:tc>
              </a:tr>
              <a:tr h="278130">
                <a:tc>
                  <a:txBody>
                    <a:bodyPr/>
                    <a:lstStyle/>
                    <a:p>
                      <a:r>
                        <a:rPr lang="en-US" sz="1400" dirty="0" smtClean="0"/>
                        <a:t>of the Universe</a:t>
                      </a:r>
                      <a:endParaRPr lang="en-US" sz="1400" dirty="0"/>
                    </a:p>
                  </a:txBody>
                  <a:tcPr marL="68580" marR="68580" marT="34290" marB="34290"/>
                </a:tc>
                <a:tc>
                  <a:txBody>
                    <a:bodyPr/>
                    <a:lstStyle/>
                    <a:p>
                      <a:r>
                        <a:rPr lang="en-US" sz="1400" dirty="0" err="1" smtClean="0"/>
                        <a:t>M</a:t>
                      </a:r>
                      <a:r>
                        <a:rPr lang="en-US" sz="1400" baseline="-25000" dirty="0" err="1" smtClean="0"/>
                        <a:t>gas</a:t>
                      </a:r>
                      <a:r>
                        <a:rPr lang="en-US" sz="1400" dirty="0" smtClean="0"/>
                        <a:t> = 10</a:t>
                      </a:r>
                      <a:r>
                        <a:rPr lang="en-US" sz="1400" baseline="30000" dirty="0" smtClean="0"/>
                        <a:t>9</a:t>
                      </a:r>
                      <a:r>
                        <a:rPr lang="en-US" sz="1400" dirty="0" smtClean="0"/>
                        <a:t> M</a:t>
                      </a:r>
                      <a:r>
                        <a:rPr lang="en-US" sz="1400" baseline="-25000" dirty="0" smtClean="0"/>
                        <a:t>o</a:t>
                      </a:r>
                      <a:r>
                        <a:rPr lang="en-US" sz="1400" dirty="0" smtClean="0"/>
                        <a:t> at z = 3 in 1hr</a:t>
                      </a:r>
                      <a:endParaRPr lang="en-US" sz="1400" dirty="0"/>
                    </a:p>
                  </a:txBody>
                  <a:tcPr marL="68580" marR="68580" marT="34290" marB="34290"/>
                </a:tc>
                <a:tc>
                  <a:txBody>
                    <a:bodyPr/>
                    <a:lstStyle/>
                    <a:p>
                      <a:r>
                        <a:rPr lang="en-US" sz="1400" dirty="0" smtClean="0"/>
                        <a:t>A</a:t>
                      </a:r>
                      <a:r>
                        <a:rPr lang="en-US" sz="1400" baseline="-25000" dirty="0" smtClean="0"/>
                        <a:t>mid</a:t>
                      </a:r>
                      <a:r>
                        <a:rPr lang="en-US" sz="1400" dirty="0" smtClean="0"/>
                        <a:t> ~ 70%</a:t>
                      </a:r>
                      <a:r>
                        <a:rPr lang="en-US" sz="1400" baseline="0" dirty="0" smtClean="0"/>
                        <a:t> to B ~ 30km</a:t>
                      </a:r>
                      <a:endParaRPr lang="en-US" sz="1400" dirty="0"/>
                    </a:p>
                  </a:txBody>
                  <a:tcPr marL="68580" marR="68580" marT="34290" marB="34290"/>
                </a:tc>
              </a:tr>
              <a:tr h="274320">
                <a:tc>
                  <a:txBody>
                    <a:bodyPr/>
                    <a:lstStyle/>
                    <a:p>
                      <a:endParaRPr lang="en-US" sz="1400"/>
                    </a:p>
                  </a:txBody>
                  <a:tcPr marL="68580" marR="68580" marT="34290" marB="34290"/>
                </a:tc>
                <a:tc>
                  <a:txBody>
                    <a:bodyPr/>
                    <a:lstStyle/>
                    <a:p>
                      <a:r>
                        <a:rPr lang="en-US" sz="1400" dirty="0" smtClean="0"/>
                        <a:t>500pc resolution at z = 3 (60mas)</a:t>
                      </a:r>
                      <a:endParaRPr lang="en-US" sz="1400" dirty="0"/>
                    </a:p>
                  </a:txBody>
                  <a:tcPr marL="68580" marR="68580" marT="34290" marB="34290"/>
                </a:tc>
                <a:tc>
                  <a:txBody>
                    <a:bodyPr/>
                    <a:lstStyle/>
                    <a:p>
                      <a:r>
                        <a:rPr lang="en-US" sz="1400" dirty="0" smtClean="0"/>
                        <a:t>30km </a:t>
                      </a:r>
                      <a:endParaRPr lang="en-US" sz="1400" dirty="0"/>
                    </a:p>
                  </a:txBody>
                  <a:tcPr marL="68580" marR="68580" marT="34290" marB="34290"/>
                </a:tc>
              </a:tr>
              <a:tr h="278130">
                <a:tc>
                  <a:txBody>
                    <a:bodyPr/>
                    <a:lstStyle/>
                    <a:p>
                      <a:endParaRPr lang="en-US" sz="1400" dirty="0"/>
                    </a:p>
                  </a:txBody>
                  <a:tcPr marL="68580" marR="68580" marT="34290" marB="34290"/>
                </a:tc>
                <a:tc>
                  <a:txBody>
                    <a:bodyPr/>
                    <a:lstStyle/>
                    <a:p>
                      <a:r>
                        <a:rPr lang="en-US" sz="1400" dirty="0" smtClean="0"/>
                        <a:t>Large volume</a:t>
                      </a:r>
                      <a:r>
                        <a:rPr lang="en-US" sz="1400" baseline="0" dirty="0" smtClean="0"/>
                        <a:t> surveys</a:t>
                      </a:r>
                      <a:endParaRPr lang="en-US" sz="1400" dirty="0"/>
                    </a:p>
                  </a:txBody>
                  <a:tcPr marL="68580" marR="68580" marT="34290" marB="34290"/>
                </a:tc>
                <a:tc>
                  <a:txBody>
                    <a:bodyPr/>
                    <a:lstStyle/>
                    <a:p>
                      <a:r>
                        <a:rPr lang="en-US" sz="1400" dirty="0" smtClean="0"/>
                        <a:t>Octave </a:t>
                      </a:r>
                      <a:r>
                        <a:rPr lang="en-US" sz="1400" smtClean="0"/>
                        <a:t>Band</a:t>
                      </a:r>
                      <a:r>
                        <a:rPr lang="en-US" sz="1400" baseline="0" smtClean="0"/>
                        <a:t> Ratio</a:t>
                      </a:r>
                      <a:endParaRPr lang="en-US" sz="1400" dirty="0"/>
                    </a:p>
                  </a:txBody>
                  <a:tcPr marL="68580" marR="68580" marT="34290" marB="34290"/>
                </a:tc>
              </a:tr>
              <a:tr h="278130">
                <a:tc>
                  <a:txBody>
                    <a:bodyPr/>
                    <a:lstStyle/>
                    <a:p>
                      <a:r>
                        <a:rPr lang="en-US" sz="1400" dirty="0" smtClean="0"/>
                        <a:t>Baryon</a:t>
                      </a:r>
                      <a:r>
                        <a:rPr lang="en-US" sz="1400" baseline="0" dirty="0" smtClean="0"/>
                        <a:t> cycle</a:t>
                      </a:r>
                      <a:endParaRPr lang="en-US" sz="1400" dirty="0"/>
                    </a:p>
                  </a:txBody>
                  <a:tcPr marL="68580" marR="68580" marT="34290" marB="34290"/>
                </a:tc>
                <a:tc>
                  <a:txBody>
                    <a:bodyPr/>
                    <a:lstStyle/>
                    <a:p>
                      <a:r>
                        <a:rPr lang="en-US" sz="1400" dirty="0" smtClean="0"/>
                        <a:t>T</a:t>
                      </a:r>
                      <a:r>
                        <a:rPr lang="en-US" sz="1400" baseline="-25000" dirty="0" smtClean="0"/>
                        <a:t>B</a:t>
                      </a:r>
                      <a:r>
                        <a:rPr lang="en-US" sz="1400" dirty="0" smtClean="0"/>
                        <a:t> &lt; 0.2</a:t>
                      </a:r>
                      <a:r>
                        <a:rPr lang="en-US" sz="1400" baseline="0" dirty="0" smtClean="0"/>
                        <a:t>K  (1hr, 10 km/s, 80GHz, 1”)</a:t>
                      </a:r>
                      <a:endParaRPr lang="en-US" sz="1400" dirty="0"/>
                    </a:p>
                  </a:txBody>
                  <a:tcPr marL="68580" marR="68580" marT="34290" marB="34290"/>
                </a:tc>
                <a:tc>
                  <a:txBody>
                    <a:bodyPr/>
                    <a:lstStyle/>
                    <a:p>
                      <a:r>
                        <a:rPr lang="en-US" sz="1400" dirty="0" err="1" smtClean="0"/>
                        <a:t>A</a:t>
                      </a:r>
                      <a:r>
                        <a:rPr lang="en-US" sz="1400" baseline="-25000" dirty="0" err="1" smtClean="0"/>
                        <a:t>core</a:t>
                      </a:r>
                      <a:r>
                        <a:rPr lang="en-US" sz="1400" baseline="0" dirty="0" smtClean="0"/>
                        <a:t> ~ 30% to B ~ 2km</a:t>
                      </a:r>
                      <a:endParaRPr lang="en-US" sz="1400" dirty="0"/>
                    </a:p>
                  </a:txBody>
                  <a:tcPr marL="68580" marR="68580" marT="34290" marB="34290"/>
                </a:tc>
              </a:tr>
              <a:tr h="278130">
                <a:tc>
                  <a:txBody>
                    <a:bodyPr/>
                    <a:lstStyle/>
                    <a:p>
                      <a:endParaRPr lang="en-US" sz="1400" dirty="0"/>
                    </a:p>
                  </a:txBody>
                  <a:tcPr marL="68580" marR="68580" marT="34290" marB="34290"/>
                </a:tc>
                <a:tc>
                  <a:txBody>
                    <a:bodyPr/>
                    <a:lstStyle/>
                    <a:p>
                      <a:r>
                        <a:rPr lang="en-US" sz="1400" dirty="0" smtClean="0"/>
                        <a:t>Continuum science</a:t>
                      </a:r>
                      <a:endParaRPr lang="en-US" sz="1400" dirty="0"/>
                    </a:p>
                  </a:txBody>
                  <a:tcPr marL="68580" marR="68580" marT="34290" marB="34290"/>
                </a:tc>
                <a:tc>
                  <a:txBody>
                    <a:bodyPr/>
                    <a:lstStyle/>
                    <a:p>
                      <a:r>
                        <a:rPr lang="en-US" sz="1400" dirty="0" smtClean="0"/>
                        <a:t>Octave BR; Linear</a:t>
                      </a:r>
                      <a:r>
                        <a:rPr lang="en-US" sz="1400" baseline="0" dirty="0" smtClean="0"/>
                        <a:t> pol to 0.1%</a:t>
                      </a:r>
                      <a:endParaRPr lang="en-US" sz="1400" dirty="0"/>
                    </a:p>
                  </a:txBody>
                  <a:tcPr marL="68580" marR="68580" marT="34290" marB="34290"/>
                </a:tc>
              </a:tr>
              <a:tr h="278130">
                <a:tc>
                  <a:txBody>
                    <a:bodyPr/>
                    <a:lstStyle/>
                    <a:p>
                      <a:r>
                        <a:rPr lang="en-US" sz="1400" dirty="0" smtClean="0"/>
                        <a:t>Time</a:t>
                      </a:r>
                      <a:r>
                        <a:rPr lang="en-US" sz="1400" baseline="0" dirty="0" smtClean="0"/>
                        <a:t> domain</a:t>
                      </a:r>
                      <a:endParaRPr lang="en-US" sz="1400" dirty="0"/>
                    </a:p>
                  </a:txBody>
                  <a:tcPr marL="68580" marR="68580" marT="34290" marB="34290"/>
                </a:tc>
                <a:tc>
                  <a:txBody>
                    <a:bodyPr/>
                    <a:lstStyle/>
                    <a:p>
                      <a:r>
                        <a:rPr lang="en-US" sz="1400" dirty="0" smtClean="0"/>
                        <a:t>Explosive follow-up</a:t>
                      </a:r>
                      <a:r>
                        <a:rPr lang="en-US" sz="1400" baseline="0" dirty="0" smtClean="0"/>
                        <a:t> (</a:t>
                      </a:r>
                      <a:r>
                        <a:rPr lang="en-US" sz="1400" dirty="0" smtClean="0"/>
                        <a:t>GRBs, GW/EM…)</a:t>
                      </a:r>
                      <a:endParaRPr lang="en-US" sz="1400" dirty="0"/>
                    </a:p>
                  </a:txBody>
                  <a:tcPr marL="68580" marR="68580" marT="34290" marB="34290"/>
                </a:tc>
                <a:tc>
                  <a:txBody>
                    <a:bodyPr/>
                    <a:lstStyle/>
                    <a:p>
                      <a:r>
                        <a:rPr lang="en-US" sz="1400" dirty="0" smtClean="0"/>
                        <a:t>Minute</a:t>
                      </a:r>
                      <a:r>
                        <a:rPr lang="en-US" sz="1400" baseline="0" dirty="0" smtClean="0"/>
                        <a:t> trigger response time</a:t>
                      </a:r>
                      <a:endParaRPr lang="en-US" sz="1400" dirty="0"/>
                    </a:p>
                  </a:txBody>
                  <a:tcPr marL="68580" marR="68580" marT="34290" marB="34290"/>
                </a:tc>
              </a:tr>
              <a:tr h="278130">
                <a:tc>
                  <a:txBody>
                    <a:bodyPr/>
                    <a:lstStyle/>
                    <a:p>
                      <a:endParaRPr lang="en-US" sz="1400" dirty="0"/>
                    </a:p>
                  </a:txBody>
                  <a:tcPr marL="68580" marR="68580" marT="34290" marB="34290"/>
                </a:tc>
                <a:tc>
                  <a:txBody>
                    <a:bodyPr/>
                    <a:lstStyle/>
                    <a:p>
                      <a:r>
                        <a:rPr lang="en-US" sz="1400" dirty="0" smtClean="0"/>
                        <a:t>Blind discoveries</a:t>
                      </a:r>
                      <a:r>
                        <a:rPr lang="en-US" sz="1400" baseline="0" dirty="0" smtClean="0"/>
                        <a:t> (</a:t>
                      </a:r>
                      <a:r>
                        <a:rPr lang="en-US" sz="1400" baseline="0" dirty="0" err="1" smtClean="0"/>
                        <a:t>eg</a:t>
                      </a:r>
                      <a:r>
                        <a:rPr lang="en-US" sz="1400" baseline="0" dirty="0" smtClean="0"/>
                        <a:t>. FRBs)</a:t>
                      </a:r>
                      <a:endParaRPr lang="en-US" sz="1400" dirty="0"/>
                    </a:p>
                  </a:txBody>
                  <a:tcPr marL="68580" marR="68580" marT="34290" marB="34290"/>
                </a:tc>
                <a:tc>
                  <a:txBody>
                    <a:bodyPr/>
                    <a:lstStyle/>
                    <a:p>
                      <a:r>
                        <a:rPr lang="en-US" sz="1400" dirty="0" err="1" smtClean="0"/>
                        <a:t>millisec</a:t>
                      </a:r>
                      <a:r>
                        <a:rPr lang="en-US" sz="1400" baseline="0" dirty="0" smtClean="0"/>
                        <a:t> searches</a:t>
                      </a:r>
                      <a:endParaRPr lang="en-US" sz="1400" dirty="0"/>
                    </a:p>
                  </a:txBody>
                  <a:tcPr marL="68580" marR="68580" marT="34290" marB="34290"/>
                </a:tc>
              </a:tr>
              <a:tr h="685800">
                <a:tc>
                  <a:txBody>
                    <a:bodyPr/>
                    <a:lstStyle/>
                    <a:p>
                      <a:endParaRPr lang="en-US" sz="1400" dirty="0"/>
                    </a:p>
                  </a:txBody>
                  <a:tcPr marL="68580" marR="68580" marT="34290" marB="34290"/>
                </a:tc>
                <a:tc>
                  <a:txBody>
                    <a:bodyPr/>
                    <a:lstStyle/>
                    <a:p>
                      <a:r>
                        <a:rPr lang="en-US" sz="1400" dirty="0" err="1" smtClean="0"/>
                        <a:t>Exo</a:t>
                      </a:r>
                      <a:r>
                        <a:rPr lang="en-US" sz="1400" dirty="0" smtClean="0"/>
                        <a:t>-space weather: 1uJy</a:t>
                      </a:r>
                      <a:r>
                        <a:rPr lang="en-US" sz="1400" baseline="0" dirty="0" smtClean="0"/>
                        <a:t> in 1min</a:t>
                      </a:r>
                      <a:endParaRPr lang="en-US" sz="1400" dirty="0"/>
                    </a:p>
                  </a:txBody>
                  <a:tcPr marL="68580" marR="68580" marT="34290" marB="34290"/>
                </a:tc>
                <a:tc>
                  <a:txBody>
                    <a:bodyPr/>
                    <a:lstStyle/>
                    <a:p>
                      <a:r>
                        <a:rPr lang="en-US" sz="1400" dirty="0" err="1" smtClean="0"/>
                        <a:t>Freq</a:t>
                      </a:r>
                      <a:r>
                        <a:rPr lang="en-US" sz="1400" dirty="0" smtClean="0"/>
                        <a:t> ~ 1 to 20GHz</a:t>
                      </a:r>
                    </a:p>
                    <a:p>
                      <a:r>
                        <a:rPr lang="en-US" sz="1400" dirty="0" err="1" smtClean="0"/>
                        <a:t>A</a:t>
                      </a:r>
                      <a:r>
                        <a:rPr lang="en-US" sz="1400" baseline="-25000" dirty="0" err="1" smtClean="0"/>
                        <a:t>full</a:t>
                      </a:r>
                      <a:r>
                        <a:rPr lang="en-US" sz="1400" baseline="-25000" dirty="0" smtClean="0"/>
                        <a:t> </a:t>
                      </a:r>
                      <a:r>
                        <a:rPr lang="en-US" sz="1400" dirty="0" smtClean="0"/>
                        <a:t>~ 300 x 18m</a:t>
                      </a:r>
                    </a:p>
                    <a:p>
                      <a:r>
                        <a:rPr lang="en-US" sz="1400" dirty="0" smtClean="0"/>
                        <a:t>Circular pol</a:t>
                      </a:r>
                      <a:r>
                        <a:rPr lang="en-US" sz="1400" baseline="0" dirty="0" smtClean="0"/>
                        <a:t> to few %</a:t>
                      </a:r>
                      <a:endParaRPr lang="en-US" sz="1400" dirty="0"/>
                    </a:p>
                  </a:txBody>
                  <a:tcPr marL="68580" marR="68580" marT="34290" marB="34290"/>
                </a:tc>
              </a:tr>
            </a:tbl>
          </a:graphicData>
        </a:graphic>
      </p:graphicFrame>
      <p:grpSp>
        <p:nvGrpSpPr>
          <p:cNvPr id="10" name="Group 9"/>
          <p:cNvGrpSpPr/>
          <p:nvPr/>
        </p:nvGrpSpPr>
        <p:grpSpPr>
          <a:xfrm>
            <a:off x="7404175" y="1012184"/>
            <a:ext cx="1244030" cy="4763907"/>
            <a:chOff x="8027600" y="698111"/>
            <a:chExt cx="1122784" cy="4624818"/>
          </a:xfrm>
        </p:grpSpPr>
        <p:pic>
          <p:nvPicPr>
            <p:cNvPr id="12" name="Picture 11" descr="PPD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039425" y="698111"/>
              <a:ext cx="1106358" cy="1138282"/>
            </a:xfrm>
            <a:prstGeom prst="rect">
              <a:avLst/>
            </a:prstGeom>
          </p:spPr>
        </p:pic>
        <p:pic>
          <p:nvPicPr>
            <p:cNvPr id="13" name="Picture 12" descr="wcota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425" y="1863412"/>
              <a:ext cx="1106359" cy="838583"/>
            </a:xfrm>
            <a:prstGeom prst="rect">
              <a:avLst/>
            </a:prstGeom>
          </p:spPr>
        </p:pic>
        <p:pic>
          <p:nvPicPr>
            <p:cNvPr id="14" name="Picture 13" descr="Screen Shot 2015-05-14 at 3.32.1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7600" y="4674451"/>
              <a:ext cx="1110958" cy="648478"/>
            </a:xfrm>
            <a:prstGeom prst="rect">
              <a:avLst/>
            </a:prstGeom>
          </p:spPr>
        </p:pic>
        <p:pic>
          <p:nvPicPr>
            <p:cNvPr id="15" name="Picture 14" descr="ngc5713.ngvl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9816" y="2729013"/>
              <a:ext cx="1120567" cy="1013249"/>
            </a:xfrm>
            <a:prstGeom prst="rect">
              <a:avLst/>
            </a:prstGeom>
          </p:spPr>
        </p:pic>
        <p:pic>
          <p:nvPicPr>
            <p:cNvPr id="16" name="Picture 15" descr="Screen Shot 2015-12-07 at 9.58.3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7600" y="3761389"/>
              <a:ext cx="1122784" cy="886042"/>
            </a:xfrm>
            <a:prstGeom prst="rect">
              <a:avLst/>
            </a:prstGeom>
          </p:spPr>
        </p:pic>
      </p:grpSp>
      <p:cxnSp>
        <p:nvCxnSpPr>
          <p:cNvPr id="5" name="Straight Connector 4"/>
          <p:cNvCxnSpPr/>
          <p:nvPr/>
        </p:nvCxnSpPr>
        <p:spPr>
          <a:xfrm>
            <a:off x="204850" y="2501462"/>
            <a:ext cx="690691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89085" y="3631322"/>
            <a:ext cx="690691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94340" y="4193627"/>
            <a:ext cx="690691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94341" y="5454866"/>
            <a:ext cx="690691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2991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0086"/>
            <a:ext cx="9144000" cy="3839518"/>
          </a:xfrm>
          <a:prstGeom prst="rect">
            <a:avLst/>
          </a:prstGeom>
        </p:spPr>
      </p:pic>
      <p:sp>
        <p:nvSpPr>
          <p:cNvPr id="5" name="Title 4"/>
          <p:cNvSpPr>
            <a:spLocks noGrp="1"/>
          </p:cNvSpPr>
          <p:nvPr>
            <p:ph type="title"/>
          </p:nvPr>
        </p:nvSpPr>
        <p:spPr>
          <a:xfrm>
            <a:off x="457200" y="-35329"/>
            <a:ext cx="8229600" cy="686257"/>
          </a:xfrm>
        </p:spPr>
        <p:txBody>
          <a:bodyPr>
            <a:normAutofit/>
          </a:bodyPr>
          <a:lstStyle/>
          <a:p>
            <a:r>
              <a:rPr lang="en-US" sz="3200" dirty="0" smtClean="0"/>
              <a:t>Road to Astro2020</a:t>
            </a:r>
            <a:endParaRPr lang="en-US" sz="3200" dirty="0"/>
          </a:p>
        </p:txBody>
      </p:sp>
      <p:sp>
        <p:nvSpPr>
          <p:cNvPr id="9" name="Rectangle 8"/>
          <p:cNvSpPr/>
          <p:nvPr/>
        </p:nvSpPr>
        <p:spPr>
          <a:xfrm>
            <a:off x="589288" y="4921146"/>
            <a:ext cx="4572000" cy="1754326"/>
          </a:xfrm>
          <a:prstGeom prst="rect">
            <a:avLst/>
          </a:prstGeom>
        </p:spPr>
        <p:txBody>
          <a:bodyPr>
            <a:spAutoFit/>
          </a:bodyPr>
          <a:lstStyle/>
          <a:p>
            <a:pPr marL="285750" indent="-285750">
              <a:buFont typeface="Arial" charset="0"/>
              <a:buChar char="•"/>
            </a:pPr>
            <a:r>
              <a:rPr lang="en-US" dirty="0" err="1" smtClean="0"/>
              <a:t>ngVLA</a:t>
            </a:r>
            <a:r>
              <a:rPr lang="en-US" dirty="0" smtClean="0"/>
              <a:t> Project Office</a:t>
            </a:r>
          </a:p>
          <a:p>
            <a:pPr marL="742950" lvl="1" indent="-285750">
              <a:buFont typeface="Wingdings" charset="2"/>
              <a:buChar char="ü"/>
            </a:pPr>
            <a:r>
              <a:rPr lang="en-US" i="1" dirty="0" smtClean="0">
                <a:solidFill>
                  <a:srgbClr val="C00000"/>
                </a:solidFill>
              </a:rPr>
              <a:t>Established mid Sept.  </a:t>
            </a:r>
          </a:p>
          <a:p>
            <a:pPr marL="742950" lvl="1" indent="-285750">
              <a:buFont typeface="Wingdings" charset="2"/>
              <a:buChar char="ü"/>
            </a:pPr>
            <a:endParaRPr lang="en-US" dirty="0" smtClean="0"/>
          </a:p>
          <a:p>
            <a:pPr marL="285750" indent="-285750">
              <a:buFont typeface="Arial" charset="0"/>
              <a:buChar char="•"/>
            </a:pPr>
            <a:r>
              <a:rPr lang="en-US" dirty="0" err="1" smtClean="0"/>
              <a:t>ngVLA</a:t>
            </a:r>
            <a:r>
              <a:rPr lang="en-US" dirty="0" smtClean="0"/>
              <a:t> Science Advisory Council</a:t>
            </a:r>
          </a:p>
          <a:p>
            <a:pPr marL="742950" lvl="1" indent="-285750">
              <a:buFont typeface="Wingdings" charset="2"/>
              <a:buChar char="ü"/>
            </a:pPr>
            <a:r>
              <a:rPr lang="en-US" i="1" dirty="0" smtClean="0">
                <a:solidFill>
                  <a:srgbClr val="C00000"/>
                </a:solidFill>
              </a:rPr>
              <a:t>Membership Announced Sept. 30</a:t>
            </a:r>
          </a:p>
          <a:p>
            <a:pPr marL="285750" indent="-285750">
              <a:buFont typeface="Wingdings" charset="2"/>
              <a:buChar char="ü"/>
            </a:pPr>
            <a:endParaRPr lang="en-US" dirty="0" smtClean="0"/>
          </a:p>
        </p:txBody>
      </p:sp>
      <p:sp>
        <p:nvSpPr>
          <p:cNvPr id="10" name="Rectangle 9"/>
          <p:cNvSpPr/>
          <p:nvPr/>
        </p:nvSpPr>
        <p:spPr>
          <a:xfrm>
            <a:off x="4494858" y="4921146"/>
            <a:ext cx="4649142" cy="1477328"/>
          </a:xfrm>
          <a:prstGeom prst="rect">
            <a:avLst/>
          </a:prstGeom>
        </p:spPr>
        <p:txBody>
          <a:bodyPr wrap="square">
            <a:spAutoFit/>
          </a:bodyPr>
          <a:lstStyle/>
          <a:p>
            <a:pPr marL="285750" indent="-285750">
              <a:buFont typeface="Arial" charset="0"/>
              <a:buChar char="•"/>
            </a:pPr>
            <a:r>
              <a:rPr lang="en-US" dirty="0" err="1" smtClean="0"/>
              <a:t>ngVLA</a:t>
            </a:r>
            <a:r>
              <a:rPr lang="en-US" dirty="0" smtClean="0"/>
              <a:t> </a:t>
            </a:r>
            <a:r>
              <a:rPr lang="en-US" dirty="0"/>
              <a:t>Community </a:t>
            </a:r>
            <a:r>
              <a:rPr lang="en-US" dirty="0" smtClean="0"/>
              <a:t>Studies</a:t>
            </a:r>
            <a:endParaRPr lang="en-US" dirty="0"/>
          </a:p>
          <a:p>
            <a:pPr marL="742950" lvl="1" indent="-285750">
              <a:buFont typeface="Wingdings" charset="2"/>
              <a:buChar char="ü"/>
            </a:pPr>
            <a:r>
              <a:rPr lang="en-US" i="1" dirty="0">
                <a:solidFill>
                  <a:srgbClr val="C00000"/>
                </a:solidFill>
              </a:rPr>
              <a:t>Approved Studies Announced Nov. 2</a:t>
            </a:r>
          </a:p>
          <a:p>
            <a:endParaRPr lang="en-US" dirty="0"/>
          </a:p>
          <a:p>
            <a:pPr marL="285750" indent="-285750">
              <a:buFont typeface="Arial" charset="0"/>
              <a:buChar char="•"/>
            </a:pPr>
            <a:r>
              <a:rPr lang="en-US" dirty="0" err="1"/>
              <a:t>ngVLA</a:t>
            </a:r>
            <a:r>
              <a:rPr lang="en-US" dirty="0"/>
              <a:t> Technical Advisory </a:t>
            </a:r>
            <a:r>
              <a:rPr lang="en-US" dirty="0" smtClean="0"/>
              <a:t>Council</a:t>
            </a:r>
            <a:endParaRPr lang="en-US" dirty="0"/>
          </a:p>
          <a:p>
            <a:pPr marL="742950" lvl="1" indent="-285750">
              <a:buFont typeface="Courier New" charset="0"/>
              <a:buChar char="o"/>
            </a:pPr>
            <a:r>
              <a:rPr lang="en-US" dirty="0" smtClean="0"/>
              <a:t>Nominations: NRAO </a:t>
            </a:r>
            <a:r>
              <a:rPr lang="en-US" dirty="0" err="1" smtClean="0"/>
              <a:t>enews</a:t>
            </a:r>
            <a:r>
              <a:rPr lang="en-US" dirty="0" smtClean="0"/>
              <a:t> 12/16</a:t>
            </a:r>
            <a:endParaRPr lang="en-US" dirty="0"/>
          </a:p>
        </p:txBody>
      </p:sp>
      <p:sp>
        <p:nvSpPr>
          <p:cNvPr id="11" name="TextBox 10"/>
          <p:cNvSpPr txBox="1"/>
          <p:nvPr/>
        </p:nvSpPr>
        <p:spPr>
          <a:xfrm>
            <a:off x="232824" y="4023817"/>
            <a:ext cx="8493071" cy="802784"/>
          </a:xfrm>
          <a:prstGeom prst="rect">
            <a:avLst/>
          </a:prstGeom>
          <a:noFill/>
        </p:spPr>
        <p:txBody>
          <a:bodyPr wrap="square" rtlCol="0">
            <a:spAutoFit/>
          </a:bodyPr>
          <a:lstStyle/>
          <a:p>
            <a:pPr algn="ctr">
              <a:spcBef>
                <a:spcPts val="450"/>
              </a:spcBef>
            </a:pPr>
            <a:r>
              <a:rPr lang="en-US" sz="2400" b="1" i="1" u="sng" dirty="0">
                <a:solidFill>
                  <a:srgbClr val="C00000"/>
                </a:solidFill>
              </a:rPr>
              <a:t>Goal: PDR-level ‘proposal’ to 2020 Decade </a:t>
            </a:r>
            <a:r>
              <a:rPr lang="en-US" sz="2400" b="1" i="1" u="sng" dirty="0" smtClean="0">
                <a:solidFill>
                  <a:srgbClr val="C00000"/>
                </a:solidFill>
              </a:rPr>
              <a:t>Survey</a:t>
            </a:r>
          </a:p>
          <a:p>
            <a:pPr marL="342900" lvl="1">
              <a:spcBef>
                <a:spcPts val="450"/>
              </a:spcBef>
            </a:pPr>
            <a:r>
              <a:rPr lang="en-US" dirty="0" smtClean="0"/>
              <a:t>Compelling science program &amp; defensibly </a:t>
            </a:r>
            <a:r>
              <a:rPr lang="en-US" dirty="0"/>
              <a:t>costed design of all major elements</a:t>
            </a:r>
          </a:p>
        </p:txBody>
      </p:sp>
      <p:sp>
        <p:nvSpPr>
          <p:cNvPr id="4" name="Rectangle 3"/>
          <p:cNvSpPr/>
          <p:nvPr/>
        </p:nvSpPr>
        <p:spPr>
          <a:xfrm>
            <a:off x="4068565" y="1613042"/>
            <a:ext cx="1849349" cy="318499"/>
          </a:xfrm>
          <a:prstGeom prst="rect">
            <a:avLst/>
          </a:prstGeom>
          <a:solidFill>
            <a:srgbClr val="FFEE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027471" y="1571946"/>
            <a:ext cx="1736333" cy="215444"/>
          </a:xfrm>
          <a:prstGeom prst="rect">
            <a:avLst/>
          </a:prstGeom>
          <a:noFill/>
        </p:spPr>
        <p:txBody>
          <a:bodyPr wrap="square" rtlCol="0">
            <a:spAutoFit/>
          </a:bodyPr>
          <a:lstStyle/>
          <a:p>
            <a:r>
              <a:rPr lang="en-US" sz="800" dirty="0" smtClean="0"/>
              <a:t>Community TDP</a:t>
            </a:r>
            <a:endParaRPr lang="en-US" sz="800" dirty="0"/>
          </a:p>
        </p:txBody>
      </p:sp>
    </p:spTree>
    <p:extLst>
      <p:ext uri="{BB962C8B-B14F-4D97-AF65-F5344CB8AC3E}">
        <p14:creationId xmlns:p14="http://schemas.microsoft.com/office/powerpoint/2010/main" val="118346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514" y="0"/>
            <a:ext cx="5380486" cy="331814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514" y="3359711"/>
            <a:ext cx="5395895" cy="3323049"/>
          </a:xfrm>
          <a:prstGeom prst="rect">
            <a:avLst/>
          </a:prstGeom>
        </p:spPr>
      </p:pic>
      <p:sp>
        <p:nvSpPr>
          <p:cNvPr id="5" name="TextBox 4"/>
          <p:cNvSpPr txBox="1"/>
          <p:nvPr/>
        </p:nvSpPr>
        <p:spPr>
          <a:xfrm>
            <a:off x="152461" y="678095"/>
            <a:ext cx="3522074" cy="523220"/>
          </a:xfrm>
          <a:prstGeom prst="rect">
            <a:avLst/>
          </a:prstGeom>
          <a:noFill/>
        </p:spPr>
        <p:txBody>
          <a:bodyPr wrap="square" rtlCol="0">
            <a:spAutoFit/>
          </a:bodyPr>
          <a:lstStyle/>
          <a:p>
            <a:r>
              <a:rPr lang="en-US" sz="1400" dirty="0">
                <a:solidFill>
                  <a:srgbClr val="1A3ACA"/>
                </a:solidFill>
              </a:rPr>
              <a:t>https://</a:t>
            </a:r>
            <a:r>
              <a:rPr lang="en-US" sz="1400" dirty="0" err="1">
                <a:solidFill>
                  <a:srgbClr val="1A3ACA"/>
                </a:solidFill>
              </a:rPr>
              <a:t>science.nrao.edu</a:t>
            </a:r>
            <a:r>
              <a:rPr lang="en-US" sz="1400" dirty="0">
                <a:solidFill>
                  <a:srgbClr val="1A3ACA"/>
                </a:solidFill>
              </a:rPr>
              <a:t>/futures/</a:t>
            </a:r>
            <a:r>
              <a:rPr lang="en-US" sz="1400" dirty="0" err="1">
                <a:solidFill>
                  <a:srgbClr val="1A3ACA"/>
                </a:solidFill>
              </a:rPr>
              <a:t>ngvla</a:t>
            </a:r>
            <a:r>
              <a:rPr lang="en-US" sz="1400" dirty="0">
                <a:solidFill>
                  <a:srgbClr val="1A3ACA"/>
                </a:solidFill>
              </a:rPr>
              <a:t>/</a:t>
            </a:r>
            <a:r>
              <a:rPr lang="en-US" sz="1400" dirty="0" err="1">
                <a:solidFill>
                  <a:srgbClr val="1A3ACA"/>
                </a:solidFill>
              </a:rPr>
              <a:t>ngvla</a:t>
            </a:r>
            <a:r>
              <a:rPr lang="en-US" sz="1400" dirty="0">
                <a:solidFill>
                  <a:srgbClr val="1A3ACA"/>
                </a:solidFill>
              </a:rPr>
              <a:t>-community-studies-approved-programs</a:t>
            </a:r>
          </a:p>
        </p:txBody>
      </p:sp>
      <p:sp>
        <p:nvSpPr>
          <p:cNvPr id="6" name="TextBox 5"/>
          <p:cNvSpPr txBox="1"/>
          <p:nvPr/>
        </p:nvSpPr>
        <p:spPr>
          <a:xfrm>
            <a:off x="246580" y="174661"/>
            <a:ext cx="2969231" cy="400110"/>
          </a:xfrm>
          <a:prstGeom prst="rect">
            <a:avLst/>
          </a:prstGeom>
          <a:noFill/>
        </p:spPr>
        <p:txBody>
          <a:bodyPr wrap="square" rtlCol="0">
            <a:spAutoFit/>
          </a:bodyPr>
          <a:lstStyle/>
          <a:p>
            <a:r>
              <a:rPr lang="en-US" sz="2000" dirty="0" smtClean="0"/>
              <a:t>Community Design Studies</a:t>
            </a:r>
            <a:endParaRPr lang="en-US" sz="2000" dirty="0"/>
          </a:p>
        </p:txBody>
      </p:sp>
      <p:sp>
        <p:nvSpPr>
          <p:cNvPr id="7" name="TextBox 6"/>
          <p:cNvSpPr txBox="1"/>
          <p:nvPr/>
        </p:nvSpPr>
        <p:spPr>
          <a:xfrm>
            <a:off x="143838" y="1325366"/>
            <a:ext cx="3604267" cy="3877985"/>
          </a:xfrm>
          <a:prstGeom prst="rect">
            <a:avLst/>
          </a:prstGeom>
          <a:noFill/>
        </p:spPr>
        <p:txBody>
          <a:bodyPr wrap="square" rtlCol="0">
            <a:spAutoFit/>
          </a:bodyPr>
          <a:lstStyle/>
          <a:p>
            <a:pPr marL="285750" indent="-285750">
              <a:spcBef>
                <a:spcPts val="600"/>
              </a:spcBef>
              <a:buFont typeface="Arial" charset="0"/>
              <a:buChar char="•"/>
            </a:pPr>
            <a:r>
              <a:rPr lang="en-US" sz="1600" dirty="0"/>
              <a:t>Provides the </a:t>
            </a:r>
            <a:r>
              <a:rPr lang="en-US" sz="1600" dirty="0" smtClean="0"/>
              <a:t>community </a:t>
            </a:r>
            <a:r>
              <a:rPr lang="en-US" sz="1600" dirty="0"/>
              <a:t>an opportunity to make </a:t>
            </a:r>
            <a:r>
              <a:rPr lang="en-US" sz="1600" dirty="0" smtClean="0"/>
              <a:t>core contributions </a:t>
            </a:r>
            <a:r>
              <a:rPr lang="en-US" sz="1600" dirty="0"/>
              <a:t>to </a:t>
            </a:r>
            <a:r>
              <a:rPr lang="en-US" sz="1600" dirty="0" smtClean="0"/>
              <a:t>the design</a:t>
            </a:r>
          </a:p>
          <a:p>
            <a:pPr marL="285750" indent="-285750">
              <a:spcBef>
                <a:spcPts val="600"/>
              </a:spcBef>
              <a:buFont typeface="Arial" charset="0"/>
              <a:buChar char="•"/>
            </a:pPr>
            <a:r>
              <a:rPr lang="en-US" sz="1600" dirty="0" smtClean="0"/>
              <a:t>NRAO </a:t>
            </a:r>
            <a:r>
              <a:rPr lang="en-US" sz="1600" dirty="0"/>
              <a:t>support for studies </a:t>
            </a:r>
            <a:r>
              <a:rPr lang="en-US" sz="1600" dirty="0" smtClean="0"/>
              <a:t>program </a:t>
            </a:r>
          </a:p>
          <a:p>
            <a:pPr marL="742950" lvl="1" indent="-285750">
              <a:spcBef>
                <a:spcPts val="600"/>
              </a:spcBef>
              <a:buFont typeface="Wingdings" charset="2"/>
              <a:buChar char="Ø"/>
            </a:pPr>
            <a:r>
              <a:rPr lang="en-US" sz="1400" dirty="0" smtClean="0"/>
              <a:t>Provide some travel </a:t>
            </a:r>
            <a:r>
              <a:rPr lang="en-US" sz="1400" dirty="0"/>
              <a:t>and page charge support </a:t>
            </a:r>
            <a:r>
              <a:rPr lang="en-US" sz="1400" dirty="0" smtClean="0"/>
              <a:t>for all</a:t>
            </a:r>
            <a:endParaRPr lang="en-US" sz="1400" dirty="0"/>
          </a:p>
          <a:p>
            <a:pPr marL="742950" lvl="1" indent="-285750">
              <a:spcBef>
                <a:spcPts val="600"/>
              </a:spcBef>
              <a:buFont typeface="Wingdings" charset="2"/>
              <a:buChar char="Ø"/>
            </a:pPr>
            <a:r>
              <a:rPr lang="en-US" sz="1400" dirty="0" smtClean="0"/>
              <a:t>Additional support up to $25K </a:t>
            </a:r>
            <a:endParaRPr lang="en-US" sz="1600" dirty="0" smtClean="0"/>
          </a:p>
          <a:p>
            <a:pPr marL="342900" indent="-342900">
              <a:spcBef>
                <a:spcPts val="600"/>
              </a:spcBef>
              <a:buFont typeface="Arial"/>
              <a:buChar char="•"/>
            </a:pPr>
            <a:r>
              <a:rPr lang="en-US" sz="1600" dirty="0"/>
              <a:t>Goals of science studies</a:t>
            </a:r>
          </a:p>
          <a:p>
            <a:pPr marL="800100" lvl="1" indent="-342900">
              <a:spcBef>
                <a:spcPts val="600"/>
              </a:spcBef>
              <a:buFont typeface="Wingdings" charset="2"/>
              <a:buChar char="Ø"/>
            </a:pPr>
            <a:r>
              <a:rPr lang="en-US" sz="1400" dirty="0"/>
              <a:t>Guide design</a:t>
            </a:r>
          </a:p>
          <a:p>
            <a:pPr marL="800100" lvl="1" indent="-342900">
              <a:spcBef>
                <a:spcPts val="600"/>
              </a:spcBef>
              <a:buFont typeface="Wingdings" charset="2"/>
              <a:buChar char="Ø"/>
            </a:pPr>
            <a:r>
              <a:rPr lang="en-US" sz="1400" dirty="0"/>
              <a:t>Highlight Science for </a:t>
            </a:r>
            <a:r>
              <a:rPr lang="en-US" sz="1400" dirty="0" smtClean="0"/>
              <a:t>broad </a:t>
            </a:r>
            <a:r>
              <a:rPr lang="en-US" sz="1400" dirty="0" err="1" smtClean="0"/>
              <a:t>astrophys</a:t>
            </a:r>
            <a:r>
              <a:rPr lang="en-US" sz="1400" dirty="0" smtClean="0"/>
              <a:t> community</a:t>
            </a:r>
            <a:endParaRPr lang="en-US" sz="1400" dirty="0"/>
          </a:p>
          <a:p>
            <a:pPr marL="800100" lvl="1" indent="-342900">
              <a:spcBef>
                <a:spcPts val="600"/>
              </a:spcBef>
              <a:buFont typeface="Wingdings" charset="2"/>
              <a:buChar char="Ø"/>
            </a:pPr>
            <a:r>
              <a:rPr lang="en-US" sz="1400" dirty="0"/>
              <a:t>Graphics for </a:t>
            </a:r>
            <a:r>
              <a:rPr lang="en-US" sz="1400" dirty="0" smtClean="0"/>
              <a:t>public presentation</a:t>
            </a:r>
            <a:endParaRPr lang="en-US" sz="1400" dirty="0" smtClean="0"/>
          </a:p>
          <a:p>
            <a:pPr marL="800100" lvl="1" indent="-342900">
              <a:spcBef>
                <a:spcPts val="600"/>
              </a:spcBef>
              <a:buFont typeface="Wingdings" charset="2"/>
              <a:buChar char="Ø"/>
            </a:pPr>
            <a:r>
              <a:rPr lang="en-US" sz="1400" dirty="0" smtClean="0"/>
              <a:t>Refereed publications or memos; </a:t>
            </a:r>
            <a:r>
              <a:rPr lang="en-US" sz="1400" dirty="0"/>
              <a:t>present at June </a:t>
            </a:r>
            <a:r>
              <a:rPr lang="en-US" sz="1400" dirty="0" err="1"/>
              <a:t>ngVLA</a:t>
            </a:r>
            <a:r>
              <a:rPr lang="en-US" sz="1400" dirty="0"/>
              <a:t> </a:t>
            </a:r>
            <a:r>
              <a:rPr lang="en-US" sz="1400" dirty="0" smtClean="0"/>
              <a:t>meeting</a:t>
            </a:r>
            <a:endParaRPr lang="en-US" sz="1400" dirty="0"/>
          </a:p>
        </p:txBody>
      </p:sp>
    </p:spTree>
    <p:extLst>
      <p:ext uri="{BB962C8B-B14F-4D97-AF65-F5344CB8AC3E}">
        <p14:creationId xmlns:p14="http://schemas.microsoft.com/office/powerpoint/2010/main" val="1461126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0041" y="4463008"/>
            <a:ext cx="2944886" cy="2140927"/>
            <a:chOff x="6172200" y="0"/>
            <a:chExt cx="2971800" cy="2218974"/>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0"/>
              <a:ext cx="2971800" cy="2218974"/>
            </a:xfrm>
            <a:prstGeom prst="rect">
              <a:avLst/>
            </a:prstGeom>
          </p:spPr>
        </p:pic>
        <p:sp>
          <p:nvSpPr>
            <p:cNvPr id="10" name="TextBox 9"/>
            <p:cNvSpPr txBox="1"/>
            <p:nvPr/>
          </p:nvSpPr>
          <p:spPr>
            <a:xfrm>
              <a:off x="6641665" y="73223"/>
              <a:ext cx="1161908" cy="307777"/>
            </a:xfrm>
            <a:prstGeom prst="rect">
              <a:avLst/>
            </a:prstGeom>
            <a:noFill/>
          </p:spPr>
          <p:txBody>
            <a:bodyPr wrap="square" rtlCol="0">
              <a:spAutoFit/>
            </a:bodyPr>
            <a:lstStyle/>
            <a:p>
              <a:r>
                <a:rPr lang="en-US" sz="1400" smtClean="0"/>
                <a:t>Full: 500km</a:t>
              </a:r>
              <a:endParaRPr lang="en-US" sz="1400"/>
            </a:p>
          </p:txBody>
        </p:sp>
      </p:grpSp>
      <p:grpSp>
        <p:nvGrpSpPr>
          <p:cNvPr id="14" name="Group 13"/>
          <p:cNvGrpSpPr/>
          <p:nvPr/>
        </p:nvGrpSpPr>
        <p:grpSpPr>
          <a:xfrm>
            <a:off x="6172200" y="4471186"/>
            <a:ext cx="2848675" cy="2127039"/>
            <a:chOff x="6172200" y="4700970"/>
            <a:chExt cx="2848675" cy="2127039"/>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700970"/>
              <a:ext cx="2848675" cy="2127039"/>
            </a:xfrm>
            <a:prstGeom prst="rect">
              <a:avLst/>
            </a:prstGeom>
          </p:spPr>
        </p:pic>
        <p:sp>
          <p:nvSpPr>
            <p:cNvPr id="12" name="TextBox 11"/>
            <p:cNvSpPr txBox="1"/>
            <p:nvPr/>
          </p:nvSpPr>
          <p:spPr>
            <a:xfrm>
              <a:off x="7284964" y="4713873"/>
              <a:ext cx="970145" cy="307777"/>
            </a:xfrm>
            <a:prstGeom prst="rect">
              <a:avLst/>
            </a:prstGeom>
            <a:noFill/>
          </p:spPr>
          <p:txBody>
            <a:bodyPr wrap="square" rtlCol="0">
              <a:spAutoFit/>
            </a:bodyPr>
            <a:lstStyle/>
            <a:p>
              <a:r>
                <a:rPr lang="en-US" sz="1400" dirty="0" smtClean="0"/>
                <a:t>Core: 1km</a:t>
              </a:r>
              <a:endParaRPr lang="en-US" sz="1400" dirty="0"/>
            </a:p>
          </p:txBody>
        </p:sp>
      </p:grpSp>
      <p:grpSp>
        <p:nvGrpSpPr>
          <p:cNvPr id="15" name="Group 14"/>
          <p:cNvGrpSpPr/>
          <p:nvPr/>
        </p:nvGrpSpPr>
        <p:grpSpPr>
          <a:xfrm>
            <a:off x="3143250" y="4463009"/>
            <a:ext cx="2867274" cy="2140927"/>
            <a:chOff x="6153601" y="2389509"/>
            <a:chExt cx="2867274" cy="2140927"/>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601" y="2389509"/>
              <a:ext cx="2867274" cy="2140927"/>
            </a:xfrm>
            <a:prstGeom prst="rect">
              <a:avLst/>
            </a:prstGeom>
          </p:spPr>
        </p:pic>
        <p:sp>
          <p:nvSpPr>
            <p:cNvPr id="17" name="TextBox 16"/>
            <p:cNvSpPr txBox="1"/>
            <p:nvPr/>
          </p:nvSpPr>
          <p:spPr>
            <a:xfrm>
              <a:off x="7414382" y="2491328"/>
              <a:ext cx="778381" cy="307777"/>
            </a:xfrm>
            <a:prstGeom prst="rect">
              <a:avLst/>
            </a:prstGeom>
            <a:noFill/>
          </p:spPr>
          <p:txBody>
            <a:bodyPr wrap="square" rtlCol="0">
              <a:spAutoFit/>
            </a:bodyPr>
            <a:lstStyle/>
            <a:p>
              <a:r>
                <a:rPr lang="en-US" sz="1400" dirty="0"/>
                <a:t>Y</a:t>
              </a:r>
              <a:r>
                <a:rPr lang="en-US" sz="1400" dirty="0" smtClean="0"/>
                <a:t>: 20km</a:t>
              </a:r>
              <a:endParaRPr lang="en-US" sz="1400" dirty="0"/>
            </a:p>
          </p:txBody>
        </p:sp>
      </p:grpSp>
      <p:sp>
        <p:nvSpPr>
          <p:cNvPr id="5" name="TextBox 4"/>
          <p:cNvSpPr txBox="1"/>
          <p:nvPr/>
        </p:nvSpPr>
        <p:spPr>
          <a:xfrm>
            <a:off x="110041" y="72736"/>
            <a:ext cx="6109854" cy="461665"/>
          </a:xfrm>
          <a:prstGeom prst="rect">
            <a:avLst/>
          </a:prstGeom>
          <a:noFill/>
        </p:spPr>
        <p:txBody>
          <a:bodyPr wrap="square" rtlCol="0">
            <a:spAutoFit/>
          </a:bodyPr>
          <a:lstStyle/>
          <a:p>
            <a:pPr>
              <a:spcBef>
                <a:spcPts val="600"/>
              </a:spcBef>
            </a:pPr>
            <a:r>
              <a:rPr lang="en-US" sz="2400" dirty="0" smtClean="0"/>
              <a:t>Simulation tools: Configurations </a:t>
            </a:r>
            <a:endParaRPr lang="en-US" sz="2400" dirty="0"/>
          </a:p>
        </p:txBody>
      </p:sp>
      <p:sp>
        <p:nvSpPr>
          <p:cNvPr id="11" name="TextBox 10"/>
          <p:cNvSpPr txBox="1"/>
          <p:nvPr/>
        </p:nvSpPr>
        <p:spPr>
          <a:xfrm>
            <a:off x="697936" y="3610444"/>
            <a:ext cx="6400800" cy="646331"/>
          </a:xfrm>
          <a:prstGeom prst="rect">
            <a:avLst/>
          </a:prstGeom>
          <a:noFill/>
        </p:spPr>
        <p:txBody>
          <a:bodyPr wrap="square" rtlCol="0">
            <a:spAutoFit/>
          </a:bodyPr>
          <a:lstStyle/>
          <a:p>
            <a:r>
              <a:rPr lang="en-US" dirty="0">
                <a:solidFill>
                  <a:srgbClr val="1A3ACA"/>
                </a:solidFill>
              </a:rPr>
              <a:t>https:</a:t>
            </a:r>
            <a:r>
              <a:rPr lang="en-US" sz="1400" dirty="0">
                <a:solidFill>
                  <a:srgbClr val="1A3ACA"/>
                </a:solidFill>
              </a:rPr>
              <a:t>//</a:t>
            </a:r>
            <a:r>
              <a:rPr lang="en-US" dirty="0" err="1">
                <a:solidFill>
                  <a:srgbClr val="1A3ACA"/>
                </a:solidFill>
              </a:rPr>
              <a:t>science.nrao.edu</a:t>
            </a:r>
            <a:r>
              <a:rPr lang="en-US" dirty="0">
                <a:solidFill>
                  <a:srgbClr val="1A3ACA"/>
                </a:solidFill>
              </a:rPr>
              <a:t>/futures/</a:t>
            </a:r>
            <a:r>
              <a:rPr lang="en-US" dirty="0" err="1">
                <a:solidFill>
                  <a:srgbClr val="1A3ACA"/>
                </a:solidFill>
              </a:rPr>
              <a:t>ngvla</a:t>
            </a:r>
            <a:r>
              <a:rPr lang="en-US" dirty="0">
                <a:solidFill>
                  <a:srgbClr val="1A3ACA"/>
                </a:solidFill>
              </a:rPr>
              <a:t>/documents-publications</a:t>
            </a:r>
          </a:p>
          <a:p>
            <a:endParaRPr lang="en-US" dirty="0"/>
          </a:p>
        </p:txBody>
      </p:sp>
      <p:grpSp>
        <p:nvGrpSpPr>
          <p:cNvPr id="29" name="Group 28"/>
          <p:cNvGrpSpPr/>
          <p:nvPr/>
        </p:nvGrpSpPr>
        <p:grpSpPr>
          <a:xfrm>
            <a:off x="5049914" y="0"/>
            <a:ext cx="4742600" cy="3574473"/>
            <a:chOff x="5028894" y="0"/>
            <a:chExt cx="4742600" cy="3574473"/>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8894" y="0"/>
              <a:ext cx="4742600" cy="3574473"/>
            </a:xfrm>
            <a:prstGeom prst="rect">
              <a:avLst/>
            </a:prstGeom>
          </p:spPr>
        </p:pic>
        <p:cxnSp>
          <p:nvCxnSpPr>
            <p:cNvPr id="8" name="Straight Connector 7"/>
            <p:cNvCxnSpPr/>
            <p:nvPr/>
          </p:nvCxnSpPr>
          <p:spPr>
            <a:xfrm>
              <a:off x="7161201" y="3106882"/>
              <a:ext cx="1007918"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309536" y="2855480"/>
              <a:ext cx="945573" cy="307777"/>
            </a:xfrm>
            <a:prstGeom prst="rect">
              <a:avLst/>
            </a:prstGeom>
            <a:noFill/>
          </p:spPr>
          <p:txBody>
            <a:bodyPr wrap="square" rtlCol="0">
              <a:spAutoFit/>
            </a:bodyPr>
            <a:lstStyle/>
            <a:p>
              <a:r>
                <a:rPr lang="en-US" sz="1400" smtClean="0"/>
                <a:t>200km</a:t>
              </a:r>
              <a:endParaRPr lang="en-US" sz="1400"/>
            </a:p>
          </p:txBody>
        </p:sp>
        <p:cxnSp>
          <p:nvCxnSpPr>
            <p:cNvPr id="18" name="Straight Connector 17"/>
            <p:cNvCxnSpPr/>
            <p:nvPr/>
          </p:nvCxnSpPr>
          <p:spPr>
            <a:xfrm>
              <a:off x="6219895" y="378372"/>
              <a:ext cx="0" cy="2039007"/>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219895" y="2417379"/>
              <a:ext cx="44366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63559" y="2102069"/>
              <a:ext cx="0" cy="31531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663559" y="2102069"/>
              <a:ext cx="2207172"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10020" y="565931"/>
            <a:ext cx="5654836" cy="2631490"/>
          </a:xfrm>
          <a:prstGeom prst="rect">
            <a:avLst/>
          </a:prstGeom>
          <a:noFill/>
        </p:spPr>
        <p:txBody>
          <a:bodyPr wrap="square" rtlCol="0">
            <a:spAutoFit/>
          </a:bodyPr>
          <a:lstStyle/>
          <a:p>
            <a:pPr marL="285750" indent="-285750">
              <a:spcBef>
                <a:spcPts val="600"/>
              </a:spcBef>
              <a:buFont typeface="Arial" charset="0"/>
              <a:buChar char="•"/>
            </a:pPr>
            <a:r>
              <a:rPr lang="en-US" dirty="0" smtClean="0"/>
              <a:t>Three configurations (300ant, </a:t>
            </a:r>
            <a:r>
              <a:rPr lang="en-US" dirty="0" err="1" smtClean="0"/>
              <a:t>B</a:t>
            </a:r>
            <a:r>
              <a:rPr lang="en-US" baseline="-25000" dirty="0" err="1" smtClean="0"/>
              <a:t>max</a:t>
            </a:r>
            <a:r>
              <a:rPr lang="en-US" dirty="0" smtClean="0"/>
              <a:t> ~ 300 to 500km)</a:t>
            </a:r>
          </a:p>
          <a:p>
            <a:pPr marL="742950" lvl="1" indent="-285750">
              <a:buFont typeface="Wingdings" charset="2"/>
              <a:buChar char="Ø"/>
            </a:pPr>
            <a:r>
              <a:rPr lang="en-US" sz="1600" dirty="0" smtClean="0"/>
              <a:t>‘Fat rings’  with core of 20% vs 40% within 1km</a:t>
            </a:r>
          </a:p>
          <a:p>
            <a:pPr marL="742950" lvl="1" indent="-285750">
              <a:buFont typeface="Wingdings" charset="2"/>
              <a:buChar char="Ø"/>
            </a:pPr>
            <a:r>
              <a:rPr lang="en-US" sz="1600" dirty="0" smtClean="0"/>
              <a:t>Southwest </a:t>
            </a:r>
          </a:p>
          <a:p>
            <a:pPr marL="1200150" lvl="2" indent="-285750">
              <a:buFont typeface="Courier New" charset="0"/>
              <a:buChar char="o"/>
            </a:pPr>
            <a:r>
              <a:rPr lang="en-US" sz="1400" dirty="0" smtClean="0"/>
              <a:t>Constrained by land access, fiber, power</a:t>
            </a:r>
            <a:r>
              <a:rPr lang="is-IS" sz="1400" dirty="0" smtClean="0"/>
              <a:t>…</a:t>
            </a:r>
          </a:p>
          <a:p>
            <a:pPr marL="1200150" lvl="2" indent="-285750">
              <a:buFont typeface="Courier New" charset="0"/>
              <a:buChar char="o"/>
            </a:pPr>
            <a:r>
              <a:rPr lang="is-IS" sz="1400" dirty="0" smtClean="0"/>
              <a:t>40% core + reuse Y pads + outer ‘mini-stations’ (2-3 ant)</a:t>
            </a:r>
          </a:p>
          <a:p>
            <a:pPr marL="285750" indent="-285750">
              <a:spcBef>
                <a:spcPts val="600"/>
              </a:spcBef>
              <a:buFont typeface="Arial" charset="0"/>
              <a:buChar char="•"/>
            </a:pPr>
            <a:r>
              <a:rPr lang="is-IS" dirty="0" smtClean="0"/>
              <a:t>CASA simulator </a:t>
            </a:r>
          </a:p>
          <a:p>
            <a:pPr marL="742950" lvl="1" indent="-285750">
              <a:buFont typeface="Arial" charset="0"/>
              <a:buChar char="•"/>
            </a:pPr>
            <a:r>
              <a:rPr lang="is-IS" sz="1600" dirty="0" smtClean="0"/>
              <a:t>Simobserve: generate mock.ms from FITS model images</a:t>
            </a:r>
          </a:p>
          <a:p>
            <a:pPr marL="742950" lvl="1" indent="-285750">
              <a:buFont typeface="Arial" charset="0"/>
              <a:buChar char="•"/>
            </a:pPr>
            <a:r>
              <a:rPr lang="is-IS" sz="1600" dirty="0" smtClean="0"/>
              <a:t>Add thermal noise</a:t>
            </a:r>
          </a:p>
          <a:p>
            <a:pPr marL="742950" lvl="1" indent="-285750">
              <a:buFont typeface="Arial" charset="0"/>
              <a:buChar char="•"/>
            </a:pPr>
            <a:r>
              <a:rPr lang="is-IS" sz="1600" dirty="0" smtClean="0"/>
              <a:t>Explore imaging capabilities (uv weighting, subarrays...)</a:t>
            </a:r>
          </a:p>
          <a:p>
            <a:pPr marL="742950" lvl="1" indent="-285750">
              <a:buFont typeface="Arial" charset="0"/>
              <a:buChar char="•"/>
            </a:pPr>
            <a:r>
              <a:rPr lang="is-IS" sz="1600" dirty="0" smtClean="0"/>
              <a:t>Explore wide field: mosaic and total power </a:t>
            </a:r>
            <a:endParaRPr lang="en-US" sz="1600" dirty="0"/>
          </a:p>
        </p:txBody>
      </p:sp>
    </p:spTree>
    <p:extLst>
      <p:ext uri="{BB962C8B-B14F-4D97-AF65-F5344CB8AC3E}">
        <p14:creationId xmlns:p14="http://schemas.microsoft.com/office/powerpoint/2010/main" val="803117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04009" y="160403"/>
            <a:ext cx="7573936" cy="3569932"/>
            <a:chOff x="640567" y="160403"/>
            <a:chExt cx="7837378" cy="3785133"/>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873" y="2385112"/>
              <a:ext cx="6068317" cy="1560424"/>
            </a:xfrm>
            <a:prstGeom prst="rect">
              <a:avLst/>
            </a:prstGeom>
          </p:spPr>
        </p:pic>
        <p:grpSp>
          <p:nvGrpSpPr>
            <p:cNvPr id="3" name="Group 2"/>
            <p:cNvGrpSpPr/>
            <p:nvPr/>
          </p:nvGrpSpPr>
          <p:grpSpPr>
            <a:xfrm>
              <a:off x="640567" y="160403"/>
              <a:ext cx="7837378" cy="2080571"/>
              <a:chOff x="753906" y="201969"/>
              <a:chExt cx="7837378" cy="208057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906" y="201969"/>
                <a:ext cx="7837378" cy="2073640"/>
              </a:xfrm>
              <a:prstGeom prst="rect">
                <a:avLst/>
              </a:prstGeom>
            </p:spPr>
          </p:pic>
          <p:sp>
            <p:nvSpPr>
              <p:cNvPr id="2" name="Oval 1"/>
              <p:cNvSpPr/>
              <p:nvPr/>
            </p:nvSpPr>
            <p:spPr>
              <a:xfrm>
                <a:off x="3158836" y="1257300"/>
                <a:ext cx="1704109" cy="384464"/>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144980" y="1898076"/>
                <a:ext cx="1704109" cy="384464"/>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Oval 7"/>
            <p:cNvSpPr/>
            <p:nvPr/>
          </p:nvSpPr>
          <p:spPr>
            <a:xfrm>
              <a:off x="5735783" y="3063805"/>
              <a:ext cx="550718" cy="816255"/>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5895" y="3730335"/>
            <a:ext cx="3676329" cy="3127665"/>
          </a:xfrm>
          <a:prstGeom prst="rect">
            <a:avLst/>
          </a:prstGeom>
        </p:spPr>
      </p:pic>
      <p:sp>
        <p:nvSpPr>
          <p:cNvPr id="13" name="TextBox 12"/>
          <p:cNvSpPr txBox="1"/>
          <p:nvPr/>
        </p:nvSpPr>
        <p:spPr>
          <a:xfrm>
            <a:off x="848116" y="4551218"/>
            <a:ext cx="3190009" cy="923330"/>
          </a:xfrm>
          <a:prstGeom prst="rect">
            <a:avLst/>
          </a:prstGeom>
          <a:noFill/>
        </p:spPr>
        <p:txBody>
          <a:bodyPr wrap="square" rtlCol="0">
            <a:spAutoFit/>
          </a:bodyPr>
          <a:lstStyle/>
          <a:p>
            <a:r>
              <a:rPr lang="en-US" dirty="0" smtClean="0"/>
              <a:t>HL tau disk simulated observation with Southwest array, R=-2 weighting</a:t>
            </a:r>
            <a:endParaRPr lang="en-US" dirty="0"/>
          </a:p>
        </p:txBody>
      </p:sp>
    </p:spTree>
    <p:extLst>
      <p:ext uri="{BB962C8B-B14F-4D97-AF65-F5344CB8AC3E}">
        <p14:creationId xmlns:p14="http://schemas.microsoft.com/office/powerpoint/2010/main" val="1650747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213" y="31337"/>
            <a:ext cx="8731675" cy="4985980"/>
          </a:xfrm>
          <a:prstGeom prst="rect">
            <a:avLst/>
          </a:prstGeom>
          <a:solidFill>
            <a:schemeClr val="bg1"/>
          </a:solidFill>
          <a:ln>
            <a:noFill/>
          </a:ln>
        </p:spPr>
        <p:txBody>
          <a:bodyPr wrap="square" rtlCol="0">
            <a:spAutoFit/>
          </a:bodyPr>
          <a:lstStyle/>
          <a:p>
            <a:pPr>
              <a:spcBef>
                <a:spcPts val="600"/>
              </a:spcBef>
            </a:pPr>
            <a:r>
              <a:rPr lang="en-US" sz="2800" dirty="0" smtClean="0">
                <a:latin typeface="Times New Roman"/>
                <a:cs typeface="Times New Roman"/>
              </a:rPr>
              <a:t>Community process  </a:t>
            </a:r>
          </a:p>
          <a:p>
            <a:pPr marL="342900" indent="-342900">
              <a:spcBef>
                <a:spcPts val="600"/>
              </a:spcBef>
              <a:buFont typeface="Arial"/>
              <a:buChar char="•"/>
            </a:pPr>
            <a:r>
              <a:rPr lang="en-US" sz="2000" dirty="0" smtClean="0">
                <a:latin typeface="Times New Roman"/>
                <a:cs typeface="Times New Roman"/>
              </a:rPr>
              <a:t>Jan 2015, Jan 2016: AAS community science meetings</a:t>
            </a:r>
          </a:p>
          <a:p>
            <a:pPr marL="342900" indent="-342900">
              <a:spcBef>
                <a:spcPts val="600"/>
              </a:spcBef>
              <a:buFont typeface="Arial"/>
              <a:buChar char="•"/>
            </a:pPr>
            <a:r>
              <a:rPr lang="en-US" sz="2000" dirty="0" smtClean="0">
                <a:latin typeface="Times New Roman"/>
                <a:cs typeface="Times New Roman"/>
              </a:rPr>
              <a:t>April 2015, Dec 2015: Technology meetings (Pasadena, Socorro)</a:t>
            </a:r>
          </a:p>
          <a:p>
            <a:pPr marL="342900" indent="-342900">
              <a:spcBef>
                <a:spcPts val="600"/>
              </a:spcBef>
              <a:buFont typeface="Arial"/>
              <a:buChar char="•"/>
            </a:pPr>
            <a:r>
              <a:rPr lang="en-US" sz="2000" dirty="0" smtClean="0">
                <a:latin typeface="Times New Roman"/>
                <a:cs typeface="Times New Roman"/>
              </a:rPr>
              <a:t>Dec 2015, Aug 2016: </a:t>
            </a:r>
            <a:r>
              <a:rPr lang="en-US" sz="2000" dirty="0" err="1" smtClean="0">
                <a:latin typeface="Times New Roman"/>
                <a:cs typeface="Times New Roman"/>
              </a:rPr>
              <a:t>Kavli</a:t>
            </a:r>
            <a:r>
              <a:rPr lang="en-US" sz="2000" dirty="0" smtClean="0">
                <a:latin typeface="Times New Roman"/>
                <a:cs typeface="Times New Roman"/>
              </a:rPr>
              <a:t>-sponsored RMS meetings (Chicago, Baltimore)</a:t>
            </a:r>
          </a:p>
          <a:p>
            <a:pPr marL="342900" lvl="0" indent="-342900">
              <a:spcBef>
                <a:spcPts val="600"/>
              </a:spcBef>
              <a:buFont typeface="Arial"/>
              <a:buChar char="•"/>
            </a:pPr>
            <a:r>
              <a:rPr lang="en-US" sz="2000" dirty="0">
                <a:latin typeface="Times New Roman"/>
                <a:cs typeface="Times New Roman"/>
              </a:rPr>
              <a:t>Nov </a:t>
            </a:r>
            <a:r>
              <a:rPr lang="en-US" sz="2000" dirty="0" smtClean="0">
                <a:latin typeface="Times New Roman"/>
                <a:cs typeface="Times New Roman"/>
              </a:rPr>
              <a:t>2015 </a:t>
            </a:r>
            <a:r>
              <a:rPr lang="en-US" sz="2000" dirty="0">
                <a:latin typeface="Times New Roman"/>
                <a:cs typeface="Times New Roman"/>
              </a:rPr>
              <a:t>Science working group </a:t>
            </a:r>
            <a:r>
              <a:rPr lang="en-US" sz="2000" dirty="0" smtClean="0">
                <a:latin typeface="Times New Roman"/>
                <a:cs typeface="Times New Roman"/>
              </a:rPr>
              <a:t>reports </a:t>
            </a:r>
            <a:r>
              <a:rPr lang="en-US" sz="2000" dirty="0">
                <a:solidFill>
                  <a:srgbClr val="1A3ACA"/>
                </a:solidFill>
                <a:latin typeface="Times New Roman"/>
                <a:cs typeface="Times New Roman"/>
              </a:rPr>
              <a:t> </a:t>
            </a:r>
            <a:r>
              <a:rPr lang="en-US" sz="2000" dirty="0" smtClean="0">
                <a:latin typeface="Times New Roman"/>
                <a:cs typeface="Times New Roman"/>
              </a:rPr>
              <a:t>(</a:t>
            </a:r>
            <a:r>
              <a:rPr lang="en-US" sz="2000" dirty="0" smtClean="0">
                <a:latin typeface="Times New Roman"/>
                <a:cs typeface="Times New Roman"/>
              </a:rPr>
              <a:t>200 </a:t>
            </a:r>
            <a:r>
              <a:rPr lang="en-US" sz="2000" dirty="0">
                <a:latin typeface="Times New Roman"/>
                <a:cs typeface="Times New Roman"/>
              </a:rPr>
              <a:t>pages, 125 </a:t>
            </a:r>
            <a:r>
              <a:rPr lang="en-US" sz="2000" dirty="0" smtClean="0">
                <a:latin typeface="Times New Roman"/>
                <a:cs typeface="Times New Roman"/>
              </a:rPr>
              <a:t>authors)</a:t>
            </a:r>
            <a:endParaRPr lang="en-US" sz="2000" i="1" dirty="0">
              <a:latin typeface="Times New Roman"/>
              <a:cs typeface="Times New Roman"/>
            </a:endParaRPr>
          </a:p>
          <a:p>
            <a:pPr marL="800100" lvl="1" indent="-342900">
              <a:spcBef>
                <a:spcPts val="600"/>
              </a:spcBef>
              <a:buFont typeface="Wingdings" charset="2"/>
              <a:buChar char="Ø"/>
            </a:pPr>
            <a:r>
              <a:rPr lang="en-US" dirty="0">
                <a:latin typeface="Times New Roman"/>
                <a:cs typeface="Times New Roman"/>
              </a:rPr>
              <a:t>Circle of Life (</a:t>
            </a:r>
            <a:r>
              <a:rPr lang="en-US" dirty="0" err="1">
                <a:latin typeface="Times New Roman"/>
                <a:cs typeface="Times New Roman"/>
              </a:rPr>
              <a:t>Isella</a:t>
            </a:r>
            <a:r>
              <a:rPr lang="en-US" dirty="0">
                <a:latin typeface="Times New Roman"/>
                <a:cs typeface="Times New Roman"/>
              </a:rPr>
              <a:t>, </a:t>
            </a:r>
            <a:r>
              <a:rPr lang="en-US" dirty="0" err="1">
                <a:latin typeface="Times New Roman"/>
                <a:cs typeface="Times New Roman"/>
              </a:rPr>
              <a:t>Moullet</a:t>
            </a:r>
            <a:r>
              <a:rPr lang="en-US" dirty="0">
                <a:latin typeface="Times New Roman"/>
                <a:cs typeface="Times New Roman"/>
              </a:rPr>
              <a:t>, Hull)</a:t>
            </a:r>
          </a:p>
          <a:p>
            <a:pPr marL="800100" lvl="1" indent="-342900">
              <a:spcBef>
                <a:spcPts val="600"/>
              </a:spcBef>
              <a:buFont typeface="Wingdings" charset="2"/>
              <a:buChar char="Ø"/>
            </a:pPr>
            <a:r>
              <a:rPr lang="en-US" dirty="0">
                <a:latin typeface="Times New Roman"/>
                <a:cs typeface="Times New Roman"/>
              </a:rPr>
              <a:t>Galaxy ecosystems (Murphy, Leroy)</a:t>
            </a:r>
          </a:p>
          <a:p>
            <a:pPr marL="800100" lvl="1" indent="-342900">
              <a:spcBef>
                <a:spcPts val="600"/>
              </a:spcBef>
              <a:buFont typeface="Wingdings" charset="2"/>
              <a:buChar char="Ø"/>
            </a:pPr>
            <a:r>
              <a:rPr lang="en-US" dirty="0">
                <a:latin typeface="Times New Roman"/>
                <a:cs typeface="Times New Roman"/>
              </a:rPr>
              <a:t>Galaxy assembly (Lacy, Casey, Hodge)</a:t>
            </a:r>
          </a:p>
          <a:p>
            <a:pPr marL="800100" lvl="1" indent="-342900">
              <a:spcBef>
                <a:spcPts val="600"/>
              </a:spcBef>
              <a:buFont typeface="Wingdings" charset="2"/>
              <a:buChar char="Ø"/>
            </a:pPr>
            <a:r>
              <a:rPr lang="en-US" dirty="0">
                <a:latin typeface="Times New Roman"/>
                <a:cs typeface="Times New Roman"/>
              </a:rPr>
              <a:t>Time domain, Cosmology, Physics (Bower, Demorest</a:t>
            </a:r>
            <a:r>
              <a:rPr lang="en-US" dirty="0" smtClean="0">
                <a:latin typeface="Times New Roman"/>
                <a:cs typeface="Times New Roman"/>
              </a:rPr>
              <a:t>)</a:t>
            </a:r>
          </a:p>
          <a:p>
            <a:pPr marL="800100" lvl="1" indent="-342900">
              <a:spcBef>
                <a:spcPts val="600"/>
              </a:spcBef>
              <a:buFont typeface="Wingdings" charset="2"/>
              <a:buChar char="Ø"/>
            </a:pPr>
            <a:r>
              <a:rPr lang="en-US" i="1" dirty="0">
                <a:solidFill>
                  <a:srgbClr val="1A3ACA"/>
                </a:solidFill>
                <a:latin typeface="Times New Roman"/>
                <a:cs typeface="Times New Roman"/>
              </a:rPr>
              <a:t>http://</a:t>
            </a:r>
            <a:r>
              <a:rPr lang="en-US" i="1" dirty="0" err="1">
                <a:solidFill>
                  <a:srgbClr val="1A3ACA"/>
                </a:solidFill>
                <a:latin typeface="Times New Roman"/>
                <a:cs typeface="Times New Roman"/>
              </a:rPr>
              <a:t>library.nrao.edu</a:t>
            </a:r>
            <a:r>
              <a:rPr lang="en-US" i="1" dirty="0">
                <a:solidFill>
                  <a:srgbClr val="1A3ACA"/>
                </a:solidFill>
                <a:latin typeface="Times New Roman"/>
                <a:cs typeface="Times New Roman"/>
              </a:rPr>
              <a:t>/</a:t>
            </a:r>
            <a:r>
              <a:rPr lang="en-US" i="1" dirty="0" err="1">
                <a:solidFill>
                  <a:srgbClr val="1A3ACA"/>
                </a:solidFill>
                <a:latin typeface="Times New Roman"/>
                <a:cs typeface="Times New Roman"/>
              </a:rPr>
              <a:t>ngvla.shtml</a:t>
            </a:r>
            <a:endParaRPr lang="en-US" dirty="0" smtClean="0">
              <a:solidFill>
                <a:srgbClr val="1A3ACA"/>
              </a:solidFill>
              <a:latin typeface="Times New Roman"/>
              <a:cs typeface="Times New Roman"/>
            </a:endParaRPr>
          </a:p>
          <a:p>
            <a:pPr marL="285750" indent="-285750">
              <a:spcBef>
                <a:spcPts val="600"/>
              </a:spcBef>
              <a:buFont typeface="Arial" charset="0"/>
              <a:buChar char="•"/>
            </a:pPr>
            <a:r>
              <a:rPr lang="en-US" sz="2000" dirty="0" smtClean="0">
                <a:latin typeface="Times New Roman"/>
                <a:cs typeface="Times New Roman"/>
              </a:rPr>
              <a:t>Jan 2017 AAS poster session on community design studies, URSI special session</a:t>
            </a:r>
          </a:p>
          <a:p>
            <a:pPr marL="285750" indent="-285750">
              <a:spcBef>
                <a:spcPts val="600"/>
              </a:spcBef>
              <a:buFont typeface="Arial" charset="0"/>
              <a:buChar char="•"/>
            </a:pPr>
            <a:r>
              <a:rPr lang="en-US" sz="2000" dirty="0" smtClean="0">
                <a:latin typeface="Times New Roman"/>
                <a:cs typeface="Times New Roman"/>
              </a:rPr>
              <a:t>June 2017 Science meeting Socorro, NM</a:t>
            </a:r>
          </a:p>
          <a:p>
            <a:pPr marL="285750" indent="-285750">
              <a:spcBef>
                <a:spcPts val="600"/>
              </a:spcBef>
              <a:buFont typeface="Arial" charset="0"/>
              <a:buChar char="•"/>
            </a:pPr>
            <a:r>
              <a:rPr lang="en-US" sz="2000" dirty="0" smtClean="0">
                <a:latin typeface="Times New Roman"/>
                <a:cs typeface="Times New Roman"/>
              </a:rPr>
              <a:t>Aug 2017? final </a:t>
            </a:r>
            <a:r>
              <a:rPr lang="en-US" sz="2000" dirty="0" err="1" smtClean="0">
                <a:latin typeface="Times New Roman"/>
                <a:cs typeface="Times New Roman"/>
              </a:rPr>
              <a:t>Kavli</a:t>
            </a:r>
            <a:r>
              <a:rPr lang="en-US" sz="2000" dirty="0">
                <a:latin typeface="Times New Roman"/>
                <a:cs typeface="Times New Roman"/>
              </a:rPr>
              <a:t> </a:t>
            </a:r>
            <a:r>
              <a:rPr lang="en-US" sz="2000" dirty="0" smtClean="0">
                <a:latin typeface="Times New Roman"/>
                <a:cs typeface="Times New Roman"/>
              </a:rPr>
              <a:t>RMS meeting (Berkeley)</a:t>
            </a:r>
          </a:p>
        </p:txBody>
      </p:sp>
      <p:pic>
        <p:nvPicPr>
          <p:cNvPr id="4" name="Picture 3" descr="Screen Shot 2015-02-17 at 8.53.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9357"/>
            <a:ext cx="9144000" cy="1953584"/>
          </a:xfrm>
          <a:prstGeom prst="rect">
            <a:avLst/>
          </a:prstGeom>
        </p:spPr>
      </p:pic>
    </p:spTree>
    <p:extLst>
      <p:ext uri="{BB962C8B-B14F-4D97-AF65-F5344CB8AC3E}">
        <p14:creationId xmlns:p14="http://schemas.microsoft.com/office/powerpoint/2010/main" val="400736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lasampl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52562"/>
            <a:ext cx="9144000" cy="4318266"/>
          </a:xfrm>
          <a:prstGeom prst="rect">
            <a:avLst/>
          </a:prstGeom>
        </p:spPr>
      </p:pic>
      <p:pic>
        <p:nvPicPr>
          <p:cNvPr id="7" name="Picture 6" descr="Screen Shot 2015-05-16 at 6.16.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250" y="170353"/>
            <a:ext cx="7006259" cy="1298199"/>
          </a:xfrm>
          <a:prstGeom prst="rect">
            <a:avLst/>
          </a:prstGeom>
        </p:spPr>
      </p:pic>
      <p:sp>
        <p:nvSpPr>
          <p:cNvPr id="5" name="TextBox 4"/>
          <p:cNvSpPr txBox="1"/>
          <p:nvPr/>
        </p:nvSpPr>
        <p:spPr>
          <a:xfrm>
            <a:off x="1818409" y="1634056"/>
            <a:ext cx="5829300" cy="1508105"/>
          </a:xfrm>
          <a:prstGeom prst="rect">
            <a:avLst/>
          </a:prstGeom>
          <a:solidFill>
            <a:schemeClr val="bg1"/>
          </a:solidFill>
          <a:ln>
            <a:solidFill>
              <a:srgbClr val="FF0000"/>
            </a:solidFill>
          </a:ln>
        </p:spPr>
        <p:txBody>
          <a:bodyPr wrap="square" rtlCol="0">
            <a:spAutoFit/>
          </a:bodyPr>
          <a:lstStyle/>
          <a:p>
            <a:r>
              <a:rPr lang="en-US" sz="2000" dirty="0">
                <a:solidFill>
                  <a:srgbClr val="1A3ACA"/>
                </a:solidFill>
              </a:rPr>
              <a:t>Up-coming events</a:t>
            </a:r>
          </a:p>
          <a:p>
            <a:pPr marL="285750" indent="-285750">
              <a:buFont typeface="Arial" charset="0"/>
              <a:buChar char="•"/>
            </a:pPr>
            <a:r>
              <a:rPr lang="en-US" dirty="0">
                <a:solidFill>
                  <a:srgbClr val="1A3ACA"/>
                </a:solidFill>
              </a:rPr>
              <a:t>AAS poster session Jan 2017</a:t>
            </a:r>
          </a:p>
          <a:p>
            <a:pPr marL="285750" indent="-285750">
              <a:buFont typeface="Arial" charset="0"/>
              <a:buChar char="•"/>
            </a:pPr>
            <a:r>
              <a:rPr lang="en-US" dirty="0">
                <a:solidFill>
                  <a:srgbClr val="1A3ACA"/>
                </a:solidFill>
              </a:rPr>
              <a:t>URSI special session Jan 2017 </a:t>
            </a:r>
          </a:p>
          <a:p>
            <a:pPr marL="285750" indent="-285750">
              <a:buFont typeface="Arial" charset="0"/>
              <a:buChar char="•"/>
            </a:pPr>
            <a:r>
              <a:rPr lang="en-US" dirty="0">
                <a:solidFill>
                  <a:srgbClr val="1A3ACA"/>
                </a:solidFill>
              </a:rPr>
              <a:t>Science meeting: Socorro, June </a:t>
            </a:r>
            <a:r>
              <a:rPr lang="en-US" dirty="0" smtClean="0">
                <a:solidFill>
                  <a:srgbClr val="1A3ACA"/>
                </a:solidFill>
              </a:rPr>
              <a:t>26-29, </a:t>
            </a:r>
            <a:r>
              <a:rPr lang="en-US" dirty="0">
                <a:solidFill>
                  <a:srgbClr val="1A3ACA"/>
                </a:solidFill>
              </a:rPr>
              <a:t>2017</a:t>
            </a:r>
          </a:p>
          <a:p>
            <a:pPr marL="285750" indent="-285750">
              <a:buFont typeface="Arial" charset="0"/>
              <a:buChar char="•"/>
            </a:pPr>
            <a:r>
              <a:rPr lang="en-US" dirty="0" err="1">
                <a:solidFill>
                  <a:srgbClr val="1A3ACA"/>
                </a:solidFill>
              </a:rPr>
              <a:t>Kavli</a:t>
            </a:r>
            <a:r>
              <a:rPr lang="en-US" dirty="0">
                <a:solidFill>
                  <a:srgbClr val="1A3ACA"/>
                </a:solidFill>
              </a:rPr>
              <a:t> III RMS community meeting: Aug </a:t>
            </a:r>
            <a:r>
              <a:rPr lang="en-US" dirty="0" smtClean="0">
                <a:solidFill>
                  <a:srgbClr val="1A3ACA"/>
                </a:solidFill>
              </a:rPr>
              <a:t>2017? (Berkeley)</a:t>
            </a:r>
            <a:endParaRPr lang="en-US" dirty="0">
              <a:solidFill>
                <a:srgbClr val="1A3ACA"/>
              </a:solidFill>
            </a:endParaRPr>
          </a:p>
        </p:txBody>
      </p:sp>
      <p:sp>
        <p:nvSpPr>
          <p:cNvPr id="8" name="TextBox 7"/>
          <p:cNvSpPr txBox="1"/>
          <p:nvPr/>
        </p:nvSpPr>
        <p:spPr>
          <a:xfrm>
            <a:off x="2310658" y="4677318"/>
            <a:ext cx="4846320" cy="471638"/>
          </a:xfrm>
          <a:prstGeom prst="rect">
            <a:avLst/>
          </a:prstGeom>
          <a:solidFill>
            <a:schemeClr val="bg1"/>
          </a:solidFill>
          <a:ln>
            <a:solidFill>
              <a:srgbClr val="FF0000"/>
            </a:solidFill>
          </a:ln>
        </p:spPr>
        <p:txBody>
          <a:bodyPr wrap="square" rtlCol="0">
            <a:spAutoFit/>
          </a:bodyPr>
          <a:lstStyle/>
          <a:p>
            <a:r>
              <a:rPr lang="en-US" sz="2400" i="1" dirty="0">
                <a:solidFill>
                  <a:srgbClr val="1A3ACA"/>
                </a:solidFill>
                <a:latin typeface="Times New Roman" charset="0"/>
                <a:ea typeface="Times New Roman" charset="0"/>
                <a:cs typeface="Times New Roman" charset="0"/>
              </a:rPr>
              <a:t>https://</a:t>
            </a:r>
            <a:r>
              <a:rPr lang="en-US" sz="2400" i="1" dirty="0" err="1">
                <a:solidFill>
                  <a:srgbClr val="1A3ACA"/>
                </a:solidFill>
                <a:latin typeface="Times New Roman" charset="0"/>
                <a:ea typeface="Times New Roman" charset="0"/>
                <a:cs typeface="Times New Roman" charset="0"/>
              </a:rPr>
              <a:t>science.nrao.edu</a:t>
            </a:r>
            <a:r>
              <a:rPr lang="en-US" sz="2400" i="1" dirty="0">
                <a:solidFill>
                  <a:srgbClr val="1A3ACA"/>
                </a:solidFill>
                <a:latin typeface="Times New Roman" charset="0"/>
                <a:ea typeface="Times New Roman" charset="0"/>
                <a:cs typeface="Times New Roman" charset="0"/>
              </a:rPr>
              <a:t>/futures/</a:t>
            </a:r>
            <a:r>
              <a:rPr lang="en-US" sz="2400" i="1" dirty="0" err="1">
                <a:solidFill>
                  <a:srgbClr val="1A3ACA"/>
                </a:solidFill>
                <a:latin typeface="Times New Roman" charset="0"/>
                <a:ea typeface="Times New Roman" charset="0"/>
                <a:cs typeface="Times New Roman" charset="0"/>
              </a:rPr>
              <a:t>ngvla</a:t>
            </a:r>
            <a:endParaRPr lang="en-US" sz="2400" i="1" dirty="0">
              <a:solidFill>
                <a:srgbClr val="1A3ACA"/>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920282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13617" y="2350172"/>
            <a:ext cx="3169807" cy="2708434"/>
          </a:xfrm>
          <a:prstGeom prst="rect">
            <a:avLst/>
          </a:prstGeom>
          <a:noFill/>
        </p:spPr>
        <p:txBody>
          <a:bodyPr wrap="square" rtlCol="0">
            <a:spAutoFit/>
          </a:bodyPr>
          <a:lstStyle/>
          <a:p>
            <a:pPr algn="just"/>
            <a:r>
              <a:rPr lang="en-US" sz="1000" dirty="0"/>
              <a:t>The NRAO announces a workshop focused on developing the science program for the Next Generation Very Large Array.  The </a:t>
            </a:r>
            <a:r>
              <a:rPr lang="en-US" sz="1000" dirty="0" err="1"/>
              <a:t>ngVLA</a:t>
            </a:r>
            <a:r>
              <a:rPr lang="en-US" sz="1000" dirty="0"/>
              <a:t> design entails an interferometric array with 10 times larger effective collecting area and 10 times higher spatial resolution than the current VLA and ALMA, optimized for operation in the frequency range 10GHz to 50GHz, with reasonable performance over 1.2GHz to 115GHz. The </a:t>
            </a:r>
            <a:r>
              <a:rPr lang="en-US" sz="1000" dirty="0" err="1"/>
              <a:t>ngVLA</a:t>
            </a:r>
            <a:r>
              <a:rPr lang="en-US" sz="1000" dirty="0"/>
              <a:t> is optimized for </a:t>
            </a:r>
          </a:p>
          <a:p>
            <a:pPr algn="just"/>
            <a:r>
              <a:rPr lang="en-US" sz="1000" dirty="0"/>
              <a:t>observations at wavelengths between the superb performance of ALMA at </a:t>
            </a:r>
            <a:r>
              <a:rPr lang="en-US" sz="1000" dirty="0" err="1"/>
              <a:t>submm</a:t>
            </a:r>
            <a:r>
              <a:rPr lang="en-US" sz="1000" dirty="0"/>
              <a:t> wavelengths, and the future SKA-1 at a few centimeter and longer wavelengths. The </a:t>
            </a:r>
            <a:r>
              <a:rPr lang="en-US" sz="1000" dirty="0" err="1"/>
              <a:t>ngVLA</a:t>
            </a:r>
            <a:r>
              <a:rPr lang="en-US" sz="1000" dirty="0"/>
              <a:t> opens a new window on the Universe through ultra-sensitive imaging of thermal line and continuum emission down to </a:t>
            </a:r>
            <a:r>
              <a:rPr lang="en-US" sz="1000" dirty="0" err="1"/>
              <a:t>milliarcecond</a:t>
            </a:r>
            <a:r>
              <a:rPr lang="en-US" sz="1000" dirty="0"/>
              <a:t> resolution, as well as unprecedented broad band continuum</a:t>
            </a:r>
          </a:p>
          <a:p>
            <a:pPr algn="just"/>
            <a:r>
              <a:rPr lang="en-US" sz="1000" dirty="0" err="1"/>
              <a:t>polarimetric</a:t>
            </a:r>
            <a:r>
              <a:rPr lang="en-US" sz="1000" dirty="0"/>
              <a:t> imaging of non-thermal processes.</a:t>
            </a:r>
          </a:p>
          <a:p>
            <a:pPr algn="just"/>
            <a:endParaRPr lang="en-US" sz="1000" dirty="0"/>
          </a:p>
        </p:txBody>
      </p:sp>
      <p:sp>
        <p:nvSpPr>
          <p:cNvPr id="2" name="Title 1"/>
          <p:cNvSpPr>
            <a:spLocks noGrp="1"/>
          </p:cNvSpPr>
          <p:nvPr>
            <p:ph type="title"/>
          </p:nvPr>
        </p:nvSpPr>
        <p:spPr>
          <a:xfrm>
            <a:off x="628650" y="632463"/>
            <a:ext cx="7886700" cy="994172"/>
          </a:xfrm>
        </p:spPr>
        <p:txBody>
          <a:bodyPr>
            <a:normAutofit fontScale="90000"/>
          </a:bodyPr>
          <a:lstStyle/>
          <a:p>
            <a:pPr algn="ctr"/>
            <a:r>
              <a:rPr lang="en-US" sz="3600" b="1" dirty="0" smtClean="0">
                <a:solidFill>
                  <a:schemeClr val="accent1">
                    <a:lumMod val="50000"/>
                  </a:schemeClr>
                </a:solidFill>
                <a:effectLst>
                  <a:outerShdw blurRad="38100" dist="38100" dir="2700000" algn="tl">
                    <a:srgbClr val="000000">
                      <a:alpha val="43137"/>
                    </a:srgbClr>
                  </a:outerShdw>
                </a:effectLst>
                <a:latin typeface="Gill Sans MT" panose="020B0502020104020203" pitchFamily="34" charset="0"/>
              </a:rPr>
              <a:t>Developing the </a:t>
            </a:r>
            <a:r>
              <a:rPr lang="en-US" sz="3600" b="1" dirty="0" err="1" smtClean="0">
                <a:solidFill>
                  <a:schemeClr val="accent1">
                    <a:lumMod val="50000"/>
                  </a:schemeClr>
                </a:solidFill>
                <a:effectLst>
                  <a:outerShdw blurRad="38100" dist="38100" dir="2700000" algn="tl">
                    <a:srgbClr val="000000">
                      <a:alpha val="43137"/>
                    </a:srgbClr>
                  </a:outerShdw>
                </a:effectLst>
                <a:latin typeface="Gill Sans MT" panose="020B0502020104020203" pitchFamily="34" charset="0"/>
              </a:rPr>
              <a:t>ngVLA</a:t>
            </a:r>
            <a:r>
              <a:rPr lang="en-US" sz="3600" b="1" dirty="0" smtClean="0">
                <a:solidFill>
                  <a:schemeClr val="accent1">
                    <a:lumMod val="50000"/>
                  </a:schemeClr>
                </a:solidFill>
                <a:effectLst>
                  <a:outerShdw blurRad="38100" dist="38100" dir="2700000" algn="tl">
                    <a:srgbClr val="000000">
                      <a:alpha val="43137"/>
                    </a:srgbClr>
                  </a:outerShdw>
                </a:effectLst>
                <a:latin typeface="Gill Sans MT" panose="020B0502020104020203" pitchFamily="34" charset="0"/>
              </a:rPr>
              <a:t> Science Program</a:t>
            </a:r>
            <a:r>
              <a:rPr lang="en-US" b="1" dirty="0" smtClean="0"/>
              <a:t/>
            </a:r>
            <a:br>
              <a:rPr lang="en-US" b="1" dirty="0" smtClean="0"/>
            </a:br>
            <a:r>
              <a:rPr lang="en-US" sz="2400" dirty="0"/>
              <a:t>Workshop</a:t>
            </a:r>
            <a:r>
              <a:rPr lang="en-US" sz="2400" b="1" dirty="0"/>
              <a:t>      </a:t>
            </a:r>
            <a:r>
              <a:rPr lang="en-US" sz="2400" dirty="0"/>
              <a:t>Socorro, NM USA     June 26-29, 2017</a:t>
            </a:r>
          </a:p>
        </p:txBody>
      </p:sp>
      <p:sp>
        <p:nvSpPr>
          <p:cNvPr id="3" name="Content Placeholder 2"/>
          <p:cNvSpPr>
            <a:spLocks noGrp="1"/>
          </p:cNvSpPr>
          <p:nvPr>
            <p:ph idx="1"/>
          </p:nvPr>
        </p:nvSpPr>
        <p:spPr>
          <a:xfrm>
            <a:off x="6447957" y="2414831"/>
            <a:ext cx="2673100" cy="1585530"/>
          </a:xfrm>
        </p:spPr>
        <p:txBody>
          <a:bodyPr>
            <a:normAutofit/>
          </a:bodyPr>
          <a:lstStyle/>
          <a:p>
            <a:pPr marL="0" indent="0">
              <a:buNone/>
            </a:pPr>
            <a:r>
              <a:rPr lang="en-US" sz="1200" b="1" dirty="0"/>
              <a:t>Local Organizing Committee</a:t>
            </a:r>
          </a:p>
          <a:p>
            <a:pPr marL="0" indent="0">
              <a:lnSpc>
                <a:spcPct val="50000"/>
              </a:lnSpc>
              <a:buNone/>
            </a:pPr>
            <a:r>
              <a:rPr lang="fr-FR" sz="1200" dirty="0"/>
              <a:t> Chris </a:t>
            </a:r>
            <a:r>
              <a:rPr lang="fr-FR" sz="1200" dirty="0" err="1"/>
              <a:t>Carilli</a:t>
            </a:r>
            <a:r>
              <a:rPr lang="fr-FR" sz="1200" dirty="0"/>
              <a:t> [Chair] </a:t>
            </a:r>
          </a:p>
          <a:p>
            <a:pPr marL="0" indent="0">
              <a:lnSpc>
                <a:spcPct val="50000"/>
              </a:lnSpc>
              <a:buNone/>
            </a:pPr>
            <a:r>
              <a:rPr lang="fr-FR" sz="1200" dirty="0"/>
              <a:t> Lori Appel</a:t>
            </a:r>
          </a:p>
          <a:p>
            <a:pPr marL="0" indent="0">
              <a:lnSpc>
                <a:spcPct val="50000"/>
              </a:lnSpc>
              <a:buNone/>
            </a:pPr>
            <a:r>
              <a:rPr lang="fr-FR" sz="1200" dirty="0"/>
              <a:t> Amy Kimball</a:t>
            </a:r>
          </a:p>
          <a:p>
            <a:pPr marL="0" indent="0">
              <a:lnSpc>
                <a:spcPct val="50000"/>
              </a:lnSpc>
              <a:buNone/>
            </a:pPr>
            <a:r>
              <a:rPr lang="fr-FR" sz="1200" dirty="0"/>
              <a:t> Frank </a:t>
            </a:r>
            <a:r>
              <a:rPr lang="fr-FR" sz="1200" dirty="0" err="1"/>
              <a:t>Schinzel</a:t>
            </a:r>
            <a:endParaRPr lang="fr-FR" sz="1200" dirty="0"/>
          </a:p>
          <a:p>
            <a:pPr marL="0" indent="0">
              <a:lnSpc>
                <a:spcPct val="50000"/>
              </a:lnSpc>
              <a:buNone/>
            </a:pPr>
            <a:endParaRPr lang="fr-FR" sz="1200" dirty="0"/>
          </a:p>
          <a:p>
            <a:pPr marL="0" indent="0">
              <a:lnSpc>
                <a:spcPct val="50000"/>
              </a:lnSpc>
              <a:buNone/>
            </a:pPr>
            <a:r>
              <a:rPr lang="fr-FR" sz="1200" dirty="0"/>
              <a:t>Meeting registration </a:t>
            </a:r>
            <a:r>
              <a:rPr lang="fr-FR" sz="1200" dirty="0" err="1"/>
              <a:t>is</a:t>
            </a:r>
            <a:r>
              <a:rPr lang="fr-FR" sz="1200" dirty="0"/>
              <a:t> free.</a:t>
            </a:r>
          </a:p>
          <a:p>
            <a:pPr marL="0" indent="0">
              <a:buNone/>
            </a:pPr>
            <a:endParaRPr lang="en-US" sz="1200" dirty="0"/>
          </a:p>
          <a:p>
            <a:pPr marL="0" indent="0">
              <a:buNone/>
            </a:pPr>
            <a:endParaRPr lang="en-US" sz="1200" dirty="0"/>
          </a:p>
          <a:p>
            <a:pPr marL="0" indent="0">
              <a:buNone/>
            </a:pP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576" y="4928522"/>
            <a:ext cx="1291832" cy="861986"/>
          </a:xfrm>
          <a:prstGeom prst="rect">
            <a:avLst/>
          </a:prstGeom>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4878322" y="4928573"/>
            <a:ext cx="1293792" cy="862528"/>
          </a:xfrm>
          <a:prstGeom prst="rect">
            <a:avLst/>
          </a:prstGeom>
        </p:spPr>
      </p:pic>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6800675" y="4928730"/>
            <a:ext cx="1293792" cy="864138"/>
          </a:xfrm>
          <a:prstGeom prst="rect">
            <a:avLst/>
          </a:prstGeom>
        </p:spPr>
      </p:pic>
      <p:pic>
        <p:nvPicPr>
          <p:cNvPr id="8" name="Picture 7"/>
          <p:cNvPicPr>
            <a:picLocks/>
          </p:cNvPicPr>
          <p:nvPr/>
        </p:nvPicPr>
        <p:blipFill>
          <a:blip r:embed="rId5">
            <a:extLst>
              <a:ext uri="{28A0092B-C50C-407E-A947-70E740481C1C}">
                <a14:useLocalDpi xmlns:a14="http://schemas.microsoft.com/office/drawing/2010/main" val="0"/>
              </a:ext>
            </a:extLst>
          </a:blip>
          <a:stretch>
            <a:fillRect/>
          </a:stretch>
        </p:blipFill>
        <p:spPr>
          <a:xfrm>
            <a:off x="2955969" y="4928573"/>
            <a:ext cx="1293792" cy="862528"/>
          </a:xfrm>
          <a:prstGeom prst="rect">
            <a:avLst/>
          </a:prstGeom>
        </p:spPr>
      </p:pic>
      <p:sp>
        <p:nvSpPr>
          <p:cNvPr id="10" name="Content Placeholder 2"/>
          <p:cNvSpPr txBox="1">
            <a:spLocks/>
          </p:cNvSpPr>
          <p:nvPr/>
        </p:nvSpPr>
        <p:spPr>
          <a:xfrm>
            <a:off x="654278" y="2414831"/>
            <a:ext cx="2430091" cy="30532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b="1" dirty="0"/>
              <a:t>Scientific Organizing Committee</a:t>
            </a:r>
          </a:p>
          <a:p>
            <a:pPr marL="0" indent="0">
              <a:lnSpc>
                <a:spcPct val="50000"/>
              </a:lnSpc>
              <a:buNone/>
            </a:pPr>
            <a:r>
              <a:rPr lang="en-US" sz="1200" dirty="0"/>
              <a:t> David </a:t>
            </a:r>
            <a:r>
              <a:rPr lang="en-US" sz="1200" dirty="0" err="1"/>
              <a:t>Wilner</a:t>
            </a:r>
            <a:r>
              <a:rPr lang="en-US" sz="1200" dirty="0"/>
              <a:t> [Chair] (</a:t>
            </a:r>
            <a:r>
              <a:rPr lang="en-US" sz="1200" dirty="0" err="1"/>
              <a:t>CfA</a:t>
            </a:r>
            <a:r>
              <a:rPr lang="en-US" sz="1200" dirty="0"/>
              <a:t>)</a:t>
            </a:r>
          </a:p>
          <a:p>
            <a:pPr marL="0" indent="0">
              <a:lnSpc>
                <a:spcPct val="50000"/>
              </a:lnSpc>
              <a:buNone/>
            </a:pPr>
            <a:r>
              <a:rPr lang="en-US" sz="1200" dirty="0"/>
              <a:t> Caitlin Casey (UT Austin)</a:t>
            </a:r>
          </a:p>
          <a:p>
            <a:pPr marL="0" indent="0">
              <a:lnSpc>
                <a:spcPct val="50000"/>
              </a:lnSpc>
              <a:buNone/>
            </a:pPr>
            <a:r>
              <a:rPr lang="en-US" sz="1200" dirty="0"/>
              <a:t> James Di Francesco (NRC-Victoria)</a:t>
            </a:r>
          </a:p>
          <a:p>
            <a:pPr marL="0" indent="0">
              <a:lnSpc>
                <a:spcPct val="50000"/>
              </a:lnSpc>
              <a:buNone/>
            </a:pPr>
            <a:r>
              <a:rPr lang="en-US" sz="1200" dirty="0"/>
              <a:t> Gregg Hallinan (Caltech)</a:t>
            </a:r>
          </a:p>
          <a:p>
            <a:pPr marL="0" indent="0">
              <a:lnSpc>
                <a:spcPct val="50000"/>
              </a:lnSpc>
              <a:buNone/>
            </a:pPr>
            <a:r>
              <a:rPr lang="en-US" sz="1200" dirty="0"/>
              <a:t> Kotaro Kohno (University of Tokyo)</a:t>
            </a:r>
          </a:p>
          <a:p>
            <a:pPr marL="0" indent="0">
              <a:lnSpc>
                <a:spcPct val="50000"/>
              </a:lnSpc>
              <a:buNone/>
            </a:pPr>
            <a:r>
              <a:rPr lang="en-US" sz="1200" dirty="0"/>
              <a:t> Cornelia Lang (University of Iowa)</a:t>
            </a:r>
          </a:p>
          <a:p>
            <a:pPr marL="0" indent="0">
              <a:lnSpc>
                <a:spcPct val="50000"/>
              </a:lnSpc>
              <a:buNone/>
            </a:pPr>
            <a:r>
              <a:rPr lang="en-US" sz="1200" dirty="0"/>
              <a:t> Joe Lazio (JPL)</a:t>
            </a:r>
          </a:p>
          <a:p>
            <a:pPr marL="0" indent="0">
              <a:lnSpc>
                <a:spcPct val="50000"/>
              </a:lnSpc>
              <a:buNone/>
            </a:pPr>
            <a:r>
              <a:rPr lang="en-US" sz="1200" dirty="0"/>
              <a:t> Adam Leroy (Ohio State)</a:t>
            </a:r>
          </a:p>
          <a:p>
            <a:pPr marL="0" indent="0">
              <a:lnSpc>
                <a:spcPct val="50000"/>
              </a:lnSpc>
              <a:buNone/>
            </a:pPr>
            <a:r>
              <a:rPr lang="en-US" sz="1200" dirty="0"/>
              <a:t> Lauren </a:t>
            </a:r>
            <a:r>
              <a:rPr lang="en-US" sz="1200" dirty="0" err="1"/>
              <a:t>Loinard</a:t>
            </a:r>
            <a:r>
              <a:rPr lang="en-US" sz="1200" dirty="0"/>
              <a:t> (UNAM)</a:t>
            </a:r>
          </a:p>
          <a:p>
            <a:pPr marL="0" indent="0">
              <a:lnSpc>
                <a:spcPct val="50000"/>
              </a:lnSpc>
              <a:buNone/>
            </a:pPr>
            <a:r>
              <a:rPr lang="en-US" sz="1200" dirty="0"/>
              <a:t> Eric Murphy (NRAO - ex officio)</a:t>
            </a:r>
          </a:p>
          <a:p>
            <a:pPr marL="0" indent="0">
              <a:lnSpc>
                <a:spcPct val="50000"/>
              </a:lnSpc>
              <a:buNone/>
            </a:pPr>
            <a:r>
              <a:rPr lang="en-US" sz="1200" dirty="0"/>
              <a:t> Fabian Walter (</a:t>
            </a:r>
            <a:r>
              <a:rPr lang="en-US" sz="1200" dirty="0" err="1"/>
              <a:t>MPIfA</a:t>
            </a:r>
            <a:r>
              <a:rPr lang="en-US" sz="1200" dirty="0"/>
              <a:t>)</a:t>
            </a:r>
          </a:p>
          <a:p>
            <a:pPr marL="0" indent="0">
              <a:buNone/>
            </a:pPr>
            <a:endParaRPr lang="en-US" sz="1200" dirty="0"/>
          </a:p>
          <a:p>
            <a:pPr marL="0" indent="0">
              <a:buNone/>
            </a:pPr>
            <a:endParaRPr lang="en-US" sz="1200" dirty="0"/>
          </a:p>
        </p:txBody>
      </p:sp>
      <p:sp>
        <p:nvSpPr>
          <p:cNvPr id="11" name="TextBox 10"/>
          <p:cNvSpPr txBox="1"/>
          <p:nvPr/>
        </p:nvSpPr>
        <p:spPr>
          <a:xfrm>
            <a:off x="1180618" y="1921300"/>
            <a:ext cx="6782764" cy="307777"/>
          </a:xfrm>
          <a:prstGeom prst="rect">
            <a:avLst/>
          </a:prstGeom>
          <a:noFill/>
        </p:spPr>
        <p:txBody>
          <a:bodyPr wrap="square" rtlCol="0">
            <a:spAutoFit/>
          </a:bodyPr>
          <a:lstStyle/>
          <a:p>
            <a:r>
              <a:rPr lang="en-US" sz="1400" b="1" dirty="0">
                <a:solidFill>
                  <a:schemeClr val="accent1">
                    <a:lumMod val="50000"/>
                  </a:schemeClr>
                </a:solidFill>
              </a:rPr>
              <a:t>Registration website:  science.nrao.edu/science/meetings/2017/</a:t>
            </a:r>
            <a:r>
              <a:rPr lang="en-US" sz="1400" b="1" dirty="0" err="1">
                <a:solidFill>
                  <a:schemeClr val="accent1">
                    <a:lumMod val="50000"/>
                  </a:schemeClr>
                </a:solidFill>
              </a:rPr>
              <a:t>ngvla</a:t>
            </a:r>
            <a:r>
              <a:rPr lang="en-US" sz="1400" b="1" dirty="0">
                <a:solidFill>
                  <a:schemeClr val="accent1">
                    <a:lumMod val="50000"/>
                  </a:schemeClr>
                </a:solidFill>
              </a:rPr>
              <a:t>-science-program/</a:t>
            </a:r>
          </a:p>
        </p:txBody>
      </p:sp>
      <p:sp>
        <p:nvSpPr>
          <p:cNvPr id="12" name="Title 1"/>
          <p:cNvSpPr txBox="1">
            <a:spLocks/>
          </p:cNvSpPr>
          <p:nvPr/>
        </p:nvSpPr>
        <p:spPr>
          <a:xfrm>
            <a:off x="6565677" y="3696544"/>
            <a:ext cx="2616450" cy="1016855"/>
          </a:xfrm>
          <a:prstGeom prst="rect">
            <a:avLst/>
          </a:prstGeom>
        </p:spPr>
        <p:txBody>
          <a:bodyPr vert="horz" wrap="square" lIns="0" tIns="0" rIns="0" bIns="0" rtlCol="0" anchor="b">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00000"/>
              </a:lnSpc>
            </a:pPr>
            <a:r>
              <a:rPr lang="en-US" sz="4400" b="1" dirty="0" err="1">
                <a:solidFill>
                  <a:srgbClr val="163B71"/>
                </a:solidFill>
                <a:latin typeface="Gill Sans MT" charset="0"/>
                <a:ea typeface="Gill Sans MT" charset="0"/>
                <a:cs typeface="Gill Sans MT" charset="0"/>
              </a:rPr>
              <a:t>ngVLA</a:t>
            </a:r>
            <a:endParaRPr lang="en-US" sz="4400" b="1" dirty="0">
              <a:solidFill>
                <a:srgbClr val="163B71"/>
              </a:solidFill>
              <a:latin typeface="Gill Sans MT" charset="0"/>
              <a:ea typeface="Gill Sans MT" charset="0"/>
              <a:cs typeface="Gill Sans MT" charset="0"/>
            </a:endParaRPr>
          </a:p>
          <a:p>
            <a:pPr algn="l">
              <a:lnSpc>
                <a:spcPct val="100000"/>
              </a:lnSpc>
            </a:pPr>
            <a:r>
              <a:rPr lang="en-US" sz="900" dirty="0">
                <a:solidFill>
                  <a:srgbClr val="163B71"/>
                </a:solidFill>
                <a:latin typeface="Gill Sans MT" charset="0"/>
                <a:ea typeface="Gill Sans MT" charset="0"/>
                <a:cs typeface="Gill Sans MT" charset="0"/>
              </a:rPr>
              <a:t>The Next Generation Very Large Array</a:t>
            </a:r>
          </a:p>
        </p:txBody>
      </p:sp>
    </p:spTree>
    <p:extLst>
      <p:ext uri="{BB962C8B-B14F-4D97-AF65-F5344CB8AC3E}">
        <p14:creationId xmlns:p14="http://schemas.microsoft.com/office/powerpoint/2010/main" val="492742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345" y="529936"/>
            <a:ext cx="6988815" cy="4316331"/>
          </a:xfrm>
          <a:prstGeom prst="rect">
            <a:avLst/>
          </a:prstGeom>
        </p:spPr>
      </p:pic>
      <p:sp>
        <p:nvSpPr>
          <p:cNvPr id="6" name="TextBox 5"/>
          <p:cNvSpPr txBox="1"/>
          <p:nvPr/>
        </p:nvSpPr>
        <p:spPr>
          <a:xfrm>
            <a:off x="1018717" y="4918676"/>
            <a:ext cx="7710055" cy="1546577"/>
          </a:xfrm>
          <a:prstGeom prst="rect">
            <a:avLst/>
          </a:prstGeom>
          <a:noFill/>
        </p:spPr>
        <p:txBody>
          <a:bodyPr wrap="square" rtlCol="0">
            <a:spAutoFit/>
          </a:bodyPr>
          <a:lstStyle/>
          <a:p>
            <a:pPr>
              <a:spcBef>
                <a:spcPts val="450"/>
              </a:spcBef>
            </a:pPr>
            <a:r>
              <a:rPr lang="en-US" dirty="0">
                <a:latin typeface="Times New Roman"/>
                <a:cs typeface="Times New Roman"/>
              </a:rPr>
              <a:t>Complementary suite from meter to </a:t>
            </a:r>
            <a:r>
              <a:rPr lang="en-US" dirty="0" err="1">
                <a:latin typeface="Times New Roman"/>
                <a:cs typeface="Times New Roman"/>
              </a:rPr>
              <a:t>submm</a:t>
            </a:r>
            <a:r>
              <a:rPr lang="en-US" dirty="0">
                <a:latin typeface="Times New Roman"/>
                <a:cs typeface="Times New Roman"/>
              </a:rPr>
              <a:t>, appropriate for the mid-21</a:t>
            </a:r>
            <a:r>
              <a:rPr lang="en-US" baseline="30000" dirty="0">
                <a:latin typeface="Times New Roman"/>
                <a:cs typeface="Times New Roman"/>
              </a:rPr>
              <a:t>st</a:t>
            </a:r>
            <a:r>
              <a:rPr lang="en-US" dirty="0">
                <a:latin typeface="Times New Roman"/>
                <a:cs typeface="Times New Roman"/>
              </a:rPr>
              <a:t> century</a:t>
            </a:r>
          </a:p>
          <a:p>
            <a:pPr marL="214313" indent="-214313">
              <a:spcBef>
                <a:spcPts val="450"/>
              </a:spcBef>
              <a:buFont typeface="Arial"/>
              <a:buChar char="•"/>
            </a:pPr>
            <a:r>
              <a:rPr lang="en-US" sz="1600" dirty="0">
                <a:latin typeface="Times New Roman"/>
                <a:cs typeface="Times New Roman"/>
              </a:rPr>
              <a:t>&lt; 3mm: ALMA 2030 superb for chemistry, dust, fine structure lines</a:t>
            </a:r>
          </a:p>
          <a:p>
            <a:pPr marL="214313" indent="-214313">
              <a:spcBef>
                <a:spcPts val="450"/>
              </a:spcBef>
              <a:buFont typeface="Arial"/>
              <a:buChar char="•"/>
            </a:pPr>
            <a:r>
              <a:rPr lang="en-US" sz="1600" dirty="0">
                <a:latin typeface="Times New Roman"/>
                <a:cs typeface="Times New Roman"/>
              </a:rPr>
              <a:t>3cm to 3mm: </a:t>
            </a:r>
            <a:r>
              <a:rPr lang="en-US" sz="1600" dirty="0" err="1">
                <a:latin typeface="Times New Roman"/>
                <a:cs typeface="Times New Roman"/>
              </a:rPr>
              <a:t>ngVLA</a:t>
            </a:r>
            <a:r>
              <a:rPr lang="en-US" sz="1600" dirty="0">
                <a:latin typeface="Times New Roman"/>
                <a:cs typeface="Times New Roman"/>
              </a:rPr>
              <a:t> superb for terrestrial planet formation, dense gas history of Universe, baryon cycle</a:t>
            </a:r>
          </a:p>
          <a:p>
            <a:pPr marL="214313" indent="-214313">
              <a:spcBef>
                <a:spcPts val="450"/>
              </a:spcBef>
              <a:buFont typeface="Arial"/>
              <a:buChar char="•"/>
            </a:pPr>
            <a:r>
              <a:rPr lang="en-US" sz="1600" dirty="0">
                <a:latin typeface="Times New Roman"/>
                <a:cs typeface="Times New Roman"/>
              </a:rPr>
              <a:t>&gt; 3cm: SKA  superb for pulsars, reionization, HI surveys  </a:t>
            </a:r>
          </a:p>
        </p:txBody>
      </p:sp>
      <p:sp>
        <p:nvSpPr>
          <p:cNvPr id="9" name="TextBox 8"/>
          <p:cNvSpPr txBox="1"/>
          <p:nvPr/>
        </p:nvSpPr>
        <p:spPr>
          <a:xfrm>
            <a:off x="2238017" y="345270"/>
            <a:ext cx="5188329" cy="461665"/>
          </a:xfrm>
          <a:prstGeom prst="rect">
            <a:avLst/>
          </a:prstGeom>
          <a:noFill/>
        </p:spPr>
        <p:txBody>
          <a:bodyPr wrap="square" rtlCol="0">
            <a:spAutoFit/>
          </a:bodyPr>
          <a:lstStyle/>
          <a:p>
            <a:pPr algn="ctr"/>
            <a:r>
              <a:rPr lang="en-US" sz="2400" dirty="0">
                <a:latin typeface="Times New Roman"/>
                <a:cs typeface="Times New Roman"/>
              </a:rPr>
              <a:t>Radio facilities </a:t>
            </a:r>
            <a:r>
              <a:rPr lang="en-US" sz="2400" dirty="0" smtClean="0">
                <a:latin typeface="Times New Roman"/>
                <a:cs typeface="Times New Roman"/>
              </a:rPr>
              <a:t>into mid-Century</a:t>
            </a:r>
            <a:endParaRPr lang="en-US" sz="2400" dirty="0">
              <a:latin typeface="Times New Roman"/>
              <a:cs typeface="Times New Roman"/>
            </a:endParaRPr>
          </a:p>
        </p:txBody>
      </p:sp>
      <p:sp>
        <p:nvSpPr>
          <p:cNvPr id="2" name="TextBox 1"/>
          <p:cNvSpPr txBox="1"/>
          <p:nvPr/>
        </p:nvSpPr>
        <p:spPr>
          <a:xfrm>
            <a:off x="6462330" y="3898985"/>
            <a:ext cx="413485" cy="230832"/>
          </a:xfrm>
          <a:prstGeom prst="rect">
            <a:avLst/>
          </a:prstGeom>
          <a:noFill/>
        </p:spPr>
        <p:txBody>
          <a:bodyPr wrap="square" rtlCol="0">
            <a:spAutoFit/>
          </a:bodyPr>
          <a:lstStyle/>
          <a:p>
            <a:r>
              <a:rPr lang="en-US" sz="900" dirty="0"/>
              <a:t>2030</a:t>
            </a:r>
          </a:p>
        </p:txBody>
      </p:sp>
    </p:spTree>
    <p:extLst>
      <p:ext uri="{BB962C8B-B14F-4D97-AF65-F5344CB8AC3E}">
        <p14:creationId xmlns:p14="http://schemas.microsoft.com/office/powerpoint/2010/main" val="518005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6146"/>
            <a:ext cx="8229600" cy="686257"/>
          </a:xfrm>
        </p:spPr>
        <p:txBody>
          <a:bodyPr>
            <a:normAutofit/>
          </a:bodyPr>
          <a:lstStyle/>
          <a:p>
            <a:r>
              <a:rPr lang="en-US" sz="3200" dirty="0" smtClean="0"/>
              <a:t>Notional Long-term Schedule to Completion</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955"/>
            <a:ext cx="9144000" cy="2286000"/>
          </a:xfrm>
          <a:prstGeom prst="rect">
            <a:avLst/>
          </a:prstGeom>
        </p:spPr>
      </p:pic>
    </p:spTree>
    <p:extLst>
      <p:ext uri="{BB962C8B-B14F-4D97-AF65-F5344CB8AC3E}">
        <p14:creationId xmlns:p14="http://schemas.microsoft.com/office/powerpoint/2010/main" val="1017416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2-17 at 8.53.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9357"/>
            <a:ext cx="9144000" cy="1953584"/>
          </a:xfrm>
          <a:prstGeom prst="rect">
            <a:avLst/>
          </a:prstGeom>
        </p:spPr>
      </p:pic>
      <p:sp>
        <p:nvSpPr>
          <p:cNvPr id="2" name="TextBox 1"/>
          <p:cNvSpPr txBox="1"/>
          <p:nvPr/>
        </p:nvSpPr>
        <p:spPr>
          <a:xfrm>
            <a:off x="123291" y="882716"/>
            <a:ext cx="5003514" cy="2492990"/>
          </a:xfrm>
          <a:prstGeom prst="rect">
            <a:avLst/>
          </a:prstGeom>
          <a:noFill/>
          <a:ln>
            <a:solidFill>
              <a:srgbClr val="C00000"/>
            </a:solidFill>
          </a:ln>
        </p:spPr>
        <p:txBody>
          <a:bodyPr wrap="square" rtlCol="0">
            <a:spAutoFit/>
          </a:bodyPr>
          <a:lstStyle/>
          <a:p>
            <a:pPr>
              <a:spcBef>
                <a:spcPts val="600"/>
              </a:spcBef>
            </a:pPr>
            <a:r>
              <a:rPr lang="en-US" sz="2000" dirty="0" smtClean="0"/>
              <a:t>Science Advisory Committee</a:t>
            </a:r>
          </a:p>
          <a:p>
            <a:pPr>
              <a:spcBef>
                <a:spcPts val="600"/>
              </a:spcBef>
            </a:pPr>
            <a:r>
              <a:rPr lang="en-US" dirty="0" smtClean="0"/>
              <a:t>Chairs: </a:t>
            </a:r>
            <a:r>
              <a:rPr lang="en-US" dirty="0" err="1" smtClean="0"/>
              <a:t>Bolatto</a:t>
            </a:r>
            <a:r>
              <a:rPr lang="en-US" dirty="0" smtClean="0"/>
              <a:t> (Maryland), </a:t>
            </a:r>
            <a:r>
              <a:rPr lang="en-US" dirty="0" err="1" smtClean="0"/>
              <a:t>Isella</a:t>
            </a:r>
            <a:r>
              <a:rPr lang="en-US" dirty="0" smtClean="0"/>
              <a:t> (Rice)</a:t>
            </a:r>
            <a:endParaRPr lang="en-US" dirty="0"/>
          </a:p>
          <a:p>
            <a:pPr marL="285750" indent="-285750">
              <a:spcBef>
                <a:spcPts val="600"/>
              </a:spcBef>
              <a:buFont typeface="Arial" charset="0"/>
              <a:buChar char="•"/>
            </a:pPr>
            <a:r>
              <a:rPr lang="en-US" dirty="0"/>
              <a:t>Review Community studies proposals</a:t>
            </a:r>
          </a:p>
          <a:p>
            <a:pPr marL="285750" indent="-285750">
              <a:buFont typeface="Arial" charset="0"/>
              <a:buChar char="•"/>
            </a:pPr>
            <a:r>
              <a:rPr lang="en-US" dirty="0" smtClean="0"/>
              <a:t>Reconstitute </a:t>
            </a:r>
            <a:r>
              <a:rPr lang="en-US" dirty="0"/>
              <a:t>s</a:t>
            </a:r>
            <a:r>
              <a:rPr lang="en-US" dirty="0" smtClean="0"/>
              <a:t>cience working groups</a:t>
            </a:r>
          </a:p>
          <a:p>
            <a:pPr marL="285750" indent="-285750">
              <a:buFont typeface="Arial" charset="0"/>
              <a:buChar char="•"/>
            </a:pPr>
            <a:r>
              <a:rPr lang="en-US" dirty="0" smtClean="0"/>
              <a:t>SOC for science meeting June</a:t>
            </a:r>
          </a:p>
          <a:p>
            <a:pPr marL="285750" indent="-285750">
              <a:buFont typeface="Arial" charset="0"/>
              <a:buChar char="•"/>
            </a:pPr>
            <a:r>
              <a:rPr lang="en-US" dirty="0" smtClean="0"/>
              <a:t>Science case: ‘science book’ </a:t>
            </a:r>
          </a:p>
          <a:p>
            <a:pPr marL="285750" indent="-285750">
              <a:buFont typeface="Arial" charset="0"/>
              <a:buChar char="•"/>
            </a:pPr>
            <a:r>
              <a:rPr lang="en-US" dirty="0"/>
              <a:t>W</a:t>
            </a:r>
            <a:r>
              <a:rPr lang="en-US" dirty="0" smtClean="0"/>
              <a:t>hite papers for DS2020</a:t>
            </a:r>
          </a:p>
          <a:p>
            <a:pPr marL="285750" indent="-285750">
              <a:buFont typeface="Arial" charset="0"/>
              <a:buChar char="•"/>
            </a:pPr>
            <a:r>
              <a:rPr lang="en-US" dirty="0" smtClean="0"/>
              <a:t>Science requirements </a:t>
            </a:r>
            <a:r>
              <a:rPr lang="en-US" dirty="0" smtClean="0">
                <a:sym typeface="Wingdings"/>
              </a:rPr>
              <a:t> technical specifications</a:t>
            </a:r>
            <a:endParaRPr lang="en-US" dirty="0"/>
          </a:p>
        </p:txBody>
      </p:sp>
      <p:sp>
        <p:nvSpPr>
          <p:cNvPr id="5" name="TextBox 4"/>
          <p:cNvSpPr txBox="1"/>
          <p:nvPr/>
        </p:nvSpPr>
        <p:spPr>
          <a:xfrm>
            <a:off x="1248310" y="3609213"/>
            <a:ext cx="6647379" cy="1107996"/>
          </a:xfrm>
          <a:prstGeom prst="rect">
            <a:avLst/>
          </a:prstGeom>
          <a:noFill/>
          <a:ln>
            <a:solidFill>
              <a:srgbClr val="C00000"/>
            </a:solidFill>
          </a:ln>
        </p:spPr>
        <p:txBody>
          <a:bodyPr wrap="square" rtlCol="0">
            <a:spAutoFit/>
          </a:bodyPr>
          <a:lstStyle/>
          <a:p>
            <a:pPr>
              <a:spcBef>
                <a:spcPts val="600"/>
              </a:spcBef>
            </a:pPr>
            <a:r>
              <a:rPr lang="en-US" sz="2000" dirty="0" smtClean="0"/>
              <a:t>Community studies</a:t>
            </a:r>
          </a:p>
          <a:p>
            <a:pPr marL="285750" indent="-285750">
              <a:spcBef>
                <a:spcPts val="600"/>
              </a:spcBef>
              <a:buFont typeface="Arial" charset="0"/>
              <a:buChar char="•"/>
            </a:pPr>
            <a:r>
              <a:rPr lang="en-US" dirty="0" smtClean="0"/>
              <a:t>13 science studies:  broaden case, investigate design implications</a:t>
            </a:r>
          </a:p>
          <a:p>
            <a:pPr marL="285750" indent="-285750">
              <a:spcBef>
                <a:spcPts val="600"/>
              </a:spcBef>
              <a:buFont typeface="Arial" charset="0"/>
              <a:buChar char="•"/>
            </a:pPr>
            <a:r>
              <a:rPr lang="en-US" dirty="0" smtClean="0"/>
              <a:t>12 technical studies: explore key technical challenges</a:t>
            </a:r>
            <a:endParaRPr lang="en-US" dirty="0"/>
          </a:p>
        </p:txBody>
      </p:sp>
      <p:sp>
        <p:nvSpPr>
          <p:cNvPr id="6" name="TextBox 5"/>
          <p:cNvSpPr txBox="1"/>
          <p:nvPr/>
        </p:nvSpPr>
        <p:spPr>
          <a:xfrm>
            <a:off x="5476123" y="871830"/>
            <a:ext cx="3472666" cy="677108"/>
          </a:xfrm>
          <a:prstGeom prst="rect">
            <a:avLst/>
          </a:prstGeom>
          <a:noFill/>
          <a:ln>
            <a:solidFill>
              <a:srgbClr val="C00000"/>
            </a:solidFill>
          </a:ln>
        </p:spPr>
        <p:txBody>
          <a:bodyPr wrap="square" rtlCol="0">
            <a:spAutoFit/>
          </a:bodyPr>
          <a:lstStyle/>
          <a:p>
            <a:r>
              <a:rPr lang="en-US" sz="2000" dirty="0" smtClean="0"/>
              <a:t>Technical Advisory Committee</a:t>
            </a:r>
          </a:p>
          <a:p>
            <a:pPr marL="285750" indent="-285750">
              <a:buFont typeface="Arial" charset="0"/>
              <a:buChar char="•"/>
            </a:pPr>
            <a:r>
              <a:rPr lang="en-US" dirty="0"/>
              <a:t>U</a:t>
            </a:r>
            <a:r>
              <a:rPr lang="en-US" dirty="0" smtClean="0"/>
              <a:t>nder recruitment</a:t>
            </a:r>
            <a:endParaRPr lang="en-US" dirty="0"/>
          </a:p>
        </p:txBody>
      </p:sp>
      <p:sp>
        <p:nvSpPr>
          <p:cNvPr id="3" name="TextBox 2"/>
          <p:cNvSpPr txBox="1"/>
          <p:nvPr/>
        </p:nvSpPr>
        <p:spPr>
          <a:xfrm>
            <a:off x="457199" y="149245"/>
            <a:ext cx="3690258" cy="523220"/>
          </a:xfrm>
          <a:prstGeom prst="rect">
            <a:avLst/>
          </a:prstGeom>
          <a:noFill/>
        </p:spPr>
        <p:txBody>
          <a:bodyPr wrap="square" rtlCol="0">
            <a:spAutoFit/>
          </a:bodyPr>
          <a:lstStyle/>
          <a:p>
            <a:r>
              <a:rPr lang="en-US" sz="2800">
                <a:latin typeface="Times New Roman"/>
                <a:cs typeface="Times New Roman"/>
              </a:rPr>
              <a:t>Community process  </a:t>
            </a:r>
          </a:p>
        </p:txBody>
      </p:sp>
    </p:spTree>
    <p:extLst>
      <p:ext uri="{BB962C8B-B14F-4D97-AF65-F5344CB8AC3E}">
        <p14:creationId xmlns:p14="http://schemas.microsoft.com/office/powerpoint/2010/main" val="1841450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4905" y="694456"/>
            <a:ext cx="8543782" cy="4951164"/>
            <a:chOff x="707034" y="666844"/>
            <a:chExt cx="8543782" cy="4951164"/>
          </a:xfrm>
        </p:grpSpPr>
        <p:pic>
          <p:nvPicPr>
            <p:cNvPr id="11" name="Picture 10" descr="angularresfreq_july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34" y="666844"/>
              <a:ext cx="7886637" cy="4951164"/>
            </a:xfrm>
            <a:prstGeom prst="rect">
              <a:avLst/>
            </a:prstGeom>
          </p:spPr>
        </p:pic>
        <p:cxnSp>
          <p:nvCxnSpPr>
            <p:cNvPr id="9" name="Straight Arrow Connector 8"/>
            <p:cNvCxnSpPr/>
            <p:nvPr/>
          </p:nvCxnSpPr>
          <p:spPr>
            <a:xfrm flipH="1">
              <a:off x="7842981" y="4341515"/>
              <a:ext cx="239059" cy="14941"/>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082039" y="4054770"/>
              <a:ext cx="1168777" cy="646331"/>
            </a:xfrm>
            <a:prstGeom prst="rect">
              <a:avLst/>
            </a:prstGeom>
            <a:noFill/>
          </p:spPr>
          <p:txBody>
            <a:bodyPr wrap="square" rtlCol="0">
              <a:spAutoFit/>
            </a:bodyPr>
            <a:lstStyle/>
            <a:p>
              <a:r>
                <a:rPr lang="en-US" dirty="0" smtClean="0">
                  <a:solidFill>
                    <a:srgbClr val="800000"/>
                  </a:solidFill>
                </a:rPr>
                <a:t>1AU @ 140pc</a:t>
              </a:r>
              <a:endParaRPr lang="en-US" dirty="0">
                <a:solidFill>
                  <a:srgbClr val="800000"/>
                </a:solidFill>
              </a:endParaRPr>
            </a:p>
          </p:txBody>
        </p:sp>
        <p:sp>
          <p:nvSpPr>
            <p:cNvPr id="8" name="TextBox 7"/>
            <p:cNvSpPr txBox="1"/>
            <p:nvPr/>
          </p:nvSpPr>
          <p:spPr>
            <a:xfrm>
              <a:off x="2182870" y="4328005"/>
              <a:ext cx="1816881" cy="584776"/>
            </a:xfrm>
            <a:prstGeom prst="rect">
              <a:avLst/>
            </a:prstGeom>
            <a:noFill/>
          </p:spPr>
          <p:txBody>
            <a:bodyPr wrap="square" rtlCol="0">
              <a:spAutoFit/>
            </a:bodyPr>
            <a:lstStyle/>
            <a:p>
              <a:r>
                <a:rPr lang="en-US" sz="1600" b="1" dirty="0" smtClean="0">
                  <a:solidFill>
                    <a:srgbClr val="800000"/>
                  </a:solidFill>
                </a:rPr>
                <a:t>Terrestrial zone planet formation</a:t>
              </a:r>
              <a:endParaRPr lang="en-US" sz="1600" b="1" dirty="0">
                <a:solidFill>
                  <a:srgbClr val="800000"/>
                </a:solidFill>
              </a:endParaRPr>
            </a:p>
          </p:txBody>
        </p:sp>
      </p:grpSp>
      <p:sp>
        <p:nvSpPr>
          <p:cNvPr id="7" name="TextBox 6"/>
          <p:cNvSpPr txBox="1"/>
          <p:nvPr/>
        </p:nvSpPr>
        <p:spPr>
          <a:xfrm>
            <a:off x="1763706" y="5745450"/>
            <a:ext cx="6313494" cy="830997"/>
          </a:xfrm>
          <a:prstGeom prst="rect">
            <a:avLst/>
          </a:prstGeom>
          <a:noFill/>
        </p:spPr>
        <p:txBody>
          <a:bodyPr wrap="square" rtlCol="0">
            <a:spAutoFit/>
          </a:bodyPr>
          <a:lstStyle/>
          <a:p>
            <a:pPr marL="342900" indent="-342900">
              <a:buFont typeface="Arial"/>
              <a:buChar char="•"/>
            </a:pPr>
            <a:r>
              <a:rPr lang="en-US" sz="2400" dirty="0">
                <a:latin typeface="Times New Roman"/>
                <a:cs typeface="Times New Roman"/>
              </a:rPr>
              <a:t>Resolution ~ </a:t>
            </a:r>
            <a:r>
              <a:rPr lang="en-US" sz="2400" dirty="0" smtClean="0">
                <a:latin typeface="Times New Roman"/>
                <a:cs typeface="Times New Roman"/>
              </a:rPr>
              <a:t>10mas </a:t>
            </a:r>
            <a:r>
              <a:rPr lang="en-US" sz="2400" dirty="0">
                <a:latin typeface="Times New Roman"/>
                <a:cs typeface="Times New Roman"/>
              </a:rPr>
              <a:t>@ 1cm </a:t>
            </a:r>
            <a:r>
              <a:rPr lang="en-US" sz="2400" dirty="0" smtClean="0">
                <a:latin typeface="Times New Roman"/>
                <a:cs typeface="Times New Roman"/>
              </a:rPr>
              <a:t>(300km)</a:t>
            </a:r>
          </a:p>
          <a:p>
            <a:pPr marL="342900" indent="-342900">
              <a:buFont typeface="Arial"/>
              <a:buChar char="•"/>
            </a:pPr>
            <a:r>
              <a:rPr lang="en-US" sz="2400" dirty="0" smtClean="0">
                <a:latin typeface="Times New Roman"/>
                <a:cs typeface="Times New Roman"/>
              </a:rPr>
              <a:t>Synergy w. ALMA </a:t>
            </a:r>
            <a:r>
              <a:rPr lang="en-US" sz="2400" dirty="0" err="1" smtClean="0">
                <a:latin typeface="Times New Roman"/>
                <a:cs typeface="Times New Roman"/>
              </a:rPr>
              <a:t>submm</a:t>
            </a:r>
            <a:r>
              <a:rPr lang="en-US" sz="2400" dirty="0" smtClean="0">
                <a:latin typeface="Times New Roman"/>
                <a:cs typeface="Times New Roman"/>
              </a:rPr>
              <a:t>, future ELTs</a:t>
            </a:r>
            <a:endParaRPr lang="en-US" sz="2400" dirty="0">
              <a:latin typeface="Times New Roman"/>
              <a:cs typeface="Times New Roman"/>
            </a:endParaRPr>
          </a:p>
        </p:txBody>
      </p:sp>
      <p:sp>
        <p:nvSpPr>
          <p:cNvPr id="4" name="TextBox 3"/>
          <p:cNvSpPr txBox="1"/>
          <p:nvPr/>
        </p:nvSpPr>
        <p:spPr>
          <a:xfrm>
            <a:off x="911404" y="162774"/>
            <a:ext cx="6917772" cy="892552"/>
          </a:xfrm>
          <a:prstGeom prst="rect">
            <a:avLst/>
          </a:prstGeom>
          <a:noFill/>
        </p:spPr>
        <p:txBody>
          <a:bodyPr wrap="square" rtlCol="0">
            <a:spAutoFit/>
          </a:bodyPr>
          <a:lstStyle/>
          <a:p>
            <a:pPr algn="ctr"/>
            <a:r>
              <a:rPr lang="en-US" sz="2800" dirty="0">
                <a:latin typeface="Times New Roman"/>
                <a:cs typeface="Times New Roman"/>
              </a:rPr>
              <a:t>Killer </a:t>
            </a:r>
            <a:r>
              <a:rPr lang="en-US" sz="2800" dirty="0" smtClean="0">
                <a:latin typeface="Times New Roman"/>
                <a:cs typeface="Times New Roman"/>
              </a:rPr>
              <a:t>Gap</a:t>
            </a:r>
          </a:p>
          <a:p>
            <a:pPr algn="ctr"/>
            <a:r>
              <a:rPr lang="en-US" sz="2400" dirty="0" smtClean="0">
                <a:latin typeface="Times New Roman"/>
                <a:cs typeface="Times New Roman"/>
              </a:rPr>
              <a:t>Thermal </a:t>
            </a:r>
            <a:r>
              <a:rPr lang="en-US" sz="2400" dirty="0">
                <a:latin typeface="Times New Roman"/>
                <a:cs typeface="Times New Roman"/>
              </a:rPr>
              <a:t>imaging on mas scales at </a:t>
            </a:r>
            <a:r>
              <a:rPr lang="en-US" sz="2400" dirty="0" err="1">
                <a:latin typeface="Times New Roman"/>
                <a:ea typeface="Lucida Grande"/>
                <a:cs typeface="Times New Roman"/>
              </a:rPr>
              <a:t>λ</a:t>
            </a:r>
            <a:r>
              <a:rPr lang="en-US" sz="2400" dirty="0">
                <a:latin typeface="Times New Roman"/>
                <a:cs typeface="Times New Roman"/>
              </a:rPr>
              <a:t> ~ 0.3cm  to </a:t>
            </a:r>
            <a:r>
              <a:rPr lang="en-US" sz="2400" dirty="0" smtClean="0">
                <a:latin typeface="Times New Roman"/>
                <a:cs typeface="Times New Roman"/>
              </a:rPr>
              <a:t>3cm</a:t>
            </a:r>
            <a:endParaRPr lang="en-US" sz="2400" dirty="0">
              <a:latin typeface="Times New Roman"/>
              <a:cs typeface="Times New Roman"/>
            </a:endParaRPr>
          </a:p>
        </p:txBody>
      </p:sp>
      <p:cxnSp>
        <p:nvCxnSpPr>
          <p:cNvPr id="5" name="Straight Connector 4"/>
          <p:cNvCxnSpPr/>
          <p:nvPr/>
        </p:nvCxnSpPr>
        <p:spPr>
          <a:xfrm flipH="1">
            <a:off x="1598631" y="4384068"/>
            <a:ext cx="6021366"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069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ea_freq_log_Dec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05" y="648479"/>
            <a:ext cx="7983860" cy="5012200"/>
          </a:xfrm>
          <a:prstGeom prst="rect">
            <a:avLst/>
          </a:prstGeom>
        </p:spPr>
      </p:pic>
      <p:sp>
        <p:nvSpPr>
          <p:cNvPr id="6" name="TextBox 5"/>
          <p:cNvSpPr txBox="1"/>
          <p:nvPr/>
        </p:nvSpPr>
        <p:spPr>
          <a:xfrm>
            <a:off x="1598708" y="5437450"/>
            <a:ext cx="6671989" cy="1169551"/>
          </a:xfrm>
          <a:prstGeom prst="rect">
            <a:avLst/>
          </a:prstGeom>
          <a:noFill/>
        </p:spPr>
        <p:txBody>
          <a:bodyPr wrap="square" rtlCol="0">
            <a:spAutoFit/>
          </a:bodyPr>
          <a:lstStyle/>
          <a:p>
            <a:pPr marL="285750" indent="-285750">
              <a:spcBef>
                <a:spcPts val="600"/>
              </a:spcBef>
              <a:buFont typeface="Arial"/>
              <a:buChar char="•"/>
            </a:pPr>
            <a:r>
              <a:rPr lang="en-US" sz="2000" dirty="0" smtClean="0">
                <a:latin typeface="Times New Roman"/>
                <a:cs typeface="Times New Roman"/>
              </a:rPr>
              <a:t>Sensitivity </a:t>
            </a:r>
            <a:r>
              <a:rPr lang="en-US" sz="2000" dirty="0">
                <a:latin typeface="Times New Roman"/>
                <a:cs typeface="Times New Roman"/>
              </a:rPr>
              <a:t>~ </a:t>
            </a:r>
            <a:r>
              <a:rPr lang="en-US" sz="2000" dirty="0" smtClean="0">
                <a:latin typeface="Times New Roman"/>
                <a:cs typeface="Times New Roman"/>
              </a:rPr>
              <a:t>100 </a:t>
            </a:r>
            <a:r>
              <a:rPr lang="en-US" sz="2000" dirty="0" err="1" smtClean="0">
                <a:latin typeface="Times New Roman"/>
                <a:cs typeface="Times New Roman"/>
              </a:rPr>
              <a:t>nanoJy</a:t>
            </a:r>
            <a:r>
              <a:rPr lang="en-US" sz="2000" dirty="0" smtClean="0">
                <a:latin typeface="Times New Roman"/>
                <a:cs typeface="Times New Roman"/>
              </a:rPr>
              <a:t> @ 1cm</a:t>
            </a:r>
            <a:r>
              <a:rPr lang="en-US" sz="2000" dirty="0">
                <a:latin typeface="Times New Roman"/>
                <a:cs typeface="Times New Roman"/>
              </a:rPr>
              <a:t>, 10hr, </a:t>
            </a:r>
            <a:r>
              <a:rPr lang="en-US" sz="2000" dirty="0" smtClean="0">
                <a:latin typeface="Times New Roman"/>
                <a:cs typeface="Times New Roman"/>
              </a:rPr>
              <a:t>BW = 20GHz </a:t>
            </a:r>
            <a:endParaRPr lang="en-US" sz="2000" dirty="0">
              <a:latin typeface="Times New Roman"/>
              <a:cs typeface="Times New Roman"/>
            </a:endParaRPr>
          </a:p>
          <a:p>
            <a:pPr marL="285750" indent="-285750">
              <a:spcBef>
                <a:spcPts val="600"/>
              </a:spcBef>
              <a:buFont typeface="Arial"/>
              <a:buChar char="•"/>
            </a:pPr>
            <a:r>
              <a:rPr lang="en-US" sz="2000" dirty="0">
                <a:latin typeface="Times New Roman"/>
                <a:cs typeface="Times New Roman"/>
              </a:rPr>
              <a:t>T</a:t>
            </a:r>
            <a:r>
              <a:rPr lang="en-US" sz="2000" baseline="-25000" dirty="0">
                <a:latin typeface="Times New Roman"/>
                <a:cs typeface="Times New Roman"/>
              </a:rPr>
              <a:t>B</a:t>
            </a:r>
            <a:r>
              <a:rPr lang="en-US" sz="2000" dirty="0">
                <a:latin typeface="Times New Roman"/>
                <a:cs typeface="Times New Roman"/>
              </a:rPr>
              <a:t> ~ 1</a:t>
            </a:r>
            <a:r>
              <a:rPr lang="en-US" sz="2000" dirty="0" smtClean="0">
                <a:latin typeface="Times New Roman"/>
                <a:cs typeface="Times New Roman"/>
              </a:rPr>
              <a:t>K </a:t>
            </a:r>
            <a:r>
              <a:rPr lang="en-US" sz="2000" dirty="0">
                <a:latin typeface="Times New Roman"/>
                <a:cs typeface="Times New Roman"/>
              </a:rPr>
              <a:t>@ </a:t>
            </a:r>
            <a:r>
              <a:rPr lang="en-US" sz="2000" dirty="0" smtClean="0">
                <a:latin typeface="Times New Roman"/>
                <a:cs typeface="Times New Roman"/>
              </a:rPr>
              <a:t>1cm, 10mas</a:t>
            </a:r>
          </a:p>
          <a:p>
            <a:pPr marL="285750" indent="-285750">
              <a:spcBef>
                <a:spcPts val="600"/>
              </a:spcBef>
              <a:buFont typeface="Arial"/>
              <a:buChar char="•"/>
            </a:pPr>
            <a:r>
              <a:rPr lang="en-US" sz="2000" dirty="0" smtClean="0">
                <a:latin typeface="Times New Roman"/>
                <a:cs typeface="Times New Roman"/>
              </a:rPr>
              <a:t>Spectrum above 15GHz rich in ground state molecular lines</a:t>
            </a:r>
            <a:endParaRPr lang="en-US" sz="2000" dirty="0">
              <a:latin typeface="Times New Roman"/>
              <a:cs typeface="Times New Roman"/>
            </a:endParaRPr>
          </a:p>
        </p:txBody>
      </p:sp>
      <p:sp>
        <p:nvSpPr>
          <p:cNvPr id="9" name="TextBox 8"/>
          <p:cNvSpPr txBox="1"/>
          <p:nvPr/>
        </p:nvSpPr>
        <p:spPr>
          <a:xfrm>
            <a:off x="911404" y="147833"/>
            <a:ext cx="6917772" cy="892552"/>
          </a:xfrm>
          <a:prstGeom prst="rect">
            <a:avLst/>
          </a:prstGeom>
          <a:noFill/>
        </p:spPr>
        <p:txBody>
          <a:bodyPr wrap="square" rtlCol="0">
            <a:spAutoFit/>
          </a:bodyPr>
          <a:lstStyle/>
          <a:p>
            <a:pPr algn="ctr"/>
            <a:r>
              <a:rPr lang="en-US" sz="2800" dirty="0">
                <a:latin typeface="Times New Roman"/>
                <a:cs typeface="Times New Roman"/>
              </a:rPr>
              <a:t>Killer </a:t>
            </a:r>
            <a:r>
              <a:rPr lang="en-US" sz="2800" dirty="0" smtClean="0">
                <a:latin typeface="Times New Roman"/>
                <a:cs typeface="Times New Roman"/>
              </a:rPr>
              <a:t>Gap</a:t>
            </a:r>
          </a:p>
          <a:p>
            <a:pPr algn="ctr"/>
            <a:r>
              <a:rPr lang="en-US" sz="2400" dirty="0" smtClean="0">
                <a:latin typeface="Times New Roman"/>
                <a:cs typeface="Times New Roman"/>
              </a:rPr>
              <a:t>Thermal </a:t>
            </a:r>
            <a:r>
              <a:rPr lang="en-US" sz="2400" dirty="0">
                <a:latin typeface="Times New Roman"/>
                <a:cs typeface="Times New Roman"/>
              </a:rPr>
              <a:t>imaging on mas scales at </a:t>
            </a:r>
            <a:r>
              <a:rPr lang="en-US" sz="2400" dirty="0" err="1">
                <a:latin typeface="Times New Roman"/>
                <a:ea typeface="Lucida Grande"/>
                <a:cs typeface="Times New Roman"/>
              </a:rPr>
              <a:t>λ</a:t>
            </a:r>
            <a:r>
              <a:rPr lang="en-US" sz="2400" dirty="0">
                <a:latin typeface="Times New Roman"/>
                <a:cs typeface="Times New Roman"/>
              </a:rPr>
              <a:t> ~ 0.3cm  to </a:t>
            </a:r>
            <a:r>
              <a:rPr lang="en-US" sz="2400" dirty="0" smtClean="0">
                <a:latin typeface="Times New Roman"/>
                <a:cs typeface="Times New Roman"/>
              </a:rPr>
              <a:t>3cm</a:t>
            </a:r>
            <a:endParaRPr lang="en-US" sz="2400" dirty="0">
              <a:latin typeface="Times New Roman"/>
              <a:cs typeface="Times New Roman"/>
            </a:endParaRPr>
          </a:p>
        </p:txBody>
      </p:sp>
      <p:cxnSp>
        <p:nvCxnSpPr>
          <p:cNvPr id="5" name="Straight Arrow Connector 4"/>
          <p:cNvCxnSpPr/>
          <p:nvPr/>
        </p:nvCxnSpPr>
        <p:spPr>
          <a:xfrm flipV="1">
            <a:off x="1688949" y="1202388"/>
            <a:ext cx="0" cy="378280"/>
          </a:xfrm>
          <a:prstGeom prst="straightConnector1">
            <a:avLst/>
          </a:prstGeom>
          <a:ln>
            <a:solidFill>
              <a:srgbClr val="103112"/>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688942" y="1215898"/>
            <a:ext cx="716117" cy="400110"/>
          </a:xfrm>
          <a:prstGeom prst="rect">
            <a:avLst/>
          </a:prstGeom>
          <a:noFill/>
          <a:ln>
            <a:noFill/>
          </a:ln>
        </p:spPr>
        <p:txBody>
          <a:bodyPr wrap="square" rtlCol="0">
            <a:spAutoFit/>
          </a:bodyPr>
          <a:lstStyle/>
          <a:p>
            <a:r>
              <a:rPr lang="en-US" sz="2000" dirty="0" smtClean="0">
                <a:solidFill>
                  <a:srgbClr val="103112"/>
                </a:solidFill>
              </a:rPr>
              <a:t>5x</a:t>
            </a:r>
            <a:endParaRPr lang="en-US" sz="2000" dirty="0">
              <a:solidFill>
                <a:srgbClr val="103112"/>
              </a:solidFill>
            </a:endParaRPr>
          </a:p>
        </p:txBody>
      </p:sp>
    </p:spTree>
    <p:extLst>
      <p:ext uri="{BB962C8B-B14F-4D97-AF65-F5344CB8AC3E}">
        <p14:creationId xmlns:p14="http://schemas.microsoft.com/office/powerpoint/2010/main" val="1125983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5-14 at 11.38.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618506" y="76962"/>
            <a:ext cx="4525493" cy="461665"/>
          </a:xfrm>
          <a:prstGeom prst="rect">
            <a:avLst/>
          </a:prstGeom>
          <a:solidFill>
            <a:srgbClr val="7B7A65"/>
          </a:solidFill>
          <a:ln>
            <a:solidFill>
              <a:schemeClr val="bg1"/>
            </a:solidFill>
          </a:ln>
        </p:spPr>
        <p:txBody>
          <a:bodyPr wrap="square" rtlCol="0">
            <a:spAutoFit/>
          </a:bodyPr>
          <a:lstStyle/>
          <a:p>
            <a:pPr>
              <a:spcBef>
                <a:spcPts val="600"/>
              </a:spcBef>
            </a:pPr>
            <a:r>
              <a:rPr lang="en-US" sz="2400" dirty="0" smtClean="0">
                <a:solidFill>
                  <a:schemeClr val="bg1"/>
                </a:solidFill>
                <a:latin typeface="Times New Roman"/>
                <a:cs typeface="Times New Roman"/>
              </a:rPr>
              <a:t>JVLA: </a:t>
            </a:r>
            <a:r>
              <a:rPr lang="en-US" sz="2000" dirty="0" smtClean="0">
                <a:solidFill>
                  <a:schemeClr val="bg1"/>
                </a:solidFill>
                <a:latin typeface="Times New Roman"/>
                <a:cs typeface="Times New Roman"/>
              </a:rPr>
              <a:t>Good 3mm site, elev</a:t>
            </a:r>
            <a:r>
              <a:rPr lang="en-US" sz="2000" dirty="0">
                <a:solidFill>
                  <a:schemeClr val="bg1"/>
                </a:solidFill>
                <a:latin typeface="Times New Roman"/>
                <a:cs typeface="Times New Roman"/>
              </a:rPr>
              <a:t>.</a:t>
            </a:r>
            <a:r>
              <a:rPr lang="en-US" sz="2000" dirty="0" smtClean="0">
                <a:solidFill>
                  <a:schemeClr val="bg1"/>
                </a:solidFill>
                <a:latin typeface="Times New Roman"/>
                <a:cs typeface="Times New Roman"/>
              </a:rPr>
              <a:t> ~ 2200m</a:t>
            </a:r>
          </a:p>
        </p:txBody>
      </p:sp>
      <p:cxnSp>
        <p:nvCxnSpPr>
          <p:cNvPr id="5" name="Straight Connector 4"/>
          <p:cNvCxnSpPr/>
          <p:nvPr/>
        </p:nvCxnSpPr>
        <p:spPr>
          <a:xfrm>
            <a:off x="3027687" y="5079762"/>
            <a:ext cx="37717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374751" y="5079762"/>
            <a:ext cx="1180285" cy="369332"/>
          </a:xfrm>
          <a:prstGeom prst="rect">
            <a:avLst/>
          </a:prstGeom>
          <a:noFill/>
        </p:spPr>
        <p:txBody>
          <a:bodyPr wrap="square" rtlCol="0">
            <a:spAutoFit/>
          </a:bodyPr>
          <a:lstStyle/>
          <a:p>
            <a:r>
              <a:rPr lang="en-US" dirty="0" smtClean="0">
                <a:solidFill>
                  <a:srgbClr val="FF0000"/>
                </a:solidFill>
              </a:rPr>
              <a:t>550km</a:t>
            </a:r>
            <a:endParaRPr lang="en-US"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38" y="-500512"/>
            <a:ext cx="3209065" cy="4152907"/>
          </a:xfrm>
          <a:prstGeom prst="rect">
            <a:avLst/>
          </a:prstGeom>
        </p:spPr>
      </p:pic>
      <p:sp>
        <p:nvSpPr>
          <p:cNvPr id="14" name="TextBox 13"/>
          <p:cNvSpPr txBox="1"/>
          <p:nvPr/>
        </p:nvSpPr>
        <p:spPr>
          <a:xfrm>
            <a:off x="5035066" y="615589"/>
            <a:ext cx="3773654" cy="1200329"/>
          </a:xfrm>
          <a:prstGeom prst="rect">
            <a:avLst/>
          </a:prstGeom>
          <a:solidFill>
            <a:srgbClr val="7B7A65"/>
          </a:solidFill>
          <a:ln>
            <a:solidFill>
              <a:schemeClr val="bg1"/>
            </a:solidFill>
          </a:ln>
        </p:spPr>
        <p:txBody>
          <a:bodyPr wrap="square" rtlCol="0">
            <a:spAutoFit/>
          </a:bodyPr>
          <a:lstStyle/>
          <a:p>
            <a:r>
              <a:rPr lang="en-US" dirty="0" smtClean="0">
                <a:solidFill>
                  <a:schemeClr val="bg1"/>
                </a:solidFill>
                <a:latin typeface="Times New Roman" charset="0"/>
                <a:ea typeface="Times New Roman" charset="0"/>
                <a:cs typeface="Times New Roman" charset="0"/>
              </a:rPr>
              <a:t>30% in core:  b &lt; 3km  ~ 1” at 30GHz</a:t>
            </a:r>
          </a:p>
          <a:p>
            <a:r>
              <a:rPr lang="en-US" dirty="0" smtClean="0">
                <a:solidFill>
                  <a:schemeClr val="bg1"/>
                </a:solidFill>
                <a:latin typeface="Times New Roman" charset="0"/>
                <a:ea typeface="Times New Roman" charset="0"/>
                <a:cs typeface="Times New Roman" charset="0"/>
              </a:rPr>
              <a:t>60% in mid:  b &lt; 30km ~ 0.1” </a:t>
            </a:r>
          </a:p>
          <a:p>
            <a:r>
              <a:rPr lang="en-US" dirty="0" smtClean="0">
                <a:solidFill>
                  <a:schemeClr val="bg1"/>
                </a:solidFill>
                <a:latin typeface="Times New Roman" charset="0"/>
                <a:ea typeface="Times New Roman" charset="0"/>
                <a:cs typeface="Times New Roman" charset="0"/>
              </a:rPr>
              <a:t>90% in long:  b &lt; 300km  ~ 0.01”</a:t>
            </a:r>
          </a:p>
          <a:p>
            <a:r>
              <a:rPr lang="en-US" dirty="0" smtClean="0">
                <a:solidFill>
                  <a:schemeClr val="bg1"/>
                </a:solidFill>
                <a:latin typeface="Times New Roman" charset="0"/>
                <a:ea typeface="Times New Roman" charset="0"/>
                <a:cs typeface="Times New Roman" charset="0"/>
              </a:rPr>
              <a:t>10% in VLB:  b ~ 3000km  ~ 0.001”</a:t>
            </a:r>
            <a:endParaRPr lang="en-US" dirty="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861492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lasampl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00" y="3044179"/>
            <a:ext cx="6914508" cy="2924711"/>
          </a:xfrm>
          <a:prstGeom prst="rect">
            <a:avLst/>
          </a:prstGeom>
        </p:spPr>
      </p:pic>
      <p:sp>
        <p:nvSpPr>
          <p:cNvPr id="3" name="TextBox 2"/>
          <p:cNvSpPr txBox="1"/>
          <p:nvPr/>
        </p:nvSpPr>
        <p:spPr>
          <a:xfrm>
            <a:off x="585260" y="130173"/>
            <a:ext cx="6298788" cy="1877437"/>
          </a:xfrm>
          <a:prstGeom prst="rect">
            <a:avLst/>
          </a:prstGeom>
          <a:solidFill>
            <a:schemeClr val="bg1"/>
          </a:solidFill>
          <a:ln>
            <a:solidFill>
              <a:srgbClr val="1A3ACA"/>
            </a:solidFill>
          </a:ln>
        </p:spPr>
        <p:txBody>
          <a:bodyPr wrap="square" rtlCol="0">
            <a:spAutoFit/>
          </a:bodyPr>
          <a:lstStyle/>
          <a:p>
            <a:pPr marR="0" lvl="0" defTabSz="914400" eaLnBrk="1" fontAlgn="auto" latinLnBrk="0" hangingPunct="1">
              <a:lnSpc>
                <a:spcPct val="100000"/>
              </a:lnSpc>
              <a:spcBef>
                <a:spcPts val="600"/>
              </a:spcBef>
              <a:spcAft>
                <a:spcPts val="0"/>
              </a:spcAft>
              <a:buClrTx/>
              <a:buSzTx/>
              <a:tabLst/>
              <a:defRPr/>
            </a:pPr>
            <a:r>
              <a:rPr lang="en-US" sz="2400" dirty="0" smtClean="0">
                <a:solidFill>
                  <a:srgbClr val="1A3ACA"/>
                </a:solidFill>
                <a:latin typeface="Times New Roman"/>
                <a:cs typeface="Times New Roman"/>
              </a:rPr>
              <a:t>SWGs: community-driven, growing and evolving </a:t>
            </a:r>
          </a:p>
          <a:p>
            <a:pPr marL="285750" marR="0" lvl="0" indent="-285750" defTabSz="914400" eaLnBrk="1" fontAlgn="auto" latinLnBrk="0" hangingPunct="1">
              <a:lnSpc>
                <a:spcPct val="100000"/>
              </a:lnSpc>
              <a:spcBef>
                <a:spcPts val="600"/>
              </a:spcBef>
              <a:spcAft>
                <a:spcPts val="0"/>
              </a:spcAft>
              <a:buClrTx/>
              <a:buSzTx/>
              <a:buFont typeface="Wingdings" charset="2"/>
              <a:buChar char="Ø"/>
              <a:tabLst/>
              <a:defRPr/>
            </a:pPr>
            <a:r>
              <a:rPr lang="en-US" i="1" dirty="0" smtClean="0">
                <a:solidFill>
                  <a:srgbClr val="1A3ACA"/>
                </a:solidFill>
                <a:latin typeface="Times New Roman"/>
                <a:cs typeface="Times New Roman"/>
              </a:rPr>
              <a:t>Cradle </a:t>
            </a:r>
            <a:r>
              <a:rPr lang="en-US" i="1" dirty="0" smtClean="0">
                <a:solidFill>
                  <a:srgbClr val="1A3ACA"/>
                </a:solidFill>
                <a:latin typeface="Times New Roman"/>
                <a:cs typeface="Times New Roman"/>
              </a:rPr>
              <a:t>of Life:  Terrestrial planet formation</a:t>
            </a:r>
          </a:p>
          <a:p>
            <a:pPr marL="342900" indent="-342900" defTabSz="914400">
              <a:spcBef>
                <a:spcPts val="600"/>
              </a:spcBef>
              <a:buFont typeface="Wingdings" charset="2"/>
              <a:buChar char="Ø"/>
            </a:pPr>
            <a:r>
              <a:rPr lang="en-US" dirty="0" smtClean="0">
                <a:solidFill>
                  <a:srgbClr val="1A3ACA"/>
                </a:solidFill>
                <a:latin typeface="Times New Roman"/>
                <a:cs typeface="Times New Roman"/>
              </a:rPr>
              <a:t>Galaxy ecosystems: wide field, high res/</a:t>
            </a:r>
            <a:r>
              <a:rPr lang="en-US" dirty="0" err="1" smtClean="0">
                <a:solidFill>
                  <a:srgbClr val="1A3ACA"/>
                </a:solidFill>
                <a:latin typeface="Times New Roman"/>
                <a:cs typeface="Times New Roman"/>
              </a:rPr>
              <a:t>sens</a:t>
            </a:r>
            <a:r>
              <a:rPr lang="en-US" dirty="0" smtClean="0">
                <a:solidFill>
                  <a:srgbClr val="1A3ACA"/>
                </a:solidFill>
                <a:latin typeface="Times New Roman"/>
                <a:cs typeface="Times New Roman"/>
              </a:rPr>
              <a:t> imaging</a:t>
            </a:r>
          </a:p>
          <a:p>
            <a:pPr marL="342900" indent="-342900" defTabSz="914400">
              <a:spcBef>
                <a:spcPts val="600"/>
              </a:spcBef>
              <a:buFont typeface="Wingdings" charset="2"/>
              <a:buChar char="Ø"/>
            </a:pPr>
            <a:r>
              <a:rPr lang="en-US" i="1" dirty="0" smtClean="0">
                <a:solidFill>
                  <a:srgbClr val="1A3ACA"/>
                </a:solidFill>
                <a:latin typeface="Times New Roman"/>
                <a:cs typeface="Times New Roman"/>
              </a:rPr>
              <a:t>Galaxy formation: Cool gas history of the Universe </a:t>
            </a:r>
          </a:p>
          <a:p>
            <a:pPr marL="342900" indent="-342900" defTabSz="914400">
              <a:spcBef>
                <a:spcPts val="600"/>
              </a:spcBef>
              <a:buFont typeface="Wingdings" charset="2"/>
              <a:buChar char="Ø"/>
            </a:pPr>
            <a:r>
              <a:rPr lang="en-US" dirty="0" smtClean="0">
                <a:solidFill>
                  <a:srgbClr val="1A3ACA"/>
                </a:solidFill>
                <a:latin typeface="Times New Roman"/>
                <a:cs typeface="Times New Roman"/>
              </a:rPr>
              <a:t>Time domain and Physics: Exo-space weather</a:t>
            </a:r>
          </a:p>
        </p:txBody>
      </p:sp>
      <p:grpSp>
        <p:nvGrpSpPr>
          <p:cNvPr id="6" name="Group 5"/>
          <p:cNvGrpSpPr/>
          <p:nvPr/>
        </p:nvGrpSpPr>
        <p:grpSpPr>
          <a:xfrm>
            <a:off x="7342364" y="168699"/>
            <a:ext cx="1534510" cy="6154634"/>
            <a:chOff x="8027600" y="698111"/>
            <a:chExt cx="1122784" cy="4624818"/>
          </a:xfrm>
        </p:grpSpPr>
        <p:pic>
          <p:nvPicPr>
            <p:cNvPr id="8" name="Picture 7" descr="PPD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039425" y="698111"/>
              <a:ext cx="1106358" cy="1138282"/>
            </a:xfrm>
            <a:prstGeom prst="rect">
              <a:avLst/>
            </a:prstGeom>
          </p:spPr>
        </p:pic>
        <p:pic>
          <p:nvPicPr>
            <p:cNvPr id="9" name="Picture 8" descr="wcota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9425" y="1863412"/>
              <a:ext cx="1106359" cy="838583"/>
            </a:xfrm>
            <a:prstGeom prst="rect">
              <a:avLst/>
            </a:prstGeom>
          </p:spPr>
        </p:pic>
        <p:pic>
          <p:nvPicPr>
            <p:cNvPr id="10" name="Picture 9" descr="Screen Shot 2015-05-14 at 3.32.1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7600" y="4674451"/>
              <a:ext cx="1110958" cy="648478"/>
            </a:xfrm>
            <a:prstGeom prst="rect">
              <a:avLst/>
            </a:prstGeom>
          </p:spPr>
        </p:pic>
        <p:pic>
          <p:nvPicPr>
            <p:cNvPr id="11" name="Picture 10" descr="ngc5713.ngvl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9816" y="2729013"/>
              <a:ext cx="1120567" cy="1013249"/>
            </a:xfrm>
            <a:prstGeom prst="rect">
              <a:avLst/>
            </a:prstGeom>
          </p:spPr>
        </p:pic>
        <p:pic>
          <p:nvPicPr>
            <p:cNvPr id="12" name="Picture 11" descr="Screen Shot 2015-12-07 at 9.58.38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7600" y="3761389"/>
              <a:ext cx="1122784" cy="886042"/>
            </a:xfrm>
            <a:prstGeom prst="rect">
              <a:avLst/>
            </a:prstGeom>
          </p:spPr>
        </p:pic>
      </p:grpSp>
      <p:sp>
        <p:nvSpPr>
          <p:cNvPr id="2" name="TextBox 1"/>
          <p:cNvSpPr txBox="1"/>
          <p:nvPr/>
        </p:nvSpPr>
        <p:spPr>
          <a:xfrm>
            <a:off x="1547368" y="2502059"/>
            <a:ext cx="3501736" cy="369332"/>
          </a:xfrm>
          <a:prstGeom prst="rect">
            <a:avLst/>
          </a:prstGeom>
          <a:noFill/>
        </p:spPr>
        <p:txBody>
          <a:bodyPr wrap="square" rtlCol="0">
            <a:spAutoFit/>
          </a:bodyPr>
          <a:lstStyle/>
          <a:p>
            <a:r>
              <a:rPr lang="en-US" i="1" dirty="0">
                <a:solidFill>
                  <a:srgbClr val="1A3ACA"/>
                </a:solidFill>
              </a:rPr>
              <a:t>http://</a:t>
            </a:r>
            <a:r>
              <a:rPr lang="en-US" i="1" dirty="0" err="1">
                <a:solidFill>
                  <a:srgbClr val="1A3ACA"/>
                </a:solidFill>
              </a:rPr>
              <a:t>library.nrao.edu</a:t>
            </a:r>
            <a:r>
              <a:rPr lang="en-US" i="1" dirty="0">
                <a:solidFill>
                  <a:srgbClr val="1A3ACA"/>
                </a:solidFill>
              </a:rPr>
              <a:t>/</a:t>
            </a:r>
            <a:r>
              <a:rPr lang="en-US" i="1" dirty="0" err="1">
                <a:solidFill>
                  <a:srgbClr val="1A3ACA"/>
                </a:solidFill>
              </a:rPr>
              <a:t>ngvla.shtml</a:t>
            </a:r>
            <a:endParaRPr lang="en-US" i="1" dirty="0">
              <a:solidFill>
                <a:srgbClr val="1A3ACA"/>
              </a:solidFill>
            </a:endParaRPr>
          </a:p>
        </p:txBody>
      </p:sp>
    </p:spTree>
    <p:extLst>
      <p:ext uri="{BB962C8B-B14F-4D97-AF65-F5344CB8AC3E}">
        <p14:creationId xmlns:p14="http://schemas.microsoft.com/office/powerpoint/2010/main" val="939594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lmahlta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9553" y="1589161"/>
            <a:ext cx="4982917" cy="4100601"/>
          </a:xfrm>
          <a:prstGeom prst="rect">
            <a:avLst/>
          </a:prstGeom>
          <a:ln>
            <a:solidFill>
              <a:schemeClr val="bg1"/>
            </a:solidFill>
          </a:ln>
        </p:spPr>
      </p:pic>
      <p:sp>
        <p:nvSpPr>
          <p:cNvPr id="4" name="TextBox 3"/>
          <p:cNvSpPr txBox="1"/>
          <p:nvPr/>
        </p:nvSpPr>
        <p:spPr>
          <a:xfrm>
            <a:off x="833539" y="240156"/>
            <a:ext cx="7017689" cy="769441"/>
          </a:xfrm>
          <a:prstGeom prst="rect">
            <a:avLst/>
          </a:prstGeom>
          <a:noFill/>
        </p:spPr>
        <p:txBody>
          <a:bodyPr wrap="square" rtlCol="0">
            <a:spAutoFit/>
          </a:bodyPr>
          <a:lstStyle/>
          <a:p>
            <a:pPr algn="ctr"/>
            <a:r>
              <a:rPr lang="en-US" sz="2400" dirty="0" smtClean="0">
                <a:solidFill>
                  <a:schemeClr val="bg1"/>
                </a:solidFill>
                <a:latin typeface="Times New Roman"/>
                <a:cs typeface="Times New Roman"/>
              </a:rPr>
              <a:t>SWG1: Terrestrial zone planet formation</a:t>
            </a:r>
          </a:p>
          <a:p>
            <a:pPr algn="ctr"/>
            <a:r>
              <a:rPr lang="en-US" sz="2000" dirty="0" smtClean="0">
                <a:solidFill>
                  <a:schemeClr val="bg1"/>
                </a:solidFill>
                <a:latin typeface="Times New Roman"/>
                <a:cs typeface="Times New Roman"/>
              </a:rPr>
              <a:t>Current state-of-art in planet formation: ALMA images of HL tau </a:t>
            </a:r>
          </a:p>
        </p:txBody>
      </p:sp>
      <p:sp>
        <p:nvSpPr>
          <p:cNvPr id="8" name="TextBox 7"/>
          <p:cNvSpPr txBox="1"/>
          <p:nvPr/>
        </p:nvSpPr>
        <p:spPr>
          <a:xfrm>
            <a:off x="34436" y="2024347"/>
            <a:ext cx="3896433" cy="2323713"/>
          </a:xfrm>
          <a:prstGeom prst="rect">
            <a:avLst/>
          </a:prstGeom>
          <a:noFill/>
        </p:spPr>
        <p:txBody>
          <a:bodyPr wrap="square" rtlCol="0">
            <a:spAutoFit/>
          </a:bodyPr>
          <a:lstStyle/>
          <a:p>
            <a:pPr>
              <a:spcBef>
                <a:spcPts val="600"/>
              </a:spcBef>
            </a:pPr>
            <a:r>
              <a:rPr lang="en-US" sz="2000" dirty="0" smtClean="0">
                <a:solidFill>
                  <a:schemeClr val="bg1"/>
                </a:solidFill>
                <a:latin typeface="Times New Roman" charset="0"/>
                <a:ea typeface="Times New Roman" charset="0"/>
                <a:cs typeface="Times New Roman" charset="0"/>
              </a:rPr>
              <a:t>Rosetta-stone of planet formation around Solar-mass </a:t>
            </a:r>
            <a:r>
              <a:rPr lang="en-US" sz="2000" dirty="0" err="1" smtClean="0">
                <a:solidFill>
                  <a:schemeClr val="bg1"/>
                </a:solidFill>
                <a:latin typeface="Times New Roman" charset="0"/>
                <a:ea typeface="Times New Roman" charset="0"/>
                <a:cs typeface="Times New Roman" charset="0"/>
              </a:rPr>
              <a:t>protostar</a:t>
            </a:r>
            <a:r>
              <a:rPr lang="en-US" sz="2000" dirty="0" smtClean="0">
                <a:solidFill>
                  <a:schemeClr val="bg1"/>
                </a:solidFill>
                <a:latin typeface="Times New Roman" charset="0"/>
                <a:ea typeface="Times New Roman" charset="0"/>
                <a:cs typeface="Times New Roman" charset="0"/>
              </a:rPr>
              <a:t> </a:t>
            </a:r>
          </a:p>
          <a:p>
            <a:pPr marL="342900" indent="-342900">
              <a:spcBef>
                <a:spcPts val="600"/>
              </a:spcBef>
              <a:buFont typeface="Arial" charset="0"/>
              <a:buChar char="•"/>
            </a:pPr>
            <a:r>
              <a:rPr lang="en-US" dirty="0" smtClean="0">
                <a:solidFill>
                  <a:schemeClr val="bg1"/>
                </a:solidFill>
                <a:latin typeface="Times New Roman" charset="0"/>
                <a:ea typeface="Times New Roman" charset="0"/>
                <a:cs typeface="Times New Roman" charset="0"/>
              </a:rPr>
              <a:t>Distance = 140pc</a:t>
            </a:r>
          </a:p>
          <a:p>
            <a:pPr marL="342900" lvl="1" indent="-342900">
              <a:spcBef>
                <a:spcPts val="600"/>
              </a:spcBef>
              <a:buFont typeface="Arial"/>
              <a:buChar char="•"/>
            </a:pPr>
            <a:r>
              <a:rPr lang="en-US" dirty="0" smtClean="0">
                <a:solidFill>
                  <a:schemeClr val="bg1"/>
                </a:solidFill>
                <a:latin typeface="Times New Roman" charset="0"/>
                <a:ea typeface="Times New Roman" charset="0"/>
                <a:cs typeface="Times New Roman" charset="0"/>
              </a:rPr>
              <a:t>1Myr old </a:t>
            </a:r>
            <a:r>
              <a:rPr lang="en-US" dirty="0" err="1" smtClean="0">
                <a:solidFill>
                  <a:schemeClr val="bg1"/>
                </a:solidFill>
                <a:latin typeface="Times New Roman" charset="0"/>
                <a:ea typeface="Times New Roman" charset="0"/>
                <a:cs typeface="Times New Roman" charset="0"/>
              </a:rPr>
              <a:t>protostar</a:t>
            </a:r>
            <a:r>
              <a:rPr lang="en-US" dirty="0" smtClean="0">
                <a:solidFill>
                  <a:schemeClr val="bg1"/>
                </a:solidFill>
                <a:latin typeface="Times New Roman" charset="0"/>
                <a:ea typeface="Times New Roman" charset="0"/>
                <a:cs typeface="Times New Roman" charset="0"/>
              </a:rPr>
              <a:t> </a:t>
            </a:r>
            <a:r>
              <a:rPr lang="en-US" dirty="0">
                <a:solidFill>
                  <a:schemeClr val="bg1"/>
                </a:solidFill>
                <a:latin typeface="Times New Roman" charset="0"/>
                <a:ea typeface="Times New Roman" charset="0"/>
                <a:cs typeface="Times New Roman" charset="0"/>
              </a:rPr>
              <a:t>~ 1 M</a:t>
            </a:r>
            <a:r>
              <a:rPr lang="en-US" baseline="-25000" dirty="0">
                <a:solidFill>
                  <a:schemeClr val="bg1"/>
                </a:solidFill>
                <a:latin typeface="Times New Roman" charset="0"/>
                <a:ea typeface="Times New Roman" charset="0"/>
                <a:cs typeface="Times New Roman" charset="0"/>
              </a:rPr>
              <a:t>o</a:t>
            </a:r>
            <a:r>
              <a:rPr lang="en-US" dirty="0">
                <a:solidFill>
                  <a:schemeClr val="bg1"/>
                </a:solidFill>
                <a:latin typeface="Times New Roman" charset="0"/>
                <a:ea typeface="Times New Roman" charset="0"/>
                <a:cs typeface="Times New Roman" charset="0"/>
              </a:rPr>
              <a:t> +</a:t>
            </a:r>
            <a:r>
              <a:rPr lang="en-US" dirty="0" smtClean="0">
                <a:solidFill>
                  <a:schemeClr val="bg1"/>
                </a:solidFill>
                <a:latin typeface="Times New Roman" charset="0"/>
                <a:ea typeface="Times New Roman" charset="0"/>
                <a:cs typeface="Times New Roman" charset="0"/>
              </a:rPr>
              <a:t> 0.1 M</a:t>
            </a:r>
            <a:r>
              <a:rPr lang="en-US" baseline="-25000" dirty="0" smtClean="0">
                <a:solidFill>
                  <a:schemeClr val="bg1"/>
                </a:solidFill>
                <a:latin typeface="Times New Roman" charset="0"/>
                <a:ea typeface="Times New Roman" charset="0"/>
                <a:cs typeface="Times New Roman" charset="0"/>
              </a:rPr>
              <a:t>o</a:t>
            </a:r>
            <a:r>
              <a:rPr lang="en-US" dirty="0" smtClean="0">
                <a:solidFill>
                  <a:schemeClr val="bg1"/>
                </a:solidFill>
                <a:latin typeface="Times New Roman" charset="0"/>
                <a:ea typeface="Times New Roman" charset="0"/>
                <a:cs typeface="Times New Roman" charset="0"/>
              </a:rPr>
              <a:t> dusty disk </a:t>
            </a:r>
          </a:p>
          <a:p>
            <a:pPr marL="342900" lvl="1" indent="-342900">
              <a:spcBef>
                <a:spcPts val="600"/>
              </a:spcBef>
              <a:buFont typeface="Arial"/>
              <a:buChar char="•"/>
            </a:pPr>
            <a:r>
              <a:rPr lang="en-US" i="1" dirty="0">
                <a:solidFill>
                  <a:schemeClr val="bg1"/>
                </a:solidFill>
                <a:latin typeface="Times New Roman" charset="0"/>
                <a:ea typeface="Times New Roman" charset="0"/>
                <a:cs typeface="Times New Roman" charset="0"/>
              </a:rPr>
              <a:t>I</a:t>
            </a:r>
            <a:r>
              <a:rPr lang="en-US" i="1" dirty="0" smtClean="0">
                <a:solidFill>
                  <a:schemeClr val="bg1"/>
                </a:solidFill>
                <a:latin typeface="Times New Roman" charset="0"/>
                <a:ea typeface="Times New Roman" charset="0"/>
                <a:cs typeface="Times New Roman" charset="0"/>
              </a:rPr>
              <a:t>nner few AU disk optically </a:t>
            </a:r>
            <a:r>
              <a:rPr lang="en-US" i="1" dirty="0">
                <a:solidFill>
                  <a:schemeClr val="bg1"/>
                </a:solidFill>
                <a:latin typeface="Times New Roman" charset="0"/>
                <a:ea typeface="Times New Roman" charset="0"/>
                <a:cs typeface="Times New Roman" charset="0"/>
              </a:rPr>
              <a:t>thick in </a:t>
            </a:r>
            <a:r>
              <a:rPr lang="en-US" i="1" dirty="0" smtClean="0">
                <a:solidFill>
                  <a:schemeClr val="bg1"/>
                </a:solidFill>
                <a:latin typeface="Times New Roman" charset="0"/>
                <a:ea typeface="Times New Roman" charset="0"/>
                <a:cs typeface="Times New Roman" charset="0"/>
              </a:rPr>
              <a:t>mm/</a:t>
            </a:r>
            <a:r>
              <a:rPr lang="en-US" i="1" dirty="0" err="1" smtClean="0">
                <a:solidFill>
                  <a:schemeClr val="bg1"/>
                </a:solidFill>
                <a:latin typeface="Times New Roman" charset="0"/>
                <a:ea typeface="Times New Roman" charset="0"/>
                <a:cs typeface="Times New Roman" charset="0"/>
              </a:rPr>
              <a:t>submm</a:t>
            </a:r>
            <a:endParaRPr lang="en-US" i="1" dirty="0">
              <a:solidFill>
                <a:schemeClr val="bg1"/>
              </a:solidFill>
              <a:latin typeface="Times New Roman" charset="0"/>
              <a:ea typeface="Times New Roman" charset="0"/>
              <a:cs typeface="Times New Roman" charset="0"/>
            </a:endParaRPr>
          </a:p>
        </p:txBody>
      </p:sp>
      <p:sp>
        <p:nvSpPr>
          <p:cNvPr id="5" name="TextBox 4"/>
          <p:cNvSpPr txBox="1"/>
          <p:nvPr/>
        </p:nvSpPr>
        <p:spPr>
          <a:xfrm>
            <a:off x="4281396" y="5207296"/>
            <a:ext cx="4080286" cy="369332"/>
          </a:xfrm>
          <a:prstGeom prst="rect">
            <a:avLst/>
          </a:prstGeom>
          <a:noFill/>
        </p:spPr>
        <p:txBody>
          <a:bodyPr wrap="square" rtlCol="0">
            <a:spAutoFit/>
          </a:bodyPr>
          <a:lstStyle/>
          <a:p>
            <a:r>
              <a:rPr lang="en-US" dirty="0" smtClean="0">
                <a:solidFill>
                  <a:schemeClr val="bg1"/>
                </a:solidFill>
                <a:latin typeface="Times New Roman"/>
                <a:cs typeface="Times New Roman"/>
              </a:rPr>
              <a:t>Inner 10AU = </a:t>
            </a:r>
            <a:r>
              <a:rPr lang="en-US" dirty="0" err="1" smtClean="0">
                <a:solidFill>
                  <a:schemeClr val="bg1"/>
                </a:solidFill>
                <a:latin typeface="Times New Roman"/>
                <a:cs typeface="Times New Roman"/>
              </a:rPr>
              <a:t>ngVLA</a:t>
            </a:r>
            <a:r>
              <a:rPr lang="en-US" dirty="0" smtClean="0">
                <a:solidFill>
                  <a:schemeClr val="bg1"/>
                </a:solidFill>
                <a:latin typeface="Times New Roman"/>
                <a:cs typeface="Times New Roman"/>
              </a:rPr>
              <a:t> zone @ 10mas res </a:t>
            </a:r>
            <a:endParaRPr lang="en-US" dirty="0">
              <a:solidFill>
                <a:schemeClr val="bg1"/>
              </a:solidFill>
              <a:latin typeface="Times New Roman"/>
              <a:cs typeface="Times New Roman"/>
            </a:endParaRPr>
          </a:p>
        </p:txBody>
      </p:sp>
      <p:cxnSp>
        <p:nvCxnSpPr>
          <p:cNvPr id="9" name="Straight Arrow Connector 8"/>
          <p:cNvCxnSpPr/>
          <p:nvPr/>
        </p:nvCxnSpPr>
        <p:spPr>
          <a:xfrm flipH="1">
            <a:off x="8996943" y="2854478"/>
            <a:ext cx="2" cy="1247944"/>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255619" y="3075063"/>
            <a:ext cx="957614" cy="830997"/>
          </a:xfrm>
          <a:prstGeom prst="rect">
            <a:avLst/>
          </a:prstGeom>
          <a:noFill/>
          <a:ln>
            <a:noFill/>
          </a:ln>
        </p:spPr>
        <p:txBody>
          <a:bodyPr wrap="square" rtlCol="0">
            <a:spAutoFit/>
          </a:bodyPr>
          <a:lstStyle/>
          <a:p>
            <a:r>
              <a:rPr lang="en-US" sz="1600" dirty="0" smtClean="0">
                <a:solidFill>
                  <a:srgbClr val="FFFFFF"/>
                </a:solidFill>
              </a:rPr>
              <a:t>100AU 0.7” at 140pc</a:t>
            </a:r>
            <a:endParaRPr lang="en-US" sz="1600" dirty="0">
              <a:solidFill>
                <a:srgbClr val="FFFFFF"/>
              </a:solidFill>
            </a:endParaRPr>
          </a:p>
        </p:txBody>
      </p:sp>
      <p:cxnSp>
        <p:nvCxnSpPr>
          <p:cNvPr id="17" name="Straight Arrow Connector 16"/>
          <p:cNvCxnSpPr/>
          <p:nvPr/>
        </p:nvCxnSpPr>
        <p:spPr>
          <a:xfrm flipV="1">
            <a:off x="5349015" y="3768214"/>
            <a:ext cx="1180669" cy="1439082"/>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161083" y="1642637"/>
            <a:ext cx="1921552" cy="584776"/>
          </a:xfrm>
          <a:prstGeom prst="rect">
            <a:avLst/>
          </a:prstGeom>
          <a:noFill/>
        </p:spPr>
        <p:txBody>
          <a:bodyPr wrap="square" rtlCol="0">
            <a:spAutoFit/>
          </a:bodyPr>
          <a:lstStyle/>
          <a:p>
            <a:r>
              <a:rPr lang="en-US" sz="1600" dirty="0" smtClean="0">
                <a:solidFill>
                  <a:srgbClr val="FFFFFF"/>
                </a:solidFill>
              </a:rPr>
              <a:t>ALMA 250GHz Brogan ea. </a:t>
            </a:r>
            <a:endParaRPr lang="en-US" sz="1600" dirty="0">
              <a:solidFill>
                <a:srgbClr val="FFFFFF"/>
              </a:solidFill>
            </a:endParaRPr>
          </a:p>
        </p:txBody>
      </p:sp>
    </p:spTree>
    <p:extLst>
      <p:ext uri="{BB962C8B-B14F-4D97-AF65-F5344CB8AC3E}">
        <p14:creationId xmlns:p14="http://schemas.microsoft.com/office/powerpoint/2010/main" val="1662351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1270" y="165261"/>
            <a:ext cx="6987410" cy="461665"/>
          </a:xfrm>
          <a:prstGeom prst="rect">
            <a:avLst/>
          </a:prstGeom>
          <a:noFill/>
        </p:spPr>
        <p:txBody>
          <a:bodyPr wrap="square" rtlCol="0">
            <a:spAutoFit/>
          </a:bodyPr>
          <a:lstStyle/>
          <a:p>
            <a:pPr algn="ctr"/>
            <a:r>
              <a:rPr lang="en-US" sz="2400" dirty="0" err="1" smtClean="0">
                <a:latin typeface="Times New Roman" charset="0"/>
                <a:ea typeface="Times New Roman" charset="0"/>
                <a:cs typeface="Times New Roman" charset="0"/>
              </a:rPr>
              <a:t>ngVLA</a:t>
            </a:r>
            <a:r>
              <a:rPr lang="en-US" sz="2400" dirty="0" smtClean="0">
                <a:latin typeface="Times New Roman" charset="0"/>
                <a:ea typeface="Times New Roman" charset="0"/>
                <a:cs typeface="Times New Roman" charset="0"/>
              </a:rPr>
              <a:t>: 1Myr Protoplanetary disk at 140pc distance</a:t>
            </a:r>
            <a:endParaRPr lang="en-US" sz="2400" dirty="0">
              <a:latin typeface="Times New Roman" charset="0"/>
              <a:ea typeface="Times New Roman" charset="0"/>
              <a:cs typeface="Times New Roman" charset="0"/>
            </a:endParaRPr>
          </a:p>
        </p:txBody>
      </p:sp>
      <p:sp>
        <p:nvSpPr>
          <p:cNvPr id="14" name="TextBox 13"/>
          <p:cNvSpPr txBox="1"/>
          <p:nvPr/>
        </p:nvSpPr>
        <p:spPr>
          <a:xfrm>
            <a:off x="138286" y="3734515"/>
            <a:ext cx="5064336" cy="2616101"/>
          </a:xfrm>
          <a:prstGeom prst="rect">
            <a:avLst/>
          </a:prstGeom>
          <a:noFill/>
        </p:spPr>
        <p:txBody>
          <a:bodyPr wrap="square" rtlCol="0">
            <a:spAutoFit/>
          </a:bodyPr>
          <a:lstStyle/>
          <a:p>
            <a:pPr marL="285750" indent="-285750">
              <a:spcBef>
                <a:spcPts val="600"/>
              </a:spcBef>
              <a:buFont typeface="Arial"/>
              <a:buChar char="•"/>
            </a:pPr>
            <a:r>
              <a:rPr lang="en-US" dirty="0" smtClean="0">
                <a:latin typeface="Times New Roman"/>
                <a:cs typeface="Times New Roman"/>
              </a:rPr>
              <a:t>Inner gaps &lt;  10AU optically thick at 100GHz</a:t>
            </a:r>
          </a:p>
          <a:p>
            <a:pPr marL="285750" indent="-285750">
              <a:spcBef>
                <a:spcPts val="600"/>
              </a:spcBef>
              <a:buFont typeface="Arial"/>
              <a:buChar char="•"/>
            </a:pPr>
            <a:r>
              <a:rPr lang="en-US" dirty="0" smtClean="0">
                <a:latin typeface="Times New Roman"/>
                <a:cs typeface="Times New Roman"/>
              </a:rPr>
              <a:t>‘</a:t>
            </a:r>
            <a:r>
              <a:rPr lang="en-US" dirty="0">
                <a:latin typeface="Times New Roman"/>
                <a:cs typeface="Times New Roman"/>
              </a:rPr>
              <a:t>movies of planet formation</a:t>
            </a:r>
            <a:r>
              <a:rPr lang="en-US" dirty="0" smtClean="0">
                <a:latin typeface="Times New Roman"/>
                <a:cs typeface="Times New Roman"/>
              </a:rPr>
              <a:t>’: Image inner gaps + annual motions</a:t>
            </a:r>
          </a:p>
          <a:p>
            <a:pPr marL="285750" indent="-285750">
              <a:spcBef>
                <a:spcPts val="600"/>
              </a:spcBef>
              <a:buFont typeface="Arial"/>
              <a:buChar char="•"/>
            </a:pPr>
            <a:r>
              <a:rPr lang="en-US" i="1" dirty="0" err="1" smtClean="0">
                <a:latin typeface="Times New Roman"/>
                <a:cs typeface="Times New Roman"/>
              </a:rPr>
              <a:t>Circumplanetary</a:t>
            </a:r>
            <a:r>
              <a:rPr lang="en-US" i="1" dirty="0" smtClean="0">
                <a:latin typeface="Times New Roman"/>
                <a:cs typeface="Times New Roman"/>
              </a:rPr>
              <a:t> </a:t>
            </a:r>
            <a:r>
              <a:rPr lang="en-US" i="1" dirty="0">
                <a:latin typeface="Times New Roman"/>
                <a:cs typeface="Times New Roman"/>
              </a:rPr>
              <a:t>disks</a:t>
            </a:r>
            <a:r>
              <a:rPr lang="en-US" dirty="0">
                <a:latin typeface="Times New Roman"/>
                <a:cs typeface="Times New Roman"/>
              </a:rPr>
              <a:t>: </a:t>
            </a:r>
            <a:r>
              <a:rPr lang="en-US" dirty="0" smtClean="0">
                <a:latin typeface="Times New Roman"/>
                <a:cs typeface="Times New Roman"/>
              </a:rPr>
              <a:t>accretion </a:t>
            </a:r>
            <a:r>
              <a:rPr lang="en-US" dirty="0">
                <a:latin typeface="Times New Roman"/>
                <a:cs typeface="Times New Roman"/>
              </a:rPr>
              <a:t>on to </a:t>
            </a:r>
            <a:r>
              <a:rPr lang="en-US" dirty="0" smtClean="0">
                <a:latin typeface="Times New Roman"/>
                <a:cs typeface="Times New Roman"/>
              </a:rPr>
              <a:t>planets</a:t>
            </a:r>
          </a:p>
          <a:p>
            <a:pPr marL="285750" indent="-285750">
              <a:spcBef>
                <a:spcPts val="600"/>
              </a:spcBef>
              <a:buFont typeface="Arial"/>
              <a:buChar char="•"/>
            </a:pPr>
            <a:r>
              <a:rPr lang="en-US" dirty="0" smtClean="0">
                <a:latin typeface="Times New Roman" charset="0"/>
                <a:ea typeface="Times New Roman" charset="0"/>
                <a:cs typeface="Times New Roman" charset="0"/>
              </a:rPr>
              <a:t>Image grain </a:t>
            </a:r>
            <a:r>
              <a:rPr lang="en-US" dirty="0">
                <a:latin typeface="Times New Roman" charset="0"/>
                <a:ea typeface="Times New Roman" charset="0"/>
                <a:cs typeface="Times New Roman" charset="0"/>
              </a:rPr>
              <a:t>size </a:t>
            </a:r>
            <a:r>
              <a:rPr lang="en-US" dirty="0" smtClean="0">
                <a:latin typeface="Times New Roman" charset="0"/>
                <a:ea typeface="Times New Roman" charset="0"/>
                <a:cs typeface="Times New Roman" charset="0"/>
              </a:rPr>
              <a:t>stratification: poorly </a:t>
            </a:r>
            <a:r>
              <a:rPr lang="en-US" dirty="0">
                <a:latin typeface="Times New Roman" charset="0"/>
                <a:ea typeface="Times New Roman" charset="0"/>
                <a:cs typeface="Times New Roman" charset="0"/>
              </a:rPr>
              <a:t>understood </a:t>
            </a:r>
            <a:r>
              <a:rPr lang="en-US" dirty="0">
                <a:latin typeface="Times New Roman"/>
                <a:cs typeface="Times New Roman"/>
              </a:rPr>
              <a:t>transition from dust </a:t>
            </a:r>
            <a:r>
              <a:rPr lang="en-US" dirty="0" smtClean="0">
                <a:latin typeface="Times New Roman"/>
                <a:cs typeface="Times New Roman"/>
              </a:rPr>
              <a:t>to </a:t>
            </a:r>
            <a:r>
              <a:rPr lang="en-US" dirty="0" err="1" smtClean="0">
                <a:latin typeface="Times New Roman"/>
                <a:cs typeface="Times New Roman"/>
              </a:rPr>
              <a:t>planetesimal</a:t>
            </a:r>
            <a:r>
              <a:rPr lang="en-US" dirty="0" smtClean="0">
                <a:latin typeface="Times New Roman"/>
                <a:cs typeface="Times New Roman"/>
              </a:rPr>
              <a:t> to planets</a:t>
            </a:r>
          </a:p>
          <a:p>
            <a:pPr marL="285750" indent="-285750">
              <a:spcBef>
                <a:spcPts val="600"/>
              </a:spcBef>
              <a:buFont typeface="Arial"/>
              <a:buChar char="•"/>
            </a:pPr>
            <a:r>
              <a:rPr lang="en-US" dirty="0" smtClean="0">
                <a:latin typeface="Times New Roman"/>
                <a:cs typeface="Times New Roman"/>
              </a:rPr>
              <a:t>Spectrum rich in pre-biotic molecules: simple amino acids </a:t>
            </a:r>
            <a:endParaRPr lang="en-US" dirty="0">
              <a:latin typeface="Times New Roman"/>
              <a:cs typeface="Times New Roman"/>
            </a:endParaRPr>
          </a:p>
        </p:txBody>
      </p:sp>
      <p:grpSp>
        <p:nvGrpSpPr>
          <p:cNvPr id="4" name="Group 3"/>
          <p:cNvGrpSpPr/>
          <p:nvPr/>
        </p:nvGrpSpPr>
        <p:grpSpPr>
          <a:xfrm>
            <a:off x="391886" y="773369"/>
            <a:ext cx="8591150" cy="2884232"/>
            <a:chOff x="36995" y="650080"/>
            <a:chExt cx="8946041" cy="3051349"/>
          </a:xfrm>
        </p:grpSpPr>
        <p:pic>
          <p:nvPicPr>
            <p:cNvPr id="5" name="Picture 4" descr="Screen Shot 2015-07-18 at 7.32.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5" y="699288"/>
              <a:ext cx="2930794" cy="2896912"/>
            </a:xfrm>
            <a:prstGeom prst="rect">
              <a:avLst/>
            </a:prstGeom>
          </p:spPr>
        </p:pic>
        <p:grpSp>
          <p:nvGrpSpPr>
            <p:cNvPr id="19" name="Group 18"/>
            <p:cNvGrpSpPr/>
            <p:nvPr/>
          </p:nvGrpSpPr>
          <p:grpSpPr>
            <a:xfrm>
              <a:off x="3115695" y="650080"/>
              <a:ext cx="3135342" cy="3051349"/>
              <a:chOff x="6154607" y="650080"/>
              <a:chExt cx="3135342" cy="3051349"/>
            </a:xfrm>
          </p:grpSpPr>
          <p:pic>
            <p:nvPicPr>
              <p:cNvPr id="6" name="Picture 5" descr="Screen Shot 2015-07-18 at 7.34.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607" y="650080"/>
                <a:ext cx="2989393" cy="3051349"/>
              </a:xfrm>
              <a:prstGeom prst="rect">
                <a:avLst/>
              </a:prstGeom>
            </p:spPr>
          </p:pic>
          <p:cxnSp>
            <p:nvCxnSpPr>
              <p:cNvPr id="10" name="Straight Connector 9"/>
              <p:cNvCxnSpPr/>
              <p:nvPr/>
            </p:nvCxnSpPr>
            <p:spPr>
              <a:xfrm>
                <a:off x="8947640" y="843348"/>
                <a:ext cx="0" cy="589339"/>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875971" y="908883"/>
                <a:ext cx="1413978" cy="338554"/>
              </a:xfrm>
              <a:prstGeom prst="rect">
                <a:avLst/>
              </a:prstGeom>
              <a:noFill/>
            </p:spPr>
            <p:txBody>
              <a:bodyPr wrap="square" rtlCol="0">
                <a:spAutoFit/>
              </a:bodyPr>
              <a:lstStyle/>
              <a:p>
                <a:r>
                  <a:rPr lang="en-US" sz="1400" dirty="0" smtClean="0">
                    <a:solidFill>
                      <a:srgbClr val="FFFFFF"/>
                    </a:solidFill>
                  </a:rPr>
                  <a:t>0.1” = 13AU</a:t>
                </a:r>
                <a:endParaRPr lang="en-US" sz="1400" dirty="0">
                  <a:solidFill>
                    <a:srgbClr val="FFFFFF"/>
                  </a:solidFill>
                </a:endParaRPr>
              </a:p>
            </p:txBody>
          </p:sp>
        </p:grpSp>
        <p:pic>
          <p:nvPicPr>
            <p:cNvPr id="9" name="Picture 8" descr="PPD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272338" y="722322"/>
              <a:ext cx="2710698" cy="2788914"/>
            </a:xfrm>
            <a:prstGeom prst="rect">
              <a:avLst/>
            </a:prstGeom>
          </p:spPr>
        </p:pic>
        <p:sp>
          <p:nvSpPr>
            <p:cNvPr id="13" name="TextBox 12"/>
            <p:cNvSpPr txBox="1"/>
            <p:nvPr/>
          </p:nvSpPr>
          <p:spPr>
            <a:xfrm>
              <a:off x="6535985" y="690357"/>
              <a:ext cx="2291609" cy="293049"/>
            </a:xfrm>
            <a:prstGeom prst="rect">
              <a:avLst/>
            </a:prstGeom>
            <a:noFill/>
          </p:spPr>
          <p:txBody>
            <a:bodyPr wrap="square" rtlCol="0">
              <a:spAutoFit/>
            </a:bodyPr>
            <a:lstStyle/>
            <a:p>
              <a:pPr algn="r">
                <a:spcBef>
                  <a:spcPts val="600"/>
                </a:spcBef>
              </a:pPr>
              <a:r>
                <a:rPr lang="en-US" sz="1200" dirty="0" err="1">
                  <a:solidFill>
                    <a:schemeClr val="bg1"/>
                  </a:solidFill>
                  <a:latin typeface="Times New Roman"/>
                  <a:cs typeface="Times New Roman"/>
                </a:rPr>
                <a:t>ngVLA</a:t>
              </a:r>
              <a:r>
                <a:rPr lang="en-US" sz="1200" dirty="0">
                  <a:solidFill>
                    <a:schemeClr val="bg1"/>
                  </a:solidFill>
                  <a:latin typeface="Times New Roman"/>
                  <a:cs typeface="Times New Roman"/>
                </a:rPr>
                <a:t> </a:t>
              </a:r>
              <a:r>
                <a:rPr lang="en-US" sz="1200" dirty="0" smtClean="0">
                  <a:solidFill>
                    <a:schemeClr val="bg1"/>
                  </a:solidFill>
                  <a:latin typeface="Times New Roman"/>
                  <a:cs typeface="Times New Roman"/>
                </a:rPr>
                <a:t>100hr 25GHz, 10mas</a:t>
              </a:r>
              <a:endParaRPr lang="en-US" sz="1100" dirty="0">
                <a:solidFill>
                  <a:schemeClr val="bg1"/>
                </a:solidFill>
                <a:latin typeface="Times New Roman"/>
                <a:cs typeface="Times New Roman"/>
              </a:endParaRPr>
            </a:p>
          </p:txBody>
        </p:sp>
        <p:sp>
          <p:nvSpPr>
            <p:cNvPr id="17" name="TextBox 16"/>
            <p:cNvSpPr txBox="1"/>
            <p:nvPr/>
          </p:nvSpPr>
          <p:spPr>
            <a:xfrm>
              <a:off x="6443390" y="3172731"/>
              <a:ext cx="2484649" cy="338554"/>
            </a:xfrm>
            <a:prstGeom prst="rect">
              <a:avLst/>
            </a:prstGeom>
            <a:noFill/>
          </p:spPr>
          <p:txBody>
            <a:bodyPr wrap="square" rtlCol="0">
              <a:spAutoFit/>
            </a:bodyPr>
            <a:lstStyle/>
            <a:p>
              <a:pPr algn="ctr"/>
              <a:r>
                <a:rPr lang="en-US" sz="1400" dirty="0" err="1">
                  <a:solidFill>
                    <a:schemeClr val="bg1"/>
                  </a:solidFill>
                  <a:latin typeface="Times New Roman"/>
                  <a:cs typeface="Times New Roman"/>
                </a:rPr>
                <a:t>rms</a:t>
              </a:r>
              <a:r>
                <a:rPr lang="en-US" sz="1400" dirty="0">
                  <a:solidFill>
                    <a:schemeClr val="bg1"/>
                  </a:solidFill>
                  <a:latin typeface="Times New Roman"/>
                  <a:cs typeface="Times New Roman"/>
                </a:rPr>
                <a:t> = </a:t>
              </a:r>
              <a:r>
                <a:rPr lang="en-US" sz="1400" dirty="0" smtClean="0">
                  <a:solidFill>
                    <a:schemeClr val="bg1"/>
                  </a:solidFill>
                  <a:latin typeface="Times New Roman"/>
                  <a:cs typeface="Times New Roman"/>
                </a:rPr>
                <a:t>90nJy</a:t>
              </a:r>
              <a:r>
                <a:rPr lang="en-US" sz="1400" dirty="0">
                  <a:solidFill>
                    <a:schemeClr val="bg1"/>
                  </a:solidFill>
                  <a:latin typeface="Times New Roman"/>
                  <a:cs typeface="Times New Roman"/>
                </a:rPr>
                <a:t>/</a:t>
              </a:r>
              <a:r>
                <a:rPr lang="en-US" sz="1400" dirty="0" err="1">
                  <a:solidFill>
                    <a:schemeClr val="bg1"/>
                  </a:solidFill>
                  <a:latin typeface="Times New Roman"/>
                  <a:cs typeface="Times New Roman"/>
                </a:rPr>
                <a:t>bm</a:t>
              </a:r>
              <a:r>
                <a:rPr lang="en-US" sz="1400" dirty="0">
                  <a:solidFill>
                    <a:schemeClr val="bg1"/>
                  </a:solidFill>
                  <a:latin typeface="Times New Roman"/>
                  <a:cs typeface="Times New Roman"/>
                </a:rPr>
                <a:t> = 1</a:t>
              </a:r>
              <a:r>
                <a:rPr lang="en-US" sz="1400" dirty="0" smtClean="0">
                  <a:solidFill>
                    <a:schemeClr val="bg1"/>
                  </a:solidFill>
                  <a:latin typeface="Times New Roman"/>
                  <a:cs typeface="Times New Roman"/>
                </a:rPr>
                <a:t>K</a:t>
              </a:r>
              <a:endParaRPr lang="en-US" sz="1400" dirty="0">
                <a:solidFill>
                  <a:schemeClr val="bg1"/>
                </a:solidFill>
                <a:latin typeface="Times New Roman"/>
                <a:cs typeface="Times New Roman"/>
              </a:endParaRPr>
            </a:p>
          </p:txBody>
        </p:sp>
        <p:sp>
          <p:nvSpPr>
            <p:cNvPr id="21" name="TextBox 20"/>
            <p:cNvSpPr txBox="1"/>
            <p:nvPr/>
          </p:nvSpPr>
          <p:spPr>
            <a:xfrm>
              <a:off x="1396592" y="699288"/>
              <a:ext cx="1950720" cy="553536"/>
            </a:xfrm>
            <a:prstGeom prst="rect">
              <a:avLst/>
            </a:prstGeom>
            <a:noFill/>
          </p:spPr>
          <p:txBody>
            <a:bodyPr wrap="square" rtlCol="0">
              <a:spAutoFit/>
            </a:bodyPr>
            <a:lstStyle/>
            <a:p>
              <a:r>
                <a:rPr lang="en-US" sz="1400" dirty="0" smtClean="0">
                  <a:solidFill>
                    <a:schemeClr val="bg1"/>
                  </a:solidFill>
                  <a:latin typeface="Times New Roman" charset="0"/>
                  <a:ea typeface="Times New Roman" charset="0"/>
                  <a:cs typeface="Times New Roman" charset="0"/>
                </a:rPr>
                <a:t>Saturn at 13AU </a:t>
              </a:r>
            </a:p>
            <a:p>
              <a:r>
                <a:rPr lang="en-US" sz="1400" dirty="0" smtClean="0">
                  <a:solidFill>
                    <a:schemeClr val="bg1"/>
                  </a:solidFill>
                  <a:latin typeface="Times New Roman" charset="0"/>
                  <a:ea typeface="Times New Roman" charset="0"/>
                  <a:cs typeface="Times New Roman" charset="0"/>
                </a:rPr>
                <a:t>Jupiter  </a:t>
              </a:r>
              <a:r>
                <a:rPr lang="en-US" sz="1400" dirty="0">
                  <a:solidFill>
                    <a:schemeClr val="bg1"/>
                  </a:solidFill>
                  <a:latin typeface="Times New Roman" charset="0"/>
                  <a:ea typeface="Times New Roman" charset="0"/>
                  <a:cs typeface="Times New Roman" charset="0"/>
                </a:rPr>
                <a:t>at </a:t>
              </a:r>
              <a:r>
                <a:rPr lang="en-US" sz="1400" dirty="0" smtClean="0">
                  <a:solidFill>
                    <a:schemeClr val="bg1"/>
                  </a:solidFill>
                  <a:latin typeface="Times New Roman" charset="0"/>
                  <a:ea typeface="Times New Roman" charset="0"/>
                  <a:cs typeface="Times New Roman" charset="0"/>
                </a:rPr>
                <a:t>6AU</a:t>
              </a:r>
              <a:endParaRPr lang="en-US" sz="1400" dirty="0">
                <a:solidFill>
                  <a:schemeClr val="bg1"/>
                </a:solidFill>
                <a:latin typeface="Times New Roman" charset="0"/>
                <a:ea typeface="Times New Roman" charset="0"/>
                <a:cs typeface="Times New Roman" charset="0"/>
              </a:endParaRPr>
            </a:p>
          </p:txBody>
        </p:sp>
        <p:sp>
          <p:nvSpPr>
            <p:cNvPr id="22" name="TextBox 21"/>
            <p:cNvSpPr txBox="1"/>
            <p:nvPr/>
          </p:nvSpPr>
          <p:spPr>
            <a:xfrm>
              <a:off x="3315111" y="3152572"/>
              <a:ext cx="1497263" cy="338554"/>
            </a:xfrm>
            <a:prstGeom prst="rect">
              <a:avLst/>
            </a:prstGeom>
            <a:noFill/>
          </p:spPr>
          <p:txBody>
            <a:bodyPr wrap="square" rtlCol="0">
              <a:spAutoFit/>
            </a:bodyPr>
            <a:lstStyle/>
            <a:p>
              <a:r>
                <a:rPr lang="en-US" sz="1600" dirty="0">
                  <a:solidFill>
                    <a:srgbClr val="FFFFFF"/>
                  </a:solidFill>
                </a:rPr>
                <a:t>M</a:t>
              </a:r>
              <a:r>
                <a:rPr lang="en-US" sz="1600" dirty="0" smtClean="0">
                  <a:solidFill>
                    <a:srgbClr val="FFFFFF"/>
                  </a:solidFill>
                </a:rPr>
                <a:t>odel</a:t>
              </a:r>
              <a:endParaRPr lang="en-US" sz="1600" dirty="0">
                <a:solidFill>
                  <a:srgbClr val="FFFFFF"/>
                </a:solidFill>
              </a:endParaRPr>
            </a:p>
          </p:txBody>
        </p:sp>
        <p:cxnSp>
          <p:nvCxnSpPr>
            <p:cNvPr id="15" name="Straight Arrow Connector 14"/>
            <p:cNvCxnSpPr>
              <a:stCxn id="21" idx="1"/>
            </p:cNvCxnSpPr>
            <p:nvPr/>
          </p:nvCxnSpPr>
          <p:spPr>
            <a:xfrm flipH="1">
              <a:off x="802640" y="976056"/>
              <a:ext cx="593952" cy="6393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1099616" y="1284063"/>
              <a:ext cx="402776" cy="7468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58956" y="3168880"/>
              <a:ext cx="2050720" cy="338554"/>
            </a:xfrm>
            <a:prstGeom prst="rect">
              <a:avLst/>
            </a:prstGeom>
            <a:noFill/>
          </p:spPr>
          <p:txBody>
            <a:bodyPr wrap="square" rtlCol="0">
              <a:spAutoFit/>
            </a:bodyPr>
            <a:lstStyle/>
            <a:p>
              <a:r>
                <a:rPr lang="en-US" sz="1600" dirty="0" err="1" smtClean="0">
                  <a:solidFill>
                    <a:schemeClr val="bg1"/>
                  </a:solidFill>
                </a:rPr>
                <a:t>Isella</a:t>
              </a:r>
              <a:r>
                <a:rPr lang="en-US" sz="1600" dirty="0" smtClean="0">
                  <a:solidFill>
                    <a:schemeClr val="bg1"/>
                  </a:solidFill>
                </a:rPr>
                <a:t> Dust Model</a:t>
              </a:r>
              <a:endParaRPr lang="en-US" sz="1600" dirty="0">
                <a:solidFill>
                  <a:schemeClr val="bg1"/>
                </a:solidFill>
              </a:endParaRPr>
            </a:p>
          </p:txBody>
        </p:sp>
      </p:grpSp>
      <p:grpSp>
        <p:nvGrpSpPr>
          <p:cNvPr id="18" name="Group 17"/>
          <p:cNvGrpSpPr/>
          <p:nvPr/>
        </p:nvGrpSpPr>
        <p:grpSpPr>
          <a:xfrm>
            <a:off x="5118539" y="3829684"/>
            <a:ext cx="3992874" cy="2329377"/>
            <a:chOff x="3769895" y="767412"/>
            <a:chExt cx="5374105" cy="2479059"/>
          </a:xfrm>
        </p:grpSpPr>
        <p:grpSp>
          <p:nvGrpSpPr>
            <p:cNvPr id="20" name="Group 19"/>
            <p:cNvGrpSpPr/>
            <p:nvPr/>
          </p:nvGrpSpPr>
          <p:grpSpPr>
            <a:xfrm>
              <a:off x="3769895" y="767412"/>
              <a:ext cx="5374105" cy="2479059"/>
              <a:chOff x="3765174" y="3824081"/>
              <a:chExt cx="5374105" cy="2479059"/>
            </a:xfrm>
          </p:grpSpPr>
          <p:pic>
            <p:nvPicPr>
              <p:cNvPr id="27" name="Picture 26" descr="Screen Shot 2015-03-18 at 11.53.17 AM.pn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765174" y="3824081"/>
                <a:ext cx="5374105" cy="2479059"/>
              </a:xfrm>
              <a:prstGeom prst="rect">
                <a:avLst/>
              </a:prstGeom>
            </p:spPr>
          </p:pic>
          <p:sp>
            <p:nvSpPr>
              <p:cNvPr id="28" name="TextBox 27"/>
              <p:cNvSpPr txBox="1"/>
              <p:nvPr/>
            </p:nvSpPr>
            <p:spPr>
              <a:xfrm>
                <a:off x="4631760" y="4119891"/>
                <a:ext cx="2997152" cy="328186"/>
              </a:xfrm>
              <a:prstGeom prst="rect">
                <a:avLst/>
              </a:prstGeom>
              <a:solidFill>
                <a:schemeClr val="bg1"/>
              </a:solidFill>
            </p:spPr>
            <p:txBody>
              <a:bodyPr wrap="square" rtlCol="0">
                <a:spAutoFit/>
              </a:bodyPr>
              <a:lstStyle/>
              <a:p>
                <a:r>
                  <a:rPr lang="en-US" sz="1100" smtClean="0"/>
                  <a:t>Glycine; </a:t>
                </a:r>
                <a:r>
                  <a:rPr lang="en-US" sz="1100" dirty="0" err="1" smtClean="0"/>
                  <a:t>Codella</a:t>
                </a:r>
                <a:r>
                  <a:rPr lang="en-US" sz="1100" dirty="0" smtClean="0"/>
                  <a:t> ea. 2014 </a:t>
                </a:r>
                <a:endParaRPr lang="en-US" sz="1100" dirty="0"/>
              </a:p>
            </p:txBody>
          </p:sp>
          <p:sp>
            <p:nvSpPr>
              <p:cNvPr id="29" name="TextBox 28"/>
              <p:cNvSpPr txBox="1"/>
              <p:nvPr/>
            </p:nvSpPr>
            <p:spPr>
              <a:xfrm>
                <a:off x="5240269" y="5089878"/>
                <a:ext cx="1044377" cy="479838"/>
              </a:xfrm>
              <a:prstGeom prst="rect">
                <a:avLst/>
              </a:prstGeom>
              <a:noFill/>
            </p:spPr>
            <p:txBody>
              <a:bodyPr wrap="square" rtlCol="0">
                <a:spAutoFit/>
              </a:bodyPr>
              <a:lstStyle/>
              <a:p>
                <a:r>
                  <a:rPr lang="en-US" sz="1400" dirty="0" smtClean="0">
                    <a:solidFill>
                      <a:srgbClr val="5567B0"/>
                    </a:solidFill>
                  </a:rPr>
                  <a:t>SKA</a:t>
                </a:r>
                <a:endParaRPr lang="en-US" sz="1400" dirty="0">
                  <a:solidFill>
                    <a:srgbClr val="5567B0"/>
                  </a:solidFill>
                </a:endParaRPr>
              </a:p>
            </p:txBody>
          </p:sp>
        </p:grpSp>
        <p:cxnSp>
          <p:nvCxnSpPr>
            <p:cNvPr id="24" name="Straight Arrow Connector 23"/>
            <p:cNvCxnSpPr/>
            <p:nvPr/>
          </p:nvCxnSpPr>
          <p:spPr>
            <a:xfrm>
              <a:off x="4636482" y="2513047"/>
              <a:ext cx="4128802" cy="0"/>
            </a:xfrm>
            <a:prstGeom prst="straightConnector1">
              <a:avLst/>
            </a:prstGeom>
            <a:ln>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701120" y="2106720"/>
              <a:ext cx="1270001" cy="479838"/>
            </a:xfrm>
            <a:prstGeom prst="rect">
              <a:avLst/>
            </a:prstGeom>
            <a:noFill/>
          </p:spPr>
          <p:txBody>
            <a:bodyPr wrap="square" rtlCol="0">
              <a:spAutoFit/>
            </a:bodyPr>
            <a:lstStyle/>
            <a:p>
              <a:r>
                <a:rPr lang="en-US" sz="1400" dirty="0" err="1" smtClean="0">
                  <a:solidFill>
                    <a:srgbClr val="008000"/>
                  </a:solidFill>
                </a:rPr>
                <a:t>ngVLA</a:t>
              </a:r>
              <a:endParaRPr lang="en-US" sz="1400" dirty="0">
                <a:solidFill>
                  <a:srgbClr val="008000"/>
                </a:solidFill>
              </a:endParaRPr>
            </a:p>
          </p:txBody>
        </p:sp>
      </p:grpSp>
    </p:spTree>
    <p:extLst>
      <p:ext uri="{BB962C8B-B14F-4D97-AF65-F5344CB8AC3E}">
        <p14:creationId xmlns:p14="http://schemas.microsoft.com/office/powerpoint/2010/main" val="371115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6126</TotalTime>
  <Words>1479</Words>
  <Application>Microsoft Macintosh PowerPoint</Application>
  <PresentationFormat>On-screen Show (4:3)</PresentationFormat>
  <Paragraphs>246</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Courier New</vt:lpstr>
      <vt:lpstr>Gill Sans MT</vt:lpstr>
      <vt:lpstr>Lucida Grande</vt:lpstr>
      <vt:lpstr>ＭＳ Ｐゴシック</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Road to Astro2020</vt:lpstr>
      <vt:lpstr>PowerPoint Presentation</vt:lpstr>
      <vt:lpstr>PowerPoint Presentation</vt:lpstr>
      <vt:lpstr>PowerPoint Presentation</vt:lpstr>
      <vt:lpstr>PowerPoint Presentation</vt:lpstr>
      <vt:lpstr>Developing the ngVLA Science Program Workshop      Socorro, NM USA     June 26-29, 2017</vt:lpstr>
      <vt:lpstr>PowerPoint Presentation</vt:lpstr>
      <vt:lpstr>Notional Long-term Schedule to Completion</vt:lpstr>
    </vt:vector>
  </TitlesOfParts>
  <Company>National Radio Astronomy Observatory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Carilli</dc:creator>
  <cp:lastModifiedBy>Microsoft Office User</cp:lastModifiedBy>
  <cp:revision>359</cp:revision>
  <cp:lastPrinted>2016-11-29T18:49:25Z</cp:lastPrinted>
  <dcterms:created xsi:type="dcterms:W3CDTF">2015-01-04T19:39:58Z</dcterms:created>
  <dcterms:modified xsi:type="dcterms:W3CDTF">2017-01-04T15:48:41Z</dcterms:modified>
</cp:coreProperties>
</file>