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9" r:id="rId3"/>
    <p:sldId id="270" r:id="rId4"/>
    <p:sldId id="259" r:id="rId5"/>
    <p:sldId id="271" r:id="rId6"/>
    <p:sldId id="292" r:id="rId7"/>
    <p:sldId id="293" r:id="rId8"/>
    <p:sldId id="260" r:id="rId9"/>
    <p:sldId id="282" r:id="rId10"/>
    <p:sldId id="272" r:id="rId11"/>
    <p:sldId id="275" r:id="rId12"/>
    <p:sldId id="276" r:id="rId13"/>
    <p:sldId id="284" r:id="rId14"/>
    <p:sldId id="283" r:id="rId15"/>
    <p:sldId id="294" r:id="rId16"/>
    <p:sldId id="277" r:id="rId17"/>
    <p:sldId id="296" r:id="rId18"/>
    <p:sldId id="278" r:id="rId19"/>
    <p:sldId id="263" r:id="rId20"/>
    <p:sldId id="279" r:id="rId21"/>
    <p:sldId id="301" r:id="rId22"/>
    <p:sldId id="280" r:id="rId23"/>
    <p:sldId id="281" r:id="rId24"/>
    <p:sldId id="286" r:id="rId25"/>
    <p:sldId id="287" r:id="rId26"/>
    <p:sldId id="300" r:id="rId27"/>
    <p:sldId id="288" r:id="rId28"/>
    <p:sldId id="289" r:id="rId29"/>
    <p:sldId id="295" r:id="rId30"/>
    <p:sldId id="290" r:id="rId31"/>
    <p:sldId id="265" r:id="rId32"/>
    <p:sldId id="285" r:id="rId33"/>
    <p:sldId id="29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A3BF"/>
    <a:srgbClr val="26FF06"/>
    <a:srgbClr val="6D4D92"/>
    <a:srgbClr val="E19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9" autoAdjust="0"/>
    <p:restoredTop sz="99258" autoAdjust="0"/>
  </p:normalViewPr>
  <p:slideViewPr>
    <p:cSldViewPr snapToGrid="0" snapToObjects="1">
      <p:cViewPr>
        <p:scale>
          <a:sx n="90" d="100"/>
          <a:sy n="90" d="100"/>
        </p:scale>
        <p:origin x="-80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96A0-BD7D-B74D-922F-4CE10FCE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14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0405-1E10-944B-B13E-42E0F8165C66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.nrao.edu/wiki/bin/view/NGVLA/NGVLAWorkshopApril2015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875" y="1412751"/>
            <a:ext cx="8488084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Effective area at 40GHz ~ 10x JVLA?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Frequency range: 1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– 50, 70 – 115 GHz?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~18m antennas w. 50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% to few km + 40% to 200km + 10% to 3000km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?</a:t>
            </a:r>
            <a:endParaRPr lang="en-US" sz="2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5124"/>
            <a:ext cx="9144000" cy="4125704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0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5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015" y="3812971"/>
            <a:ext cx="44242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cs typeface="Times New Roman"/>
              </a:rPr>
              <a:t>High Definition Space Telescope (12m) top science goal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cs typeface="Times New Roman"/>
              </a:rPr>
              <a:t>Direct </a:t>
            </a:r>
            <a:r>
              <a:rPr lang="en-US" sz="2000" dirty="0" err="1" smtClean="0">
                <a:cs typeface="Times New Roman"/>
              </a:rPr>
              <a:t>drection</a:t>
            </a:r>
            <a:r>
              <a:rPr lang="en-US" sz="2000" dirty="0" smtClean="0">
                <a:cs typeface="Times New Roman"/>
              </a:rPr>
              <a:t> of earth-like planets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cs typeface="Times New Roman"/>
              </a:rPr>
              <a:t>Search for atmospheric  bio-signatures</a:t>
            </a:r>
          </a:p>
        </p:txBody>
      </p:sp>
      <p:pic>
        <p:nvPicPr>
          <p:cNvPr id="2" name="Picture 1" descr="Screen Shot 2015-05-14 at 2.2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37" y="3944984"/>
            <a:ext cx="3903132" cy="2313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03" y="230899"/>
            <a:ext cx="53112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/>
              <a:t>n</a:t>
            </a:r>
            <a:r>
              <a:rPr lang="en-US" sz="2400" dirty="0" err="1" smtClean="0"/>
              <a:t>g</a:t>
            </a:r>
            <a:r>
              <a:rPr lang="en-US" sz="2400" dirty="0" smtClean="0"/>
              <a:t>-Synergy: </a:t>
            </a:r>
            <a:r>
              <a:rPr lang="en-US" sz="2400" dirty="0"/>
              <a:t>Terrestrial zone </a:t>
            </a:r>
            <a:r>
              <a:rPr lang="en-US" sz="2400" dirty="0" err="1" smtClean="0"/>
              <a:t>exoplanets</a:t>
            </a:r>
            <a:endParaRPr lang="en-US" sz="2400" dirty="0"/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‘ALMA is to HST/</a:t>
            </a:r>
            <a:r>
              <a:rPr lang="en-US" sz="2400" dirty="0" err="1" smtClean="0"/>
              <a:t>Kepler</a:t>
            </a:r>
            <a:r>
              <a:rPr lang="en-US" sz="2400" dirty="0" smtClean="0"/>
              <a:t> as </a:t>
            </a:r>
          </a:p>
          <a:p>
            <a:pPr algn="ctr">
              <a:spcBef>
                <a:spcPts val="600"/>
              </a:spcBef>
            </a:pPr>
            <a:r>
              <a:rPr lang="en-US" sz="2400" dirty="0" err="1" smtClean="0"/>
              <a:t>ngVLA</a:t>
            </a:r>
            <a:r>
              <a:rPr lang="en-US" sz="2400" dirty="0" smtClean="0"/>
              <a:t> is to HDST</a:t>
            </a:r>
            <a:r>
              <a:rPr lang="en-US" sz="2000" dirty="0" smtClean="0"/>
              <a:t>’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9809" y="1859620"/>
            <a:ext cx="46185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/>
              <a:t>ngVLA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Imaging terrestrial planet formation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Pre-biotic chemistry</a:t>
            </a:r>
            <a:endParaRPr lang="en-US" sz="2000" dirty="0"/>
          </a:p>
        </p:txBody>
      </p:sp>
      <p:pic>
        <p:nvPicPr>
          <p:cNvPr id="9" name="Picture 8" descr="Screen Shot 2015-02-17 at 9.5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15" y="230899"/>
            <a:ext cx="3614798" cy="3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0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3-02-07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722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76" y="3732293"/>
            <a:ext cx="2744882" cy="26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3829424" y="4029997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5244353" y="3316929"/>
            <a:ext cx="788147" cy="747066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3259779"/>
            <a:ext cx="1231900" cy="666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23337" y="253725"/>
            <a:ext cx="85023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 (Casey + SWG3): Dense gas history of Universe 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Missing half of galaxy 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4465" y="4661642"/>
            <a:ext cx="74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SFR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319" y="6323104"/>
            <a:ext cx="22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Gas mass (L</a:t>
            </a:r>
            <a:r>
              <a:rPr lang="en-US" baseline="-25000" dirty="0" smtClean="0">
                <a:latin typeface="Times New Roman"/>
                <a:cs typeface="Times New Roman"/>
              </a:rPr>
              <a:t>CO 1-0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77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49" y="873187"/>
            <a:ext cx="40773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Times New Roman"/>
                <a:cs typeface="Times New Roman"/>
              </a:rPr>
              <a:t>Gas </a:t>
            </a:r>
            <a:r>
              <a:rPr lang="en-US" sz="2000" dirty="0" smtClean="0">
                <a:latin typeface="Times New Roman"/>
                <a:cs typeface="Times New Roman"/>
              </a:rPr>
              <a:t>mass: ‘</a:t>
            </a:r>
            <a:r>
              <a:rPr lang="en-US" sz="2000" dirty="0" err="1" smtClean="0">
                <a:latin typeface="Times New Roman"/>
                <a:cs typeface="Times New Roman"/>
              </a:rPr>
              <a:t>calibrted</a:t>
            </a:r>
            <a:r>
              <a:rPr lang="en-US" sz="2000" dirty="0" smtClean="0">
                <a:latin typeface="Times New Roman"/>
                <a:cs typeface="Times New Roman"/>
              </a:rPr>
              <a:t>’ from </a:t>
            </a:r>
            <a:r>
              <a:rPr lang="en-US" sz="2000" dirty="0">
                <a:latin typeface="Times New Roman"/>
                <a:cs typeface="Times New Roman"/>
              </a:rPr>
              <a:t>CO 1-0 as tracer of </a:t>
            </a:r>
            <a:r>
              <a:rPr lang="en-US" sz="2000" dirty="0" smtClean="0">
                <a:latin typeface="Times New Roman"/>
                <a:cs typeface="Times New Roman"/>
              </a:rPr>
              <a:t>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endParaRPr lang="en-US" sz="2000" dirty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Total </a:t>
            </a:r>
            <a:r>
              <a:rPr lang="en-US" sz="2000" dirty="0" smtClean="0">
                <a:latin typeface="Times New Roman"/>
                <a:cs typeface="Times New Roman"/>
              </a:rPr>
              <a:t>mol. gas mass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+ ALMA =&gt; gas excitation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Dense </a:t>
            </a:r>
            <a:r>
              <a:rPr lang="en-US" sz="2000" dirty="0">
                <a:latin typeface="Times New Roman"/>
                <a:cs typeface="Times New Roman"/>
              </a:rPr>
              <a:t>gas tracers associated w. SF cores: HCN, HCO</a:t>
            </a:r>
            <a:r>
              <a:rPr lang="en-US" sz="2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3-24 at 7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08" y="134471"/>
            <a:ext cx="5197592" cy="6260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139" y="258719"/>
            <a:ext cx="674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Low order CO: key total molecular gas mass tracer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0539" y="3543103"/>
            <a:ext cx="3721341" cy="2126428"/>
            <a:chOff x="4710539" y="3543103"/>
            <a:chExt cx="3721341" cy="2126428"/>
          </a:xfrm>
        </p:grpSpPr>
        <p:grpSp>
          <p:nvGrpSpPr>
            <p:cNvPr id="10" name="Group 9"/>
            <p:cNvGrpSpPr/>
            <p:nvPr/>
          </p:nvGrpSpPr>
          <p:grpSpPr>
            <a:xfrm>
              <a:off x="4710539" y="3543103"/>
              <a:ext cx="3721341" cy="2126428"/>
              <a:chOff x="4710539" y="3543103"/>
              <a:chExt cx="3721341" cy="212642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710539" y="4251913"/>
                <a:ext cx="3721341" cy="1417618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0539" y="3543103"/>
                <a:ext cx="3721341" cy="395615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68461" y="4114368"/>
              <a:ext cx="218141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26FF06"/>
                  </a:solidFill>
                </a:rPr>
                <a:t>ngVLA</a:t>
              </a:r>
              <a:r>
                <a:rPr lang="en-US" sz="3600" dirty="0" smtClean="0">
                  <a:solidFill>
                    <a:srgbClr val="26FF06"/>
                  </a:solidFill>
                </a:rPr>
                <a:t> </a:t>
              </a:r>
              <a:r>
                <a:rPr lang="en-US" sz="2800" dirty="0" smtClean="0">
                  <a:solidFill>
                    <a:srgbClr val="26FF06"/>
                  </a:solidFill>
                </a:rPr>
                <a:t>‘sweet spot’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10539" y="5266120"/>
            <a:ext cx="3721341" cy="461665"/>
            <a:chOff x="4710539" y="5266120"/>
            <a:chExt cx="3721341" cy="461665"/>
          </a:xfrm>
        </p:grpSpPr>
        <p:sp>
          <p:nvSpPr>
            <p:cNvPr id="13" name="Rectangle 12"/>
            <p:cNvSpPr/>
            <p:nvPr/>
          </p:nvSpPr>
          <p:spPr>
            <a:xfrm>
              <a:off x="4710539" y="5340825"/>
              <a:ext cx="3721341" cy="35047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1990" y="5266120"/>
              <a:ext cx="13596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SKA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74471" y="-1942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257177"/>
            <a:ext cx="3735294" cy="3489510"/>
            <a:chOff x="0" y="3257177"/>
            <a:chExt cx="3735294" cy="348951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3257177"/>
              <a:ext cx="3735294" cy="3489510"/>
              <a:chOff x="0" y="2958353"/>
              <a:chExt cx="4036749" cy="3788334"/>
            </a:xfrm>
          </p:grpSpPr>
          <p:pic>
            <p:nvPicPr>
              <p:cNvPr id="14" name="Picture 13" descr="Screen Shot 2015-03-24 at 7.55.1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958353"/>
                <a:ext cx="4036749" cy="3788334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1673411" y="4108824"/>
                <a:ext cx="14941" cy="1165411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1538943" y="4676588"/>
              <a:ext cx="1568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10x uncertainty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0538" y="4612448"/>
            <a:ext cx="93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VLA/GBT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52963" y="2411603"/>
            <a:ext cx="86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152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38" y="257927"/>
            <a:ext cx="376565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New </a:t>
            </a:r>
            <a:r>
              <a:rPr lang="en-US" sz="2400" dirty="0">
                <a:latin typeface="Times New Roman"/>
                <a:cs typeface="Times New Roman"/>
              </a:rPr>
              <a:t>horizon in molecular cosmological </a:t>
            </a:r>
            <a:r>
              <a:rPr lang="en-US" sz="2400" dirty="0" smtClean="0">
                <a:latin typeface="Times New Roman"/>
                <a:cs typeface="Times New Roman"/>
              </a:rPr>
              <a:t>surveys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CO emission from typical star forming, ‘main sequence’ galaxies at high z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95060" y="-185012"/>
            <a:ext cx="5524308" cy="4069718"/>
            <a:chOff x="3720353" y="83930"/>
            <a:chExt cx="5330071" cy="3820136"/>
          </a:xfrm>
        </p:grpSpPr>
        <p:pic>
          <p:nvPicPr>
            <p:cNvPr id="11" name="Picture 10" descr="SFR_30_line_nocont_march23_6_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353" y="83930"/>
              <a:ext cx="5330071" cy="38201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12546" y="424767"/>
              <a:ext cx="2238535" cy="606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imes New Roman"/>
                  <a:cs typeface="Times New Roman"/>
                </a:rPr>
                <a:t>z</a:t>
              </a:r>
              <a:r>
                <a:rPr lang="en-US" dirty="0" smtClean="0">
                  <a:latin typeface="Times New Roman"/>
                  <a:cs typeface="Times New Roman"/>
                </a:rPr>
                <a:t>=5,  30 M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o</a:t>
              </a:r>
              <a:r>
                <a:rPr lang="en-US" dirty="0" smtClean="0">
                  <a:latin typeface="Times New Roman"/>
                  <a:cs typeface="Times New Roman"/>
                </a:rPr>
                <a:t>/</a:t>
              </a:r>
              <a:r>
                <a:rPr lang="en-US" dirty="0" err="1" smtClean="0">
                  <a:latin typeface="Times New Roman"/>
                  <a:cs typeface="Times New Roman"/>
                </a:rPr>
                <a:t>yr</a:t>
              </a:r>
              <a:r>
                <a:rPr lang="en-US" baseline="30000" dirty="0" smtClean="0">
                  <a:latin typeface="Times New Roman"/>
                  <a:cs typeface="Times New Roman"/>
                </a:rPr>
                <a:t> </a:t>
              </a:r>
              <a:endParaRPr lang="en-US" dirty="0">
                <a:latin typeface="Times New Roman"/>
                <a:cs typeface="Times New Roman"/>
              </a:endParaRPr>
            </a:p>
            <a:p>
              <a:pPr algn="r"/>
              <a:r>
                <a:rPr lang="en-US" dirty="0" smtClean="0">
                  <a:latin typeface="Times New Roman"/>
                  <a:cs typeface="Times New Roman"/>
                </a:rPr>
                <a:t>1hr, 300 km/s</a:t>
              </a:r>
              <a:endParaRPr lang="en-US" dirty="0"/>
            </a:p>
          </p:txBody>
        </p:sp>
      </p:grpSp>
      <p:pic>
        <p:nvPicPr>
          <p:cNvPr id="3" name="Picture 2" descr="Screen Shot 2015-03-24 at 3.28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" y="2459637"/>
            <a:ext cx="3765658" cy="4159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3638" y="4136007"/>
            <a:ext cx="49526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Increased sensitivity and BW =&gt; dramatic increase molecular survey capabilities. Number of CO galaxies/</a:t>
            </a:r>
            <a:r>
              <a:rPr lang="en-US" sz="2000" dirty="0" err="1" smtClean="0">
                <a:latin typeface="Times New Roman"/>
                <a:cs typeface="Times New Roman"/>
              </a:rPr>
              <a:t>hr</a:t>
            </a:r>
            <a:r>
              <a:rPr lang="en-US" sz="2000" dirty="0" smtClean="0">
                <a:latin typeface="Times New Roman"/>
                <a:cs typeface="Times New Roman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JVLA ~ 0.1 to 1,  </a:t>
            </a:r>
            <a:r>
              <a:rPr lang="en-US" sz="2000" dirty="0" err="1" smtClean="0">
                <a:latin typeface="Times New Roman"/>
                <a:cs typeface="Times New Roman"/>
              </a:rPr>
              <a:t>M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gas</a:t>
            </a:r>
            <a:r>
              <a:rPr lang="en-US" sz="2000" dirty="0" smtClean="0">
                <a:latin typeface="Times New Roman"/>
                <a:cs typeface="Times New Roman"/>
              </a:rPr>
              <a:t> &gt; 10</a:t>
            </a:r>
            <a:r>
              <a:rPr lang="en-US" sz="2000" baseline="30000" dirty="0" smtClean="0">
                <a:latin typeface="Times New Roman"/>
                <a:cs typeface="Times New Roman"/>
              </a:rPr>
              <a:t>10</a:t>
            </a:r>
            <a:r>
              <a:rPr lang="en-US" sz="2000" dirty="0" smtClean="0">
                <a:latin typeface="Times New Roman"/>
                <a:cs typeface="Times New Roman"/>
              </a:rPr>
              <a:t> M</a:t>
            </a:r>
            <a:r>
              <a:rPr lang="en-US" sz="2000" baseline="-25000" dirty="0" smtClean="0">
                <a:latin typeface="Times New Roman"/>
                <a:cs typeface="Times New Roman"/>
              </a:rPr>
              <a:t>o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: tens to </a:t>
            </a:r>
            <a:r>
              <a:rPr lang="en-US" sz="2000" dirty="0">
                <a:latin typeface="Times New Roman"/>
                <a:cs typeface="Times New Roman"/>
              </a:rPr>
              <a:t>hundreds, </a:t>
            </a:r>
            <a:r>
              <a:rPr lang="en-US" sz="2000" dirty="0" err="1">
                <a:latin typeface="Times New Roman"/>
                <a:cs typeface="Times New Roman"/>
              </a:rPr>
              <a:t>M</a:t>
            </a:r>
            <a:r>
              <a:rPr lang="en-US" sz="2000" baseline="-25000" dirty="0" err="1">
                <a:latin typeface="Times New Roman"/>
                <a:cs typeface="Times New Roman"/>
              </a:rPr>
              <a:t>gas</a:t>
            </a:r>
            <a:r>
              <a:rPr lang="en-US" sz="2000" dirty="0">
                <a:latin typeface="Times New Roman"/>
                <a:cs typeface="Times New Roman"/>
              </a:rPr>
              <a:t> &gt; </a:t>
            </a:r>
            <a:r>
              <a:rPr lang="en-US" sz="2000" dirty="0" smtClean="0">
                <a:latin typeface="Times New Roman"/>
                <a:cs typeface="Times New Roman"/>
              </a:rPr>
              <a:t>2x10</a:t>
            </a:r>
            <a:r>
              <a:rPr lang="en-US" sz="2000" baseline="30000" dirty="0">
                <a:latin typeface="Times New Roman"/>
                <a:cs typeface="Times New Roman"/>
              </a:rPr>
              <a:t>9</a:t>
            </a:r>
            <a:r>
              <a:rPr lang="en-US" sz="2000" dirty="0" smtClean="0">
                <a:latin typeface="Times New Roman"/>
                <a:cs typeface="Times New Roman"/>
              </a:rPr>
              <a:t> M</a:t>
            </a:r>
            <a:r>
              <a:rPr lang="en-US" sz="2000" baseline="-25000" dirty="0" smtClean="0">
                <a:latin typeface="Times New Roman"/>
                <a:cs typeface="Times New Roman"/>
              </a:rPr>
              <a:t>o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765" y="5707530"/>
            <a:ext cx="86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JVLA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412" y="3122706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ngVLA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5427" y="1667597"/>
            <a:ext cx="81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GBT</a:t>
            </a:r>
            <a:endParaRPr lang="en-US" sz="1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812295" y="2116565"/>
            <a:ext cx="641459" cy="15393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3637" y="2274971"/>
            <a:ext cx="289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galaxies per hour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0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2324218"/>
            <a:ext cx="7408005" cy="3786721"/>
            <a:chOff x="4310639" y="3582737"/>
            <a:chExt cx="4844024" cy="2410326"/>
          </a:xfrm>
        </p:grpSpPr>
        <p:pic>
          <p:nvPicPr>
            <p:cNvPr id="10" name="Picture 9" descr="Screen Shot 2015-02-17 at 10.47.4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766" y="3582737"/>
              <a:ext cx="2652897" cy="2396958"/>
            </a:xfrm>
            <a:prstGeom prst="rect">
              <a:avLst/>
            </a:prstGeom>
          </p:spPr>
        </p:pic>
        <p:pic>
          <p:nvPicPr>
            <p:cNvPr id="12" name="Picture 11" descr="Screen Shot 2015-02-17 at 10.47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639" y="3596105"/>
              <a:ext cx="2637636" cy="23969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64620" y="3742415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1-0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61643" y="3724260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3-2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011" y="3747941"/>
              <a:ext cx="828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z ~ 3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3572" y="605986"/>
            <a:ext cx="7728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Imaging on 1 </a:t>
            </a:r>
            <a:r>
              <a:rPr lang="en-US" sz="2400" dirty="0" err="1" smtClean="0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scales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Low order: distributed gas dynamics, not just dense cores 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. ALMA dust imaging: resolved </a:t>
            </a:r>
            <a:r>
              <a:rPr lang="en-US" sz="2400" dirty="0">
                <a:latin typeface="Times New Roman"/>
                <a:cs typeface="Times New Roman"/>
              </a:rPr>
              <a:t>star formation </a:t>
            </a:r>
            <a:r>
              <a:rPr lang="en-US" sz="2400" dirty="0" smtClean="0">
                <a:latin typeface="Times New Roman"/>
                <a:cs typeface="Times New Roman"/>
              </a:rPr>
              <a:t>laws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6188" y="527613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Narayanan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7881" y="2531829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&gt; 10</a:t>
            </a:r>
            <a:r>
              <a:rPr lang="en-US" baseline="30000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4737" y="2868895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~ 10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1828800" y="2328324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1738" y="1239851"/>
            <a:ext cx="398216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000" b="0" dirty="0" smtClean="0">
                <a:latin typeface="Gill Sans"/>
                <a:cs typeface="Gill Sans"/>
              </a:rPr>
              <a:t>GN20 CO2-1 at 0.25” </a:t>
            </a:r>
            <a:endParaRPr lang="en-US" sz="2000" b="0" dirty="0">
              <a:latin typeface="Gill Sans"/>
              <a:cs typeface="Gill Sans"/>
            </a:endParaRP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0" dirty="0" smtClean="0">
                <a:latin typeface="Gill Sans"/>
                <a:cs typeface="Gill Sans"/>
              </a:rPr>
              <a:t> 14kpc rotating disk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0" dirty="0">
                <a:latin typeface="Gill Sans"/>
                <a:cs typeface="Gill Sans"/>
              </a:rPr>
              <a:t> </a:t>
            </a:r>
            <a:r>
              <a:rPr lang="en-US" sz="1800" b="0" dirty="0" err="1" smtClean="0">
                <a:latin typeface="Gill Sans"/>
                <a:cs typeface="Gill Sans"/>
              </a:rPr>
              <a:t>M</a:t>
            </a:r>
            <a:r>
              <a:rPr lang="en-US" sz="1800" b="0" baseline="-25000" dirty="0" err="1" smtClean="0">
                <a:latin typeface="Gill Sans"/>
                <a:cs typeface="Gill Sans"/>
              </a:rPr>
              <a:t>dyn</a:t>
            </a:r>
            <a:r>
              <a:rPr lang="en-US" sz="1800" b="0" dirty="0" smtClean="0">
                <a:latin typeface="Gill Sans"/>
                <a:cs typeface="Gill Sans"/>
              </a:rPr>
              <a:t> </a:t>
            </a:r>
            <a:r>
              <a:rPr lang="en-US" sz="1800" b="0" dirty="0">
                <a:latin typeface="Gill Sans"/>
                <a:cs typeface="Gill Sans"/>
              </a:rPr>
              <a:t>= 5.4 10</a:t>
            </a:r>
            <a:r>
              <a:rPr lang="en-US" sz="1800" b="0" baseline="30000" dirty="0">
                <a:latin typeface="Gill Sans"/>
                <a:cs typeface="Gill Sans"/>
              </a:rPr>
              <a:t>11</a:t>
            </a:r>
            <a:r>
              <a:rPr lang="en-US" sz="1800" b="0" dirty="0">
                <a:latin typeface="Gill Sans"/>
                <a:cs typeface="Gill Sans"/>
              </a:rPr>
              <a:t> M</a:t>
            </a:r>
            <a:r>
              <a:rPr lang="en-US" sz="1800" b="0" baseline="-25000" dirty="0">
                <a:latin typeface="Gill Sans"/>
                <a:cs typeface="Gill Sans"/>
              </a:rPr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0" dirty="0">
                <a:latin typeface="Gill Sans"/>
                <a:cs typeface="Gill Sans"/>
              </a:rPr>
              <a:t> </a:t>
            </a:r>
            <a:r>
              <a:rPr lang="en-US" sz="1800" b="0" dirty="0" err="1">
                <a:latin typeface="Gill Sans"/>
                <a:cs typeface="Gill Sans"/>
              </a:rPr>
              <a:t>M</a:t>
            </a:r>
            <a:r>
              <a:rPr lang="en-US" sz="1800" b="0" baseline="-25000" dirty="0" err="1">
                <a:latin typeface="Gill Sans"/>
                <a:cs typeface="Gill Sans"/>
              </a:rPr>
              <a:t>gas</a:t>
            </a:r>
            <a:r>
              <a:rPr lang="en-US" sz="1800" b="0" baseline="-25000" dirty="0">
                <a:latin typeface="Gill Sans"/>
                <a:cs typeface="Gill Sans"/>
              </a:rPr>
              <a:t> </a:t>
            </a:r>
            <a:r>
              <a:rPr lang="en-US" sz="1800" b="0" dirty="0">
                <a:latin typeface="Gill Sans"/>
                <a:cs typeface="Gill Sans"/>
              </a:rPr>
              <a:t>= </a:t>
            </a:r>
            <a:r>
              <a:rPr lang="en-US" sz="1800" b="0" dirty="0" smtClean="0">
                <a:latin typeface="Gill Sans"/>
                <a:cs typeface="Gill Sans"/>
              </a:rPr>
              <a:t>1.3 10</a:t>
            </a:r>
            <a:r>
              <a:rPr lang="en-US" sz="1800" b="0" baseline="30000" dirty="0" smtClean="0">
                <a:latin typeface="Gill Sans"/>
                <a:cs typeface="Gill Sans"/>
              </a:rPr>
              <a:t>11</a:t>
            </a:r>
            <a:r>
              <a:rPr lang="en-US" sz="1800" b="0" dirty="0" smtClean="0">
                <a:latin typeface="Gill Sans"/>
                <a:cs typeface="Gill Sans"/>
              </a:rPr>
              <a:t> </a:t>
            </a:r>
            <a:r>
              <a:rPr lang="en-US" sz="1800" b="0" dirty="0">
                <a:latin typeface="Gill Sans"/>
                <a:cs typeface="Gill Sans"/>
              </a:rPr>
              <a:t>(α/0.8</a:t>
            </a:r>
            <a:r>
              <a:rPr lang="en-US" sz="1800" b="0" dirty="0" smtClean="0">
                <a:latin typeface="Gill Sans"/>
                <a:cs typeface="Gill Sans"/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b="0" dirty="0" smtClean="0">
                <a:latin typeface="Gill Sans"/>
                <a:cs typeface="Gill Sans"/>
              </a:rPr>
              <a:t>=&gt; α &lt; 2</a:t>
            </a:r>
            <a:endParaRPr lang="en-US" sz="1800" b="0" baseline="-25000" dirty="0"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80" y="194466"/>
            <a:ext cx="317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JVLA state of art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Beyond blob-ology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350" y="4194652"/>
            <a:ext cx="31017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120 hours on JVLA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few hours on </a:t>
            </a:r>
            <a:r>
              <a:rPr lang="en-US" sz="2400" dirty="0" err="1" smtClean="0"/>
              <a:t>ngVLA</a:t>
            </a:r>
            <a:endParaRPr lang="en-US" sz="2400" dirty="0"/>
          </a:p>
        </p:txBody>
      </p:sp>
      <p:pic>
        <p:nvPicPr>
          <p:cNvPr id="17" name="Picture 16" descr="Screen Shot 2014-12-27 at 7.3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3364679"/>
            <a:ext cx="3616235" cy="3105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85557" y="53992"/>
            <a:ext cx="6710794" cy="4039194"/>
            <a:chOff x="2485557" y="423324"/>
            <a:chExt cx="6710794" cy="4039194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5712853" y="564000"/>
              <a:ext cx="3483498" cy="2977905"/>
              <a:chOff x="4656138" y="228600"/>
              <a:chExt cx="4570971" cy="3581400"/>
            </a:xfrm>
          </p:grpSpPr>
          <p:pic>
            <p:nvPicPr>
              <p:cNvPr id="7" name="Picture 7" descr="Screen shot 2012-01-18 at 4.55.13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28600"/>
                <a:ext cx="4487862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7689704" y="2751859"/>
                <a:ext cx="1537405" cy="40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>
                    <a:solidFill>
                      <a:srgbClr val="E40000"/>
                    </a:solidFill>
                  </a:rPr>
                  <a:t>+</a:t>
                </a:r>
                <a:r>
                  <a:rPr lang="en-US" sz="1800" b="0">
                    <a:solidFill>
                      <a:srgbClr val="E40000"/>
                    </a:solidFill>
                  </a:rPr>
                  <a:t>300 km/s</a:t>
                </a:r>
                <a:endParaRPr lang="en-US" sz="1800" b="0"/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7357167" y="304800"/>
                <a:ext cx="1371600" cy="37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0000FF"/>
                    </a:solidFill>
                  </a:rPr>
                  <a:t>-300 km/s</a:t>
                </a:r>
              </a:p>
            </p:txBody>
          </p:sp>
        </p:grpSp>
        <p:pic>
          <p:nvPicPr>
            <p:cNvPr id="10" name="Picture 24" descr="Screen shot 2012-01-19 at 10.49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557" y="423324"/>
              <a:ext cx="3884053" cy="328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4007411" y="521403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b="0" dirty="0"/>
                <a:t>CO 2-1 Mom0</a:t>
              </a:r>
            </a:p>
          </p:txBody>
        </p:sp>
        <p:cxnSp>
          <p:nvCxnSpPr>
            <p:cNvPr id="12" name="Straight Connector 14"/>
            <p:cNvCxnSpPr>
              <a:cxnSpLocks noChangeShapeType="1"/>
            </p:cNvCxnSpPr>
            <p:nvPr/>
          </p:nvCxnSpPr>
          <p:spPr bwMode="auto">
            <a:xfrm rot="5400000">
              <a:off x="2996986" y="1450058"/>
              <a:ext cx="8302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3394043" y="1207203"/>
              <a:ext cx="6842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smtClean="0"/>
                <a:t>7kpc</a:t>
              </a:r>
              <a:endParaRPr lang="en-US" sz="1800" b="0" dirty="0"/>
            </a:p>
          </p:txBody>
        </p: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3543195" y="2909003"/>
              <a:ext cx="914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0.25”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5982" y="4093186"/>
              <a:ext cx="1075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CB8B6"/>
                  </a:solidFill>
                  <a:latin typeface="Gill Sans MT" panose="020B0502020104020203" pitchFamily="34" charset="0"/>
                </a:rPr>
                <a:t>GN20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69610" y="2539671"/>
            <a:ext cx="140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Hodge ea.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19127" y="6469889"/>
            <a:ext cx="3797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Spatially resolved SF Law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67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43" y="238554"/>
            <a:ext cx="7900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Galaxy eco-systems (Murphy + SWG2) 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Wide field, high res. mapping of Milky Way and nearby Galaxies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6" y="1350741"/>
            <a:ext cx="3828697" cy="2416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947" y="4483797"/>
            <a:ext cx="805176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Broad</a:t>
            </a:r>
            <a:r>
              <a:rPr lang="en-US" sz="2400" dirty="0">
                <a:latin typeface="Times New Roman"/>
                <a:cs typeface="Times New Roman"/>
              </a:rPr>
              <a:t>-Band Continuum </a:t>
            </a:r>
            <a:r>
              <a:rPr lang="en-US" sz="2400" dirty="0" smtClean="0">
                <a:latin typeface="Times New Roman"/>
                <a:cs typeface="Times New Roman"/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Cover multiple radio </a:t>
            </a:r>
            <a:r>
              <a:rPr lang="en-US" sz="2000" dirty="0">
                <a:latin typeface="Times New Roman"/>
                <a:cs typeface="Times New Roman"/>
              </a:rPr>
              <a:t>emission </a:t>
            </a:r>
            <a:r>
              <a:rPr lang="en-US" sz="2000" dirty="0" smtClean="0">
                <a:latin typeface="Times New Roman"/>
                <a:cs typeface="Times New Roman"/>
              </a:rPr>
              <a:t>mechanisms: synchrotron</a:t>
            </a:r>
            <a:r>
              <a:rPr lang="en-US" sz="2000" dirty="0">
                <a:latin typeface="Times New Roman"/>
                <a:cs typeface="Times New Roman"/>
              </a:rPr>
              <a:t>, free-free</a:t>
            </a:r>
            <a:r>
              <a:rPr lang="en-US" sz="2000" dirty="0" smtClean="0">
                <a:latin typeface="Times New Roman"/>
                <a:cs typeface="Times New Roman"/>
              </a:rPr>
              <a:t>, cold (spinning?) dust</a:t>
            </a:r>
            <a:r>
              <a:rPr lang="en-US" sz="2000" dirty="0">
                <a:latin typeface="Times New Roman"/>
                <a:cs typeface="Times New Roman"/>
              </a:rPr>
              <a:t>, SZ </a:t>
            </a:r>
            <a:r>
              <a:rPr lang="en-US" sz="2000" dirty="0" smtClean="0">
                <a:latin typeface="Times New Roman"/>
                <a:cs typeface="Times New Roman"/>
              </a:rPr>
              <a:t>effect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Independent estimates of SFR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Physics of cosmic </a:t>
            </a:r>
            <a:r>
              <a:rPr lang="en-US" sz="2000" dirty="0">
                <a:latin typeface="Times New Roman"/>
                <a:cs typeface="Times New Roman"/>
              </a:rPr>
              <a:t>rays, ionized gas, dust, and hot gas around </a:t>
            </a:r>
            <a:r>
              <a:rPr lang="en-US" sz="2000" dirty="0" smtClean="0">
                <a:latin typeface="Times New Roman"/>
                <a:cs typeface="Times New Roman"/>
              </a:rPr>
              <a:t>galaxies</a:t>
            </a:r>
          </a:p>
        </p:txBody>
      </p:sp>
      <p:pic>
        <p:nvPicPr>
          <p:cNvPr id="6" name="Picture 5" descr="Screen Shot 2015-03-24 at 8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6" y="1195292"/>
            <a:ext cx="4583533" cy="32163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050118" y="3781722"/>
            <a:ext cx="277905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37412" y="339164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ngVLA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3.21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49" y="489563"/>
            <a:ext cx="5756166" cy="4170188"/>
          </a:xfrm>
          <a:prstGeom prst="rect">
            <a:avLst/>
          </a:prstGeom>
        </p:spPr>
      </p:pic>
      <p:pic>
        <p:nvPicPr>
          <p:cNvPr id="6" name="Picture 5" descr="Screen Shot 2015-05-14 at 3.23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8" y="1043886"/>
            <a:ext cx="2476500" cy="2705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263" y="4977141"/>
            <a:ext cx="7915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Free-Free (est. from Hα) = Direct </a:t>
            </a:r>
            <a:r>
              <a:rPr lang="en-US" sz="2000" dirty="0">
                <a:latin typeface="Times New Roman"/>
                <a:cs typeface="Times New Roman"/>
              </a:rPr>
              <a:t>measure of ionizing photon rate without [NII] or extinction </a:t>
            </a:r>
            <a:r>
              <a:rPr lang="en-US" sz="2000" dirty="0" smtClean="0">
                <a:latin typeface="Times New Roman"/>
                <a:cs typeface="Times New Roman"/>
              </a:rPr>
              <a:t>corrections  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2hr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ptg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lang="en-US" sz="2000" dirty="0" err="1">
                <a:latin typeface="Times New Roman"/>
                <a:cs typeface="Times New Roman"/>
              </a:rPr>
              <a:t>rms</a:t>
            </a:r>
            <a:r>
              <a:rPr lang="en-US" sz="2000" dirty="0">
                <a:latin typeface="Times New Roman"/>
                <a:cs typeface="Times New Roman"/>
              </a:rPr>
              <a:t> ~ 400 </a:t>
            </a:r>
            <a:r>
              <a:rPr lang="en-US" sz="2000" dirty="0" err="1">
                <a:latin typeface="Times New Roman"/>
                <a:cs typeface="Times New Roman"/>
              </a:rPr>
              <a:t>nJy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bm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Equivalent </a:t>
            </a:r>
            <a:r>
              <a:rPr lang="en-US" sz="2000" dirty="0">
                <a:latin typeface="Times New Roman"/>
                <a:cs typeface="Times New Roman"/>
              </a:rPr>
              <a:t>map would </a:t>
            </a:r>
            <a:r>
              <a:rPr lang="en-US" sz="2000" dirty="0" smtClean="0">
                <a:latin typeface="Times New Roman"/>
                <a:cs typeface="Times New Roman"/>
              </a:rPr>
              <a:t>take 200 </a:t>
            </a:r>
            <a:r>
              <a:rPr lang="en-US" sz="2000" dirty="0">
                <a:latin typeface="Times New Roman"/>
                <a:cs typeface="Times New Roman"/>
              </a:rPr>
              <a:t>to 300x longer with JVLA 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de-DE" sz="2000" dirty="0" smtClean="0">
                <a:latin typeface="Times New Roman"/>
                <a:cs typeface="Times New Roman"/>
              </a:rPr>
              <a:t>~</a:t>
            </a:r>
            <a:r>
              <a:rPr lang="de-DE" sz="2000" dirty="0">
                <a:latin typeface="Times New Roman"/>
                <a:cs typeface="Times New Roman"/>
              </a:rPr>
              <a:t>2500 </a:t>
            </a:r>
            <a:r>
              <a:rPr lang="de-DE" sz="2000" dirty="0" err="1" smtClean="0">
                <a:latin typeface="Times New Roman"/>
                <a:cs typeface="Times New Roman"/>
              </a:rPr>
              <a:t>hr</a:t>
            </a:r>
            <a:r>
              <a:rPr lang="de-DE" sz="2000" dirty="0" smtClean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06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88" y="0"/>
            <a:ext cx="4467412" cy="290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468" y="194233"/>
            <a:ext cx="45421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Spectral Line </a:t>
            </a:r>
            <a:r>
              <a:rPr lang="en-US" sz="2400" dirty="0" smtClean="0">
                <a:latin typeface="Times New Roman"/>
                <a:cs typeface="Times New Roman"/>
              </a:rPr>
              <a:t>Mapping: </a:t>
            </a:r>
            <a:r>
              <a:rPr lang="en-US" sz="2400" dirty="0">
                <a:latin typeface="Times New Roman"/>
                <a:cs typeface="Times New Roman"/>
              </a:rPr>
              <a:t>Map cool ISM 10x faster than </a:t>
            </a:r>
            <a:r>
              <a:rPr lang="en-US" sz="2400" dirty="0" smtClean="0">
                <a:latin typeface="Times New Roman"/>
                <a:cs typeface="Times New Roman"/>
              </a:rPr>
              <a:t>ALMA (‘gold mine’  A. Leroy)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Astrochemically</a:t>
            </a:r>
            <a:r>
              <a:rPr lang="en-US" sz="2000" dirty="0" smtClean="0">
                <a:latin typeface="Times New Roman"/>
                <a:cs typeface="Times New Roman"/>
              </a:rPr>
              <a:t> rich frequency range: 10 – 110</a:t>
            </a:r>
            <a:r>
              <a:rPr lang="en-US" sz="2000" dirty="0">
                <a:latin typeface="Times New Roman"/>
                <a:cs typeface="Times New Roman"/>
              </a:rPr>
              <a:t>, w</a:t>
            </a:r>
            <a:r>
              <a:rPr lang="en-US" sz="2000" dirty="0" smtClean="0">
                <a:latin typeface="Times New Roman"/>
                <a:cs typeface="Times New Roman"/>
              </a:rPr>
              <a:t>. 1</a:t>
            </a:r>
            <a:r>
              <a:rPr lang="en-US" sz="2000" baseline="30000" dirty="0" smtClean="0">
                <a:latin typeface="Times New Roman"/>
                <a:cs typeface="Times New Roman"/>
              </a:rPr>
              <a:t>st</a:t>
            </a:r>
            <a:r>
              <a:rPr lang="en-US" sz="2000" dirty="0" smtClean="0">
                <a:latin typeface="Times New Roman"/>
                <a:cs typeface="Times New Roman"/>
              </a:rPr>
              <a:t>  order </a:t>
            </a:r>
            <a:r>
              <a:rPr lang="en-US" sz="2000" dirty="0">
                <a:latin typeface="Times New Roman"/>
                <a:cs typeface="Times New Roman"/>
              </a:rPr>
              <a:t>transitions of major astrochemical </a:t>
            </a:r>
            <a:r>
              <a:rPr lang="en-US" sz="2000" dirty="0" smtClean="0">
                <a:latin typeface="Times New Roman"/>
                <a:cs typeface="Times New Roman"/>
              </a:rPr>
              <a:t>tracers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0.1” =&gt; 3pc at M51. 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10K </a:t>
            </a:r>
            <a:r>
              <a:rPr lang="en-US" sz="2000" dirty="0" err="1" smtClean="0">
                <a:latin typeface="Times New Roman"/>
                <a:cs typeface="Times New Roman"/>
              </a:rPr>
              <a:t>sens.</a:t>
            </a:r>
            <a:r>
              <a:rPr lang="en-US" sz="2000" dirty="0" smtClean="0">
                <a:latin typeface="Times New Roman"/>
                <a:cs typeface="Times New Roman"/>
              </a:rPr>
              <a:t> in 1hr, 10 km/s, 1cm 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5-03-24 at 8.3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11" y="3062941"/>
            <a:ext cx="7592702" cy="3818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9648" y="3765176"/>
            <a:ext cx="153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Snell </a:t>
            </a:r>
            <a:r>
              <a:rPr lang="en-US" dirty="0" err="1" smtClean="0"/>
              <a:t>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26000" y="2405529"/>
            <a:ext cx="20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Schinerer</a:t>
            </a:r>
            <a:r>
              <a:rPr lang="en-US" dirty="0" smtClean="0">
                <a:solidFill>
                  <a:schemeClr val="bg1"/>
                </a:solidFill>
              </a:rPr>
              <a:t> ea.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3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1" y="30369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Galaxy eco-systems: </a:t>
            </a:r>
            <a:r>
              <a:rPr lang="en-US" sz="2400" dirty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000" y="877661"/>
            <a:ext cx="7849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Gal. SF region masers: Complete view of spiral structure of MW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Egal</a:t>
            </a:r>
            <a:r>
              <a:rPr lang="en-US" sz="2000" dirty="0" smtClean="0">
                <a:latin typeface="Times New Roman"/>
                <a:cs typeface="Times New Roman"/>
              </a:rPr>
              <a:t> proper motions w. masers (+ AGN?): 3D imaging of dynamics of local group =&gt; dark matter, real-time cosmology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Not DNR limited imaging =&gt; few big antennas ~ 10% area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" name="Picture 1" descr="Screen Shot 2015-03-24 at 8.3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24" y="2608368"/>
            <a:ext cx="4722451" cy="3919076"/>
          </a:xfrm>
          <a:prstGeom prst="rect">
            <a:avLst/>
          </a:prstGeom>
        </p:spPr>
      </p:pic>
      <p:pic>
        <p:nvPicPr>
          <p:cNvPr id="11" name="Picture 10" descr="Screen Shot 2015-03-24 at 8.24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9" y="2903408"/>
            <a:ext cx="3801614" cy="3524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8932" y="5913562"/>
            <a:ext cx="261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group proper motions ~  </a:t>
            </a:r>
            <a:r>
              <a:rPr lang="en-US" dirty="0" err="1"/>
              <a:t>u</a:t>
            </a:r>
            <a:r>
              <a:rPr lang="en-US" dirty="0" err="1" smtClean="0"/>
              <a:t>as</a:t>
            </a:r>
            <a:r>
              <a:rPr lang="en-US" dirty="0" smtClean="0"/>
              <a:t>/year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3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3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506" y="76962"/>
            <a:ext cx="452549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JVLA: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Good 3mm site: elev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~ 2200m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27687" y="5079762"/>
            <a:ext cx="3771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74751" y="5079762"/>
            <a:ext cx="118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550km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5-05-15 at 7.22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71" y="602671"/>
            <a:ext cx="3486330" cy="26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476" y="200528"/>
            <a:ext cx="568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Physics, cosmology, time domain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000" dirty="0" smtClean="0">
                <a:latin typeface="Times New Roman"/>
                <a:cs typeface="Times New Roman"/>
              </a:rPr>
              <a:t>Bower et al. SWG4)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686068"/>
            <a:ext cx="455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Time domain: phenomena peaking at 0.3cm to 3cm –  ‘High frequencies critical’ (G. </a:t>
            </a:r>
            <a:r>
              <a:rPr lang="en-US" sz="2000" dirty="0" err="1" smtClean="0">
                <a:latin typeface="Times New Roman"/>
                <a:cs typeface="Times New Roman"/>
              </a:rPr>
              <a:t>Hallinan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FRBs, </a:t>
            </a:r>
            <a:r>
              <a:rPr lang="en-US" sz="2000" dirty="0" smtClean="0">
                <a:latin typeface="Times New Roman"/>
                <a:cs typeface="Times New Roman"/>
              </a:rPr>
              <a:t>TDEs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Novae: ‘peeling onion’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Radio counterparts to GW </a:t>
            </a:r>
            <a:r>
              <a:rPr lang="en-US" sz="2000" dirty="0" smtClean="0">
                <a:latin typeface="Times New Roman"/>
                <a:cs typeface="Times New Roman"/>
              </a:rPr>
              <a:t>events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Galactic Center Pulsars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84589" y="4064000"/>
            <a:ext cx="3829083" cy="2681121"/>
            <a:chOff x="5224113" y="2519026"/>
            <a:chExt cx="3391343" cy="2590356"/>
          </a:xfrm>
        </p:grpSpPr>
        <p:pic>
          <p:nvPicPr>
            <p:cNvPr id="12" name="Picture 11" descr="Screen Shot 2015-02-17 at 11.35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725" y="2535885"/>
              <a:ext cx="1630731" cy="2573497"/>
            </a:xfrm>
            <a:prstGeom prst="rect">
              <a:avLst/>
            </a:prstGeom>
          </p:spPr>
        </p:pic>
        <p:pic>
          <p:nvPicPr>
            <p:cNvPr id="8" name="Picture 7" descr="Screen Shot 2015-02-17 at 11.33.2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113" y="2550315"/>
              <a:ext cx="1760612" cy="25435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33112" y="3102514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10GHz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3112" y="4640223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1GHz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33112" y="2519026"/>
              <a:ext cx="108234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5-03-24 at 8.4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88" y="200528"/>
            <a:ext cx="5051221" cy="365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9648" y="166449"/>
            <a:ext cx="37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GBR/TDE: late time jet shock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2353" y="642471"/>
            <a:ext cx="91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15GHz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9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" y="1354670"/>
            <a:ext cx="4090778" cy="2142511"/>
          </a:xfrm>
          <a:prstGeom prst="rect">
            <a:avLst/>
          </a:prstGeom>
        </p:spPr>
      </p:pic>
      <p:pic>
        <p:nvPicPr>
          <p:cNvPr id="9" name="Picture 8" descr="Screen Shot 2015-05-14 at 3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12" y="650221"/>
            <a:ext cx="4786988" cy="338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775" y="4063772"/>
            <a:ext cx="886177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NGVLA most sensitive telescope for study of stellar radio phenomena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Thermal phenomena at mas resolution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Radio </a:t>
            </a:r>
            <a:r>
              <a:rPr lang="en-US" dirty="0"/>
              <a:t>photospheres: resolve </a:t>
            </a:r>
            <a:r>
              <a:rPr lang="en-US" dirty="0" smtClean="0"/>
              <a:t>radio surfaces of </a:t>
            </a:r>
            <a:r>
              <a:rPr lang="en-US" dirty="0" err="1" smtClean="0"/>
              <a:t>supergiants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1kpc 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Detect winds in young stars: mass loss </a:t>
            </a:r>
            <a:r>
              <a:rPr lang="en-US" dirty="0" smtClean="0"/>
              <a:t>rates few 10</a:t>
            </a:r>
            <a:r>
              <a:rPr lang="en-US" baseline="30000" dirty="0" smtClean="0"/>
              <a:t>-13 </a:t>
            </a:r>
            <a:r>
              <a:rPr lang="en-US" dirty="0" smtClean="0"/>
              <a:t>M</a:t>
            </a:r>
            <a:r>
              <a:rPr lang="en-US" baseline="-25000" dirty="0" smtClean="0"/>
              <a:t>o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at 5pc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Planetary magnetic fields: defending life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M dwarfs most likely hosts habitable planets, but very active, flares </a:t>
            </a:r>
            <a:r>
              <a:rPr lang="en-US" dirty="0"/>
              <a:t>up to 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 smtClean="0"/>
              <a:t>x Sun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Flares </a:t>
            </a:r>
            <a:r>
              <a:rPr lang="en-US" dirty="0"/>
              <a:t> </a:t>
            </a:r>
            <a:r>
              <a:rPr lang="en-US" dirty="0" smtClean="0"/>
              <a:t>+ CME erode planetary atmosphere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114" y="211667"/>
            <a:ext cx="814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Star – Planet interactions: </a:t>
            </a:r>
            <a:r>
              <a:rPr lang="en-US" sz="2800" dirty="0" err="1" smtClean="0"/>
              <a:t>exospace</a:t>
            </a:r>
            <a:r>
              <a:rPr lang="en-US" sz="2800" dirty="0" smtClean="0"/>
              <a:t> weather (</a:t>
            </a:r>
            <a:r>
              <a:rPr lang="en-US" sz="2800" dirty="0" err="1" smtClean="0"/>
              <a:t>Hallinan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970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24 at 9.0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40" y="-144863"/>
            <a:ext cx="3625160" cy="3467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076" y="95158"/>
            <a:ext cx="568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Physics, cosmology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994" y="534055"/>
            <a:ext cx="5234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Megamasers</a:t>
            </a:r>
            <a:r>
              <a:rPr lang="en-US" sz="2000" dirty="0" smtClean="0">
                <a:latin typeface="Times New Roman"/>
                <a:cs typeface="Times New Roman"/>
              </a:rPr>
              <a:t> and H</a:t>
            </a:r>
            <a:r>
              <a:rPr lang="en-US" sz="2000" baseline="-25000" dirty="0" smtClean="0">
                <a:latin typeface="Times New Roman"/>
                <a:cs typeface="Times New Roman"/>
              </a:rPr>
              <a:t>o</a:t>
            </a:r>
            <a:r>
              <a:rPr lang="en-US" sz="2000" dirty="0" smtClean="0">
                <a:latin typeface="Times New Roman"/>
                <a:cs typeface="Times New Roman"/>
              </a:rPr>
              <a:t>: double precision cosmology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Evolution of fundamental constants using radio absorption lines: best lines in K through Q band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S-Z for individual galaxies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</a:pPr>
            <a:endParaRPr lang="en-US" sz="2400" dirty="0" smtClean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Plasma Universe</a:t>
            </a:r>
          </a:p>
        </p:txBody>
      </p:sp>
      <p:pic>
        <p:nvPicPr>
          <p:cNvPr id="6" name="Picture 3" descr="Screen Shot 2013-01-31 at 9.36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3" y="4053055"/>
            <a:ext cx="4327607" cy="280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5-03-24 at 2.2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2" y="4061179"/>
            <a:ext cx="3553387" cy="2796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3112" y="3624599"/>
            <a:ext cx="783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Magnetic reconnection vs. shock acceleration: broad band </a:t>
            </a:r>
            <a:r>
              <a:rPr lang="en-US" sz="2000" dirty="0" smtClean="0">
                <a:latin typeface="Times New Roman"/>
                <a:cs typeface="Times New Roman"/>
              </a:rPr>
              <a:t>phenomena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7242" y="6233430"/>
            <a:ext cx="233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100ms solar flares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12" y="4110637"/>
            <a:ext cx="31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Mpc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-scale cluster emission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016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230"/>
            <a:ext cx="9144000" cy="40107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3767" y="131069"/>
            <a:ext cx="84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Key Science projects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6255" y="728695"/>
            <a:ext cx="7221202" cy="42165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Imaging terrestrial zone planet formation + prebiotic chemistry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Dense gas history of Universe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Time domain: </a:t>
            </a:r>
            <a:r>
              <a:rPr lang="en-US" sz="2400" dirty="0" err="1" smtClean="0">
                <a:latin typeface="Times New Roman"/>
                <a:cs typeface="Times New Roman"/>
              </a:rPr>
              <a:t>exospace</a:t>
            </a:r>
            <a:r>
              <a:rPr lang="en-US" sz="2400" dirty="0" smtClean="0">
                <a:latin typeface="Times New Roman"/>
                <a:cs typeface="Times New Roman"/>
              </a:rPr>
              <a:t> weather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Wide field, high res. thermal line + cont. imaging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VLBI </a:t>
            </a:r>
            <a:r>
              <a:rPr lang="en-US" sz="2400" dirty="0" err="1" smtClean="0">
                <a:latin typeface="Times New Roman"/>
                <a:cs typeface="Times New Roman"/>
              </a:rPr>
              <a:t>astrometric</a:t>
            </a:r>
            <a:r>
              <a:rPr lang="en-US" sz="2400" dirty="0" smtClean="0">
                <a:latin typeface="Times New Roman"/>
                <a:cs typeface="Times New Roman"/>
              </a:rPr>
              <a:t> applications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Next steps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Quantify! physical </a:t>
            </a:r>
            <a:r>
              <a:rPr lang="en-US" sz="2000" dirty="0">
                <a:latin typeface="Times New Roman"/>
                <a:cs typeface="Times New Roman"/>
              </a:rPr>
              <a:t>modeling + configurations + </a:t>
            </a:r>
            <a:r>
              <a:rPr lang="en-US" sz="2000" dirty="0" smtClean="0">
                <a:latin typeface="Times New Roman"/>
                <a:cs typeface="Times New Roman"/>
              </a:rPr>
              <a:t>simulations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Focused workshop on science case, calculations, Fall 2015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Larger community meeting Spring 2016</a:t>
            </a:r>
          </a:p>
        </p:txBody>
      </p:sp>
    </p:spTree>
    <p:extLst>
      <p:ext uri="{BB962C8B-B14F-4D97-AF65-F5344CB8AC3E}">
        <p14:creationId xmlns:p14="http://schemas.microsoft.com/office/powerpoint/2010/main" val="257898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0.56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42" y="3962874"/>
            <a:ext cx="2019305" cy="1314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294" y="89498"/>
            <a:ext cx="657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3"/>
              </a:rPr>
              <a:t>Pasadena Technical Meeting (Weinreb)</a:t>
            </a:r>
            <a:endParaRPr lang="en-US" sz="1600" dirty="0" smtClean="0">
              <a:hlinkClick r:id="rId3"/>
            </a:endParaRPr>
          </a:p>
          <a:p>
            <a:pPr algn="ctr"/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://safe.nrao.edu/wiki/bin/view/NGVLA/</a:t>
            </a:r>
            <a:r>
              <a:rPr lang="en-US" sz="1600" dirty="0" smtClean="0">
                <a:hlinkClick r:id="rId3"/>
              </a:rPr>
              <a:t>NGVLAWorkshopApril2015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29736" y="725032"/>
            <a:ext cx="84294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Antennas (</a:t>
            </a:r>
            <a:r>
              <a:rPr lang="en-US" sz="2000" dirty="0" err="1" smtClean="0"/>
              <a:t>Padin</a:t>
            </a:r>
            <a:r>
              <a:rPr lang="en-US" sz="2000" dirty="0" smtClean="0"/>
              <a:t>, Napier, Woody, Lamb…)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12-25m, 75% </a:t>
            </a:r>
            <a:r>
              <a:rPr lang="en-US" dirty="0" err="1" smtClean="0"/>
              <a:t>eff</a:t>
            </a:r>
            <a:r>
              <a:rPr lang="en-US" dirty="0" smtClean="0"/>
              <a:t> at 40GHz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Offaxis</a:t>
            </a:r>
            <a:r>
              <a:rPr lang="en-US" dirty="0" smtClean="0"/>
              <a:t> (high/low), symmetric?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Hydroform</a:t>
            </a:r>
            <a:r>
              <a:rPr lang="en-US" dirty="0" smtClean="0"/>
              <a:t>, panel?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Reconfigurable?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Feeds, Receivers (</a:t>
            </a:r>
            <a:r>
              <a:rPr lang="en-US" sz="2000" dirty="0" err="1" smtClean="0"/>
              <a:t>Weinreb</a:t>
            </a:r>
            <a:r>
              <a:rPr lang="en-US" sz="2000" dirty="0" smtClean="0"/>
              <a:t>, </a:t>
            </a:r>
            <a:r>
              <a:rPr lang="en-US" sz="2000" dirty="0" err="1" smtClean="0"/>
              <a:t>Pospiezalski</a:t>
            </a:r>
            <a:r>
              <a:rPr lang="en-US" sz="2000" dirty="0" smtClean="0"/>
              <a:t>, Morgan…)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 – 115GHz: 3 bands? 4 bands?</a:t>
            </a:r>
            <a:r>
              <a:rPr lang="en-US" dirty="0"/>
              <a:t> m</a:t>
            </a:r>
            <a:r>
              <a:rPr lang="en-US" dirty="0" smtClean="0"/>
              <a:t>ore?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/>
              <a:t>Correlator</a:t>
            </a:r>
            <a:r>
              <a:rPr lang="en-US" sz="2000" dirty="0" smtClean="0"/>
              <a:t>: </a:t>
            </a:r>
            <a:r>
              <a:rPr lang="en-US" dirty="0" smtClean="0"/>
              <a:t>FPGA (Casper), GPU (</a:t>
            </a:r>
            <a:r>
              <a:rPr lang="en-US" dirty="0" err="1" smtClean="0"/>
              <a:t>nVidia</a:t>
            </a:r>
            <a:r>
              <a:rPr lang="en-US" dirty="0" smtClean="0"/>
              <a:t>), ASIC (JPL), Hybrid (DRAO)</a:t>
            </a:r>
          </a:p>
        </p:txBody>
      </p:sp>
      <p:pic>
        <p:nvPicPr>
          <p:cNvPr id="7" name="Picture 6" descr="Screen Shot 2015-05-14 at 10.55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406"/>
            <a:ext cx="2405529" cy="1964065"/>
          </a:xfrm>
          <a:prstGeom prst="rect">
            <a:avLst/>
          </a:prstGeom>
        </p:spPr>
      </p:pic>
      <p:pic>
        <p:nvPicPr>
          <p:cNvPr id="8" name="Picture 7" descr="Screen Shot 2015-05-14 at 10.5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2" y="3677751"/>
            <a:ext cx="4283730" cy="3041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004" y="5837455"/>
            <a:ext cx="30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Morgan </a:t>
            </a:r>
            <a:r>
              <a:rPr lang="en-US" dirty="0" err="1" smtClean="0"/>
              <a:t>mmic</a:t>
            </a:r>
            <a:r>
              <a:rPr lang="en-US" dirty="0" smtClean="0"/>
              <a:t>: Rack full of warm electronics in your hand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0352" y="4016607"/>
            <a:ext cx="6228202" cy="163121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major single-point failures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Could build today for not-unreasonable cost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Development geared to minimize construction </a:t>
            </a:r>
            <a:r>
              <a:rPr lang="en-US" sz="2000" i="1" dirty="0" smtClean="0">
                <a:solidFill>
                  <a:srgbClr val="FF0000"/>
                </a:solidFill>
              </a:rPr>
              <a:t>and operational cost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0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134" y="311643"/>
            <a:ext cx="526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Need for large single dish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594" y="808723"/>
            <a:ext cx="7126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Short/zero </a:t>
            </a:r>
            <a:r>
              <a:rPr lang="en-US" sz="2000" dirty="0" err="1" smtClean="0"/>
              <a:t>spacings</a:t>
            </a:r>
            <a:r>
              <a:rPr lang="en-US" sz="2000" dirty="0" smtClean="0"/>
              <a:t>: big problem with missing flux for Galactic and nearby galaxies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Two size antennas? (probably not short enough B?)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Total power on some array antennas?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Large single dish + FPAs?</a:t>
            </a:r>
            <a:endParaRPr lang="en-US" sz="2000" dirty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VLBI applications: Mostly astrometry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Imaging DNR not big issue.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Collecting area is big issue =&gt; few large antennas</a:t>
            </a:r>
            <a:endParaRPr lang="en-US" sz="2000" dirty="0"/>
          </a:p>
        </p:txBody>
      </p:sp>
      <p:pic>
        <p:nvPicPr>
          <p:cNvPr id="4" name="Picture 3" descr="Screen Shot 2015-05-14 at 11.20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" y="3787348"/>
            <a:ext cx="4180146" cy="2909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3520" y="4820635"/>
            <a:ext cx="339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Imaging 10’ at 1cm requires ~ 3m baselines!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465936" y="4524739"/>
            <a:ext cx="0" cy="16150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46726" y="5060647"/>
            <a:ext cx="56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10’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2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562"/>
            <a:ext cx="9144000" cy="431826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295044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15 at 7.22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80" y="25644"/>
            <a:ext cx="4756420" cy="3678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950" y="129236"/>
            <a:ext cx="45415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Site quality at 3mm</a:t>
            </a:r>
            <a:endParaRPr lang="en-US" sz="2000" dirty="0" smtClean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Elevation = 2200m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ALMA Test Facility: good site at 90GHz, fair at 230GHz (~ </a:t>
            </a:r>
            <a:r>
              <a:rPr lang="en-US" sz="2000" dirty="0" err="1" smtClean="0"/>
              <a:t>PdBI</a:t>
            </a:r>
            <a:r>
              <a:rPr lang="en-US" sz="20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Years of phase/opacity monitoring: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Very good much year at night </a:t>
            </a:r>
            <a:endParaRPr lang="en-US" dirty="0"/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Reasonable half year in day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Phase Cal studies: Fast Switching, WVR, paired array/antenna</a:t>
            </a:r>
            <a:endParaRPr lang="en-US" sz="2000" dirty="0"/>
          </a:p>
        </p:txBody>
      </p:sp>
      <p:pic>
        <p:nvPicPr>
          <p:cNvPr id="4" name="Picture 3" descr="vlasampl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4" y="3862584"/>
            <a:ext cx="6016887" cy="28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75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37966"/>
            <a:ext cx="9144000" cy="5831611"/>
            <a:chOff x="0" y="776726"/>
            <a:chExt cx="9144000" cy="5831611"/>
          </a:xfrm>
        </p:grpSpPr>
        <p:pic>
          <p:nvPicPr>
            <p:cNvPr id="3" name="Picture 2" descr="Screen Shot 2015-05-14 at 11.20.27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6726"/>
              <a:ext cx="9144000" cy="583161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4484" y="818192"/>
              <a:ext cx="6068203" cy="90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99129" y="776726"/>
              <a:ext cx="1706281" cy="506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9386" y="115380"/>
            <a:ext cx="683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Galaxy eco-systems (Murphy + SWG2) </a:t>
            </a:r>
          </a:p>
        </p:txBody>
      </p:sp>
    </p:spTree>
    <p:extLst>
      <p:ext uri="{BB962C8B-B14F-4D97-AF65-F5344CB8AC3E}">
        <p14:creationId xmlns:p14="http://schemas.microsoft.com/office/powerpoint/2010/main" val="171970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2.5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18" y="236817"/>
            <a:ext cx="8488084" cy="518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/>
                <a:cs typeface="Times New Roman"/>
              </a:rPr>
              <a:t>Process to date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Jan 2015: AAS Jan community discussion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https://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science.nrao.edu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/science/meetings/2015/aas225/next-gen-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vla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ngvla</a:t>
            </a:r>
            <a:endParaRPr lang="en-US" sz="2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March 2015: Science working group white papers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Circle of Life (</a:t>
            </a:r>
            <a:r>
              <a:rPr lang="en-US" sz="2000" dirty="0" err="1" smtClean="0">
                <a:latin typeface="Times New Roman"/>
                <a:cs typeface="Times New Roman"/>
              </a:rPr>
              <a:t>Isella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dirty="0" err="1" smtClean="0">
                <a:latin typeface="Times New Roman"/>
                <a:cs typeface="Times New Roman"/>
              </a:rPr>
              <a:t>Moullet</a:t>
            </a:r>
            <a:r>
              <a:rPr lang="en-US" sz="2000" dirty="0" smtClean="0">
                <a:latin typeface="Times New Roman"/>
                <a:cs typeface="Times New Roman"/>
              </a:rPr>
              <a:t>, Hull)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Galaxy ecosystems (Murphy, Leroy)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Galaxy assembly (Lacy, Casey, Hodge)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Time domain, Cosmology, Physics (Bower, Demorest)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April 2015: Pasadena technology meeting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Fall 2015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SWG workshop: define KSP and requirements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Second technical meeting: LO/IF, data transmission?</a:t>
            </a:r>
          </a:p>
        </p:txBody>
      </p:sp>
    </p:spTree>
    <p:extLst>
      <p:ext uri="{BB962C8B-B14F-4D97-AF65-F5344CB8AC3E}">
        <p14:creationId xmlns:p14="http://schemas.microsoft.com/office/powerpoint/2010/main" val="40073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88" y="0"/>
            <a:ext cx="4467412" cy="290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469" y="194233"/>
            <a:ext cx="431800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Spectral Line </a:t>
            </a:r>
            <a:r>
              <a:rPr lang="en-US" sz="2400" dirty="0" smtClean="0">
                <a:latin typeface="Times New Roman"/>
                <a:cs typeface="Times New Roman"/>
              </a:rPr>
              <a:t>Mapping @ 10GHz to 100GHz on pc-scales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Map cool ISM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10x </a:t>
            </a:r>
            <a:r>
              <a:rPr lang="en-US" sz="2000" dirty="0">
                <a:latin typeface="Times New Roman"/>
                <a:cs typeface="Times New Roman"/>
              </a:rPr>
              <a:t>faster </a:t>
            </a:r>
            <a:r>
              <a:rPr lang="en-US" sz="2000" dirty="0" smtClean="0">
                <a:latin typeface="Times New Roman"/>
                <a:cs typeface="Times New Roman"/>
              </a:rPr>
              <a:t>than ALMA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First order transitions of major astrochemical tracers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Baryon cycle: following life cycle of gas to stars to gas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2794945"/>
            <a:ext cx="5783778" cy="3826173"/>
            <a:chOff x="2879171" y="1736107"/>
            <a:chExt cx="6007037" cy="4170231"/>
          </a:xfrm>
        </p:grpSpPr>
        <p:sp>
          <p:nvSpPr>
            <p:cNvPr id="10" name="TextBox 9"/>
            <p:cNvSpPr txBox="1"/>
            <p:nvPr/>
          </p:nvSpPr>
          <p:spPr>
            <a:xfrm>
              <a:off x="4826000" y="2405529"/>
              <a:ext cx="2091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Schinerer</a:t>
              </a:r>
              <a:r>
                <a:rPr lang="en-US" dirty="0" smtClean="0">
                  <a:solidFill>
                    <a:schemeClr val="bg1"/>
                  </a:solidFill>
                </a:rPr>
                <a:t> ea.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 descr="Screen Shot 2015-05-13 at 8.53.0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171" y="1736107"/>
              <a:ext cx="6007037" cy="4170231"/>
            </a:xfrm>
            <a:prstGeom prst="rect">
              <a:avLst/>
            </a:prstGeom>
          </p:spPr>
        </p:pic>
        <p:pic>
          <p:nvPicPr>
            <p:cNvPr id="11" name="Picture 10" descr="Screen Shot 2015-05-13 at 8.53.2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265" y="2325220"/>
              <a:ext cx="4421184" cy="1075557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3908778" y="3132667"/>
              <a:ext cx="183444" cy="19120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092222" y="3132667"/>
              <a:ext cx="3866445" cy="19120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462049" y="5830587"/>
            <a:ext cx="170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Frayer</a:t>
            </a:r>
            <a:r>
              <a:rPr lang="en-US" dirty="0" smtClean="0"/>
              <a:t> ea.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4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706" y="625285"/>
            <a:ext cx="8488084" cy="2939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Science with a Next Generation Very Large Array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Notional Specifications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Physical area 6 x VLA, but higher efficiency &gt; 30 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Frequency range: 1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– 50, 70 – 115 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Configuration: 50% to few km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+ 40% to 200km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+ 10% to 3000km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Design to minimize operations costs (‘not much more than JVLA’)</a:t>
            </a:r>
          </a:p>
        </p:txBody>
      </p:sp>
      <p:pic>
        <p:nvPicPr>
          <p:cNvPr id="2" name="Picture 1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9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ea_freq_log_march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590923"/>
            <a:ext cx="8068226" cy="5065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04" y="5413293"/>
            <a:ext cx="80383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Many other parameters: </a:t>
            </a:r>
            <a:r>
              <a:rPr lang="en-US" sz="2000" dirty="0" err="1" smtClean="0"/>
              <a:t>FoV</a:t>
            </a:r>
            <a:r>
              <a:rPr lang="en-US" sz="2000" dirty="0" smtClean="0"/>
              <a:t>, Bandwidth,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sys</a:t>
            </a:r>
            <a:r>
              <a:rPr lang="en-US" sz="2000" dirty="0" smtClean="0"/>
              <a:t>, RFI occupation, UV coverage (dynamic range, surface brightness), Atmospheric opacity and Phase stability, Pointing…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Relative metrics depend on science application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1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9" y="3823130"/>
            <a:ext cx="4847051" cy="2538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7461"/>
            <a:ext cx="42841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Thermal phenomena at mas resolution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Radio </a:t>
            </a:r>
            <a:r>
              <a:rPr lang="en-US" dirty="0"/>
              <a:t>photospheres: resolve </a:t>
            </a:r>
            <a:r>
              <a:rPr lang="en-US" dirty="0" smtClean="0"/>
              <a:t>radio surfaces of </a:t>
            </a:r>
            <a:r>
              <a:rPr lang="en-US" dirty="0" err="1" smtClean="0"/>
              <a:t>supergiants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1kpc 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Detect winds in young stars: mass loss </a:t>
            </a:r>
            <a:r>
              <a:rPr lang="en-US" dirty="0" smtClean="0"/>
              <a:t>rates few 10</a:t>
            </a:r>
            <a:r>
              <a:rPr lang="en-US" baseline="30000" dirty="0" smtClean="0"/>
              <a:t>-13 </a:t>
            </a:r>
            <a:r>
              <a:rPr lang="en-US" dirty="0" smtClean="0"/>
              <a:t>M</a:t>
            </a:r>
            <a:r>
              <a:rPr lang="en-US" baseline="-25000" dirty="0" smtClean="0"/>
              <a:t>o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at 5pc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Planetary magnetic fields: defending life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M dwarfs most likely candidates to host habitable planets, but… often very active, w. flares </a:t>
            </a:r>
            <a:r>
              <a:rPr lang="en-US" dirty="0"/>
              <a:t>up to 10</a:t>
            </a:r>
            <a:r>
              <a:rPr lang="en-US" baseline="30000" dirty="0"/>
              <a:t>4</a:t>
            </a:r>
            <a:r>
              <a:rPr lang="en-US" dirty="0"/>
              <a:t> times more energetic </a:t>
            </a:r>
            <a:r>
              <a:rPr lang="en-US" dirty="0" smtClean="0"/>
              <a:t>than Sun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Flares </a:t>
            </a:r>
            <a:r>
              <a:rPr lang="en-US" dirty="0"/>
              <a:t>–&gt; photochemical reactions </a:t>
            </a:r>
            <a:r>
              <a:rPr lang="en-US" dirty="0" smtClean="0"/>
              <a:t>lead to </a:t>
            </a:r>
            <a:r>
              <a:rPr lang="en-US" dirty="0"/>
              <a:t>atmospheric loss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Coronal mass ejections </a:t>
            </a:r>
            <a:r>
              <a:rPr lang="en-US" dirty="0" smtClean="0"/>
              <a:t> </a:t>
            </a:r>
            <a:r>
              <a:rPr lang="en-US" dirty="0"/>
              <a:t>–&gt; can erode atmosphere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388" y="151394"/>
            <a:ext cx="496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Stars and planet in</a:t>
            </a:r>
          </a:p>
          <a:p>
            <a:r>
              <a:rPr lang="en-US" sz="2400" dirty="0" err="1" smtClean="0"/>
              <a:t>Exospace</a:t>
            </a:r>
            <a:r>
              <a:rPr lang="en-US" sz="2400" dirty="0" smtClean="0"/>
              <a:t> weather (</a:t>
            </a:r>
            <a:r>
              <a:rPr lang="en-US" sz="2400" dirty="0" err="1" smtClean="0"/>
              <a:t>Hallinan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9" name="Picture 8" descr="Screen Shot 2015-05-14 at 3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29" y="10"/>
            <a:ext cx="4931550" cy="34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28586" y="5948100"/>
            <a:ext cx="59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Resolution ~ 15mas @ 1cm </a:t>
            </a:r>
            <a:r>
              <a:rPr lang="en-US" sz="2400" dirty="0" smtClean="0">
                <a:latin typeface="Times New Roman"/>
                <a:cs typeface="Times New Roman"/>
              </a:rPr>
              <a:t>(200km)</a:t>
            </a:r>
            <a:endParaRPr lang="en-US" sz="2400" dirty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8824" y="162774"/>
            <a:ext cx="8938187" cy="5678990"/>
            <a:chOff x="298824" y="-16518"/>
            <a:chExt cx="8938187" cy="5678990"/>
          </a:xfrm>
        </p:grpSpPr>
        <p:pic>
          <p:nvPicPr>
            <p:cNvPr id="3" name="Picture 2" descr="angularrestfreq_n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24" y="400324"/>
              <a:ext cx="8381998" cy="526214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11404" y="-16518"/>
              <a:ext cx="69177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/>
                  <a:cs typeface="Times New Roman"/>
                </a:rPr>
                <a:t>Killer </a:t>
              </a:r>
              <a:r>
                <a:rPr lang="en-US" sz="2800" dirty="0" smtClean="0">
                  <a:latin typeface="Times New Roman"/>
                  <a:cs typeface="Times New Roman"/>
                </a:rPr>
                <a:t>Gap</a:t>
              </a:r>
            </a:p>
            <a:p>
              <a:pPr algn="ctr"/>
              <a:r>
                <a:rPr lang="en-US" sz="2400" dirty="0" smtClean="0">
                  <a:latin typeface="Times New Roman"/>
                  <a:cs typeface="Times New Roman"/>
                </a:rPr>
                <a:t>Thermal </a:t>
              </a:r>
              <a:r>
                <a:rPr lang="en-US" sz="2400" dirty="0">
                  <a:latin typeface="Times New Roman"/>
                  <a:cs typeface="Times New Roman"/>
                </a:rPr>
                <a:t>imaging on mas scales at </a:t>
              </a:r>
              <a:r>
                <a:rPr lang="en-US" sz="2400" dirty="0" err="1">
                  <a:latin typeface="Times New Roman"/>
                  <a:ea typeface="Lucida Grande"/>
                  <a:cs typeface="Times New Roman"/>
                </a:rPr>
                <a:t>λ</a:t>
              </a:r>
              <a:r>
                <a:rPr lang="en-US" sz="2400" dirty="0">
                  <a:latin typeface="Times New Roman"/>
                  <a:cs typeface="Times New Roman"/>
                </a:rPr>
                <a:t> ~ 0.3cm  to </a:t>
              </a:r>
              <a:r>
                <a:rPr lang="en-US" sz="2400" dirty="0" smtClean="0">
                  <a:latin typeface="Times New Roman"/>
                  <a:cs typeface="Times New Roman"/>
                </a:rPr>
                <a:t>3cm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29176" y="4243283"/>
              <a:ext cx="239059" cy="149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068234" y="3929518"/>
              <a:ext cx="11687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1AU @ 140pc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75119" y="1135530"/>
            <a:ext cx="85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Kent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ea_freq_log_march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590923"/>
            <a:ext cx="8068226" cy="5065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708" y="5383410"/>
            <a:ext cx="6215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Sensitivity </a:t>
            </a:r>
            <a:r>
              <a:rPr lang="en-US" sz="2400" dirty="0">
                <a:latin typeface="Times New Roman"/>
                <a:cs typeface="Times New Roman"/>
              </a:rPr>
              <a:t>~ </a:t>
            </a:r>
            <a:r>
              <a:rPr lang="en-US" sz="2400" dirty="0" smtClean="0">
                <a:latin typeface="Times New Roman"/>
                <a:cs typeface="Times New Roman"/>
              </a:rPr>
              <a:t>200nJy @ 1cm</a:t>
            </a:r>
            <a:r>
              <a:rPr lang="en-US" sz="2400" dirty="0">
                <a:latin typeface="Times New Roman"/>
                <a:cs typeface="Times New Roman"/>
              </a:rPr>
              <a:t>, 10hr, </a:t>
            </a:r>
            <a:r>
              <a:rPr lang="en-US" sz="2400" dirty="0" smtClean="0">
                <a:latin typeface="Times New Roman"/>
                <a:cs typeface="Times New Roman"/>
              </a:rPr>
              <a:t>8GHz 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</a:t>
            </a:r>
            <a:r>
              <a:rPr lang="en-US" sz="2400" baseline="-25000" dirty="0">
                <a:latin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 ~ 1K @ </a:t>
            </a:r>
            <a:r>
              <a:rPr lang="en-US" sz="2400" dirty="0" smtClean="0">
                <a:latin typeface="Times New Roman"/>
                <a:cs typeface="Times New Roman"/>
              </a:rPr>
              <a:t>1cm, 15mas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olecular lines prevalent above 15GHz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93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4300" y="111278"/>
            <a:ext cx="5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Circle of Life: origin stars, planets, life </a:t>
            </a:r>
          </a:p>
        </p:txBody>
      </p:sp>
      <p:pic>
        <p:nvPicPr>
          <p:cNvPr id="6" name="Picture 5" descr="Screen Shot 2015-02-17 at 9.5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00" y="1267216"/>
            <a:ext cx="4968010" cy="4860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7605" y="944050"/>
            <a:ext cx="272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Origin of stellar </a:t>
            </a:r>
            <a:r>
              <a:rPr lang="en-US" i="1" dirty="0" smtClean="0">
                <a:latin typeface="Times New Roman"/>
                <a:cs typeface="Times New Roman"/>
              </a:rPr>
              <a:t>multiplicity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754" y="989561"/>
            <a:ext cx="2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Accretion in dust-obscured early </a:t>
            </a:r>
            <a:r>
              <a:rPr lang="en-US" i="1" dirty="0" smtClean="0">
                <a:latin typeface="Times New Roman"/>
                <a:cs typeface="Times New Roman"/>
              </a:rPr>
              <a:t>phases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4020" y="1005582"/>
            <a:ext cx="118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chemistry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3473104">
            <a:off x="5822601" y="2408354"/>
            <a:ext cx="201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Organic chemistry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6928924">
            <a:off x="5830892" y="4780171"/>
            <a:ext cx="188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Pre-biotic chemistry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4257007">
            <a:off x="1391011" y="4229394"/>
            <a:ext cx="141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biology</a:t>
            </a:r>
            <a:endParaRPr lang="en-US" dirty="0"/>
          </a:p>
        </p:txBody>
      </p:sp>
      <p:sp>
        <p:nvSpPr>
          <p:cNvPr id="22" name="Circular Arrow 21"/>
          <p:cNvSpPr/>
          <p:nvPr/>
        </p:nvSpPr>
        <p:spPr>
          <a:xfrm rot="5400000">
            <a:off x="3590215" y="2641190"/>
            <a:ext cx="1900674" cy="2024148"/>
          </a:xfrm>
          <a:prstGeom prst="circularArrow">
            <a:avLst/>
          </a:prstGeom>
          <a:solidFill>
            <a:srgbClr val="E19F64"/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66245" y="3258231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Terrestrial zone planet formation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7036" y="6113771"/>
            <a:ext cx="2792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Imaging chemistry, dynamics deep in planetary atmospheres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954841" y="5534754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Pre-biotic molecules</a:t>
            </a:r>
            <a:endParaRPr lang="en-US" sz="1600" i="1" dirty="0"/>
          </a:p>
        </p:txBody>
      </p:sp>
      <p:sp>
        <p:nvSpPr>
          <p:cNvPr id="21" name="Donut 20"/>
          <p:cNvSpPr/>
          <p:nvPr/>
        </p:nvSpPr>
        <p:spPr>
          <a:xfrm>
            <a:off x="1667794" y="898668"/>
            <a:ext cx="5703068" cy="5553657"/>
          </a:xfrm>
          <a:prstGeom prst="donut">
            <a:avLst>
              <a:gd name="adj" fmla="val 8310"/>
            </a:avLst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1798" y="5100473"/>
            <a:ext cx="166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Magnetospheres and </a:t>
            </a:r>
            <a:r>
              <a:rPr lang="en-US" sz="1600" i="1" dirty="0" err="1" smtClean="0"/>
              <a:t>exo</a:t>
            </a:r>
            <a:r>
              <a:rPr lang="en-US" sz="1600" i="1" dirty="0" smtClean="0"/>
              <a:t>-space weather</a:t>
            </a:r>
            <a:endParaRPr lang="en-US" sz="16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6584" y="2690099"/>
            <a:ext cx="221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Aircraft radar from nearby planetary systems in 10min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4031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06281" y="230898"/>
            <a:ext cx="633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Terrestrial zone planet formation: </a:t>
            </a:r>
            <a:r>
              <a:rPr lang="en-US" sz="2400" dirty="0" err="1" smtClean="0"/>
              <a:t>ngVLA</a:t>
            </a:r>
            <a:r>
              <a:rPr lang="en-US" sz="2400" dirty="0" smtClean="0"/>
              <a:t> zone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748917"/>
            <a:ext cx="9144000" cy="5270729"/>
            <a:chOff x="0" y="748917"/>
            <a:chExt cx="9144000" cy="527072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748917"/>
              <a:ext cx="9144000" cy="5270729"/>
              <a:chOff x="0" y="748917"/>
              <a:chExt cx="9144000" cy="5270729"/>
            </a:xfrm>
          </p:grpSpPr>
          <p:pic>
            <p:nvPicPr>
              <p:cNvPr id="5" name="Picture 4" descr="Screen Shot 2015-05-14 at 2.04.44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748917"/>
                <a:ext cx="9144000" cy="5270729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67118" y="4220308"/>
                <a:ext cx="2347740" cy="1799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5131673" y="2296155"/>
                <a:ext cx="449021" cy="654212"/>
              </a:xfrm>
              <a:prstGeom prst="rect">
                <a:avLst/>
              </a:prstGeom>
              <a:solidFill>
                <a:srgbClr val="9BA3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 flipV="1">
              <a:off x="3117491" y="2796435"/>
              <a:ext cx="2027011" cy="1346907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8082384" y="2796435"/>
            <a:ext cx="103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few AU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32687" y="1321251"/>
            <a:ext cx="73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τ</a:t>
            </a:r>
            <a:r>
              <a:rPr lang="en-US" dirty="0" smtClean="0">
                <a:solidFill>
                  <a:srgbClr val="008000"/>
                </a:solidFill>
              </a:rPr>
              <a:t> ~ 1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9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5" y="207942"/>
            <a:ext cx="4536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Terrestrial planet formation </a:t>
            </a:r>
            <a:r>
              <a:rPr lang="en-US" sz="2400" b="1" dirty="0">
                <a:latin typeface="Times New Roman"/>
                <a:cs typeface="Times New Roman"/>
              </a:rPr>
              <a:t>imager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" y="1126820"/>
            <a:ext cx="453979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See through dust to pebbles: inner few AU disk optically </a:t>
            </a:r>
            <a:r>
              <a:rPr lang="en-US" sz="2400" dirty="0">
                <a:latin typeface="Times New Roman"/>
                <a:cs typeface="Times New Roman"/>
              </a:rPr>
              <a:t>thick in mm/</a:t>
            </a:r>
            <a:r>
              <a:rPr lang="en-US" sz="2400" dirty="0" err="1" smtClean="0">
                <a:latin typeface="Times New Roman"/>
                <a:cs typeface="Times New Roman"/>
              </a:rPr>
              <a:t>submm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Grain </a:t>
            </a:r>
            <a:r>
              <a:rPr lang="en-US" sz="2400" dirty="0">
                <a:latin typeface="Times New Roman"/>
                <a:cs typeface="Times New Roman"/>
              </a:rPr>
              <a:t>size </a:t>
            </a:r>
            <a:r>
              <a:rPr lang="en-US" sz="2400" dirty="0" smtClean="0">
                <a:latin typeface="Times New Roman"/>
                <a:cs typeface="Times New Roman"/>
              </a:rPr>
              <a:t>stratification at 0.3cm to 3cm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Poorly understood transition from dust to </a:t>
            </a:r>
            <a:r>
              <a:rPr lang="en-US" sz="2000" dirty="0" err="1" smtClean="0">
                <a:latin typeface="Times New Roman"/>
                <a:cs typeface="Times New Roman"/>
              </a:rPr>
              <a:t>planetesimals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nnual motions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631764" y="-150664"/>
            <a:ext cx="4513908" cy="4935619"/>
            <a:chOff x="5057160" y="24852"/>
            <a:chExt cx="4058630" cy="45697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7160" y="24852"/>
              <a:ext cx="4058630" cy="3269877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057160" y="3217128"/>
              <a:ext cx="4058630" cy="1377503"/>
              <a:chOff x="794897" y="3415649"/>
              <a:chExt cx="7416800" cy="2316655"/>
            </a:xfrm>
          </p:grpSpPr>
          <p:pic>
            <p:nvPicPr>
              <p:cNvPr id="12" name="Picture 11" descr="solar syste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897" y="3522504"/>
                <a:ext cx="7416800" cy="22098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530319" y="5055809"/>
                <a:ext cx="2574685" cy="569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rgbClr val="FFFFFF"/>
                    </a:solidFill>
                  </a:rPr>
                  <a:t>τ</a:t>
                </a:r>
                <a:r>
                  <a:rPr lang="en-US" sz="1600" dirty="0" smtClean="0">
                    <a:solidFill>
                      <a:srgbClr val="FFFFFF"/>
                    </a:solidFill>
                  </a:rPr>
                  <a:t> = 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1 at 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λ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&lt; 1mm </a:t>
                </a:r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622430" y="5123255"/>
                <a:ext cx="3054273" cy="51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solidFill>
                      <a:schemeClr val="bg1"/>
                    </a:solidFill>
                  </a:rPr>
                  <a:t>τ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= 1 at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λ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&gt; 1cm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5620841" y="3415649"/>
                <a:ext cx="0" cy="2291539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99736" y="3438131"/>
                <a:ext cx="0" cy="2291539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flipV="1">
              <a:off x="6305049" y="1844889"/>
              <a:ext cx="687617" cy="1395672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392733" y="2299370"/>
              <a:ext cx="289452" cy="9177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708738" y="2260449"/>
            <a:ext cx="184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ngVLA</a:t>
            </a:r>
            <a:r>
              <a:rPr lang="en-US" dirty="0" smtClean="0">
                <a:solidFill>
                  <a:schemeClr val="bg1"/>
                </a:solidFill>
              </a:rPr>
              <a:t> 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(1cm) ~ ??K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991092" y="888106"/>
            <a:ext cx="0" cy="169550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44033" y="1528278"/>
            <a:ext cx="776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100AU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2859" y="2680978"/>
            <a:ext cx="10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ALMA zone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" y="4458081"/>
            <a:ext cx="3740861" cy="22822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0800000" flipV="1">
            <a:off x="3885553" y="5325052"/>
            <a:ext cx="5052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Circumplanetary</a:t>
            </a:r>
            <a:r>
              <a:rPr lang="en-US" sz="2400" dirty="0" smtClean="0">
                <a:latin typeface="Times New Roman"/>
                <a:cs typeface="Times New Roman"/>
              </a:rPr>
              <a:t> disks: imaging </a:t>
            </a:r>
            <a:r>
              <a:rPr lang="en-US" sz="2400" dirty="0">
                <a:latin typeface="Times New Roman"/>
                <a:cs typeface="Times New Roman"/>
              </a:rPr>
              <a:t>accretion on to </a:t>
            </a:r>
            <a:r>
              <a:rPr lang="en-US" sz="2400" dirty="0" smtClean="0">
                <a:latin typeface="Times New Roman"/>
                <a:cs typeface="Times New Roman"/>
              </a:rPr>
              <a:t>planets?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964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1" y="213897"/>
            <a:ext cx="564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Circle of life: pre-biochemistry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45" y="1059137"/>
            <a:ext cx="37698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</a:t>
            </a:r>
            <a:r>
              <a:rPr lang="en-US" sz="2000" dirty="0">
                <a:latin typeface="Times New Roman"/>
                <a:cs typeface="Times New Roman"/>
              </a:rPr>
              <a:t>-biotic molecules: rich spectra in 0.3cm to 3cm regime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Complex </a:t>
            </a:r>
            <a:r>
              <a:rPr lang="en-US" sz="2000" dirty="0">
                <a:latin typeface="Times New Roman"/>
                <a:cs typeface="Times New Roman"/>
              </a:rPr>
              <a:t>organics: ice chemistry in cold </a:t>
            </a:r>
            <a:r>
              <a:rPr lang="en-US" sz="2000" dirty="0" smtClean="0">
                <a:latin typeface="Times New Roman"/>
                <a:cs typeface="Times New Roman"/>
              </a:rPr>
              <a:t>regions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Ammonia </a:t>
            </a:r>
            <a:r>
              <a:rPr lang="en-US" sz="2000" dirty="0">
                <a:latin typeface="Times New Roman"/>
                <a:cs typeface="Times New Roman"/>
              </a:rPr>
              <a:t>and water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69895" y="1063222"/>
            <a:ext cx="5374105" cy="2479059"/>
            <a:chOff x="3769895" y="767412"/>
            <a:chExt cx="5374105" cy="2479059"/>
          </a:xfrm>
        </p:grpSpPr>
        <p:grpSp>
          <p:nvGrpSpPr>
            <p:cNvPr id="11" name="Group 10"/>
            <p:cNvGrpSpPr/>
            <p:nvPr/>
          </p:nvGrpSpPr>
          <p:grpSpPr>
            <a:xfrm>
              <a:off x="3769895" y="767412"/>
              <a:ext cx="5374105" cy="2479059"/>
              <a:chOff x="3765174" y="3824081"/>
              <a:chExt cx="5374105" cy="2479059"/>
            </a:xfrm>
          </p:grpSpPr>
          <p:pic>
            <p:nvPicPr>
              <p:cNvPr id="3" name="Picture 2" descr="Screen Shot 2015-03-18 at 11.53.17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5174" y="3824081"/>
                <a:ext cx="5374105" cy="247905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631763" y="4119891"/>
                <a:ext cx="24605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Codella</a:t>
                </a:r>
                <a:r>
                  <a:rPr lang="en-US" sz="1600" dirty="0" smtClean="0"/>
                  <a:t> ea. 2014 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93367" y="4582743"/>
                <a:ext cx="6786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</a:rPr>
                  <a:t>SKA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4636484" y="2480235"/>
              <a:ext cx="4328222" cy="16561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01120" y="2106720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ngVLA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98088" y="769286"/>
            <a:ext cx="23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Glycine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760929"/>
            <a:ext cx="9144000" cy="2216198"/>
            <a:chOff x="0" y="3760929"/>
            <a:chExt cx="9144000" cy="2216198"/>
          </a:xfrm>
        </p:grpSpPr>
        <p:pic>
          <p:nvPicPr>
            <p:cNvPr id="14" name="Picture 13" descr="Screen Shot 2015-05-14 at 2.06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0929"/>
              <a:ext cx="9144000" cy="22161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34983" y="4079203"/>
              <a:ext cx="2296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Jimenez-Sierra </a:t>
              </a:r>
              <a:r>
                <a:rPr lang="en-US" sz="1600" dirty="0" err="1" smtClean="0"/>
                <a:t>ea</a:t>
              </a:r>
              <a:r>
                <a:rPr lang="en-US" sz="1600" dirty="0" smtClean="0"/>
                <a:t> 2014</a:t>
              </a:r>
              <a:endParaRPr lang="en-US" sz="16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59555" y="3950926"/>
              <a:ext cx="346388" cy="152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88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1783</Words>
  <Application>Microsoft Macintosh PowerPoint</Application>
  <PresentationFormat>On-screen Show (4:3)</PresentationFormat>
  <Paragraphs>244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Radio Astronomy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144</cp:revision>
  <cp:lastPrinted>2015-03-17T15:30:24Z</cp:lastPrinted>
  <dcterms:created xsi:type="dcterms:W3CDTF">2015-01-04T19:39:58Z</dcterms:created>
  <dcterms:modified xsi:type="dcterms:W3CDTF">2015-05-18T14:33:48Z</dcterms:modified>
</cp:coreProperties>
</file>