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38" r:id="rId2"/>
    <p:sldId id="390" r:id="rId3"/>
    <p:sldId id="319" r:id="rId4"/>
    <p:sldId id="399" r:id="rId5"/>
    <p:sldId id="318" r:id="rId6"/>
    <p:sldId id="330" r:id="rId7"/>
    <p:sldId id="270" r:id="rId8"/>
    <p:sldId id="324" r:id="rId9"/>
    <p:sldId id="322" r:id="rId10"/>
    <p:sldId id="299" r:id="rId11"/>
    <p:sldId id="353" r:id="rId12"/>
    <p:sldId id="315" r:id="rId13"/>
    <p:sldId id="354" r:id="rId14"/>
    <p:sldId id="376" r:id="rId15"/>
    <p:sldId id="305" r:id="rId16"/>
    <p:sldId id="277" r:id="rId17"/>
    <p:sldId id="312" r:id="rId18"/>
    <p:sldId id="278" r:id="rId19"/>
    <p:sldId id="355" r:id="rId20"/>
    <p:sldId id="276" r:id="rId21"/>
    <p:sldId id="356" r:id="rId22"/>
    <p:sldId id="357" r:id="rId23"/>
    <p:sldId id="358" r:id="rId24"/>
    <p:sldId id="359" r:id="rId25"/>
    <p:sldId id="363" r:id="rId26"/>
    <p:sldId id="364" r:id="rId27"/>
    <p:sldId id="365" r:id="rId28"/>
    <p:sldId id="309" r:id="rId29"/>
    <p:sldId id="377" r:id="rId30"/>
    <p:sldId id="378" r:id="rId31"/>
    <p:sldId id="379" r:id="rId32"/>
    <p:sldId id="380" r:id="rId33"/>
    <p:sldId id="397" r:id="rId34"/>
    <p:sldId id="382" r:id="rId35"/>
    <p:sldId id="383" r:id="rId36"/>
    <p:sldId id="384" r:id="rId37"/>
    <p:sldId id="385" r:id="rId38"/>
    <p:sldId id="386" r:id="rId39"/>
    <p:sldId id="396" r:id="rId40"/>
    <p:sldId id="387" r:id="rId41"/>
    <p:sldId id="388" r:id="rId42"/>
    <p:sldId id="351" r:id="rId43"/>
    <p:sldId id="392" r:id="rId44"/>
    <p:sldId id="394" r:id="rId45"/>
    <p:sldId id="375" r:id="rId46"/>
    <p:sldId id="398" r:id="rId47"/>
    <p:sldId id="320" r:id="rId48"/>
    <p:sldId id="391"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A3ACA"/>
    <a:srgbClr val="C13228"/>
    <a:srgbClr val="86837A"/>
    <a:srgbClr val="7B7A65"/>
    <a:srgbClr val="FFEE98"/>
    <a:srgbClr val="D8B2D8"/>
    <a:srgbClr val="5567B0"/>
    <a:srgbClr val="99C2E7"/>
    <a:srgbClr val="FC9D9B"/>
    <a:srgbClr val="FBBC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42" autoAdjust="0"/>
    <p:restoredTop sz="96213" autoAdjust="0"/>
  </p:normalViewPr>
  <p:slideViewPr>
    <p:cSldViewPr snapToGrid="0" snapToObjects="1">
      <p:cViewPr>
        <p:scale>
          <a:sx n="129" d="100"/>
          <a:sy n="129" d="100"/>
        </p:scale>
        <p:origin x="1432" y="14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Total Spillover (1.4 GHz) vs. Elevation Angle</a:t>
            </a:r>
          </a:p>
        </c:rich>
      </c:tx>
      <c:layout>
        <c:manualLayout>
          <c:xMode val="edge"/>
          <c:yMode val="edge"/>
          <c:x val="0.0220647222757619"/>
          <c:y val="0.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703767973927"/>
          <c:y val="0.120193337845032"/>
          <c:w val="0.817791676708536"/>
          <c:h val="0.669108505005293"/>
        </c:manualLayout>
      </c:layout>
      <c:scatterChart>
        <c:scatterStyle val="smoothMarker"/>
        <c:varyColors val="0"/>
        <c:ser>
          <c:idx val="0"/>
          <c:order val="0"/>
          <c:tx>
            <c:v>LOCAS</c:v>
          </c:tx>
          <c:spPr>
            <a:ln w="19050" cap="rnd">
              <a:solidFill>
                <a:schemeClr val="accent1"/>
              </a:solidFill>
              <a:round/>
            </a:ln>
            <a:effectLst/>
          </c:spPr>
          <c:marker>
            <c:symbol val="none"/>
          </c:marker>
          <c:xVal>
            <c:numRef>
              <c:f>'[Chart in Microsoft PowerPoint]Sheet1'!$Z$4:$Z$10</c:f>
              <c:numCache>
                <c:formatCode>General</c:formatCode>
                <c:ptCount val="7"/>
                <c:pt idx="0">
                  <c:v>10.0</c:v>
                </c:pt>
                <c:pt idx="1">
                  <c:v>20.0</c:v>
                </c:pt>
                <c:pt idx="2">
                  <c:v>30.0</c:v>
                </c:pt>
                <c:pt idx="3">
                  <c:v>45.0</c:v>
                </c:pt>
                <c:pt idx="4">
                  <c:v>60.0</c:v>
                </c:pt>
                <c:pt idx="5">
                  <c:v>75.0</c:v>
                </c:pt>
                <c:pt idx="6">
                  <c:v>90.0</c:v>
                </c:pt>
              </c:numCache>
            </c:numRef>
          </c:xVal>
          <c:yVal>
            <c:numRef>
              <c:f>'[Chart in Microsoft PowerPoint]Sheet1'!$AF$4:$AF$10</c:f>
              <c:numCache>
                <c:formatCode>General</c:formatCode>
                <c:ptCount val="7"/>
                <c:pt idx="0">
                  <c:v>1.95</c:v>
                </c:pt>
                <c:pt idx="1">
                  <c:v>2.17</c:v>
                </c:pt>
                <c:pt idx="2">
                  <c:v>2.4</c:v>
                </c:pt>
                <c:pt idx="3">
                  <c:v>2.66</c:v>
                </c:pt>
                <c:pt idx="4">
                  <c:v>3.22</c:v>
                </c:pt>
                <c:pt idx="5">
                  <c:v>4.07</c:v>
                </c:pt>
                <c:pt idx="6">
                  <c:v>5.92</c:v>
                </c:pt>
              </c:numCache>
            </c:numRef>
          </c:yVal>
          <c:smooth val="1"/>
          <c:extLst xmlns:c16r2="http://schemas.microsoft.com/office/drawing/2015/06/chart">
            <c:ext xmlns:c16="http://schemas.microsoft.com/office/drawing/2014/chart" uri="{C3380CC4-5D6E-409C-BE32-E72D297353CC}">
              <c16:uniqueId val="{00000000-777E-435F-A248-E9114A834FFF}"/>
            </c:ext>
          </c:extLst>
        </c:ser>
        <c:ser>
          <c:idx val="1"/>
          <c:order val="1"/>
          <c:tx>
            <c:v>HIGRG</c:v>
          </c:tx>
          <c:spPr>
            <a:ln w="19050" cap="rnd">
              <a:solidFill>
                <a:schemeClr val="accent2"/>
              </a:solidFill>
              <a:round/>
            </a:ln>
            <a:effectLst/>
          </c:spPr>
          <c:marker>
            <c:symbol val="none"/>
          </c:marker>
          <c:xVal>
            <c:numRef>
              <c:f>'[Chart in Microsoft PowerPoint]Sheet1'!$Z$4:$Z$10</c:f>
              <c:numCache>
                <c:formatCode>General</c:formatCode>
                <c:ptCount val="7"/>
                <c:pt idx="0">
                  <c:v>10.0</c:v>
                </c:pt>
                <c:pt idx="1">
                  <c:v>20.0</c:v>
                </c:pt>
                <c:pt idx="2">
                  <c:v>30.0</c:v>
                </c:pt>
                <c:pt idx="3">
                  <c:v>45.0</c:v>
                </c:pt>
                <c:pt idx="4">
                  <c:v>60.0</c:v>
                </c:pt>
                <c:pt idx="5">
                  <c:v>75.0</c:v>
                </c:pt>
                <c:pt idx="6">
                  <c:v>90.0</c:v>
                </c:pt>
              </c:numCache>
            </c:numRef>
          </c:xVal>
          <c:yVal>
            <c:numRef>
              <c:f>'[Chart in Microsoft PowerPoint]Sheet1'!$AG$4:$AG$10</c:f>
              <c:numCache>
                <c:formatCode>General</c:formatCode>
                <c:ptCount val="7"/>
                <c:pt idx="0">
                  <c:v>8.02</c:v>
                </c:pt>
                <c:pt idx="1">
                  <c:v>7.27</c:v>
                </c:pt>
                <c:pt idx="2">
                  <c:v>7.18</c:v>
                </c:pt>
                <c:pt idx="3">
                  <c:v>7.149999999999999</c:v>
                </c:pt>
                <c:pt idx="4">
                  <c:v>7.109999999999999</c:v>
                </c:pt>
                <c:pt idx="5">
                  <c:v>7.01</c:v>
                </c:pt>
                <c:pt idx="6">
                  <c:v>6.649999999999998</c:v>
                </c:pt>
              </c:numCache>
            </c:numRef>
          </c:yVal>
          <c:smooth val="1"/>
          <c:extLst xmlns:c16r2="http://schemas.microsoft.com/office/drawing/2015/06/chart">
            <c:ext xmlns:c16="http://schemas.microsoft.com/office/drawing/2014/chart" uri="{C3380CC4-5D6E-409C-BE32-E72D297353CC}">
              <c16:uniqueId val="{00000001-777E-435F-A248-E9114A834FFF}"/>
            </c:ext>
          </c:extLst>
        </c:ser>
        <c:ser>
          <c:idx val="2"/>
          <c:order val="2"/>
          <c:tx>
            <c:v>LOGRG</c:v>
          </c:tx>
          <c:spPr>
            <a:ln w="19050" cap="rnd">
              <a:solidFill>
                <a:schemeClr val="accent3"/>
              </a:solidFill>
              <a:round/>
            </a:ln>
            <a:effectLst/>
          </c:spPr>
          <c:marker>
            <c:symbol val="none"/>
          </c:marker>
          <c:xVal>
            <c:numRef>
              <c:f>'[Chart in Microsoft PowerPoint]Sheet1'!$AO$4:$AO$10</c:f>
              <c:numCache>
                <c:formatCode>General</c:formatCode>
                <c:ptCount val="7"/>
                <c:pt idx="0">
                  <c:v>10.0</c:v>
                </c:pt>
                <c:pt idx="1">
                  <c:v>20.0</c:v>
                </c:pt>
                <c:pt idx="2">
                  <c:v>30.0</c:v>
                </c:pt>
                <c:pt idx="3">
                  <c:v>45.0</c:v>
                </c:pt>
                <c:pt idx="4">
                  <c:v>60.0</c:v>
                </c:pt>
                <c:pt idx="5">
                  <c:v>75.0</c:v>
                </c:pt>
                <c:pt idx="6">
                  <c:v>90.0</c:v>
                </c:pt>
              </c:numCache>
            </c:numRef>
          </c:xVal>
          <c:yVal>
            <c:numRef>
              <c:f>'[Chart in Microsoft PowerPoint]Sheet1'!$AR$4:$AR$10</c:f>
              <c:numCache>
                <c:formatCode>General</c:formatCode>
                <c:ptCount val="7"/>
                <c:pt idx="0">
                  <c:v>18.26</c:v>
                </c:pt>
                <c:pt idx="1">
                  <c:v>13.46</c:v>
                </c:pt>
                <c:pt idx="2">
                  <c:v>5.85</c:v>
                </c:pt>
                <c:pt idx="3">
                  <c:v>4.100000000000001</c:v>
                </c:pt>
                <c:pt idx="4">
                  <c:v>4.52</c:v>
                </c:pt>
                <c:pt idx="5">
                  <c:v>5.34</c:v>
                </c:pt>
                <c:pt idx="6">
                  <c:v>7.109999999999999</c:v>
                </c:pt>
              </c:numCache>
            </c:numRef>
          </c:yVal>
          <c:smooth val="1"/>
          <c:extLst xmlns:c16r2="http://schemas.microsoft.com/office/drawing/2015/06/chart">
            <c:ext xmlns:c16="http://schemas.microsoft.com/office/drawing/2014/chart" uri="{C3380CC4-5D6E-409C-BE32-E72D297353CC}">
              <c16:uniqueId val="{00000002-777E-435F-A248-E9114A834FFF}"/>
            </c:ext>
          </c:extLst>
        </c:ser>
        <c:ser>
          <c:idx val="3"/>
          <c:order val="3"/>
          <c:tx>
            <c:v>HICAS</c:v>
          </c:tx>
          <c:spPr>
            <a:ln w="19050" cap="rnd">
              <a:solidFill>
                <a:schemeClr val="accent4"/>
              </a:solidFill>
              <a:round/>
            </a:ln>
            <a:effectLst/>
          </c:spPr>
          <c:marker>
            <c:symbol val="none"/>
          </c:marker>
          <c:xVal>
            <c:numRef>
              <c:f>'[Chart in Microsoft PowerPoint]Sheet1'!$AS$4:$AS$10</c:f>
              <c:numCache>
                <c:formatCode>General</c:formatCode>
                <c:ptCount val="7"/>
                <c:pt idx="0">
                  <c:v>10.0</c:v>
                </c:pt>
                <c:pt idx="1">
                  <c:v>20.0</c:v>
                </c:pt>
                <c:pt idx="2">
                  <c:v>30.0</c:v>
                </c:pt>
                <c:pt idx="3">
                  <c:v>45.0</c:v>
                </c:pt>
                <c:pt idx="4">
                  <c:v>60.0</c:v>
                </c:pt>
                <c:pt idx="5">
                  <c:v>75.0</c:v>
                </c:pt>
                <c:pt idx="6">
                  <c:v>90.0</c:v>
                </c:pt>
              </c:numCache>
            </c:numRef>
          </c:xVal>
          <c:yVal>
            <c:numRef>
              <c:f>'[Chart in Microsoft PowerPoint]Sheet1'!$AV$4:$AV$10</c:f>
              <c:numCache>
                <c:formatCode>General</c:formatCode>
                <c:ptCount val="7"/>
                <c:pt idx="0">
                  <c:v>30.61</c:v>
                </c:pt>
                <c:pt idx="1">
                  <c:v>23.35</c:v>
                </c:pt>
                <c:pt idx="2">
                  <c:v>18.81</c:v>
                </c:pt>
                <c:pt idx="3">
                  <c:v>7.689999999999999</c:v>
                </c:pt>
                <c:pt idx="4">
                  <c:v>6.43</c:v>
                </c:pt>
                <c:pt idx="5">
                  <c:v>6.26</c:v>
                </c:pt>
                <c:pt idx="6">
                  <c:v>5.859999999999998</c:v>
                </c:pt>
              </c:numCache>
            </c:numRef>
          </c:yVal>
          <c:smooth val="1"/>
          <c:extLst xmlns:c16r2="http://schemas.microsoft.com/office/drawing/2015/06/chart">
            <c:ext xmlns:c16="http://schemas.microsoft.com/office/drawing/2014/chart" uri="{C3380CC4-5D6E-409C-BE32-E72D297353CC}">
              <c16:uniqueId val="{00000003-777E-435F-A248-E9114A834FFF}"/>
            </c:ext>
          </c:extLst>
        </c:ser>
        <c:ser>
          <c:idx val="4"/>
          <c:order val="4"/>
          <c:tx>
            <c:v>LOGRGSHLD</c:v>
          </c:tx>
          <c:spPr>
            <a:ln w="19050" cap="rnd">
              <a:solidFill>
                <a:schemeClr val="accent5"/>
              </a:solidFill>
              <a:round/>
            </a:ln>
            <a:effectLst/>
          </c:spPr>
          <c:marker>
            <c:symbol val="none"/>
          </c:marker>
          <c:xVal>
            <c:numRef>
              <c:f>'[Chart in Microsoft PowerPoint]Sheet1'!$AO$4:$AO$10</c:f>
              <c:numCache>
                <c:formatCode>General</c:formatCode>
                <c:ptCount val="7"/>
                <c:pt idx="0">
                  <c:v>10.0</c:v>
                </c:pt>
                <c:pt idx="1">
                  <c:v>20.0</c:v>
                </c:pt>
                <c:pt idx="2">
                  <c:v>30.0</c:v>
                </c:pt>
                <c:pt idx="3">
                  <c:v>45.0</c:v>
                </c:pt>
                <c:pt idx="4">
                  <c:v>60.0</c:v>
                </c:pt>
                <c:pt idx="5">
                  <c:v>75.0</c:v>
                </c:pt>
                <c:pt idx="6">
                  <c:v>90.0</c:v>
                </c:pt>
              </c:numCache>
            </c:numRef>
          </c:xVal>
          <c:yVal>
            <c:numRef>
              <c:f>'[Chart in Microsoft PowerPoint]Sheet1'!$AN$4:$AN$7</c:f>
              <c:numCache>
                <c:formatCode>General</c:formatCode>
                <c:ptCount val="4"/>
                <c:pt idx="0">
                  <c:v>4.149999999999999</c:v>
                </c:pt>
                <c:pt idx="1">
                  <c:v>4.1</c:v>
                </c:pt>
                <c:pt idx="2">
                  <c:v>4.05</c:v>
                </c:pt>
                <c:pt idx="3">
                  <c:v>4.100000000000001</c:v>
                </c:pt>
              </c:numCache>
            </c:numRef>
          </c:yVal>
          <c:smooth val="1"/>
          <c:extLst xmlns:c16r2="http://schemas.microsoft.com/office/drawing/2015/06/chart">
            <c:ext xmlns:c16="http://schemas.microsoft.com/office/drawing/2014/chart" uri="{C3380CC4-5D6E-409C-BE32-E72D297353CC}">
              <c16:uniqueId val="{00000004-777E-435F-A248-E9114A834FFF}"/>
            </c:ext>
          </c:extLst>
        </c:ser>
        <c:dLbls>
          <c:showLegendKey val="0"/>
          <c:showVal val="0"/>
          <c:showCatName val="0"/>
          <c:showSerName val="0"/>
          <c:showPercent val="0"/>
          <c:showBubbleSize val="0"/>
        </c:dLbls>
        <c:axId val="234747152"/>
        <c:axId val="273040640"/>
      </c:scatterChart>
      <c:valAx>
        <c:axId val="234747152"/>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Elevation (degrees)</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3040640"/>
        <c:crosses val="autoZero"/>
        <c:crossBetween val="midCat"/>
        <c:majorUnit val="10.0"/>
      </c:valAx>
      <c:valAx>
        <c:axId val="273040640"/>
        <c:scaling>
          <c:orientation val="minMax"/>
          <c:max val="32.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TSPILL (K)</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4747152"/>
        <c:crosses val="autoZero"/>
        <c:crossBetween val="midCat"/>
        <c:majorUnit val="10.0"/>
        <c:minorUnit val="2.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EAA07-F009-CB4D-B6C8-6946A21BD6AC}" type="datetimeFigureOut">
              <a:rPr lang="en-US" smtClean="0"/>
              <a:t>5/16/17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3976-3136-2E49-AD6D-0144FF779946}" type="slidenum">
              <a:rPr lang="en-US" smtClean="0"/>
              <a:t>‹#›</a:t>
            </a:fld>
            <a:endParaRPr lang="en-US"/>
          </a:p>
        </p:txBody>
      </p:sp>
    </p:spTree>
    <p:extLst>
      <p:ext uri="{BB962C8B-B14F-4D97-AF65-F5344CB8AC3E}">
        <p14:creationId xmlns:p14="http://schemas.microsoft.com/office/powerpoint/2010/main" val="163990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10DEACA-AFB8-4C1E-B043-2F4EE285386E}" type="slidenum">
              <a:rPr lang="en-IE" smtClean="0"/>
              <a:t>3</a:t>
            </a:fld>
            <a:endParaRPr lang="en-IE"/>
          </a:p>
        </p:txBody>
      </p:sp>
    </p:spTree>
    <p:extLst>
      <p:ext uri="{BB962C8B-B14F-4D97-AF65-F5344CB8AC3E}">
        <p14:creationId xmlns:p14="http://schemas.microsoft.com/office/powerpoint/2010/main" val="192200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is a simulation of ~30 complex organic molecules, not currently detected in the ISM, but which are good candidates for detection.  I have highlighted in colors example of these molecules which are important for understanding chemical evolution (e.g., increasingly complex carbon-nitrogen chains), probing chirality (e.g., glyceraldehyde), are part of largely unknown cyclic/aromatic chemistry (e.g. pyrrole), or are excellent candidates for being direct precursors to amino acids and other biogenic species (e.g. aminopropionitrile).</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simulation assumes that the emission is coming from a compact, 1" hot core in Sgr B2(N), from molecules with column densities of 10^12 - 10^14 cm-2, at T = 200 K, and with a linewidth of 3 km/s.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simulation does *not* contain any currently-detected species, meaning that a real spectrum in this frequency range would have many, many bright lines off the scale of this graph.</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red horizontal line is the ~rms of the current GBT PRIMOS observations.  These suffer greatly from beam dilution, as the 1" source is diluted in a 30" GBT beam.  This rms is about what we can reasonably get with reasonable integration times at the GBT.  Drilling deeper will take far longer than is feasible for a survey.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green line is taken from the ngVLA tech specs page for line sensitivity at 10 km/s in 1 hr, degraded for 0.3 km/s channels.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blue shaded region is the area in which I project, from a statistical analysis of the PRIMOS observations, we will hit line-confusion in this frequency range.  There is little point in integrating more than 3 sigma deeper than this.</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what are the take-away messages here?</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 the ngVLA will almost certainly provide access to a wealth of new molecular detections of molecules </a:t>
            </a:r>
            <a:r>
              <a:rPr lang="en-US" sz="1200" b="1" i="0" kern="1200" dirty="0" smtClean="0">
                <a:solidFill>
                  <a:schemeClr val="tx1"/>
                </a:solidFill>
                <a:effectLst/>
                <a:latin typeface="+mn-lt"/>
                <a:ea typeface="+mn-ea"/>
                <a:cs typeface="+mn-cs"/>
              </a:rPr>
              <a:t>similar</a:t>
            </a:r>
            <a:r>
              <a:rPr lang="en-US" sz="1200" b="0" i="0" kern="1200" dirty="0" smtClean="0">
                <a:solidFill>
                  <a:schemeClr val="tx1"/>
                </a:solidFill>
                <a:effectLst/>
                <a:latin typeface="+mn-lt"/>
                <a:ea typeface="+mn-ea"/>
                <a:cs typeface="+mn-cs"/>
              </a:rPr>
              <a:t> to the representative species shown here</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 the ngVLA in reasonable integration times (say 4-20 hours) should hit line confusion in this most molecularly-rich galactic source at the 3 sigma level, something that the GBT and (J/E)VLA cannot hope to accomplish.</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14</a:t>
            </a:fld>
            <a:endParaRPr lang="en-US" dirty="0"/>
          </a:p>
        </p:txBody>
      </p:sp>
    </p:spTree>
    <p:extLst>
      <p:ext uri="{BB962C8B-B14F-4D97-AF65-F5344CB8AC3E}">
        <p14:creationId xmlns:p14="http://schemas.microsoft.com/office/powerpoint/2010/main" val="185072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fld id="{EA76A003-4DFE-CC4D-9281-5B3A550B9345}" type="slidenum">
              <a:rPr lang="en-US" sz="1200">
                <a:solidFill>
                  <a:srgbClr val="FFCC00"/>
                </a:solidFill>
                <a:latin typeface="Symbol" charset="0"/>
              </a:rPr>
              <a:pPr eaLnBrk="1" hangingPunct="1"/>
              <a:t>21</a:t>
            </a:fld>
            <a:endParaRPr lang="en-US" sz="1200">
              <a:solidFill>
                <a:srgbClr val="FFCC00"/>
              </a:solidFill>
              <a:latin typeface="Symbol" charset="0"/>
            </a:endParaRPr>
          </a:p>
        </p:txBody>
      </p:sp>
      <p:sp>
        <p:nvSpPr>
          <p:cNvPr id="79874" name="Rectangle 2"/>
          <p:cNvSpPr>
            <a:spLocks noGrp="1" noRot="1" noChangeAspect="1" noChangeArrowheads="1"/>
          </p:cNvSpPr>
          <p:nvPr>
            <p:ph type="sldImg"/>
          </p:nvPr>
        </p:nvSpPr>
        <p:spPr>
          <a:xfrm>
            <a:off x="1343025" y="503238"/>
            <a:ext cx="4154488" cy="3116262"/>
          </a:xfrm>
          <a:solidFill>
            <a:srgbClr val="FFFFFF"/>
          </a:solidFill>
          <a:ln/>
        </p:spPr>
      </p:sp>
      <p:sp>
        <p:nvSpPr>
          <p:cNvPr id="79875" name="Rectangle 3"/>
          <p:cNvSpPr>
            <a:spLocks noGrp="1" noChangeArrowheads="1"/>
          </p:cNvSpPr>
          <p:nvPr>
            <p:ph type="body" idx="1"/>
          </p:nvPr>
        </p:nvSpPr>
        <p:spPr>
          <a:xfrm>
            <a:off x="914400" y="3657600"/>
            <a:ext cx="5029200" cy="4949825"/>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9191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fld id="{EA76A003-4DFE-CC4D-9281-5B3A550B9345}" type="slidenum">
              <a:rPr lang="en-US" sz="1200">
                <a:solidFill>
                  <a:srgbClr val="FFCC00"/>
                </a:solidFill>
                <a:latin typeface="Symbol" charset="0"/>
              </a:rPr>
              <a:pPr eaLnBrk="1" hangingPunct="1"/>
              <a:t>22</a:t>
            </a:fld>
            <a:endParaRPr lang="en-US" sz="1200">
              <a:solidFill>
                <a:srgbClr val="FFCC00"/>
              </a:solidFill>
              <a:latin typeface="Symbol" charset="0"/>
            </a:endParaRPr>
          </a:p>
        </p:txBody>
      </p:sp>
      <p:sp>
        <p:nvSpPr>
          <p:cNvPr id="79874" name="Rectangle 2"/>
          <p:cNvSpPr>
            <a:spLocks noGrp="1" noRot="1" noChangeAspect="1" noChangeArrowheads="1"/>
          </p:cNvSpPr>
          <p:nvPr>
            <p:ph type="sldImg"/>
          </p:nvPr>
        </p:nvSpPr>
        <p:spPr>
          <a:xfrm>
            <a:off x="1343025" y="503238"/>
            <a:ext cx="4154488" cy="3116262"/>
          </a:xfrm>
          <a:solidFill>
            <a:srgbClr val="FFFFFF"/>
          </a:solidFill>
          <a:ln/>
        </p:spPr>
      </p:sp>
      <p:sp>
        <p:nvSpPr>
          <p:cNvPr id="79875" name="Rectangle 3"/>
          <p:cNvSpPr>
            <a:spLocks noGrp="1" noChangeArrowheads="1"/>
          </p:cNvSpPr>
          <p:nvPr>
            <p:ph type="body" idx="1"/>
          </p:nvPr>
        </p:nvSpPr>
        <p:spPr>
          <a:xfrm>
            <a:off x="914400" y="3657600"/>
            <a:ext cx="5029200" cy="4949825"/>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7471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Self calibration:</a:t>
            </a:r>
            <a:r>
              <a:rPr lang="en-US" baseline="0" dirty="0" smtClean="0"/>
              <a:t> </a:t>
            </a:r>
            <a:r>
              <a:rPr lang="en-US" dirty="0" smtClean="0"/>
              <a:t>Too few and too weak sources at high frequency</a:t>
            </a:r>
          </a:p>
          <a:p>
            <a:pPr lvl="1"/>
            <a:r>
              <a:rPr lang="en-US" dirty="0" smtClean="0"/>
              <a:t>Fast switching:</a:t>
            </a:r>
            <a:r>
              <a:rPr lang="en-US" baseline="0" dirty="0" smtClean="0"/>
              <a:t> </a:t>
            </a:r>
            <a:r>
              <a:rPr lang="en-US" dirty="0" smtClean="0"/>
              <a:t>More rigid structure, larger drive motors, enhanced electrical infrastructure, reduced time on source</a:t>
            </a:r>
          </a:p>
          <a:p>
            <a:pPr lvl="1"/>
            <a:r>
              <a:rPr lang="en-US" dirty="0" smtClean="0"/>
              <a:t>Dedicated reference array:</a:t>
            </a:r>
            <a:r>
              <a:rPr lang="en-US" baseline="0" dirty="0" smtClean="0"/>
              <a:t> </a:t>
            </a:r>
            <a:r>
              <a:rPr lang="en-US" dirty="0" smtClean="0"/>
              <a:t>Separate antenna design (~100 x 4m); maximizes time on source</a:t>
            </a:r>
          </a:p>
          <a:p>
            <a:pPr lvl="1"/>
            <a:r>
              <a:rPr lang="en-US" dirty="0" smtClean="0"/>
              <a:t>Paired antennas:</a:t>
            </a:r>
            <a:r>
              <a:rPr lang="en-US" baseline="0" dirty="0" smtClean="0"/>
              <a:t> </a:t>
            </a:r>
            <a:r>
              <a:rPr lang="en-US" dirty="0" smtClean="0"/>
              <a:t>Identical antennas, with half on source of interest and other half on reference source </a:t>
            </a:r>
          </a:p>
          <a:p>
            <a:pPr lvl="1"/>
            <a:r>
              <a:rPr lang="en-US" dirty="0" smtClean="0"/>
              <a:t>Water vapor radiometers:</a:t>
            </a:r>
            <a:r>
              <a:rPr lang="en-US" baseline="0" dirty="0" smtClean="0"/>
              <a:t> </a:t>
            </a:r>
            <a:r>
              <a:rPr lang="en-US" dirty="0" smtClean="0"/>
              <a:t>183 GHz works well on ALMA; VLA attempts at 22 GHz inconclusive</a:t>
            </a:r>
          </a:p>
          <a:p>
            <a:pPr lvl="2"/>
            <a:endParaRPr lang="en-US" dirty="0" smtClean="0"/>
          </a:p>
          <a:p>
            <a:r>
              <a:rPr lang="en-US" dirty="0" smtClean="0"/>
              <a:t>Sensitivity to low surface brightness. Options:</a:t>
            </a:r>
          </a:p>
          <a:p>
            <a:pPr lvl="1"/>
            <a:r>
              <a:rPr lang="en-US" dirty="0" smtClean="0"/>
              <a:t>Large array of smaller diameter (~12m) antennas</a:t>
            </a:r>
          </a:p>
          <a:p>
            <a:pPr lvl="1"/>
            <a:r>
              <a:rPr lang="en-US" dirty="0" smtClean="0"/>
              <a:t>Compact array of smaller diameter antennas at the core of the overall array (similar to ALMA)</a:t>
            </a:r>
          </a:p>
          <a:p>
            <a:pPr lvl="1"/>
            <a:r>
              <a:rPr lang="en-US" dirty="0" smtClean="0"/>
              <a:t>Large single dish (e.g. GBT)</a:t>
            </a:r>
          </a:p>
          <a:p>
            <a:r>
              <a:rPr lang="en-US" dirty="0" smtClean="0"/>
              <a:t>VLBI implementation. Options:</a:t>
            </a:r>
          </a:p>
          <a:p>
            <a:pPr lvl="1"/>
            <a:r>
              <a:rPr lang="en-US" dirty="0" smtClean="0"/>
              <a:t>Used in concert with other, existing telescopes</a:t>
            </a:r>
          </a:p>
          <a:p>
            <a:pPr lvl="1"/>
            <a:r>
              <a:rPr lang="en-US" dirty="0" smtClean="0"/>
              <a:t>~20%  of collecting area, perhaps in groups of antennas, on long baselines</a:t>
            </a:r>
          </a:p>
          <a:p>
            <a:pPr lvl="2"/>
            <a:endParaRPr lang="en-US" dirty="0" smtClean="0"/>
          </a:p>
          <a:p>
            <a:pPr lvl="2"/>
            <a:endParaRPr lang="en-US" dirty="0" smtClean="0"/>
          </a:p>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30</a:t>
            </a:fld>
            <a:endParaRPr lang="en-US" dirty="0"/>
          </a:p>
        </p:txBody>
      </p:sp>
    </p:spTree>
    <p:extLst>
      <p:ext uri="{BB962C8B-B14F-4D97-AF65-F5344CB8AC3E}">
        <p14:creationId xmlns:p14="http://schemas.microsoft.com/office/powerpoint/2010/main" val="14778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A753C-2F85-4300-9C27-A5C1C98DD7BC}" type="slidenum">
              <a:rPr lang="en-US" smtClean="0"/>
              <a:t>31</a:t>
            </a:fld>
            <a:endParaRPr lang="en-US" dirty="0"/>
          </a:p>
        </p:txBody>
      </p:sp>
    </p:spTree>
    <p:extLst>
      <p:ext uri="{BB962C8B-B14F-4D97-AF65-F5344CB8AC3E}">
        <p14:creationId xmlns:p14="http://schemas.microsoft.com/office/powerpoint/2010/main" val="1124454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A753C-2F85-4300-9C27-A5C1C98DD7BC}" type="slidenum">
              <a:rPr lang="en-US" smtClean="0"/>
              <a:t>32</a:t>
            </a:fld>
            <a:endParaRPr lang="en-US" dirty="0"/>
          </a:p>
        </p:txBody>
      </p:sp>
    </p:spTree>
    <p:extLst>
      <p:ext uri="{BB962C8B-B14F-4D97-AF65-F5344CB8AC3E}">
        <p14:creationId xmlns:p14="http://schemas.microsoft.com/office/powerpoint/2010/main" val="2039775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http://arxiv.org/abs/1405.1456</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Intrinsic Two-Dimensional Size of Sagittarius A*</a:t>
            </a:r>
          </a:p>
          <a:p>
            <a:endParaRPr lang="en-US" dirty="0" smtClean="0"/>
          </a:p>
          <a:p>
            <a:r>
              <a:rPr lang="en-US" dirty="0" smtClean="0"/>
              <a:t>Bower et al. 2014 </a:t>
            </a:r>
            <a:r>
              <a:rPr lang="en-US" dirty="0" err="1" smtClean="0"/>
              <a:t>ApJ</a:t>
            </a:r>
            <a:r>
              <a:rPr lang="en-US" dirty="0" smtClean="0"/>
              <a:t> in press</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47</a:t>
            </a:fld>
            <a:endParaRPr lang="en-US"/>
          </a:p>
        </p:txBody>
      </p:sp>
    </p:spTree>
    <p:extLst>
      <p:ext uri="{BB962C8B-B14F-4D97-AF65-F5344CB8AC3E}">
        <p14:creationId xmlns:p14="http://schemas.microsoft.com/office/powerpoint/2010/main" val="1962745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950405-1E10-944B-B13E-42E0F8165C66}"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3470009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50405-1E10-944B-B13E-42E0F8165C66}"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41665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50405-1E10-944B-B13E-42E0F8165C66}"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139110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70D96A0-BD7D-B74D-922F-4CE10FCEFE80}" type="slidenum">
              <a:rPr lang="en-US"/>
              <a:pPr>
                <a:defRPr/>
              </a:pPr>
              <a:t>‹#›</a:t>
            </a:fld>
            <a:endParaRPr lang="en-US"/>
          </a:p>
        </p:txBody>
      </p:sp>
    </p:spTree>
    <p:extLst>
      <p:ext uri="{BB962C8B-B14F-4D97-AF65-F5344CB8AC3E}">
        <p14:creationId xmlns:p14="http://schemas.microsoft.com/office/powerpoint/2010/main" val="332933143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smtClean="0"/>
              <a:t>Title</a:t>
            </a:r>
          </a:p>
        </p:txBody>
      </p:sp>
      <p:sp>
        <p:nvSpPr>
          <p:cNvPr id="10" name="Text Placeholder 2"/>
          <p:cNvSpPr>
            <a:spLocks noGrp="1"/>
          </p:cNvSpPr>
          <p:nvPr>
            <p:ph type="body" sz="quarter" idx="11" hasCustomPrompt="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dirty="0" smtClean="0"/>
              <a:t>Subtitle</a:t>
            </a:r>
          </a:p>
        </p:txBody>
      </p:sp>
      <p:sp>
        <p:nvSpPr>
          <p:cNvPr id="5" name="Text Placeholder 4"/>
          <p:cNvSpPr>
            <a:spLocks noGrp="1"/>
          </p:cNvSpPr>
          <p:nvPr>
            <p:ph type="body" sz="quarter" idx="12" hasCustomPrompt="1"/>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20191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50405-1E10-944B-B13E-42E0F8165C66}"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3152525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950405-1E10-944B-B13E-42E0F8165C66}"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753673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950405-1E10-944B-B13E-42E0F8165C66}"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194119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950405-1E10-944B-B13E-42E0F8165C66}" type="datetimeFigureOut">
              <a:rPr lang="en-US" smtClean="0"/>
              <a:t>5/16/17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3872605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950405-1E10-944B-B13E-42E0F8165C66}" type="datetimeFigureOut">
              <a:rPr lang="en-US" smtClean="0"/>
              <a:t>5/16/17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92732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950405-1E10-944B-B13E-42E0F8165C66}" type="datetimeFigureOut">
              <a:rPr lang="en-US" smtClean="0"/>
              <a:t>5/16/17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105576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50405-1E10-944B-B13E-42E0F8165C66}"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17080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50405-1E10-944B-B13E-42E0F8165C66}"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3D48A-B250-F843-9239-A2F16543767C}" type="slidenum">
              <a:rPr lang="en-US" smtClean="0"/>
              <a:t>‹#›</a:t>
            </a:fld>
            <a:endParaRPr lang="en-US"/>
          </a:p>
        </p:txBody>
      </p:sp>
    </p:spTree>
    <p:extLst>
      <p:ext uri="{BB962C8B-B14F-4D97-AF65-F5344CB8AC3E}">
        <p14:creationId xmlns:p14="http://schemas.microsoft.com/office/powerpoint/2010/main" val="1250626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50405-1E10-944B-B13E-42E0F8165C66}" type="datetimeFigureOut">
              <a:rPr lang="en-US" smtClean="0"/>
              <a:t>5/16/17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3D48A-B250-F843-9239-A2F16543767C}" type="slidenum">
              <a:rPr lang="en-US" smtClean="0"/>
              <a:t>‹#›</a:t>
            </a:fld>
            <a:endParaRPr lang="en-US"/>
          </a:p>
        </p:txBody>
      </p:sp>
    </p:spTree>
    <p:extLst>
      <p:ext uri="{BB962C8B-B14F-4D97-AF65-F5344CB8AC3E}">
        <p14:creationId xmlns:p14="http://schemas.microsoft.com/office/powerpoint/2010/main" val="61789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1.jpg"/><Relationship Id="rId5" Type="http://schemas.openxmlformats.org/officeDocument/2006/relationships/image" Target="../media/image60.png"/><Relationship Id="rId6" Type="http://schemas.openxmlformats.org/officeDocument/2006/relationships/image" Target="../media/image34.tiff"/><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wmf"/><Relationship Id="rId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png"/><Relationship Id="rId1" Type="http://schemas.openxmlformats.org/officeDocument/2006/relationships/slideLayout" Target="../slideLayouts/slideLayout4.xml"/><Relationship Id="rId2"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emf"/><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jpg"/><Relationship Id="rId5" Type="http://schemas.openxmlformats.org/officeDocument/2006/relationships/image" Target="../media/image93.jpg"/><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5" Type="http://schemas.openxmlformats.org/officeDocument/2006/relationships/image" Target="../media/image34.tiff"/><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1.emf"/><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98.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9936" y="1592957"/>
            <a:ext cx="4617194" cy="1169551"/>
          </a:xfrm>
          <a:prstGeom prst="rect">
            <a:avLst/>
          </a:prstGeom>
          <a:noFill/>
          <a:ln>
            <a:solidFill>
              <a:srgbClr val="1A3ACA"/>
            </a:solidFill>
          </a:ln>
        </p:spPr>
        <p:txBody>
          <a:bodyPr wrap="square" rtlCol="0">
            <a:spAutoFit/>
          </a:bodyPr>
          <a:lstStyle/>
          <a:p>
            <a:pPr marL="285750" indent="-285750">
              <a:spcBef>
                <a:spcPts val="600"/>
              </a:spcBef>
              <a:buFont typeface="Arial"/>
              <a:buChar char="•"/>
            </a:pPr>
            <a:r>
              <a:rPr lang="en-US" sz="2000" dirty="0" smtClean="0">
                <a:solidFill>
                  <a:srgbClr val="000090"/>
                </a:solidFill>
                <a:latin typeface="Times New Roman"/>
                <a:cs typeface="Times New Roman"/>
              </a:rPr>
              <a:t>Effective area ~ 10x JVLA, ALMA</a:t>
            </a:r>
          </a:p>
          <a:p>
            <a:pPr marL="285750" indent="-285750">
              <a:spcBef>
                <a:spcPts val="600"/>
              </a:spcBef>
              <a:buFont typeface="Arial"/>
              <a:buChar char="•"/>
            </a:pPr>
            <a:r>
              <a:rPr lang="en-US" sz="2000" dirty="0" smtClean="0">
                <a:solidFill>
                  <a:srgbClr val="000090"/>
                </a:solidFill>
                <a:latin typeface="Times New Roman"/>
                <a:cs typeface="Times New Roman"/>
              </a:rPr>
              <a:t>Resolution ~ 10x JVLA, ALMA</a:t>
            </a:r>
          </a:p>
          <a:p>
            <a:pPr marL="285750" indent="-285750">
              <a:spcBef>
                <a:spcPts val="600"/>
              </a:spcBef>
              <a:buFont typeface="Arial"/>
              <a:buChar char="•"/>
            </a:pPr>
            <a:r>
              <a:rPr lang="en-US" sz="2000" dirty="0" smtClean="0">
                <a:solidFill>
                  <a:srgbClr val="000090"/>
                </a:solidFill>
                <a:latin typeface="Times New Roman"/>
                <a:cs typeface="Times New Roman"/>
              </a:rPr>
              <a:t>Frequency range ~ 1</a:t>
            </a:r>
            <a:r>
              <a:rPr lang="en-US" sz="2000" dirty="0">
                <a:solidFill>
                  <a:srgbClr val="000090"/>
                </a:solidFill>
                <a:latin typeface="Times New Roman"/>
                <a:cs typeface="Times New Roman"/>
              </a:rPr>
              <a:t> </a:t>
            </a:r>
            <a:r>
              <a:rPr lang="en-US" sz="2000" dirty="0" smtClean="0">
                <a:solidFill>
                  <a:srgbClr val="000090"/>
                </a:solidFill>
                <a:latin typeface="Times New Roman"/>
                <a:cs typeface="Times New Roman"/>
              </a:rPr>
              <a:t>to 115 GHz</a:t>
            </a:r>
          </a:p>
        </p:txBody>
      </p:sp>
      <p:pic>
        <p:nvPicPr>
          <p:cNvPr id="2" name="Picture 1" descr="vlasampl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3082"/>
            <a:ext cx="9144000" cy="3867746"/>
          </a:xfrm>
          <a:prstGeom prst="rect">
            <a:avLst/>
          </a:prstGeom>
        </p:spPr>
      </p:pic>
      <p:pic>
        <p:nvPicPr>
          <p:cNvPr id="7" name="Picture 6" descr="Screen Shot 2015-05-16 at 6.16.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50" y="57750"/>
            <a:ext cx="7787315" cy="1442922"/>
          </a:xfrm>
          <a:prstGeom prst="rect">
            <a:avLst/>
          </a:prstGeom>
        </p:spPr>
      </p:pic>
      <p:sp>
        <p:nvSpPr>
          <p:cNvPr id="4" name="TextBox 3"/>
          <p:cNvSpPr txBox="1"/>
          <p:nvPr/>
        </p:nvSpPr>
        <p:spPr>
          <a:xfrm>
            <a:off x="2310658" y="4864356"/>
            <a:ext cx="4846320" cy="471638"/>
          </a:xfrm>
          <a:prstGeom prst="rect">
            <a:avLst/>
          </a:prstGeom>
          <a:solidFill>
            <a:schemeClr val="bg1"/>
          </a:solidFill>
          <a:ln>
            <a:solidFill>
              <a:srgbClr val="FF0000"/>
            </a:solidFill>
          </a:ln>
        </p:spPr>
        <p:txBody>
          <a:bodyPr wrap="square" rtlCol="0">
            <a:spAutoFit/>
          </a:bodyPr>
          <a:lstStyle/>
          <a:p>
            <a:r>
              <a:rPr lang="en-US" sz="2400" i="1" dirty="0">
                <a:latin typeface="Times New Roman" charset="0"/>
                <a:ea typeface="Times New Roman" charset="0"/>
                <a:cs typeface="Times New Roman" charset="0"/>
              </a:rPr>
              <a:t>https://</a:t>
            </a:r>
            <a:r>
              <a:rPr lang="en-US" sz="2400" i="1" dirty="0" err="1">
                <a:latin typeface="Times New Roman" charset="0"/>
                <a:ea typeface="Times New Roman" charset="0"/>
                <a:cs typeface="Times New Roman" charset="0"/>
              </a:rPr>
              <a:t>science.nrao.edu</a:t>
            </a:r>
            <a:r>
              <a:rPr lang="en-US" sz="2400" i="1" dirty="0">
                <a:latin typeface="Times New Roman" charset="0"/>
                <a:ea typeface="Times New Roman" charset="0"/>
                <a:cs typeface="Times New Roman" charset="0"/>
              </a:rPr>
              <a:t>/futures/</a:t>
            </a:r>
            <a:r>
              <a:rPr lang="en-US" sz="2400" i="1" dirty="0" err="1">
                <a:latin typeface="Times New Roman" charset="0"/>
                <a:ea typeface="Times New Roman" charset="0"/>
                <a:cs typeface="Times New Roman" charset="0"/>
              </a:rPr>
              <a:t>ngvla</a:t>
            </a:r>
            <a:endParaRPr lang="en-US" sz="2400" i="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24233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5-14 at 11.38.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618506" y="76962"/>
            <a:ext cx="4525493" cy="461665"/>
          </a:xfrm>
          <a:prstGeom prst="rect">
            <a:avLst/>
          </a:prstGeom>
          <a:solidFill>
            <a:srgbClr val="7B7A65"/>
          </a:solidFill>
          <a:ln>
            <a:solidFill>
              <a:schemeClr val="bg1"/>
            </a:solidFill>
          </a:ln>
        </p:spPr>
        <p:txBody>
          <a:bodyPr wrap="square" rtlCol="0">
            <a:spAutoFit/>
          </a:bodyPr>
          <a:lstStyle/>
          <a:p>
            <a:pPr>
              <a:spcBef>
                <a:spcPts val="600"/>
              </a:spcBef>
            </a:pPr>
            <a:r>
              <a:rPr lang="en-US" sz="2400" dirty="0" smtClean="0">
                <a:solidFill>
                  <a:schemeClr val="bg1"/>
                </a:solidFill>
                <a:latin typeface="Times New Roman"/>
                <a:cs typeface="Times New Roman"/>
              </a:rPr>
              <a:t>JVLA: </a:t>
            </a:r>
            <a:r>
              <a:rPr lang="en-US" sz="2000" dirty="0" smtClean="0">
                <a:solidFill>
                  <a:schemeClr val="bg1"/>
                </a:solidFill>
                <a:latin typeface="Times New Roman"/>
                <a:cs typeface="Times New Roman"/>
              </a:rPr>
              <a:t>Good 3mm site, elev</a:t>
            </a:r>
            <a:r>
              <a:rPr lang="en-US" sz="2000" dirty="0">
                <a:solidFill>
                  <a:schemeClr val="bg1"/>
                </a:solidFill>
                <a:latin typeface="Times New Roman"/>
                <a:cs typeface="Times New Roman"/>
              </a:rPr>
              <a:t>.</a:t>
            </a:r>
            <a:r>
              <a:rPr lang="en-US" sz="2000" dirty="0" smtClean="0">
                <a:solidFill>
                  <a:schemeClr val="bg1"/>
                </a:solidFill>
                <a:latin typeface="Times New Roman"/>
                <a:cs typeface="Times New Roman"/>
              </a:rPr>
              <a:t> ~ 2200m</a:t>
            </a:r>
          </a:p>
        </p:txBody>
      </p:sp>
      <p:cxnSp>
        <p:nvCxnSpPr>
          <p:cNvPr id="5" name="Straight Connector 4"/>
          <p:cNvCxnSpPr/>
          <p:nvPr/>
        </p:nvCxnSpPr>
        <p:spPr>
          <a:xfrm>
            <a:off x="3027687" y="5079762"/>
            <a:ext cx="37717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374751" y="5079762"/>
            <a:ext cx="1180285" cy="369332"/>
          </a:xfrm>
          <a:prstGeom prst="rect">
            <a:avLst/>
          </a:prstGeom>
          <a:noFill/>
        </p:spPr>
        <p:txBody>
          <a:bodyPr wrap="square" rtlCol="0">
            <a:spAutoFit/>
          </a:bodyPr>
          <a:lstStyle/>
          <a:p>
            <a:r>
              <a:rPr lang="en-US" dirty="0" smtClean="0">
                <a:solidFill>
                  <a:srgbClr val="FF0000"/>
                </a:solidFill>
              </a:rPr>
              <a:t>550km</a:t>
            </a:r>
            <a:endParaRPr lang="en-US"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38" y="-500512"/>
            <a:ext cx="3209065" cy="4152907"/>
          </a:xfrm>
          <a:prstGeom prst="rect">
            <a:avLst/>
          </a:prstGeom>
        </p:spPr>
      </p:pic>
      <p:sp>
        <p:nvSpPr>
          <p:cNvPr id="14" name="TextBox 13"/>
          <p:cNvSpPr txBox="1"/>
          <p:nvPr/>
        </p:nvSpPr>
        <p:spPr>
          <a:xfrm>
            <a:off x="5035066" y="615589"/>
            <a:ext cx="3773654" cy="1200329"/>
          </a:xfrm>
          <a:prstGeom prst="rect">
            <a:avLst/>
          </a:prstGeom>
          <a:solidFill>
            <a:srgbClr val="7B7A65"/>
          </a:solidFill>
          <a:ln>
            <a:solidFill>
              <a:schemeClr val="bg1"/>
            </a:solidFill>
          </a:ln>
        </p:spPr>
        <p:txBody>
          <a:bodyPr wrap="square" rtlCol="0">
            <a:spAutoFit/>
          </a:bodyPr>
          <a:lstStyle/>
          <a:p>
            <a:r>
              <a:rPr lang="en-US" dirty="0" smtClean="0">
                <a:solidFill>
                  <a:schemeClr val="bg1"/>
                </a:solidFill>
                <a:latin typeface="Times New Roman" charset="0"/>
                <a:ea typeface="Times New Roman" charset="0"/>
                <a:cs typeface="Times New Roman" charset="0"/>
              </a:rPr>
              <a:t>30% in core:  b &lt; 3km  ~ 1” at 30GHz</a:t>
            </a:r>
          </a:p>
          <a:p>
            <a:r>
              <a:rPr lang="en-US" dirty="0" smtClean="0">
                <a:solidFill>
                  <a:schemeClr val="bg1"/>
                </a:solidFill>
                <a:latin typeface="Times New Roman" charset="0"/>
                <a:ea typeface="Times New Roman" charset="0"/>
                <a:cs typeface="Times New Roman" charset="0"/>
              </a:rPr>
              <a:t>60% in mid:  b &lt; 30km ~ 0.1” </a:t>
            </a:r>
          </a:p>
          <a:p>
            <a:r>
              <a:rPr lang="en-US" dirty="0" smtClean="0">
                <a:solidFill>
                  <a:schemeClr val="bg1"/>
                </a:solidFill>
                <a:latin typeface="Times New Roman" charset="0"/>
                <a:ea typeface="Times New Roman" charset="0"/>
                <a:cs typeface="Times New Roman" charset="0"/>
              </a:rPr>
              <a:t>90% in long:  b &lt; 300km  ~ 0.01”</a:t>
            </a:r>
          </a:p>
          <a:p>
            <a:r>
              <a:rPr lang="en-US" dirty="0" smtClean="0">
                <a:solidFill>
                  <a:schemeClr val="bg1"/>
                </a:solidFill>
                <a:latin typeface="Times New Roman" charset="0"/>
                <a:ea typeface="Times New Roman" charset="0"/>
                <a:cs typeface="Times New Roman" charset="0"/>
              </a:rPr>
              <a:t>10% in VLB:  b ~ 3000km  ~ 0.001”</a:t>
            </a:r>
            <a:endParaRPr lang="en-US"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861492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lasampl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35" y="3411020"/>
            <a:ext cx="6095813" cy="2578418"/>
          </a:xfrm>
          <a:prstGeom prst="rect">
            <a:avLst/>
          </a:prstGeom>
        </p:spPr>
      </p:pic>
      <p:sp>
        <p:nvSpPr>
          <p:cNvPr id="3" name="TextBox 2"/>
          <p:cNvSpPr txBox="1"/>
          <p:nvPr/>
        </p:nvSpPr>
        <p:spPr>
          <a:xfrm>
            <a:off x="581630" y="451465"/>
            <a:ext cx="6504969" cy="1877437"/>
          </a:xfrm>
          <a:prstGeom prst="rect">
            <a:avLst/>
          </a:prstGeom>
          <a:solidFill>
            <a:schemeClr val="bg1"/>
          </a:solidFill>
          <a:ln>
            <a:solidFill>
              <a:srgbClr val="1A3ACA"/>
            </a:solidFill>
          </a:ln>
        </p:spPr>
        <p:txBody>
          <a:bodyPr wrap="square" rtlCol="0">
            <a:spAutoFit/>
          </a:bodyPr>
          <a:lstStyle/>
          <a:p>
            <a:pPr marR="0" lvl="0" defTabSz="914400" eaLnBrk="1" fontAlgn="auto" latinLnBrk="0" hangingPunct="1">
              <a:lnSpc>
                <a:spcPct val="100000"/>
              </a:lnSpc>
              <a:spcBef>
                <a:spcPts val="600"/>
              </a:spcBef>
              <a:spcAft>
                <a:spcPts val="0"/>
              </a:spcAft>
              <a:buClrTx/>
              <a:buSzTx/>
              <a:tabLst/>
              <a:defRPr/>
            </a:pPr>
            <a:r>
              <a:rPr lang="en-US" sz="2400" dirty="0" smtClean="0">
                <a:solidFill>
                  <a:srgbClr val="1A3ACA"/>
                </a:solidFill>
                <a:latin typeface="Times New Roman"/>
                <a:cs typeface="Times New Roman"/>
              </a:rPr>
              <a:t>Science examples</a:t>
            </a:r>
            <a:endParaRPr lang="en-US" sz="2000" dirty="0" smtClean="0">
              <a:solidFill>
                <a:srgbClr val="1A3ACA"/>
              </a:solidFill>
              <a:latin typeface="Times New Roman"/>
              <a:cs typeface="Times New Roman"/>
            </a:endParaRPr>
          </a:p>
          <a:p>
            <a:pPr marL="342900" indent="-342900" defTabSz="914400">
              <a:spcBef>
                <a:spcPts val="600"/>
              </a:spcBef>
              <a:buFont typeface="Wingdings" charset="2"/>
              <a:buChar char="Ø"/>
            </a:pPr>
            <a:r>
              <a:rPr lang="en-US" dirty="0" smtClean="0">
                <a:solidFill>
                  <a:srgbClr val="1A3ACA"/>
                </a:solidFill>
                <a:latin typeface="Times New Roman"/>
                <a:cs typeface="Times New Roman"/>
              </a:rPr>
              <a:t>Cradle of Life:  Terrestrial planet formation + pre-biochemistry</a:t>
            </a:r>
          </a:p>
          <a:p>
            <a:pPr marL="342900" indent="-342900" defTabSz="914400">
              <a:spcBef>
                <a:spcPts val="600"/>
              </a:spcBef>
              <a:buFont typeface="Wingdings" charset="2"/>
              <a:buChar char="Ø"/>
            </a:pPr>
            <a:r>
              <a:rPr lang="en-US" dirty="0" smtClean="0">
                <a:solidFill>
                  <a:srgbClr val="1A3ACA"/>
                </a:solidFill>
                <a:latin typeface="Times New Roman"/>
                <a:cs typeface="Times New Roman"/>
              </a:rPr>
              <a:t>Galaxy ecosystems: wide field imaging</a:t>
            </a:r>
          </a:p>
          <a:p>
            <a:pPr marL="342900" indent="-342900" defTabSz="914400">
              <a:spcBef>
                <a:spcPts val="600"/>
              </a:spcBef>
              <a:buFont typeface="Wingdings" charset="2"/>
              <a:buChar char="Ø"/>
            </a:pPr>
            <a:r>
              <a:rPr lang="en-US" i="1" dirty="0" smtClean="0">
                <a:solidFill>
                  <a:srgbClr val="C00000"/>
                </a:solidFill>
                <a:latin typeface="Times New Roman"/>
                <a:cs typeface="Times New Roman"/>
              </a:rPr>
              <a:t>Galaxy formation: Cool gas history of the Universe (ASPECS)</a:t>
            </a:r>
          </a:p>
          <a:p>
            <a:pPr marL="342900" indent="-342900" defTabSz="914400">
              <a:spcBef>
                <a:spcPts val="600"/>
              </a:spcBef>
              <a:buFont typeface="Wingdings" charset="2"/>
              <a:buChar char="Ø"/>
            </a:pPr>
            <a:r>
              <a:rPr lang="en-US" dirty="0" smtClean="0">
                <a:solidFill>
                  <a:srgbClr val="1A3ACA"/>
                </a:solidFill>
                <a:latin typeface="Times New Roman"/>
                <a:cs typeface="Times New Roman"/>
              </a:rPr>
              <a:t>Time domain and Physics: Exo-space weather</a:t>
            </a:r>
          </a:p>
        </p:txBody>
      </p:sp>
      <p:grpSp>
        <p:nvGrpSpPr>
          <p:cNvPr id="6" name="Group 5"/>
          <p:cNvGrpSpPr/>
          <p:nvPr/>
        </p:nvGrpSpPr>
        <p:grpSpPr>
          <a:xfrm>
            <a:off x="7342364" y="168699"/>
            <a:ext cx="1534510" cy="6154634"/>
            <a:chOff x="8027600" y="698111"/>
            <a:chExt cx="1122784" cy="4624818"/>
          </a:xfrm>
        </p:grpSpPr>
        <p:pic>
          <p:nvPicPr>
            <p:cNvPr id="8" name="Picture 7" descr="PPD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39425" y="698111"/>
              <a:ext cx="1106358" cy="1138282"/>
            </a:xfrm>
            <a:prstGeom prst="rect">
              <a:avLst/>
            </a:prstGeom>
          </p:spPr>
        </p:pic>
        <p:pic>
          <p:nvPicPr>
            <p:cNvPr id="9" name="Picture 8" descr="wcot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425" y="1863412"/>
              <a:ext cx="1106359" cy="838583"/>
            </a:xfrm>
            <a:prstGeom prst="rect">
              <a:avLst/>
            </a:prstGeom>
          </p:spPr>
        </p:pic>
        <p:pic>
          <p:nvPicPr>
            <p:cNvPr id="10" name="Picture 9" descr="Screen Shot 2015-05-14 at 3.32.1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7600" y="4674451"/>
              <a:ext cx="1110958" cy="648478"/>
            </a:xfrm>
            <a:prstGeom prst="rect">
              <a:avLst/>
            </a:prstGeom>
          </p:spPr>
        </p:pic>
        <p:pic>
          <p:nvPicPr>
            <p:cNvPr id="11" name="Picture 10" descr="ngc5713.ngvl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9816" y="2729013"/>
              <a:ext cx="1120567" cy="1013249"/>
            </a:xfrm>
            <a:prstGeom prst="rect">
              <a:avLst/>
            </a:prstGeom>
          </p:spPr>
        </p:pic>
        <p:pic>
          <p:nvPicPr>
            <p:cNvPr id="12" name="Picture 11" descr="Screen Shot 2015-12-07 at 9.58.3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7600" y="3761389"/>
              <a:ext cx="1122784" cy="886042"/>
            </a:xfrm>
            <a:prstGeom prst="rect">
              <a:avLst/>
            </a:prstGeom>
          </p:spPr>
        </p:pic>
      </p:grpSp>
      <p:sp>
        <p:nvSpPr>
          <p:cNvPr id="2" name="TextBox 1"/>
          <p:cNvSpPr txBox="1"/>
          <p:nvPr/>
        </p:nvSpPr>
        <p:spPr>
          <a:xfrm>
            <a:off x="1547368" y="2502059"/>
            <a:ext cx="3501736" cy="369332"/>
          </a:xfrm>
          <a:prstGeom prst="rect">
            <a:avLst/>
          </a:prstGeom>
          <a:noFill/>
        </p:spPr>
        <p:txBody>
          <a:bodyPr wrap="square" rtlCol="0">
            <a:spAutoFit/>
          </a:bodyPr>
          <a:lstStyle/>
          <a:p>
            <a:r>
              <a:rPr lang="en-US" dirty="0">
                <a:solidFill>
                  <a:srgbClr val="1A3ACA"/>
                </a:solidFill>
              </a:rPr>
              <a:t>http://</a:t>
            </a:r>
            <a:r>
              <a:rPr lang="en-US" dirty="0" err="1">
                <a:solidFill>
                  <a:srgbClr val="1A3ACA"/>
                </a:solidFill>
              </a:rPr>
              <a:t>library.nrao.edu</a:t>
            </a:r>
            <a:r>
              <a:rPr lang="en-US" dirty="0">
                <a:solidFill>
                  <a:srgbClr val="1A3ACA"/>
                </a:solidFill>
              </a:rPr>
              <a:t>/</a:t>
            </a:r>
            <a:r>
              <a:rPr lang="en-US" dirty="0" err="1">
                <a:solidFill>
                  <a:srgbClr val="1A3ACA"/>
                </a:solidFill>
              </a:rPr>
              <a:t>ngvla.shtml</a:t>
            </a:r>
            <a:endParaRPr lang="en-US" dirty="0">
              <a:solidFill>
                <a:srgbClr val="1A3ACA"/>
              </a:solidFill>
            </a:endParaRPr>
          </a:p>
        </p:txBody>
      </p:sp>
    </p:spTree>
    <p:extLst>
      <p:ext uri="{BB962C8B-B14F-4D97-AF65-F5344CB8AC3E}">
        <p14:creationId xmlns:p14="http://schemas.microsoft.com/office/powerpoint/2010/main" val="939594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70896" y="92124"/>
            <a:ext cx="4730319" cy="461665"/>
          </a:xfrm>
          <a:prstGeom prst="rect">
            <a:avLst/>
          </a:prstGeom>
          <a:noFill/>
        </p:spPr>
        <p:txBody>
          <a:bodyPr wrap="square" rtlCol="0">
            <a:spAutoFit/>
          </a:bodyPr>
          <a:lstStyle/>
          <a:p>
            <a:r>
              <a:rPr lang="en-US" sz="2400" dirty="0" smtClean="0">
                <a:solidFill>
                  <a:schemeClr val="bg1"/>
                </a:solidFill>
                <a:latin typeface="Times New Roman"/>
                <a:cs typeface="Times New Roman"/>
              </a:rPr>
              <a:t>SWG1: </a:t>
            </a:r>
            <a:r>
              <a:rPr lang="en-US" sz="2400" smtClean="0">
                <a:solidFill>
                  <a:schemeClr val="bg1"/>
                </a:solidFill>
                <a:latin typeface="Times New Roman"/>
                <a:cs typeface="Times New Roman"/>
              </a:rPr>
              <a:t>terrestrial planet formation</a:t>
            </a:r>
            <a:endParaRPr lang="en-US" sz="2400" dirty="0" smtClean="0">
              <a:solidFill>
                <a:schemeClr val="bg1"/>
              </a:solidFill>
              <a:latin typeface="Times New Roman"/>
              <a:cs typeface="Times New Roman"/>
            </a:endParaRPr>
          </a:p>
        </p:txBody>
      </p:sp>
      <p:sp>
        <p:nvSpPr>
          <p:cNvPr id="8" name="TextBox 7"/>
          <p:cNvSpPr txBox="1"/>
          <p:nvPr/>
        </p:nvSpPr>
        <p:spPr>
          <a:xfrm>
            <a:off x="116628" y="761438"/>
            <a:ext cx="4547839" cy="1415772"/>
          </a:xfrm>
          <a:prstGeom prst="rect">
            <a:avLst/>
          </a:prstGeom>
          <a:noFill/>
        </p:spPr>
        <p:txBody>
          <a:bodyPr wrap="square" rtlCol="0">
            <a:spAutoFit/>
          </a:bodyPr>
          <a:lstStyle/>
          <a:p>
            <a:pPr>
              <a:spcBef>
                <a:spcPts val="600"/>
              </a:spcBef>
            </a:pPr>
            <a:r>
              <a:rPr lang="en-US" sz="2000" dirty="0" smtClean="0">
                <a:solidFill>
                  <a:schemeClr val="bg1"/>
                </a:solidFill>
                <a:latin typeface="Times New Roman" charset="0"/>
                <a:ea typeface="Times New Roman" charset="0"/>
                <a:cs typeface="Times New Roman" charset="0"/>
              </a:rPr>
              <a:t>HL Tau: Icon of planet formation around Solar-mass </a:t>
            </a:r>
            <a:r>
              <a:rPr lang="en-US" sz="2000" dirty="0" err="1" smtClean="0">
                <a:solidFill>
                  <a:schemeClr val="bg1"/>
                </a:solidFill>
                <a:latin typeface="Times New Roman" charset="0"/>
                <a:ea typeface="Times New Roman" charset="0"/>
                <a:cs typeface="Times New Roman" charset="0"/>
              </a:rPr>
              <a:t>protostar</a:t>
            </a:r>
            <a:r>
              <a:rPr lang="en-US" sz="2000" dirty="0" smtClean="0">
                <a:solidFill>
                  <a:schemeClr val="bg1"/>
                </a:solidFill>
                <a:latin typeface="Times New Roman" charset="0"/>
                <a:ea typeface="Times New Roman" charset="0"/>
                <a:cs typeface="Times New Roman" charset="0"/>
              </a:rPr>
              <a:t> </a:t>
            </a:r>
          </a:p>
          <a:p>
            <a:pPr marL="342900" indent="-342900">
              <a:spcBef>
                <a:spcPts val="600"/>
              </a:spcBef>
              <a:buFont typeface="Arial" charset="0"/>
              <a:buChar char="•"/>
            </a:pPr>
            <a:r>
              <a:rPr lang="en-US" dirty="0" smtClean="0">
                <a:solidFill>
                  <a:schemeClr val="bg1"/>
                </a:solidFill>
                <a:latin typeface="Times New Roman" charset="0"/>
                <a:ea typeface="Times New Roman" charset="0"/>
                <a:cs typeface="Times New Roman" charset="0"/>
              </a:rPr>
              <a:t>Distance = 140pc</a:t>
            </a:r>
          </a:p>
          <a:p>
            <a:pPr marL="342900" lvl="1" indent="-342900">
              <a:spcBef>
                <a:spcPts val="600"/>
              </a:spcBef>
              <a:buFont typeface="Arial"/>
              <a:buChar char="•"/>
            </a:pPr>
            <a:r>
              <a:rPr lang="en-US" dirty="0" smtClean="0">
                <a:solidFill>
                  <a:schemeClr val="bg1"/>
                </a:solidFill>
                <a:latin typeface="Times New Roman" charset="0"/>
                <a:ea typeface="Times New Roman" charset="0"/>
                <a:cs typeface="Times New Roman" charset="0"/>
              </a:rPr>
              <a:t>1Myr </a:t>
            </a:r>
            <a:r>
              <a:rPr lang="en-US" dirty="0" err="1" smtClean="0">
                <a:solidFill>
                  <a:schemeClr val="bg1"/>
                </a:solidFill>
                <a:latin typeface="Times New Roman" charset="0"/>
                <a:ea typeface="Times New Roman" charset="0"/>
                <a:cs typeface="Times New Roman" charset="0"/>
              </a:rPr>
              <a:t>protostar</a:t>
            </a:r>
            <a:r>
              <a:rPr lang="en-US" dirty="0" smtClean="0">
                <a:solidFill>
                  <a:schemeClr val="bg1"/>
                </a:solidFill>
                <a:latin typeface="Times New Roman" charset="0"/>
                <a:ea typeface="Times New Roman" charset="0"/>
                <a:cs typeface="Times New Roman" charset="0"/>
              </a:rPr>
              <a:t> </a:t>
            </a:r>
            <a:r>
              <a:rPr lang="en-US" dirty="0">
                <a:solidFill>
                  <a:schemeClr val="bg1"/>
                </a:solidFill>
                <a:latin typeface="Times New Roman" charset="0"/>
                <a:ea typeface="Times New Roman" charset="0"/>
                <a:cs typeface="Times New Roman" charset="0"/>
              </a:rPr>
              <a:t>~ 1 M</a:t>
            </a:r>
            <a:r>
              <a:rPr lang="en-US" baseline="-25000" dirty="0">
                <a:solidFill>
                  <a:schemeClr val="bg1"/>
                </a:solidFill>
                <a:latin typeface="Times New Roman" charset="0"/>
                <a:ea typeface="Times New Roman" charset="0"/>
                <a:cs typeface="Times New Roman" charset="0"/>
              </a:rPr>
              <a:t>o</a:t>
            </a:r>
            <a:r>
              <a:rPr lang="en-US" dirty="0">
                <a:solidFill>
                  <a:schemeClr val="bg1"/>
                </a:solidFill>
                <a:latin typeface="Times New Roman" charset="0"/>
                <a:ea typeface="Times New Roman" charset="0"/>
                <a:cs typeface="Times New Roman" charset="0"/>
              </a:rPr>
              <a:t> </a:t>
            </a:r>
            <a:r>
              <a:rPr lang="en-US" dirty="0" smtClean="0">
                <a:solidFill>
                  <a:schemeClr val="bg1"/>
                </a:solidFill>
                <a:latin typeface="Times New Roman" charset="0"/>
                <a:ea typeface="Times New Roman" charset="0"/>
                <a:cs typeface="Times New Roman" charset="0"/>
              </a:rPr>
              <a:t>w. 0.1 M</a:t>
            </a:r>
            <a:r>
              <a:rPr lang="en-US" baseline="-25000" dirty="0" smtClean="0">
                <a:solidFill>
                  <a:schemeClr val="bg1"/>
                </a:solidFill>
                <a:latin typeface="Times New Roman" charset="0"/>
                <a:ea typeface="Times New Roman" charset="0"/>
                <a:cs typeface="Times New Roman" charset="0"/>
              </a:rPr>
              <a:t>o</a:t>
            </a:r>
            <a:r>
              <a:rPr lang="en-US" dirty="0" smtClean="0">
                <a:solidFill>
                  <a:schemeClr val="bg1"/>
                </a:solidFill>
                <a:latin typeface="Times New Roman" charset="0"/>
                <a:ea typeface="Times New Roman" charset="0"/>
                <a:cs typeface="Times New Roman" charset="0"/>
              </a:rPr>
              <a:t> dusty disk </a:t>
            </a:r>
          </a:p>
        </p:txBody>
      </p:sp>
      <p:grpSp>
        <p:nvGrpSpPr>
          <p:cNvPr id="2" name="Group 1"/>
          <p:cNvGrpSpPr/>
          <p:nvPr/>
        </p:nvGrpSpPr>
        <p:grpSpPr>
          <a:xfrm>
            <a:off x="4510352" y="165074"/>
            <a:ext cx="4699232" cy="3985692"/>
            <a:chOff x="4161083" y="1129852"/>
            <a:chExt cx="4982917" cy="4128989"/>
          </a:xfrm>
        </p:grpSpPr>
        <p:pic>
          <p:nvPicPr>
            <p:cNvPr id="7" name="Picture 6" descr="almahlta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083" y="1158240"/>
              <a:ext cx="4982917" cy="4100601"/>
            </a:xfrm>
            <a:prstGeom prst="rect">
              <a:avLst/>
            </a:prstGeom>
          </p:spPr>
        </p:pic>
        <p:cxnSp>
          <p:nvCxnSpPr>
            <p:cNvPr id="17" name="Straight Arrow Connector 16"/>
            <p:cNvCxnSpPr/>
            <p:nvPr/>
          </p:nvCxnSpPr>
          <p:spPr>
            <a:xfrm flipV="1">
              <a:off x="5242555" y="3428147"/>
              <a:ext cx="1273007" cy="1690430"/>
            </a:xfrm>
            <a:prstGeom prst="straightConnector1">
              <a:avLst/>
            </a:prstGeom>
            <a:ln w="1270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376548" y="1129852"/>
              <a:ext cx="2879842" cy="542031"/>
            </a:xfrm>
            <a:prstGeom prst="rect">
              <a:avLst/>
            </a:prstGeom>
            <a:noFill/>
          </p:spPr>
          <p:txBody>
            <a:bodyPr wrap="square" rtlCol="0">
              <a:spAutoFit/>
            </a:bodyPr>
            <a:lstStyle/>
            <a:p>
              <a:r>
                <a:rPr lang="en-US" sz="1400" dirty="0" smtClean="0">
                  <a:solidFill>
                    <a:srgbClr val="FFFFFF"/>
                  </a:solidFill>
                  <a:latin typeface="Times New Roman" charset="0"/>
                  <a:ea typeface="Times New Roman" charset="0"/>
                  <a:cs typeface="Times New Roman" charset="0"/>
                </a:rPr>
                <a:t>ALMA 250GHz: State of Art Brogan ea. </a:t>
              </a:r>
              <a:endParaRPr lang="en-US" sz="1400" dirty="0">
                <a:solidFill>
                  <a:srgbClr val="FFFFFF"/>
                </a:solidFill>
                <a:latin typeface="Times New Roman" charset="0"/>
                <a:ea typeface="Times New Roman" charset="0"/>
                <a:cs typeface="Times New Roman" charset="0"/>
              </a:endParaRPr>
            </a:p>
          </p:txBody>
        </p:sp>
      </p:grpSp>
      <p:pic>
        <p:nvPicPr>
          <p:cNvPr id="11" name="Picture 10" descr="Screen Shot 2015-07-15 at 8.51.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23" y="3204619"/>
            <a:ext cx="3356745" cy="3348578"/>
          </a:xfrm>
          <a:prstGeom prst="rect">
            <a:avLst/>
          </a:prstGeom>
        </p:spPr>
      </p:pic>
      <p:sp>
        <p:nvSpPr>
          <p:cNvPr id="12" name="TextBox 11"/>
          <p:cNvSpPr txBox="1"/>
          <p:nvPr/>
        </p:nvSpPr>
        <p:spPr>
          <a:xfrm>
            <a:off x="4172330" y="4015370"/>
            <a:ext cx="3428643" cy="646331"/>
          </a:xfrm>
          <a:prstGeom prst="rect">
            <a:avLst/>
          </a:prstGeom>
          <a:noFill/>
        </p:spPr>
        <p:txBody>
          <a:bodyPr wrap="square" rtlCol="0">
            <a:spAutoFit/>
          </a:bodyPr>
          <a:lstStyle/>
          <a:p>
            <a:r>
              <a:rPr lang="en-US" dirty="0" smtClean="0">
                <a:solidFill>
                  <a:schemeClr val="bg1"/>
                </a:solidFill>
                <a:latin typeface="Times New Roman" charset="0"/>
                <a:ea typeface="Times New Roman" charset="0"/>
                <a:cs typeface="Times New Roman" charset="0"/>
              </a:rPr>
              <a:t>Inner ~ 10AU optically thick at mm wavelengths = ‘</a:t>
            </a:r>
            <a:r>
              <a:rPr lang="en-US" dirty="0" err="1" smtClean="0">
                <a:solidFill>
                  <a:schemeClr val="bg1"/>
                </a:solidFill>
                <a:latin typeface="Times New Roman" charset="0"/>
                <a:ea typeface="Times New Roman" charset="0"/>
                <a:cs typeface="Times New Roman" charset="0"/>
              </a:rPr>
              <a:t>ngVLA</a:t>
            </a:r>
            <a:r>
              <a:rPr lang="en-US" dirty="0" smtClean="0">
                <a:solidFill>
                  <a:schemeClr val="bg1"/>
                </a:solidFill>
                <a:latin typeface="Times New Roman" charset="0"/>
                <a:ea typeface="Times New Roman" charset="0"/>
                <a:cs typeface="Times New Roman" charset="0"/>
              </a:rPr>
              <a:t> zone’</a:t>
            </a:r>
          </a:p>
        </p:txBody>
      </p:sp>
      <p:cxnSp>
        <p:nvCxnSpPr>
          <p:cNvPr id="13" name="Straight Arrow Connector 12"/>
          <p:cNvCxnSpPr/>
          <p:nvPr/>
        </p:nvCxnSpPr>
        <p:spPr>
          <a:xfrm flipH="1">
            <a:off x="3449073" y="4297522"/>
            <a:ext cx="723257" cy="12166"/>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60178" y="1320800"/>
            <a:ext cx="6100" cy="13208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112863" y="1648401"/>
            <a:ext cx="699911" cy="523220"/>
          </a:xfrm>
          <a:prstGeom prst="rect">
            <a:avLst/>
          </a:prstGeom>
          <a:noFill/>
        </p:spPr>
        <p:txBody>
          <a:bodyPr wrap="square" rtlCol="0">
            <a:spAutoFit/>
          </a:bodyPr>
          <a:lstStyle/>
          <a:p>
            <a:r>
              <a:rPr lang="en-US" sz="1400" smtClean="0">
                <a:solidFill>
                  <a:schemeClr val="bg1"/>
                </a:solidFill>
              </a:rPr>
              <a:t>100AU = 0.7”</a:t>
            </a:r>
            <a:endParaRPr lang="en-US" sz="1400">
              <a:solidFill>
                <a:schemeClr val="bg1"/>
              </a:solidFill>
            </a:endParaRPr>
          </a:p>
        </p:txBody>
      </p:sp>
    </p:spTree>
    <p:extLst>
      <p:ext uri="{BB962C8B-B14F-4D97-AF65-F5344CB8AC3E}">
        <p14:creationId xmlns:p14="http://schemas.microsoft.com/office/powerpoint/2010/main" val="1662351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1270" y="165261"/>
            <a:ext cx="6987410" cy="461665"/>
          </a:xfrm>
          <a:prstGeom prst="rect">
            <a:avLst/>
          </a:prstGeom>
          <a:noFill/>
        </p:spPr>
        <p:txBody>
          <a:bodyPr wrap="square" rtlCol="0">
            <a:spAutoFit/>
          </a:bodyPr>
          <a:lstStyle/>
          <a:p>
            <a:pPr algn="ctr"/>
            <a:r>
              <a:rPr lang="en-US" sz="2400" dirty="0" smtClean="0">
                <a:latin typeface="Times New Roman" charset="0"/>
                <a:ea typeface="Times New Roman" charset="0"/>
                <a:cs typeface="Times New Roman" charset="0"/>
              </a:rPr>
              <a:t>NGVLA: 1Myr Protoplanetary disk at 140pc distance</a:t>
            </a:r>
            <a:endParaRPr lang="en-US" sz="2400" dirty="0">
              <a:latin typeface="Times New Roman" charset="0"/>
              <a:ea typeface="Times New Roman" charset="0"/>
              <a:cs typeface="Times New Roman" charset="0"/>
            </a:endParaRPr>
          </a:p>
        </p:txBody>
      </p:sp>
      <p:sp>
        <p:nvSpPr>
          <p:cNvPr id="14" name="TextBox 13"/>
          <p:cNvSpPr txBox="1"/>
          <p:nvPr/>
        </p:nvSpPr>
        <p:spPr>
          <a:xfrm>
            <a:off x="707249" y="4216016"/>
            <a:ext cx="8251816" cy="1708160"/>
          </a:xfrm>
          <a:prstGeom prst="rect">
            <a:avLst/>
          </a:prstGeom>
          <a:noFill/>
        </p:spPr>
        <p:txBody>
          <a:bodyPr wrap="square" rtlCol="0">
            <a:spAutoFit/>
          </a:bodyPr>
          <a:lstStyle/>
          <a:p>
            <a:pPr marL="285750" indent="-285750">
              <a:spcBef>
                <a:spcPts val="600"/>
              </a:spcBef>
              <a:buFont typeface="Arial"/>
              <a:buChar char="•"/>
            </a:pPr>
            <a:r>
              <a:rPr lang="en-US" dirty="0" smtClean="0">
                <a:latin typeface="Times New Roman"/>
                <a:cs typeface="Times New Roman"/>
              </a:rPr>
              <a:t>Inner gap optically thick at 100GHz</a:t>
            </a:r>
          </a:p>
          <a:p>
            <a:pPr marL="285750" indent="-285750">
              <a:spcBef>
                <a:spcPts val="600"/>
              </a:spcBef>
              <a:buFont typeface="Arial"/>
              <a:buChar char="•"/>
            </a:pPr>
            <a:r>
              <a:rPr lang="en-US" dirty="0" err="1" smtClean="0">
                <a:latin typeface="Times New Roman"/>
                <a:cs typeface="Times New Roman"/>
              </a:rPr>
              <a:t>ngVLA</a:t>
            </a:r>
            <a:r>
              <a:rPr lang="en-US" dirty="0" smtClean="0">
                <a:latin typeface="Times New Roman"/>
                <a:cs typeface="Times New Roman"/>
              </a:rPr>
              <a:t>: Image both gaps + annual motions (‘movies of planet formation’)</a:t>
            </a:r>
          </a:p>
          <a:p>
            <a:pPr marL="285750" indent="-285750">
              <a:spcBef>
                <a:spcPts val="600"/>
              </a:spcBef>
              <a:buFont typeface="Arial"/>
              <a:buChar char="•"/>
            </a:pPr>
            <a:r>
              <a:rPr lang="en-US" i="1" dirty="0" err="1" smtClean="0">
                <a:latin typeface="Times New Roman"/>
                <a:cs typeface="Times New Roman"/>
              </a:rPr>
              <a:t>Circumplanetary</a:t>
            </a:r>
            <a:r>
              <a:rPr lang="en-US" i="1" dirty="0" smtClean="0">
                <a:latin typeface="Times New Roman"/>
                <a:cs typeface="Times New Roman"/>
              </a:rPr>
              <a:t> </a:t>
            </a:r>
            <a:r>
              <a:rPr lang="en-US" i="1" dirty="0">
                <a:latin typeface="Times New Roman"/>
                <a:cs typeface="Times New Roman"/>
              </a:rPr>
              <a:t>disks</a:t>
            </a:r>
            <a:r>
              <a:rPr lang="en-US" dirty="0">
                <a:latin typeface="Times New Roman"/>
                <a:cs typeface="Times New Roman"/>
              </a:rPr>
              <a:t>: imaging accretion on to </a:t>
            </a:r>
            <a:r>
              <a:rPr lang="en-US" dirty="0" smtClean="0">
                <a:latin typeface="Times New Roman"/>
                <a:cs typeface="Times New Roman"/>
              </a:rPr>
              <a:t>planets</a:t>
            </a:r>
          </a:p>
          <a:p>
            <a:pPr marL="285750" indent="-285750">
              <a:spcBef>
                <a:spcPts val="600"/>
              </a:spcBef>
              <a:buFont typeface="Arial"/>
              <a:buChar char="•"/>
            </a:pPr>
            <a:r>
              <a:rPr lang="en-US" dirty="0">
                <a:latin typeface="Times New Roman" charset="0"/>
                <a:ea typeface="Times New Roman" charset="0"/>
                <a:cs typeface="Times New Roman" charset="0"/>
              </a:rPr>
              <a:t>Grain size </a:t>
            </a:r>
            <a:r>
              <a:rPr lang="en-US" dirty="0" smtClean="0">
                <a:latin typeface="Times New Roman" charset="0"/>
                <a:ea typeface="Times New Roman" charset="0"/>
                <a:cs typeface="Times New Roman" charset="0"/>
              </a:rPr>
              <a:t>stratification: </a:t>
            </a:r>
            <a:r>
              <a:rPr lang="en-US" dirty="0">
                <a:latin typeface="Times New Roman" charset="0"/>
                <a:ea typeface="Times New Roman" charset="0"/>
                <a:cs typeface="Times New Roman" charset="0"/>
              </a:rPr>
              <a:t>Image poorly understood </a:t>
            </a:r>
            <a:r>
              <a:rPr lang="en-US" dirty="0">
                <a:latin typeface="Times New Roman"/>
                <a:cs typeface="Times New Roman"/>
              </a:rPr>
              <a:t>transition from dust </a:t>
            </a:r>
            <a:r>
              <a:rPr lang="en-US" dirty="0" smtClean="0">
                <a:latin typeface="Times New Roman"/>
                <a:cs typeface="Times New Roman"/>
              </a:rPr>
              <a:t>to </a:t>
            </a:r>
            <a:r>
              <a:rPr lang="en-US" dirty="0" err="1" smtClean="0">
                <a:latin typeface="Times New Roman"/>
                <a:cs typeface="Times New Roman"/>
              </a:rPr>
              <a:t>planetesimal</a:t>
            </a:r>
            <a:r>
              <a:rPr lang="en-US" dirty="0" smtClean="0">
                <a:latin typeface="Times New Roman"/>
                <a:cs typeface="Times New Roman"/>
              </a:rPr>
              <a:t> to planets at 1AU resolution</a:t>
            </a:r>
            <a:endParaRPr lang="en-US" dirty="0">
              <a:latin typeface="Times New Roman"/>
              <a:cs typeface="Times New Roman"/>
            </a:endParaRPr>
          </a:p>
        </p:txBody>
      </p:sp>
      <p:grpSp>
        <p:nvGrpSpPr>
          <p:cNvPr id="4" name="Group 3"/>
          <p:cNvGrpSpPr/>
          <p:nvPr/>
        </p:nvGrpSpPr>
        <p:grpSpPr>
          <a:xfrm>
            <a:off x="36995" y="773368"/>
            <a:ext cx="8969500" cy="3051349"/>
            <a:chOff x="36995" y="650080"/>
            <a:chExt cx="8969500" cy="3051349"/>
          </a:xfrm>
        </p:grpSpPr>
        <p:pic>
          <p:nvPicPr>
            <p:cNvPr id="5" name="Picture 4" descr="Screen Shot 2015-07-18 at 7.32.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5" y="699288"/>
              <a:ext cx="2930794" cy="2896912"/>
            </a:xfrm>
            <a:prstGeom prst="rect">
              <a:avLst/>
            </a:prstGeom>
          </p:spPr>
        </p:pic>
        <p:grpSp>
          <p:nvGrpSpPr>
            <p:cNvPr id="19" name="Group 18"/>
            <p:cNvGrpSpPr/>
            <p:nvPr/>
          </p:nvGrpSpPr>
          <p:grpSpPr>
            <a:xfrm>
              <a:off x="3115695" y="650080"/>
              <a:ext cx="3086813" cy="3051349"/>
              <a:chOff x="6154607" y="650080"/>
              <a:chExt cx="3086813" cy="3051349"/>
            </a:xfrm>
          </p:grpSpPr>
          <p:pic>
            <p:nvPicPr>
              <p:cNvPr id="6" name="Picture 5" descr="Screen Shot 2015-07-18 at 7.34.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07" y="650080"/>
                <a:ext cx="2989393" cy="3051349"/>
              </a:xfrm>
              <a:prstGeom prst="rect">
                <a:avLst/>
              </a:prstGeom>
            </p:spPr>
          </p:pic>
          <p:cxnSp>
            <p:nvCxnSpPr>
              <p:cNvPr id="10" name="Straight Connector 9"/>
              <p:cNvCxnSpPr/>
              <p:nvPr/>
            </p:nvCxnSpPr>
            <p:spPr>
              <a:xfrm>
                <a:off x="8919303" y="797193"/>
                <a:ext cx="0" cy="7204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827443" y="939705"/>
                <a:ext cx="1413977" cy="307777"/>
              </a:xfrm>
              <a:prstGeom prst="rect">
                <a:avLst/>
              </a:prstGeom>
              <a:noFill/>
            </p:spPr>
            <p:txBody>
              <a:bodyPr wrap="square" rtlCol="0">
                <a:spAutoFit/>
              </a:bodyPr>
              <a:lstStyle/>
              <a:p>
                <a:r>
                  <a:rPr lang="en-US" sz="1400" dirty="0" smtClean="0">
                    <a:solidFill>
                      <a:srgbClr val="FFFFFF"/>
                    </a:solidFill>
                    <a:latin typeface="Times New Roman" charset="0"/>
                    <a:ea typeface="Times New Roman" charset="0"/>
                    <a:cs typeface="Times New Roman" charset="0"/>
                  </a:rPr>
                  <a:t>0.1” = 13AU</a:t>
                </a:r>
                <a:endParaRPr lang="en-US" sz="1400" dirty="0">
                  <a:solidFill>
                    <a:srgbClr val="FFFFFF"/>
                  </a:solidFill>
                  <a:latin typeface="Times New Roman" charset="0"/>
                  <a:ea typeface="Times New Roman" charset="0"/>
                  <a:cs typeface="Times New Roman" charset="0"/>
                </a:endParaRPr>
              </a:p>
            </p:txBody>
          </p:sp>
        </p:grpSp>
        <p:pic>
          <p:nvPicPr>
            <p:cNvPr id="9" name="Picture 8" descr="PPD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2338" y="699288"/>
              <a:ext cx="2710698" cy="2788914"/>
            </a:xfrm>
            <a:prstGeom prst="rect">
              <a:avLst/>
            </a:prstGeom>
          </p:spPr>
        </p:pic>
        <p:sp>
          <p:nvSpPr>
            <p:cNvPr id="13" name="TextBox 12"/>
            <p:cNvSpPr txBox="1"/>
            <p:nvPr/>
          </p:nvSpPr>
          <p:spPr>
            <a:xfrm>
              <a:off x="6714887" y="690357"/>
              <a:ext cx="2291608" cy="600164"/>
            </a:xfrm>
            <a:prstGeom prst="rect">
              <a:avLst/>
            </a:prstGeom>
            <a:noFill/>
          </p:spPr>
          <p:txBody>
            <a:bodyPr wrap="square" rtlCol="0">
              <a:spAutoFit/>
            </a:bodyPr>
            <a:lstStyle/>
            <a:p>
              <a:pPr algn="r">
                <a:spcBef>
                  <a:spcPts val="600"/>
                </a:spcBef>
              </a:pPr>
              <a:r>
                <a:rPr lang="en-US" sz="1400" dirty="0" err="1">
                  <a:solidFill>
                    <a:schemeClr val="bg1"/>
                  </a:solidFill>
                  <a:latin typeface="Times New Roman"/>
                  <a:cs typeface="Times New Roman"/>
                </a:rPr>
                <a:t>ngVLA</a:t>
              </a:r>
              <a:r>
                <a:rPr lang="en-US" sz="1400" dirty="0">
                  <a:solidFill>
                    <a:schemeClr val="bg1"/>
                  </a:solidFill>
                  <a:latin typeface="Times New Roman"/>
                  <a:cs typeface="Times New Roman"/>
                </a:rPr>
                <a:t> </a:t>
              </a:r>
              <a:r>
                <a:rPr lang="en-US" sz="1400" dirty="0" smtClean="0">
                  <a:solidFill>
                    <a:schemeClr val="bg1"/>
                  </a:solidFill>
                  <a:latin typeface="Times New Roman"/>
                  <a:cs typeface="Times New Roman"/>
                </a:rPr>
                <a:t>100hr 25GHz </a:t>
              </a:r>
            </a:p>
            <a:p>
              <a:pPr algn="r">
                <a:spcBef>
                  <a:spcPts val="600"/>
                </a:spcBef>
              </a:pPr>
              <a:r>
                <a:rPr lang="en-US" sz="1400" dirty="0">
                  <a:solidFill>
                    <a:schemeClr val="bg1"/>
                  </a:solidFill>
                  <a:latin typeface="Times New Roman"/>
                  <a:cs typeface="Times New Roman"/>
                </a:rPr>
                <a:t>r</a:t>
              </a:r>
              <a:r>
                <a:rPr lang="en-US" sz="1400" dirty="0" smtClean="0">
                  <a:solidFill>
                    <a:schemeClr val="bg1"/>
                  </a:solidFill>
                  <a:latin typeface="Times New Roman"/>
                  <a:cs typeface="Times New Roman"/>
                </a:rPr>
                <a:t>es = 10mas ~ 1AU</a:t>
              </a:r>
              <a:endParaRPr lang="en-US" sz="1200" dirty="0">
                <a:solidFill>
                  <a:schemeClr val="bg1"/>
                </a:solidFill>
                <a:latin typeface="Times New Roman"/>
                <a:cs typeface="Times New Roman"/>
              </a:endParaRPr>
            </a:p>
          </p:txBody>
        </p:sp>
        <p:sp>
          <p:nvSpPr>
            <p:cNvPr id="17" name="TextBox 16"/>
            <p:cNvSpPr txBox="1"/>
            <p:nvPr/>
          </p:nvSpPr>
          <p:spPr>
            <a:xfrm>
              <a:off x="6443390" y="3172731"/>
              <a:ext cx="2484649" cy="307777"/>
            </a:xfrm>
            <a:prstGeom prst="rect">
              <a:avLst/>
            </a:prstGeom>
            <a:noFill/>
          </p:spPr>
          <p:txBody>
            <a:bodyPr wrap="square" rtlCol="0">
              <a:spAutoFit/>
            </a:bodyPr>
            <a:lstStyle/>
            <a:p>
              <a:pPr algn="ctr"/>
              <a:r>
                <a:rPr lang="en-US" sz="1400" dirty="0" err="1">
                  <a:solidFill>
                    <a:schemeClr val="bg1"/>
                  </a:solidFill>
                  <a:latin typeface="Times New Roman"/>
                  <a:cs typeface="Times New Roman"/>
                </a:rPr>
                <a:t>rms</a:t>
              </a:r>
              <a:r>
                <a:rPr lang="en-US" sz="1400" dirty="0">
                  <a:solidFill>
                    <a:schemeClr val="bg1"/>
                  </a:solidFill>
                  <a:latin typeface="Times New Roman"/>
                  <a:cs typeface="Times New Roman"/>
                </a:rPr>
                <a:t> = </a:t>
              </a:r>
              <a:r>
                <a:rPr lang="en-US" sz="1400" dirty="0" smtClean="0">
                  <a:solidFill>
                    <a:schemeClr val="bg1"/>
                  </a:solidFill>
                  <a:latin typeface="Times New Roman"/>
                  <a:cs typeface="Times New Roman"/>
                </a:rPr>
                <a:t>90nJy</a:t>
              </a:r>
              <a:r>
                <a:rPr lang="en-US" sz="1400" dirty="0">
                  <a:solidFill>
                    <a:schemeClr val="bg1"/>
                  </a:solidFill>
                  <a:latin typeface="Times New Roman"/>
                  <a:cs typeface="Times New Roman"/>
                </a:rPr>
                <a:t>/</a:t>
              </a:r>
              <a:r>
                <a:rPr lang="en-US" sz="1400" dirty="0" err="1">
                  <a:solidFill>
                    <a:schemeClr val="bg1"/>
                  </a:solidFill>
                  <a:latin typeface="Times New Roman"/>
                  <a:cs typeface="Times New Roman"/>
                </a:rPr>
                <a:t>bm</a:t>
              </a:r>
              <a:r>
                <a:rPr lang="en-US" sz="1400" dirty="0">
                  <a:solidFill>
                    <a:schemeClr val="bg1"/>
                  </a:solidFill>
                  <a:latin typeface="Times New Roman"/>
                  <a:cs typeface="Times New Roman"/>
                </a:rPr>
                <a:t> = 1</a:t>
              </a:r>
              <a:r>
                <a:rPr lang="en-US" sz="1400" dirty="0" smtClean="0">
                  <a:solidFill>
                    <a:schemeClr val="bg1"/>
                  </a:solidFill>
                  <a:latin typeface="Times New Roman"/>
                  <a:cs typeface="Times New Roman"/>
                </a:rPr>
                <a:t>K</a:t>
              </a:r>
              <a:endParaRPr lang="en-US" sz="1400" dirty="0">
                <a:solidFill>
                  <a:schemeClr val="bg1"/>
                </a:solidFill>
                <a:latin typeface="Times New Roman"/>
                <a:cs typeface="Times New Roman"/>
              </a:endParaRPr>
            </a:p>
          </p:txBody>
        </p:sp>
        <p:sp>
          <p:nvSpPr>
            <p:cNvPr id="21" name="TextBox 20"/>
            <p:cNvSpPr txBox="1"/>
            <p:nvPr/>
          </p:nvSpPr>
          <p:spPr>
            <a:xfrm>
              <a:off x="1407350" y="742320"/>
              <a:ext cx="1950720" cy="523220"/>
            </a:xfrm>
            <a:prstGeom prst="rect">
              <a:avLst/>
            </a:prstGeom>
            <a:noFill/>
          </p:spPr>
          <p:txBody>
            <a:bodyPr wrap="square" rtlCol="0">
              <a:spAutoFit/>
            </a:bodyPr>
            <a:lstStyle/>
            <a:p>
              <a:r>
                <a:rPr lang="en-US" sz="1400" dirty="0" smtClean="0">
                  <a:solidFill>
                    <a:schemeClr val="bg1"/>
                  </a:solidFill>
                  <a:latin typeface="Times New Roman" charset="0"/>
                  <a:ea typeface="Times New Roman" charset="0"/>
                  <a:cs typeface="Times New Roman" charset="0"/>
                </a:rPr>
                <a:t>Saturn at 13AU </a:t>
              </a:r>
            </a:p>
            <a:p>
              <a:r>
                <a:rPr lang="en-US" sz="1400" dirty="0" smtClean="0">
                  <a:solidFill>
                    <a:schemeClr val="bg1"/>
                  </a:solidFill>
                  <a:latin typeface="Times New Roman" charset="0"/>
                  <a:ea typeface="Times New Roman" charset="0"/>
                  <a:cs typeface="Times New Roman" charset="0"/>
                </a:rPr>
                <a:t>Jupiter  </a:t>
              </a:r>
              <a:r>
                <a:rPr lang="en-US" sz="1400" dirty="0">
                  <a:solidFill>
                    <a:schemeClr val="bg1"/>
                  </a:solidFill>
                  <a:latin typeface="Times New Roman" charset="0"/>
                  <a:ea typeface="Times New Roman" charset="0"/>
                  <a:cs typeface="Times New Roman" charset="0"/>
                </a:rPr>
                <a:t>at </a:t>
              </a:r>
              <a:r>
                <a:rPr lang="en-US" sz="1400" dirty="0" smtClean="0">
                  <a:solidFill>
                    <a:schemeClr val="bg1"/>
                  </a:solidFill>
                  <a:latin typeface="Times New Roman" charset="0"/>
                  <a:ea typeface="Times New Roman" charset="0"/>
                  <a:cs typeface="Times New Roman" charset="0"/>
                </a:rPr>
                <a:t>6AU</a:t>
              </a:r>
              <a:endParaRPr lang="en-US" sz="1400" dirty="0">
                <a:solidFill>
                  <a:schemeClr val="bg1"/>
                </a:solidFill>
                <a:latin typeface="Times New Roman" charset="0"/>
                <a:ea typeface="Times New Roman" charset="0"/>
                <a:cs typeface="Times New Roman" charset="0"/>
              </a:endParaRPr>
            </a:p>
          </p:txBody>
        </p:sp>
        <p:sp>
          <p:nvSpPr>
            <p:cNvPr id="22" name="TextBox 21"/>
            <p:cNvSpPr txBox="1"/>
            <p:nvPr/>
          </p:nvSpPr>
          <p:spPr>
            <a:xfrm>
              <a:off x="3315111" y="3152572"/>
              <a:ext cx="1497263" cy="307777"/>
            </a:xfrm>
            <a:prstGeom prst="rect">
              <a:avLst/>
            </a:prstGeom>
            <a:noFill/>
          </p:spPr>
          <p:txBody>
            <a:bodyPr wrap="square" rtlCol="0">
              <a:spAutoFit/>
            </a:bodyPr>
            <a:lstStyle/>
            <a:p>
              <a:r>
                <a:rPr lang="en-US" sz="1400" dirty="0">
                  <a:solidFill>
                    <a:srgbClr val="FFFFFF"/>
                  </a:solidFill>
                  <a:latin typeface="Times New Roman" charset="0"/>
                  <a:ea typeface="Times New Roman" charset="0"/>
                  <a:cs typeface="Times New Roman" charset="0"/>
                </a:rPr>
                <a:t>M</a:t>
              </a:r>
              <a:r>
                <a:rPr lang="en-US" sz="1400" dirty="0" smtClean="0">
                  <a:solidFill>
                    <a:srgbClr val="FFFFFF"/>
                  </a:solidFill>
                  <a:latin typeface="Times New Roman" charset="0"/>
                  <a:ea typeface="Times New Roman" charset="0"/>
                  <a:cs typeface="Times New Roman" charset="0"/>
                </a:rPr>
                <a:t>odel</a:t>
              </a:r>
              <a:endParaRPr lang="en-US" sz="1400" dirty="0">
                <a:solidFill>
                  <a:srgbClr val="FFFFFF"/>
                </a:solidFill>
                <a:latin typeface="Times New Roman" charset="0"/>
                <a:ea typeface="Times New Roman" charset="0"/>
                <a:cs typeface="Times New Roman" charset="0"/>
              </a:endParaRPr>
            </a:p>
          </p:txBody>
        </p:sp>
        <p:cxnSp>
          <p:nvCxnSpPr>
            <p:cNvPr id="15" name="Straight Arrow Connector 14"/>
            <p:cNvCxnSpPr>
              <a:stCxn id="21" idx="1"/>
            </p:cNvCxnSpPr>
            <p:nvPr/>
          </p:nvCxnSpPr>
          <p:spPr>
            <a:xfrm flipH="1">
              <a:off x="813398" y="1003930"/>
              <a:ext cx="593952" cy="6545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099616" y="1284063"/>
              <a:ext cx="402776" cy="7468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58956" y="3168880"/>
              <a:ext cx="2050720" cy="307777"/>
            </a:xfrm>
            <a:prstGeom prst="rect">
              <a:avLst/>
            </a:prstGeom>
            <a:noFill/>
          </p:spPr>
          <p:txBody>
            <a:bodyPr wrap="square" rtlCol="0">
              <a:spAutoFit/>
            </a:bodyPr>
            <a:lstStyle/>
            <a:p>
              <a:r>
                <a:rPr lang="en-US" sz="1400" dirty="0" err="1" smtClean="0">
                  <a:solidFill>
                    <a:schemeClr val="bg1"/>
                  </a:solidFill>
                  <a:latin typeface="Times New Roman" charset="0"/>
                  <a:ea typeface="Times New Roman" charset="0"/>
                  <a:cs typeface="Times New Roman" charset="0"/>
                </a:rPr>
                <a:t>Isella</a:t>
              </a:r>
              <a:r>
                <a:rPr lang="en-US" sz="1400" dirty="0" smtClean="0">
                  <a:solidFill>
                    <a:schemeClr val="bg1"/>
                  </a:solidFill>
                  <a:latin typeface="Times New Roman" charset="0"/>
                  <a:ea typeface="Times New Roman" charset="0"/>
                  <a:cs typeface="Times New Roman" charset="0"/>
                </a:rPr>
                <a:t> Dust Model</a:t>
              </a:r>
              <a:endParaRPr lang="en-US" sz="1400" dirty="0">
                <a:solidFill>
                  <a:schemeClr val="bg1"/>
                </a:solidFill>
                <a:latin typeface="Times New Roman" charset="0"/>
                <a:ea typeface="Times New Roman" charset="0"/>
                <a:cs typeface="Times New Roman" charset="0"/>
              </a:endParaRPr>
            </a:p>
          </p:txBody>
        </p:sp>
      </p:grpSp>
    </p:spTree>
    <p:extLst>
      <p:ext uri="{BB962C8B-B14F-4D97-AF65-F5344CB8AC3E}">
        <p14:creationId xmlns:p14="http://schemas.microsoft.com/office/powerpoint/2010/main" val="371115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8246" y="689183"/>
            <a:ext cx="1811620" cy="2189849"/>
          </a:xfrm>
          <a:prstGeom prst="rect">
            <a:avLst/>
          </a:prstGeom>
        </p:spPr>
      </p:pic>
      <p:sp>
        <p:nvSpPr>
          <p:cNvPr id="13" name="Title 12"/>
          <p:cNvSpPr>
            <a:spLocks noGrp="1"/>
          </p:cNvSpPr>
          <p:nvPr>
            <p:ph type="title"/>
          </p:nvPr>
        </p:nvSpPr>
        <p:spPr>
          <a:xfrm>
            <a:off x="53054" y="460486"/>
            <a:ext cx="7030193" cy="610504"/>
          </a:xfrm>
        </p:spPr>
        <p:txBody>
          <a:bodyPr>
            <a:noAutofit/>
          </a:bodyPr>
          <a:lstStyle/>
          <a:p>
            <a:r>
              <a:rPr lang="en-US" sz="2800" dirty="0" smtClean="0">
                <a:latin typeface="Times New Roman" charset="0"/>
                <a:ea typeface="Times New Roman" charset="0"/>
                <a:cs typeface="Times New Roman" charset="0"/>
              </a:rPr>
              <a:t>Pre-biotic Chemistry from Cores to Disks</a:t>
            </a:r>
            <a:endParaRPr lang="en-US" sz="2800" dirty="0">
              <a:latin typeface="Times New Roman" charset="0"/>
              <a:ea typeface="Times New Roman" charset="0"/>
              <a:cs typeface="Times New Roman" charset="0"/>
            </a:endParaRPr>
          </a:p>
        </p:txBody>
      </p:sp>
      <p:sp>
        <p:nvSpPr>
          <p:cNvPr id="14" name="Content Placeholder 13"/>
          <p:cNvSpPr>
            <a:spLocks noGrp="1"/>
          </p:cNvSpPr>
          <p:nvPr>
            <p:ph idx="1"/>
          </p:nvPr>
        </p:nvSpPr>
        <p:spPr>
          <a:xfrm>
            <a:off x="217823" y="1138967"/>
            <a:ext cx="6896352" cy="1046116"/>
          </a:xfrm>
        </p:spPr>
        <p:txBody>
          <a:bodyPr>
            <a:noAutofit/>
          </a:bodyPr>
          <a:lstStyle/>
          <a:p>
            <a:r>
              <a:rPr lang="en-US" sz="2000" dirty="0" smtClean="0">
                <a:latin typeface="Times New Roman" charset="0"/>
                <a:ea typeface="Times New Roman" charset="0"/>
                <a:cs typeface="Times New Roman" charset="0"/>
              </a:rPr>
              <a:t>Complex organic molecules </a:t>
            </a:r>
            <a:r>
              <a:rPr lang="en-US" sz="2000" dirty="0">
                <a:latin typeface="Times New Roman" charset="0"/>
                <a:ea typeface="Times New Roman" charset="0"/>
                <a:cs typeface="Times New Roman" charset="0"/>
              </a:rPr>
              <a:t>=</a:t>
            </a:r>
            <a:r>
              <a:rPr lang="en-US" sz="2000" dirty="0" smtClean="0">
                <a:latin typeface="Times New Roman" charset="0"/>
                <a:ea typeface="Times New Roman" charset="0"/>
                <a:cs typeface="Times New Roman" charset="0"/>
              </a:rPr>
              <a:t> building blocks of life</a:t>
            </a:r>
          </a:p>
          <a:p>
            <a:r>
              <a:rPr lang="en-US" sz="2000" dirty="0" smtClean="0">
                <a:latin typeface="Times New Roman" charset="0"/>
                <a:ea typeface="Times New Roman" charset="0"/>
                <a:cs typeface="Times New Roman" charset="0"/>
              </a:rPr>
              <a:t>Line blending is a killer in the </a:t>
            </a:r>
            <a:r>
              <a:rPr lang="en-US" sz="2000" dirty="0" err="1" smtClean="0">
                <a:latin typeface="Times New Roman" charset="0"/>
                <a:ea typeface="Times New Roman" charset="0"/>
                <a:cs typeface="Times New Roman" charset="0"/>
              </a:rPr>
              <a:t>submm</a:t>
            </a:r>
            <a:r>
              <a:rPr lang="en-US" sz="2000" dirty="0" smtClean="0">
                <a:latin typeface="Times New Roman" charset="0"/>
                <a:ea typeface="Times New Roman" charset="0"/>
                <a:cs typeface="Times New Roman" charset="0"/>
              </a:rPr>
              <a:t> </a:t>
            </a:r>
          </a:p>
          <a:p>
            <a:r>
              <a:rPr lang="en-US" sz="2000" dirty="0" err="1" smtClean="0">
                <a:latin typeface="Times New Roman" charset="0"/>
                <a:ea typeface="Times New Roman" charset="0"/>
                <a:cs typeface="Times New Roman" charset="0"/>
              </a:rPr>
              <a:t>ngVLA</a:t>
            </a:r>
            <a:r>
              <a:rPr lang="en-US" sz="2000" dirty="0" smtClean="0">
                <a:latin typeface="Times New Roman" charset="0"/>
                <a:ea typeface="Times New Roman" charset="0"/>
                <a:cs typeface="Times New Roman" charset="0"/>
              </a:rPr>
              <a:t> opens a new window on pre-biotic chemistry (</a:t>
            </a:r>
            <a:r>
              <a:rPr lang="en-US" sz="2000" dirty="0" err="1" smtClean="0">
                <a:latin typeface="Times New Roman" charset="0"/>
                <a:ea typeface="Times New Roman" charset="0"/>
                <a:cs typeface="Times New Roman" charset="0"/>
              </a:rPr>
              <a:t>eg</a:t>
            </a:r>
            <a:r>
              <a:rPr lang="en-US" sz="2000" dirty="0" smtClean="0">
                <a:latin typeface="Times New Roman" charset="0"/>
                <a:ea typeface="Times New Roman" charset="0"/>
                <a:cs typeface="Times New Roman" charset="0"/>
              </a:rPr>
              <a:t>. simple amino acids), in particular in colder regions</a:t>
            </a:r>
          </a:p>
        </p:txBody>
      </p:sp>
      <p:grpSp>
        <p:nvGrpSpPr>
          <p:cNvPr id="7" name="Group 6"/>
          <p:cNvGrpSpPr/>
          <p:nvPr/>
        </p:nvGrpSpPr>
        <p:grpSpPr>
          <a:xfrm>
            <a:off x="489606" y="3127640"/>
            <a:ext cx="7875347" cy="3057400"/>
            <a:chOff x="489606" y="3127640"/>
            <a:chExt cx="7875347" cy="305740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315"/>
            <a:stretch/>
          </p:blipFill>
          <p:spPr>
            <a:xfrm>
              <a:off x="489606" y="3127640"/>
              <a:ext cx="7875347" cy="3057400"/>
            </a:xfrm>
            <a:prstGeom prst="rect">
              <a:avLst/>
            </a:prstGeom>
          </p:spPr>
        </p:pic>
        <p:sp>
          <p:nvSpPr>
            <p:cNvPr id="17" name="TextBox 16"/>
            <p:cNvSpPr txBox="1"/>
            <p:nvPr/>
          </p:nvSpPr>
          <p:spPr>
            <a:xfrm>
              <a:off x="1062806" y="4129935"/>
              <a:ext cx="1227914" cy="523220"/>
            </a:xfrm>
            <a:prstGeom prst="rect">
              <a:avLst/>
            </a:prstGeom>
            <a:solidFill>
              <a:schemeClr val="bg1"/>
            </a:solidFill>
          </p:spPr>
          <p:txBody>
            <a:bodyPr wrap="square" rtlCol="0">
              <a:spAutoFit/>
            </a:bodyPr>
            <a:lstStyle/>
            <a:p>
              <a:r>
                <a:rPr lang="en-US" sz="1400" dirty="0" err="1" smtClean="0"/>
                <a:t>Sgr</a:t>
              </a:r>
              <a:r>
                <a:rPr lang="en-US" sz="1400" dirty="0" smtClean="0"/>
                <a:t> B2 core </a:t>
              </a:r>
              <a:r>
                <a:rPr lang="en-US" sz="1400" dirty="0"/>
                <a:t>McGuire</a:t>
              </a:r>
            </a:p>
          </p:txBody>
        </p:sp>
        <p:sp>
          <p:nvSpPr>
            <p:cNvPr id="2" name="Rectangle 1"/>
            <p:cNvSpPr/>
            <p:nvPr/>
          </p:nvSpPr>
          <p:spPr>
            <a:xfrm>
              <a:off x="7356296" y="3298004"/>
              <a:ext cx="934949" cy="113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7057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6608" y="203660"/>
            <a:ext cx="7257387" cy="461665"/>
          </a:xfrm>
          <a:prstGeom prst="rect">
            <a:avLst/>
          </a:prstGeom>
          <a:noFill/>
        </p:spPr>
        <p:txBody>
          <a:bodyPr wrap="square" rtlCol="0">
            <a:spAutoFit/>
          </a:bodyPr>
          <a:lstStyle/>
          <a:p>
            <a:pPr algn="ctr">
              <a:spcBef>
                <a:spcPts val="600"/>
              </a:spcBef>
            </a:pPr>
            <a:r>
              <a:rPr lang="en-US" sz="2400" dirty="0">
                <a:latin typeface="Times New Roman" charset="0"/>
                <a:ea typeface="Times New Roman" charset="0"/>
                <a:cs typeface="Times New Roman" charset="0"/>
              </a:rPr>
              <a:t>n</a:t>
            </a:r>
            <a:r>
              <a:rPr lang="en-US" sz="2400" dirty="0" smtClean="0">
                <a:latin typeface="Times New Roman" charset="0"/>
                <a:ea typeface="Times New Roman" charset="0"/>
                <a:cs typeface="Times New Roman" charset="0"/>
              </a:rPr>
              <a:t>g-Synergy: Terrestrial </a:t>
            </a:r>
            <a:r>
              <a:rPr lang="en-US" sz="2400" dirty="0">
                <a:latin typeface="Times New Roman" charset="0"/>
                <a:ea typeface="Times New Roman" charset="0"/>
                <a:cs typeface="Times New Roman" charset="0"/>
              </a:rPr>
              <a:t>zone </a:t>
            </a:r>
            <a:r>
              <a:rPr lang="en-US" sz="2400" dirty="0" smtClean="0">
                <a:latin typeface="Times New Roman" charset="0"/>
                <a:ea typeface="Times New Roman" charset="0"/>
                <a:cs typeface="Times New Roman" charset="0"/>
              </a:rPr>
              <a:t>exoplanets and life</a:t>
            </a:r>
            <a:endParaRPr lang="en-US" sz="2400" dirty="0">
              <a:latin typeface="Times New Roman" charset="0"/>
              <a:ea typeface="Times New Roman" charset="0"/>
              <a:cs typeface="Times New Roman" charset="0"/>
            </a:endParaRPr>
          </a:p>
        </p:txBody>
      </p:sp>
      <p:sp>
        <p:nvSpPr>
          <p:cNvPr id="5" name="TextBox 4"/>
          <p:cNvSpPr txBox="1"/>
          <p:nvPr/>
        </p:nvSpPr>
        <p:spPr>
          <a:xfrm>
            <a:off x="202605" y="4062785"/>
            <a:ext cx="3883987" cy="1384995"/>
          </a:xfrm>
          <a:prstGeom prst="rect">
            <a:avLst/>
          </a:prstGeom>
          <a:noFill/>
        </p:spPr>
        <p:txBody>
          <a:bodyPr wrap="square" rtlCol="0">
            <a:spAutoFit/>
          </a:bodyPr>
          <a:lstStyle/>
          <a:p>
            <a:pPr>
              <a:spcAft>
                <a:spcPts val="600"/>
              </a:spcAft>
            </a:pPr>
            <a:r>
              <a:rPr lang="en-US" sz="2000" dirty="0" err="1" smtClean="0">
                <a:latin typeface="Times New Roman" charset="0"/>
                <a:ea typeface="Times New Roman" charset="0"/>
                <a:cs typeface="Times New Roman" charset="0"/>
              </a:rPr>
              <a:t>ngVLA</a:t>
            </a:r>
            <a:endParaRPr lang="en-US" sz="2000" dirty="0" smtClean="0">
              <a:latin typeface="Times New Roman" charset="0"/>
              <a:ea typeface="Times New Roman" charset="0"/>
              <a:cs typeface="Times New Roman" charset="0"/>
            </a:endParaRPr>
          </a:p>
          <a:p>
            <a:pPr marL="285750" indent="-285750">
              <a:spcAft>
                <a:spcPts val="600"/>
              </a:spcAft>
              <a:buFont typeface="Arial"/>
              <a:buChar char="•"/>
            </a:pPr>
            <a:r>
              <a:rPr lang="en-US" dirty="0" smtClean="0">
                <a:latin typeface="Times New Roman" charset="0"/>
                <a:ea typeface="Times New Roman" charset="0"/>
                <a:cs typeface="Times New Roman" charset="0"/>
              </a:rPr>
              <a:t>Imaging </a:t>
            </a:r>
            <a:r>
              <a:rPr lang="en-US" i="1" dirty="0" smtClean="0">
                <a:latin typeface="Times New Roman" charset="0"/>
                <a:ea typeface="Times New Roman" charset="0"/>
                <a:cs typeface="Times New Roman" charset="0"/>
              </a:rPr>
              <a:t>formation</a:t>
            </a:r>
            <a:r>
              <a:rPr lang="en-US" dirty="0" smtClean="0">
                <a:latin typeface="Times New Roman" charset="0"/>
                <a:ea typeface="Times New Roman" charset="0"/>
                <a:cs typeface="Times New Roman" charset="0"/>
              </a:rPr>
              <a:t> of terrestrial planets</a:t>
            </a:r>
          </a:p>
          <a:p>
            <a:pPr marL="285750" indent="-285750">
              <a:spcAft>
                <a:spcPts val="600"/>
              </a:spcAft>
              <a:buFont typeface="Arial"/>
              <a:buChar char="•"/>
            </a:pPr>
            <a:r>
              <a:rPr lang="en-US" dirty="0" smtClean="0">
                <a:latin typeface="Times New Roman" charset="0"/>
                <a:ea typeface="Times New Roman" charset="0"/>
                <a:cs typeface="Times New Roman" charset="0"/>
              </a:rPr>
              <a:t>Pre-biotic chemistry</a:t>
            </a:r>
            <a:endParaRPr lang="en-US" dirty="0">
              <a:latin typeface="Times New Roman" charset="0"/>
              <a:ea typeface="Times New Roman" charset="0"/>
              <a:cs typeface="Times New Roman" charset="0"/>
            </a:endParaRPr>
          </a:p>
        </p:txBody>
      </p:sp>
      <p:pic>
        <p:nvPicPr>
          <p:cNvPr id="7" name="Picture 6" descr="vlasampl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074" y="4008175"/>
            <a:ext cx="4800466" cy="2099088"/>
          </a:xfrm>
          <a:prstGeom prst="rect">
            <a:avLst/>
          </a:prstGeom>
        </p:spPr>
      </p:pic>
      <p:sp>
        <p:nvSpPr>
          <p:cNvPr id="9" name="TextBox 8"/>
          <p:cNvSpPr txBox="1"/>
          <p:nvPr/>
        </p:nvSpPr>
        <p:spPr>
          <a:xfrm>
            <a:off x="196079" y="1223160"/>
            <a:ext cx="4417018" cy="1846659"/>
          </a:xfrm>
          <a:prstGeom prst="rect">
            <a:avLst/>
          </a:prstGeom>
          <a:noFill/>
        </p:spPr>
        <p:txBody>
          <a:bodyPr wrap="square" rtlCol="0">
            <a:spAutoFit/>
          </a:bodyPr>
          <a:lstStyle/>
          <a:p>
            <a:pPr>
              <a:spcBef>
                <a:spcPts val="600"/>
              </a:spcBef>
            </a:pPr>
            <a:r>
              <a:rPr lang="en-US" sz="2000" dirty="0" smtClean="0">
                <a:latin typeface="Times New Roman" charset="0"/>
                <a:ea typeface="Times New Roman" charset="0"/>
                <a:cs typeface="Times New Roman" charset="0"/>
              </a:rPr>
              <a:t>Habitable Exoplanet imaging mission</a:t>
            </a:r>
          </a:p>
          <a:p>
            <a:pPr marL="285750" indent="-285750">
              <a:spcBef>
                <a:spcPts val="600"/>
              </a:spcBef>
              <a:buFont typeface="Arial" charset="0"/>
              <a:buChar char="•"/>
            </a:pPr>
            <a:r>
              <a:rPr lang="en-US" dirty="0" smtClean="0">
                <a:latin typeface="Times New Roman" charset="0"/>
                <a:ea typeface="Times New Roman" charset="0"/>
                <a:cs typeface="Times New Roman" charset="0"/>
              </a:rPr>
              <a:t>Direct detection of earth-like planets</a:t>
            </a:r>
          </a:p>
          <a:p>
            <a:pPr marL="285750" indent="-285750">
              <a:spcBef>
                <a:spcPts val="600"/>
              </a:spcBef>
              <a:buFont typeface="Arial" charset="0"/>
              <a:buChar char="•"/>
            </a:pPr>
            <a:r>
              <a:rPr lang="en-US" dirty="0" smtClean="0">
                <a:latin typeface="Times New Roman" charset="0"/>
                <a:ea typeface="Times New Roman" charset="0"/>
                <a:cs typeface="Times New Roman" charset="0"/>
              </a:rPr>
              <a:t>Search for atmospheric bio-signatures</a:t>
            </a:r>
          </a:p>
          <a:p>
            <a:pPr>
              <a:spcBef>
                <a:spcPts val="600"/>
              </a:spcBef>
            </a:pPr>
            <a:r>
              <a:rPr lang="en-US" sz="2000" dirty="0">
                <a:latin typeface="Times New Roman" charset="0"/>
                <a:ea typeface="Times New Roman" charset="0"/>
                <a:cs typeface="Times New Roman" charset="0"/>
              </a:rPr>
              <a:t>Origins Space Telescope</a:t>
            </a:r>
          </a:p>
          <a:p>
            <a:pPr marL="342900" indent="-342900">
              <a:spcBef>
                <a:spcPts val="600"/>
              </a:spcBef>
              <a:buFont typeface="Arial"/>
              <a:buChar char="•"/>
            </a:pPr>
            <a:r>
              <a:rPr lang="en-US" dirty="0" smtClean="0">
                <a:latin typeface="Times New Roman" charset="0"/>
                <a:ea typeface="Times New Roman" charset="0"/>
                <a:cs typeface="Times New Roman" charset="0"/>
              </a:rPr>
              <a:t>Prevalence of water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074" y="1227657"/>
            <a:ext cx="2730132" cy="197291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1122" y="1227656"/>
            <a:ext cx="2132878" cy="1972912"/>
          </a:xfrm>
          <a:prstGeom prst="rect">
            <a:avLst/>
          </a:prstGeom>
        </p:spPr>
      </p:pic>
    </p:spTree>
    <p:extLst>
      <p:ext uri="{BB962C8B-B14F-4D97-AF65-F5344CB8AC3E}">
        <p14:creationId xmlns:p14="http://schemas.microsoft.com/office/powerpoint/2010/main" val="3306335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843" y="238554"/>
            <a:ext cx="7900736" cy="846386"/>
          </a:xfrm>
          <a:prstGeom prst="rect">
            <a:avLst/>
          </a:prstGeom>
          <a:noFill/>
        </p:spPr>
        <p:txBody>
          <a:bodyPr wrap="square" rtlCol="0">
            <a:spAutoFit/>
          </a:bodyPr>
          <a:lstStyle/>
          <a:p>
            <a:pPr algn="ctr">
              <a:spcBef>
                <a:spcPts val="600"/>
              </a:spcBef>
            </a:pPr>
            <a:r>
              <a:rPr lang="en-US" sz="2400" dirty="0" smtClean="0">
                <a:latin typeface="Times New Roman"/>
                <a:cs typeface="Times New Roman"/>
              </a:rPr>
              <a:t>SWG2: Galaxy eco-systems and the </a:t>
            </a:r>
            <a:r>
              <a:rPr lang="en-US" sz="2400" i="1" dirty="0" smtClean="0">
                <a:latin typeface="Times New Roman"/>
                <a:cs typeface="Times New Roman"/>
              </a:rPr>
              <a:t>Baryon cycle  </a:t>
            </a:r>
            <a:endParaRPr lang="en-US" sz="2400" i="1" dirty="0">
              <a:latin typeface="Times New Roman"/>
              <a:cs typeface="Times New Roman"/>
            </a:endParaRPr>
          </a:p>
          <a:p>
            <a:pPr algn="ctr">
              <a:spcBef>
                <a:spcPts val="600"/>
              </a:spcBef>
            </a:pPr>
            <a:r>
              <a:rPr lang="en-US" sz="2000" dirty="0" smtClean="0">
                <a:latin typeface="Times New Roman"/>
                <a:cs typeface="Times New Roman"/>
              </a:rPr>
              <a:t>Wide field, high res. mapping of Milky Way and nearby Galaxies</a:t>
            </a:r>
            <a:endParaRPr lang="en-US" dirty="0" smtClean="0">
              <a:latin typeface="Times New Roman"/>
              <a:cs typeface="Times New Roman"/>
            </a:endParaRPr>
          </a:p>
        </p:txBody>
      </p:sp>
      <p:pic>
        <p:nvPicPr>
          <p:cNvPr id="5" name="Picture 4"/>
          <p:cNvPicPr>
            <a:picLocks noChangeAspect="1"/>
          </p:cNvPicPr>
          <p:nvPr/>
        </p:nvPicPr>
        <p:blipFill>
          <a:blip r:embed="rId2"/>
          <a:stretch>
            <a:fillRect/>
          </a:stretch>
        </p:blipFill>
        <p:spPr>
          <a:xfrm>
            <a:off x="280126" y="1350741"/>
            <a:ext cx="3828697" cy="2416040"/>
          </a:xfrm>
          <a:prstGeom prst="rect">
            <a:avLst/>
          </a:prstGeom>
        </p:spPr>
      </p:pic>
      <p:sp>
        <p:nvSpPr>
          <p:cNvPr id="7" name="TextBox 6"/>
          <p:cNvSpPr txBox="1"/>
          <p:nvPr/>
        </p:nvSpPr>
        <p:spPr>
          <a:xfrm>
            <a:off x="804947" y="4483797"/>
            <a:ext cx="8051762" cy="1923604"/>
          </a:xfrm>
          <a:prstGeom prst="rect">
            <a:avLst/>
          </a:prstGeom>
          <a:noFill/>
        </p:spPr>
        <p:txBody>
          <a:bodyPr wrap="square" rtlCol="0">
            <a:spAutoFit/>
          </a:bodyPr>
          <a:lstStyle/>
          <a:p>
            <a:pPr>
              <a:spcBef>
                <a:spcPts val="600"/>
              </a:spcBef>
            </a:pPr>
            <a:r>
              <a:rPr lang="en-US" sz="2400" dirty="0" smtClean="0">
                <a:latin typeface="Times New Roman"/>
                <a:cs typeface="Times New Roman"/>
              </a:rPr>
              <a:t>Broad</a:t>
            </a:r>
            <a:r>
              <a:rPr lang="en-US" sz="2400" dirty="0">
                <a:latin typeface="Times New Roman"/>
                <a:cs typeface="Times New Roman"/>
              </a:rPr>
              <a:t>-Band Continuum </a:t>
            </a:r>
            <a:r>
              <a:rPr lang="en-US" sz="2400" dirty="0" smtClean="0">
                <a:latin typeface="Times New Roman"/>
                <a:cs typeface="Times New Roman"/>
              </a:rPr>
              <a:t>Imaging</a:t>
            </a:r>
          </a:p>
          <a:p>
            <a:pPr marL="342900" indent="-342900">
              <a:spcBef>
                <a:spcPts val="600"/>
              </a:spcBef>
              <a:buFont typeface="Arial"/>
              <a:buChar char="•"/>
            </a:pPr>
            <a:r>
              <a:rPr lang="en-US" sz="2000" dirty="0" smtClean="0">
                <a:latin typeface="Times New Roman"/>
                <a:cs typeface="Times New Roman"/>
              </a:rPr>
              <a:t>Cover multiple radio </a:t>
            </a:r>
            <a:r>
              <a:rPr lang="en-US" sz="2000" dirty="0">
                <a:latin typeface="Times New Roman"/>
                <a:cs typeface="Times New Roman"/>
              </a:rPr>
              <a:t>emission </a:t>
            </a:r>
            <a:r>
              <a:rPr lang="en-US" sz="2000" dirty="0" smtClean="0">
                <a:latin typeface="Times New Roman"/>
                <a:cs typeface="Times New Roman"/>
              </a:rPr>
              <a:t>mechanisms: synchrotron</a:t>
            </a:r>
            <a:r>
              <a:rPr lang="en-US" sz="2000" dirty="0">
                <a:latin typeface="Times New Roman"/>
                <a:cs typeface="Times New Roman"/>
              </a:rPr>
              <a:t>, free-free</a:t>
            </a:r>
            <a:r>
              <a:rPr lang="en-US" sz="2000" dirty="0" smtClean="0">
                <a:latin typeface="Times New Roman"/>
                <a:cs typeface="Times New Roman"/>
              </a:rPr>
              <a:t>, cold (spinning?) dust</a:t>
            </a:r>
            <a:r>
              <a:rPr lang="en-US" sz="2000" dirty="0">
                <a:latin typeface="Times New Roman"/>
                <a:cs typeface="Times New Roman"/>
              </a:rPr>
              <a:t>, SZ </a:t>
            </a:r>
            <a:r>
              <a:rPr lang="en-US" sz="2000" dirty="0" smtClean="0">
                <a:latin typeface="Times New Roman"/>
                <a:cs typeface="Times New Roman"/>
              </a:rPr>
              <a:t>effect</a:t>
            </a:r>
          </a:p>
          <a:p>
            <a:pPr marL="342900" indent="-342900">
              <a:spcBef>
                <a:spcPts val="600"/>
              </a:spcBef>
              <a:buFont typeface="Arial"/>
              <a:buChar char="•"/>
            </a:pPr>
            <a:r>
              <a:rPr lang="en-US" sz="2000" dirty="0" smtClean="0">
                <a:latin typeface="Times New Roman"/>
                <a:cs typeface="Times New Roman"/>
              </a:rPr>
              <a:t>Independent, obscuration free estimates of SFR</a:t>
            </a:r>
          </a:p>
          <a:p>
            <a:pPr marL="342900" indent="-342900">
              <a:spcBef>
                <a:spcPts val="600"/>
              </a:spcBef>
              <a:buFont typeface="Arial"/>
              <a:buChar char="•"/>
            </a:pPr>
            <a:r>
              <a:rPr lang="en-US" sz="2000" dirty="0" smtClean="0">
                <a:latin typeface="Times New Roman"/>
                <a:cs typeface="Times New Roman"/>
              </a:rPr>
              <a:t>Physics of cosmic </a:t>
            </a:r>
            <a:r>
              <a:rPr lang="en-US" sz="2000" dirty="0">
                <a:latin typeface="Times New Roman"/>
                <a:cs typeface="Times New Roman"/>
              </a:rPr>
              <a:t>rays, ionized gas, dust, and hot gas around </a:t>
            </a:r>
            <a:r>
              <a:rPr lang="en-US" sz="2000" dirty="0" smtClean="0">
                <a:latin typeface="Times New Roman"/>
                <a:cs typeface="Times New Roman"/>
              </a:rPr>
              <a:t>galaxies</a:t>
            </a:r>
          </a:p>
        </p:txBody>
      </p:sp>
      <p:pic>
        <p:nvPicPr>
          <p:cNvPr id="6" name="Picture 5" descr="Screen Shot 2015-03-24 at 8.24.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176" y="1195292"/>
            <a:ext cx="4583533" cy="3216387"/>
          </a:xfrm>
          <a:prstGeom prst="rect">
            <a:avLst/>
          </a:prstGeom>
        </p:spPr>
      </p:pic>
      <p:cxnSp>
        <p:nvCxnSpPr>
          <p:cNvPr id="10" name="Straight Arrow Connector 9"/>
          <p:cNvCxnSpPr/>
          <p:nvPr/>
        </p:nvCxnSpPr>
        <p:spPr>
          <a:xfrm>
            <a:off x="5050118" y="3781722"/>
            <a:ext cx="277905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737412" y="3391646"/>
            <a:ext cx="1270000" cy="369332"/>
          </a:xfrm>
          <a:prstGeom prst="rect">
            <a:avLst/>
          </a:prstGeom>
          <a:noFill/>
        </p:spPr>
        <p:txBody>
          <a:bodyPr wrap="square" rtlCol="0">
            <a:spAutoFit/>
          </a:bodyPr>
          <a:lstStyle/>
          <a:p>
            <a:r>
              <a:rPr lang="en-US" dirty="0" err="1" smtClean="0">
                <a:solidFill>
                  <a:srgbClr val="FF0000"/>
                </a:solidFill>
              </a:rPr>
              <a:t>ngVLA</a:t>
            </a:r>
            <a:endParaRPr lang="en-US" dirty="0">
              <a:solidFill>
                <a:srgbClr val="FF0000"/>
              </a:solidFill>
            </a:endParaRPr>
          </a:p>
        </p:txBody>
      </p:sp>
      <p:sp>
        <p:nvSpPr>
          <p:cNvPr id="3" name="TextBox 2"/>
          <p:cNvSpPr txBox="1"/>
          <p:nvPr/>
        </p:nvSpPr>
        <p:spPr>
          <a:xfrm>
            <a:off x="8065676" y="1221730"/>
            <a:ext cx="1103586" cy="369332"/>
          </a:xfrm>
          <a:prstGeom prst="rect">
            <a:avLst/>
          </a:prstGeom>
          <a:noFill/>
        </p:spPr>
        <p:txBody>
          <a:bodyPr wrap="square" rtlCol="0">
            <a:spAutoFit/>
          </a:bodyPr>
          <a:lstStyle/>
          <a:p>
            <a:r>
              <a:rPr lang="en-US" smtClean="0"/>
              <a:t>M82</a:t>
            </a:r>
            <a:endParaRPr lang="en-US"/>
          </a:p>
        </p:txBody>
      </p:sp>
    </p:spTree>
    <p:extLst>
      <p:ext uri="{BB962C8B-B14F-4D97-AF65-F5344CB8AC3E}">
        <p14:creationId xmlns:p14="http://schemas.microsoft.com/office/powerpoint/2010/main" val="3136384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gc5713.mo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56" y="1194647"/>
            <a:ext cx="3974611" cy="3494737"/>
          </a:xfrm>
          <a:prstGeom prst="rect">
            <a:avLst/>
          </a:prstGeom>
        </p:spPr>
      </p:pic>
      <p:pic>
        <p:nvPicPr>
          <p:cNvPr id="5" name="Picture 4" descr="ngc5713.ngvl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790" y="1063706"/>
            <a:ext cx="4009691" cy="3625678"/>
          </a:xfrm>
          <a:prstGeom prst="rect">
            <a:avLst/>
          </a:prstGeom>
        </p:spPr>
      </p:pic>
      <p:sp>
        <p:nvSpPr>
          <p:cNvPr id="6" name="TextBox 5"/>
          <p:cNvSpPr txBox="1"/>
          <p:nvPr/>
        </p:nvSpPr>
        <p:spPr>
          <a:xfrm>
            <a:off x="1060557" y="144034"/>
            <a:ext cx="7463157" cy="769441"/>
          </a:xfrm>
          <a:prstGeom prst="rect">
            <a:avLst/>
          </a:prstGeom>
          <a:noFill/>
        </p:spPr>
        <p:txBody>
          <a:bodyPr wrap="square" rtlCol="0">
            <a:spAutoFit/>
          </a:bodyPr>
          <a:lstStyle/>
          <a:p>
            <a:r>
              <a:rPr lang="en-US" sz="2400" dirty="0" smtClean="0">
                <a:solidFill>
                  <a:schemeClr val="bg1"/>
                </a:solidFill>
                <a:latin typeface="Times New Roman"/>
                <a:cs typeface="Times New Roman"/>
              </a:rPr>
              <a:t>NGVLA: Free Free emission from peculiar spiral in Virgo</a:t>
            </a:r>
          </a:p>
          <a:p>
            <a:pPr algn="ctr"/>
            <a:r>
              <a:rPr lang="en-US" sz="2000" dirty="0">
                <a:solidFill>
                  <a:srgbClr val="FFFFFF"/>
                </a:solidFill>
                <a:latin typeface="Times New Roman"/>
                <a:cs typeface="Times New Roman"/>
              </a:rPr>
              <a:t>NGC 5713: distance ~ 30Mpc, </a:t>
            </a:r>
            <a:r>
              <a:rPr lang="en-US" sz="2000" dirty="0" smtClean="0">
                <a:solidFill>
                  <a:srgbClr val="FFFFFF"/>
                </a:solidFill>
                <a:latin typeface="Times New Roman"/>
                <a:cs typeface="Times New Roman"/>
              </a:rPr>
              <a:t>SFR </a:t>
            </a:r>
            <a:r>
              <a:rPr lang="en-US" sz="2000" dirty="0">
                <a:solidFill>
                  <a:srgbClr val="FFFFFF"/>
                </a:solidFill>
                <a:latin typeface="Times New Roman"/>
                <a:cs typeface="Times New Roman"/>
              </a:rPr>
              <a:t>~ 5 M</a:t>
            </a:r>
            <a:r>
              <a:rPr lang="en-US" sz="2000" baseline="-25000" dirty="0">
                <a:solidFill>
                  <a:srgbClr val="FFFFFF"/>
                </a:solidFill>
                <a:latin typeface="Times New Roman"/>
                <a:cs typeface="Times New Roman"/>
              </a:rPr>
              <a:t>o</a:t>
            </a:r>
            <a:r>
              <a:rPr lang="en-US" sz="2000" dirty="0">
                <a:solidFill>
                  <a:srgbClr val="FFFFFF"/>
                </a:solidFill>
                <a:latin typeface="Times New Roman"/>
                <a:cs typeface="Times New Roman"/>
              </a:rPr>
              <a:t> </a:t>
            </a:r>
            <a:r>
              <a:rPr lang="en-US" sz="2000" dirty="0" smtClean="0">
                <a:solidFill>
                  <a:srgbClr val="FFFFFF"/>
                </a:solidFill>
                <a:latin typeface="Times New Roman"/>
                <a:cs typeface="Times New Roman"/>
              </a:rPr>
              <a:t>yr</a:t>
            </a:r>
            <a:r>
              <a:rPr lang="en-US" sz="2000" baseline="30000" dirty="0" smtClean="0">
                <a:solidFill>
                  <a:srgbClr val="FFFFFF"/>
                </a:solidFill>
                <a:latin typeface="Times New Roman"/>
                <a:cs typeface="Times New Roman"/>
              </a:rPr>
              <a:t>-1</a:t>
            </a:r>
            <a:endParaRPr lang="en-US" sz="2000" baseline="30000" dirty="0">
              <a:solidFill>
                <a:srgbClr val="FFFFFF"/>
              </a:solidFill>
              <a:latin typeface="Times New Roman"/>
              <a:cs typeface="Times New Roman"/>
            </a:endParaRPr>
          </a:p>
        </p:txBody>
      </p:sp>
      <p:cxnSp>
        <p:nvCxnSpPr>
          <p:cNvPr id="10" name="Straight Connector 9"/>
          <p:cNvCxnSpPr/>
          <p:nvPr/>
        </p:nvCxnSpPr>
        <p:spPr>
          <a:xfrm>
            <a:off x="890342" y="3279643"/>
            <a:ext cx="0" cy="35353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37970" y="3266549"/>
            <a:ext cx="628475" cy="338554"/>
          </a:xfrm>
          <a:prstGeom prst="rect">
            <a:avLst/>
          </a:prstGeom>
          <a:noFill/>
        </p:spPr>
        <p:txBody>
          <a:bodyPr wrap="square" rtlCol="0">
            <a:spAutoFit/>
          </a:bodyPr>
          <a:lstStyle/>
          <a:p>
            <a:r>
              <a:rPr lang="en-US" sz="1600" dirty="0" smtClean="0">
                <a:solidFill>
                  <a:srgbClr val="FFFFFF"/>
                </a:solidFill>
                <a:latin typeface="Times New Roman"/>
                <a:cs typeface="Times New Roman"/>
              </a:rPr>
              <a:t>1kpc</a:t>
            </a:r>
            <a:endParaRPr lang="en-US" sz="1600" dirty="0">
              <a:solidFill>
                <a:srgbClr val="FFFFFF"/>
              </a:solidFill>
              <a:latin typeface="Times New Roman"/>
              <a:cs typeface="Times New Roman"/>
            </a:endParaRPr>
          </a:p>
        </p:txBody>
      </p:sp>
      <p:sp>
        <p:nvSpPr>
          <p:cNvPr id="16" name="TextBox 15"/>
          <p:cNvSpPr txBox="1"/>
          <p:nvPr/>
        </p:nvSpPr>
        <p:spPr>
          <a:xfrm>
            <a:off x="911811" y="1273211"/>
            <a:ext cx="2819765" cy="338554"/>
          </a:xfrm>
          <a:prstGeom prst="rect">
            <a:avLst/>
          </a:prstGeom>
          <a:noFill/>
        </p:spPr>
        <p:txBody>
          <a:bodyPr wrap="square" rtlCol="0">
            <a:spAutoFit/>
          </a:bodyPr>
          <a:lstStyle/>
          <a:p>
            <a:r>
              <a:rPr lang="en-US" sz="1600" dirty="0" smtClean="0">
                <a:solidFill>
                  <a:srgbClr val="FFFFFF"/>
                </a:solidFill>
                <a:latin typeface="Times New Roman"/>
                <a:cs typeface="Times New Roman"/>
              </a:rPr>
              <a:t>Model 33GHz FF  (from Hα)</a:t>
            </a:r>
            <a:endParaRPr lang="en-US" sz="1600" dirty="0">
              <a:solidFill>
                <a:srgbClr val="FFFFFF"/>
              </a:solidFill>
              <a:latin typeface="Times New Roman"/>
              <a:cs typeface="Times New Roman"/>
            </a:endParaRPr>
          </a:p>
        </p:txBody>
      </p:sp>
      <p:sp>
        <p:nvSpPr>
          <p:cNvPr id="17" name="TextBox 16"/>
          <p:cNvSpPr txBox="1"/>
          <p:nvPr/>
        </p:nvSpPr>
        <p:spPr>
          <a:xfrm>
            <a:off x="5267145" y="1247023"/>
            <a:ext cx="3032029" cy="338554"/>
          </a:xfrm>
          <a:prstGeom prst="rect">
            <a:avLst/>
          </a:prstGeom>
          <a:noFill/>
        </p:spPr>
        <p:txBody>
          <a:bodyPr wrap="square" rtlCol="0">
            <a:spAutoFit/>
          </a:bodyPr>
          <a:lstStyle/>
          <a:p>
            <a:r>
              <a:rPr lang="en-US" sz="1600" dirty="0" smtClean="0">
                <a:solidFill>
                  <a:srgbClr val="FFFFFF"/>
                </a:solidFill>
                <a:latin typeface="Times New Roman"/>
                <a:cs typeface="Times New Roman"/>
              </a:rPr>
              <a:t>NGVLA 10hrs, res = 0.5” ~ </a:t>
            </a:r>
            <a:r>
              <a:rPr lang="en-US" sz="1600" dirty="0" smtClean="0">
                <a:solidFill>
                  <a:srgbClr val="FFFFFF"/>
                </a:solidFill>
                <a:latin typeface="Times New Roman"/>
                <a:cs typeface="Times New Roman"/>
              </a:rPr>
              <a:t>70pc</a:t>
            </a:r>
            <a:endParaRPr lang="en-US" sz="1600" dirty="0">
              <a:solidFill>
                <a:srgbClr val="FFFFFF"/>
              </a:solidFill>
              <a:latin typeface="Times New Roman"/>
              <a:cs typeface="Times New Roman"/>
            </a:endParaRPr>
          </a:p>
        </p:txBody>
      </p:sp>
      <p:sp>
        <p:nvSpPr>
          <p:cNvPr id="18" name="TextBox 17"/>
          <p:cNvSpPr txBox="1"/>
          <p:nvPr/>
        </p:nvSpPr>
        <p:spPr>
          <a:xfrm>
            <a:off x="744753" y="4667830"/>
            <a:ext cx="7659552" cy="1554272"/>
          </a:xfrm>
          <a:prstGeom prst="rect">
            <a:avLst/>
          </a:prstGeom>
          <a:noFill/>
        </p:spPr>
        <p:txBody>
          <a:bodyPr wrap="square" rtlCol="0">
            <a:spAutoFit/>
          </a:bodyPr>
          <a:lstStyle/>
          <a:p>
            <a:pPr marL="342900" indent="-342900">
              <a:spcBef>
                <a:spcPts val="600"/>
              </a:spcBef>
              <a:buFont typeface="Arial"/>
              <a:buChar char="•"/>
            </a:pPr>
            <a:r>
              <a:rPr lang="en-US" sz="2000" dirty="0" smtClean="0">
                <a:solidFill>
                  <a:srgbClr val="FFFFFF"/>
                </a:solidFill>
                <a:latin typeface="Times New Roman"/>
                <a:cs typeface="Times New Roman"/>
              </a:rPr>
              <a:t>Free-Free ‘best’ star formation rate estimator</a:t>
            </a:r>
          </a:p>
          <a:p>
            <a:pPr marL="342900" indent="-342900">
              <a:spcBef>
                <a:spcPts val="600"/>
              </a:spcBef>
              <a:buFont typeface="Arial"/>
              <a:buChar char="•"/>
            </a:pPr>
            <a:r>
              <a:rPr lang="en-US" sz="2000" dirty="0" err="1" smtClean="0">
                <a:solidFill>
                  <a:srgbClr val="FFFFFF"/>
                </a:solidFill>
                <a:latin typeface="Times New Roman"/>
                <a:cs typeface="Times New Roman"/>
              </a:rPr>
              <a:t>rms</a:t>
            </a:r>
            <a:r>
              <a:rPr lang="en-US" sz="2000" dirty="0" smtClean="0">
                <a:solidFill>
                  <a:srgbClr val="FFFFFF"/>
                </a:solidFill>
                <a:latin typeface="Times New Roman"/>
                <a:cs typeface="Times New Roman"/>
              </a:rPr>
              <a:t> (1cm, 10hrs) </a:t>
            </a:r>
            <a:r>
              <a:rPr lang="en-US" sz="2000" dirty="0">
                <a:solidFill>
                  <a:srgbClr val="FFFFFF"/>
                </a:solidFill>
                <a:latin typeface="Times New Roman"/>
                <a:cs typeface="Times New Roman"/>
              </a:rPr>
              <a:t>=</a:t>
            </a:r>
            <a:r>
              <a:rPr lang="en-US" sz="2000" dirty="0" smtClean="0">
                <a:solidFill>
                  <a:srgbClr val="FFFFFF"/>
                </a:solidFill>
                <a:latin typeface="Times New Roman"/>
                <a:cs typeface="Times New Roman"/>
              </a:rPr>
              <a:t>  0.1uJy =&gt; </a:t>
            </a:r>
            <a:r>
              <a:rPr lang="en-US" sz="2000" i="1" dirty="0" smtClean="0">
                <a:solidFill>
                  <a:srgbClr val="FFFFFF"/>
                </a:solidFill>
                <a:latin typeface="Times New Roman"/>
                <a:cs typeface="Times New Roman"/>
              </a:rPr>
              <a:t>HII region associated single  O7.5 </a:t>
            </a:r>
          </a:p>
          <a:p>
            <a:pPr marL="342900" indent="-342900">
              <a:spcBef>
                <a:spcPts val="600"/>
              </a:spcBef>
              <a:buFont typeface="Arial"/>
              <a:buChar char="•"/>
            </a:pPr>
            <a:r>
              <a:rPr lang="en-US" sz="2000" dirty="0" smtClean="0">
                <a:solidFill>
                  <a:srgbClr val="FFFFFF"/>
                </a:solidFill>
                <a:latin typeface="Times New Roman"/>
                <a:cs typeface="Times New Roman"/>
              </a:rPr>
              <a:t>Broad -band: spatially/spectrally separate thermal/non-thermal</a:t>
            </a:r>
          </a:p>
          <a:p>
            <a:pPr marL="342900" indent="-342900">
              <a:spcBef>
                <a:spcPts val="600"/>
              </a:spcBef>
              <a:buFont typeface="Arial"/>
              <a:buChar char="•"/>
            </a:pPr>
            <a:r>
              <a:rPr lang="en-US" sz="2000" i="1" dirty="0">
                <a:solidFill>
                  <a:srgbClr val="FFFFFF"/>
                </a:solidFill>
                <a:latin typeface="Times New Roman"/>
                <a:cs typeface="Times New Roman"/>
              </a:rPr>
              <a:t>Local-group-type studies out to Virgo</a:t>
            </a:r>
            <a:r>
              <a:rPr lang="en-US" sz="2000" i="1" dirty="0" smtClean="0">
                <a:solidFill>
                  <a:srgbClr val="FFFFFF"/>
                </a:solidFill>
                <a:latin typeface="Times New Roman"/>
                <a:cs typeface="Times New Roman"/>
              </a:rPr>
              <a:t>!</a:t>
            </a:r>
            <a:endParaRPr lang="en-US" sz="2000" i="1" dirty="0">
              <a:solidFill>
                <a:srgbClr val="FFFFFF"/>
              </a:solidFill>
              <a:latin typeface="Times New Roman"/>
              <a:cs typeface="Times New Roman"/>
            </a:endParaRPr>
          </a:p>
        </p:txBody>
      </p:sp>
      <p:sp>
        <p:nvSpPr>
          <p:cNvPr id="2" name="Rectangle 1"/>
          <p:cNvSpPr/>
          <p:nvPr/>
        </p:nvSpPr>
        <p:spPr>
          <a:xfrm>
            <a:off x="5933661" y="1053767"/>
            <a:ext cx="2136913" cy="1833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743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95482" y="0"/>
            <a:ext cx="4748518" cy="3197023"/>
          </a:xfrm>
          <a:prstGeom prst="rect">
            <a:avLst/>
          </a:prstGeom>
        </p:spPr>
      </p:pic>
      <p:sp>
        <p:nvSpPr>
          <p:cNvPr id="7" name="TextBox 6"/>
          <p:cNvSpPr txBox="1"/>
          <p:nvPr/>
        </p:nvSpPr>
        <p:spPr>
          <a:xfrm>
            <a:off x="80421" y="207743"/>
            <a:ext cx="4332006" cy="2908489"/>
          </a:xfrm>
          <a:prstGeom prst="rect">
            <a:avLst/>
          </a:prstGeom>
          <a:noFill/>
        </p:spPr>
        <p:txBody>
          <a:bodyPr wrap="square" rtlCol="0">
            <a:spAutoFit/>
          </a:bodyPr>
          <a:lstStyle/>
          <a:p>
            <a:pPr>
              <a:spcBef>
                <a:spcPts val="600"/>
              </a:spcBef>
            </a:pPr>
            <a:r>
              <a:rPr lang="en-US" sz="2400" dirty="0">
                <a:latin typeface="Times New Roman"/>
                <a:cs typeface="Times New Roman"/>
              </a:rPr>
              <a:t>Spectral </a:t>
            </a:r>
            <a:r>
              <a:rPr lang="en-US" sz="2400" dirty="0" smtClean="0">
                <a:latin typeface="Times New Roman"/>
                <a:cs typeface="Times New Roman"/>
              </a:rPr>
              <a:t>Lines: </a:t>
            </a:r>
            <a:r>
              <a:rPr lang="en-US" sz="2400" dirty="0">
                <a:latin typeface="Times New Roman"/>
                <a:cs typeface="Times New Roman"/>
              </a:rPr>
              <a:t>Map cool ISM 10x faster </a:t>
            </a:r>
            <a:r>
              <a:rPr lang="en-US" sz="2400" dirty="0" smtClean="0">
                <a:latin typeface="Times New Roman"/>
                <a:cs typeface="Times New Roman"/>
              </a:rPr>
              <a:t>than currently possible </a:t>
            </a:r>
          </a:p>
          <a:p>
            <a:pPr marL="285750" indent="-285750">
              <a:spcBef>
                <a:spcPts val="600"/>
              </a:spcBef>
              <a:buFont typeface="Arial"/>
              <a:buChar char="•"/>
            </a:pPr>
            <a:r>
              <a:rPr lang="en-US" sz="2000" dirty="0" smtClean="0">
                <a:latin typeface="Times New Roman"/>
                <a:cs typeface="Times New Roman"/>
              </a:rPr>
              <a:t>Rich frequency range: 1</a:t>
            </a:r>
            <a:r>
              <a:rPr lang="en-US" sz="2000" baseline="30000" dirty="0" smtClean="0">
                <a:latin typeface="Times New Roman"/>
                <a:cs typeface="Times New Roman"/>
              </a:rPr>
              <a:t>st</a:t>
            </a:r>
            <a:r>
              <a:rPr lang="en-US" sz="2000" dirty="0" smtClean="0">
                <a:latin typeface="Times New Roman"/>
                <a:cs typeface="Times New Roman"/>
              </a:rPr>
              <a:t>  order </a:t>
            </a:r>
            <a:r>
              <a:rPr lang="en-US" sz="2000" dirty="0">
                <a:latin typeface="Times New Roman"/>
                <a:cs typeface="Times New Roman"/>
              </a:rPr>
              <a:t>transitions of </a:t>
            </a:r>
            <a:r>
              <a:rPr lang="en-US" sz="2000" dirty="0" smtClean="0">
                <a:latin typeface="Times New Roman"/>
                <a:cs typeface="Times New Roman"/>
              </a:rPr>
              <a:t>prime astrochemical + dense gas tracers</a:t>
            </a:r>
          </a:p>
          <a:p>
            <a:pPr marL="285750" indent="-285750">
              <a:spcBef>
                <a:spcPts val="600"/>
              </a:spcBef>
              <a:buFont typeface="Arial"/>
              <a:buChar char="•"/>
            </a:pPr>
            <a:r>
              <a:rPr lang="en-US" sz="2000" dirty="0" smtClean="0">
                <a:latin typeface="Times New Roman"/>
                <a:cs typeface="Times New Roman"/>
              </a:rPr>
              <a:t>CO mapping: tens hours w. ALMA</a:t>
            </a:r>
          </a:p>
          <a:p>
            <a:pPr marL="285750" indent="-285750">
              <a:spcBef>
                <a:spcPts val="600"/>
              </a:spcBef>
              <a:buFont typeface="Arial"/>
              <a:buChar char="•"/>
            </a:pPr>
            <a:r>
              <a:rPr lang="en-US" sz="2000" dirty="0" smtClean="0">
                <a:latin typeface="Times New Roman"/>
                <a:cs typeface="Times New Roman"/>
              </a:rPr>
              <a:t>Other lines are 10x fainter =&gt; need </a:t>
            </a:r>
            <a:r>
              <a:rPr lang="en-US" sz="2000" dirty="0" err="1" smtClean="0">
                <a:latin typeface="Times New Roman"/>
                <a:cs typeface="Times New Roman"/>
              </a:rPr>
              <a:t>ngVLA</a:t>
            </a:r>
            <a:endParaRPr lang="en-US" sz="2000" dirty="0" smtClean="0">
              <a:latin typeface="Times New Roman"/>
              <a:cs typeface="Times New Roman"/>
            </a:endParaRPr>
          </a:p>
        </p:txBody>
      </p:sp>
      <p:pic>
        <p:nvPicPr>
          <p:cNvPr id="6" name="Picture 5" descr="Screen Shot 2015-03-24 at 8.32.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70" y="3176241"/>
            <a:ext cx="7352951" cy="3697826"/>
          </a:xfrm>
          <a:prstGeom prst="rect">
            <a:avLst/>
          </a:prstGeom>
        </p:spPr>
      </p:pic>
      <p:sp>
        <p:nvSpPr>
          <p:cNvPr id="9" name="TextBox 8"/>
          <p:cNvSpPr txBox="1"/>
          <p:nvPr/>
        </p:nvSpPr>
        <p:spPr>
          <a:xfrm>
            <a:off x="1565155" y="3822702"/>
            <a:ext cx="1538941" cy="338554"/>
          </a:xfrm>
          <a:prstGeom prst="rect">
            <a:avLst/>
          </a:prstGeom>
          <a:noFill/>
        </p:spPr>
        <p:txBody>
          <a:bodyPr wrap="square" rtlCol="0">
            <a:spAutoFit/>
          </a:bodyPr>
          <a:lstStyle/>
          <a:p>
            <a:r>
              <a:rPr lang="en-US" sz="1600" dirty="0" smtClean="0"/>
              <a:t>Snell </a:t>
            </a:r>
            <a:r>
              <a:rPr lang="en-US" sz="1600" dirty="0" err="1" smtClean="0"/>
              <a:t>ea</a:t>
            </a:r>
            <a:endParaRPr lang="en-US" sz="1600" dirty="0"/>
          </a:p>
        </p:txBody>
      </p:sp>
      <p:sp>
        <p:nvSpPr>
          <p:cNvPr id="10" name="TextBox 9"/>
          <p:cNvSpPr txBox="1"/>
          <p:nvPr/>
        </p:nvSpPr>
        <p:spPr>
          <a:xfrm>
            <a:off x="7649935" y="0"/>
            <a:ext cx="2091765" cy="369332"/>
          </a:xfrm>
          <a:prstGeom prst="rect">
            <a:avLst/>
          </a:prstGeom>
          <a:noFill/>
        </p:spPr>
        <p:txBody>
          <a:bodyPr wrap="square" rtlCol="0">
            <a:spAutoFit/>
          </a:bodyPr>
          <a:lstStyle/>
          <a:p>
            <a:r>
              <a:rPr lang="en-US" dirty="0" err="1" smtClean="0">
                <a:solidFill>
                  <a:schemeClr val="bg1"/>
                </a:solidFill>
              </a:rPr>
              <a:t>Schinnerer</a:t>
            </a:r>
            <a:r>
              <a:rPr lang="en-US" dirty="0" smtClean="0">
                <a:solidFill>
                  <a:schemeClr val="bg1"/>
                </a:solidFill>
              </a:rPr>
              <a:t> ea.</a:t>
            </a:r>
            <a:endParaRPr lang="en-US" dirty="0">
              <a:solidFill>
                <a:schemeClr val="bg1"/>
              </a:solidFill>
            </a:endParaRPr>
          </a:p>
        </p:txBody>
      </p:sp>
      <p:sp>
        <p:nvSpPr>
          <p:cNvPr id="2" name="TextBox 1"/>
          <p:cNvSpPr txBox="1"/>
          <p:nvPr/>
        </p:nvSpPr>
        <p:spPr>
          <a:xfrm>
            <a:off x="8025912" y="290227"/>
            <a:ext cx="1131600" cy="584776"/>
          </a:xfrm>
          <a:prstGeom prst="rect">
            <a:avLst/>
          </a:prstGeom>
          <a:noFill/>
        </p:spPr>
        <p:txBody>
          <a:bodyPr wrap="square" rtlCol="0">
            <a:spAutoFit/>
          </a:bodyPr>
          <a:lstStyle/>
          <a:p>
            <a:r>
              <a:rPr lang="en-US" sz="1600" dirty="0" smtClean="0">
                <a:solidFill>
                  <a:srgbClr val="FFFFFF"/>
                </a:solidFill>
              </a:rPr>
              <a:t>CO1-0 </a:t>
            </a:r>
            <a:r>
              <a:rPr lang="en-US" sz="1600" dirty="0" err="1" smtClean="0">
                <a:solidFill>
                  <a:srgbClr val="FFFFFF"/>
                </a:solidFill>
              </a:rPr>
              <a:t>Bure</a:t>
            </a:r>
            <a:r>
              <a:rPr lang="en-US" sz="1600" dirty="0" smtClean="0">
                <a:solidFill>
                  <a:srgbClr val="FFFFFF"/>
                </a:solidFill>
              </a:rPr>
              <a:t> 200hr, 1” </a:t>
            </a:r>
            <a:endParaRPr lang="en-US" sz="1600" dirty="0">
              <a:solidFill>
                <a:srgbClr val="FFFFFF"/>
              </a:solidFill>
            </a:endParaRPr>
          </a:p>
        </p:txBody>
      </p:sp>
    </p:spTree>
    <p:extLst>
      <p:ext uri="{BB962C8B-B14F-4D97-AF65-F5344CB8AC3E}">
        <p14:creationId xmlns:p14="http://schemas.microsoft.com/office/powerpoint/2010/main" val="3714730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descr="Screen Shot 2015-07-15 at 2.41.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701"/>
            <a:ext cx="4332412" cy="2802951"/>
          </a:xfrm>
          <a:prstGeom prst="rect">
            <a:avLst/>
          </a:prstGeom>
        </p:spPr>
      </p:pic>
      <p:sp>
        <p:nvSpPr>
          <p:cNvPr id="67588" name="TextBox 3"/>
          <p:cNvSpPr txBox="1">
            <a:spLocks noChangeArrowheads="1"/>
          </p:cNvSpPr>
          <p:nvPr/>
        </p:nvSpPr>
        <p:spPr bwMode="auto">
          <a:xfrm>
            <a:off x="685800" y="5410200"/>
            <a:ext cx="8072792" cy="1169551"/>
          </a:xfrm>
          <a:prstGeom prst="rect">
            <a:avLst/>
          </a:prstGeom>
          <a:noFill/>
          <a:ln>
            <a:no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342900" indent="-342900" algn="l" eaLnBrk="1" hangingPunct="1">
              <a:spcAft>
                <a:spcPts val="600"/>
              </a:spcAft>
              <a:buFont typeface="Arial" charset="0"/>
              <a:buChar char="•"/>
            </a:pPr>
            <a:r>
              <a:rPr lang="en-US" sz="2000" b="0" dirty="0">
                <a:solidFill>
                  <a:schemeClr val="bg1"/>
                </a:solidFill>
              </a:rPr>
              <a:t>SFHU has been delineated in remarkable detail back to </a:t>
            </a:r>
            <a:r>
              <a:rPr lang="en-US" sz="2000" b="0" dirty="0" smtClean="0">
                <a:solidFill>
                  <a:schemeClr val="bg1"/>
                </a:solidFill>
              </a:rPr>
              <a:t>reionization</a:t>
            </a:r>
          </a:p>
          <a:p>
            <a:pPr marL="342900" indent="-342900" algn="l" eaLnBrk="1" hangingPunct="1">
              <a:spcAft>
                <a:spcPts val="600"/>
              </a:spcAft>
              <a:buFont typeface="Arial" charset="0"/>
              <a:buChar char="•"/>
            </a:pPr>
            <a:r>
              <a:rPr lang="en-US" sz="2000" b="0" dirty="0" smtClean="0">
                <a:solidFill>
                  <a:schemeClr val="bg1"/>
                </a:solidFill>
              </a:rPr>
              <a:t>SF laws =&gt; SFHU is consequence of DGHU</a:t>
            </a:r>
          </a:p>
          <a:p>
            <a:pPr marL="342900" indent="-342900" algn="l" eaLnBrk="1" hangingPunct="1">
              <a:spcAft>
                <a:spcPts val="600"/>
              </a:spcAft>
              <a:buFont typeface="Arial" charset="0"/>
              <a:buChar char="•"/>
            </a:pPr>
            <a:r>
              <a:rPr lang="en-US" sz="2000" b="0" dirty="0" smtClean="0">
                <a:solidFill>
                  <a:schemeClr val="bg1"/>
                </a:solidFill>
              </a:rPr>
              <a:t>ALMA, JVLA, </a:t>
            </a:r>
            <a:r>
              <a:rPr lang="en-US" sz="2000" b="0" dirty="0" err="1" smtClean="0">
                <a:solidFill>
                  <a:schemeClr val="bg1"/>
                </a:solidFill>
              </a:rPr>
              <a:t>Noema</a:t>
            </a:r>
            <a:r>
              <a:rPr lang="en-US" sz="2000" b="0" dirty="0" smtClean="0">
                <a:solidFill>
                  <a:schemeClr val="bg1"/>
                </a:solidFill>
              </a:rPr>
              <a:t>: study of galaxy evolution is shifting to DGHU</a:t>
            </a:r>
            <a:endParaRPr lang="en-US" sz="2000" b="0" dirty="0">
              <a:solidFill>
                <a:schemeClr val="bg1"/>
              </a:solidFill>
            </a:endParaRPr>
          </a:p>
        </p:txBody>
      </p:sp>
      <p:grpSp>
        <p:nvGrpSpPr>
          <p:cNvPr id="8" name="Group 7"/>
          <p:cNvGrpSpPr/>
          <p:nvPr/>
        </p:nvGrpSpPr>
        <p:grpSpPr>
          <a:xfrm>
            <a:off x="2362200" y="3002976"/>
            <a:ext cx="3426537" cy="2407224"/>
            <a:chOff x="2545639" y="2667000"/>
            <a:chExt cx="3426537" cy="2407224"/>
          </a:xfrm>
        </p:grpSpPr>
        <p:pic>
          <p:nvPicPr>
            <p:cNvPr id="67586" name="Picture 2" descr="Screen Shot 2013-02-07 at 11.30.5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7280" y="2819400"/>
              <a:ext cx="2334896" cy="225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9" name="TextBox 12"/>
            <p:cNvSpPr txBox="1">
              <a:spLocks noChangeArrowheads="1"/>
            </p:cNvSpPr>
            <p:nvPr/>
          </p:nvSpPr>
          <p:spPr bwMode="auto">
            <a:xfrm>
              <a:off x="3688639" y="3016824"/>
              <a:ext cx="1097558" cy="5232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smtClean="0">
                  <a:solidFill>
                    <a:srgbClr val="0000FF"/>
                  </a:solidFill>
                </a:rPr>
                <a:t>‘SF </a:t>
              </a:r>
              <a:r>
                <a:rPr lang="en-US" sz="1400" b="0" err="1" smtClean="0">
                  <a:solidFill>
                    <a:srgbClr val="0000FF"/>
                  </a:solidFill>
                </a:rPr>
                <a:t>Law</a:t>
              </a:r>
              <a:r>
                <a:rPr lang="en-US" sz="1400" b="0" smtClean="0">
                  <a:solidFill>
                    <a:srgbClr val="0000FF"/>
                  </a:solidFill>
                </a:rPr>
                <a:t>’</a:t>
              </a:r>
            </a:p>
            <a:p>
              <a:pPr eaLnBrk="1" hangingPunct="1"/>
              <a:r>
                <a:rPr lang="en-US" sz="1400" b="0" dirty="0" smtClean="0">
                  <a:solidFill>
                    <a:srgbClr val="0000FF"/>
                  </a:solidFill>
                </a:rPr>
                <a:t>FIR ~ SFR</a:t>
              </a:r>
              <a:endParaRPr lang="en-US" sz="1400" b="0" dirty="0">
                <a:solidFill>
                  <a:srgbClr val="0000FF"/>
                </a:solidFill>
              </a:endParaRPr>
            </a:p>
          </p:txBody>
        </p:sp>
        <p:cxnSp>
          <p:nvCxnSpPr>
            <p:cNvPr id="67591" name="Straight Arrow Connector 12"/>
            <p:cNvCxnSpPr>
              <a:cxnSpLocks noChangeShapeType="1"/>
            </p:cNvCxnSpPr>
            <p:nvPr/>
          </p:nvCxnSpPr>
          <p:spPr bwMode="auto">
            <a:xfrm flipH="1" flipV="1">
              <a:off x="3733800" y="2667000"/>
              <a:ext cx="441679" cy="425027"/>
            </a:xfrm>
            <a:prstGeom prst="straightConnector1">
              <a:avLst/>
            </a:prstGeom>
            <a:noFill/>
            <a:ln w="28575" cmpd="sng">
              <a:solidFill>
                <a:schemeClr val="accent2"/>
              </a:solidFill>
              <a:round/>
              <a:headEnd/>
              <a:tailEnd type="arrow" w="med" len="med"/>
            </a:ln>
            <a:extLst>
              <a:ext uri="{909E8E84-426E-40dd-AFC4-6F175D3DCCD1}">
                <a14:hiddenFill xmlns:a14="http://schemas.microsoft.com/office/drawing/2010/main" xmlns="">
                  <a:noFill/>
                </a14:hiddenFill>
              </a:ext>
            </a:extLst>
          </p:spPr>
        </p:cxnSp>
        <p:sp>
          <p:nvSpPr>
            <p:cNvPr id="2" name="TextBox 1"/>
            <p:cNvSpPr txBox="1"/>
            <p:nvPr/>
          </p:nvSpPr>
          <p:spPr>
            <a:xfrm>
              <a:off x="2545639" y="3777535"/>
              <a:ext cx="1379483" cy="338554"/>
            </a:xfrm>
            <a:prstGeom prst="rect">
              <a:avLst/>
            </a:prstGeom>
            <a:noFill/>
          </p:spPr>
          <p:txBody>
            <a:bodyPr wrap="square" rtlCol="0">
              <a:spAutoFit/>
            </a:bodyPr>
            <a:lstStyle/>
            <a:p>
              <a:r>
                <a:rPr lang="en-US" sz="1600" b="0" smtClean="0"/>
                <a:t>FIR ~ SFR</a:t>
              </a:r>
              <a:endParaRPr lang="en-US" sz="1600" b="0" baseline="-25000" dirty="0"/>
            </a:p>
          </p:txBody>
        </p:sp>
        <p:sp>
          <p:nvSpPr>
            <p:cNvPr id="10" name="TextBox 9"/>
            <p:cNvSpPr txBox="1"/>
            <p:nvPr/>
          </p:nvSpPr>
          <p:spPr>
            <a:xfrm>
              <a:off x="4343400" y="4464624"/>
              <a:ext cx="1371600" cy="338554"/>
            </a:xfrm>
            <a:prstGeom prst="rect">
              <a:avLst/>
            </a:prstGeom>
            <a:noFill/>
          </p:spPr>
          <p:txBody>
            <a:bodyPr wrap="square" rtlCol="0">
              <a:spAutoFit/>
            </a:bodyPr>
            <a:lstStyle/>
            <a:p>
              <a:r>
                <a:rPr lang="en-US" sz="1600" b="0" dirty="0" smtClean="0"/>
                <a:t>L</a:t>
              </a:r>
              <a:r>
                <a:rPr lang="en-US" sz="1600" b="0" baseline="-25000" dirty="0" smtClean="0"/>
                <a:t>CO</a:t>
              </a:r>
              <a:r>
                <a:rPr lang="en-US" sz="1600" b="0" dirty="0" smtClean="0"/>
                <a:t> ~ </a:t>
              </a:r>
              <a:r>
                <a:rPr lang="en-US" sz="1600" b="0" dirty="0" err="1" smtClean="0"/>
                <a:t>M</a:t>
              </a:r>
              <a:r>
                <a:rPr lang="en-US" sz="1600" b="0" baseline="-25000" dirty="0" err="1" smtClean="0"/>
                <a:t>gas</a:t>
              </a:r>
              <a:endParaRPr lang="en-US" sz="1600" b="0" baseline="-25000" dirty="0"/>
            </a:p>
          </p:txBody>
        </p:sp>
      </p:grpSp>
      <p:sp>
        <p:nvSpPr>
          <p:cNvPr id="13" name="TextBox 12"/>
          <p:cNvSpPr txBox="1"/>
          <p:nvPr/>
        </p:nvSpPr>
        <p:spPr>
          <a:xfrm>
            <a:off x="1753452" y="82192"/>
            <a:ext cx="5705588" cy="769441"/>
          </a:xfrm>
          <a:prstGeom prst="rect">
            <a:avLst/>
          </a:prstGeom>
          <a:noFill/>
        </p:spPr>
        <p:txBody>
          <a:bodyPr wrap="square" rtlCol="0">
            <a:spAutoFit/>
          </a:bodyPr>
          <a:lstStyle/>
          <a:p>
            <a:pPr algn="ctr"/>
            <a:r>
              <a:rPr lang="en-US" sz="2400" dirty="0" smtClean="0">
                <a:solidFill>
                  <a:schemeClr val="bg1"/>
                </a:solidFill>
                <a:latin typeface="Times New Roman" charset="0"/>
                <a:ea typeface="Times New Roman" charset="0"/>
                <a:cs typeface="Times New Roman" charset="0"/>
              </a:rPr>
              <a:t>SWG3: Dense Gas History of the Universe </a:t>
            </a:r>
          </a:p>
          <a:p>
            <a:pPr algn="ctr"/>
            <a:r>
              <a:rPr lang="en-US" sz="2000" dirty="0" smtClean="0">
                <a:solidFill>
                  <a:schemeClr val="bg1"/>
                </a:solidFill>
                <a:latin typeface="Times New Roman" charset="0"/>
                <a:ea typeface="Times New Roman" charset="0"/>
                <a:cs typeface="Times New Roman" charset="0"/>
              </a:rPr>
              <a:t>‘Missing </a:t>
            </a:r>
            <a:r>
              <a:rPr lang="en-US" sz="2000" dirty="0">
                <a:solidFill>
                  <a:schemeClr val="bg1"/>
                </a:solidFill>
                <a:latin typeface="Times New Roman" charset="0"/>
                <a:ea typeface="Times New Roman" charset="0"/>
                <a:cs typeface="Times New Roman" charset="0"/>
              </a:rPr>
              <a:t>half of galaxy formation</a:t>
            </a:r>
            <a:r>
              <a:rPr lang="en-US" sz="2000" dirty="0" smtClean="0">
                <a:solidFill>
                  <a:schemeClr val="bg1"/>
                </a:solidFill>
                <a:latin typeface="Times New Roman" charset="0"/>
                <a:ea typeface="Times New Roman" charset="0"/>
                <a:cs typeface="Times New Roman" charset="0"/>
              </a:rPr>
              <a:t>’</a:t>
            </a:r>
            <a:endParaRPr lang="en-US" sz="2000" dirty="0">
              <a:solidFill>
                <a:schemeClr val="bg1"/>
              </a:solidFill>
              <a:latin typeface="Times New Roman" charset="0"/>
              <a:ea typeface="Times New Roman" charset="0"/>
              <a:cs typeface="Times New Roman" charset="0"/>
            </a:endParaRPr>
          </a:p>
        </p:txBody>
      </p:sp>
      <p:grpSp>
        <p:nvGrpSpPr>
          <p:cNvPr id="7" name="Group 6"/>
          <p:cNvGrpSpPr/>
          <p:nvPr/>
        </p:nvGrpSpPr>
        <p:grpSpPr>
          <a:xfrm>
            <a:off x="4953000" y="990236"/>
            <a:ext cx="4190719" cy="2743564"/>
            <a:chOff x="4953000" y="990236"/>
            <a:chExt cx="4190719" cy="2743564"/>
          </a:xfrm>
        </p:grpSpPr>
        <p:pic>
          <p:nvPicPr>
            <p:cNvPr id="3" name="Picture 2" descr="Screen Shot 2015-07-16 at 8.16.1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990236"/>
              <a:ext cx="4190719" cy="2743564"/>
            </a:xfrm>
            <a:prstGeom prst="rect">
              <a:avLst/>
            </a:prstGeom>
          </p:spPr>
        </p:pic>
        <p:sp>
          <p:nvSpPr>
            <p:cNvPr id="4" name="Rectangle 3"/>
            <p:cNvSpPr/>
            <p:nvPr/>
          </p:nvSpPr>
          <p:spPr bwMode="auto">
            <a:xfrm>
              <a:off x="5638800" y="2947096"/>
              <a:ext cx="11430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cxnSp>
          <p:nvCxnSpPr>
            <p:cNvPr id="6" name="Straight Arrow Connector 5"/>
            <p:cNvCxnSpPr/>
            <p:nvPr/>
          </p:nvCxnSpPr>
          <p:spPr bwMode="auto">
            <a:xfrm flipH="1">
              <a:off x="5105400" y="2819400"/>
              <a:ext cx="1066800" cy="762000"/>
            </a:xfrm>
            <a:prstGeom prst="straightConnector1">
              <a:avLst/>
            </a:prstGeom>
            <a:noFill/>
            <a:ln w="28575" cap="flat" cmpd="sng" algn="ctr">
              <a:solidFill>
                <a:schemeClr val="accent2"/>
              </a:solidFill>
              <a:prstDash val="solid"/>
              <a:round/>
              <a:headEnd type="none" w="med" len="med"/>
              <a:tailEnd type="triangle"/>
            </a:ln>
            <a:effectLst/>
          </p:spPr>
        </p:cxnSp>
      </p:grpSp>
      <p:sp>
        <p:nvSpPr>
          <p:cNvPr id="5" name="TextBox 4"/>
          <p:cNvSpPr txBox="1"/>
          <p:nvPr/>
        </p:nvSpPr>
        <p:spPr>
          <a:xfrm>
            <a:off x="135467" y="3428003"/>
            <a:ext cx="1512711" cy="276999"/>
          </a:xfrm>
          <a:prstGeom prst="rect">
            <a:avLst/>
          </a:prstGeom>
          <a:noFill/>
        </p:spPr>
        <p:txBody>
          <a:bodyPr wrap="square" rtlCol="0">
            <a:spAutoFit/>
          </a:bodyPr>
          <a:lstStyle/>
          <a:p>
            <a:r>
              <a:rPr lang="en-US" sz="1200" dirty="0" err="1" smtClean="0"/>
              <a:t>Madua</a:t>
            </a:r>
            <a:r>
              <a:rPr lang="en-US" sz="1200" dirty="0" smtClean="0"/>
              <a:t> &amp; Dickenson</a:t>
            </a:r>
            <a:endParaRPr lang="en-US" sz="1200" dirty="0"/>
          </a:p>
        </p:txBody>
      </p:sp>
    </p:spTree>
    <p:extLst>
      <p:ext uri="{BB962C8B-B14F-4D97-AF65-F5344CB8AC3E}">
        <p14:creationId xmlns:p14="http://schemas.microsoft.com/office/powerpoint/2010/main" val="940270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pv.es/antenas/Catalogo_fotos/radioastronomia/looks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50"/>
            <a:ext cx="9144000" cy="6860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1712983" y="122719"/>
            <a:ext cx="58407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2800" dirty="0">
                <a:solidFill>
                  <a:schemeClr val="bg1"/>
                </a:solidFill>
                <a:latin typeface="Times New Roman" charset="0"/>
                <a:ea typeface="Times New Roman" charset="0"/>
                <a:cs typeface="Times New Roman" charset="0"/>
              </a:rPr>
              <a:t>T</a:t>
            </a:r>
            <a:r>
              <a:rPr lang="en-US" altLang="en-US" sz="2800" dirty="0" smtClean="0">
                <a:solidFill>
                  <a:schemeClr val="bg1"/>
                </a:solidFill>
                <a:latin typeface="Times New Roman" charset="0"/>
                <a:ea typeface="Times New Roman" charset="0"/>
                <a:cs typeface="Times New Roman" charset="0"/>
              </a:rPr>
              <a:t>he Very Large Array</a:t>
            </a:r>
            <a:r>
              <a:rPr lang="en-US" altLang="en-US" sz="2800" smtClean="0">
                <a:solidFill>
                  <a:schemeClr val="bg1"/>
                </a:solidFill>
                <a:latin typeface="Times New Roman" charset="0"/>
                <a:ea typeface="Times New Roman" charset="0"/>
                <a:cs typeface="Times New Roman" charset="0"/>
              </a:rPr>
              <a:t>: few </a:t>
            </a:r>
            <a:r>
              <a:rPr lang="en-US" altLang="en-US" sz="2800" dirty="0" smtClean="0">
                <a:solidFill>
                  <a:schemeClr val="bg1"/>
                </a:solidFill>
                <a:latin typeface="Times New Roman" charset="0"/>
                <a:ea typeface="Times New Roman" charset="0"/>
                <a:cs typeface="Times New Roman" charset="0"/>
              </a:rPr>
              <a:t>min history</a:t>
            </a:r>
            <a:endParaRPr lang="en-US" altLang="en-US" sz="2800" dirty="0">
              <a:solidFill>
                <a:schemeClr val="bg1"/>
              </a:solidFill>
              <a:latin typeface="Times New Roman" charset="0"/>
              <a:ea typeface="Times New Roman" charset="0"/>
              <a:cs typeface="Times New Roman" charset="0"/>
            </a:endParaRPr>
          </a:p>
        </p:txBody>
      </p:sp>
      <p:sp>
        <p:nvSpPr>
          <p:cNvPr id="7" name="Subtitle 2"/>
          <p:cNvSpPr txBox="1">
            <a:spLocks/>
          </p:cNvSpPr>
          <p:nvPr/>
        </p:nvSpPr>
        <p:spPr>
          <a:xfrm>
            <a:off x="1834440" y="703059"/>
            <a:ext cx="6203249" cy="1654289"/>
          </a:xfrm>
          <a:prstGeom prst="rect">
            <a:avLst/>
          </a:prstGeom>
          <a:solidFill>
            <a:srgbClr val="86837A">
              <a:alpha val="64000"/>
            </a:srgbClr>
          </a:solidFill>
          <a:ln>
            <a:no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dirty="0" smtClean="0">
                <a:solidFill>
                  <a:schemeClr val="bg1"/>
                </a:solidFill>
                <a:latin typeface="Times New Roman" charset="0"/>
                <a:ea typeface="Times New Roman" charset="0"/>
                <a:cs typeface="Times New Roman" charset="0"/>
              </a:rPr>
              <a:t>1972 – Approved by Congress</a:t>
            </a:r>
          </a:p>
          <a:p>
            <a:pPr marL="0" indent="0">
              <a:buNone/>
            </a:pPr>
            <a:r>
              <a:rPr lang="en-IE" sz="2000" dirty="0" smtClean="0">
                <a:solidFill>
                  <a:schemeClr val="bg1"/>
                </a:solidFill>
                <a:latin typeface="Times New Roman" charset="0"/>
                <a:ea typeface="Times New Roman" charset="0"/>
                <a:cs typeface="Times New Roman" charset="0"/>
              </a:rPr>
              <a:t>1975 – 1</a:t>
            </a:r>
            <a:r>
              <a:rPr lang="en-IE" sz="2000" baseline="30000" dirty="0" smtClean="0">
                <a:solidFill>
                  <a:schemeClr val="bg1"/>
                </a:solidFill>
                <a:latin typeface="Times New Roman" charset="0"/>
                <a:ea typeface="Times New Roman" charset="0"/>
                <a:cs typeface="Times New Roman" charset="0"/>
              </a:rPr>
              <a:t>st</a:t>
            </a:r>
            <a:r>
              <a:rPr lang="en-IE" sz="2000" dirty="0" smtClean="0">
                <a:solidFill>
                  <a:schemeClr val="bg1"/>
                </a:solidFill>
                <a:latin typeface="Times New Roman" charset="0"/>
                <a:ea typeface="Times New Roman" charset="0"/>
                <a:cs typeface="Times New Roman" charset="0"/>
              </a:rPr>
              <a:t> antenna</a:t>
            </a:r>
            <a:endParaRPr lang="en-IE" sz="2000" dirty="0">
              <a:solidFill>
                <a:schemeClr val="bg1"/>
              </a:solidFill>
              <a:latin typeface="Times New Roman" charset="0"/>
              <a:ea typeface="Times New Roman" charset="0"/>
              <a:cs typeface="Times New Roman" charset="0"/>
            </a:endParaRPr>
          </a:p>
          <a:p>
            <a:pPr marL="0" indent="0">
              <a:buNone/>
            </a:pPr>
            <a:r>
              <a:rPr lang="en-IE" sz="2000" dirty="0" smtClean="0">
                <a:solidFill>
                  <a:schemeClr val="bg1"/>
                </a:solidFill>
                <a:latin typeface="Times New Roman" charset="0"/>
                <a:ea typeface="Times New Roman" charset="0"/>
                <a:cs typeface="Times New Roman" charset="0"/>
              </a:rPr>
              <a:t>1980 – Full science operations</a:t>
            </a:r>
          </a:p>
          <a:p>
            <a:pPr marL="0" indent="0">
              <a:buNone/>
            </a:pPr>
            <a:r>
              <a:rPr lang="en-IE" sz="2000" dirty="0" smtClean="0">
                <a:solidFill>
                  <a:schemeClr val="bg1"/>
                </a:solidFill>
                <a:latin typeface="Times New Roman" charset="0"/>
                <a:ea typeface="Times New Roman" charset="0"/>
                <a:cs typeface="Times New Roman" charset="0"/>
              </a:rPr>
              <a:t>2001 – Major upgrade approved by NSF (all new electronics)</a:t>
            </a:r>
          </a:p>
          <a:p>
            <a:pPr marL="0" indent="0">
              <a:buNone/>
            </a:pPr>
            <a:r>
              <a:rPr lang="en-IE" sz="2000" dirty="0" smtClean="0">
                <a:solidFill>
                  <a:schemeClr val="bg1"/>
                </a:solidFill>
                <a:latin typeface="Times New Roman" charset="0"/>
                <a:ea typeface="Times New Roman" charset="0"/>
                <a:cs typeface="Times New Roman" charset="0"/>
              </a:rPr>
              <a:t>2011 – </a:t>
            </a:r>
            <a:r>
              <a:rPr lang="en-IE" sz="2000" dirty="0" err="1" smtClean="0">
                <a:solidFill>
                  <a:schemeClr val="bg1"/>
                </a:solidFill>
                <a:latin typeface="Times New Roman" charset="0"/>
                <a:ea typeface="Times New Roman" charset="0"/>
                <a:cs typeface="Times New Roman" charset="0"/>
              </a:rPr>
              <a:t>Jansky</a:t>
            </a:r>
            <a:r>
              <a:rPr lang="en-IE" sz="2000" dirty="0" smtClean="0">
                <a:solidFill>
                  <a:schemeClr val="bg1"/>
                </a:solidFill>
                <a:latin typeface="Times New Roman" charset="0"/>
                <a:ea typeface="Times New Roman" charset="0"/>
                <a:cs typeface="Times New Roman" charset="0"/>
              </a:rPr>
              <a:t> VLA full science ops</a:t>
            </a:r>
            <a:endParaRPr lang="en-IE" sz="20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7528402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089" y="873187"/>
            <a:ext cx="4077369" cy="1923604"/>
          </a:xfrm>
          <a:prstGeom prst="rect">
            <a:avLst/>
          </a:prstGeom>
          <a:noFill/>
        </p:spPr>
        <p:txBody>
          <a:bodyPr wrap="square" rtlCol="0">
            <a:spAutoFit/>
          </a:bodyPr>
          <a:lstStyle/>
          <a:p>
            <a:pPr>
              <a:spcBef>
                <a:spcPts val="600"/>
              </a:spcBef>
            </a:pPr>
            <a:r>
              <a:rPr lang="en-US" sz="2400" dirty="0" smtClean="0">
                <a:latin typeface="Times New Roman"/>
                <a:cs typeface="Times New Roman"/>
              </a:rPr>
              <a:t>M</a:t>
            </a:r>
            <a:r>
              <a:rPr lang="en-US" sz="2400" baseline="-25000" dirty="0" smtClean="0">
                <a:latin typeface="Times New Roman"/>
                <a:cs typeface="Times New Roman"/>
              </a:rPr>
              <a:t>H2 </a:t>
            </a:r>
            <a:r>
              <a:rPr lang="en-US" sz="2400" dirty="0" smtClean="0">
                <a:latin typeface="Times New Roman"/>
                <a:cs typeface="Times New Roman"/>
              </a:rPr>
              <a:t>= α x </a:t>
            </a:r>
            <a:r>
              <a:rPr lang="en-US" sz="2400" dirty="0" smtClean="0">
                <a:solidFill>
                  <a:srgbClr val="FF0000"/>
                </a:solidFill>
                <a:latin typeface="Times New Roman"/>
                <a:cs typeface="Times New Roman"/>
              </a:rPr>
              <a:t>L</a:t>
            </a:r>
            <a:r>
              <a:rPr lang="en-US" sz="2400" baseline="-25000" dirty="0" smtClean="0">
                <a:solidFill>
                  <a:srgbClr val="FF0000"/>
                </a:solidFill>
                <a:latin typeface="Times New Roman"/>
                <a:cs typeface="Times New Roman"/>
              </a:rPr>
              <a:t>CO1-0</a:t>
            </a:r>
            <a:endParaRPr lang="en-US" sz="2000" baseline="-25000" dirty="0" smtClean="0">
              <a:solidFill>
                <a:srgbClr val="FF0000"/>
              </a:solidFill>
              <a:latin typeface="Times New Roman"/>
              <a:cs typeface="Times New Roman"/>
            </a:endParaRPr>
          </a:p>
          <a:p>
            <a:pPr marL="342900" indent="-342900">
              <a:spcBef>
                <a:spcPts val="600"/>
              </a:spcBef>
              <a:buFont typeface="Arial"/>
              <a:buChar char="•"/>
            </a:pPr>
            <a:r>
              <a:rPr lang="en-US" sz="2000" dirty="0" smtClean="0">
                <a:latin typeface="Times New Roman"/>
                <a:cs typeface="Times New Roman"/>
              </a:rPr>
              <a:t>Total molecular gas mass </a:t>
            </a:r>
          </a:p>
          <a:p>
            <a:pPr marL="342900" indent="-342900">
              <a:spcBef>
                <a:spcPts val="600"/>
              </a:spcBef>
              <a:buFont typeface="Arial"/>
              <a:buChar char="•"/>
            </a:pPr>
            <a:r>
              <a:rPr lang="en-US" sz="2000" dirty="0">
                <a:latin typeface="Times New Roman"/>
                <a:cs typeface="Times New Roman"/>
              </a:rPr>
              <a:t>w</a:t>
            </a:r>
            <a:r>
              <a:rPr lang="en-US" sz="2000" dirty="0" smtClean="0">
                <a:latin typeface="Times New Roman"/>
                <a:cs typeface="Times New Roman"/>
              </a:rPr>
              <a:t>. ALMA =&gt; gas excitation</a:t>
            </a:r>
          </a:p>
          <a:p>
            <a:pPr marL="342900" indent="-342900">
              <a:spcBef>
                <a:spcPts val="600"/>
              </a:spcBef>
              <a:buFont typeface="Arial"/>
              <a:buChar char="•"/>
            </a:pPr>
            <a:r>
              <a:rPr lang="en-US" sz="2000" dirty="0" smtClean="0">
                <a:latin typeface="Times New Roman"/>
                <a:cs typeface="Times New Roman"/>
              </a:rPr>
              <a:t>Dense </a:t>
            </a:r>
            <a:r>
              <a:rPr lang="en-US" sz="2000" dirty="0">
                <a:latin typeface="Times New Roman"/>
                <a:cs typeface="Times New Roman"/>
              </a:rPr>
              <a:t>gas tracers associated w. SF cores: HCN, HCO</a:t>
            </a:r>
            <a:r>
              <a:rPr lang="en-US" sz="2000" dirty="0" smtClean="0">
                <a:latin typeface="Times New Roman"/>
                <a:cs typeface="Times New Roman"/>
              </a:rPr>
              <a:t>+</a:t>
            </a:r>
            <a:endParaRPr lang="en-US" sz="2000" dirty="0">
              <a:latin typeface="Times New Roman"/>
              <a:cs typeface="Times New Roman"/>
            </a:endParaRPr>
          </a:p>
        </p:txBody>
      </p:sp>
      <p:pic>
        <p:nvPicPr>
          <p:cNvPr id="3" name="Picture 2" descr="Screen Shot 2015-03-24 at 7.54.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408" y="134471"/>
            <a:ext cx="5197592" cy="6260353"/>
          </a:xfrm>
          <a:prstGeom prst="rect">
            <a:avLst/>
          </a:prstGeom>
        </p:spPr>
      </p:pic>
      <p:sp>
        <p:nvSpPr>
          <p:cNvPr id="6" name="TextBox 5"/>
          <p:cNvSpPr txBox="1"/>
          <p:nvPr/>
        </p:nvSpPr>
        <p:spPr>
          <a:xfrm>
            <a:off x="1100139" y="258719"/>
            <a:ext cx="6743971" cy="461665"/>
          </a:xfrm>
          <a:prstGeom prst="rect">
            <a:avLst/>
          </a:prstGeom>
          <a:noFill/>
        </p:spPr>
        <p:txBody>
          <a:bodyPr wrap="square" rtlCol="0">
            <a:spAutoFit/>
          </a:bodyPr>
          <a:lstStyle/>
          <a:p>
            <a:r>
              <a:rPr lang="en-US" sz="2400" dirty="0" smtClean="0">
                <a:latin typeface="Times New Roman"/>
                <a:cs typeface="Times New Roman"/>
              </a:rPr>
              <a:t>Low order CO: key total molecular gas mass tracer</a:t>
            </a:r>
            <a:endParaRPr lang="en-US" sz="2000" dirty="0" smtClean="0">
              <a:latin typeface="Times New Roman"/>
              <a:cs typeface="Times New Roman"/>
            </a:endParaRPr>
          </a:p>
        </p:txBody>
      </p:sp>
      <p:grpSp>
        <p:nvGrpSpPr>
          <p:cNvPr id="12" name="Group 11"/>
          <p:cNvGrpSpPr/>
          <p:nvPr/>
        </p:nvGrpSpPr>
        <p:grpSpPr>
          <a:xfrm>
            <a:off x="4710539" y="3543103"/>
            <a:ext cx="3721341" cy="2126428"/>
            <a:chOff x="4710539" y="3543103"/>
            <a:chExt cx="3721341" cy="2126428"/>
          </a:xfrm>
        </p:grpSpPr>
        <p:grpSp>
          <p:nvGrpSpPr>
            <p:cNvPr id="10" name="Group 9"/>
            <p:cNvGrpSpPr/>
            <p:nvPr/>
          </p:nvGrpSpPr>
          <p:grpSpPr>
            <a:xfrm>
              <a:off x="4710539" y="3543103"/>
              <a:ext cx="3721341" cy="2126428"/>
              <a:chOff x="4710539" y="3543103"/>
              <a:chExt cx="3721341" cy="2126428"/>
            </a:xfrm>
          </p:grpSpPr>
          <p:sp>
            <p:nvSpPr>
              <p:cNvPr id="7" name="Rectangle 6"/>
              <p:cNvSpPr/>
              <p:nvPr/>
            </p:nvSpPr>
            <p:spPr>
              <a:xfrm>
                <a:off x="4710539" y="4251913"/>
                <a:ext cx="3721341" cy="1417618"/>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710539" y="3543103"/>
                <a:ext cx="3721341" cy="395615"/>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468461" y="4114368"/>
              <a:ext cx="2181412" cy="1077218"/>
            </a:xfrm>
            <a:prstGeom prst="rect">
              <a:avLst/>
            </a:prstGeom>
            <a:noFill/>
            <a:ln>
              <a:noFill/>
            </a:ln>
          </p:spPr>
          <p:txBody>
            <a:bodyPr wrap="square" rtlCol="0">
              <a:spAutoFit/>
            </a:bodyPr>
            <a:lstStyle/>
            <a:p>
              <a:pPr algn="ctr"/>
              <a:r>
                <a:rPr lang="en-US" sz="3600" dirty="0" err="1" smtClean="0">
                  <a:solidFill>
                    <a:srgbClr val="155219"/>
                  </a:solidFill>
                </a:rPr>
                <a:t>ngVLA</a:t>
              </a:r>
              <a:r>
                <a:rPr lang="en-US" sz="3600" dirty="0" smtClean="0">
                  <a:solidFill>
                    <a:srgbClr val="155219"/>
                  </a:solidFill>
                </a:rPr>
                <a:t> </a:t>
              </a:r>
              <a:r>
                <a:rPr lang="en-US" sz="2800" dirty="0" smtClean="0">
                  <a:solidFill>
                    <a:srgbClr val="155219"/>
                  </a:solidFill>
                </a:rPr>
                <a:t>‘sweet spot’</a:t>
              </a:r>
            </a:p>
          </p:txBody>
        </p:sp>
      </p:grpSp>
      <p:grpSp>
        <p:nvGrpSpPr>
          <p:cNvPr id="16" name="Group 15"/>
          <p:cNvGrpSpPr/>
          <p:nvPr/>
        </p:nvGrpSpPr>
        <p:grpSpPr>
          <a:xfrm>
            <a:off x="4710539" y="5266120"/>
            <a:ext cx="3721341" cy="425177"/>
            <a:chOff x="4710539" y="5266120"/>
            <a:chExt cx="3721341" cy="425177"/>
          </a:xfrm>
        </p:grpSpPr>
        <p:sp>
          <p:nvSpPr>
            <p:cNvPr id="13" name="Rectangle 12"/>
            <p:cNvSpPr/>
            <p:nvPr/>
          </p:nvSpPr>
          <p:spPr>
            <a:xfrm>
              <a:off x="4710539" y="5340825"/>
              <a:ext cx="3721341" cy="350472"/>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841990" y="5266120"/>
              <a:ext cx="1359657" cy="400110"/>
            </a:xfrm>
            <a:prstGeom prst="rect">
              <a:avLst/>
            </a:prstGeom>
            <a:noFill/>
            <a:ln>
              <a:noFill/>
            </a:ln>
          </p:spPr>
          <p:txBody>
            <a:bodyPr wrap="square" rtlCol="0">
              <a:spAutoFit/>
            </a:bodyPr>
            <a:lstStyle/>
            <a:p>
              <a:pPr algn="ctr"/>
              <a:r>
                <a:rPr lang="en-US" sz="2000" dirty="0" smtClean="0">
                  <a:solidFill>
                    <a:srgbClr val="FF0000"/>
                  </a:solidFill>
                  <a:latin typeface="Times New Roman"/>
                  <a:cs typeface="Times New Roman"/>
                </a:rPr>
                <a:t>SKA 1</a:t>
              </a:r>
              <a:endParaRPr lang="en-US" sz="2000" dirty="0">
                <a:solidFill>
                  <a:srgbClr val="FF0000"/>
                </a:solidFill>
                <a:latin typeface="Times New Roman"/>
                <a:cs typeface="Times New Roman"/>
              </a:endParaRPr>
            </a:p>
          </p:txBody>
        </p:sp>
      </p:grpSp>
      <p:sp>
        <p:nvSpPr>
          <p:cNvPr id="17" name="TextBox 16"/>
          <p:cNvSpPr txBox="1"/>
          <p:nvPr/>
        </p:nvSpPr>
        <p:spPr>
          <a:xfrm>
            <a:off x="2674471" y="-194235"/>
            <a:ext cx="184666" cy="369332"/>
          </a:xfrm>
          <a:prstGeom prst="rect">
            <a:avLst/>
          </a:prstGeom>
          <a:noFill/>
        </p:spPr>
        <p:txBody>
          <a:bodyPr wrap="none" rtlCol="0">
            <a:spAutoFit/>
          </a:bodyPr>
          <a:lstStyle/>
          <a:p>
            <a:endParaRPr lang="en-US" dirty="0"/>
          </a:p>
        </p:txBody>
      </p:sp>
      <p:grpSp>
        <p:nvGrpSpPr>
          <p:cNvPr id="9" name="Group 8"/>
          <p:cNvGrpSpPr/>
          <p:nvPr/>
        </p:nvGrpSpPr>
        <p:grpSpPr>
          <a:xfrm>
            <a:off x="0" y="3257177"/>
            <a:ext cx="3735294" cy="3489510"/>
            <a:chOff x="0" y="3257177"/>
            <a:chExt cx="3735294" cy="3489510"/>
          </a:xfrm>
        </p:grpSpPr>
        <p:grpSp>
          <p:nvGrpSpPr>
            <p:cNvPr id="2" name="Group 1"/>
            <p:cNvGrpSpPr/>
            <p:nvPr/>
          </p:nvGrpSpPr>
          <p:grpSpPr>
            <a:xfrm>
              <a:off x="0" y="3257177"/>
              <a:ext cx="3735294" cy="3489510"/>
              <a:chOff x="0" y="2958353"/>
              <a:chExt cx="4036749" cy="3788334"/>
            </a:xfrm>
          </p:grpSpPr>
          <p:pic>
            <p:nvPicPr>
              <p:cNvPr id="14" name="Picture 13" descr="Screen Shot 2015-03-24 at 7.55.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8353"/>
                <a:ext cx="4036749" cy="3788334"/>
              </a:xfrm>
              <a:prstGeom prst="rect">
                <a:avLst/>
              </a:prstGeom>
            </p:spPr>
          </p:pic>
          <p:cxnSp>
            <p:nvCxnSpPr>
              <p:cNvPr id="18" name="Straight Arrow Connector 17"/>
              <p:cNvCxnSpPr/>
              <p:nvPr/>
            </p:nvCxnSpPr>
            <p:spPr>
              <a:xfrm>
                <a:off x="1706351" y="4075734"/>
                <a:ext cx="14941" cy="116541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1538943" y="4676588"/>
              <a:ext cx="1568824" cy="338554"/>
            </a:xfrm>
            <a:prstGeom prst="rect">
              <a:avLst/>
            </a:prstGeom>
            <a:noFill/>
          </p:spPr>
          <p:txBody>
            <a:bodyPr wrap="square" rtlCol="0">
              <a:spAutoFit/>
            </a:bodyPr>
            <a:lstStyle/>
            <a:p>
              <a:r>
                <a:rPr lang="en-US" sz="1600" dirty="0" smtClean="0">
                  <a:solidFill>
                    <a:srgbClr val="3366FF"/>
                  </a:solidFill>
                </a:rPr>
                <a:t>10x uncertainty</a:t>
              </a:r>
              <a:endParaRPr lang="en-US" sz="1600" dirty="0">
                <a:solidFill>
                  <a:srgbClr val="3366FF"/>
                </a:solidFill>
              </a:endParaRPr>
            </a:p>
          </p:txBody>
        </p:sp>
      </p:grpSp>
      <p:sp>
        <p:nvSpPr>
          <p:cNvPr id="19" name="TextBox 18"/>
          <p:cNvSpPr txBox="1"/>
          <p:nvPr/>
        </p:nvSpPr>
        <p:spPr>
          <a:xfrm>
            <a:off x="4710538" y="4612448"/>
            <a:ext cx="934301" cy="338554"/>
          </a:xfrm>
          <a:prstGeom prst="rect">
            <a:avLst/>
          </a:prstGeom>
          <a:noFill/>
        </p:spPr>
        <p:txBody>
          <a:bodyPr wrap="square" rtlCol="0">
            <a:spAutoFit/>
          </a:bodyPr>
          <a:lstStyle/>
          <a:p>
            <a:r>
              <a:rPr lang="en-US" sz="1600" dirty="0" smtClean="0"/>
              <a:t>VLA</a:t>
            </a:r>
            <a:endParaRPr lang="en-US" sz="1600" dirty="0"/>
          </a:p>
        </p:txBody>
      </p:sp>
      <p:sp>
        <p:nvSpPr>
          <p:cNvPr id="20" name="TextBox 19"/>
          <p:cNvSpPr txBox="1"/>
          <p:nvPr/>
        </p:nvSpPr>
        <p:spPr>
          <a:xfrm>
            <a:off x="7252963" y="2113431"/>
            <a:ext cx="867909" cy="584775"/>
          </a:xfrm>
          <a:prstGeom prst="rect">
            <a:avLst/>
          </a:prstGeom>
          <a:noFill/>
        </p:spPr>
        <p:txBody>
          <a:bodyPr wrap="square" rtlCol="0">
            <a:spAutoFit/>
          </a:bodyPr>
          <a:lstStyle/>
          <a:p>
            <a:r>
              <a:rPr lang="en-US" sz="1600" dirty="0" smtClean="0"/>
              <a:t>ALMA/</a:t>
            </a:r>
            <a:r>
              <a:rPr lang="en-US" sz="1600" dirty="0" err="1" smtClean="0"/>
              <a:t>Noema</a:t>
            </a:r>
            <a:endParaRPr lang="en-US" sz="1600" dirty="0"/>
          </a:p>
        </p:txBody>
      </p:sp>
    </p:spTree>
    <p:extLst>
      <p:ext uri="{BB962C8B-B14F-4D97-AF65-F5344CB8AC3E}">
        <p14:creationId xmlns:p14="http://schemas.microsoft.com/office/powerpoint/2010/main" val="118152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4560" y="76200"/>
            <a:ext cx="7239000" cy="1200329"/>
          </a:xfrm>
          <a:prstGeom prst="rect">
            <a:avLst/>
          </a:prstGeom>
          <a:noFill/>
        </p:spPr>
        <p:txBody>
          <a:bodyPr wrap="square" rtlCol="0">
            <a:spAutoFit/>
          </a:bodyPr>
          <a:lstStyle/>
          <a:p>
            <a:pPr algn="ctr"/>
            <a:r>
              <a:rPr lang="en-US" sz="2400" dirty="0" smtClean="0"/>
              <a:t>ALMA Spectral Line Survey in UDF (ASPECS-I)</a:t>
            </a:r>
          </a:p>
          <a:p>
            <a:pPr algn="ctr">
              <a:spcBef>
                <a:spcPts val="600"/>
              </a:spcBef>
            </a:pPr>
            <a:r>
              <a:rPr lang="en-US" sz="2000" b="0" dirty="0" smtClean="0"/>
              <a:t>1</a:t>
            </a:r>
            <a:r>
              <a:rPr lang="en-US" sz="2000" b="0" baseline="30000" dirty="0" smtClean="0"/>
              <a:t>st</a:t>
            </a:r>
            <a:r>
              <a:rPr lang="en-US" sz="2000" b="0" dirty="0" smtClean="0"/>
              <a:t> volumetric ‘molecular deep field’ </a:t>
            </a:r>
          </a:p>
          <a:p>
            <a:pPr algn="ctr">
              <a:spcBef>
                <a:spcPts val="600"/>
              </a:spcBef>
            </a:pPr>
            <a:r>
              <a:rPr lang="en-US" sz="1800" b="0" dirty="0" smtClean="0"/>
              <a:t>PI Walter, </a:t>
            </a:r>
            <a:r>
              <a:rPr lang="en-US" sz="1800" b="0" dirty="0" err="1" smtClean="0"/>
              <a:t>Decarli</a:t>
            </a:r>
            <a:r>
              <a:rPr lang="en-US" sz="1800" b="0" dirty="0" smtClean="0"/>
              <a:t> (EU), Co-PI </a:t>
            </a:r>
            <a:r>
              <a:rPr lang="en-US" sz="1800" b="0" dirty="0" err="1" smtClean="0"/>
              <a:t>Aravena</a:t>
            </a:r>
            <a:r>
              <a:rPr lang="en-US" sz="1800" b="0" dirty="0" smtClean="0"/>
              <a:t> (Chile), Co-PI Carilli (USA) </a:t>
            </a:r>
            <a:endParaRPr lang="en-US" sz="1800" b="0" dirty="0"/>
          </a:p>
        </p:txBody>
      </p:sp>
      <p:sp>
        <p:nvSpPr>
          <p:cNvPr id="3" name="TextBox 2"/>
          <p:cNvSpPr txBox="1"/>
          <p:nvPr/>
        </p:nvSpPr>
        <p:spPr>
          <a:xfrm>
            <a:off x="914400" y="5006068"/>
            <a:ext cx="7592164" cy="1692771"/>
          </a:xfrm>
          <a:prstGeom prst="rect">
            <a:avLst/>
          </a:prstGeom>
          <a:noFill/>
        </p:spPr>
        <p:txBody>
          <a:bodyPr wrap="square" rtlCol="0">
            <a:spAutoFit/>
          </a:bodyPr>
          <a:lstStyle/>
          <a:p>
            <a:pPr marL="285750" indent="-285750" algn="l">
              <a:spcBef>
                <a:spcPts val="600"/>
              </a:spcBef>
              <a:buFont typeface="Arial" charset="0"/>
              <a:buChar char="•"/>
            </a:pPr>
            <a:r>
              <a:rPr lang="en-US" sz="1800" b="0" dirty="0" smtClean="0"/>
              <a:t>Bands 3 and 6: 20hr/band, 35ants;  </a:t>
            </a:r>
            <a:r>
              <a:rPr lang="en-US" sz="1800" b="0" dirty="0"/>
              <a:t>line </a:t>
            </a:r>
            <a:r>
              <a:rPr lang="en-US" sz="1800" b="0" dirty="0" err="1"/>
              <a:t>rms</a:t>
            </a:r>
            <a:r>
              <a:rPr lang="en-US" sz="1800" b="0" dirty="0"/>
              <a:t> ~</a:t>
            </a:r>
            <a:r>
              <a:rPr lang="en-US" sz="1800" b="0" dirty="0" smtClean="0"/>
              <a:t> 0.3mJy, </a:t>
            </a:r>
            <a:r>
              <a:rPr lang="en-US" sz="1800" b="0" dirty="0"/>
              <a:t>cont. </a:t>
            </a:r>
            <a:r>
              <a:rPr lang="en-US" sz="1800" b="0" dirty="0" err="1"/>
              <a:t>rms</a:t>
            </a:r>
            <a:r>
              <a:rPr lang="en-US" sz="1800" b="0" dirty="0"/>
              <a:t> </a:t>
            </a:r>
            <a:r>
              <a:rPr lang="en-US" sz="1800" b="0" dirty="0" smtClean="0"/>
              <a:t>~ 10uJy</a:t>
            </a:r>
          </a:p>
          <a:p>
            <a:pPr marL="285750" indent="-285750" algn="l">
              <a:spcBef>
                <a:spcPts val="600"/>
              </a:spcBef>
              <a:buFont typeface="Arial" charset="0"/>
              <a:buChar char="•"/>
            </a:pPr>
            <a:r>
              <a:rPr lang="en-US" sz="1800" b="0" dirty="0" smtClean="0"/>
              <a:t>1arcmin</a:t>
            </a:r>
            <a:r>
              <a:rPr lang="en-US" sz="1800" b="0" baseline="30000" dirty="0" smtClean="0"/>
              <a:t>2 </a:t>
            </a:r>
            <a:r>
              <a:rPr lang="en-US" sz="1800" b="0" dirty="0" smtClean="0"/>
              <a:t>in UDF: best multi-𝜆 field</a:t>
            </a:r>
          </a:p>
          <a:p>
            <a:pPr marL="800100" lvl="1" indent="-342900" algn="l">
              <a:spcBef>
                <a:spcPts val="600"/>
              </a:spcBef>
              <a:buFont typeface="Wingdings" charset="2"/>
              <a:buChar char="Ø"/>
            </a:pPr>
            <a:r>
              <a:rPr lang="en-US" sz="1600" b="0" dirty="0" smtClean="0"/>
              <a:t>Molecular gas </a:t>
            </a:r>
            <a:r>
              <a:rPr lang="en-US" sz="1600" b="0" dirty="0"/>
              <a:t>masses </a:t>
            </a:r>
            <a:r>
              <a:rPr lang="en-US" sz="1600" b="0" dirty="0" smtClean="0"/>
              <a:t>to </a:t>
            </a:r>
            <a:r>
              <a:rPr lang="en-US" sz="1600" b="0" dirty="0"/>
              <a:t>‘knee’ mass </a:t>
            </a:r>
            <a:r>
              <a:rPr lang="en-US" sz="1600" b="0" dirty="0" smtClean="0"/>
              <a:t>function </a:t>
            </a:r>
            <a:r>
              <a:rPr lang="en-US" sz="1600" b="0" dirty="0"/>
              <a:t>~ few x 10</a:t>
            </a:r>
            <a:r>
              <a:rPr lang="en-US" sz="1600" b="0" baseline="30000" dirty="0"/>
              <a:t>9</a:t>
            </a:r>
            <a:r>
              <a:rPr lang="en-US" sz="1600" b="0" dirty="0"/>
              <a:t> M</a:t>
            </a:r>
            <a:r>
              <a:rPr lang="en-US" sz="1600" b="0" baseline="-25000" dirty="0"/>
              <a:t>o</a:t>
            </a:r>
          </a:p>
          <a:p>
            <a:pPr marL="800100" lvl="1" indent="-342900" algn="l">
              <a:spcBef>
                <a:spcPts val="600"/>
              </a:spcBef>
              <a:buFont typeface="Wingdings" charset="2"/>
              <a:buChar char="Ø"/>
            </a:pPr>
            <a:r>
              <a:rPr lang="en-US" sz="1600" b="0" dirty="0"/>
              <a:t>Dust continuum: SFR ~ 10 M</a:t>
            </a:r>
            <a:r>
              <a:rPr lang="en-US" sz="1600" b="0" baseline="-25000" dirty="0"/>
              <a:t>o</a:t>
            </a:r>
            <a:r>
              <a:rPr lang="en-US" sz="1600" b="0" dirty="0"/>
              <a:t>/</a:t>
            </a:r>
            <a:r>
              <a:rPr lang="en-US" sz="1600" b="0" dirty="0" err="1"/>
              <a:t>yr</a:t>
            </a:r>
            <a:r>
              <a:rPr lang="en-US" sz="1600" b="0" dirty="0"/>
              <a:t>  at z =1 to 6</a:t>
            </a:r>
          </a:p>
          <a:p>
            <a:pPr marL="800100" lvl="1" indent="-342900" algn="l">
              <a:spcBef>
                <a:spcPts val="600"/>
              </a:spcBef>
              <a:buFont typeface="Wingdings" charset="2"/>
              <a:buChar char="Ø"/>
            </a:pPr>
            <a:r>
              <a:rPr lang="en-US" sz="1600" b="0" dirty="0"/>
              <a:t>[CII] from z &gt; 6  </a:t>
            </a:r>
            <a:r>
              <a:rPr lang="en-US" sz="1600" b="0" dirty="0" smtClean="0"/>
              <a:t>LBG/LAEs</a:t>
            </a:r>
            <a:endParaRPr lang="en-US" sz="1600" b="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14" y="1228200"/>
            <a:ext cx="4094221" cy="36584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295400"/>
            <a:ext cx="3858364" cy="3663788"/>
          </a:xfrm>
          <a:prstGeom prst="rect">
            <a:avLst/>
          </a:prstGeom>
        </p:spPr>
      </p:pic>
    </p:spTree>
    <p:extLst>
      <p:ext uri="{BB962C8B-B14F-4D97-AF65-F5344CB8AC3E}">
        <p14:creationId xmlns:p14="http://schemas.microsoft.com/office/powerpoint/2010/main" val="1934173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47935"/>
            <a:ext cx="7239000" cy="461665"/>
          </a:xfrm>
          <a:prstGeom prst="rect">
            <a:avLst/>
          </a:prstGeom>
          <a:noFill/>
        </p:spPr>
        <p:txBody>
          <a:bodyPr wrap="square" rtlCol="0">
            <a:spAutoFit/>
          </a:bodyPr>
          <a:lstStyle/>
          <a:p>
            <a:pPr algn="ctr"/>
            <a:r>
              <a:rPr lang="en-US" sz="2400" dirty="0" smtClean="0"/>
              <a:t>ASPECS-I   7 papers, Oct. 2016</a:t>
            </a:r>
            <a:endParaRPr lang="en-US" dirty="0"/>
          </a:p>
        </p:txBody>
      </p:sp>
      <p:sp>
        <p:nvSpPr>
          <p:cNvPr id="5" name="TextBox 4"/>
          <p:cNvSpPr txBox="1"/>
          <p:nvPr/>
        </p:nvSpPr>
        <p:spPr>
          <a:xfrm>
            <a:off x="1219200" y="4191000"/>
            <a:ext cx="6972300" cy="2139047"/>
          </a:xfrm>
          <a:prstGeom prst="rect">
            <a:avLst/>
          </a:prstGeom>
          <a:noFill/>
        </p:spPr>
        <p:txBody>
          <a:bodyPr wrap="square" rtlCol="0">
            <a:spAutoFit/>
          </a:bodyPr>
          <a:lstStyle/>
          <a:p>
            <a:pPr marL="285750" indent="-285750" algn="l">
              <a:spcBef>
                <a:spcPts val="600"/>
              </a:spcBef>
              <a:buFont typeface="Arial" charset="0"/>
              <a:buChar char="•"/>
            </a:pPr>
            <a:r>
              <a:rPr lang="en-US" sz="1800" b="0" dirty="0" smtClean="0"/>
              <a:t>10 line candidates band 3:  CO various redshifts (Walter, </a:t>
            </a:r>
            <a:r>
              <a:rPr lang="en-US" sz="1800" b="0" dirty="0" err="1" smtClean="0"/>
              <a:t>Decarli</a:t>
            </a:r>
            <a:r>
              <a:rPr lang="en-US" sz="1800" b="0" dirty="0" smtClean="0"/>
              <a:t>)</a:t>
            </a:r>
          </a:p>
          <a:p>
            <a:pPr marL="285750" indent="-285750" algn="l">
              <a:spcBef>
                <a:spcPts val="600"/>
              </a:spcBef>
              <a:buFont typeface="Arial" charset="0"/>
              <a:buChar char="•"/>
            </a:pPr>
            <a:r>
              <a:rPr lang="en-US" sz="1800" b="0" dirty="0" smtClean="0"/>
              <a:t>11 line candidates band 6: CO, [CII] (Walter, </a:t>
            </a:r>
            <a:r>
              <a:rPr lang="en-US" sz="1800" b="0" dirty="0" err="1" smtClean="0"/>
              <a:t>Decarli</a:t>
            </a:r>
            <a:r>
              <a:rPr lang="en-US" sz="1800" b="0" dirty="0" smtClean="0"/>
              <a:t>)</a:t>
            </a:r>
          </a:p>
          <a:p>
            <a:pPr marL="285750" indent="-285750" algn="l">
              <a:spcBef>
                <a:spcPts val="600"/>
              </a:spcBef>
              <a:buFont typeface="Arial" charset="0"/>
              <a:buChar char="•"/>
            </a:pPr>
            <a:r>
              <a:rPr lang="en-US" sz="1800" b="0" dirty="0" smtClean="0"/>
              <a:t>9 dust continuum sources band 6 (</a:t>
            </a:r>
            <a:r>
              <a:rPr lang="en-US" sz="1800" b="0" dirty="0" err="1" smtClean="0"/>
              <a:t>Aravena</a:t>
            </a:r>
            <a:r>
              <a:rPr lang="en-US" sz="1800" b="0" dirty="0" smtClean="0"/>
              <a:t>)</a:t>
            </a:r>
          </a:p>
          <a:p>
            <a:pPr marL="285750" indent="-285750" algn="l">
              <a:spcBef>
                <a:spcPts val="600"/>
              </a:spcBef>
              <a:buFont typeface="Arial" charset="0"/>
              <a:buChar char="•"/>
            </a:pPr>
            <a:r>
              <a:rPr lang="en-US" sz="1800" b="0" dirty="0" smtClean="0"/>
              <a:t>LBG Stacking: Dust corrected SFHU from z=1 to 10 (</a:t>
            </a:r>
            <a:r>
              <a:rPr lang="en-US" sz="1800" b="0" dirty="0" err="1" smtClean="0"/>
              <a:t>Bouwens</a:t>
            </a:r>
            <a:r>
              <a:rPr lang="en-US" sz="1800" b="0" dirty="0" smtClean="0"/>
              <a:t>)</a:t>
            </a:r>
          </a:p>
          <a:p>
            <a:pPr marL="285750" indent="-285750" algn="l">
              <a:spcBef>
                <a:spcPts val="600"/>
              </a:spcBef>
              <a:buFont typeface="Arial" charset="0"/>
              <a:buChar char="•"/>
            </a:pPr>
            <a:r>
              <a:rPr lang="en-US" sz="1800" b="0" dirty="0" smtClean="0"/>
              <a:t>Possible ~ 6 [CII] detection of LBG candidates at z=6 to 8 (</a:t>
            </a:r>
            <a:r>
              <a:rPr lang="en-US" sz="1800" b="0" dirty="0" err="1" smtClean="0"/>
              <a:t>Aravena</a:t>
            </a:r>
            <a:r>
              <a:rPr lang="en-US" sz="1800" b="0" dirty="0" smtClean="0"/>
              <a:t>)</a:t>
            </a:r>
          </a:p>
          <a:p>
            <a:pPr marL="285750" indent="-285750" algn="l">
              <a:spcBef>
                <a:spcPts val="600"/>
              </a:spcBef>
              <a:buFont typeface="Arial" charset="0"/>
              <a:buChar char="•"/>
            </a:pPr>
            <a:r>
              <a:rPr lang="en-US" sz="1800" b="0" dirty="0" smtClean="0"/>
              <a:t>Implications for </a:t>
            </a:r>
            <a:r>
              <a:rPr lang="en-US" dirty="0" smtClean="0"/>
              <a:t>CO/[CII]</a:t>
            </a:r>
            <a:r>
              <a:rPr lang="en-US" sz="1800" b="0" dirty="0" smtClean="0"/>
              <a:t> intensity mapping and CMB</a:t>
            </a:r>
            <a:r>
              <a:rPr lang="en-US" sz="1800" b="0" dirty="0"/>
              <a:t> </a:t>
            </a:r>
            <a:r>
              <a:rPr lang="en-US" sz="1800" b="0" dirty="0" smtClean="0"/>
              <a:t>spectrum (Carilli)</a:t>
            </a:r>
          </a:p>
        </p:txBody>
      </p:sp>
      <p:grpSp>
        <p:nvGrpSpPr>
          <p:cNvPr id="12" name="Group 11"/>
          <p:cNvGrpSpPr/>
          <p:nvPr/>
        </p:nvGrpSpPr>
        <p:grpSpPr>
          <a:xfrm>
            <a:off x="533400" y="838200"/>
            <a:ext cx="8326970" cy="3124200"/>
            <a:chOff x="533400" y="838200"/>
            <a:chExt cx="8326970" cy="31242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38200"/>
              <a:ext cx="8326970" cy="3124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880" y="1132840"/>
              <a:ext cx="2622550" cy="14173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8679" y="1149308"/>
              <a:ext cx="2681117" cy="1365292"/>
            </a:xfrm>
            <a:prstGeom prst="rect">
              <a:avLst/>
            </a:prstGeom>
          </p:spPr>
        </p:pic>
        <p:sp>
          <p:nvSpPr>
            <p:cNvPr id="10" name="TextBox 9"/>
            <p:cNvSpPr txBox="1"/>
            <p:nvPr/>
          </p:nvSpPr>
          <p:spPr>
            <a:xfrm>
              <a:off x="5100320" y="1188720"/>
              <a:ext cx="680720" cy="307777"/>
            </a:xfrm>
            <a:prstGeom prst="rect">
              <a:avLst/>
            </a:prstGeom>
            <a:solidFill>
              <a:schemeClr val="bg1"/>
            </a:solidFill>
          </p:spPr>
          <p:txBody>
            <a:bodyPr wrap="square" rtlCol="0">
              <a:spAutoFit/>
            </a:bodyPr>
            <a:lstStyle/>
            <a:p>
              <a:r>
                <a:rPr lang="en-US" sz="1400" b="0" smtClean="0"/>
                <a:t>z=1.4</a:t>
              </a:r>
              <a:endParaRPr lang="en-US" sz="1400" b="0"/>
            </a:p>
          </p:txBody>
        </p:sp>
      </p:grpSp>
      <p:sp>
        <p:nvSpPr>
          <p:cNvPr id="13" name="TextBox 12"/>
          <p:cNvSpPr txBox="1"/>
          <p:nvPr/>
        </p:nvSpPr>
        <p:spPr>
          <a:xfrm>
            <a:off x="6629400" y="1224280"/>
            <a:ext cx="706120" cy="276999"/>
          </a:xfrm>
          <a:prstGeom prst="rect">
            <a:avLst/>
          </a:prstGeom>
          <a:solidFill>
            <a:schemeClr val="bg1"/>
          </a:solidFill>
        </p:spPr>
        <p:txBody>
          <a:bodyPr wrap="square" rtlCol="0">
            <a:spAutoFit/>
          </a:bodyPr>
          <a:lstStyle/>
          <a:p>
            <a:pPr algn="l"/>
            <a:r>
              <a:rPr lang="en-US" sz="1200" b="0" smtClean="0"/>
              <a:t>CO 2-1</a:t>
            </a:r>
            <a:endParaRPr lang="en-US" sz="1200" b="0"/>
          </a:p>
        </p:txBody>
      </p:sp>
      <p:sp>
        <p:nvSpPr>
          <p:cNvPr id="14" name="Rectangle 13"/>
          <p:cNvSpPr/>
          <p:nvPr/>
        </p:nvSpPr>
        <p:spPr bwMode="auto">
          <a:xfrm>
            <a:off x="1143000" y="838200"/>
            <a:ext cx="7315200" cy="2946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794197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400" y="876925"/>
            <a:ext cx="4269844" cy="5219075"/>
            <a:chOff x="4724400" y="762000"/>
            <a:chExt cx="4269844" cy="521907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762000"/>
              <a:ext cx="3449320" cy="20194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984645"/>
              <a:ext cx="4269844" cy="2159000"/>
            </a:xfrm>
            <a:prstGeom prst="rect">
              <a:avLst/>
            </a:prstGeom>
          </p:spPr>
        </p:pic>
        <p:sp>
          <p:nvSpPr>
            <p:cNvPr id="7" name="TextBox 6"/>
            <p:cNvSpPr txBox="1"/>
            <p:nvPr/>
          </p:nvSpPr>
          <p:spPr>
            <a:xfrm>
              <a:off x="5678222" y="903364"/>
              <a:ext cx="2362200" cy="338554"/>
            </a:xfrm>
            <a:prstGeom prst="rect">
              <a:avLst/>
            </a:prstGeom>
            <a:noFill/>
          </p:spPr>
          <p:txBody>
            <a:bodyPr wrap="square" rtlCol="0">
              <a:spAutoFit/>
            </a:bodyPr>
            <a:lstStyle/>
            <a:p>
              <a:pPr algn="l"/>
              <a:r>
                <a:rPr lang="en-US" sz="1600" b="0" dirty="0" smtClean="0"/>
                <a:t>CO 3-2  </a:t>
              </a:r>
            </a:p>
          </p:txBody>
        </p:sp>
        <p:sp>
          <p:nvSpPr>
            <p:cNvPr id="8" name="TextBox 7"/>
            <p:cNvSpPr txBox="1"/>
            <p:nvPr/>
          </p:nvSpPr>
          <p:spPr>
            <a:xfrm>
              <a:off x="5562600" y="5257800"/>
              <a:ext cx="3200400" cy="723275"/>
            </a:xfrm>
            <a:prstGeom prst="rect">
              <a:avLst/>
            </a:prstGeom>
            <a:noFill/>
          </p:spPr>
          <p:txBody>
            <a:bodyPr wrap="square" rtlCol="0">
              <a:spAutoFit/>
            </a:bodyPr>
            <a:lstStyle/>
            <a:p>
              <a:pPr marL="285750" indent="-285750" algn="l">
                <a:spcBef>
                  <a:spcPts val="600"/>
                </a:spcBef>
                <a:buFont typeface="Arial" charset="0"/>
                <a:buChar char="•"/>
              </a:pPr>
              <a:r>
                <a:rPr lang="en-US" sz="1800" b="0" dirty="0" err="1">
                  <a:latin typeface="Times New Roman" charset="0"/>
                  <a:ea typeface="Times New Roman" charset="0"/>
                  <a:cs typeface="Times New Roman" charset="0"/>
                </a:rPr>
                <a:t>M</a:t>
              </a:r>
              <a:r>
                <a:rPr lang="en-US" sz="1800" b="0" baseline="-25000" dirty="0" err="1">
                  <a:latin typeface="Times New Roman" charset="0"/>
                  <a:ea typeface="Times New Roman" charset="0"/>
                  <a:cs typeface="Times New Roman" charset="0"/>
                </a:rPr>
                <a:t>gas</a:t>
              </a:r>
              <a:r>
                <a:rPr lang="en-US" sz="1800" b="0" dirty="0">
                  <a:latin typeface="Times New Roman" charset="0"/>
                  <a:ea typeface="Times New Roman" charset="0"/>
                  <a:cs typeface="Times New Roman" charset="0"/>
                </a:rPr>
                <a:t> = </a:t>
              </a:r>
              <a:r>
                <a:rPr lang="en-US" sz="1800" b="0" dirty="0" smtClean="0">
                  <a:latin typeface="Times New Roman" charset="0"/>
                  <a:ea typeface="Times New Roman" charset="0"/>
                  <a:cs typeface="Times New Roman" charset="0"/>
                </a:rPr>
                <a:t>2.0e11 (𝛼/</a:t>
              </a:r>
              <a:r>
                <a:rPr lang="en-US" sz="1800" b="0" dirty="0">
                  <a:latin typeface="Times New Roman" charset="0"/>
                  <a:ea typeface="Times New Roman" charset="0"/>
                  <a:cs typeface="Times New Roman" charset="0"/>
                </a:rPr>
                <a:t>3.6) M</a:t>
              </a:r>
              <a:r>
                <a:rPr lang="en-US" sz="1800" b="0" baseline="-25000" dirty="0">
                  <a:latin typeface="Times New Roman" charset="0"/>
                  <a:ea typeface="Times New Roman" charset="0"/>
                  <a:cs typeface="Times New Roman" charset="0"/>
                </a:rPr>
                <a:t>o</a:t>
              </a:r>
              <a:r>
                <a:rPr lang="en-US" sz="1800" b="0" dirty="0">
                  <a:latin typeface="Times New Roman" charset="0"/>
                  <a:ea typeface="Times New Roman" charset="0"/>
                  <a:cs typeface="Times New Roman" charset="0"/>
                </a:rPr>
                <a:t> </a:t>
              </a:r>
              <a:endParaRPr lang="en-US" sz="1800" b="0" dirty="0" smtClean="0">
                <a:latin typeface="Times New Roman" charset="0"/>
                <a:ea typeface="Times New Roman" charset="0"/>
                <a:cs typeface="Times New Roman" charset="0"/>
              </a:endParaRPr>
            </a:p>
            <a:p>
              <a:pPr marL="285750" indent="-285750" algn="l">
                <a:spcBef>
                  <a:spcPts val="600"/>
                </a:spcBef>
                <a:buFont typeface="Arial" charset="0"/>
                <a:buChar char="•"/>
              </a:pPr>
              <a:r>
                <a:rPr lang="en-US" sz="1800" b="0" dirty="0" smtClean="0">
                  <a:latin typeface="Times New Roman" charset="0"/>
                  <a:ea typeface="Times New Roman" charset="0"/>
                  <a:cs typeface="Times New Roman" charset="0"/>
                </a:rPr>
                <a:t>M</a:t>
              </a:r>
              <a:r>
                <a:rPr lang="en-US" sz="1800" b="0" baseline="-25000" dirty="0" smtClean="0">
                  <a:latin typeface="Times New Roman" charset="0"/>
                  <a:ea typeface="Times New Roman" charset="0"/>
                  <a:cs typeface="Times New Roman" charset="0"/>
                </a:rPr>
                <a:t>*</a:t>
              </a:r>
              <a:r>
                <a:rPr lang="en-US" sz="1800" b="0" dirty="0" smtClean="0">
                  <a:latin typeface="Times New Roman" charset="0"/>
                  <a:ea typeface="Times New Roman" charset="0"/>
                  <a:cs typeface="Times New Roman" charset="0"/>
                </a:rPr>
                <a:t> = 1.6e10 M</a:t>
              </a:r>
              <a:r>
                <a:rPr lang="en-US" sz="1800" b="0" baseline="-25000" dirty="0" smtClean="0">
                  <a:latin typeface="Times New Roman" charset="0"/>
                  <a:ea typeface="Times New Roman" charset="0"/>
                  <a:cs typeface="Times New Roman" charset="0"/>
                </a:rPr>
                <a:t>o</a:t>
              </a:r>
              <a:endParaRPr lang="en-US" sz="1800" b="0" dirty="0">
                <a:latin typeface="Times New Roman" charset="0"/>
                <a:ea typeface="Times New Roman" charset="0"/>
                <a:cs typeface="Times New Roman" charset="0"/>
              </a:endParaRPr>
            </a:p>
          </p:txBody>
        </p:sp>
        <p:sp>
          <p:nvSpPr>
            <p:cNvPr id="9" name="TextBox 8"/>
            <p:cNvSpPr txBox="1"/>
            <p:nvPr/>
          </p:nvSpPr>
          <p:spPr>
            <a:xfrm>
              <a:off x="5707484" y="1227775"/>
              <a:ext cx="680720" cy="307777"/>
            </a:xfrm>
            <a:prstGeom prst="rect">
              <a:avLst/>
            </a:prstGeom>
            <a:solidFill>
              <a:schemeClr val="bg1"/>
            </a:solidFill>
          </p:spPr>
          <p:txBody>
            <a:bodyPr wrap="square" rtlCol="0">
              <a:spAutoFit/>
            </a:bodyPr>
            <a:lstStyle/>
            <a:p>
              <a:r>
                <a:rPr lang="en-US" sz="1400" b="0" dirty="0" smtClean="0"/>
                <a:t>z=2.5</a:t>
              </a:r>
              <a:endParaRPr lang="en-US" sz="1400" b="0" dirty="0"/>
            </a:p>
          </p:txBody>
        </p:sp>
      </p:grpSp>
      <p:sp>
        <p:nvSpPr>
          <p:cNvPr id="66562" name="TextBox 2"/>
          <p:cNvSpPr txBox="1">
            <a:spLocks noChangeArrowheads="1"/>
          </p:cNvSpPr>
          <p:nvPr/>
        </p:nvSpPr>
        <p:spPr bwMode="auto">
          <a:xfrm>
            <a:off x="1028700" y="94388"/>
            <a:ext cx="7391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ctr" eaLnBrk="1" hangingPunct="1"/>
            <a:r>
              <a:rPr lang="en-US" b="0" dirty="0"/>
              <a:t>Evolution of gas </a:t>
            </a:r>
            <a:r>
              <a:rPr lang="en-US" b="0" dirty="0" smtClean="0"/>
              <a:t>fraction: fundamental change in ‘main sequence’ galaxies</a:t>
            </a:r>
            <a:endParaRPr lang="en-US" b="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914400"/>
            <a:ext cx="4418560" cy="4343400"/>
          </a:xfrm>
          <a:prstGeom prst="rect">
            <a:avLst/>
          </a:prstGeom>
        </p:spPr>
      </p:pic>
      <p:cxnSp>
        <p:nvCxnSpPr>
          <p:cNvPr id="11" name="Straight Arrow Connector 10"/>
          <p:cNvCxnSpPr/>
          <p:nvPr/>
        </p:nvCxnSpPr>
        <p:spPr bwMode="auto">
          <a:xfrm>
            <a:off x="3103880" y="2169160"/>
            <a:ext cx="1676400" cy="1066800"/>
          </a:xfrm>
          <a:prstGeom prst="straightConnector1">
            <a:avLst/>
          </a:prstGeom>
          <a:noFill/>
          <a:ln w="19050" cap="flat" cmpd="sng" algn="ctr">
            <a:solidFill>
              <a:schemeClr val="tx1"/>
            </a:solidFill>
            <a:prstDash val="solid"/>
            <a:round/>
            <a:headEnd type="none" w="med" len="med"/>
            <a:tailEnd type="triangle"/>
          </a:ln>
          <a:effectLst/>
        </p:spPr>
      </p:cxnSp>
      <p:sp>
        <p:nvSpPr>
          <p:cNvPr id="3" name="TextBox 2"/>
          <p:cNvSpPr txBox="1"/>
          <p:nvPr/>
        </p:nvSpPr>
        <p:spPr>
          <a:xfrm>
            <a:off x="304800" y="5464314"/>
            <a:ext cx="4572000" cy="984885"/>
          </a:xfrm>
          <a:prstGeom prst="rect">
            <a:avLst/>
          </a:prstGeom>
          <a:noFill/>
        </p:spPr>
        <p:txBody>
          <a:bodyPr wrap="square" rtlCol="0">
            <a:spAutoFit/>
          </a:bodyPr>
          <a:lstStyle/>
          <a:p>
            <a:pPr algn="l"/>
            <a:r>
              <a:rPr lang="en-US" sz="2000" b="0" dirty="0" smtClean="0">
                <a:latin typeface="Times New Roman" charset="0"/>
                <a:ea typeface="Times New Roman" charset="0"/>
                <a:cs typeface="Times New Roman" charset="0"/>
              </a:rPr>
              <a:t>Order magnitude increase in mean gas ’baryon fraction’ (M</a:t>
            </a:r>
            <a:r>
              <a:rPr lang="en-US" sz="2000" b="0" baseline="-25000" dirty="0" smtClean="0">
                <a:latin typeface="Times New Roman" charset="0"/>
                <a:ea typeface="Times New Roman" charset="0"/>
                <a:cs typeface="Times New Roman" charset="0"/>
              </a:rPr>
              <a:t>H2</a:t>
            </a:r>
            <a:r>
              <a:rPr lang="en-US" sz="2000" b="0" dirty="0" smtClean="0">
                <a:latin typeface="Times New Roman" charset="0"/>
                <a:ea typeface="Times New Roman" charset="0"/>
                <a:cs typeface="Times New Roman" charset="0"/>
              </a:rPr>
              <a:t> / M</a:t>
            </a:r>
            <a:r>
              <a:rPr lang="en-US" sz="2000" b="0" baseline="-25000" dirty="0" smtClean="0">
                <a:latin typeface="Times New Roman" charset="0"/>
                <a:ea typeface="Times New Roman" charset="0"/>
                <a:cs typeface="Times New Roman" charset="0"/>
              </a:rPr>
              <a:t>*</a:t>
            </a:r>
            <a:r>
              <a:rPr lang="en-US" sz="2000" b="0" dirty="0" smtClean="0">
                <a:latin typeface="Times New Roman" charset="0"/>
                <a:ea typeface="Times New Roman" charset="0"/>
                <a:cs typeface="Times New Roman" charset="0"/>
              </a:rPr>
              <a:t>) from z=0 to 2 </a:t>
            </a:r>
            <a:r>
              <a:rPr lang="en-US" sz="1600" b="0" dirty="0" smtClean="0">
                <a:latin typeface="Times New Roman" charset="0"/>
                <a:ea typeface="Times New Roman" charset="0"/>
                <a:cs typeface="Times New Roman" charset="0"/>
              </a:rPr>
              <a:t>(see also </a:t>
            </a:r>
            <a:r>
              <a:rPr lang="en-US" sz="1600" b="0" dirty="0" err="1" smtClean="0">
                <a:latin typeface="Times New Roman" charset="0"/>
                <a:ea typeface="Times New Roman" charset="0"/>
                <a:cs typeface="Times New Roman" charset="0"/>
              </a:rPr>
              <a:t>Daddi</a:t>
            </a:r>
            <a:r>
              <a:rPr lang="en-US" sz="1600" b="0" dirty="0" smtClean="0">
                <a:latin typeface="Times New Roman" charset="0"/>
                <a:ea typeface="Times New Roman" charset="0"/>
                <a:cs typeface="Times New Roman" charset="0"/>
              </a:rPr>
              <a:t>+, </a:t>
            </a:r>
            <a:r>
              <a:rPr lang="en-US" sz="1600" b="0" dirty="0" err="1" smtClean="0">
                <a:latin typeface="Times New Roman" charset="0"/>
                <a:ea typeface="Times New Roman" charset="0"/>
                <a:cs typeface="Times New Roman" charset="0"/>
              </a:rPr>
              <a:t>Tacconi</a:t>
            </a:r>
            <a:r>
              <a:rPr lang="en-US" sz="1600" b="0" dirty="0" smtClean="0">
                <a:latin typeface="Times New Roman" charset="0"/>
                <a:ea typeface="Times New Roman" charset="0"/>
                <a:cs typeface="Times New Roman" charset="0"/>
              </a:rPr>
              <a:t>+, </a:t>
            </a:r>
            <a:r>
              <a:rPr lang="en-US" sz="1600" b="0" dirty="0" err="1" smtClean="0">
                <a:latin typeface="Times New Roman" charset="0"/>
                <a:ea typeface="Times New Roman" charset="0"/>
                <a:cs typeface="Times New Roman" charset="0"/>
              </a:rPr>
              <a:t>Schinnerer</a:t>
            </a:r>
            <a:r>
              <a:rPr lang="en-US" sz="1600" b="0" dirty="0" smtClean="0">
                <a:latin typeface="Times New Roman" charset="0"/>
                <a:ea typeface="Times New Roman" charset="0"/>
                <a:cs typeface="Times New Roman" charset="0"/>
              </a:rPr>
              <a:t>+</a:t>
            </a:r>
            <a:r>
              <a:rPr lang="is-IS" sz="1600" b="0" dirty="0" smtClean="0">
                <a:latin typeface="Times New Roman" charset="0"/>
                <a:ea typeface="Times New Roman" charset="0"/>
                <a:cs typeface="Times New Roman" charset="0"/>
              </a:rPr>
              <a:t>…)</a:t>
            </a:r>
            <a:endParaRPr lang="en-US" sz="1600" b="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8020225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2"/>
          <p:cNvSpPr txBox="1">
            <a:spLocks noChangeArrowheads="1"/>
          </p:cNvSpPr>
          <p:nvPr/>
        </p:nvSpPr>
        <p:spPr bwMode="auto">
          <a:xfrm>
            <a:off x="990600" y="175167"/>
            <a:ext cx="73250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ctr" eaLnBrk="1" hangingPunct="1"/>
            <a:r>
              <a:rPr lang="en-US" b="0" dirty="0" smtClean="0"/>
              <a:t>ASPECS: 1</a:t>
            </a:r>
            <a:r>
              <a:rPr lang="en-US" b="0" baseline="30000" dirty="0" smtClean="0"/>
              <a:t>st</a:t>
            </a:r>
            <a:r>
              <a:rPr lang="en-US" b="0" dirty="0" smtClean="0"/>
              <a:t> Unbiased Dense </a:t>
            </a:r>
            <a:r>
              <a:rPr lang="en-US" b="0" dirty="0"/>
              <a:t>G</a:t>
            </a:r>
            <a:r>
              <a:rPr lang="en-US" b="0" dirty="0" smtClean="0"/>
              <a:t>as History of Universe, </a:t>
            </a:r>
            <a:r>
              <a:rPr lang="en-US" b="0" smtClean="0"/>
              <a:t>plus </a:t>
            </a:r>
            <a:r>
              <a:rPr lang="en-US" b="0" dirty="0"/>
              <a:t>n</a:t>
            </a:r>
            <a:r>
              <a:rPr lang="en-US" b="0" smtClean="0"/>
              <a:t>ew </a:t>
            </a:r>
            <a:r>
              <a:rPr lang="en-US" b="0" dirty="0" smtClean="0"/>
              <a:t>dust-corrected SFHU </a:t>
            </a:r>
            <a:endParaRPr lang="en-US"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474107"/>
            <a:ext cx="4359922" cy="31938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528"/>
            <a:ext cx="4648200" cy="3581400"/>
          </a:xfrm>
          <a:prstGeom prst="rect">
            <a:avLst/>
          </a:prstGeom>
        </p:spPr>
      </p:pic>
      <p:sp>
        <p:nvSpPr>
          <p:cNvPr id="2" name="TextBox 1"/>
          <p:cNvSpPr txBox="1"/>
          <p:nvPr/>
        </p:nvSpPr>
        <p:spPr>
          <a:xfrm>
            <a:off x="1447800" y="5074489"/>
            <a:ext cx="6781800" cy="707886"/>
          </a:xfrm>
          <a:prstGeom prst="rect">
            <a:avLst/>
          </a:prstGeom>
          <a:noFill/>
        </p:spPr>
        <p:txBody>
          <a:bodyPr wrap="square" rtlCol="0">
            <a:spAutoFit/>
          </a:bodyPr>
          <a:lstStyle/>
          <a:p>
            <a:pPr algn="ctr"/>
            <a:r>
              <a:rPr lang="en-US" sz="2000" b="0" dirty="0" smtClean="0"/>
              <a:t>Epoch </a:t>
            </a:r>
            <a:r>
              <a:rPr lang="en-US" sz="2000" b="0" dirty="0"/>
              <a:t>of peak cosmic SF rate density (z~2) = epoch of gas-dominated </a:t>
            </a:r>
            <a:r>
              <a:rPr lang="en-US" sz="2000" b="0" dirty="0" smtClean="0"/>
              <a:t>‘main sequence’ disk galaxies</a:t>
            </a:r>
            <a:endParaRPr lang="en-US" sz="2000" b="0" dirty="0"/>
          </a:p>
        </p:txBody>
      </p:sp>
    </p:spTree>
    <p:extLst>
      <p:ext uri="{BB962C8B-B14F-4D97-AF65-F5344CB8AC3E}">
        <p14:creationId xmlns:p14="http://schemas.microsoft.com/office/powerpoint/2010/main" val="130864890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95060" y="-185012"/>
            <a:ext cx="5524308" cy="4069718"/>
            <a:chOff x="3795060" y="-185012"/>
            <a:chExt cx="5524308" cy="4069718"/>
          </a:xfrm>
        </p:grpSpPr>
        <p:grpSp>
          <p:nvGrpSpPr>
            <p:cNvPr id="16" name="Group 15"/>
            <p:cNvGrpSpPr/>
            <p:nvPr/>
          </p:nvGrpSpPr>
          <p:grpSpPr>
            <a:xfrm>
              <a:off x="3795060" y="-185012"/>
              <a:ext cx="5524308" cy="4069718"/>
              <a:chOff x="3720353" y="83930"/>
              <a:chExt cx="5330071" cy="3820136"/>
            </a:xfrm>
          </p:grpSpPr>
          <p:pic>
            <p:nvPicPr>
              <p:cNvPr id="11" name="Picture 10" descr="SFR_30_line_nocont_march23_6_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353" y="83930"/>
                <a:ext cx="5330071" cy="3820136"/>
              </a:xfrm>
              <a:prstGeom prst="rect">
                <a:avLst/>
              </a:prstGeom>
            </p:spPr>
          </p:pic>
          <p:sp>
            <p:nvSpPr>
              <p:cNvPr id="15" name="TextBox 14"/>
              <p:cNvSpPr txBox="1"/>
              <p:nvPr/>
            </p:nvSpPr>
            <p:spPr>
              <a:xfrm>
                <a:off x="5999207" y="453378"/>
                <a:ext cx="2538918" cy="288902"/>
              </a:xfrm>
              <a:prstGeom prst="rect">
                <a:avLst/>
              </a:prstGeom>
              <a:noFill/>
            </p:spPr>
            <p:txBody>
              <a:bodyPr wrap="square" rtlCol="0">
                <a:spAutoFit/>
              </a:bodyPr>
              <a:lstStyle/>
              <a:p>
                <a:r>
                  <a:rPr lang="en-US" sz="1400" b="0" dirty="0">
                    <a:latin typeface="Times New Roman"/>
                    <a:cs typeface="Times New Roman"/>
                  </a:rPr>
                  <a:t>z</a:t>
                </a:r>
                <a:r>
                  <a:rPr lang="en-US" sz="1400" b="0" dirty="0" smtClean="0">
                    <a:latin typeface="Times New Roman"/>
                    <a:cs typeface="Times New Roman"/>
                  </a:rPr>
                  <a:t>=5,  30 M</a:t>
                </a:r>
                <a:r>
                  <a:rPr lang="en-US" sz="1400" b="0" baseline="-25000" dirty="0" smtClean="0">
                    <a:latin typeface="Times New Roman"/>
                    <a:cs typeface="Times New Roman"/>
                  </a:rPr>
                  <a:t>o</a:t>
                </a:r>
                <a:r>
                  <a:rPr lang="en-US" sz="1400" b="0" dirty="0" smtClean="0">
                    <a:latin typeface="Times New Roman"/>
                    <a:cs typeface="Times New Roman"/>
                  </a:rPr>
                  <a:t>/</a:t>
                </a:r>
                <a:r>
                  <a:rPr lang="en-US" sz="1400" b="0" dirty="0" err="1" smtClean="0">
                    <a:latin typeface="Times New Roman"/>
                    <a:cs typeface="Times New Roman"/>
                  </a:rPr>
                  <a:t>yr</a:t>
                </a:r>
                <a:r>
                  <a:rPr lang="en-US" sz="1400" b="0" baseline="30000" dirty="0" smtClean="0">
                    <a:latin typeface="Times New Roman"/>
                    <a:cs typeface="Times New Roman"/>
                  </a:rPr>
                  <a:t>,</a:t>
                </a:r>
                <a:r>
                  <a:rPr lang="en-US" sz="1400" b="0" dirty="0" smtClean="0">
                    <a:latin typeface="Times New Roman"/>
                    <a:cs typeface="Times New Roman"/>
                  </a:rPr>
                  <a:t>  1hr, 300 km/s</a:t>
                </a:r>
                <a:endParaRPr lang="en-US" sz="1400" b="0" dirty="0"/>
              </a:p>
            </p:txBody>
          </p:sp>
        </p:grpSp>
        <p:sp>
          <p:nvSpPr>
            <p:cNvPr id="12" name="Rectangle 11"/>
            <p:cNvSpPr/>
            <p:nvPr/>
          </p:nvSpPr>
          <p:spPr>
            <a:xfrm>
              <a:off x="4541520" y="257927"/>
              <a:ext cx="1483360" cy="371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152399" y="257927"/>
            <a:ext cx="4042949" cy="1785104"/>
          </a:xfrm>
          <a:prstGeom prst="rect">
            <a:avLst/>
          </a:prstGeom>
          <a:noFill/>
        </p:spPr>
        <p:txBody>
          <a:bodyPr wrap="square" rtlCol="0">
            <a:spAutoFit/>
          </a:bodyPr>
          <a:lstStyle/>
          <a:p>
            <a:pPr algn="l">
              <a:spcBef>
                <a:spcPts val="600"/>
              </a:spcBef>
            </a:pPr>
            <a:r>
              <a:rPr lang="en-US" sz="2400" b="0" dirty="0" smtClean="0">
                <a:latin typeface="Times New Roman"/>
                <a:cs typeface="Times New Roman"/>
              </a:rPr>
              <a:t>How to do substantially better? </a:t>
            </a:r>
          </a:p>
          <a:p>
            <a:pPr algn="l">
              <a:spcBef>
                <a:spcPts val="600"/>
              </a:spcBef>
            </a:pPr>
            <a:r>
              <a:rPr lang="en-US" sz="2000" b="0" dirty="0" err="1" smtClean="0">
                <a:latin typeface="Times New Roman"/>
                <a:cs typeface="Times New Roman"/>
              </a:rPr>
              <a:t>ngVLA</a:t>
            </a:r>
            <a:r>
              <a:rPr lang="en-US" sz="2000" dirty="0" smtClean="0">
                <a:latin typeface="Times New Roman"/>
                <a:cs typeface="Times New Roman"/>
              </a:rPr>
              <a:t>: </a:t>
            </a:r>
            <a:r>
              <a:rPr lang="en-US" sz="2000" b="0" dirty="0" smtClean="0">
                <a:latin typeface="Times New Roman"/>
                <a:cs typeface="Times New Roman"/>
              </a:rPr>
              <a:t>Revolutionize Molecular deep fields </a:t>
            </a:r>
          </a:p>
          <a:p>
            <a:pPr marL="285750" indent="-285750" algn="l">
              <a:spcBef>
                <a:spcPts val="600"/>
              </a:spcBef>
              <a:buFont typeface="Arial" charset="0"/>
              <a:buChar char="•"/>
            </a:pPr>
            <a:r>
              <a:rPr lang="en-US" sz="1800" b="0" dirty="0" smtClean="0">
                <a:latin typeface="Times New Roman"/>
                <a:cs typeface="Times New Roman"/>
              </a:rPr>
              <a:t>CO emission from ‘main sequence’ galaxies at high z in 1 hour</a:t>
            </a:r>
          </a:p>
        </p:txBody>
      </p:sp>
      <p:pic>
        <p:nvPicPr>
          <p:cNvPr id="3" name="Picture 2" descr="Screen Shot 2015-03-24 at 3.28.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38" y="2553156"/>
            <a:ext cx="3765658" cy="4159307"/>
          </a:xfrm>
          <a:prstGeom prst="rect">
            <a:avLst/>
          </a:prstGeom>
        </p:spPr>
      </p:pic>
      <p:sp>
        <p:nvSpPr>
          <p:cNvPr id="4" name="TextBox 3"/>
          <p:cNvSpPr txBox="1"/>
          <p:nvPr/>
        </p:nvSpPr>
        <p:spPr>
          <a:xfrm>
            <a:off x="3989296" y="3966561"/>
            <a:ext cx="5154704" cy="2364750"/>
          </a:xfrm>
          <a:prstGeom prst="rect">
            <a:avLst/>
          </a:prstGeom>
          <a:noFill/>
        </p:spPr>
        <p:txBody>
          <a:bodyPr wrap="square" rtlCol="0">
            <a:spAutoFit/>
          </a:bodyPr>
          <a:lstStyle/>
          <a:p>
            <a:pPr>
              <a:spcBef>
                <a:spcPts val="600"/>
              </a:spcBef>
            </a:pPr>
            <a:r>
              <a:rPr lang="en-US" sz="1800" b="0" dirty="0" smtClean="0">
                <a:latin typeface="Times New Roman"/>
                <a:cs typeface="Times New Roman"/>
              </a:rPr>
              <a:t>10x sensitivity + 2/1 fractional BW =&gt; ~ 50 to 100-fold increase in number of CO galaxies/hour</a:t>
            </a:r>
          </a:p>
          <a:p>
            <a:pPr marL="800100" lvl="1" indent="-342900" algn="l">
              <a:spcBef>
                <a:spcPts val="600"/>
              </a:spcBef>
              <a:buFont typeface="Wingdings" charset="2"/>
              <a:buChar char="Ø"/>
            </a:pPr>
            <a:r>
              <a:rPr lang="en-US" b="0" dirty="0" smtClean="0">
                <a:latin typeface="Times New Roman"/>
                <a:cs typeface="Times New Roman"/>
              </a:rPr>
              <a:t>JVLA ~ 1,   </a:t>
            </a:r>
            <a:r>
              <a:rPr lang="en-US" b="0" dirty="0" err="1" smtClean="0">
                <a:latin typeface="Times New Roman"/>
                <a:cs typeface="Times New Roman"/>
              </a:rPr>
              <a:t>M</a:t>
            </a:r>
            <a:r>
              <a:rPr lang="en-US" b="0" baseline="-25000" dirty="0" err="1" smtClean="0">
                <a:latin typeface="Times New Roman"/>
                <a:cs typeface="Times New Roman"/>
              </a:rPr>
              <a:t>gas</a:t>
            </a:r>
            <a:r>
              <a:rPr lang="en-US" b="0" dirty="0" smtClean="0">
                <a:latin typeface="Times New Roman"/>
                <a:cs typeface="Times New Roman"/>
              </a:rPr>
              <a:t> &gt; 10</a:t>
            </a:r>
            <a:r>
              <a:rPr lang="en-US" b="0" baseline="30000" dirty="0" smtClean="0">
                <a:latin typeface="Times New Roman"/>
                <a:cs typeface="Times New Roman"/>
              </a:rPr>
              <a:t>10</a:t>
            </a:r>
            <a:r>
              <a:rPr lang="en-US" b="0" dirty="0" smtClean="0">
                <a:latin typeface="Times New Roman"/>
                <a:cs typeface="Times New Roman"/>
              </a:rPr>
              <a:t> M</a:t>
            </a:r>
            <a:r>
              <a:rPr lang="en-US" b="0" baseline="-25000" dirty="0" smtClean="0">
                <a:latin typeface="Times New Roman"/>
                <a:cs typeface="Times New Roman"/>
              </a:rPr>
              <a:t>o</a:t>
            </a:r>
          </a:p>
          <a:p>
            <a:pPr marL="800100" lvl="1" indent="-342900" algn="l">
              <a:spcBef>
                <a:spcPts val="600"/>
              </a:spcBef>
              <a:buFont typeface="Wingdings" charset="2"/>
              <a:buChar char="Ø"/>
            </a:pPr>
            <a:r>
              <a:rPr lang="en-US" b="0" dirty="0" err="1" smtClean="0">
                <a:latin typeface="Times New Roman"/>
                <a:cs typeface="Times New Roman"/>
              </a:rPr>
              <a:t>ngVLA</a:t>
            </a:r>
            <a:r>
              <a:rPr lang="en-US" b="0" dirty="0">
                <a:latin typeface="Times New Roman"/>
                <a:cs typeface="Times New Roman"/>
              </a:rPr>
              <a:t> </a:t>
            </a:r>
            <a:r>
              <a:rPr lang="en-US" b="0" dirty="0" smtClean="0">
                <a:latin typeface="Times New Roman"/>
                <a:cs typeface="Times New Roman"/>
              </a:rPr>
              <a:t>~ 100,   </a:t>
            </a:r>
            <a:r>
              <a:rPr lang="en-US" b="0" dirty="0" err="1">
                <a:latin typeface="Times New Roman"/>
                <a:cs typeface="Times New Roman"/>
              </a:rPr>
              <a:t>M</a:t>
            </a:r>
            <a:r>
              <a:rPr lang="en-US" b="0" baseline="-25000" dirty="0" err="1">
                <a:latin typeface="Times New Roman"/>
                <a:cs typeface="Times New Roman"/>
              </a:rPr>
              <a:t>gas</a:t>
            </a:r>
            <a:r>
              <a:rPr lang="en-US" b="0" dirty="0">
                <a:latin typeface="Times New Roman"/>
                <a:cs typeface="Times New Roman"/>
              </a:rPr>
              <a:t> &gt; </a:t>
            </a:r>
            <a:r>
              <a:rPr lang="en-US" b="0" dirty="0" smtClean="0">
                <a:latin typeface="Times New Roman"/>
                <a:cs typeface="Times New Roman"/>
              </a:rPr>
              <a:t>2x10</a:t>
            </a:r>
            <a:r>
              <a:rPr lang="en-US" b="0" baseline="30000" dirty="0">
                <a:latin typeface="Times New Roman"/>
                <a:cs typeface="Times New Roman"/>
              </a:rPr>
              <a:t>9</a:t>
            </a:r>
            <a:r>
              <a:rPr lang="en-US" b="0" dirty="0" smtClean="0">
                <a:latin typeface="Times New Roman"/>
                <a:cs typeface="Times New Roman"/>
              </a:rPr>
              <a:t> M</a:t>
            </a:r>
            <a:r>
              <a:rPr lang="en-US" b="0" baseline="-25000" dirty="0" smtClean="0">
                <a:latin typeface="Times New Roman"/>
                <a:cs typeface="Times New Roman"/>
              </a:rPr>
              <a:t>o</a:t>
            </a:r>
          </a:p>
          <a:p>
            <a:pPr marL="800100" lvl="1" indent="-342900">
              <a:spcBef>
                <a:spcPts val="600"/>
              </a:spcBef>
              <a:buFont typeface="Wingdings" charset="2"/>
              <a:buChar char="Ø"/>
            </a:pPr>
            <a:endParaRPr lang="en-US" sz="2000" baseline="-25000" dirty="0" smtClean="0">
              <a:latin typeface="Times New Roman"/>
              <a:cs typeface="Times New Roman"/>
            </a:endParaRPr>
          </a:p>
          <a:p>
            <a:pPr>
              <a:spcBef>
                <a:spcPts val="600"/>
              </a:spcBef>
            </a:pPr>
            <a:r>
              <a:rPr lang="en-US" sz="2000" i="1" dirty="0" smtClean="0">
                <a:latin typeface="Times New Roman"/>
                <a:cs typeface="Times New Roman"/>
              </a:rPr>
              <a:t>Galaxy counts in CO ~ </a:t>
            </a:r>
            <a:r>
              <a:rPr lang="en-US" sz="2000" i="1" dirty="0">
                <a:latin typeface="Times New Roman"/>
                <a:cs typeface="Times New Roman"/>
              </a:rPr>
              <a:t>deepest optical </a:t>
            </a:r>
            <a:r>
              <a:rPr lang="en-US" sz="2000" i="1" dirty="0" smtClean="0">
                <a:latin typeface="Times New Roman"/>
                <a:cs typeface="Times New Roman"/>
              </a:rPr>
              <a:t>fields!</a:t>
            </a:r>
            <a:endParaRPr lang="en-US" sz="2000" i="1" dirty="0">
              <a:latin typeface="Times New Roman"/>
              <a:cs typeface="Times New Roman"/>
            </a:endParaRPr>
          </a:p>
          <a:p>
            <a:pPr marL="800100" lvl="1" indent="-342900" algn="l">
              <a:spcBef>
                <a:spcPts val="600"/>
              </a:spcBef>
              <a:buFont typeface="Wingdings" charset="2"/>
              <a:buChar char="Ø"/>
            </a:pPr>
            <a:endParaRPr lang="en-US" sz="2000" b="0" baseline="-25000" dirty="0">
              <a:latin typeface="Times New Roman"/>
              <a:cs typeface="Times New Roman"/>
            </a:endParaRPr>
          </a:p>
        </p:txBody>
      </p:sp>
      <p:sp>
        <p:nvSpPr>
          <p:cNvPr id="5" name="TextBox 4"/>
          <p:cNvSpPr txBox="1"/>
          <p:nvPr/>
        </p:nvSpPr>
        <p:spPr>
          <a:xfrm>
            <a:off x="1212523" y="5736445"/>
            <a:ext cx="1642036" cy="307777"/>
          </a:xfrm>
          <a:prstGeom prst="rect">
            <a:avLst/>
          </a:prstGeom>
          <a:noFill/>
        </p:spPr>
        <p:txBody>
          <a:bodyPr wrap="square" rtlCol="0">
            <a:spAutoFit/>
          </a:bodyPr>
          <a:lstStyle/>
          <a:p>
            <a:r>
              <a:rPr lang="en-US" sz="1400" dirty="0" smtClean="0">
                <a:solidFill>
                  <a:srgbClr val="FF0000"/>
                </a:solidFill>
              </a:rPr>
              <a:t>JVLA, ALMA</a:t>
            </a:r>
            <a:endParaRPr lang="en-US" sz="1400" dirty="0">
              <a:solidFill>
                <a:srgbClr val="FF0000"/>
              </a:solidFill>
            </a:endParaRPr>
          </a:p>
        </p:txBody>
      </p:sp>
      <p:sp>
        <p:nvSpPr>
          <p:cNvPr id="6" name="TextBox 5"/>
          <p:cNvSpPr txBox="1"/>
          <p:nvPr/>
        </p:nvSpPr>
        <p:spPr>
          <a:xfrm>
            <a:off x="329063" y="3195674"/>
            <a:ext cx="1016000" cy="338554"/>
          </a:xfrm>
          <a:prstGeom prst="rect">
            <a:avLst/>
          </a:prstGeom>
          <a:noFill/>
        </p:spPr>
        <p:txBody>
          <a:bodyPr wrap="square" rtlCol="0">
            <a:spAutoFit/>
          </a:bodyPr>
          <a:lstStyle/>
          <a:p>
            <a:r>
              <a:rPr lang="en-US" sz="1600" dirty="0" err="1" smtClean="0">
                <a:solidFill>
                  <a:srgbClr val="0000FF"/>
                </a:solidFill>
              </a:rPr>
              <a:t>ngVLA</a:t>
            </a:r>
            <a:endParaRPr lang="en-US" sz="1800" dirty="0">
              <a:solidFill>
                <a:srgbClr val="0000FF"/>
              </a:solidFill>
            </a:endParaRPr>
          </a:p>
        </p:txBody>
      </p:sp>
      <p:sp>
        <p:nvSpPr>
          <p:cNvPr id="10" name="TextBox 9"/>
          <p:cNvSpPr txBox="1"/>
          <p:nvPr/>
        </p:nvSpPr>
        <p:spPr>
          <a:xfrm>
            <a:off x="223638" y="5921111"/>
            <a:ext cx="968565" cy="307777"/>
          </a:xfrm>
          <a:prstGeom prst="rect">
            <a:avLst/>
          </a:prstGeom>
          <a:noFill/>
        </p:spPr>
        <p:txBody>
          <a:bodyPr wrap="square" rtlCol="0">
            <a:spAutoFit/>
          </a:bodyPr>
          <a:lstStyle/>
          <a:p>
            <a:r>
              <a:rPr lang="en-US" sz="1400" b="0" dirty="0" smtClean="0"/>
              <a:t>Casey </a:t>
            </a:r>
            <a:r>
              <a:rPr lang="en-US" sz="1400" b="0" dirty="0" err="1" smtClean="0"/>
              <a:t>ea</a:t>
            </a:r>
            <a:endParaRPr lang="en-US" sz="1400" b="0" dirty="0"/>
          </a:p>
        </p:txBody>
      </p:sp>
    </p:spTree>
    <p:extLst>
      <p:ext uri="{BB962C8B-B14F-4D97-AF65-F5344CB8AC3E}">
        <p14:creationId xmlns:p14="http://schemas.microsoft.com/office/powerpoint/2010/main" val="1655857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394615" y="362407"/>
            <a:ext cx="6506775" cy="830997"/>
          </a:xfrm>
          <a:prstGeom prst="rect">
            <a:avLst/>
          </a:prstGeom>
          <a:noFill/>
        </p:spPr>
        <p:txBody>
          <a:bodyPr wrap="square" rtlCol="0">
            <a:spAutoFit/>
          </a:bodyPr>
          <a:lstStyle/>
          <a:p>
            <a:pPr algn="ctr"/>
            <a:r>
              <a:rPr lang="en-US" sz="2400" b="0" dirty="0" smtClean="0">
                <a:solidFill>
                  <a:schemeClr val="bg1"/>
                </a:solidFill>
                <a:latin typeface="Times New Roman"/>
                <a:cs typeface="Times New Roman"/>
              </a:rPr>
              <a:t>Imaging </a:t>
            </a:r>
            <a:r>
              <a:rPr lang="en-US" sz="2400" b="0" dirty="0">
                <a:solidFill>
                  <a:schemeClr val="bg1"/>
                </a:solidFill>
                <a:latin typeface="Times New Roman"/>
                <a:cs typeface="Times New Roman"/>
              </a:rPr>
              <a:t>’fuel for star formation’ </a:t>
            </a:r>
            <a:r>
              <a:rPr lang="en-US" sz="2400" b="0">
                <a:solidFill>
                  <a:schemeClr val="bg1"/>
                </a:solidFill>
                <a:latin typeface="Times New Roman"/>
                <a:cs typeface="Times New Roman"/>
              </a:rPr>
              <a:t>during </a:t>
            </a:r>
            <a:r>
              <a:rPr lang="en-US" sz="2400" b="0" smtClean="0">
                <a:solidFill>
                  <a:schemeClr val="bg1"/>
                </a:solidFill>
                <a:latin typeface="Times New Roman"/>
                <a:cs typeface="Times New Roman"/>
              </a:rPr>
              <a:t>epoch </a:t>
            </a:r>
            <a:r>
              <a:rPr lang="en-US" sz="2400" b="0" dirty="0">
                <a:solidFill>
                  <a:schemeClr val="bg1"/>
                </a:solidFill>
                <a:latin typeface="Times New Roman"/>
                <a:cs typeface="Times New Roman"/>
              </a:rPr>
              <a:t>of </a:t>
            </a:r>
            <a:r>
              <a:rPr lang="en-US" sz="2400" b="0">
                <a:solidFill>
                  <a:schemeClr val="bg1"/>
                </a:solidFill>
                <a:latin typeface="Times New Roman"/>
                <a:cs typeface="Times New Roman"/>
              </a:rPr>
              <a:t>galaxy </a:t>
            </a:r>
            <a:r>
              <a:rPr lang="en-US" sz="2400" b="0" smtClean="0">
                <a:solidFill>
                  <a:schemeClr val="bg1"/>
                </a:solidFill>
                <a:latin typeface="Times New Roman"/>
                <a:cs typeface="Times New Roman"/>
              </a:rPr>
              <a:t>assembly: massive disk galaxy</a:t>
            </a:r>
            <a:endParaRPr lang="en-US" sz="2400" b="0" dirty="0">
              <a:solidFill>
                <a:schemeClr val="bg1"/>
              </a:solidFill>
              <a:latin typeface="Times New Roman"/>
              <a:cs typeface="Times New Roman"/>
            </a:endParaRPr>
          </a:p>
        </p:txBody>
      </p:sp>
      <p:sp>
        <p:nvSpPr>
          <p:cNvPr id="9" name="TextBox 8"/>
          <p:cNvSpPr txBox="1"/>
          <p:nvPr/>
        </p:nvSpPr>
        <p:spPr>
          <a:xfrm>
            <a:off x="1514849" y="4991247"/>
            <a:ext cx="6743878" cy="1051570"/>
          </a:xfrm>
          <a:prstGeom prst="rect">
            <a:avLst/>
          </a:prstGeom>
          <a:noFill/>
        </p:spPr>
        <p:txBody>
          <a:bodyPr wrap="square" rtlCol="0">
            <a:spAutoFit/>
          </a:bodyPr>
          <a:lstStyle/>
          <a:p>
            <a:pPr marL="257175" indent="-257175" algn="l">
              <a:spcBef>
                <a:spcPts val="450"/>
              </a:spcBef>
              <a:buFont typeface="Arial"/>
              <a:buChar char="•"/>
            </a:pPr>
            <a:r>
              <a:rPr lang="en-US" sz="1800" b="0" dirty="0" smtClean="0">
                <a:solidFill>
                  <a:schemeClr val="bg1"/>
                </a:solidFill>
                <a:latin typeface="Times New Roman"/>
                <a:cs typeface="Times New Roman"/>
              </a:rPr>
              <a:t>Resolution </a:t>
            </a:r>
            <a:r>
              <a:rPr lang="en-US" sz="1800" b="0" dirty="0">
                <a:solidFill>
                  <a:schemeClr val="bg1"/>
                </a:solidFill>
                <a:latin typeface="Times New Roman"/>
                <a:cs typeface="Times New Roman"/>
              </a:rPr>
              <a:t>=</a:t>
            </a:r>
            <a:r>
              <a:rPr lang="en-US" sz="1800" b="0" dirty="0" smtClean="0">
                <a:solidFill>
                  <a:schemeClr val="bg1"/>
                </a:solidFill>
                <a:latin typeface="Times New Roman"/>
                <a:cs typeface="Times New Roman"/>
              </a:rPr>
              <a:t> 0.15” =&gt; 1kpc </a:t>
            </a:r>
            <a:endParaRPr lang="en-US" sz="1800" b="0" dirty="0">
              <a:solidFill>
                <a:schemeClr val="bg1"/>
              </a:solidFill>
              <a:latin typeface="Times New Roman"/>
              <a:cs typeface="Times New Roman"/>
            </a:endParaRPr>
          </a:p>
          <a:p>
            <a:pPr marL="257175" indent="-257175" algn="l">
              <a:spcBef>
                <a:spcPts val="450"/>
              </a:spcBef>
              <a:buFont typeface="Arial"/>
              <a:buChar char="•"/>
            </a:pPr>
            <a:r>
              <a:rPr lang="en-US" sz="1800" b="0" dirty="0">
                <a:solidFill>
                  <a:schemeClr val="bg1"/>
                </a:solidFill>
                <a:latin typeface="Times New Roman"/>
                <a:cs typeface="Times New Roman"/>
              </a:rPr>
              <a:t>Sensitivity </a:t>
            </a:r>
            <a:r>
              <a:rPr lang="en-US" sz="1800" b="0" dirty="0" smtClean="0">
                <a:solidFill>
                  <a:schemeClr val="bg1"/>
                </a:solidFill>
                <a:latin typeface="Times New Roman"/>
                <a:cs typeface="Times New Roman"/>
              </a:rPr>
              <a:t>= 12uJy (100 km/s, 10hr) =&gt;  few </a:t>
            </a:r>
            <a:r>
              <a:rPr lang="en-US" sz="1800" b="0" dirty="0">
                <a:solidFill>
                  <a:schemeClr val="bg1"/>
                </a:solidFill>
                <a:latin typeface="Times New Roman"/>
                <a:cs typeface="Times New Roman"/>
              </a:rPr>
              <a:t>10</a:t>
            </a:r>
            <a:r>
              <a:rPr lang="en-US" sz="1800" b="0" baseline="30000" dirty="0">
                <a:solidFill>
                  <a:schemeClr val="bg1"/>
                </a:solidFill>
                <a:latin typeface="Times New Roman"/>
                <a:cs typeface="Times New Roman"/>
              </a:rPr>
              <a:t>8</a:t>
            </a:r>
            <a:r>
              <a:rPr lang="en-US" sz="1800" b="0" dirty="0">
                <a:solidFill>
                  <a:schemeClr val="bg1"/>
                </a:solidFill>
                <a:latin typeface="Times New Roman"/>
                <a:cs typeface="Times New Roman"/>
              </a:rPr>
              <a:t> M</a:t>
            </a:r>
            <a:r>
              <a:rPr lang="en-US" sz="1800" b="0" baseline="-25000" dirty="0">
                <a:solidFill>
                  <a:schemeClr val="bg1"/>
                </a:solidFill>
                <a:latin typeface="Times New Roman"/>
                <a:cs typeface="Times New Roman"/>
              </a:rPr>
              <a:t>o  </a:t>
            </a:r>
            <a:r>
              <a:rPr lang="en-US" sz="1800" b="0" dirty="0">
                <a:solidFill>
                  <a:schemeClr val="bg1"/>
                </a:solidFill>
                <a:latin typeface="Times New Roman"/>
                <a:cs typeface="Times New Roman"/>
              </a:rPr>
              <a:t>at z ~ </a:t>
            </a:r>
            <a:r>
              <a:rPr lang="en-US" sz="1800" b="0" dirty="0" smtClean="0">
                <a:solidFill>
                  <a:schemeClr val="bg1"/>
                </a:solidFill>
                <a:latin typeface="Times New Roman"/>
                <a:cs typeface="Times New Roman"/>
              </a:rPr>
              <a:t>2</a:t>
            </a:r>
          </a:p>
          <a:p>
            <a:pPr marL="257175" indent="-257175">
              <a:spcBef>
                <a:spcPts val="450"/>
              </a:spcBef>
              <a:buFont typeface="Arial"/>
              <a:buChar char="•"/>
            </a:pPr>
            <a:r>
              <a:rPr lang="en-US" dirty="0">
                <a:solidFill>
                  <a:schemeClr val="bg1"/>
                </a:solidFill>
                <a:latin typeface="Times New Roman"/>
                <a:cs typeface="Times New Roman"/>
              </a:rPr>
              <a:t>D</a:t>
            </a:r>
            <a:r>
              <a:rPr lang="en-US" dirty="0" smtClean="0">
                <a:solidFill>
                  <a:schemeClr val="bg1"/>
                </a:solidFill>
                <a:latin typeface="Times New Roman"/>
                <a:cs typeface="Times New Roman"/>
              </a:rPr>
              <a:t>istributed gas dynamics: </a:t>
            </a:r>
            <a:r>
              <a:rPr lang="en-US" dirty="0">
                <a:solidFill>
                  <a:srgbClr val="FFFFFF"/>
                </a:solidFill>
                <a:latin typeface="Times New Roman"/>
                <a:cs typeface="Times New Roman"/>
              </a:rPr>
              <a:t>Fisher-Tully at z=2</a:t>
            </a:r>
            <a:r>
              <a:rPr lang="en-US" dirty="0" smtClean="0">
                <a:solidFill>
                  <a:srgbClr val="FFFFFF"/>
                </a:solidFill>
                <a:latin typeface="Times New Roman"/>
                <a:cs typeface="Times New Roman"/>
              </a:rPr>
              <a:t>!</a:t>
            </a:r>
            <a:endParaRPr lang="en-US" dirty="0">
              <a:solidFill>
                <a:srgbClr val="FFFFFF"/>
              </a:solidFill>
            </a:endParaRPr>
          </a:p>
        </p:txBody>
      </p:sp>
      <p:grpSp>
        <p:nvGrpSpPr>
          <p:cNvPr id="4" name="Group 3"/>
          <p:cNvGrpSpPr/>
          <p:nvPr/>
        </p:nvGrpSpPr>
        <p:grpSpPr>
          <a:xfrm>
            <a:off x="914401" y="1380515"/>
            <a:ext cx="7315199" cy="3343885"/>
            <a:chOff x="1524001" y="971950"/>
            <a:chExt cx="8974946" cy="3589355"/>
          </a:xfrm>
        </p:grpSpPr>
        <p:grpSp>
          <p:nvGrpSpPr>
            <p:cNvPr id="3" name="Group 2"/>
            <p:cNvGrpSpPr/>
            <p:nvPr/>
          </p:nvGrpSpPr>
          <p:grpSpPr>
            <a:xfrm>
              <a:off x="1524001" y="971950"/>
              <a:ext cx="4598385" cy="3589354"/>
              <a:chOff x="0" y="971950"/>
              <a:chExt cx="4598385" cy="3589354"/>
            </a:xfrm>
          </p:grpSpPr>
          <p:pic>
            <p:nvPicPr>
              <p:cNvPr id="6" name="Picture 5" descr="mo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38" y="971950"/>
                <a:ext cx="4324821" cy="3535314"/>
              </a:xfrm>
              <a:prstGeom prst="rect">
                <a:avLst/>
              </a:prstGeom>
            </p:spPr>
          </p:pic>
          <p:sp>
            <p:nvSpPr>
              <p:cNvPr id="10" name="Rectangle 9"/>
              <p:cNvSpPr/>
              <p:nvPr/>
            </p:nvSpPr>
            <p:spPr>
              <a:xfrm>
                <a:off x="162138" y="971950"/>
                <a:ext cx="4436247" cy="16288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0" y="4269151"/>
                <a:ext cx="4486959" cy="29215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p:nvSpPr>
            <p:spPr>
              <a:xfrm>
                <a:off x="121602" y="971950"/>
                <a:ext cx="378327" cy="35353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9" name="Straight Connector 18"/>
              <p:cNvCxnSpPr/>
              <p:nvPr/>
            </p:nvCxnSpPr>
            <p:spPr>
              <a:xfrm>
                <a:off x="729628" y="1323977"/>
                <a:ext cx="0" cy="35206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04261" y="1324529"/>
                <a:ext cx="1097002" cy="297333"/>
              </a:xfrm>
              <a:prstGeom prst="rect">
                <a:avLst/>
              </a:prstGeom>
              <a:noFill/>
            </p:spPr>
            <p:txBody>
              <a:bodyPr wrap="square" rtlCol="0">
                <a:spAutoFit/>
              </a:bodyPr>
              <a:lstStyle/>
              <a:p>
                <a:r>
                  <a:rPr lang="en-US" sz="1200" b="0" dirty="0">
                    <a:solidFill>
                      <a:schemeClr val="bg1"/>
                    </a:solidFill>
                  </a:rPr>
                  <a:t>1” = 7kpc</a:t>
                </a:r>
              </a:p>
            </p:txBody>
          </p:sp>
          <p:sp>
            <p:nvSpPr>
              <p:cNvPr id="23" name="TextBox 22"/>
              <p:cNvSpPr txBox="1"/>
              <p:nvPr/>
            </p:nvSpPr>
            <p:spPr>
              <a:xfrm>
                <a:off x="2627584" y="3863852"/>
                <a:ext cx="1859374" cy="297333"/>
              </a:xfrm>
              <a:prstGeom prst="rect">
                <a:avLst/>
              </a:prstGeom>
              <a:noFill/>
            </p:spPr>
            <p:txBody>
              <a:bodyPr wrap="square" rtlCol="0">
                <a:spAutoFit/>
              </a:bodyPr>
              <a:lstStyle/>
              <a:p>
                <a:r>
                  <a:rPr lang="en-US" sz="1200" b="0">
                    <a:solidFill>
                      <a:srgbClr val="FFFFFF"/>
                    </a:solidFill>
                  </a:rPr>
                  <a:t>Narayanan Model</a:t>
                </a:r>
                <a:endParaRPr lang="en-US" sz="1200" b="0" dirty="0">
                  <a:solidFill>
                    <a:srgbClr val="FFFFFF"/>
                  </a:solidFill>
                </a:endParaRPr>
              </a:p>
            </p:txBody>
          </p:sp>
        </p:grpSp>
        <p:grpSp>
          <p:nvGrpSpPr>
            <p:cNvPr id="2" name="Group 1"/>
            <p:cNvGrpSpPr/>
            <p:nvPr/>
          </p:nvGrpSpPr>
          <p:grpSpPr>
            <a:xfrm>
              <a:off x="6122386" y="1134838"/>
              <a:ext cx="4376561" cy="3426467"/>
              <a:chOff x="4598385" y="1134837"/>
              <a:chExt cx="4376561" cy="3426467"/>
            </a:xfrm>
          </p:grpSpPr>
          <p:pic>
            <p:nvPicPr>
              <p:cNvPr id="7" name="Picture 6" descr="wcota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385" y="1134837"/>
                <a:ext cx="4376561" cy="3426467"/>
              </a:xfrm>
              <a:prstGeom prst="rect">
                <a:avLst/>
              </a:prstGeom>
            </p:spPr>
          </p:pic>
          <p:cxnSp>
            <p:nvCxnSpPr>
              <p:cNvPr id="13" name="Straight Connector 12"/>
              <p:cNvCxnSpPr/>
              <p:nvPr/>
            </p:nvCxnSpPr>
            <p:spPr>
              <a:xfrm>
                <a:off x="4945260" y="4269151"/>
                <a:ext cx="3918374" cy="0"/>
              </a:xfrm>
              <a:prstGeom prst="line">
                <a:avLst/>
              </a:prstGeom>
              <a:ln w="31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538995" y="3935193"/>
                <a:ext cx="2435951" cy="330370"/>
              </a:xfrm>
              <a:prstGeom prst="rect">
                <a:avLst/>
              </a:prstGeom>
              <a:noFill/>
            </p:spPr>
            <p:txBody>
              <a:bodyPr wrap="square" rtlCol="0">
                <a:spAutoFit/>
              </a:bodyPr>
              <a:lstStyle/>
              <a:p>
                <a:r>
                  <a:rPr lang="en-US" sz="1400" b="0" dirty="0" err="1" smtClean="0">
                    <a:solidFill>
                      <a:srgbClr val="FFFFFF"/>
                    </a:solidFill>
                  </a:rPr>
                  <a:t>ngVLA</a:t>
                </a:r>
                <a:r>
                  <a:rPr lang="en-US" sz="1400" b="0" dirty="0" smtClean="0">
                    <a:solidFill>
                      <a:srgbClr val="FFFFFF"/>
                    </a:solidFill>
                  </a:rPr>
                  <a:t>, 10hr, 38GHz</a:t>
                </a:r>
                <a:endParaRPr lang="en-US" sz="1400" b="0" dirty="0">
                  <a:solidFill>
                    <a:srgbClr val="FFFFFF"/>
                  </a:solidFill>
                </a:endParaRPr>
              </a:p>
            </p:txBody>
          </p:sp>
        </p:grpSp>
        <p:sp>
          <p:nvSpPr>
            <p:cNvPr id="17" name="TextBox 16"/>
            <p:cNvSpPr txBox="1"/>
            <p:nvPr/>
          </p:nvSpPr>
          <p:spPr>
            <a:xfrm>
              <a:off x="8062996" y="1206670"/>
              <a:ext cx="2199028" cy="330370"/>
            </a:xfrm>
            <a:prstGeom prst="rect">
              <a:avLst/>
            </a:prstGeom>
            <a:noFill/>
          </p:spPr>
          <p:txBody>
            <a:bodyPr wrap="square" rtlCol="0">
              <a:spAutoFit/>
            </a:bodyPr>
            <a:lstStyle/>
            <a:p>
              <a:pPr algn="r"/>
              <a:r>
                <a:rPr lang="en-US" sz="1400" b="0" dirty="0">
                  <a:solidFill>
                    <a:srgbClr val="FFFFFF"/>
                  </a:solidFill>
                  <a:latin typeface="Times New Roman"/>
                  <a:cs typeface="Times New Roman"/>
                </a:rPr>
                <a:t>z=2,  CO1-0</a:t>
              </a:r>
            </a:p>
          </p:txBody>
        </p:sp>
      </p:grpSp>
    </p:spTree>
    <p:extLst>
      <p:ext uri="{BB962C8B-B14F-4D97-AF65-F5344CB8AC3E}">
        <p14:creationId xmlns:p14="http://schemas.microsoft.com/office/powerpoint/2010/main" val="760421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5-07-15 at 2.41.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90" y="1039036"/>
            <a:ext cx="4333300" cy="2803525"/>
          </a:xfrm>
          <a:prstGeom prst="rect">
            <a:avLst/>
          </a:prstGeom>
        </p:spPr>
      </p:pic>
      <p:sp>
        <p:nvSpPr>
          <p:cNvPr id="67587" name="TextBox 2"/>
          <p:cNvSpPr txBox="1">
            <a:spLocks noChangeArrowheads="1"/>
          </p:cNvSpPr>
          <p:nvPr/>
        </p:nvSpPr>
        <p:spPr bwMode="auto">
          <a:xfrm>
            <a:off x="1133094" y="127153"/>
            <a:ext cx="710482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ctr" eaLnBrk="1" hangingPunct="1"/>
            <a:r>
              <a:rPr lang="en-US" b="0" dirty="0" smtClean="0"/>
              <a:t>Next-Gen Synergy: Cosmic Conversion of Gas to Stars</a:t>
            </a:r>
          </a:p>
          <a:p>
            <a:pPr algn="ctr" eaLnBrk="1" hangingPunct="1"/>
            <a:r>
              <a:rPr lang="en-US" sz="2000" b="0" dirty="0" smtClean="0"/>
              <a:t>‘Precision galaxy formation’</a:t>
            </a:r>
            <a:endParaRPr lang="en-US" sz="2000" b="0" dirty="0"/>
          </a:p>
        </p:txBody>
      </p:sp>
      <p:sp>
        <p:nvSpPr>
          <p:cNvPr id="67588" name="TextBox 3"/>
          <p:cNvSpPr txBox="1">
            <a:spLocks noChangeArrowheads="1"/>
          </p:cNvSpPr>
          <p:nvPr/>
        </p:nvSpPr>
        <p:spPr bwMode="auto">
          <a:xfrm>
            <a:off x="251940" y="4226726"/>
            <a:ext cx="4618013" cy="400110"/>
          </a:xfrm>
          <a:prstGeom prst="rect">
            <a:avLst/>
          </a:prstGeom>
          <a:solidFill>
            <a:srgbClr val="FFFFFF"/>
          </a:solidFill>
          <a:ln>
            <a:no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pPr>
            <a:r>
              <a:rPr lang="en-US" sz="2000" b="0" dirty="0" smtClean="0"/>
              <a:t>JWST/ELT/OST</a:t>
            </a:r>
            <a:r>
              <a:rPr lang="en-US" sz="2000" b="0" smtClean="0"/>
              <a:t>: stars, star formation, dust</a:t>
            </a:r>
            <a:endParaRPr lang="en-US" sz="2000" b="0" dirty="0"/>
          </a:p>
        </p:txBody>
      </p:sp>
      <p:cxnSp>
        <p:nvCxnSpPr>
          <p:cNvPr id="5" name="Straight Arrow Connector 4"/>
          <p:cNvCxnSpPr/>
          <p:nvPr/>
        </p:nvCxnSpPr>
        <p:spPr>
          <a:xfrm flipH="1">
            <a:off x="3618682" y="2045861"/>
            <a:ext cx="2021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04" y="4720183"/>
            <a:ext cx="2604388" cy="1876595"/>
          </a:xfrm>
          <a:prstGeom prst="rect">
            <a:avLst/>
          </a:prstGeom>
        </p:spPr>
      </p:pic>
      <p:pic>
        <p:nvPicPr>
          <p:cNvPr id="15" name="Picture 14" descr="vlasampl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977" y="4899689"/>
            <a:ext cx="3608489" cy="1697089"/>
          </a:xfrm>
          <a:prstGeom prst="rect">
            <a:avLst/>
          </a:prstGeom>
        </p:spPr>
      </p:pic>
      <p:sp>
        <p:nvSpPr>
          <p:cNvPr id="7" name="TextBox 6"/>
          <p:cNvSpPr txBox="1"/>
          <p:nvPr/>
        </p:nvSpPr>
        <p:spPr>
          <a:xfrm>
            <a:off x="5543665" y="4099644"/>
            <a:ext cx="3555731" cy="707886"/>
          </a:xfrm>
          <a:prstGeom prst="rect">
            <a:avLst/>
          </a:prstGeom>
          <a:noFill/>
        </p:spPr>
        <p:txBody>
          <a:bodyPr wrap="square" rtlCol="0">
            <a:spAutoFit/>
          </a:bodyPr>
          <a:lstStyle/>
          <a:p>
            <a:pPr algn="l"/>
            <a:r>
              <a:rPr lang="en-US" sz="1800" b="0" dirty="0" err="1" smtClean="0">
                <a:latin typeface="Times New Roman"/>
                <a:cs typeface="Times New Roman"/>
              </a:rPr>
              <a:t>ngVLA</a:t>
            </a:r>
            <a:r>
              <a:rPr lang="en-US" sz="1800" b="0" dirty="0" smtClean="0">
                <a:latin typeface="Times New Roman"/>
                <a:cs typeface="Times New Roman"/>
              </a:rPr>
              <a:t>: </a:t>
            </a:r>
            <a:r>
              <a:rPr lang="en-US" sz="2000" b="0" dirty="0" smtClean="0">
                <a:latin typeface="Times New Roman"/>
                <a:cs typeface="Times New Roman"/>
              </a:rPr>
              <a:t>cold gas </a:t>
            </a:r>
            <a:r>
              <a:rPr lang="en-US" sz="2000" dirty="0" smtClean="0">
                <a:latin typeface="Times New Roman"/>
                <a:cs typeface="Times New Roman"/>
              </a:rPr>
              <a:t>fuel</a:t>
            </a:r>
            <a:r>
              <a:rPr lang="en-US" sz="2000" b="0" dirty="0" smtClean="0">
                <a:latin typeface="Times New Roman"/>
                <a:cs typeface="Times New Roman"/>
              </a:rPr>
              <a:t>ing cosmic star formation</a:t>
            </a:r>
            <a:endParaRPr lang="en-US" sz="2000" b="0" dirty="0">
              <a:latin typeface="Times New Roman"/>
              <a:cs typeface="Times New Roman"/>
            </a:endParaRPr>
          </a:p>
        </p:txBody>
      </p:sp>
      <p:grpSp>
        <p:nvGrpSpPr>
          <p:cNvPr id="10" name="Group 9"/>
          <p:cNvGrpSpPr/>
          <p:nvPr/>
        </p:nvGrpSpPr>
        <p:grpSpPr>
          <a:xfrm>
            <a:off x="4800600" y="997530"/>
            <a:ext cx="4298796" cy="3016992"/>
            <a:chOff x="5037399" y="1608792"/>
            <a:chExt cx="3584974" cy="2556040"/>
          </a:xfrm>
        </p:grpSpPr>
        <p:grpSp>
          <p:nvGrpSpPr>
            <p:cNvPr id="11" name="Group 10"/>
            <p:cNvGrpSpPr/>
            <p:nvPr/>
          </p:nvGrpSpPr>
          <p:grpSpPr>
            <a:xfrm>
              <a:off x="5037399" y="1608792"/>
              <a:ext cx="3584974" cy="2556040"/>
              <a:chOff x="6716531" y="1296343"/>
              <a:chExt cx="4779965" cy="3408053"/>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6531" y="1296343"/>
                <a:ext cx="4779965" cy="3408053"/>
              </a:xfrm>
              <a:prstGeom prst="rect">
                <a:avLst/>
              </a:prstGeom>
              <a:ln>
                <a:noFill/>
              </a:ln>
            </p:spPr>
          </p:pic>
          <p:sp>
            <p:nvSpPr>
              <p:cNvPr id="16" name="TextBox 15"/>
              <p:cNvSpPr txBox="1"/>
              <p:nvPr/>
            </p:nvSpPr>
            <p:spPr>
              <a:xfrm>
                <a:off x="10566399" y="1454466"/>
                <a:ext cx="714704" cy="451405"/>
              </a:xfrm>
              <a:prstGeom prst="rect">
                <a:avLst/>
              </a:prstGeom>
              <a:noFill/>
            </p:spPr>
            <p:txBody>
              <a:bodyPr wrap="square" rtlCol="0">
                <a:spAutoFit/>
              </a:bodyPr>
              <a:lstStyle/>
              <a:p>
                <a:r>
                  <a:rPr lang="en-US" sz="1600" b="0"/>
                  <a:t>Gas</a:t>
                </a:r>
              </a:p>
            </p:txBody>
          </p:sp>
          <p:sp>
            <p:nvSpPr>
              <p:cNvPr id="17" name="TextBox 16"/>
              <p:cNvSpPr txBox="1"/>
              <p:nvPr/>
            </p:nvSpPr>
            <p:spPr>
              <a:xfrm>
                <a:off x="8255174" y="3758653"/>
                <a:ext cx="1067501" cy="369332"/>
              </a:xfrm>
              <a:prstGeom prst="rect">
                <a:avLst/>
              </a:prstGeom>
              <a:noFill/>
            </p:spPr>
            <p:txBody>
              <a:bodyPr wrap="square" rtlCol="0">
                <a:spAutoFit/>
              </a:bodyPr>
              <a:lstStyle/>
              <a:p>
                <a:r>
                  <a:rPr lang="en-US" sz="1200" dirty="0">
                    <a:solidFill>
                      <a:srgbClr val="FF0000"/>
                    </a:solidFill>
                  </a:rPr>
                  <a:t>ALMA</a:t>
                </a:r>
              </a:p>
            </p:txBody>
          </p:sp>
          <p:sp>
            <p:nvSpPr>
              <p:cNvPr id="18" name="TextBox 17"/>
              <p:cNvSpPr txBox="1"/>
              <p:nvPr/>
            </p:nvSpPr>
            <p:spPr>
              <a:xfrm>
                <a:off x="8432799" y="2851427"/>
                <a:ext cx="1067501" cy="369332"/>
              </a:xfrm>
              <a:prstGeom prst="rect">
                <a:avLst/>
              </a:prstGeom>
              <a:noFill/>
            </p:spPr>
            <p:txBody>
              <a:bodyPr wrap="square" rtlCol="0">
                <a:spAutoFit/>
              </a:bodyPr>
              <a:lstStyle/>
              <a:p>
                <a:r>
                  <a:rPr lang="en-US" sz="1200" dirty="0">
                    <a:solidFill>
                      <a:srgbClr val="008F00"/>
                    </a:solidFill>
                  </a:rPr>
                  <a:t>NGVLA</a:t>
                </a:r>
              </a:p>
            </p:txBody>
          </p:sp>
        </p:grpSp>
        <p:sp>
          <p:nvSpPr>
            <p:cNvPr id="13" name="TextBox 12"/>
            <p:cNvSpPr txBox="1"/>
            <p:nvPr/>
          </p:nvSpPr>
          <p:spPr>
            <a:xfrm>
              <a:off x="7606966" y="3471446"/>
              <a:ext cx="821156" cy="338554"/>
            </a:xfrm>
            <a:prstGeom prst="rect">
              <a:avLst/>
            </a:prstGeom>
            <a:noFill/>
          </p:spPr>
          <p:txBody>
            <a:bodyPr wrap="square" rtlCol="0">
              <a:spAutoFit/>
            </a:bodyPr>
            <a:lstStyle/>
            <a:p>
              <a:r>
                <a:rPr lang="en-US" sz="1600" b="0" dirty="0" err="1"/>
                <a:t>Decarli</a:t>
              </a:r>
              <a:endParaRPr lang="en-US" sz="1600" b="0" dirty="0"/>
            </a:p>
          </p:txBody>
        </p:sp>
      </p:gr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5695" y="4720182"/>
            <a:ext cx="2038377" cy="1885499"/>
          </a:xfrm>
          <a:prstGeom prst="rect">
            <a:avLst/>
          </a:prstGeom>
        </p:spPr>
      </p:pic>
    </p:spTree>
    <p:extLst>
      <p:ext uri="{BB962C8B-B14F-4D97-AF65-F5344CB8AC3E}">
        <p14:creationId xmlns:p14="http://schemas.microsoft.com/office/powerpoint/2010/main" val="72212675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5-14 at 3.32.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30" y="968480"/>
            <a:ext cx="4354728" cy="2280753"/>
          </a:xfrm>
          <a:prstGeom prst="rect">
            <a:avLst/>
          </a:prstGeom>
        </p:spPr>
      </p:pic>
      <p:sp>
        <p:nvSpPr>
          <p:cNvPr id="2" name="TextBox 1"/>
          <p:cNvSpPr txBox="1"/>
          <p:nvPr/>
        </p:nvSpPr>
        <p:spPr>
          <a:xfrm>
            <a:off x="368377" y="75971"/>
            <a:ext cx="8454781" cy="738664"/>
          </a:xfrm>
          <a:prstGeom prst="rect">
            <a:avLst/>
          </a:prstGeom>
          <a:noFill/>
        </p:spPr>
        <p:txBody>
          <a:bodyPr wrap="square" rtlCol="0">
            <a:spAutoFit/>
          </a:bodyPr>
          <a:lstStyle/>
          <a:p>
            <a:pPr algn="ctr"/>
            <a:r>
              <a:rPr lang="en-US" sz="2400" dirty="0" smtClean="0">
                <a:latin typeface="Times New Roman"/>
                <a:cs typeface="Times New Roman"/>
              </a:rPr>
              <a:t>SWG4: Physics</a:t>
            </a:r>
            <a:r>
              <a:rPr lang="en-US" sz="2400" dirty="0">
                <a:latin typeface="Times New Roman"/>
                <a:cs typeface="Times New Roman"/>
              </a:rPr>
              <a:t>, cosmology, time domain </a:t>
            </a:r>
          </a:p>
          <a:p>
            <a:pPr marL="0" lvl="1" algn="ctr"/>
            <a:r>
              <a:rPr lang="en-US" i="1" dirty="0">
                <a:solidFill>
                  <a:srgbClr val="FF0000"/>
                </a:solidFill>
                <a:latin typeface="Times New Roman"/>
                <a:cs typeface="Times New Roman"/>
              </a:rPr>
              <a:t>E</a:t>
            </a:r>
            <a:r>
              <a:rPr lang="en-US" i="1" dirty="0" smtClean="0">
                <a:solidFill>
                  <a:srgbClr val="FF0000"/>
                </a:solidFill>
                <a:latin typeface="Times New Roman"/>
                <a:cs typeface="Times New Roman"/>
              </a:rPr>
              <a:t>xo-planet </a:t>
            </a:r>
            <a:r>
              <a:rPr lang="en-US" i="1" dirty="0">
                <a:solidFill>
                  <a:srgbClr val="FF0000"/>
                </a:solidFill>
                <a:latin typeface="Times New Roman"/>
                <a:cs typeface="Times New Roman"/>
              </a:rPr>
              <a:t>space weather environments: impact on the development of </a:t>
            </a:r>
            <a:r>
              <a:rPr lang="en-US" i="1" dirty="0" smtClean="0">
                <a:solidFill>
                  <a:srgbClr val="FF0000"/>
                </a:solidFill>
                <a:latin typeface="Times New Roman"/>
                <a:cs typeface="Times New Roman"/>
              </a:rPr>
              <a:t>life</a:t>
            </a:r>
            <a:endParaRPr lang="en-US" i="1" dirty="0">
              <a:solidFill>
                <a:srgbClr val="FF0000"/>
              </a:solidFill>
              <a:latin typeface="Times New Roman"/>
              <a:cs typeface="Times New Roman"/>
            </a:endParaRPr>
          </a:p>
        </p:txBody>
      </p:sp>
      <p:pic>
        <p:nvPicPr>
          <p:cNvPr id="3" name="Picture 2" descr="BrownDwarfAurora_nra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608" y="3944001"/>
            <a:ext cx="2262390" cy="2702288"/>
          </a:xfrm>
          <a:prstGeom prst="rect">
            <a:avLst/>
          </a:prstGeom>
        </p:spPr>
      </p:pic>
      <p:sp>
        <p:nvSpPr>
          <p:cNvPr id="9" name="TextBox 8"/>
          <p:cNvSpPr txBox="1"/>
          <p:nvPr/>
        </p:nvSpPr>
        <p:spPr>
          <a:xfrm>
            <a:off x="6555432" y="6221259"/>
            <a:ext cx="1797047" cy="307777"/>
          </a:xfrm>
          <a:prstGeom prst="rect">
            <a:avLst/>
          </a:prstGeom>
          <a:noFill/>
        </p:spPr>
        <p:txBody>
          <a:bodyPr wrap="square" rtlCol="0">
            <a:spAutoFit/>
          </a:bodyPr>
          <a:lstStyle/>
          <a:p>
            <a:pPr algn="r"/>
            <a:r>
              <a:rPr lang="en-US" sz="1400" dirty="0" err="1" smtClean="0">
                <a:solidFill>
                  <a:srgbClr val="FFFFFF"/>
                </a:solidFill>
              </a:rPr>
              <a:t>Hallinan</a:t>
            </a:r>
            <a:r>
              <a:rPr lang="en-US" sz="1400" dirty="0" smtClean="0"/>
              <a:t>)</a:t>
            </a:r>
            <a:endParaRPr lang="en-US" sz="1400" dirty="0"/>
          </a:p>
        </p:txBody>
      </p:sp>
      <p:sp>
        <p:nvSpPr>
          <p:cNvPr id="5" name="TextBox 4"/>
          <p:cNvSpPr txBox="1"/>
          <p:nvPr/>
        </p:nvSpPr>
        <p:spPr>
          <a:xfrm>
            <a:off x="6147608" y="3906085"/>
            <a:ext cx="2262390" cy="523220"/>
          </a:xfrm>
          <a:prstGeom prst="rect">
            <a:avLst/>
          </a:prstGeom>
          <a:noFill/>
        </p:spPr>
        <p:txBody>
          <a:bodyPr wrap="square" rtlCol="0">
            <a:spAutoFit/>
          </a:bodyPr>
          <a:lstStyle/>
          <a:p>
            <a:r>
              <a:rPr lang="en-US" sz="1400" smtClean="0">
                <a:solidFill>
                  <a:schemeClr val="bg1"/>
                </a:solidFill>
                <a:latin typeface="Times New Roman"/>
                <a:cs typeface="Times New Roman"/>
              </a:rPr>
              <a:t>M-dwarf cyclotron </a:t>
            </a:r>
            <a:r>
              <a:rPr lang="en-US" sz="1400" dirty="0">
                <a:solidFill>
                  <a:schemeClr val="bg1"/>
                </a:solidFill>
                <a:latin typeface="Times New Roman"/>
                <a:cs typeface="Times New Roman"/>
              </a:rPr>
              <a:t>emission, w. B ~ 2000G! </a:t>
            </a:r>
            <a:endParaRPr lang="en-US" sz="1400" dirty="0">
              <a:solidFill>
                <a:schemeClr val="bg1"/>
              </a:solidFill>
            </a:endParaRPr>
          </a:p>
        </p:txBody>
      </p:sp>
      <p:sp>
        <p:nvSpPr>
          <p:cNvPr id="10" name="TextBox 9"/>
          <p:cNvSpPr txBox="1"/>
          <p:nvPr/>
        </p:nvSpPr>
        <p:spPr>
          <a:xfrm>
            <a:off x="1807779" y="2903505"/>
            <a:ext cx="2896496" cy="369332"/>
          </a:xfrm>
          <a:prstGeom prst="rect">
            <a:avLst/>
          </a:prstGeom>
          <a:noFill/>
        </p:spPr>
        <p:txBody>
          <a:bodyPr wrap="square" rtlCol="0">
            <a:spAutoFit/>
          </a:bodyPr>
          <a:lstStyle/>
          <a:p>
            <a:pPr marL="0" lvl="1"/>
            <a:r>
              <a:rPr lang="en-US" dirty="0" smtClean="0">
                <a:solidFill>
                  <a:schemeClr val="bg1"/>
                </a:solidFill>
                <a:latin typeface="Times New Roman"/>
                <a:cs typeface="Times New Roman"/>
              </a:rPr>
              <a:t>M-dwarf flares ~ 10</a:t>
            </a:r>
            <a:r>
              <a:rPr lang="en-US" baseline="30000" dirty="0" smtClean="0">
                <a:solidFill>
                  <a:schemeClr val="bg1"/>
                </a:solidFill>
                <a:latin typeface="Times New Roman"/>
                <a:cs typeface="Times New Roman"/>
              </a:rPr>
              <a:t>4</a:t>
            </a:r>
            <a:r>
              <a:rPr lang="en-US" dirty="0" smtClean="0">
                <a:solidFill>
                  <a:schemeClr val="bg1"/>
                </a:solidFill>
                <a:latin typeface="Times New Roman"/>
                <a:cs typeface="Times New Roman"/>
              </a:rPr>
              <a:t> </a:t>
            </a:r>
            <a:r>
              <a:rPr lang="en-US" dirty="0">
                <a:solidFill>
                  <a:schemeClr val="bg1"/>
                </a:solidFill>
                <a:latin typeface="Times New Roman"/>
                <a:cs typeface="Times New Roman"/>
              </a:rPr>
              <a:t>x </a:t>
            </a:r>
            <a:r>
              <a:rPr lang="en-US" dirty="0" smtClean="0">
                <a:solidFill>
                  <a:schemeClr val="bg1"/>
                </a:solidFill>
                <a:latin typeface="Times New Roman"/>
                <a:cs typeface="Times New Roman"/>
              </a:rPr>
              <a:t>Sun!</a:t>
            </a:r>
            <a:endParaRPr lang="en-US" dirty="0">
              <a:solidFill>
                <a:schemeClr val="bg1"/>
              </a:solidFill>
              <a:latin typeface="Times New Roman"/>
              <a:cs typeface="Times New Roman"/>
            </a:endParaRPr>
          </a:p>
        </p:txBody>
      </p:sp>
      <p:grpSp>
        <p:nvGrpSpPr>
          <p:cNvPr id="6" name="Group 5"/>
          <p:cNvGrpSpPr/>
          <p:nvPr/>
        </p:nvGrpSpPr>
        <p:grpSpPr>
          <a:xfrm>
            <a:off x="4841648" y="799363"/>
            <a:ext cx="4315580" cy="3052615"/>
            <a:chOff x="4841648" y="810652"/>
            <a:chExt cx="4315580" cy="3052615"/>
          </a:xfrm>
        </p:grpSpPr>
        <p:pic>
          <p:nvPicPr>
            <p:cNvPr id="7" name="Picture 6" descr="Screen Shot 2015-05-14 at 3.38.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1648" y="810652"/>
              <a:ext cx="4315580" cy="3052615"/>
            </a:xfrm>
            <a:prstGeom prst="rect">
              <a:avLst/>
            </a:prstGeom>
          </p:spPr>
        </p:pic>
        <p:sp>
          <p:nvSpPr>
            <p:cNvPr id="11" name="TextBox 10"/>
            <p:cNvSpPr txBox="1"/>
            <p:nvPr/>
          </p:nvSpPr>
          <p:spPr>
            <a:xfrm>
              <a:off x="5590601" y="2466818"/>
              <a:ext cx="2144109" cy="338554"/>
            </a:xfrm>
            <a:prstGeom prst="rect">
              <a:avLst/>
            </a:prstGeom>
            <a:noFill/>
          </p:spPr>
          <p:txBody>
            <a:bodyPr wrap="square" rtlCol="0">
              <a:spAutoFit/>
            </a:bodyPr>
            <a:lstStyle/>
            <a:p>
              <a:pPr marL="0" lvl="1"/>
              <a:r>
                <a:rPr lang="en-US" sz="1600" dirty="0" err="1" smtClean="0">
                  <a:solidFill>
                    <a:srgbClr val="002060"/>
                  </a:solidFill>
                </a:rPr>
                <a:t>ngVLA</a:t>
              </a:r>
              <a:r>
                <a:rPr lang="en-US" sz="1600" dirty="0"/>
                <a:t> </a:t>
              </a:r>
              <a:r>
                <a:rPr lang="en-US" sz="1600" dirty="0">
                  <a:solidFill>
                    <a:srgbClr val="002060"/>
                  </a:solidFill>
                </a:rPr>
                <a:t>~ 10</a:t>
              </a:r>
              <a:r>
                <a:rPr lang="en-US" sz="1600" baseline="30000" dirty="0">
                  <a:solidFill>
                    <a:srgbClr val="002060"/>
                  </a:solidFill>
                </a:rPr>
                <a:t>-13 </a:t>
              </a:r>
              <a:r>
                <a:rPr lang="en-US" sz="1600" dirty="0">
                  <a:solidFill>
                    <a:srgbClr val="002060"/>
                  </a:solidFill>
                </a:rPr>
                <a:t>M</a:t>
              </a:r>
              <a:r>
                <a:rPr lang="en-US" sz="1600" baseline="-25000" dirty="0">
                  <a:solidFill>
                    <a:srgbClr val="002060"/>
                  </a:solidFill>
                </a:rPr>
                <a:t>o</a:t>
              </a:r>
              <a:r>
                <a:rPr lang="en-US" sz="1600" dirty="0">
                  <a:solidFill>
                    <a:srgbClr val="002060"/>
                  </a:solidFill>
                </a:rPr>
                <a:t>/</a:t>
              </a:r>
              <a:r>
                <a:rPr lang="en-US" sz="1600" dirty="0" err="1">
                  <a:solidFill>
                    <a:srgbClr val="002060"/>
                  </a:solidFill>
                </a:rPr>
                <a:t>yr</a:t>
              </a:r>
              <a:r>
                <a:rPr lang="en-US" sz="1600" dirty="0">
                  <a:solidFill>
                    <a:srgbClr val="002060"/>
                  </a:solidFill>
                </a:rPr>
                <a:t> </a:t>
              </a:r>
            </a:p>
          </p:txBody>
        </p:sp>
        <p:sp>
          <p:nvSpPr>
            <p:cNvPr id="12" name="TextBox 11"/>
            <p:cNvSpPr txBox="1"/>
            <p:nvPr/>
          </p:nvSpPr>
          <p:spPr>
            <a:xfrm>
              <a:off x="8104122" y="3199616"/>
              <a:ext cx="598089" cy="338554"/>
            </a:xfrm>
            <a:prstGeom prst="rect">
              <a:avLst/>
            </a:prstGeom>
            <a:noFill/>
          </p:spPr>
          <p:txBody>
            <a:bodyPr wrap="square" rtlCol="0">
              <a:spAutoFit/>
            </a:bodyPr>
            <a:lstStyle/>
            <a:p>
              <a:pPr marL="0" lvl="1"/>
              <a:r>
                <a:rPr lang="en-US" sz="1600" b="1" dirty="0" smtClean="0">
                  <a:solidFill>
                    <a:srgbClr val="FFFF00"/>
                  </a:solidFill>
                </a:rPr>
                <a:t>VLA </a:t>
              </a:r>
              <a:endParaRPr lang="en-US" sz="1600" b="1" dirty="0">
                <a:solidFill>
                  <a:srgbClr val="FFFF00"/>
                </a:solidFill>
              </a:endParaRPr>
            </a:p>
          </p:txBody>
        </p:sp>
      </p:grpSp>
      <p:sp>
        <p:nvSpPr>
          <p:cNvPr id="8" name="TextBox 7"/>
          <p:cNvSpPr txBox="1"/>
          <p:nvPr/>
        </p:nvSpPr>
        <p:spPr>
          <a:xfrm>
            <a:off x="67586" y="3774435"/>
            <a:ext cx="5876110" cy="2662267"/>
          </a:xfrm>
          <a:prstGeom prst="rect">
            <a:avLst/>
          </a:prstGeom>
          <a:noFill/>
        </p:spPr>
        <p:txBody>
          <a:bodyPr wrap="square" rtlCol="0">
            <a:spAutoFit/>
          </a:bodyPr>
          <a:lstStyle/>
          <a:p>
            <a:pPr marL="342900" lvl="1" indent="-342900">
              <a:spcBef>
                <a:spcPts val="600"/>
              </a:spcBef>
              <a:buFont typeface="Arial" charset="0"/>
              <a:buChar char="•"/>
            </a:pPr>
            <a:r>
              <a:rPr lang="en-US" sz="2000" dirty="0" smtClean="0">
                <a:latin typeface="Times New Roman"/>
                <a:cs typeface="Times New Roman"/>
              </a:rPr>
              <a:t>M-Dwarfs: most likely to host habitable </a:t>
            </a:r>
            <a:r>
              <a:rPr lang="en-US" sz="2000" dirty="0">
                <a:latin typeface="Times New Roman"/>
                <a:cs typeface="Times New Roman"/>
              </a:rPr>
              <a:t>planets, but very </a:t>
            </a:r>
            <a:r>
              <a:rPr lang="en-US" sz="2000" dirty="0" smtClean="0">
                <a:latin typeface="Times New Roman"/>
                <a:cs typeface="Times New Roman"/>
              </a:rPr>
              <a:t>active (strong winds and flares) </a:t>
            </a:r>
            <a:endParaRPr lang="en-US" sz="2800" dirty="0">
              <a:latin typeface="Times New Roman"/>
              <a:cs typeface="Times New Roman"/>
            </a:endParaRPr>
          </a:p>
          <a:p>
            <a:pPr marL="285750" lvl="1" indent="-285750">
              <a:spcBef>
                <a:spcPts val="600"/>
              </a:spcBef>
              <a:buFont typeface="Arial" charset="0"/>
              <a:buChar char="•"/>
            </a:pPr>
            <a:r>
              <a:rPr lang="en-US" sz="2000" dirty="0" smtClean="0">
                <a:latin typeface="Times New Roman" charset="0"/>
                <a:ea typeface="Times New Roman" charset="0"/>
                <a:cs typeface="Times New Roman" charset="0"/>
              </a:rPr>
              <a:t>NGVLA new-window on </a:t>
            </a:r>
            <a:r>
              <a:rPr lang="en-US" sz="2000" dirty="0">
                <a:latin typeface="Times New Roman" charset="0"/>
                <a:ea typeface="Times New Roman" charset="0"/>
                <a:cs typeface="Times New Roman" charset="0"/>
              </a:rPr>
              <a:t>broad-band radio </a:t>
            </a:r>
            <a:r>
              <a:rPr lang="en-US" sz="2000" dirty="0" smtClean="0">
                <a:latin typeface="Times New Roman" charset="0"/>
                <a:ea typeface="Times New Roman" charset="0"/>
                <a:cs typeface="Times New Roman" charset="0"/>
              </a:rPr>
              <a:t>phenomena = </a:t>
            </a:r>
            <a:r>
              <a:rPr lang="en-US" sz="2000" dirty="0">
                <a:latin typeface="Times New Roman"/>
                <a:cs typeface="Times New Roman"/>
              </a:rPr>
              <a:t>key observables of </a:t>
            </a:r>
            <a:r>
              <a:rPr lang="en-US" sz="2000" dirty="0" err="1">
                <a:latin typeface="Times New Roman"/>
                <a:cs typeface="Times New Roman"/>
              </a:rPr>
              <a:t>exo</a:t>
            </a:r>
            <a:r>
              <a:rPr lang="en-US" sz="2000" dirty="0">
                <a:latin typeface="Times New Roman"/>
                <a:cs typeface="Times New Roman"/>
              </a:rPr>
              <a:t>-space weather</a:t>
            </a:r>
          </a:p>
          <a:p>
            <a:pPr marL="742950" lvl="2" indent="-285750">
              <a:spcBef>
                <a:spcPts val="600"/>
              </a:spcBef>
              <a:buFont typeface="Wingdings" charset="2"/>
              <a:buChar char="Ø"/>
            </a:pPr>
            <a:r>
              <a:rPr lang="en-US" dirty="0" smtClean="0">
                <a:latin typeface="Times New Roman"/>
                <a:cs typeface="Times New Roman"/>
              </a:rPr>
              <a:t>Wind –  planet interaction =&gt; evaporation of atmospheres</a:t>
            </a:r>
          </a:p>
          <a:p>
            <a:pPr marL="742950" lvl="2" indent="-285750">
              <a:spcBef>
                <a:spcPts val="600"/>
              </a:spcBef>
              <a:buFont typeface="Wingdings" charset="2"/>
              <a:buChar char="Ø"/>
            </a:pPr>
            <a:r>
              <a:rPr lang="en-US" dirty="0" smtClean="0">
                <a:latin typeface="Times New Roman"/>
                <a:cs typeface="Times New Roman"/>
              </a:rPr>
              <a:t>Non-thermal flares and aurorae: Star-planet </a:t>
            </a:r>
            <a:r>
              <a:rPr lang="en-US" dirty="0" err="1" smtClean="0">
                <a:latin typeface="Times New Roman"/>
                <a:cs typeface="Times New Roman"/>
              </a:rPr>
              <a:t>magnetospheric</a:t>
            </a:r>
            <a:r>
              <a:rPr lang="en-US" dirty="0" smtClean="0">
                <a:latin typeface="Times New Roman"/>
                <a:cs typeface="Times New Roman"/>
              </a:rPr>
              <a:t> interactions</a:t>
            </a:r>
          </a:p>
        </p:txBody>
      </p:sp>
    </p:spTree>
    <p:extLst>
      <p:ext uri="{BB962C8B-B14F-4D97-AF65-F5344CB8AC3E}">
        <p14:creationId xmlns:p14="http://schemas.microsoft.com/office/powerpoint/2010/main" val="19272017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0" y="182933"/>
            <a:ext cx="7315200" cy="830997"/>
          </a:xfrm>
          <a:prstGeom prst="rect">
            <a:avLst/>
          </a:prstGeom>
          <a:noFill/>
        </p:spPr>
        <p:txBody>
          <a:bodyPr wrap="square" rtlCol="0">
            <a:spAutoFit/>
          </a:bodyPr>
          <a:lstStyle/>
          <a:p>
            <a:r>
              <a:rPr lang="en-US" sz="2400" dirty="0">
                <a:latin typeface="+mj-lt"/>
                <a:cs typeface="Times New Roman"/>
              </a:rPr>
              <a:t>Next step: Fine-tune Science Requirements and Map Them to Telescope </a:t>
            </a:r>
            <a:r>
              <a:rPr lang="en-US" sz="2400" dirty="0" smtClean="0">
                <a:latin typeface="+mj-lt"/>
                <a:cs typeface="Times New Roman"/>
              </a:rPr>
              <a:t>Specifications (70 use cases to date!)</a:t>
            </a:r>
            <a:endParaRPr lang="en-US" sz="2400" dirty="0">
              <a:latin typeface="+mj-lt"/>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1839662253"/>
              </p:ext>
            </p:extLst>
          </p:nvPr>
        </p:nvGraphicFramePr>
        <p:xfrm>
          <a:off x="368136" y="1179118"/>
          <a:ext cx="7053942" cy="3686188"/>
        </p:xfrm>
        <a:graphic>
          <a:graphicData uri="http://schemas.openxmlformats.org/drawingml/2006/table">
            <a:tbl>
              <a:tblPr firstRow="1" bandRow="1">
                <a:tableStyleId>{5C22544A-7EE6-4342-B048-85BDC9FD1C3A}</a:tableStyleId>
              </a:tblPr>
              <a:tblGrid>
                <a:gridCol w="1390999"/>
                <a:gridCol w="2995227"/>
                <a:gridCol w="2667716"/>
              </a:tblGrid>
              <a:tr h="211455">
                <a:tc>
                  <a:txBody>
                    <a:bodyPr/>
                    <a:lstStyle/>
                    <a:p>
                      <a:r>
                        <a:rPr lang="en-US" sz="1100" dirty="0" smtClean="0"/>
                        <a:t>Goal</a:t>
                      </a:r>
                      <a:endParaRPr lang="en-US" sz="1100" dirty="0"/>
                    </a:p>
                  </a:txBody>
                  <a:tcPr marL="51435" marR="51435" marT="25718" marB="25718"/>
                </a:tc>
                <a:tc>
                  <a:txBody>
                    <a:bodyPr/>
                    <a:lstStyle/>
                    <a:p>
                      <a:r>
                        <a:rPr lang="en-US" sz="1100" dirty="0" smtClean="0"/>
                        <a:t>Science</a:t>
                      </a:r>
                      <a:r>
                        <a:rPr lang="en-US" sz="1100" baseline="0" dirty="0" smtClean="0"/>
                        <a:t> </a:t>
                      </a:r>
                      <a:r>
                        <a:rPr lang="en-US" sz="1100" dirty="0" smtClean="0"/>
                        <a:t>Requirement</a:t>
                      </a:r>
                      <a:endParaRPr lang="en-US" sz="1100" dirty="0"/>
                    </a:p>
                  </a:txBody>
                  <a:tcPr marL="51435" marR="51435" marT="25718" marB="25718"/>
                </a:tc>
                <a:tc>
                  <a:txBody>
                    <a:bodyPr/>
                    <a:lstStyle/>
                    <a:p>
                      <a:r>
                        <a:rPr lang="en-US" sz="1100" dirty="0" smtClean="0"/>
                        <a:t>Array Specification</a:t>
                      </a:r>
                      <a:endParaRPr lang="en-US" sz="1100" dirty="0"/>
                    </a:p>
                  </a:txBody>
                  <a:tcPr marL="51435" marR="51435" marT="25718" marB="25718"/>
                </a:tc>
              </a:tr>
              <a:tr h="211455">
                <a:tc>
                  <a:txBody>
                    <a:bodyPr/>
                    <a:lstStyle/>
                    <a:p>
                      <a:r>
                        <a:rPr lang="en-US" sz="1100" dirty="0" smtClean="0"/>
                        <a:t>Terrestrial-Zone Planet Formation</a:t>
                      </a:r>
                      <a:endParaRPr lang="en-US" sz="1100" dirty="0"/>
                    </a:p>
                  </a:txBody>
                  <a:tcPr marL="51435" marR="51435" marT="25718" marB="25718"/>
                </a:tc>
                <a:tc>
                  <a:txBody>
                    <a:bodyPr/>
                    <a:lstStyle/>
                    <a:p>
                      <a:r>
                        <a:rPr lang="en-US" sz="1100" dirty="0" smtClean="0"/>
                        <a:t>Optically thin</a:t>
                      </a:r>
                      <a:endParaRPr lang="en-US" sz="1100" dirty="0"/>
                    </a:p>
                  </a:txBody>
                  <a:tcPr marL="51435" marR="51435" marT="25718" marB="25718"/>
                </a:tc>
                <a:tc>
                  <a:txBody>
                    <a:bodyPr/>
                    <a:lstStyle/>
                    <a:p>
                      <a:r>
                        <a:rPr lang="en-US" sz="1100" dirty="0" smtClean="0"/>
                        <a:t>Freq ~</a:t>
                      </a:r>
                      <a:r>
                        <a:rPr lang="en-US" sz="1100" baseline="0" dirty="0" smtClean="0"/>
                        <a:t> 15 to</a:t>
                      </a:r>
                      <a:r>
                        <a:rPr lang="en-US" sz="1100" dirty="0" smtClean="0"/>
                        <a:t> 50GHz</a:t>
                      </a:r>
                      <a:endParaRPr lang="en-US" sz="1100" dirty="0"/>
                    </a:p>
                  </a:txBody>
                  <a:tcPr marL="51435" marR="51435" marT="25718" marB="25718"/>
                </a:tc>
              </a:tr>
              <a:tr h="211455">
                <a:tc>
                  <a:txBody>
                    <a:bodyPr/>
                    <a:lstStyle/>
                    <a:p>
                      <a:endParaRPr lang="en-US" sz="1100" dirty="0"/>
                    </a:p>
                  </a:txBody>
                  <a:tcPr marL="51435" marR="51435" marT="25718" marB="25718"/>
                </a:tc>
                <a:tc>
                  <a:txBody>
                    <a:bodyPr/>
                    <a:lstStyle/>
                    <a:p>
                      <a:r>
                        <a:rPr lang="en-US" sz="1100" dirty="0" smtClean="0"/>
                        <a:t>1AU at 130pc @ 30GHz</a:t>
                      </a:r>
                      <a:endParaRPr lang="en-US" sz="1100" dirty="0"/>
                    </a:p>
                  </a:txBody>
                  <a:tcPr marL="51435" marR="51435" marT="25718" marB="25718"/>
                </a:tc>
                <a:tc>
                  <a:txBody>
                    <a:bodyPr/>
                    <a:lstStyle/>
                    <a:p>
                      <a:r>
                        <a:rPr lang="en-US" sz="1100" dirty="0" smtClean="0"/>
                        <a:t>B &lt; 300-500km </a:t>
                      </a:r>
                      <a:endParaRPr lang="en-US" sz="1100" dirty="0"/>
                    </a:p>
                  </a:txBody>
                  <a:tcPr marL="51435" marR="51435" marT="25718" marB="25718"/>
                </a:tc>
              </a:tr>
              <a:tr h="211455">
                <a:tc>
                  <a:txBody>
                    <a:bodyPr/>
                    <a:lstStyle/>
                    <a:p>
                      <a:endParaRPr lang="en-US" sz="1100" dirty="0">
                        <a:ln>
                          <a:noFill/>
                        </a:ln>
                      </a:endParaRPr>
                    </a:p>
                  </a:txBody>
                  <a:tcPr marL="51435" marR="51435" marT="25718" marB="25718"/>
                </a:tc>
                <a:tc>
                  <a:txBody>
                    <a:bodyPr/>
                    <a:lstStyle/>
                    <a:p>
                      <a:r>
                        <a:rPr lang="en-US" sz="1100" dirty="0" smtClean="0"/>
                        <a:t>1K in 10hrs </a:t>
                      </a:r>
                      <a:r>
                        <a:rPr lang="en-US" sz="1100" baseline="0" dirty="0" smtClean="0"/>
                        <a:t>@ 10mas, 30GHz</a:t>
                      </a:r>
                      <a:endParaRPr lang="en-US" sz="1100" dirty="0"/>
                    </a:p>
                  </a:txBody>
                  <a:tcPr marL="51435" marR="51435" marT="25718" marB="25718"/>
                </a:tc>
                <a:tc>
                  <a:txBody>
                    <a:bodyPr/>
                    <a:lstStyle/>
                    <a:p>
                      <a:r>
                        <a:rPr lang="en-US" sz="1100" dirty="0" smtClean="0"/>
                        <a:t>A</a:t>
                      </a:r>
                      <a:r>
                        <a:rPr lang="en-US" sz="1100" baseline="-25000" dirty="0" smtClean="0"/>
                        <a:t>full</a:t>
                      </a:r>
                      <a:r>
                        <a:rPr lang="en-US" sz="1100" dirty="0" smtClean="0"/>
                        <a:t> ~ 300 x 18m; BW ~ 20GHz</a:t>
                      </a:r>
                      <a:endParaRPr lang="en-US" sz="1100" dirty="0"/>
                    </a:p>
                  </a:txBody>
                  <a:tcPr marL="51435" marR="51435" marT="25718" marB="25718"/>
                </a:tc>
              </a:tr>
              <a:tr h="211455">
                <a:tc>
                  <a:txBody>
                    <a:bodyPr/>
                    <a:lstStyle/>
                    <a:p>
                      <a:r>
                        <a:rPr lang="en-US" sz="1100" dirty="0" smtClean="0"/>
                        <a:t>Dense</a:t>
                      </a:r>
                      <a:r>
                        <a:rPr lang="en-US" sz="1100" baseline="0" dirty="0" smtClean="0"/>
                        <a:t> gas History of the Universe</a:t>
                      </a:r>
                      <a:endParaRPr lang="en-US" sz="1100" dirty="0"/>
                    </a:p>
                  </a:txBody>
                  <a:tcPr marL="51435" marR="51435" marT="25718" marB="25718"/>
                </a:tc>
                <a:tc>
                  <a:txBody>
                    <a:bodyPr/>
                    <a:lstStyle/>
                    <a:p>
                      <a:r>
                        <a:rPr lang="en-US" sz="1100" dirty="0" smtClean="0"/>
                        <a:t>CO 1-0 to z=8</a:t>
                      </a:r>
                      <a:endParaRPr lang="en-US" sz="1100" dirty="0"/>
                    </a:p>
                  </a:txBody>
                  <a:tcPr marL="51435" marR="51435" marT="25718" marB="25718"/>
                </a:tc>
                <a:tc>
                  <a:txBody>
                    <a:bodyPr/>
                    <a:lstStyle/>
                    <a:p>
                      <a:r>
                        <a:rPr lang="en-US" sz="1100" dirty="0" smtClean="0"/>
                        <a:t>Freq =</a:t>
                      </a:r>
                      <a:r>
                        <a:rPr lang="en-US" sz="1100" baseline="0" dirty="0" smtClean="0"/>
                        <a:t> 15 to 115GHz</a:t>
                      </a:r>
                      <a:endParaRPr lang="en-US" sz="1100" dirty="0"/>
                    </a:p>
                  </a:txBody>
                  <a:tcPr marL="51435" marR="51435" marT="25718" marB="25718"/>
                </a:tc>
              </a:tr>
              <a:tr h="211455">
                <a:tc>
                  <a:txBody>
                    <a:bodyPr/>
                    <a:lstStyle/>
                    <a:p>
                      <a:endParaRPr lang="en-US" sz="1100" dirty="0"/>
                    </a:p>
                  </a:txBody>
                  <a:tcPr marL="51435" marR="51435" marT="25718" marB="25718"/>
                </a:tc>
                <a:tc>
                  <a:txBody>
                    <a:bodyPr/>
                    <a:lstStyle/>
                    <a:p>
                      <a:r>
                        <a:rPr lang="en-US" sz="1100" dirty="0" smtClean="0"/>
                        <a:t>M</a:t>
                      </a:r>
                      <a:r>
                        <a:rPr lang="en-US" sz="1100" baseline="-25000" dirty="0" smtClean="0"/>
                        <a:t>gas</a:t>
                      </a:r>
                      <a:r>
                        <a:rPr lang="en-US" sz="1100" dirty="0" smtClean="0"/>
                        <a:t> = 10</a:t>
                      </a:r>
                      <a:r>
                        <a:rPr lang="en-US" sz="1100" baseline="30000" dirty="0" smtClean="0"/>
                        <a:t>9</a:t>
                      </a:r>
                      <a:r>
                        <a:rPr lang="en-US" sz="1100" dirty="0" smtClean="0"/>
                        <a:t> M</a:t>
                      </a:r>
                      <a:r>
                        <a:rPr lang="en-US" sz="1100" baseline="-25000" dirty="0" smtClean="0"/>
                        <a:t>o</a:t>
                      </a:r>
                      <a:r>
                        <a:rPr lang="en-US" sz="1100" dirty="0" smtClean="0"/>
                        <a:t> at z = 3 in 1hr</a:t>
                      </a:r>
                      <a:endParaRPr lang="en-US" sz="1100" dirty="0"/>
                    </a:p>
                  </a:txBody>
                  <a:tcPr marL="51435" marR="51435" marT="25718" marB="25718"/>
                </a:tc>
                <a:tc>
                  <a:txBody>
                    <a:bodyPr/>
                    <a:lstStyle/>
                    <a:p>
                      <a:r>
                        <a:rPr lang="en-US" sz="1100" dirty="0" smtClean="0"/>
                        <a:t>A</a:t>
                      </a:r>
                      <a:r>
                        <a:rPr lang="en-US" sz="1100" baseline="-25000" dirty="0" smtClean="0"/>
                        <a:t>mid</a:t>
                      </a:r>
                      <a:r>
                        <a:rPr lang="en-US" sz="1100" dirty="0" smtClean="0"/>
                        <a:t> ~ 70%</a:t>
                      </a:r>
                      <a:r>
                        <a:rPr lang="en-US" sz="1100" baseline="0" dirty="0" smtClean="0"/>
                        <a:t> to B ~ 30km</a:t>
                      </a:r>
                      <a:endParaRPr lang="en-US" sz="1100" dirty="0"/>
                    </a:p>
                  </a:txBody>
                  <a:tcPr marL="51435" marR="51435" marT="25718" marB="25718"/>
                </a:tc>
              </a:tr>
              <a:tr h="211455">
                <a:tc>
                  <a:txBody>
                    <a:bodyPr/>
                    <a:lstStyle/>
                    <a:p>
                      <a:endParaRPr lang="en-US" sz="1100" dirty="0"/>
                    </a:p>
                  </a:txBody>
                  <a:tcPr marL="51435" marR="51435" marT="25718" marB="25718"/>
                </a:tc>
                <a:tc>
                  <a:txBody>
                    <a:bodyPr/>
                    <a:lstStyle/>
                    <a:p>
                      <a:r>
                        <a:rPr lang="en-US" sz="1100" dirty="0" smtClean="0"/>
                        <a:t>500pc resolution at z = 3 (60mas)</a:t>
                      </a:r>
                      <a:endParaRPr lang="en-US" sz="1100" dirty="0"/>
                    </a:p>
                  </a:txBody>
                  <a:tcPr marL="51435" marR="51435" marT="25718" marB="25718"/>
                </a:tc>
                <a:tc>
                  <a:txBody>
                    <a:bodyPr/>
                    <a:lstStyle/>
                    <a:p>
                      <a:r>
                        <a:rPr lang="en-US" sz="1100" dirty="0" smtClean="0"/>
                        <a:t>30km </a:t>
                      </a:r>
                      <a:endParaRPr lang="en-US" sz="1100" dirty="0"/>
                    </a:p>
                  </a:txBody>
                  <a:tcPr marL="51435" marR="51435" marT="25718" marB="25718"/>
                </a:tc>
              </a:tr>
              <a:tr h="211455">
                <a:tc>
                  <a:txBody>
                    <a:bodyPr/>
                    <a:lstStyle/>
                    <a:p>
                      <a:endParaRPr lang="en-US" sz="1100" dirty="0"/>
                    </a:p>
                  </a:txBody>
                  <a:tcPr marL="51435" marR="51435" marT="25718" marB="25718"/>
                </a:tc>
                <a:tc>
                  <a:txBody>
                    <a:bodyPr/>
                    <a:lstStyle/>
                    <a:p>
                      <a:r>
                        <a:rPr lang="en-US" sz="1100" dirty="0" smtClean="0"/>
                        <a:t>Large volume</a:t>
                      </a:r>
                      <a:r>
                        <a:rPr lang="en-US" sz="1100" baseline="0" dirty="0" smtClean="0"/>
                        <a:t> surveys</a:t>
                      </a:r>
                      <a:endParaRPr lang="en-US" sz="1100" dirty="0"/>
                    </a:p>
                  </a:txBody>
                  <a:tcPr marL="51435" marR="51435" marT="25718" marB="25718"/>
                </a:tc>
                <a:tc>
                  <a:txBody>
                    <a:bodyPr/>
                    <a:lstStyle/>
                    <a:p>
                      <a:r>
                        <a:rPr lang="en-US" sz="1100" dirty="0" smtClean="0"/>
                        <a:t>Octave Band</a:t>
                      </a:r>
                      <a:r>
                        <a:rPr lang="en-US" sz="1100" baseline="0" dirty="0" smtClean="0"/>
                        <a:t> Ratio</a:t>
                      </a:r>
                      <a:endParaRPr lang="en-US" sz="1100" dirty="0"/>
                    </a:p>
                  </a:txBody>
                  <a:tcPr marL="51435" marR="51435" marT="25718" marB="25718"/>
                </a:tc>
              </a:tr>
              <a:tr h="211455">
                <a:tc>
                  <a:txBody>
                    <a:bodyPr/>
                    <a:lstStyle/>
                    <a:p>
                      <a:r>
                        <a:rPr lang="en-US" sz="1100" dirty="0" smtClean="0"/>
                        <a:t>Baryon</a:t>
                      </a:r>
                      <a:r>
                        <a:rPr lang="en-US" sz="1100" baseline="0" dirty="0" smtClean="0"/>
                        <a:t> Cycling</a:t>
                      </a:r>
                      <a:endParaRPr lang="en-US" sz="1100" dirty="0"/>
                    </a:p>
                  </a:txBody>
                  <a:tcPr marL="51435" marR="51435" marT="25718" marB="25718"/>
                </a:tc>
                <a:tc>
                  <a:txBody>
                    <a:bodyPr/>
                    <a:lstStyle/>
                    <a:p>
                      <a:r>
                        <a:rPr lang="en-US" sz="1100" dirty="0" smtClean="0"/>
                        <a:t>T</a:t>
                      </a:r>
                      <a:r>
                        <a:rPr lang="en-US" sz="1100" baseline="-25000" dirty="0" smtClean="0"/>
                        <a:t>B</a:t>
                      </a:r>
                      <a:r>
                        <a:rPr lang="en-US" sz="1100" dirty="0" smtClean="0"/>
                        <a:t> &lt; 0.2</a:t>
                      </a:r>
                      <a:r>
                        <a:rPr lang="en-US" sz="1100" baseline="0" dirty="0" smtClean="0"/>
                        <a:t>K  (1hr, 10 km/s, 80GHz, 1”)</a:t>
                      </a:r>
                      <a:endParaRPr lang="en-US" sz="1100" dirty="0"/>
                    </a:p>
                  </a:txBody>
                  <a:tcPr marL="51435" marR="51435" marT="25718" marB="25718"/>
                </a:tc>
                <a:tc>
                  <a:txBody>
                    <a:bodyPr/>
                    <a:lstStyle/>
                    <a:p>
                      <a:r>
                        <a:rPr lang="en-US" sz="1100" dirty="0" smtClean="0"/>
                        <a:t>A</a:t>
                      </a:r>
                      <a:r>
                        <a:rPr lang="en-US" sz="1100" baseline="-25000" dirty="0" smtClean="0"/>
                        <a:t>core</a:t>
                      </a:r>
                      <a:r>
                        <a:rPr lang="en-US" sz="1100" baseline="0" dirty="0" smtClean="0"/>
                        <a:t>  &gt;30% to B ~ 2km</a:t>
                      </a:r>
                      <a:endParaRPr lang="en-US" sz="1100" dirty="0"/>
                    </a:p>
                  </a:txBody>
                  <a:tcPr marL="51435" marR="51435" marT="25718" marB="25718"/>
                </a:tc>
              </a:tr>
              <a:tr h="211455">
                <a:tc>
                  <a:txBody>
                    <a:bodyPr/>
                    <a:lstStyle/>
                    <a:p>
                      <a:endParaRPr lang="en-US" sz="1100" dirty="0"/>
                    </a:p>
                  </a:txBody>
                  <a:tcPr marL="51435" marR="51435" marT="25718" marB="25718"/>
                </a:tc>
                <a:tc>
                  <a:txBody>
                    <a:bodyPr/>
                    <a:lstStyle/>
                    <a:p>
                      <a:r>
                        <a:rPr lang="en-US" sz="1100" dirty="0" smtClean="0"/>
                        <a:t>Continuum science</a:t>
                      </a:r>
                      <a:endParaRPr lang="en-US" sz="1100" dirty="0"/>
                    </a:p>
                  </a:txBody>
                  <a:tcPr marL="51435" marR="51435" marT="25718" marB="25718"/>
                </a:tc>
                <a:tc>
                  <a:txBody>
                    <a:bodyPr/>
                    <a:lstStyle/>
                    <a:p>
                      <a:r>
                        <a:rPr lang="en-US" sz="1100" dirty="0" smtClean="0"/>
                        <a:t>Octave BR; Linear</a:t>
                      </a:r>
                      <a:r>
                        <a:rPr lang="en-US" sz="1100" baseline="0" dirty="0" smtClean="0"/>
                        <a:t> pol to 0.1%</a:t>
                      </a:r>
                      <a:endParaRPr lang="en-US" sz="1100" dirty="0"/>
                    </a:p>
                  </a:txBody>
                  <a:tcPr marL="51435" marR="51435" marT="25718" marB="25718"/>
                </a:tc>
              </a:tr>
              <a:tr h="371475">
                <a:tc>
                  <a:txBody>
                    <a:bodyPr/>
                    <a:lstStyle/>
                    <a:p>
                      <a:r>
                        <a:rPr lang="en-US" sz="1100" dirty="0" smtClean="0"/>
                        <a:t>Time</a:t>
                      </a:r>
                      <a:r>
                        <a:rPr lang="en-US" sz="1100" baseline="0" dirty="0" smtClean="0"/>
                        <a:t> Domain, Cosmology, Physics</a:t>
                      </a:r>
                      <a:endParaRPr lang="en-US" sz="1100" dirty="0"/>
                    </a:p>
                  </a:txBody>
                  <a:tcPr marL="51435" marR="51435" marT="25718" marB="25718"/>
                </a:tc>
                <a:tc>
                  <a:txBody>
                    <a:bodyPr/>
                    <a:lstStyle/>
                    <a:p>
                      <a:r>
                        <a:rPr lang="en-US" sz="1100" dirty="0" smtClean="0"/>
                        <a:t>Explosive follow-up</a:t>
                      </a:r>
                      <a:r>
                        <a:rPr lang="en-US" sz="1100" baseline="0" dirty="0" smtClean="0"/>
                        <a:t> (</a:t>
                      </a:r>
                      <a:r>
                        <a:rPr lang="en-US" sz="1100" dirty="0" smtClean="0"/>
                        <a:t>GRBs, GW/EM…)</a:t>
                      </a:r>
                      <a:endParaRPr lang="en-US" sz="1100" dirty="0"/>
                    </a:p>
                  </a:txBody>
                  <a:tcPr marL="51435" marR="51435" marT="25718" marB="25718"/>
                </a:tc>
                <a:tc>
                  <a:txBody>
                    <a:bodyPr/>
                    <a:lstStyle/>
                    <a:p>
                      <a:r>
                        <a:rPr lang="en-US" sz="1100" dirty="0" smtClean="0"/>
                        <a:t>Minute</a:t>
                      </a:r>
                      <a:r>
                        <a:rPr lang="en-US" sz="1100" baseline="0" dirty="0" smtClean="0"/>
                        <a:t> trigger response time</a:t>
                      </a:r>
                      <a:endParaRPr lang="en-US" sz="1100" dirty="0"/>
                    </a:p>
                  </a:txBody>
                  <a:tcPr marL="51435" marR="51435" marT="25718" marB="25718"/>
                </a:tc>
              </a:tr>
              <a:tr h="211455">
                <a:tc>
                  <a:txBody>
                    <a:bodyPr/>
                    <a:lstStyle/>
                    <a:p>
                      <a:endParaRPr lang="en-US" sz="1100" dirty="0"/>
                    </a:p>
                  </a:txBody>
                  <a:tcPr marL="51435" marR="51435" marT="25718" marB="25718"/>
                </a:tc>
                <a:tc>
                  <a:txBody>
                    <a:bodyPr/>
                    <a:lstStyle/>
                    <a:p>
                      <a:r>
                        <a:rPr lang="en-US" sz="1100" dirty="0" smtClean="0"/>
                        <a:t>Blind discoveries</a:t>
                      </a:r>
                      <a:r>
                        <a:rPr lang="en-US" sz="1100" baseline="0" dirty="0" smtClean="0"/>
                        <a:t> (e.g.. FRBs)</a:t>
                      </a:r>
                      <a:endParaRPr lang="en-US" sz="1100" dirty="0"/>
                    </a:p>
                  </a:txBody>
                  <a:tcPr marL="51435" marR="51435" marT="25718" marB="25718"/>
                </a:tc>
                <a:tc>
                  <a:txBody>
                    <a:bodyPr/>
                    <a:lstStyle/>
                    <a:p>
                      <a:r>
                        <a:rPr lang="en-US" sz="1100" dirty="0" smtClean="0"/>
                        <a:t>millisecond</a:t>
                      </a:r>
                      <a:r>
                        <a:rPr lang="en-US" sz="1100" baseline="0" dirty="0" smtClean="0"/>
                        <a:t> searches</a:t>
                      </a:r>
                      <a:endParaRPr lang="en-US" sz="1100" dirty="0"/>
                    </a:p>
                  </a:txBody>
                  <a:tcPr marL="51435" marR="51435" marT="25718" marB="25718"/>
                </a:tc>
              </a:tr>
              <a:tr h="531495">
                <a:tc>
                  <a:txBody>
                    <a:bodyPr/>
                    <a:lstStyle/>
                    <a:p>
                      <a:endParaRPr lang="en-US" sz="1100" dirty="0"/>
                    </a:p>
                  </a:txBody>
                  <a:tcPr marL="51435" marR="51435" marT="25718" marB="25718"/>
                </a:tc>
                <a:tc>
                  <a:txBody>
                    <a:bodyPr/>
                    <a:lstStyle/>
                    <a:p>
                      <a:r>
                        <a:rPr lang="en-US" sz="1100" dirty="0" smtClean="0"/>
                        <a:t>Exo-space weather: 1uJy</a:t>
                      </a:r>
                      <a:r>
                        <a:rPr lang="en-US" sz="1100" baseline="0" dirty="0" smtClean="0"/>
                        <a:t> in 1min</a:t>
                      </a:r>
                      <a:endParaRPr lang="en-US" sz="1100" dirty="0"/>
                    </a:p>
                  </a:txBody>
                  <a:tcPr marL="51435" marR="51435" marT="25718" marB="25718"/>
                </a:tc>
                <a:tc>
                  <a:txBody>
                    <a:bodyPr/>
                    <a:lstStyle/>
                    <a:p>
                      <a:r>
                        <a:rPr lang="en-US" sz="1100" dirty="0" smtClean="0"/>
                        <a:t>Freq ~ 1 to 20GHz</a:t>
                      </a:r>
                    </a:p>
                    <a:p>
                      <a:r>
                        <a:rPr lang="en-US" sz="1100" dirty="0" smtClean="0"/>
                        <a:t>A</a:t>
                      </a:r>
                      <a:r>
                        <a:rPr lang="en-US" sz="1100" baseline="-25000" dirty="0" smtClean="0"/>
                        <a:t>full </a:t>
                      </a:r>
                      <a:r>
                        <a:rPr lang="en-US" sz="1100" dirty="0" smtClean="0"/>
                        <a:t>~ 10x</a:t>
                      </a:r>
                      <a:r>
                        <a:rPr lang="en-US" sz="1100" baseline="0" dirty="0" smtClean="0"/>
                        <a:t> JVLA</a:t>
                      </a:r>
                      <a:endParaRPr lang="en-US" sz="1100" dirty="0" smtClean="0"/>
                    </a:p>
                    <a:p>
                      <a:r>
                        <a:rPr lang="en-US" sz="1100" dirty="0" smtClean="0"/>
                        <a:t>Circular pol</a:t>
                      </a:r>
                      <a:r>
                        <a:rPr lang="en-US" sz="1100" baseline="0" dirty="0" smtClean="0"/>
                        <a:t> to few %</a:t>
                      </a:r>
                      <a:endParaRPr lang="en-US" sz="1100" dirty="0"/>
                    </a:p>
                  </a:txBody>
                  <a:tcPr marL="51435" marR="51435" marT="25718" marB="25718"/>
                </a:tc>
              </a:tr>
            </a:tbl>
          </a:graphicData>
        </a:graphic>
      </p:graphicFrame>
      <p:grpSp>
        <p:nvGrpSpPr>
          <p:cNvPr id="10" name="Group 9"/>
          <p:cNvGrpSpPr/>
          <p:nvPr/>
        </p:nvGrpSpPr>
        <p:grpSpPr>
          <a:xfrm>
            <a:off x="7539280" y="1153542"/>
            <a:ext cx="933023" cy="3572930"/>
            <a:chOff x="8027600" y="698111"/>
            <a:chExt cx="1122784" cy="4624818"/>
          </a:xfrm>
        </p:grpSpPr>
        <p:pic>
          <p:nvPicPr>
            <p:cNvPr id="12" name="Picture 11" descr="PPD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039425" y="698111"/>
              <a:ext cx="1106358" cy="1138282"/>
            </a:xfrm>
            <a:prstGeom prst="rect">
              <a:avLst/>
            </a:prstGeom>
          </p:spPr>
        </p:pic>
        <p:pic>
          <p:nvPicPr>
            <p:cNvPr id="13" name="Picture 12" descr="wcota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425" y="1863412"/>
              <a:ext cx="1106359" cy="838583"/>
            </a:xfrm>
            <a:prstGeom prst="rect">
              <a:avLst/>
            </a:prstGeom>
          </p:spPr>
        </p:pic>
        <p:pic>
          <p:nvPicPr>
            <p:cNvPr id="14" name="Picture 13" descr="Screen Shot 2015-05-14 at 3.32.1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7600" y="4674451"/>
              <a:ext cx="1110958" cy="648478"/>
            </a:xfrm>
            <a:prstGeom prst="rect">
              <a:avLst/>
            </a:prstGeom>
          </p:spPr>
        </p:pic>
        <p:pic>
          <p:nvPicPr>
            <p:cNvPr id="15" name="Picture 14" descr="ngc5713.ngvl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9816" y="2729013"/>
              <a:ext cx="1120567" cy="1013249"/>
            </a:xfrm>
            <a:prstGeom prst="rect">
              <a:avLst/>
            </a:prstGeom>
          </p:spPr>
        </p:pic>
        <p:pic>
          <p:nvPicPr>
            <p:cNvPr id="16" name="Picture 15" descr="Screen Shot 2015-12-07 at 9.58.38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7600" y="3761389"/>
              <a:ext cx="1122784" cy="886042"/>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93731"/>
            <a:ext cx="9144000" cy="1464269"/>
          </a:xfrm>
          <a:prstGeom prst="rect">
            <a:avLst/>
          </a:prstGeom>
        </p:spPr>
      </p:pic>
    </p:spTree>
    <p:extLst>
      <p:ext uri="{BB962C8B-B14F-4D97-AF65-F5344CB8AC3E}">
        <p14:creationId xmlns:p14="http://schemas.microsoft.com/office/powerpoint/2010/main" val="1286354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54803" y="1590261"/>
            <a:ext cx="4921858" cy="6422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2" name="TextBox 11"/>
          <p:cNvSpPr txBox="1"/>
          <p:nvPr/>
        </p:nvSpPr>
        <p:spPr>
          <a:xfrm>
            <a:off x="1301535" y="54546"/>
            <a:ext cx="6619839" cy="1523494"/>
          </a:xfrm>
          <a:prstGeom prst="rect">
            <a:avLst/>
          </a:prstGeom>
          <a:noFill/>
        </p:spPr>
        <p:txBody>
          <a:bodyPr wrap="square" rtlCol="0">
            <a:spAutoFit/>
          </a:bodyPr>
          <a:lstStyle/>
          <a:p>
            <a:r>
              <a:rPr lang="en-IE" sz="2400" dirty="0" smtClean="0">
                <a:solidFill>
                  <a:srgbClr val="1A3ACA"/>
                </a:solidFill>
                <a:latin typeface="Times New Roman"/>
                <a:cs typeface="Times New Roman"/>
              </a:rPr>
              <a:t>Radio Astronomy Powerhouse from 1980 to present </a:t>
            </a:r>
          </a:p>
          <a:p>
            <a:pPr marL="342900" indent="-342900">
              <a:spcBef>
                <a:spcPts val="600"/>
              </a:spcBef>
              <a:buFont typeface="Arial" panose="020B0604020202020204" pitchFamily="34" charset="0"/>
              <a:buChar char="•"/>
            </a:pPr>
            <a:r>
              <a:rPr lang="en-IE" dirty="0" smtClean="0">
                <a:solidFill>
                  <a:srgbClr val="1A3ACA"/>
                </a:solidFill>
                <a:latin typeface="Times New Roman"/>
                <a:cs typeface="Times New Roman"/>
              </a:rPr>
              <a:t>400 proposals per year, oversubscription ~ 3/1</a:t>
            </a:r>
          </a:p>
          <a:p>
            <a:pPr marL="342900" indent="-342900">
              <a:spcBef>
                <a:spcPts val="600"/>
              </a:spcBef>
              <a:buFont typeface="Arial" panose="020B0604020202020204" pitchFamily="34" charset="0"/>
              <a:buChar char="•"/>
            </a:pPr>
            <a:r>
              <a:rPr lang="en-IE" dirty="0" smtClean="0">
                <a:solidFill>
                  <a:srgbClr val="1A3ACA"/>
                </a:solidFill>
                <a:latin typeface="Times New Roman"/>
                <a:cs typeface="Times New Roman"/>
              </a:rPr>
              <a:t>~ 300 PhD theses</a:t>
            </a:r>
          </a:p>
          <a:p>
            <a:pPr marL="342900" indent="-342900">
              <a:spcBef>
                <a:spcPts val="600"/>
              </a:spcBef>
              <a:buFont typeface="Arial" panose="020B0604020202020204" pitchFamily="34" charset="0"/>
              <a:buChar char="•"/>
            </a:pPr>
            <a:r>
              <a:rPr lang="en-IE" dirty="0" smtClean="0">
                <a:solidFill>
                  <a:srgbClr val="1A3ACA"/>
                </a:solidFill>
                <a:latin typeface="Times New Roman"/>
                <a:cs typeface="Times New Roman"/>
              </a:rPr>
              <a:t>The VLA is among the most productive telescopes ever!</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0" y="1783986"/>
            <a:ext cx="6872707" cy="4311998"/>
          </a:xfrm>
          <a:prstGeom prst="rect">
            <a:avLst/>
          </a:prstGeom>
          <a:ln>
            <a:solidFill>
              <a:schemeClr val="accent2"/>
            </a:solidFill>
          </a:ln>
        </p:spPr>
      </p:pic>
    </p:spTree>
    <p:extLst>
      <p:ext uri="{BB962C8B-B14F-4D97-AF65-F5344CB8AC3E}">
        <p14:creationId xmlns:p14="http://schemas.microsoft.com/office/powerpoint/2010/main" val="99930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48406" y="91641"/>
            <a:ext cx="7343531" cy="357187"/>
          </a:xfrm>
        </p:spPr>
        <p:txBody>
          <a:bodyPr>
            <a:noAutofit/>
          </a:bodyPr>
          <a:lstStyle/>
          <a:p>
            <a:pPr marL="0" indent="0">
              <a:buNone/>
            </a:pPr>
            <a:r>
              <a:rPr lang="en-US" sz="2400" dirty="0">
                <a:latin typeface="+mj-lt"/>
              </a:rPr>
              <a:t>Science/Technical Issues Under Discussion </a:t>
            </a:r>
          </a:p>
        </p:txBody>
      </p:sp>
      <p:sp>
        <p:nvSpPr>
          <p:cNvPr id="4" name="Text Placeholder 3"/>
          <p:cNvSpPr>
            <a:spLocks noGrp="1"/>
          </p:cNvSpPr>
          <p:nvPr>
            <p:ph type="body" sz="quarter" idx="4294967295"/>
          </p:nvPr>
        </p:nvSpPr>
        <p:spPr>
          <a:xfrm>
            <a:off x="448406" y="523506"/>
            <a:ext cx="6619368" cy="4004043"/>
          </a:xfrm>
        </p:spPr>
        <p:txBody>
          <a:bodyPr>
            <a:noAutofit/>
          </a:bodyPr>
          <a:lstStyle/>
          <a:p>
            <a:r>
              <a:rPr lang="en-US" sz="2000" dirty="0" smtClean="0">
                <a:solidFill>
                  <a:srgbClr val="C00000"/>
                </a:solidFill>
                <a:latin typeface="+mn-lt"/>
              </a:rPr>
              <a:t>Need to grow/refine/prioritize science program </a:t>
            </a:r>
          </a:p>
          <a:p>
            <a:r>
              <a:rPr lang="en-US" sz="2000" dirty="0" smtClean="0">
                <a:solidFill>
                  <a:srgbClr val="C00000"/>
                </a:solidFill>
                <a:latin typeface="+mn-lt"/>
              </a:rPr>
              <a:t>Phase calibration</a:t>
            </a:r>
          </a:p>
          <a:p>
            <a:pPr lvl="1"/>
            <a:r>
              <a:rPr lang="en-US" sz="1600" dirty="0">
                <a:latin typeface="+mn-lt"/>
              </a:rPr>
              <a:t>P</a:t>
            </a:r>
            <a:r>
              <a:rPr lang="en-US" sz="1600" dirty="0" smtClean="0">
                <a:latin typeface="+mn-lt"/>
              </a:rPr>
              <a:t>aired antennas, </a:t>
            </a:r>
            <a:r>
              <a:rPr lang="en-US" sz="1600" dirty="0">
                <a:latin typeface="+mn-lt"/>
              </a:rPr>
              <a:t>dedicated reference </a:t>
            </a:r>
            <a:r>
              <a:rPr lang="en-US" sz="1600" dirty="0" smtClean="0">
                <a:latin typeface="+mn-lt"/>
              </a:rPr>
              <a:t>array, water vapor radiometers, fast switching, self-calibration</a:t>
            </a:r>
          </a:p>
          <a:p>
            <a:r>
              <a:rPr lang="en-US" sz="2000" dirty="0" smtClean="0">
                <a:solidFill>
                  <a:srgbClr val="C00000"/>
                </a:solidFill>
                <a:latin typeface="+mn-lt"/>
              </a:rPr>
              <a:t>Antenna diameter, optical configuration</a:t>
            </a:r>
          </a:p>
          <a:p>
            <a:pPr lvl="1"/>
            <a:r>
              <a:rPr lang="en-US" sz="1600" dirty="0" smtClean="0">
                <a:latin typeface="+mn-lt"/>
              </a:rPr>
              <a:t>offset Gregorian/Cassegrain, symmetric Cassegrain, other</a:t>
            </a:r>
          </a:p>
          <a:p>
            <a:r>
              <a:rPr lang="en-US" sz="2000" dirty="0" smtClean="0">
                <a:solidFill>
                  <a:srgbClr val="C00000"/>
                </a:solidFill>
                <a:latin typeface="+mn-lt"/>
              </a:rPr>
              <a:t>Receiver band definition &amp; Frequency cutoffs</a:t>
            </a:r>
          </a:p>
          <a:p>
            <a:pPr lvl="1"/>
            <a:r>
              <a:rPr lang="en-US" sz="1600" dirty="0" smtClean="0">
                <a:latin typeface="+mn-lt"/>
              </a:rPr>
              <a:t>Tradeoffs between system temperature, aperture efficiency, beam shape,  operating cost, etc. with receiver band ratio </a:t>
            </a:r>
          </a:p>
          <a:p>
            <a:r>
              <a:rPr lang="en-US" sz="2000" dirty="0">
                <a:solidFill>
                  <a:srgbClr val="C00000"/>
                </a:solidFill>
              </a:rPr>
              <a:t>Array configuration</a:t>
            </a:r>
          </a:p>
          <a:p>
            <a:pPr lvl="1"/>
            <a:r>
              <a:rPr lang="en-US" sz="1600" dirty="0"/>
              <a:t>Sensitivity </a:t>
            </a:r>
            <a:r>
              <a:rPr lang="en-US" sz="1600" dirty="0" smtClean="0"/>
              <a:t>at </a:t>
            </a:r>
            <a:r>
              <a:rPr lang="en-US" sz="1600" dirty="0"/>
              <a:t>low </a:t>
            </a:r>
            <a:r>
              <a:rPr lang="en-US" sz="1600" dirty="0" smtClean="0"/>
              <a:t>and high spatial resolution: CASA </a:t>
            </a:r>
            <a:r>
              <a:rPr lang="en-US" sz="1600" i="1" dirty="0" smtClean="0"/>
              <a:t>simulation tools</a:t>
            </a:r>
            <a:endParaRPr lang="en-US" sz="1600" i="1" dirty="0"/>
          </a:p>
          <a:p>
            <a:pPr lvl="1"/>
            <a:r>
              <a:rPr lang="en-US" sz="1600" dirty="0"/>
              <a:t>Fixed or moveable </a:t>
            </a:r>
            <a:r>
              <a:rPr lang="en-US" sz="1600" dirty="0" smtClean="0"/>
              <a:t>antennas</a:t>
            </a:r>
          </a:p>
          <a:p>
            <a:pPr lvl="1"/>
            <a:r>
              <a:rPr lang="en-US" sz="1600" dirty="0" smtClean="0"/>
              <a:t>Minimal configurations for science goals</a:t>
            </a:r>
            <a:endParaRPr lang="en-US" sz="1600" dirty="0"/>
          </a:p>
          <a:p>
            <a:pPr lvl="1"/>
            <a:r>
              <a:rPr lang="en-US" sz="1600" dirty="0"/>
              <a:t>VLBI </a:t>
            </a:r>
            <a:r>
              <a:rPr lang="en-US" sz="1600" dirty="0" smtClean="0"/>
              <a:t>implementation</a:t>
            </a:r>
          </a:p>
          <a:p>
            <a:pPr marL="400050"/>
            <a:r>
              <a:rPr lang="en-US" sz="2000" i="1" dirty="0" smtClean="0">
                <a:solidFill>
                  <a:srgbClr val="C13228"/>
                </a:solidFill>
              </a:rPr>
              <a:t>Design for Life-cycle costs:  construction AND operations </a:t>
            </a:r>
          </a:p>
        </p:txBody>
      </p:sp>
      <p:grpSp>
        <p:nvGrpSpPr>
          <p:cNvPr id="11" name="Group 10"/>
          <p:cNvGrpSpPr/>
          <p:nvPr/>
        </p:nvGrpSpPr>
        <p:grpSpPr>
          <a:xfrm>
            <a:off x="7649750" y="132432"/>
            <a:ext cx="1221649" cy="4838199"/>
            <a:chOff x="8027600" y="698111"/>
            <a:chExt cx="1122784" cy="4624818"/>
          </a:xfrm>
        </p:grpSpPr>
        <p:pic>
          <p:nvPicPr>
            <p:cNvPr id="12" name="Picture 11" descr="PPD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039425" y="698111"/>
              <a:ext cx="1106358" cy="1138282"/>
            </a:xfrm>
            <a:prstGeom prst="rect">
              <a:avLst/>
            </a:prstGeom>
          </p:spPr>
        </p:pic>
        <p:pic>
          <p:nvPicPr>
            <p:cNvPr id="13" name="Picture 12" descr="wcotac.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9425" y="1863412"/>
              <a:ext cx="1106359" cy="838583"/>
            </a:xfrm>
            <a:prstGeom prst="rect">
              <a:avLst/>
            </a:prstGeom>
          </p:spPr>
        </p:pic>
        <p:pic>
          <p:nvPicPr>
            <p:cNvPr id="14" name="Picture 13" descr="Screen Shot 2015-05-14 at 3.32.18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7600" y="4674451"/>
              <a:ext cx="1110958" cy="648478"/>
            </a:xfrm>
            <a:prstGeom prst="rect">
              <a:avLst/>
            </a:prstGeom>
          </p:spPr>
        </p:pic>
        <p:pic>
          <p:nvPicPr>
            <p:cNvPr id="15" name="Picture 14" descr="ngc5713.ngvla.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9816" y="2729013"/>
              <a:ext cx="1120567" cy="1013249"/>
            </a:xfrm>
            <a:prstGeom prst="rect">
              <a:avLst/>
            </a:prstGeom>
          </p:spPr>
        </p:pic>
        <p:pic>
          <p:nvPicPr>
            <p:cNvPr id="16" name="Picture 15" descr="Screen Shot 2015-12-07 at 9.58.38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27600" y="3761389"/>
              <a:ext cx="1122784" cy="886042"/>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355168"/>
            <a:ext cx="9144000" cy="1495985"/>
          </a:xfrm>
          <a:prstGeom prst="rect">
            <a:avLst/>
          </a:prstGeom>
        </p:spPr>
      </p:pic>
    </p:spTree>
    <p:extLst>
      <p:ext uri="{BB962C8B-B14F-4D97-AF65-F5344CB8AC3E}">
        <p14:creationId xmlns:p14="http://schemas.microsoft.com/office/powerpoint/2010/main" val="1041232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206" y="114854"/>
            <a:ext cx="5915025" cy="738554"/>
          </a:xfrm>
        </p:spPr>
        <p:txBody>
          <a:bodyPr>
            <a:noAutofit/>
          </a:bodyPr>
          <a:lstStyle/>
          <a:p>
            <a:r>
              <a:rPr lang="en-US" sz="2400" dirty="0">
                <a:cs typeface="Arial" panose="020B0604020202020204" pitchFamily="34" charset="0"/>
              </a:rPr>
              <a:t>Antenna </a:t>
            </a:r>
            <a:r>
              <a:rPr lang="en-US" sz="2400" dirty="0" smtClean="0">
                <a:cs typeface="Arial" panose="020B0604020202020204" pitchFamily="34" charset="0"/>
              </a:rPr>
              <a:t>Concepts</a:t>
            </a:r>
            <a:br>
              <a:rPr lang="en-US" sz="2400" dirty="0" smtClean="0">
                <a:cs typeface="Arial" panose="020B0604020202020204" pitchFamily="34" charset="0"/>
              </a:rPr>
            </a:br>
            <a:r>
              <a:rPr lang="en-US" sz="1800" dirty="0">
                <a:latin typeface="Times New Roman" charset="0"/>
                <a:ea typeface="Times New Roman" charset="0"/>
                <a:cs typeface="Times New Roman" charset="0"/>
              </a:rPr>
              <a:t>12 </a:t>
            </a:r>
            <a:r>
              <a:rPr lang="en-US" sz="1800" dirty="0" smtClean="0">
                <a:latin typeface="Times New Roman" charset="0"/>
                <a:ea typeface="Times New Roman" charset="0"/>
                <a:cs typeface="Times New Roman" charset="0"/>
              </a:rPr>
              <a:t>to </a:t>
            </a:r>
            <a:r>
              <a:rPr lang="en-US" sz="1800" dirty="0">
                <a:latin typeface="Times New Roman" charset="0"/>
                <a:ea typeface="Times New Roman" charset="0"/>
                <a:cs typeface="Times New Roman" charset="0"/>
              </a:rPr>
              <a:t>25m Diameter: optimize for science vs. total cost</a:t>
            </a:r>
            <a:br>
              <a:rPr lang="en-US" sz="1800" dirty="0">
                <a:latin typeface="Times New Roman" charset="0"/>
                <a:ea typeface="Times New Roman" charset="0"/>
                <a:cs typeface="Times New Roman" charset="0"/>
              </a:rPr>
            </a:br>
            <a:endParaRPr lang="en-US" sz="1800" dirty="0">
              <a:cs typeface="Arial" panose="020B0604020202020204" pitchFamily="34" charset="0"/>
            </a:endParaRPr>
          </a:p>
        </p:txBody>
      </p:sp>
      <p:sp>
        <p:nvSpPr>
          <p:cNvPr id="3" name="Content Placeholder 2"/>
          <p:cNvSpPr>
            <a:spLocks noGrp="1"/>
          </p:cNvSpPr>
          <p:nvPr>
            <p:ph idx="1"/>
          </p:nvPr>
        </p:nvSpPr>
        <p:spPr>
          <a:xfrm>
            <a:off x="132079" y="3984399"/>
            <a:ext cx="8818881" cy="1061736"/>
          </a:xfrm>
        </p:spPr>
        <p:txBody>
          <a:bodyPr>
            <a:noAutofit/>
          </a:bodyPr>
          <a:lstStyle/>
          <a:p>
            <a:r>
              <a:rPr lang="en-US" sz="1800" dirty="0">
                <a:latin typeface="Times New Roman" charset="0"/>
                <a:ea typeface="Times New Roman" charset="0"/>
                <a:cs typeface="Times New Roman" charset="0"/>
              </a:rPr>
              <a:t>Antenna designs </a:t>
            </a:r>
            <a:r>
              <a:rPr lang="en-US" sz="1800" dirty="0" smtClean="0">
                <a:latin typeface="Times New Roman" charset="0"/>
                <a:ea typeface="Times New Roman" charset="0"/>
                <a:cs typeface="Times New Roman" charset="0"/>
              </a:rPr>
              <a:t>include</a:t>
            </a:r>
            <a:r>
              <a:rPr lang="en-US" sz="1800" dirty="0">
                <a:latin typeface="Times New Roman" charset="0"/>
                <a:ea typeface="Times New Roman" charset="0"/>
                <a:cs typeface="Times New Roman" charset="0"/>
              </a:rPr>
              <a:t>: off-axis Gregorian, single composite primary antennas, symmetric </a:t>
            </a:r>
            <a:r>
              <a:rPr lang="en-US" sz="1800" dirty="0" err="1">
                <a:latin typeface="Times New Roman" charset="0"/>
                <a:ea typeface="Times New Roman" charset="0"/>
                <a:cs typeface="Times New Roman" charset="0"/>
              </a:rPr>
              <a:t>Cassegrain</a:t>
            </a:r>
            <a:r>
              <a:rPr lang="en-US" sz="1800" dirty="0">
                <a:latin typeface="Times New Roman" charset="0"/>
                <a:ea typeface="Times New Roman" charset="0"/>
                <a:cs typeface="Times New Roman" charset="0"/>
              </a:rPr>
              <a:t>, etc.  </a:t>
            </a:r>
          </a:p>
          <a:p>
            <a:r>
              <a:rPr lang="en-US" sz="1800" dirty="0" smtClean="0">
                <a:latin typeface="Times New Roman" charset="0"/>
                <a:ea typeface="Times New Roman" charset="0"/>
                <a:cs typeface="Times New Roman" charset="0"/>
              </a:rPr>
              <a:t>Off-axis parabola minimizes </a:t>
            </a:r>
            <a:r>
              <a:rPr lang="en-US" sz="1800" dirty="0">
                <a:latin typeface="Times New Roman" charset="0"/>
                <a:ea typeface="Times New Roman" charset="0"/>
                <a:cs typeface="Times New Roman" charset="0"/>
              </a:rPr>
              <a:t>scattering, spillover, and </a:t>
            </a:r>
            <a:r>
              <a:rPr lang="en-US" sz="1800" dirty="0" err="1" smtClean="0">
                <a:latin typeface="Times New Roman" charset="0"/>
                <a:ea typeface="Times New Roman" charset="0"/>
                <a:cs typeface="Times New Roman" charset="0"/>
              </a:rPr>
              <a:t>sidelobe</a:t>
            </a:r>
            <a:r>
              <a:rPr lang="en-US" sz="1800" dirty="0" err="1">
                <a:latin typeface="Times New Roman" charset="0"/>
                <a:ea typeface="Times New Roman" charset="0"/>
                <a:cs typeface="Times New Roman" charset="0"/>
              </a:rPr>
              <a:t>s</a:t>
            </a:r>
            <a:endParaRPr lang="en-US" sz="1800" dirty="0">
              <a:latin typeface="Times New Roman" charset="0"/>
              <a:ea typeface="Times New Roman" charset="0"/>
              <a:cs typeface="Times New Roman" charset="0"/>
            </a:endParaRPr>
          </a:p>
          <a:p>
            <a:r>
              <a:rPr lang="en-US" sz="1800" dirty="0">
                <a:solidFill>
                  <a:prstClr val="black"/>
                </a:solidFill>
                <a:latin typeface="Times New Roman" charset="0"/>
                <a:ea typeface="Times New Roman" charset="0"/>
                <a:cs typeface="Times New Roman" charset="0"/>
              </a:rPr>
              <a:t>Performance </a:t>
            </a:r>
            <a:r>
              <a:rPr lang="en-US" sz="1800" dirty="0" smtClean="0">
                <a:solidFill>
                  <a:prstClr val="black"/>
                </a:solidFill>
                <a:latin typeface="Times New Roman" charset="0"/>
                <a:ea typeface="Times New Roman" charset="0"/>
                <a:cs typeface="Times New Roman" charset="0"/>
              </a:rPr>
              <a:t> and </a:t>
            </a:r>
            <a:r>
              <a:rPr lang="en-US" sz="1800" dirty="0">
                <a:solidFill>
                  <a:prstClr val="black"/>
                </a:solidFill>
                <a:latin typeface="Times New Roman" charset="0"/>
                <a:ea typeface="Times New Roman" charset="0"/>
                <a:cs typeface="Times New Roman" charset="0"/>
              </a:rPr>
              <a:t>maintenance requirements favor a receiver feed arm on the low side of the </a:t>
            </a:r>
            <a:r>
              <a:rPr lang="en-US" sz="1800" dirty="0" smtClean="0">
                <a:solidFill>
                  <a:prstClr val="black"/>
                </a:solidFill>
                <a:latin typeface="Times New Roman" charset="0"/>
                <a:ea typeface="Times New Roman" charset="0"/>
                <a:cs typeface="Times New Roman" charset="0"/>
              </a:rPr>
              <a:t>reflector</a:t>
            </a:r>
            <a:endParaRPr lang="en-US" sz="1800" dirty="0">
              <a:solidFill>
                <a:prstClr val="black"/>
              </a:solidFill>
              <a:latin typeface="Times New Roman" charset="0"/>
              <a:ea typeface="Times New Roman" charset="0"/>
              <a:cs typeface="Times New Roman"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20" y="1154259"/>
            <a:ext cx="3183731" cy="2081213"/>
          </a:xfrm>
          <a:prstGeom prst="rect">
            <a:avLst/>
          </a:prstGeom>
        </p:spPr>
      </p:pic>
      <p:graphicFrame>
        <p:nvGraphicFramePr>
          <p:cNvPr id="8" name="Chart 7"/>
          <p:cNvGraphicFramePr>
            <a:graphicFrameLocks noChangeAspect="1"/>
          </p:cNvGraphicFramePr>
          <p:nvPr>
            <p:extLst>
              <p:ext uri="{D42A27DB-BD31-4B8C-83A1-F6EECF244321}">
                <p14:modId xmlns:p14="http://schemas.microsoft.com/office/powerpoint/2010/main" val="1117490580"/>
              </p:ext>
            </p:extLst>
          </p:nvPr>
        </p:nvGraphicFramePr>
        <p:xfrm>
          <a:off x="3224822" y="1012434"/>
          <a:ext cx="5718766" cy="26412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97986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451" y="60398"/>
            <a:ext cx="6391121" cy="738554"/>
          </a:xfrm>
        </p:spPr>
        <p:txBody>
          <a:bodyPr>
            <a:normAutofit fontScale="90000"/>
          </a:bodyPr>
          <a:lstStyle/>
          <a:p>
            <a:pPr algn="ctr"/>
            <a:r>
              <a:rPr lang="en-US" sz="2400" dirty="0">
                <a:cs typeface="Arial" panose="020B0604020202020204" pitchFamily="34" charset="0"/>
              </a:rPr>
              <a:t>Receiver/Feed Configuration </a:t>
            </a:r>
            <a:r>
              <a:rPr lang="en-US" sz="2400" dirty="0" smtClean="0">
                <a:cs typeface="Arial" panose="020B0604020202020204" pitchFamily="34" charset="0"/>
              </a:rPr>
              <a:t>Concepts</a:t>
            </a:r>
            <a:br>
              <a:rPr lang="en-US" sz="2400" dirty="0" smtClean="0">
                <a:cs typeface="Arial" panose="020B0604020202020204" pitchFamily="34" charset="0"/>
              </a:rPr>
            </a:br>
            <a:r>
              <a:rPr lang="en-US" sz="2000" dirty="0" smtClean="0">
                <a:cs typeface="Arial" panose="020B0604020202020204" pitchFamily="34" charset="0"/>
              </a:rPr>
              <a:t>Cover max. </a:t>
            </a:r>
            <a:r>
              <a:rPr lang="en-US" sz="2000" dirty="0" err="1" smtClean="0">
                <a:cs typeface="Arial" panose="020B0604020202020204" pitchFamily="34" charset="0"/>
              </a:rPr>
              <a:t>freq</a:t>
            </a:r>
            <a:r>
              <a:rPr lang="en-US" sz="2000" dirty="0" smtClean="0">
                <a:cs typeface="Arial" panose="020B0604020202020204" pitchFamily="34" charset="0"/>
              </a:rPr>
              <a:t> range with minimum number receivers, </a:t>
            </a:r>
            <a:r>
              <a:rPr lang="en-US" sz="2000" dirty="0" err="1" smtClean="0">
                <a:cs typeface="Arial" panose="020B0604020202020204" pitchFamily="34" charset="0"/>
              </a:rPr>
              <a:t>dewars</a:t>
            </a:r>
            <a:r>
              <a:rPr lang="en-US" sz="2000" dirty="0" smtClean="0">
                <a:cs typeface="Arial" panose="020B0604020202020204" pitchFamily="34" charset="0"/>
              </a:rPr>
              <a:t> </a:t>
            </a:r>
            <a:endParaRPr lang="en-US" sz="1200" dirty="0">
              <a:cs typeface="Arial" panose="020B0604020202020204" pitchFamily="34" charset="0"/>
            </a:endParaRPr>
          </a:p>
        </p:txBody>
      </p:sp>
      <p:sp>
        <p:nvSpPr>
          <p:cNvPr id="3" name="Content Placeholder 2"/>
          <p:cNvSpPr>
            <a:spLocks noGrp="1"/>
          </p:cNvSpPr>
          <p:nvPr>
            <p:ph idx="1"/>
          </p:nvPr>
        </p:nvSpPr>
        <p:spPr>
          <a:xfrm>
            <a:off x="325120" y="4569384"/>
            <a:ext cx="8300720" cy="1333576"/>
          </a:xfrm>
        </p:spPr>
        <p:txBody>
          <a:bodyPr>
            <a:noAutofit/>
          </a:bodyPr>
          <a:lstStyle/>
          <a:p>
            <a:pPr marL="0" indent="0">
              <a:buNone/>
            </a:pPr>
            <a:r>
              <a:rPr lang="en-US" sz="2000" b="1" dirty="0" smtClean="0">
                <a:latin typeface="Times New Roman" charset="0"/>
                <a:ea typeface="Times New Roman" charset="0"/>
                <a:cs typeface="Times New Roman" charset="0"/>
              </a:rPr>
              <a:t>BW ratios:  </a:t>
            </a:r>
            <a:r>
              <a:rPr lang="en-US" sz="2000" dirty="0" smtClean="0">
                <a:latin typeface="Times New Roman" charset="0"/>
                <a:ea typeface="Times New Roman" charset="0"/>
                <a:cs typeface="Times New Roman" charset="0"/>
              </a:rPr>
              <a:t>2/1 current; 3/1 under testing; 6/1 research project</a:t>
            </a:r>
          </a:p>
          <a:p>
            <a:pPr>
              <a:buFont typeface="Arial" charset="0"/>
              <a:buChar char="•"/>
            </a:pPr>
            <a:r>
              <a:rPr lang="en-US" sz="1600" b="1" dirty="0" smtClean="0">
                <a:latin typeface="Times New Roman" charset="0"/>
                <a:ea typeface="Times New Roman" charset="0"/>
                <a:cs typeface="Times New Roman" charset="0"/>
              </a:rPr>
              <a:t>1.2 </a:t>
            </a:r>
            <a:r>
              <a:rPr lang="en-US" sz="1600" b="1" dirty="0">
                <a:latin typeface="Times New Roman" charset="0"/>
                <a:ea typeface="Times New Roman" charset="0"/>
                <a:cs typeface="Times New Roman" charset="0"/>
              </a:rPr>
              <a:t>– 4.2  GHz </a:t>
            </a:r>
            <a:r>
              <a:rPr lang="en-US" sz="1600" dirty="0">
                <a:latin typeface="Times New Roman" charset="0"/>
                <a:ea typeface="Times New Roman" charset="0"/>
                <a:cs typeface="Times New Roman" charset="0"/>
              </a:rPr>
              <a:t>–  </a:t>
            </a:r>
            <a:r>
              <a:rPr lang="en-US" sz="1600" dirty="0" smtClean="0">
                <a:latin typeface="Times New Roman" charset="0"/>
                <a:ea typeface="Times New Roman" charset="0"/>
                <a:cs typeface="Times New Roman" charset="0"/>
              </a:rPr>
              <a:t>An </a:t>
            </a:r>
            <a:r>
              <a:rPr lang="en-US" sz="1600" dirty="0">
                <a:latin typeface="Times New Roman" charset="0"/>
                <a:ea typeface="Times New Roman" charset="0"/>
                <a:cs typeface="Times New Roman" charset="0"/>
              </a:rPr>
              <a:t>LNA for this range can be realized with &lt;4K noise and a QRFH; feed covering down to 1.2 GHz can be completely cooled to reduce system </a:t>
            </a:r>
            <a:r>
              <a:rPr lang="en-US" sz="1600" dirty="0" smtClean="0">
                <a:latin typeface="Times New Roman" charset="0"/>
                <a:ea typeface="Times New Roman" charset="0"/>
                <a:cs typeface="Times New Roman" charset="0"/>
              </a:rPr>
              <a:t>noise  </a:t>
            </a:r>
            <a:endParaRPr lang="en-US" sz="1600" b="1" dirty="0">
              <a:latin typeface="Times New Roman" charset="0"/>
              <a:ea typeface="Times New Roman" charset="0"/>
              <a:cs typeface="Times New Roman" charset="0"/>
            </a:endParaRPr>
          </a:p>
          <a:p>
            <a:pPr>
              <a:buFont typeface="Arial" charset="0"/>
              <a:buChar char="•"/>
            </a:pPr>
            <a:r>
              <a:rPr lang="en-US" sz="1600" b="1" dirty="0">
                <a:latin typeface="Times New Roman" charset="0"/>
                <a:ea typeface="Times New Roman" charset="0"/>
                <a:cs typeface="Times New Roman" charset="0"/>
              </a:rPr>
              <a:t>4.2 – 15  GHz </a:t>
            </a:r>
            <a:r>
              <a:rPr lang="en-US" sz="1600" dirty="0">
                <a:latin typeface="Times New Roman" charset="0"/>
                <a:ea typeface="Times New Roman" charset="0"/>
                <a:cs typeface="Times New Roman" charset="0"/>
              </a:rPr>
              <a:t>– </a:t>
            </a:r>
            <a:r>
              <a:rPr lang="en-US" sz="1600" dirty="0" smtClean="0">
                <a:latin typeface="Times New Roman" charset="0"/>
                <a:ea typeface="Times New Roman" charset="0"/>
                <a:cs typeface="Times New Roman" charset="0"/>
              </a:rPr>
              <a:t>Excellent </a:t>
            </a:r>
            <a:r>
              <a:rPr lang="en-US" sz="1600" dirty="0">
                <a:latin typeface="Times New Roman" charset="0"/>
                <a:ea typeface="Times New Roman" charset="0"/>
                <a:cs typeface="Times New Roman" charset="0"/>
              </a:rPr>
              <a:t>LNA available with &lt;  6K noise  in this range. </a:t>
            </a:r>
          </a:p>
          <a:p>
            <a:pPr>
              <a:buFont typeface="Arial" charset="0"/>
              <a:buChar char="•"/>
            </a:pPr>
            <a:r>
              <a:rPr lang="en-US" sz="1600" b="1" dirty="0">
                <a:latin typeface="Times New Roman" charset="0"/>
                <a:ea typeface="Times New Roman" charset="0"/>
                <a:cs typeface="Times New Roman" charset="0"/>
              </a:rPr>
              <a:t>15 - 50 GHz </a:t>
            </a:r>
            <a:r>
              <a:rPr lang="en-US" sz="1600" dirty="0">
                <a:latin typeface="Times New Roman" charset="0"/>
                <a:ea typeface="Times New Roman" charset="0"/>
                <a:cs typeface="Times New Roman" charset="0"/>
              </a:rPr>
              <a:t>– </a:t>
            </a:r>
            <a:r>
              <a:rPr lang="en-US" sz="1600" dirty="0" smtClean="0">
                <a:latin typeface="Times New Roman" charset="0"/>
                <a:ea typeface="Times New Roman" charset="0"/>
                <a:cs typeface="Times New Roman" charset="0"/>
              </a:rPr>
              <a:t>LNA  </a:t>
            </a:r>
            <a:r>
              <a:rPr lang="en-US" sz="1600" dirty="0">
                <a:latin typeface="Times New Roman" charset="0"/>
                <a:ea typeface="Times New Roman" charset="0"/>
                <a:cs typeface="Times New Roman" charset="0"/>
              </a:rPr>
              <a:t>needs development but &lt;15K  appears feasible. </a:t>
            </a:r>
          </a:p>
          <a:p>
            <a:pPr>
              <a:buFont typeface="Arial" charset="0"/>
              <a:buChar char="•"/>
            </a:pPr>
            <a:r>
              <a:rPr lang="en-US" sz="1600" b="1" dirty="0">
                <a:latin typeface="Times New Roman" charset="0"/>
                <a:ea typeface="Times New Roman" charset="0"/>
                <a:cs typeface="Times New Roman" charset="0"/>
              </a:rPr>
              <a:t>70-116 GHz </a:t>
            </a:r>
            <a:r>
              <a:rPr lang="en-US" sz="1600" dirty="0">
                <a:latin typeface="Times New Roman" charset="0"/>
                <a:ea typeface="Times New Roman" charset="0"/>
                <a:cs typeface="Times New Roman" charset="0"/>
              </a:rPr>
              <a:t>– A conventional high-efficiency corrugated horn.  The LNAs are being developed for ALMA band 2/3 and 25K LNA  noise is now achieved over most of this band. </a:t>
            </a:r>
          </a:p>
        </p:txBody>
      </p:sp>
      <p:sp>
        <p:nvSpPr>
          <p:cNvPr id="6" name="TextBox 5"/>
          <p:cNvSpPr txBox="1"/>
          <p:nvPr/>
        </p:nvSpPr>
        <p:spPr>
          <a:xfrm>
            <a:off x="4657446" y="3581006"/>
            <a:ext cx="4392613" cy="738664"/>
          </a:xfrm>
          <a:prstGeom prst="rect">
            <a:avLst/>
          </a:prstGeom>
          <a:noFill/>
        </p:spPr>
        <p:txBody>
          <a:bodyPr wrap="square" rtlCol="0">
            <a:spAutoFit/>
          </a:bodyPr>
          <a:lstStyle/>
          <a:p>
            <a:r>
              <a:rPr lang="en-US" sz="1400" dirty="0"/>
              <a:t>Comparison of WBF (4-band/1-Dewar) with  baseline (6-band/3-dewar) and UWB (3 band; JPL concept shown using CSIRO dielectric loaded feed</a:t>
            </a:r>
            <a:r>
              <a:rPr lang="en-US" sz="1400"/>
              <a:t>) </a:t>
            </a:r>
            <a:r>
              <a:rPr lang="en-US" sz="1400" smtClean="0"/>
              <a:t>designs</a:t>
            </a:r>
            <a:endParaRPr lang="en-US" sz="1400" dirty="0"/>
          </a:p>
        </p:txBody>
      </p:sp>
      <p:grpSp>
        <p:nvGrpSpPr>
          <p:cNvPr id="13" name="Group 12"/>
          <p:cNvGrpSpPr/>
          <p:nvPr/>
        </p:nvGrpSpPr>
        <p:grpSpPr>
          <a:xfrm>
            <a:off x="4513619" y="1050004"/>
            <a:ext cx="4536440" cy="2468880"/>
            <a:chOff x="132164" y="1653698"/>
            <a:chExt cx="4536440" cy="246888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164" y="1653698"/>
              <a:ext cx="4536440" cy="2468880"/>
            </a:xfrm>
            <a:prstGeom prst="rect">
              <a:avLst/>
            </a:prstGeom>
          </p:spPr>
        </p:pic>
        <p:sp>
          <p:nvSpPr>
            <p:cNvPr id="4" name="TextBox 3"/>
            <p:cNvSpPr txBox="1"/>
            <p:nvPr/>
          </p:nvSpPr>
          <p:spPr>
            <a:xfrm>
              <a:off x="466535" y="1888739"/>
              <a:ext cx="739305" cy="404085"/>
            </a:xfrm>
            <a:prstGeom prst="rect">
              <a:avLst/>
            </a:prstGeom>
            <a:solidFill>
              <a:schemeClr val="bg1"/>
            </a:solidFill>
          </p:spPr>
          <p:txBody>
            <a:bodyPr wrap="none" rtlCol="0">
              <a:spAutoFit/>
            </a:bodyPr>
            <a:lstStyle/>
            <a:p>
              <a:r>
                <a:rPr lang="en-US" sz="1013" dirty="0">
                  <a:latin typeface="Gill Sans MT" panose="020B0502020104020203" pitchFamily="34" charset="0"/>
                </a:rPr>
                <a:t>pwv=1mm</a:t>
              </a:r>
            </a:p>
            <a:p>
              <a:r>
                <a:rPr lang="en-US" sz="1013" dirty="0">
                  <a:latin typeface="Gill Sans MT" panose="020B0502020104020203" pitchFamily="34" charset="0"/>
                </a:rPr>
                <a:t>elev = 45°</a:t>
              </a:r>
            </a:p>
          </p:txBody>
        </p:sp>
      </p:grpSp>
      <p:grpSp>
        <p:nvGrpSpPr>
          <p:cNvPr id="8" name="Group 7"/>
          <p:cNvGrpSpPr/>
          <p:nvPr/>
        </p:nvGrpSpPr>
        <p:grpSpPr>
          <a:xfrm>
            <a:off x="2269090" y="1030728"/>
            <a:ext cx="2445530" cy="2235318"/>
            <a:chOff x="7098030" y="1701930"/>
            <a:chExt cx="1931142" cy="153149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12001" t="18795" r="12000" b="1207"/>
            <a:stretch/>
          </p:blipFill>
          <p:spPr>
            <a:xfrm>
              <a:off x="7098030" y="1861820"/>
              <a:ext cx="1737360" cy="1371600"/>
            </a:xfrm>
            <a:prstGeom prst="rect">
              <a:avLst/>
            </a:prstGeom>
          </p:spPr>
        </p:pic>
        <p:sp>
          <p:nvSpPr>
            <p:cNvPr id="9" name="Rectangle 8"/>
            <p:cNvSpPr/>
            <p:nvPr/>
          </p:nvSpPr>
          <p:spPr>
            <a:xfrm>
              <a:off x="7273307" y="1701930"/>
              <a:ext cx="1755865" cy="276999"/>
            </a:xfrm>
            <a:prstGeom prst="rect">
              <a:avLst/>
            </a:prstGeom>
          </p:spPr>
          <p:txBody>
            <a:bodyPr wrap="none">
              <a:spAutoFit/>
            </a:bodyPr>
            <a:lstStyle/>
            <a:p>
              <a:r>
                <a:rPr lang="en-US" sz="1200" dirty="0"/>
                <a:t>4-band/1-Dewar Concept</a:t>
              </a:r>
            </a:p>
          </p:txBody>
        </p:sp>
      </p:grpSp>
      <p:grpSp>
        <p:nvGrpSpPr>
          <p:cNvPr id="12" name="Group 11"/>
          <p:cNvGrpSpPr/>
          <p:nvPr/>
        </p:nvGrpSpPr>
        <p:grpSpPr>
          <a:xfrm>
            <a:off x="102438" y="826498"/>
            <a:ext cx="2070950" cy="2353596"/>
            <a:chOff x="7104684" y="3442111"/>
            <a:chExt cx="1709252" cy="1853178"/>
          </a:xfrm>
        </p:grpSpPr>
        <p:sp>
          <p:nvSpPr>
            <p:cNvPr id="10" name="Rectangle 9"/>
            <p:cNvSpPr/>
            <p:nvPr/>
          </p:nvSpPr>
          <p:spPr>
            <a:xfrm>
              <a:off x="7104684" y="3442111"/>
              <a:ext cx="1458459" cy="363506"/>
            </a:xfrm>
            <a:prstGeom prst="rect">
              <a:avLst/>
            </a:prstGeom>
          </p:spPr>
          <p:txBody>
            <a:bodyPr wrap="none">
              <a:spAutoFit/>
            </a:bodyPr>
            <a:lstStyle/>
            <a:p>
              <a:r>
                <a:rPr lang="en-US" sz="1200" dirty="0"/>
                <a:t>Baseline</a:t>
              </a:r>
            </a:p>
            <a:p>
              <a:r>
                <a:rPr lang="en-US" sz="1200" dirty="0"/>
                <a:t>6-band/3-Dewar Concept</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7206834" y="3688187"/>
              <a:ext cx="1507582" cy="1706622"/>
            </a:xfrm>
            <a:prstGeom prst="rect">
              <a:avLst/>
            </a:prstGeom>
          </p:spPr>
        </p:pic>
      </p:grpSp>
      <p:sp>
        <p:nvSpPr>
          <p:cNvPr id="14" name="TextBox 13"/>
          <p:cNvSpPr txBox="1"/>
          <p:nvPr/>
        </p:nvSpPr>
        <p:spPr>
          <a:xfrm>
            <a:off x="2224692" y="2931496"/>
            <a:ext cx="1745665" cy="307777"/>
          </a:xfrm>
          <a:prstGeom prst="rect">
            <a:avLst/>
          </a:prstGeom>
          <a:noFill/>
        </p:spPr>
        <p:txBody>
          <a:bodyPr wrap="square" rtlCol="0">
            <a:spAutoFit/>
          </a:bodyPr>
          <a:lstStyle/>
          <a:p>
            <a:r>
              <a:rPr lang="en-US" sz="1400" smtClean="0">
                <a:latin typeface="Times New Roman" charset="0"/>
                <a:ea typeface="Times New Roman" charset="0"/>
                <a:cs typeface="Times New Roman" charset="0"/>
              </a:rPr>
              <a:t>Caltech/JPL</a:t>
            </a:r>
            <a:endParaRPr lang="en-US" sz="1400">
              <a:latin typeface="Times New Roman" charset="0"/>
              <a:ea typeface="Times New Roman" charset="0"/>
              <a:cs typeface="Times New Roman" charset="0"/>
            </a:endParaRPr>
          </a:p>
        </p:txBody>
      </p:sp>
      <p:sp>
        <p:nvSpPr>
          <p:cNvPr id="15" name="TextBox 14"/>
          <p:cNvSpPr txBox="1"/>
          <p:nvPr/>
        </p:nvSpPr>
        <p:spPr>
          <a:xfrm>
            <a:off x="61226" y="2902635"/>
            <a:ext cx="1745665" cy="307777"/>
          </a:xfrm>
          <a:prstGeom prst="rect">
            <a:avLst/>
          </a:prstGeom>
          <a:noFill/>
        </p:spPr>
        <p:txBody>
          <a:bodyPr wrap="square" rtlCol="0">
            <a:spAutoFit/>
          </a:bodyPr>
          <a:lstStyle/>
          <a:p>
            <a:r>
              <a:rPr lang="en-US" sz="1400" smtClean="0">
                <a:latin typeface="Times New Roman" charset="0"/>
                <a:ea typeface="Times New Roman" charset="0"/>
                <a:cs typeface="Times New Roman" charset="0"/>
              </a:rPr>
              <a:t>NRAO</a:t>
            </a:r>
            <a:endParaRPr lang="en-US" sz="1400">
              <a:latin typeface="Times New Roman" charset="0"/>
              <a:ea typeface="Times New Roman" charset="0"/>
              <a:cs typeface="Times New Roman" charset="0"/>
            </a:endParaRPr>
          </a:p>
        </p:txBody>
      </p:sp>
    </p:spTree>
    <p:extLst>
      <p:ext uri="{BB962C8B-B14F-4D97-AF65-F5344CB8AC3E}">
        <p14:creationId xmlns:p14="http://schemas.microsoft.com/office/powerpoint/2010/main" val="853007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20" y="534401"/>
            <a:ext cx="5488580" cy="2631490"/>
          </a:xfrm>
          <a:prstGeom prst="rect">
            <a:avLst/>
          </a:prstGeom>
          <a:noFill/>
        </p:spPr>
        <p:txBody>
          <a:bodyPr wrap="square" rtlCol="0">
            <a:spAutoFit/>
          </a:bodyPr>
          <a:lstStyle/>
          <a:p>
            <a:pPr marL="285750" indent="-285750">
              <a:spcBef>
                <a:spcPts val="600"/>
              </a:spcBef>
              <a:buFont typeface="Arial" charset="0"/>
              <a:buChar char="•"/>
            </a:pPr>
            <a:r>
              <a:rPr lang="en-US" dirty="0" smtClean="0"/>
              <a:t>Three configurations (300ant, </a:t>
            </a:r>
            <a:r>
              <a:rPr lang="en-US" dirty="0" err="1" smtClean="0"/>
              <a:t>B</a:t>
            </a:r>
            <a:r>
              <a:rPr lang="en-US" baseline="-25000" dirty="0" err="1" smtClean="0"/>
              <a:t>max</a:t>
            </a:r>
            <a:r>
              <a:rPr lang="en-US" dirty="0" smtClean="0"/>
              <a:t> ~ 300 to 5000km)</a:t>
            </a:r>
          </a:p>
          <a:p>
            <a:pPr marL="742950" lvl="1" indent="-285750">
              <a:buFont typeface="Wingdings" charset="2"/>
              <a:buChar char="Ø"/>
            </a:pPr>
            <a:r>
              <a:rPr lang="en-US" sz="1600" dirty="0" smtClean="0"/>
              <a:t>‘Fat rings’  with core of 20% vs 40% within 1km</a:t>
            </a:r>
          </a:p>
          <a:p>
            <a:pPr marL="742950" lvl="1" indent="-285750">
              <a:buFont typeface="Wingdings" charset="2"/>
              <a:buChar char="Ø"/>
            </a:pPr>
            <a:r>
              <a:rPr lang="en-US" sz="1600" dirty="0" smtClean="0"/>
              <a:t>Southwest </a:t>
            </a:r>
          </a:p>
          <a:p>
            <a:pPr marL="1200150" lvl="2" indent="-285750">
              <a:buFont typeface="Courier New" charset="0"/>
              <a:buChar char="o"/>
            </a:pPr>
            <a:r>
              <a:rPr lang="en-US" sz="1400" dirty="0" smtClean="0"/>
              <a:t>Constrained by land access, fiber, power</a:t>
            </a:r>
            <a:r>
              <a:rPr lang="is-IS" sz="1400" dirty="0" smtClean="0"/>
              <a:t>…</a:t>
            </a:r>
          </a:p>
          <a:p>
            <a:pPr marL="1200150" lvl="2" indent="-285750">
              <a:buFont typeface="Courier New" charset="0"/>
              <a:buChar char="o"/>
            </a:pPr>
            <a:r>
              <a:rPr lang="is-IS" sz="1400" dirty="0" smtClean="0"/>
              <a:t>40% core + reuse Y  + outer ‘mini-stations’ (2-3 ant)</a:t>
            </a:r>
          </a:p>
          <a:p>
            <a:pPr marL="285750" indent="-285750">
              <a:spcBef>
                <a:spcPts val="600"/>
              </a:spcBef>
              <a:buFont typeface="Arial" charset="0"/>
              <a:buChar char="•"/>
            </a:pPr>
            <a:r>
              <a:rPr lang="is-IS" dirty="0" smtClean="0"/>
              <a:t>CASA simulator </a:t>
            </a:r>
          </a:p>
          <a:p>
            <a:pPr marL="742950" lvl="1" indent="-285750">
              <a:buFont typeface="Arial" charset="0"/>
              <a:buChar char="•"/>
            </a:pPr>
            <a:r>
              <a:rPr lang="is-IS" sz="1600" dirty="0" smtClean="0"/>
              <a:t>Simobserve: generate mock.ms from FITS images</a:t>
            </a:r>
          </a:p>
          <a:p>
            <a:pPr marL="742950" lvl="1" indent="-285750">
              <a:buFont typeface="Arial" charset="0"/>
              <a:buChar char="•"/>
            </a:pPr>
            <a:r>
              <a:rPr lang="is-IS" sz="1600" dirty="0" smtClean="0"/>
              <a:t>Add thermal noise</a:t>
            </a:r>
          </a:p>
          <a:p>
            <a:pPr marL="742950" lvl="1" indent="-285750">
              <a:buFont typeface="Arial" charset="0"/>
              <a:buChar char="•"/>
            </a:pPr>
            <a:r>
              <a:rPr lang="is-IS" sz="1600" dirty="0" smtClean="0"/>
              <a:t>Explore imaging capabilities (uv weights, subarrays..)</a:t>
            </a:r>
          </a:p>
          <a:p>
            <a:pPr marL="742950" lvl="1" indent="-285750">
              <a:buFont typeface="Arial" charset="0"/>
              <a:buChar char="•"/>
            </a:pPr>
            <a:r>
              <a:rPr lang="is-IS" sz="1600" dirty="0" smtClean="0"/>
              <a:t>Explore wide field: mosaic  </a:t>
            </a:r>
            <a:endParaRPr lang="en-US" sz="1600" dirty="0"/>
          </a:p>
        </p:txBody>
      </p:sp>
      <p:grpSp>
        <p:nvGrpSpPr>
          <p:cNvPr id="3" name="Group 2"/>
          <p:cNvGrpSpPr/>
          <p:nvPr/>
        </p:nvGrpSpPr>
        <p:grpSpPr>
          <a:xfrm>
            <a:off x="110041" y="4463008"/>
            <a:ext cx="2944886" cy="2140927"/>
            <a:chOff x="6172200" y="0"/>
            <a:chExt cx="2971800" cy="2218974"/>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0"/>
              <a:ext cx="2971800" cy="2218974"/>
            </a:xfrm>
            <a:prstGeom prst="rect">
              <a:avLst/>
            </a:prstGeom>
          </p:spPr>
        </p:pic>
        <p:sp>
          <p:nvSpPr>
            <p:cNvPr id="10" name="TextBox 9"/>
            <p:cNvSpPr txBox="1"/>
            <p:nvPr/>
          </p:nvSpPr>
          <p:spPr>
            <a:xfrm>
              <a:off x="6641665" y="73223"/>
              <a:ext cx="1161908" cy="307777"/>
            </a:xfrm>
            <a:prstGeom prst="rect">
              <a:avLst/>
            </a:prstGeom>
            <a:noFill/>
          </p:spPr>
          <p:txBody>
            <a:bodyPr wrap="square" rtlCol="0">
              <a:spAutoFit/>
            </a:bodyPr>
            <a:lstStyle/>
            <a:p>
              <a:r>
                <a:rPr lang="en-US" sz="1400" smtClean="0"/>
                <a:t>Full: 500km</a:t>
              </a:r>
              <a:endParaRPr lang="en-US" sz="1400"/>
            </a:p>
          </p:txBody>
        </p:sp>
      </p:grpSp>
      <p:grpSp>
        <p:nvGrpSpPr>
          <p:cNvPr id="14" name="Group 13"/>
          <p:cNvGrpSpPr/>
          <p:nvPr/>
        </p:nvGrpSpPr>
        <p:grpSpPr>
          <a:xfrm>
            <a:off x="6172200" y="4471186"/>
            <a:ext cx="2848675" cy="2127039"/>
            <a:chOff x="6172200" y="4700970"/>
            <a:chExt cx="2848675" cy="2127039"/>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700970"/>
              <a:ext cx="2848675" cy="2127039"/>
            </a:xfrm>
            <a:prstGeom prst="rect">
              <a:avLst/>
            </a:prstGeom>
          </p:spPr>
        </p:pic>
        <p:sp>
          <p:nvSpPr>
            <p:cNvPr id="12" name="TextBox 11"/>
            <p:cNvSpPr txBox="1"/>
            <p:nvPr/>
          </p:nvSpPr>
          <p:spPr>
            <a:xfrm>
              <a:off x="7284964" y="4713873"/>
              <a:ext cx="970145" cy="307777"/>
            </a:xfrm>
            <a:prstGeom prst="rect">
              <a:avLst/>
            </a:prstGeom>
            <a:noFill/>
          </p:spPr>
          <p:txBody>
            <a:bodyPr wrap="square" rtlCol="0">
              <a:spAutoFit/>
            </a:bodyPr>
            <a:lstStyle/>
            <a:p>
              <a:r>
                <a:rPr lang="en-US" sz="1400" dirty="0" smtClean="0"/>
                <a:t>Core: 1km</a:t>
              </a:r>
              <a:endParaRPr lang="en-US" sz="1400" dirty="0"/>
            </a:p>
          </p:txBody>
        </p:sp>
      </p:grpSp>
      <p:grpSp>
        <p:nvGrpSpPr>
          <p:cNvPr id="15" name="Group 14"/>
          <p:cNvGrpSpPr/>
          <p:nvPr/>
        </p:nvGrpSpPr>
        <p:grpSpPr>
          <a:xfrm>
            <a:off x="3143250" y="4463009"/>
            <a:ext cx="2867274" cy="2140927"/>
            <a:chOff x="6153601" y="2389509"/>
            <a:chExt cx="2867274" cy="2140927"/>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601" y="2389509"/>
              <a:ext cx="2867274" cy="2140927"/>
            </a:xfrm>
            <a:prstGeom prst="rect">
              <a:avLst/>
            </a:prstGeom>
          </p:spPr>
        </p:pic>
        <p:sp>
          <p:nvSpPr>
            <p:cNvPr id="17" name="TextBox 16"/>
            <p:cNvSpPr txBox="1"/>
            <p:nvPr/>
          </p:nvSpPr>
          <p:spPr>
            <a:xfrm>
              <a:off x="7414382" y="2491328"/>
              <a:ext cx="778381" cy="307777"/>
            </a:xfrm>
            <a:prstGeom prst="rect">
              <a:avLst/>
            </a:prstGeom>
            <a:noFill/>
          </p:spPr>
          <p:txBody>
            <a:bodyPr wrap="square" rtlCol="0">
              <a:spAutoFit/>
            </a:bodyPr>
            <a:lstStyle/>
            <a:p>
              <a:r>
                <a:rPr lang="en-US" sz="1400" dirty="0"/>
                <a:t>Y</a:t>
              </a:r>
              <a:r>
                <a:rPr lang="en-US" sz="1400" dirty="0" smtClean="0"/>
                <a:t>: 20km</a:t>
              </a:r>
              <a:endParaRPr lang="en-US" sz="1400" dirty="0"/>
            </a:p>
          </p:txBody>
        </p:sp>
      </p:grpSp>
      <p:sp>
        <p:nvSpPr>
          <p:cNvPr id="5" name="TextBox 4"/>
          <p:cNvSpPr txBox="1"/>
          <p:nvPr/>
        </p:nvSpPr>
        <p:spPr>
          <a:xfrm>
            <a:off x="110041" y="72736"/>
            <a:ext cx="6109854" cy="461665"/>
          </a:xfrm>
          <a:prstGeom prst="rect">
            <a:avLst/>
          </a:prstGeom>
          <a:noFill/>
        </p:spPr>
        <p:txBody>
          <a:bodyPr wrap="square" rtlCol="0">
            <a:spAutoFit/>
          </a:bodyPr>
          <a:lstStyle/>
          <a:p>
            <a:pPr>
              <a:spcBef>
                <a:spcPts val="600"/>
              </a:spcBef>
            </a:pPr>
            <a:r>
              <a:rPr lang="en-US" sz="2400" dirty="0" smtClean="0"/>
              <a:t>Array Simulation </a:t>
            </a:r>
            <a:r>
              <a:rPr lang="en-US" sz="2400" dirty="0"/>
              <a:t>Tools </a:t>
            </a:r>
          </a:p>
        </p:txBody>
      </p:sp>
      <p:sp>
        <p:nvSpPr>
          <p:cNvPr id="11" name="TextBox 10"/>
          <p:cNvSpPr txBox="1"/>
          <p:nvPr/>
        </p:nvSpPr>
        <p:spPr>
          <a:xfrm>
            <a:off x="697936" y="3610444"/>
            <a:ext cx="6400800" cy="646331"/>
          </a:xfrm>
          <a:prstGeom prst="rect">
            <a:avLst/>
          </a:prstGeom>
          <a:noFill/>
        </p:spPr>
        <p:txBody>
          <a:bodyPr wrap="square" rtlCol="0">
            <a:spAutoFit/>
          </a:bodyPr>
          <a:lstStyle/>
          <a:p>
            <a:r>
              <a:rPr lang="en-US" dirty="0">
                <a:solidFill>
                  <a:srgbClr val="1A3ACA"/>
                </a:solidFill>
              </a:rPr>
              <a:t>https:</a:t>
            </a:r>
            <a:r>
              <a:rPr lang="en-US" sz="1400" dirty="0">
                <a:solidFill>
                  <a:srgbClr val="1A3ACA"/>
                </a:solidFill>
              </a:rPr>
              <a:t>//</a:t>
            </a:r>
            <a:r>
              <a:rPr lang="en-US" dirty="0" err="1">
                <a:solidFill>
                  <a:srgbClr val="1A3ACA"/>
                </a:solidFill>
              </a:rPr>
              <a:t>science.nrao.edu</a:t>
            </a:r>
            <a:r>
              <a:rPr lang="en-US" dirty="0">
                <a:solidFill>
                  <a:srgbClr val="1A3ACA"/>
                </a:solidFill>
              </a:rPr>
              <a:t>/futures/</a:t>
            </a:r>
            <a:r>
              <a:rPr lang="en-US" dirty="0" err="1">
                <a:solidFill>
                  <a:srgbClr val="1A3ACA"/>
                </a:solidFill>
              </a:rPr>
              <a:t>ngvla</a:t>
            </a:r>
            <a:r>
              <a:rPr lang="en-US" dirty="0">
                <a:solidFill>
                  <a:srgbClr val="1A3ACA"/>
                </a:solidFill>
              </a:rPr>
              <a:t>/documents-publications</a:t>
            </a:r>
          </a:p>
          <a:p>
            <a:endParaRPr lang="en-US" dirty="0"/>
          </a:p>
        </p:txBody>
      </p:sp>
      <p:pic>
        <p:nvPicPr>
          <p:cNvPr id="18" name="Content Placeholder 8"/>
          <p:cNvPicPr>
            <a:picLocks noGrp="1" noChangeAspect="1"/>
          </p:cNvPicPr>
          <p:nvPr>
            <p:ph sz="half" idx="1"/>
          </p:nvPr>
        </p:nvPicPr>
        <p:blipFill>
          <a:blip r:embed="rId5">
            <a:extLst>
              <a:ext uri="{28A0092B-C50C-407E-A947-70E740481C1C}">
                <a14:useLocalDpi xmlns:a14="http://schemas.microsoft.com/office/drawing/2010/main"/>
              </a:ext>
            </a:extLst>
          </a:blip>
          <a:stretch>
            <a:fillRect/>
          </a:stretch>
        </p:blipFill>
        <p:spPr>
          <a:xfrm>
            <a:off x="5163607" y="-1"/>
            <a:ext cx="4033716" cy="3396033"/>
          </a:xfrm>
        </p:spPr>
      </p:pic>
    </p:spTree>
    <p:extLst>
      <p:ext uri="{BB962C8B-B14F-4D97-AF65-F5344CB8AC3E}">
        <p14:creationId xmlns:p14="http://schemas.microsoft.com/office/powerpoint/2010/main" val="13322016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1133817" y="721794"/>
            <a:ext cx="7035470" cy="1629957"/>
          </a:xfrm>
        </p:spPr>
        <p:txBody>
          <a:bodyPr>
            <a:noAutofit/>
          </a:bodyPr>
          <a:lstStyle/>
          <a:p>
            <a:r>
              <a:rPr lang="en-US" sz="1800" dirty="0"/>
              <a:t>SAC is the interface between the science community &amp; NRAO</a:t>
            </a:r>
            <a:endParaRPr lang="en-US" sz="1050" dirty="0"/>
          </a:p>
          <a:p>
            <a:r>
              <a:rPr lang="en-US" sz="1800" dirty="0"/>
              <a:t>Recent/Current Activities:</a:t>
            </a:r>
          </a:p>
          <a:p>
            <a:pPr lvl="1"/>
            <a:r>
              <a:rPr lang="en-US" sz="1600" dirty="0"/>
              <a:t>Reviewed Community studies proposals</a:t>
            </a:r>
          </a:p>
          <a:p>
            <a:pPr lvl="1"/>
            <a:r>
              <a:rPr lang="en-US" sz="1600" dirty="0"/>
              <a:t>Reconstitute science working groups: Science Case/Requirement Capture</a:t>
            </a:r>
          </a:p>
          <a:p>
            <a:pPr lvl="1"/>
            <a:r>
              <a:rPr lang="en-US" sz="1600" dirty="0"/>
              <a:t>SOC for science meeting in June</a:t>
            </a:r>
          </a:p>
          <a:p>
            <a:pPr lvl="1"/>
            <a:r>
              <a:rPr lang="en-US" sz="1600" i="1" dirty="0" smtClean="0">
                <a:solidFill>
                  <a:srgbClr val="C00000"/>
                </a:solidFill>
              </a:rPr>
              <a:t>Lead </a:t>
            </a:r>
            <a:r>
              <a:rPr lang="en-US" sz="1600" i="1" dirty="0">
                <a:solidFill>
                  <a:srgbClr val="C00000"/>
                </a:solidFill>
              </a:rPr>
              <a:t>Science case: ‘science book’ &amp; DS2020 White Papers</a:t>
            </a:r>
          </a:p>
        </p:txBody>
      </p:sp>
      <p:sp>
        <p:nvSpPr>
          <p:cNvPr id="7" name="Text Placeholder 1"/>
          <p:cNvSpPr>
            <a:spLocks noGrp="1"/>
          </p:cNvSpPr>
          <p:nvPr>
            <p:ph type="body" sz="quarter" idx="4294967295"/>
          </p:nvPr>
        </p:nvSpPr>
        <p:spPr>
          <a:xfrm>
            <a:off x="2091201" y="109871"/>
            <a:ext cx="4958862" cy="358775"/>
          </a:xfrm>
        </p:spPr>
        <p:txBody>
          <a:bodyPr>
            <a:noAutofit/>
          </a:bodyPr>
          <a:lstStyle/>
          <a:p>
            <a:pPr marL="0" indent="0">
              <a:buNone/>
            </a:pPr>
            <a:r>
              <a:rPr lang="en-US" sz="2400" u="sng" dirty="0">
                <a:latin typeface="+mj-lt"/>
              </a:rPr>
              <a:t>ngVLA Science Advisory Council (SAC)</a:t>
            </a:r>
          </a:p>
        </p:txBody>
      </p:sp>
      <p:sp>
        <p:nvSpPr>
          <p:cNvPr id="5" name="Rectangle 4"/>
          <p:cNvSpPr/>
          <p:nvPr/>
        </p:nvSpPr>
        <p:spPr>
          <a:xfrm>
            <a:off x="4780926" y="2744652"/>
            <a:ext cx="3946514" cy="2462213"/>
          </a:xfrm>
          <a:prstGeom prst="rect">
            <a:avLst/>
          </a:prstGeom>
        </p:spPr>
        <p:txBody>
          <a:bodyPr wrap="square">
            <a:spAutoFit/>
          </a:bodyPr>
          <a:lstStyle/>
          <a:p>
            <a:pPr marL="214313" indent="-214313">
              <a:buFont typeface="Arial" charset="0"/>
              <a:buChar char="•"/>
            </a:pPr>
            <a:r>
              <a:rPr lang="en-US" sz="1400" dirty="0">
                <a:ea typeface="Gill Sans MT" charset="0"/>
                <a:cs typeface="Gill Sans MT" charset="0"/>
              </a:rPr>
              <a:t>Shri Kulkarni    (Caltech)</a:t>
            </a:r>
          </a:p>
          <a:p>
            <a:pPr marL="214313" indent="-214313">
              <a:buFont typeface="Arial" charset="0"/>
              <a:buChar char="•"/>
            </a:pPr>
            <a:r>
              <a:rPr lang="en-US" sz="1400" dirty="0">
                <a:ea typeface="Gill Sans MT" charset="0"/>
                <a:cs typeface="Gill Sans MT" charset="0"/>
              </a:rPr>
              <a:t>Cornelia Lang    (University of Iowa: </a:t>
            </a:r>
            <a:r>
              <a:rPr lang="en-US" sz="1400" b="1" dirty="0" smtClean="0">
                <a:ea typeface="Gill Sans MT" charset="0"/>
                <a:cs typeface="Gill Sans MT" charset="0"/>
              </a:rPr>
              <a:t>SWG2</a:t>
            </a:r>
            <a:r>
              <a:rPr lang="en-US" sz="1400" dirty="0" smtClean="0">
                <a:ea typeface="Gill Sans MT" charset="0"/>
                <a:cs typeface="Gill Sans MT" charset="0"/>
              </a:rPr>
              <a:t>)</a:t>
            </a:r>
            <a:endParaRPr lang="en-US" sz="1400" dirty="0">
              <a:ea typeface="Gill Sans MT" charset="0"/>
              <a:cs typeface="Gill Sans MT" charset="0"/>
            </a:endParaRPr>
          </a:p>
          <a:p>
            <a:pPr marL="214313" indent="-214313">
              <a:buFont typeface="Arial" charset="0"/>
              <a:buChar char="•"/>
            </a:pPr>
            <a:r>
              <a:rPr lang="en-US" sz="1400" dirty="0">
                <a:ea typeface="Gill Sans MT" charset="0"/>
                <a:cs typeface="Gill Sans MT" charset="0"/>
              </a:rPr>
              <a:t>Joseph Lazio    (JPL: </a:t>
            </a:r>
            <a:r>
              <a:rPr lang="en-US" sz="1400" b="1" dirty="0" smtClean="0">
                <a:ea typeface="Gill Sans MT" charset="0"/>
                <a:cs typeface="Gill Sans MT" charset="0"/>
              </a:rPr>
              <a:t>SWG4</a:t>
            </a:r>
            <a:r>
              <a:rPr lang="en-US" sz="1400" dirty="0" smtClean="0">
                <a:ea typeface="Gill Sans MT" charset="0"/>
                <a:cs typeface="Gill Sans MT" charset="0"/>
              </a:rPr>
              <a:t>)</a:t>
            </a:r>
            <a:endParaRPr lang="en-US" sz="1400" dirty="0">
              <a:ea typeface="Gill Sans MT" charset="0"/>
              <a:cs typeface="Gill Sans MT" charset="0"/>
            </a:endParaRPr>
          </a:p>
          <a:p>
            <a:pPr marL="214313" indent="-214313">
              <a:buFont typeface="Arial" charset="0"/>
              <a:buChar char="•"/>
            </a:pPr>
            <a:r>
              <a:rPr lang="en-US" sz="1400" dirty="0">
                <a:ea typeface="Gill Sans MT" charset="0"/>
                <a:cs typeface="Gill Sans MT" charset="0"/>
              </a:rPr>
              <a:t>Adam Leroy (Ohio State)</a:t>
            </a:r>
          </a:p>
          <a:p>
            <a:pPr marL="214313" indent="-214313">
              <a:buFont typeface="Arial" charset="0"/>
              <a:buChar char="•"/>
            </a:pPr>
            <a:r>
              <a:rPr lang="en-US" sz="1400" dirty="0">
                <a:ea typeface="Gill Sans MT" charset="0"/>
                <a:cs typeface="Gill Sans MT" charset="0"/>
              </a:rPr>
              <a:t>Laurent Loinard    (UNAM)</a:t>
            </a:r>
          </a:p>
          <a:p>
            <a:pPr marL="214313" indent="-214313">
              <a:buFont typeface="Arial" charset="0"/>
              <a:buChar char="•"/>
            </a:pPr>
            <a:r>
              <a:rPr lang="en-US" sz="1400" dirty="0">
                <a:ea typeface="Gill Sans MT" charset="0"/>
                <a:cs typeface="Gill Sans MT" charset="0"/>
              </a:rPr>
              <a:t>Brenda Matthews    (NRC-Victoria: </a:t>
            </a:r>
            <a:r>
              <a:rPr lang="en-US" sz="1400" b="1" dirty="0" smtClean="0">
                <a:ea typeface="Gill Sans MT" charset="0"/>
                <a:cs typeface="Gill Sans MT" charset="0"/>
              </a:rPr>
              <a:t>SWG1)</a:t>
            </a:r>
            <a:endParaRPr lang="en-US" sz="1400" dirty="0">
              <a:ea typeface="Gill Sans MT" charset="0"/>
              <a:cs typeface="Gill Sans MT" charset="0"/>
            </a:endParaRPr>
          </a:p>
          <a:p>
            <a:pPr marL="214313" indent="-214313">
              <a:buFont typeface="Arial" charset="0"/>
              <a:buChar char="•"/>
            </a:pPr>
            <a:r>
              <a:rPr lang="en-US" sz="1400" dirty="0">
                <a:ea typeface="Gill Sans MT" charset="0"/>
                <a:cs typeface="Gill Sans MT" charset="0"/>
              </a:rPr>
              <a:t>Rachel Osten    (STScI)</a:t>
            </a:r>
          </a:p>
          <a:p>
            <a:pPr marL="214313" indent="-214313">
              <a:buFont typeface="Arial" charset="0"/>
              <a:buChar char="•"/>
            </a:pPr>
            <a:r>
              <a:rPr lang="en-US" sz="1400" dirty="0">
                <a:ea typeface="Gill Sans MT" charset="0"/>
                <a:cs typeface="Gill Sans MT" charset="0"/>
              </a:rPr>
              <a:t>Mark Reid (CfA/SAO)</a:t>
            </a:r>
          </a:p>
          <a:p>
            <a:pPr marL="214313" indent="-214313">
              <a:buFont typeface="Arial" charset="0"/>
              <a:buChar char="•"/>
            </a:pPr>
            <a:r>
              <a:rPr lang="en-US" sz="1400" dirty="0">
                <a:ea typeface="Gill Sans MT" charset="0"/>
                <a:cs typeface="Gill Sans MT" charset="0"/>
              </a:rPr>
              <a:t>Dominik Riechers (Cornell: </a:t>
            </a:r>
            <a:r>
              <a:rPr lang="en-US" sz="1400" b="1" dirty="0" smtClean="0">
                <a:ea typeface="Gill Sans MT" charset="0"/>
                <a:cs typeface="Gill Sans MT" charset="0"/>
              </a:rPr>
              <a:t>SWG4</a:t>
            </a:r>
            <a:r>
              <a:rPr lang="en-US" sz="1400" dirty="0" smtClean="0">
                <a:ea typeface="Gill Sans MT" charset="0"/>
                <a:cs typeface="Gill Sans MT" charset="0"/>
              </a:rPr>
              <a:t>)</a:t>
            </a:r>
            <a:endParaRPr lang="en-US" sz="1400" dirty="0">
              <a:ea typeface="Gill Sans MT" charset="0"/>
              <a:cs typeface="Gill Sans MT" charset="0"/>
            </a:endParaRPr>
          </a:p>
          <a:p>
            <a:pPr marL="214313" indent="-214313">
              <a:buFont typeface="Arial" charset="0"/>
              <a:buChar char="•"/>
            </a:pPr>
            <a:r>
              <a:rPr lang="en-US" sz="1400" dirty="0">
                <a:ea typeface="Gill Sans MT" charset="0"/>
                <a:cs typeface="Gill Sans MT" charset="0"/>
              </a:rPr>
              <a:t>Fabian Walter    (MPIfA)</a:t>
            </a:r>
          </a:p>
          <a:p>
            <a:pPr marL="214313" indent="-214313">
              <a:buFont typeface="Arial" charset="0"/>
              <a:buChar char="•"/>
            </a:pPr>
            <a:r>
              <a:rPr lang="en-US" sz="1400" dirty="0">
                <a:ea typeface="Gill Sans MT" charset="0"/>
                <a:cs typeface="Gill Sans MT" charset="0"/>
              </a:rPr>
              <a:t>David Wilner    (CfA/SAO)</a:t>
            </a:r>
          </a:p>
        </p:txBody>
      </p:sp>
      <p:sp>
        <p:nvSpPr>
          <p:cNvPr id="6" name="Rectangle 5"/>
          <p:cNvSpPr/>
          <p:nvPr/>
        </p:nvSpPr>
        <p:spPr>
          <a:xfrm>
            <a:off x="376794" y="2744652"/>
            <a:ext cx="3712833" cy="2462213"/>
          </a:xfrm>
          <a:prstGeom prst="rect">
            <a:avLst/>
          </a:prstGeom>
        </p:spPr>
        <p:txBody>
          <a:bodyPr wrap="square">
            <a:spAutoFit/>
          </a:bodyPr>
          <a:lstStyle/>
          <a:p>
            <a:pPr marL="214313" indent="-214313">
              <a:buFont typeface="Arial" charset="0"/>
              <a:buChar char="•"/>
            </a:pPr>
            <a:r>
              <a:rPr lang="en-US" sz="1400" b="1" dirty="0"/>
              <a:t>Alberto Bolatto</a:t>
            </a:r>
            <a:r>
              <a:rPr lang="en-US" sz="1400" dirty="0"/>
              <a:t>    (University of Maryland)</a:t>
            </a:r>
          </a:p>
          <a:p>
            <a:pPr marL="214313" indent="-214313">
              <a:buFont typeface="Arial" charset="0"/>
              <a:buChar char="•"/>
            </a:pPr>
            <a:r>
              <a:rPr lang="en-US" sz="1400" dirty="0"/>
              <a:t>Shami Chatterjee    (Cornell)</a:t>
            </a:r>
          </a:p>
          <a:p>
            <a:pPr marL="214313" indent="-214313">
              <a:buFont typeface="Arial" charset="0"/>
              <a:buChar char="•"/>
            </a:pPr>
            <a:r>
              <a:rPr lang="en-US" sz="1400" dirty="0"/>
              <a:t>Caitlin Casey (UT Austin)</a:t>
            </a:r>
          </a:p>
          <a:p>
            <a:pPr marL="214313" indent="-214313">
              <a:buFont typeface="Arial" charset="0"/>
              <a:buChar char="•"/>
            </a:pPr>
            <a:r>
              <a:rPr lang="en-US" sz="1400" dirty="0"/>
              <a:t>Laura Chomiuk    (Michigan State University)</a:t>
            </a:r>
          </a:p>
          <a:p>
            <a:pPr marL="214313" indent="-214313">
              <a:buFont typeface="Arial" charset="0"/>
              <a:buChar char="•"/>
            </a:pPr>
            <a:r>
              <a:rPr lang="en-US" sz="1400" dirty="0"/>
              <a:t>Imke de Pater (UC Berkeley)</a:t>
            </a:r>
          </a:p>
          <a:p>
            <a:pPr marL="214313" indent="-214313">
              <a:buFont typeface="Arial" charset="0"/>
              <a:buChar char="•"/>
            </a:pPr>
            <a:r>
              <a:rPr lang="en-US" sz="1400" dirty="0"/>
              <a:t>Mark Dickinson    (NOAO)</a:t>
            </a:r>
          </a:p>
          <a:p>
            <a:pPr marL="214313" indent="-214313">
              <a:buFont typeface="Arial" charset="0"/>
              <a:buChar char="•"/>
            </a:pPr>
            <a:r>
              <a:rPr lang="en-US" sz="1400" dirty="0"/>
              <a:t>James Di Francesco    (NRC-Victoria)</a:t>
            </a:r>
          </a:p>
          <a:p>
            <a:pPr marL="214313" indent="-214313">
              <a:buFont typeface="Arial" charset="0"/>
              <a:buChar char="•"/>
            </a:pPr>
            <a:r>
              <a:rPr lang="en-US" sz="1400" dirty="0"/>
              <a:t>Gregg Hallinan    (Caltech)</a:t>
            </a:r>
          </a:p>
          <a:p>
            <a:pPr marL="214313" indent="-214313">
              <a:buFont typeface="Arial" charset="0"/>
              <a:buChar char="•"/>
            </a:pPr>
            <a:r>
              <a:rPr lang="en-US" sz="1400" b="1" dirty="0"/>
              <a:t>Andrea Isella </a:t>
            </a:r>
            <a:r>
              <a:rPr lang="en-US" sz="1400" dirty="0"/>
              <a:t>   (Rice University)</a:t>
            </a:r>
          </a:p>
          <a:p>
            <a:pPr marL="214313" indent="-214313">
              <a:buFont typeface="Arial" charset="0"/>
              <a:buChar char="•"/>
            </a:pPr>
            <a:r>
              <a:rPr lang="en-US" sz="1400" dirty="0">
                <a:ea typeface="Gill Sans MT" charset="0"/>
                <a:cs typeface="Gill Sans MT" charset="0"/>
              </a:rPr>
              <a:t>Kotaro Kohno    (University of Tokyo)</a:t>
            </a:r>
          </a:p>
          <a:p>
            <a:pPr marL="214313" indent="-214313">
              <a:buFont typeface="Arial" charset="0"/>
              <a:buChar char="•"/>
            </a:pPr>
            <a:r>
              <a:rPr lang="en-US" sz="1400" dirty="0">
                <a:ea typeface="Gill Sans MT" charset="0"/>
                <a:cs typeface="Gill Sans MT" charset="0"/>
              </a:rPr>
              <a:t>Kelsey Johnson (University of Virginia)</a:t>
            </a:r>
            <a:endParaRPr lang="en-US" sz="1400" dirty="0"/>
          </a:p>
        </p:txBody>
      </p:sp>
      <p:sp>
        <p:nvSpPr>
          <p:cNvPr id="2" name="TextBox 1"/>
          <p:cNvSpPr txBox="1"/>
          <p:nvPr/>
        </p:nvSpPr>
        <p:spPr>
          <a:xfrm>
            <a:off x="7779217" y="4844121"/>
            <a:ext cx="1409940" cy="461665"/>
          </a:xfrm>
          <a:prstGeom prst="rect">
            <a:avLst/>
          </a:prstGeom>
          <a:noFill/>
        </p:spPr>
        <p:txBody>
          <a:bodyPr wrap="square" rtlCol="0">
            <a:spAutoFit/>
          </a:bodyPr>
          <a:lstStyle/>
          <a:p>
            <a:r>
              <a:rPr lang="en-US" sz="1200" b="1" dirty="0" smtClean="0">
                <a:latin typeface="Gill Sans MT" panose="020B0502020104020203" pitchFamily="34" charset="0"/>
              </a:rPr>
              <a:t>BF = Co-chairs and SWG chairs</a:t>
            </a:r>
            <a:endParaRPr lang="en-US" sz="1200" b="1" dirty="0">
              <a:latin typeface="Gill Sans MT" panose="020B0502020104020203" pitchFamily="34" charset="0"/>
            </a:endParaRPr>
          </a:p>
        </p:txBody>
      </p:sp>
      <p:pic>
        <p:nvPicPr>
          <p:cNvPr id="11" name="Picture 10" descr="Screen Shot 2015-02-17 at 8.53.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7874"/>
            <a:ext cx="9144000" cy="1842447"/>
          </a:xfrm>
          <a:prstGeom prst="rect">
            <a:avLst/>
          </a:prstGeom>
        </p:spPr>
      </p:pic>
    </p:spTree>
    <p:extLst>
      <p:ext uri="{BB962C8B-B14F-4D97-AF65-F5344CB8AC3E}">
        <p14:creationId xmlns:p14="http://schemas.microsoft.com/office/powerpoint/2010/main" val="1032681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635315" y="737244"/>
            <a:ext cx="8158728" cy="1137587"/>
          </a:xfrm>
        </p:spPr>
        <p:txBody>
          <a:bodyPr>
            <a:noAutofit/>
          </a:bodyPr>
          <a:lstStyle/>
          <a:p>
            <a:r>
              <a:rPr lang="en-US" sz="1800" dirty="0"/>
              <a:t>TAC is the interface between the engineering &amp; computing community and NRAO</a:t>
            </a:r>
          </a:p>
          <a:p>
            <a:r>
              <a:rPr lang="en-US" sz="1800" dirty="0"/>
              <a:t>Membership was selected to cover a broad range of expertise in relevant technical areas including:</a:t>
            </a:r>
          </a:p>
          <a:p>
            <a:pPr lvl="1"/>
            <a:r>
              <a:rPr lang="en-US" sz="1600" dirty="0"/>
              <a:t>Antennas, low-noise receiver systems, cryogenics, data transmission, correlators, and data processing</a:t>
            </a:r>
          </a:p>
        </p:txBody>
      </p:sp>
      <p:sp>
        <p:nvSpPr>
          <p:cNvPr id="7" name="Text Placeholder 1"/>
          <p:cNvSpPr>
            <a:spLocks noGrp="1"/>
          </p:cNvSpPr>
          <p:nvPr>
            <p:ph type="body" sz="quarter" idx="4294967295"/>
          </p:nvPr>
        </p:nvSpPr>
        <p:spPr>
          <a:xfrm>
            <a:off x="1776240" y="211471"/>
            <a:ext cx="5518639" cy="358775"/>
          </a:xfrm>
        </p:spPr>
        <p:txBody>
          <a:bodyPr>
            <a:noAutofit/>
          </a:bodyPr>
          <a:lstStyle/>
          <a:p>
            <a:pPr marL="0" indent="0">
              <a:buNone/>
            </a:pPr>
            <a:r>
              <a:rPr lang="en-US" sz="2400" u="sng" dirty="0">
                <a:latin typeface="+mj-lt"/>
              </a:rPr>
              <a:t>ngVLA Technical Advisory Council (TAC)</a:t>
            </a:r>
          </a:p>
        </p:txBody>
      </p:sp>
      <p:sp>
        <p:nvSpPr>
          <p:cNvPr id="5" name="Rectangle 4"/>
          <p:cNvSpPr/>
          <p:nvPr/>
        </p:nvSpPr>
        <p:spPr>
          <a:xfrm>
            <a:off x="4924297" y="2241071"/>
            <a:ext cx="3429000" cy="1569660"/>
          </a:xfrm>
          <a:prstGeom prst="rect">
            <a:avLst/>
          </a:prstGeom>
        </p:spPr>
        <p:txBody>
          <a:bodyPr>
            <a:spAutoFit/>
          </a:bodyPr>
          <a:lstStyle/>
          <a:p>
            <a:pPr marL="214313" indent="-214313">
              <a:buFont typeface="Arial" charset="0"/>
              <a:buChar char="•"/>
            </a:pPr>
            <a:r>
              <a:rPr lang="en-US" sz="1600" dirty="0">
                <a:ea typeface="Gill Sans MT" charset="0"/>
                <a:cs typeface="Gill Sans MT" charset="0"/>
              </a:rPr>
              <a:t>Jeff Kantor (LSST)</a:t>
            </a:r>
          </a:p>
          <a:p>
            <a:pPr marL="214313" indent="-214313">
              <a:buFont typeface="Arial" charset="0"/>
              <a:buChar char="•"/>
            </a:pPr>
            <a:r>
              <a:rPr lang="en-US" sz="1600" dirty="0">
                <a:ea typeface="Gill Sans MT" charset="0"/>
                <a:cs typeface="Gill Sans MT" charset="0"/>
              </a:rPr>
              <a:t>Stan Kurtz (UNAM)</a:t>
            </a:r>
          </a:p>
          <a:p>
            <a:pPr marL="214313" indent="-214313">
              <a:buFont typeface="Arial" charset="0"/>
              <a:buChar char="•"/>
            </a:pPr>
            <a:r>
              <a:rPr lang="en-US" sz="1600" b="1" dirty="0">
                <a:ea typeface="Gill Sans MT" charset="0"/>
                <a:cs typeface="Gill Sans MT" charset="0"/>
              </a:rPr>
              <a:t>James Lamb </a:t>
            </a:r>
            <a:r>
              <a:rPr lang="en-US" sz="1600" dirty="0">
                <a:ea typeface="Gill Sans MT" charset="0"/>
                <a:cs typeface="Gill Sans MT" charset="0"/>
              </a:rPr>
              <a:t>(Caltech)</a:t>
            </a:r>
          </a:p>
          <a:p>
            <a:pPr marL="214313" indent="-214313">
              <a:buFont typeface="Arial" charset="0"/>
              <a:buChar char="•"/>
            </a:pPr>
            <a:r>
              <a:rPr lang="en-US" sz="1600" dirty="0">
                <a:ea typeface="Gill Sans MT" charset="0"/>
                <a:cs typeface="Gill Sans MT" charset="0"/>
              </a:rPr>
              <a:t>Michael Rupen (NRC)</a:t>
            </a:r>
          </a:p>
          <a:p>
            <a:pPr marL="214313" indent="-214313">
              <a:buFont typeface="Arial" charset="0"/>
              <a:buChar char="•"/>
            </a:pPr>
            <a:r>
              <a:rPr lang="en-US" sz="1600" b="1" dirty="0">
                <a:ea typeface="Gill Sans MT" charset="0"/>
                <a:cs typeface="Gill Sans MT" charset="0"/>
              </a:rPr>
              <a:t>Melissa Soriano </a:t>
            </a:r>
            <a:r>
              <a:rPr lang="en-US" sz="1600" dirty="0">
                <a:ea typeface="Gill Sans MT" charset="0"/>
                <a:cs typeface="Gill Sans MT" charset="0"/>
              </a:rPr>
              <a:t>(JPL)</a:t>
            </a:r>
          </a:p>
          <a:p>
            <a:pPr marL="214313" indent="-214313">
              <a:buFont typeface="Arial" charset="0"/>
              <a:buChar char="•"/>
            </a:pPr>
            <a:r>
              <a:rPr lang="en-US" sz="1600" dirty="0">
                <a:ea typeface="Gill Sans MT" charset="0"/>
                <a:cs typeface="Gill Sans MT" charset="0"/>
              </a:rPr>
              <a:t>Sander Weinreb (Caltech)</a:t>
            </a:r>
          </a:p>
        </p:txBody>
      </p:sp>
      <p:sp>
        <p:nvSpPr>
          <p:cNvPr id="6" name="Rectangle 5"/>
          <p:cNvSpPr/>
          <p:nvPr/>
        </p:nvSpPr>
        <p:spPr>
          <a:xfrm>
            <a:off x="791537" y="2241071"/>
            <a:ext cx="3429000" cy="1569660"/>
          </a:xfrm>
          <a:prstGeom prst="rect">
            <a:avLst/>
          </a:prstGeom>
        </p:spPr>
        <p:txBody>
          <a:bodyPr>
            <a:spAutoFit/>
          </a:bodyPr>
          <a:lstStyle/>
          <a:p>
            <a:pPr marL="214313" indent="-214313">
              <a:buFont typeface="Arial" charset="0"/>
              <a:buChar char="•"/>
            </a:pPr>
            <a:r>
              <a:rPr lang="en-US" sz="1600" dirty="0"/>
              <a:t>Sarah Church (Stanford)</a:t>
            </a:r>
          </a:p>
          <a:p>
            <a:pPr marL="214313" indent="-214313">
              <a:buFont typeface="Arial" charset="0"/>
              <a:buChar char="•"/>
            </a:pPr>
            <a:r>
              <a:rPr lang="en-US" sz="1600" dirty="0"/>
              <a:t>Larry D’Addario (JPL)</a:t>
            </a:r>
          </a:p>
          <a:p>
            <a:pPr marL="214313" indent="-214313">
              <a:buFont typeface="Arial" charset="0"/>
              <a:buChar char="•"/>
            </a:pPr>
            <a:r>
              <a:rPr lang="en-US" sz="1600" dirty="0"/>
              <a:t>Sean Dougherty (NRC)</a:t>
            </a:r>
          </a:p>
          <a:p>
            <a:pPr marL="214313" indent="-214313">
              <a:buFont typeface="Arial" charset="0"/>
              <a:buChar char="•"/>
            </a:pPr>
            <a:r>
              <a:rPr lang="en-US" sz="1600" dirty="0"/>
              <a:t>Mark Gurwell (CfA)</a:t>
            </a:r>
          </a:p>
          <a:p>
            <a:pPr marL="214313" indent="-214313">
              <a:buFont typeface="Arial" charset="0"/>
              <a:buChar char="•"/>
            </a:pPr>
            <a:r>
              <a:rPr lang="en-US" sz="1600" dirty="0"/>
              <a:t>Andy Harris (</a:t>
            </a:r>
            <a:r>
              <a:rPr lang="en-US" sz="1600" dirty="0" smtClean="0"/>
              <a:t>U. </a:t>
            </a:r>
            <a:r>
              <a:rPr lang="en-US" sz="1600" dirty="0"/>
              <a:t>Maryland)</a:t>
            </a:r>
          </a:p>
          <a:p>
            <a:pPr marL="214313" indent="-214313">
              <a:buFont typeface="Arial" charset="0"/>
              <a:buChar char="•"/>
            </a:pPr>
            <a:r>
              <a:rPr lang="en-US" sz="1600" dirty="0"/>
              <a:t>Tetsuo Hasegawa (NAOJ)</a:t>
            </a:r>
          </a:p>
        </p:txBody>
      </p:sp>
      <p:sp>
        <p:nvSpPr>
          <p:cNvPr id="2" name="TextBox 1"/>
          <p:cNvSpPr txBox="1"/>
          <p:nvPr/>
        </p:nvSpPr>
        <p:spPr>
          <a:xfrm>
            <a:off x="5537213" y="3810731"/>
            <a:ext cx="1101584" cy="338554"/>
          </a:xfrm>
          <a:prstGeom prst="rect">
            <a:avLst/>
          </a:prstGeom>
          <a:noFill/>
        </p:spPr>
        <p:txBody>
          <a:bodyPr wrap="none" rtlCol="0">
            <a:spAutoFit/>
          </a:bodyPr>
          <a:lstStyle/>
          <a:p>
            <a:r>
              <a:rPr lang="en-US" sz="1600" b="1" dirty="0">
                <a:latin typeface="Gill Sans MT" panose="020B0502020104020203" pitchFamily="34" charset="0"/>
              </a:rPr>
              <a:t>Co-chairs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7822"/>
            <a:ext cx="9144000" cy="2410178"/>
          </a:xfrm>
          <a:prstGeom prst="rect">
            <a:avLst/>
          </a:prstGeom>
        </p:spPr>
      </p:pic>
    </p:spTree>
    <p:extLst>
      <p:ext uri="{BB962C8B-B14F-4D97-AF65-F5344CB8AC3E}">
        <p14:creationId xmlns:p14="http://schemas.microsoft.com/office/powerpoint/2010/main" val="311858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634023" y="904978"/>
            <a:ext cx="8194430" cy="3863975"/>
          </a:xfrm>
        </p:spPr>
        <p:txBody>
          <a:bodyPr>
            <a:noAutofit/>
          </a:bodyPr>
          <a:lstStyle/>
          <a:p>
            <a:r>
              <a:rPr lang="en-US" sz="1800" dirty="0">
                <a:latin typeface="Times New Roman" charset="0"/>
                <a:ea typeface="Times New Roman" charset="0"/>
                <a:cs typeface="Times New Roman" charset="0"/>
              </a:rPr>
              <a:t>Provides the astronomy and technical communities an opportunity to make in-depth contributions to the </a:t>
            </a:r>
            <a:r>
              <a:rPr lang="en-US" sz="1800" dirty="0" err="1">
                <a:latin typeface="Times New Roman" charset="0"/>
                <a:ea typeface="Times New Roman" charset="0"/>
                <a:cs typeface="Times New Roman" charset="0"/>
              </a:rPr>
              <a:t>ngVLA</a:t>
            </a:r>
            <a:r>
              <a:rPr lang="en-US" sz="1800" dirty="0">
                <a:latin typeface="Times New Roman" charset="0"/>
                <a:ea typeface="Times New Roman" charset="0"/>
                <a:cs typeface="Times New Roman" charset="0"/>
              </a:rPr>
              <a:t> </a:t>
            </a:r>
            <a:r>
              <a:rPr lang="en-US" sz="1800" dirty="0" smtClean="0">
                <a:latin typeface="Times New Roman" charset="0"/>
                <a:ea typeface="Times New Roman" charset="0"/>
                <a:cs typeface="Times New Roman" charset="0"/>
              </a:rPr>
              <a:t>design</a:t>
            </a:r>
            <a:endParaRPr lang="en-US" sz="1800" dirty="0">
              <a:latin typeface="Times New Roman" charset="0"/>
              <a:ea typeface="Times New Roman" charset="0"/>
              <a:cs typeface="Times New Roman" charset="0"/>
            </a:endParaRPr>
          </a:p>
          <a:p>
            <a:r>
              <a:rPr lang="en-US" sz="1800" dirty="0">
                <a:latin typeface="Times New Roman" charset="0"/>
                <a:ea typeface="Times New Roman" charset="0"/>
                <a:cs typeface="Times New Roman" charset="0"/>
              </a:rPr>
              <a:t>NRAO support for studies program:</a:t>
            </a:r>
          </a:p>
          <a:p>
            <a:pPr lvl="1">
              <a:buFont typeface="Wingdings" charset="2"/>
              <a:buChar char="Ø"/>
            </a:pPr>
            <a:r>
              <a:rPr lang="en-US" sz="1800" dirty="0">
                <a:latin typeface="Times New Roman" charset="0"/>
                <a:ea typeface="Times New Roman" charset="0"/>
                <a:cs typeface="Times New Roman" charset="0"/>
              </a:rPr>
              <a:t>Provide travel and page charge support for most accepted proposals</a:t>
            </a:r>
          </a:p>
          <a:p>
            <a:pPr lvl="1">
              <a:buFont typeface="Wingdings" charset="2"/>
              <a:buChar char="Ø"/>
            </a:pPr>
            <a:r>
              <a:rPr lang="en-US" sz="1800" b="1" dirty="0">
                <a:solidFill>
                  <a:srgbClr val="C00000"/>
                </a:solidFill>
                <a:latin typeface="Times New Roman" charset="0"/>
                <a:ea typeface="Times New Roman" charset="0"/>
                <a:cs typeface="Times New Roman" charset="0"/>
              </a:rPr>
              <a:t>Support a portion at level of  ~$10K – $</a:t>
            </a:r>
            <a:r>
              <a:rPr lang="en-US" sz="1800" b="1" dirty="0" smtClean="0">
                <a:solidFill>
                  <a:srgbClr val="C00000"/>
                </a:solidFill>
                <a:latin typeface="Times New Roman" charset="0"/>
                <a:ea typeface="Times New Roman" charset="0"/>
                <a:cs typeface="Times New Roman" charset="0"/>
              </a:rPr>
              <a:t>25K</a:t>
            </a:r>
            <a:endParaRPr lang="en-US" sz="1800" dirty="0">
              <a:latin typeface="Times New Roman" charset="0"/>
              <a:ea typeface="Times New Roman" charset="0"/>
              <a:cs typeface="Times New Roman" charset="0"/>
            </a:endParaRPr>
          </a:p>
          <a:p>
            <a:pPr marL="400050"/>
            <a:r>
              <a:rPr lang="en-US" sz="1800" dirty="0" smtClean="0">
                <a:latin typeface="Times New Roman" charset="0"/>
                <a:ea typeface="Times New Roman" charset="0"/>
                <a:cs typeface="Times New Roman" charset="0"/>
              </a:rPr>
              <a:t>Received 26 Proposals, </a:t>
            </a:r>
            <a:r>
              <a:rPr lang="en-US" sz="1800" b="1" i="1" dirty="0" smtClean="0">
                <a:solidFill>
                  <a:srgbClr val="C00000"/>
                </a:solidFill>
                <a:latin typeface="Times New Roman" charset="0"/>
                <a:ea typeface="Times New Roman" charset="0"/>
                <a:cs typeface="Times New Roman" charset="0"/>
              </a:rPr>
              <a:t>approved and listed online</a:t>
            </a:r>
          </a:p>
          <a:p>
            <a:pPr marL="585788" lvl="2" indent="-285750">
              <a:buFont typeface="Wingdings" charset="2"/>
              <a:buChar char="Ø"/>
            </a:pPr>
            <a:r>
              <a:rPr lang="en-US" sz="1800" dirty="0">
                <a:latin typeface="Times New Roman" charset="0"/>
                <a:ea typeface="Times New Roman" charset="0"/>
                <a:cs typeface="Times New Roman" charset="0"/>
              </a:rPr>
              <a:t>13 Science Proposals (6 requesting additional funding)</a:t>
            </a:r>
          </a:p>
          <a:p>
            <a:pPr marL="585788" lvl="2" indent="-285750">
              <a:buFont typeface="Wingdings" charset="2"/>
              <a:buChar char="Ø"/>
            </a:pPr>
            <a:r>
              <a:rPr lang="en-US" sz="1800" dirty="0">
                <a:latin typeface="Times New Roman" charset="0"/>
                <a:ea typeface="Times New Roman" charset="0"/>
                <a:cs typeface="Times New Roman" charset="0"/>
              </a:rPr>
              <a:t>13 Technical Proposals (4 requesting additional funding</a:t>
            </a:r>
            <a:r>
              <a:rPr lang="en-US" sz="1800" dirty="0" smtClean="0">
                <a:latin typeface="Times New Roman" charset="0"/>
                <a:ea typeface="Times New Roman" charset="0"/>
                <a:cs typeface="Times New Roman" charset="0"/>
              </a:rPr>
              <a:t>)</a:t>
            </a:r>
          </a:p>
          <a:p>
            <a:pPr marL="242888" lvl="1" indent="-342900">
              <a:buFont typeface="Arial" charset="0"/>
              <a:buChar char="•"/>
            </a:pPr>
            <a:r>
              <a:rPr lang="en-US" sz="2000" dirty="0">
                <a:latin typeface="Times New Roman" charset="0"/>
                <a:ea typeface="Times New Roman" charset="0"/>
                <a:cs typeface="Times New Roman" charset="0"/>
              </a:rPr>
              <a:t>Study reports to take the form of a refereed publication or </a:t>
            </a:r>
            <a:r>
              <a:rPr lang="en-US" sz="2000" dirty="0" err="1">
                <a:latin typeface="Times New Roman" charset="0"/>
                <a:ea typeface="Times New Roman" charset="0"/>
                <a:cs typeface="Times New Roman" charset="0"/>
              </a:rPr>
              <a:t>ngVLA</a:t>
            </a:r>
            <a:r>
              <a:rPr lang="en-US" sz="2000" dirty="0">
                <a:latin typeface="Times New Roman" charset="0"/>
                <a:ea typeface="Times New Roman" charset="0"/>
                <a:cs typeface="Times New Roman" charset="0"/>
              </a:rPr>
              <a:t> memorandum; present at June </a:t>
            </a:r>
            <a:r>
              <a:rPr lang="en-US" sz="2000" dirty="0" err="1">
                <a:latin typeface="Times New Roman" charset="0"/>
                <a:ea typeface="Times New Roman" charset="0"/>
                <a:cs typeface="Times New Roman" charset="0"/>
              </a:rPr>
              <a:t>ngVLA</a:t>
            </a:r>
            <a:r>
              <a:rPr lang="en-US" sz="2000" dirty="0">
                <a:latin typeface="Times New Roman" charset="0"/>
                <a:ea typeface="Times New Roman" charset="0"/>
                <a:cs typeface="Times New Roman" charset="0"/>
              </a:rPr>
              <a:t> science meeting.  </a:t>
            </a:r>
          </a:p>
          <a:p>
            <a:pPr marL="557213" lvl="2" indent="-257175"/>
            <a:endParaRPr lang="en-US" sz="1800" dirty="0">
              <a:latin typeface="Times New Roman" charset="0"/>
              <a:ea typeface="Times New Roman" charset="0"/>
              <a:cs typeface="Times New Roman" charset="0"/>
            </a:endParaRPr>
          </a:p>
        </p:txBody>
      </p:sp>
      <p:sp>
        <p:nvSpPr>
          <p:cNvPr id="2" name="Text Placeholder 1"/>
          <p:cNvSpPr>
            <a:spLocks noGrp="1"/>
          </p:cNvSpPr>
          <p:nvPr>
            <p:ph type="body" sz="quarter" idx="4294967295"/>
          </p:nvPr>
        </p:nvSpPr>
        <p:spPr>
          <a:xfrm>
            <a:off x="1727688" y="281352"/>
            <a:ext cx="5600700" cy="358775"/>
          </a:xfrm>
        </p:spPr>
        <p:txBody>
          <a:bodyPr>
            <a:noAutofit/>
          </a:bodyPr>
          <a:lstStyle/>
          <a:p>
            <a:pPr marL="0" indent="0">
              <a:buNone/>
            </a:pPr>
            <a:r>
              <a:rPr lang="en-US" sz="2800" dirty="0">
                <a:latin typeface="+mj-lt"/>
              </a:rPr>
              <a:t>ngVLA Community Studies Program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8258"/>
            <a:ext cx="9144000" cy="2337699"/>
          </a:xfrm>
          <a:prstGeom prst="rect">
            <a:avLst/>
          </a:prstGeom>
        </p:spPr>
      </p:pic>
      <p:sp>
        <p:nvSpPr>
          <p:cNvPr id="5" name="TextBox 4"/>
          <p:cNvSpPr txBox="1"/>
          <p:nvPr/>
        </p:nvSpPr>
        <p:spPr>
          <a:xfrm>
            <a:off x="5306379" y="4562098"/>
            <a:ext cx="3522074" cy="523220"/>
          </a:xfrm>
          <a:prstGeom prst="rect">
            <a:avLst/>
          </a:prstGeom>
          <a:solidFill>
            <a:schemeClr val="bg1"/>
          </a:solidFill>
        </p:spPr>
        <p:txBody>
          <a:bodyPr wrap="square" rtlCol="0">
            <a:spAutoFit/>
          </a:bodyPr>
          <a:lstStyle/>
          <a:p>
            <a:r>
              <a:rPr lang="en-US" sz="1400" dirty="0">
                <a:solidFill>
                  <a:srgbClr val="1A3ACA"/>
                </a:solidFill>
              </a:rPr>
              <a:t>https://</a:t>
            </a:r>
            <a:r>
              <a:rPr lang="en-US" sz="1400" dirty="0" err="1">
                <a:solidFill>
                  <a:srgbClr val="1A3ACA"/>
                </a:solidFill>
              </a:rPr>
              <a:t>science.nrao.edu</a:t>
            </a:r>
            <a:r>
              <a:rPr lang="en-US" sz="1400" dirty="0">
                <a:solidFill>
                  <a:srgbClr val="1A3ACA"/>
                </a:solidFill>
              </a:rPr>
              <a:t>/futures/</a:t>
            </a:r>
            <a:r>
              <a:rPr lang="en-US" sz="1400" dirty="0" err="1">
                <a:solidFill>
                  <a:srgbClr val="1A3ACA"/>
                </a:solidFill>
              </a:rPr>
              <a:t>ngvla</a:t>
            </a:r>
            <a:r>
              <a:rPr lang="en-US" sz="1400" dirty="0">
                <a:solidFill>
                  <a:srgbClr val="1A3ACA"/>
                </a:solidFill>
              </a:rPr>
              <a:t>/</a:t>
            </a:r>
            <a:r>
              <a:rPr lang="en-US" sz="1400" dirty="0" err="1">
                <a:solidFill>
                  <a:srgbClr val="1A3ACA"/>
                </a:solidFill>
              </a:rPr>
              <a:t>ngvla</a:t>
            </a:r>
            <a:r>
              <a:rPr lang="en-US" sz="1400" dirty="0">
                <a:solidFill>
                  <a:srgbClr val="1A3ACA"/>
                </a:solidFill>
              </a:rPr>
              <a:t>-community-studies-approved-programs</a:t>
            </a:r>
          </a:p>
        </p:txBody>
      </p:sp>
    </p:spTree>
    <p:extLst>
      <p:ext uri="{BB962C8B-B14F-4D97-AF65-F5344CB8AC3E}">
        <p14:creationId xmlns:p14="http://schemas.microsoft.com/office/powerpoint/2010/main" val="1538668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4142" y="15836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smtClean="0"/>
              <a:t>Estimated Price Tag</a:t>
            </a:r>
            <a:br>
              <a:rPr lang="en-US" sz="3200" smtClean="0"/>
            </a:br>
            <a:r>
              <a:rPr lang="en-US" sz="1600" smtClean="0"/>
              <a:t>(Initial Internal Preliminary Costing Exercise)</a:t>
            </a:r>
            <a:endParaRPr lang="en-US" sz="1600" dirty="0"/>
          </a:p>
        </p:txBody>
      </p:sp>
      <p:sp>
        <p:nvSpPr>
          <p:cNvPr id="5" name="TextBox 4"/>
          <p:cNvSpPr txBox="1"/>
          <p:nvPr/>
        </p:nvSpPr>
        <p:spPr>
          <a:xfrm>
            <a:off x="1406596" y="1390784"/>
            <a:ext cx="6360160" cy="2970044"/>
          </a:xfrm>
          <a:prstGeom prst="rect">
            <a:avLst/>
          </a:prstGeom>
          <a:noFill/>
          <a:ln>
            <a:solidFill>
              <a:schemeClr val="accent2"/>
            </a:solidFill>
          </a:ln>
        </p:spPr>
        <p:txBody>
          <a:bodyPr wrap="square" rtlCol="0">
            <a:spAutoFit/>
          </a:bodyPr>
          <a:lstStyle/>
          <a:p>
            <a:pPr marL="285750" indent="-285750">
              <a:spcBef>
                <a:spcPts val="600"/>
              </a:spcBef>
              <a:buFont typeface="Arial" charset="0"/>
              <a:buChar char="•"/>
            </a:pPr>
            <a:r>
              <a:rPr lang="en-US" sz="2000" dirty="0"/>
              <a:t>Target construction baseline budget </a:t>
            </a:r>
            <a:r>
              <a:rPr lang="en-US" sz="2000" dirty="0" smtClean="0"/>
              <a:t>~ $</a:t>
            </a:r>
            <a:r>
              <a:rPr lang="en-US" sz="2000" dirty="0"/>
              <a:t>1.5B </a:t>
            </a:r>
          </a:p>
          <a:p>
            <a:pPr marL="742950" lvl="1" indent="-285750">
              <a:spcBef>
                <a:spcPts val="600"/>
              </a:spcBef>
              <a:buFont typeface="Wingdings" charset="2"/>
              <a:buChar char="Ø"/>
            </a:pPr>
            <a:r>
              <a:rPr lang="en-US" dirty="0"/>
              <a:t>with U.S. as majority partner</a:t>
            </a:r>
            <a:endParaRPr lang="en-US" sz="2000" dirty="0"/>
          </a:p>
          <a:p>
            <a:pPr marL="285750" indent="-285750">
              <a:spcBef>
                <a:spcPts val="600"/>
              </a:spcBef>
              <a:buFont typeface="Arial" charset="0"/>
              <a:buChar char="•"/>
            </a:pPr>
            <a:r>
              <a:rPr lang="en-US" sz="2000" dirty="0"/>
              <a:t>Target operations budget of  &lt;$75M  (&lt; 3x current VLA)</a:t>
            </a:r>
          </a:p>
          <a:p>
            <a:pPr marL="742950" lvl="1" indent="-285750">
              <a:spcBef>
                <a:spcPts val="600"/>
              </a:spcBef>
              <a:buFont typeface="Wingdings" charset="2"/>
              <a:buChar char="Ø"/>
            </a:pPr>
            <a:r>
              <a:rPr lang="en-US" dirty="0"/>
              <a:t>Array operations, maintenance, computing, archiving, etc. </a:t>
            </a:r>
            <a:endParaRPr lang="en-US" sz="2000" dirty="0"/>
          </a:p>
          <a:p>
            <a:pPr marL="285750" indent="-285750">
              <a:spcBef>
                <a:spcPts val="600"/>
              </a:spcBef>
              <a:buFont typeface="Arial" charset="0"/>
              <a:buChar char="•"/>
            </a:pPr>
            <a:r>
              <a:rPr lang="en-US" sz="2000" dirty="0"/>
              <a:t>Partnerships</a:t>
            </a:r>
          </a:p>
          <a:p>
            <a:pPr marL="742950" lvl="1" indent="-285750">
              <a:spcBef>
                <a:spcPts val="600"/>
              </a:spcBef>
              <a:buFont typeface="Wingdings" charset="2"/>
              <a:buChar char="Ø"/>
            </a:pPr>
            <a:r>
              <a:rPr lang="en-US" dirty="0"/>
              <a:t>Domestic and international partnerships expected</a:t>
            </a:r>
            <a:endParaRPr lang="en-US" sz="2000" dirty="0"/>
          </a:p>
          <a:p>
            <a:pPr marL="285750" indent="-285750">
              <a:spcBef>
                <a:spcPts val="600"/>
              </a:spcBef>
              <a:buFont typeface="Arial" charset="0"/>
              <a:buChar char="•"/>
            </a:pPr>
            <a:r>
              <a:rPr lang="en-US" sz="2000" dirty="0"/>
              <a:t>Anticipating “Open Skies” policy</a:t>
            </a:r>
          </a:p>
          <a:p>
            <a:pPr marL="742950" lvl="1" indent="-285750">
              <a:spcBef>
                <a:spcPts val="600"/>
              </a:spcBef>
              <a:buFont typeface="Wingdings" charset="2"/>
              <a:buChar char="Ø"/>
            </a:pPr>
            <a:r>
              <a:rPr lang="en-US" i="1" dirty="0"/>
              <a:t>Is this SKA-High?  </a:t>
            </a:r>
            <a:r>
              <a:rPr lang="en-US" dirty="0"/>
              <a:t>Scientifically, the right </a:t>
            </a:r>
            <a:r>
              <a:rPr lang="en-US" dirty="0" smtClean="0"/>
              <a:t>direction</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99379"/>
            <a:ext cx="9144000" cy="1980748"/>
          </a:xfrm>
          <a:prstGeom prst="rect">
            <a:avLst/>
          </a:prstGeom>
        </p:spPr>
      </p:pic>
    </p:spTree>
    <p:extLst>
      <p:ext uri="{BB962C8B-B14F-4D97-AF65-F5344CB8AC3E}">
        <p14:creationId xmlns:p14="http://schemas.microsoft.com/office/powerpoint/2010/main" val="406545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156" y="1158184"/>
            <a:ext cx="8140417" cy="2939266"/>
          </a:xfrm>
          <a:prstGeom prst="rect">
            <a:avLst/>
          </a:prstGeom>
          <a:noFill/>
          <a:ln>
            <a:solidFill>
              <a:schemeClr val="accent2"/>
            </a:solidFill>
          </a:ln>
        </p:spPr>
        <p:txBody>
          <a:bodyPr wrap="square" rtlCol="0">
            <a:spAutoFit/>
          </a:bodyPr>
          <a:lstStyle/>
          <a:p>
            <a:pPr marL="342900" indent="-342900">
              <a:spcBef>
                <a:spcPts val="600"/>
              </a:spcBef>
              <a:buFont typeface="Arial" charset="0"/>
              <a:buChar char="•"/>
            </a:pPr>
            <a:r>
              <a:rPr lang="en-US" sz="2000" dirty="0" smtClean="0">
                <a:latin typeface="Times New Roman" charset="0"/>
                <a:ea typeface="Times New Roman" charset="0"/>
                <a:cs typeface="Times New Roman" charset="0"/>
              </a:rPr>
              <a:t>Possible US Multiagency Interest [incl. VLBI -- see Use Cases]</a:t>
            </a:r>
          </a:p>
          <a:p>
            <a:pPr marL="800100" lvl="1" indent="-342900">
              <a:spcBef>
                <a:spcPts val="600"/>
              </a:spcBef>
              <a:buFont typeface="Wingdings" charset="2"/>
              <a:buChar char="Ø"/>
            </a:pPr>
            <a:r>
              <a:rPr lang="en-US" dirty="0" smtClean="0">
                <a:latin typeface="Times New Roman" charset="0"/>
                <a:ea typeface="Times New Roman" charset="0"/>
                <a:cs typeface="Times New Roman" charset="0"/>
              </a:rPr>
              <a:t>International Celestial Reference Frame (aeronautical guidance)</a:t>
            </a:r>
          </a:p>
          <a:p>
            <a:pPr marL="800100" lvl="1" indent="-342900">
              <a:spcBef>
                <a:spcPts val="600"/>
              </a:spcBef>
              <a:buFont typeface="Wingdings" charset="2"/>
              <a:buChar char="Ø"/>
            </a:pPr>
            <a:r>
              <a:rPr lang="en-US" dirty="0" smtClean="0">
                <a:latin typeface="Times New Roman" charset="0"/>
                <a:ea typeface="Times New Roman" charset="0"/>
                <a:cs typeface="Times New Roman" charset="0"/>
              </a:rPr>
              <a:t>Spacecraft tracking/imaging, ‘burst-telemetry’ (mission-critical events) </a:t>
            </a:r>
          </a:p>
          <a:p>
            <a:pPr marL="800100" lvl="1" indent="-342900">
              <a:spcBef>
                <a:spcPts val="600"/>
              </a:spcBef>
              <a:buFont typeface="Wingdings" charset="2"/>
              <a:buChar char="Ø"/>
            </a:pPr>
            <a:r>
              <a:rPr lang="en-US" dirty="0" smtClean="0">
                <a:latin typeface="Times New Roman" charset="0"/>
                <a:ea typeface="Times New Roman" charset="0"/>
                <a:cs typeface="Times New Roman" charset="0"/>
              </a:rPr>
              <a:t>Space situational awareness </a:t>
            </a:r>
            <a:endParaRPr lang="en-US" dirty="0">
              <a:latin typeface="Times New Roman" charset="0"/>
              <a:ea typeface="Times New Roman" charset="0"/>
              <a:cs typeface="Times New Roman" charset="0"/>
            </a:endParaRPr>
          </a:p>
          <a:p>
            <a:pPr marL="342900" indent="-342900">
              <a:spcBef>
                <a:spcPts val="600"/>
              </a:spcBef>
              <a:buFont typeface="Arial" charset="0"/>
              <a:buChar char="•"/>
            </a:pPr>
            <a:r>
              <a:rPr lang="en-US" sz="2000" dirty="0">
                <a:latin typeface="Times New Roman" charset="0"/>
                <a:ea typeface="Times New Roman" charset="0"/>
                <a:cs typeface="Times New Roman" charset="0"/>
              </a:rPr>
              <a:t>Current International </a:t>
            </a:r>
            <a:r>
              <a:rPr lang="en-US" sz="2000" dirty="0" smtClean="0">
                <a:latin typeface="Times New Roman" charset="0"/>
                <a:ea typeface="Times New Roman" charset="0"/>
                <a:cs typeface="Times New Roman" charset="0"/>
              </a:rPr>
              <a:t>Involvement in SAC, TAC</a:t>
            </a:r>
            <a:endParaRPr lang="en-US" sz="2000" dirty="0">
              <a:latin typeface="Times New Roman" charset="0"/>
              <a:ea typeface="Times New Roman" charset="0"/>
              <a:cs typeface="Times New Roman" charset="0"/>
            </a:endParaRPr>
          </a:p>
          <a:p>
            <a:pPr marL="800100" lvl="1" indent="-342900">
              <a:spcBef>
                <a:spcPts val="600"/>
              </a:spcBef>
              <a:buFont typeface="Wingdings" charset="2"/>
              <a:buChar char="Ø"/>
            </a:pPr>
            <a:r>
              <a:rPr lang="en-US" dirty="0">
                <a:latin typeface="Times New Roman" charset="0"/>
                <a:ea typeface="Times New Roman" charset="0"/>
                <a:cs typeface="Times New Roman" charset="0"/>
              </a:rPr>
              <a:t>Canada, Mexico, Japan, Germany, Netherlands, Taiwan</a:t>
            </a:r>
          </a:p>
          <a:p>
            <a:pPr marL="342900" indent="-342900">
              <a:spcBef>
                <a:spcPts val="600"/>
              </a:spcBef>
              <a:buFont typeface="Arial" charset="0"/>
              <a:buChar char="•"/>
            </a:pPr>
            <a:r>
              <a:rPr lang="en-US" sz="2000" dirty="0">
                <a:latin typeface="Times New Roman" charset="0"/>
                <a:ea typeface="Times New Roman" charset="0"/>
                <a:cs typeface="Times New Roman" charset="0"/>
              </a:rPr>
              <a:t>Current Industrial </a:t>
            </a:r>
            <a:r>
              <a:rPr lang="en-US" sz="2000" dirty="0" smtClean="0">
                <a:latin typeface="Times New Roman" charset="0"/>
                <a:ea typeface="Times New Roman" charset="0"/>
                <a:cs typeface="Times New Roman" charset="0"/>
              </a:rPr>
              <a:t>Involvement in Community Design Studies </a:t>
            </a:r>
            <a:endParaRPr lang="en-US" sz="2000" dirty="0">
              <a:latin typeface="Times New Roman" charset="0"/>
              <a:ea typeface="Times New Roman" charset="0"/>
              <a:cs typeface="Times New Roman" charset="0"/>
            </a:endParaRPr>
          </a:p>
          <a:p>
            <a:pPr marL="800100" lvl="1" indent="-342900">
              <a:spcBef>
                <a:spcPts val="600"/>
              </a:spcBef>
              <a:buFont typeface="Wingdings" charset="2"/>
              <a:buChar char="Ø"/>
            </a:pPr>
            <a:r>
              <a:rPr lang="en-US" dirty="0" err="1">
                <a:latin typeface="Times New Roman" charset="0"/>
                <a:ea typeface="Times New Roman" charset="0"/>
                <a:cs typeface="Times New Roman" charset="0"/>
              </a:rPr>
              <a:t>REhnu</a:t>
            </a:r>
            <a:r>
              <a:rPr lang="en-US" dirty="0">
                <a:latin typeface="Times New Roman" charset="0"/>
                <a:ea typeface="Times New Roman" charset="0"/>
                <a:cs typeface="Times New Roman" charset="0"/>
              </a:rPr>
              <a:t> Inc., Minex Engineering Corp, </a:t>
            </a:r>
            <a:r>
              <a:rPr lang="en-US" dirty="0" err="1">
                <a:latin typeface="Times New Roman" charset="0"/>
                <a:ea typeface="Times New Roman" charset="0"/>
                <a:cs typeface="Times New Roman" charset="0"/>
              </a:rPr>
              <a:t>LaserLaB</a:t>
            </a:r>
            <a:r>
              <a:rPr lang="en-US" dirty="0">
                <a:latin typeface="Times New Roman" charset="0"/>
                <a:ea typeface="Times New Roman" charset="0"/>
                <a:cs typeface="Times New Roman" charset="0"/>
              </a:rPr>
              <a:t>, Quantum Design </a:t>
            </a:r>
          </a:p>
        </p:txBody>
      </p:sp>
      <p:sp>
        <p:nvSpPr>
          <p:cNvPr id="7" name="TextBox 6"/>
          <p:cNvSpPr txBox="1"/>
          <p:nvPr/>
        </p:nvSpPr>
        <p:spPr>
          <a:xfrm>
            <a:off x="903112" y="436873"/>
            <a:ext cx="7993660" cy="523220"/>
          </a:xfrm>
          <a:prstGeom prst="rect">
            <a:avLst/>
          </a:prstGeom>
          <a:noFill/>
        </p:spPr>
        <p:txBody>
          <a:bodyPr wrap="square" rtlCol="0">
            <a:spAutoFit/>
          </a:bodyPr>
          <a:lstStyle/>
          <a:p>
            <a:r>
              <a:rPr lang="en-US" sz="2800" dirty="0" smtClean="0"/>
              <a:t>National, International, </a:t>
            </a:r>
            <a:r>
              <a:rPr lang="en-US" sz="2800" dirty="0"/>
              <a:t>and Industrial Partnerships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49333"/>
            <a:ext cx="9144000" cy="1608667"/>
          </a:xfrm>
          <a:prstGeom prst="rect">
            <a:avLst/>
          </a:prstGeom>
        </p:spPr>
      </p:pic>
    </p:spTree>
    <p:extLst>
      <p:ext uri="{BB962C8B-B14F-4D97-AF65-F5344CB8AC3E}">
        <p14:creationId xmlns:p14="http://schemas.microsoft.com/office/powerpoint/2010/main" val="1660283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42" y="147989"/>
            <a:ext cx="8515350" cy="994172"/>
          </a:xfrm>
        </p:spPr>
        <p:txBody>
          <a:bodyPr>
            <a:normAutofit/>
          </a:bodyPr>
          <a:lstStyle/>
          <a:p>
            <a:pPr>
              <a:tabLst>
                <a:tab pos="6391275" algn="l"/>
              </a:tabLst>
            </a:pPr>
            <a:r>
              <a:rPr lang="en-US" sz="3000" dirty="0" smtClean="0"/>
              <a:t>NRL/UNM: </a:t>
            </a:r>
            <a:r>
              <a:rPr lang="en-US" sz="3000" dirty="0"/>
              <a:t>Commensal Low Frequency Science</a:t>
            </a:r>
            <a:br>
              <a:rPr lang="en-US" sz="3000" dirty="0"/>
            </a:br>
            <a:r>
              <a:rPr lang="en-US" sz="2000" i="1" dirty="0"/>
              <a:t>Low cost, No impact on high frequency performance</a:t>
            </a:r>
          </a:p>
        </p:txBody>
      </p:sp>
      <p:sp>
        <p:nvSpPr>
          <p:cNvPr id="8" name="Content Placeholder 7"/>
          <p:cNvSpPr>
            <a:spLocks noGrp="1"/>
          </p:cNvSpPr>
          <p:nvPr>
            <p:ph sz="half" idx="2"/>
          </p:nvPr>
        </p:nvSpPr>
        <p:spPr>
          <a:xfrm>
            <a:off x="5136444" y="1278729"/>
            <a:ext cx="3781779" cy="3525674"/>
          </a:xfrm>
        </p:spPr>
        <p:txBody>
          <a:bodyPr>
            <a:noAutofit/>
          </a:bodyPr>
          <a:lstStyle/>
          <a:p>
            <a:pPr>
              <a:lnSpc>
                <a:spcPct val="120000"/>
              </a:lnSpc>
            </a:pPr>
            <a:r>
              <a:rPr lang="en-US" sz="1800" dirty="0" smtClean="0"/>
              <a:t>LOBO: Current VLITE+LWA </a:t>
            </a:r>
            <a:r>
              <a:rPr lang="en-US" sz="1800" dirty="0"/>
              <a:t>=&gt; Low Band </a:t>
            </a:r>
            <a:r>
              <a:rPr lang="en-US" sz="1800" dirty="0" smtClean="0"/>
              <a:t>Observatory 250-450MHz </a:t>
            </a:r>
            <a:endParaRPr lang="en-US" sz="1800" dirty="0"/>
          </a:p>
          <a:p>
            <a:pPr>
              <a:lnSpc>
                <a:spcPct val="120000"/>
              </a:lnSpc>
            </a:pPr>
            <a:r>
              <a:rPr lang="en-US" sz="1800" dirty="0" err="1" smtClean="0"/>
              <a:t>ngLOBO</a:t>
            </a:r>
            <a:r>
              <a:rPr lang="en-US" sz="1800" dirty="0" smtClean="0"/>
              <a:t>: </a:t>
            </a:r>
            <a:r>
              <a:rPr lang="en-US" sz="1800" dirty="0"/>
              <a:t>Leverage </a:t>
            </a:r>
            <a:r>
              <a:rPr lang="en-US" sz="1800" dirty="0" err="1"/>
              <a:t>ngVLA</a:t>
            </a:r>
            <a:r>
              <a:rPr lang="en-US" sz="1800" dirty="0"/>
              <a:t> infrastructure (land/fiber/power) for commensal LF capabilities </a:t>
            </a:r>
          </a:p>
          <a:p>
            <a:pPr lvl="1">
              <a:buFont typeface="Courier New"/>
              <a:buChar char="o"/>
            </a:pPr>
            <a:r>
              <a:rPr lang="en-US" sz="1400" dirty="0"/>
              <a:t>5 – 150 MHz: </a:t>
            </a:r>
            <a:r>
              <a:rPr lang="en-US" sz="1400" dirty="0" smtClean="0"/>
              <a:t>dipole </a:t>
            </a:r>
            <a:r>
              <a:rPr lang="en-US" sz="1400" dirty="0"/>
              <a:t>arrays alongside </a:t>
            </a:r>
            <a:r>
              <a:rPr lang="en-US" sz="1400" dirty="0" err="1"/>
              <a:t>ngVLA</a:t>
            </a:r>
            <a:r>
              <a:rPr lang="en-US" sz="1400" dirty="0"/>
              <a:t> </a:t>
            </a:r>
            <a:r>
              <a:rPr lang="en-US" sz="1400" dirty="0" smtClean="0"/>
              <a:t>stations (LWA </a:t>
            </a:r>
            <a:r>
              <a:rPr lang="en-US" sz="1400" dirty="0"/>
              <a:t>style</a:t>
            </a:r>
            <a:r>
              <a:rPr lang="en-US" sz="1400" dirty="0" smtClean="0"/>
              <a:t>)</a:t>
            </a:r>
            <a:endParaRPr lang="en-US" sz="1400" dirty="0"/>
          </a:p>
          <a:p>
            <a:pPr lvl="1">
              <a:lnSpc>
                <a:spcPct val="120000"/>
              </a:lnSpc>
              <a:buFont typeface="Courier New"/>
              <a:buChar char="o"/>
            </a:pPr>
            <a:r>
              <a:rPr lang="en-US" sz="1400" dirty="0"/>
              <a:t>150 – 800 MHz commensal prime focus feeds on ngVLA antennas </a:t>
            </a:r>
            <a:r>
              <a:rPr lang="en-US" sz="1400" dirty="0" smtClean="0"/>
              <a:t>(VLITE style)</a:t>
            </a:r>
          </a:p>
          <a:p>
            <a:pPr>
              <a:lnSpc>
                <a:spcPct val="120000"/>
              </a:lnSpc>
              <a:buFont typeface="Arial" charset="0"/>
              <a:buChar char="•"/>
            </a:pPr>
            <a:r>
              <a:rPr lang="en-US" sz="1800" dirty="0" smtClean="0"/>
              <a:t>Science: </a:t>
            </a:r>
            <a:r>
              <a:rPr lang="en-US" sz="1800" dirty="0"/>
              <a:t>“free photons” </a:t>
            </a:r>
            <a:r>
              <a:rPr lang="en-US" sz="1800" dirty="0" smtClean="0"/>
              <a:t>to explore </a:t>
            </a:r>
            <a:r>
              <a:rPr lang="en-US" sz="1800" dirty="0"/>
              <a:t>transients, pulsars, space weather, exoplanets, redshifted HI, etc. </a:t>
            </a:r>
          </a:p>
        </p:txBody>
      </p:sp>
      <p:sp>
        <p:nvSpPr>
          <p:cNvPr id="7" name="TextBox 6"/>
          <p:cNvSpPr txBox="1"/>
          <p:nvPr/>
        </p:nvSpPr>
        <p:spPr>
          <a:xfrm>
            <a:off x="430704" y="6316497"/>
            <a:ext cx="5155087" cy="338554"/>
          </a:xfrm>
          <a:prstGeom prst="rect">
            <a:avLst/>
          </a:prstGeom>
          <a:noFill/>
        </p:spPr>
        <p:txBody>
          <a:bodyPr wrap="square" rtlCol="0">
            <a:spAutoFit/>
          </a:bodyPr>
          <a:lstStyle/>
          <a:p>
            <a:r>
              <a:rPr lang="en-US" sz="1600" dirty="0"/>
              <a:t>VLITE in 1 </a:t>
            </a:r>
            <a:r>
              <a:rPr lang="en-US" sz="1600" dirty="0" err="1"/>
              <a:t>yr</a:t>
            </a:r>
            <a:r>
              <a:rPr lang="en-US" sz="1600" dirty="0"/>
              <a:t>: &gt;50% of visible sky, &gt;6000 </a:t>
            </a:r>
            <a:r>
              <a:rPr lang="en-US" sz="1600" dirty="0" err="1" smtClean="0"/>
              <a:t>hrs</a:t>
            </a:r>
            <a:r>
              <a:rPr lang="en-US" sz="1600" dirty="0" smtClean="0"/>
              <a:t> (Clarke </a:t>
            </a:r>
            <a:r>
              <a:rPr lang="en-US" sz="1600" dirty="0" err="1" smtClean="0"/>
              <a:t>ea</a:t>
            </a:r>
            <a:r>
              <a:rPr lang="en-US" sz="1600" dirty="0" smtClean="0"/>
              <a:t> 2017)</a:t>
            </a:r>
            <a:endParaRPr lang="en-US" sz="16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6" y="1142161"/>
            <a:ext cx="2475426" cy="2075173"/>
          </a:xfrm>
          <a:prstGeom prst="rect">
            <a:avLst/>
          </a:prstGeom>
        </p:spPr>
      </p:pic>
      <p:sp>
        <p:nvSpPr>
          <p:cNvPr id="9" name="TextBox 8"/>
          <p:cNvSpPr txBox="1"/>
          <p:nvPr/>
        </p:nvSpPr>
        <p:spPr>
          <a:xfrm>
            <a:off x="237115" y="1189301"/>
            <a:ext cx="2159887" cy="276999"/>
          </a:xfrm>
          <a:prstGeom prst="rect">
            <a:avLst/>
          </a:prstGeom>
          <a:solidFill>
            <a:schemeClr val="bg1">
              <a:alpha val="21000"/>
            </a:schemeClr>
          </a:solidFill>
        </p:spPr>
        <p:txBody>
          <a:bodyPr wrap="none" rtlCol="0">
            <a:spAutoFit/>
          </a:bodyPr>
          <a:lstStyle/>
          <a:p>
            <a:r>
              <a:rPr lang="en-US" sz="1200" dirty="0"/>
              <a:t>LWA: all sky w/ multiple beams </a:t>
            </a:r>
          </a:p>
        </p:txBody>
      </p:sp>
      <p:pic>
        <p:nvPicPr>
          <p:cNvPr id="10" name="Picture 9" descr="vla_inside_dish_RA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654" y="1118272"/>
            <a:ext cx="2488697" cy="3318261"/>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968" b="3746"/>
          <a:stretch/>
        </p:blipFill>
        <p:spPr>
          <a:xfrm>
            <a:off x="37948" y="3787396"/>
            <a:ext cx="3957582" cy="2395714"/>
          </a:xfrm>
          <a:prstGeom prst="rect">
            <a:avLst/>
          </a:prstGeom>
        </p:spPr>
      </p:pic>
    </p:spTree>
    <p:extLst>
      <p:ext uri="{BB962C8B-B14F-4D97-AF65-F5344CB8AC3E}">
        <p14:creationId xmlns:p14="http://schemas.microsoft.com/office/powerpoint/2010/main" val="271066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4428" y="141483"/>
            <a:ext cx="5407120" cy="461665"/>
          </a:xfrm>
          <a:prstGeom prst="rect">
            <a:avLst/>
          </a:prstGeom>
          <a:noFill/>
        </p:spPr>
        <p:txBody>
          <a:bodyPr wrap="square" rtlCol="0">
            <a:spAutoFit/>
          </a:bodyPr>
          <a:lstStyle/>
          <a:p>
            <a:r>
              <a:rPr lang="en-US" sz="2400" dirty="0" smtClean="0"/>
              <a:t>Why?  </a:t>
            </a:r>
            <a:r>
              <a:rPr lang="en-US" sz="2400" dirty="0" smtClean="0"/>
              <a:t>Unique,</a:t>
            </a:r>
            <a:r>
              <a:rPr lang="en-US" sz="2400" dirty="0" smtClean="0"/>
              <a:t> broad </a:t>
            </a:r>
            <a:r>
              <a:rPr lang="en-US" sz="2400" dirty="0" smtClean="0"/>
              <a:t>science </a:t>
            </a:r>
            <a:r>
              <a:rPr lang="en-US" sz="2400" dirty="0" smtClean="0"/>
              <a:t>appeal</a:t>
            </a:r>
            <a:endParaRPr lang="en-US" sz="2400" dirty="0"/>
          </a:p>
        </p:txBody>
      </p:sp>
      <p:grpSp>
        <p:nvGrpSpPr>
          <p:cNvPr id="42" name="Group 41"/>
          <p:cNvGrpSpPr/>
          <p:nvPr/>
        </p:nvGrpSpPr>
        <p:grpSpPr>
          <a:xfrm>
            <a:off x="49695" y="3405338"/>
            <a:ext cx="3550353" cy="2766862"/>
            <a:chOff x="281842" y="3315887"/>
            <a:chExt cx="3288389" cy="2601697"/>
          </a:xfrm>
        </p:grpSpPr>
        <p:grpSp>
          <p:nvGrpSpPr>
            <p:cNvPr id="27" name="Group 26"/>
            <p:cNvGrpSpPr/>
            <p:nvPr/>
          </p:nvGrpSpPr>
          <p:grpSpPr>
            <a:xfrm>
              <a:off x="281842" y="3315887"/>
              <a:ext cx="3288389" cy="2601697"/>
              <a:chOff x="424541" y="3389071"/>
              <a:chExt cx="4384519" cy="3468929"/>
            </a:xfrm>
          </p:grpSpPr>
          <p:grpSp>
            <p:nvGrpSpPr>
              <p:cNvPr id="5" name="Group 4"/>
              <p:cNvGrpSpPr/>
              <p:nvPr/>
            </p:nvGrpSpPr>
            <p:grpSpPr>
              <a:xfrm>
                <a:off x="424541" y="3389071"/>
                <a:ext cx="4384519" cy="3468929"/>
                <a:chOff x="1635029" y="3196637"/>
                <a:chExt cx="4928805" cy="3525461"/>
              </a:xfrm>
            </p:grpSpPr>
            <p:grpSp>
              <p:nvGrpSpPr>
                <p:cNvPr id="6" name="Group 5"/>
                <p:cNvGrpSpPr/>
                <p:nvPr/>
              </p:nvGrpSpPr>
              <p:grpSpPr>
                <a:xfrm>
                  <a:off x="1635029" y="3196637"/>
                  <a:ext cx="4928805" cy="3525461"/>
                  <a:chOff x="111028" y="3217903"/>
                  <a:chExt cx="4928805" cy="3525461"/>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61" y="3268569"/>
                    <a:ext cx="4918172" cy="3474795"/>
                  </a:xfrm>
                  <a:prstGeom prst="rect">
                    <a:avLst/>
                  </a:prstGeom>
                  <a:ln>
                    <a:solidFill>
                      <a:srgbClr val="92D050"/>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28" y="3217903"/>
                    <a:ext cx="2140211" cy="1481685"/>
                  </a:xfrm>
                  <a:prstGeom prst="rect">
                    <a:avLst/>
                  </a:prstGeom>
                </p:spPr>
              </p:pic>
              <p:cxnSp>
                <p:nvCxnSpPr>
                  <p:cNvPr id="11" name="Straight Arrow Connector 10"/>
                  <p:cNvCxnSpPr/>
                  <p:nvPr/>
                </p:nvCxnSpPr>
                <p:spPr>
                  <a:xfrm flipH="1" flipV="1">
                    <a:off x="1733107" y="4476307"/>
                    <a:ext cx="691117" cy="489099"/>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664" y="5335659"/>
                  <a:ext cx="1793170" cy="1358900"/>
                </a:xfrm>
                <a:prstGeom prst="rect">
                  <a:avLst/>
                </a:prstGeom>
                <a:ln>
                  <a:solidFill>
                    <a:srgbClr val="92D050"/>
                  </a:solidFill>
                </a:ln>
              </p:spPr>
            </p:pic>
            <p:cxnSp>
              <p:nvCxnSpPr>
                <p:cNvPr id="8" name="Straight Arrow Connector 7"/>
                <p:cNvCxnSpPr/>
                <p:nvPr/>
              </p:nvCxnSpPr>
              <p:spPr>
                <a:xfrm>
                  <a:off x="4180336" y="5151142"/>
                  <a:ext cx="697512" cy="46464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450705" y="3489582"/>
                <a:ext cx="2073472" cy="318345"/>
              </a:xfrm>
              <a:prstGeom prst="rect">
                <a:avLst/>
              </a:prstGeom>
              <a:solidFill>
                <a:schemeClr val="bg1"/>
              </a:solidFill>
              <a:ln>
                <a:solidFill>
                  <a:srgbClr val="FF0000"/>
                </a:solidFill>
              </a:ln>
            </p:spPr>
            <p:txBody>
              <a:bodyPr wrap="square" rtlCol="0">
                <a:spAutoFit/>
              </a:bodyPr>
              <a:lstStyle/>
              <a:p>
                <a:r>
                  <a:rPr lang="en-US" sz="1050" dirty="0"/>
                  <a:t>Cygnus A is a Binary SMBH!</a:t>
                </a:r>
              </a:p>
            </p:txBody>
          </p:sp>
        </p:grpSp>
        <p:sp>
          <p:nvSpPr>
            <p:cNvPr id="32" name="TextBox 31"/>
            <p:cNvSpPr txBox="1"/>
            <p:nvPr/>
          </p:nvSpPr>
          <p:spPr>
            <a:xfrm>
              <a:off x="2412720" y="4902594"/>
              <a:ext cx="393854" cy="219291"/>
            </a:xfrm>
            <a:prstGeom prst="rect">
              <a:avLst/>
            </a:prstGeom>
            <a:solidFill>
              <a:schemeClr val="bg1"/>
            </a:solidFill>
          </p:spPr>
          <p:txBody>
            <a:bodyPr wrap="square" rtlCol="0">
              <a:spAutoFit/>
            </a:bodyPr>
            <a:lstStyle/>
            <a:p>
              <a:r>
                <a:rPr lang="en-US" sz="825"/>
                <a:t>1985</a:t>
              </a:r>
            </a:p>
          </p:txBody>
        </p:sp>
        <p:sp>
          <p:nvSpPr>
            <p:cNvPr id="33" name="TextBox 32"/>
            <p:cNvSpPr txBox="1"/>
            <p:nvPr/>
          </p:nvSpPr>
          <p:spPr>
            <a:xfrm>
              <a:off x="2404555" y="5403101"/>
              <a:ext cx="393854" cy="219291"/>
            </a:xfrm>
            <a:prstGeom prst="rect">
              <a:avLst/>
            </a:prstGeom>
            <a:solidFill>
              <a:schemeClr val="bg1"/>
            </a:solidFill>
          </p:spPr>
          <p:txBody>
            <a:bodyPr wrap="square" rtlCol="0">
              <a:spAutoFit/>
            </a:bodyPr>
            <a:lstStyle/>
            <a:p>
              <a:r>
                <a:rPr lang="en-US" sz="825"/>
                <a:t>2015</a:t>
              </a:r>
            </a:p>
          </p:txBody>
        </p:sp>
        <p:sp>
          <p:nvSpPr>
            <p:cNvPr id="34" name="TextBox 33"/>
            <p:cNvSpPr txBox="1"/>
            <p:nvPr/>
          </p:nvSpPr>
          <p:spPr>
            <a:xfrm>
              <a:off x="318407" y="5678793"/>
              <a:ext cx="595993" cy="230832"/>
            </a:xfrm>
            <a:prstGeom prst="rect">
              <a:avLst/>
            </a:prstGeom>
            <a:solidFill>
              <a:schemeClr val="bg1"/>
            </a:solidFill>
          </p:spPr>
          <p:txBody>
            <a:bodyPr wrap="square" rtlCol="0">
              <a:spAutoFit/>
            </a:bodyPr>
            <a:lstStyle/>
            <a:p>
              <a:r>
                <a:rPr lang="en-US" sz="900" dirty="0" err="1"/>
                <a:t>Perley</a:t>
              </a:r>
              <a:r>
                <a:rPr lang="en-US" sz="900" dirty="0"/>
                <a:t> +</a:t>
              </a:r>
            </a:p>
          </p:txBody>
        </p:sp>
        <p:sp>
          <p:nvSpPr>
            <p:cNvPr id="22" name="TextBox 21"/>
            <p:cNvSpPr txBox="1"/>
            <p:nvPr/>
          </p:nvSpPr>
          <p:spPr>
            <a:xfrm>
              <a:off x="302078" y="4165243"/>
              <a:ext cx="728304" cy="261610"/>
            </a:xfrm>
            <a:prstGeom prst="rect">
              <a:avLst/>
            </a:prstGeom>
            <a:noFill/>
          </p:spPr>
          <p:txBody>
            <a:bodyPr wrap="square" rtlCol="0">
              <a:spAutoFit/>
            </a:bodyPr>
            <a:lstStyle/>
            <a:p>
              <a:r>
                <a:rPr lang="en-US" sz="1100" smtClean="0"/>
                <a:t>0.4kpc</a:t>
              </a:r>
              <a:endParaRPr lang="en-US" sz="1100"/>
            </a:p>
          </p:txBody>
        </p:sp>
        <p:cxnSp>
          <p:nvCxnSpPr>
            <p:cNvPr id="25" name="Straight Connector 24"/>
            <p:cNvCxnSpPr/>
            <p:nvPr/>
          </p:nvCxnSpPr>
          <p:spPr>
            <a:xfrm flipV="1">
              <a:off x="412650" y="4194312"/>
              <a:ext cx="332196" cy="9939"/>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9817" y="805273"/>
            <a:ext cx="3836504" cy="2338103"/>
            <a:chOff x="0" y="845029"/>
            <a:chExt cx="3836504" cy="2338103"/>
          </a:xfrm>
        </p:grpSpPr>
        <p:grpSp>
          <p:nvGrpSpPr>
            <p:cNvPr id="4" name="Group 3"/>
            <p:cNvGrpSpPr/>
            <p:nvPr/>
          </p:nvGrpSpPr>
          <p:grpSpPr>
            <a:xfrm>
              <a:off x="0" y="845029"/>
              <a:ext cx="3721443" cy="2325902"/>
              <a:chOff x="0" y="894724"/>
              <a:chExt cx="3721443" cy="2325902"/>
            </a:xfrm>
          </p:grpSpPr>
          <p:pic>
            <p:nvPicPr>
              <p:cNvPr id="14" name="Picture 13" descr="SolarFlare_nra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4724"/>
                <a:ext cx="3721443" cy="2325902"/>
              </a:xfrm>
              <a:prstGeom prst="rect">
                <a:avLst/>
              </a:prstGeom>
            </p:spPr>
          </p:pic>
          <p:sp>
            <p:nvSpPr>
              <p:cNvPr id="15" name="TextBox 14"/>
              <p:cNvSpPr txBox="1"/>
              <p:nvPr/>
            </p:nvSpPr>
            <p:spPr>
              <a:xfrm>
                <a:off x="318406" y="1097366"/>
                <a:ext cx="1046927" cy="369332"/>
              </a:xfrm>
              <a:prstGeom prst="rect">
                <a:avLst/>
              </a:prstGeom>
              <a:noFill/>
            </p:spPr>
            <p:txBody>
              <a:bodyPr wrap="square" rtlCol="0">
                <a:spAutoFit/>
              </a:bodyPr>
              <a:lstStyle/>
              <a:p>
                <a:r>
                  <a:rPr lang="en-US" sz="900" dirty="0">
                    <a:solidFill>
                      <a:schemeClr val="bg1"/>
                    </a:solidFill>
                  </a:rPr>
                  <a:t>Solar Flares @ 50msec, 1000km </a:t>
                </a:r>
              </a:p>
            </p:txBody>
          </p:sp>
          <p:sp>
            <p:nvSpPr>
              <p:cNvPr id="35" name="TextBox 34"/>
              <p:cNvSpPr txBox="1"/>
              <p:nvPr/>
            </p:nvSpPr>
            <p:spPr>
              <a:xfrm>
                <a:off x="272261" y="2709528"/>
                <a:ext cx="522516" cy="230832"/>
              </a:xfrm>
              <a:prstGeom prst="rect">
                <a:avLst/>
              </a:prstGeom>
              <a:noFill/>
            </p:spPr>
            <p:txBody>
              <a:bodyPr wrap="square" rtlCol="0">
                <a:spAutoFit/>
              </a:bodyPr>
              <a:lstStyle/>
              <a:p>
                <a:r>
                  <a:rPr lang="en-US" sz="900">
                    <a:solidFill>
                      <a:schemeClr val="bg1"/>
                    </a:solidFill>
                  </a:rPr>
                  <a:t>Chen + </a:t>
                </a:r>
                <a:endParaRPr lang="en-US" sz="900" dirty="0">
                  <a:solidFill>
                    <a:schemeClr val="bg1"/>
                  </a:solidFill>
                </a:endParaRPr>
              </a:p>
            </p:txBody>
          </p:sp>
        </p:grpSp>
        <p:sp>
          <p:nvSpPr>
            <p:cNvPr id="12" name="Rectangle 11"/>
            <p:cNvSpPr/>
            <p:nvPr/>
          </p:nvSpPr>
          <p:spPr>
            <a:xfrm>
              <a:off x="0" y="845029"/>
              <a:ext cx="3836504" cy="233810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955772" y="806039"/>
            <a:ext cx="2373726" cy="2195929"/>
            <a:chOff x="3856382" y="935246"/>
            <a:chExt cx="2373726" cy="2195929"/>
          </a:xfrm>
        </p:grpSpPr>
        <p:grpSp>
          <p:nvGrpSpPr>
            <p:cNvPr id="18" name="Group 17"/>
            <p:cNvGrpSpPr/>
            <p:nvPr/>
          </p:nvGrpSpPr>
          <p:grpSpPr>
            <a:xfrm>
              <a:off x="4039850" y="983069"/>
              <a:ext cx="2012498" cy="2012497"/>
              <a:chOff x="5386465" y="154506"/>
              <a:chExt cx="2683330" cy="2683329"/>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465" y="154506"/>
                <a:ext cx="2683329" cy="2683329"/>
              </a:xfrm>
              <a:prstGeom prst="rect">
                <a:avLst/>
              </a:prstGeom>
              <a:ln>
                <a:solidFill>
                  <a:srgbClr val="1A3ACA"/>
                </a:solidFill>
              </a:ln>
            </p:spPr>
          </p:pic>
          <p:sp>
            <p:nvSpPr>
              <p:cNvPr id="16" name="TextBox 15"/>
              <p:cNvSpPr txBox="1"/>
              <p:nvPr/>
            </p:nvSpPr>
            <p:spPr>
              <a:xfrm>
                <a:off x="6109250" y="168402"/>
                <a:ext cx="1960545" cy="307776"/>
              </a:xfrm>
              <a:prstGeom prst="rect">
                <a:avLst/>
              </a:prstGeom>
              <a:solidFill>
                <a:schemeClr val="bg1"/>
              </a:solidFill>
              <a:ln>
                <a:solidFill>
                  <a:srgbClr val="1A3ACA"/>
                </a:solidFill>
              </a:ln>
            </p:spPr>
            <p:txBody>
              <a:bodyPr wrap="square" rtlCol="0">
                <a:spAutoFit/>
              </a:bodyPr>
              <a:lstStyle/>
              <a:p>
                <a:r>
                  <a:rPr lang="en-US" sz="900"/>
                  <a:t>Planet formation </a:t>
                </a:r>
                <a:r>
                  <a:rPr lang="en-US" sz="900" smtClean="0"/>
                  <a:t>res=10AU</a:t>
                </a:r>
                <a:endParaRPr lang="en-US" sz="900"/>
              </a:p>
            </p:txBody>
          </p:sp>
          <p:sp>
            <p:nvSpPr>
              <p:cNvPr id="17" name="Rectangle 16"/>
              <p:cNvSpPr/>
              <p:nvPr/>
            </p:nvSpPr>
            <p:spPr>
              <a:xfrm>
                <a:off x="5497287" y="2405741"/>
                <a:ext cx="326570" cy="283029"/>
              </a:xfrm>
              <a:prstGeom prst="rect">
                <a:avLst/>
              </a:prstGeom>
              <a:solidFill>
                <a:srgbClr val="000839"/>
              </a:solidFill>
              <a:ln>
                <a:solidFill>
                  <a:srgbClr val="1A3AC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36" name="TextBox 35"/>
            <p:cNvSpPr txBox="1"/>
            <p:nvPr/>
          </p:nvSpPr>
          <p:spPr>
            <a:xfrm>
              <a:off x="4060489" y="2723322"/>
              <a:ext cx="639425" cy="230832"/>
            </a:xfrm>
            <a:prstGeom prst="rect">
              <a:avLst/>
            </a:prstGeom>
            <a:noFill/>
            <a:ln>
              <a:solidFill>
                <a:srgbClr val="1A3ACA"/>
              </a:solidFill>
            </a:ln>
          </p:spPr>
          <p:txBody>
            <a:bodyPr wrap="square" rtlCol="0">
              <a:spAutoFit/>
            </a:bodyPr>
            <a:lstStyle/>
            <a:p>
              <a:r>
                <a:rPr lang="en-US" sz="900" dirty="0" err="1" smtClean="0">
                  <a:solidFill>
                    <a:schemeClr val="bg1"/>
                  </a:solidFill>
                </a:rPr>
                <a:t>Isella</a:t>
              </a:r>
              <a:r>
                <a:rPr lang="en-US" sz="900" dirty="0" smtClean="0">
                  <a:solidFill>
                    <a:schemeClr val="bg1"/>
                  </a:solidFill>
                </a:rPr>
                <a:t> </a:t>
              </a:r>
              <a:r>
                <a:rPr lang="en-US" sz="900" dirty="0">
                  <a:solidFill>
                    <a:schemeClr val="bg1"/>
                  </a:solidFill>
                </a:rPr>
                <a:t>+</a:t>
              </a:r>
            </a:p>
          </p:txBody>
        </p:sp>
        <p:sp>
          <p:nvSpPr>
            <p:cNvPr id="26" name="Rectangle 25"/>
            <p:cNvSpPr/>
            <p:nvPr/>
          </p:nvSpPr>
          <p:spPr>
            <a:xfrm>
              <a:off x="3856382" y="935246"/>
              <a:ext cx="2373726" cy="2195929"/>
            </a:xfrm>
            <a:prstGeom prst="rect">
              <a:avLst/>
            </a:prstGeom>
            <a:noFill/>
            <a:ln>
              <a:solidFill>
                <a:srgbClr val="1A3AC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6490252" y="745639"/>
            <a:ext cx="2514600" cy="2325902"/>
            <a:chOff x="6480313" y="805273"/>
            <a:chExt cx="2514600" cy="2325902"/>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4073" y="935246"/>
              <a:ext cx="2201536" cy="2080611"/>
            </a:xfrm>
            <a:prstGeom prst="rect">
              <a:avLst/>
            </a:prstGeom>
            <a:ln>
              <a:solidFill>
                <a:srgbClr val="92D050"/>
              </a:solidFill>
            </a:ln>
          </p:spPr>
        </p:pic>
        <p:sp>
          <p:nvSpPr>
            <p:cNvPr id="29" name="TextBox 28"/>
            <p:cNvSpPr txBox="1"/>
            <p:nvPr/>
          </p:nvSpPr>
          <p:spPr>
            <a:xfrm>
              <a:off x="6892117" y="959399"/>
              <a:ext cx="1767297" cy="261610"/>
            </a:xfrm>
            <a:prstGeom prst="rect">
              <a:avLst/>
            </a:prstGeom>
            <a:solidFill>
              <a:schemeClr val="bg1"/>
            </a:solidFill>
            <a:ln>
              <a:solidFill>
                <a:srgbClr val="92D050"/>
              </a:solidFill>
            </a:ln>
          </p:spPr>
          <p:txBody>
            <a:bodyPr wrap="square" rtlCol="0">
              <a:spAutoFit/>
            </a:bodyPr>
            <a:lstStyle/>
            <a:p>
              <a:r>
                <a:rPr lang="en-US" sz="1100" dirty="0"/>
                <a:t>Cold dust </a:t>
              </a:r>
              <a:r>
                <a:rPr lang="en-US" sz="1100"/>
                <a:t>and </a:t>
              </a:r>
              <a:r>
                <a:rPr lang="en-US" sz="1100" smtClean="0"/>
                <a:t>gas </a:t>
              </a:r>
              <a:r>
                <a:rPr lang="en-US" sz="1100" dirty="0"/>
                <a:t>@ z=7.X</a:t>
              </a:r>
            </a:p>
          </p:txBody>
        </p:sp>
        <p:sp>
          <p:nvSpPr>
            <p:cNvPr id="45" name="TextBox 44"/>
            <p:cNvSpPr txBox="1"/>
            <p:nvPr/>
          </p:nvSpPr>
          <p:spPr>
            <a:xfrm>
              <a:off x="6657912" y="2766392"/>
              <a:ext cx="639425" cy="230832"/>
            </a:xfrm>
            <a:prstGeom prst="rect">
              <a:avLst/>
            </a:prstGeom>
            <a:noFill/>
            <a:ln>
              <a:solidFill>
                <a:srgbClr val="92D050"/>
              </a:solidFill>
            </a:ln>
          </p:spPr>
          <p:txBody>
            <a:bodyPr wrap="square" rtlCol="0">
              <a:spAutoFit/>
            </a:bodyPr>
            <a:lstStyle/>
            <a:p>
              <a:r>
                <a:rPr lang="en-US" sz="900" dirty="0" smtClean="0">
                  <a:solidFill>
                    <a:schemeClr val="bg1"/>
                  </a:solidFill>
                </a:rPr>
                <a:t>Walter </a:t>
              </a:r>
              <a:r>
                <a:rPr lang="en-US" sz="900" dirty="0">
                  <a:solidFill>
                    <a:schemeClr val="bg1"/>
                  </a:solidFill>
                </a:rPr>
                <a:t>+</a:t>
              </a:r>
            </a:p>
          </p:txBody>
        </p:sp>
        <p:sp>
          <p:nvSpPr>
            <p:cNvPr id="40" name="Rectangle 39"/>
            <p:cNvSpPr/>
            <p:nvPr/>
          </p:nvSpPr>
          <p:spPr>
            <a:xfrm>
              <a:off x="6480313" y="805273"/>
              <a:ext cx="2514600" cy="2325902"/>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3796748" y="3369711"/>
            <a:ext cx="5277679" cy="2806953"/>
            <a:chOff x="3866321" y="3151053"/>
            <a:chExt cx="5277679" cy="2806953"/>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0959" y="3216922"/>
              <a:ext cx="2046893" cy="269020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6839" y="3221684"/>
              <a:ext cx="1833575" cy="1504950"/>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3912" y="4257592"/>
              <a:ext cx="1666414" cy="1659992"/>
            </a:xfrm>
            <a:prstGeom prst="rect">
              <a:avLst/>
            </a:prstGeom>
          </p:spPr>
        </p:pic>
        <p:sp>
          <p:nvSpPr>
            <p:cNvPr id="28" name="TextBox 27"/>
            <p:cNvSpPr txBox="1"/>
            <p:nvPr/>
          </p:nvSpPr>
          <p:spPr>
            <a:xfrm>
              <a:off x="6230108" y="4858781"/>
              <a:ext cx="1020536" cy="553998"/>
            </a:xfrm>
            <a:prstGeom prst="rect">
              <a:avLst/>
            </a:prstGeom>
            <a:solidFill>
              <a:schemeClr val="bg1"/>
            </a:solidFill>
          </p:spPr>
          <p:txBody>
            <a:bodyPr wrap="square" rtlCol="0">
              <a:spAutoFit/>
            </a:bodyPr>
            <a:lstStyle/>
            <a:p>
              <a:r>
                <a:rPr lang="en-US" sz="1000" dirty="0"/>
                <a:t>Localization </a:t>
              </a:r>
              <a:r>
                <a:rPr lang="en-US" sz="1000"/>
                <a:t>of FRB: a new tool for cosmology</a:t>
              </a:r>
              <a:endParaRPr lang="en-US" sz="1000" dirty="0"/>
            </a:p>
          </p:txBody>
        </p:sp>
        <p:sp>
          <p:nvSpPr>
            <p:cNvPr id="30" name="TextBox 29"/>
            <p:cNvSpPr txBox="1"/>
            <p:nvPr/>
          </p:nvSpPr>
          <p:spPr>
            <a:xfrm>
              <a:off x="7910414" y="4308106"/>
              <a:ext cx="619793" cy="276999"/>
            </a:xfrm>
            <a:prstGeom prst="rect">
              <a:avLst/>
            </a:prstGeom>
            <a:noFill/>
          </p:spPr>
          <p:txBody>
            <a:bodyPr wrap="square" rtlCol="0">
              <a:spAutoFit/>
            </a:bodyPr>
            <a:lstStyle/>
            <a:p>
              <a:r>
                <a:rPr lang="en-US" sz="1200" dirty="0">
                  <a:solidFill>
                    <a:schemeClr val="bg1"/>
                  </a:solidFill>
                </a:rPr>
                <a:t>z=0.1</a:t>
              </a:r>
            </a:p>
          </p:txBody>
        </p:sp>
        <p:sp>
          <p:nvSpPr>
            <p:cNvPr id="31" name="TextBox 30"/>
            <p:cNvSpPr txBox="1"/>
            <p:nvPr/>
          </p:nvSpPr>
          <p:spPr>
            <a:xfrm>
              <a:off x="6751459" y="3183132"/>
              <a:ext cx="1269420" cy="415498"/>
            </a:xfrm>
            <a:prstGeom prst="rect">
              <a:avLst/>
            </a:prstGeom>
            <a:noFill/>
          </p:spPr>
          <p:txBody>
            <a:bodyPr wrap="square" rtlCol="0">
              <a:spAutoFit/>
            </a:bodyPr>
            <a:lstStyle/>
            <a:p>
              <a:r>
                <a:rPr lang="en-US" sz="1050" dirty="0" err="1"/>
                <a:t>msec</a:t>
              </a:r>
              <a:r>
                <a:rPr lang="en-US" sz="1050" dirty="0"/>
                <a:t> burst</a:t>
              </a:r>
            </a:p>
            <a:p>
              <a:r>
                <a:rPr lang="en-US" sz="1050" dirty="0"/>
                <a:t>DM ~ 1000 </a:t>
              </a:r>
              <a:r>
                <a:rPr lang="en-US" sz="1050"/>
                <a:t>pc </a:t>
              </a:r>
              <a:r>
                <a:rPr lang="en-US" sz="1050" smtClean="0"/>
                <a:t>cm</a:t>
              </a:r>
              <a:r>
                <a:rPr lang="en-US" sz="1050" baseline="30000" smtClean="0"/>
                <a:t>-3</a:t>
              </a:r>
              <a:endParaRPr lang="en-US" sz="1050" baseline="30000" dirty="0"/>
            </a:p>
          </p:txBody>
        </p:sp>
        <p:sp>
          <p:nvSpPr>
            <p:cNvPr id="37" name="TextBox 36"/>
            <p:cNvSpPr txBox="1"/>
            <p:nvPr/>
          </p:nvSpPr>
          <p:spPr>
            <a:xfrm>
              <a:off x="7581351" y="5681597"/>
              <a:ext cx="846924" cy="230832"/>
            </a:xfrm>
            <a:prstGeom prst="rect">
              <a:avLst/>
            </a:prstGeom>
            <a:noFill/>
          </p:spPr>
          <p:txBody>
            <a:bodyPr wrap="square" rtlCol="0">
              <a:spAutoFit/>
            </a:bodyPr>
            <a:lstStyle/>
            <a:p>
              <a:r>
                <a:rPr lang="en-US" sz="900" smtClean="0">
                  <a:solidFill>
                    <a:schemeClr val="bg1"/>
                  </a:solidFill>
                </a:rPr>
                <a:t>Chatterjee </a:t>
              </a:r>
              <a:r>
                <a:rPr lang="en-US" sz="900" dirty="0">
                  <a:solidFill>
                    <a:schemeClr val="bg1"/>
                  </a:solidFill>
                </a:rPr>
                <a:t>+</a:t>
              </a:r>
            </a:p>
          </p:txBody>
        </p:sp>
        <p:sp>
          <p:nvSpPr>
            <p:cNvPr id="43" name="Rectangle 42"/>
            <p:cNvSpPr/>
            <p:nvPr/>
          </p:nvSpPr>
          <p:spPr>
            <a:xfrm>
              <a:off x="3866321" y="3151053"/>
              <a:ext cx="5277679" cy="2806953"/>
            </a:xfrm>
            <a:prstGeom prst="rect">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8025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399" y="219494"/>
            <a:ext cx="7886700" cy="579596"/>
          </a:xfrm>
        </p:spPr>
        <p:txBody>
          <a:bodyPr>
            <a:normAutofit fontScale="90000"/>
          </a:bodyPr>
          <a:lstStyle/>
          <a:p>
            <a:r>
              <a:rPr lang="en-US" dirty="0" smtClean="0"/>
              <a:t>The Road to Astro 2020 </a:t>
            </a:r>
            <a:endParaRPr lang="en-US" dirty="0"/>
          </a:p>
        </p:txBody>
      </p:sp>
      <p:sp>
        <p:nvSpPr>
          <p:cNvPr id="6" name="TextBox 5"/>
          <p:cNvSpPr txBox="1"/>
          <p:nvPr/>
        </p:nvSpPr>
        <p:spPr>
          <a:xfrm>
            <a:off x="254635" y="911623"/>
            <a:ext cx="8493071" cy="772006"/>
          </a:xfrm>
          <a:prstGeom prst="rect">
            <a:avLst/>
          </a:prstGeom>
          <a:noFill/>
        </p:spPr>
        <p:txBody>
          <a:bodyPr wrap="square" rtlCol="0">
            <a:spAutoFit/>
          </a:bodyPr>
          <a:lstStyle/>
          <a:p>
            <a:pPr algn="ctr">
              <a:spcBef>
                <a:spcPts val="450"/>
              </a:spcBef>
            </a:pPr>
            <a:r>
              <a:rPr lang="en-US" sz="2000" b="1" i="1" u="sng" dirty="0">
                <a:solidFill>
                  <a:srgbClr val="C00000"/>
                </a:solidFill>
              </a:rPr>
              <a:t>Goal: </a:t>
            </a:r>
            <a:r>
              <a:rPr lang="en-US" sz="2000" b="1" i="1" u="sng" dirty="0" err="1" smtClean="0">
                <a:solidFill>
                  <a:srgbClr val="C00000"/>
                </a:solidFill>
              </a:rPr>
              <a:t>CoDR</a:t>
            </a:r>
            <a:r>
              <a:rPr lang="en-US" sz="2000" b="1" i="1" u="sng" dirty="0" smtClean="0">
                <a:solidFill>
                  <a:srgbClr val="C00000"/>
                </a:solidFill>
              </a:rPr>
              <a:t>-level </a:t>
            </a:r>
            <a:r>
              <a:rPr lang="en-US" sz="2000" b="1" i="1" u="sng" dirty="0">
                <a:solidFill>
                  <a:srgbClr val="C00000"/>
                </a:solidFill>
              </a:rPr>
              <a:t>‘proposal’ to 2020 Decade Survey</a:t>
            </a:r>
          </a:p>
          <a:p>
            <a:pPr algn="ctr">
              <a:spcBef>
                <a:spcPts val="450"/>
              </a:spcBef>
            </a:pPr>
            <a:r>
              <a:rPr lang="en-US" sz="2000" dirty="0"/>
              <a:t>Compelling science program &amp; defensibly costed design of all major elements</a:t>
            </a:r>
          </a:p>
        </p:txBody>
      </p:sp>
      <p:grpSp>
        <p:nvGrpSpPr>
          <p:cNvPr id="122" name="Group 121"/>
          <p:cNvGrpSpPr>
            <a:grpSpLocks noChangeAspect="1"/>
          </p:cNvGrpSpPr>
          <p:nvPr/>
        </p:nvGrpSpPr>
        <p:grpSpPr bwMode="auto">
          <a:xfrm>
            <a:off x="0" y="1914933"/>
            <a:ext cx="9249720" cy="2956752"/>
            <a:chOff x="-72" y="-43"/>
            <a:chExt cx="1170" cy="374"/>
          </a:xfrm>
        </p:grpSpPr>
        <p:sp>
          <p:nvSpPr>
            <p:cNvPr id="123" name="Rectangle 122"/>
            <p:cNvSpPr>
              <a:spLocks noChangeArrowheads="1"/>
            </p:cNvSpPr>
            <p:nvPr/>
          </p:nvSpPr>
          <p:spPr bwMode="auto">
            <a:xfrm>
              <a:off x="13" y="0"/>
              <a:ext cx="1017" cy="99"/>
            </a:xfrm>
            <a:prstGeom prst="rect">
              <a:avLst/>
            </a:prstGeom>
            <a:solidFill>
              <a:srgbClr val="FFFFFF"/>
            </a:solidFill>
            <a:ln w="1">
              <a:solidFill>
                <a:srgbClr val="444444"/>
              </a:solidFill>
              <a:miter lim="800000"/>
              <a:headEnd/>
              <a:tailEnd/>
            </a:ln>
          </p:spPr>
          <p:txBody>
            <a:bodyPr rot="0" vert="horz" wrap="square" lIns="91440" tIns="45720" rIns="91440" bIns="45720" anchor="t" anchorCtr="0" upright="1">
              <a:noAutofit/>
            </a:bodyPr>
            <a:lstStyle/>
            <a:p>
              <a:endParaRPr lang="en-US"/>
            </a:p>
          </p:txBody>
        </p:sp>
        <p:sp>
          <p:nvSpPr>
            <p:cNvPr id="124" name="Rectangle 123" descr="Wed 9/14/16"/>
            <p:cNvSpPr>
              <a:spLocks noChangeArrowheads="1"/>
            </p:cNvSpPr>
            <p:nvPr/>
          </p:nvSpPr>
          <p:spPr bwMode="auto">
            <a:xfrm>
              <a:off x="-72" y="-3"/>
              <a:ext cx="79"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r>
                <a:rPr lang="en-US" sz="800">
                  <a:solidFill>
                    <a:srgbClr val="444444"/>
                  </a:solidFill>
                  <a:latin typeface="Segoe UI" charset="0"/>
                  <a:ea typeface="Times New Roman" charset="0"/>
                </a:rPr>
                <a:t>Start</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Wed 9/14/16</a:t>
              </a:r>
              <a:endParaRPr lang="en-US" sz="1200">
                <a:latin typeface="Times New Roman" charset="0"/>
                <a:ea typeface="Times New Roman" charset="0"/>
              </a:endParaRPr>
            </a:p>
          </p:txBody>
        </p:sp>
        <p:sp>
          <p:nvSpPr>
            <p:cNvPr id="125" name="Rectangle 124" descr="Mon 7/1/19"/>
            <p:cNvSpPr>
              <a:spLocks noChangeArrowheads="1"/>
            </p:cNvSpPr>
            <p:nvPr/>
          </p:nvSpPr>
          <p:spPr bwMode="auto">
            <a:xfrm>
              <a:off x="1036" y="-3"/>
              <a:ext cx="62"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800">
                  <a:solidFill>
                    <a:srgbClr val="444444"/>
                  </a:solidFill>
                  <a:latin typeface="Segoe UI" charset="0"/>
                  <a:ea typeface="Times New Roman" charset="0"/>
                </a:rPr>
                <a:t>Finish</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7/1/19</a:t>
              </a:r>
              <a:endParaRPr lang="en-US" sz="1200">
                <a:latin typeface="Times New Roman" charset="0"/>
                <a:ea typeface="Times New Roman" charset="0"/>
              </a:endParaRPr>
            </a:p>
          </p:txBody>
        </p:sp>
        <p:sp>
          <p:nvSpPr>
            <p:cNvPr id="126" name="Rectangle 125" descr="Nov '16"/>
            <p:cNvSpPr>
              <a:spLocks noChangeArrowheads="1"/>
            </p:cNvSpPr>
            <p:nvPr/>
          </p:nvSpPr>
          <p:spPr bwMode="auto">
            <a:xfrm>
              <a:off x="71"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Nov '16</a:t>
              </a:r>
              <a:endParaRPr lang="en-US" sz="1200">
                <a:latin typeface="Times New Roman" charset="0"/>
                <a:ea typeface="Times New Roman" charset="0"/>
              </a:endParaRPr>
            </a:p>
          </p:txBody>
        </p:sp>
        <p:sp>
          <p:nvSpPr>
            <p:cNvPr id="127" name="Freeform 126"/>
            <p:cNvSpPr>
              <a:spLocks noChangeArrowheads="1"/>
            </p:cNvSpPr>
            <p:nvPr/>
          </p:nvSpPr>
          <p:spPr bwMode="auto">
            <a:xfrm>
              <a:off x="71"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28" name="Rectangle 127" descr="Jan '17"/>
            <p:cNvSpPr>
              <a:spLocks noChangeArrowheads="1"/>
            </p:cNvSpPr>
            <p:nvPr/>
          </p:nvSpPr>
          <p:spPr bwMode="auto">
            <a:xfrm>
              <a:off x="132" y="-16"/>
              <a:ext cx="38"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Jan '17</a:t>
              </a:r>
              <a:endParaRPr lang="en-US" sz="1200">
                <a:latin typeface="Times New Roman" charset="0"/>
                <a:ea typeface="Times New Roman" charset="0"/>
              </a:endParaRPr>
            </a:p>
          </p:txBody>
        </p:sp>
        <p:sp>
          <p:nvSpPr>
            <p:cNvPr id="129" name="Freeform 128"/>
            <p:cNvSpPr>
              <a:spLocks noChangeArrowheads="1"/>
            </p:cNvSpPr>
            <p:nvPr/>
          </p:nvSpPr>
          <p:spPr bwMode="auto">
            <a:xfrm>
              <a:off x="132"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0" name="Rectangle 129" descr="Mar '17"/>
            <p:cNvSpPr>
              <a:spLocks noChangeArrowheads="1"/>
            </p:cNvSpPr>
            <p:nvPr/>
          </p:nvSpPr>
          <p:spPr bwMode="auto">
            <a:xfrm>
              <a:off x="190"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Mar '17</a:t>
              </a:r>
              <a:endParaRPr lang="en-US" sz="1200">
                <a:latin typeface="Times New Roman" charset="0"/>
                <a:ea typeface="Times New Roman" charset="0"/>
              </a:endParaRPr>
            </a:p>
          </p:txBody>
        </p:sp>
        <p:sp>
          <p:nvSpPr>
            <p:cNvPr id="131" name="Freeform 130"/>
            <p:cNvSpPr>
              <a:spLocks noChangeArrowheads="1"/>
            </p:cNvSpPr>
            <p:nvPr/>
          </p:nvSpPr>
          <p:spPr bwMode="auto">
            <a:xfrm>
              <a:off x="19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2" name="Rectangle 131" descr="May '17"/>
            <p:cNvSpPr>
              <a:spLocks noChangeArrowheads="1"/>
            </p:cNvSpPr>
            <p:nvPr/>
          </p:nvSpPr>
          <p:spPr bwMode="auto">
            <a:xfrm>
              <a:off x="250"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May '17</a:t>
              </a:r>
              <a:endParaRPr lang="en-US" sz="1200">
                <a:latin typeface="Times New Roman" charset="0"/>
                <a:ea typeface="Times New Roman" charset="0"/>
              </a:endParaRPr>
            </a:p>
          </p:txBody>
        </p:sp>
        <p:sp>
          <p:nvSpPr>
            <p:cNvPr id="133" name="Freeform 132"/>
            <p:cNvSpPr>
              <a:spLocks noChangeArrowheads="1"/>
            </p:cNvSpPr>
            <p:nvPr/>
          </p:nvSpPr>
          <p:spPr bwMode="auto">
            <a:xfrm>
              <a:off x="25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4" name="Rectangle 133" descr="Jul '17"/>
            <p:cNvSpPr>
              <a:spLocks noChangeArrowheads="1"/>
            </p:cNvSpPr>
            <p:nvPr/>
          </p:nvSpPr>
          <p:spPr bwMode="auto">
            <a:xfrm>
              <a:off x="316" y="-16"/>
              <a:ext cx="34"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Jul '17</a:t>
              </a:r>
              <a:endParaRPr lang="en-US" sz="1200">
                <a:latin typeface="Times New Roman" charset="0"/>
                <a:ea typeface="Times New Roman" charset="0"/>
              </a:endParaRPr>
            </a:p>
          </p:txBody>
        </p:sp>
        <p:sp>
          <p:nvSpPr>
            <p:cNvPr id="135" name="Freeform 134"/>
            <p:cNvSpPr>
              <a:spLocks noChangeArrowheads="1"/>
            </p:cNvSpPr>
            <p:nvPr/>
          </p:nvSpPr>
          <p:spPr bwMode="auto">
            <a:xfrm>
              <a:off x="316"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6" name="Rectangle 135" descr="Sep '17"/>
            <p:cNvSpPr>
              <a:spLocks noChangeArrowheads="1"/>
            </p:cNvSpPr>
            <p:nvPr/>
          </p:nvSpPr>
          <p:spPr bwMode="auto">
            <a:xfrm>
              <a:off x="375" y="-16"/>
              <a:ext cx="39"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Sep '17</a:t>
              </a:r>
              <a:endParaRPr lang="en-US" sz="1200">
                <a:latin typeface="Times New Roman" charset="0"/>
                <a:ea typeface="Times New Roman" charset="0"/>
              </a:endParaRPr>
            </a:p>
          </p:txBody>
        </p:sp>
        <p:sp>
          <p:nvSpPr>
            <p:cNvPr id="137" name="Freeform 136"/>
            <p:cNvSpPr>
              <a:spLocks noChangeArrowheads="1"/>
            </p:cNvSpPr>
            <p:nvPr/>
          </p:nvSpPr>
          <p:spPr bwMode="auto">
            <a:xfrm>
              <a:off x="375"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8" name="Rectangle 137" descr="Nov '17"/>
            <p:cNvSpPr>
              <a:spLocks noChangeArrowheads="1"/>
            </p:cNvSpPr>
            <p:nvPr/>
          </p:nvSpPr>
          <p:spPr bwMode="auto">
            <a:xfrm>
              <a:off x="434" y="-16"/>
              <a:ext cx="42"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Nov '17</a:t>
              </a:r>
              <a:endParaRPr lang="en-US" sz="1200">
                <a:latin typeface="Times New Roman" charset="0"/>
                <a:ea typeface="Times New Roman" charset="0"/>
              </a:endParaRPr>
            </a:p>
          </p:txBody>
        </p:sp>
        <p:sp>
          <p:nvSpPr>
            <p:cNvPr id="139" name="Freeform 138"/>
            <p:cNvSpPr>
              <a:spLocks noChangeArrowheads="1"/>
            </p:cNvSpPr>
            <p:nvPr/>
          </p:nvSpPr>
          <p:spPr bwMode="auto">
            <a:xfrm>
              <a:off x="43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0" name="Rectangle 139" descr="Jan '18"/>
            <p:cNvSpPr>
              <a:spLocks noChangeArrowheads="1"/>
            </p:cNvSpPr>
            <p:nvPr/>
          </p:nvSpPr>
          <p:spPr bwMode="auto">
            <a:xfrm>
              <a:off x="496" y="-16"/>
              <a:ext cx="37"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Jan '18</a:t>
              </a:r>
              <a:endParaRPr lang="en-US" sz="1200">
                <a:latin typeface="Times New Roman" charset="0"/>
                <a:ea typeface="Times New Roman" charset="0"/>
              </a:endParaRPr>
            </a:p>
          </p:txBody>
        </p:sp>
        <p:sp>
          <p:nvSpPr>
            <p:cNvPr id="141" name="Freeform 140"/>
            <p:cNvSpPr>
              <a:spLocks noChangeArrowheads="1"/>
            </p:cNvSpPr>
            <p:nvPr/>
          </p:nvSpPr>
          <p:spPr bwMode="auto">
            <a:xfrm>
              <a:off x="496"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2" name="Rectangle 141" descr="Mar '18"/>
            <p:cNvSpPr>
              <a:spLocks noChangeArrowheads="1"/>
            </p:cNvSpPr>
            <p:nvPr/>
          </p:nvSpPr>
          <p:spPr bwMode="auto">
            <a:xfrm>
              <a:off x="554"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Mar '18</a:t>
              </a:r>
              <a:endParaRPr lang="en-US" sz="1200">
                <a:latin typeface="Times New Roman" charset="0"/>
                <a:ea typeface="Times New Roman" charset="0"/>
              </a:endParaRPr>
            </a:p>
          </p:txBody>
        </p:sp>
        <p:sp>
          <p:nvSpPr>
            <p:cNvPr id="143" name="Freeform 142"/>
            <p:cNvSpPr>
              <a:spLocks noChangeArrowheads="1"/>
            </p:cNvSpPr>
            <p:nvPr/>
          </p:nvSpPr>
          <p:spPr bwMode="auto">
            <a:xfrm>
              <a:off x="55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4" name="Rectangle 143" descr="May '18"/>
            <p:cNvSpPr>
              <a:spLocks noChangeArrowheads="1"/>
            </p:cNvSpPr>
            <p:nvPr/>
          </p:nvSpPr>
          <p:spPr bwMode="auto">
            <a:xfrm>
              <a:off x="614"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May '18</a:t>
              </a:r>
              <a:endParaRPr lang="en-US" sz="1200">
                <a:latin typeface="Times New Roman" charset="0"/>
                <a:ea typeface="Times New Roman" charset="0"/>
              </a:endParaRPr>
            </a:p>
          </p:txBody>
        </p:sp>
        <p:sp>
          <p:nvSpPr>
            <p:cNvPr id="145" name="Freeform 144"/>
            <p:cNvSpPr>
              <a:spLocks noChangeArrowheads="1"/>
            </p:cNvSpPr>
            <p:nvPr/>
          </p:nvSpPr>
          <p:spPr bwMode="auto">
            <a:xfrm>
              <a:off x="61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6" name="Rectangle 145" descr="Jul '18"/>
            <p:cNvSpPr>
              <a:spLocks noChangeArrowheads="1"/>
            </p:cNvSpPr>
            <p:nvPr/>
          </p:nvSpPr>
          <p:spPr bwMode="auto">
            <a:xfrm>
              <a:off x="680" y="-16"/>
              <a:ext cx="34"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Jul '18</a:t>
              </a:r>
              <a:endParaRPr lang="en-US" sz="1200">
                <a:latin typeface="Times New Roman" charset="0"/>
                <a:ea typeface="Times New Roman" charset="0"/>
              </a:endParaRPr>
            </a:p>
          </p:txBody>
        </p:sp>
        <p:sp>
          <p:nvSpPr>
            <p:cNvPr id="147" name="Freeform 146"/>
            <p:cNvSpPr>
              <a:spLocks noChangeArrowheads="1"/>
            </p:cNvSpPr>
            <p:nvPr/>
          </p:nvSpPr>
          <p:spPr bwMode="auto">
            <a:xfrm>
              <a:off x="68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8" name="Rectangle 147" descr="Sep '18"/>
            <p:cNvSpPr>
              <a:spLocks noChangeArrowheads="1"/>
            </p:cNvSpPr>
            <p:nvPr/>
          </p:nvSpPr>
          <p:spPr bwMode="auto">
            <a:xfrm>
              <a:off x="738" y="-16"/>
              <a:ext cx="40"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Sep '18</a:t>
              </a:r>
              <a:endParaRPr lang="en-US" sz="1200">
                <a:latin typeface="Times New Roman" charset="0"/>
                <a:ea typeface="Times New Roman" charset="0"/>
              </a:endParaRPr>
            </a:p>
          </p:txBody>
        </p:sp>
        <p:sp>
          <p:nvSpPr>
            <p:cNvPr id="149" name="Freeform 148"/>
            <p:cNvSpPr>
              <a:spLocks noChangeArrowheads="1"/>
            </p:cNvSpPr>
            <p:nvPr/>
          </p:nvSpPr>
          <p:spPr bwMode="auto">
            <a:xfrm>
              <a:off x="73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0" name="Rectangle 149" descr="Nov '18"/>
            <p:cNvSpPr>
              <a:spLocks noChangeArrowheads="1"/>
            </p:cNvSpPr>
            <p:nvPr/>
          </p:nvSpPr>
          <p:spPr bwMode="auto">
            <a:xfrm>
              <a:off x="798"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Nov '18</a:t>
              </a:r>
              <a:endParaRPr lang="en-US" sz="1200">
                <a:latin typeface="Times New Roman" charset="0"/>
                <a:ea typeface="Times New Roman" charset="0"/>
              </a:endParaRPr>
            </a:p>
          </p:txBody>
        </p:sp>
        <p:sp>
          <p:nvSpPr>
            <p:cNvPr id="151" name="Freeform 150"/>
            <p:cNvSpPr>
              <a:spLocks noChangeArrowheads="1"/>
            </p:cNvSpPr>
            <p:nvPr/>
          </p:nvSpPr>
          <p:spPr bwMode="auto">
            <a:xfrm>
              <a:off x="79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2" name="Rectangle 151" descr="Jan '19"/>
            <p:cNvSpPr>
              <a:spLocks noChangeArrowheads="1"/>
            </p:cNvSpPr>
            <p:nvPr/>
          </p:nvSpPr>
          <p:spPr bwMode="auto">
            <a:xfrm>
              <a:off x="860" y="-16"/>
              <a:ext cx="37"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Jan '19</a:t>
              </a:r>
              <a:endParaRPr lang="en-US" sz="1200">
                <a:latin typeface="Times New Roman" charset="0"/>
                <a:ea typeface="Times New Roman" charset="0"/>
              </a:endParaRPr>
            </a:p>
          </p:txBody>
        </p:sp>
        <p:sp>
          <p:nvSpPr>
            <p:cNvPr id="153" name="Freeform 152"/>
            <p:cNvSpPr>
              <a:spLocks noChangeArrowheads="1"/>
            </p:cNvSpPr>
            <p:nvPr/>
          </p:nvSpPr>
          <p:spPr bwMode="auto">
            <a:xfrm>
              <a:off x="86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4" name="Rectangle 153" descr="Mar '19"/>
            <p:cNvSpPr>
              <a:spLocks noChangeArrowheads="1"/>
            </p:cNvSpPr>
            <p:nvPr/>
          </p:nvSpPr>
          <p:spPr bwMode="auto">
            <a:xfrm>
              <a:off x="918"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Mar '19</a:t>
              </a:r>
              <a:endParaRPr lang="en-US" sz="1200">
                <a:latin typeface="Times New Roman" charset="0"/>
                <a:ea typeface="Times New Roman" charset="0"/>
              </a:endParaRPr>
            </a:p>
          </p:txBody>
        </p:sp>
        <p:sp>
          <p:nvSpPr>
            <p:cNvPr id="155" name="Freeform 154"/>
            <p:cNvSpPr>
              <a:spLocks noChangeArrowheads="1"/>
            </p:cNvSpPr>
            <p:nvPr/>
          </p:nvSpPr>
          <p:spPr bwMode="auto">
            <a:xfrm>
              <a:off x="91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6" name="Rectangle 155" descr="May '19"/>
            <p:cNvSpPr>
              <a:spLocks noChangeArrowheads="1"/>
            </p:cNvSpPr>
            <p:nvPr/>
          </p:nvSpPr>
          <p:spPr bwMode="auto">
            <a:xfrm>
              <a:off x="978"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r>
                <a:rPr lang="en-US" sz="800">
                  <a:solidFill>
                    <a:srgbClr val="444444"/>
                  </a:solidFill>
                  <a:latin typeface="Segoe UI" charset="0"/>
                  <a:ea typeface="Times New Roman" charset="0"/>
                </a:rPr>
                <a:t>May '19</a:t>
              </a:r>
              <a:endParaRPr lang="en-US" sz="1200">
                <a:latin typeface="Times New Roman" charset="0"/>
                <a:ea typeface="Times New Roman" charset="0"/>
              </a:endParaRPr>
            </a:p>
          </p:txBody>
        </p:sp>
        <p:sp>
          <p:nvSpPr>
            <p:cNvPr id="157" name="Freeform 156"/>
            <p:cNvSpPr>
              <a:spLocks noChangeArrowheads="1"/>
            </p:cNvSpPr>
            <p:nvPr/>
          </p:nvSpPr>
          <p:spPr bwMode="auto">
            <a:xfrm>
              <a:off x="97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8" name="Rectangle 157" descr="Sci Book First Draft&#10;Tue 4/4/17 - Fri 12/1/17"/>
            <p:cNvSpPr>
              <a:spLocks noChangeArrowheads="1"/>
            </p:cNvSpPr>
            <p:nvPr/>
          </p:nvSpPr>
          <p:spPr bwMode="auto">
            <a:xfrm>
              <a:off x="284" y="1"/>
              <a:ext cx="171"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a:solidFill>
                    <a:srgbClr val="444444"/>
                  </a:solidFill>
                  <a:latin typeface="Segoe UI" charset="0"/>
                  <a:ea typeface="Times New Roman" charset="0"/>
                </a:rPr>
                <a:t>Sci Book First Draft</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Thu 6/1/17 - Fri 12/1/17</a:t>
              </a:r>
              <a:endParaRPr lang="en-US" sz="1200">
                <a:latin typeface="Times New Roman" charset="0"/>
                <a:ea typeface="Times New Roman" charset="0"/>
              </a:endParaRPr>
            </a:p>
          </p:txBody>
        </p:sp>
        <p:sp>
          <p:nvSpPr>
            <p:cNvPr id="159" name="Rectangle 158" descr="Sci Book Second Draft&#10;Mon 12/4/17 - Fri 6/15/18"/>
            <p:cNvSpPr>
              <a:spLocks noChangeArrowheads="1"/>
            </p:cNvSpPr>
            <p:nvPr/>
          </p:nvSpPr>
          <p:spPr bwMode="auto">
            <a:xfrm>
              <a:off x="459" y="1"/>
              <a:ext cx="192"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a:solidFill>
                    <a:srgbClr val="444444"/>
                  </a:solidFill>
                  <a:latin typeface="Segoe UI" charset="0"/>
                  <a:ea typeface="Times New Roman" charset="0"/>
                </a:rPr>
                <a:t>Sci Book Second Draft</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12/4/17 - Fri 6/15/18</a:t>
              </a:r>
              <a:endParaRPr lang="en-US" sz="1200">
                <a:latin typeface="Times New Roman" charset="0"/>
                <a:ea typeface="Times New Roman" charset="0"/>
              </a:endParaRPr>
            </a:p>
          </p:txBody>
        </p:sp>
        <p:sp>
          <p:nvSpPr>
            <p:cNvPr id="160" name="Rectangle 159" descr="Sci Book Final Draft&#10;Mon 6/18/18 - Fri 12/14/18"/>
            <p:cNvSpPr>
              <a:spLocks noChangeArrowheads="1"/>
            </p:cNvSpPr>
            <p:nvPr/>
          </p:nvSpPr>
          <p:spPr bwMode="auto">
            <a:xfrm>
              <a:off x="654" y="1"/>
              <a:ext cx="178"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a:solidFill>
                    <a:srgbClr val="444444"/>
                  </a:solidFill>
                  <a:latin typeface="Segoe UI" charset="0"/>
                  <a:ea typeface="Times New Roman" charset="0"/>
                </a:rPr>
                <a:t>Sci Book Final Draft</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6/18/18 - Fri 12/14/18</a:t>
              </a:r>
              <a:endParaRPr lang="en-US" sz="1200">
                <a:latin typeface="Times New Roman" charset="0"/>
                <a:ea typeface="Times New Roman" charset="0"/>
              </a:endParaRPr>
            </a:p>
          </p:txBody>
        </p:sp>
        <p:sp>
          <p:nvSpPr>
            <p:cNvPr id="161" name="Rectangle 160" descr="Design Doc First Draft&#10;Mon 10/31/16 - Fri 4/28/17"/>
            <p:cNvSpPr>
              <a:spLocks noChangeArrowheads="1"/>
            </p:cNvSpPr>
            <p:nvPr/>
          </p:nvSpPr>
          <p:spPr bwMode="auto">
            <a:xfrm>
              <a:off x="61" y="34"/>
              <a:ext cx="178"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a:solidFill>
                    <a:srgbClr val="444444"/>
                  </a:solidFill>
                  <a:latin typeface="Segoe UI" charset="0"/>
                  <a:ea typeface="Times New Roman" charset="0"/>
                </a:rPr>
                <a:t>Ref. Design First Draft</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10/31/16 - Fri 4/28/17</a:t>
              </a:r>
              <a:endParaRPr lang="en-US" sz="1200">
                <a:latin typeface="Times New Roman" charset="0"/>
                <a:ea typeface="Times New Roman" charset="0"/>
              </a:endParaRPr>
            </a:p>
          </p:txBody>
        </p:sp>
        <p:sp>
          <p:nvSpPr>
            <p:cNvPr id="162" name="Rectangle 161" descr="Design Doc 1.5 Draft&#10;Mon 5/15/17 - Fri 11/24/17"/>
            <p:cNvSpPr>
              <a:spLocks noChangeArrowheads="1"/>
            </p:cNvSpPr>
            <p:nvPr/>
          </p:nvSpPr>
          <p:spPr bwMode="auto">
            <a:xfrm>
              <a:off x="257" y="34"/>
              <a:ext cx="191"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a:solidFill>
                    <a:srgbClr val="444444"/>
                  </a:solidFill>
                  <a:latin typeface="Segoe UI" charset="0"/>
                  <a:ea typeface="Times New Roman" charset="0"/>
                </a:rPr>
                <a:t>Ref. Design 1.5 Draft</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5/15/17 - Fri 11/24/17</a:t>
              </a:r>
              <a:endParaRPr lang="en-US" sz="1200">
                <a:latin typeface="Times New Roman" charset="0"/>
                <a:ea typeface="Times New Roman" charset="0"/>
              </a:endParaRPr>
            </a:p>
          </p:txBody>
        </p:sp>
        <p:sp>
          <p:nvSpPr>
            <p:cNvPr id="163" name="Rectangle 162" descr="Design Document Second Draft&#10;Mon 11/27/17 - Tue 7/31/18"/>
            <p:cNvSpPr>
              <a:spLocks noChangeArrowheads="1"/>
            </p:cNvSpPr>
            <p:nvPr/>
          </p:nvSpPr>
          <p:spPr bwMode="auto">
            <a:xfrm>
              <a:off x="452" y="34"/>
              <a:ext cx="244"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a:solidFill>
                    <a:srgbClr val="444444"/>
                  </a:solidFill>
                  <a:latin typeface="Segoe UI" charset="0"/>
                  <a:ea typeface="Times New Roman" charset="0"/>
                </a:rPr>
                <a:t>Reference Design Second Draft</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11/27/17 - Tue 7/31/18</a:t>
              </a:r>
              <a:endParaRPr lang="en-US" sz="1200">
                <a:latin typeface="Times New Roman" charset="0"/>
                <a:ea typeface="Times New Roman" charset="0"/>
              </a:endParaRPr>
            </a:p>
          </p:txBody>
        </p:sp>
        <p:sp>
          <p:nvSpPr>
            <p:cNvPr id="164" name="Rectangle 163" descr="Design Doc Final Draft&#10;Wed 8/1/18 - Tue 10/23/18"/>
            <p:cNvSpPr>
              <a:spLocks noChangeArrowheads="1"/>
            </p:cNvSpPr>
            <p:nvPr/>
          </p:nvSpPr>
          <p:spPr bwMode="auto">
            <a:xfrm>
              <a:off x="698" y="34"/>
              <a:ext cx="87"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dirty="0">
                  <a:solidFill>
                    <a:srgbClr val="444444"/>
                  </a:solidFill>
                  <a:latin typeface="Segoe UI" charset="0"/>
                  <a:ea typeface="Times New Roman" charset="0"/>
                </a:rPr>
                <a:t>Final Draft</a:t>
              </a:r>
            </a:p>
            <a:p>
              <a:r>
                <a:rPr lang="en-US" sz="800" dirty="0">
                  <a:solidFill>
                    <a:srgbClr val="444444"/>
                  </a:solidFill>
                  <a:latin typeface="Segoe UI" charset="0"/>
                  <a:ea typeface="Times New Roman" charset="0"/>
                </a:rPr>
                <a:t>Tue 10/23/18</a:t>
              </a:r>
              <a:endParaRPr lang="en-US" sz="1200" dirty="0">
                <a:latin typeface="Times New Roman" charset="0"/>
                <a:ea typeface="Times New Roman" charset="0"/>
              </a:endParaRPr>
            </a:p>
          </p:txBody>
        </p:sp>
        <p:sp>
          <p:nvSpPr>
            <p:cNvPr id="165" name="Rectangle 164" descr="Community Study Development&#10;Mon 10/31/16 - Tue 8/15/17"/>
            <p:cNvSpPr>
              <a:spLocks noChangeArrowheads="1"/>
            </p:cNvSpPr>
            <p:nvPr/>
          </p:nvSpPr>
          <p:spPr bwMode="auto">
            <a:xfrm>
              <a:off x="61" y="67"/>
              <a:ext cx="287" cy="32"/>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a:solidFill>
                    <a:srgbClr val="444444"/>
                  </a:solidFill>
                  <a:latin typeface="Segoe UI" charset="0"/>
                  <a:ea typeface="Times New Roman" charset="0"/>
                </a:rPr>
                <a:t>Community Study Development</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10/31/16 - Tue 8/15/17</a:t>
              </a:r>
              <a:endParaRPr lang="en-US" sz="1200">
                <a:latin typeface="Times New Roman" charset="0"/>
                <a:ea typeface="Times New Roman" charset="0"/>
              </a:endParaRPr>
            </a:p>
          </p:txBody>
        </p:sp>
        <p:sp>
          <p:nvSpPr>
            <p:cNvPr id="166" name="Rectangle 165" descr="ngVLA Astro2020 Proposal&#10;Sat 12/15/18 - Mon 7/1/19"/>
            <p:cNvSpPr>
              <a:spLocks noChangeArrowheads="1"/>
            </p:cNvSpPr>
            <p:nvPr/>
          </p:nvSpPr>
          <p:spPr bwMode="auto">
            <a:xfrm>
              <a:off x="834" y="1"/>
              <a:ext cx="196" cy="32"/>
            </a:xfrm>
            <a:prstGeom prst="rect">
              <a:avLst/>
            </a:prstGeom>
            <a:solidFill>
              <a:srgbClr val="F7CB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a:solidFill>
                    <a:srgbClr val="444444"/>
                  </a:solidFill>
                  <a:latin typeface="Segoe UI" charset="0"/>
                  <a:ea typeface="Times New Roman" charset="0"/>
                </a:rPr>
                <a:t>ngVLA Astro2020 Proposal</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Sat 12/15/18 - Mon 7/1/19</a:t>
              </a:r>
              <a:endParaRPr lang="en-US" sz="1200">
                <a:latin typeface="Times New Roman" charset="0"/>
                <a:ea typeface="Times New Roman" charset="0"/>
              </a:endParaRPr>
            </a:p>
          </p:txBody>
        </p:sp>
        <p:sp>
          <p:nvSpPr>
            <p:cNvPr id="167" name="Rectangle 166" descr="Sci Case Capture&#10;Mon 10/31/16 - Mon 4/3/17"/>
            <p:cNvSpPr>
              <a:spLocks noChangeArrowheads="1"/>
            </p:cNvSpPr>
            <p:nvPr/>
          </p:nvSpPr>
          <p:spPr bwMode="auto">
            <a:xfrm>
              <a:off x="61" y="1"/>
              <a:ext cx="219"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r>
                <a:rPr lang="en-US" sz="800" b="1" dirty="0" err="1">
                  <a:solidFill>
                    <a:srgbClr val="444444"/>
                  </a:solidFill>
                  <a:latin typeface="Segoe UI" charset="0"/>
                  <a:ea typeface="Times New Roman" charset="0"/>
                </a:rPr>
                <a:t>Sci</a:t>
              </a:r>
              <a:r>
                <a:rPr lang="en-US" sz="800" b="1" dirty="0">
                  <a:solidFill>
                    <a:srgbClr val="444444"/>
                  </a:solidFill>
                  <a:latin typeface="Segoe UI" charset="0"/>
                  <a:ea typeface="Times New Roman" charset="0"/>
                </a:rPr>
                <a:t> Case Capture</a:t>
              </a:r>
              <a:r>
                <a:rPr lang="en-US" sz="1200" dirty="0">
                  <a:latin typeface="Times New Roman" charset="0"/>
                  <a:ea typeface="Times New Roman" charset="0"/>
                </a:rPr>
                <a:t/>
              </a:r>
              <a:br>
                <a:rPr lang="en-US" sz="1200" dirty="0">
                  <a:latin typeface="Times New Roman" charset="0"/>
                  <a:ea typeface="Times New Roman" charset="0"/>
                </a:rPr>
              </a:br>
              <a:r>
                <a:rPr lang="en-US" sz="800" dirty="0">
                  <a:solidFill>
                    <a:srgbClr val="444444"/>
                  </a:solidFill>
                  <a:latin typeface="Segoe UI" charset="0"/>
                  <a:ea typeface="Times New Roman" charset="0"/>
                </a:rPr>
                <a:t>Mon 10/31/16 - Wed 5/30/17</a:t>
              </a:r>
              <a:endParaRPr lang="en-US" sz="1200" dirty="0">
                <a:latin typeface="Times New Roman" charset="0"/>
                <a:ea typeface="Times New Roman" charset="0"/>
              </a:endParaRPr>
            </a:p>
          </p:txBody>
        </p:sp>
        <p:sp>
          <p:nvSpPr>
            <p:cNvPr id="168" name="Freeform 167"/>
            <p:cNvSpPr>
              <a:spLocks noChangeArrowheads="1"/>
            </p:cNvSpPr>
            <p:nvPr/>
          </p:nvSpPr>
          <p:spPr bwMode="auto">
            <a:xfrm flipH="1">
              <a:off x="450" y="105"/>
              <a:ext cx="5" cy="9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69" name="Rectangle 168" descr="Release 1st Draft of Sci Book&#10;Fri 12/1/17"/>
            <p:cNvSpPr>
              <a:spLocks noChangeArrowheads="1"/>
            </p:cNvSpPr>
            <p:nvPr/>
          </p:nvSpPr>
          <p:spPr bwMode="auto">
            <a:xfrm>
              <a:off x="373" y="193"/>
              <a:ext cx="11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Release 1st Draft of </a:t>
              </a:r>
              <a:r>
                <a:rPr lang="en-US" sz="1000" dirty="0" err="1">
                  <a:solidFill>
                    <a:srgbClr val="444444"/>
                  </a:solidFill>
                  <a:latin typeface="Segoe UI" charset="0"/>
                  <a:ea typeface="Times New Roman" charset="0"/>
                </a:rPr>
                <a:t>Sci</a:t>
              </a:r>
              <a:r>
                <a:rPr lang="en-US" sz="1000" dirty="0">
                  <a:solidFill>
                    <a:srgbClr val="444444"/>
                  </a:solidFill>
                  <a:latin typeface="Segoe UI" charset="0"/>
                  <a:ea typeface="Times New Roman" charset="0"/>
                </a:rPr>
                <a:t> Book</a:t>
              </a:r>
              <a:br>
                <a:rPr lang="en-US" sz="1000" dirty="0">
                  <a:solidFill>
                    <a:srgbClr val="444444"/>
                  </a:solidFill>
                  <a:latin typeface="Segoe UI" charset="0"/>
                  <a:ea typeface="Times New Roman" charset="0"/>
                </a:rPr>
              </a:br>
              <a:r>
                <a:rPr lang="en-US" sz="800" dirty="0">
                  <a:solidFill>
                    <a:srgbClr val="444444"/>
                  </a:solidFill>
                  <a:latin typeface="Segoe UI" charset="0"/>
                  <a:ea typeface="Times New Roman" charset="0"/>
                </a:rPr>
                <a:t>Fri 12/1/17</a:t>
              </a:r>
              <a:endParaRPr lang="en-US" sz="1200" dirty="0">
                <a:latin typeface="Times New Roman" charset="0"/>
                <a:ea typeface="Times New Roman" charset="0"/>
              </a:endParaRPr>
            </a:p>
          </p:txBody>
        </p:sp>
        <p:sp>
          <p:nvSpPr>
            <p:cNvPr id="170" name="Freeform 169"/>
            <p:cNvSpPr>
              <a:spLocks noChangeArrowheads="1"/>
            </p:cNvSpPr>
            <p:nvPr/>
          </p:nvSpPr>
          <p:spPr bwMode="auto">
            <a:xfrm>
              <a:off x="651"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1" name="Rectangle 170" descr="Release 2nd Draft of Sci Book&#10;Fri 6/15/18"/>
            <p:cNvSpPr>
              <a:spLocks noChangeArrowheads="1"/>
            </p:cNvSpPr>
            <p:nvPr/>
          </p:nvSpPr>
          <p:spPr bwMode="auto">
            <a:xfrm>
              <a:off x="532" y="125"/>
              <a:ext cx="16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Release 2nd Draft of Sci Book</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Fri 6/15/18</a:t>
              </a:r>
              <a:endParaRPr lang="en-US" sz="1200">
                <a:latin typeface="Times New Roman" charset="0"/>
                <a:ea typeface="Times New Roman" charset="0"/>
              </a:endParaRPr>
            </a:p>
          </p:txBody>
        </p:sp>
        <p:sp>
          <p:nvSpPr>
            <p:cNvPr id="172" name="Freeform 171"/>
            <p:cNvSpPr>
              <a:spLocks noChangeArrowheads="1"/>
            </p:cNvSpPr>
            <p:nvPr/>
          </p:nvSpPr>
          <p:spPr bwMode="auto">
            <a:xfrm>
              <a:off x="832"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3" name="Rectangle 172" descr="Publish Final Draft of Sci Book&#10;Fri 12/14/18"/>
            <p:cNvSpPr>
              <a:spLocks noChangeArrowheads="1"/>
            </p:cNvSpPr>
            <p:nvPr/>
          </p:nvSpPr>
          <p:spPr bwMode="auto">
            <a:xfrm>
              <a:off x="789" y="124"/>
              <a:ext cx="8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dirty="0">
                  <a:solidFill>
                    <a:srgbClr val="444444"/>
                  </a:solidFill>
                  <a:latin typeface="Segoe UI" charset="0"/>
                  <a:ea typeface="Times New Roman" charset="0"/>
                </a:rPr>
                <a:t>Publish Final Draft of </a:t>
              </a:r>
              <a:r>
                <a:rPr lang="en-US" sz="1000" dirty="0" err="1">
                  <a:solidFill>
                    <a:srgbClr val="444444"/>
                  </a:solidFill>
                  <a:latin typeface="Segoe UI" charset="0"/>
                  <a:ea typeface="Times New Roman" charset="0"/>
                </a:rPr>
                <a:t>Sci</a:t>
              </a:r>
              <a:r>
                <a:rPr lang="en-US" sz="1000" dirty="0">
                  <a:solidFill>
                    <a:srgbClr val="444444"/>
                  </a:solidFill>
                  <a:latin typeface="Segoe UI" charset="0"/>
                  <a:ea typeface="Times New Roman" charset="0"/>
                </a:rPr>
                <a:t> Book</a:t>
              </a:r>
              <a:r>
                <a:rPr lang="en-US" sz="1200" dirty="0">
                  <a:latin typeface="Times New Roman" charset="0"/>
                  <a:ea typeface="Times New Roman" charset="0"/>
                </a:rPr>
                <a:t/>
              </a:r>
              <a:br>
                <a:rPr lang="en-US" sz="1200" dirty="0">
                  <a:latin typeface="Times New Roman" charset="0"/>
                  <a:ea typeface="Times New Roman" charset="0"/>
                </a:rPr>
              </a:br>
              <a:r>
                <a:rPr lang="en-US" sz="800" dirty="0">
                  <a:solidFill>
                    <a:srgbClr val="444444"/>
                  </a:solidFill>
                  <a:latin typeface="Segoe UI" charset="0"/>
                  <a:ea typeface="Times New Roman" charset="0"/>
                </a:rPr>
                <a:t>Fri 12/14/18</a:t>
              </a:r>
              <a:endParaRPr lang="en-US" sz="1200" dirty="0">
                <a:latin typeface="Times New Roman" charset="0"/>
                <a:ea typeface="Times New Roman" charset="0"/>
              </a:endParaRPr>
            </a:p>
          </p:txBody>
        </p:sp>
        <p:sp>
          <p:nvSpPr>
            <p:cNvPr id="174" name="Freeform 173"/>
            <p:cNvSpPr>
              <a:spLocks noChangeArrowheads="1"/>
            </p:cNvSpPr>
            <p:nvPr/>
          </p:nvSpPr>
          <p:spPr bwMode="auto">
            <a:xfrm>
              <a:off x="1030" y="105"/>
              <a:ext cx="5" cy="67"/>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5" name="Rectangle 174" descr="Submit RFIR2&#10;Mon 7/1/19"/>
            <p:cNvSpPr>
              <a:spLocks noChangeArrowheads="1"/>
            </p:cNvSpPr>
            <p:nvPr/>
          </p:nvSpPr>
          <p:spPr bwMode="auto">
            <a:xfrm>
              <a:off x="979" y="172"/>
              <a:ext cx="103"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Submit RFIR2</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7/1/19</a:t>
              </a:r>
              <a:endParaRPr lang="en-US" sz="1200">
                <a:latin typeface="Times New Roman" charset="0"/>
                <a:ea typeface="Times New Roman" charset="0"/>
              </a:endParaRPr>
            </a:p>
          </p:txBody>
        </p:sp>
        <p:sp>
          <p:nvSpPr>
            <p:cNvPr id="176" name="Freeform 175"/>
            <p:cNvSpPr>
              <a:spLocks noChangeArrowheads="1"/>
            </p:cNvSpPr>
            <p:nvPr/>
          </p:nvSpPr>
          <p:spPr bwMode="auto">
            <a:xfrm>
              <a:off x="940"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7" name="Rectangle 176" descr="Submit RFIR1&#10;Mon 4/1/19"/>
            <p:cNvSpPr>
              <a:spLocks noChangeArrowheads="1"/>
            </p:cNvSpPr>
            <p:nvPr/>
          </p:nvSpPr>
          <p:spPr bwMode="auto">
            <a:xfrm>
              <a:off x="906" y="124"/>
              <a:ext cx="80"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Submit RFIR1</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Mon 4/1/19</a:t>
              </a:r>
              <a:endParaRPr lang="en-US" sz="1200">
                <a:latin typeface="Times New Roman" charset="0"/>
                <a:ea typeface="Times New Roman" charset="0"/>
              </a:endParaRPr>
            </a:p>
          </p:txBody>
        </p:sp>
        <p:sp>
          <p:nvSpPr>
            <p:cNvPr id="178" name="Freeform 177"/>
            <p:cNvSpPr>
              <a:spLocks noChangeArrowheads="1"/>
            </p:cNvSpPr>
            <p:nvPr/>
          </p:nvSpPr>
          <p:spPr bwMode="auto">
            <a:xfrm>
              <a:off x="860" y="105"/>
              <a:ext cx="5" cy="9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9" name="Rectangle 178" descr="Submit NOI&#10;Fri 1/11/19"/>
            <p:cNvSpPr>
              <a:spLocks noChangeArrowheads="1"/>
            </p:cNvSpPr>
            <p:nvPr/>
          </p:nvSpPr>
          <p:spPr bwMode="auto">
            <a:xfrm>
              <a:off x="818" y="198"/>
              <a:ext cx="8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Submit NOI</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Fri 1/11/19</a:t>
              </a:r>
              <a:endParaRPr lang="en-US" sz="1200">
                <a:latin typeface="Times New Roman" charset="0"/>
                <a:ea typeface="Times New Roman" charset="0"/>
              </a:endParaRPr>
            </a:p>
          </p:txBody>
        </p:sp>
        <p:sp>
          <p:nvSpPr>
            <p:cNvPr id="180" name="Freeform 179"/>
            <p:cNvSpPr>
              <a:spLocks noChangeArrowheads="1"/>
            </p:cNvSpPr>
            <p:nvPr/>
          </p:nvSpPr>
          <p:spPr bwMode="auto">
            <a:xfrm flipH="1">
              <a:off x="890" y="105"/>
              <a:ext cx="5" cy="139"/>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1" name="Rectangle 180" descr="Submit SWPs&#10;Fri 2/15/19"/>
            <p:cNvSpPr>
              <a:spLocks noChangeArrowheads="1"/>
            </p:cNvSpPr>
            <p:nvPr/>
          </p:nvSpPr>
          <p:spPr bwMode="auto">
            <a:xfrm>
              <a:off x="877" y="244"/>
              <a:ext cx="102"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Submit SWPs</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Fri 2/15/19</a:t>
              </a:r>
              <a:endParaRPr lang="en-US" sz="1200">
                <a:latin typeface="Times New Roman" charset="0"/>
                <a:ea typeface="Times New Roman" charset="0"/>
              </a:endParaRPr>
            </a:p>
          </p:txBody>
        </p:sp>
        <p:sp>
          <p:nvSpPr>
            <p:cNvPr id="182" name="Freeform 181"/>
            <p:cNvSpPr>
              <a:spLocks noChangeArrowheads="1"/>
            </p:cNvSpPr>
            <p:nvPr/>
          </p:nvSpPr>
          <p:spPr bwMode="auto">
            <a:xfrm flipH="1">
              <a:off x="750" y="105"/>
              <a:ext cx="5" cy="17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3" name="Rectangle 182" descr="Pre-Proposal Review #2 Complete&#10;Fri 9/28/18"/>
            <p:cNvSpPr>
              <a:spLocks noChangeArrowheads="1"/>
            </p:cNvSpPr>
            <p:nvPr/>
          </p:nvSpPr>
          <p:spPr bwMode="auto">
            <a:xfrm>
              <a:off x="675" y="291"/>
              <a:ext cx="22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Pre-Proposal Review #2 Complete</a:t>
              </a:r>
              <a:r>
                <a:rPr lang="en-US" sz="1200">
                  <a:latin typeface="Times New Roman" charset="0"/>
                  <a:ea typeface="Times New Roman" charset="0"/>
                </a:rPr>
                <a:t/>
              </a:r>
              <a:br>
                <a:rPr lang="en-US" sz="1200">
                  <a:latin typeface="Times New Roman" charset="0"/>
                  <a:ea typeface="Times New Roman" charset="0"/>
                </a:rPr>
              </a:br>
              <a:r>
                <a:rPr lang="en-US" sz="800">
                  <a:solidFill>
                    <a:srgbClr val="444444"/>
                  </a:solidFill>
                  <a:latin typeface="Segoe UI" charset="0"/>
                  <a:ea typeface="Times New Roman" charset="0"/>
                </a:rPr>
                <a:t>Fri 9/28/18</a:t>
              </a:r>
              <a:endParaRPr lang="en-US" sz="1200">
                <a:latin typeface="Times New Roman" charset="0"/>
                <a:ea typeface="Times New Roman" charset="0"/>
              </a:endParaRPr>
            </a:p>
          </p:txBody>
        </p:sp>
        <p:sp>
          <p:nvSpPr>
            <p:cNvPr id="184" name="Freeform 183"/>
            <p:cNvSpPr>
              <a:spLocks noChangeArrowheads="1"/>
            </p:cNvSpPr>
            <p:nvPr/>
          </p:nvSpPr>
          <p:spPr bwMode="auto">
            <a:xfrm flipH="1">
              <a:off x="478" y="105"/>
              <a:ext cx="5" cy="15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5" name="Rectangle 184" descr="Pre-Proposal Review #1 Complete&#10;Fri 12/29/17"/>
            <p:cNvSpPr>
              <a:spLocks noChangeArrowheads="1"/>
            </p:cNvSpPr>
            <p:nvPr/>
          </p:nvSpPr>
          <p:spPr bwMode="auto">
            <a:xfrm>
              <a:off x="393" y="260"/>
              <a:ext cx="221"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Pre-Proposal Review #1 Complete</a:t>
              </a:r>
              <a:endParaRPr lang="en-US" sz="1200">
                <a:latin typeface="Times New Roman" charset="0"/>
                <a:ea typeface="Times New Roman" charset="0"/>
              </a:endParaRPr>
            </a:p>
          </p:txBody>
        </p:sp>
        <p:sp>
          <p:nvSpPr>
            <p:cNvPr id="186" name="Freeform 185"/>
            <p:cNvSpPr>
              <a:spLocks noChangeArrowheads="1"/>
            </p:cNvSpPr>
            <p:nvPr/>
          </p:nvSpPr>
          <p:spPr bwMode="auto">
            <a:xfrm>
              <a:off x="253" y="105"/>
              <a:ext cx="5" cy="43"/>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7" name="Rectangle 186" descr="Rev 1 Design Docs Published (TRL1)&#10;Fri 5/12/17"/>
            <p:cNvSpPr>
              <a:spLocks noChangeArrowheads="1"/>
            </p:cNvSpPr>
            <p:nvPr/>
          </p:nvSpPr>
          <p:spPr bwMode="auto">
            <a:xfrm rot="5400000">
              <a:off x="220" y="45"/>
              <a:ext cx="4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dirty="0">
                  <a:solidFill>
                    <a:srgbClr val="444444"/>
                  </a:solidFill>
                  <a:latin typeface="Segoe UI" charset="0"/>
                  <a:ea typeface="Times New Roman" charset="0"/>
                </a:rPr>
                <a:t>Rev 1 Design Docs Published (TRL1)</a:t>
              </a:r>
              <a:r>
                <a:rPr lang="en-US" sz="1200" dirty="0">
                  <a:latin typeface="Times New Roman" charset="0"/>
                  <a:ea typeface="Times New Roman" charset="0"/>
                </a:rPr>
                <a:t/>
              </a:r>
              <a:br>
                <a:rPr lang="en-US" sz="1200" dirty="0">
                  <a:latin typeface="Times New Roman" charset="0"/>
                  <a:ea typeface="Times New Roman" charset="0"/>
                </a:rPr>
              </a:br>
              <a:r>
                <a:rPr lang="en-US" sz="800" dirty="0">
                  <a:solidFill>
                    <a:srgbClr val="444444"/>
                  </a:solidFill>
                  <a:latin typeface="Segoe UI" charset="0"/>
                  <a:ea typeface="Times New Roman" charset="0"/>
                </a:rPr>
                <a:t>Fri 5/12/17</a:t>
              </a:r>
              <a:endParaRPr lang="en-US" sz="1200" dirty="0">
                <a:latin typeface="Times New Roman" charset="0"/>
                <a:ea typeface="Times New Roman" charset="0"/>
              </a:endParaRPr>
            </a:p>
          </p:txBody>
        </p:sp>
        <p:sp>
          <p:nvSpPr>
            <p:cNvPr id="188" name="Freeform 187"/>
            <p:cNvSpPr>
              <a:spLocks noChangeArrowheads="1"/>
            </p:cNvSpPr>
            <p:nvPr/>
          </p:nvSpPr>
          <p:spPr bwMode="auto">
            <a:xfrm flipH="1">
              <a:off x="443" y="105"/>
              <a:ext cx="5" cy="19"/>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9" name="Rectangle 188" descr="Rev 1.5 Design Docs Published (TRL1)&#10;Fri 11/24/17"/>
            <p:cNvSpPr>
              <a:spLocks noChangeArrowheads="1"/>
            </p:cNvSpPr>
            <p:nvPr/>
          </p:nvSpPr>
          <p:spPr bwMode="auto">
            <a:xfrm>
              <a:off x="369" y="111"/>
              <a:ext cx="9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a:solidFill>
                    <a:srgbClr val="444444"/>
                  </a:solidFill>
                  <a:latin typeface="Segoe UI" charset="0"/>
                  <a:ea typeface="Times New Roman" charset="0"/>
                </a:rPr>
                <a:t>Rev 1.5 Design Docs Published (TRL1)</a:t>
              </a:r>
              <a:endParaRPr lang="en-US" sz="1200">
                <a:latin typeface="Times New Roman" charset="0"/>
                <a:ea typeface="Times New Roman" charset="0"/>
              </a:endParaRPr>
            </a:p>
          </p:txBody>
        </p:sp>
        <p:sp>
          <p:nvSpPr>
            <p:cNvPr id="190" name="Freeform 189"/>
            <p:cNvSpPr>
              <a:spLocks noChangeArrowheads="1"/>
            </p:cNvSpPr>
            <p:nvPr/>
          </p:nvSpPr>
          <p:spPr bwMode="auto">
            <a:xfrm flipH="1">
              <a:off x="691" y="105"/>
              <a:ext cx="5" cy="67"/>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1" name="Rectangle 190" descr="Design Docs Rev2 Released for Review (TRL2)&#10;Tue 7/31/18"/>
            <p:cNvSpPr>
              <a:spLocks noChangeArrowheads="1"/>
            </p:cNvSpPr>
            <p:nvPr/>
          </p:nvSpPr>
          <p:spPr bwMode="auto">
            <a:xfrm>
              <a:off x="598" y="172"/>
              <a:ext cx="154"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dirty="0">
                  <a:solidFill>
                    <a:srgbClr val="444444"/>
                  </a:solidFill>
                  <a:latin typeface="Segoe UI" charset="0"/>
                  <a:ea typeface="Times New Roman" charset="0"/>
                </a:rPr>
                <a:t>Design Docs Rev2 Released for Review (TRL2)</a:t>
              </a:r>
              <a:r>
                <a:rPr lang="en-US" sz="1200" dirty="0">
                  <a:latin typeface="Times New Roman" charset="0"/>
                  <a:ea typeface="Times New Roman" charset="0"/>
                </a:rPr>
                <a:t/>
              </a:r>
              <a:br>
                <a:rPr lang="en-US" sz="1200" dirty="0">
                  <a:latin typeface="Times New Roman" charset="0"/>
                  <a:ea typeface="Times New Roman" charset="0"/>
                </a:rPr>
              </a:br>
              <a:r>
                <a:rPr lang="en-US" sz="800" dirty="0">
                  <a:solidFill>
                    <a:srgbClr val="444444"/>
                  </a:solidFill>
                  <a:latin typeface="Segoe UI" charset="0"/>
                  <a:ea typeface="Times New Roman" charset="0"/>
                </a:rPr>
                <a:t>Tue 7/31/18</a:t>
              </a:r>
              <a:endParaRPr lang="en-US" sz="1200" dirty="0">
                <a:latin typeface="Times New Roman" charset="0"/>
                <a:ea typeface="Times New Roman" charset="0"/>
              </a:endParaRPr>
            </a:p>
          </p:txBody>
        </p:sp>
        <p:sp>
          <p:nvSpPr>
            <p:cNvPr id="192" name="Freeform 191"/>
            <p:cNvSpPr>
              <a:spLocks noChangeArrowheads="1"/>
            </p:cNvSpPr>
            <p:nvPr/>
          </p:nvSpPr>
          <p:spPr bwMode="auto">
            <a:xfrm>
              <a:off x="780" y="105"/>
              <a:ext cx="6" cy="12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3" name="Rectangle 192" descr="Final Design Docs Published&#10;Tue 10/23/18"/>
            <p:cNvSpPr>
              <a:spLocks noChangeArrowheads="1"/>
            </p:cNvSpPr>
            <p:nvPr/>
          </p:nvSpPr>
          <p:spPr bwMode="auto">
            <a:xfrm>
              <a:off x="759" y="233"/>
              <a:ext cx="10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dirty="0">
                  <a:solidFill>
                    <a:srgbClr val="444444"/>
                  </a:solidFill>
                  <a:latin typeface="Segoe UI" charset="0"/>
                  <a:ea typeface="Times New Roman" charset="0"/>
                </a:rPr>
                <a:t>Final Design Docs Published</a:t>
              </a:r>
              <a:r>
                <a:rPr lang="en-US" sz="1200" dirty="0">
                  <a:latin typeface="Times New Roman" charset="0"/>
                  <a:ea typeface="Times New Roman" charset="0"/>
                </a:rPr>
                <a:t/>
              </a:r>
              <a:br>
                <a:rPr lang="en-US" sz="1200" dirty="0">
                  <a:latin typeface="Times New Roman" charset="0"/>
                  <a:ea typeface="Times New Roman" charset="0"/>
                </a:rPr>
              </a:br>
              <a:r>
                <a:rPr lang="en-US" sz="800" dirty="0">
                  <a:solidFill>
                    <a:srgbClr val="444444"/>
                  </a:solidFill>
                  <a:latin typeface="Segoe UI" charset="0"/>
                  <a:ea typeface="Times New Roman" charset="0"/>
                </a:rPr>
                <a:t>Tue 10/23/18</a:t>
              </a:r>
              <a:endParaRPr lang="en-US" sz="1200" dirty="0">
                <a:latin typeface="Times New Roman" charset="0"/>
                <a:ea typeface="Times New Roman" charset="0"/>
              </a:endParaRPr>
            </a:p>
          </p:txBody>
        </p:sp>
        <p:sp>
          <p:nvSpPr>
            <p:cNvPr id="194" name="Freeform 193"/>
            <p:cNvSpPr>
              <a:spLocks noChangeArrowheads="1"/>
            </p:cNvSpPr>
            <p:nvPr/>
          </p:nvSpPr>
          <p:spPr bwMode="auto">
            <a:xfrm>
              <a:off x="348" y="105"/>
              <a:ext cx="5" cy="17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5" name="Rectangle 194" descr="Community Study Final Reports Due&#10;Tue 8/15/17"/>
            <p:cNvSpPr>
              <a:spLocks noChangeArrowheads="1"/>
            </p:cNvSpPr>
            <p:nvPr/>
          </p:nvSpPr>
          <p:spPr bwMode="auto">
            <a:xfrm>
              <a:off x="231" y="284"/>
              <a:ext cx="249"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US" sz="1000" dirty="0">
                  <a:solidFill>
                    <a:srgbClr val="444444"/>
                  </a:solidFill>
                  <a:latin typeface="Segoe UI" charset="0"/>
                  <a:ea typeface="Times New Roman" charset="0"/>
                </a:rPr>
                <a:t>US Radio Futures Conference #3</a:t>
              </a:r>
              <a:endParaRPr lang="en-US" sz="1200" dirty="0">
                <a:latin typeface="Times New Roman" charset="0"/>
                <a:ea typeface="Times New Roman" charset="0"/>
              </a:endParaRPr>
            </a:p>
            <a:p>
              <a:r>
                <a:rPr lang="en-US" sz="1000" dirty="0">
                  <a:solidFill>
                    <a:srgbClr val="444444"/>
                  </a:solidFill>
                  <a:latin typeface="Segoe UI" charset="0"/>
                  <a:ea typeface="Times New Roman" charset="0"/>
                </a:rPr>
                <a:t>Community Study Final Reports Due</a:t>
              </a:r>
              <a:r>
                <a:rPr lang="en-US" sz="1200" dirty="0">
                  <a:latin typeface="Times New Roman" charset="0"/>
                  <a:ea typeface="Times New Roman" charset="0"/>
                </a:rPr>
                <a:t/>
              </a:r>
              <a:br>
                <a:rPr lang="en-US" sz="1200" dirty="0">
                  <a:latin typeface="Times New Roman" charset="0"/>
                  <a:ea typeface="Times New Roman" charset="0"/>
                </a:rPr>
              </a:br>
              <a:r>
                <a:rPr lang="en-US" sz="800" dirty="0">
                  <a:solidFill>
                    <a:srgbClr val="444444"/>
                  </a:solidFill>
                  <a:latin typeface="Segoe UI" charset="0"/>
                  <a:ea typeface="Times New Roman" charset="0"/>
                </a:rPr>
                <a:t>Tue 8/15/17</a:t>
              </a:r>
              <a:endParaRPr lang="en-US" sz="1200" dirty="0">
                <a:latin typeface="Times New Roman" charset="0"/>
                <a:ea typeface="Times New Roman" charset="0"/>
              </a:endParaRPr>
            </a:p>
          </p:txBody>
        </p:sp>
        <p:sp>
          <p:nvSpPr>
            <p:cNvPr id="196" name="AutoShape 312" descr="Today"/>
            <p:cNvSpPr>
              <a:spLocks noChangeArrowheads="1"/>
            </p:cNvSpPr>
            <p:nvPr/>
          </p:nvSpPr>
          <p:spPr bwMode="auto">
            <a:xfrm>
              <a:off x="216" y="-43"/>
              <a:ext cx="50" cy="16"/>
            </a:xfrm>
            <a:prstGeom prst="roundRect">
              <a:avLst>
                <a:gd name="adj" fmla="val 10000"/>
              </a:avLst>
            </a:prstGeom>
            <a:solidFill>
              <a:srgbClr val="31752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0" tIns="0" rIns="0" bIns="0" anchor="t" anchorCtr="0" upright="1">
              <a:noAutofit/>
            </a:bodyPr>
            <a:lstStyle/>
            <a:p>
              <a:pPr algn="ctr"/>
              <a:r>
                <a:rPr lang="en-US" sz="800" b="1">
                  <a:solidFill>
                    <a:srgbClr val="FFFFFF"/>
                  </a:solidFill>
                  <a:latin typeface="Segoe UI" charset="0"/>
                  <a:ea typeface="Times New Roman" charset="0"/>
                </a:rPr>
                <a:t>Today</a:t>
              </a:r>
              <a:endParaRPr lang="en-US" sz="1200">
                <a:latin typeface="Times New Roman" charset="0"/>
                <a:ea typeface="Times New Roman" charset="0"/>
              </a:endParaRPr>
            </a:p>
          </p:txBody>
        </p:sp>
        <p:sp>
          <p:nvSpPr>
            <p:cNvPr id="197" name="Freeform 196"/>
            <p:cNvSpPr>
              <a:spLocks noChangeArrowheads="1"/>
            </p:cNvSpPr>
            <p:nvPr/>
          </p:nvSpPr>
          <p:spPr bwMode="auto">
            <a:xfrm flipH="1">
              <a:off x="165" y="-31"/>
              <a:ext cx="75" cy="129"/>
            </a:xfrm>
            <a:custGeom>
              <a:avLst/>
              <a:gdLst>
                <a:gd name="T0" fmla="*/ 0 h 123"/>
                <a:gd name="T1" fmla="*/ 123 h 123"/>
              </a:gdLst>
              <a:ahLst/>
              <a:cxnLst>
                <a:cxn ang="0">
                  <a:pos x="0" y="T0"/>
                </a:cxn>
                <a:cxn ang="0">
                  <a:pos x="0" y="T1"/>
                </a:cxn>
              </a:cxnLst>
              <a:rect l="0" t="0" r="r" b="b"/>
              <a:pathLst>
                <a:path h="123">
                  <a:moveTo>
                    <a:pt x="0" y="0"/>
                  </a:moveTo>
                  <a:lnTo>
                    <a:pt x="0" y="123"/>
                  </a:lnTo>
                </a:path>
              </a:pathLst>
            </a:custGeom>
            <a:solidFill>
              <a:srgbClr val="FFFFFF"/>
            </a:solidFill>
            <a:ln w="3">
              <a:solidFill>
                <a:srgbClr val="31752F"/>
              </a:solidFill>
              <a:prstDash val="solid"/>
              <a:round/>
              <a:headEnd/>
              <a:tailEnd/>
            </a:ln>
          </p:spPr>
          <p:txBody>
            <a:bodyPr rot="0" vert="horz" wrap="square" lIns="91440" tIns="45720" rIns="91440" bIns="45720" anchor="t" anchorCtr="0" upright="1">
              <a:noAutofit/>
            </a:bodyPr>
            <a:lstStyle/>
            <a:p>
              <a:endParaRPr lang="en-US"/>
            </a:p>
          </p:txBody>
        </p:sp>
        <p:grpSp>
          <p:nvGrpSpPr>
            <p:cNvPr id="198" name="Group 197"/>
            <p:cNvGrpSpPr>
              <a:grpSpLocks/>
            </p:cNvGrpSpPr>
            <p:nvPr/>
          </p:nvGrpSpPr>
          <p:grpSpPr bwMode="auto">
            <a:xfrm>
              <a:off x="339" y="92"/>
              <a:ext cx="18" cy="18"/>
              <a:chOff x="0" y="0"/>
              <a:chExt cx="100" cy="100"/>
            </a:xfrm>
          </p:grpSpPr>
          <p:sp>
            <p:nvSpPr>
              <p:cNvPr id="238" name="Freeform 23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9" name="Freeform 23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199" name="Group 198"/>
            <p:cNvGrpSpPr>
              <a:grpSpLocks/>
            </p:cNvGrpSpPr>
            <p:nvPr/>
          </p:nvGrpSpPr>
          <p:grpSpPr bwMode="auto">
            <a:xfrm>
              <a:off x="771" y="92"/>
              <a:ext cx="18" cy="18"/>
              <a:chOff x="0" y="0"/>
              <a:chExt cx="100" cy="100"/>
            </a:xfrm>
          </p:grpSpPr>
          <p:sp>
            <p:nvSpPr>
              <p:cNvPr id="236" name="Freeform 23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7" name="Freeform 23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0" name="Group 199"/>
            <p:cNvGrpSpPr>
              <a:grpSpLocks/>
            </p:cNvGrpSpPr>
            <p:nvPr/>
          </p:nvGrpSpPr>
          <p:grpSpPr bwMode="auto">
            <a:xfrm>
              <a:off x="687" y="92"/>
              <a:ext cx="18" cy="18"/>
              <a:chOff x="0" y="0"/>
              <a:chExt cx="100" cy="100"/>
            </a:xfrm>
          </p:grpSpPr>
          <p:sp>
            <p:nvSpPr>
              <p:cNvPr id="234" name="Freeform 23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5" name="Freeform 23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1" name="Group 200"/>
            <p:cNvGrpSpPr>
              <a:grpSpLocks/>
            </p:cNvGrpSpPr>
            <p:nvPr/>
          </p:nvGrpSpPr>
          <p:grpSpPr bwMode="auto">
            <a:xfrm>
              <a:off x="439" y="92"/>
              <a:ext cx="18" cy="18"/>
              <a:chOff x="0" y="0"/>
              <a:chExt cx="100" cy="100"/>
            </a:xfrm>
          </p:grpSpPr>
          <p:sp>
            <p:nvSpPr>
              <p:cNvPr id="232" name="Freeform 23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Freeform 23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2" name="Group 201"/>
            <p:cNvGrpSpPr>
              <a:grpSpLocks/>
            </p:cNvGrpSpPr>
            <p:nvPr/>
          </p:nvGrpSpPr>
          <p:grpSpPr bwMode="auto">
            <a:xfrm>
              <a:off x="244" y="92"/>
              <a:ext cx="18" cy="18"/>
              <a:chOff x="0" y="0"/>
              <a:chExt cx="100" cy="100"/>
            </a:xfrm>
          </p:grpSpPr>
          <p:sp>
            <p:nvSpPr>
              <p:cNvPr id="230" name="Freeform 229"/>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1" name="Freeform 230"/>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3" name="Group 202"/>
            <p:cNvGrpSpPr>
              <a:grpSpLocks/>
            </p:cNvGrpSpPr>
            <p:nvPr/>
          </p:nvGrpSpPr>
          <p:grpSpPr bwMode="auto">
            <a:xfrm>
              <a:off x="474" y="92"/>
              <a:ext cx="18" cy="18"/>
              <a:chOff x="0" y="0"/>
              <a:chExt cx="100" cy="100"/>
            </a:xfrm>
          </p:grpSpPr>
          <p:sp>
            <p:nvSpPr>
              <p:cNvPr id="228" name="Freeform 22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4" name="Group 203"/>
            <p:cNvGrpSpPr>
              <a:grpSpLocks/>
            </p:cNvGrpSpPr>
            <p:nvPr/>
          </p:nvGrpSpPr>
          <p:grpSpPr bwMode="auto">
            <a:xfrm>
              <a:off x="746" y="92"/>
              <a:ext cx="18" cy="18"/>
              <a:chOff x="0" y="0"/>
              <a:chExt cx="100" cy="100"/>
            </a:xfrm>
          </p:grpSpPr>
          <p:sp>
            <p:nvSpPr>
              <p:cNvPr id="226" name="Freeform 22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7" name="Freeform 22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5" name="Group 204"/>
            <p:cNvGrpSpPr>
              <a:grpSpLocks/>
            </p:cNvGrpSpPr>
            <p:nvPr/>
          </p:nvGrpSpPr>
          <p:grpSpPr bwMode="auto">
            <a:xfrm>
              <a:off x="886" y="92"/>
              <a:ext cx="18" cy="18"/>
              <a:chOff x="0" y="0"/>
              <a:chExt cx="100" cy="100"/>
            </a:xfrm>
          </p:grpSpPr>
          <p:sp>
            <p:nvSpPr>
              <p:cNvPr id="224" name="Freeform 22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Freeform 22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6" name="Group 205"/>
            <p:cNvGrpSpPr>
              <a:grpSpLocks/>
            </p:cNvGrpSpPr>
            <p:nvPr/>
          </p:nvGrpSpPr>
          <p:grpSpPr bwMode="auto">
            <a:xfrm>
              <a:off x="851" y="92"/>
              <a:ext cx="18" cy="18"/>
              <a:chOff x="0" y="0"/>
              <a:chExt cx="100" cy="100"/>
            </a:xfrm>
          </p:grpSpPr>
          <p:sp>
            <p:nvSpPr>
              <p:cNvPr id="222" name="Freeform 22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3" name="Freeform 22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7" name="Group 206"/>
            <p:cNvGrpSpPr>
              <a:grpSpLocks/>
            </p:cNvGrpSpPr>
            <p:nvPr/>
          </p:nvGrpSpPr>
          <p:grpSpPr bwMode="auto">
            <a:xfrm>
              <a:off x="931" y="92"/>
              <a:ext cx="18" cy="18"/>
              <a:chOff x="0" y="0"/>
              <a:chExt cx="100" cy="100"/>
            </a:xfrm>
          </p:grpSpPr>
          <p:sp>
            <p:nvSpPr>
              <p:cNvPr id="220" name="Freeform 219"/>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1" name="Freeform 220"/>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8" name="Group 207"/>
            <p:cNvGrpSpPr>
              <a:grpSpLocks/>
            </p:cNvGrpSpPr>
            <p:nvPr/>
          </p:nvGrpSpPr>
          <p:grpSpPr bwMode="auto">
            <a:xfrm>
              <a:off x="1021" y="92"/>
              <a:ext cx="18" cy="18"/>
              <a:chOff x="0" y="0"/>
              <a:chExt cx="100" cy="100"/>
            </a:xfrm>
          </p:grpSpPr>
          <p:sp>
            <p:nvSpPr>
              <p:cNvPr id="218" name="Freeform 21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9" name="Freeform 21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9" name="Group 208"/>
            <p:cNvGrpSpPr>
              <a:grpSpLocks/>
            </p:cNvGrpSpPr>
            <p:nvPr/>
          </p:nvGrpSpPr>
          <p:grpSpPr bwMode="auto">
            <a:xfrm>
              <a:off x="823" y="92"/>
              <a:ext cx="18" cy="18"/>
              <a:chOff x="0" y="0"/>
              <a:chExt cx="100" cy="100"/>
            </a:xfrm>
          </p:grpSpPr>
          <p:sp>
            <p:nvSpPr>
              <p:cNvPr id="216" name="Freeform 21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7" name="Freeform 21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10" name="Group 209"/>
            <p:cNvGrpSpPr>
              <a:grpSpLocks/>
            </p:cNvGrpSpPr>
            <p:nvPr/>
          </p:nvGrpSpPr>
          <p:grpSpPr bwMode="auto">
            <a:xfrm>
              <a:off x="642" y="92"/>
              <a:ext cx="18" cy="18"/>
              <a:chOff x="0" y="0"/>
              <a:chExt cx="100" cy="100"/>
            </a:xfrm>
          </p:grpSpPr>
          <p:sp>
            <p:nvSpPr>
              <p:cNvPr id="214" name="Freeform 21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11" name="Group 210"/>
            <p:cNvGrpSpPr>
              <a:grpSpLocks/>
            </p:cNvGrpSpPr>
            <p:nvPr/>
          </p:nvGrpSpPr>
          <p:grpSpPr bwMode="auto">
            <a:xfrm>
              <a:off x="446" y="92"/>
              <a:ext cx="18" cy="18"/>
              <a:chOff x="0" y="0"/>
              <a:chExt cx="100" cy="100"/>
            </a:xfrm>
          </p:grpSpPr>
          <p:sp>
            <p:nvSpPr>
              <p:cNvPr id="212" name="Freeform 21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 y="5237594"/>
            <a:ext cx="9144000" cy="1622323"/>
          </a:xfrm>
          <a:prstGeom prst="rect">
            <a:avLst/>
          </a:prstGeom>
        </p:spPr>
      </p:pic>
      <p:cxnSp>
        <p:nvCxnSpPr>
          <p:cNvPr id="5" name="Straight Connector 4"/>
          <p:cNvCxnSpPr/>
          <p:nvPr/>
        </p:nvCxnSpPr>
        <p:spPr>
          <a:xfrm flipV="1">
            <a:off x="5789265" y="2385391"/>
            <a:ext cx="930617" cy="3887"/>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flipV="1">
            <a:off x="4222197" y="2643809"/>
            <a:ext cx="1284081" cy="720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0397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9116"/>
            <a:ext cx="7886700" cy="492918"/>
          </a:xfrm>
        </p:spPr>
        <p:txBody>
          <a:bodyPr>
            <a:noAutofit/>
          </a:bodyPr>
          <a:lstStyle/>
          <a:p>
            <a:r>
              <a:rPr lang="en-US" sz="3600" dirty="0" smtClean="0"/>
              <a:t>Notional Long-Term MREFC Schedule</a:t>
            </a:r>
            <a:endParaRPr lang="en-US" sz="3600" dirty="0"/>
          </a:p>
        </p:txBody>
      </p:sp>
      <p:pic>
        <p:nvPicPr>
          <p:cNvPr id="4" name="Picture 3"/>
          <p:cNvPicPr>
            <a:picLocks noChangeAspect="1"/>
          </p:cNvPicPr>
          <p:nvPr/>
        </p:nvPicPr>
        <p:blipFill>
          <a:blip r:embed="rId2"/>
          <a:stretch>
            <a:fillRect/>
          </a:stretch>
        </p:blipFill>
        <p:spPr>
          <a:xfrm>
            <a:off x="258287" y="1489517"/>
            <a:ext cx="8627426" cy="1475840"/>
          </a:xfrm>
          <a:prstGeom prst="rect">
            <a:avLst/>
          </a:prstGeom>
        </p:spPr>
      </p:pic>
      <p:pic>
        <p:nvPicPr>
          <p:cNvPr id="5" name="Picture 4"/>
          <p:cNvPicPr>
            <a:picLocks noChangeAspect="1"/>
          </p:cNvPicPr>
          <p:nvPr/>
        </p:nvPicPr>
        <p:blipFill>
          <a:blip r:embed="rId3"/>
          <a:stretch>
            <a:fillRect/>
          </a:stretch>
        </p:blipFill>
        <p:spPr>
          <a:xfrm>
            <a:off x="914402" y="3237087"/>
            <a:ext cx="7600948" cy="1649046"/>
          </a:xfrm>
          <a:prstGeom prst="rect">
            <a:avLst/>
          </a:prstGeom>
        </p:spPr>
      </p:pic>
      <p:sp>
        <p:nvSpPr>
          <p:cNvPr id="6" name="Rectangle 5"/>
          <p:cNvSpPr/>
          <p:nvPr/>
        </p:nvSpPr>
        <p:spPr>
          <a:xfrm>
            <a:off x="5722637" y="4212609"/>
            <a:ext cx="1159565" cy="357808"/>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64102"/>
            <a:ext cx="9144000" cy="1995055"/>
          </a:xfrm>
          <a:prstGeom prst="rect">
            <a:avLst/>
          </a:prstGeom>
        </p:spPr>
      </p:pic>
    </p:spTree>
    <p:extLst>
      <p:ext uri="{BB962C8B-B14F-4D97-AF65-F5344CB8AC3E}">
        <p14:creationId xmlns:p14="http://schemas.microsoft.com/office/powerpoint/2010/main" val="599213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345" y="529936"/>
            <a:ext cx="6988815" cy="4316331"/>
          </a:xfrm>
          <a:prstGeom prst="rect">
            <a:avLst/>
          </a:prstGeom>
        </p:spPr>
      </p:pic>
      <p:sp>
        <p:nvSpPr>
          <p:cNvPr id="6" name="TextBox 5"/>
          <p:cNvSpPr txBox="1"/>
          <p:nvPr/>
        </p:nvSpPr>
        <p:spPr>
          <a:xfrm>
            <a:off x="544579" y="4794498"/>
            <a:ext cx="8588127" cy="1700466"/>
          </a:xfrm>
          <a:prstGeom prst="rect">
            <a:avLst/>
          </a:prstGeom>
          <a:noFill/>
        </p:spPr>
        <p:txBody>
          <a:bodyPr wrap="square" rtlCol="0">
            <a:spAutoFit/>
          </a:bodyPr>
          <a:lstStyle/>
          <a:p>
            <a:pPr>
              <a:spcBef>
                <a:spcPts val="450"/>
              </a:spcBef>
            </a:pPr>
            <a:r>
              <a:rPr lang="en-US" sz="2000" dirty="0" smtClean="0">
                <a:latin typeface="Times New Roman"/>
                <a:cs typeface="Times New Roman"/>
              </a:rPr>
              <a:t>Powerful, complementary </a:t>
            </a:r>
            <a:r>
              <a:rPr lang="en-US" sz="2000" dirty="0">
                <a:latin typeface="Times New Roman"/>
                <a:cs typeface="Times New Roman"/>
              </a:rPr>
              <a:t>suite </a:t>
            </a:r>
            <a:r>
              <a:rPr lang="en-US" sz="2000" dirty="0" smtClean="0">
                <a:latin typeface="Times New Roman"/>
                <a:cs typeface="Times New Roman"/>
              </a:rPr>
              <a:t>@ meter </a:t>
            </a:r>
            <a:r>
              <a:rPr lang="en-US" sz="2000" dirty="0">
                <a:latin typeface="Times New Roman"/>
                <a:cs typeface="Times New Roman"/>
              </a:rPr>
              <a:t>to </a:t>
            </a:r>
            <a:r>
              <a:rPr lang="en-US" sz="2000" dirty="0" err="1" smtClean="0">
                <a:latin typeface="Times New Roman"/>
                <a:cs typeface="Times New Roman"/>
              </a:rPr>
              <a:t>submm</a:t>
            </a:r>
            <a:r>
              <a:rPr lang="en-US" sz="2000" dirty="0" smtClean="0">
                <a:latin typeface="Times New Roman"/>
                <a:cs typeface="Times New Roman"/>
              </a:rPr>
              <a:t> for mid-21</a:t>
            </a:r>
            <a:r>
              <a:rPr lang="en-US" sz="2000" baseline="30000" dirty="0" smtClean="0">
                <a:latin typeface="Times New Roman"/>
                <a:cs typeface="Times New Roman"/>
              </a:rPr>
              <a:t>st</a:t>
            </a:r>
            <a:r>
              <a:rPr lang="en-US" sz="2000" dirty="0" smtClean="0">
                <a:latin typeface="Times New Roman"/>
                <a:cs typeface="Times New Roman"/>
              </a:rPr>
              <a:t> </a:t>
            </a:r>
            <a:r>
              <a:rPr lang="en-US" sz="2000" dirty="0">
                <a:latin typeface="Times New Roman"/>
                <a:cs typeface="Times New Roman"/>
              </a:rPr>
              <a:t>century</a:t>
            </a:r>
            <a:endParaRPr lang="en-US" dirty="0">
              <a:latin typeface="Times New Roman"/>
              <a:cs typeface="Times New Roman"/>
            </a:endParaRPr>
          </a:p>
          <a:p>
            <a:pPr marL="214313" indent="-214313">
              <a:spcBef>
                <a:spcPts val="450"/>
              </a:spcBef>
              <a:buFont typeface="Arial"/>
              <a:buChar char="•"/>
            </a:pPr>
            <a:r>
              <a:rPr lang="en-US" dirty="0">
                <a:latin typeface="Times New Roman"/>
                <a:cs typeface="Times New Roman"/>
              </a:rPr>
              <a:t>&lt; 3mm: ALMA 2030 superb for chemistry, dust, fine structure lines</a:t>
            </a:r>
          </a:p>
          <a:p>
            <a:pPr marL="214313" indent="-214313">
              <a:spcBef>
                <a:spcPts val="450"/>
              </a:spcBef>
              <a:buFont typeface="Arial"/>
              <a:buChar char="•"/>
            </a:pPr>
            <a:r>
              <a:rPr lang="en-US" dirty="0">
                <a:latin typeface="Times New Roman"/>
                <a:cs typeface="Times New Roman"/>
              </a:rPr>
              <a:t>3cm to 3mm: </a:t>
            </a:r>
            <a:r>
              <a:rPr lang="en-US" dirty="0" err="1">
                <a:latin typeface="Times New Roman"/>
                <a:cs typeface="Times New Roman"/>
              </a:rPr>
              <a:t>ngVLA</a:t>
            </a:r>
            <a:r>
              <a:rPr lang="en-US" dirty="0">
                <a:latin typeface="Times New Roman"/>
                <a:cs typeface="Times New Roman"/>
              </a:rPr>
              <a:t> superb for terrestrial planet formation, dense gas history of Universe, baryon cycle</a:t>
            </a:r>
          </a:p>
          <a:p>
            <a:pPr marL="214313" indent="-214313">
              <a:spcBef>
                <a:spcPts val="450"/>
              </a:spcBef>
              <a:buFont typeface="Arial"/>
              <a:buChar char="•"/>
            </a:pPr>
            <a:r>
              <a:rPr lang="en-US" dirty="0">
                <a:latin typeface="Times New Roman"/>
                <a:cs typeface="Times New Roman"/>
              </a:rPr>
              <a:t>&gt; 3cm: SKA  superb for pulsars, reionization, HI surveys  </a:t>
            </a:r>
          </a:p>
        </p:txBody>
      </p:sp>
      <p:sp>
        <p:nvSpPr>
          <p:cNvPr id="9" name="TextBox 8"/>
          <p:cNvSpPr txBox="1"/>
          <p:nvPr/>
        </p:nvSpPr>
        <p:spPr>
          <a:xfrm>
            <a:off x="2238017" y="345270"/>
            <a:ext cx="5188329" cy="461665"/>
          </a:xfrm>
          <a:prstGeom prst="rect">
            <a:avLst/>
          </a:prstGeom>
          <a:noFill/>
        </p:spPr>
        <p:txBody>
          <a:bodyPr wrap="square" rtlCol="0">
            <a:spAutoFit/>
          </a:bodyPr>
          <a:lstStyle/>
          <a:p>
            <a:pPr algn="ctr"/>
            <a:r>
              <a:rPr lang="en-US" sz="2400" dirty="0">
                <a:latin typeface="Times New Roman"/>
                <a:cs typeface="Times New Roman"/>
              </a:rPr>
              <a:t>Radio facilities </a:t>
            </a:r>
            <a:r>
              <a:rPr lang="en-US" sz="2400" dirty="0" smtClean="0">
                <a:latin typeface="Times New Roman"/>
                <a:cs typeface="Times New Roman"/>
              </a:rPr>
              <a:t>into mid-Century</a:t>
            </a:r>
            <a:endParaRPr lang="en-US" sz="2400" dirty="0">
              <a:latin typeface="Times New Roman"/>
              <a:cs typeface="Times New Roman"/>
            </a:endParaRPr>
          </a:p>
        </p:txBody>
      </p:sp>
      <p:sp>
        <p:nvSpPr>
          <p:cNvPr id="2" name="TextBox 1"/>
          <p:cNvSpPr txBox="1"/>
          <p:nvPr/>
        </p:nvSpPr>
        <p:spPr>
          <a:xfrm>
            <a:off x="6462330" y="3898985"/>
            <a:ext cx="413485" cy="230832"/>
          </a:xfrm>
          <a:prstGeom prst="rect">
            <a:avLst/>
          </a:prstGeom>
          <a:noFill/>
        </p:spPr>
        <p:txBody>
          <a:bodyPr wrap="square" rtlCol="0">
            <a:spAutoFit/>
          </a:bodyPr>
          <a:lstStyle/>
          <a:p>
            <a:r>
              <a:rPr lang="en-US" sz="900" dirty="0"/>
              <a:t>2030</a:t>
            </a:r>
          </a:p>
        </p:txBody>
      </p:sp>
    </p:spTree>
    <p:extLst>
      <p:ext uri="{BB962C8B-B14F-4D97-AF65-F5344CB8AC3E}">
        <p14:creationId xmlns:p14="http://schemas.microsoft.com/office/powerpoint/2010/main" val="561037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3617" y="2350172"/>
            <a:ext cx="3169807" cy="2708434"/>
          </a:xfrm>
          <a:prstGeom prst="rect">
            <a:avLst/>
          </a:prstGeom>
          <a:noFill/>
        </p:spPr>
        <p:txBody>
          <a:bodyPr wrap="square" rtlCol="0">
            <a:spAutoFit/>
          </a:bodyPr>
          <a:lstStyle/>
          <a:p>
            <a:pPr algn="just"/>
            <a:r>
              <a:rPr lang="en-US" sz="1000" dirty="0"/>
              <a:t>The NRAO announces a workshop focused on developing the science program for the Next Generation Very Large Array.  The </a:t>
            </a:r>
            <a:r>
              <a:rPr lang="en-US" sz="1000" dirty="0" err="1"/>
              <a:t>ngVLA</a:t>
            </a:r>
            <a:r>
              <a:rPr lang="en-US" sz="1000" dirty="0"/>
              <a:t> design entails an interferometric array with 10 times larger effective collecting area and 10 times higher spatial resolution than the current VLA and ALMA, optimized for operation in the frequency range 10GHz to 50GHz, with reasonable performance over 1.2GHz to 115GHz. The </a:t>
            </a:r>
            <a:r>
              <a:rPr lang="en-US" sz="1000" dirty="0" err="1"/>
              <a:t>ngVLA</a:t>
            </a:r>
            <a:r>
              <a:rPr lang="en-US" sz="1000" dirty="0"/>
              <a:t> is optimized for </a:t>
            </a:r>
          </a:p>
          <a:p>
            <a:pPr algn="just"/>
            <a:r>
              <a:rPr lang="en-US" sz="1000" dirty="0"/>
              <a:t>observations at wavelengths between the superb performance of ALMA at </a:t>
            </a:r>
            <a:r>
              <a:rPr lang="en-US" sz="1000" dirty="0" err="1"/>
              <a:t>submm</a:t>
            </a:r>
            <a:r>
              <a:rPr lang="en-US" sz="1000" dirty="0"/>
              <a:t> wavelengths, and the future SKA-1 at a few centimeter and longer wavelengths. The </a:t>
            </a:r>
            <a:r>
              <a:rPr lang="en-US" sz="1000" dirty="0" err="1"/>
              <a:t>ngVLA</a:t>
            </a:r>
            <a:r>
              <a:rPr lang="en-US" sz="1000" dirty="0"/>
              <a:t> opens a new window on the Universe through ultra-sensitive imaging of thermal line and continuum emission down to </a:t>
            </a:r>
            <a:r>
              <a:rPr lang="en-US" sz="1000" dirty="0" err="1"/>
              <a:t>milliarcecond</a:t>
            </a:r>
            <a:r>
              <a:rPr lang="en-US" sz="1000" dirty="0"/>
              <a:t> resolution, as well as unprecedented broad band continuum</a:t>
            </a:r>
          </a:p>
          <a:p>
            <a:pPr algn="just"/>
            <a:r>
              <a:rPr lang="en-US" sz="1000" dirty="0" err="1"/>
              <a:t>polarimetric</a:t>
            </a:r>
            <a:r>
              <a:rPr lang="en-US" sz="1000" dirty="0"/>
              <a:t> imaging of non-thermal processes.</a:t>
            </a:r>
          </a:p>
          <a:p>
            <a:pPr algn="just"/>
            <a:endParaRPr lang="en-US" sz="1000" dirty="0"/>
          </a:p>
        </p:txBody>
      </p:sp>
      <p:sp>
        <p:nvSpPr>
          <p:cNvPr id="2" name="Title 1"/>
          <p:cNvSpPr>
            <a:spLocks noGrp="1"/>
          </p:cNvSpPr>
          <p:nvPr>
            <p:ph type="title"/>
          </p:nvPr>
        </p:nvSpPr>
        <p:spPr>
          <a:xfrm>
            <a:off x="628650" y="632463"/>
            <a:ext cx="7886700" cy="994172"/>
          </a:xfrm>
        </p:spPr>
        <p:txBody>
          <a:bodyPr>
            <a:normAutofit fontScale="90000"/>
          </a:bodyPr>
          <a:lstStyle/>
          <a:p>
            <a:pPr algn="ctr"/>
            <a:r>
              <a:rPr lang="en-US" sz="3600" b="1"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Developing the </a:t>
            </a:r>
            <a:r>
              <a:rPr lang="en-US" sz="3600" b="1" dirty="0" err="1"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ngVLA</a:t>
            </a:r>
            <a:r>
              <a:rPr lang="en-US" sz="3600" b="1"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 Science Program</a:t>
            </a:r>
            <a:r>
              <a:rPr lang="en-US" b="1" dirty="0" smtClean="0"/>
              <a:t/>
            </a:r>
            <a:br>
              <a:rPr lang="en-US" b="1" dirty="0" smtClean="0"/>
            </a:br>
            <a:r>
              <a:rPr lang="en-US" sz="2400" dirty="0"/>
              <a:t>Workshop</a:t>
            </a:r>
            <a:r>
              <a:rPr lang="en-US" sz="2400" b="1" dirty="0"/>
              <a:t>      </a:t>
            </a:r>
            <a:r>
              <a:rPr lang="en-US" sz="2400" dirty="0"/>
              <a:t>Socorro, NM USA     June 26-29, 2017</a:t>
            </a:r>
          </a:p>
        </p:txBody>
      </p:sp>
      <p:sp>
        <p:nvSpPr>
          <p:cNvPr id="3" name="Content Placeholder 2"/>
          <p:cNvSpPr>
            <a:spLocks noGrp="1"/>
          </p:cNvSpPr>
          <p:nvPr>
            <p:ph idx="1"/>
          </p:nvPr>
        </p:nvSpPr>
        <p:spPr>
          <a:xfrm>
            <a:off x="6447957" y="2414831"/>
            <a:ext cx="2673100" cy="1585530"/>
          </a:xfrm>
        </p:spPr>
        <p:txBody>
          <a:bodyPr>
            <a:normAutofit/>
          </a:bodyPr>
          <a:lstStyle/>
          <a:p>
            <a:pPr marL="0" indent="0">
              <a:buNone/>
            </a:pPr>
            <a:r>
              <a:rPr lang="en-US" sz="1200" b="1" dirty="0"/>
              <a:t>Local Organizing Committee</a:t>
            </a:r>
          </a:p>
          <a:p>
            <a:pPr marL="0" indent="0">
              <a:lnSpc>
                <a:spcPct val="50000"/>
              </a:lnSpc>
              <a:buNone/>
            </a:pPr>
            <a:r>
              <a:rPr lang="fr-FR" sz="1200" dirty="0"/>
              <a:t> Chris Carilli </a:t>
            </a:r>
            <a:r>
              <a:rPr lang="fr-FR" sz="1200" dirty="0" smtClean="0"/>
              <a:t> </a:t>
            </a:r>
            <a:endParaRPr lang="fr-FR" sz="1200" dirty="0"/>
          </a:p>
          <a:p>
            <a:pPr marL="0" indent="0">
              <a:lnSpc>
                <a:spcPct val="50000"/>
              </a:lnSpc>
              <a:buNone/>
            </a:pPr>
            <a:r>
              <a:rPr lang="fr-FR" sz="1200" dirty="0"/>
              <a:t> Lori Appel</a:t>
            </a:r>
          </a:p>
          <a:p>
            <a:pPr marL="0" indent="0">
              <a:lnSpc>
                <a:spcPct val="50000"/>
              </a:lnSpc>
              <a:buNone/>
            </a:pPr>
            <a:r>
              <a:rPr lang="fr-FR" sz="1200" dirty="0"/>
              <a:t> Amy Kimball</a:t>
            </a:r>
          </a:p>
          <a:p>
            <a:pPr marL="0" indent="0">
              <a:lnSpc>
                <a:spcPct val="50000"/>
              </a:lnSpc>
              <a:buNone/>
            </a:pPr>
            <a:r>
              <a:rPr lang="fr-FR" sz="1200" dirty="0"/>
              <a:t> Frank </a:t>
            </a:r>
            <a:r>
              <a:rPr lang="fr-FR" sz="1200" dirty="0" err="1"/>
              <a:t>Schinzel</a:t>
            </a:r>
            <a:endParaRPr lang="fr-FR" sz="1200" dirty="0"/>
          </a:p>
          <a:p>
            <a:pPr marL="0" indent="0">
              <a:lnSpc>
                <a:spcPct val="50000"/>
              </a:lnSpc>
              <a:buNone/>
            </a:pPr>
            <a:endParaRPr lang="fr-FR" sz="1200" dirty="0"/>
          </a:p>
          <a:p>
            <a:pPr marL="0" indent="0">
              <a:lnSpc>
                <a:spcPct val="50000"/>
              </a:lnSpc>
              <a:buNone/>
            </a:pPr>
            <a:r>
              <a:rPr lang="fr-FR" sz="1200" dirty="0"/>
              <a:t>Meeting registration </a:t>
            </a:r>
            <a:r>
              <a:rPr lang="fr-FR" sz="1200" dirty="0" err="1"/>
              <a:t>is</a:t>
            </a:r>
            <a:r>
              <a:rPr lang="fr-FR" sz="1200" dirty="0"/>
              <a:t> free.</a:t>
            </a:r>
          </a:p>
          <a:p>
            <a:pPr marL="0" indent="0">
              <a:buNone/>
            </a:pPr>
            <a:endParaRPr lang="en-US" sz="1200" dirty="0"/>
          </a:p>
          <a:p>
            <a:pPr marL="0" indent="0">
              <a:buNone/>
            </a:pPr>
            <a:endParaRPr lang="en-US" sz="1200" dirty="0"/>
          </a:p>
          <a:p>
            <a:pPr marL="0" indent="0">
              <a:buNone/>
            </a:pPr>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76" y="4928522"/>
            <a:ext cx="1291832" cy="861986"/>
          </a:xfrm>
          <a:prstGeom prst="rect">
            <a:avLst/>
          </a:prstGeom>
        </p:spPr>
      </p:pic>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4878322" y="4928573"/>
            <a:ext cx="1293792" cy="862528"/>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800675" y="4928730"/>
            <a:ext cx="1293792" cy="864138"/>
          </a:xfrm>
          <a:prstGeom prst="rect">
            <a:avLst/>
          </a:prstGeom>
        </p:spPr>
      </p:pic>
      <p:pic>
        <p:nvPicPr>
          <p:cNvPr id="8" name="Picture 7"/>
          <p:cNvPicPr>
            <a:picLocks/>
          </p:cNvPicPr>
          <p:nvPr/>
        </p:nvPicPr>
        <p:blipFill>
          <a:blip r:embed="rId5">
            <a:extLst>
              <a:ext uri="{28A0092B-C50C-407E-A947-70E740481C1C}">
                <a14:useLocalDpi xmlns:a14="http://schemas.microsoft.com/office/drawing/2010/main" val="0"/>
              </a:ext>
            </a:extLst>
          </a:blip>
          <a:stretch>
            <a:fillRect/>
          </a:stretch>
        </p:blipFill>
        <p:spPr>
          <a:xfrm>
            <a:off x="2955969" y="4928573"/>
            <a:ext cx="1293792" cy="862528"/>
          </a:xfrm>
          <a:prstGeom prst="rect">
            <a:avLst/>
          </a:prstGeom>
        </p:spPr>
      </p:pic>
      <p:sp>
        <p:nvSpPr>
          <p:cNvPr id="10" name="Content Placeholder 2"/>
          <p:cNvSpPr txBox="1">
            <a:spLocks/>
          </p:cNvSpPr>
          <p:nvPr/>
        </p:nvSpPr>
        <p:spPr>
          <a:xfrm>
            <a:off x="654278" y="2414831"/>
            <a:ext cx="2430091" cy="305329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dirty="0"/>
              <a:t>Scientific Organizing Committee</a:t>
            </a:r>
          </a:p>
          <a:p>
            <a:pPr marL="0" indent="0">
              <a:lnSpc>
                <a:spcPct val="50000"/>
              </a:lnSpc>
              <a:buNone/>
            </a:pPr>
            <a:r>
              <a:rPr lang="en-US" sz="1200" dirty="0"/>
              <a:t> David </a:t>
            </a:r>
            <a:r>
              <a:rPr lang="en-US" sz="1200" dirty="0" err="1"/>
              <a:t>Wilner</a:t>
            </a:r>
            <a:r>
              <a:rPr lang="en-US" sz="1200" dirty="0"/>
              <a:t> [Chair] (</a:t>
            </a:r>
            <a:r>
              <a:rPr lang="en-US" sz="1200" dirty="0" err="1"/>
              <a:t>CfA</a:t>
            </a:r>
            <a:r>
              <a:rPr lang="en-US" sz="1200" dirty="0"/>
              <a:t>)</a:t>
            </a:r>
          </a:p>
          <a:p>
            <a:pPr marL="0" indent="0">
              <a:lnSpc>
                <a:spcPct val="50000"/>
              </a:lnSpc>
              <a:buNone/>
            </a:pPr>
            <a:r>
              <a:rPr lang="en-US" sz="1200" dirty="0"/>
              <a:t> Caitlin Casey (UT Austin)</a:t>
            </a:r>
          </a:p>
          <a:p>
            <a:pPr marL="0" indent="0">
              <a:lnSpc>
                <a:spcPct val="50000"/>
              </a:lnSpc>
              <a:buNone/>
            </a:pPr>
            <a:r>
              <a:rPr lang="en-US" sz="1200" dirty="0"/>
              <a:t> James Di Francesco (NRC-Victoria)</a:t>
            </a:r>
          </a:p>
          <a:p>
            <a:pPr marL="0" indent="0">
              <a:lnSpc>
                <a:spcPct val="50000"/>
              </a:lnSpc>
              <a:buNone/>
            </a:pPr>
            <a:r>
              <a:rPr lang="en-US" sz="1200" dirty="0"/>
              <a:t> Gregg Hallinan (Caltech)</a:t>
            </a:r>
          </a:p>
          <a:p>
            <a:pPr marL="0" indent="0">
              <a:lnSpc>
                <a:spcPct val="50000"/>
              </a:lnSpc>
              <a:buNone/>
            </a:pPr>
            <a:r>
              <a:rPr lang="en-US" sz="1200" dirty="0"/>
              <a:t> Kotaro Kohno (University of Tokyo)</a:t>
            </a:r>
          </a:p>
          <a:p>
            <a:pPr marL="0" indent="0">
              <a:lnSpc>
                <a:spcPct val="50000"/>
              </a:lnSpc>
              <a:buNone/>
            </a:pPr>
            <a:r>
              <a:rPr lang="en-US" sz="1200" dirty="0"/>
              <a:t> Cornelia Lang (University of Iowa)</a:t>
            </a:r>
          </a:p>
          <a:p>
            <a:pPr marL="0" indent="0">
              <a:lnSpc>
                <a:spcPct val="50000"/>
              </a:lnSpc>
              <a:buNone/>
            </a:pPr>
            <a:r>
              <a:rPr lang="en-US" sz="1200" dirty="0"/>
              <a:t> Joe Lazio (JPL)</a:t>
            </a:r>
          </a:p>
          <a:p>
            <a:pPr marL="0" indent="0">
              <a:lnSpc>
                <a:spcPct val="50000"/>
              </a:lnSpc>
              <a:buNone/>
            </a:pPr>
            <a:r>
              <a:rPr lang="en-US" sz="1200" dirty="0"/>
              <a:t> Adam Leroy (Ohio State)</a:t>
            </a:r>
          </a:p>
          <a:p>
            <a:pPr marL="0" indent="0">
              <a:lnSpc>
                <a:spcPct val="50000"/>
              </a:lnSpc>
              <a:buNone/>
            </a:pPr>
            <a:r>
              <a:rPr lang="en-US" sz="1200" dirty="0"/>
              <a:t> Lauren </a:t>
            </a:r>
            <a:r>
              <a:rPr lang="en-US" sz="1200" dirty="0" err="1"/>
              <a:t>Loinard</a:t>
            </a:r>
            <a:r>
              <a:rPr lang="en-US" sz="1200" dirty="0"/>
              <a:t> (UNAM)</a:t>
            </a:r>
          </a:p>
          <a:p>
            <a:pPr marL="0" indent="0">
              <a:lnSpc>
                <a:spcPct val="50000"/>
              </a:lnSpc>
              <a:buNone/>
            </a:pPr>
            <a:r>
              <a:rPr lang="en-US" sz="1200" dirty="0"/>
              <a:t> Eric Murphy (NRAO - ex officio)</a:t>
            </a:r>
          </a:p>
          <a:p>
            <a:pPr marL="0" indent="0">
              <a:lnSpc>
                <a:spcPct val="50000"/>
              </a:lnSpc>
              <a:buNone/>
            </a:pPr>
            <a:r>
              <a:rPr lang="en-US" sz="1200" dirty="0"/>
              <a:t> Fabian Walter (</a:t>
            </a:r>
            <a:r>
              <a:rPr lang="en-US" sz="1200" dirty="0" err="1"/>
              <a:t>MPIfA</a:t>
            </a:r>
            <a:r>
              <a:rPr lang="en-US" sz="1200" dirty="0"/>
              <a:t>)</a:t>
            </a:r>
          </a:p>
          <a:p>
            <a:pPr marL="0" indent="0">
              <a:buNone/>
            </a:pPr>
            <a:endParaRPr lang="en-US" sz="1200" dirty="0"/>
          </a:p>
          <a:p>
            <a:pPr marL="0" indent="0">
              <a:buNone/>
            </a:pPr>
            <a:endParaRPr lang="en-US" sz="1200" dirty="0"/>
          </a:p>
        </p:txBody>
      </p:sp>
      <p:sp>
        <p:nvSpPr>
          <p:cNvPr id="11" name="TextBox 10"/>
          <p:cNvSpPr txBox="1"/>
          <p:nvPr/>
        </p:nvSpPr>
        <p:spPr>
          <a:xfrm>
            <a:off x="1180618" y="1921300"/>
            <a:ext cx="6782764" cy="307777"/>
          </a:xfrm>
          <a:prstGeom prst="rect">
            <a:avLst/>
          </a:prstGeom>
          <a:noFill/>
        </p:spPr>
        <p:txBody>
          <a:bodyPr wrap="square" rtlCol="0">
            <a:spAutoFit/>
          </a:bodyPr>
          <a:lstStyle/>
          <a:p>
            <a:r>
              <a:rPr lang="en-US" sz="1400" b="1" dirty="0">
                <a:solidFill>
                  <a:schemeClr val="accent1">
                    <a:lumMod val="50000"/>
                  </a:schemeClr>
                </a:solidFill>
              </a:rPr>
              <a:t>Registration website:  science.nrao.edu/science/meetings/2017/</a:t>
            </a:r>
            <a:r>
              <a:rPr lang="en-US" sz="1400" b="1" dirty="0" err="1">
                <a:solidFill>
                  <a:schemeClr val="accent1">
                    <a:lumMod val="50000"/>
                  </a:schemeClr>
                </a:solidFill>
              </a:rPr>
              <a:t>ngvla</a:t>
            </a:r>
            <a:r>
              <a:rPr lang="en-US" sz="1400" b="1" dirty="0">
                <a:solidFill>
                  <a:schemeClr val="accent1">
                    <a:lumMod val="50000"/>
                  </a:schemeClr>
                </a:solidFill>
              </a:rPr>
              <a:t>-science-program/</a:t>
            </a:r>
          </a:p>
        </p:txBody>
      </p:sp>
      <p:sp>
        <p:nvSpPr>
          <p:cNvPr id="12" name="Title 1"/>
          <p:cNvSpPr txBox="1">
            <a:spLocks/>
          </p:cNvSpPr>
          <p:nvPr/>
        </p:nvSpPr>
        <p:spPr>
          <a:xfrm>
            <a:off x="6565677" y="3696544"/>
            <a:ext cx="2616450" cy="1016855"/>
          </a:xfrm>
          <a:prstGeom prst="rect">
            <a:avLst/>
          </a:prstGeom>
        </p:spPr>
        <p:txBody>
          <a:bodyPr vert="horz" wrap="square" lIns="0" tIns="0" rIns="0" bIns="0" rtlCol="0" anchor="b">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00000"/>
              </a:lnSpc>
            </a:pPr>
            <a:r>
              <a:rPr lang="en-US" sz="4400" b="1" dirty="0" err="1">
                <a:solidFill>
                  <a:srgbClr val="163B71"/>
                </a:solidFill>
                <a:latin typeface="Gill Sans MT" charset="0"/>
                <a:ea typeface="Gill Sans MT" charset="0"/>
                <a:cs typeface="Gill Sans MT" charset="0"/>
              </a:rPr>
              <a:t>ngVLA</a:t>
            </a:r>
            <a:endParaRPr lang="en-US" sz="4400" b="1" dirty="0">
              <a:solidFill>
                <a:srgbClr val="163B71"/>
              </a:solidFill>
              <a:latin typeface="Gill Sans MT" charset="0"/>
              <a:ea typeface="Gill Sans MT" charset="0"/>
              <a:cs typeface="Gill Sans MT" charset="0"/>
            </a:endParaRPr>
          </a:p>
          <a:p>
            <a:pPr algn="l">
              <a:lnSpc>
                <a:spcPct val="100000"/>
              </a:lnSpc>
            </a:pPr>
            <a:r>
              <a:rPr lang="en-US" sz="900" dirty="0">
                <a:solidFill>
                  <a:srgbClr val="163B71"/>
                </a:solidFill>
                <a:latin typeface="Gill Sans MT" charset="0"/>
                <a:ea typeface="Gill Sans MT" charset="0"/>
                <a:cs typeface="Gill Sans MT" charset="0"/>
              </a:rPr>
              <a:t>The Next Generation Very Large Array</a:t>
            </a:r>
          </a:p>
        </p:txBody>
      </p:sp>
    </p:spTree>
    <p:extLst>
      <p:ext uri="{BB962C8B-B14F-4D97-AF65-F5344CB8AC3E}">
        <p14:creationId xmlns:p14="http://schemas.microsoft.com/office/powerpoint/2010/main" val="658332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5-16 at 6.16.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50" y="57750"/>
            <a:ext cx="7787315" cy="1442922"/>
          </a:xfrm>
          <a:prstGeom prst="rect">
            <a:avLst/>
          </a:prstGeom>
        </p:spPr>
      </p:pic>
      <p:pic>
        <p:nvPicPr>
          <p:cNvPr id="5" name="Picture 4" descr="vlasampl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3082"/>
            <a:ext cx="9144000" cy="3867746"/>
          </a:xfrm>
          <a:prstGeom prst="rect">
            <a:avLst/>
          </a:prstGeom>
        </p:spPr>
      </p:pic>
      <p:sp>
        <p:nvSpPr>
          <p:cNvPr id="3" name="TextBox 2"/>
          <p:cNvSpPr txBox="1"/>
          <p:nvPr/>
        </p:nvSpPr>
        <p:spPr>
          <a:xfrm>
            <a:off x="1514115" y="1551734"/>
            <a:ext cx="6444552" cy="2369880"/>
          </a:xfrm>
          <a:prstGeom prst="rect">
            <a:avLst/>
          </a:prstGeom>
          <a:solidFill>
            <a:schemeClr val="bg1"/>
          </a:solidFill>
          <a:ln>
            <a:solidFill>
              <a:srgbClr val="1A3ACA"/>
            </a:solidFill>
          </a:ln>
        </p:spPr>
        <p:txBody>
          <a:bodyPr wrap="square" rtlCol="0">
            <a:spAutoFit/>
          </a:bodyPr>
          <a:lstStyle/>
          <a:p>
            <a:pPr defTabSz="914400">
              <a:spcBef>
                <a:spcPts val="600"/>
              </a:spcBef>
            </a:pPr>
            <a:r>
              <a:rPr lang="en-US" sz="3200" dirty="0" smtClean="0">
                <a:solidFill>
                  <a:srgbClr val="1A3ACA"/>
                </a:solidFill>
                <a:latin typeface="Times New Roman"/>
                <a:cs typeface="Times New Roman"/>
              </a:rPr>
              <a:t>Thanks to:</a:t>
            </a:r>
          </a:p>
          <a:p>
            <a:pPr marL="342900" indent="-342900" defTabSz="914400">
              <a:spcBef>
                <a:spcPts val="600"/>
              </a:spcBef>
              <a:buFont typeface="Arial" charset="0"/>
              <a:buChar char="•"/>
            </a:pPr>
            <a:r>
              <a:rPr lang="en-US" sz="2400" dirty="0" smtClean="0">
                <a:solidFill>
                  <a:srgbClr val="1A3ACA"/>
                </a:solidFill>
                <a:latin typeface="Times New Roman"/>
                <a:cs typeface="Times New Roman"/>
              </a:rPr>
              <a:t>Science and Technical Advisory Committees</a:t>
            </a:r>
          </a:p>
          <a:p>
            <a:pPr marL="342900" indent="-342900" defTabSz="914400">
              <a:spcBef>
                <a:spcPts val="600"/>
              </a:spcBef>
              <a:buFont typeface="Arial" charset="0"/>
              <a:buChar char="•"/>
            </a:pPr>
            <a:r>
              <a:rPr lang="en-US" sz="2400" dirty="0">
                <a:solidFill>
                  <a:srgbClr val="1A3ACA"/>
                </a:solidFill>
                <a:latin typeface="Times New Roman"/>
                <a:cs typeface="Times New Roman"/>
              </a:rPr>
              <a:t>S</a:t>
            </a:r>
            <a:r>
              <a:rPr lang="en-US" sz="2400" dirty="0" smtClean="0">
                <a:solidFill>
                  <a:srgbClr val="1A3ACA"/>
                </a:solidFill>
                <a:latin typeface="Times New Roman"/>
                <a:cs typeface="Times New Roman"/>
              </a:rPr>
              <a:t>cience working groups</a:t>
            </a:r>
          </a:p>
          <a:p>
            <a:pPr marL="342900" indent="-342900" defTabSz="914400">
              <a:spcBef>
                <a:spcPts val="600"/>
              </a:spcBef>
              <a:buFont typeface="Arial" charset="0"/>
              <a:buChar char="•"/>
            </a:pPr>
            <a:r>
              <a:rPr lang="en-US" sz="2400" dirty="0">
                <a:solidFill>
                  <a:srgbClr val="1A3ACA"/>
                </a:solidFill>
                <a:latin typeface="Times New Roman"/>
                <a:cs typeface="Times New Roman"/>
              </a:rPr>
              <a:t>S</a:t>
            </a:r>
            <a:r>
              <a:rPr lang="en-US" sz="2400" dirty="0" smtClean="0">
                <a:solidFill>
                  <a:srgbClr val="1A3ACA"/>
                </a:solidFill>
                <a:latin typeface="Times New Roman"/>
                <a:cs typeface="Times New Roman"/>
              </a:rPr>
              <a:t>cience white paper authors</a:t>
            </a:r>
          </a:p>
          <a:p>
            <a:pPr marL="342900" indent="-342900" defTabSz="914400">
              <a:spcBef>
                <a:spcPts val="600"/>
              </a:spcBef>
              <a:buFont typeface="Arial" charset="0"/>
              <a:buChar char="•"/>
            </a:pPr>
            <a:r>
              <a:rPr lang="en-US" sz="2400" dirty="0">
                <a:solidFill>
                  <a:srgbClr val="1A3ACA"/>
                </a:solidFill>
                <a:latin typeface="Times New Roman"/>
                <a:cs typeface="Times New Roman"/>
              </a:rPr>
              <a:t>C</a:t>
            </a:r>
            <a:r>
              <a:rPr lang="en-US" sz="2400" dirty="0" smtClean="0">
                <a:solidFill>
                  <a:srgbClr val="1A3ACA"/>
                </a:solidFill>
                <a:latin typeface="Times New Roman"/>
                <a:cs typeface="Times New Roman"/>
              </a:rPr>
              <a:t>ommunity studies participants</a:t>
            </a:r>
          </a:p>
        </p:txBody>
      </p:sp>
    </p:spTree>
    <p:extLst>
      <p:ext uri="{BB962C8B-B14F-4D97-AF65-F5344CB8AC3E}">
        <p14:creationId xmlns:p14="http://schemas.microsoft.com/office/powerpoint/2010/main" val="1830088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57251"/>
            <a:ext cx="9144000" cy="660400"/>
          </a:xfrm>
        </p:spPr>
        <p:txBody>
          <a:bodyPr>
            <a:normAutofit/>
          </a:bodyPr>
          <a:lstStyle/>
          <a:p>
            <a:pPr algn="ctr"/>
            <a:r>
              <a:rPr lang="en-US" sz="2800" dirty="0"/>
              <a:t>Highly Synergistic with Other Facilities on Similar Timescales</a:t>
            </a:r>
          </a:p>
        </p:txBody>
      </p:sp>
      <p:sp>
        <p:nvSpPr>
          <p:cNvPr id="4" name="Text Placeholder 5"/>
          <p:cNvSpPr txBox="1">
            <a:spLocks/>
          </p:cNvSpPr>
          <p:nvPr/>
        </p:nvSpPr>
        <p:spPr>
          <a:xfrm>
            <a:off x="200269" y="1581152"/>
            <a:ext cx="2998323" cy="3581399"/>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SKA/</a:t>
            </a:r>
            <a:r>
              <a:rPr lang="en-US" sz="1600" i="1" dirty="0">
                <a:solidFill>
                  <a:srgbClr val="C00000"/>
                </a:solidFill>
              </a:rPr>
              <a:t>ngVLA</a:t>
            </a:r>
          </a:p>
          <a:p>
            <a:pPr lvl="1"/>
            <a:r>
              <a:rPr lang="en-US" sz="1600" dirty="0"/>
              <a:t>Atomic/non-thermal</a:t>
            </a:r>
          </a:p>
          <a:p>
            <a:pPr lvl="1"/>
            <a:r>
              <a:rPr lang="en-US" sz="1600" i="1" dirty="0">
                <a:solidFill>
                  <a:srgbClr val="C00000"/>
                </a:solidFill>
              </a:rPr>
              <a:t>Molecular/thermal</a:t>
            </a:r>
          </a:p>
          <a:p>
            <a:r>
              <a:rPr lang="en-US" sz="1600" dirty="0"/>
              <a:t>ALMA/</a:t>
            </a:r>
            <a:r>
              <a:rPr lang="en-US" sz="1600" i="1" dirty="0">
                <a:solidFill>
                  <a:srgbClr val="C00000"/>
                </a:solidFill>
              </a:rPr>
              <a:t>ngVLA</a:t>
            </a:r>
            <a:endParaRPr lang="en-US" sz="1600" dirty="0"/>
          </a:p>
          <a:p>
            <a:pPr lvl="1"/>
            <a:r>
              <a:rPr lang="en-US" sz="1600" dirty="0"/>
              <a:t>Warm/star-forming</a:t>
            </a:r>
          </a:p>
          <a:p>
            <a:pPr lvl="1"/>
            <a:r>
              <a:rPr lang="en-US" sz="1600" i="1" dirty="0">
                <a:solidFill>
                  <a:srgbClr val="C00000"/>
                </a:solidFill>
              </a:rPr>
              <a:t>Cold/dense fuel for SF</a:t>
            </a:r>
          </a:p>
          <a:p>
            <a:r>
              <a:rPr lang="en-US" sz="1600" dirty="0"/>
              <a:t>LUVOIR/</a:t>
            </a:r>
            <a:r>
              <a:rPr lang="en-US" sz="1600" dirty="0" err="1"/>
              <a:t>HabEx</a:t>
            </a:r>
            <a:r>
              <a:rPr lang="en-US" sz="1600" dirty="0"/>
              <a:t>/</a:t>
            </a:r>
            <a:r>
              <a:rPr lang="en-US" sz="1600" i="1" dirty="0">
                <a:solidFill>
                  <a:srgbClr val="C00000"/>
                </a:solidFill>
              </a:rPr>
              <a:t>ngVLA</a:t>
            </a:r>
            <a:endParaRPr lang="en-US" sz="1600" dirty="0"/>
          </a:p>
          <a:p>
            <a:pPr lvl="1"/>
            <a:r>
              <a:rPr lang="en-US" sz="1600" dirty="0"/>
              <a:t>Image earth-like planets</a:t>
            </a:r>
          </a:p>
          <a:p>
            <a:pPr lvl="1"/>
            <a:r>
              <a:rPr lang="en-US" sz="1600" i="1" dirty="0">
                <a:solidFill>
                  <a:srgbClr val="C00000"/>
                </a:solidFill>
              </a:rPr>
              <a:t>Image terrestrial-zone planets forming</a:t>
            </a:r>
          </a:p>
          <a:p>
            <a:r>
              <a:rPr lang="en-US" sz="1600" dirty="0"/>
              <a:t>OST (FIR surveyor) /</a:t>
            </a:r>
            <a:r>
              <a:rPr lang="en-US" sz="1600" i="1" dirty="0">
                <a:solidFill>
                  <a:srgbClr val="C00000"/>
                </a:solidFill>
              </a:rPr>
              <a:t>ngVLA</a:t>
            </a:r>
            <a:endParaRPr lang="en-US" sz="1600" dirty="0"/>
          </a:p>
          <a:p>
            <a:pPr lvl="1"/>
            <a:r>
              <a:rPr lang="en-US" sz="1600" dirty="0" smtClean="0"/>
              <a:t>C/WNM/WIM, FSL, Dust</a:t>
            </a:r>
            <a:endParaRPr lang="en-US" sz="1600" dirty="0"/>
          </a:p>
          <a:p>
            <a:pPr lvl="1"/>
            <a:r>
              <a:rPr lang="en-US" sz="1600" i="1" dirty="0">
                <a:solidFill>
                  <a:srgbClr val="C00000"/>
                </a:solidFill>
              </a:rPr>
              <a:t>Cold Molecular Medium</a:t>
            </a:r>
          </a:p>
        </p:txBody>
      </p:sp>
      <p:pic>
        <p:nvPicPr>
          <p:cNvPr id="5" name="Content Placeholder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067" y="1606050"/>
            <a:ext cx="2763520" cy="1554480"/>
          </a:xfrm>
          <a:prstGeom prst="rect">
            <a:avLst/>
          </a:prstGeom>
        </p:spPr>
      </p:pic>
      <p:pic>
        <p:nvPicPr>
          <p:cNvPr id="6" name="Content Placeholder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7062" y="1596607"/>
            <a:ext cx="2743200" cy="1825363"/>
          </a:xfrm>
          <a:prstGeom prst="rect">
            <a:avLst/>
          </a:prstGeom>
        </p:spPr>
      </p:pic>
      <p:pic>
        <p:nvPicPr>
          <p:cNvPr id="7" name="Picture 6" descr="Screen Shot 2015-05-14 at 2.27.0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7062" y="3583486"/>
            <a:ext cx="2743200" cy="1626243"/>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2550" y="3294092"/>
            <a:ext cx="2286000" cy="2114550"/>
          </a:xfrm>
          <a:prstGeom prst="rect">
            <a:avLst/>
          </a:prstGeom>
        </p:spPr>
      </p:pic>
    </p:spTree>
    <p:extLst>
      <p:ext uri="{BB962C8B-B14F-4D97-AF65-F5344CB8AC3E}">
        <p14:creationId xmlns:p14="http://schemas.microsoft.com/office/powerpoint/2010/main" val="19782019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403652" y="953867"/>
            <a:ext cx="2355398" cy="1960215"/>
            <a:chOff x="0" y="911844"/>
            <a:chExt cx="4513268" cy="3533154"/>
          </a:xfrm>
        </p:grpSpPr>
        <p:pic>
          <p:nvPicPr>
            <p:cNvPr id="39" name="Picture 38" descr="Screen Shot 2015-07-08 at 2.27.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844"/>
              <a:ext cx="4513268" cy="3533154"/>
            </a:xfrm>
            <a:prstGeom prst="rect">
              <a:avLst/>
            </a:prstGeom>
          </p:spPr>
        </p:pic>
        <p:sp>
          <p:nvSpPr>
            <p:cNvPr id="40" name="TextBox 39"/>
            <p:cNvSpPr txBox="1"/>
            <p:nvPr/>
          </p:nvSpPr>
          <p:spPr>
            <a:xfrm>
              <a:off x="99114" y="940939"/>
              <a:ext cx="1941015" cy="471534"/>
            </a:xfrm>
            <a:prstGeom prst="rect">
              <a:avLst/>
            </a:prstGeom>
            <a:noFill/>
          </p:spPr>
          <p:txBody>
            <a:bodyPr wrap="square" rtlCol="0">
              <a:spAutoFit/>
            </a:bodyPr>
            <a:lstStyle/>
            <a:p>
              <a:r>
                <a:rPr lang="en-US" sz="1050" dirty="0" smtClean="0">
                  <a:solidFill>
                    <a:schemeClr val="bg1"/>
                  </a:solidFill>
                  <a:latin typeface="Times New Roman"/>
                  <a:cs typeface="Times New Roman"/>
                </a:rPr>
                <a:t>Hodge </a:t>
              </a:r>
              <a:r>
                <a:rPr lang="en-US" sz="1050" dirty="0" err="1" smtClean="0">
                  <a:solidFill>
                    <a:schemeClr val="bg1"/>
                  </a:solidFill>
                  <a:latin typeface="Times New Roman"/>
                  <a:cs typeface="Times New Roman"/>
                </a:rPr>
                <a:t>ea</a:t>
              </a:r>
              <a:r>
                <a:rPr lang="en-US" sz="1050" dirty="0" smtClean="0">
                  <a:solidFill>
                    <a:schemeClr val="bg1"/>
                  </a:solidFill>
                  <a:latin typeface="Times New Roman"/>
                  <a:cs typeface="Times New Roman"/>
                </a:rPr>
                <a:t> . </a:t>
              </a:r>
            </a:p>
          </p:txBody>
        </p:sp>
        <p:sp>
          <p:nvSpPr>
            <p:cNvPr id="41" name="TextBox 9"/>
            <p:cNvSpPr txBox="1">
              <a:spLocks noChangeArrowheads="1"/>
            </p:cNvSpPr>
            <p:nvPr/>
          </p:nvSpPr>
          <p:spPr bwMode="auto">
            <a:xfrm>
              <a:off x="1459124" y="937741"/>
              <a:ext cx="1811109" cy="457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050" b="0" dirty="0" smtClean="0">
                  <a:solidFill>
                    <a:schemeClr val="bg1"/>
                  </a:solidFill>
                </a:rPr>
                <a:t>CO2-1 z=4.0</a:t>
              </a:r>
              <a:endParaRPr lang="en-US" sz="1050" b="0" dirty="0">
                <a:solidFill>
                  <a:schemeClr val="bg1"/>
                </a:solidFill>
              </a:endParaRPr>
            </a:p>
          </p:txBody>
        </p:sp>
        <p:sp>
          <p:nvSpPr>
            <p:cNvPr id="42" name="TextBox 41"/>
            <p:cNvSpPr txBox="1"/>
            <p:nvPr/>
          </p:nvSpPr>
          <p:spPr>
            <a:xfrm>
              <a:off x="3460680" y="3175008"/>
              <a:ext cx="885541" cy="457666"/>
            </a:xfrm>
            <a:prstGeom prst="rect">
              <a:avLst/>
            </a:prstGeom>
            <a:noFill/>
          </p:spPr>
          <p:txBody>
            <a:bodyPr wrap="square" rtlCol="0">
              <a:spAutoFit/>
            </a:bodyPr>
            <a:lstStyle/>
            <a:p>
              <a:r>
                <a:rPr lang="en-US" sz="1050" dirty="0" err="1" smtClean="0">
                  <a:solidFill>
                    <a:srgbClr val="FFFFFF"/>
                  </a:solidFill>
                  <a:latin typeface="Times New Roman"/>
                  <a:cs typeface="Times New Roman"/>
                </a:rPr>
                <a:t>Bure</a:t>
              </a:r>
              <a:endParaRPr lang="en-US" sz="1050" dirty="0" smtClean="0">
                <a:solidFill>
                  <a:srgbClr val="FFFFFF"/>
                </a:solidFill>
                <a:latin typeface="Times New Roman"/>
                <a:cs typeface="Times New Roman"/>
              </a:endParaRPr>
            </a:p>
          </p:txBody>
        </p:sp>
        <p:sp>
          <p:nvSpPr>
            <p:cNvPr id="43" name="TextBox 42"/>
            <p:cNvSpPr txBox="1"/>
            <p:nvPr/>
          </p:nvSpPr>
          <p:spPr>
            <a:xfrm>
              <a:off x="3613038" y="2000974"/>
              <a:ext cx="872010" cy="443797"/>
            </a:xfrm>
            <a:prstGeom prst="rect">
              <a:avLst/>
            </a:prstGeom>
            <a:noFill/>
          </p:spPr>
          <p:txBody>
            <a:bodyPr wrap="square" rtlCol="0">
              <a:spAutoFit/>
            </a:bodyPr>
            <a:lstStyle/>
            <a:p>
              <a:r>
                <a:rPr lang="en-US" sz="1000" dirty="0" smtClean="0">
                  <a:solidFill>
                    <a:srgbClr val="FFFFFF"/>
                  </a:solidFill>
                  <a:latin typeface="Times New Roman"/>
                  <a:cs typeface="Times New Roman"/>
                </a:rPr>
                <a:t>VLA</a:t>
              </a:r>
            </a:p>
          </p:txBody>
        </p:sp>
        <p:sp>
          <p:nvSpPr>
            <p:cNvPr id="44" name="TextBox 43"/>
            <p:cNvSpPr txBox="1"/>
            <p:nvPr/>
          </p:nvSpPr>
          <p:spPr>
            <a:xfrm>
              <a:off x="3186294" y="928538"/>
              <a:ext cx="888479" cy="443797"/>
            </a:xfrm>
            <a:prstGeom prst="rect">
              <a:avLst/>
            </a:prstGeom>
            <a:noFill/>
          </p:spPr>
          <p:txBody>
            <a:bodyPr wrap="square" rtlCol="0">
              <a:spAutoFit/>
            </a:bodyPr>
            <a:lstStyle/>
            <a:p>
              <a:r>
                <a:rPr lang="en-US" sz="1000" dirty="0" smtClean="0">
                  <a:solidFill>
                    <a:srgbClr val="FFFFFF"/>
                  </a:solidFill>
                  <a:latin typeface="Times New Roman"/>
                  <a:cs typeface="Times New Roman"/>
                </a:rPr>
                <a:t>HST</a:t>
              </a:r>
            </a:p>
          </p:txBody>
        </p:sp>
      </p:grpSp>
      <p:pic>
        <p:nvPicPr>
          <p:cNvPr id="14" name="Picture 13" descr="SolarFlare_nra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602"/>
            <a:ext cx="3721443" cy="2325902"/>
          </a:xfrm>
          <a:prstGeom prst="rect">
            <a:avLst/>
          </a:prstGeom>
        </p:spPr>
      </p:pic>
      <p:sp>
        <p:nvSpPr>
          <p:cNvPr id="15" name="TextBox 14"/>
          <p:cNvSpPr txBox="1"/>
          <p:nvPr/>
        </p:nvSpPr>
        <p:spPr>
          <a:xfrm>
            <a:off x="318406" y="1097366"/>
            <a:ext cx="1046927" cy="369332"/>
          </a:xfrm>
          <a:prstGeom prst="rect">
            <a:avLst/>
          </a:prstGeom>
          <a:noFill/>
        </p:spPr>
        <p:txBody>
          <a:bodyPr wrap="square" rtlCol="0">
            <a:spAutoFit/>
          </a:bodyPr>
          <a:lstStyle/>
          <a:p>
            <a:r>
              <a:rPr lang="en-US" sz="900" dirty="0">
                <a:solidFill>
                  <a:schemeClr val="bg1"/>
                </a:solidFill>
              </a:rPr>
              <a:t>Solar Flares @ 50msec, 1000km </a:t>
            </a:r>
          </a:p>
        </p:txBody>
      </p:sp>
      <p:grpSp>
        <p:nvGrpSpPr>
          <p:cNvPr id="18" name="Group 17"/>
          <p:cNvGrpSpPr/>
          <p:nvPr/>
        </p:nvGrpSpPr>
        <p:grpSpPr>
          <a:xfrm>
            <a:off x="4039850" y="983069"/>
            <a:ext cx="2012498" cy="2012497"/>
            <a:chOff x="5386465" y="154506"/>
            <a:chExt cx="2683330" cy="2683329"/>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465" y="154506"/>
              <a:ext cx="2683329" cy="2683329"/>
            </a:xfrm>
            <a:prstGeom prst="rect">
              <a:avLst/>
            </a:prstGeom>
          </p:spPr>
        </p:pic>
        <p:sp>
          <p:nvSpPr>
            <p:cNvPr id="16" name="TextBox 15"/>
            <p:cNvSpPr txBox="1"/>
            <p:nvPr/>
          </p:nvSpPr>
          <p:spPr>
            <a:xfrm>
              <a:off x="6188766" y="168402"/>
              <a:ext cx="1881029" cy="307776"/>
            </a:xfrm>
            <a:prstGeom prst="rect">
              <a:avLst/>
            </a:prstGeom>
            <a:solidFill>
              <a:schemeClr val="bg1"/>
            </a:solidFill>
            <a:ln>
              <a:solidFill>
                <a:srgbClr val="FF0000"/>
              </a:solidFill>
            </a:ln>
          </p:spPr>
          <p:txBody>
            <a:bodyPr wrap="square" rtlCol="0">
              <a:spAutoFit/>
            </a:bodyPr>
            <a:lstStyle/>
            <a:p>
              <a:r>
                <a:rPr lang="en-US" sz="900"/>
                <a:t>Planet formation at 10AU</a:t>
              </a:r>
            </a:p>
          </p:txBody>
        </p:sp>
        <p:sp>
          <p:nvSpPr>
            <p:cNvPr id="17" name="Rectangle 16"/>
            <p:cNvSpPr/>
            <p:nvPr/>
          </p:nvSpPr>
          <p:spPr>
            <a:xfrm>
              <a:off x="5497287" y="2405741"/>
              <a:ext cx="326570" cy="283029"/>
            </a:xfrm>
            <a:prstGeom prst="rect">
              <a:avLst/>
            </a:prstGeom>
            <a:solidFill>
              <a:srgbClr val="0008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0959" y="3216922"/>
            <a:ext cx="2046893" cy="269020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839" y="3221684"/>
            <a:ext cx="1833575" cy="15049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3912" y="4257592"/>
            <a:ext cx="1666414" cy="1659992"/>
          </a:xfrm>
          <a:prstGeom prst="rect">
            <a:avLst/>
          </a:prstGeom>
        </p:spPr>
      </p:pic>
      <p:grpSp>
        <p:nvGrpSpPr>
          <p:cNvPr id="27" name="Group 26"/>
          <p:cNvGrpSpPr/>
          <p:nvPr/>
        </p:nvGrpSpPr>
        <p:grpSpPr>
          <a:xfrm>
            <a:off x="281842" y="3315887"/>
            <a:ext cx="3288389" cy="2601697"/>
            <a:chOff x="424541" y="3389071"/>
            <a:chExt cx="4384519" cy="3468929"/>
          </a:xfrm>
        </p:grpSpPr>
        <p:grpSp>
          <p:nvGrpSpPr>
            <p:cNvPr id="5" name="Group 4"/>
            <p:cNvGrpSpPr/>
            <p:nvPr/>
          </p:nvGrpSpPr>
          <p:grpSpPr>
            <a:xfrm>
              <a:off x="424541" y="3389071"/>
              <a:ext cx="4384519" cy="3468929"/>
              <a:chOff x="1635029" y="3196637"/>
              <a:chExt cx="4928805" cy="3525461"/>
            </a:xfrm>
          </p:grpSpPr>
          <p:grpSp>
            <p:nvGrpSpPr>
              <p:cNvPr id="6" name="Group 5"/>
              <p:cNvGrpSpPr/>
              <p:nvPr/>
            </p:nvGrpSpPr>
            <p:grpSpPr>
              <a:xfrm>
                <a:off x="1635029" y="3196637"/>
                <a:ext cx="4928805" cy="3525461"/>
                <a:chOff x="111028" y="3217903"/>
                <a:chExt cx="4928805" cy="3525461"/>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661" y="3268569"/>
                  <a:ext cx="4918172" cy="3474795"/>
                </a:xfrm>
                <a:prstGeom prst="rect">
                  <a:avLst/>
                </a:prstGeom>
                <a:ln>
                  <a:solidFill>
                    <a:srgbClr val="92D050"/>
                  </a:solidFill>
                </a:ln>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028" y="3217903"/>
                  <a:ext cx="2140211" cy="1481685"/>
                </a:xfrm>
                <a:prstGeom prst="rect">
                  <a:avLst/>
                </a:prstGeom>
              </p:spPr>
            </p:pic>
            <p:cxnSp>
              <p:nvCxnSpPr>
                <p:cNvPr id="11" name="Straight Arrow Connector 10"/>
                <p:cNvCxnSpPr/>
                <p:nvPr/>
              </p:nvCxnSpPr>
              <p:spPr>
                <a:xfrm flipH="1" flipV="1">
                  <a:off x="1733107" y="4476307"/>
                  <a:ext cx="691117" cy="489099"/>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0664" y="5335659"/>
                <a:ext cx="1793170" cy="1358900"/>
              </a:xfrm>
              <a:prstGeom prst="rect">
                <a:avLst/>
              </a:prstGeom>
              <a:ln>
                <a:solidFill>
                  <a:srgbClr val="92D050"/>
                </a:solidFill>
              </a:ln>
            </p:spPr>
          </p:pic>
          <p:cxnSp>
            <p:nvCxnSpPr>
              <p:cNvPr id="8" name="Straight Arrow Connector 7"/>
              <p:cNvCxnSpPr/>
              <p:nvPr/>
            </p:nvCxnSpPr>
            <p:spPr>
              <a:xfrm>
                <a:off x="4180336" y="5151142"/>
                <a:ext cx="697512" cy="46464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450705" y="3489582"/>
              <a:ext cx="2305346" cy="338555"/>
            </a:xfrm>
            <a:prstGeom prst="rect">
              <a:avLst/>
            </a:prstGeom>
            <a:solidFill>
              <a:schemeClr val="bg1"/>
            </a:solidFill>
            <a:ln>
              <a:solidFill>
                <a:srgbClr val="FF0000"/>
              </a:solidFill>
            </a:ln>
          </p:spPr>
          <p:txBody>
            <a:bodyPr wrap="square" rtlCol="0">
              <a:spAutoFit/>
            </a:bodyPr>
            <a:lstStyle/>
            <a:p>
              <a:r>
                <a:rPr lang="en-US" sz="1050" dirty="0"/>
                <a:t>Cygnus A is a Binary SMBH!</a:t>
              </a:r>
            </a:p>
          </p:txBody>
        </p:sp>
      </p:grpSp>
      <p:sp>
        <p:nvSpPr>
          <p:cNvPr id="28" name="TextBox 27"/>
          <p:cNvSpPr txBox="1"/>
          <p:nvPr/>
        </p:nvSpPr>
        <p:spPr>
          <a:xfrm>
            <a:off x="6230108" y="4858781"/>
            <a:ext cx="1020536" cy="553998"/>
          </a:xfrm>
          <a:prstGeom prst="rect">
            <a:avLst/>
          </a:prstGeom>
          <a:solidFill>
            <a:schemeClr val="bg1"/>
          </a:solidFill>
        </p:spPr>
        <p:txBody>
          <a:bodyPr wrap="square" rtlCol="0">
            <a:spAutoFit/>
          </a:bodyPr>
          <a:lstStyle/>
          <a:p>
            <a:r>
              <a:rPr lang="en-US" sz="1000" dirty="0"/>
              <a:t>Localization </a:t>
            </a:r>
            <a:r>
              <a:rPr lang="en-US" sz="1000"/>
              <a:t>of FRB: a new tool for cosmology</a:t>
            </a:r>
            <a:endParaRPr lang="en-US" sz="1000" dirty="0"/>
          </a:p>
        </p:txBody>
      </p:sp>
      <p:sp>
        <p:nvSpPr>
          <p:cNvPr id="29" name="TextBox 28"/>
          <p:cNvSpPr txBox="1"/>
          <p:nvPr/>
        </p:nvSpPr>
        <p:spPr>
          <a:xfrm>
            <a:off x="6498520" y="596612"/>
            <a:ext cx="2071689" cy="300082"/>
          </a:xfrm>
          <a:prstGeom prst="rect">
            <a:avLst/>
          </a:prstGeom>
          <a:noFill/>
        </p:spPr>
        <p:txBody>
          <a:bodyPr wrap="square" rtlCol="0">
            <a:spAutoFit/>
          </a:bodyPr>
          <a:lstStyle/>
          <a:p>
            <a:r>
              <a:rPr lang="en-US" sz="1350" dirty="0"/>
              <a:t>Cold dust </a:t>
            </a:r>
            <a:r>
              <a:rPr lang="en-US" sz="1350"/>
              <a:t>and </a:t>
            </a:r>
            <a:r>
              <a:rPr lang="en-US" sz="1350" smtClean="0"/>
              <a:t>gas </a:t>
            </a:r>
            <a:r>
              <a:rPr lang="en-US" sz="1350" dirty="0"/>
              <a:t>@ z=7.X</a:t>
            </a:r>
          </a:p>
        </p:txBody>
      </p:sp>
      <p:sp>
        <p:nvSpPr>
          <p:cNvPr id="30" name="TextBox 29"/>
          <p:cNvSpPr txBox="1"/>
          <p:nvPr/>
        </p:nvSpPr>
        <p:spPr>
          <a:xfrm>
            <a:off x="7910414" y="4308106"/>
            <a:ext cx="619793" cy="276999"/>
          </a:xfrm>
          <a:prstGeom prst="rect">
            <a:avLst/>
          </a:prstGeom>
          <a:noFill/>
        </p:spPr>
        <p:txBody>
          <a:bodyPr wrap="square" rtlCol="0">
            <a:spAutoFit/>
          </a:bodyPr>
          <a:lstStyle/>
          <a:p>
            <a:r>
              <a:rPr lang="en-US" sz="1200" dirty="0">
                <a:solidFill>
                  <a:schemeClr val="bg1"/>
                </a:solidFill>
              </a:rPr>
              <a:t>z=0.1</a:t>
            </a:r>
          </a:p>
        </p:txBody>
      </p:sp>
      <p:sp>
        <p:nvSpPr>
          <p:cNvPr id="31" name="TextBox 30"/>
          <p:cNvSpPr txBox="1"/>
          <p:nvPr/>
        </p:nvSpPr>
        <p:spPr>
          <a:xfrm>
            <a:off x="6751459" y="3183132"/>
            <a:ext cx="1269420" cy="415498"/>
          </a:xfrm>
          <a:prstGeom prst="rect">
            <a:avLst/>
          </a:prstGeom>
          <a:noFill/>
        </p:spPr>
        <p:txBody>
          <a:bodyPr wrap="square" rtlCol="0">
            <a:spAutoFit/>
          </a:bodyPr>
          <a:lstStyle/>
          <a:p>
            <a:r>
              <a:rPr lang="en-US" sz="1050" dirty="0" err="1"/>
              <a:t>msec</a:t>
            </a:r>
            <a:r>
              <a:rPr lang="en-US" sz="1050" dirty="0"/>
              <a:t> burst</a:t>
            </a:r>
          </a:p>
          <a:p>
            <a:r>
              <a:rPr lang="en-US" sz="1050" dirty="0"/>
              <a:t>DM ~ 1000 pc cm</a:t>
            </a:r>
            <a:r>
              <a:rPr lang="en-US" sz="1050" baseline="30000" dirty="0"/>
              <a:t>-6</a:t>
            </a:r>
          </a:p>
        </p:txBody>
      </p:sp>
      <p:sp>
        <p:nvSpPr>
          <p:cNvPr id="32" name="TextBox 31"/>
          <p:cNvSpPr txBox="1"/>
          <p:nvPr/>
        </p:nvSpPr>
        <p:spPr>
          <a:xfrm>
            <a:off x="2412720" y="4902594"/>
            <a:ext cx="393854" cy="219291"/>
          </a:xfrm>
          <a:prstGeom prst="rect">
            <a:avLst/>
          </a:prstGeom>
          <a:solidFill>
            <a:schemeClr val="bg1"/>
          </a:solidFill>
        </p:spPr>
        <p:txBody>
          <a:bodyPr wrap="square" rtlCol="0">
            <a:spAutoFit/>
          </a:bodyPr>
          <a:lstStyle/>
          <a:p>
            <a:r>
              <a:rPr lang="en-US" sz="825"/>
              <a:t>1985</a:t>
            </a:r>
          </a:p>
        </p:txBody>
      </p:sp>
      <p:sp>
        <p:nvSpPr>
          <p:cNvPr id="33" name="TextBox 32"/>
          <p:cNvSpPr txBox="1"/>
          <p:nvPr/>
        </p:nvSpPr>
        <p:spPr>
          <a:xfrm>
            <a:off x="2404555" y="5403101"/>
            <a:ext cx="393854" cy="219291"/>
          </a:xfrm>
          <a:prstGeom prst="rect">
            <a:avLst/>
          </a:prstGeom>
          <a:solidFill>
            <a:schemeClr val="bg1"/>
          </a:solidFill>
        </p:spPr>
        <p:txBody>
          <a:bodyPr wrap="square" rtlCol="0">
            <a:spAutoFit/>
          </a:bodyPr>
          <a:lstStyle/>
          <a:p>
            <a:r>
              <a:rPr lang="en-US" sz="825"/>
              <a:t>2015</a:t>
            </a:r>
          </a:p>
        </p:txBody>
      </p:sp>
      <p:sp>
        <p:nvSpPr>
          <p:cNvPr id="34" name="TextBox 33"/>
          <p:cNvSpPr txBox="1"/>
          <p:nvPr/>
        </p:nvSpPr>
        <p:spPr>
          <a:xfrm>
            <a:off x="318407" y="5678793"/>
            <a:ext cx="595993" cy="230832"/>
          </a:xfrm>
          <a:prstGeom prst="rect">
            <a:avLst/>
          </a:prstGeom>
          <a:solidFill>
            <a:schemeClr val="bg1"/>
          </a:solidFill>
        </p:spPr>
        <p:txBody>
          <a:bodyPr wrap="square" rtlCol="0">
            <a:spAutoFit/>
          </a:bodyPr>
          <a:lstStyle/>
          <a:p>
            <a:r>
              <a:rPr lang="en-US" sz="900" dirty="0" err="1"/>
              <a:t>Perley</a:t>
            </a:r>
            <a:r>
              <a:rPr lang="en-US" sz="900" dirty="0"/>
              <a:t> +</a:t>
            </a:r>
          </a:p>
        </p:txBody>
      </p:sp>
      <p:sp>
        <p:nvSpPr>
          <p:cNvPr id="35" name="TextBox 34"/>
          <p:cNvSpPr txBox="1"/>
          <p:nvPr/>
        </p:nvSpPr>
        <p:spPr>
          <a:xfrm>
            <a:off x="302078" y="2759223"/>
            <a:ext cx="522516" cy="230832"/>
          </a:xfrm>
          <a:prstGeom prst="rect">
            <a:avLst/>
          </a:prstGeom>
          <a:noFill/>
        </p:spPr>
        <p:txBody>
          <a:bodyPr wrap="square" rtlCol="0">
            <a:spAutoFit/>
          </a:bodyPr>
          <a:lstStyle/>
          <a:p>
            <a:r>
              <a:rPr lang="en-US" sz="900">
                <a:solidFill>
                  <a:schemeClr val="bg1"/>
                </a:solidFill>
              </a:rPr>
              <a:t>Chen + </a:t>
            </a:r>
            <a:endParaRPr lang="en-US" sz="900" dirty="0">
              <a:solidFill>
                <a:schemeClr val="bg1"/>
              </a:solidFill>
            </a:endParaRPr>
          </a:p>
        </p:txBody>
      </p:sp>
      <p:sp>
        <p:nvSpPr>
          <p:cNvPr id="36" name="TextBox 35"/>
          <p:cNvSpPr txBox="1"/>
          <p:nvPr/>
        </p:nvSpPr>
        <p:spPr>
          <a:xfrm>
            <a:off x="4060489" y="2723322"/>
            <a:ext cx="639425" cy="230832"/>
          </a:xfrm>
          <a:prstGeom prst="rect">
            <a:avLst/>
          </a:prstGeom>
          <a:noFill/>
        </p:spPr>
        <p:txBody>
          <a:bodyPr wrap="square" rtlCol="0">
            <a:spAutoFit/>
          </a:bodyPr>
          <a:lstStyle/>
          <a:p>
            <a:r>
              <a:rPr lang="en-US" sz="900" dirty="0" err="1" smtClean="0">
                <a:solidFill>
                  <a:schemeClr val="bg1"/>
                </a:solidFill>
              </a:rPr>
              <a:t>Isella</a:t>
            </a:r>
            <a:r>
              <a:rPr lang="en-US" sz="900" dirty="0" smtClean="0">
                <a:solidFill>
                  <a:schemeClr val="bg1"/>
                </a:solidFill>
              </a:rPr>
              <a:t> </a:t>
            </a:r>
            <a:r>
              <a:rPr lang="en-US" sz="900" dirty="0">
                <a:solidFill>
                  <a:schemeClr val="bg1"/>
                </a:solidFill>
              </a:rPr>
              <a:t>+</a:t>
            </a:r>
          </a:p>
        </p:txBody>
      </p:sp>
      <p:sp>
        <p:nvSpPr>
          <p:cNvPr id="37" name="TextBox 36"/>
          <p:cNvSpPr txBox="1"/>
          <p:nvPr/>
        </p:nvSpPr>
        <p:spPr>
          <a:xfrm>
            <a:off x="7581351" y="5681597"/>
            <a:ext cx="846924" cy="230832"/>
          </a:xfrm>
          <a:prstGeom prst="rect">
            <a:avLst/>
          </a:prstGeom>
          <a:noFill/>
        </p:spPr>
        <p:txBody>
          <a:bodyPr wrap="square" rtlCol="0">
            <a:spAutoFit/>
          </a:bodyPr>
          <a:lstStyle/>
          <a:p>
            <a:r>
              <a:rPr lang="en-US" sz="900" smtClean="0">
                <a:solidFill>
                  <a:schemeClr val="bg1"/>
                </a:solidFill>
              </a:rPr>
              <a:t>Chatterjee </a:t>
            </a:r>
            <a:r>
              <a:rPr lang="en-US" sz="900" dirty="0">
                <a:solidFill>
                  <a:schemeClr val="bg1"/>
                </a:solidFill>
              </a:rPr>
              <a:t>+</a:t>
            </a:r>
          </a:p>
        </p:txBody>
      </p:sp>
      <p:sp>
        <p:nvSpPr>
          <p:cNvPr id="2" name="TextBox 1"/>
          <p:cNvSpPr txBox="1"/>
          <p:nvPr/>
        </p:nvSpPr>
        <p:spPr>
          <a:xfrm>
            <a:off x="2474782" y="207798"/>
            <a:ext cx="3786224" cy="461665"/>
          </a:xfrm>
          <a:prstGeom prst="rect">
            <a:avLst/>
          </a:prstGeom>
          <a:noFill/>
        </p:spPr>
        <p:txBody>
          <a:bodyPr wrap="square" rtlCol="0">
            <a:spAutoFit/>
          </a:bodyPr>
          <a:lstStyle/>
          <a:p>
            <a:r>
              <a:rPr lang="en-US" sz="2400" dirty="0" smtClean="0"/>
              <a:t>Why?  Broad science appeal.</a:t>
            </a:r>
            <a:endParaRPr lang="en-US" sz="2400" dirty="0"/>
          </a:p>
        </p:txBody>
      </p:sp>
      <p:sp>
        <p:nvSpPr>
          <p:cNvPr id="22" name="TextBox 21"/>
          <p:cNvSpPr txBox="1"/>
          <p:nvPr/>
        </p:nvSpPr>
        <p:spPr>
          <a:xfrm>
            <a:off x="302078" y="4165243"/>
            <a:ext cx="728304" cy="261610"/>
          </a:xfrm>
          <a:prstGeom prst="rect">
            <a:avLst/>
          </a:prstGeom>
          <a:noFill/>
        </p:spPr>
        <p:txBody>
          <a:bodyPr wrap="square" rtlCol="0">
            <a:spAutoFit/>
          </a:bodyPr>
          <a:lstStyle/>
          <a:p>
            <a:r>
              <a:rPr lang="en-US" sz="1100" smtClean="0"/>
              <a:t>0.4kpc</a:t>
            </a:r>
            <a:endParaRPr lang="en-US" sz="1100"/>
          </a:p>
        </p:txBody>
      </p:sp>
      <p:cxnSp>
        <p:nvCxnSpPr>
          <p:cNvPr id="25" name="Straight Connector 24"/>
          <p:cNvCxnSpPr/>
          <p:nvPr/>
        </p:nvCxnSpPr>
        <p:spPr>
          <a:xfrm flipV="1">
            <a:off x="412650" y="4194312"/>
            <a:ext cx="332196" cy="9939"/>
          </a:xfrm>
          <a:prstGeom prst="line">
            <a:avLst/>
          </a:prstGeom>
          <a:ln w="9525">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99843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9333"/>
            <a:ext cx="9144000" cy="1608667"/>
          </a:xfrm>
          <a:prstGeom prst="rect">
            <a:avLst/>
          </a:prstGeom>
        </p:spPr>
      </p:pic>
      <p:pic>
        <p:nvPicPr>
          <p:cNvPr id="2" name="Picture 1" descr="Screen Shot 2015-01-02 at 7.46.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64" y="762001"/>
            <a:ext cx="8039424" cy="4687564"/>
          </a:xfrm>
          <a:prstGeom prst="rect">
            <a:avLst/>
          </a:prstGeom>
        </p:spPr>
      </p:pic>
      <p:sp>
        <p:nvSpPr>
          <p:cNvPr id="6" name="TextBox 5"/>
          <p:cNvSpPr txBox="1"/>
          <p:nvPr/>
        </p:nvSpPr>
        <p:spPr>
          <a:xfrm>
            <a:off x="424180" y="77168"/>
            <a:ext cx="8351520" cy="523220"/>
          </a:xfrm>
          <a:prstGeom prst="rect">
            <a:avLst/>
          </a:prstGeom>
          <a:noFill/>
        </p:spPr>
        <p:txBody>
          <a:bodyPr wrap="square" rtlCol="0">
            <a:spAutoFit/>
          </a:bodyPr>
          <a:lstStyle/>
          <a:p>
            <a:pPr algn="ctr"/>
            <a:r>
              <a:rPr lang="en-US" sz="2800" dirty="0">
                <a:latin typeface="Times New Roman" charset="0"/>
                <a:ea typeface="Times New Roman" charset="0"/>
                <a:cs typeface="Times New Roman" charset="0"/>
              </a:rPr>
              <a:t>Broad </a:t>
            </a:r>
            <a:r>
              <a:rPr lang="en-US" sz="2800" dirty="0" smtClean="0">
                <a:latin typeface="Times New Roman" charset="0"/>
                <a:ea typeface="Times New Roman" charset="0"/>
                <a:cs typeface="Times New Roman" charset="0"/>
              </a:rPr>
              <a:t>Appeal: 2010 Decade Survey</a:t>
            </a:r>
            <a:endParaRPr lang="en-US" sz="2800" dirty="0">
              <a:latin typeface="Times New Roman" charset="0"/>
              <a:ea typeface="Times New Roman" charset="0"/>
              <a:cs typeface="Times New Roman" charset="0"/>
            </a:endParaRPr>
          </a:p>
        </p:txBody>
      </p:sp>
      <p:sp>
        <p:nvSpPr>
          <p:cNvPr id="3" name="Oval 2"/>
          <p:cNvSpPr/>
          <p:nvPr/>
        </p:nvSpPr>
        <p:spPr>
          <a:xfrm>
            <a:off x="3705731" y="471637"/>
            <a:ext cx="587141" cy="501642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7302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4094"/>
            <a:ext cx="7886700" cy="994172"/>
          </a:xfrm>
        </p:spPr>
        <p:txBody>
          <a:bodyPr/>
          <a:lstStyle/>
          <a:p>
            <a:r>
              <a:rPr lang="en-US" dirty="0" smtClean="0"/>
              <a:t>Option: U.S. VLBI Growth</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83870" y="1817761"/>
            <a:ext cx="4145280" cy="3489960"/>
          </a:xfrm>
        </p:spPr>
      </p:pic>
      <p:sp>
        <p:nvSpPr>
          <p:cNvPr id="8" name="Content Placeholder 7"/>
          <p:cNvSpPr>
            <a:spLocks noGrp="1"/>
          </p:cNvSpPr>
          <p:nvPr>
            <p:ph sz="half" idx="2"/>
          </p:nvPr>
        </p:nvSpPr>
        <p:spPr>
          <a:xfrm>
            <a:off x="4629150" y="1998267"/>
            <a:ext cx="4171950" cy="3202383"/>
          </a:xfrm>
        </p:spPr>
        <p:txBody>
          <a:bodyPr>
            <a:normAutofit fontScale="70000" lnSpcReduction="20000"/>
          </a:bodyPr>
          <a:lstStyle/>
          <a:p>
            <a:r>
              <a:rPr lang="en-US" dirty="0" smtClean="0"/>
              <a:t>Replace existing VLBI antennas/infrastructure with ngVLA technology</a:t>
            </a:r>
          </a:p>
          <a:p>
            <a:endParaRPr lang="en-US" dirty="0" smtClean="0"/>
          </a:p>
          <a:p>
            <a:r>
              <a:rPr lang="en-US" dirty="0" smtClean="0"/>
              <a:t>Introduce new ~1000km baseline stations (e.g., Texas) to bridge gap between ngVLA &amp; existing VLBA baselines</a:t>
            </a:r>
          </a:p>
          <a:p>
            <a:endParaRPr lang="en-US" dirty="0"/>
          </a:p>
          <a:p>
            <a:r>
              <a:rPr lang="en-US" dirty="0"/>
              <a:t>C</a:t>
            </a:r>
            <a:r>
              <a:rPr lang="en-US" dirty="0" smtClean="0"/>
              <a:t>ross correlate </a:t>
            </a:r>
            <a:r>
              <a:rPr lang="en-US" dirty="0"/>
              <a:t>VLBI antennas with phased </a:t>
            </a:r>
            <a:r>
              <a:rPr lang="en-US" dirty="0" err="1" smtClean="0"/>
              <a:t>ngVLA</a:t>
            </a:r>
            <a:endParaRPr lang="en-US" dirty="0"/>
          </a:p>
        </p:txBody>
      </p:sp>
    </p:spTree>
    <p:extLst>
      <p:ext uri="{BB962C8B-B14F-4D97-AF65-F5344CB8AC3E}">
        <p14:creationId xmlns:p14="http://schemas.microsoft.com/office/powerpoint/2010/main" val="806511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E" dirty="0"/>
          </a:p>
        </p:txBody>
      </p:sp>
      <p:sp>
        <p:nvSpPr>
          <p:cNvPr id="3" name="Subtitle 2"/>
          <p:cNvSpPr>
            <a:spLocks noGrp="1"/>
          </p:cNvSpPr>
          <p:nvPr>
            <p:ph type="subTitle" idx="1"/>
          </p:nvPr>
        </p:nvSpPr>
        <p:spPr/>
        <p:txBody>
          <a:bodyPr/>
          <a:lstStyle/>
          <a:p>
            <a:r>
              <a:rPr lang="en-IE" dirty="0" smtClean="0"/>
              <a:t>Contact / T4</a:t>
            </a:r>
            <a:endParaRPr lang="en-IE" dirty="0"/>
          </a:p>
        </p:txBody>
      </p:sp>
      <p:pic>
        <p:nvPicPr>
          <p:cNvPr id="2052" name="Picture 4" descr="http://gioviart.files.wordpress.com/2013/03/contact_film.jpg"/>
          <p:cNvPicPr>
            <a:picLocks noChangeAspect="1" noChangeArrowheads="1"/>
          </p:cNvPicPr>
          <p:nvPr/>
        </p:nvPicPr>
        <p:blipFill rotWithShape="1">
          <a:blip r:embed="rId2">
            <a:extLst>
              <a:ext uri="{28A0092B-C50C-407E-A947-70E740481C1C}">
                <a14:useLocalDpi xmlns:a14="http://schemas.microsoft.com/office/drawing/2010/main" val="0"/>
              </a:ext>
            </a:extLst>
          </a:blip>
          <a:srcRect l="-413" t="13204" r="413" b="18958"/>
          <a:stretch/>
        </p:blipFill>
        <p:spPr bwMode="auto">
          <a:xfrm>
            <a:off x="-37009" y="3345443"/>
            <a:ext cx="9204959" cy="35125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vignette3.wikia.nocookie.net/terminator/images/9/96/Tsf26.jpg/revision/latest?cb=20090511180233"/>
          <p:cNvPicPr>
            <a:picLocks noChangeAspect="1" noChangeArrowheads="1"/>
          </p:cNvPicPr>
          <p:nvPr/>
        </p:nvPicPr>
        <p:blipFill rotWithShape="1">
          <a:blip r:embed="rId3">
            <a:extLst>
              <a:ext uri="{28A0092B-C50C-407E-A947-70E740481C1C}">
                <a14:useLocalDpi xmlns:a14="http://schemas.microsoft.com/office/drawing/2010/main" val="0"/>
              </a:ext>
            </a:extLst>
          </a:blip>
          <a:srcRect b="22005"/>
          <a:stretch/>
        </p:blipFill>
        <p:spPr bwMode="auto">
          <a:xfrm>
            <a:off x="5860" y="-592793"/>
            <a:ext cx="9157058" cy="40233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60841" y="2907414"/>
            <a:ext cx="8391848" cy="1209518"/>
            <a:chOff x="789161" y="2907414"/>
            <a:chExt cx="8391848" cy="1209518"/>
          </a:xfrm>
        </p:grpSpPr>
        <p:sp>
          <p:nvSpPr>
            <p:cNvPr id="6" name="TextBox 5"/>
            <p:cNvSpPr txBox="1"/>
            <p:nvPr/>
          </p:nvSpPr>
          <p:spPr>
            <a:xfrm>
              <a:off x="789161" y="2907414"/>
              <a:ext cx="7094483" cy="1200329"/>
            </a:xfrm>
            <a:prstGeom prst="rect">
              <a:avLst/>
            </a:prstGeom>
            <a:solidFill>
              <a:schemeClr val="bg1"/>
            </a:solidFill>
            <a:ln>
              <a:solidFill>
                <a:srgbClr val="C00000"/>
              </a:solidFill>
            </a:ln>
          </p:spPr>
          <p:txBody>
            <a:bodyPr wrap="square" rtlCol="0">
              <a:spAutoFit/>
            </a:bodyPr>
            <a:lstStyle/>
            <a:p>
              <a:r>
                <a:rPr lang="en-US" dirty="0" smtClean="0"/>
                <a:t>”I've </a:t>
              </a:r>
              <a:r>
                <a:rPr lang="en-US" dirty="0"/>
                <a:t>always wanted to see the Very Large Array in New Mexico. </a:t>
              </a:r>
              <a:r>
                <a:rPr lang="en-US" i="1" dirty="0"/>
                <a:t>It's not the biggest in the world, of course, or the most modern, but it is iconic, </a:t>
              </a:r>
              <a:r>
                <a:rPr lang="en-US" dirty="0"/>
                <a:t>and I grew up wanting to see it. It's quite spectacular. Out there in the desert</a:t>
              </a:r>
              <a:r>
                <a:rPr lang="en-US" dirty="0" smtClean="0"/>
                <a:t>.” John Luther</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318" y="2907414"/>
              <a:ext cx="1612691" cy="1209518"/>
            </a:xfrm>
            <a:prstGeom prst="rect">
              <a:avLst/>
            </a:prstGeom>
          </p:spPr>
        </p:pic>
      </p:grpSp>
    </p:spTree>
    <p:extLst>
      <p:ext uri="{BB962C8B-B14F-4D97-AF65-F5344CB8AC3E}">
        <p14:creationId xmlns:p14="http://schemas.microsoft.com/office/powerpoint/2010/main" val="164566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5-16 at 6.16.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50" y="57750"/>
            <a:ext cx="7787315" cy="1442922"/>
          </a:xfrm>
          <a:prstGeom prst="rect">
            <a:avLst/>
          </a:prstGeom>
        </p:spPr>
      </p:pic>
      <p:pic>
        <p:nvPicPr>
          <p:cNvPr id="5" name="Picture 4" descr="vlasampl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3082"/>
            <a:ext cx="9144000" cy="3867746"/>
          </a:xfrm>
          <a:prstGeom prst="rect">
            <a:avLst/>
          </a:prstGeom>
        </p:spPr>
      </p:pic>
      <p:sp>
        <p:nvSpPr>
          <p:cNvPr id="3" name="TextBox 2"/>
          <p:cNvSpPr txBox="1"/>
          <p:nvPr/>
        </p:nvSpPr>
        <p:spPr>
          <a:xfrm>
            <a:off x="633581" y="1551734"/>
            <a:ext cx="7890310" cy="3662541"/>
          </a:xfrm>
          <a:prstGeom prst="rect">
            <a:avLst/>
          </a:prstGeom>
          <a:solidFill>
            <a:schemeClr val="bg1"/>
          </a:solidFill>
          <a:ln>
            <a:solidFill>
              <a:srgbClr val="1A3ACA"/>
            </a:solidFill>
          </a:ln>
        </p:spPr>
        <p:txBody>
          <a:bodyPr wrap="square" rtlCol="0">
            <a:spAutoFit/>
          </a:bodyPr>
          <a:lstStyle/>
          <a:p>
            <a:pPr marL="285750" indent="-285750" algn="ctr" defTabSz="914400">
              <a:spcBef>
                <a:spcPts val="600"/>
              </a:spcBef>
            </a:pPr>
            <a:r>
              <a:rPr lang="en-US" sz="2400" dirty="0" smtClean="0">
                <a:solidFill>
                  <a:srgbClr val="1A3ACA"/>
                </a:solidFill>
                <a:latin typeface="Times New Roman"/>
                <a:cs typeface="Times New Roman"/>
              </a:rPr>
              <a:t>Radio facility for the mid-21</a:t>
            </a:r>
            <a:r>
              <a:rPr lang="en-US" sz="2400" baseline="30000" dirty="0" smtClean="0">
                <a:solidFill>
                  <a:srgbClr val="1A3ACA"/>
                </a:solidFill>
                <a:latin typeface="Times New Roman"/>
                <a:cs typeface="Times New Roman"/>
              </a:rPr>
              <a:t>st</a:t>
            </a:r>
            <a:r>
              <a:rPr lang="en-US" sz="2400" dirty="0" smtClean="0">
                <a:solidFill>
                  <a:srgbClr val="1A3ACA"/>
                </a:solidFill>
                <a:latin typeface="Times New Roman"/>
                <a:cs typeface="Times New Roman"/>
              </a:rPr>
              <a:t> century: 10x resolution and sensitivity of JVLA and ALMA</a:t>
            </a:r>
          </a:p>
          <a:p>
            <a:pPr marL="285750" indent="-285750" algn="ctr" defTabSz="914400">
              <a:spcBef>
                <a:spcPts val="600"/>
              </a:spcBef>
            </a:pPr>
            <a:r>
              <a:rPr lang="en-US" sz="2000" i="1" dirty="0" smtClean="0">
                <a:solidFill>
                  <a:srgbClr val="1A3ACA"/>
                </a:solidFill>
                <a:latin typeface="Times New Roman"/>
                <a:cs typeface="Times New Roman"/>
              </a:rPr>
              <a:t>New window:  </a:t>
            </a:r>
            <a:r>
              <a:rPr lang="en-US" sz="2000" i="1" dirty="0">
                <a:solidFill>
                  <a:srgbClr val="1A3ACA"/>
                </a:solidFill>
                <a:latin typeface="Times New Roman"/>
                <a:cs typeface="Times New Roman"/>
              </a:rPr>
              <a:t>T</a:t>
            </a:r>
            <a:r>
              <a:rPr lang="en-US" sz="2000" i="1" dirty="0" smtClean="0">
                <a:solidFill>
                  <a:srgbClr val="1A3ACA"/>
                </a:solidFill>
                <a:latin typeface="Times New Roman"/>
                <a:cs typeface="Times New Roman"/>
              </a:rPr>
              <a:t>hermal </a:t>
            </a:r>
            <a:r>
              <a:rPr lang="en-US" sz="2000" i="1" dirty="0">
                <a:solidFill>
                  <a:srgbClr val="1A3ACA"/>
                </a:solidFill>
                <a:latin typeface="Times New Roman"/>
                <a:cs typeface="Times New Roman"/>
              </a:rPr>
              <a:t>imaging on mas scales at </a:t>
            </a:r>
            <a:r>
              <a:rPr lang="en-US" sz="2000" i="1" dirty="0" err="1">
                <a:solidFill>
                  <a:srgbClr val="1A3ACA"/>
                </a:solidFill>
                <a:latin typeface="Times New Roman"/>
                <a:ea typeface="Lucida Grande"/>
                <a:cs typeface="Times New Roman"/>
              </a:rPr>
              <a:t>λ</a:t>
            </a:r>
            <a:r>
              <a:rPr lang="en-US" sz="2000" i="1" dirty="0">
                <a:solidFill>
                  <a:srgbClr val="1A3ACA"/>
                </a:solidFill>
                <a:latin typeface="Times New Roman"/>
                <a:cs typeface="Times New Roman"/>
              </a:rPr>
              <a:t> ~ 0.3cm  to </a:t>
            </a:r>
            <a:r>
              <a:rPr lang="en-US" sz="2000" i="1" dirty="0" smtClean="0">
                <a:solidFill>
                  <a:srgbClr val="1A3ACA"/>
                </a:solidFill>
                <a:latin typeface="Times New Roman"/>
                <a:cs typeface="Times New Roman"/>
              </a:rPr>
              <a:t>3cm</a:t>
            </a:r>
            <a:endParaRPr lang="en-US" i="1" dirty="0">
              <a:solidFill>
                <a:srgbClr val="1A3ACA"/>
              </a:solidFill>
              <a:latin typeface="Times New Roman"/>
              <a:cs typeface="Times New Roman"/>
            </a:endParaRPr>
          </a:p>
          <a:p>
            <a:pPr marL="342900" marR="0" lvl="0" indent="-342900" defTabSz="914400" eaLnBrk="1" fontAlgn="auto" latinLnBrk="0" hangingPunct="1">
              <a:lnSpc>
                <a:spcPct val="100000"/>
              </a:lnSpc>
              <a:spcBef>
                <a:spcPts val="600"/>
              </a:spcBef>
              <a:spcAft>
                <a:spcPts val="0"/>
              </a:spcAft>
              <a:buClrTx/>
              <a:buSzTx/>
              <a:buFont typeface="Arial" charset="0"/>
              <a:buChar char="•"/>
              <a:tabLst/>
              <a:defRPr/>
            </a:pPr>
            <a:r>
              <a:rPr lang="en-US" sz="2000" dirty="0" smtClean="0">
                <a:solidFill>
                  <a:srgbClr val="1A3ACA"/>
                </a:solidFill>
                <a:latin typeface="Times New Roman"/>
                <a:cs typeface="Times New Roman"/>
              </a:rPr>
              <a:t>Design: new parameter space</a:t>
            </a:r>
          </a:p>
          <a:p>
            <a:pPr marL="342900" marR="0" lvl="0" indent="-342900" defTabSz="914400" eaLnBrk="1" fontAlgn="auto" latinLnBrk="0" hangingPunct="1">
              <a:lnSpc>
                <a:spcPct val="100000"/>
              </a:lnSpc>
              <a:spcBef>
                <a:spcPts val="600"/>
              </a:spcBef>
              <a:spcAft>
                <a:spcPts val="0"/>
              </a:spcAft>
              <a:buClrTx/>
              <a:buSzTx/>
              <a:buFont typeface="Arial" charset="0"/>
              <a:buChar char="•"/>
              <a:tabLst/>
              <a:defRPr/>
            </a:pPr>
            <a:r>
              <a:rPr lang="en-US" sz="2000" dirty="0" smtClean="0">
                <a:solidFill>
                  <a:srgbClr val="1A3ACA"/>
                </a:solidFill>
                <a:latin typeface="Times New Roman"/>
                <a:cs typeface="Times New Roman"/>
              </a:rPr>
              <a:t>Science</a:t>
            </a:r>
            <a:endParaRPr lang="en-US" dirty="0" smtClean="0">
              <a:solidFill>
                <a:srgbClr val="1A3ACA"/>
              </a:solidFill>
              <a:latin typeface="Times New Roman"/>
              <a:cs typeface="Times New Roman"/>
            </a:endParaRPr>
          </a:p>
          <a:p>
            <a:pPr marL="800100" lvl="1" indent="-342900" defTabSz="914400">
              <a:spcBef>
                <a:spcPts val="600"/>
              </a:spcBef>
              <a:buFont typeface="Wingdings" charset="2"/>
              <a:buChar char="Ø"/>
            </a:pPr>
            <a:r>
              <a:rPr lang="en-US" sz="1600" dirty="0" smtClean="0">
                <a:solidFill>
                  <a:srgbClr val="1A3ACA"/>
                </a:solidFill>
                <a:latin typeface="Times New Roman"/>
                <a:cs typeface="Times New Roman"/>
              </a:rPr>
              <a:t>Circle of Life:  planet and star formation, </a:t>
            </a:r>
            <a:r>
              <a:rPr lang="en-US" sz="1600" dirty="0" err="1" smtClean="0">
                <a:solidFill>
                  <a:srgbClr val="1A3ACA"/>
                </a:solidFill>
                <a:latin typeface="Times New Roman"/>
                <a:cs typeface="Times New Roman"/>
              </a:rPr>
              <a:t>astrochemistry</a:t>
            </a:r>
            <a:r>
              <a:rPr lang="en-US" sz="1600" dirty="0" smtClean="0">
                <a:solidFill>
                  <a:srgbClr val="1A3ACA"/>
                </a:solidFill>
                <a:latin typeface="Times New Roman"/>
                <a:cs typeface="Times New Roman"/>
              </a:rPr>
              <a:t>/bio</a:t>
            </a:r>
          </a:p>
          <a:p>
            <a:pPr marL="800100" lvl="1" indent="-342900" defTabSz="914400">
              <a:spcBef>
                <a:spcPts val="600"/>
              </a:spcBef>
              <a:buFont typeface="Wingdings" charset="2"/>
              <a:buChar char="Ø"/>
            </a:pPr>
            <a:r>
              <a:rPr lang="en-US" sz="1600" dirty="0" smtClean="0">
                <a:solidFill>
                  <a:srgbClr val="1A3ACA"/>
                </a:solidFill>
                <a:latin typeface="Times New Roman"/>
                <a:cs typeface="Times New Roman"/>
              </a:rPr>
              <a:t>Galaxy ecosystems: Baryon cycle in MW and nearby galaxies</a:t>
            </a:r>
          </a:p>
          <a:p>
            <a:pPr marL="800100" lvl="1" indent="-342900" defTabSz="914400">
              <a:spcBef>
                <a:spcPts val="600"/>
              </a:spcBef>
              <a:buFont typeface="Wingdings" charset="2"/>
              <a:buChar char="Ø"/>
            </a:pPr>
            <a:r>
              <a:rPr lang="en-US" sz="1600" dirty="0" smtClean="0">
                <a:solidFill>
                  <a:srgbClr val="1A3ACA"/>
                </a:solidFill>
                <a:latin typeface="Times New Roman"/>
                <a:cs typeface="Times New Roman"/>
              </a:rPr>
              <a:t>Galaxy formation: star formation, B fields, and molecular gas back to 1</a:t>
            </a:r>
            <a:r>
              <a:rPr lang="en-US" sz="1600" baseline="30000" dirty="0" smtClean="0">
                <a:solidFill>
                  <a:srgbClr val="1A3ACA"/>
                </a:solidFill>
                <a:latin typeface="Times New Roman"/>
                <a:cs typeface="Times New Roman"/>
              </a:rPr>
              <a:t>st</a:t>
            </a:r>
            <a:r>
              <a:rPr lang="en-US" sz="1600" dirty="0" smtClean="0">
                <a:solidFill>
                  <a:srgbClr val="1A3ACA"/>
                </a:solidFill>
                <a:latin typeface="Times New Roman"/>
                <a:cs typeface="Times New Roman"/>
              </a:rPr>
              <a:t> galaxies</a:t>
            </a:r>
          </a:p>
          <a:p>
            <a:pPr marL="800100" lvl="1" indent="-342900" defTabSz="914400">
              <a:spcBef>
                <a:spcPts val="600"/>
              </a:spcBef>
              <a:buFont typeface="Wingdings" charset="2"/>
              <a:buChar char="Ø"/>
            </a:pPr>
            <a:r>
              <a:rPr lang="en-US" sz="1600" dirty="0" smtClean="0">
                <a:solidFill>
                  <a:srgbClr val="1A3ACA"/>
                </a:solidFill>
                <a:latin typeface="Times New Roman"/>
                <a:cs typeface="Times New Roman"/>
              </a:rPr>
              <a:t>Time domain and Physics: Cosmic explosions, Exo-space weather, galaxy SZ </a:t>
            </a:r>
          </a:p>
          <a:p>
            <a:pPr marL="342900" indent="-342900" defTabSz="914400">
              <a:spcBef>
                <a:spcPts val="600"/>
              </a:spcBef>
              <a:buFont typeface="Arial" charset="0"/>
              <a:buChar char="•"/>
            </a:pPr>
            <a:r>
              <a:rPr lang="en-US" sz="2000" dirty="0" smtClean="0">
                <a:solidFill>
                  <a:srgbClr val="1A3ACA"/>
                </a:solidFill>
                <a:latin typeface="Times New Roman"/>
                <a:cs typeface="Times New Roman"/>
              </a:rPr>
              <a:t>Process and Goal: preparation for 2020 Decade Survey </a:t>
            </a:r>
          </a:p>
        </p:txBody>
      </p:sp>
    </p:spTree>
    <p:extLst>
      <p:ext uri="{BB962C8B-B14F-4D97-AF65-F5344CB8AC3E}">
        <p14:creationId xmlns:p14="http://schemas.microsoft.com/office/powerpoint/2010/main" val="19836792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162" y="90312"/>
            <a:ext cx="8731675" cy="4478149"/>
          </a:xfrm>
          <a:prstGeom prst="rect">
            <a:avLst/>
          </a:prstGeom>
          <a:solidFill>
            <a:schemeClr val="bg1"/>
          </a:solidFill>
          <a:ln>
            <a:noFill/>
          </a:ln>
        </p:spPr>
        <p:txBody>
          <a:bodyPr wrap="square" rtlCol="0">
            <a:spAutoFit/>
          </a:bodyPr>
          <a:lstStyle/>
          <a:p>
            <a:pPr>
              <a:spcBef>
                <a:spcPts val="600"/>
              </a:spcBef>
            </a:pPr>
            <a:r>
              <a:rPr lang="en-US" sz="2800" dirty="0" smtClean="0">
                <a:latin typeface="Times New Roman"/>
                <a:cs typeface="Times New Roman"/>
              </a:rPr>
              <a:t>Community process  </a:t>
            </a:r>
          </a:p>
          <a:p>
            <a:pPr marL="342900" indent="-342900">
              <a:spcBef>
                <a:spcPts val="600"/>
              </a:spcBef>
              <a:buFont typeface="Arial"/>
              <a:buChar char="•"/>
            </a:pPr>
            <a:r>
              <a:rPr lang="en-US" sz="2000" dirty="0" smtClean="0">
                <a:latin typeface="Times New Roman"/>
                <a:cs typeface="Times New Roman"/>
              </a:rPr>
              <a:t>Jan 2015, 2016, 2017, 2018: AAS community science meetings and sessions</a:t>
            </a:r>
          </a:p>
          <a:p>
            <a:pPr marL="342900" indent="-342900">
              <a:spcBef>
                <a:spcPts val="600"/>
              </a:spcBef>
              <a:buFont typeface="Arial"/>
              <a:buChar char="•"/>
            </a:pPr>
            <a:r>
              <a:rPr lang="en-US" sz="2000" dirty="0" smtClean="0">
                <a:latin typeface="Times New Roman"/>
                <a:cs typeface="Times New Roman"/>
              </a:rPr>
              <a:t>April 2015, Dec 2015, Jan 2017: Technology meetings (CIT, Socorro, URSI)</a:t>
            </a:r>
          </a:p>
          <a:p>
            <a:pPr marL="342900" indent="-342900">
              <a:spcBef>
                <a:spcPts val="600"/>
              </a:spcBef>
              <a:buFont typeface="Arial"/>
              <a:buChar char="•"/>
            </a:pPr>
            <a:r>
              <a:rPr lang="en-US" sz="2000" dirty="0" smtClean="0">
                <a:latin typeface="Times New Roman"/>
                <a:cs typeface="Times New Roman"/>
              </a:rPr>
              <a:t>Dec 2015, Aug 2016, Aug 2017: </a:t>
            </a:r>
            <a:r>
              <a:rPr lang="en-US" sz="2000" dirty="0" err="1" smtClean="0">
                <a:latin typeface="Times New Roman"/>
                <a:cs typeface="Times New Roman"/>
              </a:rPr>
              <a:t>Kavli</a:t>
            </a:r>
            <a:r>
              <a:rPr lang="en-US" sz="2000" dirty="0" smtClean="0">
                <a:latin typeface="Times New Roman"/>
                <a:cs typeface="Times New Roman"/>
              </a:rPr>
              <a:t>-sponsored RMS meetings (Chicago, Baltimore, Berkeley)</a:t>
            </a:r>
          </a:p>
          <a:p>
            <a:pPr marL="342900" indent="-342900">
              <a:spcBef>
                <a:spcPts val="600"/>
              </a:spcBef>
              <a:buFont typeface="Arial"/>
              <a:buChar char="•"/>
            </a:pPr>
            <a:r>
              <a:rPr lang="en-US" sz="2000" dirty="0">
                <a:latin typeface="Times New Roman"/>
                <a:cs typeface="Times New Roman"/>
              </a:rPr>
              <a:t>Nov </a:t>
            </a:r>
            <a:r>
              <a:rPr lang="en-US" sz="2000" dirty="0" smtClean="0">
                <a:latin typeface="Times New Roman"/>
                <a:cs typeface="Times New Roman"/>
              </a:rPr>
              <a:t>2015: </a:t>
            </a:r>
            <a:r>
              <a:rPr lang="en-US" sz="2000" dirty="0">
                <a:latin typeface="Times New Roman"/>
                <a:cs typeface="Times New Roman"/>
              </a:rPr>
              <a:t>Science working group science program reports </a:t>
            </a:r>
            <a:r>
              <a:rPr lang="en-US" sz="2000" dirty="0" smtClean="0">
                <a:latin typeface="Times New Roman"/>
                <a:cs typeface="Times New Roman"/>
              </a:rPr>
              <a:t>(200 pages, 125 authors) </a:t>
            </a:r>
            <a:r>
              <a:rPr lang="en-US" sz="2000" i="1" dirty="0" smtClean="0">
                <a:solidFill>
                  <a:srgbClr val="1A3ACA"/>
                </a:solidFill>
                <a:latin typeface="Times New Roman"/>
                <a:cs typeface="Times New Roman"/>
              </a:rPr>
              <a:t>http</a:t>
            </a:r>
            <a:r>
              <a:rPr lang="en-US" sz="2000" i="1" dirty="0">
                <a:solidFill>
                  <a:srgbClr val="1A3ACA"/>
                </a:solidFill>
                <a:latin typeface="Times New Roman"/>
                <a:cs typeface="Times New Roman"/>
              </a:rPr>
              <a:t>://</a:t>
            </a:r>
            <a:r>
              <a:rPr lang="en-US" sz="2000" i="1" dirty="0" err="1">
                <a:solidFill>
                  <a:srgbClr val="1A3ACA"/>
                </a:solidFill>
                <a:latin typeface="Times New Roman"/>
                <a:cs typeface="Times New Roman"/>
              </a:rPr>
              <a:t>library.nrao.edu</a:t>
            </a:r>
            <a:r>
              <a:rPr lang="en-US" sz="2000" i="1" dirty="0">
                <a:solidFill>
                  <a:srgbClr val="1A3ACA"/>
                </a:solidFill>
                <a:latin typeface="Times New Roman"/>
                <a:cs typeface="Times New Roman"/>
              </a:rPr>
              <a:t>/</a:t>
            </a:r>
            <a:r>
              <a:rPr lang="en-US" sz="2000" i="1" dirty="0" err="1">
                <a:solidFill>
                  <a:srgbClr val="1A3ACA"/>
                </a:solidFill>
                <a:latin typeface="Times New Roman"/>
                <a:cs typeface="Times New Roman"/>
              </a:rPr>
              <a:t>ngvla.shtml</a:t>
            </a:r>
            <a:r>
              <a:rPr lang="en-US" sz="2000" i="1" dirty="0">
                <a:solidFill>
                  <a:srgbClr val="1A3ACA"/>
                </a:solidFill>
                <a:latin typeface="Times New Roman"/>
                <a:cs typeface="Times New Roman"/>
              </a:rPr>
              <a:t> </a:t>
            </a:r>
          </a:p>
          <a:p>
            <a:pPr marL="800100" lvl="1" indent="-342900">
              <a:spcBef>
                <a:spcPts val="600"/>
              </a:spcBef>
              <a:buFont typeface="Wingdings" charset="2"/>
              <a:buChar char="Ø"/>
            </a:pPr>
            <a:r>
              <a:rPr lang="en-US" dirty="0">
                <a:latin typeface="Times New Roman"/>
                <a:cs typeface="Times New Roman"/>
              </a:rPr>
              <a:t>Circle of Life (</a:t>
            </a:r>
            <a:r>
              <a:rPr lang="en-US" dirty="0" err="1">
                <a:latin typeface="Times New Roman"/>
                <a:cs typeface="Times New Roman"/>
              </a:rPr>
              <a:t>Isella</a:t>
            </a:r>
            <a:r>
              <a:rPr lang="en-US" dirty="0">
                <a:latin typeface="Times New Roman"/>
                <a:cs typeface="Times New Roman"/>
              </a:rPr>
              <a:t>, </a:t>
            </a:r>
            <a:r>
              <a:rPr lang="en-US" dirty="0" err="1">
                <a:latin typeface="Times New Roman"/>
                <a:cs typeface="Times New Roman"/>
              </a:rPr>
              <a:t>Moullet</a:t>
            </a:r>
            <a:r>
              <a:rPr lang="en-US" dirty="0">
                <a:latin typeface="Times New Roman"/>
                <a:cs typeface="Times New Roman"/>
              </a:rPr>
              <a:t>, Hull)</a:t>
            </a:r>
          </a:p>
          <a:p>
            <a:pPr marL="800100" lvl="1" indent="-342900">
              <a:spcBef>
                <a:spcPts val="600"/>
              </a:spcBef>
              <a:buFont typeface="Wingdings" charset="2"/>
              <a:buChar char="Ø"/>
            </a:pPr>
            <a:r>
              <a:rPr lang="en-US" dirty="0">
                <a:latin typeface="Times New Roman"/>
                <a:cs typeface="Times New Roman"/>
              </a:rPr>
              <a:t>Galaxy ecosystems (Murphy, Leroy)</a:t>
            </a:r>
          </a:p>
          <a:p>
            <a:pPr marL="800100" lvl="1" indent="-342900">
              <a:spcBef>
                <a:spcPts val="600"/>
              </a:spcBef>
              <a:buFont typeface="Wingdings" charset="2"/>
              <a:buChar char="Ø"/>
            </a:pPr>
            <a:r>
              <a:rPr lang="en-US" dirty="0">
                <a:latin typeface="Times New Roman"/>
                <a:cs typeface="Times New Roman"/>
              </a:rPr>
              <a:t>Galaxy assembly (Lacy, Casey, Hodge)</a:t>
            </a:r>
          </a:p>
          <a:p>
            <a:pPr marL="800100" lvl="1" indent="-342900">
              <a:spcBef>
                <a:spcPts val="600"/>
              </a:spcBef>
              <a:buFont typeface="Wingdings" charset="2"/>
              <a:buChar char="Ø"/>
            </a:pPr>
            <a:r>
              <a:rPr lang="en-US" dirty="0">
                <a:latin typeface="Times New Roman"/>
                <a:cs typeface="Times New Roman"/>
              </a:rPr>
              <a:t>Time domain, Cosmology, Physics (Bower, Demorest</a:t>
            </a:r>
            <a:r>
              <a:rPr lang="en-US" dirty="0" smtClean="0">
                <a:latin typeface="Times New Roman"/>
                <a:cs typeface="Times New Roman"/>
              </a:rPr>
              <a:t>)</a:t>
            </a:r>
          </a:p>
          <a:p>
            <a:pPr marL="285750" indent="-285750">
              <a:spcBef>
                <a:spcPts val="600"/>
              </a:spcBef>
              <a:buFont typeface="Arial" charset="0"/>
              <a:buChar char="•"/>
            </a:pPr>
            <a:r>
              <a:rPr lang="en-US" sz="2000" dirty="0" smtClean="0">
                <a:latin typeface="Times New Roman"/>
                <a:cs typeface="Times New Roman"/>
              </a:rPr>
              <a:t>June 2017 Science meeting Socorro, NM</a:t>
            </a:r>
          </a:p>
        </p:txBody>
      </p:sp>
      <p:pic>
        <p:nvPicPr>
          <p:cNvPr id="5" name="Picture 4" descr="Screen Shot 2015-02-17 at 8.53.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7917"/>
            <a:ext cx="9144000" cy="1842447"/>
          </a:xfrm>
          <a:prstGeom prst="rect">
            <a:avLst/>
          </a:prstGeom>
        </p:spPr>
      </p:pic>
    </p:spTree>
    <p:extLst>
      <p:ext uri="{BB962C8B-B14F-4D97-AF65-F5344CB8AC3E}">
        <p14:creationId xmlns:p14="http://schemas.microsoft.com/office/powerpoint/2010/main" val="400736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44905" y="694456"/>
            <a:ext cx="8543782" cy="4951164"/>
            <a:chOff x="707034" y="666844"/>
            <a:chExt cx="8543782" cy="4951164"/>
          </a:xfrm>
        </p:grpSpPr>
        <p:pic>
          <p:nvPicPr>
            <p:cNvPr id="11" name="Picture 10" descr="angularresfreq_july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34" y="666844"/>
              <a:ext cx="7886637" cy="4951164"/>
            </a:xfrm>
            <a:prstGeom prst="rect">
              <a:avLst/>
            </a:prstGeom>
          </p:spPr>
        </p:pic>
        <p:cxnSp>
          <p:nvCxnSpPr>
            <p:cNvPr id="9" name="Straight Arrow Connector 8"/>
            <p:cNvCxnSpPr/>
            <p:nvPr/>
          </p:nvCxnSpPr>
          <p:spPr>
            <a:xfrm flipH="1">
              <a:off x="7842981" y="4341515"/>
              <a:ext cx="239059" cy="14941"/>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082039" y="4054770"/>
              <a:ext cx="1168777" cy="646331"/>
            </a:xfrm>
            <a:prstGeom prst="rect">
              <a:avLst/>
            </a:prstGeom>
            <a:noFill/>
          </p:spPr>
          <p:txBody>
            <a:bodyPr wrap="square" rtlCol="0">
              <a:spAutoFit/>
            </a:bodyPr>
            <a:lstStyle/>
            <a:p>
              <a:r>
                <a:rPr lang="en-US" dirty="0" smtClean="0">
                  <a:solidFill>
                    <a:srgbClr val="800000"/>
                  </a:solidFill>
                </a:rPr>
                <a:t>1AU @ 140pc</a:t>
              </a:r>
              <a:endParaRPr lang="en-US" dirty="0">
                <a:solidFill>
                  <a:srgbClr val="800000"/>
                </a:solidFill>
              </a:endParaRPr>
            </a:p>
          </p:txBody>
        </p:sp>
        <p:sp>
          <p:nvSpPr>
            <p:cNvPr id="8" name="TextBox 7"/>
            <p:cNvSpPr txBox="1"/>
            <p:nvPr/>
          </p:nvSpPr>
          <p:spPr>
            <a:xfrm>
              <a:off x="2182870" y="4328005"/>
              <a:ext cx="1816881" cy="584776"/>
            </a:xfrm>
            <a:prstGeom prst="rect">
              <a:avLst/>
            </a:prstGeom>
            <a:noFill/>
          </p:spPr>
          <p:txBody>
            <a:bodyPr wrap="square" rtlCol="0">
              <a:spAutoFit/>
            </a:bodyPr>
            <a:lstStyle/>
            <a:p>
              <a:r>
                <a:rPr lang="en-US" sz="1600" b="1" dirty="0" smtClean="0">
                  <a:solidFill>
                    <a:srgbClr val="800000"/>
                  </a:solidFill>
                </a:rPr>
                <a:t>Terrestrial zone planet formation</a:t>
              </a:r>
              <a:endParaRPr lang="en-US" sz="1600" b="1" dirty="0">
                <a:solidFill>
                  <a:srgbClr val="800000"/>
                </a:solidFill>
              </a:endParaRPr>
            </a:p>
          </p:txBody>
        </p:sp>
      </p:grpSp>
      <p:sp>
        <p:nvSpPr>
          <p:cNvPr id="7" name="TextBox 6"/>
          <p:cNvSpPr txBox="1"/>
          <p:nvPr/>
        </p:nvSpPr>
        <p:spPr>
          <a:xfrm>
            <a:off x="1763706" y="5745450"/>
            <a:ext cx="6313494" cy="830997"/>
          </a:xfrm>
          <a:prstGeom prst="rect">
            <a:avLst/>
          </a:prstGeom>
          <a:noFill/>
        </p:spPr>
        <p:txBody>
          <a:bodyPr wrap="square" rtlCol="0">
            <a:spAutoFit/>
          </a:bodyPr>
          <a:lstStyle/>
          <a:p>
            <a:pPr marL="342900" indent="-342900">
              <a:buFont typeface="Arial"/>
              <a:buChar char="•"/>
            </a:pPr>
            <a:r>
              <a:rPr lang="en-US" sz="2400" dirty="0">
                <a:latin typeface="Times New Roman"/>
                <a:cs typeface="Times New Roman"/>
              </a:rPr>
              <a:t>Resolution ~ </a:t>
            </a:r>
            <a:r>
              <a:rPr lang="en-US" sz="2400" dirty="0" smtClean="0">
                <a:latin typeface="Times New Roman"/>
                <a:cs typeface="Times New Roman"/>
              </a:rPr>
              <a:t>10mas </a:t>
            </a:r>
            <a:r>
              <a:rPr lang="en-US" sz="2400" dirty="0">
                <a:latin typeface="Times New Roman"/>
                <a:cs typeface="Times New Roman"/>
              </a:rPr>
              <a:t>@ 1cm </a:t>
            </a:r>
            <a:r>
              <a:rPr lang="en-US" sz="2400" dirty="0" smtClean="0">
                <a:latin typeface="Times New Roman"/>
                <a:cs typeface="Times New Roman"/>
              </a:rPr>
              <a:t>(300km)</a:t>
            </a:r>
          </a:p>
          <a:p>
            <a:pPr marL="342900" indent="-342900">
              <a:buFont typeface="Arial"/>
              <a:buChar char="•"/>
            </a:pPr>
            <a:r>
              <a:rPr lang="en-US" sz="2400" dirty="0" smtClean="0">
                <a:latin typeface="Times New Roman"/>
                <a:cs typeface="Times New Roman"/>
              </a:rPr>
              <a:t>Radio parity w. ALMA, future ELTs</a:t>
            </a:r>
            <a:endParaRPr lang="en-US" sz="2400" dirty="0">
              <a:latin typeface="Times New Roman"/>
              <a:cs typeface="Times New Roman"/>
            </a:endParaRPr>
          </a:p>
        </p:txBody>
      </p:sp>
      <p:sp>
        <p:nvSpPr>
          <p:cNvPr id="4" name="TextBox 3"/>
          <p:cNvSpPr txBox="1"/>
          <p:nvPr/>
        </p:nvSpPr>
        <p:spPr>
          <a:xfrm>
            <a:off x="911404" y="162774"/>
            <a:ext cx="6917772" cy="892552"/>
          </a:xfrm>
          <a:prstGeom prst="rect">
            <a:avLst/>
          </a:prstGeom>
          <a:noFill/>
        </p:spPr>
        <p:txBody>
          <a:bodyPr wrap="square" rtlCol="0">
            <a:spAutoFit/>
          </a:bodyPr>
          <a:lstStyle/>
          <a:p>
            <a:pPr algn="ctr"/>
            <a:r>
              <a:rPr lang="en-US" sz="2800" dirty="0">
                <a:latin typeface="Times New Roman"/>
                <a:cs typeface="Times New Roman"/>
              </a:rPr>
              <a:t>Killer </a:t>
            </a:r>
            <a:r>
              <a:rPr lang="en-US" sz="2800" dirty="0" smtClean="0">
                <a:latin typeface="Times New Roman"/>
                <a:cs typeface="Times New Roman"/>
              </a:rPr>
              <a:t>Gap</a:t>
            </a:r>
          </a:p>
          <a:p>
            <a:pPr algn="ctr"/>
            <a:r>
              <a:rPr lang="en-US" sz="2400" dirty="0" smtClean="0">
                <a:latin typeface="Times New Roman"/>
                <a:cs typeface="Times New Roman"/>
              </a:rPr>
              <a:t>Thermal </a:t>
            </a:r>
            <a:r>
              <a:rPr lang="en-US" sz="2400" dirty="0">
                <a:latin typeface="Times New Roman"/>
                <a:cs typeface="Times New Roman"/>
              </a:rPr>
              <a:t>imaging on mas scales at </a:t>
            </a:r>
            <a:r>
              <a:rPr lang="en-US" sz="2400" dirty="0" err="1">
                <a:latin typeface="Times New Roman"/>
                <a:ea typeface="Lucida Grande"/>
                <a:cs typeface="Times New Roman"/>
              </a:rPr>
              <a:t>λ</a:t>
            </a:r>
            <a:r>
              <a:rPr lang="en-US" sz="2400" dirty="0">
                <a:latin typeface="Times New Roman"/>
                <a:cs typeface="Times New Roman"/>
              </a:rPr>
              <a:t> ~ 0.3cm  to </a:t>
            </a:r>
            <a:r>
              <a:rPr lang="en-US" sz="2400" dirty="0" smtClean="0">
                <a:latin typeface="Times New Roman"/>
                <a:cs typeface="Times New Roman"/>
              </a:rPr>
              <a:t>3cm</a:t>
            </a:r>
            <a:endParaRPr lang="en-US" sz="2400" dirty="0">
              <a:latin typeface="Times New Roman"/>
              <a:cs typeface="Times New Roman"/>
            </a:endParaRPr>
          </a:p>
        </p:txBody>
      </p:sp>
      <p:cxnSp>
        <p:nvCxnSpPr>
          <p:cNvPr id="5" name="Straight Connector 4"/>
          <p:cNvCxnSpPr/>
          <p:nvPr/>
        </p:nvCxnSpPr>
        <p:spPr>
          <a:xfrm flipH="1">
            <a:off x="1598631" y="4384068"/>
            <a:ext cx="6021366"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8069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ea_freq_log_Dec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05" y="648479"/>
            <a:ext cx="7983860" cy="5012200"/>
          </a:xfrm>
          <a:prstGeom prst="rect">
            <a:avLst/>
          </a:prstGeom>
        </p:spPr>
      </p:pic>
      <p:sp>
        <p:nvSpPr>
          <p:cNvPr id="6" name="TextBox 5"/>
          <p:cNvSpPr txBox="1"/>
          <p:nvPr/>
        </p:nvSpPr>
        <p:spPr>
          <a:xfrm>
            <a:off x="1598708" y="5437450"/>
            <a:ext cx="6671989" cy="1169551"/>
          </a:xfrm>
          <a:prstGeom prst="rect">
            <a:avLst/>
          </a:prstGeom>
          <a:noFill/>
        </p:spPr>
        <p:txBody>
          <a:bodyPr wrap="square" rtlCol="0">
            <a:spAutoFit/>
          </a:bodyPr>
          <a:lstStyle/>
          <a:p>
            <a:pPr marL="285750" indent="-285750">
              <a:spcBef>
                <a:spcPts val="600"/>
              </a:spcBef>
              <a:buFont typeface="Arial"/>
              <a:buChar char="•"/>
            </a:pPr>
            <a:r>
              <a:rPr lang="en-US" sz="2000" dirty="0" smtClean="0">
                <a:latin typeface="Times New Roman"/>
                <a:cs typeface="Times New Roman"/>
              </a:rPr>
              <a:t>Sensitivity </a:t>
            </a:r>
            <a:r>
              <a:rPr lang="en-US" sz="2000" dirty="0">
                <a:latin typeface="Times New Roman"/>
                <a:cs typeface="Times New Roman"/>
              </a:rPr>
              <a:t>~ </a:t>
            </a:r>
            <a:r>
              <a:rPr lang="en-US" sz="2000" dirty="0" smtClean="0">
                <a:latin typeface="Times New Roman"/>
                <a:cs typeface="Times New Roman"/>
              </a:rPr>
              <a:t>100 </a:t>
            </a:r>
            <a:r>
              <a:rPr lang="en-US" sz="2000" dirty="0" err="1" smtClean="0">
                <a:latin typeface="Times New Roman"/>
                <a:cs typeface="Times New Roman"/>
              </a:rPr>
              <a:t>nanoJy</a:t>
            </a:r>
            <a:r>
              <a:rPr lang="en-US" sz="2000" dirty="0" smtClean="0">
                <a:latin typeface="Times New Roman"/>
                <a:cs typeface="Times New Roman"/>
              </a:rPr>
              <a:t> @ 1cm</a:t>
            </a:r>
            <a:r>
              <a:rPr lang="en-US" sz="2000" dirty="0">
                <a:latin typeface="Times New Roman"/>
                <a:cs typeface="Times New Roman"/>
              </a:rPr>
              <a:t>, 10hr, </a:t>
            </a:r>
            <a:r>
              <a:rPr lang="en-US" sz="2000" dirty="0" smtClean="0">
                <a:latin typeface="Times New Roman"/>
                <a:cs typeface="Times New Roman"/>
              </a:rPr>
              <a:t>BW = 20GHz </a:t>
            </a:r>
            <a:endParaRPr lang="en-US" sz="2000" dirty="0">
              <a:latin typeface="Times New Roman"/>
              <a:cs typeface="Times New Roman"/>
            </a:endParaRPr>
          </a:p>
          <a:p>
            <a:pPr marL="285750" indent="-285750">
              <a:spcBef>
                <a:spcPts val="600"/>
              </a:spcBef>
              <a:buFont typeface="Arial"/>
              <a:buChar char="•"/>
            </a:pPr>
            <a:r>
              <a:rPr lang="en-US" sz="2000" dirty="0">
                <a:latin typeface="Times New Roman"/>
                <a:cs typeface="Times New Roman"/>
              </a:rPr>
              <a:t>T</a:t>
            </a:r>
            <a:r>
              <a:rPr lang="en-US" sz="2000" baseline="-25000" dirty="0">
                <a:latin typeface="Times New Roman"/>
                <a:cs typeface="Times New Roman"/>
              </a:rPr>
              <a:t>B</a:t>
            </a:r>
            <a:r>
              <a:rPr lang="en-US" sz="2000" dirty="0">
                <a:latin typeface="Times New Roman"/>
                <a:cs typeface="Times New Roman"/>
              </a:rPr>
              <a:t> ~ 1</a:t>
            </a:r>
            <a:r>
              <a:rPr lang="en-US" sz="2000" dirty="0" smtClean="0">
                <a:latin typeface="Times New Roman"/>
                <a:cs typeface="Times New Roman"/>
              </a:rPr>
              <a:t>K </a:t>
            </a:r>
            <a:r>
              <a:rPr lang="en-US" sz="2000" dirty="0">
                <a:latin typeface="Times New Roman"/>
                <a:cs typeface="Times New Roman"/>
              </a:rPr>
              <a:t>@ </a:t>
            </a:r>
            <a:r>
              <a:rPr lang="en-US" sz="2000" dirty="0" smtClean="0">
                <a:latin typeface="Times New Roman"/>
                <a:cs typeface="Times New Roman"/>
              </a:rPr>
              <a:t>1cm, 10mas</a:t>
            </a:r>
          </a:p>
          <a:p>
            <a:pPr marL="285750" indent="-285750">
              <a:spcBef>
                <a:spcPts val="600"/>
              </a:spcBef>
              <a:buFont typeface="Arial"/>
              <a:buChar char="•"/>
            </a:pPr>
            <a:r>
              <a:rPr lang="en-US" sz="2000" dirty="0" smtClean="0">
                <a:latin typeface="Times New Roman"/>
                <a:cs typeface="Times New Roman"/>
              </a:rPr>
              <a:t>Spectrum above 15GHz rich in ground state molecular lines</a:t>
            </a:r>
            <a:endParaRPr lang="en-US" sz="2000" dirty="0">
              <a:latin typeface="Times New Roman"/>
              <a:cs typeface="Times New Roman"/>
            </a:endParaRPr>
          </a:p>
        </p:txBody>
      </p:sp>
      <p:sp>
        <p:nvSpPr>
          <p:cNvPr id="9" name="TextBox 8"/>
          <p:cNvSpPr txBox="1"/>
          <p:nvPr/>
        </p:nvSpPr>
        <p:spPr>
          <a:xfrm>
            <a:off x="911404" y="147833"/>
            <a:ext cx="6917772" cy="892552"/>
          </a:xfrm>
          <a:prstGeom prst="rect">
            <a:avLst/>
          </a:prstGeom>
          <a:noFill/>
        </p:spPr>
        <p:txBody>
          <a:bodyPr wrap="square" rtlCol="0">
            <a:spAutoFit/>
          </a:bodyPr>
          <a:lstStyle/>
          <a:p>
            <a:pPr algn="ctr"/>
            <a:r>
              <a:rPr lang="en-US" sz="2800" dirty="0">
                <a:latin typeface="Times New Roman"/>
                <a:cs typeface="Times New Roman"/>
              </a:rPr>
              <a:t>Killer </a:t>
            </a:r>
            <a:r>
              <a:rPr lang="en-US" sz="2800" dirty="0" smtClean="0">
                <a:latin typeface="Times New Roman"/>
                <a:cs typeface="Times New Roman"/>
              </a:rPr>
              <a:t>Gap</a:t>
            </a:r>
          </a:p>
          <a:p>
            <a:pPr algn="ctr"/>
            <a:r>
              <a:rPr lang="en-US" sz="2400" dirty="0" smtClean="0">
                <a:latin typeface="Times New Roman"/>
                <a:cs typeface="Times New Roman"/>
              </a:rPr>
              <a:t>Thermal </a:t>
            </a:r>
            <a:r>
              <a:rPr lang="en-US" sz="2400" dirty="0">
                <a:latin typeface="Times New Roman"/>
                <a:cs typeface="Times New Roman"/>
              </a:rPr>
              <a:t>imaging on mas scales at </a:t>
            </a:r>
            <a:r>
              <a:rPr lang="en-US" sz="2400" dirty="0" err="1">
                <a:latin typeface="Times New Roman"/>
                <a:ea typeface="Lucida Grande"/>
                <a:cs typeface="Times New Roman"/>
              </a:rPr>
              <a:t>λ</a:t>
            </a:r>
            <a:r>
              <a:rPr lang="en-US" sz="2400" dirty="0">
                <a:latin typeface="Times New Roman"/>
                <a:cs typeface="Times New Roman"/>
              </a:rPr>
              <a:t> ~ 0.3cm  to </a:t>
            </a:r>
            <a:r>
              <a:rPr lang="en-US" sz="2400" dirty="0" smtClean="0">
                <a:latin typeface="Times New Roman"/>
                <a:cs typeface="Times New Roman"/>
              </a:rPr>
              <a:t>3cm</a:t>
            </a:r>
            <a:endParaRPr lang="en-US" sz="2400" dirty="0">
              <a:latin typeface="Times New Roman"/>
              <a:cs typeface="Times New Roman"/>
            </a:endParaRPr>
          </a:p>
        </p:txBody>
      </p:sp>
      <p:cxnSp>
        <p:nvCxnSpPr>
          <p:cNvPr id="5" name="Straight Arrow Connector 4"/>
          <p:cNvCxnSpPr/>
          <p:nvPr/>
        </p:nvCxnSpPr>
        <p:spPr>
          <a:xfrm flipV="1">
            <a:off x="1688949" y="1202388"/>
            <a:ext cx="0" cy="378280"/>
          </a:xfrm>
          <a:prstGeom prst="straightConnector1">
            <a:avLst/>
          </a:prstGeom>
          <a:ln>
            <a:solidFill>
              <a:srgbClr val="103112"/>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688942" y="1215898"/>
            <a:ext cx="716117" cy="400110"/>
          </a:xfrm>
          <a:prstGeom prst="rect">
            <a:avLst/>
          </a:prstGeom>
          <a:noFill/>
          <a:ln>
            <a:noFill/>
          </a:ln>
        </p:spPr>
        <p:txBody>
          <a:bodyPr wrap="square" rtlCol="0">
            <a:spAutoFit/>
          </a:bodyPr>
          <a:lstStyle/>
          <a:p>
            <a:r>
              <a:rPr lang="en-US" sz="2000" dirty="0" smtClean="0">
                <a:solidFill>
                  <a:srgbClr val="103112"/>
                </a:solidFill>
              </a:rPr>
              <a:t>5x</a:t>
            </a:r>
            <a:endParaRPr lang="en-US" sz="2000" dirty="0">
              <a:solidFill>
                <a:srgbClr val="103112"/>
              </a:solidFill>
            </a:endParaRPr>
          </a:p>
        </p:txBody>
      </p:sp>
    </p:spTree>
    <p:extLst>
      <p:ext uri="{BB962C8B-B14F-4D97-AF65-F5344CB8AC3E}">
        <p14:creationId xmlns:p14="http://schemas.microsoft.com/office/powerpoint/2010/main" val="1125983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6628</TotalTime>
  <Words>3506</Words>
  <Application>Microsoft Macintosh PowerPoint</Application>
  <PresentationFormat>On-screen Show (4:3)</PresentationFormat>
  <Paragraphs>557</Paragraphs>
  <Slides>48</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Calibri</vt:lpstr>
      <vt:lpstr>Courier New</vt:lpstr>
      <vt:lpstr>Gill Sans MT</vt:lpstr>
      <vt:lpstr>Lucida Grande</vt:lpstr>
      <vt:lpstr>ＭＳ Ｐゴシック</vt:lpstr>
      <vt:lpstr>Segoe UI</vt:lpstr>
      <vt:lpstr>Symbol</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Pre-biotic Chemistry from Cores to Disks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Antenna Concepts 12 to 25m Diameter: optimize for science vs. total cost </vt:lpstr>
      <vt:lpstr>Receiver/Feed Configuration Concepts Cover max. freq range with minimum number receivers, dewars </vt:lpstr>
      <vt:lpstr>PowerPoint Presentation</vt:lpstr>
      <vt:lpstr>PowerPoint Presentation</vt:lpstr>
      <vt:lpstr>PowerPoint Presentation</vt:lpstr>
      <vt:lpstr>PowerPoint Presentation</vt:lpstr>
      <vt:lpstr>PowerPoint Presentation</vt:lpstr>
      <vt:lpstr>PowerPoint Presentation</vt:lpstr>
      <vt:lpstr>NRL/UNM: Commensal Low Frequency Science Low cost, No impact on high frequency performance</vt:lpstr>
      <vt:lpstr>The Road to Astro 2020 </vt:lpstr>
      <vt:lpstr>Notional Long-Term MREFC Schedule</vt:lpstr>
      <vt:lpstr>PowerPoint Presentation</vt:lpstr>
      <vt:lpstr>Developing the ngVLA Science Program Workshop      Socorro, NM USA     June 26-29, 2017</vt:lpstr>
      <vt:lpstr>PowerPoint Presentation</vt:lpstr>
      <vt:lpstr>Highly Synergistic with Other Facilities on Similar Timescales</vt:lpstr>
      <vt:lpstr>PowerPoint Presentation</vt:lpstr>
      <vt:lpstr>PowerPoint Presentation</vt:lpstr>
      <vt:lpstr>Option: U.S. VLBI Growth</vt:lpstr>
    </vt:vector>
  </TitlesOfParts>
  <Company>National Radio Astronomy Observatory</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Carilli</dc:creator>
  <cp:lastModifiedBy>Microsoft Office User</cp:lastModifiedBy>
  <cp:revision>395</cp:revision>
  <cp:lastPrinted>2017-05-09T14:07:07Z</cp:lastPrinted>
  <dcterms:created xsi:type="dcterms:W3CDTF">2015-01-04T19:39:58Z</dcterms:created>
  <dcterms:modified xsi:type="dcterms:W3CDTF">2017-05-16T12:22:00Z</dcterms:modified>
</cp:coreProperties>
</file>