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38" r:id="rId2"/>
    <p:sldId id="317" r:id="rId3"/>
    <p:sldId id="319" r:id="rId4"/>
    <p:sldId id="320" r:id="rId5"/>
    <p:sldId id="318" r:id="rId6"/>
    <p:sldId id="330" r:id="rId7"/>
    <p:sldId id="270" r:id="rId8"/>
    <p:sldId id="324" r:id="rId9"/>
    <p:sldId id="322" r:id="rId10"/>
    <p:sldId id="299" r:id="rId11"/>
    <p:sldId id="328" r:id="rId12"/>
    <p:sldId id="292" r:id="rId13"/>
    <p:sldId id="315" r:id="rId14"/>
    <p:sldId id="302" r:id="rId15"/>
    <p:sldId id="307" r:id="rId16"/>
    <p:sldId id="327" r:id="rId17"/>
    <p:sldId id="282" r:id="rId18"/>
    <p:sldId id="305" r:id="rId19"/>
    <p:sldId id="277" r:id="rId20"/>
    <p:sldId id="312" r:id="rId21"/>
    <p:sldId id="278" r:id="rId22"/>
    <p:sldId id="316" r:id="rId23"/>
    <p:sldId id="276" r:id="rId24"/>
    <p:sldId id="283" r:id="rId25"/>
    <p:sldId id="331" r:id="rId26"/>
    <p:sldId id="332" r:id="rId27"/>
    <p:sldId id="303" r:id="rId28"/>
    <p:sldId id="334" r:id="rId29"/>
    <p:sldId id="335" r:id="rId30"/>
    <p:sldId id="309" r:id="rId31"/>
    <p:sldId id="263" r:id="rId32"/>
    <p:sldId id="346" r:id="rId33"/>
    <p:sldId id="347" r:id="rId34"/>
    <p:sldId id="336" r:id="rId35"/>
    <p:sldId id="325" r:id="rId36"/>
    <p:sldId id="329" r:id="rId37"/>
    <p:sldId id="342" r:id="rId38"/>
    <p:sldId id="326" r:id="rId39"/>
    <p:sldId id="323" r:id="rId40"/>
    <p:sldId id="300" r:id="rId41"/>
    <p:sldId id="337" r:id="rId42"/>
    <p:sldId id="304" r:id="rId43"/>
    <p:sldId id="27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A3ACA"/>
    <a:srgbClr val="D8B2D8"/>
    <a:srgbClr val="5567B0"/>
    <a:srgbClr val="99C2E7"/>
    <a:srgbClr val="FC9D9B"/>
    <a:srgbClr val="FBBCAF"/>
    <a:srgbClr val="FADCC7"/>
    <a:srgbClr val="B0E0E7"/>
    <a:srgbClr val="7B7A65"/>
    <a:srgbClr val="A39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08" autoAdjust="0"/>
    <p:restoredTop sz="99258" autoAdjust="0"/>
  </p:normalViewPr>
  <p:slideViewPr>
    <p:cSldViewPr snapToGrid="0" snapToObjects="1">
      <p:cViewPr varScale="1">
        <p:scale>
          <a:sx n="108" d="100"/>
          <a:sy n="108" d="100"/>
        </p:scale>
        <p:origin x="144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EAA07-F009-CB4D-B6C8-6946A21BD6AC}" type="datetimeFigureOut">
              <a:rPr lang="en-US" smtClean="0"/>
              <a:t>6/17/16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83976-3136-2E49-AD6D-0144FF779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0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EACA-AFB8-4C1E-B043-2F4EE285386E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20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http://arxiv.org/abs/1405.1456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The Intrinsic Two-Dimensional Size of Sagittarius A*</a:t>
            </a:r>
          </a:p>
          <a:p>
            <a:endParaRPr lang="en-US" dirty="0" smtClean="0"/>
          </a:p>
          <a:p>
            <a:r>
              <a:rPr lang="en-US" dirty="0" smtClean="0"/>
              <a:t>Bower et al. 2014 </a:t>
            </a:r>
            <a:r>
              <a:rPr lang="en-US" dirty="0" err="1" smtClean="0"/>
              <a:t>ApJ</a:t>
            </a:r>
            <a:r>
              <a:rPr lang="en-US" dirty="0" smtClean="0"/>
              <a:t> in press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4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96A0-BD7D-B74D-922F-4CE10FCEF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314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040" y="670243"/>
            <a:ext cx="8636000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1288456"/>
            <a:ext cx="8636000" cy="46037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9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9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2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6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0405-1E10-944B-B13E-42E0F8165C66}" type="datetimeFigureOut">
              <a:rPr lang="en-US" smtClean="0"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8.png"/><Relationship Id="rId5" Type="http://schemas.openxmlformats.org/officeDocument/2006/relationships/image" Target="../media/image56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6.png"/><Relationship Id="rId5" Type="http://schemas.openxmlformats.org/officeDocument/2006/relationships/image" Target="../media/image33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.nrao.edu/wiki/bin/view/NGVLA/NGVLAWorkshopApril2015" TargetMode="External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6.png"/><Relationship Id="rId5" Type="http://schemas.openxmlformats.org/officeDocument/2006/relationships/image" Target="../media/image33.png"/><Relationship Id="rId6" Type="http://schemas.openxmlformats.org/officeDocument/2006/relationships/image" Target="../media/image62.png"/><Relationship Id="rId7" Type="http://schemas.openxmlformats.org/officeDocument/2006/relationships/hyperlink" Target="https://science.nrao.edu/futures/ngvla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9936" y="1592957"/>
            <a:ext cx="4617194" cy="1169551"/>
          </a:xfrm>
          <a:prstGeom prst="rect">
            <a:avLst/>
          </a:prstGeom>
          <a:noFill/>
          <a:ln>
            <a:solidFill>
              <a:srgbClr val="1A3AC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Effective area at 40GHz ~ 10x JVLA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Resolution ~ 10x JVLA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Frequency range: 1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– 50, 70 – 115 GHz</a:t>
            </a:r>
          </a:p>
        </p:txBody>
      </p:sp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082"/>
            <a:ext cx="9144000" cy="3867746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57750"/>
            <a:ext cx="7787315" cy="1442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0240" y="3076652"/>
            <a:ext cx="4846320" cy="4716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science.nrao.edu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/futures/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1.3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506" y="76962"/>
            <a:ext cx="4525493" cy="461665"/>
          </a:xfrm>
          <a:prstGeom prst="rect">
            <a:avLst/>
          </a:prstGeom>
          <a:solidFill>
            <a:srgbClr val="7B7A65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JVLA: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Good 3mm site, elev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~ 2200m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27687" y="5079762"/>
            <a:ext cx="3771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74751" y="5079762"/>
            <a:ext cx="118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550km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38" y="-500512"/>
            <a:ext cx="3004017" cy="38875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35066" y="615589"/>
            <a:ext cx="3773654" cy="1200329"/>
          </a:xfrm>
          <a:prstGeom prst="rect">
            <a:avLst/>
          </a:prstGeom>
          <a:solidFill>
            <a:srgbClr val="7B7A65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30% in core:  b &lt; 3km  ~ 1” at 30GHz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60% in mid:  b &lt; 30km ~ 0.1”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90% in long:  b &lt; 300km  ~ 0.01”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10% in VLB:  b ~ 3000km  ~ 0.001”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85420"/>
            <a:ext cx="9144000" cy="3570325"/>
            <a:chOff x="0" y="459740"/>
            <a:chExt cx="9144000" cy="3570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9740"/>
              <a:ext cx="9144000" cy="3570325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4135120" y="2235200"/>
              <a:ext cx="4927600" cy="3759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155440" y="2783840"/>
              <a:ext cx="4927600" cy="3759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094480" y="3566160"/>
              <a:ext cx="4927600" cy="3759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02280" y="4109852"/>
            <a:ext cx="3337560" cy="123110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Improvements over JVLA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10x Sensitivity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10x Resolution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 – 115GHz  (vs. 1 – 50GHz)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1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7794" y="111278"/>
            <a:ext cx="602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/>
                <a:cs typeface="Times New Roman"/>
              </a:rPr>
              <a:t>SWG1 Circle </a:t>
            </a:r>
            <a:r>
              <a:rPr lang="en-US" sz="2400" dirty="0" smtClean="0">
                <a:latin typeface="Times New Roman"/>
                <a:cs typeface="Times New Roman"/>
              </a:rPr>
              <a:t>of Life: origin stars, planets, life </a:t>
            </a:r>
          </a:p>
        </p:txBody>
      </p:sp>
      <p:pic>
        <p:nvPicPr>
          <p:cNvPr id="6" name="Picture 5" descr="Screen Shot 2015-02-17 at 9.51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00" y="1267216"/>
            <a:ext cx="4968010" cy="4860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7605" y="944050"/>
            <a:ext cx="272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Origin of stellar </a:t>
            </a:r>
            <a:r>
              <a:rPr lang="en-US" i="1" dirty="0" smtClean="0">
                <a:latin typeface="Times New Roman"/>
                <a:cs typeface="Times New Roman"/>
              </a:rPr>
              <a:t>multiplicity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754" y="989561"/>
            <a:ext cx="258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Accretion in dust-obscured early </a:t>
            </a:r>
            <a:r>
              <a:rPr lang="en-US" i="1" dirty="0" smtClean="0">
                <a:latin typeface="Times New Roman"/>
                <a:cs typeface="Times New Roman"/>
              </a:rPr>
              <a:t>phases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4020" y="1005582"/>
            <a:ext cx="1180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chemistry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3473104">
            <a:off x="5822601" y="2408354"/>
            <a:ext cx="2018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Organic chemistry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6928924">
            <a:off x="5830892" y="4780171"/>
            <a:ext cx="188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Pre-biotic chemistry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4257007">
            <a:off x="1391011" y="4229394"/>
            <a:ext cx="1411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biology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66245" y="3258231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Terrestrial zone planet formation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7036" y="6113771"/>
            <a:ext cx="27926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Imaging chemistry, dynamics deep in planetary atmospheres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16640" y="5528995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Pre-biotic molecules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667794" y="898668"/>
            <a:ext cx="5703068" cy="5553657"/>
          </a:xfrm>
          <a:prstGeom prst="donut">
            <a:avLst>
              <a:gd name="adj" fmla="val 8310"/>
            </a:avLst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1798" y="5100473"/>
            <a:ext cx="1667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6600"/>
                </a:solidFill>
              </a:rPr>
              <a:t>Magnetospheres and </a:t>
            </a:r>
            <a:r>
              <a:rPr lang="en-US" sz="1600" i="1" dirty="0" err="1" smtClean="0">
                <a:solidFill>
                  <a:srgbClr val="FF6600"/>
                </a:solidFill>
              </a:rPr>
              <a:t>exo</a:t>
            </a:r>
            <a:r>
              <a:rPr lang="en-US" sz="1600" i="1" dirty="0" smtClean="0">
                <a:solidFill>
                  <a:srgbClr val="FF6600"/>
                </a:solidFill>
              </a:rPr>
              <a:t>-space weather</a:t>
            </a:r>
            <a:endParaRPr lang="en-US" sz="1600" i="1" dirty="0">
              <a:solidFill>
                <a:srgbClr val="FF66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6584" y="2690099"/>
            <a:ext cx="221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Aircraft radar from nearby planetary systems in 10min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403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mahlt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61" y="1158240"/>
            <a:ext cx="5089739" cy="410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335964"/>
            <a:ext cx="683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ngVLA</a:t>
            </a:r>
            <a:r>
              <a:rPr lang="en-US" sz="2400" dirty="0" smtClean="0">
                <a:latin typeface="Times New Roman"/>
                <a:cs typeface="Times New Roman"/>
              </a:rPr>
              <a:t>: Terrestrial zone planet formation </a:t>
            </a:r>
            <a:r>
              <a:rPr lang="en-US" sz="2400" dirty="0">
                <a:latin typeface="Times New Roman"/>
                <a:cs typeface="Times New Roman"/>
              </a:rPr>
              <a:t>imager 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" y="2179053"/>
            <a:ext cx="40519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HL Tau w. ALMA: Rosetta-stone of planet formation at 140pc distance</a:t>
            </a:r>
          </a:p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1Myr old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1 M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w. 0.1 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dusty disk </a:t>
            </a:r>
          </a:p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nner few AU disk optically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thick in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mm/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submm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1396" y="4776375"/>
            <a:ext cx="408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Inner 10AU =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ngVLA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zone @ 10mas res 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996943" y="2423557"/>
            <a:ext cx="2" cy="1247944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55619" y="2644142"/>
            <a:ext cx="9576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100AU 0.7” at 140pc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76278" y="3337293"/>
            <a:ext cx="1180669" cy="143908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61083" y="1211716"/>
            <a:ext cx="19215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ALMA 250GHz Brogan ea.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07-15 at 8.51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62" y="1136338"/>
            <a:ext cx="5246678" cy="5233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3140" y="2499086"/>
            <a:ext cx="2374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~ 1Myr </a:t>
            </a:r>
            <a:r>
              <a:rPr lang="en-US" dirty="0" err="1" smtClean="0"/>
              <a:t>protoplanetary</a:t>
            </a:r>
            <a:r>
              <a:rPr lang="en-US" dirty="0" smtClean="0"/>
              <a:t> disk at  R ~ few AU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4426" y="230898"/>
            <a:ext cx="633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Terrestrial zone planet formation = ‘</a:t>
            </a:r>
            <a:r>
              <a:rPr lang="en-US" sz="2400" dirty="0" err="1" smtClean="0"/>
              <a:t>ngVLA</a:t>
            </a:r>
            <a:r>
              <a:rPr lang="en-US" sz="2400" dirty="0" smtClean="0"/>
              <a:t> zone’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657762" y="3039744"/>
            <a:ext cx="2544358" cy="1715766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23" y="4039482"/>
            <a:ext cx="1706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ALMA gets AU-res. in </a:t>
            </a:r>
            <a:r>
              <a:rPr lang="en-US" dirty="0" err="1" smtClean="0"/>
              <a:t>submm</a:t>
            </a:r>
            <a:r>
              <a:rPr lang="en-US" dirty="0" smtClean="0"/>
              <a:t>, but disk is optically thick!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57762" y="4201602"/>
            <a:ext cx="233867" cy="364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03753" y="1320157"/>
            <a:ext cx="23330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Areal density </a:t>
            </a:r>
            <a:r>
              <a:rPr lang="en-US" dirty="0" smtClean="0">
                <a:solidFill>
                  <a:srgbClr val="008000"/>
                </a:solidFill>
              </a:rPr>
              <a:t>for  </a:t>
            </a:r>
            <a:r>
              <a:rPr lang="en-US" dirty="0" err="1">
                <a:solidFill>
                  <a:srgbClr val="008000"/>
                </a:solidFill>
              </a:rPr>
              <a:t>τ</a:t>
            </a:r>
            <a:r>
              <a:rPr lang="en-US" dirty="0">
                <a:solidFill>
                  <a:srgbClr val="008000"/>
                </a:solidFill>
              </a:rPr>
              <a:t> &gt; </a:t>
            </a:r>
            <a:r>
              <a:rPr lang="en-US" dirty="0" smtClean="0">
                <a:solidFill>
                  <a:srgbClr val="008000"/>
                </a:solidFill>
              </a:rPr>
              <a:t>1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3829" y="6088726"/>
            <a:ext cx="151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Isella</a:t>
            </a:r>
            <a:r>
              <a:rPr lang="en-US" dirty="0" smtClean="0"/>
              <a:t> ea.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33304" y="3537523"/>
            <a:ext cx="262340" cy="5019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5150" y="141168"/>
            <a:ext cx="698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: 1Myr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Protoplantary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disk at 140pc distance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 descr="Screen Shot 2015-07-18 at 7.3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" y="699288"/>
            <a:ext cx="2930794" cy="28969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8745" y="3669525"/>
            <a:ext cx="339371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Inner gap opt. thick at 100GHz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Image both gaps + annual motions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latin typeface="Times New Roman"/>
                <a:cs typeface="Times New Roman"/>
              </a:rPr>
              <a:t>Circumplanetary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disks: imaging accretion on to </a:t>
            </a:r>
            <a:r>
              <a:rPr lang="en-US" dirty="0" smtClean="0">
                <a:latin typeface="Times New Roman"/>
                <a:cs typeface="Times New Roman"/>
              </a:rPr>
              <a:t>planets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Grain size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stratification: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Image poorly understood </a:t>
            </a:r>
            <a:r>
              <a:rPr lang="en-US" dirty="0">
                <a:latin typeface="Times New Roman"/>
                <a:cs typeface="Times New Roman"/>
              </a:rPr>
              <a:t>transition from dust to </a:t>
            </a:r>
            <a:r>
              <a:rPr lang="en-US" dirty="0" err="1" smtClean="0">
                <a:latin typeface="Times New Roman"/>
                <a:cs typeface="Times New Roman"/>
              </a:rPr>
              <a:t>planetesimals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15695" y="650080"/>
            <a:ext cx="3055991" cy="3051349"/>
            <a:chOff x="6154607" y="650080"/>
            <a:chExt cx="3055991" cy="3051349"/>
          </a:xfrm>
        </p:grpSpPr>
        <p:pic>
          <p:nvPicPr>
            <p:cNvPr id="6" name="Picture 5" descr="Screen Shot 2015-07-18 at 7.34.1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607" y="650080"/>
              <a:ext cx="2989393" cy="3051349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919303" y="797193"/>
              <a:ext cx="0" cy="7204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796621" y="908883"/>
              <a:ext cx="14139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0.1” = 13AU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 descr="PPD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7750" y="3825681"/>
            <a:ext cx="2721149" cy="2761302"/>
          </a:xfrm>
          <a:prstGeom prst="rect">
            <a:avLst/>
          </a:prstGeom>
        </p:spPr>
      </p:pic>
      <p:pic>
        <p:nvPicPr>
          <p:cNvPr id="3" name="Picture 2" descr="PP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247" y="3811874"/>
            <a:ext cx="2788348" cy="2775109"/>
          </a:xfrm>
          <a:prstGeom prst="rect">
            <a:avLst/>
          </a:prstGeom>
        </p:spPr>
      </p:pic>
      <p:pic>
        <p:nvPicPr>
          <p:cNvPr id="9" name="Picture 8" descr="PPD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2338" y="699288"/>
            <a:ext cx="2710698" cy="27889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6127" y="3795406"/>
            <a:ext cx="257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ngVLA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image inner gap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3023" y="659184"/>
            <a:ext cx="22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ngVLA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100hr 25GHz 10mas 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6127" y="3099994"/>
            <a:ext cx="24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rms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=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90nJy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bm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= 1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K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5111" y="3808774"/>
            <a:ext cx="270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ngVLA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 planet accretion!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8576" y="6140707"/>
            <a:ext cx="1537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Isella</a:t>
            </a:r>
            <a:r>
              <a:rPr lang="en-US" dirty="0" smtClean="0">
                <a:solidFill>
                  <a:schemeClr val="bg1"/>
                </a:solidFill>
              </a:rPr>
              <a:t> + Carilli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96592" y="699288"/>
            <a:ext cx="195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Jupiter at 13AU </a:t>
            </a:r>
            <a:r>
              <a:rPr lang="en-US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Saturn at </a:t>
            </a:r>
            <a:r>
              <a:rPr lang="en-US" sz="16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6AU</a:t>
            </a:r>
            <a:endParaRPr lang="en-US" sz="16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15111" y="3152572"/>
            <a:ext cx="149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model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>
            <a:stCxn id="21" idx="1"/>
          </p:cNvCxnSpPr>
          <p:nvPr/>
        </p:nvCxnSpPr>
        <p:spPr>
          <a:xfrm flipH="1">
            <a:off x="802640" y="991676"/>
            <a:ext cx="593952" cy="623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99616" y="1284063"/>
            <a:ext cx="402776" cy="746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8956" y="3168880"/>
            <a:ext cx="20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Isella</a:t>
            </a:r>
            <a:r>
              <a:rPr lang="en-US" dirty="0" smtClean="0">
                <a:solidFill>
                  <a:schemeClr val="bg1"/>
                </a:solidFill>
              </a:rPr>
              <a:t> Dust 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2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1" y="3377122"/>
            <a:ext cx="3545842" cy="3432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41" y="60960"/>
            <a:ext cx="3759200" cy="348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80" y="80652"/>
            <a:ext cx="3627122" cy="3416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3484828"/>
            <a:ext cx="3627121" cy="3372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800" y="453588"/>
            <a:ext cx="2484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TW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Hya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~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10Myr PP Disk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15440"/>
            <a:ext cx="24485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 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+ 0.1M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disk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Dust trap caused by gaseous vortex at 60AU =&gt; narrow dust ring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Planets may coalesce around dust knots in ring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923539" y="2915920"/>
            <a:ext cx="685801" cy="10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56560" y="2636520"/>
            <a:ext cx="6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60AU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6560" y="101600"/>
            <a:ext cx="2072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Ricci Model </a:t>
            </a:r>
            <a:r>
              <a:rPr lang="en-US" sz="1600" dirty="0" smtClean="0">
                <a:solidFill>
                  <a:schemeClr val="bg1"/>
                </a:solidFill>
              </a:rPr>
              <a:t>at 30GHz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6320" y="115127"/>
            <a:ext cx="2844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Next Gen. VLA at 0.06” res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3858" y="3552827"/>
            <a:ext cx="2131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ALMA </a:t>
            </a:r>
            <a:r>
              <a:rPr lang="en-US" sz="1600" smtClean="0">
                <a:solidFill>
                  <a:schemeClr val="bg1"/>
                </a:solidFill>
              </a:rPr>
              <a:t>Band 1 at 0.12”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4740" y="3552827"/>
            <a:ext cx="166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JVLA at 0.06”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4922" y="2754848"/>
            <a:ext cx="166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Ricci </a:t>
            </a:r>
            <a:r>
              <a:rPr lang="en-US" sz="1400" dirty="0" err="1" smtClean="0">
                <a:solidFill>
                  <a:schemeClr val="bg1"/>
                </a:solidFill>
              </a:rPr>
              <a:t>ea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1" y="213897"/>
            <a:ext cx="564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Circle of life: pre-</a:t>
            </a:r>
            <a:r>
              <a:rPr lang="en-US" sz="2800" i="1" dirty="0" smtClean="0">
                <a:latin typeface="Times New Roman"/>
                <a:cs typeface="Times New Roman"/>
              </a:rPr>
              <a:t>bio</a:t>
            </a:r>
            <a:r>
              <a:rPr lang="en-US" sz="2800" dirty="0" smtClean="0">
                <a:latin typeface="Times New Roman"/>
                <a:cs typeface="Times New Roman"/>
              </a:rPr>
              <a:t>chemistry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01" y="1059137"/>
            <a:ext cx="38812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Pre</a:t>
            </a:r>
            <a:r>
              <a:rPr lang="en-US" sz="2000" dirty="0">
                <a:latin typeface="Times New Roman"/>
                <a:cs typeface="Times New Roman"/>
              </a:rPr>
              <a:t>-biotic molecules: rich spectra in 0.3cm to 3cm regime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Complex </a:t>
            </a:r>
            <a:r>
              <a:rPr lang="en-US" sz="2000" dirty="0">
                <a:latin typeface="Times New Roman"/>
                <a:cs typeface="Times New Roman"/>
              </a:rPr>
              <a:t>organics: ice chemistry in cold </a:t>
            </a:r>
            <a:r>
              <a:rPr lang="en-US" sz="2000" dirty="0" smtClean="0">
                <a:latin typeface="Times New Roman"/>
                <a:cs typeface="Times New Roman"/>
              </a:rPr>
              <a:t>regions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Ammonia </a:t>
            </a:r>
            <a:r>
              <a:rPr lang="en-US" sz="2000" dirty="0">
                <a:latin typeface="Times New Roman"/>
                <a:cs typeface="Times New Roman"/>
              </a:rPr>
              <a:t>and </a:t>
            </a:r>
            <a:r>
              <a:rPr lang="en-US" sz="2000" dirty="0" smtClean="0">
                <a:latin typeface="Times New Roman"/>
                <a:cs typeface="Times New Roman"/>
              </a:rPr>
              <a:t>water: temperature, evolutionary state, PP disks, comets, atmospheres… 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69895" y="1063222"/>
            <a:ext cx="5374105" cy="2479059"/>
            <a:chOff x="3769895" y="767412"/>
            <a:chExt cx="5374105" cy="2479059"/>
          </a:xfrm>
        </p:grpSpPr>
        <p:grpSp>
          <p:nvGrpSpPr>
            <p:cNvPr id="11" name="Group 10"/>
            <p:cNvGrpSpPr/>
            <p:nvPr/>
          </p:nvGrpSpPr>
          <p:grpSpPr>
            <a:xfrm>
              <a:off x="3769895" y="767412"/>
              <a:ext cx="5374105" cy="2479059"/>
              <a:chOff x="3765174" y="3824081"/>
              <a:chExt cx="5374105" cy="2479059"/>
            </a:xfrm>
          </p:grpSpPr>
          <p:pic>
            <p:nvPicPr>
              <p:cNvPr id="3" name="Picture 2" descr="Screen Shot 2015-03-18 at 11.53.17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5174" y="3824081"/>
                <a:ext cx="5374105" cy="247905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631763" y="4119891"/>
                <a:ext cx="246057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Codella</a:t>
                </a:r>
                <a:r>
                  <a:rPr lang="en-US" sz="1600" dirty="0" smtClean="0"/>
                  <a:t> ea. 2014 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52727" y="4582743"/>
                <a:ext cx="678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5567B0"/>
                    </a:solidFill>
                  </a:rPr>
                  <a:t>SKA</a:t>
                </a:r>
                <a:endParaRPr lang="en-US" dirty="0">
                  <a:solidFill>
                    <a:srgbClr val="5567B0"/>
                  </a:solidFill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4636484" y="2480235"/>
              <a:ext cx="4328222" cy="16561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701120" y="2106720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ngVLA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98088" y="769286"/>
            <a:ext cx="238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Glycine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760929"/>
            <a:ext cx="9144000" cy="2216198"/>
            <a:chOff x="0" y="3760929"/>
            <a:chExt cx="9144000" cy="2216198"/>
          </a:xfrm>
        </p:grpSpPr>
        <p:pic>
          <p:nvPicPr>
            <p:cNvPr id="14" name="Picture 13" descr="Screen Shot 2015-05-14 at 2.06.3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0929"/>
              <a:ext cx="9144000" cy="22161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34983" y="4079203"/>
              <a:ext cx="2296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Jimenez-Sierra </a:t>
              </a:r>
              <a:r>
                <a:rPr lang="en-US" sz="1600" dirty="0" err="1" smtClean="0"/>
                <a:t>ea</a:t>
              </a:r>
              <a:r>
                <a:rPr lang="en-US" sz="1600" dirty="0" smtClean="0"/>
                <a:t> 2014</a:t>
              </a:r>
              <a:endParaRPr lang="en-US" sz="16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59555" y="3950926"/>
              <a:ext cx="346388" cy="152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8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608" y="110141"/>
            <a:ext cx="680764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-Synergy: Solar-system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zone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exoplanets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‘ALMA is to HST/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Kepler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as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is to HDST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13" y="4062785"/>
            <a:ext cx="38839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Imaging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formation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of terrestrial planets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Pre-biotic chemistry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32" y="3837588"/>
            <a:ext cx="5190586" cy="2269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901" y="1500560"/>
            <a:ext cx="46705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High Definition Space Telescope Terrestrial planets = top science goal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Direct detection of earth-like planets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Search for atmospheric bio-signatures</a:t>
            </a:r>
          </a:p>
        </p:txBody>
      </p:sp>
      <p:pic>
        <p:nvPicPr>
          <p:cNvPr id="10" name="Picture 9" descr="Screen Shot 2015-05-14 at 2.2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86" y="1223945"/>
            <a:ext cx="3903132" cy="23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843" y="238554"/>
            <a:ext cx="79007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SWG2: Galaxy eco-systems: </a:t>
            </a:r>
            <a:r>
              <a:rPr lang="en-US" sz="2400" i="1" dirty="0" smtClean="0">
                <a:latin typeface="Times New Roman"/>
                <a:cs typeface="Times New Roman"/>
              </a:rPr>
              <a:t>Baryon cycle  </a:t>
            </a:r>
            <a:endParaRPr lang="en-US" sz="2400" i="1" dirty="0"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Wide field, high res. mapping of Milky Way and nearby Galaxies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6" y="1350741"/>
            <a:ext cx="3828697" cy="2416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947" y="4483797"/>
            <a:ext cx="805176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Broad</a:t>
            </a:r>
            <a:r>
              <a:rPr lang="en-US" sz="2400" dirty="0">
                <a:latin typeface="Times New Roman"/>
                <a:cs typeface="Times New Roman"/>
              </a:rPr>
              <a:t>-Band Continuum </a:t>
            </a:r>
            <a:r>
              <a:rPr lang="en-US" sz="2400" dirty="0" smtClean="0">
                <a:latin typeface="Times New Roman"/>
                <a:cs typeface="Times New Roman"/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Cover multiple radio </a:t>
            </a:r>
            <a:r>
              <a:rPr lang="en-US" sz="2000" dirty="0">
                <a:latin typeface="Times New Roman"/>
                <a:cs typeface="Times New Roman"/>
              </a:rPr>
              <a:t>emission </a:t>
            </a:r>
            <a:r>
              <a:rPr lang="en-US" sz="2000" dirty="0" smtClean="0">
                <a:latin typeface="Times New Roman"/>
                <a:cs typeface="Times New Roman"/>
              </a:rPr>
              <a:t>mechanisms: synchrotron</a:t>
            </a:r>
            <a:r>
              <a:rPr lang="en-US" sz="2000" dirty="0">
                <a:latin typeface="Times New Roman"/>
                <a:cs typeface="Times New Roman"/>
              </a:rPr>
              <a:t>, free-free</a:t>
            </a:r>
            <a:r>
              <a:rPr lang="en-US" sz="2000" dirty="0" smtClean="0">
                <a:latin typeface="Times New Roman"/>
                <a:cs typeface="Times New Roman"/>
              </a:rPr>
              <a:t>, cold (spinning?) dust</a:t>
            </a:r>
            <a:r>
              <a:rPr lang="en-US" sz="2000" dirty="0">
                <a:latin typeface="Times New Roman"/>
                <a:cs typeface="Times New Roman"/>
              </a:rPr>
              <a:t>, SZ </a:t>
            </a:r>
            <a:r>
              <a:rPr lang="en-US" sz="2000" dirty="0" smtClean="0">
                <a:latin typeface="Times New Roman"/>
                <a:cs typeface="Times New Roman"/>
              </a:rPr>
              <a:t>effect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Independent, obscuration free estimates of SFR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Physics of cosmic </a:t>
            </a:r>
            <a:r>
              <a:rPr lang="en-US" sz="2000" dirty="0">
                <a:latin typeface="Times New Roman"/>
                <a:cs typeface="Times New Roman"/>
              </a:rPr>
              <a:t>rays, ionized gas, dust, and hot gas around </a:t>
            </a:r>
            <a:r>
              <a:rPr lang="en-US" sz="2000" dirty="0" smtClean="0">
                <a:latin typeface="Times New Roman"/>
                <a:cs typeface="Times New Roman"/>
              </a:rPr>
              <a:t>galaxies</a:t>
            </a:r>
          </a:p>
        </p:txBody>
      </p:sp>
      <p:pic>
        <p:nvPicPr>
          <p:cNvPr id="6" name="Picture 5" descr="Screen Shot 2015-03-24 at 8.2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76" y="1195292"/>
            <a:ext cx="4583533" cy="32163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050118" y="3781722"/>
            <a:ext cx="2779059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37412" y="3391646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ngVLA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5676" y="1221730"/>
            <a:ext cx="110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M82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8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pv.es/antenas/Catalogo_fotos/radioastronomia/looksou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0"/>
            <a:ext cx="9144000" cy="68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497229" y="50800"/>
            <a:ext cx="5476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alt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he Very Large Array: 2 min history</a:t>
            </a:r>
            <a:endParaRPr lang="en-US" alt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23151" y="682511"/>
            <a:ext cx="5888289" cy="165428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  <a:endParaRPr lang="en-IE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2001 – Complete electronics upgrade approved by NSF</a:t>
            </a:r>
          </a:p>
          <a:p>
            <a:pPr marL="0" indent="0">
              <a:buNone/>
            </a:pP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2011 – </a:t>
            </a:r>
            <a:r>
              <a:rPr lang="en-IE" sz="2000" dirty="0" err="1" smtClean="0">
                <a:latin typeface="Times New Roman" charset="0"/>
                <a:ea typeface="Times New Roman" charset="0"/>
                <a:cs typeface="Times New Roman" charset="0"/>
              </a:rPr>
              <a:t>Jansky</a:t>
            </a: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 VLA full science ops</a:t>
            </a:r>
            <a:endParaRPr lang="en-IE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c5713.m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6" y="1194647"/>
            <a:ext cx="3974611" cy="3494737"/>
          </a:xfrm>
          <a:prstGeom prst="rect">
            <a:avLst/>
          </a:prstGeom>
        </p:spPr>
      </p:pic>
      <p:pic>
        <p:nvPicPr>
          <p:cNvPr id="5" name="Picture 4" descr="ngc5713.ngv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90" y="1063706"/>
            <a:ext cx="4009691" cy="3625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0557" y="144034"/>
            <a:ext cx="7463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NGVLA: Free Free emission from peculiar spiral in Virgo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NGC 5713: distance ~ 30Mpc, total SFR ~ 5 M</a:t>
            </a:r>
            <a:r>
              <a:rPr lang="en-US" sz="2000" baseline="-250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yr</a:t>
            </a:r>
            <a:r>
              <a:rPr lang="en-US" sz="2000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-1</a:t>
            </a:r>
            <a:endParaRPr lang="en-US" sz="2000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0342" y="3279643"/>
            <a:ext cx="0" cy="35353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7970" y="3266549"/>
            <a:ext cx="628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1kpc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1811" y="1273211"/>
            <a:ext cx="2819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Model 33GHz FF  (from Hα)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7145" y="1247023"/>
            <a:ext cx="2641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NGVLA 10hrs, 0.5” res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4753" y="4667830"/>
            <a:ext cx="765955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Free-Free ideal estimator of ionizing photon rate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rms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(1cm, 10hrs)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=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0.1uJy =&gt; 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HII region associated single  O7.5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Broad -band: spatially/spectrally separate thermal/non-thermal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i="1" dirty="0">
                <a:solidFill>
                  <a:srgbClr val="FFFFFF"/>
                </a:solidFill>
                <a:latin typeface="Times New Roman"/>
                <a:cs typeface="Times New Roman"/>
              </a:rPr>
              <a:t>Local-group-type studies out to Virgo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lang="en-US" sz="20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3784" y="3963287"/>
            <a:ext cx="2199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Murphy + Carilli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482" y="0"/>
            <a:ext cx="4748518" cy="3197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21" y="207743"/>
            <a:ext cx="433200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Spectral Line </a:t>
            </a:r>
            <a:r>
              <a:rPr lang="en-US" sz="2400" dirty="0" smtClean="0">
                <a:latin typeface="Times New Roman"/>
                <a:cs typeface="Times New Roman"/>
              </a:rPr>
              <a:t>Mapping: </a:t>
            </a:r>
            <a:r>
              <a:rPr lang="en-US" sz="2400" dirty="0">
                <a:latin typeface="Times New Roman"/>
                <a:cs typeface="Times New Roman"/>
              </a:rPr>
              <a:t>Map cool ISM 10x faster than </a:t>
            </a:r>
            <a:r>
              <a:rPr lang="en-US" sz="2400" dirty="0" smtClean="0">
                <a:latin typeface="Times New Roman"/>
                <a:cs typeface="Times New Roman"/>
              </a:rPr>
              <a:t>ALMA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Rich frequency range: 1</a:t>
            </a:r>
            <a:r>
              <a:rPr lang="en-US" sz="2000" baseline="30000" dirty="0" smtClean="0">
                <a:latin typeface="Times New Roman"/>
                <a:cs typeface="Times New Roman"/>
              </a:rPr>
              <a:t>st</a:t>
            </a:r>
            <a:r>
              <a:rPr lang="en-US" sz="2000" dirty="0" smtClean="0">
                <a:latin typeface="Times New Roman"/>
                <a:cs typeface="Times New Roman"/>
              </a:rPr>
              <a:t>  order </a:t>
            </a:r>
            <a:r>
              <a:rPr lang="en-US" sz="2000" dirty="0">
                <a:latin typeface="Times New Roman"/>
                <a:cs typeface="Times New Roman"/>
              </a:rPr>
              <a:t>transitions of </a:t>
            </a:r>
            <a:r>
              <a:rPr lang="en-US" sz="2000" dirty="0" smtClean="0">
                <a:latin typeface="Times New Roman"/>
                <a:cs typeface="Times New Roman"/>
              </a:rPr>
              <a:t>prime astrochemical + dense gas tracers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 mapping: tens hours w. ALMA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Other lines are 10x fainter =&gt; need </a:t>
            </a: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pic>
        <p:nvPicPr>
          <p:cNvPr id="6" name="Picture 5" descr="Screen Shot 2015-03-24 at 8.3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61" y="3197023"/>
            <a:ext cx="7352951" cy="3697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2846" y="3843484"/>
            <a:ext cx="153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Snell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649935" y="0"/>
            <a:ext cx="209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Schinnerer</a:t>
            </a:r>
            <a:r>
              <a:rPr lang="en-US" dirty="0" smtClean="0">
                <a:solidFill>
                  <a:schemeClr val="bg1"/>
                </a:solidFill>
              </a:rPr>
              <a:t> ea.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25912" y="290227"/>
            <a:ext cx="113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CO1-0 </a:t>
            </a:r>
            <a:r>
              <a:rPr lang="en-US" sz="1600" dirty="0" err="1" smtClean="0">
                <a:solidFill>
                  <a:srgbClr val="FFFFFF"/>
                </a:solidFill>
              </a:rPr>
              <a:t>Bure</a:t>
            </a:r>
            <a:r>
              <a:rPr lang="en-US" sz="1600" dirty="0" smtClean="0">
                <a:solidFill>
                  <a:srgbClr val="FFFFFF"/>
                </a:solidFill>
              </a:rPr>
              <a:t> 200hr, 1”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5-07-15 at 2.4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925"/>
            <a:ext cx="4332412" cy="2802951"/>
          </a:xfrm>
          <a:prstGeom prst="rect">
            <a:avLst/>
          </a:prstGeom>
        </p:spPr>
      </p:pic>
      <p:pic>
        <p:nvPicPr>
          <p:cNvPr id="3" name="Picture 2" descr="Screen Shot 2015-07-16 at 8.16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94" y="730461"/>
            <a:ext cx="4281325" cy="2813050"/>
          </a:xfrm>
          <a:prstGeom prst="rect">
            <a:avLst/>
          </a:prstGeom>
        </p:spPr>
      </p:pic>
      <p:pic>
        <p:nvPicPr>
          <p:cNvPr id="67586" name="Picture 2" descr="Screen Shot 2013-02-07 at 11.30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80" y="2838026"/>
            <a:ext cx="2334896" cy="22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709420" y="9525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 smtClean="0"/>
              <a:t>SWG3: Cool </a:t>
            </a:r>
            <a:r>
              <a:rPr lang="en-US" sz="2800" b="0" dirty="0"/>
              <a:t>Gas History of the Universe</a:t>
            </a: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1143000" y="5118582"/>
            <a:ext cx="7696200" cy="153888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b="0" dirty="0" smtClean="0"/>
              <a:t>‘Missing </a:t>
            </a:r>
            <a:r>
              <a:rPr lang="en-US" b="0" dirty="0"/>
              <a:t>half of galaxy formation</a:t>
            </a:r>
            <a:r>
              <a:rPr lang="en-US" b="0" dirty="0" smtClean="0"/>
              <a:t>’</a:t>
            </a:r>
            <a:endParaRPr lang="en-US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/>
              <a:t> SFHU has </a:t>
            </a:r>
            <a:r>
              <a:rPr lang="en-US" sz="2000" b="0" dirty="0"/>
              <a:t>been delineated in remarkable detail back to </a:t>
            </a:r>
            <a:r>
              <a:rPr lang="en-US" sz="2000" b="0" dirty="0" smtClean="0"/>
              <a:t>reionization</a:t>
            </a:r>
            <a:endParaRPr lang="en-US" sz="2000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SF laws =&gt; SFHU is reflection of CGHU: study of galaxy evolution is shifting to </a:t>
            </a:r>
            <a:r>
              <a:rPr lang="en-US" sz="2000" b="0" dirty="0" smtClean="0"/>
              <a:t>CGHU</a:t>
            </a:r>
            <a:endParaRPr lang="en-US" sz="2000" b="0" dirty="0"/>
          </a:p>
        </p:txBody>
      </p:sp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4038600" y="3036146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67590" name="Straight Arrow Connector 4"/>
          <p:cNvCxnSpPr>
            <a:cxnSpLocks noChangeShapeType="1"/>
          </p:cNvCxnSpPr>
          <p:nvPr/>
        </p:nvCxnSpPr>
        <p:spPr bwMode="auto">
          <a:xfrm flipH="1">
            <a:off x="4995333" y="2524759"/>
            <a:ext cx="1079500" cy="609600"/>
          </a:xfrm>
          <a:prstGeom prst="straightConnector1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3534623" y="2524759"/>
            <a:ext cx="640855" cy="567267"/>
          </a:xfrm>
          <a:prstGeom prst="straightConnector1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680137" y="3726352"/>
            <a:ext cx="137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mtClean="0"/>
              <a:t>FIR ~ SFR</a:t>
            </a:r>
            <a:endParaRPr lang="en-US" sz="1800" b="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412395" y="449433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L</a:t>
            </a:r>
            <a:r>
              <a:rPr lang="en-US" sz="1800" b="0" baseline="-25000" dirty="0" smtClean="0"/>
              <a:t>CO</a:t>
            </a:r>
            <a:r>
              <a:rPr lang="en-US" sz="1800" b="0" dirty="0" smtClean="0"/>
              <a:t> ~ </a:t>
            </a:r>
            <a:r>
              <a:rPr lang="en-US" sz="1800" b="0" dirty="0" err="1" smtClean="0"/>
              <a:t>M</a:t>
            </a:r>
            <a:r>
              <a:rPr lang="en-US" sz="1800" b="0" baseline="-25000" dirty="0" err="1" smtClean="0"/>
              <a:t>gas</a:t>
            </a:r>
            <a:endParaRPr lang="en-US" sz="1800" b="0" baseline="-25000" dirty="0"/>
          </a:p>
        </p:txBody>
      </p:sp>
    </p:spTree>
    <p:extLst>
      <p:ext uri="{BB962C8B-B14F-4D97-AF65-F5344CB8AC3E}">
        <p14:creationId xmlns:p14="http://schemas.microsoft.com/office/powerpoint/2010/main" val="1239757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089" y="873187"/>
            <a:ext cx="407736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H2 </a:t>
            </a:r>
            <a:r>
              <a:rPr lang="en-US" sz="2400" dirty="0" smtClean="0">
                <a:latin typeface="Times New Roman"/>
                <a:cs typeface="Times New Roman"/>
              </a:rPr>
              <a:t>= α x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CO1-0</a:t>
            </a:r>
            <a:endParaRPr lang="en-US" sz="2000" baseline="-25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Total molecular gas mass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. ALMA =&gt; gas excitation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Dense </a:t>
            </a:r>
            <a:r>
              <a:rPr lang="en-US" sz="2000" dirty="0">
                <a:latin typeface="Times New Roman"/>
                <a:cs typeface="Times New Roman"/>
              </a:rPr>
              <a:t>gas tracers associated w. SF cores: HCN, HCO</a:t>
            </a:r>
            <a:r>
              <a:rPr lang="en-US" sz="2000" dirty="0" smtClean="0">
                <a:latin typeface="Times New Roman"/>
                <a:cs typeface="Times New Roman"/>
              </a:rPr>
              <a:t>+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5-03-24 at 7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08" y="134471"/>
            <a:ext cx="5197592" cy="6260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0139" y="258719"/>
            <a:ext cx="674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Low order CO: key total molecular gas mass tracer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0539" y="3543103"/>
            <a:ext cx="3721341" cy="2126428"/>
            <a:chOff x="4710539" y="3543103"/>
            <a:chExt cx="3721341" cy="2126428"/>
          </a:xfrm>
        </p:grpSpPr>
        <p:grpSp>
          <p:nvGrpSpPr>
            <p:cNvPr id="10" name="Group 9"/>
            <p:cNvGrpSpPr/>
            <p:nvPr/>
          </p:nvGrpSpPr>
          <p:grpSpPr>
            <a:xfrm>
              <a:off x="4710539" y="3543103"/>
              <a:ext cx="3721341" cy="2126428"/>
              <a:chOff x="4710539" y="3543103"/>
              <a:chExt cx="3721341" cy="212642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710539" y="4251913"/>
                <a:ext cx="3721341" cy="1417618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10539" y="3543103"/>
                <a:ext cx="3721341" cy="395615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468461" y="4114368"/>
              <a:ext cx="218141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155219"/>
                  </a:solidFill>
                </a:rPr>
                <a:t>ngVLA</a:t>
              </a:r>
              <a:r>
                <a:rPr lang="en-US" sz="3600" dirty="0" smtClean="0">
                  <a:solidFill>
                    <a:srgbClr val="155219"/>
                  </a:solidFill>
                </a:rPr>
                <a:t> </a:t>
              </a:r>
              <a:r>
                <a:rPr lang="en-US" sz="2800" dirty="0" smtClean="0">
                  <a:solidFill>
                    <a:srgbClr val="155219"/>
                  </a:solidFill>
                </a:rPr>
                <a:t>‘sweet spot’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10539" y="5266120"/>
            <a:ext cx="3721341" cy="425177"/>
            <a:chOff x="4710539" y="5266120"/>
            <a:chExt cx="3721341" cy="425177"/>
          </a:xfrm>
        </p:grpSpPr>
        <p:sp>
          <p:nvSpPr>
            <p:cNvPr id="13" name="Rectangle 12"/>
            <p:cNvSpPr/>
            <p:nvPr/>
          </p:nvSpPr>
          <p:spPr>
            <a:xfrm>
              <a:off x="4710539" y="5340825"/>
              <a:ext cx="3721341" cy="35047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41990" y="5266120"/>
              <a:ext cx="135965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SKA 1</a:t>
              </a:r>
              <a:endParaRPr lang="en-US" sz="20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74471" y="-1942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257177"/>
            <a:ext cx="3735294" cy="3489510"/>
            <a:chOff x="0" y="3257177"/>
            <a:chExt cx="3735294" cy="348951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3257177"/>
              <a:ext cx="3735294" cy="3489510"/>
              <a:chOff x="0" y="2958353"/>
              <a:chExt cx="4036749" cy="3788334"/>
            </a:xfrm>
          </p:grpSpPr>
          <p:pic>
            <p:nvPicPr>
              <p:cNvPr id="14" name="Picture 13" descr="Screen Shot 2015-03-24 at 7.55.1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958353"/>
                <a:ext cx="4036749" cy="3788334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1706351" y="4075734"/>
                <a:ext cx="14941" cy="1165411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1538943" y="4676588"/>
              <a:ext cx="1568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366FF"/>
                  </a:solidFill>
                </a:rPr>
                <a:t>10x uncertainty</a:t>
              </a:r>
              <a:endParaRPr lang="en-US" sz="16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10538" y="4612448"/>
            <a:ext cx="93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VLA/GBT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252963" y="2411603"/>
            <a:ext cx="86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15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7529" y="2324218"/>
            <a:ext cx="7408005" cy="3786721"/>
            <a:chOff x="4310639" y="3582737"/>
            <a:chExt cx="4844024" cy="2410326"/>
          </a:xfrm>
        </p:grpSpPr>
        <p:pic>
          <p:nvPicPr>
            <p:cNvPr id="10" name="Picture 9" descr="Screen Shot 2015-02-17 at 10.47.4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766" y="3582737"/>
              <a:ext cx="2652897" cy="2396958"/>
            </a:xfrm>
            <a:prstGeom prst="rect">
              <a:avLst/>
            </a:prstGeom>
          </p:spPr>
        </p:pic>
        <p:pic>
          <p:nvPicPr>
            <p:cNvPr id="12" name="Picture 11" descr="Screen Shot 2015-02-17 at 10.47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639" y="3596105"/>
              <a:ext cx="2637636" cy="23969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64620" y="3742415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1-0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61643" y="3724260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3-2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2011" y="3747941"/>
              <a:ext cx="8288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z ~ 3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43572" y="605986"/>
            <a:ext cx="77280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Galaxy assembly: Imaging on 1 </a:t>
            </a:r>
            <a:r>
              <a:rPr lang="en-US" sz="2400" dirty="0" err="1" smtClean="0">
                <a:latin typeface="Times New Roman"/>
                <a:cs typeface="Times New Roman"/>
              </a:rPr>
              <a:t>kpc</a:t>
            </a:r>
            <a:r>
              <a:rPr lang="en-US" sz="2400" dirty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scales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Low order: large scale gas dynamics, not just dense cores 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. ALMA dust imaging: resolved </a:t>
            </a:r>
            <a:r>
              <a:rPr lang="en-US" sz="2000" dirty="0">
                <a:latin typeface="Times New Roman"/>
                <a:cs typeface="Times New Roman"/>
              </a:rPr>
              <a:t>star formation </a:t>
            </a:r>
            <a:r>
              <a:rPr lang="en-US" sz="2000" dirty="0" smtClean="0">
                <a:latin typeface="Times New Roman"/>
                <a:cs typeface="Times New Roman"/>
              </a:rPr>
              <a:t>laws at ~ 1kpc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96188" y="527613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Narayanan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7881" y="2531829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&gt; 10</a:t>
            </a:r>
            <a:r>
              <a:rPr lang="en-US" baseline="30000" dirty="0" smtClean="0">
                <a:solidFill>
                  <a:schemeClr val="bg1"/>
                </a:solidFill>
              </a:rPr>
              <a:t>4 </a:t>
            </a:r>
            <a:r>
              <a:rPr lang="en-US" dirty="0" smtClean="0">
                <a:solidFill>
                  <a:schemeClr val="bg1"/>
                </a:solidFill>
              </a:rPr>
              <a:t>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4737" y="2868895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~ 10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38" y="257927"/>
            <a:ext cx="376565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New </a:t>
            </a:r>
            <a:r>
              <a:rPr lang="en-US" sz="2400" dirty="0">
                <a:latin typeface="Times New Roman"/>
                <a:cs typeface="Times New Roman"/>
              </a:rPr>
              <a:t>horizon in molecular cosmological </a:t>
            </a:r>
            <a:r>
              <a:rPr lang="en-US" sz="2400" dirty="0" smtClean="0">
                <a:latin typeface="Times New Roman"/>
                <a:cs typeface="Times New Roman"/>
              </a:rPr>
              <a:t>surveys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 emission from typical star forming, ‘main sequence’ galaxies at high z in 1 hour</a:t>
            </a:r>
          </a:p>
        </p:txBody>
      </p:sp>
      <p:pic>
        <p:nvPicPr>
          <p:cNvPr id="3" name="Picture 2" descr="Screen Shot 2015-03-24 at 3.28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" y="2459637"/>
            <a:ext cx="3765658" cy="4159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5878" y="4136007"/>
            <a:ext cx="49526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100-fold increase molecular survey capabilities. Number of CO galaxies/hour: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JVLA ~ 0.1 to 1,   </a:t>
            </a:r>
            <a:r>
              <a:rPr lang="en-US" dirty="0" err="1" smtClean="0">
                <a:latin typeface="Times New Roman"/>
                <a:cs typeface="Times New Roman"/>
              </a:rPr>
              <a:t>M</a:t>
            </a:r>
            <a:r>
              <a:rPr lang="en-US" baseline="-25000" dirty="0" err="1" smtClean="0">
                <a:latin typeface="Times New Roman"/>
                <a:cs typeface="Times New Roman"/>
              </a:rPr>
              <a:t>gas</a:t>
            </a:r>
            <a:r>
              <a:rPr lang="en-US" dirty="0" smtClean="0">
                <a:latin typeface="Times New Roman"/>
                <a:cs typeface="Times New Roman"/>
              </a:rPr>
              <a:t> &gt; 10</a:t>
            </a:r>
            <a:r>
              <a:rPr lang="en-US" baseline="30000" dirty="0" smtClean="0">
                <a:latin typeface="Times New Roman"/>
                <a:cs typeface="Times New Roman"/>
              </a:rPr>
              <a:t>10</a:t>
            </a:r>
            <a:r>
              <a:rPr lang="en-US" dirty="0" smtClean="0"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latin typeface="Times New Roman"/>
                <a:cs typeface="Times New Roman"/>
              </a:rPr>
              <a:t>o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>
                <a:latin typeface="Times New Roman"/>
                <a:cs typeface="Times New Roman"/>
              </a:rPr>
              <a:t> &gt;</a:t>
            </a:r>
            <a:r>
              <a:rPr lang="en-US" dirty="0" smtClean="0">
                <a:latin typeface="Times New Roman"/>
                <a:cs typeface="Times New Roman"/>
              </a:rPr>
              <a:t> 100,   </a:t>
            </a:r>
            <a:r>
              <a:rPr lang="en-US" dirty="0" err="1">
                <a:latin typeface="Times New Roman"/>
                <a:cs typeface="Times New Roman"/>
              </a:rPr>
              <a:t>M</a:t>
            </a:r>
            <a:r>
              <a:rPr lang="en-US" baseline="-25000" dirty="0" err="1">
                <a:latin typeface="Times New Roman"/>
                <a:cs typeface="Times New Roman"/>
              </a:rPr>
              <a:t>gas</a:t>
            </a:r>
            <a:r>
              <a:rPr lang="en-US" dirty="0">
                <a:latin typeface="Times New Roman"/>
                <a:cs typeface="Times New Roman"/>
              </a:rPr>
              <a:t> &gt; </a:t>
            </a:r>
            <a:r>
              <a:rPr lang="en-US" dirty="0" smtClean="0">
                <a:latin typeface="Times New Roman"/>
                <a:cs typeface="Times New Roman"/>
              </a:rPr>
              <a:t>2x10</a:t>
            </a:r>
            <a:r>
              <a:rPr lang="en-US" baseline="30000" dirty="0">
                <a:latin typeface="Times New Roman"/>
                <a:cs typeface="Times New Roman"/>
              </a:rPr>
              <a:t>9</a:t>
            </a:r>
            <a:r>
              <a:rPr lang="en-US" dirty="0" smtClean="0"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latin typeface="Times New Roman"/>
                <a:cs typeface="Times New Roman"/>
              </a:rPr>
              <a:t>o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765" y="5707530"/>
            <a:ext cx="86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JVLA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063" y="3112546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ngVLA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2632488"/>
            <a:ext cx="1706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Number galaxies </a:t>
            </a:r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per hour 20 – 40GHz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638" y="5921111"/>
            <a:ext cx="96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Casey </a:t>
            </a:r>
            <a:r>
              <a:rPr lang="en-US" sz="1400" dirty="0" err="1" smtClean="0"/>
              <a:t>ea</a:t>
            </a:r>
            <a:endParaRPr lang="en-US" sz="1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95060" y="-185012"/>
            <a:ext cx="5524308" cy="4069718"/>
            <a:chOff x="3795060" y="-185012"/>
            <a:chExt cx="5524308" cy="4069718"/>
          </a:xfrm>
        </p:grpSpPr>
        <p:grpSp>
          <p:nvGrpSpPr>
            <p:cNvPr id="16" name="Group 15"/>
            <p:cNvGrpSpPr/>
            <p:nvPr/>
          </p:nvGrpSpPr>
          <p:grpSpPr>
            <a:xfrm>
              <a:off x="3795060" y="-185012"/>
              <a:ext cx="5524308" cy="4069718"/>
              <a:chOff x="3720353" y="83930"/>
              <a:chExt cx="5330071" cy="3820136"/>
            </a:xfrm>
          </p:grpSpPr>
          <p:pic>
            <p:nvPicPr>
              <p:cNvPr id="11" name="Picture 10" descr="SFR_30_line_nocont_march23_6_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0353" y="83930"/>
                <a:ext cx="5330071" cy="3820136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999207" y="453378"/>
                <a:ext cx="2538918" cy="317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/>
                    <a:cs typeface="Times New Roman"/>
                  </a:rPr>
                  <a:t>z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=5,  30 M</a:t>
                </a:r>
                <a:r>
                  <a:rPr lang="en-US" sz="1600" baseline="-25000" dirty="0" smtClean="0">
                    <a:latin typeface="Times New Roman"/>
                    <a:cs typeface="Times New Roman"/>
                  </a:rPr>
                  <a:t>o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/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yr</a:t>
                </a:r>
                <a:r>
                  <a:rPr lang="en-US" sz="1600" baseline="30000" dirty="0" smtClean="0">
                    <a:latin typeface="Times New Roman"/>
                    <a:cs typeface="Times New Roman"/>
                  </a:rPr>
                  <a:t>,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  1hr, 300 km/s</a:t>
                </a:r>
                <a:endParaRPr lang="en-US" sz="16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375427" y="1667597"/>
              <a:ext cx="810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GBT</a:t>
              </a:r>
              <a:endParaRPr lang="en-US" sz="1400" dirty="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6812295" y="2116565"/>
              <a:ext cx="641459" cy="153933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527715" y="1887547"/>
              <a:ext cx="810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GBT</a:t>
              </a:r>
              <a:endParaRPr lang="en-US" sz="1400" dirty="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41520" y="257927"/>
              <a:ext cx="1483360" cy="371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11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1828800" y="2328324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1</a:t>
            </a:r>
            <a:r>
              <a:rPr lang="ja-JP" altLang="en-US" sz="1800" b="0">
                <a:solidFill>
                  <a:srgbClr val="FFFFFF"/>
                </a:solidFill>
              </a:rPr>
              <a:t>”</a:t>
            </a: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80" y="194466"/>
            <a:ext cx="317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JVLA state of art</a:t>
            </a:r>
          </a:p>
          <a:p>
            <a:r>
              <a:rPr lang="en-US" sz="2400" dirty="0" smtClean="0">
                <a:latin typeface="Gill Sans MT" panose="020B0502020104020203" pitchFamily="34" charset="0"/>
              </a:rPr>
              <a:t>Beyond blob-ology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80" y="4636671"/>
            <a:ext cx="40523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100 hours on JVLA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1hour on </a:t>
            </a:r>
            <a:r>
              <a:rPr lang="en-US" sz="2400" dirty="0" err="1" smtClean="0">
                <a:latin typeface="Times New Roman"/>
                <a:cs typeface="Times New Roman"/>
              </a:rPr>
              <a:t>ngVLA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7" name="Picture 16" descr="Screen Shot 2014-12-27 at 7.3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3364679"/>
            <a:ext cx="3616235" cy="3105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85557" y="53992"/>
            <a:ext cx="6710794" cy="3978836"/>
            <a:chOff x="2485557" y="423324"/>
            <a:chExt cx="6710794" cy="3978836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5712853" y="564000"/>
              <a:ext cx="3483498" cy="2977905"/>
              <a:chOff x="4656138" y="228600"/>
              <a:chExt cx="4570971" cy="3581400"/>
            </a:xfrm>
          </p:grpSpPr>
          <p:pic>
            <p:nvPicPr>
              <p:cNvPr id="7" name="Picture 7" descr="Screen shot 2012-01-18 at 4.55.13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138" y="228600"/>
                <a:ext cx="4487862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7689704" y="2751859"/>
                <a:ext cx="1537405" cy="409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0">
                    <a:solidFill>
                      <a:srgbClr val="E40000"/>
                    </a:solidFill>
                  </a:rPr>
                  <a:t>+</a:t>
                </a:r>
                <a:r>
                  <a:rPr lang="en-US" sz="1800" b="0">
                    <a:solidFill>
                      <a:srgbClr val="E40000"/>
                    </a:solidFill>
                  </a:rPr>
                  <a:t>300 km/s</a:t>
                </a:r>
                <a:endParaRPr lang="en-US" sz="1800" b="0"/>
              </a:p>
            </p:txBody>
          </p:sp>
          <p:sp>
            <p:nvSpPr>
              <p:cNvPr id="9" name="TextBox 7"/>
              <p:cNvSpPr txBox="1">
                <a:spLocks noChangeArrowheads="1"/>
              </p:cNvSpPr>
              <p:nvPr/>
            </p:nvSpPr>
            <p:spPr bwMode="auto">
              <a:xfrm>
                <a:off x="7357167" y="304800"/>
                <a:ext cx="1371600" cy="37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>
                    <a:solidFill>
                      <a:srgbClr val="0000FF"/>
                    </a:solidFill>
                  </a:rPr>
                  <a:t>-300 km/s</a:t>
                </a:r>
              </a:p>
            </p:txBody>
          </p:sp>
        </p:grpSp>
        <p:pic>
          <p:nvPicPr>
            <p:cNvPr id="10" name="Picture 24" descr="Screen shot 2012-01-19 at 10.49.5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557" y="423324"/>
              <a:ext cx="3884053" cy="328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4007411" y="521403"/>
              <a:ext cx="2057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 b="0" dirty="0"/>
                <a:t>CO 2-</a:t>
              </a:r>
              <a:r>
                <a:rPr lang="en-US" sz="1800" b="0" dirty="0" smtClean="0"/>
                <a:t>1  z=4.0</a:t>
              </a:r>
              <a:endParaRPr lang="en-US" sz="1800" b="0" dirty="0"/>
            </a:p>
          </p:txBody>
        </p:sp>
        <p:cxnSp>
          <p:nvCxnSpPr>
            <p:cNvPr id="12" name="Straight Connector 14"/>
            <p:cNvCxnSpPr>
              <a:cxnSpLocks noChangeShapeType="1"/>
            </p:cNvCxnSpPr>
            <p:nvPr/>
          </p:nvCxnSpPr>
          <p:spPr bwMode="auto">
            <a:xfrm rot="5400000">
              <a:off x="2996986" y="1450058"/>
              <a:ext cx="83026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>
              <a:off x="3394043" y="1207203"/>
              <a:ext cx="6842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 smtClean="0"/>
                <a:t>7kpc</a:t>
              </a:r>
              <a:endParaRPr lang="en-US" sz="1800" b="0" dirty="0"/>
            </a:p>
          </p:txBody>
        </p:sp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3543195" y="2909003"/>
              <a:ext cx="914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/>
                <a:t>0.25”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49406" y="4063606"/>
              <a:ext cx="10753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2CB8B6"/>
                  </a:solidFill>
                  <a:latin typeface="Gill Sans MT" panose="020B0502020104020203" pitchFamily="34" charset="0"/>
                </a:rPr>
                <a:t>GN20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69610" y="2539671"/>
            <a:ext cx="140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Hodge ea.</a:t>
            </a:r>
            <a:endParaRPr lang="en-US" dirty="0"/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65786" y="1239851"/>
            <a:ext cx="3982161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2000" b="0" dirty="0" smtClean="0">
                <a:latin typeface="Times New Roman"/>
                <a:cs typeface="Times New Roman"/>
              </a:rPr>
              <a:t>GN20: SMG at z=4.0 </a:t>
            </a:r>
            <a:endParaRPr lang="en-US" sz="2000" b="0" dirty="0">
              <a:latin typeface="Times New Roman"/>
              <a:cs typeface="Times New Roman"/>
            </a:endParaRP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>
                <a:latin typeface="Times New Roman"/>
                <a:cs typeface="Times New Roman"/>
              </a:rPr>
              <a:t> </a:t>
            </a:r>
            <a:r>
              <a:rPr lang="en-US" sz="20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z="2000" b="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H2 </a:t>
            </a:r>
            <a:r>
              <a:rPr lang="en-US" sz="20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1.0 10</a:t>
            </a:r>
            <a:r>
              <a:rPr lang="en-US" sz="2000" b="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11</a:t>
            </a:r>
            <a:r>
              <a:rPr lang="en-US" sz="20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M</a:t>
            </a:r>
            <a:r>
              <a:rPr lang="en-US" sz="2000" b="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endParaRPr lang="en-US" sz="2000" b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>
                <a:latin typeface="Times New Roman"/>
                <a:cs typeface="Times New Roman"/>
              </a:rPr>
              <a:t> </a:t>
            </a:r>
            <a:r>
              <a:rPr lang="en-US" sz="2000" b="0" dirty="0" smtClean="0">
                <a:latin typeface="Times New Roman"/>
                <a:cs typeface="Times New Roman"/>
              </a:rPr>
              <a:t>Resolved </a:t>
            </a:r>
            <a:r>
              <a:rPr lang="en-US" sz="2000" b="0" dirty="0">
                <a:latin typeface="Times New Roman"/>
                <a:cs typeface="Times New Roman"/>
              </a:rPr>
              <a:t>gas dynamics </a:t>
            </a:r>
          </a:p>
          <a:p>
            <a:pPr lvl="1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smtClean="0">
                <a:latin typeface="Times New Roman"/>
                <a:cs typeface="Times New Roman"/>
              </a:rPr>
              <a:t>14kpc </a:t>
            </a:r>
            <a:r>
              <a:rPr lang="en-US" sz="2000" b="0" dirty="0">
                <a:latin typeface="Times New Roman"/>
                <a:cs typeface="Times New Roman"/>
              </a:rPr>
              <a:t>rotating disk</a:t>
            </a:r>
          </a:p>
          <a:p>
            <a:pPr marL="685800" lvl="2" indent="-285750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smtClean="0">
                <a:latin typeface="Times New Roman"/>
                <a:cs typeface="Times New Roman"/>
              </a:rPr>
              <a:t> </a:t>
            </a:r>
            <a:r>
              <a:rPr lang="en-US" sz="2000" b="0" dirty="0" err="1" smtClean="0">
                <a:latin typeface="Times New Roman"/>
                <a:cs typeface="Times New Roman"/>
              </a:rPr>
              <a:t>M</a:t>
            </a:r>
            <a:r>
              <a:rPr lang="en-US" sz="2000" b="0" baseline="-25000" dirty="0" err="1" smtClean="0">
                <a:latin typeface="Times New Roman"/>
                <a:cs typeface="Times New Roman"/>
              </a:rPr>
              <a:t>dyn</a:t>
            </a:r>
            <a:r>
              <a:rPr lang="en-US" sz="2000" b="0" dirty="0" smtClean="0">
                <a:latin typeface="Times New Roman"/>
                <a:cs typeface="Times New Roman"/>
              </a:rPr>
              <a:t> </a:t>
            </a:r>
            <a:r>
              <a:rPr lang="en-US" sz="2000" b="0" dirty="0">
                <a:latin typeface="Times New Roman"/>
                <a:cs typeface="Times New Roman"/>
              </a:rPr>
              <a:t>= 5.4 10</a:t>
            </a:r>
            <a:r>
              <a:rPr lang="en-US" sz="2000" b="0" baseline="30000" dirty="0">
                <a:latin typeface="Times New Roman"/>
                <a:cs typeface="Times New Roman"/>
              </a:rPr>
              <a:t>11</a:t>
            </a:r>
            <a:r>
              <a:rPr lang="en-US" sz="2000" b="0" dirty="0">
                <a:latin typeface="Times New Roman"/>
                <a:cs typeface="Times New Roman"/>
              </a:rPr>
              <a:t> </a:t>
            </a:r>
            <a:r>
              <a:rPr lang="en-US" sz="2000" b="0" dirty="0" smtClean="0">
                <a:latin typeface="Times New Roman"/>
                <a:cs typeface="Times New Roman"/>
              </a:rPr>
              <a:t>M</a:t>
            </a:r>
            <a:r>
              <a:rPr lang="en-US" sz="2000" b="0" baseline="-25000" dirty="0" smtClean="0">
                <a:latin typeface="Times New Roman"/>
                <a:cs typeface="Times New Roman"/>
              </a:rPr>
              <a:t>o</a:t>
            </a:r>
          </a:p>
          <a:p>
            <a:pPr marL="0" lvl="1" indent="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/>
              <a:t> Resolved </a:t>
            </a:r>
            <a:r>
              <a:rPr lang="en-US" sz="2000" b="0" dirty="0"/>
              <a:t>SF </a:t>
            </a:r>
            <a:r>
              <a:rPr lang="en-US" sz="2000" b="0" dirty="0" smtClean="0"/>
              <a:t>law</a:t>
            </a:r>
            <a:endParaRPr lang="en-US" sz="2000" b="0" dirty="0"/>
          </a:p>
        </p:txBody>
      </p:sp>
      <p:sp>
        <p:nvSpPr>
          <p:cNvPr id="20" name="Rectangle 19"/>
          <p:cNvSpPr/>
          <p:nvPr/>
        </p:nvSpPr>
        <p:spPr>
          <a:xfrm>
            <a:off x="2607163" y="666389"/>
            <a:ext cx="553977" cy="1490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303520" y="3508008"/>
            <a:ext cx="1055930" cy="1159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10900" y="3460644"/>
            <a:ext cx="1382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esolved SF Law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02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51169" y="297220"/>
            <a:ext cx="649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ngVLA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SMG at z=2,  CO1-0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0932" y="4599031"/>
            <a:ext cx="6468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38GHz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, 10hrs </a:t>
            </a:r>
            <a:endParaRPr lang="en-US" sz="2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ms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(100 km/s) = 12uJy  =&gt; </a:t>
            </a: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2e8 (α/0.8) M</a:t>
            </a:r>
            <a:r>
              <a:rPr lang="en-US" sz="2000" baseline="-25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Resolution = 0.15” = 1kpc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Low mass satellite galaxies, streamers, accretion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Dynamics: Fisher-Tully at z=2!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971950"/>
            <a:ext cx="4598385" cy="3589354"/>
            <a:chOff x="0" y="971950"/>
            <a:chExt cx="4598385" cy="3589354"/>
          </a:xfrm>
        </p:grpSpPr>
        <p:pic>
          <p:nvPicPr>
            <p:cNvPr id="6" name="Picture 5" descr="mo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38" y="971950"/>
              <a:ext cx="4324821" cy="353531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2138" y="971950"/>
              <a:ext cx="4436247" cy="1628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269151"/>
              <a:ext cx="4486959" cy="292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1602" y="971950"/>
              <a:ext cx="378327" cy="3535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29628" y="1323977"/>
              <a:ext cx="0" cy="352064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04260" y="1324529"/>
              <a:ext cx="1097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1” = 7kpc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92517" y="3863852"/>
              <a:ext cx="109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Model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98385" y="1134837"/>
            <a:ext cx="4376561" cy="3426467"/>
            <a:chOff x="4598385" y="1134837"/>
            <a:chExt cx="4376561" cy="3426467"/>
          </a:xfrm>
        </p:grpSpPr>
        <p:pic>
          <p:nvPicPr>
            <p:cNvPr id="7" name="Picture 6" descr="wcota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385" y="1134837"/>
              <a:ext cx="4376561" cy="3426467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945260" y="4269151"/>
              <a:ext cx="3918374" cy="0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880504" y="3935192"/>
              <a:ext cx="109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FFFF"/>
                  </a:solidFill>
                </a:rPr>
                <a:t>ngVLA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23784" y="1119557"/>
            <a:ext cx="2199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Narayanan + Carilli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7" name="Group 8"/>
          <p:cNvGrpSpPr>
            <a:grpSpLocks/>
          </p:cNvGrpSpPr>
          <p:nvPr/>
        </p:nvGrpSpPr>
        <p:grpSpPr bwMode="auto">
          <a:xfrm>
            <a:off x="76200" y="3733800"/>
            <a:ext cx="6629400" cy="3048000"/>
            <a:chOff x="76200" y="4114800"/>
            <a:chExt cx="6019800" cy="2667000"/>
          </a:xfrm>
        </p:grpSpPr>
        <p:sp>
          <p:nvSpPr>
            <p:cNvPr id="8202" name="Picture 4" descr="codf_fields.png"/>
            <p:cNvSpPr>
              <a:spLocks noChangeAspect="1"/>
            </p:cNvSpPr>
            <p:nvPr/>
          </p:nvSpPr>
          <p:spPr bwMode="auto">
            <a:xfrm>
              <a:off x="76200" y="4114800"/>
              <a:ext cx="599885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Rounded Rectangle 7"/>
            <p:cNvSpPr>
              <a:spLocks noChangeArrowheads="1"/>
            </p:cNvSpPr>
            <p:nvPr/>
          </p:nvSpPr>
          <p:spPr bwMode="auto">
            <a:xfrm>
              <a:off x="5943600" y="5791200"/>
              <a:ext cx="152400" cy="762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1" y="33789"/>
            <a:ext cx="3891401" cy="3316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9280" y="508000"/>
            <a:ext cx="72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3uJy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01599" y="3890873"/>
            <a:ext cx="279399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~ 20 CO galaxies per ALMA, JVLA survey w.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H2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~ 10</a:t>
            </a:r>
            <a:r>
              <a:rPr lang="en-US" sz="1600" baseline="30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M</a:t>
            </a:r>
            <a:r>
              <a:rPr lang="en-US" sz="1600" baseline="-25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endParaRPr lang="en-US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ain sequence: SFR ~ 10 to 100 M</a:t>
            </a:r>
            <a:r>
              <a:rPr lang="en-US" sz="16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endParaRPr lang="en-US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‘CO-selected’ galaxies: faint in optical and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submm</a:t>
            </a:r>
            <a:endParaRPr lang="en-US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04638" y="803548"/>
            <a:ext cx="44982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MS Pゴシック" charset="0"/>
                <a:cs typeface="MS Pゴシック" charset="0"/>
              </a:defRPr>
            </a:lvl9pPr>
          </a:lstStyle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JVLA 350hrs</a:t>
            </a: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: 30-38GHz</a:t>
            </a:r>
            <a:r>
              <a:rPr lang="en-US" sz="1800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ALMA 40hrs: 82-115, 212 – 272</a:t>
            </a:r>
          </a:p>
          <a:p>
            <a:pPr marL="285750" indent="-285750" algn="l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Field sizes  ~ 1 to</a:t>
            </a:r>
            <a:r>
              <a:rPr lang="en-US" sz="1800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50 arcmin</a:t>
            </a:r>
            <a:r>
              <a:rPr lang="en-US" sz="1800" b="0" baseline="30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sz="1800" b="0" baseline="30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108" y="3864900"/>
            <a:ext cx="7792721" cy="2489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143763"/>
            <a:ext cx="560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State of Art: JVLA, ALMA CO Deep Fields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639" y="2126139"/>
            <a:ext cx="5960645" cy="1471990"/>
            <a:chOff x="40639" y="2126139"/>
            <a:chExt cx="5960645" cy="1471990"/>
          </a:xfrm>
        </p:grpSpPr>
        <p:grpSp>
          <p:nvGrpSpPr>
            <p:cNvPr id="9" name="Group 8"/>
            <p:cNvGrpSpPr/>
            <p:nvPr/>
          </p:nvGrpSpPr>
          <p:grpSpPr>
            <a:xfrm>
              <a:off x="40641" y="2126139"/>
              <a:ext cx="5953760" cy="1460341"/>
              <a:chOff x="270419" y="3962400"/>
              <a:chExt cx="8568781" cy="1371600"/>
            </a:xfrm>
          </p:grpSpPr>
          <p:pic>
            <p:nvPicPr>
              <p:cNvPr id="14" name="Picture 5" descr="wideband_fig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60" b="45610"/>
              <a:stretch>
                <a:fillRect/>
              </a:stretch>
            </p:blipFill>
            <p:spPr bwMode="auto">
              <a:xfrm>
                <a:off x="270419" y="3962400"/>
                <a:ext cx="8568781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7239000" y="4191000"/>
                <a:ext cx="15240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412003" y="3228797"/>
              <a:ext cx="589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z</a:t>
              </a:r>
              <a:r>
                <a:rPr lang="en-US" smtClean="0"/>
                <a:t>=2</a:t>
              </a: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639" y="3217148"/>
              <a:ext cx="589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z=3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14240" y="2214880"/>
              <a:ext cx="1148080" cy="154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H="1">
            <a:off x="4429760" y="1880766"/>
            <a:ext cx="2702560" cy="7811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8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4412" y="1561946"/>
            <a:ext cx="2769227" cy="7761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619760"/>
            <a:ext cx="4779965" cy="3408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9759" y="36175"/>
            <a:ext cx="565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: Cool gas history of Universe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599" y="1097280"/>
            <a:ext cx="35560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10’s galaxies JVLA, ALMA: first-pass at CGHU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NGVLA  =&gt;  1000’s of galaxies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Quantitative evolution of CO luminosity function and cosmic gas density = ‘missing half of galaxy formation’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6400" y="2759274"/>
            <a:ext cx="853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C9D9B"/>
                </a:solidFill>
                <a:latin typeface="Times New Roman" charset="0"/>
                <a:ea typeface="Times New Roman" charset="0"/>
                <a:cs typeface="Times New Roman" charset="0"/>
              </a:rPr>
              <a:t>ALMA</a:t>
            </a:r>
            <a:endParaRPr lang="en-US" sz="1600" dirty="0">
              <a:solidFill>
                <a:srgbClr val="FC9D9B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3520" y="1031409"/>
            <a:ext cx="853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99C2E7"/>
                </a:solidFill>
                <a:latin typeface="Times New Roman" charset="0"/>
                <a:ea typeface="Times New Roman" charset="0"/>
                <a:cs typeface="Times New Roman" charset="0"/>
              </a:rPr>
              <a:t>Bure</a:t>
            </a:r>
            <a:endParaRPr lang="en-US" sz="1600" dirty="0">
              <a:solidFill>
                <a:srgbClr val="99C2E7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2960" y="2154509"/>
            <a:ext cx="853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160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197" y="789503"/>
            <a:ext cx="1627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Decarli</a:t>
            </a:r>
            <a:r>
              <a:rPr lang="en-US" sz="1400" dirty="0" smtClean="0"/>
              <a:t> ea.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92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2-17 at 8.5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0319"/>
            <a:ext cx="9144000" cy="1772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4803" y="1590261"/>
            <a:ext cx="4921858" cy="642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/>
          <p:cNvSpPr txBox="1"/>
          <p:nvPr/>
        </p:nvSpPr>
        <p:spPr>
          <a:xfrm>
            <a:off x="818651" y="54546"/>
            <a:ext cx="782750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Radio Astronomy Powerhouse from 1980 to present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1A3ACA"/>
                </a:solidFill>
                <a:latin typeface="Times New Roman"/>
                <a:cs typeface="Times New Roman"/>
              </a:rPr>
              <a:t>~6,000 refereed papers with ~250,000 citations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1A3ACA"/>
                </a:solidFill>
                <a:latin typeface="Times New Roman"/>
                <a:cs typeface="Times New Roman"/>
              </a:rPr>
              <a:t>300 PhD theses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1A3ACA"/>
                </a:solidFill>
                <a:latin typeface="Times New Roman"/>
                <a:cs typeface="Times New Roman"/>
              </a:rPr>
              <a:t>The VLA has been the most productive ground-based telescope ever!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722342"/>
            <a:ext cx="6872707" cy="4311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3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5-14 at 3.3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48" y="810652"/>
            <a:ext cx="4315580" cy="3052615"/>
          </a:xfrm>
          <a:prstGeom prst="rect">
            <a:avLst/>
          </a:prstGeom>
        </p:spPr>
      </p:pic>
      <p:pic>
        <p:nvPicPr>
          <p:cNvPr id="4" name="Picture 3" descr="Screen Shot 2015-05-14 at 3.3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0" y="1115237"/>
            <a:ext cx="4354728" cy="2280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125" y="3735691"/>
            <a:ext cx="564656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NGVLA most sensitive telescope to study broad-band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radio phenomena = </a:t>
            </a:r>
            <a:r>
              <a:rPr lang="en-US" dirty="0">
                <a:latin typeface="Times New Roman"/>
                <a:cs typeface="Times New Roman"/>
              </a:rPr>
              <a:t>k</a:t>
            </a:r>
            <a:r>
              <a:rPr lang="en-US" dirty="0" smtClean="0">
                <a:latin typeface="Times New Roman"/>
                <a:cs typeface="Times New Roman"/>
              </a:rPr>
              <a:t>ey observables </a:t>
            </a:r>
            <a:r>
              <a:rPr lang="en-US" dirty="0">
                <a:latin typeface="Times New Roman"/>
                <a:cs typeface="Times New Roman"/>
              </a:rPr>
              <a:t>of </a:t>
            </a:r>
            <a:r>
              <a:rPr lang="en-US" dirty="0" err="1">
                <a:latin typeface="Times New Roman"/>
                <a:cs typeface="Times New Roman"/>
              </a:rPr>
              <a:t>exo</a:t>
            </a:r>
            <a:r>
              <a:rPr lang="en-US" dirty="0">
                <a:latin typeface="Times New Roman"/>
                <a:cs typeface="Times New Roman"/>
              </a:rPr>
              <a:t>-space </a:t>
            </a:r>
            <a:r>
              <a:rPr lang="en-US" dirty="0" smtClean="0">
                <a:latin typeface="Times New Roman"/>
                <a:cs typeface="Times New Roman"/>
              </a:rPr>
              <a:t>weather</a:t>
            </a:r>
          </a:p>
          <a:p>
            <a:pPr marL="2857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Thermal emission from M-Dwarf winds: most likely to host habitable </a:t>
            </a:r>
            <a:r>
              <a:rPr lang="en-US" sz="1600" dirty="0">
                <a:latin typeface="Times New Roman"/>
                <a:cs typeface="Times New Roman"/>
              </a:rPr>
              <a:t>planets, but very </a:t>
            </a:r>
            <a:r>
              <a:rPr lang="en-US" sz="1600" dirty="0" smtClean="0">
                <a:latin typeface="Times New Roman"/>
                <a:cs typeface="Times New Roman"/>
              </a:rPr>
              <a:t>active. Wind –  planet interaction =&gt; evaporation of atmospheres</a:t>
            </a:r>
          </a:p>
          <a:p>
            <a:pPr marL="2857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Non-thermal Brown Dwarf aurorae: Star-planet </a:t>
            </a:r>
            <a:r>
              <a:rPr lang="en-US" sz="1600" dirty="0" err="1" smtClean="0">
                <a:latin typeface="Times New Roman"/>
                <a:cs typeface="Times New Roman"/>
              </a:rPr>
              <a:t>magnetospheric</a:t>
            </a:r>
            <a:r>
              <a:rPr lang="en-US" sz="1600" dirty="0" smtClean="0">
                <a:latin typeface="Times New Roman"/>
                <a:cs typeface="Times New Roman"/>
              </a:rPr>
              <a:t> interactions</a:t>
            </a:r>
          </a:p>
          <a:p>
            <a:pPr marL="2857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Dictate </a:t>
            </a: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exo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-planet </a:t>
            </a:r>
            <a:r>
              <a:rPr lang="en-US" sz="1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environs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, and the development of life</a:t>
            </a:r>
            <a:r>
              <a:rPr lang="en-US" sz="1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377" y="75971"/>
            <a:ext cx="8454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SWG4: Physics</a:t>
            </a:r>
            <a:r>
              <a:rPr lang="en-US" sz="2400" dirty="0">
                <a:latin typeface="Times New Roman"/>
                <a:cs typeface="Times New Roman"/>
              </a:rPr>
              <a:t>, cosmology, time domain 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Star – Planet interactions: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exo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-space weather </a:t>
            </a:r>
          </a:p>
        </p:txBody>
      </p:sp>
      <p:pic>
        <p:nvPicPr>
          <p:cNvPr id="3" name="Picture 2" descr="BrownDwarfAurora_nra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08" y="3944001"/>
            <a:ext cx="2262390" cy="270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5432" y="6221259"/>
            <a:ext cx="1797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FFFFFF"/>
                </a:solidFill>
              </a:rPr>
              <a:t>Hallinan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147608" y="3906085"/>
            <a:ext cx="21250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cyclotron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emission, w. B ~ 2000G!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7779" y="3050262"/>
            <a:ext cx="289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M-dwarf flares ~ 10</a:t>
            </a:r>
            <a:r>
              <a:rPr lang="en-US" sz="1600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4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x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Sun!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0601" y="2466818"/>
            <a:ext cx="2144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err="1" smtClean="0">
                <a:solidFill>
                  <a:srgbClr val="002060"/>
                </a:solidFill>
              </a:rPr>
              <a:t>ngVLA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2060"/>
                </a:solidFill>
              </a:rPr>
              <a:t>~ 10</a:t>
            </a:r>
            <a:r>
              <a:rPr lang="en-US" sz="1600" baseline="30000" dirty="0">
                <a:solidFill>
                  <a:srgbClr val="002060"/>
                </a:solidFill>
              </a:rPr>
              <a:t>-13 </a:t>
            </a:r>
            <a:r>
              <a:rPr lang="en-US" sz="1600" dirty="0">
                <a:solidFill>
                  <a:srgbClr val="002060"/>
                </a:solidFill>
              </a:rPr>
              <a:t>M</a:t>
            </a:r>
            <a:r>
              <a:rPr lang="en-US" sz="1600" baseline="-25000" dirty="0">
                <a:solidFill>
                  <a:srgbClr val="002060"/>
                </a:solidFill>
              </a:rPr>
              <a:t>o</a:t>
            </a:r>
            <a:r>
              <a:rPr lang="en-US" sz="1600" dirty="0">
                <a:solidFill>
                  <a:srgbClr val="002060"/>
                </a:solidFill>
              </a:rPr>
              <a:t>/</a:t>
            </a:r>
            <a:r>
              <a:rPr lang="en-US" sz="1600" dirty="0" err="1">
                <a:solidFill>
                  <a:srgbClr val="002060"/>
                </a:solidFill>
              </a:rPr>
              <a:t>yr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04122" y="3199616"/>
            <a:ext cx="238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FF0000"/>
                </a:solidFill>
              </a:rPr>
              <a:t>VLA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72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211" y="222632"/>
            <a:ext cx="79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VLBI </a:t>
            </a:r>
            <a:r>
              <a:rPr lang="en-US" sz="2400" dirty="0" err="1">
                <a:latin typeface="Times New Roman"/>
                <a:cs typeface="Times New Roman"/>
              </a:rPr>
              <a:t>uas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astrometry (baselines ~ 3000km)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429" y="842260"/>
            <a:ext cx="86549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Local group 3D dynamics via proper motions + parallax of masers, weak AGN to 10uas/year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Local group dark matter content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Ultimate fate of Milky Way</a:t>
            </a:r>
          </a:p>
        </p:txBody>
      </p:sp>
      <p:pic>
        <p:nvPicPr>
          <p:cNvPr id="2" name="Picture 1" descr="Screen Shot 2015-03-24 at 8.3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5" y="2075678"/>
            <a:ext cx="4792717" cy="3977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710" y="3509218"/>
            <a:ext cx="33694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Local group proper motions: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10 </a:t>
            </a:r>
            <a:r>
              <a:rPr lang="en-US" dirty="0" err="1">
                <a:latin typeface="Times New Roman"/>
                <a:cs typeface="Times New Roman"/>
              </a:rPr>
              <a:t>u</a:t>
            </a:r>
            <a:r>
              <a:rPr lang="en-US" dirty="0" err="1" smtClean="0">
                <a:latin typeface="Times New Roman"/>
                <a:cs typeface="Times New Roman"/>
              </a:rPr>
              <a:t>as</a:t>
            </a:r>
            <a:r>
              <a:rPr lang="en-US" dirty="0" smtClean="0">
                <a:latin typeface="Times New Roman"/>
                <a:cs typeface="Times New Roman"/>
              </a:rPr>
              <a:t>/year = 40 km/s (Darling)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41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784" y="113292"/>
            <a:ext cx="79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VLBI </a:t>
            </a:r>
            <a:r>
              <a:rPr lang="en-US" sz="2400" dirty="0" err="1">
                <a:latin typeface="Times New Roman"/>
                <a:cs typeface="Times New Roman"/>
              </a:rPr>
              <a:t>uas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astrometry: Real Time Cosmology  (Darling 2013)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21" y="672660"/>
            <a:ext cx="4740917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Main cosmological observables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are functions of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time 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Aft>
                <a:spcPts val="600"/>
              </a:spcAft>
            </a:pP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= H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(1+z) – H(z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lvl="1">
              <a:spcAft>
                <a:spcPts val="600"/>
              </a:spcAft>
            </a:pP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dD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/ D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=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+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dz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(1+z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endParaRPr lang="en-US" i="1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Aft>
                <a:spcPts val="600"/>
              </a:spcAft>
            </a:pP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dD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/ D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=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–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dz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(1+z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endParaRPr lang="en-US" i="1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But VERY SMALL </a:t>
            </a:r>
          </a:p>
          <a:p>
            <a:pPr lvl="1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~ 7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x 10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-11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~ 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15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</a:p>
          <a:p>
            <a:endParaRPr lang="en-US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Anisotropy of Hubble expansion, or cosmic rotation, to 0.7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% H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Baryon Acoustic Oscillations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at z=0.5 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𝜃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BAO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= 4.5°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~40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 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d𝜃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BAO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~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−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𝜃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BAO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–1.2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Convergent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(E-mode) signal at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40 showing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real-time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evolution of the BAO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is detectable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with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w. VLBI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32" y="2291247"/>
            <a:ext cx="4315364" cy="456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9764" y="661654"/>
            <a:ext cx="34894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Proper motion ‘power spectrum’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astrometric grid: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AGN each to 10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Global detection of correlated signals of </a:t>
            </a:r>
            <a:r>
              <a:rPr lang="en-US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0.1 </a:t>
            </a:r>
            <a:r>
              <a:rPr lang="en-US" i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i="1" baseline="300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baseline="300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endParaRPr lang="en-US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3-24 at 9.0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06" y="3295982"/>
            <a:ext cx="3810994" cy="3450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745" y="4148926"/>
            <a:ext cx="441788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Evolution of fundamental constants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dirty="0" err="1" smtClean="0">
                <a:latin typeface="Times New Roman"/>
                <a:cs typeface="Times New Roman"/>
              </a:rPr>
              <a:t>eg</a:t>
            </a:r>
            <a:r>
              <a:rPr lang="en-US" sz="2000" dirty="0" smtClean="0">
                <a:latin typeface="Times New Roman"/>
                <a:cs typeface="Times New Roman"/>
              </a:rPr>
              <a:t>. FSC,  e</a:t>
            </a:r>
            <a:r>
              <a:rPr lang="en-US" sz="2000" baseline="30000" dirty="0" smtClean="0"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latin typeface="Times New Roman"/>
                <a:cs typeface="Times New Roman"/>
              </a:rPr>
              <a:t>/p mass ratio) using radio absorption lines: 10x better than UV absorption lines ~ 10</a:t>
            </a:r>
            <a:r>
              <a:rPr lang="en-US" sz="2000" baseline="30000" dirty="0" smtClean="0">
                <a:latin typeface="Times New Roman"/>
                <a:cs typeface="Times New Roman"/>
              </a:rPr>
              <a:t>-7</a:t>
            </a:r>
            <a:r>
              <a:rPr lang="en-US" sz="2000" dirty="0" smtClean="0">
                <a:latin typeface="Times New Roman"/>
                <a:cs typeface="Times New Roman"/>
              </a:rPr>
              <a:t> at z &gt;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0564" y="6014992"/>
            <a:ext cx="1190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Kanekar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65268" y="170074"/>
            <a:ext cx="369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Cosmology &amp; Physics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0745" y="1152253"/>
            <a:ext cx="4640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S-Z </a:t>
            </a:r>
            <a:r>
              <a:rPr lang="en-US" sz="2000" dirty="0">
                <a:latin typeface="Times New Roman"/>
                <a:cs typeface="Times New Roman"/>
              </a:rPr>
              <a:t>for individual </a:t>
            </a:r>
            <a:r>
              <a:rPr lang="en-US" sz="2000" dirty="0" smtClean="0">
                <a:latin typeface="Times New Roman"/>
                <a:cs typeface="Times New Roman"/>
              </a:rPr>
              <a:t>galaxies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 smtClean="0">
                <a:latin typeface="Times New Roman"/>
                <a:cs typeface="Times New Roman"/>
              </a:rPr>
              <a:t> (1cm, 3”, 10hrs)  ~ 1uK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latin typeface="Times New Roman"/>
                <a:cs typeface="Times New Roman"/>
              </a:rPr>
              <a:t>nT</a:t>
            </a:r>
            <a:r>
              <a:rPr lang="en-US" dirty="0" smtClean="0">
                <a:latin typeface="Times New Roman"/>
                <a:cs typeface="Times New Roman"/>
              </a:rPr>
              <a:t> ~ 10</a:t>
            </a:r>
            <a:r>
              <a:rPr lang="en-US" baseline="30000" dirty="0" smtClean="0">
                <a:latin typeface="Times New Roman"/>
                <a:cs typeface="Times New Roman"/>
              </a:rPr>
              <a:t>6</a:t>
            </a:r>
            <a:r>
              <a:rPr lang="en-US" dirty="0" smtClean="0">
                <a:latin typeface="Times New Roman"/>
                <a:cs typeface="Times New Roman"/>
              </a:rPr>
              <a:t> over 10kpc =&gt;  20uK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90" y="174326"/>
            <a:ext cx="3083016" cy="3066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5615" y="520163"/>
            <a:ext cx="11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+Chandra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D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4421" y="0"/>
            <a:ext cx="1807254" cy="1859401"/>
          </a:xfrm>
          <a:prstGeom prst="rect">
            <a:avLst/>
          </a:prstGeom>
        </p:spPr>
      </p:pic>
      <p:pic>
        <p:nvPicPr>
          <p:cNvPr id="9" name="Picture 8" descr="wcota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87" y="1298135"/>
            <a:ext cx="1995613" cy="1562392"/>
          </a:xfrm>
          <a:prstGeom prst="rect">
            <a:avLst/>
          </a:prstGeom>
        </p:spPr>
      </p:pic>
      <p:pic>
        <p:nvPicPr>
          <p:cNvPr id="10" name="Picture 9" descr="Screen Shot 2015-03-24 at 8.37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86" y="4987193"/>
            <a:ext cx="2332252" cy="1935493"/>
          </a:xfrm>
          <a:prstGeom prst="rect">
            <a:avLst/>
          </a:prstGeom>
        </p:spPr>
      </p:pic>
      <p:pic>
        <p:nvPicPr>
          <p:cNvPr id="7" name="Picture 6" descr="Screen Shot 2015-05-14 at 3.32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93" y="2688649"/>
            <a:ext cx="2370743" cy="1241657"/>
          </a:xfrm>
          <a:prstGeom prst="rect">
            <a:avLst/>
          </a:prstGeom>
        </p:spPr>
      </p:pic>
      <p:pic>
        <p:nvPicPr>
          <p:cNvPr id="11" name="Picture 10" descr="ngc5713.ngv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75" y="3839914"/>
            <a:ext cx="1873914" cy="169444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889511"/>
              </p:ext>
            </p:extLst>
          </p:nvPr>
        </p:nvGraphicFramePr>
        <p:xfrm>
          <a:off x="282971" y="973136"/>
          <a:ext cx="5001535" cy="4828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690"/>
                <a:gridCol w="1955845"/>
              </a:tblGrid>
              <a:tr h="539914">
                <a:tc>
                  <a:txBody>
                    <a:bodyPr/>
                    <a:lstStyle/>
                    <a:p>
                      <a:r>
                        <a:rPr lang="en-US" dirty="0" smtClean="0"/>
                        <a:t>Key Science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Synergy</a:t>
                      </a:r>
                      <a:endParaRPr lang="en-US" dirty="0"/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Imaging Terrestrial zone planet formation + prebiotic chemistry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HDST terrestrial planet imaging + life-signs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Cool gas history of Universe: fuel for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star formation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JWST, ELT: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stellar mass and SFRs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Time domain: </a:t>
                      </a:r>
                      <a:r>
                        <a:rPr lang="en-US" sz="1800" dirty="0" err="1" smtClean="0">
                          <a:latin typeface="Times New Roman"/>
                          <a:cs typeface="Times New Roman"/>
                        </a:rPr>
                        <a:t>exospace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 weather, explosive Universe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LSST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Baryon cycle: wide field, high resolution thermal line + cont. imaging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FIR Surveyor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VLBI astrometric applications: real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time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 cosmology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CMB</a:t>
                      </a:r>
                      <a:endParaRPr lang="en-US" dirty="0"/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3767" y="131069"/>
            <a:ext cx="841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Preliminary Key Science  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8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423" y="90539"/>
            <a:ext cx="841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Next step: Sci. Requirements to Tel. Specifications</a:t>
            </a:r>
            <a:endParaRPr lang="en-US" sz="2800" dirty="0">
              <a:latin typeface="Times New Roman"/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2620" y="682872"/>
          <a:ext cx="7895733" cy="56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660"/>
                <a:gridCol w="3486002"/>
                <a:gridCol w="298607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Science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Array Specification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TPF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Optically thin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Freq</a:t>
                      </a:r>
                      <a:r>
                        <a:rPr lang="en-US" dirty="0" smtClean="0"/>
                        <a:t> ~</a:t>
                      </a:r>
                      <a:r>
                        <a:rPr lang="en-US" baseline="0" dirty="0" smtClean="0"/>
                        <a:t> 15 to</a:t>
                      </a:r>
                      <a:r>
                        <a:rPr lang="en-US" dirty="0" smtClean="0"/>
                        <a:t> 50GHz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1AU at 130pc @ 30GHz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 ~ 300km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1K in 10hrs </a:t>
                      </a:r>
                      <a:r>
                        <a:rPr lang="en-US" baseline="0" dirty="0" smtClean="0"/>
                        <a:t>@ 10mas, 30GHz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</a:t>
                      </a:r>
                      <a:r>
                        <a:rPr lang="en-US" baseline="-25000" dirty="0" err="1" smtClean="0"/>
                        <a:t>full</a:t>
                      </a:r>
                      <a:r>
                        <a:rPr lang="en-US" dirty="0" smtClean="0"/>
                        <a:t> ~ 300 x 18m; BW ~ 20GHz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CGHU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 1-0 to z=8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Freq</a:t>
                      </a:r>
                      <a:r>
                        <a:rPr lang="en-US" dirty="0" smtClean="0"/>
                        <a:t> =</a:t>
                      </a:r>
                      <a:r>
                        <a:rPr lang="en-US" baseline="0" dirty="0" smtClean="0"/>
                        <a:t> 15 to 115GHz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gas</a:t>
                      </a:r>
                      <a:r>
                        <a:rPr lang="en-US" dirty="0" smtClean="0"/>
                        <a:t> = 10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dirty="0" smtClean="0"/>
                        <a:t> M</a:t>
                      </a:r>
                      <a:r>
                        <a:rPr lang="en-US" baseline="-25000" dirty="0" smtClean="0"/>
                        <a:t>o</a:t>
                      </a:r>
                      <a:r>
                        <a:rPr lang="en-US" dirty="0" smtClean="0"/>
                        <a:t> at z = 3 in 1hr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mid</a:t>
                      </a:r>
                      <a:r>
                        <a:rPr lang="en-US" dirty="0" smtClean="0"/>
                        <a:t> ~ 70%</a:t>
                      </a:r>
                      <a:r>
                        <a:rPr lang="en-US" baseline="0" dirty="0" smtClean="0"/>
                        <a:t> to B ~ 30km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500pc resolution at z = 3 (60mas)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30km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 volume</a:t>
                      </a:r>
                      <a:r>
                        <a:rPr lang="en-US" baseline="0" dirty="0" smtClean="0"/>
                        <a:t> surveys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Octave </a:t>
                      </a:r>
                      <a:r>
                        <a:rPr lang="en-US" smtClean="0"/>
                        <a:t>Band</a:t>
                      </a:r>
                      <a:r>
                        <a:rPr lang="en-US" baseline="0" smtClean="0"/>
                        <a:t> Ratio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Baryon</a:t>
                      </a:r>
                      <a:r>
                        <a:rPr lang="en-US" baseline="0" dirty="0" smtClean="0"/>
                        <a:t> Cycle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-25000" dirty="0" smtClean="0"/>
                        <a:t>B</a:t>
                      </a:r>
                      <a:r>
                        <a:rPr lang="en-US" dirty="0" smtClean="0"/>
                        <a:t> &lt; 0.2</a:t>
                      </a:r>
                      <a:r>
                        <a:rPr lang="en-US" baseline="0" dirty="0" smtClean="0"/>
                        <a:t>K  (1hr, 10 km/s, 80GHz, 1”)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</a:t>
                      </a:r>
                      <a:r>
                        <a:rPr lang="en-US" baseline="-25000" dirty="0" err="1" smtClean="0"/>
                        <a:t>core</a:t>
                      </a:r>
                      <a:r>
                        <a:rPr lang="en-US" baseline="0" dirty="0" smtClean="0"/>
                        <a:t> ~ 30% to B ~ 2km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Continuum science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Octave BR; Linear</a:t>
                      </a:r>
                      <a:r>
                        <a:rPr lang="en-US" baseline="0" dirty="0" smtClean="0"/>
                        <a:t> pol to 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r>
                        <a:rPr lang="en-US" baseline="0" dirty="0" smtClean="0"/>
                        <a:t>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Explosive follow-up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GRBs, GW/EM…)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</a:t>
                      </a:r>
                      <a:r>
                        <a:rPr lang="en-US" baseline="0" dirty="0" smtClean="0"/>
                        <a:t> trigger response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Blind discoveries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eg</a:t>
                      </a:r>
                      <a:r>
                        <a:rPr lang="en-US" baseline="0" dirty="0" smtClean="0"/>
                        <a:t>. FRBs)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millisec</a:t>
                      </a:r>
                      <a:r>
                        <a:rPr lang="en-US" baseline="0" dirty="0" smtClean="0"/>
                        <a:t> searches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Exo</a:t>
                      </a:r>
                      <a:r>
                        <a:rPr lang="en-US" dirty="0" smtClean="0"/>
                        <a:t>-space weather: 1uJy</a:t>
                      </a:r>
                      <a:r>
                        <a:rPr lang="en-US" baseline="0" dirty="0" smtClean="0"/>
                        <a:t> in 1min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Freq</a:t>
                      </a:r>
                      <a:r>
                        <a:rPr lang="en-US" dirty="0" smtClean="0"/>
                        <a:t> ~ 1 to 20GHz</a:t>
                      </a:r>
                    </a:p>
                    <a:p>
                      <a:r>
                        <a:rPr lang="en-US" dirty="0" err="1" smtClean="0"/>
                        <a:t>A</a:t>
                      </a:r>
                      <a:r>
                        <a:rPr lang="en-US" baseline="-25000" dirty="0" err="1" smtClean="0"/>
                        <a:t>full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dirty="0" smtClean="0"/>
                        <a:t>~ 300 x 18m</a:t>
                      </a:r>
                    </a:p>
                    <a:p>
                      <a:r>
                        <a:rPr lang="en-US" dirty="0" smtClean="0"/>
                        <a:t>Circular pol</a:t>
                      </a:r>
                      <a:r>
                        <a:rPr lang="en-US" baseline="0" dirty="0" smtClean="0"/>
                        <a:t> to few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027600" y="698111"/>
            <a:ext cx="1122784" cy="4624818"/>
            <a:chOff x="8027600" y="698111"/>
            <a:chExt cx="1122784" cy="4624818"/>
          </a:xfrm>
        </p:grpSpPr>
        <p:pic>
          <p:nvPicPr>
            <p:cNvPr id="6" name="Picture 5" descr="PPD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9425" y="698111"/>
              <a:ext cx="1106358" cy="1138282"/>
            </a:xfrm>
            <a:prstGeom prst="rect">
              <a:avLst/>
            </a:prstGeom>
          </p:spPr>
        </p:pic>
        <p:pic>
          <p:nvPicPr>
            <p:cNvPr id="9" name="Picture 8" descr="wcota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425" y="1863412"/>
              <a:ext cx="1106359" cy="838583"/>
            </a:xfrm>
            <a:prstGeom prst="rect">
              <a:avLst/>
            </a:prstGeom>
          </p:spPr>
        </p:pic>
        <p:pic>
          <p:nvPicPr>
            <p:cNvPr id="7" name="Picture 6" descr="Screen Shot 2015-05-14 at 3.32.1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4674451"/>
              <a:ext cx="1110958" cy="648478"/>
            </a:xfrm>
            <a:prstGeom prst="rect">
              <a:avLst/>
            </a:prstGeom>
          </p:spPr>
        </p:pic>
        <p:pic>
          <p:nvPicPr>
            <p:cNvPr id="11" name="Picture 10" descr="ngc5713.ngvl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16" y="2729013"/>
              <a:ext cx="1120567" cy="1013249"/>
            </a:xfrm>
            <a:prstGeom prst="rect">
              <a:avLst/>
            </a:prstGeom>
          </p:spPr>
        </p:pic>
        <p:pic>
          <p:nvPicPr>
            <p:cNvPr id="2" name="Picture 1" descr="Screen Shot 2015-12-07 at 9.58.38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3761389"/>
              <a:ext cx="1122784" cy="88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0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06" y="-3743"/>
            <a:ext cx="34235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3041"/>
            <a:ext cx="5613950" cy="2695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734" y="5734714"/>
            <a:ext cx="388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Project </a:t>
            </a:r>
            <a:r>
              <a:rPr lang="en-US" sz="2400" dirty="0"/>
              <a:t>b</a:t>
            </a:r>
            <a:r>
              <a:rPr lang="en-US" sz="2400" dirty="0" smtClean="0"/>
              <a:t>ook spread sheets + detailed cost model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8952" y="4784960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Science Requirements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09474" y="5333387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Telescope specs</a:t>
            </a:r>
            <a:endParaRPr lang="en-US" dirty="0"/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>
            <a:off x="2836392" y="4969626"/>
            <a:ext cx="1462339" cy="3473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6563" y="109464"/>
            <a:ext cx="51473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Goal: PDR-level ‘proposal’ to 2020 Decade </a:t>
            </a:r>
            <a:r>
              <a:rPr lang="en-US" sz="2400" smtClean="0"/>
              <a:t>Survey for major D+D program</a:t>
            </a:r>
            <a:endParaRPr lang="en-US" sz="2400" dirty="0"/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/>
              <a:t>Killer science program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/>
              <a:t>Costed design of all major </a:t>
            </a:r>
            <a:r>
              <a:rPr lang="en-US" sz="2000" dirty="0" smtClean="0"/>
              <a:t>elements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03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10.56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11" y="4573090"/>
            <a:ext cx="2019305" cy="1314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294" y="89498"/>
            <a:ext cx="657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3"/>
              </a:rPr>
              <a:t>JPL + NRAO Hosted Technical Meetings</a:t>
            </a:r>
            <a:endParaRPr lang="en-US" sz="1600" dirty="0" smtClean="0">
              <a:hlinkClick r:id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737" y="462274"/>
            <a:ext cx="822027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Antennas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12 to 25m</a:t>
            </a:r>
            <a:r>
              <a:rPr lang="en-US" dirty="0"/>
              <a:t> </a:t>
            </a:r>
            <a:r>
              <a:rPr lang="en-US" dirty="0" smtClean="0"/>
              <a:t>w. 75% </a:t>
            </a:r>
            <a:r>
              <a:rPr lang="en-US" dirty="0" err="1" smtClean="0"/>
              <a:t>eff</a:t>
            </a:r>
            <a:r>
              <a:rPr lang="en-US" dirty="0" smtClean="0"/>
              <a:t> at 40GHz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Offaxis</a:t>
            </a:r>
            <a:r>
              <a:rPr lang="en-US" dirty="0" smtClean="0"/>
              <a:t> vs. symmetric?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Hydroform</a:t>
            </a:r>
            <a:r>
              <a:rPr lang="en-US" dirty="0" smtClean="0"/>
              <a:t>, panel?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Feeds, Receivers: performance at &gt; 2:1 band ratio?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 – 115GHz: 4 bands? 6 bands?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Correlator: </a:t>
            </a:r>
            <a:r>
              <a:rPr lang="en-US" dirty="0" smtClean="0"/>
              <a:t>FPGA, GPU, ASIC, Hybrid all viable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Archive and Post-processing: reasonable for key science programs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Operations costed from ALMA. JVLA</a:t>
            </a:r>
            <a:endParaRPr lang="en-US" sz="2000" dirty="0"/>
          </a:p>
        </p:txBody>
      </p:sp>
      <p:pic>
        <p:nvPicPr>
          <p:cNvPr id="7" name="Picture 6" descr="Screen Shot 2015-05-14 at 10.55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486"/>
            <a:ext cx="2405529" cy="1964065"/>
          </a:xfrm>
          <a:prstGeom prst="rect">
            <a:avLst/>
          </a:prstGeom>
        </p:spPr>
      </p:pic>
      <p:pic>
        <p:nvPicPr>
          <p:cNvPr id="8" name="Picture 7" descr="Screen Shot 2015-05-14 at 10.54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12" y="3761831"/>
            <a:ext cx="4283730" cy="3041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004" y="5921535"/>
            <a:ext cx="307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Morgan </a:t>
            </a:r>
            <a:r>
              <a:rPr lang="en-US" dirty="0" err="1" smtClean="0"/>
              <a:t>mmic</a:t>
            </a:r>
            <a:r>
              <a:rPr lang="en-US" dirty="0" smtClean="0"/>
              <a:t>: Rack full of warm electronics in your hand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0351" y="3911503"/>
            <a:ext cx="6519543" cy="163121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Conclusions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 major single-point failures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Could build today for not-unreasonable cost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Development focus on minimizing construction </a:t>
            </a:r>
            <a:r>
              <a:rPr lang="en-US" sz="2000" i="1" dirty="0" smtClean="0">
                <a:solidFill>
                  <a:srgbClr val="FF0000"/>
                </a:solidFill>
              </a:rPr>
              <a:t>and operations cost</a:t>
            </a:r>
          </a:p>
        </p:txBody>
      </p:sp>
    </p:spTree>
    <p:extLst>
      <p:ext uri="{BB962C8B-B14F-4D97-AF65-F5344CB8AC3E}">
        <p14:creationId xmlns:p14="http://schemas.microsoft.com/office/powerpoint/2010/main" val="2811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702" y="190650"/>
            <a:ext cx="6755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</a:t>
            </a:r>
            <a:r>
              <a:rPr lang="en-US" sz="2800" dirty="0" smtClean="0"/>
              <a:t>iving documents requiring testing and simulation: areas to explore – with your help!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7609490" y="456373"/>
            <a:ext cx="1534510" cy="6154634"/>
            <a:chOff x="8027600" y="698111"/>
            <a:chExt cx="1122784" cy="4624818"/>
          </a:xfrm>
        </p:grpSpPr>
        <p:pic>
          <p:nvPicPr>
            <p:cNvPr id="6" name="Picture 5" descr="PPD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9425" y="698111"/>
              <a:ext cx="1106358" cy="1138282"/>
            </a:xfrm>
            <a:prstGeom prst="rect">
              <a:avLst/>
            </a:prstGeom>
          </p:spPr>
        </p:pic>
        <p:pic>
          <p:nvPicPr>
            <p:cNvPr id="7" name="Picture 6" descr="wcota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425" y="1863412"/>
              <a:ext cx="1106359" cy="838583"/>
            </a:xfrm>
            <a:prstGeom prst="rect">
              <a:avLst/>
            </a:prstGeom>
          </p:spPr>
        </p:pic>
        <p:pic>
          <p:nvPicPr>
            <p:cNvPr id="8" name="Picture 7" descr="Screen Shot 2015-05-14 at 3.32.1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4674451"/>
              <a:ext cx="1110958" cy="648478"/>
            </a:xfrm>
            <a:prstGeom prst="rect">
              <a:avLst/>
            </a:prstGeom>
          </p:spPr>
        </p:pic>
        <p:pic>
          <p:nvPicPr>
            <p:cNvPr id="9" name="Picture 8" descr="ngc5713.ngvl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16" y="2729013"/>
              <a:ext cx="1120567" cy="1013249"/>
            </a:xfrm>
            <a:prstGeom prst="rect">
              <a:avLst/>
            </a:prstGeom>
          </p:spPr>
        </p:pic>
        <p:pic>
          <p:nvPicPr>
            <p:cNvPr id="10" name="Picture 9" descr="Screen Shot 2015-12-07 at 9.58.38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3761389"/>
              <a:ext cx="1122784" cy="88604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91837" y="1311744"/>
            <a:ext cx="7390865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Science program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Physical models and mock observations: need ‘deep dives’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Broaden program: what’s missing?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Configuration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Balance: Core (3km) vs. mid (30km) vs. long (300km)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Some fraction r</a:t>
            </a:r>
            <a:r>
              <a:rPr lang="en-US" dirty="0" smtClean="0"/>
              <a:t>econfigurable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Need for total power </a:t>
            </a:r>
            <a:endParaRPr lang="en-US" dirty="0"/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VLBI implementation</a:t>
            </a:r>
            <a:endParaRPr lang="en-US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Phase Calibration: WVR, Cal. Array, Fast Switching</a:t>
            </a:r>
          </a:p>
          <a:p>
            <a:pPr>
              <a:spcBef>
                <a:spcPts val="600"/>
              </a:spcBef>
            </a:pPr>
            <a:endParaRPr lang="en-US" sz="2000" i="1" dirty="0">
              <a:solidFill>
                <a:srgbClr val="1A3ACA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i="1" dirty="0">
                <a:solidFill>
                  <a:srgbClr val="1A3ACA"/>
                </a:solidFill>
                <a:latin typeface="Times New Roman"/>
                <a:cs typeface="Times New Roman"/>
                <a:hlinkClick r:id="rId7"/>
              </a:rPr>
              <a:t>https://</a:t>
            </a:r>
            <a:r>
              <a:rPr lang="en-US" sz="2000" i="1" dirty="0" smtClean="0">
                <a:solidFill>
                  <a:srgbClr val="1A3ACA"/>
                </a:solidFill>
                <a:latin typeface="Times New Roman"/>
                <a:cs typeface="Times New Roman"/>
                <a:hlinkClick r:id="rId7"/>
              </a:rPr>
              <a:t>science.nrao.edu/futures/ngvla</a:t>
            </a:r>
            <a:endParaRPr lang="en-US" sz="2000" i="1" dirty="0" smtClean="0">
              <a:solidFill>
                <a:srgbClr val="1A3ACA"/>
              </a:solidFill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i="1" dirty="0" smtClean="0">
                <a:solidFill>
                  <a:srgbClr val="1A3ACA"/>
                </a:solidFill>
              </a:rPr>
              <a:t>Science working group meeting early 2017 in Socorro   </a:t>
            </a:r>
          </a:p>
        </p:txBody>
      </p:sp>
    </p:spTree>
    <p:extLst>
      <p:ext uri="{BB962C8B-B14F-4D97-AF65-F5344CB8AC3E}">
        <p14:creationId xmlns:p14="http://schemas.microsoft.com/office/powerpoint/2010/main" val="16448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6465" y="5036482"/>
            <a:ext cx="7347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&gt; 3cm: SKA-2  superb for pulsars, reionization, HI surveys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3cm to 3mm: </a:t>
            </a: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 superb for </a:t>
            </a: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errestrial planet formation, </a:t>
            </a:r>
            <a:r>
              <a:rPr lang="en-US" sz="2000" dirty="0">
                <a:latin typeface="Times New Roman"/>
                <a:cs typeface="Times New Roman"/>
              </a:rPr>
              <a:t>C</a:t>
            </a:r>
            <a:r>
              <a:rPr lang="en-US" sz="2000" dirty="0" smtClean="0">
                <a:latin typeface="Times New Roman"/>
                <a:cs typeface="Times New Roman"/>
              </a:rPr>
              <a:t>ool gas history of Universe, Baryon cycle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&lt; 3mm: ALMA++ superb for </a:t>
            </a:r>
            <a:r>
              <a:rPr lang="en-US" sz="2000" dirty="0" err="1">
                <a:latin typeface="Times New Roman"/>
                <a:cs typeface="Times New Roman"/>
              </a:rPr>
              <a:t>C</a:t>
            </a:r>
            <a:r>
              <a:rPr lang="en-US" sz="2000" dirty="0" err="1" smtClean="0">
                <a:latin typeface="Times New Roman"/>
                <a:cs typeface="Times New Roman"/>
              </a:rPr>
              <a:t>hem</a:t>
            </a:r>
            <a:r>
              <a:rPr lang="en-US" sz="2000" dirty="0" smtClean="0">
                <a:latin typeface="Times New Roman"/>
                <a:cs typeface="Times New Roman"/>
              </a:rPr>
              <a:t>, dust, fine structure lines  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6465" y="147833"/>
            <a:ext cx="69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Radio facilities @ 2030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43915" y="745456"/>
            <a:ext cx="7435173" cy="4322556"/>
            <a:chOff x="843915" y="745456"/>
            <a:chExt cx="7435173" cy="43225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915" y="755966"/>
              <a:ext cx="7435173" cy="431204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92772" y="745456"/>
              <a:ext cx="696143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67450" y="4151589"/>
            <a:ext cx="504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++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16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7 at 8.5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  <p:pic>
        <p:nvPicPr>
          <p:cNvPr id="2" name="Picture 1" descr="Screen Shot 2015-01-02 at 7.46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4" y="762001"/>
            <a:ext cx="8039424" cy="4687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180" y="77168"/>
            <a:ext cx="835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2010 Decade Survey: Broad Appeal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705731" y="471637"/>
            <a:ext cx="587141" cy="50164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562"/>
            <a:ext cx="9144000" cy="4318266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295044"/>
            <a:ext cx="7787315" cy="14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29" y="1081339"/>
            <a:ext cx="3426750" cy="2975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63" y="988800"/>
            <a:ext cx="3426149" cy="3068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0497" y="151383"/>
            <a:ext cx="6411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MT" panose="020B0502020104020203" pitchFamily="34" charset="0"/>
              </a:rPr>
              <a:t>Imaging stellar photospheres</a:t>
            </a:r>
          </a:p>
          <a:p>
            <a:pPr algn="ctr"/>
            <a:r>
              <a:rPr lang="en-US" sz="2400" dirty="0" smtClean="0">
                <a:latin typeface="Gill Sans MT" panose="020B0502020104020203" pitchFamily="34" charset="0"/>
              </a:rPr>
              <a:t>Red supergiant Betelgeuse at 40GHZ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1764" y="4587438"/>
            <a:ext cx="63349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JVLA: </a:t>
            </a:r>
            <a:r>
              <a:rPr lang="en-US" sz="2000" dirty="0" smtClean="0">
                <a:latin typeface="Gill Sans MT" panose="020B0502020104020203" pitchFamily="34" charset="0"/>
              </a:rPr>
              <a:t> &lt;</a:t>
            </a:r>
            <a:r>
              <a:rPr lang="en-US" sz="2000" dirty="0">
                <a:latin typeface="Gill Sans MT" panose="020B0502020104020203" pitchFamily="34" charset="0"/>
              </a:rPr>
              <a:t>Tb&gt; = 3000K  plus  structure at +/- 10%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Gill Sans MT" panose="020B0502020104020203" pitchFamily="34" charset="0"/>
              </a:rPr>
              <a:t>10hrs at 40GHz w. </a:t>
            </a:r>
            <a:r>
              <a:rPr lang="en-US" sz="2000" dirty="0" err="1" smtClean="0">
                <a:latin typeface="Gill Sans MT" panose="020B0502020104020203" pitchFamily="34" charset="0"/>
              </a:rPr>
              <a:t>ngVLA</a:t>
            </a:r>
            <a:r>
              <a:rPr lang="en-US" sz="2000" dirty="0" smtClean="0">
                <a:latin typeface="Gill Sans MT" panose="020B0502020104020203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Gill Sans MT" panose="020B0502020104020203" pitchFamily="34" charset="0"/>
              </a:rPr>
              <a:t>Stellar rotation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2561" y="1303331"/>
            <a:ext cx="254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ngVLA</a:t>
            </a:r>
            <a:r>
              <a:rPr lang="en-U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:  res = 8mas</a:t>
            </a:r>
          </a:p>
          <a:p>
            <a:r>
              <a:rPr lang="en-US" sz="1400" dirty="0" err="1">
                <a:solidFill>
                  <a:schemeClr val="bg1"/>
                </a:solidFill>
                <a:latin typeface="Gill Sans MT" panose="020B0502020104020203" pitchFamily="34" charset="0"/>
              </a:rPr>
              <a:t>r</a:t>
            </a:r>
            <a:r>
              <a:rPr lang="en-US" sz="14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ms</a:t>
            </a:r>
            <a:r>
              <a:rPr lang="en-U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= 0.25uJy/beam = 2.4K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236864" y="4296578"/>
            <a:ext cx="11127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07627" y="3971314"/>
            <a:ext cx="99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90mas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" y="1170307"/>
            <a:ext cx="2978954" cy="2886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852" y="1222051"/>
            <a:ext cx="1710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JVLA res = 40mas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9474" y="1273239"/>
            <a:ext cx="103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Schematic Model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216400" y="3495040"/>
            <a:ext cx="99568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89120" y="3220720"/>
            <a:ext cx="77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100mas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Screen Shot 2013-01-31 at 9.36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1" y="445885"/>
            <a:ext cx="4861140" cy="31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5-03-24 at 2.21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3" y="474085"/>
            <a:ext cx="3915074" cy="3081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6297" y="2875183"/>
            <a:ext cx="361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1000km. 100msec scale solar flares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612" y="503467"/>
            <a:ext cx="310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Mpc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-scale cluster emission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7447" y="12420"/>
            <a:ext cx="2772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Plasma Universe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8894" y="3985615"/>
            <a:ext cx="66487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Relativistic particle acceleration: Magnetic </a:t>
            </a:r>
            <a:r>
              <a:rPr lang="en-US" sz="2000" dirty="0">
                <a:latin typeface="Times New Roman"/>
                <a:cs typeface="Times New Roman"/>
              </a:rPr>
              <a:t>reconnection vs. shock </a:t>
            </a:r>
            <a:r>
              <a:rPr lang="en-US" sz="2000" dirty="0" smtClean="0">
                <a:latin typeface="Times New Roman"/>
                <a:cs typeface="Times New Roman"/>
              </a:rPr>
              <a:t>acceleration through broad-band spectra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-Z for individual </a:t>
            </a:r>
            <a:r>
              <a:rPr lang="en-US" sz="2000" dirty="0" smtClean="0">
                <a:latin typeface="Times New Roman"/>
                <a:cs typeface="Times New Roman"/>
              </a:rPr>
              <a:t>galaxies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-short (1cm, 3”, 10hrs)  ~ 1uK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latin typeface="Times New Roman"/>
                <a:cs typeface="Times New Roman"/>
              </a:rPr>
              <a:t>nT</a:t>
            </a:r>
            <a:r>
              <a:rPr lang="en-US" sz="2000" dirty="0" smtClean="0">
                <a:latin typeface="Times New Roman"/>
                <a:cs typeface="Times New Roman"/>
              </a:rPr>
              <a:t> ~ 10</a:t>
            </a:r>
            <a:r>
              <a:rPr lang="en-US" sz="2000" baseline="30000" dirty="0" smtClean="0">
                <a:latin typeface="Times New Roman"/>
                <a:cs typeface="Times New Roman"/>
              </a:rPr>
              <a:t>6</a:t>
            </a:r>
            <a:r>
              <a:rPr lang="en-US" sz="2000" dirty="0" smtClean="0">
                <a:latin typeface="Times New Roman"/>
                <a:cs typeface="Times New Roman"/>
              </a:rPr>
              <a:t> over 10kpc =&gt;  20uK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3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583" y="328999"/>
            <a:ext cx="43310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Exploding Universe: bursts are brighter and peak earlier at high frequency (0.3cm to 3cm)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GRB, TDE, FRB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Novae: ‘peeling onion’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Radio counterparts to GW </a:t>
            </a:r>
            <a:r>
              <a:rPr lang="en-US" sz="2000" dirty="0" smtClean="0">
                <a:latin typeface="Times New Roman"/>
                <a:cs typeface="Times New Roman"/>
              </a:rPr>
              <a:t>events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Galactic Center Pulsars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84589" y="4064000"/>
            <a:ext cx="3829083" cy="2681121"/>
            <a:chOff x="5224113" y="2519026"/>
            <a:chExt cx="3391343" cy="2590356"/>
          </a:xfrm>
        </p:grpSpPr>
        <p:pic>
          <p:nvPicPr>
            <p:cNvPr id="12" name="Picture 11" descr="Screen Shot 2015-02-17 at 11.35.1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725" y="2535885"/>
              <a:ext cx="1630731" cy="2573497"/>
            </a:xfrm>
            <a:prstGeom prst="rect">
              <a:avLst/>
            </a:prstGeom>
          </p:spPr>
        </p:pic>
        <p:pic>
          <p:nvPicPr>
            <p:cNvPr id="8" name="Picture 7" descr="Screen Shot 2015-02-17 at 11.33.2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113" y="2550315"/>
              <a:ext cx="1760612" cy="25435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33112" y="3102514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10GHz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33112" y="4640223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1GHz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33112" y="2519026"/>
              <a:ext cx="108234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15-03-24 at 8.48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88" y="200528"/>
            <a:ext cx="5051221" cy="365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9648" y="166449"/>
            <a:ext cx="372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GBR/TDE: late time jet shock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22353" y="642471"/>
            <a:ext cx="918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15GHz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Contact / T4</a:t>
            </a:r>
            <a:endParaRPr lang="en-IE" dirty="0"/>
          </a:p>
        </p:txBody>
      </p:sp>
      <p:pic>
        <p:nvPicPr>
          <p:cNvPr id="2052" name="Picture 4" descr="http://gioviart.files.wordpress.com/2013/03/contact_fil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13204" r="413" b="18958"/>
          <a:stretch/>
        </p:blipFill>
        <p:spPr bwMode="auto">
          <a:xfrm>
            <a:off x="-37009" y="3345443"/>
            <a:ext cx="9204959" cy="351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vignette3.wikia.nocookie.net/terminator/images/9/96/Tsf26.jpg/revision/latest?cb=200905111802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5"/>
          <a:stretch/>
        </p:blipFill>
        <p:spPr bwMode="auto">
          <a:xfrm>
            <a:off x="5860" y="-592793"/>
            <a:ext cx="9157058" cy="40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0841" y="2907414"/>
            <a:ext cx="8391848" cy="1209518"/>
            <a:chOff x="789161" y="2907414"/>
            <a:chExt cx="8391848" cy="1209518"/>
          </a:xfrm>
        </p:grpSpPr>
        <p:sp>
          <p:nvSpPr>
            <p:cNvPr id="6" name="TextBox 5"/>
            <p:cNvSpPr txBox="1"/>
            <p:nvPr/>
          </p:nvSpPr>
          <p:spPr>
            <a:xfrm>
              <a:off x="789161" y="2907414"/>
              <a:ext cx="7094483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”I've </a:t>
              </a:r>
              <a:r>
                <a:rPr lang="en-US" dirty="0"/>
                <a:t>always wanted to see the Very Large Array in New Mexico. </a:t>
              </a:r>
              <a:r>
                <a:rPr lang="en-US" i="1" dirty="0"/>
                <a:t>It's not the biggest in the world, of course, or the most modern, but it is iconic, </a:t>
              </a:r>
              <a:r>
                <a:rPr lang="en-US" dirty="0"/>
                <a:t>and I grew up wanting to see it. It's quite spectacular. Out there in the desert</a:t>
              </a:r>
              <a:r>
                <a:rPr lang="en-US" dirty="0" smtClean="0"/>
                <a:t>.” John Luther</a:t>
              </a:r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8318" y="2907414"/>
              <a:ext cx="1612691" cy="1209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66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57750"/>
            <a:ext cx="7787315" cy="1442922"/>
          </a:xfrm>
          <a:prstGeom prst="rect">
            <a:avLst/>
          </a:prstGeom>
        </p:spPr>
      </p:pic>
      <p:pic>
        <p:nvPicPr>
          <p:cNvPr id="5" name="Picture 4" descr="vlasampl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082"/>
            <a:ext cx="9144000" cy="3867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581" y="1551734"/>
            <a:ext cx="7890310" cy="3247043"/>
          </a:xfrm>
          <a:prstGeom prst="rect">
            <a:avLst/>
          </a:prstGeom>
          <a:solidFill>
            <a:schemeClr val="bg1"/>
          </a:solidFill>
          <a:ln>
            <a:solidFill>
              <a:srgbClr val="1A3ACA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 defTabSz="914400">
              <a:spcBef>
                <a:spcPts val="600"/>
              </a:spcBef>
            </a:pPr>
            <a:r>
              <a:rPr lang="en-US" sz="24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10x VLA res. + </a:t>
            </a:r>
            <a:r>
              <a:rPr lang="en-US" sz="2400" dirty="0" err="1" smtClean="0">
                <a:solidFill>
                  <a:srgbClr val="1A3ACA"/>
                </a:solidFill>
                <a:latin typeface="Times New Roman"/>
                <a:cs typeface="Times New Roman"/>
              </a:rPr>
              <a:t>sens</a:t>
            </a:r>
            <a:r>
              <a:rPr lang="en-US" sz="24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 of JVLA: new regime in radio astronomy  </a:t>
            </a:r>
            <a:r>
              <a:rPr lang="en-US" sz="2400" dirty="0">
                <a:solidFill>
                  <a:srgbClr val="1A3ACA"/>
                </a:solidFill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hermal </a:t>
            </a:r>
            <a:r>
              <a:rPr lang="en-US" sz="2400" dirty="0">
                <a:solidFill>
                  <a:srgbClr val="1A3ACA"/>
                </a:solidFill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solidFill>
                  <a:srgbClr val="1A3ACA"/>
                </a:solidFill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solidFill>
                  <a:srgbClr val="1A3ACA"/>
                </a:solidFill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3cm</a:t>
            </a:r>
            <a:endParaRPr lang="en-US" sz="2000" dirty="0">
              <a:solidFill>
                <a:srgbClr val="1A3ACA"/>
              </a:solidFill>
              <a:latin typeface="Times New Roman"/>
              <a:cs typeface="Times New Roman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Process and Design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Science</a:t>
            </a:r>
            <a:endParaRPr lang="en-US" dirty="0" smtClean="0">
              <a:solidFill>
                <a:srgbClr val="1A3ACA"/>
              </a:solidFill>
              <a:latin typeface="Times New Roman"/>
              <a:cs typeface="Times New Roman"/>
            </a:endParaRPr>
          </a:p>
          <a:p>
            <a:pPr marL="800100" lvl="1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Cradle of Life:  Terrestrial planet formation</a:t>
            </a:r>
          </a:p>
          <a:p>
            <a:pPr marL="800100" lvl="1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Galaxy ecosystems: Baryon cycle</a:t>
            </a:r>
          </a:p>
          <a:p>
            <a:pPr marL="800100" lvl="1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Galaxy formation: Cool gas history of the Universe</a:t>
            </a:r>
          </a:p>
          <a:p>
            <a:pPr marL="800100" lvl="1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Time domain and Physics: Exo-space weather</a:t>
            </a:r>
          </a:p>
          <a:p>
            <a:pPr marL="342900" indent="-342900" defTabSz="9144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1A3ACA"/>
                </a:solidFill>
                <a:latin typeface="Times New Roman"/>
                <a:cs typeface="Times New Roman"/>
              </a:rPr>
              <a:t>Goals: 2020 Decade Survey and Global radio astronomy in 2030</a:t>
            </a:r>
          </a:p>
        </p:txBody>
      </p:sp>
    </p:spTree>
    <p:extLst>
      <p:ext uri="{BB962C8B-B14F-4D97-AF65-F5344CB8AC3E}">
        <p14:creationId xmlns:p14="http://schemas.microsoft.com/office/powerpoint/2010/main" val="19836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118" y="236817"/>
            <a:ext cx="8687050" cy="4139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>
                <a:latin typeface="Times New Roman"/>
                <a:cs typeface="Times New Roman"/>
              </a:rPr>
              <a:t>Community process to date  (16 months!)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Jan 2015, Jan 2016: AAS community science meetings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April 2015, Dec 2015: Technology meetings (Pasadena, Socorro)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Dec 2015, Aug 2016: </a:t>
            </a:r>
            <a:r>
              <a:rPr lang="en-US" sz="2000" dirty="0" err="1" smtClean="0">
                <a:latin typeface="Times New Roman"/>
                <a:cs typeface="Times New Roman"/>
              </a:rPr>
              <a:t>Kavli</a:t>
            </a:r>
            <a:r>
              <a:rPr lang="en-US" sz="2000" dirty="0" smtClean="0">
                <a:latin typeface="Times New Roman"/>
                <a:cs typeface="Times New Roman"/>
              </a:rPr>
              <a:t>-sponsored RMS meetings (Chicago, Baltimore)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Nov </a:t>
            </a:r>
            <a:r>
              <a:rPr lang="en-US" sz="2000" dirty="0" smtClean="0">
                <a:latin typeface="Times New Roman"/>
                <a:cs typeface="Times New Roman"/>
              </a:rPr>
              <a:t>2015: </a:t>
            </a:r>
            <a:r>
              <a:rPr lang="en-US" sz="2000" dirty="0">
                <a:latin typeface="Times New Roman"/>
                <a:cs typeface="Times New Roman"/>
              </a:rPr>
              <a:t>Science working group science program reports </a:t>
            </a:r>
            <a:r>
              <a:rPr lang="en-US" sz="2000" dirty="0" smtClean="0">
                <a:latin typeface="Times New Roman"/>
                <a:cs typeface="Times New Roman"/>
              </a:rPr>
              <a:t>(200 pages, 125 authors) </a:t>
            </a:r>
            <a:r>
              <a:rPr lang="en-US" sz="2000" i="1" dirty="0" smtClean="0">
                <a:solidFill>
                  <a:srgbClr val="1A3ACA"/>
                </a:solidFill>
                <a:latin typeface="Times New Roman"/>
                <a:cs typeface="Times New Roman"/>
              </a:rPr>
              <a:t>http</a:t>
            </a:r>
            <a:r>
              <a:rPr lang="en-US" sz="2000" i="1" dirty="0">
                <a:solidFill>
                  <a:srgbClr val="1A3ACA"/>
                </a:solidFill>
                <a:latin typeface="Times New Roman"/>
                <a:cs typeface="Times New Roman"/>
              </a:rPr>
              <a:t>://</a:t>
            </a:r>
            <a:r>
              <a:rPr lang="en-US" sz="2000" i="1" dirty="0" err="1">
                <a:solidFill>
                  <a:srgbClr val="1A3ACA"/>
                </a:solidFill>
                <a:latin typeface="Times New Roman"/>
                <a:cs typeface="Times New Roman"/>
              </a:rPr>
              <a:t>library.nrao.edu</a:t>
            </a:r>
            <a:r>
              <a:rPr lang="en-US" sz="2000" i="1" dirty="0">
                <a:solidFill>
                  <a:srgbClr val="1A3ACA"/>
                </a:solidFill>
                <a:latin typeface="Times New Roman"/>
                <a:cs typeface="Times New Roman"/>
              </a:rPr>
              <a:t>/</a:t>
            </a:r>
            <a:r>
              <a:rPr lang="en-US" sz="2000" i="1" dirty="0" err="1">
                <a:solidFill>
                  <a:srgbClr val="1A3ACA"/>
                </a:solidFill>
                <a:latin typeface="Times New Roman"/>
                <a:cs typeface="Times New Roman"/>
              </a:rPr>
              <a:t>ngvla.shtml</a:t>
            </a:r>
            <a:r>
              <a:rPr lang="en-US" sz="2000" i="1" dirty="0">
                <a:solidFill>
                  <a:srgbClr val="1A3ACA"/>
                </a:solidFill>
                <a:latin typeface="Times New Roman"/>
                <a:cs typeface="Times New Roman"/>
              </a:rPr>
              <a:t>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Circle of Life (</a:t>
            </a:r>
            <a:r>
              <a:rPr lang="en-US" dirty="0" err="1">
                <a:latin typeface="Times New Roman"/>
                <a:cs typeface="Times New Roman"/>
              </a:rPr>
              <a:t>Isella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Moullet</a:t>
            </a:r>
            <a:r>
              <a:rPr lang="en-US" dirty="0">
                <a:latin typeface="Times New Roman"/>
                <a:cs typeface="Times New Roman"/>
              </a:rPr>
              <a:t>, Hull)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Galaxy ecosystems (Murphy, Leroy)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Galaxy assembly (Lacy, Casey, Hodge)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Time domain, Cosmology, Physics (Bower, Demorest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Early times: Design and Science are </a:t>
            </a:r>
            <a:r>
              <a:rPr lang="en-US" sz="2000" i="1" dirty="0" smtClean="0">
                <a:latin typeface="Times New Roman"/>
                <a:cs typeface="Times New Roman"/>
              </a:rPr>
              <a:t>‘under construction’ – need your help!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5179" y="694456"/>
            <a:ext cx="8543782" cy="4951164"/>
            <a:chOff x="707034" y="666844"/>
            <a:chExt cx="8543782" cy="4951164"/>
          </a:xfrm>
        </p:grpSpPr>
        <p:pic>
          <p:nvPicPr>
            <p:cNvPr id="11" name="Picture 10" descr="angularresfreq_july2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34" y="666844"/>
              <a:ext cx="7886637" cy="495116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7842981" y="4341515"/>
              <a:ext cx="239059" cy="14941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082039" y="4054770"/>
              <a:ext cx="1168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1AU @ 140pc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82870" y="4328005"/>
              <a:ext cx="181688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Terrestrial zone planet formation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63706" y="5745450"/>
            <a:ext cx="6313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Resolution ~ </a:t>
            </a:r>
            <a:r>
              <a:rPr lang="en-US" sz="2400" dirty="0" smtClean="0">
                <a:latin typeface="Times New Roman"/>
                <a:cs typeface="Times New Roman"/>
              </a:rPr>
              <a:t>10mas </a:t>
            </a:r>
            <a:r>
              <a:rPr lang="en-US" sz="2400" dirty="0">
                <a:latin typeface="Times New Roman"/>
                <a:cs typeface="Times New Roman"/>
              </a:rPr>
              <a:t>@ 1cm </a:t>
            </a:r>
            <a:r>
              <a:rPr lang="en-US" sz="2400" dirty="0" smtClean="0">
                <a:latin typeface="Times New Roman"/>
                <a:cs typeface="Times New Roman"/>
              </a:rPr>
              <a:t>(300km)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Synergy w. ALMA, future ELTs, NGST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404" y="162774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598631" y="4384068"/>
            <a:ext cx="602136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0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a_freq_log_Dec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5" y="648479"/>
            <a:ext cx="7983860" cy="501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8708" y="5437450"/>
            <a:ext cx="62155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Sensitivity </a:t>
            </a:r>
            <a:r>
              <a:rPr lang="en-US" sz="2000" dirty="0">
                <a:latin typeface="Times New Roman"/>
                <a:cs typeface="Times New Roman"/>
              </a:rPr>
              <a:t>~ </a:t>
            </a:r>
            <a:r>
              <a:rPr lang="en-US" sz="2000" dirty="0" smtClean="0">
                <a:latin typeface="Times New Roman"/>
                <a:cs typeface="Times New Roman"/>
              </a:rPr>
              <a:t>100 </a:t>
            </a:r>
            <a:r>
              <a:rPr lang="en-US" sz="2000" dirty="0" err="1" smtClean="0">
                <a:latin typeface="Times New Roman"/>
                <a:cs typeface="Times New Roman"/>
              </a:rPr>
              <a:t>nanoJy</a:t>
            </a:r>
            <a:r>
              <a:rPr lang="en-US" sz="2000" dirty="0" smtClean="0">
                <a:latin typeface="Times New Roman"/>
                <a:cs typeface="Times New Roman"/>
              </a:rPr>
              <a:t> @ 1cm</a:t>
            </a:r>
            <a:r>
              <a:rPr lang="en-US" sz="2000" dirty="0">
                <a:latin typeface="Times New Roman"/>
                <a:cs typeface="Times New Roman"/>
              </a:rPr>
              <a:t>, 10hr, </a:t>
            </a:r>
            <a:r>
              <a:rPr lang="en-US" sz="2000" dirty="0" smtClean="0">
                <a:latin typeface="Times New Roman"/>
                <a:cs typeface="Times New Roman"/>
              </a:rPr>
              <a:t>BW = 20GHz 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B</a:t>
            </a:r>
            <a:r>
              <a:rPr lang="en-US" sz="2000" dirty="0">
                <a:latin typeface="Times New Roman"/>
                <a:cs typeface="Times New Roman"/>
              </a:rPr>
              <a:t> ~ 1</a:t>
            </a:r>
            <a:r>
              <a:rPr lang="en-US" sz="2000" dirty="0" smtClean="0">
                <a:latin typeface="Times New Roman"/>
                <a:cs typeface="Times New Roman"/>
              </a:rPr>
              <a:t>K </a:t>
            </a:r>
            <a:r>
              <a:rPr lang="en-US" sz="2000" dirty="0">
                <a:latin typeface="Times New Roman"/>
                <a:cs typeface="Times New Roman"/>
              </a:rPr>
              <a:t>@ </a:t>
            </a:r>
            <a:r>
              <a:rPr lang="en-US" sz="2000" dirty="0" smtClean="0">
                <a:latin typeface="Times New Roman"/>
                <a:cs typeface="Times New Roman"/>
              </a:rPr>
              <a:t>1cm, 10mas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</a:t>
            </a:r>
            <a:r>
              <a:rPr lang="en-US" sz="2000" dirty="0" smtClean="0">
                <a:latin typeface="Times New Roman"/>
                <a:cs typeface="Times New Roman"/>
              </a:rPr>
              <a:t>olecular lines become prevalent above 15GHz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404" y="147833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88949" y="1202388"/>
            <a:ext cx="0" cy="378280"/>
          </a:xfrm>
          <a:prstGeom prst="straightConnector1">
            <a:avLst/>
          </a:prstGeom>
          <a:ln>
            <a:solidFill>
              <a:srgbClr val="1031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88942" y="1215898"/>
            <a:ext cx="7161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03112"/>
                </a:solidFill>
              </a:rPr>
              <a:t>5x</a:t>
            </a:r>
            <a:endParaRPr lang="en-US" sz="2000" dirty="0">
              <a:solidFill>
                <a:srgbClr val="1031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5257</TotalTime>
  <Words>2530</Words>
  <Application>Microsoft Macintosh PowerPoint</Application>
  <PresentationFormat>On-screen Show (4:3)</PresentationFormat>
  <Paragraphs>393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Gill Sans</vt:lpstr>
      <vt:lpstr>Gill Sans MT</vt:lpstr>
      <vt:lpstr>Lucida Grande</vt:lpstr>
      <vt:lpstr>ＭＳ Ｐゴシック</vt:lpstr>
      <vt:lpstr>Times New Roman</vt:lpstr>
      <vt:lpstr>Wingdings</vt:lpstr>
      <vt:lpstr>ヒラギノ角ゴ ProN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Radio Astronomy Observatory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Microsoft Office User</cp:lastModifiedBy>
  <cp:revision>297</cp:revision>
  <cp:lastPrinted>2015-03-17T15:30:24Z</cp:lastPrinted>
  <dcterms:created xsi:type="dcterms:W3CDTF">2015-01-04T19:39:58Z</dcterms:created>
  <dcterms:modified xsi:type="dcterms:W3CDTF">2016-06-17T06:14:24Z</dcterms:modified>
</cp:coreProperties>
</file>