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9" r:id="rId3"/>
    <p:sldId id="270" r:id="rId4"/>
    <p:sldId id="259" r:id="rId5"/>
    <p:sldId id="271" r:id="rId6"/>
    <p:sldId id="292" r:id="rId7"/>
    <p:sldId id="302" r:id="rId8"/>
    <p:sldId id="260" r:id="rId9"/>
    <p:sldId id="307" r:id="rId10"/>
    <p:sldId id="282" r:id="rId11"/>
    <p:sldId id="305" r:id="rId12"/>
    <p:sldId id="310" r:id="rId13"/>
    <p:sldId id="276" r:id="rId14"/>
    <p:sldId id="284" r:id="rId15"/>
    <p:sldId id="283" r:id="rId16"/>
    <p:sldId id="294" r:id="rId17"/>
    <p:sldId id="303" r:id="rId18"/>
    <p:sldId id="277" r:id="rId19"/>
    <p:sldId id="296" r:id="rId20"/>
    <p:sldId id="278" r:id="rId21"/>
    <p:sldId id="263" r:id="rId22"/>
    <p:sldId id="279" r:id="rId23"/>
    <p:sldId id="309" r:id="rId24"/>
    <p:sldId id="304" r:id="rId25"/>
    <p:sldId id="281" r:id="rId26"/>
    <p:sldId id="286" r:id="rId27"/>
    <p:sldId id="287" r:id="rId28"/>
    <p:sldId id="300" r:id="rId29"/>
    <p:sldId id="285" r:id="rId30"/>
    <p:sldId id="301" r:id="rId31"/>
    <p:sldId id="275" r:id="rId32"/>
    <p:sldId id="31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5219"/>
    <a:srgbClr val="9BA3BF"/>
    <a:srgbClr val="26FF06"/>
    <a:srgbClr val="6D4D92"/>
    <a:srgbClr val="E19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9" autoAdjust="0"/>
    <p:restoredTop sz="99258" autoAdjust="0"/>
  </p:normalViewPr>
  <p:slideViewPr>
    <p:cSldViewPr snapToGrid="0" snapToObjects="1">
      <p:cViewPr varScale="1">
        <p:scale>
          <a:sx n="95" d="100"/>
          <a:sy n="95" d="100"/>
        </p:scale>
        <p:origin x="-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96A0-BD7D-B74D-922F-4CE10FCE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14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0405-1E10-944B-B13E-42E0F8165C66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.nrao.edu/wiki/bin/view/NGVLA/NGVLAWorkshopApril2015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851" y="1318181"/>
            <a:ext cx="8488084" cy="1554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Effective area at 40GHz ~ 10x JVLA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Frequency range: 1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– 50, 70 – 115 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~18m antennas w. 50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% to few km + 40% to 200km + 10% to 3000km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Design goal: minimize operations costs</a:t>
            </a:r>
            <a:endParaRPr lang="en-US" sz="2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453"/>
            <a:ext cx="9144000" cy="3998375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0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5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1" y="213897"/>
            <a:ext cx="564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Circle of life: pre-biochemistry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21" y="1059137"/>
            <a:ext cx="38812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</a:t>
            </a:r>
            <a:r>
              <a:rPr lang="en-US" sz="2000" dirty="0">
                <a:latin typeface="Times New Roman"/>
                <a:cs typeface="Times New Roman"/>
              </a:rPr>
              <a:t>-biotic molecules: rich spectra in 0.3cm to 3cm regime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Complex </a:t>
            </a:r>
            <a:r>
              <a:rPr lang="en-US" sz="2000" dirty="0">
                <a:latin typeface="Times New Roman"/>
                <a:cs typeface="Times New Roman"/>
              </a:rPr>
              <a:t>organics: ice chemistry in cold </a:t>
            </a:r>
            <a:r>
              <a:rPr lang="en-US" sz="2000" dirty="0" smtClean="0">
                <a:latin typeface="Times New Roman"/>
                <a:cs typeface="Times New Roman"/>
              </a:rPr>
              <a:t>regions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Ammonia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 smtClean="0">
                <a:latin typeface="Times New Roman"/>
                <a:cs typeface="Times New Roman"/>
              </a:rPr>
              <a:t>water: temperature, evolutionary state, PP disks, comets, atmospheres… 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69895" y="1063222"/>
            <a:ext cx="5374105" cy="2479059"/>
            <a:chOff x="3769895" y="767412"/>
            <a:chExt cx="5374105" cy="2479059"/>
          </a:xfrm>
        </p:grpSpPr>
        <p:grpSp>
          <p:nvGrpSpPr>
            <p:cNvPr id="11" name="Group 10"/>
            <p:cNvGrpSpPr/>
            <p:nvPr/>
          </p:nvGrpSpPr>
          <p:grpSpPr>
            <a:xfrm>
              <a:off x="3769895" y="767412"/>
              <a:ext cx="5374105" cy="2479059"/>
              <a:chOff x="3765174" y="3824081"/>
              <a:chExt cx="5374105" cy="2479059"/>
            </a:xfrm>
          </p:grpSpPr>
          <p:pic>
            <p:nvPicPr>
              <p:cNvPr id="3" name="Picture 2" descr="Screen Shot 2015-03-18 at 11.53.17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5174" y="3824081"/>
                <a:ext cx="5374105" cy="247905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631763" y="4119891"/>
                <a:ext cx="24605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Codella</a:t>
                </a:r>
                <a:r>
                  <a:rPr lang="en-US" sz="1600" dirty="0" smtClean="0"/>
                  <a:t> ea. 2014 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93367" y="4582743"/>
                <a:ext cx="6786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</a:rPr>
                  <a:t>SKA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4636484" y="2480235"/>
              <a:ext cx="4328222" cy="16561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01120" y="2106720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ngVLA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98088" y="769286"/>
            <a:ext cx="23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Glycine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760929"/>
            <a:ext cx="9144000" cy="2216198"/>
            <a:chOff x="0" y="3760929"/>
            <a:chExt cx="9144000" cy="2216198"/>
          </a:xfrm>
        </p:grpSpPr>
        <p:pic>
          <p:nvPicPr>
            <p:cNvPr id="14" name="Picture 13" descr="Screen Shot 2015-05-14 at 2.06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0929"/>
              <a:ext cx="9144000" cy="22161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34983" y="4079203"/>
              <a:ext cx="2296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Jimenez-Sierra </a:t>
              </a:r>
              <a:r>
                <a:rPr lang="en-US" sz="1600" dirty="0" err="1" smtClean="0"/>
                <a:t>ea</a:t>
              </a:r>
              <a:r>
                <a:rPr lang="en-US" sz="1600" dirty="0" smtClean="0"/>
                <a:t> 2014</a:t>
              </a:r>
              <a:endParaRPr lang="en-US" sz="16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59555" y="3950926"/>
              <a:ext cx="346388" cy="152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88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3724" y="136329"/>
            <a:ext cx="68076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 err="1"/>
              <a:t>n</a:t>
            </a:r>
            <a:r>
              <a:rPr lang="en-US" sz="2800" dirty="0" err="1" smtClean="0"/>
              <a:t>g</a:t>
            </a:r>
            <a:r>
              <a:rPr lang="en-US" sz="2800" dirty="0" smtClean="0"/>
              <a:t>-Synergy: Solar-system </a:t>
            </a:r>
            <a:r>
              <a:rPr lang="en-US" sz="2800" dirty="0"/>
              <a:t>zone </a:t>
            </a:r>
            <a:r>
              <a:rPr lang="en-US" sz="2800" dirty="0" err="1" smtClean="0"/>
              <a:t>exoplanets</a:t>
            </a:r>
            <a:endParaRPr lang="en-US" sz="2800" dirty="0"/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‘ALMA is to HST/</a:t>
            </a:r>
            <a:r>
              <a:rPr lang="en-US" sz="2400" dirty="0" err="1" smtClean="0"/>
              <a:t>Kepler</a:t>
            </a:r>
            <a:r>
              <a:rPr lang="en-US" sz="2400" dirty="0" smtClean="0"/>
              <a:t> as </a:t>
            </a:r>
            <a:r>
              <a:rPr lang="en-US" sz="2400" dirty="0" err="1" smtClean="0"/>
              <a:t>ngVLA</a:t>
            </a:r>
            <a:r>
              <a:rPr lang="en-US" sz="2400" dirty="0" smtClean="0"/>
              <a:t> is to HDST</a:t>
            </a:r>
            <a:r>
              <a:rPr lang="en-US" sz="2000" dirty="0" smtClean="0"/>
              <a:t>’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0413" y="4062785"/>
            <a:ext cx="38839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/>
              <a:t>ngVLA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Imaging </a:t>
            </a:r>
            <a:r>
              <a:rPr lang="en-US" sz="2000" i="1" dirty="0" smtClean="0"/>
              <a:t>formation</a:t>
            </a:r>
            <a:r>
              <a:rPr lang="en-US" sz="2000" dirty="0" smtClean="0"/>
              <a:t> terrestrial planets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Pre-biotic chemistry</a:t>
            </a:r>
            <a:endParaRPr lang="en-US" sz="2000" dirty="0"/>
          </a:p>
        </p:txBody>
      </p:sp>
      <p:pic>
        <p:nvPicPr>
          <p:cNvPr id="7" name="Picture 6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32" y="3837588"/>
            <a:ext cx="5190586" cy="2269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901" y="1500560"/>
            <a:ext cx="46705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cs typeface="Times New Roman"/>
              </a:rPr>
              <a:t>High Definition Space Telescope Terrestrial planets: top science goal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cs typeface="Times New Roman"/>
              </a:rPr>
              <a:t>Direct detection of earth-like planets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cs typeface="Times New Roman"/>
              </a:rPr>
              <a:t>Search for atmospheric  bio-signatures</a:t>
            </a:r>
          </a:p>
        </p:txBody>
      </p:sp>
      <p:pic>
        <p:nvPicPr>
          <p:cNvPr id="10" name="Picture 9" descr="Screen Shot 2015-05-14 at 2.2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6" y="1119193"/>
            <a:ext cx="3903132" cy="23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5-07-16 at 8.16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4" y="1250304"/>
            <a:ext cx="4281325" cy="2813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337" y="253725"/>
            <a:ext cx="85023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Cool gas history of Universe 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Missing half of galaxy formation</a:t>
            </a:r>
          </a:p>
        </p:txBody>
      </p:sp>
      <p:pic>
        <p:nvPicPr>
          <p:cNvPr id="13" name="Picture 12" descr="Screen Shot 2015-07-15 at 2.41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" y="1042217"/>
            <a:ext cx="4422699" cy="2861364"/>
          </a:xfrm>
          <a:prstGeom prst="rect">
            <a:avLst/>
          </a:prstGeom>
        </p:spPr>
      </p:pic>
      <p:pic>
        <p:nvPicPr>
          <p:cNvPr id="14" name="Picture 2" descr="Screen Shot 2013-02-07 at 11.30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48" y="3839525"/>
            <a:ext cx="2643438" cy="255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038600" y="4036618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16" name="Straight Arrow Connector 4"/>
          <p:cNvCxnSpPr>
            <a:cxnSpLocks noChangeShapeType="1"/>
          </p:cNvCxnSpPr>
          <p:nvPr/>
        </p:nvCxnSpPr>
        <p:spPr bwMode="auto">
          <a:xfrm flipH="1">
            <a:off x="5133474" y="3112152"/>
            <a:ext cx="899026" cy="1050925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3055002"/>
            <a:ext cx="1231900" cy="981616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667000" y="46922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</a:t>
            </a:r>
            <a:endParaRPr lang="en-US" sz="1800" b="0" baseline="-2500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-381000" y="4390333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72319" y="6323104"/>
            <a:ext cx="22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Gas mass (L</a:t>
            </a:r>
            <a:r>
              <a:rPr lang="en-US" baseline="-25000" dirty="0" smtClean="0">
                <a:latin typeface="Times New Roman"/>
                <a:cs typeface="Times New Roman"/>
              </a:rPr>
              <a:t>CO 1-0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8841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089" y="873187"/>
            <a:ext cx="40773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H2 </a:t>
            </a:r>
            <a:r>
              <a:rPr lang="en-US" sz="2400" dirty="0" smtClean="0">
                <a:latin typeface="Times New Roman"/>
                <a:cs typeface="Times New Roman"/>
              </a:rPr>
              <a:t>= α x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CO1-0</a:t>
            </a:r>
            <a:endParaRPr lang="en-US" sz="2000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Total molecular gas mass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=&gt; gas excitation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Dense </a:t>
            </a:r>
            <a:r>
              <a:rPr lang="en-US" sz="2000" dirty="0">
                <a:latin typeface="Times New Roman"/>
                <a:cs typeface="Times New Roman"/>
              </a:rPr>
              <a:t>gas tracers associated w. SF cores: HCN, HCO</a:t>
            </a:r>
            <a:r>
              <a:rPr lang="en-US" sz="2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3-24 at 7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08" y="134471"/>
            <a:ext cx="5197592" cy="6260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139" y="258719"/>
            <a:ext cx="674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Low order CO: key total molecular gas mass tracer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0539" y="3543103"/>
            <a:ext cx="3721341" cy="2126428"/>
            <a:chOff x="4710539" y="3543103"/>
            <a:chExt cx="3721341" cy="2126428"/>
          </a:xfrm>
        </p:grpSpPr>
        <p:grpSp>
          <p:nvGrpSpPr>
            <p:cNvPr id="10" name="Group 9"/>
            <p:cNvGrpSpPr/>
            <p:nvPr/>
          </p:nvGrpSpPr>
          <p:grpSpPr>
            <a:xfrm>
              <a:off x="4710539" y="3543103"/>
              <a:ext cx="3721341" cy="2126428"/>
              <a:chOff x="4710539" y="3543103"/>
              <a:chExt cx="3721341" cy="212642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710539" y="4251913"/>
                <a:ext cx="3721341" cy="1417618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0539" y="3543103"/>
                <a:ext cx="3721341" cy="395615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68461" y="4114368"/>
              <a:ext cx="218141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155219"/>
                  </a:solidFill>
                </a:rPr>
                <a:t>ngVLA</a:t>
              </a:r>
              <a:r>
                <a:rPr lang="en-US" sz="3600" dirty="0" smtClean="0">
                  <a:solidFill>
                    <a:srgbClr val="155219"/>
                  </a:solidFill>
                </a:rPr>
                <a:t> </a:t>
              </a:r>
              <a:r>
                <a:rPr lang="en-US" sz="2800" dirty="0" smtClean="0">
                  <a:solidFill>
                    <a:srgbClr val="155219"/>
                  </a:solidFill>
                </a:rPr>
                <a:t>‘sweet spot’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10539" y="5266120"/>
            <a:ext cx="3721341" cy="461665"/>
            <a:chOff x="4710539" y="5266120"/>
            <a:chExt cx="3721341" cy="461665"/>
          </a:xfrm>
        </p:grpSpPr>
        <p:sp>
          <p:nvSpPr>
            <p:cNvPr id="13" name="Rectangle 12"/>
            <p:cNvSpPr/>
            <p:nvPr/>
          </p:nvSpPr>
          <p:spPr>
            <a:xfrm>
              <a:off x="4710539" y="5340825"/>
              <a:ext cx="3721341" cy="35047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1990" y="5266120"/>
              <a:ext cx="13596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SKA1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74471" y="-1942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257177"/>
            <a:ext cx="3735294" cy="3489510"/>
            <a:chOff x="0" y="3257177"/>
            <a:chExt cx="3735294" cy="348951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3257177"/>
              <a:ext cx="3735294" cy="3489510"/>
              <a:chOff x="0" y="2958353"/>
              <a:chExt cx="4036749" cy="3788334"/>
            </a:xfrm>
          </p:grpSpPr>
          <p:pic>
            <p:nvPicPr>
              <p:cNvPr id="14" name="Picture 13" descr="Screen Shot 2015-03-24 at 7.55.1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958353"/>
                <a:ext cx="4036749" cy="3788334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1673411" y="4108824"/>
                <a:ext cx="14941" cy="1165411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1538943" y="4676588"/>
              <a:ext cx="1568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10x uncertainty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0538" y="4612448"/>
            <a:ext cx="93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VLA/GBT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52963" y="2411603"/>
            <a:ext cx="86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152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38" y="257927"/>
            <a:ext cx="376565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New </a:t>
            </a:r>
            <a:r>
              <a:rPr lang="en-US" sz="2400" dirty="0">
                <a:latin typeface="Times New Roman"/>
                <a:cs typeface="Times New Roman"/>
              </a:rPr>
              <a:t>horizon in molecular cosmological </a:t>
            </a:r>
            <a:r>
              <a:rPr lang="en-US" sz="2400" dirty="0" smtClean="0">
                <a:latin typeface="Times New Roman"/>
                <a:cs typeface="Times New Roman"/>
              </a:rPr>
              <a:t>surveys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CO emission from typical star forming, ‘main sequence’ galaxies at high z in 1 hour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95060" y="-185012"/>
            <a:ext cx="5524308" cy="4069718"/>
            <a:chOff x="3720353" y="83930"/>
            <a:chExt cx="5330071" cy="3820136"/>
          </a:xfrm>
        </p:grpSpPr>
        <p:pic>
          <p:nvPicPr>
            <p:cNvPr id="11" name="Picture 10" descr="SFR_30_line_nocont_march23_6_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353" y="83930"/>
              <a:ext cx="5330071" cy="38201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12546" y="424767"/>
              <a:ext cx="2238535" cy="606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imes New Roman"/>
                  <a:cs typeface="Times New Roman"/>
                </a:rPr>
                <a:t>z</a:t>
              </a:r>
              <a:r>
                <a:rPr lang="en-US" dirty="0" smtClean="0">
                  <a:latin typeface="Times New Roman"/>
                  <a:cs typeface="Times New Roman"/>
                </a:rPr>
                <a:t>=5,  30 M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o</a:t>
              </a:r>
              <a:r>
                <a:rPr lang="en-US" dirty="0" smtClean="0">
                  <a:latin typeface="Times New Roman"/>
                  <a:cs typeface="Times New Roman"/>
                </a:rPr>
                <a:t>/</a:t>
              </a:r>
              <a:r>
                <a:rPr lang="en-US" dirty="0" err="1" smtClean="0">
                  <a:latin typeface="Times New Roman"/>
                  <a:cs typeface="Times New Roman"/>
                </a:rPr>
                <a:t>yr</a:t>
              </a:r>
              <a:r>
                <a:rPr lang="en-US" baseline="30000" dirty="0" smtClean="0">
                  <a:latin typeface="Times New Roman"/>
                  <a:cs typeface="Times New Roman"/>
                </a:rPr>
                <a:t> </a:t>
              </a:r>
              <a:endParaRPr lang="en-US" dirty="0">
                <a:latin typeface="Times New Roman"/>
                <a:cs typeface="Times New Roman"/>
              </a:endParaRPr>
            </a:p>
            <a:p>
              <a:pPr algn="r"/>
              <a:r>
                <a:rPr lang="en-US" dirty="0" smtClean="0">
                  <a:latin typeface="Times New Roman"/>
                  <a:cs typeface="Times New Roman"/>
                </a:rPr>
                <a:t>1hr, 300 km/s</a:t>
              </a:r>
              <a:endParaRPr lang="en-US" dirty="0"/>
            </a:p>
          </p:txBody>
        </p:sp>
      </p:grpSp>
      <p:pic>
        <p:nvPicPr>
          <p:cNvPr id="3" name="Picture 2" descr="Screen Shot 2015-03-24 at 3.28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" y="2459637"/>
            <a:ext cx="3765658" cy="4159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3638" y="4136007"/>
            <a:ext cx="49526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Increased sensitivity and BW =&gt; dramatic increase molecular survey capabilities. Number of CO galaxies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smtClean="0">
                <a:latin typeface="Times New Roman"/>
                <a:cs typeface="Times New Roman"/>
              </a:rPr>
              <a:t>hour, 20 – 40 GHz: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JVLA ~ 0.1 to 1,  </a:t>
            </a:r>
            <a:r>
              <a:rPr lang="en-US" sz="2000" dirty="0" err="1" smtClean="0">
                <a:latin typeface="Times New Roman"/>
                <a:cs typeface="Times New Roman"/>
              </a:rPr>
              <a:t>M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gas</a:t>
            </a:r>
            <a:r>
              <a:rPr lang="en-US" sz="2000" dirty="0" smtClean="0">
                <a:latin typeface="Times New Roman"/>
                <a:cs typeface="Times New Roman"/>
              </a:rPr>
              <a:t> &gt; 10</a:t>
            </a:r>
            <a:r>
              <a:rPr lang="en-US" sz="2000" baseline="30000" dirty="0" smtClean="0">
                <a:latin typeface="Times New Roman"/>
                <a:cs typeface="Times New Roman"/>
              </a:rPr>
              <a:t>10</a:t>
            </a:r>
            <a:r>
              <a:rPr lang="en-US" sz="2000" dirty="0" smtClean="0">
                <a:latin typeface="Times New Roman"/>
                <a:cs typeface="Times New Roman"/>
              </a:rPr>
              <a:t> M</a:t>
            </a:r>
            <a:r>
              <a:rPr lang="en-US" sz="2000" baseline="-25000" dirty="0" smtClean="0">
                <a:latin typeface="Times New Roman"/>
                <a:cs typeface="Times New Roman"/>
              </a:rPr>
              <a:t>o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: tens to </a:t>
            </a:r>
            <a:r>
              <a:rPr lang="en-US" sz="2000" dirty="0">
                <a:latin typeface="Times New Roman"/>
                <a:cs typeface="Times New Roman"/>
              </a:rPr>
              <a:t>hundreds, </a:t>
            </a:r>
            <a:r>
              <a:rPr lang="en-US" sz="2000" dirty="0" err="1">
                <a:latin typeface="Times New Roman"/>
                <a:cs typeface="Times New Roman"/>
              </a:rPr>
              <a:t>M</a:t>
            </a:r>
            <a:r>
              <a:rPr lang="en-US" sz="2000" baseline="-25000" dirty="0" err="1">
                <a:latin typeface="Times New Roman"/>
                <a:cs typeface="Times New Roman"/>
              </a:rPr>
              <a:t>gas</a:t>
            </a:r>
            <a:r>
              <a:rPr lang="en-US" sz="2000" dirty="0">
                <a:latin typeface="Times New Roman"/>
                <a:cs typeface="Times New Roman"/>
              </a:rPr>
              <a:t> &gt; </a:t>
            </a:r>
            <a:r>
              <a:rPr lang="en-US" sz="2000" dirty="0" smtClean="0">
                <a:latin typeface="Times New Roman"/>
                <a:cs typeface="Times New Roman"/>
              </a:rPr>
              <a:t>2x10</a:t>
            </a:r>
            <a:r>
              <a:rPr lang="en-US" sz="2000" baseline="30000" dirty="0">
                <a:latin typeface="Times New Roman"/>
                <a:cs typeface="Times New Roman"/>
              </a:rPr>
              <a:t>9</a:t>
            </a:r>
            <a:r>
              <a:rPr lang="en-US" sz="2000" dirty="0" smtClean="0">
                <a:latin typeface="Times New Roman"/>
                <a:cs typeface="Times New Roman"/>
              </a:rPr>
              <a:t> M</a:t>
            </a:r>
            <a:r>
              <a:rPr lang="en-US" sz="2000" baseline="-25000" dirty="0" smtClean="0">
                <a:latin typeface="Times New Roman"/>
                <a:cs typeface="Times New Roman"/>
              </a:rPr>
              <a:t>o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765" y="5707530"/>
            <a:ext cx="86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JVLA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412" y="3122706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ngVLA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5427" y="1667597"/>
            <a:ext cx="81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GBT</a:t>
            </a:r>
            <a:endParaRPr lang="en-US" sz="1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812295" y="2116565"/>
            <a:ext cx="641459" cy="15393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3637" y="2252902"/>
            <a:ext cx="289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galaxies per hour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7715" y="1887547"/>
            <a:ext cx="81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GBT</a:t>
            </a:r>
            <a:endParaRPr lang="en-US" sz="1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740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2324218"/>
            <a:ext cx="7408005" cy="3786721"/>
            <a:chOff x="4310639" y="3582737"/>
            <a:chExt cx="4844024" cy="2410326"/>
          </a:xfrm>
        </p:grpSpPr>
        <p:pic>
          <p:nvPicPr>
            <p:cNvPr id="10" name="Picture 9" descr="Screen Shot 2015-02-17 at 10.47.4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766" y="3582737"/>
              <a:ext cx="2652897" cy="2396958"/>
            </a:xfrm>
            <a:prstGeom prst="rect">
              <a:avLst/>
            </a:prstGeom>
          </p:spPr>
        </p:pic>
        <p:pic>
          <p:nvPicPr>
            <p:cNvPr id="12" name="Picture 11" descr="Screen Shot 2015-02-17 at 10.47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639" y="3596105"/>
              <a:ext cx="2637636" cy="23969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64620" y="3742415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1-0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61643" y="3724260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3-2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011" y="3747941"/>
              <a:ext cx="828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z ~ 3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3572" y="605986"/>
            <a:ext cx="7728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Imaging on 1 </a:t>
            </a:r>
            <a:r>
              <a:rPr lang="en-US" sz="2400" dirty="0" err="1" smtClean="0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scales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Low order: large scale gas dynamics, not just dense cores 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. ALMA dust imaging: resolved </a:t>
            </a:r>
            <a:r>
              <a:rPr lang="en-US" sz="2400" dirty="0">
                <a:latin typeface="Times New Roman"/>
                <a:cs typeface="Times New Roman"/>
              </a:rPr>
              <a:t>star formation </a:t>
            </a:r>
            <a:r>
              <a:rPr lang="en-US" sz="2400" dirty="0" smtClean="0">
                <a:latin typeface="Times New Roman"/>
                <a:cs typeface="Times New Roman"/>
              </a:rPr>
              <a:t>laws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6188" y="527613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Narayanan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7881" y="2531829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&gt; 10</a:t>
            </a:r>
            <a:r>
              <a:rPr lang="en-US" baseline="30000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4737" y="2868895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~ 10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1828800" y="2328324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80" y="194466"/>
            <a:ext cx="317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JVLA state of art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Beyond blob-ology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350" y="4194652"/>
            <a:ext cx="40523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120 hours on JVLA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ew hours on </a:t>
            </a:r>
            <a:r>
              <a:rPr lang="en-US" sz="2400" dirty="0" err="1" smtClean="0">
                <a:latin typeface="Times New Roman"/>
                <a:cs typeface="Times New Roman"/>
              </a:rPr>
              <a:t>ngVLA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4-12-27 at 7.3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3364679"/>
            <a:ext cx="3616235" cy="3105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85557" y="53992"/>
            <a:ext cx="6710794" cy="4039194"/>
            <a:chOff x="2485557" y="423324"/>
            <a:chExt cx="6710794" cy="4039194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5712853" y="564000"/>
              <a:ext cx="3483498" cy="2977905"/>
              <a:chOff x="4656138" y="228600"/>
              <a:chExt cx="4570971" cy="3581400"/>
            </a:xfrm>
          </p:grpSpPr>
          <p:pic>
            <p:nvPicPr>
              <p:cNvPr id="7" name="Picture 7" descr="Screen shot 2012-01-18 at 4.55.13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28600"/>
                <a:ext cx="4487862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7689704" y="2751859"/>
                <a:ext cx="1537405" cy="40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>
                    <a:solidFill>
                      <a:srgbClr val="E40000"/>
                    </a:solidFill>
                  </a:rPr>
                  <a:t>+</a:t>
                </a:r>
                <a:r>
                  <a:rPr lang="en-US" sz="1800" b="0">
                    <a:solidFill>
                      <a:srgbClr val="E40000"/>
                    </a:solidFill>
                  </a:rPr>
                  <a:t>300 km/s</a:t>
                </a:r>
                <a:endParaRPr lang="en-US" sz="1800" b="0"/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7357167" y="304800"/>
                <a:ext cx="1371600" cy="37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0000FF"/>
                    </a:solidFill>
                  </a:rPr>
                  <a:t>-300 km/s</a:t>
                </a:r>
              </a:p>
            </p:txBody>
          </p:sp>
        </p:grpSp>
        <p:pic>
          <p:nvPicPr>
            <p:cNvPr id="10" name="Picture 24" descr="Screen shot 2012-01-19 at 10.49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557" y="423324"/>
              <a:ext cx="3884053" cy="328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4007411" y="521403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b="0" dirty="0"/>
                <a:t>CO 2-</a:t>
              </a:r>
              <a:r>
                <a:rPr lang="en-US" sz="1800" b="0" dirty="0" smtClean="0"/>
                <a:t>1  z=4.0</a:t>
              </a:r>
              <a:endParaRPr lang="en-US" sz="1800" b="0" dirty="0"/>
            </a:p>
          </p:txBody>
        </p:sp>
        <p:cxnSp>
          <p:nvCxnSpPr>
            <p:cNvPr id="12" name="Straight Connector 14"/>
            <p:cNvCxnSpPr>
              <a:cxnSpLocks noChangeShapeType="1"/>
            </p:cNvCxnSpPr>
            <p:nvPr/>
          </p:nvCxnSpPr>
          <p:spPr bwMode="auto">
            <a:xfrm rot="5400000">
              <a:off x="2996986" y="1450058"/>
              <a:ext cx="8302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3394043" y="1207203"/>
              <a:ext cx="6842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smtClean="0"/>
                <a:t>7kpc</a:t>
              </a:r>
              <a:endParaRPr lang="en-US" sz="1800" b="0" dirty="0"/>
            </a:p>
          </p:txBody>
        </p: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3543195" y="2909003"/>
              <a:ext cx="914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0.25”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5982" y="4093186"/>
              <a:ext cx="1075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CB8B6"/>
                  </a:solidFill>
                  <a:latin typeface="Gill Sans MT" panose="020B0502020104020203" pitchFamily="34" charset="0"/>
                </a:rPr>
                <a:t>GN20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69610" y="2539671"/>
            <a:ext cx="140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Hodge ea.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19127" y="6469889"/>
            <a:ext cx="3797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Spatially resolved SF Law</a:t>
            </a:r>
            <a:endParaRPr lang="en-US" sz="1600" dirty="0"/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65786" y="1239851"/>
            <a:ext cx="3982161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000" b="0" dirty="0" smtClean="0">
                <a:latin typeface="Times New Roman"/>
                <a:cs typeface="Times New Roman"/>
              </a:rPr>
              <a:t>GN20 z=4.0 </a:t>
            </a:r>
            <a:endParaRPr lang="en-US" sz="2000" b="0" dirty="0">
              <a:latin typeface="Times New Roman"/>
              <a:cs typeface="Times New Roman"/>
            </a:endParaRP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latin typeface="Times New Roman"/>
                <a:cs typeface="Times New Roman"/>
              </a:rPr>
              <a:t> CO2-1 at 0.25”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latin typeface="Times New Roman"/>
                <a:cs typeface="Times New Roman"/>
              </a:rPr>
              <a:t> Resolved </a:t>
            </a:r>
            <a:r>
              <a:rPr lang="en-US" sz="2000" b="0" dirty="0">
                <a:latin typeface="Times New Roman"/>
                <a:cs typeface="Times New Roman"/>
              </a:rPr>
              <a:t>gas dynamics </a:t>
            </a:r>
          </a:p>
          <a:p>
            <a:pPr lvl="1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>
                <a:latin typeface="Times New Roman"/>
                <a:cs typeface="Times New Roman"/>
              </a:rPr>
              <a:t>14kpc </a:t>
            </a:r>
            <a:r>
              <a:rPr lang="en-US" sz="2000" b="0" dirty="0">
                <a:latin typeface="Times New Roman"/>
                <a:cs typeface="Times New Roman"/>
              </a:rPr>
              <a:t>rotating disk</a:t>
            </a:r>
          </a:p>
          <a:p>
            <a:pPr marL="685800" lvl="2" indent="-285750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 err="1" smtClean="0">
                <a:latin typeface="Times New Roman"/>
                <a:cs typeface="Times New Roman"/>
              </a:rPr>
              <a:t>M</a:t>
            </a:r>
            <a:r>
              <a:rPr lang="en-US" sz="2000" b="0" baseline="-25000" dirty="0" err="1" smtClean="0">
                <a:latin typeface="Times New Roman"/>
                <a:cs typeface="Times New Roman"/>
              </a:rPr>
              <a:t>dyn</a:t>
            </a: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>
                <a:latin typeface="Times New Roman"/>
                <a:cs typeface="Times New Roman"/>
              </a:rPr>
              <a:t>= 5.4 10</a:t>
            </a:r>
            <a:r>
              <a:rPr lang="en-US" sz="2000" b="0" baseline="30000" dirty="0">
                <a:latin typeface="Times New Roman"/>
                <a:cs typeface="Times New Roman"/>
              </a:rPr>
              <a:t>11</a:t>
            </a:r>
            <a:r>
              <a:rPr lang="en-US" sz="2000" b="0" dirty="0">
                <a:latin typeface="Times New Roman"/>
                <a:cs typeface="Times New Roman"/>
              </a:rPr>
              <a:t> </a:t>
            </a:r>
            <a:r>
              <a:rPr lang="en-US" sz="2000" b="0" dirty="0" smtClean="0">
                <a:latin typeface="Times New Roman"/>
                <a:cs typeface="Times New Roman"/>
              </a:rPr>
              <a:t>M</a:t>
            </a:r>
            <a:r>
              <a:rPr lang="en-US" sz="2000" b="0" baseline="-25000" dirty="0" smtClean="0">
                <a:latin typeface="Times New Roman"/>
                <a:cs typeface="Times New Roman"/>
              </a:rPr>
              <a:t>o</a:t>
            </a:r>
          </a:p>
          <a:p>
            <a:pPr marL="0" lvl="1" indent="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/>
              <a:t> Resolve </a:t>
            </a:r>
            <a:r>
              <a:rPr lang="en-US" sz="2000" b="0" dirty="0"/>
              <a:t>SF </a:t>
            </a:r>
            <a:r>
              <a:rPr lang="en-US" sz="2000" b="0" dirty="0" smtClean="0"/>
              <a:t>law</a:t>
            </a:r>
            <a:endParaRPr lang="en-US" sz="2000" b="0" dirty="0"/>
          </a:p>
        </p:txBody>
      </p:sp>
      <p:sp>
        <p:nvSpPr>
          <p:cNvPr id="20" name="Rectangle 19"/>
          <p:cNvSpPr/>
          <p:nvPr/>
        </p:nvSpPr>
        <p:spPr>
          <a:xfrm>
            <a:off x="2607163" y="666389"/>
            <a:ext cx="553977" cy="1490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1169" y="297220"/>
            <a:ext cx="649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/>
                <a:cs typeface="Times New Roman"/>
              </a:rPr>
              <a:t>ngVLA</a:t>
            </a:r>
            <a:r>
              <a:rPr lang="en-US" sz="2800" dirty="0" smtClean="0">
                <a:latin typeface="Times New Roman"/>
                <a:cs typeface="Times New Roman"/>
              </a:rPr>
              <a:t> Simulation: SMG at z=2,  CO1-0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5641" y="4674450"/>
            <a:ext cx="646865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38GHz</a:t>
            </a:r>
            <a:r>
              <a:rPr lang="en-US" sz="2400" dirty="0">
                <a:latin typeface="Times New Roman"/>
                <a:cs typeface="Times New Roman"/>
              </a:rPr>
              <a:t>, 10hrs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r</a:t>
            </a:r>
            <a:r>
              <a:rPr lang="en-US" sz="2400" dirty="0" err="1" smtClean="0">
                <a:latin typeface="Times New Roman"/>
                <a:cs typeface="Times New Roman"/>
              </a:rPr>
              <a:t>ms</a:t>
            </a:r>
            <a:r>
              <a:rPr lang="en-US" sz="2400" dirty="0" smtClean="0">
                <a:latin typeface="Times New Roman"/>
                <a:cs typeface="Times New Roman"/>
              </a:rPr>
              <a:t>(100 km/s) = 12uJy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Resolution = 0.15”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Low mass companions, streamers, accretion?</a:t>
            </a:r>
            <a:endParaRPr lang="en-US" sz="2400" dirty="0"/>
          </a:p>
        </p:txBody>
      </p:sp>
      <p:pic>
        <p:nvPicPr>
          <p:cNvPr id="7" name="Picture 6" descr="wcota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85" y="1134837"/>
            <a:ext cx="4376561" cy="342646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945260" y="4269151"/>
            <a:ext cx="3918374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0" y="971950"/>
            <a:ext cx="4598385" cy="3589354"/>
            <a:chOff x="0" y="971950"/>
            <a:chExt cx="4598385" cy="3589354"/>
          </a:xfrm>
        </p:grpSpPr>
        <p:pic>
          <p:nvPicPr>
            <p:cNvPr id="6" name="Picture 5" descr="mo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38" y="971950"/>
              <a:ext cx="4324821" cy="353531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2138" y="971950"/>
              <a:ext cx="4436247" cy="1628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269151"/>
              <a:ext cx="4486959" cy="2921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1602" y="971950"/>
              <a:ext cx="378327" cy="3535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729628" y="1323977"/>
            <a:ext cx="0" cy="35206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3137" y="1337487"/>
            <a:ext cx="621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1”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929" y="4296171"/>
            <a:ext cx="278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Narayana</a:t>
            </a:r>
            <a:r>
              <a:rPr lang="en-US" dirty="0" smtClean="0"/>
              <a:t> ea.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92517" y="3863852"/>
            <a:ext cx="109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Model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80504" y="3935192"/>
            <a:ext cx="109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</a:rPr>
              <a:t>ngVLA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1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43" y="238554"/>
            <a:ext cx="7900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Galaxy eco-systems 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Wide field, high res. mapping of Milky Way and nearby Galaxies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6" y="1350741"/>
            <a:ext cx="3828697" cy="2416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947" y="4483797"/>
            <a:ext cx="805176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Broad</a:t>
            </a:r>
            <a:r>
              <a:rPr lang="en-US" sz="2400" dirty="0">
                <a:latin typeface="Times New Roman"/>
                <a:cs typeface="Times New Roman"/>
              </a:rPr>
              <a:t>-Band Continuum </a:t>
            </a:r>
            <a:r>
              <a:rPr lang="en-US" sz="2400" dirty="0" smtClean="0">
                <a:latin typeface="Times New Roman"/>
                <a:cs typeface="Times New Roman"/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Cover multiple radio </a:t>
            </a:r>
            <a:r>
              <a:rPr lang="en-US" sz="2000" dirty="0">
                <a:latin typeface="Times New Roman"/>
                <a:cs typeface="Times New Roman"/>
              </a:rPr>
              <a:t>emission </a:t>
            </a:r>
            <a:r>
              <a:rPr lang="en-US" sz="2000" dirty="0" smtClean="0">
                <a:latin typeface="Times New Roman"/>
                <a:cs typeface="Times New Roman"/>
              </a:rPr>
              <a:t>mechanisms: synchrotron</a:t>
            </a:r>
            <a:r>
              <a:rPr lang="en-US" sz="2000" dirty="0">
                <a:latin typeface="Times New Roman"/>
                <a:cs typeface="Times New Roman"/>
              </a:rPr>
              <a:t>, free-free</a:t>
            </a:r>
            <a:r>
              <a:rPr lang="en-US" sz="2000" dirty="0" smtClean="0">
                <a:latin typeface="Times New Roman"/>
                <a:cs typeface="Times New Roman"/>
              </a:rPr>
              <a:t>, cold (spinning?) dust</a:t>
            </a:r>
            <a:r>
              <a:rPr lang="en-US" sz="2000" dirty="0">
                <a:latin typeface="Times New Roman"/>
                <a:cs typeface="Times New Roman"/>
              </a:rPr>
              <a:t>, SZ </a:t>
            </a:r>
            <a:r>
              <a:rPr lang="en-US" sz="2000" dirty="0" smtClean="0">
                <a:latin typeface="Times New Roman"/>
                <a:cs typeface="Times New Roman"/>
              </a:rPr>
              <a:t>effect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Independent, obscuration free estimates of SFR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Physics of cosmic </a:t>
            </a:r>
            <a:r>
              <a:rPr lang="en-US" sz="2000" dirty="0">
                <a:latin typeface="Times New Roman"/>
                <a:cs typeface="Times New Roman"/>
              </a:rPr>
              <a:t>rays, ionized gas, dust, and hot gas around </a:t>
            </a:r>
            <a:r>
              <a:rPr lang="en-US" sz="2000" dirty="0" smtClean="0">
                <a:latin typeface="Times New Roman"/>
                <a:cs typeface="Times New Roman"/>
              </a:rPr>
              <a:t>galaxies</a:t>
            </a:r>
          </a:p>
        </p:txBody>
      </p:sp>
      <p:pic>
        <p:nvPicPr>
          <p:cNvPr id="6" name="Picture 5" descr="Screen Shot 2015-03-24 at 8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6" y="1195292"/>
            <a:ext cx="4583533" cy="32163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050118" y="3781722"/>
            <a:ext cx="277905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37412" y="339164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ngVLA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3.21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49" y="489563"/>
            <a:ext cx="5756166" cy="4170188"/>
          </a:xfrm>
          <a:prstGeom prst="rect">
            <a:avLst/>
          </a:prstGeom>
        </p:spPr>
      </p:pic>
      <p:pic>
        <p:nvPicPr>
          <p:cNvPr id="6" name="Picture 5" descr="Screen Shot 2015-05-14 at 3.23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8" y="1043886"/>
            <a:ext cx="2476500" cy="2705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263" y="4977141"/>
            <a:ext cx="7915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Free-Free (est. from Hα) = Direct </a:t>
            </a:r>
            <a:r>
              <a:rPr lang="en-US" sz="2000" dirty="0">
                <a:latin typeface="Times New Roman"/>
                <a:cs typeface="Times New Roman"/>
              </a:rPr>
              <a:t>measure of ionizing photon rate without [NII] or extinction </a:t>
            </a:r>
            <a:r>
              <a:rPr lang="en-US" sz="2000" dirty="0" smtClean="0">
                <a:latin typeface="Times New Roman"/>
                <a:cs typeface="Times New Roman"/>
              </a:rPr>
              <a:t>corrections  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2hr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ptg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lang="en-US" sz="2000" dirty="0" err="1">
                <a:latin typeface="Times New Roman"/>
                <a:cs typeface="Times New Roman"/>
              </a:rPr>
              <a:t>rms</a:t>
            </a:r>
            <a:r>
              <a:rPr lang="en-US" sz="2000" dirty="0">
                <a:latin typeface="Times New Roman"/>
                <a:cs typeface="Times New Roman"/>
              </a:rPr>
              <a:t> ~ 400 </a:t>
            </a:r>
            <a:r>
              <a:rPr lang="en-US" sz="2000" dirty="0" err="1">
                <a:latin typeface="Times New Roman"/>
                <a:cs typeface="Times New Roman"/>
              </a:rPr>
              <a:t>nJy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bm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Equivalent </a:t>
            </a:r>
            <a:r>
              <a:rPr lang="en-US" sz="2000" dirty="0">
                <a:latin typeface="Times New Roman"/>
                <a:cs typeface="Times New Roman"/>
              </a:rPr>
              <a:t>map would </a:t>
            </a:r>
            <a:r>
              <a:rPr lang="en-US" sz="2000" dirty="0" smtClean="0">
                <a:latin typeface="Times New Roman"/>
                <a:cs typeface="Times New Roman"/>
              </a:rPr>
              <a:t>take 2500hr </a:t>
            </a:r>
            <a:r>
              <a:rPr lang="en-US" sz="2000" dirty="0">
                <a:latin typeface="Times New Roman"/>
                <a:cs typeface="Times New Roman"/>
              </a:rPr>
              <a:t>with JVLA 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de-DE" sz="2000" dirty="0" smtClean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06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3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506" y="76962"/>
            <a:ext cx="452549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JVLA: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Good 3mm site, elev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~ 2200m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27687" y="5079762"/>
            <a:ext cx="3771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74751" y="5079762"/>
            <a:ext cx="118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550km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5-05-15 at 7.22.0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87" y="602671"/>
            <a:ext cx="3639914" cy="28153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810004" y="2296695"/>
            <a:ext cx="3040118" cy="0"/>
          </a:xfrm>
          <a:prstGeom prst="line">
            <a:avLst/>
          </a:prstGeom>
          <a:ln w="952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55952" y="2026496"/>
            <a:ext cx="1513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9</a:t>
            </a:r>
            <a:r>
              <a:rPr lang="en-US" sz="1400" dirty="0" smtClean="0">
                <a:solidFill>
                  <a:srgbClr val="008000"/>
                </a:solidFill>
              </a:rPr>
              <a:t>0% coherence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2980" y="783578"/>
            <a:ext cx="19321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Residual phase </a:t>
            </a:r>
            <a:r>
              <a:rPr lang="en-US" sz="1600" dirty="0" err="1" smtClean="0"/>
              <a:t>rms</a:t>
            </a:r>
            <a:r>
              <a:rPr lang="en-US" sz="1600" dirty="0" smtClean="0"/>
              <a:t> after calibration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149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0"/>
            <a:ext cx="4318000" cy="290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20" y="207743"/>
            <a:ext cx="487834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Spectral Line </a:t>
            </a:r>
            <a:r>
              <a:rPr lang="en-US" sz="2400" dirty="0" smtClean="0">
                <a:latin typeface="Times New Roman"/>
                <a:cs typeface="Times New Roman"/>
              </a:rPr>
              <a:t>Mapping: </a:t>
            </a:r>
            <a:r>
              <a:rPr lang="en-US" sz="2400" dirty="0">
                <a:latin typeface="Times New Roman"/>
                <a:cs typeface="Times New Roman"/>
              </a:rPr>
              <a:t>Map cool ISM 10x faster than </a:t>
            </a:r>
            <a:r>
              <a:rPr lang="en-US" sz="2400" dirty="0" smtClean="0">
                <a:latin typeface="Times New Roman"/>
                <a:cs typeface="Times New Roman"/>
              </a:rPr>
              <a:t>ALMA (‘gold mine’  A. Leroy)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latin typeface="Times New Roman"/>
                <a:cs typeface="Times New Roman"/>
              </a:rPr>
              <a:t>ich frequency range: 1</a:t>
            </a:r>
            <a:r>
              <a:rPr lang="en-US" sz="2000" baseline="30000" dirty="0" smtClean="0">
                <a:latin typeface="Times New Roman"/>
                <a:cs typeface="Times New Roman"/>
              </a:rPr>
              <a:t>st</a:t>
            </a:r>
            <a:r>
              <a:rPr lang="en-US" sz="2000" dirty="0" smtClean="0">
                <a:latin typeface="Times New Roman"/>
                <a:cs typeface="Times New Roman"/>
              </a:rPr>
              <a:t>  order </a:t>
            </a:r>
            <a:r>
              <a:rPr lang="en-US" sz="2000" dirty="0">
                <a:latin typeface="Times New Roman"/>
                <a:cs typeface="Times New Roman"/>
              </a:rPr>
              <a:t>transitions of major </a:t>
            </a:r>
            <a:r>
              <a:rPr lang="en-US" sz="2000" dirty="0" smtClean="0">
                <a:latin typeface="Times New Roman"/>
                <a:cs typeface="Times New Roman"/>
              </a:rPr>
              <a:t>astrochemical, dense gas tracers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Current CO mapping: tens hours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Other tracers: 10x fainter =&gt; need </a:t>
            </a: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5-03-24 at 8.3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11" y="3076451"/>
            <a:ext cx="7592702" cy="3818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9648" y="3765176"/>
            <a:ext cx="153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Snell </a:t>
            </a:r>
            <a:r>
              <a:rPr lang="en-US" dirty="0" err="1" smtClean="0"/>
              <a:t>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49935" y="0"/>
            <a:ext cx="20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Schinerer</a:t>
            </a:r>
            <a:r>
              <a:rPr lang="en-US" dirty="0" smtClean="0">
                <a:solidFill>
                  <a:schemeClr val="bg1"/>
                </a:solidFill>
              </a:rPr>
              <a:t> ea.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5912" y="290227"/>
            <a:ext cx="113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CO1-0 </a:t>
            </a:r>
            <a:r>
              <a:rPr lang="en-US" sz="1400" dirty="0" err="1" smtClean="0">
                <a:solidFill>
                  <a:srgbClr val="FFFFFF"/>
                </a:solidFill>
              </a:rPr>
              <a:t>Bure</a:t>
            </a:r>
            <a:r>
              <a:rPr lang="en-US" sz="1400" dirty="0" smtClean="0">
                <a:solidFill>
                  <a:srgbClr val="FFFFFF"/>
                </a:solidFill>
              </a:rPr>
              <a:t> 200hr, 1”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3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1" y="22263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Galaxy eco-systems: </a:t>
            </a:r>
            <a:r>
              <a:rPr lang="en-US" sz="2400" dirty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162" y="810111"/>
            <a:ext cx="8654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Gal. SF region masers: Complete view of spiral structure of MW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Local group cosmology:  proper motions + parallax w. masers + AGN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r>
              <a:rPr lang="en-US" sz="2000" dirty="0" smtClean="0">
                <a:latin typeface="Times New Roman"/>
                <a:cs typeface="Times New Roman"/>
              </a:rPr>
              <a:t>  0.1 </a:t>
            </a:r>
            <a:r>
              <a:rPr lang="en-US" sz="2000" dirty="0" err="1" smtClean="0">
                <a:latin typeface="Times New Roman"/>
                <a:cs typeface="Times New Roman"/>
              </a:rPr>
              <a:t>uas</a:t>
            </a:r>
            <a:r>
              <a:rPr lang="en-US" sz="2000" dirty="0" smtClean="0"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latin typeface="Times New Roman"/>
                <a:cs typeface="Times New Roman"/>
              </a:rPr>
              <a:t>yr</a:t>
            </a:r>
            <a:r>
              <a:rPr lang="en-US" sz="2000" dirty="0" smtClean="0">
                <a:latin typeface="Times New Roman"/>
                <a:cs typeface="Times New Roman"/>
              </a:rPr>
              <a:t> =&gt; dark matter, fate MW, real-time cosmology (local Hubble expansion)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Not DNR limited imaging =&gt; few big antennas ~ 10% area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" name="Picture 1" descr="Screen Shot 2015-03-24 at 8.3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24" y="2608368"/>
            <a:ext cx="4722451" cy="3919076"/>
          </a:xfrm>
          <a:prstGeom prst="rect">
            <a:avLst/>
          </a:prstGeom>
        </p:spPr>
      </p:pic>
      <p:pic>
        <p:nvPicPr>
          <p:cNvPr id="11" name="Picture 10" descr="Screen Shot 2015-03-24 at 8.24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9" y="2903408"/>
            <a:ext cx="3801614" cy="3524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6408" y="5886826"/>
            <a:ext cx="3190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group proper motions   0.1 </a:t>
            </a:r>
            <a:r>
              <a:rPr lang="en-US" dirty="0" err="1"/>
              <a:t>u</a:t>
            </a:r>
            <a:r>
              <a:rPr lang="en-US" dirty="0" err="1" smtClean="0"/>
              <a:t>as</a:t>
            </a:r>
            <a:r>
              <a:rPr lang="en-US" dirty="0" smtClean="0"/>
              <a:t>/year = 0.4 km/s!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6205" y="3061371"/>
            <a:ext cx="131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Reid </a:t>
            </a:r>
            <a:r>
              <a:rPr lang="en-US" dirty="0" err="1" smtClean="0"/>
              <a:t>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3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476" y="200528"/>
            <a:ext cx="568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Physics, cosmology, time domain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000" dirty="0" smtClean="0">
                <a:latin typeface="Times New Roman"/>
                <a:cs typeface="Times New Roman"/>
              </a:rPr>
              <a:t>Bower et al. SWG4)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48" y="1686068"/>
            <a:ext cx="45570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Time domain: bursts brighter and peak earlier at high frequency (0.3cm to 3cm)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GRB, TDE, FRB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Novae: ‘peeling onion’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Radio counterparts to GW </a:t>
            </a:r>
            <a:r>
              <a:rPr lang="en-US" sz="2000" dirty="0" smtClean="0">
                <a:latin typeface="Times New Roman"/>
                <a:cs typeface="Times New Roman"/>
              </a:rPr>
              <a:t>events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Galactic Center Pulsars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84589" y="4064000"/>
            <a:ext cx="3829083" cy="2681121"/>
            <a:chOff x="5224113" y="2519026"/>
            <a:chExt cx="3391343" cy="2590356"/>
          </a:xfrm>
        </p:grpSpPr>
        <p:pic>
          <p:nvPicPr>
            <p:cNvPr id="12" name="Picture 11" descr="Screen Shot 2015-02-17 at 11.35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725" y="2535885"/>
              <a:ext cx="1630731" cy="2573497"/>
            </a:xfrm>
            <a:prstGeom prst="rect">
              <a:avLst/>
            </a:prstGeom>
          </p:spPr>
        </p:pic>
        <p:pic>
          <p:nvPicPr>
            <p:cNvPr id="8" name="Picture 7" descr="Screen Shot 2015-02-17 at 11.33.2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113" y="2550315"/>
              <a:ext cx="1760612" cy="25435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33112" y="3102514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10GHz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3112" y="4640223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1GHz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33112" y="2519026"/>
              <a:ext cx="108234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5-03-24 at 8.4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88" y="200528"/>
            <a:ext cx="5051221" cy="365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9648" y="166449"/>
            <a:ext cx="37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GBR/TDE: late time jet shock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2353" y="642471"/>
            <a:ext cx="91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15GHz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9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0" y="1216428"/>
            <a:ext cx="4354728" cy="2280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775" y="3702836"/>
            <a:ext cx="8861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NGVLA most sensitive telescope for study of stellar radio phenomena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Cool </a:t>
            </a:r>
            <a:r>
              <a:rPr lang="en-US" dirty="0"/>
              <a:t>stellar mass </a:t>
            </a:r>
            <a:r>
              <a:rPr lang="en-US" dirty="0" smtClean="0"/>
              <a:t>loss in </a:t>
            </a:r>
            <a:r>
              <a:rPr lang="en-US" dirty="0"/>
              <a:t>ionized stellar wind </a:t>
            </a:r>
            <a:r>
              <a:rPr lang="en-US" dirty="0" smtClean="0"/>
              <a:t>➜ higher </a:t>
            </a:r>
            <a:r>
              <a:rPr lang="en-US" dirty="0"/>
              <a:t>radio frequencies for </a:t>
            </a:r>
            <a:r>
              <a:rPr lang="en-US" dirty="0" smtClean="0"/>
              <a:t>detection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Star </a:t>
            </a:r>
            <a:r>
              <a:rPr lang="en-US" dirty="0"/>
              <a:t>-- </a:t>
            </a:r>
            <a:r>
              <a:rPr lang="en-US" dirty="0" err="1"/>
              <a:t>exoplanet</a:t>
            </a:r>
            <a:r>
              <a:rPr lang="en-US" dirty="0"/>
              <a:t> </a:t>
            </a:r>
            <a:r>
              <a:rPr lang="en-US" dirty="0" smtClean="0"/>
              <a:t>interactions: evaporation of planetary atmospheres</a:t>
            </a: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/>
              <a:t>M dwarfs most likely hosts habitable planets, but very active, flares up to 10</a:t>
            </a:r>
            <a:r>
              <a:rPr lang="en-US" baseline="30000" dirty="0"/>
              <a:t>4</a:t>
            </a:r>
            <a:r>
              <a:rPr lang="en-US" dirty="0"/>
              <a:t> x </a:t>
            </a:r>
            <a:r>
              <a:rPr lang="en-US" dirty="0" smtClean="0"/>
              <a:t>Sun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NGVLA provides </a:t>
            </a:r>
            <a:r>
              <a:rPr lang="en-US" dirty="0"/>
              <a:t>the most </a:t>
            </a:r>
            <a:r>
              <a:rPr lang="en-US" dirty="0" smtClean="0"/>
              <a:t>sensitive </a:t>
            </a:r>
            <a:r>
              <a:rPr lang="en-US" dirty="0"/>
              <a:t>detection of the </a:t>
            </a:r>
            <a:r>
              <a:rPr lang="en-US" dirty="0" smtClean="0"/>
              <a:t>thermal stellar </a:t>
            </a:r>
            <a:r>
              <a:rPr lang="en-US" dirty="0" smtClean="0"/>
              <a:t>wind, CMEs…. 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68377" y="184931"/>
            <a:ext cx="845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Star – Planet interactions: </a:t>
            </a:r>
            <a:r>
              <a:rPr lang="en-US" sz="2800" dirty="0" err="1" smtClean="0"/>
              <a:t>exo</a:t>
            </a:r>
            <a:r>
              <a:rPr lang="en-US" sz="2800" dirty="0" smtClean="0"/>
              <a:t>-space weather (</a:t>
            </a:r>
            <a:r>
              <a:rPr lang="en-US" sz="2800" dirty="0" err="1" smtClean="0"/>
              <a:t>Hallinan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7" name="Picture 6" descr="Screen Shot 2015-05-14 at 3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0" y="650221"/>
            <a:ext cx="4315580" cy="3052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526" y="1069474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10</a:t>
            </a:r>
            <a:r>
              <a:rPr lang="en-US" baseline="30000" dirty="0"/>
              <a:t>-13 </a:t>
            </a:r>
            <a:r>
              <a:rPr lang="en-US" dirty="0"/>
              <a:t>M</a:t>
            </a:r>
            <a:r>
              <a:rPr lang="en-US" baseline="-25000" dirty="0"/>
              <a:t>o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720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24 at 9.0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6" y="3323453"/>
            <a:ext cx="3725834" cy="3372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82" y="5385372"/>
            <a:ext cx="523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Evolution of fundamental constants using radio absorption lines: most promising ~ 1cm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7331" y="5836315"/>
            <a:ext cx="1190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Kanekar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pic>
        <p:nvPicPr>
          <p:cNvPr id="12" name="Picture 3" descr="Screen Shot 2013-01-31 at 9.36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3" y="445885"/>
            <a:ext cx="4327607" cy="280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3-24 at 2.2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2" y="454009"/>
            <a:ext cx="3553387" cy="2796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16428" y="2611023"/>
            <a:ext cx="361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1000km. 100msec scale solar flares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12" y="503467"/>
            <a:ext cx="31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Mpc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-scale cluster emission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7447" y="12420"/>
            <a:ext cx="277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Plasma Universe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964" y="3385167"/>
            <a:ext cx="53662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Magnetic reconnection vs. shock acceleration: broad band </a:t>
            </a:r>
            <a:r>
              <a:rPr lang="en-US" sz="2000" dirty="0" smtClean="0">
                <a:latin typeface="Times New Roman"/>
                <a:cs typeface="Times New Roman"/>
              </a:rPr>
              <a:t>phenomena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-Z for individual </a:t>
            </a:r>
            <a:r>
              <a:rPr lang="en-US" sz="2000" dirty="0" smtClean="0">
                <a:latin typeface="Times New Roman"/>
                <a:cs typeface="Times New Roman"/>
              </a:rPr>
              <a:t>galaxies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-short (1cm, 3”, 10hrs)  ~ 1uK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nT</a:t>
            </a:r>
            <a:r>
              <a:rPr lang="en-US" sz="2000" dirty="0" smtClean="0">
                <a:latin typeface="Times New Roman"/>
                <a:cs typeface="Times New Roman"/>
              </a:rPr>
              <a:t> ~ 10</a:t>
            </a:r>
            <a:r>
              <a:rPr lang="en-US" sz="2000" baseline="30000" dirty="0" smtClean="0">
                <a:latin typeface="Times New Roman"/>
                <a:cs typeface="Times New Roman"/>
              </a:rPr>
              <a:t>6</a:t>
            </a:r>
            <a:r>
              <a:rPr lang="en-US" sz="2000" dirty="0" smtClean="0">
                <a:latin typeface="Times New Roman"/>
                <a:cs typeface="Times New Roman"/>
              </a:rPr>
              <a:t> over 10kpc =&gt;  20uK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37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767" y="131069"/>
            <a:ext cx="84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Killer Apps 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255" y="728695"/>
            <a:ext cx="5407638" cy="5201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Imaging Solar-system zone planet formation + prebiotic chemistry – synergy with HDST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Cool gas history of Universe – synergy JWST, TMT…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Time domain: </a:t>
            </a:r>
            <a:r>
              <a:rPr lang="en-US" sz="2000" dirty="0" err="1" smtClean="0">
                <a:latin typeface="Times New Roman"/>
                <a:cs typeface="Times New Roman"/>
              </a:rPr>
              <a:t>exospace</a:t>
            </a:r>
            <a:r>
              <a:rPr lang="en-US" sz="2000" dirty="0" smtClean="0">
                <a:latin typeface="Times New Roman"/>
                <a:cs typeface="Times New Roman"/>
              </a:rPr>
              <a:t> weather – synergy LSST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Baryon cycle: wide field, high res. thermal line + cont. imaging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VLBI </a:t>
            </a:r>
            <a:r>
              <a:rPr lang="en-US" sz="2000" dirty="0" err="1" smtClean="0">
                <a:latin typeface="Times New Roman"/>
                <a:cs typeface="Times New Roman"/>
              </a:rPr>
              <a:t>astrometric</a:t>
            </a:r>
            <a:r>
              <a:rPr lang="en-US" sz="2000" dirty="0" smtClean="0">
                <a:latin typeface="Times New Roman"/>
                <a:cs typeface="Times New Roman"/>
              </a:rPr>
              <a:t> applications: local group cosmology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Next steps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KSUC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requirements  specs: </a:t>
            </a:r>
            <a:r>
              <a:rPr lang="en-US" dirty="0" smtClean="0">
                <a:latin typeface="Times New Roman"/>
                <a:cs typeface="Times New Roman"/>
              </a:rPr>
              <a:t>physical </a:t>
            </a:r>
            <a:r>
              <a:rPr lang="en-US" dirty="0">
                <a:latin typeface="Times New Roman"/>
                <a:cs typeface="Times New Roman"/>
              </a:rPr>
              <a:t>modeling + configurations + </a:t>
            </a:r>
            <a:r>
              <a:rPr lang="en-US" dirty="0" smtClean="0">
                <a:latin typeface="Times New Roman"/>
                <a:cs typeface="Times New Roman"/>
              </a:rPr>
              <a:t>simulations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AAS </a:t>
            </a: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day: Jan 4, 2016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Larger community meeting Spring 2016</a:t>
            </a:r>
          </a:p>
        </p:txBody>
      </p:sp>
      <p:pic>
        <p:nvPicPr>
          <p:cNvPr id="6" name="Picture 5" descr="PPD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421" y="0"/>
            <a:ext cx="1807254" cy="1859401"/>
          </a:xfrm>
          <a:prstGeom prst="rect">
            <a:avLst/>
          </a:prstGeom>
        </p:spPr>
      </p:pic>
      <p:pic>
        <p:nvPicPr>
          <p:cNvPr id="9" name="Picture 8" descr="wcota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87" y="1298135"/>
            <a:ext cx="1995613" cy="1562392"/>
          </a:xfrm>
          <a:prstGeom prst="rect">
            <a:avLst/>
          </a:prstGeom>
        </p:spPr>
      </p:pic>
      <p:pic>
        <p:nvPicPr>
          <p:cNvPr id="10" name="Picture 9" descr="Screen Shot 2015-03-24 at 8.37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34" y="4987194"/>
            <a:ext cx="2217545" cy="1840300"/>
          </a:xfrm>
          <a:prstGeom prst="rect">
            <a:avLst/>
          </a:prstGeom>
        </p:spPr>
      </p:pic>
      <p:pic>
        <p:nvPicPr>
          <p:cNvPr id="7" name="Picture 6" descr="Screen Shot 2015-05-14 at 3.32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93" y="2688649"/>
            <a:ext cx="2370743" cy="1241657"/>
          </a:xfrm>
          <a:prstGeom prst="rect">
            <a:avLst/>
          </a:prstGeom>
        </p:spPr>
      </p:pic>
      <p:pic>
        <p:nvPicPr>
          <p:cNvPr id="3" name="Picture 2" descr="Screen Shot 2015-07-20 at 2.15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75" y="3703044"/>
            <a:ext cx="1741224" cy="17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8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0.56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42" y="3962874"/>
            <a:ext cx="2019305" cy="1314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294" y="89498"/>
            <a:ext cx="657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3"/>
              </a:rPr>
              <a:t>Pasadena Technical Meeting (Weinreb)</a:t>
            </a:r>
            <a:endParaRPr lang="en-US" sz="1600" dirty="0" smtClean="0">
              <a:hlinkClick r:id="rId3"/>
            </a:endParaRPr>
          </a:p>
          <a:p>
            <a:pPr algn="ctr"/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://safe.nrao.edu/wiki/bin/view/NGVLA/</a:t>
            </a:r>
            <a:r>
              <a:rPr lang="en-US" sz="1600" dirty="0" smtClean="0">
                <a:hlinkClick r:id="rId3"/>
              </a:rPr>
              <a:t>NGVLAWorkshopApril2015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29736" y="725032"/>
            <a:ext cx="84294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Antennas (</a:t>
            </a:r>
            <a:r>
              <a:rPr lang="en-US" sz="2000" dirty="0" err="1" smtClean="0"/>
              <a:t>Padin</a:t>
            </a:r>
            <a:r>
              <a:rPr lang="en-US" sz="2000" dirty="0" smtClean="0"/>
              <a:t>, Napier, Woody, Lamb…)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12 to 25m</a:t>
            </a:r>
            <a:r>
              <a:rPr lang="en-US" dirty="0"/>
              <a:t>?</a:t>
            </a:r>
            <a:r>
              <a:rPr lang="en-US" dirty="0" smtClean="0"/>
              <a:t> 75% </a:t>
            </a:r>
            <a:r>
              <a:rPr lang="en-US" dirty="0" err="1" smtClean="0"/>
              <a:t>eff</a:t>
            </a:r>
            <a:r>
              <a:rPr lang="en-US" dirty="0" smtClean="0"/>
              <a:t> at 40GHz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Offaxis</a:t>
            </a:r>
            <a:r>
              <a:rPr lang="en-US" dirty="0" smtClean="0"/>
              <a:t> (high/low), symmetric?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Hydroform</a:t>
            </a:r>
            <a:r>
              <a:rPr lang="en-US" dirty="0" smtClean="0"/>
              <a:t>, panel?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Reconfigurable?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Feeds, Receivers (</a:t>
            </a:r>
            <a:r>
              <a:rPr lang="en-US" sz="2000" dirty="0" err="1" smtClean="0"/>
              <a:t>Weinreb</a:t>
            </a:r>
            <a:r>
              <a:rPr lang="en-US" sz="2000" dirty="0" smtClean="0"/>
              <a:t>, </a:t>
            </a:r>
            <a:r>
              <a:rPr lang="en-US" sz="2000" dirty="0" err="1" smtClean="0"/>
              <a:t>Pospiezalski</a:t>
            </a:r>
            <a:r>
              <a:rPr lang="en-US" sz="2000" dirty="0" smtClean="0"/>
              <a:t>, Morgan…)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 – 115GHz: 3 bands? 4 bands?</a:t>
            </a:r>
            <a:r>
              <a:rPr lang="en-US" dirty="0"/>
              <a:t> m</a:t>
            </a:r>
            <a:r>
              <a:rPr lang="en-US" dirty="0" smtClean="0"/>
              <a:t>ore?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/>
              <a:t>Correlator</a:t>
            </a:r>
            <a:r>
              <a:rPr lang="en-US" sz="2000" dirty="0" smtClean="0"/>
              <a:t>: </a:t>
            </a:r>
            <a:r>
              <a:rPr lang="en-US" dirty="0" smtClean="0"/>
              <a:t>FPGA (Casper), GPU (</a:t>
            </a:r>
            <a:r>
              <a:rPr lang="en-US" dirty="0" err="1" smtClean="0"/>
              <a:t>nVidia</a:t>
            </a:r>
            <a:r>
              <a:rPr lang="en-US" dirty="0" smtClean="0"/>
              <a:t>), ASIC (JPL), Hybrid (DRAO)</a:t>
            </a:r>
          </a:p>
        </p:txBody>
      </p:sp>
      <p:pic>
        <p:nvPicPr>
          <p:cNvPr id="7" name="Picture 6" descr="Screen Shot 2015-05-14 at 10.55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406"/>
            <a:ext cx="2405529" cy="1964065"/>
          </a:xfrm>
          <a:prstGeom prst="rect">
            <a:avLst/>
          </a:prstGeom>
        </p:spPr>
      </p:pic>
      <p:pic>
        <p:nvPicPr>
          <p:cNvPr id="8" name="Picture 7" descr="Screen Shot 2015-05-14 at 10.5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2" y="3677751"/>
            <a:ext cx="4283730" cy="3041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004" y="5837455"/>
            <a:ext cx="30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Morgan </a:t>
            </a:r>
            <a:r>
              <a:rPr lang="en-US" dirty="0" err="1" smtClean="0"/>
              <a:t>mmic</a:t>
            </a:r>
            <a:r>
              <a:rPr lang="en-US" dirty="0" smtClean="0"/>
              <a:t>: Rack full of warm electronics in your hand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0351" y="4016607"/>
            <a:ext cx="6519543" cy="193899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major single-point failures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Could build today for not-unreasonable cost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Development geared to minimize construction </a:t>
            </a:r>
            <a:r>
              <a:rPr lang="en-US" sz="2000" i="1" dirty="0" smtClean="0">
                <a:solidFill>
                  <a:srgbClr val="FF0000"/>
                </a:solidFill>
              </a:rPr>
              <a:t>and operational cost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Computational also true: data processing not bottle neck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320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134" y="311643"/>
            <a:ext cx="526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Need for large single dish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594" y="808723"/>
            <a:ext cx="7126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Short/zero </a:t>
            </a:r>
            <a:r>
              <a:rPr lang="en-US" sz="2000" dirty="0" err="1" smtClean="0"/>
              <a:t>spacings</a:t>
            </a:r>
            <a:r>
              <a:rPr lang="en-US" sz="2000" dirty="0" smtClean="0"/>
              <a:t>: big problem with missing flux for Galactic and nearby galaxies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Two size antennas? (probably not short enough?)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Total power on some array antennas?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Large single dish + FPAs?</a:t>
            </a:r>
            <a:endParaRPr lang="en-US" sz="2000" dirty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VLBI applications: Mostly astrometry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Imaging DNR not big issue.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Collecting area is big issue =&gt; few large antennas</a:t>
            </a:r>
            <a:endParaRPr lang="en-US" sz="2000" dirty="0"/>
          </a:p>
        </p:txBody>
      </p:sp>
      <p:pic>
        <p:nvPicPr>
          <p:cNvPr id="4" name="Picture 3" descr="Screen Shot 2015-05-14 at 11.20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" y="3787348"/>
            <a:ext cx="4180146" cy="2909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3520" y="4820635"/>
            <a:ext cx="339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Imaging 10’ at 1cm requires ~ 3m baselines!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465936" y="4524739"/>
            <a:ext cx="0" cy="16150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46726" y="5060647"/>
            <a:ext cx="56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10’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2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562"/>
            <a:ext cx="9144000" cy="431826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295044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ea_freq_log_march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590923"/>
            <a:ext cx="8068226" cy="5065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04" y="5413293"/>
            <a:ext cx="80383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Many other parameters: </a:t>
            </a:r>
            <a:r>
              <a:rPr lang="en-US" sz="2000" dirty="0" err="1" smtClean="0"/>
              <a:t>FoV</a:t>
            </a:r>
            <a:r>
              <a:rPr lang="en-US" sz="2000" dirty="0" smtClean="0"/>
              <a:t>, Bandwidth,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sys</a:t>
            </a:r>
            <a:r>
              <a:rPr lang="en-US" sz="2000" dirty="0" smtClean="0"/>
              <a:t>, RFI occupation, UV coverage (dynamic range, surface brightness), Atmospheric opacity and Phase stability, Pointing…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Relative metrics depend on science application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1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18" y="236817"/>
            <a:ext cx="8687050" cy="506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/>
                <a:cs typeface="Times New Roman"/>
              </a:rPr>
              <a:t>Process to date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Jan 2015: AAS Jan community discussion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https://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science.nrao.edu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/science/meetings/2015/aas225/next-gen-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vla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ngvla</a:t>
            </a:r>
            <a:endParaRPr lang="en-US" sz="2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March 2015: Science working group white papers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Circle of Life (</a:t>
            </a:r>
            <a:r>
              <a:rPr lang="en-US" sz="2000" dirty="0" err="1" smtClean="0">
                <a:latin typeface="Times New Roman"/>
                <a:cs typeface="Times New Roman"/>
              </a:rPr>
              <a:t>Isella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dirty="0" err="1" smtClean="0">
                <a:latin typeface="Times New Roman"/>
                <a:cs typeface="Times New Roman"/>
              </a:rPr>
              <a:t>Moullet</a:t>
            </a:r>
            <a:r>
              <a:rPr lang="en-US" sz="2000" dirty="0" smtClean="0">
                <a:latin typeface="Times New Roman"/>
                <a:cs typeface="Times New Roman"/>
              </a:rPr>
              <a:t>, Hull)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Galaxy ecosystems (Murphy, Leroy)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Galaxy assembly (Lacy, Casey, Hodge)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Time domain, Cosmology, Physics (Bower, Demorest)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April 2015: Pasadena technology meeting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Fall 2015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SWG define Key Use Cases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000" dirty="0" smtClean="0">
                <a:latin typeface="Times New Roman"/>
                <a:cs typeface="Times New Roman"/>
              </a:rPr>
              <a:t> science requirements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>
                <a:latin typeface="Times New Roman"/>
                <a:cs typeface="Times New Roman"/>
                <a:sym typeface="Wingdings"/>
              </a:rPr>
              <a:t>t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elescope specs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Second technical meeting: LO/IF, data transmission, operations, computing</a:t>
            </a:r>
          </a:p>
        </p:txBody>
      </p:sp>
    </p:spTree>
    <p:extLst>
      <p:ext uri="{BB962C8B-B14F-4D97-AF65-F5344CB8AC3E}">
        <p14:creationId xmlns:p14="http://schemas.microsoft.com/office/powerpoint/2010/main" val="40073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0" y="1354670"/>
            <a:ext cx="4090778" cy="2142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775" y="4063772"/>
            <a:ext cx="8861779" cy="453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NGVLA most sensitive telescope for study of stellar radio phenomena</a:t>
            </a:r>
          </a:p>
          <a:p>
            <a:r>
              <a:rPr lang="en-US" dirty="0"/>
              <a:t>• </a:t>
            </a:r>
            <a:r>
              <a:rPr lang="en-US" dirty="0" smtClean="0"/>
              <a:t>Thermal phenomena at mas resolution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Radio </a:t>
            </a:r>
            <a:r>
              <a:rPr lang="en-US" dirty="0"/>
              <a:t>photospheres: resolve </a:t>
            </a:r>
            <a:r>
              <a:rPr lang="en-US" dirty="0" smtClean="0"/>
              <a:t>radio surfaces of </a:t>
            </a:r>
            <a:r>
              <a:rPr lang="en-US" dirty="0" err="1" smtClean="0"/>
              <a:t>supergiants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1kpc 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Detect winds in young stars: mass loss </a:t>
            </a:r>
            <a:r>
              <a:rPr lang="en-US" dirty="0" smtClean="0"/>
              <a:t>rates few 10</a:t>
            </a:r>
            <a:r>
              <a:rPr lang="en-US" baseline="30000" dirty="0" smtClean="0"/>
              <a:t>-13 </a:t>
            </a:r>
            <a:r>
              <a:rPr lang="en-US" dirty="0" smtClean="0"/>
              <a:t>M</a:t>
            </a:r>
            <a:r>
              <a:rPr lang="en-US" baseline="-25000" dirty="0" smtClean="0"/>
              <a:t>o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at 5pc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the direct detection (free-free emission) of the activity-driven stellar winds of young stars, investigating the impact on stellar evolution (mass loss) and the impact on habitability of orbiting planets (removal of the atmosphere)</a:t>
            </a:r>
            <a:r>
              <a:rPr lang="en-US" dirty="0" smtClean="0"/>
              <a:t>.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/>
              <a:t>ngVLA</a:t>
            </a:r>
            <a:r>
              <a:rPr lang="en-US" dirty="0"/>
              <a:t> will be the only instrument that can systematically measure the stellar winds directly for a population of young stars over a wide mass range (e.g. F-M dwarfs) and as a function of stellar age. Do all planets orbiting M dwarfs have their atmospheres blown off at a young age, for example?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Planetary magnetic fields: key defense for the development of life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M dwarfs most likely hosts habitable planets, but very active, flares </a:t>
            </a:r>
            <a:r>
              <a:rPr lang="en-US" dirty="0"/>
              <a:t>up to 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 smtClean="0"/>
              <a:t>x Sun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Flares </a:t>
            </a:r>
            <a:r>
              <a:rPr lang="en-US" dirty="0"/>
              <a:t> </a:t>
            </a:r>
            <a:r>
              <a:rPr lang="en-US" dirty="0" smtClean="0"/>
              <a:t>+ CME erode planetary atmosphere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114" y="211667"/>
            <a:ext cx="814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Star – Planet interactions: </a:t>
            </a:r>
            <a:r>
              <a:rPr lang="en-US" sz="2800" dirty="0" err="1" smtClean="0"/>
              <a:t>exospace</a:t>
            </a:r>
            <a:r>
              <a:rPr lang="en-US" sz="2800" dirty="0" smtClean="0"/>
              <a:t> weather (</a:t>
            </a:r>
            <a:r>
              <a:rPr lang="en-US" sz="2800" dirty="0" err="1" smtClean="0"/>
              <a:t>Hallinan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 descr="Screen Shot 2015-07-15 at 10.52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96" y="787586"/>
            <a:ext cx="3653106" cy="3293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887" y="851128"/>
            <a:ext cx="275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aOrionis</a:t>
            </a:r>
            <a:r>
              <a:rPr lang="en-US" sz="1600" dirty="0" smtClean="0">
                <a:solidFill>
                  <a:srgbClr val="FFFFFF"/>
                </a:solidFill>
              </a:rPr>
              <a:t>, VLA 40mas, Lim ea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0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3-02-07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722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76" y="3732293"/>
            <a:ext cx="2744882" cy="26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3829424" y="4029997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5244353" y="3316929"/>
            <a:ext cx="788147" cy="747066"/>
          </a:xfrm>
          <a:prstGeom prst="straightConnector1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3259779"/>
            <a:ext cx="1231900" cy="666750"/>
          </a:xfrm>
          <a:prstGeom prst="straightConnector1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23337" y="253725"/>
            <a:ext cx="85023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Cool gas history of Universe 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Missing half of galaxy 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4465" y="4661642"/>
            <a:ext cx="74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SFR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319" y="6323104"/>
            <a:ext cx="22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Gas mass (L</a:t>
            </a:r>
            <a:r>
              <a:rPr lang="en-US" baseline="-25000" dirty="0" smtClean="0">
                <a:latin typeface="Times New Roman"/>
                <a:cs typeface="Times New Roman"/>
              </a:rPr>
              <a:t>CO 1-0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77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hlt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61" y="0"/>
            <a:ext cx="5089739" cy="410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66" y="381726"/>
            <a:ext cx="418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/>
                <a:cs typeface="Times New Roman"/>
              </a:rPr>
              <a:t>ngVLA</a:t>
            </a:r>
            <a:r>
              <a:rPr lang="en-US" sz="2400" b="1" dirty="0" smtClean="0">
                <a:latin typeface="Times New Roman"/>
                <a:cs typeface="Times New Roman"/>
              </a:rPr>
              <a:t>: Terrestrial zone planet formation </a:t>
            </a:r>
            <a:r>
              <a:rPr lang="en-US" sz="2400" b="1" dirty="0">
                <a:latin typeface="Times New Roman"/>
                <a:cs typeface="Times New Roman"/>
              </a:rPr>
              <a:t>imager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" y="1300604"/>
            <a:ext cx="4051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See through dust to pebbles: inner few AU disk optically </a:t>
            </a:r>
            <a:r>
              <a:rPr lang="en-US" sz="2400" dirty="0">
                <a:latin typeface="Times New Roman"/>
                <a:cs typeface="Times New Roman"/>
              </a:rPr>
              <a:t>thick in mm/</a:t>
            </a:r>
            <a:r>
              <a:rPr lang="en-US" sz="2400" dirty="0" err="1" smtClean="0">
                <a:latin typeface="Times New Roman"/>
                <a:cs typeface="Times New Roman"/>
              </a:rPr>
              <a:t>submm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Grain </a:t>
            </a:r>
            <a:r>
              <a:rPr lang="en-US" sz="2400" dirty="0">
                <a:latin typeface="Times New Roman"/>
                <a:cs typeface="Times New Roman"/>
              </a:rPr>
              <a:t>size </a:t>
            </a:r>
            <a:r>
              <a:rPr lang="en-US" sz="2400" dirty="0" smtClean="0">
                <a:latin typeface="Times New Roman"/>
                <a:cs typeface="Times New Roman"/>
              </a:rPr>
              <a:t>stratification at 0.3cm to 3cm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Poorly understood transition from dust to </a:t>
            </a:r>
            <a:r>
              <a:rPr lang="en-US" sz="2000" dirty="0" err="1" smtClean="0">
                <a:latin typeface="Times New Roman"/>
                <a:cs typeface="Times New Roman"/>
              </a:rPr>
              <a:t>planetesimals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SI =&gt; combination of grain growth and optical depth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nnual motions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0427" y="4865419"/>
            <a:ext cx="2175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Inner 10AU = </a:t>
            </a: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zone @ 10mas res 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96943" y="1265317"/>
            <a:ext cx="2" cy="124794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55619" y="1485902"/>
            <a:ext cx="9576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100AU 0.7” at 140pc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1083" y="53476"/>
            <a:ext cx="1921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ALMA 250GHz Brogan ea.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1" name="Picture 10" descr="PPD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3302" y="4059880"/>
            <a:ext cx="2710698" cy="278891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309895" y="2316899"/>
            <a:ext cx="123407" cy="17429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66430" y="1930413"/>
            <a:ext cx="2277570" cy="21701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33303" y="4100601"/>
            <a:ext cx="271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ngVLA</a:t>
            </a:r>
            <a:r>
              <a:rPr lang="en-US" dirty="0" smtClean="0">
                <a:solidFill>
                  <a:schemeClr val="bg1"/>
                </a:solidFill>
              </a:rPr>
              <a:t> Simulation 25GHz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4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28586" y="5948100"/>
            <a:ext cx="59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Resolution ~ 15mas @ 1cm </a:t>
            </a:r>
            <a:r>
              <a:rPr lang="en-US" sz="2400" dirty="0" smtClean="0">
                <a:latin typeface="Times New Roman"/>
                <a:cs typeface="Times New Roman"/>
              </a:rPr>
              <a:t>(200km)</a:t>
            </a:r>
            <a:endParaRPr lang="en-US" sz="2400" dirty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6954" y="162774"/>
            <a:ext cx="8710057" cy="5535772"/>
            <a:chOff x="526954" y="-16518"/>
            <a:chExt cx="8710057" cy="5535772"/>
          </a:xfrm>
        </p:grpSpPr>
        <p:pic>
          <p:nvPicPr>
            <p:cNvPr id="3" name="Picture 2" descr="angularrestfreq_n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54" y="400324"/>
              <a:ext cx="8153868" cy="51189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11404" y="-16518"/>
              <a:ext cx="69177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/>
                  <a:cs typeface="Times New Roman"/>
                </a:rPr>
                <a:t>Killer </a:t>
              </a:r>
              <a:r>
                <a:rPr lang="en-US" sz="2800" dirty="0" smtClean="0">
                  <a:latin typeface="Times New Roman"/>
                  <a:cs typeface="Times New Roman"/>
                </a:rPr>
                <a:t>Gap</a:t>
              </a:r>
            </a:p>
            <a:p>
              <a:pPr algn="ctr"/>
              <a:r>
                <a:rPr lang="en-US" sz="2400" dirty="0" smtClean="0">
                  <a:latin typeface="Times New Roman"/>
                  <a:cs typeface="Times New Roman"/>
                </a:rPr>
                <a:t>Thermal </a:t>
              </a:r>
              <a:r>
                <a:rPr lang="en-US" sz="2400" dirty="0">
                  <a:latin typeface="Times New Roman"/>
                  <a:cs typeface="Times New Roman"/>
                </a:rPr>
                <a:t>imaging on mas scales at </a:t>
              </a:r>
              <a:r>
                <a:rPr lang="en-US" sz="2400" dirty="0" err="1">
                  <a:latin typeface="Times New Roman"/>
                  <a:ea typeface="Lucida Grande"/>
                  <a:cs typeface="Times New Roman"/>
                </a:rPr>
                <a:t>λ</a:t>
              </a:r>
              <a:r>
                <a:rPr lang="en-US" sz="2400" dirty="0">
                  <a:latin typeface="Times New Roman"/>
                  <a:cs typeface="Times New Roman"/>
                </a:rPr>
                <a:t> ~ 0.3cm  to </a:t>
              </a:r>
              <a:r>
                <a:rPr lang="en-US" sz="2400" dirty="0" smtClean="0">
                  <a:latin typeface="Times New Roman"/>
                  <a:cs typeface="Times New Roman"/>
                </a:rPr>
                <a:t>3cm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29176" y="4162223"/>
              <a:ext cx="239059" cy="14941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068234" y="3875478"/>
              <a:ext cx="1168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1AU @ 140pc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475175" y="1135530"/>
            <a:ext cx="136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Kent + Carilli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242800" y="4054770"/>
            <a:ext cx="1026880" cy="808820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36681" y="4246945"/>
            <a:ext cx="18168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Terrestrial zone planet formation</a:t>
            </a:r>
            <a:endParaRPr lang="en-US" sz="1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ea_freq_log_july6_comb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07" y="945815"/>
            <a:ext cx="5638215" cy="4606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708" y="5437450"/>
            <a:ext cx="62155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Sensitivity </a:t>
            </a:r>
            <a:r>
              <a:rPr lang="en-US" sz="2000" dirty="0">
                <a:latin typeface="Times New Roman"/>
                <a:cs typeface="Times New Roman"/>
              </a:rPr>
              <a:t>~ </a:t>
            </a:r>
            <a:r>
              <a:rPr lang="en-US" sz="2000" dirty="0" smtClean="0">
                <a:latin typeface="Times New Roman"/>
                <a:cs typeface="Times New Roman"/>
              </a:rPr>
              <a:t>130nJy @ 1cm</a:t>
            </a:r>
            <a:r>
              <a:rPr lang="en-US" sz="2000" dirty="0">
                <a:latin typeface="Times New Roman"/>
                <a:cs typeface="Times New Roman"/>
              </a:rPr>
              <a:t>, 10hr, </a:t>
            </a:r>
            <a:r>
              <a:rPr lang="en-US" sz="2000" dirty="0" smtClean="0">
                <a:latin typeface="Times New Roman"/>
                <a:cs typeface="Times New Roman"/>
              </a:rPr>
              <a:t>BW = 20GHz 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B</a:t>
            </a:r>
            <a:r>
              <a:rPr lang="en-US" sz="2000" dirty="0">
                <a:latin typeface="Times New Roman"/>
                <a:cs typeface="Times New Roman"/>
              </a:rPr>
              <a:t> ~ </a:t>
            </a:r>
            <a:r>
              <a:rPr lang="en-US" sz="2000" dirty="0" smtClean="0">
                <a:latin typeface="Times New Roman"/>
                <a:cs typeface="Times New Roman"/>
              </a:rPr>
              <a:t>0.6K </a:t>
            </a:r>
            <a:r>
              <a:rPr lang="en-US" sz="2000" dirty="0">
                <a:latin typeface="Times New Roman"/>
                <a:cs typeface="Times New Roman"/>
              </a:rPr>
              <a:t>@ </a:t>
            </a:r>
            <a:r>
              <a:rPr lang="en-US" sz="2000" dirty="0" smtClean="0">
                <a:latin typeface="Times New Roman"/>
                <a:cs typeface="Times New Roman"/>
              </a:rPr>
              <a:t>1cm, 15mas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latin typeface="Times New Roman"/>
                <a:cs typeface="Times New Roman"/>
              </a:rPr>
              <a:t>olecular lines become prevalent above 15GHz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93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4300" y="111278"/>
            <a:ext cx="5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Circle of Life: origin stars, planets, life </a:t>
            </a:r>
          </a:p>
        </p:txBody>
      </p:sp>
      <p:pic>
        <p:nvPicPr>
          <p:cNvPr id="6" name="Picture 5" descr="Screen Shot 2015-02-17 at 9.5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00" y="1267216"/>
            <a:ext cx="4968010" cy="4860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7605" y="944050"/>
            <a:ext cx="272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Origin of stellar </a:t>
            </a:r>
            <a:r>
              <a:rPr lang="en-US" i="1" dirty="0" smtClean="0">
                <a:latin typeface="Times New Roman"/>
                <a:cs typeface="Times New Roman"/>
              </a:rPr>
              <a:t>multiplicity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754" y="989561"/>
            <a:ext cx="2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Accretion in dust-obscured early </a:t>
            </a:r>
            <a:r>
              <a:rPr lang="en-US" i="1" dirty="0" smtClean="0">
                <a:latin typeface="Times New Roman"/>
                <a:cs typeface="Times New Roman"/>
              </a:rPr>
              <a:t>phases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4020" y="1005582"/>
            <a:ext cx="118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chemistry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3473104">
            <a:off x="5822601" y="2408354"/>
            <a:ext cx="201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Organic chemistry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6928924">
            <a:off x="5830892" y="4780171"/>
            <a:ext cx="188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Pre-biotic chemistry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4257007">
            <a:off x="1391011" y="4229394"/>
            <a:ext cx="141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biology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66245" y="3258231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Terrestrial zone planet formation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7036" y="6113771"/>
            <a:ext cx="2792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Imaging chemistry, dynamics deep in planetary atmospheres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16640" y="5528995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Pre-biotic molecules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67794" y="898668"/>
            <a:ext cx="5703068" cy="5553657"/>
          </a:xfrm>
          <a:prstGeom prst="donut">
            <a:avLst>
              <a:gd name="adj" fmla="val 8310"/>
            </a:avLst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1798" y="5100473"/>
            <a:ext cx="166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Magnetospheres and </a:t>
            </a:r>
            <a:r>
              <a:rPr lang="en-US" sz="1600" i="1" dirty="0" err="1" smtClean="0"/>
              <a:t>exo</a:t>
            </a:r>
            <a:r>
              <a:rPr lang="en-US" sz="1600" i="1" dirty="0" smtClean="0"/>
              <a:t>-space weather</a:t>
            </a:r>
            <a:endParaRPr lang="en-US" sz="16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6584" y="2690099"/>
            <a:ext cx="221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Aircraft radar from nearby planetary systems in 10min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4031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7-15 at 8.51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62" y="1136338"/>
            <a:ext cx="5246678" cy="5233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69335" y="2499086"/>
            <a:ext cx="2509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</a:t>
            </a:r>
            <a:r>
              <a:rPr lang="en-US" dirty="0" err="1" smtClean="0"/>
              <a:t>protoplanetary</a:t>
            </a:r>
            <a:r>
              <a:rPr lang="en-US" dirty="0" smtClean="0"/>
              <a:t> disks at  R ~ few 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06281" y="230898"/>
            <a:ext cx="633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Terrestrial zone planet formation: </a:t>
            </a:r>
            <a:r>
              <a:rPr lang="en-US" sz="2400" dirty="0" err="1" smtClean="0"/>
              <a:t>ngVLA</a:t>
            </a:r>
            <a:r>
              <a:rPr lang="en-US" sz="2400" dirty="0" smtClean="0"/>
              <a:t> zone</a:t>
            </a:r>
          </a:p>
          <a:p>
            <a:pPr algn="ctr"/>
            <a:r>
              <a:rPr lang="en-US" sz="2400" dirty="0" smtClean="0"/>
              <a:t>Areal density =&gt;  </a:t>
            </a:r>
            <a:r>
              <a:rPr lang="en-US" sz="2400" dirty="0" err="1" smtClean="0"/>
              <a:t>τ</a:t>
            </a:r>
            <a:r>
              <a:rPr lang="en-US" sz="2400" dirty="0" smtClean="0"/>
              <a:t> &gt; 1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57762" y="3039744"/>
            <a:ext cx="2544358" cy="1715766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23" y="4039482"/>
            <a:ext cx="17062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Optically thick at short ALMA wavelengths, but unresolved at long ALMA wavelengths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57762" y="4201602"/>
            <a:ext cx="233867" cy="364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hlt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61" y="0"/>
            <a:ext cx="5089739" cy="410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66" y="381726"/>
            <a:ext cx="418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/>
                <a:cs typeface="Times New Roman"/>
              </a:rPr>
              <a:t>ngVLA</a:t>
            </a:r>
            <a:r>
              <a:rPr lang="en-US" sz="2400" b="1" dirty="0" smtClean="0">
                <a:latin typeface="Times New Roman"/>
                <a:cs typeface="Times New Roman"/>
              </a:rPr>
              <a:t>: Terrestrial zone planet formation </a:t>
            </a:r>
            <a:r>
              <a:rPr lang="en-US" sz="2400" b="1" dirty="0">
                <a:latin typeface="Times New Roman"/>
                <a:cs typeface="Times New Roman"/>
              </a:rPr>
              <a:t>imager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" y="1300604"/>
            <a:ext cx="4051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See through dust to pebbles: inner few AU disk optically </a:t>
            </a:r>
            <a:r>
              <a:rPr lang="en-US" sz="2400" dirty="0">
                <a:latin typeface="Times New Roman"/>
                <a:cs typeface="Times New Roman"/>
              </a:rPr>
              <a:t>thick in mm/</a:t>
            </a:r>
            <a:r>
              <a:rPr lang="en-US" sz="2400" dirty="0" err="1" smtClean="0">
                <a:latin typeface="Times New Roman"/>
                <a:cs typeface="Times New Roman"/>
              </a:rPr>
              <a:t>submm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Grain </a:t>
            </a:r>
            <a:r>
              <a:rPr lang="en-US" sz="2400" dirty="0">
                <a:latin typeface="Times New Roman"/>
                <a:cs typeface="Times New Roman"/>
              </a:rPr>
              <a:t>size </a:t>
            </a:r>
            <a:r>
              <a:rPr lang="en-US" sz="2400" dirty="0" smtClean="0">
                <a:latin typeface="Times New Roman"/>
                <a:cs typeface="Times New Roman"/>
              </a:rPr>
              <a:t>stratification at 0.3cm to 3cm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Poorly understood transition from dust to </a:t>
            </a:r>
            <a:r>
              <a:rPr lang="en-US" sz="2000" dirty="0" err="1" smtClean="0">
                <a:latin typeface="Times New Roman"/>
                <a:cs typeface="Times New Roman"/>
              </a:rPr>
              <a:t>planetesimals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SI =&gt; combination of grain growth and optical depth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nnual motions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1395" y="3087419"/>
            <a:ext cx="2175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Inner 10AU =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zone @ 10mas res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96943" y="1265317"/>
            <a:ext cx="2" cy="124794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55619" y="1485902"/>
            <a:ext cx="9576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100AU 0.7” at 140pc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440947" y="2179053"/>
            <a:ext cx="1016000" cy="90836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1083" y="53476"/>
            <a:ext cx="1921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ALMA 250GHz Brogan ea.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8" name="Picture 27" descr="Screen Shot 2015-07-18 at 8.10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3" y="4176832"/>
            <a:ext cx="3141578" cy="25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3470" y="80208"/>
            <a:ext cx="610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Protoplantary</a:t>
            </a:r>
            <a:r>
              <a:rPr lang="en-US" sz="2400" dirty="0" smtClean="0"/>
              <a:t> disk at 130pc distance</a:t>
            </a:r>
            <a:endParaRPr lang="en-US" sz="2400" dirty="0"/>
          </a:p>
        </p:txBody>
      </p:sp>
      <p:pic>
        <p:nvPicPr>
          <p:cNvPr id="5" name="Picture 4" descr="Screen Shot 2015-07-18 at 7.3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" y="699288"/>
            <a:ext cx="2930794" cy="2896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27" y="3801605"/>
            <a:ext cx="327412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Jupiter at 13AU, Saturn at 6AU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Inner gap optically thick even at 100GHz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Image both gaps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Circumplanetary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disks: imaging accretion on to </a:t>
            </a:r>
            <a:r>
              <a:rPr lang="en-US" dirty="0" smtClean="0">
                <a:latin typeface="Times New Roman"/>
                <a:cs typeface="Times New Roman"/>
              </a:rPr>
              <a:t>planets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15695" y="650080"/>
            <a:ext cx="3082961" cy="3051349"/>
            <a:chOff x="6154607" y="650080"/>
            <a:chExt cx="3082961" cy="3051349"/>
          </a:xfrm>
        </p:grpSpPr>
        <p:pic>
          <p:nvPicPr>
            <p:cNvPr id="6" name="Picture 5" descr="Screen Shot 2015-07-18 at 7.34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607" y="650080"/>
              <a:ext cx="2989393" cy="305134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930103" y="828853"/>
              <a:ext cx="0" cy="7352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288410" y="828859"/>
              <a:ext cx="94915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0.1” = 13AU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 descr="PPD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7750" y="3825681"/>
            <a:ext cx="2721149" cy="2761302"/>
          </a:xfrm>
          <a:prstGeom prst="rect">
            <a:avLst/>
          </a:prstGeom>
        </p:spPr>
      </p:pic>
      <p:pic>
        <p:nvPicPr>
          <p:cNvPr id="3" name="Picture 2" descr="PP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247" y="3811874"/>
            <a:ext cx="2788348" cy="2775109"/>
          </a:xfrm>
          <a:prstGeom prst="rect">
            <a:avLst/>
          </a:prstGeom>
        </p:spPr>
      </p:pic>
      <p:pic>
        <p:nvPicPr>
          <p:cNvPr id="9" name="Picture 8" descr="PPD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2338" y="699288"/>
            <a:ext cx="2710698" cy="2788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6127" y="3795406"/>
            <a:ext cx="257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image inner gap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3023" y="659184"/>
            <a:ext cx="22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100hr 25GHz 10mas 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6127" y="3099994"/>
            <a:ext cx="2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rms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=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90nJy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bm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= 1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K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5111" y="3808774"/>
            <a:ext cx="270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 planet accretion!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8576" y="6140707"/>
            <a:ext cx="1537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Isella</a:t>
            </a:r>
            <a:r>
              <a:rPr lang="en-US" dirty="0" smtClean="0">
                <a:solidFill>
                  <a:schemeClr val="bg1"/>
                </a:solidFill>
              </a:rPr>
              <a:t> + Carilli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000" y="3161549"/>
            <a:ext cx="149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5111" y="3152572"/>
            <a:ext cx="149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24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2022</Words>
  <Application>Microsoft Macintosh PowerPoint</Application>
  <PresentationFormat>On-screen Show (4:3)</PresentationFormat>
  <Paragraphs>267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Radio Astronomy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190</cp:revision>
  <cp:lastPrinted>2015-03-17T15:30:24Z</cp:lastPrinted>
  <dcterms:created xsi:type="dcterms:W3CDTF">2015-01-04T19:39:58Z</dcterms:created>
  <dcterms:modified xsi:type="dcterms:W3CDTF">2015-07-20T20:19:47Z</dcterms:modified>
</cp:coreProperties>
</file>