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338" r:id="rId2"/>
    <p:sldId id="317" r:id="rId3"/>
    <p:sldId id="319" r:id="rId4"/>
    <p:sldId id="320" r:id="rId5"/>
    <p:sldId id="318" r:id="rId6"/>
    <p:sldId id="330" r:id="rId7"/>
    <p:sldId id="270" r:id="rId8"/>
    <p:sldId id="348" r:id="rId9"/>
    <p:sldId id="324" r:id="rId10"/>
    <p:sldId id="322" r:id="rId11"/>
    <p:sldId id="299" r:id="rId12"/>
    <p:sldId id="328" r:id="rId13"/>
    <p:sldId id="353" r:id="rId14"/>
    <p:sldId id="292" r:id="rId15"/>
    <p:sldId id="315" r:id="rId16"/>
    <p:sldId id="302" r:id="rId17"/>
    <p:sldId id="354" r:id="rId18"/>
    <p:sldId id="327" r:id="rId19"/>
    <p:sldId id="282" r:id="rId20"/>
    <p:sldId id="305" r:id="rId21"/>
    <p:sldId id="277" r:id="rId22"/>
    <p:sldId id="312" r:id="rId23"/>
    <p:sldId id="278" r:id="rId24"/>
    <p:sldId id="355" r:id="rId25"/>
    <p:sldId id="276" r:id="rId26"/>
    <p:sldId id="356" r:id="rId27"/>
    <p:sldId id="357" r:id="rId28"/>
    <p:sldId id="358" r:id="rId29"/>
    <p:sldId id="359" r:id="rId30"/>
    <p:sldId id="360" r:id="rId31"/>
    <p:sldId id="361" r:id="rId32"/>
    <p:sldId id="363" r:id="rId33"/>
    <p:sldId id="283" r:id="rId34"/>
    <p:sldId id="364" r:id="rId35"/>
    <p:sldId id="365" r:id="rId36"/>
    <p:sldId id="309" r:id="rId37"/>
    <p:sldId id="373" r:id="rId38"/>
    <p:sldId id="336" r:id="rId39"/>
    <p:sldId id="325" r:id="rId40"/>
    <p:sldId id="367" r:id="rId41"/>
    <p:sldId id="372" r:id="rId42"/>
    <p:sldId id="342" r:id="rId43"/>
    <p:sldId id="326" r:id="rId44"/>
    <p:sldId id="350" r:id="rId45"/>
    <p:sldId id="352" r:id="rId46"/>
    <p:sldId id="371" r:id="rId47"/>
    <p:sldId id="351" r:id="rId48"/>
    <p:sldId id="300" r:id="rId49"/>
    <p:sldId id="337" r:id="rId50"/>
    <p:sldId id="304" r:id="rId51"/>
    <p:sldId id="279" r:id="rId52"/>
    <p:sldId id="347" r:id="rId53"/>
    <p:sldId id="263" r:id="rId54"/>
    <p:sldId id="346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A3ACA"/>
    <a:srgbClr val="FFEE98"/>
    <a:srgbClr val="D8B2D8"/>
    <a:srgbClr val="5567B0"/>
    <a:srgbClr val="99C2E7"/>
    <a:srgbClr val="FC9D9B"/>
    <a:srgbClr val="FBBCAF"/>
    <a:srgbClr val="FADCC7"/>
    <a:srgbClr val="B0E0E7"/>
    <a:srgbClr val="7B7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817" autoAdjust="0"/>
    <p:restoredTop sz="99258" autoAdjust="0"/>
  </p:normalViewPr>
  <p:slideViewPr>
    <p:cSldViewPr snapToGrid="0" snapToObjects="1">
      <p:cViewPr varScale="1">
        <p:scale>
          <a:sx n="123" d="100"/>
          <a:sy n="123" d="100"/>
        </p:scale>
        <p:origin x="9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EAA07-F009-CB4D-B6C8-6946A21BD6AC}" type="datetimeFigureOut">
              <a:rPr lang="en-US" smtClean="0"/>
              <a:t>12/6/16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83976-3136-2E49-AD6D-0144FF779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0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EACA-AFB8-4C1E-B043-2F4EE285386E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200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http://arxiv.org/abs/1405.1456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The Intrinsic Two-Dimensional Size of Sagittarius A*</a:t>
            </a:r>
          </a:p>
          <a:p>
            <a:endParaRPr lang="en-US" dirty="0" smtClean="0"/>
          </a:p>
          <a:p>
            <a:r>
              <a:rPr lang="en-US" dirty="0" smtClean="0"/>
              <a:t>Bower et al. 2014 </a:t>
            </a:r>
            <a:r>
              <a:rPr lang="en-US" dirty="0" err="1" smtClean="0"/>
              <a:t>ApJ</a:t>
            </a:r>
            <a:r>
              <a:rPr lang="en-US" dirty="0" smtClean="0"/>
              <a:t> in press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45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A76A003-4DFE-CC4D-9281-5B3A550B934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26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15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A76A003-4DFE-CC4D-9281-5B3A550B934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27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1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A76A003-4DFE-CC4D-9281-5B3A550B934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31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6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D96A0-BD7D-B74D-922F-4CE10FCEF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314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040" y="670243"/>
            <a:ext cx="8636000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1288456"/>
            <a:ext cx="8636000" cy="46037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 smtClean="0"/>
              <a:t>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191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55AA-1BD5-446E-819C-59471BEAD13B}" type="datetimeFigureOut">
              <a:rPr lang="en-US" smtClean="0"/>
              <a:t>12/6/16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3DFE-369F-42A8-95CC-0615539CF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0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2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9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2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6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50405-1E10-944B-B13E-42E0F8165C66}" type="datetimeFigureOut">
              <a:rPr lang="en-US" smtClean="0"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1.jp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67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.nrao.edu/wiki/bin/view/NGVLA/NGVLAWorkshopApril2015" TargetMode="External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9936" y="1592957"/>
            <a:ext cx="4617194" cy="1169551"/>
          </a:xfrm>
          <a:prstGeom prst="rect">
            <a:avLst/>
          </a:prstGeom>
          <a:noFill/>
          <a:ln>
            <a:solidFill>
              <a:srgbClr val="1A3ACA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Effective area ~ 10x JVLA, ALMA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Resolution ~ 10x JVLA, ALMA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Frequency range ~ 1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to 115 GHz</a:t>
            </a:r>
          </a:p>
        </p:txBody>
      </p:sp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3082"/>
            <a:ext cx="9144000" cy="3867746"/>
          </a:xfrm>
          <a:prstGeom prst="rect">
            <a:avLst/>
          </a:prstGeom>
        </p:spPr>
      </p:pic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" y="57750"/>
            <a:ext cx="7787315" cy="1442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0658" y="4864356"/>
            <a:ext cx="4846320" cy="4716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https://</a:t>
            </a:r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science.nrao.edu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/futures/</a:t>
            </a:r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endParaRPr lang="en-US" sz="2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a_freq_log_Dec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5" y="648479"/>
            <a:ext cx="7983860" cy="501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8708" y="5437450"/>
            <a:ext cx="66719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Sensitivity </a:t>
            </a:r>
            <a:r>
              <a:rPr lang="en-US" sz="2000" dirty="0">
                <a:latin typeface="Times New Roman"/>
                <a:cs typeface="Times New Roman"/>
              </a:rPr>
              <a:t>~ </a:t>
            </a:r>
            <a:r>
              <a:rPr lang="en-US" sz="2000" dirty="0" smtClean="0">
                <a:latin typeface="Times New Roman"/>
                <a:cs typeface="Times New Roman"/>
              </a:rPr>
              <a:t>100 </a:t>
            </a:r>
            <a:r>
              <a:rPr lang="en-US" sz="2000" dirty="0" err="1" smtClean="0">
                <a:latin typeface="Times New Roman"/>
                <a:cs typeface="Times New Roman"/>
              </a:rPr>
              <a:t>nanoJy</a:t>
            </a:r>
            <a:r>
              <a:rPr lang="en-US" sz="2000" dirty="0" smtClean="0">
                <a:latin typeface="Times New Roman"/>
                <a:cs typeface="Times New Roman"/>
              </a:rPr>
              <a:t> @ 1cm</a:t>
            </a:r>
            <a:r>
              <a:rPr lang="en-US" sz="2000" dirty="0">
                <a:latin typeface="Times New Roman"/>
                <a:cs typeface="Times New Roman"/>
              </a:rPr>
              <a:t>, 10hr, </a:t>
            </a:r>
            <a:r>
              <a:rPr lang="en-US" sz="2000" dirty="0" smtClean="0">
                <a:latin typeface="Times New Roman"/>
                <a:cs typeface="Times New Roman"/>
              </a:rPr>
              <a:t>BW = 20GHz 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B</a:t>
            </a:r>
            <a:r>
              <a:rPr lang="en-US" sz="2000" dirty="0">
                <a:latin typeface="Times New Roman"/>
                <a:cs typeface="Times New Roman"/>
              </a:rPr>
              <a:t> ~ 1</a:t>
            </a:r>
            <a:r>
              <a:rPr lang="en-US" sz="2000" dirty="0" smtClean="0">
                <a:latin typeface="Times New Roman"/>
                <a:cs typeface="Times New Roman"/>
              </a:rPr>
              <a:t>K </a:t>
            </a:r>
            <a:r>
              <a:rPr lang="en-US" sz="2000" dirty="0">
                <a:latin typeface="Times New Roman"/>
                <a:cs typeface="Times New Roman"/>
              </a:rPr>
              <a:t>@ </a:t>
            </a:r>
            <a:r>
              <a:rPr lang="en-US" sz="2000" dirty="0" smtClean="0">
                <a:latin typeface="Times New Roman"/>
                <a:cs typeface="Times New Roman"/>
              </a:rPr>
              <a:t>1cm, 10mas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Spectrum above 15GHz rich in ground state molecular lines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404" y="147833"/>
            <a:ext cx="691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Killer </a:t>
            </a:r>
            <a:r>
              <a:rPr lang="en-US" sz="2800" dirty="0" smtClean="0">
                <a:latin typeface="Times New Roman"/>
                <a:cs typeface="Times New Roman"/>
              </a:rPr>
              <a:t>Gap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Thermal </a:t>
            </a:r>
            <a:r>
              <a:rPr lang="en-US" sz="2400" dirty="0"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latin typeface="Times New Roman"/>
                <a:cs typeface="Times New Roman"/>
              </a:rPr>
              <a:t>3cm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88949" y="1202388"/>
            <a:ext cx="0" cy="378280"/>
          </a:xfrm>
          <a:prstGeom prst="straightConnector1">
            <a:avLst/>
          </a:prstGeom>
          <a:ln>
            <a:solidFill>
              <a:srgbClr val="1031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88942" y="1215898"/>
            <a:ext cx="7161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03112"/>
                </a:solidFill>
              </a:rPr>
              <a:t>5x</a:t>
            </a:r>
            <a:endParaRPr lang="en-US" sz="2000" dirty="0">
              <a:solidFill>
                <a:srgbClr val="1031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11.3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8506" y="76962"/>
            <a:ext cx="4525493" cy="461665"/>
          </a:xfrm>
          <a:prstGeom prst="rect">
            <a:avLst/>
          </a:prstGeom>
          <a:solidFill>
            <a:srgbClr val="7B7A65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JVLA: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Good 3mm site, elev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~ 2200m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27687" y="5079762"/>
            <a:ext cx="37717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74751" y="5079762"/>
            <a:ext cx="118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550km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738" y="-500512"/>
            <a:ext cx="3209065" cy="41529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35066" y="615589"/>
            <a:ext cx="3773654" cy="1200329"/>
          </a:xfrm>
          <a:prstGeom prst="rect">
            <a:avLst/>
          </a:prstGeom>
          <a:solidFill>
            <a:srgbClr val="7B7A65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30% in core:  b &lt; 3km  ~ 1” at 30GHz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60% in mid:  b &lt; 30km ~ 0.1”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90% in long:  b &lt; 300km  ~ 0.01”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10% in VLB:  b ~ 3000km  ~ 0.001”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2-17 at 8.53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57"/>
            <a:ext cx="9144000" cy="19535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431513"/>
            <a:ext cx="9144000" cy="3570325"/>
            <a:chOff x="0" y="459740"/>
            <a:chExt cx="9144000" cy="35703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9740"/>
              <a:ext cx="9144000" cy="3570325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4135120" y="2235200"/>
              <a:ext cx="4927600" cy="3759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155440" y="2783840"/>
              <a:ext cx="4927600" cy="3759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094480" y="3566160"/>
              <a:ext cx="4927600" cy="3759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75583" y="4294692"/>
            <a:ext cx="5250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A3ACA"/>
                </a:solidFill>
              </a:rPr>
              <a:t>Memo 5 @ http</a:t>
            </a:r>
            <a:r>
              <a:rPr lang="en-US" sz="2000" dirty="0">
                <a:solidFill>
                  <a:srgbClr val="1A3ACA"/>
                </a:solidFill>
              </a:rPr>
              <a:t>://</a:t>
            </a:r>
            <a:r>
              <a:rPr lang="en-US" sz="2000" dirty="0" err="1">
                <a:solidFill>
                  <a:srgbClr val="1A3ACA"/>
                </a:solidFill>
              </a:rPr>
              <a:t>library.nrao.edu</a:t>
            </a:r>
            <a:r>
              <a:rPr lang="en-US" sz="2000" dirty="0">
                <a:solidFill>
                  <a:srgbClr val="1A3ACA"/>
                </a:solidFill>
              </a:rPr>
              <a:t>/</a:t>
            </a:r>
            <a:r>
              <a:rPr lang="en-US" sz="2000" dirty="0" err="1">
                <a:solidFill>
                  <a:srgbClr val="1A3ACA"/>
                </a:solidFill>
              </a:rPr>
              <a:t>ngvla.shtml</a:t>
            </a:r>
            <a:endParaRPr lang="en-US" sz="2000" dirty="0">
              <a:solidFill>
                <a:srgbClr val="1A3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1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0" y="3044179"/>
            <a:ext cx="6914508" cy="2924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467" y="451465"/>
            <a:ext cx="6298788" cy="1877437"/>
          </a:xfrm>
          <a:prstGeom prst="rect">
            <a:avLst/>
          </a:prstGeom>
          <a:solidFill>
            <a:schemeClr val="bg1"/>
          </a:solidFill>
          <a:ln>
            <a:solidFill>
              <a:srgbClr val="1A3ACA"/>
            </a:solidFill>
          </a:ln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Science examples</a:t>
            </a:r>
            <a:endParaRPr lang="en-US" sz="2000" dirty="0" smtClean="0">
              <a:solidFill>
                <a:srgbClr val="1A3ACA"/>
              </a:solidFill>
              <a:latin typeface="Times New Roman"/>
              <a:cs typeface="Times New Roman"/>
            </a:endParaRPr>
          </a:p>
          <a:p>
            <a:pPr marL="342900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1A3ACA"/>
                </a:solidFill>
                <a:latin typeface="Times New Roman"/>
                <a:cs typeface="Times New Roman"/>
              </a:rPr>
              <a:t>Cradle of Life:  Terrestrial planet formation</a:t>
            </a:r>
          </a:p>
          <a:p>
            <a:pPr marL="342900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1A3ACA"/>
                </a:solidFill>
                <a:latin typeface="Times New Roman"/>
                <a:cs typeface="Times New Roman"/>
              </a:rPr>
              <a:t>Galaxy ecosystems: wide field imaging</a:t>
            </a:r>
          </a:p>
          <a:p>
            <a:pPr marL="342900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i="1" dirty="0" smtClean="0">
                <a:solidFill>
                  <a:srgbClr val="1A3ACA"/>
                </a:solidFill>
                <a:latin typeface="Times New Roman"/>
                <a:cs typeface="Times New Roman"/>
              </a:rPr>
              <a:t>Galaxy formation: Cool gas history of the Universe (ASPECS)</a:t>
            </a:r>
          </a:p>
          <a:p>
            <a:pPr marL="342900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1A3ACA"/>
                </a:solidFill>
                <a:latin typeface="Times New Roman"/>
                <a:cs typeface="Times New Roman"/>
              </a:rPr>
              <a:t>Time domain and Physics: Exo-space weather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342364" y="168699"/>
            <a:ext cx="1534510" cy="6154634"/>
            <a:chOff x="8027600" y="698111"/>
            <a:chExt cx="1122784" cy="4624818"/>
          </a:xfrm>
        </p:grpSpPr>
        <p:pic>
          <p:nvPicPr>
            <p:cNvPr id="8" name="Picture 7" descr="PPD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9425" y="698111"/>
              <a:ext cx="1106358" cy="1138282"/>
            </a:xfrm>
            <a:prstGeom prst="rect">
              <a:avLst/>
            </a:prstGeom>
          </p:spPr>
        </p:pic>
        <p:pic>
          <p:nvPicPr>
            <p:cNvPr id="9" name="Picture 8" descr="wcota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425" y="1863412"/>
              <a:ext cx="1106359" cy="838583"/>
            </a:xfrm>
            <a:prstGeom prst="rect">
              <a:avLst/>
            </a:prstGeom>
          </p:spPr>
        </p:pic>
        <p:pic>
          <p:nvPicPr>
            <p:cNvPr id="10" name="Picture 9" descr="Screen Shot 2015-05-14 at 3.32.18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600" y="4674451"/>
              <a:ext cx="1110958" cy="648478"/>
            </a:xfrm>
            <a:prstGeom prst="rect">
              <a:avLst/>
            </a:prstGeom>
          </p:spPr>
        </p:pic>
        <p:pic>
          <p:nvPicPr>
            <p:cNvPr id="11" name="Picture 10" descr="ngc5713.ngvl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816" y="2729013"/>
              <a:ext cx="1120567" cy="1013249"/>
            </a:xfrm>
            <a:prstGeom prst="rect">
              <a:avLst/>
            </a:prstGeom>
          </p:spPr>
        </p:pic>
        <p:pic>
          <p:nvPicPr>
            <p:cNvPr id="12" name="Picture 11" descr="Screen Shot 2015-12-07 at 9.58.3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600" y="3761389"/>
              <a:ext cx="1122784" cy="88604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547368" y="2502059"/>
            <a:ext cx="35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A3ACA"/>
                </a:solidFill>
              </a:rPr>
              <a:t>http://</a:t>
            </a:r>
            <a:r>
              <a:rPr lang="en-US" dirty="0" err="1">
                <a:solidFill>
                  <a:srgbClr val="1A3ACA"/>
                </a:solidFill>
              </a:rPr>
              <a:t>library.nrao.edu</a:t>
            </a:r>
            <a:r>
              <a:rPr lang="en-US" dirty="0">
                <a:solidFill>
                  <a:srgbClr val="1A3ACA"/>
                </a:solidFill>
              </a:rPr>
              <a:t>/</a:t>
            </a:r>
            <a:r>
              <a:rPr lang="en-US" dirty="0" err="1">
                <a:solidFill>
                  <a:srgbClr val="1A3ACA"/>
                </a:solidFill>
              </a:rPr>
              <a:t>ngvla.shtml</a:t>
            </a:r>
            <a:endParaRPr lang="en-US" dirty="0">
              <a:solidFill>
                <a:srgbClr val="1A3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7794" y="111278"/>
            <a:ext cx="602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/>
                <a:cs typeface="Times New Roman"/>
              </a:rPr>
              <a:t>SWG1 Circle </a:t>
            </a:r>
            <a:r>
              <a:rPr lang="en-US" sz="2400" dirty="0" smtClean="0">
                <a:latin typeface="Times New Roman"/>
                <a:cs typeface="Times New Roman"/>
              </a:rPr>
              <a:t>of Life: origin stars, planets, life </a:t>
            </a:r>
          </a:p>
        </p:txBody>
      </p:sp>
      <p:pic>
        <p:nvPicPr>
          <p:cNvPr id="6" name="Picture 5" descr="Screen Shot 2015-02-17 at 9.51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00" y="1267216"/>
            <a:ext cx="4968010" cy="4860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7605" y="944050"/>
            <a:ext cx="2729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latin typeface="Times New Roman"/>
                <a:cs typeface="Times New Roman"/>
              </a:rPr>
              <a:t>Origin of stellar </a:t>
            </a:r>
            <a:r>
              <a:rPr lang="en-US" i="1" dirty="0" smtClean="0">
                <a:latin typeface="Times New Roman"/>
                <a:cs typeface="Times New Roman"/>
              </a:rPr>
              <a:t>multiplicity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5754" y="989561"/>
            <a:ext cx="258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>
                <a:latin typeface="Times New Roman"/>
                <a:cs typeface="Times New Roman"/>
              </a:rPr>
              <a:t>Accretion in dust-obscured early </a:t>
            </a:r>
            <a:r>
              <a:rPr lang="en-US" i="1" dirty="0" smtClean="0">
                <a:latin typeface="Times New Roman"/>
                <a:cs typeface="Times New Roman"/>
              </a:rPr>
              <a:t>phases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54020" y="1005582"/>
            <a:ext cx="1180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chemistry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3473104">
            <a:off x="5822601" y="2408354"/>
            <a:ext cx="2018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Organic chemistry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 rot="6928924">
            <a:off x="5830892" y="4780171"/>
            <a:ext cx="188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Pre-biotic chemistry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 rot="4257007">
            <a:off x="1391011" y="4229394"/>
            <a:ext cx="1411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biology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66245" y="3258231"/>
            <a:ext cx="1769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Terrestrial zone planet formation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37036" y="6113771"/>
            <a:ext cx="27926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Imaging chemistry, dynamics deep in planetary atmospheres</a:t>
            </a:r>
            <a:endParaRPr lang="en-US" sz="16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16640" y="5528995"/>
            <a:ext cx="17693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Pre-biotic molecules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667794" y="898668"/>
            <a:ext cx="5703068" cy="5553657"/>
          </a:xfrm>
          <a:prstGeom prst="donut">
            <a:avLst>
              <a:gd name="adj" fmla="val 8310"/>
            </a:avLst>
          </a:prstGeom>
          <a:solidFill>
            <a:schemeClr val="accent2"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1798" y="5100473"/>
            <a:ext cx="1667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6600"/>
                </a:solidFill>
              </a:rPr>
              <a:t>Magnetospheres and </a:t>
            </a:r>
            <a:r>
              <a:rPr lang="en-US" sz="1600" i="1" dirty="0" err="1" smtClean="0">
                <a:solidFill>
                  <a:srgbClr val="FF6600"/>
                </a:solidFill>
              </a:rPr>
              <a:t>exo</a:t>
            </a:r>
            <a:r>
              <a:rPr lang="en-US" sz="1600" i="1" dirty="0" smtClean="0">
                <a:solidFill>
                  <a:srgbClr val="FF6600"/>
                </a:solidFill>
              </a:rPr>
              <a:t>-space weather</a:t>
            </a:r>
            <a:endParaRPr lang="en-US" sz="1600" i="1" dirty="0">
              <a:solidFill>
                <a:srgbClr val="FF66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6584" y="2690099"/>
            <a:ext cx="2215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Aircraft radar from nearby planetary systems in 10min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403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mahlt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83" y="1158240"/>
            <a:ext cx="4982917" cy="4100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3539" y="156076"/>
            <a:ext cx="6830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Current state-of-art in planet formation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 ALMA images of HL tau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36" y="1593426"/>
            <a:ext cx="412664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HL Tau: Rosetta-stone of planet formation around Solar-mass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protostar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Distance = 140pc</a:t>
            </a:r>
          </a:p>
          <a:p>
            <a:pPr marL="342900" lvl="1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1Myr old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protostar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~ 1 M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w. 0.1 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dusty disk </a:t>
            </a:r>
          </a:p>
          <a:p>
            <a:pPr marL="342900" lvl="1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nner few AU disk optically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thick in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mm/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submm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1396" y="4776375"/>
            <a:ext cx="408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Inner 10AU =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ngVLA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zone @ 10mas res 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996943" y="2423557"/>
            <a:ext cx="2" cy="1247944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55619" y="2644142"/>
            <a:ext cx="9576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100AU 0.7” at 140pc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349015" y="3337293"/>
            <a:ext cx="1180669" cy="143908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61083" y="1211716"/>
            <a:ext cx="19215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ALMA 250GHz Brogan ea.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5-07-15 at 8.51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62" y="1136338"/>
            <a:ext cx="5246678" cy="5233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3140" y="2499086"/>
            <a:ext cx="2374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~ 1Myr </a:t>
            </a:r>
            <a:r>
              <a:rPr lang="en-US" dirty="0" err="1" smtClean="0"/>
              <a:t>protoplanetary</a:t>
            </a:r>
            <a:r>
              <a:rPr lang="en-US" dirty="0" smtClean="0"/>
              <a:t> disk at  R ~ few AU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4426" y="230898"/>
            <a:ext cx="633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Terrestrial zone planet formation = ‘</a:t>
            </a:r>
            <a:r>
              <a:rPr lang="en-US" sz="2400" dirty="0" err="1" smtClean="0"/>
              <a:t>ngVLA</a:t>
            </a:r>
            <a:r>
              <a:rPr lang="en-US" sz="2400" dirty="0" smtClean="0"/>
              <a:t> zone’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657762" y="3039744"/>
            <a:ext cx="2544358" cy="1715766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23" y="4039482"/>
            <a:ext cx="1706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ALMA gets AU-res. in </a:t>
            </a:r>
            <a:r>
              <a:rPr lang="en-US" dirty="0" err="1" smtClean="0"/>
              <a:t>submm</a:t>
            </a:r>
            <a:r>
              <a:rPr lang="en-US" dirty="0" smtClean="0"/>
              <a:t>, but disk is optically thick!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657762" y="4201602"/>
            <a:ext cx="233867" cy="364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03753" y="1320157"/>
            <a:ext cx="23330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Areal density </a:t>
            </a:r>
            <a:r>
              <a:rPr lang="en-US" dirty="0" smtClean="0">
                <a:solidFill>
                  <a:srgbClr val="008000"/>
                </a:solidFill>
              </a:rPr>
              <a:t>for  </a:t>
            </a:r>
            <a:r>
              <a:rPr lang="en-US" dirty="0" err="1">
                <a:solidFill>
                  <a:srgbClr val="008000"/>
                </a:solidFill>
              </a:rPr>
              <a:t>τ</a:t>
            </a:r>
            <a:r>
              <a:rPr lang="en-US" dirty="0">
                <a:solidFill>
                  <a:srgbClr val="008000"/>
                </a:solidFill>
              </a:rPr>
              <a:t> &gt; </a:t>
            </a:r>
            <a:r>
              <a:rPr lang="en-US" dirty="0" smtClean="0">
                <a:solidFill>
                  <a:srgbClr val="008000"/>
                </a:solidFill>
              </a:rPr>
              <a:t>1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3829" y="6088726"/>
            <a:ext cx="151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Isella</a:t>
            </a:r>
            <a:r>
              <a:rPr lang="en-US" dirty="0" smtClean="0"/>
              <a:t> ea.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33304" y="3537523"/>
            <a:ext cx="262340" cy="5019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1270" y="165261"/>
            <a:ext cx="698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NGVLA: 1Myr Protoplanetary disk at 140pc distance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7249" y="4216016"/>
            <a:ext cx="8251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Inner gap optically thick at 100GHz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latin typeface="Times New Roman"/>
                <a:cs typeface="Times New Roman"/>
              </a:rPr>
              <a:t>ngVLA</a:t>
            </a:r>
            <a:r>
              <a:rPr lang="en-US" dirty="0" smtClean="0">
                <a:latin typeface="Times New Roman"/>
                <a:cs typeface="Times New Roman"/>
              </a:rPr>
              <a:t> at 25GHz, 10mas (1.4AU): Image both gaps + annual motions (‘movies of planet formation’)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i="1" dirty="0" err="1" smtClean="0">
                <a:latin typeface="Times New Roman"/>
                <a:cs typeface="Times New Roman"/>
              </a:rPr>
              <a:t>Circumplanetary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>
                <a:latin typeface="Times New Roman"/>
                <a:cs typeface="Times New Roman"/>
              </a:rPr>
              <a:t>disks</a:t>
            </a:r>
            <a:r>
              <a:rPr lang="en-US" dirty="0">
                <a:latin typeface="Times New Roman"/>
                <a:cs typeface="Times New Roman"/>
              </a:rPr>
              <a:t>: imaging accretion on to </a:t>
            </a:r>
            <a:r>
              <a:rPr lang="en-US" dirty="0" smtClean="0">
                <a:latin typeface="Times New Roman"/>
                <a:cs typeface="Times New Roman"/>
              </a:rPr>
              <a:t>planets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Grain size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stratification: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Image poorly understood </a:t>
            </a:r>
            <a:r>
              <a:rPr lang="en-US" dirty="0">
                <a:latin typeface="Times New Roman"/>
                <a:cs typeface="Times New Roman"/>
              </a:rPr>
              <a:t>transition from dust </a:t>
            </a:r>
            <a:r>
              <a:rPr lang="en-US" dirty="0" smtClean="0">
                <a:latin typeface="Times New Roman"/>
                <a:cs typeface="Times New Roman"/>
              </a:rPr>
              <a:t>to </a:t>
            </a:r>
            <a:r>
              <a:rPr lang="en-US" dirty="0" err="1" smtClean="0">
                <a:latin typeface="Times New Roman"/>
                <a:cs typeface="Times New Roman"/>
              </a:rPr>
              <a:t>planetesimal</a:t>
            </a:r>
            <a:r>
              <a:rPr lang="en-US" dirty="0" smtClean="0">
                <a:latin typeface="Times New Roman"/>
                <a:cs typeface="Times New Roman"/>
              </a:rPr>
              <a:t> to planets at !AU resolution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995" y="773368"/>
            <a:ext cx="8946041" cy="3051349"/>
            <a:chOff x="36995" y="650080"/>
            <a:chExt cx="8946041" cy="3051349"/>
          </a:xfrm>
        </p:grpSpPr>
        <p:pic>
          <p:nvPicPr>
            <p:cNvPr id="5" name="Picture 4" descr="Screen Shot 2015-07-18 at 7.32.35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5" y="699288"/>
              <a:ext cx="2930794" cy="289691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115695" y="650080"/>
              <a:ext cx="3055991" cy="3051349"/>
              <a:chOff x="6154607" y="650080"/>
              <a:chExt cx="3055991" cy="3051349"/>
            </a:xfrm>
          </p:grpSpPr>
          <p:pic>
            <p:nvPicPr>
              <p:cNvPr id="6" name="Picture 5" descr="Screen Shot 2015-07-18 at 7.34.13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4607" y="650080"/>
                <a:ext cx="2989393" cy="3051349"/>
              </a:xfrm>
              <a:prstGeom prst="rect">
                <a:avLst/>
              </a:prstGeom>
            </p:spPr>
          </p:pic>
          <p:cxnSp>
            <p:nvCxnSpPr>
              <p:cNvPr id="10" name="Straight Connector 9"/>
              <p:cNvCxnSpPr/>
              <p:nvPr/>
            </p:nvCxnSpPr>
            <p:spPr>
              <a:xfrm>
                <a:off x="8919303" y="797193"/>
                <a:ext cx="0" cy="72048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7796621" y="908883"/>
                <a:ext cx="14139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FF"/>
                    </a:solidFill>
                  </a:rPr>
                  <a:t>0.1” = 13AU</a:t>
                </a: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9" name="Picture 8" descr="PPD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2338" y="699288"/>
              <a:ext cx="2710698" cy="27889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535985" y="690357"/>
              <a:ext cx="2291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</a:pPr>
              <a:r>
                <a:rPr lang="en-US" sz="1400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ngVLA</a:t>
              </a:r>
              <a:r>
                <a:rPr lang="en-US" sz="1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100hr 25GHz, 10mas</a:t>
              </a:r>
              <a:endParaRPr lang="en-US" sz="12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43390" y="3172731"/>
              <a:ext cx="2484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rms</a:t>
              </a:r>
              <a:r>
                <a:rPr lang="en-US" sz="16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 = </a:t>
              </a:r>
              <a:r>
                <a:rPr lang="en-US" sz="16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90nJy</a:t>
              </a:r>
              <a:r>
                <a:rPr lang="en-US" sz="16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/</a:t>
              </a:r>
              <a:r>
                <a:rPr lang="en-US" sz="1600" dirty="0" err="1">
                  <a:solidFill>
                    <a:schemeClr val="bg1"/>
                  </a:solidFill>
                  <a:latin typeface="Times New Roman"/>
                  <a:cs typeface="Times New Roman"/>
                </a:rPr>
                <a:t>bm</a:t>
              </a:r>
              <a:r>
                <a:rPr lang="en-US" sz="16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 = 1</a:t>
              </a:r>
              <a:r>
                <a:rPr lang="en-US" sz="16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K</a:t>
              </a:r>
              <a:endParaRPr lang="en-US" sz="16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6592" y="699288"/>
              <a:ext cx="1950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Saturn at 13AU Jupiter  </a:t>
              </a:r>
              <a:r>
                <a:rPr lang="en-US" sz="16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at </a:t>
              </a:r>
              <a:r>
                <a:rPr lang="en-US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6AU</a:t>
              </a:r>
              <a:endParaRPr lang="en-US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15111" y="3152572"/>
              <a:ext cx="14972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</a:rPr>
                <a:t>M</a:t>
              </a:r>
              <a:r>
                <a:rPr lang="en-US" sz="1600" dirty="0" smtClean="0">
                  <a:solidFill>
                    <a:srgbClr val="FFFFFF"/>
                  </a:solidFill>
                </a:rPr>
                <a:t>odel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21" idx="1"/>
            </p:cNvCxnSpPr>
            <p:nvPr/>
          </p:nvCxnSpPr>
          <p:spPr>
            <a:xfrm flipH="1">
              <a:off x="802640" y="991676"/>
              <a:ext cx="593952" cy="623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099616" y="1284063"/>
              <a:ext cx="402776" cy="7468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58956" y="3168880"/>
              <a:ext cx="20507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Isella</a:t>
              </a:r>
              <a:r>
                <a:rPr lang="en-US" sz="1600" dirty="0" smtClean="0">
                  <a:solidFill>
                    <a:schemeClr val="bg1"/>
                  </a:solidFill>
                </a:rPr>
                <a:t> Dust Model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1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18" y="287332"/>
            <a:ext cx="2484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TW 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Hya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~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10Myr PP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ebris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Disk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1615440"/>
            <a:ext cx="259378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 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star + 0.1M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disk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Dust trap caused by gaseous vortex at 60AU =&gt; narrow dust ring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Planets may coalesce around dust knots in ring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2524991" y="60960"/>
            <a:ext cx="6761250" cy="6558049"/>
            <a:chOff x="2296160" y="60960"/>
            <a:chExt cx="6990081" cy="67966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321" y="3377122"/>
              <a:ext cx="3545842" cy="34323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041" y="60960"/>
              <a:ext cx="3759200" cy="348654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7280" y="80652"/>
              <a:ext cx="3627122" cy="341604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6160" y="3484828"/>
              <a:ext cx="3627121" cy="3372798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923539" y="2915920"/>
              <a:ext cx="685801" cy="101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956560" y="2636520"/>
              <a:ext cx="652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60AU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56560" y="101600"/>
              <a:ext cx="2072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Ricci Model </a:t>
              </a:r>
              <a:r>
                <a:rPr lang="en-US" sz="1600" dirty="0" smtClean="0">
                  <a:solidFill>
                    <a:schemeClr val="bg1"/>
                  </a:solidFill>
                </a:rPr>
                <a:t>at 30GHz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16320" y="115127"/>
              <a:ext cx="2844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Next Gen. VLA at 0.06” 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43858" y="3552827"/>
              <a:ext cx="21310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ALMA </a:t>
              </a:r>
              <a:r>
                <a:rPr lang="en-US" sz="1600" smtClean="0">
                  <a:solidFill>
                    <a:schemeClr val="bg1"/>
                  </a:solidFill>
                </a:rPr>
                <a:t>Band 1 at 0.12”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74740" y="3552827"/>
              <a:ext cx="1666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JVLA at 0.06”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74922" y="2754848"/>
              <a:ext cx="1666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Ricci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ea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5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1" y="213897"/>
            <a:ext cx="5647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Circle of life: pre-</a:t>
            </a:r>
            <a:r>
              <a:rPr lang="en-US" sz="2800" i="1" dirty="0" smtClean="0">
                <a:latin typeface="Times New Roman"/>
                <a:cs typeface="Times New Roman"/>
              </a:rPr>
              <a:t>bio</a:t>
            </a:r>
            <a:r>
              <a:rPr lang="en-US" sz="2800" dirty="0" smtClean="0">
                <a:latin typeface="Times New Roman"/>
                <a:cs typeface="Times New Roman"/>
              </a:rPr>
              <a:t>chemistry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01" y="1059137"/>
            <a:ext cx="38812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Pre</a:t>
            </a:r>
            <a:r>
              <a:rPr lang="en-US" sz="2000" dirty="0">
                <a:latin typeface="Times New Roman"/>
                <a:cs typeface="Times New Roman"/>
              </a:rPr>
              <a:t>-biotic molecules: rich spectra in 0.3cm to 3cm regime 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Complex </a:t>
            </a:r>
            <a:r>
              <a:rPr lang="en-US" sz="2000" dirty="0">
                <a:latin typeface="Times New Roman"/>
                <a:cs typeface="Times New Roman"/>
              </a:rPr>
              <a:t>organics: ice chemistry in cold </a:t>
            </a:r>
            <a:r>
              <a:rPr lang="en-US" sz="2000" dirty="0" smtClean="0">
                <a:latin typeface="Times New Roman"/>
                <a:cs typeface="Times New Roman"/>
              </a:rPr>
              <a:t>regions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Ammonia </a:t>
            </a:r>
            <a:r>
              <a:rPr lang="en-US" sz="2000" dirty="0">
                <a:latin typeface="Times New Roman"/>
                <a:cs typeface="Times New Roman"/>
              </a:rPr>
              <a:t>and </a:t>
            </a:r>
            <a:r>
              <a:rPr lang="en-US" sz="2000" dirty="0" smtClean="0">
                <a:latin typeface="Times New Roman"/>
                <a:cs typeface="Times New Roman"/>
              </a:rPr>
              <a:t>water: temperature, evolutionary state, PP disks, comets, atmospheres… 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69895" y="1063222"/>
            <a:ext cx="5374105" cy="2479059"/>
            <a:chOff x="3769895" y="767412"/>
            <a:chExt cx="5374105" cy="2479059"/>
          </a:xfrm>
        </p:grpSpPr>
        <p:grpSp>
          <p:nvGrpSpPr>
            <p:cNvPr id="11" name="Group 10"/>
            <p:cNvGrpSpPr/>
            <p:nvPr/>
          </p:nvGrpSpPr>
          <p:grpSpPr>
            <a:xfrm>
              <a:off x="3769895" y="767412"/>
              <a:ext cx="5374105" cy="2479059"/>
              <a:chOff x="3765174" y="3824081"/>
              <a:chExt cx="5374105" cy="2479059"/>
            </a:xfrm>
          </p:grpSpPr>
          <p:pic>
            <p:nvPicPr>
              <p:cNvPr id="3" name="Picture 2" descr="Screen Shot 2015-03-18 at 11.53.17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5174" y="3824081"/>
                <a:ext cx="5374105" cy="247905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631763" y="4119891"/>
                <a:ext cx="246057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Codella</a:t>
                </a:r>
                <a:r>
                  <a:rPr lang="en-US" sz="1600" dirty="0" smtClean="0"/>
                  <a:t> ea. 2014 </a:t>
                </a:r>
                <a:endParaRPr lang="en-US" sz="1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52727" y="4582743"/>
                <a:ext cx="678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5567B0"/>
                    </a:solidFill>
                  </a:rPr>
                  <a:t>SKA</a:t>
                </a:r>
                <a:endParaRPr lang="en-US" dirty="0">
                  <a:solidFill>
                    <a:srgbClr val="5567B0"/>
                  </a:solidFill>
                </a:endParaRP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V="1">
              <a:off x="4636484" y="2480235"/>
              <a:ext cx="4328222" cy="16561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701120" y="2106720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</a:rPr>
                <a:t>ngVLA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3632" y="758200"/>
            <a:ext cx="1114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Glycine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102740" y="3781477"/>
            <a:ext cx="8876872" cy="2085067"/>
            <a:chOff x="0" y="3760929"/>
            <a:chExt cx="9144000" cy="2216198"/>
          </a:xfrm>
        </p:grpSpPr>
        <p:pic>
          <p:nvPicPr>
            <p:cNvPr id="14" name="Picture 13" descr="Screen Shot 2015-05-14 at 2.06.3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0929"/>
              <a:ext cx="9144000" cy="22161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34983" y="4079203"/>
              <a:ext cx="2296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Jimenez-Sierra </a:t>
              </a:r>
              <a:r>
                <a:rPr lang="en-US" sz="1600" dirty="0" err="1" smtClean="0"/>
                <a:t>ea</a:t>
              </a:r>
              <a:r>
                <a:rPr lang="en-US" sz="1600" dirty="0" smtClean="0"/>
                <a:t> 2014</a:t>
              </a:r>
              <a:endParaRPr lang="en-US" sz="16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859555" y="3950926"/>
              <a:ext cx="346388" cy="1526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58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pv.es/antenas/Catalogo_fotos/radioastronomia/looksou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0"/>
            <a:ext cx="9144000" cy="686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712983" y="122719"/>
            <a:ext cx="5476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alt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he Very Large Array: 2 min history</a:t>
            </a:r>
            <a:endParaRPr lang="en-US" alt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23151" y="703059"/>
            <a:ext cx="6745496" cy="165428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000" dirty="0" smtClean="0">
                <a:latin typeface="Times New Roman" charset="0"/>
                <a:ea typeface="Times New Roman" charset="0"/>
                <a:cs typeface="Times New Roman" charset="0"/>
              </a:rPr>
              <a:t>1972 – Approved by Congress</a:t>
            </a:r>
            <a:endParaRPr lang="en-IE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IE" sz="2000" dirty="0" smtClean="0">
                <a:latin typeface="Times New Roman" charset="0"/>
                <a:ea typeface="Times New Roman" charset="0"/>
                <a:cs typeface="Times New Roman" charset="0"/>
              </a:rPr>
              <a:t>1980 – Full science operations</a:t>
            </a:r>
          </a:p>
          <a:p>
            <a:pPr marL="0" indent="0">
              <a:buNone/>
            </a:pPr>
            <a:r>
              <a:rPr lang="en-IE" sz="2000" dirty="0" smtClean="0">
                <a:latin typeface="Times New Roman" charset="0"/>
                <a:ea typeface="Times New Roman" charset="0"/>
                <a:cs typeface="Times New Roman" charset="0"/>
              </a:rPr>
              <a:t>2001 – Major upgrade approved by NSF (all new electronics)</a:t>
            </a:r>
          </a:p>
          <a:p>
            <a:pPr marL="0" indent="0">
              <a:buNone/>
            </a:pPr>
            <a:r>
              <a:rPr lang="en-IE" sz="2000" dirty="0" smtClean="0">
                <a:latin typeface="Times New Roman" charset="0"/>
                <a:ea typeface="Times New Roman" charset="0"/>
                <a:cs typeface="Times New Roman" charset="0"/>
              </a:rPr>
              <a:t>2011 – </a:t>
            </a:r>
            <a:r>
              <a:rPr lang="en-IE" sz="2000" dirty="0" err="1" smtClean="0">
                <a:latin typeface="Times New Roman" charset="0"/>
                <a:ea typeface="Times New Roman" charset="0"/>
                <a:cs typeface="Times New Roman" charset="0"/>
              </a:rPr>
              <a:t>Jansky</a:t>
            </a:r>
            <a:r>
              <a:rPr lang="en-IE" sz="2000" dirty="0" smtClean="0">
                <a:latin typeface="Times New Roman" charset="0"/>
                <a:ea typeface="Times New Roman" charset="0"/>
                <a:cs typeface="Times New Roman" charset="0"/>
              </a:rPr>
              <a:t> VLA full science ops</a:t>
            </a:r>
            <a:endParaRPr lang="en-IE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8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6608" y="203660"/>
            <a:ext cx="6807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g-Synergy: Terrestrial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zone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exoplanets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413" y="4062785"/>
            <a:ext cx="3883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Imaging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formation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of terrestrial planets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Pre-biotic chemistry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54" y="3837588"/>
            <a:ext cx="5190586" cy="2269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901" y="1500560"/>
            <a:ext cx="46705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Habitable Exoplanet imaging mission (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HabEx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Direct detection of earth-like planets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Search for atmospheric bio-signatures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23" y="764109"/>
            <a:ext cx="3851564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843" y="238554"/>
            <a:ext cx="790073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SWG2: Galaxy eco-systems and the </a:t>
            </a:r>
            <a:r>
              <a:rPr lang="en-US" sz="2400" i="1" dirty="0" smtClean="0">
                <a:latin typeface="Times New Roman"/>
                <a:cs typeface="Times New Roman"/>
              </a:rPr>
              <a:t>Baryon cycle  </a:t>
            </a:r>
            <a:endParaRPr lang="en-US" sz="2400" i="1" dirty="0"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Wide field, high res. mapping of Milky Way and nearby Galaxies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6" y="1350741"/>
            <a:ext cx="3828697" cy="2416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947" y="4483797"/>
            <a:ext cx="805176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Broad</a:t>
            </a:r>
            <a:r>
              <a:rPr lang="en-US" sz="2400" dirty="0">
                <a:latin typeface="Times New Roman"/>
                <a:cs typeface="Times New Roman"/>
              </a:rPr>
              <a:t>-Band Continuum </a:t>
            </a:r>
            <a:r>
              <a:rPr lang="en-US" sz="2400" dirty="0" smtClean="0">
                <a:latin typeface="Times New Roman"/>
                <a:cs typeface="Times New Roman"/>
              </a:rPr>
              <a:t>Imaging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Cover multiple radio </a:t>
            </a:r>
            <a:r>
              <a:rPr lang="en-US" sz="2000" dirty="0">
                <a:latin typeface="Times New Roman"/>
                <a:cs typeface="Times New Roman"/>
              </a:rPr>
              <a:t>emission </a:t>
            </a:r>
            <a:r>
              <a:rPr lang="en-US" sz="2000" dirty="0" smtClean="0">
                <a:latin typeface="Times New Roman"/>
                <a:cs typeface="Times New Roman"/>
              </a:rPr>
              <a:t>mechanisms: synchrotron</a:t>
            </a:r>
            <a:r>
              <a:rPr lang="en-US" sz="2000" dirty="0">
                <a:latin typeface="Times New Roman"/>
                <a:cs typeface="Times New Roman"/>
              </a:rPr>
              <a:t>, free-free</a:t>
            </a:r>
            <a:r>
              <a:rPr lang="en-US" sz="2000" dirty="0" smtClean="0">
                <a:latin typeface="Times New Roman"/>
                <a:cs typeface="Times New Roman"/>
              </a:rPr>
              <a:t>, cold (spinning?) dust</a:t>
            </a:r>
            <a:r>
              <a:rPr lang="en-US" sz="2000" dirty="0">
                <a:latin typeface="Times New Roman"/>
                <a:cs typeface="Times New Roman"/>
              </a:rPr>
              <a:t>, SZ </a:t>
            </a:r>
            <a:r>
              <a:rPr lang="en-US" sz="2000" dirty="0" smtClean="0">
                <a:latin typeface="Times New Roman"/>
                <a:cs typeface="Times New Roman"/>
              </a:rPr>
              <a:t>effect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Independent, obscuration free estimates of SFR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Physics of cosmic </a:t>
            </a:r>
            <a:r>
              <a:rPr lang="en-US" sz="2000" dirty="0">
                <a:latin typeface="Times New Roman"/>
                <a:cs typeface="Times New Roman"/>
              </a:rPr>
              <a:t>rays, ionized gas, dust, and hot gas around </a:t>
            </a:r>
            <a:r>
              <a:rPr lang="en-US" sz="2000" dirty="0" smtClean="0">
                <a:latin typeface="Times New Roman"/>
                <a:cs typeface="Times New Roman"/>
              </a:rPr>
              <a:t>galaxies</a:t>
            </a:r>
          </a:p>
        </p:txBody>
      </p:sp>
      <p:pic>
        <p:nvPicPr>
          <p:cNvPr id="6" name="Picture 5" descr="Screen Shot 2015-03-24 at 8.24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76" y="1195292"/>
            <a:ext cx="4583533" cy="321638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050118" y="3781722"/>
            <a:ext cx="2779059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37412" y="3391646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ngVLA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5676" y="1221730"/>
            <a:ext cx="110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M82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8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gc5713.m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6" y="1194647"/>
            <a:ext cx="3974611" cy="3494737"/>
          </a:xfrm>
          <a:prstGeom prst="rect">
            <a:avLst/>
          </a:prstGeom>
        </p:spPr>
      </p:pic>
      <p:pic>
        <p:nvPicPr>
          <p:cNvPr id="5" name="Picture 4" descr="ngc5713.ngv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90" y="1063706"/>
            <a:ext cx="4009691" cy="3625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0557" y="144034"/>
            <a:ext cx="7463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NGVLA: Free Free emission from peculiar spiral in Virgo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NGC 5713: distance ~ 30Mpc, total SFR ~ 5 M</a:t>
            </a:r>
            <a:r>
              <a:rPr lang="en-US" sz="2000" baseline="-250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yr</a:t>
            </a:r>
            <a:r>
              <a:rPr lang="en-US" sz="2000" baseline="30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-1</a:t>
            </a:r>
            <a:endParaRPr lang="en-US" sz="2000" baseline="30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0342" y="3279643"/>
            <a:ext cx="0" cy="35353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7970" y="3266549"/>
            <a:ext cx="628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1kpc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1811" y="1273211"/>
            <a:ext cx="2819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Model 33GHz FF  (from Hα)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67145" y="1247023"/>
            <a:ext cx="2641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NGVLA 10hrs, 0.5” res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4753" y="4667830"/>
            <a:ext cx="765955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Free-Free ‘best’ star formation rate estimator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rms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(1cm, 10hrs) 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=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0.1uJy =&gt; </a:t>
            </a:r>
            <a: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HII region associated single  O7.5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Broad -band: spatially/spectrally separate thermal/non-thermal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i="1" dirty="0">
                <a:solidFill>
                  <a:srgbClr val="FFFFFF"/>
                </a:solidFill>
                <a:latin typeface="Times New Roman"/>
                <a:cs typeface="Times New Roman"/>
              </a:rPr>
              <a:t>Local-group-type studies out to Virgo</a:t>
            </a:r>
            <a: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endParaRPr lang="en-US" sz="20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3784" y="3963287"/>
            <a:ext cx="2199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Murphy + Carilli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482" y="0"/>
            <a:ext cx="4748518" cy="3197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21" y="207743"/>
            <a:ext cx="433200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/>
                <a:cs typeface="Times New Roman"/>
              </a:rPr>
              <a:t>Spectral Line </a:t>
            </a:r>
            <a:r>
              <a:rPr lang="en-US" sz="2400" dirty="0" smtClean="0">
                <a:latin typeface="Times New Roman"/>
                <a:cs typeface="Times New Roman"/>
              </a:rPr>
              <a:t>Mapping: </a:t>
            </a:r>
            <a:r>
              <a:rPr lang="en-US" sz="2400" dirty="0">
                <a:latin typeface="Times New Roman"/>
                <a:cs typeface="Times New Roman"/>
              </a:rPr>
              <a:t>Map cool ISM 10x faster than </a:t>
            </a:r>
            <a:r>
              <a:rPr lang="en-US" sz="2400" dirty="0" smtClean="0">
                <a:latin typeface="Times New Roman"/>
                <a:cs typeface="Times New Roman"/>
              </a:rPr>
              <a:t>ALMA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Rich frequency range: 1</a:t>
            </a:r>
            <a:r>
              <a:rPr lang="en-US" sz="2000" baseline="30000" dirty="0" smtClean="0">
                <a:latin typeface="Times New Roman"/>
                <a:cs typeface="Times New Roman"/>
              </a:rPr>
              <a:t>st</a:t>
            </a:r>
            <a:r>
              <a:rPr lang="en-US" sz="2000" dirty="0" smtClean="0">
                <a:latin typeface="Times New Roman"/>
                <a:cs typeface="Times New Roman"/>
              </a:rPr>
              <a:t>  order </a:t>
            </a:r>
            <a:r>
              <a:rPr lang="en-US" sz="2000" dirty="0">
                <a:latin typeface="Times New Roman"/>
                <a:cs typeface="Times New Roman"/>
              </a:rPr>
              <a:t>transitions of </a:t>
            </a:r>
            <a:r>
              <a:rPr lang="en-US" sz="2000" dirty="0" smtClean="0">
                <a:latin typeface="Times New Roman"/>
                <a:cs typeface="Times New Roman"/>
              </a:rPr>
              <a:t>prime astrochemical + dense gas tracers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CO mapping: tens hours w. ALMA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Other lines are 10x fainter =&gt; need </a:t>
            </a: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pic>
        <p:nvPicPr>
          <p:cNvPr id="6" name="Picture 5" descr="Screen Shot 2015-03-24 at 8.32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0" y="3176241"/>
            <a:ext cx="7352951" cy="36978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5155" y="3822702"/>
            <a:ext cx="1538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Snell </a:t>
            </a:r>
            <a:r>
              <a:rPr lang="en-US" sz="1600" dirty="0" err="1" smtClean="0"/>
              <a:t>ea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649935" y="0"/>
            <a:ext cx="209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Schinnerer</a:t>
            </a:r>
            <a:r>
              <a:rPr lang="en-US" dirty="0" smtClean="0">
                <a:solidFill>
                  <a:schemeClr val="bg1"/>
                </a:solidFill>
              </a:rPr>
              <a:t> ea.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25912" y="290227"/>
            <a:ext cx="113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CO1-0 </a:t>
            </a:r>
            <a:r>
              <a:rPr lang="en-US" sz="1600" dirty="0" err="1" smtClean="0">
                <a:solidFill>
                  <a:srgbClr val="FFFFFF"/>
                </a:solidFill>
              </a:rPr>
              <a:t>Bure</a:t>
            </a:r>
            <a:r>
              <a:rPr lang="en-US" sz="1600" dirty="0" smtClean="0">
                <a:solidFill>
                  <a:srgbClr val="FFFFFF"/>
                </a:solidFill>
              </a:rPr>
              <a:t> 200hr, 1”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Screen Shot 2015-07-15 at 2.41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701"/>
            <a:ext cx="4332412" cy="2802951"/>
          </a:xfrm>
          <a:prstGeom prst="rect">
            <a:avLst/>
          </a:prstGeom>
        </p:spPr>
      </p:pic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685800" y="5410200"/>
            <a:ext cx="8072792" cy="116955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>
                <a:solidFill>
                  <a:schemeClr val="bg1"/>
                </a:solidFill>
              </a:rPr>
              <a:t>SFHU has been delineated in remarkable detail back to </a:t>
            </a:r>
            <a:r>
              <a:rPr lang="en-US" sz="2000" b="0" dirty="0" smtClean="0">
                <a:solidFill>
                  <a:schemeClr val="bg1"/>
                </a:solidFill>
              </a:rPr>
              <a:t>reionization</a:t>
            </a:r>
          </a:p>
          <a:p>
            <a:pPr marL="342900" indent="-342900"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 smtClean="0">
                <a:solidFill>
                  <a:schemeClr val="bg1"/>
                </a:solidFill>
              </a:rPr>
              <a:t>SF laws =&gt; SFHU is consequence of DGHU</a:t>
            </a:r>
          </a:p>
          <a:p>
            <a:pPr marL="342900" indent="-342900"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 smtClean="0">
                <a:solidFill>
                  <a:schemeClr val="bg1"/>
                </a:solidFill>
              </a:rPr>
              <a:t>ALMA, JVLA, </a:t>
            </a:r>
            <a:r>
              <a:rPr lang="en-US" sz="2000" b="0" dirty="0" err="1" smtClean="0">
                <a:solidFill>
                  <a:schemeClr val="bg1"/>
                </a:solidFill>
              </a:rPr>
              <a:t>Noema</a:t>
            </a:r>
            <a:r>
              <a:rPr lang="en-US" sz="2000" b="0" dirty="0" smtClean="0">
                <a:solidFill>
                  <a:schemeClr val="bg1"/>
                </a:solidFill>
              </a:rPr>
              <a:t>: study of galaxy evolution is shifting to DGHU</a:t>
            </a:r>
            <a:endParaRPr lang="en-US" sz="2000" b="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62200" y="3002976"/>
            <a:ext cx="3426537" cy="2407224"/>
            <a:chOff x="2545639" y="2667000"/>
            <a:chExt cx="3426537" cy="2407224"/>
          </a:xfrm>
        </p:grpSpPr>
        <p:pic>
          <p:nvPicPr>
            <p:cNvPr id="67586" name="Picture 2" descr="Screen Shot 2013-02-07 at 11.30.5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280" y="2819400"/>
              <a:ext cx="2334896" cy="2254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89" name="TextBox 12"/>
            <p:cNvSpPr txBox="1">
              <a:spLocks noChangeArrowheads="1"/>
            </p:cNvSpPr>
            <p:nvPr/>
          </p:nvSpPr>
          <p:spPr bwMode="auto">
            <a:xfrm>
              <a:off x="3688639" y="3016824"/>
              <a:ext cx="1097558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0" dirty="0" smtClean="0">
                  <a:solidFill>
                    <a:srgbClr val="0000FF"/>
                  </a:solidFill>
                </a:rPr>
                <a:t>‘SF </a:t>
              </a:r>
              <a:r>
                <a:rPr lang="en-US" sz="1400" b="0" err="1" smtClean="0">
                  <a:solidFill>
                    <a:srgbClr val="0000FF"/>
                  </a:solidFill>
                </a:rPr>
                <a:t>Law</a:t>
              </a:r>
              <a:r>
                <a:rPr lang="en-US" sz="1400" b="0" smtClean="0">
                  <a:solidFill>
                    <a:srgbClr val="0000FF"/>
                  </a:solidFill>
                </a:rPr>
                <a:t>’</a:t>
              </a:r>
            </a:p>
            <a:p>
              <a:pPr eaLnBrk="1" hangingPunct="1"/>
              <a:r>
                <a:rPr lang="en-US" sz="1400" b="0" dirty="0" smtClean="0">
                  <a:solidFill>
                    <a:srgbClr val="0000FF"/>
                  </a:solidFill>
                </a:rPr>
                <a:t>FIR ~ SFR</a:t>
              </a:r>
              <a:endParaRPr lang="en-US" sz="1400" b="0" dirty="0">
                <a:solidFill>
                  <a:srgbClr val="0000FF"/>
                </a:solidFill>
              </a:endParaRPr>
            </a:p>
          </p:txBody>
        </p:sp>
        <p:cxnSp>
          <p:nvCxnSpPr>
            <p:cNvPr id="67591" name="Straight Arrow Connector 12"/>
            <p:cNvCxnSpPr>
              <a:cxnSpLocks noChangeShapeType="1"/>
            </p:cNvCxnSpPr>
            <p:nvPr/>
          </p:nvCxnSpPr>
          <p:spPr bwMode="auto">
            <a:xfrm flipH="1" flipV="1">
              <a:off x="3733800" y="2667000"/>
              <a:ext cx="441679" cy="425027"/>
            </a:xfrm>
            <a:prstGeom prst="straightConnector1">
              <a:avLst/>
            </a:prstGeom>
            <a:noFill/>
            <a:ln w="28575" cmpd="sng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" name="TextBox 1"/>
            <p:cNvSpPr txBox="1"/>
            <p:nvPr/>
          </p:nvSpPr>
          <p:spPr>
            <a:xfrm>
              <a:off x="2545639" y="3777535"/>
              <a:ext cx="13794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smtClean="0"/>
                <a:t>FIR ~ SFR</a:t>
              </a:r>
              <a:endParaRPr lang="en-US" sz="1600" b="0" baseline="-25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43400" y="4464624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L</a:t>
              </a:r>
              <a:r>
                <a:rPr lang="en-US" sz="1600" b="0" baseline="-25000" dirty="0" smtClean="0"/>
                <a:t>CO</a:t>
              </a:r>
              <a:r>
                <a:rPr lang="en-US" sz="1600" b="0" dirty="0" smtClean="0"/>
                <a:t> ~ </a:t>
              </a:r>
              <a:r>
                <a:rPr lang="en-US" sz="1600" b="0" dirty="0" err="1" smtClean="0"/>
                <a:t>M</a:t>
              </a:r>
              <a:r>
                <a:rPr lang="en-US" sz="1600" b="0" baseline="-25000" dirty="0" err="1" smtClean="0"/>
                <a:t>gas</a:t>
              </a:r>
              <a:endParaRPr lang="en-US" sz="1600" b="0" baseline="-250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53452" y="82192"/>
            <a:ext cx="5705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smtClean="0">
                <a:solidFill>
                  <a:schemeClr val="bg1"/>
                </a:solidFill>
              </a:rPr>
              <a:t>SWG3: Dense </a:t>
            </a:r>
            <a:r>
              <a:rPr lang="en-US" sz="2400" b="0" dirty="0" smtClean="0">
                <a:solidFill>
                  <a:schemeClr val="bg1"/>
                </a:solidFill>
              </a:rPr>
              <a:t>Gas History of the Universe </a:t>
            </a:r>
          </a:p>
          <a:p>
            <a:pPr algn="ctr"/>
            <a:r>
              <a:rPr lang="en-US" sz="2000" b="0" dirty="0" smtClean="0">
                <a:solidFill>
                  <a:schemeClr val="bg1"/>
                </a:solidFill>
              </a:rPr>
              <a:t>‘Missing </a:t>
            </a:r>
            <a:r>
              <a:rPr lang="en-US" sz="2000" b="0" dirty="0">
                <a:solidFill>
                  <a:schemeClr val="bg1"/>
                </a:solidFill>
              </a:rPr>
              <a:t>half of galaxy formation</a:t>
            </a:r>
            <a:r>
              <a:rPr lang="en-US" sz="2000" b="0" dirty="0" smtClean="0">
                <a:solidFill>
                  <a:schemeClr val="bg1"/>
                </a:solidFill>
              </a:rPr>
              <a:t>’</a:t>
            </a:r>
            <a:endParaRPr lang="en-US" sz="2000" b="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53000" y="990236"/>
            <a:ext cx="4190719" cy="2743564"/>
            <a:chOff x="4953000" y="990236"/>
            <a:chExt cx="4190719" cy="2743564"/>
          </a:xfrm>
        </p:grpSpPr>
        <p:pic>
          <p:nvPicPr>
            <p:cNvPr id="3" name="Picture 2" descr="Screen Shot 2015-07-16 at 8.16.19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990236"/>
              <a:ext cx="4190719" cy="274356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5638800" y="2947096"/>
              <a:ext cx="1143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>
              <a:off x="5105400" y="2819400"/>
              <a:ext cx="1066800" cy="76200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40270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089" y="873187"/>
            <a:ext cx="407736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H2 </a:t>
            </a:r>
            <a:r>
              <a:rPr lang="en-US" sz="2400" dirty="0" smtClean="0">
                <a:latin typeface="Times New Roman"/>
                <a:cs typeface="Times New Roman"/>
              </a:rPr>
              <a:t>= α x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CO1-0</a:t>
            </a:r>
            <a:endParaRPr lang="en-US" sz="2000" baseline="-25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Total molecular gas mass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w</a:t>
            </a:r>
            <a:r>
              <a:rPr lang="en-US" sz="2000" dirty="0" smtClean="0">
                <a:latin typeface="Times New Roman"/>
                <a:cs typeface="Times New Roman"/>
              </a:rPr>
              <a:t>. ALMA =&gt; gas excitation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Dense </a:t>
            </a:r>
            <a:r>
              <a:rPr lang="en-US" sz="2000" dirty="0">
                <a:latin typeface="Times New Roman"/>
                <a:cs typeface="Times New Roman"/>
              </a:rPr>
              <a:t>gas tracers associated w. SF cores: HCN, HCO</a:t>
            </a:r>
            <a:r>
              <a:rPr lang="en-US" sz="2000" dirty="0" smtClean="0">
                <a:latin typeface="Times New Roman"/>
                <a:cs typeface="Times New Roman"/>
              </a:rPr>
              <a:t>+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" name="Picture 2" descr="Screen Shot 2015-03-24 at 7.5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08" y="134471"/>
            <a:ext cx="5197592" cy="6260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0139" y="258719"/>
            <a:ext cx="674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Low order CO: key total molecular gas mass tracer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10539" y="3543103"/>
            <a:ext cx="3721341" cy="2126428"/>
            <a:chOff x="4710539" y="3543103"/>
            <a:chExt cx="3721341" cy="2126428"/>
          </a:xfrm>
        </p:grpSpPr>
        <p:grpSp>
          <p:nvGrpSpPr>
            <p:cNvPr id="10" name="Group 9"/>
            <p:cNvGrpSpPr/>
            <p:nvPr/>
          </p:nvGrpSpPr>
          <p:grpSpPr>
            <a:xfrm>
              <a:off x="4710539" y="3543103"/>
              <a:ext cx="3721341" cy="2126428"/>
              <a:chOff x="4710539" y="3543103"/>
              <a:chExt cx="3721341" cy="212642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710539" y="4251913"/>
                <a:ext cx="3721341" cy="1417618"/>
              </a:xfrm>
              <a:prstGeom prst="rect">
                <a:avLst/>
              </a:prstGeom>
              <a:solidFill>
                <a:srgbClr val="0080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710539" y="3543103"/>
                <a:ext cx="3721341" cy="395615"/>
              </a:xfrm>
              <a:prstGeom prst="rect">
                <a:avLst/>
              </a:prstGeom>
              <a:solidFill>
                <a:srgbClr val="0080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468461" y="4114368"/>
              <a:ext cx="218141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rgbClr val="155219"/>
                  </a:solidFill>
                </a:rPr>
                <a:t>ngVLA</a:t>
              </a:r>
              <a:r>
                <a:rPr lang="en-US" sz="3600" dirty="0" smtClean="0">
                  <a:solidFill>
                    <a:srgbClr val="155219"/>
                  </a:solidFill>
                </a:rPr>
                <a:t> </a:t>
              </a:r>
              <a:r>
                <a:rPr lang="en-US" sz="2800" dirty="0" smtClean="0">
                  <a:solidFill>
                    <a:srgbClr val="155219"/>
                  </a:solidFill>
                </a:rPr>
                <a:t>‘sweet spot’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10539" y="5266120"/>
            <a:ext cx="3721341" cy="425177"/>
            <a:chOff x="4710539" y="5266120"/>
            <a:chExt cx="3721341" cy="425177"/>
          </a:xfrm>
        </p:grpSpPr>
        <p:sp>
          <p:nvSpPr>
            <p:cNvPr id="13" name="Rectangle 12"/>
            <p:cNvSpPr/>
            <p:nvPr/>
          </p:nvSpPr>
          <p:spPr>
            <a:xfrm>
              <a:off x="4710539" y="5340825"/>
              <a:ext cx="3721341" cy="35047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41990" y="5266120"/>
              <a:ext cx="135965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SKA 1</a:t>
              </a:r>
              <a:endParaRPr lang="en-US" sz="20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74471" y="-1942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3257177"/>
            <a:ext cx="3735294" cy="3489510"/>
            <a:chOff x="0" y="3257177"/>
            <a:chExt cx="3735294" cy="348951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3257177"/>
              <a:ext cx="3735294" cy="3489510"/>
              <a:chOff x="0" y="2958353"/>
              <a:chExt cx="4036749" cy="3788334"/>
            </a:xfrm>
          </p:grpSpPr>
          <p:pic>
            <p:nvPicPr>
              <p:cNvPr id="14" name="Picture 13" descr="Screen Shot 2015-03-24 at 7.55.1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958353"/>
                <a:ext cx="4036749" cy="3788334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1706351" y="4075734"/>
                <a:ext cx="14941" cy="1165411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/>
            <p:cNvSpPr txBox="1"/>
            <p:nvPr/>
          </p:nvSpPr>
          <p:spPr>
            <a:xfrm>
              <a:off x="1538943" y="4676588"/>
              <a:ext cx="1568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3366FF"/>
                  </a:solidFill>
                </a:rPr>
                <a:t>10x uncertainty</a:t>
              </a:r>
              <a:endParaRPr lang="en-US" sz="1600" dirty="0">
                <a:solidFill>
                  <a:srgbClr val="3366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710538" y="4612448"/>
            <a:ext cx="93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VLA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252963" y="2411603"/>
            <a:ext cx="867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15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4560" y="762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ALMA Spectral Line Survey in UDF (ASPECS-I)</a:t>
            </a:r>
          </a:p>
          <a:p>
            <a:pPr algn="ctr">
              <a:spcBef>
                <a:spcPts val="600"/>
              </a:spcBef>
            </a:pPr>
            <a:r>
              <a:rPr lang="en-US" sz="2000" b="0" dirty="0" smtClean="0"/>
              <a:t>1</a:t>
            </a:r>
            <a:r>
              <a:rPr lang="en-US" sz="2000" b="0" baseline="30000" dirty="0" smtClean="0"/>
              <a:t>st</a:t>
            </a:r>
            <a:r>
              <a:rPr lang="en-US" sz="2000" b="0" dirty="0" smtClean="0"/>
              <a:t> volumetric ‘molecular deep field’ </a:t>
            </a:r>
          </a:p>
          <a:p>
            <a:pPr algn="ctr">
              <a:spcBef>
                <a:spcPts val="600"/>
              </a:spcBef>
            </a:pPr>
            <a:r>
              <a:rPr lang="en-US" sz="1800" b="0" dirty="0" smtClean="0"/>
              <a:t>PI Walter, </a:t>
            </a:r>
            <a:r>
              <a:rPr lang="en-US" sz="1800" b="0" dirty="0" err="1" smtClean="0"/>
              <a:t>Decarli</a:t>
            </a:r>
            <a:r>
              <a:rPr lang="en-US" sz="1800" b="0" dirty="0" smtClean="0"/>
              <a:t> (EU), Co-PI </a:t>
            </a:r>
            <a:r>
              <a:rPr lang="en-US" sz="1800" b="0" dirty="0" err="1" smtClean="0"/>
              <a:t>Aravena</a:t>
            </a:r>
            <a:r>
              <a:rPr lang="en-US" sz="1800" b="0" dirty="0" smtClean="0"/>
              <a:t> (Chile), Co-PI Carilli (USA) </a:t>
            </a:r>
            <a:endParaRPr lang="en-US" sz="18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5006068"/>
            <a:ext cx="75921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charset="0"/>
              <a:buChar char="•"/>
            </a:pPr>
            <a:r>
              <a:rPr lang="en-US" sz="1800" b="0" dirty="0" smtClean="0"/>
              <a:t>Bands 3 and 6: 20hr/band, 35ants;  </a:t>
            </a:r>
            <a:r>
              <a:rPr lang="en-US" sz="1800" b="0" dirty="0"/>
              <a:t>line </a:t>
            </a:r>
            <a:r>
              <a:rPr lang="en-US" sz="1800" b="0" dirty="0" err="1"/>
              <a:t>rms</a:t>
            </a:r>
            <a:r>
              <a:rPr lang="en-US" sz="1800" b="0" dirty="0"/>
              <a:t> ~</a:t>
            </a:r>
            <a:r>
              <a:rPr lang="en-US" sz="1800" b="0" dirty="0" smtClean="0"/>
              <a:t> 0.3mJy, </a:t>
            </a:r>
            <a:r>
              <a:rPr lang="en-US" sz="1800" b="0" dirty="0"/>
              <a:t>cont. </a:t>
            </a:r>
            <a:r>
              <a:rPr lang="en-US" sz="1800" b="0" dirty="0" err="1"/>
              <a:t>rms</a:t>
            </a:r>
            <a:r>
              <a:rPr lang="en-US" sz="1800" b="0" dirty="0"/>
              <a:t> </a:t>
            </a:r>
            <a:r>
              <a:rPr lang="en-US" sz="1800" b="0" dirty="0" smtClean="0"/>
              <a:t>~ 10uJy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</a:pPr>
            <a:r>
              <a:rPr lang="en-US" sz="1800" b="0" dirty="0" smtClean="0"/>
              <a:t>1arcmin</a:t>
            </a:r>
            <a:r>
              <a:rPr lang="en-US" sz="1800" b="0" baseline="30000" dirty="0" smtClean="0"/>
              <a:t>2 </a:t>
            </a:r>
            <a:r>
              <a:rPr lang="en-US" sz="1800" b="0" dirty="0" smtClean="0"/>
              <a:t>in UDF: best multi-𝜆 field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600" b="0" dirty="0" smtClean="0"/>
              <a:t>Molecular gas </a:t>
            </a:r>
            <a:r>
              <a:rPr lang="en-US" sz="1600" b="0" dirty="0"/>
              <a:t>masses </a:t>
            </a:r>
            <a:r>
              <a:rPr lang="en-US" sz="1600" b="0" dirty="0" smtClean="0"/>
              <a:t>to </a:t>
            </a:r>
            <a:r>
              <a:rPr lang="en-US" sz="1600" b="0" dirty="0"/>
              <a:t>‘knee’ mass </a:t>
            </a:r>
            <a:r>
              <a:rPr lang="en-US" sz="1600" b="0" dirty="0" smtClean="0"/>
              <a:t>function </a:t>
            </a:r>
            <a:r>
              <a:rPr lang="en-US" sz="1600" b="0" dirty="0"/>
              <a:t>~ few x 10</a:t>
            </a:r>
            <a:r>
              <a:rPr lang="en-US" sz="1600" b="0" baseline="30000" dirty="0"/>
              <a:t>9</a:t>
            </a:r>
            <a:r>
              <a:rPr lang="en-US" sz="1600" b="0" dirty="0"/>
              <a:t> M</a:t>
            </a:r>
            <a:r>
              <a:rPr lang="en-US" sz="1600" b="0" baseline="-25000" dirty="0"/>
              <a:t>o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600" b="0" dirty="0"/>
              <a:t>Dust continuum: SFR ~ 10 M</a:t>
            </a:r>
            <a:r>
              <a:rPr lang="en-US" sz="1600" b="0" baseline="-25000" dirty="0"/>
              <a:t>o</a:t>
            </a:r>
            <a:r>
              <a:rPr lang="en-US" sz="1600" b="0" dirty="0"/>
              <a:t>/</a:t>
            </a:r>
            <a:r>
              <a:rPr lang="en-US" sz="1600" b="0" dirty="0" err="1"/>
              <a:t>yr</a:t>
            </a:r>
            <a:r>
              <a:rPr lang="en-US" sz="1600" b="0" dirty="0"/>
              <a:t>  at z =1 to 6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600" b="0" dirty="0"/>
              <a:t>[CII] from z &gt; 6  </a:t>
            </a:r>
            <a:r>
              <a:rPr lang="en-US" sz="1600" b="0" dirty="0" smtClean="0"/>
              <a:t>LBG/LAEs</a:t>
            </a:r>
            <a:endParaRPr lang="en-US" sz="16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" y="1228200"/>
            <a:ext cx="4094221" cy="3658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95400"/>
            <a:ext cx="3858364" cy="36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47935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ASPECS-I   7 papers, Oct.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4191000"/>
            <a:ext cx="69723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charset="0"/>
              <a:buChar char="•"/>
            </a:pPr>
            <a:r>
              <a:rPr lang="en-US" sz="1800" b="0" dirty="0" smtClean="0"/>
              <a:t>10 line candidates band 3:  CO various redshifts (Walter, </a:t>
            </a:r>
            <a:r>
              <a:rPr lang="en-US" sz="1800" b="0" dirty="0" err="1" smtClean="0"/>
              <a:t>Decarli</a:t>
            </a:r>
            <a:r>
              <a:rPr lang="en-US" sz="1800" b="0" dirty="0" smtClean="0"/>
              <a:t>)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</a:pPr>
            <a:r>
              <a:rPr lang="en-US" sz="1800" b="0" dirty="0" smtClean="0"/>
              <a:t>11 line candidates band 6: CO, [CII] (Walter, </a:t>
            </a:r>
            <a:r>
              <a:rPr lang="en-US" sz="1800" b="0" dirty="0" err="1" smtClean="0"/>
              <a:t>Decarli</a:t>
            </a:r>
            <a:r>
              <a:rPr lang="en-US" sz="1800" b="0" dirty="0" smtClean="0"/>
              <a:t>)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</a:pPr>
            <a:r>
              <a:rPr lang="en-US" sz="1800" b="0" dirty="0" smtClean="0"/>
              <a:t>9 dust continuum sources band 6 (</a:t>
            </a:r>
            <a:r>
              <a:rPr lang="en-US" sz="1800" b="0" dirty="0" err="1" smtClean="0"/>
              <a:t>Aravena</a:t>
            </a:r>
            <a:r>
              <a:rPr lang="en-US" sz="1800" b="0" dirty="0" smtClean="0"/>
              <a:t>)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</a:pPr>
            <a:r>
              <a:rPr lang="en-US" sz="1800" b="0" dirty="0" smtClean="0"/>
              <a:t>LBG Stacking: Dust corrected SFHU from z=1 to 10 (</a:t>
            </a:r>
            <a:r>
              <a:rPr lang="en-US" sz="1800" b="0" dirty="0" err="1" smtClean="0"/>
              <a:t>Bouwens</a:t>
            </a:r>
            <a:r>
              <a:rPr lang="en-US" sz="1800" b="0" dirty="0" smtClean="0"/>
              <a:t>)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</a:pPr>
            <a:r>
              <a:rPr lang="en-US" sz="1800" b="0" dirty="0" smtClean="0"/>
              <a:t>Possible ~ 6 [CII] detection of LBG candidates at z=6 to 8 (</a:t>
            </a:r>
            <a:r>
              <a:rPr lang="en-US" sz="1800" b="0" dirty="0" err="1" smtClean="0"/>
              <a:t>Aravena</a:t>
            </a:r>
            <a:r>
              <a:rPr lang="en-US" sz="1800" b="0" dirty="0" smtClean="0"/>
              <a:t>)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</a:pPr>
            <a:r>
              <a:rPr lang="en-US" sz="1800" b="0" dirty="0" smtClean="0"/>
              <a:t>Implications for </a:t>
            </a:r>
            <a:r>
              <a:rPr lang="en-US" dirty="0" smtClean="0"/>
              <a:t>CO/[CII]</a:t>
            </a:r>
            <a:r>
              <a:rPr lang="en-US" sz="1800" b="0" dirty="0" smtClean="0"/>
              <a:t> intensity mapping and CMB</a:t>
            </a:r>
            <a:r>
              <a:rPr lang="en-US" sz="1800" b="0" dirty="0"/>
              <a:t> </a:t>
            </a:r>
            <a:r>
              <a:rPr lang="en-US" sz="1800" b="0" dirty="0" smtClean="0"/>
              <a:t>spectrum (Carilli)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3400" y="838200"/>
            <a:ext cx="8326970" cy="3124200"/>
            <a:chOff x="533400" y="838200"/>
            <a:chExt cx="8326970" cy="3124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838200"/>
              <a:ext cx="8326970" cy="31242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880" y="1132840"/>
              <a:ext cx="2622550" cy="14173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679" y="1149308"/>
              <a:ext cx="2681117" cy="13652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00320" y="1188720"/>
              <a:ext cx="6807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0" smtClean="0"/>
                <a:t>z=1.4</a:t>
              </a:r>
              <a:endParaRPr lang="en-US" sz="1400" b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29400" y="1224280"/>
            <a:ext cx="706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0" smtClean="0"/>
              <a:t>CO 2-1</a:t>
            </a:r>
            <a:endParaRPr lang="en-US" sz="1200" b="0"/>
          </a:p>
        </p:txBody>
      </p:sp>
      <p:sp>
        <p:nvSpPr>
          <p:cNvPr id="14" name="Rectangle 13"/>
          <p:cNvSpPr/>
          <p:nvPr/>
        </p:nvSpPr>
        <p:spPr bwMode="auto">
          <a:xfrm>
            <a:off x="1143000" y="838200"/>
            <a:ext cx="7315200" cy="2946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24400" y="876925"/>
            <a:ext cx="4269844" cy="5219075"/>
            <a:chOff x="4724400" y="762000"/>
            <a:chExt cx="4269844" cy="52190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762000"/>
              <a:ext cx="3449320" cy="201944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2984645"/>
              <a:ext cx="4269844" cy="2159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678222" y="903364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0" dirty="0" smtClean="0"/>
                <a:t>CO 3-2 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62600" y="5257800"/>
              <a:ext cx="32004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spcBef>
                  <a:spcPts val="600"/>
                </a:spcBef>
                <a:buFont typeface="Arial" charset="0"/>
                <a:buChar char="•"/>
              </a:pPr>
              <a:r>
                <a:rPr lang="en-US" sz="1800" b="0" dirty="0" err="1"/>
                <a:t>M</a:t>
              </a:r>
              <a:r>
                <a:rPr lang="en-US" sz="1800" b="0" baseline="-25000" dirty="0" err="1"/>
                <a:t>gas</a:t>
              </a:r>
              <a:r>
                <a:rPr lang="en-US" sz="1800" b="0" dirty="0"/>
                <a:t> = </a:t>
              </a:r>
              <a:r>
                <a:rPr lang="en-US" sz="1800" b="0" dirty="0" smtClean="0"/>
                <a:t>2.0e11 (𝛼/</a:t>
              </a:r>
              <a:r>
                <a:rPr lang="en-US" sz="1800" b="0" dirty="0"/>
                <a:t>3.6) M</a:t>
              </a:r>
              <a:r>
                <a:rPr lang="en-US" sz="1800" b="0" baseline="-25000" dirty="0"/>
                <a:t>o</a:t>
              </a:r>
              <a:r>
                <a:rPr lang="en-US" sz="1800" b="0" dirty="0"/>
                <a:t> </a:t>
              </a:r>
              <a:endParaRPr lang="en-US" sz="1800" b="0" dirty="0" smtClean="0"/>
            </a:p>
            <a:p>
              <a:pPr marL="285750" indent="-285750" algn="l">
                <a:spcBef>
                  <a:spcPts val="600"/>
                </a:spcBef>
                <a:buFont typeface="Arial" charset="0"/>
                <a:buChar char="•"/>
              </a:pPr>
              <a:r>
                <a:rPr lang="en-US" sz="1800" b="0" dirty="0" smtClean="0"/>
                <a:t>M</a:t>
              </a:r>
              <a:r>
                <a:rPr lang="en-US" sz="1800" b="0" baseline="-25000" dirty="0" smtClean="0"/>
                <a:t>*</a:t>
              </a:r>
              <a:r>
                <a:rPr lang="en-US" sz="1800" b="0" dirty="0" smtClean="0"/>
                <a:t> = 1.6e10 M</a:t>
              </a:r>
              <a:r>
                <a:rPr lang="en-US" sz="1800" b="0" baseline="-25000" dirty="0" smtClean="0"/>
                <a:t>o</a:t>
              </a:r>
              <a:endParaRPr lang="en-US" sz="1800" b="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07484" y="1227775"/>
              <a:ext cx="6807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0" dirty="0" smtClean="0"/>
                <a:t>z=2.5</a:t>
              </a:r>
              <a:endParaRPr lang="en-US" sz="1400" b="0" dirty="0"/>
            </a:p>
          </p:txBody>
        </p:sp>
      </p:grpSp>
      <p:sp>
        <p:nvSpPr>
          <p:cNvPr id="66562" name="TextBox 2"/>
          <p:cNvSpPr txBox="1">
            <a:spLocks noChangeArrowheads="1"/>
          </p:cNvSpPr>
          <p:nvPr/>
        </p:nvSpPr>
        <p:spPr bwMode="auto">
          <a:xfrm>
            <a:off x="1028700" y="94388"/>
            <a:ext cx="7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/>
              <a:t>Evolution of gas </a:t>
            </a:r>
            <a:r>
              <a:rPr lang="en-US" b="0" dirty="0" smtClean="0"/>
              <a:t>fraction: fundamental change in ‘main sequence’ galaxies</a:t>
            </a:r>
            <a:endParaRPr lang="en-US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418560" cy="43434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3103880" y="2169160"/>
            <a:ext cx="1676400" cy="10668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304800" y="5464314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Order magnitude increase </a:t>
            </a:r>
            <a:r>
              <a:rPr lang="en-US" sz="2000" b="0" smtClean="0"/>
              <a:t>in mean gas </a:t>
            </a:r>
            <a:r>
              <a:rPr lang="en-US" sz="2000" b="0" dirty="0" smtClean="0"/>
              <a:t>’baryon fraction’ (M</a:t>
            </a:r>
            <a:r>
              <a:rPr lang="en-US" sz="2000" b="0" baseline="-25000" dirty="0" smtClean="0"/>
              <a:t>H2</a:t>
            </a:r>
            <a:r>
              <a:rPr lang="en-US" sz="2000" b="0" dirty="0" smtClean="0"/>
              <a:t> / M</a:t>
            </a:r>
            <a:r>
              <a:rPr lang="en-US" sz="2000" b="0" baseline="-25000" dirty="0" smtClean="0"/>
              <a:t>*</a:t>
            </a:r>
            <a:r>
              <a:rPr lang="en-US" sz="2000" b="0" dirty="0" smtClean="0"/>
              <a:t>) </a:t>
            </a:r>
            <a:r>
              <a:rPr lang="en-US" sz="2000" b="0" smtClean="0"/>
              <a:t>from z=0 to 2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480202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2"/>
          <p:cNvSpPr txBox="1">
            <a:spLocks noChangeArrowheads="1"/>
          </p:cNvSpPr>
          <p:nvPr/>
        </p:nvSpPr>
        <p:spPr bwMode="auto">
          <a:xfrm>
            <a:off x="990600" y="175167"/>
            <a:ext cx="7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 smtClean="0"/>
              <a:t>1</a:t>
            </a:r>
            <a:r>
              <a:rPr lang="en-US" b="0" baseline="30000" dirty="0" smtClean="0"/>
              <a:t>st</a:t>
            </a:r>
            <a:r>
              <a:rPr lang="en-US" b="0" dirty="0" smtClean="0"/>
              <a:t> Unbiased Dense </a:t>
            </a:r>
            <a:r>
              <a:rPr lang="en-US" b="0" dirty="0"/>
              <a:t>G</a:t>
            </a:r>
            <a:r>
              <a:rPr lang="en-US" b="0" dirty="0" smtClean="0"/>
              <a:t>as History of Universe, and </a:t>
            </a:r>
          </a:p>
          <a:p>
            <a:pPr algn="ctr" eaLnBrk="1" hangingPunct="1"/>
            <a:r>
              <a:rPr lang="en-US" b="0" dirty="0" smtClean="0"/>
              <a:t> New dust-corrected SFHU </a:t>
            </a:r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01979"/>
            <a:ext cx="4359922" cy="31938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648200" cy="3581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5009941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/>
              <a:t>Epoch </a:t>
            </a:r>
            <a:r>
              <a:rPr lang="en-US" sz="2000" b="0" dirty="0"/>
              <a:t>of peak cosmic SF rate density (z~2) = epoch of gas-dominated </a:t>
            </a:r>
            <a:r>
              <a:rPr lang="en-US" sz="2000" b="0" dirty="0" smtClean="0"/>
              <a:t>‘main sequence’ disk galaxies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308648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2-17 at 8.53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0319"/>
            <a:ext cx="9144000" cy="1772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4803" y="1590261"/>
            <a:ext cx="4921858" cy="642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/>
          <p:cNvSpPr txBox="1"/>
          <p:nvPr/>
        </p:nvSpPr>
        <p:spPr>
          <a:xfrm>
            <a:off x="818651" y="54546"/>
            <a:ext cx="782750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Radio Astronomy Powerhouse from 1980 to present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1A3ACA"/>
                </a:solidFill>
                <a:latin typeface="Times New Roman"/>
                <a:cs typeface="Times New Roman"/>
              </a:rPr>
              <a:t>400 to 500 proposals per year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1A3ACA"/>
                </a:solidFill>
                <a:latin typeface="Times New Roman"/>
                <a:cs typeface="Times New Roman"/>
              </a:rPr>
              <a:t>~ 300 PhD theses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1A3ACA"/>
                </a:solidFill>
                <a:latin typeface="Times New Roman"/>
                <a:cs typeface="Times New Roman"/>
              </a:rPr>
              <a:t>The VLA is among the most productive telescopes ever!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722342"/>
            <a:ext cx="6872707" cy="4311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3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479" y="1399310"/>
            <a:ext cx="3801521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l">
              <a:spcBef>
                <a:spcPts val="450"/>
              </a:spcBef>
              <a:buFont typeface="Arial" charset="0"/>
              <a:buChar char="•"/>
            </a:pPr>
            <a:r>
              <a:rPr lang="en-US" b="0" dirty="0">
                <a:ea typeface="Times New Roman" charset="0"/>
                <a:cs typeface="Times New Roman" charset="0"/>
              </a:rPr>
              <a:t>Sum ASPECS line detections in 90GHz and 240 GHz </a:t>
            </a:r>
            <a:r>
              <a:rPr lang="en-US" b="0" dirty="0" smtClean="0">
                <a:ea typeface="Times New Roman" charset="0"/>
                <a:cs typeface="Times New Roman" charset="0"/>
              </a:rPr>
              <a:t>bands: </a:t>
            </a:r>
            <a:r>
              <a:rPr lang="en-US" b="0" i="1" dirty="0" smtClean="0">
                <a:solidFill>
                  <a:srgbClr val="C00000"/>
                </a:solidFill>
                <a:ea typeface="Times New Roman" charset="0"/>
                <a:cs typeface="Times New Roman" charset="0"/>
              </a:rPr>
              <a:t>T</a:t>
            </a:r>
            <a:r>
              <a:rPr lang="en-US" b="0" i="1" baseline="-25000" dirty="0" smtClean="0">
                <a:solidFill>
                  <a:srgbClr val="C00000"/>
                </a:solidFill>
                <a:ea typeface="Times New Roman" charset="0"/>
                <a:cs typeface="Times New Roman" charset="0"/>
              </a:rPr>
              <a:t>B</a:t>
            </a:r>
            <a:r>
              <a:rPr lang="en-US" b="0" i="1" dirty="0" smtClean="0">
                <a:solidFill>
                  <a:srgbClr val="C00000"/>
                </a:solidFill>
                <a:ea typeface="Times New Roman" charset="0"/>
                <a:cs typeface="Times New Roman" charset="0"/>
              </a:rPr>
              <a:t> ~ </a:t>
            </a:r>
            <a:r>
              <a:rPr lang="en-US" b="0" i="1" dirty="0">
                <a:solidFill>
                  <a:srgbClr val="C00000"/>
                </a:solidFill>
                <a:ea typeface="Times New Roman" charset="0"/>
                <a:cs typeface="Times New Roman" charset="0"/>
              </a:rPr>
              <a:t>1uK</a:t>
            </a:r>
          </a:p>
          <a:p>
            <a:pPr marL="214313" indent="-214313" algn="l">
              <a:spcBef>
                <a:spcPts val="450"/>
              </a:spcBef>
              <a:buFont typeface="Arial" charset="0"/>
              <a:buChar char="•"/>
            </a:pPr>
            <a:endParaRPr lang="en-US" b="0" dirty="0" smtClean="0">
              <a:ea typeface="Times New Roman" charset="0"/>
              <a:cs typeface="Times New Roman" charset="0"/>
            </a:endParaRPr>
          </a:p>
          <a:p>
            <a:pPr marL="214313" indent="-214313" algn="l">
              <a:spcBef>
                <a:spcPts val="450"/>
              </a:spcBef>
              <a:buFont typeface="Arial" charset="0"/>
              <a:buChar char="•"/>
            </a:pPr>
            <a:r>
              <a:rPr lang="en-US" b="0" dirty="0" smtClean="0">
                <a:ea typeface="Times New Roman" charset="0"/>
                <a:cs typeface="Times New Roman" charset="0"/>
              </a:rPr>
              <a:t>Line </a:t>
            </a:r>
            <a:r>
              <a:rPr lang="en-US" b="0" dirty="0">
                <a:ea typeface="Times New Roman" charset="0"/>
                <a:cs typeface="Times New Roman" charset="0"/>
              </a:rPr>
              <a:t>foreground &gt;&gt; PIXIE sensitivity =&gt; need </a:t>
            </a:r>
            <a:r>
              <a:rPr lang="en-US" dirty="0" smtClean="0">
                <a:ea typeface="Times New Roman" charset="0"/>
                <a:cs typeface="Times New Roman" charset="0"/>
              </a:rPr>
              <a:t>robust</a:t>
            </a:r>
            <a:r>
              <a:rPr lang="en-US" b="0" dirty="0" smtClean="0">
                <a:ea typeface="Times New Roman" charset="0"/>
                <a:cs typeface="Times New Roman" charset="0"/>
              </a:rPr>
              <a:t> </a:t>
            </a:r>
            <a:r>
              <a:rPr lang="en-US" b="0" dirty="0">
                <a:ea typeface="Times New Roman" charset="0"/>
                <a:cs typeface="Times New Roman" charset="0"/>
              </a:rPr>
              <a:t>removal techniques</a:t>
            </a:r>
          </a:p>
          <a:p>
            <a:pPr marL="214313" indent="-214313" algn="l">
              <a:spcBef>
                <a:spcPts val="450"/>
              </a:spcBef>
              <a:buFont typeface="Arial" charset="0"/>
              <a:buChar char="•"/>
            </a:pPr>
            <a:r>
              <a:rPr lang="en-US" b="0" dirty="0">
                <a:ea typeface="Times New Roman" charset="0"/>
                <a:cs typeface="Times New Roman" charset="0"/>
              </a:rPr>
              <a:t>Compton y: partial up-scattering of CMB blackbody photons by hot plasma during reionization or in clusters and galaxies at lower z (‘single scattering’)</a:t>
            </a:r>
          </a:p>
          <a:p>
            <a:pPr marL="214313" indent="-214313" algn="l">
              <a:spcBef>
                <a:spcPts val="450"/>
              </a:spcBef>
              <a:buFont typeface="Arial" charset="0"/>
              <a:buChar char="•"/>
            </a:pPr>
            <a:r>
              <a:rPr lang="en-US" b="0" dirty="0">
                <a:ea typeface="Times New Roman" charset="0"/>
                <a:cs typeface="Times New Roman" charset="0"/>
              </a:rPr>
              <a:t>u-distortion: Dissipation of small-scale fluctuations in the primordial photon-baryon plasma (‘multiple scattering’)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4523" y="130508"/>
            <a:ext cx="6804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ea typeface="Times New Roman" charset="0"/>
                <a:cs typeface="Times New Roman" charset="0"/>
              </a:rPr>
              <a:t>‘Cosmology’ </a:t>
            </a:r>
            <a:r>
              <a:rPr lang="en-US" sz="2400" b="0" dirty="0" smtClean="0">
                <a:ea typeface="Times New Roman" charset="0"/>
                <a:cs typeface="Times New Roman" charset="0"/>
              </a:rPr>
              <a:t>application </a:t>
            </a:r>
            <a:endParaRPr lang="en-US" sz="2400" b="0" dirty="0">
              <a:ea typeface="Times New Roman" charset="0"/>
              <a:cs typeface="Times New Roman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ea typeface="Times New Roman" charset="0"/>
                <a:cs typeface="Times New Roman" charset="0"/>
              </a:rPr>
              <a:t>Guide for CO, [CII] intensity mapping experiments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ea typeface="Times New Roman" charset="0"/>
                <a:cs typeface="Times New Roman" charset="0"/>
              </a:rPr>
              <a:t>Estimating line foregrounds for CMB spectra </a:t>
            </a:r>
            <a:r>
              <a:rPr lang="en-US" sz="2000" dirty="0" smtClean="0">
                <a:ea typeface="Times New Roman" charset="0"/>
                <a:cs typeface="Times New Roman" charset="0"/>
              </a:rPr>
              <a:t>distortions</a:t>
            </a:r>
            <a:endParaRPr lang="en-US" sz="2000" dirty="0">
              <a:ea typeface="Times New Roman" charset="0"/>
              <a:cs typeface="Times New Roman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0000" y="1295400"/>
            <a:ext cx="5181600" cy="3810000"/>
            <a:chOff x="4108700" y="1981200"/>
            <a:chExt cx="4812800" cy="35059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700" y="1981200"/>
              <a:ext cx="4812800" cy="350597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029200" y="3322865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ea typeface="Times New Roman" charset="0"/>
                  <a:cs typeface="Times New Roman" charset="0"/>
                </a:rPr>
                <a:t>ASPECS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94765" y="4996543"/>
              <a:ext cx="14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ea typeface="Times New Roman" charset="0"/>
                  <a:cs typeface="Times New Roman" charset="0"/>
                </a:rPr>
                <a:t>Carilli, </a:t>
              </a:r>
              <a:r>
                <a:rPr lang="en-US" sz="1200" dirty="0" err="1">
                  <a:ea typeface="Times New Roman" charset="0"/>
                  <a:cs typeface="Times New Roman" charset="0"/>
                </a:rPr>
                <a:t>Chluba</a:t>
              </a:r>
              <a:r>
                <a:rPr lang="en-US" sz="1200" dirty="0">
                  <a:ea typeface="Times New Roman" charset="0"/>
                  <a:cs typeface="Times New Roman" charset="0"/>
                </a:rPr>
                <a:t> </a:t>
              </a:r>
              <a:r>
                <a:rPr lang="en-US" sz="1200" dirty="0" err="1">
                  <a:ea typeface="Times New Roman" charset="0"/>
                  <a:cs typeface="Times New Roman" charset="0"/>
                </a:rPr>
                <a:t>ea</a:t>
              </a:r>
              <a:endParaRPr lang="en-US" sz="1200" dirty="0"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06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613" y="147935"/>
            <a:ext cx="5049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 smtClean="0"/>
              <a:t>ASPECS – II: pushing the limits of ALMA </a:t>
            </a:r>
            <a:endParaRPr lang="en-US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29000"/>
            <a:ext cx="4343400" cy="32375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723543"/>
            <a:ext cx="51054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 charset="0"/>
              <a:buChar char="•"/>
            </a:pPr>
            <a:r>
              <a:rPr lang="en-US" sz="2000" b="0" dirty="0" smtClean="0"/>
              <a:t>Band 3 64hrs, Band 6 85hrs, 40+ antennas</a:t>
            </a:r>
          </a:p>
          <a:p>
            <a:pPr marL="342900" indent="-342900" algn="l">
              <a:spcBef>
                <a:spcPts val="600"/>
              </a:spcBef>
              <a:buFont typeface="Arial" charset="0"/>
              <a:buChar char="•"/>
            </a:pPr>
            <a:r>
              <a:rPr lang="en-US" sz="2000" b="0" dirty="0" smtClean="0"/>
              <a:t>Wider and Deeper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5x area of pilot survey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sz="1800" b="0" dirty="0" smtClean="0"/>
              <a:t>70% deeper in pilot field</a:t>
            </a:r>
            <a:endParaRPr lang="en-US" sz="1800" b="0" i="1" dirty="0" smtClean="0"/>
          </a:p>
          <a:p>
            <a:pPr marL="342900" indent="-342900" algn="l">
              <a:spcBef>
                <a:spcPts val="600"/>
              </a:spcBef>
              <a:buFont typeface="Arial" charset="0"/>
              <a:buChar char="•"/>
            </a:pPr>
            <a:r>
              <a:rPr lang="en-US" sz="1800" b="0" dirty="0"/>
              <a:t>Observations: Dec 2016 to Mar 2017</a:t>
            </a:r>
          </a:p>
          <a:p>
            <a:pPr marL="342900" indent="-342900" algn="l">
              <a:spcBef>
                <a:spcPts val="600"/>
              </a:spcBef>
              <a:buFont typeface="Arial" charset="0"/>
              <a:buChar char="•"/>
            </a:pPr>
            <a:r>
              <a:rPr lang="en-US" i="1" dirty="0"/>
              <a:t>U</a:t>
            </a:r>
            <a:r>
              <a:rPr lang="en-US" sz="1800" b="0" i="1" dirty="0" smtClean="0"/>
              <a:t>nbiased census of cool gas that fuels the star formation history of the Universe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61147"/>
            <a:ext cx="3733800" cy="3367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4800600" cy="186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795060" y="-185012"/>
            <a:ext cx="5524308" cy="4069718"/>
            <a:chOff x="3795060" y="-185012"/>
            <a:chExt cx="5524308" cy="4069718"/>
          </a:xfrm>
        </p:grpSpPr>
        <p:grpSp>
          <p:nvGrpSpPr>
            <p:cNvPr id="16" name="Group 15"/>
            <p:cNvGrpSpPr/>
            <p:nvPr/>
          </p:nvGrpSpPr>
          <p:grpSpPr>
            <a:xfrm>
              <a:off x="3795060" y="-185012"/>
              <a:ext cx="5524308" cy="4069718"/>
              <a:chOff x="3720353" y="83930"/>
              <a:chExt cx="5330071" cy="3820136"/>
            </a:xfrm>
          </p:grpSpPr>
          <p:pic>
            <p:nvPicPr>
              <p:cNvPr id="11" name="Picture 10" descr="SFR_30_line_nocont_march23_6_5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0353" y="83930"/>
                <a:ext cx="5330071" cy="3820136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999207" y="453378"/>
                <a:ext cx="2538918" cy="288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0" dirty="0">
                    <a:latin typeface="Times New Roman"/>
                    <a:cs typeface="Times New Roman"/>
                  </a:rPr>
                  <a:t>z</a:t>
                </a:r>
                <a:r>
                  <a:rPr lang="en-US" sz="1400" b="0" dirty="0" smtClean="0">
                    <a:latin typeface="Times New Roman"/>
                    <a:cs typeface="Times New Roman"/>
                  </a:rPr>
                  <a:t>=5,  30 M</a:t>
                </a:r>
                <a:r>
                  <a:rPr lang="en-US" sz="1400" b="0" baseline="-25000" dirty="0" smtClean="0">
                    <a:latin typeface="Times New Roman"/>
                    <a:cs typeface="Times New Roman"/>
                  </a:rPr>
                  <a:t>o</a:t>
                </a:r>
                <a:r>
                  <a:rPr lang="en-US" sz="1400" b="0" dirty="0" smtClean="0">
                    <a:latin typeface="Times New Roman"/>
                    <a:cs typeface="Times New Roman"/>
                  </a:rPr>
                  <a:t>/</a:t>
                </a:r>
                <a:r>
                  <a:rPr lang="en-US" sz="1400" b="0" dirty="0" err="1" smtClean="0">
                    <a:latin typeface="Times New Roman"/>
                    <a:cs typeface="Times New Roman"/>
                  </a:rPr>
                  <a:t>yr</a:t>
                </a:r>
                <a:r>
                  <a:rPr lang="en-US" sz="1400" b="0" baseline="30000" dirty="0" smtClean="0">
                    <a:latin typeface="Times New Roman"/>
                    <a:cs typeface="Times New Roman"/>
                  </a:rPr>
                  <a:t>,</a:t>
                </a:r>
                <a:r>
                  <a:rPr lang="en-US" sz="1400" b="0" dirty="0" smtClean="0">
                    <a:latin typeface="Times New Roman"/>
                    <a:cs typeface="Times New Roman"/>
                  </a:rPr>
                  <a:t>  1hr, 300 km/s</a:t>
                </a:r>
                <a:endParaRPr lang="en-US" sz="1400" b="0" dirty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541520" y="257927"/>
              <a:ext cx="1483360" cy="371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2399" y="257927"/>
            <a:ext cx="40429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400" b="0" dirty="0" smtClean="0">
                <a:latin typeface="Times New Roman"/>
                <a:cs typeface="Times New Roman"/>
              </a:rPr>
              <a:t>How to do substantially better? </a:t>
            </a:r>
          </a:p>
          <a:p>
            <a:pPr algn="l">
              <a:spcBef>
                <a:spcPts val="600"/>
              </a:spcBef>
            </a:pPr>
            <a:r>
              <a:rPr lang="en-US" sz="2000" b="0" dirty="0" err="1" smtClean="0">
                <a:latin typeface="Times New Roman"/>
                <a:cs typeface="Times New Roman"/>
              </a:rPr>
              <a:t>ngVLA</a:t>
            </a:r>
            <a:r>
              <a:rPr lang="en-US" sz="2000" dirty="0" smtClean="0">
                <a:latin typeface="Times New Roman"/>
                <a:cs typeface="Times New Roman"/>
              </a:rPr>
              <a:t>: </a:t>
            </a:r>
            <a:r>
              <a:rPr lang="en-US" sz="2000" b="0" dirty="0" smtClean="0">
                <a:latin typeface="Times New Roman"/>
                <a:cs typeface="Times New Roman"/>
              </a:rPr>
              <a:t>Revolutionize Molecular deep fields </a:t>
            </a:r>
          </a:p>
          <a:p>
            <a:pPr marL="285750" indent="-285750" algn="l">
              <a:spcBef>
                <a:spcPts val="600"/>
              </a:spcBef>
              <a:buFont typeface="Arial" charset="0"/>
              <a:buChar char="•"/>
            </a:pPr>
            <a:r>
              <a:rPr lang="en-US" sz="1800" b="0" dirty="0" smtClean="0">
                <a:latin typeface="Times New Roman"/>
                <a:cs typeface="Times New Roman"/>
              </a:rPr>
              <a:t>CO emission from ‘main sequence’ galaxies at high z in 1 hour</a:t>
            </a:r>
          </a:p>
        </p:txBody>
      </p:sp>
      <p:pic>
        <p:nvPicPr>
          <p:cNvPr id="3" name="Picture 2" descr="Screen Shot 2015-03-24 at 3.28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" y="2553156"/>
            <a:ext cx="3765658" cy="4159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9296" y="3966561"/>
            <a:ext cx="5154704" cy="236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0" dirty="0" smtClean="0">
                <a:latin typeface="Times New Roman"/>
                <a:cs typeface="Times New Roman"/>
              </a:rPr>
              <a:t>10x sensitivity + 2/1 fractional BW =&gt; ~ 50 to 100-fold increase in number of CO galaxies/hour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b="0" dirty="0" smtClean="0">
                <a:latin typeface="Times New Roman"/>
                <a:cs typeface="Times New Roman"/>
              </a:rPr>
              <a:t>JVLA ~ 1,   </a:t>
            </a:r>
            <a:r>
              <a:rPr lang="en-US" b="0" dirty="0" err="1" smtClean="0">
                <a:latin typeface="Times New Roman"/>
                <a:cs typeface="Times New Roman"/>
              </a:rPr>
              <a:t>M</a:t>
            </a:r>
            <a:r>
              <a:rPr lang="en-US" b="0" baseline="-25000" dirty="0" err="1" smtClean="0">
                <a:latin typeface="Times New Roman"/>
                <a:cs typeface="Times New Roman"/>
              </a:rPr>
              <a:t>gas</a:t>
            </a:r>
            <a:r>
              <a:rPr lang="en-US" b="0" dirty="0" smtClean="0">
                <a:latin typeface="Times New Roman"/>
                <a:cs typeface="Times New Roman"/>
              </a:rPr>
              <a:t> &gt; 10</a:t>
            </a:r>
            <a:r>
              <a:rPr lang="en-US" b="0" baseline="30000" dirty="0" smtClean="0">
                <a:latin typeface="Times New Roman"/>
                <a:cs typeface="Times New Roman"/>
              </a:rPr>
              <a:t>10</a:t>
            </a:r>
            <a:r>
              <a:rPr lang="en-US" b="0" dirty="0" smtClean="0">
                <a:latin typeface="Times New Roman"/>
                <a:cs typeface="Times New Roman"/>
              </a:rPr>
              <a:t> M</a:t>
            </a:r>
            <a:r>
              <a:rPr lang="en-US" b="0" baseline="-25000" dirty="0" smtClean="0">
                <a:latin typeface="Times New Roman"/>
                <a:cs typeface="Times New Roman"/>
              </a:rPr>
              <a:t>o</a:t>
            </a: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r>
              <a:rPr lang="en-US" b="0" dirty="0" err="1" smtClean="0">
                <a:latin typeface="Times New Roman"/>
                <a:cs typeface="Times New Roman"/>
              </a:rPr>
              <a:t>ngVLA</a:t>
            </a:r>
            <a:r>
              <a:rPr lang="en-US" b="0" dirty="0">
                <a:latin typeface="Times New Roman"/>
                <a:cs typeface="Times New Roman"/>
              </a:rPr>
              <a:t> </a:t>
            </a:r>
            <a:r>
              <a:rPr lang="en-US" b="0" dirty="0" smtClean="0">
                <a:latin typeface="Times New Roman"/>
                <a:cs typeface="Times New Roman"/>
              </a:rPr>
              <a:t>~ 100,   </a:t>
            </a:r>
            <a:r>
              <a:rPr lang="en-US" b="0" dirty="0" err="1">
                <a:latin typeface="Times New Roman"/>
                <a:cs typeface="Times New Roman"/>
              </a:rPr>
              <a:t>M</a:t>
            </a:r>
            <a:r>
              <a:rPr lang="en-US" b="0" baseline="-25000" dirty="0" err="1">
                <a:latin typeface="Times New Roman"/>
                <a:cs typeface="Times New Roman"/>
              </a:rPr>
              <a:t>gas</a:t>
            </a:r>
            <a:r>
              <a:rPr lang="en-US" b="0" dirty="0">
                <a:latin typeface="Times New Roman"/>
                <a:cs typeface="Times New Roman"/>
              </a:rPr>
              <a:t> &gt; </a:t>
            </a:r>
            <a:r>
              <a:rPr lang="en-US" b="0" dirty="0" smtClean="0">
                <a:latin typeface="Times New Roman"/>
                <a:cs typeface="Times New Roman"/>
              </a:rPr>
              <a:t>2x10</a:t>
            </a:r>
            <a:r>
              <a:rPr lang="en-US" b="0" baseline="30000" dirty="0">
                <a:latin typeface="Times New Roman"/>
                <a:cs typeface="Times New Roman"/>
              </a:rPr>
              <a:t>9</a:t>
            </a:r>
            <a:r>
              <a:rPr lang="en-US" b="0" dirty="0" smtClean="0">
                <a:latin typeface="Times New Roman"/>
                <a:cs typeface="Times New Roman"/>
              </a:rPr>
              <a:t> M</a:t>
            </a:r>
            <a:r>
              <a:rPr lang="en-US" b="0" baseline="-25000" dirty="0" smtClean="0">
                <a:latin typeface="Times New Roman"/>
                <a:cs typeface="Times New Roman"/>
              </a:rPr>
              <a:t>o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endParaRPr lang="en-US" sz="2000" baseline="-25000" dirty="0" smtClean="0">
              <a:latin typeface="Times New Roman"/>
              <a:cs typeface="Times New Roman"/>
            </a:endParaRPr>
          </a:p>
          <a:p>
            <a:pPr>
              <a:spcBef>
                <a:spcPts val="600"/>
              </a:spcBef>
            </a:pPr>
            <a:r>
              <a:rPr lang="en-US" sz="2000" i="1" dirty="0" smtClean="0">
                <a:latin typeface="Times New Roman"/>
                <a:cs typeface="Times New Roman"/>
              </a:rPr>
              <a:t>Galaxy counts in CO ~ </a:t>
            </a:r>
            <a:r>
              <a:rPr lang="en-US" sz="2000" i="1" dirty="0">
                <a:latin typeface="Times New Roman"/>
                <a:cs typeface="Times New Roman"/>
              </a:rPr>
              <a:t>deepest optical </a:t>
            </a:r>
            <a:r>
              <a:rPr lang="en-US" sz="2000" i="1" dirty="0" smtClean="0">
                <a:latin typeface="Times New Roman"/>
                <a:cs typeface="Times New Roman"/>
              </a:rPr>
              <a:t>fields!</a:t>
            </a:r>
            <a:endParaRPr lang="en-US" sz="2000" i="1" dirty="0">
              <a:latin typeface="Times New Roman"/>
              <a:cs typeface="Times New Roman"/>
            </a:endParaRPr>
          </a:p>
          <a:p>
            <a:pPr marL="800100" lvl="1" indent="-342900" algn="l">
              <a:spcBef>
                <a:spcPts val="600"/>
              </a:spcBef>
              <a:buFont typeface="Wingdings" charset="2"/>
              <a:buChar char="Ø"/>
            </a:pPr>
            <a:endParaRPr lang="en-US" sz="2000" b="0" baseline="-250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2523" y="5736445"/>
            <a:ext cx="1642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JVLA, ALMA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063" y="319567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ngVLA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638" y="5921111"/>
            <a:ext cx="968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Casey </a:t>
            </a:r>
            <a:r>
              <a:rPr lang="en-US" sz="1400" b="0" dirty="0" err="1" smtClean="0"/>
              <a:t>ea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65585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27529" y="2324218"/>
            <a:ext cx="7408005" cy="3786721"/>
            <a:chOff x="4310639" y="3582737"/>
            <a:chExt cx="4844024" cy="2410326"/>
          </a:xfrm>
        </p:grpSpPr>
        <p:pic>
          <p:nvPicPr>
            <p:cNvPr id="10" name="Picture 9" descr="Screen Shot 2015-02-17 at 10.47.4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766" y="3582737"/>
              <a:ext cx="2652897" cy="2396958"/>
            </a:xfrm>
            <a:prstGeom prst="rect">
              <a:avLst/>
            </a:prstGeom>
          </p:spPr>
        </p:pic>
        <p:pic>
          <p:nvPicPr>
            <p:cNvPr id="12" name="Picture 11" descr="Screen Shot 2015-02-17 at 10.47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639" y="3596105"/>
              <a:ext cx="2637636" cy="23969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64620" y="3742415"/>
              <a:ext cx="102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 1-0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61643" y="3724260"/>
              <a:ext cx="102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 3-2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72011" y="3747941"/>
              <a:ext cx="8288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z ~ 3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43572" y="605986"/>
            <a:ext cx="77280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Galaxy assembly: Imaging gas on 1 </a:t>
            </a:r>
            <a:r>
              <a:rPr lang="en-US" sz="2400" dirty="0" err="1" smtClean="0">
                <a:latin typeface="Times New Roman"/>
                <a:cs typeface="Times New Roman"/>
              </a:rPr>
              <a:t>kpc</a:t>
            </a:r>
            <a:r>
              <a:rPr lang="en-US" sz="2400" dirty="0">
                <a:latin typeface="Times New Roman"/>
                <a:cs typeface="Times New Roman"/>
              </a:rPr>
              <a:t>-</a:t>
            </a:r>
            <a:r>
              <a:rPr lang="en-US" sz="2400" dirty="0" smtClean="0">
                <a:latin typeface="Times New Roman"/>
                <a:cs typeface="Times New Roman"/>
              </a:rPr>
              <a:t>scales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Low order: large scale gas dynamics, not just dense cores </a:t>
            </a: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w</a:t>
            </a:r>
            <a:r>
              <a:rPr lang="en-US" sz="2000" dirty="0" smtClean="0">
                <a:latin typeface="Times New Roman"/>
                <a:cs typeface="Times New Roman"/>
              </a:rPr>
              <a:t>. ALMA dust imaging: resolved </a:t>
            </a:r>
            <a:r>
              <a:rPr lang="en-US" sz="2000" dirty="0">
                <a:latin typeface="Times New Roman"/>
                <a:cs typeface="Times New Roman"/>
              </a:rPr>
              <a:t>star formation </a:t>
            </a:r>
            <a:r>
              <a:rPr lang="en-US" sz="2000" dirty="0" smtClean="0">
                <a:latin typeface="Times New Roman"/>
                <a:cs typeface="Times New Roman"/>
              </a:rPr>
              <a:t>laws at ~ 1kpc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96188" y="5276135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Narayanan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17881" y="2531829"/>
            <a:ext cx="147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cr</a:t>
            </a:r>
            <a:r>
              <a:rPr lang="en-US" dirty="0" smtClean="0">
                <a:solidFill>
                  <a:schemeClr val="bg1"/>
                </a:solidFill>
              </a:rPr>
              <a:t> &gt; 10</a:t>
            </a:r>
            <a:r>
              <a:rPr lang="en-US" baseline="30000" dirty="0" smtClean="0">
                <a:solidFill>
                  <a:schemeClr val="bg1"/>
                </a:solidFill>
              </a:rPr>
              <a:t>4 </a:t>
            </a:r>
            <a:r>
              <a:rPr lang="en-US" dirty="0" smtClean="0">
                <a:solidFill>
                  <a:schemeClr val="bg1"/>
                </a:solidFill>
              </a:rPr>
              <a:t>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4737" y="2868895"/>
            <a:ext cx="147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cr</a:t>
            </a:r>
            <a:r>
              <a:rPr lang="en-US" dirty="0" smtClean="0">
                <a:solidFill>
                  <a:schemeClr val="bg1"/>
                </a:solidFill>
              </a:rPr>
              <a:t> ~ 10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94615" y="362407"/>
            <a:ext cx="650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Imaging </a:t>
            </a:r>
            <a:r>
              <a:rPr lang="en-US" sz="2400" b="0" dirty="0">
                <a:solidFill>
                  <a:schemeClr val="bg1"/>
                </a:solidFill>
                <a:latin typeface="Times New Roman"/>
                <a:cs typeface="Times New Roman"/>
              </a:rPr>
              <a:t>’fuel for star formation’ </a:t>
            </a:r>
            <a:r>
              <a:rPr lang="en-US" sz="2400" b="0">
                <a:solidFill>
                  <a:schemeClr val="bg1"/>
                </a:solidFill>
                <a:latin typeface="Times New Roman"/>
                <a:cs typeface="Times New Roman"/>
              </a:rPr>
              <a:t>during </a:t>
            </a:r>
            <a:r>
              <a:rPr lang="en-US" sz="2400" b="0" smtClean="0">
                <a:solidFill>
                  <a:schemeClr val="bg1"/>
                </a:solidFill>
                <a:latin typeface="Times New Roman"/>
                <a:cs typeface="Times New Roman"/>
              </a:rPr>
              <a:t>epoch </a:t>
            </a:r>
            <a:r>
              <a:rPr lang="en-US" sz="2400" b="0" dirty="0">
                <a:solidFill>
                  <a:schemeClr val="bg1"/>
                </a:solidFill>
                <a:latin typeface="Times New Roman"/>
                <a:cs typeface="Times New Roman"/>
              </a:rPr>
              <a:t>of </a:t>
            </a:r>
            <a:r>
              <a:rPr lang="en-US" sz="2400" b="0">
                <a:solidFill>
                  <a:schemeClr val="bg1"/>
                </a:solidFill>
                <a:latin typeface="Times New Roman"/>
                <a:cs typeface="Times New Roman"/>
              </a:rPr>
              <a:t>galaxy </a:t>
            </a:r>
            <a:r>
              <a:rPr lang="en-US" sz="2400" b="0" smtClean="0">
                <a:solidFill>
                  <a:schemeClr val="bg1"/>
                </a:solidFill>
                <a:latin typeface="Times New Roman"/>
                <a:cs typeface="Times New Roman"/>
              </a:rPr>
              <a:t>assembly: massive disk galaxy</a:t>
            </a:r>
            <a:endParaRPr lang="en-US" sz="2400" b="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4849" y="4991247"/>
            <a:ext cx="6743878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spcBef>
                <a:spcPts val="450"/>
              </a:spcBef>
              <a:buFont typeface="Arial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Resolution </a:t>
            </a:r>
            <a:r>
              <a:rPr lang="en-US" sz="1800" b="0" dirty="0">
                <a:solidFill>
                  <a:schemeClr val="bg1"/>
                </a:solidFill>
                <a:latin typeface="Times New Roman"/>
                <a:cs typeface="Times New Roman"/>
              </a:rPr>
              <a:t>=</a:t>
            </a:r>
            <a:r>
              <a:rPr lang="en-US" sz="1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 0.15” =&gt; 1kpc </a:t>
            </a:r>
            <a:endParaRPr lang="en-US" sz="1800" b="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57175" indent="-257175" algn="l">
              <a:spcBef>
                <a:spcPts val="450"/>
              </a:spcBef>
              <a:buFont typeface="Arial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imes New Roman"/>
                <a:cs typeface="Times New Roman"/>
              </a:rPr>
              <a:t>Sensitivity </a:t>
            </a:r>
            <a:r>
              <a:rPr lang="en-US" sz="1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= 12uJy (100 km/s, 10hr) =&gt;  few </a:t>
            </a:r>
            <a:r>
              <a:rPr lang="en-US" sz="1800" b="0" dirty="0">
                <a:solidFill>
                  <a:schemeClr val="bg1"/>
                </a:solidFill>
                <a:latin typeface="Times New Roman"/>
                <a:cs typeface="Times New Roman"/>
              </a:rPr>
              <a:t>10</a:t>
            </a:r>
            <a:r>
              <a:rPr lang="en-US" sz="1800" b="0" baseline="30000" dirty="0">
                <a:solidFill>
                  <a:schemeClr val="bg1"/>
                </a:solidFill>
                <a:latin typeface="Times New Roman"/>
                <a:cs typeface="Times New Roman"/>
              </a:rPr>
              <a:t>8</a:t>
            </a:r>
            <a:r>
              <a:rPr lang="en-US" sz="1800" b="0" dirty="0">
                <a:solidFill>
                  <a:schemeClr val="bg1"/>
                </a:solidFill>
                <a:latin typeface="Times New Roman"/>
                <a:cs typeface="Times New Roman"/>
              </a:rPr>
              <a:t> M</a:t>
            </a:r>
            <a:r>
              <a:rPr lang="en-US" sz="1800" b="0" baseline="-25000" dirty="0">
                <a:solidFill>
                  <a:schemeClr val="bg1"/>
                </a:solidFill>
                <a:latin typeface="Times New Roman"/>
                <a:cs typeface="Times New Roman"/>
              </a:rPr>
              <a:t>o  </a:t>
            </a:r>
            <a:r>
              <a:rPr lang="en-US" sz="1800" b="0" dirty="0">
                <a:solidFill>
                  <a:schemeClr val="bg1"/>
                </a:solidFill>
                <a:latin typeface="Times New Roman"/>
                <a:cs typeface="Times New Roman"/>
              </a:rPr>
              <a:t>at z ~ </a:t>
            </a:r>
            <a:r>
              <a:rPr lang="en-US" sz="1800" b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2</a:t>
            </a:r>
          </a:p>
          <a:p>
            <a:pPr marL="257175" indent="-257175">
              <a:spcBef>
                <a:spcPts val="45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D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istributed gas dynamics: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Fisher-Tully at z=2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4401" y="1380515"/>
            <a:ext cx="7315199" cy="3343885"/>
            <a:chOff x="1524001" y="971950"/>
            <a:chExt cx="8974946" cy="3589355"/>
          </a:xfrm>
        </p:grpSpPr>
        <p:grpSp>
          <p:nvGrpSpPr>
            <p:cNvPr id="3" name="Group 2"/>
            <p:cNvGrpSpPr/>
            <p:nvPr/>
          </p:nvGrpSpPr>
          <p:grpSpPr>
            <a:xfrm>
              <a:off x="1524001" y="971950"/>
              <a:ext cx="4598385" cy="3589354"/>
              <a:chOff x="0" y="971950"/>
              <a:chExt cx="4598385" cy="3589354"/>
            </a:xfrm>
          </p:grpSpPr>
          <p:pic>
            <p:nvPicPr>
              <p:cNvPr id="6" name="Picture 5" descr="mod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38" y="971950"/>
                <a:ext cx="4324821" cy="3535314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62138" y="971950"/>
                <a:ext cx="4436247" cy="16288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4269151"/>
                <a:ext cx="4486959" cy="292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1602" y="971950"/>
                <a:ext cx="378327" cy="35353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729628" y="1323977"/>
                <a:ext cx="0" cy="352064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704261" y="1324529"/>
                <a:ext cx="1097002" cy="297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0" dirty="0">
                    <a:solidFill>
                      <a:schemeClr val="bg1"/>
                    </a:solidFill>
                  </a:rPr>
                  <a:t>1” = 7kpc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627584" y="3863852"/>
                <a:ext cx="1859374" cy="297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0">
                    <a:solidFill>
                      <a:srgbClr val="FFFFFF"/>
                    </a:solidFill>
                  </a:rPr>
                  <a:t>Narayanan Model</a:t>
                </a:r>
                <a:endParaRPr lang="en-US" sz="1200" b="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6122386" y="1134838"/>
              <a:ext cx="4376561" cy="3426467"/>
              <a:chOff x="4598385" y="1134837"/>
              <a:chExt cx="4376561" cy="3426467"/>
            </a:xfrm>
          </p:grpSpPr>
          <p:pic>
            <p:nvPicPr>
              <p:cNvPr id="7" name="Picture 6" descr="wcotac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8385" y="1134837"/>
                <a:ext cx="4376561" cy="3426467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4945260" y="4269151"/>
                <a:ext cx="3918374" cy="0"/>
              </a:xfrm>
              <a:prstGeom prst="line">
                <a:avLst/>
              </a:prstGeom>
              <a:ln w="3175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6538995" y="3935193"/>
                <a:ext cx="2435951" cy="330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0" dirty="0" err="1" smtClean="0">
                    <a:solidFill>
                      <a:srgbClr val="FFFFFF"/>
                    </a:solidFill>
                  </a:rPr>
                  <a:t>ngVLA</a:t>
                </a:r>
                <a:r>
                  <a:rPr lang="en-US" sz="1400" b="0" dirty="0" smtClean="0">
                    <a:solidFill>
                      <a:srgbClr val="FFFFFF"/>
                    </a:solidFill>
                  </a:rPr>
                  <a:t>, 10hr, 38GHz</a:t>
                </a:r>
                <a:endParaRPr lang="en-US" sz="1400" b="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8062996" y="1206670"/>
              <a:ext cx="2199028" cy="330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z=2,  CO1-0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04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5-07-15 at 2.41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0" y="1039036"/>
            <a:ext cx="4333300" cy="2803525"/>
          </a:xfrm>
          <a:prstGeom prst="rect">
            <a:avLst/>
          </a:prstGeom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1133094" y="127153"/>
            <a:ext cx="71048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dirty="0" smtClean="0"/>
              <a:t>Next-Gen Synergy: Cosmic Cycle of Gas to Stars</a:t>
            </a:r>
          </a:p>
          <a:p>
            <a:pPr algn="ctr" eaLnBrk="1" hangingPunct="1"/>
            <a:r>
              <a:rPr lang="en-US" sz="2000" b="0" dirty="0" smtClean="0"/>
              <a:t>‘Precision galaxy formation’</a:t>
            </a:r>
            <a:endParaRPr lang="en-US" sz="2000" b="0" dirty="0"/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588508" y="4226726"/>
            <a:ext cx="3993087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sz="2000" b="0" dirty="0" smtClean="0"/>
              <a:t>JWST/ELT: stars and star formation</a:t>
            </a:r>
            <a:endParaRPr lang="en-US" sz="2000" b="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618682" y="2045861"/>
            <a:ext cx="2021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9" y="4804760"/>
            <a:ext cx="2604388" cy="1876595"/>
          </a:xfrm>
          <a:prstGeom prst="rect">
            <a:avLst/>
          </a:prstGeom>
        </p:spPr>
      </p:pic>
      <p:pic>
        <p:nvPicPr>
          <p:cNvPr id="15" name="Picture 14" descr="vlasampl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77" y="4899689"/>
            <a:ext cx="3608489" cy="1697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3665" y="4099644"/>
            <a:ext cx="3555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err="1" smtClean="0">
                <a:latin typeface="Times New Roman"/>
                <a:cs typeface="Times New Roman"/>
              </a:rPr>
              <a:t>ngVLA</a:t>
            </a:r>
            <a:r>
              <a:rPr lang="en-US" sz="1800" b="0" dirty="0" smtClean="0">
                <a:latin typeface="Times New Roman"/>
                <a:cs typeface="Times New Roman"/>
              </a:rPr>
              <a:t>: </a:t>
            </a:r>
            <a:r>
              <a:rPr lang="en-US" sz="2000" b="0" dirty="0" smtClean="0">
                <a:latin typeface="Times New Roman"/>
                <a:cs typeface="Times New Roman"/>
              </a:rPr>
              <a:t>cold gas </a:t>
            </a:r>
            <a:r>
              <a:rPr lang="en-US" sz="2000" dirty="0" smtClean="0">
                <a:latin typeface="Times New Roman"/>
                <a:cs typeface="Times New Roman"/>
              </a:rPr>
              <a:t>fuel</a:t>
            </a:r>
            <a:r>
              <a:rPr lang="en-US" sz="2000" b="0" dirty="0" smtClean="0">
                <a:latin typeface="Times New Roman"/>
                <a:cs typeface="Times New Roman"/>
              </a:rPr>
              <a:t>ing cosmic star formation</a:t>
            </a:r>
            <a:endParaRPr lang="en-US" sz="2000" b="0" dirty="0"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0600" y="997530"/>
            <a:ext cx="4298796" cy="3016992"/>
            <a:chOff x="5037399" y="1608792"/>
            <a:chExt cx="3584974" cy="2556040"/>
          </a:xfrm>
        </p:grpSpPr>
        <p:grpSp>
          <p:nvGrpSpPr>
            <p:cNvPr id="11" name="Group 10"/>
            <p:cNvGrpSpPr/>
            <p:nvPr/>
          </p:nvGrpSpPr>
          <p:grpSpPr>
            <a:xfrm>
              <a:off x="5037399" y="1608792"/>
              <a:ext cx="3584974" cy="2556040"/>
              <a:chOff x="6716531" y="1296343"/>
              <a:chExt cx="4779965" cy="340805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6531" y="1296343"/>
                <a:ext cx="4779965" cy="340805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0566399" y="1454466"/>
                <a:ext cx="714704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/>
                  <a:t>Gas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255174" y="3758653"/>
                <a:ext cx="10675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ALMA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32799" y="2851427"/>
                <a:ext cx="10675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8F00"/>
                    </a:solidFill>
                  </a:rPr>
                  <a:t>NGVLA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606966" y="3471446"/>
              <a:ext cx="8211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err="1"/>
                <a:t>Decarli</a:t>
              </a:r>
              <a:endParaRPr lang="en-US" sz="16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22126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5-14 at 3.3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48" y="810652"/>
            <a:ext cx="4315580" cy="3052615"/>
          </a:xfrm>
          <a:prstGeom prst="rect">
            <a:avLst/>
          </a:prstGeom>
        </p:spPr>
      </p:pic>
      <p:pic>
        <p:nvPicPr>
          <p:cNvPr id="4" name="Picture 3" descr="Screen Shot 2015-05-14 at 3.32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0" y="1115237"/>
            <a:ext cx="4354728" cy="2280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125" y="3735691"/>
            <a:ext cx="587611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NGVLA most sensitive telescope to study broad-band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radio phenomena: </a:t>
            </a:r>
            <a:r>
              <a:rPr lang="en-US" dirty="0">
                <a:latin typeface="Times New Roman"/>
                <a:cs typeface="Times New Roman"/>
              </a:rPr>
              <a:t>k</a:t>
            </a:r>
            <a:r>
              <a:rPr lang="en-US" dirty="0" smtClean="0">
                <a:latin typeface="Times New Roman"/>
                <a:cs typeface="Times New Roman"/>
              </a:rPr>
              <a:t>ey observables </a:t>
            </a:r>
            <a:r>
              <a:rPr lang="en-US" dirty="0">
                <a:latin typeface="Times New Roman"/>
                <a:cs typeface="Times New Roman"/>
              </a:rPr>
              <a:t>of </a:t>
            </a:r>
            <a:r>
              <a:rPr lang="en-US" dirty="0" err="1">
                <a:latin typeface="Times New Roman"/>
                <a:cs typeface="Times New Roman"/>
              </a:rPr>
              <a:t>exo</a:t>
            </a:r>
            <a:r>
              <a:rPr lang="en-US" dirty="0">
                <a:latin typeface="Times New Roman"/>
                <a:cs typeface="Times New Roman"/>
              </a:rPr>
              <a:t>-space </a:t>
            </a:r>
            <a:r>
              <a:rPr lang="en-US" dirty="0" smtClean="0">
                <a:latin typeface="Times New Roman"/>
                <a:cs typeface="Times New Roman"/>
              </a:rPr>
              <a:t>weather</a:t>
            </a:r>
          </a:p>
          <a:p>
            <a:pPr marL="2857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Thermal emission from M-Dwarf winds: most likely to host habitable </a:t>
            </a:r>
            <a:r>
              <a:rPr lang="en-US" sz="1600" dirty="0">
                <a:latin typeface="Times New Roman"/>
                <a:cs typeface="Times New Roman"/>
              </a:rPr>
              <a:t>planets, but very </a:t>
            </a:r>
            <a:r>
              <a:rPr lang="en-US" sz="1600" dirty="0" smtClean="0">
                <a:latin typeface="Times New Roman"/>
                <a:cs typeface="Times New Roman"/>
              </a:rPr>
              <a:t>active. Wind –  planet interaction =&gt; evaporation of atmospheres</a:t>
            </a:r>
          </a:p>
          <a:p>
            <a:pPr marL="2857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latin typeface="Times New Roman"/>
                <a:cs typeface="Times New Roman"/>
              </a:rPr>
              <a:t>Non-thermal Brown Dwarf aurorae: Star-planet </a:t>
            </a:r>
            <a:r>
              <a:rPr lang="en-US" sz="1600" dirty="0" err="1" smtClean="0">
                <a:latin typeface="Times New Roman"/>
                <a:cs typeface="Times New Roman"/>
              </a:rPr>
              <a:t>magnetospheric</a:t>
            </a:r>
            <a:r>
              <a:rPr lang="en-US" sz="1600" dirty="0" smtClean="0">
                <a:latin typeface="Times New Roman"/>
                <a:cs typeface="Times New Roman"/>
              </a:rPr>
              <a:t> interactions</a:t>
            </a:r>
          </a:p>
          <a:p>
            <a:pPr marL="2857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Determine </a:t>
            </a:r>
            <a:r>
              <a:rPr lang="en-US" sz="16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exo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-planet </a:t>
            </a:r>
            <a:r>
              <a:rPr lang="en-US" sz="1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space weather environments: impact on the </a:t>
            </a:r>
            <a:r>
              <a:rPr lang="en-US" sz="1600" i="1" dirty="0">
                <a:solidFill>
                  <a:srgbClr val="FF0000"/>
                </a:solidFill>
                <a:latin typeface="Times New Roman"/>
                <a:cs typeface="Times New Roman"/>
              </a:rPr>
              <a:t>development of </a:t>
            </a:r>
            <a:r>
              <a:rPr lang="en-US" sz="1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life</a:t>
            </a:r>
          </a:p>
          <a:p>
            <a:pPr marL="0" lvl="1" algn="ctr">
              <a:spcBef>
                <a:spcPts val="600"/>
              </a:spcBef>
            </a:pPr>
            <a:r>
              <a:rPr lang="en-US" sz="1600" dirty="0" smtClean="0">
                <a:latin typeface="Times New Roman"/>
                <a:cs typeface="Times New Roman"/>
              </a:rPr>
              <a:t>[See: Earth-like planet in habitable zone, </a:t>
            </a:r>
            <a:r>
              <a:rPr lang="en-US" sz="1600" dirty="0" err="1" smtClean="0">
                <a:latin typeface="Times New Roman"/>
                <a:cs typeface="Times New Roman"/>
              </a:rPr>
              <a:t>Proxima</a:t>
            </a:r>
            <a:r>
              <a:rPr lang="en-US" sz="1600" dirty="0" smtClean="0">
                <a:latin typeface="Times New Roman"/>
                <a:cs typeface="Times New Roman"/>
              </a:rPr>
              <a:t> Centauri b]</a:t>
            </a:r>
            <a:endParaRPr lang="en-US" sz="1600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377" y="75971"/>
            <a:ext cx="8454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SWG4: Physics</a:t>
            </a:r>
            <a:r>
              <a:rPr lang="en-US" sz="2400" dirty="0">
                <a:latin typeface="Times New Roman"/>
                <a:cs typeface="Times New Roman"/>
              </a:rPr>
              <a:t>, cosmology, time domain </a:t>
            </a:r>
          </a:p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Star – Planet interactions: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exo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-space weather </a:t>
            </a:r>
          </a:p>
        </p:txBody>
      </p:sp>
      <p:pic>
        <p:nvPicPr>
          <p:cNvPr id="3" name="Picture 2" descr="BrownDwarfAurora_nra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08" y="3944001"/>
            <a:ext cx="2262390" cy="2702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5432" y="6221259"/>
            <a:ext cx="1797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FFFFFF"/>
                </a:solidFill>
              </a:rPr>
              <a:t>Hallinan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147608" y="3906085"/>
            <a:ext cx="21250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cyclotron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emission, w. B ~ 2000G!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7779" y="3050262"/>
            <a:ext cx="289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M-dwarf flares ~ 10</a:t>
            </a:r>
            <a:r>
              <a:rPr lang="en-US" baseline="30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4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x 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Sun!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0601" y="2466818"/>
            <a:ext cx="2144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err="1" smtClean="0">
                <a:solidFill>
                  <a:srgbClr val="002060"/>
                </a:solidFill>
              </a:rPr>
              <a:t>ngVLA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2060"/>
                </a:solidFill>
              </a:rPr>
              <a:t>~ 10</a:t>
            </a:r>
            <a:r>
              <a:rPr lang="en-US" sz="1600" baseline="30000" dirty="0">
                <a:solidFill>
                  <a:srgbClr val="002060"/>
                </a:solidFill>
              </a:rPr>
              <a:t>-13 </a:t>
            </a:r>
            <a:r>
              <a:rPr lang="en-US" sz="1600" dirty="0">
                <a:solidFill>
                  <a:srgbClr val="002060"/>
                </a:solidFill>
              </a:rPr>
              <a:t>M</a:t>
            </a:r>
            <a:r>
              <a:rPr lang="en-US" sz="1600" baseline="-25000" dirty="0">
                <a:solidFill>
                  <a:srgbClr val="002060"/>
                </a:solidFill>
              </a:rPr>
              <a:t>o</a:t>
            </a:r>
            <a:r>
              <a:rPr lang="en-US" sz="1600" dirty="0">
                <a:solidFill>
                  <a:srgbClr val="002060"/>
                </a:solidFill>
              </a:rPr>
              <a:t>/</a:t>
            </a:r>
            <a:r>
              <a:rPr lang="en-US" sz="1600" dirty="0" err="1">
                <a:solidFill>
                  <a:srgbClr val="002060"/>
                </a:solidFill>
              </a:rPr>
              <a:t>yr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04122" y="3199616"/>
            <a:ext cx="598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 smtClean="0">
                <a:solidFill>
                  <a:srgbClr val="FFFF00"/>
                </a:solidFill>
              </a:rPr>
              <a:t>VLA 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82" y="1635557"/>
            <a:ext cx="5780809" cy="37783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2777" y="370971"/>
            <a:ext cx="7564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Very (Very) Large Scale Structure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with CO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intensity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mapping at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30GHz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Interferometry with 1km ‘core’ + Total power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284" y="1716961"/>
            <a:ext cx="3556661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Excellent sensitivity down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scales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k ~ 0.01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h/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Mpc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at z ~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</a:p>
          <a:p>
            <a:pPr marL="285750" indent="-285750">
              <a:spcBef>
                <a:spcPts val="450"/>
              </a:spcBef>
              <a:buFont typeface="Wingdings" charset="2"/>
              <a:buChar char="Ø"/>
            </a:pP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Low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k cut-off at matter-radiation ‘equality scale’ (horizon at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z~3600)</a:t>
            </a:r>
          </a:p>
          <a:p>
            <a:pPr marL="285750" indent="-285750">
              <a:spcBef>
                <a:spcPts val="450"/>
              </a:spcBef>
              <a:buFont typeface="Wingdings" charset="2"/>
              <a:buChar char="Ø"/>
            </a:pP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Test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cosmological principle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and gravity on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largest scales </a:t>
            </a:r>
            <a:endParaRPr lang="en-GB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450"/>
              </a:spcBef>
              <a:buFont typeface="Wingdings" charset="2"/>
              <a:buChar char="Ø"/>
            </a:pP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Primordial 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non-</a:t>
            </a:r>
            <a:r>
              <a:rPr lang="en-GB" sz="1600" dirty="0" err="1">
                <a:latin typeface="Times New Roman" charset="0"/>
                <a:ea typeface="Times New Roman" charset="0"/>
                <a:cs typeface="Times New Roman" charset="0"/>
              </a:rPr>
              <a:t>Gaussianity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: manifest on largest </a:t>
            </a:r>
            <a:r>
              <a:rPr lang="en-GB" sz="1600" dirty="0" smtClean="0">
                <a:latin typeface="Times New Roman" charset="0"/>
                <a:ea typeface="Times New Roman" charset="0"/>
                <a:cs typeface="Times New Roman" charset="0"/>
              </a:rPr>
              <a:t>scales?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5068" y="2041072"/>
            <a:ext cx="1877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Keating &amp; Bower</a:t>
            </a:r>
          </a:p>
        </p:txBody>
      </p:sp>
    </p:spTree>
    <p:extLst>
      <p:ext uri="{BB962C8B-B14F-4D97-AF65-F5344CB8AC3E}">
        <p14:creationId xmlns:p14="http://schemas.microsoft.com/office/powerpoint/2010/main" val="120734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D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4421" y="0"/>
            <a:ext cx="1807254" cy="1859401"/>
          </a:xfrm>
          <a:prstGeom prst="rect">
            <a:avLst/>
          </a:prstGeom>
        </p:spPr>
      </p:pic>
      <p:pic>
        <p:nvPicPr>
          <p:cNvPr id="9" name="Picture 8" descr="wcota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87" y="1298135"/>
            <a:ext cx="1995613" cy="1562392"/>
          </a:xfrm>
          <a:prstGeom prst="rect">
            <a:avLst/>
          </a:prstGeom>
        </p:spPr>
      </p:pic>
      <p:pic>
        <p:nvPicPr>
          <p:cNvPr id="10" name="Picture 9" descr="Screen Shot 2015-03-24 at 8.37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86" y="4987193"/>
            <a:ext cx="2332252" cy="1935493"/>
          </a:xfrm>
          <a:prstGeom prst="rect">
            <a:avLst/>
          </a:prstGeom>
        </p:spPr>
      </p:pic>
      <p:pic>
        <p:nvPicPr>
          <p:cNvPr id="7" name="Picture 6" descr="Screen Shot 2015-05-14 at 3.32.1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93" y="2688649"/>
            <a:ext cx="2370743" cy="1241657"/>
          </a:xfrm>
          <a:prstGeom prst="rect">
            <a:avLst/>
          </a:prstGeom>
        </p:spPr>
      </p:pic>
      <p:pic>
        <p:nvPicPr>
          <p:cNvPr id="11" name="Picture 10" descr="ngc5713.ngvl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75" y="3839914"/>
            <a:ext cx="1873914" cy="169444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16147"/>
              </p:ext>
            </p:extLst>
          </p:nvPr>
        </p:nvGraphicFramePr>
        <p:xfrm>
          <a:off x="282971" y="1170565"/>
          <a:ext cx="5001535" cy="4014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5690"/>
                <a:gridCol w="1955845"/>
              </a:tblGrid>
              <a:tr h="539914">
                <a:tc>
                  <a:txBody>
                    <a:bodyPr/>
                    <a:lstStyle/>
                    <a:p>
                      <a:r>
                        <a:rPr lang="en-US" dirty="0" smtClean="0"/>
                        <a:t>Key Science 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Synergy</a:t>
                      </a:r>
                      <a:endParaRPr lang="en-US" dirty="0"/>
                    </a:p>
                  </a:txBody>
                  <a:tcPr/>
                </a:tc>
              </a:tr>
              <a:tr h="5399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Imaging Terrestrial zone planet formation + prebiotic chemistry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HabEx</a:t>
                      </a:r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terrestrial planet imaging + life-signs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5399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Cool gas history of Universe: fuel for</a:t>
                      </a: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star formation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JWST, ELT: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stellar mass and SFHU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5399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Time domain: </a:t>
                      </a:r>
                      <a:r>
                        <a:rPr lang="en-US" sz="1800" dirty="0" err="1" smtClean="0">
                          <a:latin typeface="Times New Roman"/>
                          <a:cs typeface="Times New Roman"/>
                        </a:rPr>
                        <a:t>exospace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 weather, explosive Universe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LSST, </a:t>
                      </a:r>
                      <a:r>
                        <a:rPr lang="en-US" dirty="0" err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HabEx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5399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Baryon cycle: wide field, high resolution thermal line + cont.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FIR Surveyor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5399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VLBI astrometric applications: real</a:t>
                      </a: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 time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 cosmology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CMB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3767" y="131069"/>
            <a:ext cx="8411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What’s next? Identify Key Science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Primary role of SAC 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8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423" y="90539"/>
            <a:ext cx="841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What’s next? Sci. Requirements to Tel. Specifications</a:t>
            </a:r>
            <a:endParaRPr lang="en-US" sz="2800" dirty="0">
              <a:latin typeface="Times New Roman"/>
              <a:cs typeface="Times New Roman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2620" y="682872"/>
          <a:ext cx="7895733" cy="562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660"/>
                <a:gridCol w="3486002"/>
                <a:gridCol w="298607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Science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Requirement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Array Specification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TPF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Optically thin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Freq</a:t>
                      </a:r>
                      <a:r>
                        <a:rPr lang="en-US" dirty="0" smtClean="0"/>
                        <a:t> ~</a:t>
                      </a:r>
                      <a:r>
                        <a:rPr lang="en-US" baseline="0" dirty="0" smtClean="0"/>
                        <a:t> 15 to</a:t>
                      </a:r>
                      <a:r>
                        <a:rPr lang="en-US" dirty="0" smtClean="0"/>
                        <a:t> 50GHz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1AU at 130pc @ 30GHz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 ~ 300km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1K in 10hrs </a:t>
                      </a:r>
                      <a:r>
                        <a:rPr lang="en-US" baseline="0" dirty="0" smtClean="0"/>
                        <a:t>@ 10mas, 30GHz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</a:t>
                      </a:r>
                      <a:r>
                        <a:rPr lang="en-US" baseline="-25000" dirty="0" err="1" smtClean="0"/>
                        <a:t>full</a:t>
                      </a:r>
                      <a:r>
                        <a:rPr lang="en-US" dirty="0" smtClean="0"/>
                        <a:t> ~ 300 x 18m; BW ~ 20GHz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CGHU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 1-0 to z=8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Freq</a:t>
                      </a:r>
                      <a:r>
                        <a:rPr lang="en-US" dirty="0" smtClean="0"/>
                        <a:t> =</a:t>
                      </a:r>
                      <a:r>
                        <a:rPr lang="en-US" baseline="0" dirty="0" smtClean="0"/>
                        <a:t> 15 to 115GHz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gas</a:t>
                      </a:r>
                      <a:r>
                        <a:rPr lang="en-US" dirty="0" smtClean="0"/>
                        <a:t> = 10</a:t>
                      </a:r>
                      <a:r>
                        <a:rPr lang="en-US" baseline="30000" dirty="0" smtClean="0"/>
                        <a:t>9</a:t>
                      </a:r>
                      <a:r>
                        <a:rPr lang="en-US" dirty="0" smtClean="0"/>
                        <a:t> M</a:t>
                      </a:r>
                      <a:r>
                        <a:rPr lang="en-US" baseline="-25000" dirty="0" smtClean="0"/>
                        <a:t>o</a:t>
                      </a:r>
                      <a:r>
                        <a:rPr lang="en-US" dirty="0" smtClean="0"/>
                        <a:t> at z = 3 in 1hr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r>
                        <a:rPr lang="en-US" baseline="-25000" dirty="0" smtClean="0"/>
                        <a:t>mid</a:t>
                      </a:r>
                      <a:r>
                        <a:rPr lang="en-US" dirty="0" smtClean="0"/>
                        <a:t> ~ 70%</a:t>
                      </a:r>
                      <a:r>
                        <a:rPr lang="en-US" baseline="0" dirty="0" smtClean="0"/>
                        <a:t> to B ~ 30km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500pc resolution at z = 3 (60mas)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30km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 volume</a:t>
                      </a:r>
                      <a:r>
                        <a:rPr lang="en-US" baseline="0" dirty="0" smtClean="0"/>
                        <a:t> surveys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Octave </a:t>
                      </a:r>
                      <a:r>
                        <a:rPr lang="en-US" smtClean="0"/>
                        <a:t>Band</a:t>
                      </a:r>
                      <a:r>
                        <a:rPr lang="en-US" baseline="0" smtClean="0"/>
                        <a:t> Ratio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Baryon</a:t>
                      </a:r>
                      <a:r>
                        <a:rPr lang="en-US" baseline="0" dirty="0" smtClean="0"/>
                        <a:t> Cycle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en-US" baseline="-25000" dirty="0" smtClean="0"/>
                        <a:t>B</a:t>
                      </a:r>
                      <a:r>
                        <a:rPr lang="en-US" dirty="0" smtClean="0"/>
                        <a:t> &lt; 0.2</a:t>
                      </a:r>
                      <a:r>
                        <a:rPr lang="en-US" baseline="0" dirty="0" smtClean="0"/>
                        <a:t>K  (1hr, 10 km/s, 80GHz, 1”)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</a:t>
                      </a:r>
                      <a:r>
                        <a:rPr lang="en-US" baseline="-25000" dirty="0" err="1" smtClean="0"/>
                        <a:t>core</a:t>
                      </a:r>
                      <a:r>
                        <a:rPr lang="en-US" baseline="0" dirty="0" smtClean="0"/>
                        <a:t> ~ 30% to B ~ 2km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Continuum science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Octave BR; Linear</a:t>
                      </a:r>
                      <a:r>
                        <a:rPr lang="en-US" baseline="0" dirty="0" smtClean="0"/>
                        <a:t> pol to 0.1%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r>
                        <a:rPr lang="en-US" baseline="0" dirty="0" smtClean="0"/>
                        <a:t> Domain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Explosive follow-up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GRBs, GW/EM…)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Minute</a:t>
                      </a:r>
                      <a:r>
                        <a:rPr lang="en-US" baseline="0" dirty="0" smtClean="0"/>
                        <a:t> trigger response time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Blind discoveries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eg</a:t>
                      </a:r>
                      <a:r>
                        <a:rPr lang="en-US" baseline="0" dirty="0" smtClean="0"/>
                        <a:t>. FRBs)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millisec</a:t>
                      </a:r>
                      <a:r>
                        <a:rPr lang="en-US" baseline="0" dirty="0" smtClean="0"/>
                        <a:t> searches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Exo</a:t>
                      </a:r>
                      <a:r>
                        <a:rPr lang="en-US" dirty="0" smtClean="0"/>
                        <a:t>-space weather: 1uJy</a:t>
                      </a:r>
                      <a:r>
                        <a:rPr lang="en-US" baseline="0" dirty="0" smtClean="0"/>
                        <a:t> in 1min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Freq</a:t>
                      </a:r>
                      <a:r>
                        <a:rPr lang="en-US" dirty="0" smtClean="0"/>
                        <a:t> ~ 1 to 20GHz</a:t>
                      </a:r>
                    </a:p>
                    <a:p>
                      <a:r>
                        <a:rPr lang="en-US" dirty="0" err="1" smtClean="0"/>
                        <a:t>A</a:t>
                      </a:r>
                      <a:r>
                        <a:rPr lang="en-US" baseline="-25000" dirty="0" err="1" smtClean="0"/>
                        <a:t>full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dirty="0" smtClean="0"/>
                        <a:t>~ 300 x 18m</a:t>
                      </a:r>
                    </a:p>
                    <a:p>
                      <a:r>
                        <a:rPr lang="en-US" dirty="0" smtClean="0"/>
                        <a:t>Circular pol</a:t>
                      </a:r>
                      <a:r>
                        <a:rPr lang="en-US" baseline="0" dirty="0" smtClean="0"/>
                        <a:t> to few 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8027600" y="698111"/>
            <a:ext cx="1122784" cy="4624818"/>
            <a:chOff x="8027600" y="698111"/>
            <a:chExt cx="1122784" cy="4624818"/>
          </a:xfrm>
        </p:grpSpPr>
        <p:pic>
          <p:nvPicPr>
            <p:cNvPr id="6" name="Picture 5" descr="PPD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9425" y="698111"/>
              <a:ext cx="1106358" cy="1138282"/>
            </a:xfrm>
            <a:prstGeom prst="rect">
              <a:avLst/>
            </a:prstGeom>
          </p:spPr>
        </p:pic>
        <p:pic>
          <p:nvPicPr>
            <p:cNvPr id="9" name="Picture 8" descr="wcota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425" y="1863412"/>
              <a:ext cx="1106359" cy="838583"/>
            </a:xfrm>
            <a:prstGeom prst="rect">
              <a:avLst/>
            </a:prstGeom>
          </p:spPr>
        </p:pic>
        <p:pic>
          <p:nvPicPr>
            <p:cNvPr id="7" name="Picture 6" descr="Screen Shot 2015-05-14 at 3.32.1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600" y="4674451"/>
              <a:ext cx="1110958" cy="648478"/>
            </a:xfrm>
            <a:prstGeom prst="rect">
              <a:avLst/>
            </a:prstGeom>
          </p:spPr>
        </p:pic>
        <p:pic>
          <p:nvPicPr>
            <p:cNvPr id="11" name="Picture 10" descr="ngc5713.ngvl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816" y="2729013"/>
              <a:ext cx="1120567" cy="1013249"/>
            </a:xfrm>
            <a:prstGeom prst="rect">
              <a:avLst/>
            </a:prstGeom>
          </p:spPr>
        </p:pic>
        <p:pic>
          <p:nvPicPr>
            <p:cNvPr id="2" name="Picture 1" descr="Screen Shot 2015-12-07 at 9.58.38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600" y="3761389"/>
              <a:ext cx="1122784" cy="886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0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7 at 8.53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57"/>
            <a:ext cx="9144000" cy="1953584"/>
          </a:xfrm>
          <a:prstGeom prst="rect">
            <a:avLst/>
          </a:prstGeom>
        </p:spPr>
      </p:pic>
      <p:pic>
        <p:nvPicPr>
          <p:cNvPr id="2" name="Picture 1" descr="Screen Shot 2015-01-02 at 7.46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4" y="762001"/>
            <a:ext cx="8039424" cy="46875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180" y="77168"/>
            <a:ext cx="8351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2010 Decade Survey: Broad Appeal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705731" y="471637"/>
            <a:ext cx="587141" cy="50164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3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086"/>
            <a:ext cx="9144000" cy="383951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35329"/>
            <a:ext cx="8229600" cy="68625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Road to Astro2020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89288" y="492114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ngVLA</a:t>
            </a:r>
            <a:r>
              <a:rPr lang="en-US" dirty="0" smtClean="0"/>
              <a:t> Project Office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i="1" dirty="0" smtClean="0">
                <a:solidFill>
                  <a:srgbClr val="C00000"/>
                </a:solidFill>
              </a:rPr>
              <a:t>Established mid Sept.  </a:t>
            </a:r>
          </a:p>
          <a:p>
            <a:pPr marL="742950" lvl="1" indent="-285750"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ngVLA</a:t>
            </a:r>
            <a:r>
              <a:rPr lang="en-US" dirty="0" smtClean="0"/>
              <a:t> Science Advisory Council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i="1" dirty="0" smtClean="0">
                <a:solidFill>
                  <a:srgbClr val="C00000"/>
                </a:solidFill>
              </a:rPr>
              <a:t>Membership Announced Sept. 30</a:t>
            </a:r>
          </a:p>
          <a:p>
            <a:pPr marL="285750" indent="-285750">
              <a:buFont typeface="Wingdings" charset="2"/>
              <a:buChar char="ü"/>
            </a:pP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4494858" y="4921146"/>
            <a:ext cx="46491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ngVLA</a:t>
            </a:r>
            <a:r>
              <a:rPr lang="en-US" dirty="0" smtClean="0"/>
              <a:t> </a:t>
            </a:r>
            <a:r>
              <a:rPr lang="en-US" dirty="0"/>
              <a:t>Community </a:t>
            </a:r>
            <a:r>
              <a:rPr lang="en-US" dirty="0" smtClean="0"/>
              <a:t>Studies</a:t>
            </a:r>
            <a:endParaRPr lang="en-US" dirty="0"/>
          </a:p>
          <a:p>
            <a:pPr marL="742950" lvl="1" indent="-285750">
              <a:buFont typeface="Wingdings" charset="2"/>
              <a:buChar char="ü"/>
            </a:pPr>
            <a:r>
              <a:rPr lang="en-US" i="1" dirty="0">
                <a:solidFill>
                  <a:srgbClr val="C00000"/>
                </a:solidFill>
              </a:rPr>
              <a:t>Approved Studies Announced Nov. 2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ngVLA</a:t>
            </a:r>
            <a:r>
              <a:rPr lang="en-US" dirty="0"/>
              <a:t> Technical Advisory </a:t>
            </a:r>
            <a:r>
              <a:rPr lang="en-US" dirty="0" smtClean="0"/>
              <a:t>Council</a:t>
            </a:r>
            <a:endParaRPr lang="en-US" dirty="0"/>
          </a:p>
          <a:p>
            <a:pPr marL="742950" lvl="1" indent="-285750">
              <a:buFont typeface="Courier New" charset="0"/>
              <a:buChar char="o"/>
            </a:pPr>
            <a:r>
              <a:rPr lang="en-US" dirty="0" smtClean="0"/>
              <a:t>Nominations: NRAO </a:t>
            </a:r>
            <a:r>
              <a:rPr lang="en-US" dirty="0" err="1" smtClean="0"/>
              <a:t>enews</a:t>
            </a:r>
            <a:r>
              <a:rPr lang="en-US" dirty="0" smtClean="0"/>
              <a:t> 12/16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2824" y="4023817"/>
            <a:ext cx="8493071" cy="80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2400" b="1" i="1" u="sng" dirty="0">
                <a:solidFill>
                  <a:srgbClr val="C00000"/>
                </a:solidFill>
              </a:rPr>
              <a:t>Goal: PDR-level ‘proposal’ to 2020 Decade </a:t>
            </a:r>
            <a:r>
              <a:rPr lang="en-US" sz="2400" b="1" i="1" u="sng" dirty="0" smtClean="0">
                <a:solidFill>
                  <a:srgbClr val="C00000"/>
                </a:solidFill>
              </a:rPr>
              <a:t>Survey</a:t>
            </a:r>
          </a:p>
          <a:p>
            <a:pPr marL="342900" lvl="1">
              <a:spcBef>
                <a:spcPts val="450"/>
              </a:spcBef>
            </a:pPr>
            <a:r>
              <a:rPr lang="en-US" dirty="0" smtClean="0"/>
              <a:t>Compelling science program &amp; defensibly </a:t>
            </a:r>
            <a:r>
              <a:rPr lang="en-US" dirty="0"/>
              <a:t>costed design of all major elements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8565" y="1613042"/>
            <a:ext cx="1849349" cy="318499"/>
          </a:xfrm>
          <a:prstGeom prst="rect">
            <a:avLst/>
          </a:prstGeom>
          <a:solidFill>
            <a:srgbClr val="FFEE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27471" y="1571946"/>
            <a:ext cx="17363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Community TDP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834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14" y="0"/>
            <a:ext cx="5380486" cy="3318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14" y="3359711"/>
            <a:ext cx="5395895" cy="3323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031" y="678095"/>
            <a:ext cx="3522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A3ACA"/>
                </a:solidFill>
              </a:rPr>
              <a:t>https://</a:t>
            </a:r>
            <a:r>
              <a:rPr lang="en-US" sz="1400" dirty="0" err="1">
                <a:solidFill>
                  <a:srgbClr val="1A3ACA"/>
                </a:solidFill>
              </a:rPr>
              <a:t>science.nrao.edu</a:t>
            </a:r>
            <a:r>
              <a:rPr lang="en-US" sz="1400" dirty="0">
                <a:solidFill>
                  <a:srgbClr val="1A3ACA"/>
                </a:solidFill>
              </a:rPr>
              <a:t>/futures/</a:t>
            </a:r>
            <a:r>
              <a:rPr lang="en-US" sz="1400" dirty="0" err="1">
                <a:solidFill>
                  <a:srgbClr val="1A3ACA"/>
                </a:solidFill>
              </a:rPr>
              <a:t>ngvla</a:t>
            </a:r>
            <a:r>
              <a:rPr lang="en-US" sz="1400" dirty="0">
                <a:solidFill>
                  <a:srgbClr val="1A3ACA"/>
                </a:solidFill>
              </a:rPr>
              <a:t>/</a:t>
            </a:r>
            <a:r>
              <a:rPr lang="en-US" sz="1400" dirty="0" err="1">
                <a:solidFill>
                  <a:srgbClr val="1A3ACA"/>
                </a:solidFill>
              </a:rPr>
              <a:t>ngvla</a:t>
            </a:r>
            <a:r>
              <a:rPr lang="en-US" sz="1400" dirty="0">
                <a:solidFill>
                  <a:srgbClr val="1A3ACA"/>
                </a:solidFill>
              </a:rPr>
              <a:t>-community-studies-approved-programs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580" y="174661"/>
            <a:ext cx="2969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Community Design Studies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43838" y="1325366"/>
            <a:ext cx="360426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Provides the </a:t>
            </a:r>
            <a:r>
              <a:rPr lang="en-US" sz="1600" dirty="0" smtClean="0"/>
              <a:t>community </a:t>
            </a:r>
            <a:r>
              <a:rPr lang="en-US" sz="1600" dirty="0"/>
              <a:t>an opportunity to make </a:t>
            </a:r>
            <a:r>
              <a:rPr lang="en-US" sz="1600" dirty="0" smtClean="0"/>
              <a:t>core contributions </a:t>
            </a:r>
            <a:r>
              <a:rPr lang="en-US" sz="1600" dirty="0"/>
              <a:t>to </a:t>
            </a:r>
            <a:r>
              <a:rPr lang="en-US" sz="1600" dirty="0" smtClean="0"/>
              <a:t>the design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NRAO </a:t>
            </a:r>
            <a:r>
              <a:rPr lang="en-US" sz="1600" dirty="0"/>
              <a:t>support for studies </a:t>
            </a:r>
            <a:r>
              <a:rPr lang="en-US" sz="1600" dirty="0" smtClean="0"/>
              <a:t>program: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400" dirty="0" smtClean="0"/>
              <a:t>Provide some travel </a:t>
            </a:r>
            <a:r>
              <a:rPr lang="en-US" sz="1400" dirty="0"/>
              <a:t>and page charge support </a:t>
            </a:r>
            <a:r>
              <a:rPr lang="en-US" sz="1400" dirty="0" smtClean="0"/>
              <a:t>for all</a:t>
            </a:r>
            <a:endParaRPr lang="en-US" sz="1400" dirty="0"/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1400" dirty="0" smtClean="0"/>
              <a:t>Additional support up to $25K (refereed)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Reports: refereed publication or </a:t>
            </a:r>
            <a:r>
              <a:rPr lang="en-US" sz="1600" dirty="0" err="1" smtClean="0"/>
              <a:t>ngVLA</a:t>
            </a:r>
            <a:r>
              <a:rPr lang="en-US" sz="1600" dirty="0" smtClean="0"/>
              <a:t> memorandum; present at June </a:t>
            </a:r>
            <a:r>
              <a:rPr lang="en-US" sz="1600" dirty="0" err="1" smtClean="0"/>
              <a:t>ngVLA</a:t>
            </a:r>
            <a:r>
              <a:rPr lang="en-US" sz="1600" dirty="0" smtClean="0"/>
              <a:t> science meeting.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112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14 at 10.56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11" y="4573090"/>
            <a:ext cx="2019305" cy="1314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737" y="89498"/>
            <a:ext cx="735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hlinkClick r:id="rId3"/>
              </a:rPr>
              <a:t>Design elements: JPL </a:t>
            </a:r>
            <a:r>
              <a:rPr lang="en-US" sz="2400" dirty="0" smtClean="0">
                <a:hlinkClick r:id="rId3"/>
              </a:rPr>
              <a:t>+ NRAO Hosted Technical Meetings</a:t>
            </a:r>
            <a:endParaRPr lang="en-US" sz="1600" dirty="0" smtClean="0">
              <a:hlinkClick r:id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737" y="524620"/>
            <a:ext cx="766478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Antennas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12 to 25m</a:t>
            </a:r>
            <a:r>
              <a:rPr lang="en-US" dirty="0"/>
              <a:t> </a:t>
            </a:r>
            <a:r>
              <a:rPr lang="en-US" dirty="0" smtClean="0"/>
              <a:t>w. 75% </a:t>
            </a:r>
            <a:r>
              <a:rPr lang="en-US" dirty="0" err="1" smtClean="0"/>
              <a:t>eff</a:t>
            </a:r>
            <a:r>
              <a:rPr lang="en-US" dirty="0" smtClean="0"/>
              <a:t> at 40GHz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/>
              <a:t>Offaxis</a:t>
            </a:r>
            <a:r>
              <a:rPr lang="en-US" dirty="0" smtClean="0"/>
              <a:t> vs. symmetric?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/>
              <a:t>Hydroform</a:t>
            </a:r>
            <a:r>
              <a:rPr lang="en-US" dirty="0" smtClean="0"/>
              <a:t>, panel?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Feeds, Receivers: performance at &gt; 2:1 band ratio?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1 – 115GHz: 4 bands? 6 bands?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Correlator: </a:t>
            </a:r>
            <a:r>
              <a:rPr lang="en-US" dirty="0" smtClean="0"/>
              <a:t>FPGA, GPU, ASIC, Hybrid all viable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Archive and Post-processing: reasonable for key science programs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Operations costed from ALMA, JVLA</a:t>
            </a:r>
            <a:endParaRPr lang="en-US" sz="2000" dirty="0"/>
          </a:p>
        </p:txBody>
      </p:sp>
      <p:pic>
        <p:nvPicPr>
          <p:cNvPr id="7" name="Picture 6" descr="Screen Shot 2015-05-14 at 10.55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486"/>
            <a:ext cx="2405529" cy="1964065"/>
          </a:xfrm>
          <a:prstGeom prst="rect">
            <a:avLst/>
          </a:prstGeom>
        </p:spPr>
      </p:pic>
      <p:pic>
        <p:nvPicPr>
          <p:cNvPr id="8" name="Picture 7" descr="Screen Shot 2015-05-14 at 10.54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12" y="3761831"/>
            <a:ext cx="4283730" cy="3041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004" y="5921535"/>
            <a:ext cx="307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Morgan </a:t>
            </a:r>
            <a:r>
              <a:rPr lang="en-US" dirty="0" err="1" smtClean="0"/>
              <a:t>mmic</a:t>
            </a:r>
            <a:r>
              <a:rPr lang="en-US" dirty="0" smtClean="0"/>
              <a:t>: Rack full of warm electronics in your hand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0351" y="3911503"/>
            <a:ext cx="6519543" cy="132343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Conclusions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 fundamental technical </a:t>
            </a:r>
            <a:r>
              <a:rPr lang="en-US" sz="2000" dirty="0"/>
              <a:t>h</a:t>
            </a:r>
            <a:r>
              <a:rPr lang="en-US" sz="2000" dirty="0" smtClean="0"/>
              <a:t>urdles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Development focus on minimizing construction and operations cost</a:t>
            </a:r>
          </a:p>
        </p:txBody>
      </p:sp>
    </p:spTree>
    <p:extLst>
      <p:ext uri="{BB962C8B-B14F-4D97-AF65-F5344CB8AC3E}">
        <p14:creationId xmlns:p14="http://schemas.microsoft.com/office/powerpoint/2010/main" val="28119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702" y="190650"/>
            <a:ext cx="6755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cience case development and studies: work in progress, led by SAC 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7609490" y="456373"/>
            <a:ext cx="1534510" cy="6154634"/>
            <a:chOff x="8027600" y="698111"/>
            <a:chExt cx="1122784" cy="4624818"/>
          </a:xfrm>
        </p:grpSpPr>
        <p:pic>
          <p:nvPicPr>
            <p:cNvPr id="6" name="Picture 5" descr="PPD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9425" y="698111"/>
              <a:ext cx="1106358" cy="1138282"/>
            </a:xfrm>
            <a:prstGeom prst="rect">
              <a:avLst/>
            </a:prstGeom>
          </p:spPr>
        </p:pic>
        <p:pic>
          <p:nvPicPr>
            <p:cNvPr id="7" name="Picture 6" descr="wcota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425" y="1863412"/>
              <a:ext cx="1106359" cy="838583"/>
            </a:xfrm>
            <a:prstGeom prst="rect">
              <a:avLst/>
            </a:prstGeom>
          </p:spPr>
        </p:pic>
        <p:pic>
          <p:nvPicPr>
            <p:cNvPr id="8" name="Picture 7" descr="Screen Shot 2015-05-14 at 3.32.1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600" y="4674451"/>
              <a:ext cx="1110958" cy="648478"/>
            </a:xfrm>
            <a:prstGeom prst="rect">
              <a:avLst/>
            </a:prstGeom>
          </p:spPr>
        </p:pic>
        <p:pic>
          <p:nvPicPr>
            <p:cNvPr id="9" name="Picture 8" descr="ngc5713.ngvl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816" y="2729013"/>
              <a:ext cx="1120567" cy="1013249"/>
            </a:xfrm>
            <a:prstGeom prst="rect">
              <a:avLst/>
            </a:prstGeom>
          </p:spPr>
        </p:pic>
        <p:pic>
          <p:nvPicPr>
            <p:cNvPr id="10" name="Picture 9" descr="Screen Shot 2015-12-07 at 9.58.38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600" y="3761389"/>
              <a:ext cx="1122784" cy="88604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30193" y="1433619"/>
            <a:ext cx="682914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Science program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KSPs: Physical models and detailed ‘mock observations’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Broaden program: what’s missing?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Configuration: ripe for exploration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Balance: Core (3km) vs. mid (30km) vs. long (300km)?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/>
              <a:t>Some fraction </a:t>
            </a:r>
            <a:r>
              <a:rPr lang="en-US" dirty="0" smtClean="0"/>
              <a:t>reconfigurable?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Need for total power?</a:t>
            </a:r>
            <a:endParaRPr lang="en-US" dirty="0"/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VLBI implementation?</a:t>
            </a:r>
            <a:endParaRPr lang="en-US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Goals of science studies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Guide design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Highlight Science for community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/>
              <a:t>Graphics for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448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94" y="0"/>
            <a:ext cx="4742600" cy="35744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0020" y="534401"/>
            <a:ext cx="548858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Three configurations (300ant,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max</a:t>
            </a:r>
            <a:r>
              <a:rPr lang="en-US" dirty="0" smtClean="0"/>
              <a:t> ~ 300 to 500km)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/>
              <a:t>‘Fat rings’  with core of 20% vs 40% within 1km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/>
              <a:t>Southwest </a:t>
            </a:r>
          </a:p>
          <a:p>
            <a:pPr marL="1200150" lvl="2" indent="-285750">
              <a:buFont typeface="Courier New" charset="0"/>
              <a:buChar char="o"/>
            </a:pPr>
            <a:r>
              <a:rPr lang="en-US" sz="1400" dirty="0" smtClean="0"/>
              <a:t>Constrained by land access, fiber, power</a:t>
            </a:r>
            <a:r>
              <a:rPr lang="is-IS" sz="1400" dirty="0" smtClean="0"/>
              <a:t>…</a:t>
            </a:r>
          </a:p>
          <a:p>
            <a:pPr marL="1200150" lvl="2" indent="-285750">
              <a:buFont typeface="Courier New" charset="0"/>
              <a:buChar char="o"/>
            </a:pPr>
            <a:r>
              <a:rPr lang="is-IS" sz="1400" dirty="0" smtClean="0"/>
              <a:t>40% core + reuse Y pads + outer ‘mini-stations’ (2-3 ant)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is-IS" dirty="0" smtClean="0"/>
              <a:t>CASA simulator 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sz="1600" dirty="0" smtClean="0"/>
              <a:t>Simobserve: generate mock.ms from FITS model images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sz="1600" dirty="0" smtClean="0"/>
              <a:t>Add thermal noise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sz="1600" dirty="0" smtClean="0"/>
              <a:t>Explore imaging capabilities (uv weighting, subarrays...)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sz="1600" dirty="0" smtClean="0"/>
              <a:t>Explore wide field: mosaic and total power </a:t>
            </a:r>
            <a:endParaRPr lang="en-US" sz="1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161201" y="3106882"/>
            <a:ext cx="100791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09536" y="2855480"/>
            <a:ext cx="945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200km</a:t>
            </a:r>
            <a:endParaRPr lang="en-US" sz="1400"/>
          </a:p>
        </p:txBody>
      </p:sp>
      <p:grpSp>
        <p:nvGrpSpPr>
          <p:cNvPr id="3" name="Group 2"/>
          <p:cNvGrpSpPr/>
          <p:nvPr/>
        </p:nvGrpSpPr>
        <p:grpSpPr>
          <a:xfrm>
            <a:off x="110041" y="4463008"/>
            <a:ext cx="2944886" cy="2140927"/>
            <a:chOff x="6172200" y="0"/>
            <a:chExt cx="2971800" cy="22189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0"/>
              <a:ext cx="2971800" cy="221897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41665" y="73223"/>
              <a:ext cx="1161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Full: 500km</a:t>
              </a:r>
              <a:endParaRPr lang="en-US" sz="14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72200" y="4471186"/>
            <a:ext cx="2848675" cy="2127039"/>
            <a:chOff x="6172200" y="4700970"/>
            <a:chExt cx="2848675" cy="21270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4700970"/>
              <a:ext cx="2848675" cy="212703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284964" y="4713873"/>
              <a:ext cx="970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Core: 1km</a:t>
              </a:r>
              <a:endParaRPr lang="en-US" sz="1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43250" y="4463009"/>
            <a:ext cx="2867274" cy="2140927"/>
            <a:chOff x="6153601" y="2389509"/>
            <a:chExt cx="2867274" cy="214092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3601" y="2389509"/>
              <a:ext cx="2867274" cy="214092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414382" y="2491328"/>
              <a:ext cx="7783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Y</a:t>
              </a:r>
              <a:r>
                <a:rPr lang="en-US" sz="1400" dirty="0" smtClean="0"/>
                <a:t>: 20km</a:t>
              </a:r>
              <a:endParaRPr lang="en-US" sz="1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10041" y="72736"/>
            <a:ext cx="610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Simulation Tools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936" y="3610444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A3ACA"/>
                </a:solidFill>
              </a:rPr>
              <a:t>https:</a:t>
            </a:r>
            <a:r>
              <a:rPr lang="en-US" sz="1400" dirty="0">
                <a:solidFill>
                  <a:srgbClr val="1A3ACA"/>
                </a:solidFill>
              </a:rPr>
              <a:t>//</a:t>
            </a:r>
            <a:r>
              <a:rPr lang="en-US" dirty="0" err="1">
                <a:solidFill>
                  <a:srgbClr val="1A3ACA"/>
                </a:solidFill>
              </a:rPr>
              <a:t>science.nrao.edu</a:t>
            </a:r>
            <a:r>
              <a:rPr lang="en-US" dirty="0">
                <a:solidFill>
                  <a:srgbClr val="1A3ACA"/>
                </a:solidFill>
              </a:rPr>
              <a:t>/futures/</a:t>
            </a:r>
            <a:r>
              <a:rPr lang="en-US" dirty="0" err="1">
                <a:solidFill>
                  <a:srgbClr val="1A3ACA"/>
                </a:solidFill>
              </a:rPr>
              <a:t>ngvla</a:t>
            </a:r>
            <a:r>
              <a:rPr lang="en-US" dirty="0">
                <a:solidFill>
                  <a:srgbClr val="1A3ACA"/>
                </a:solidFill>
              </a:rPr>
              <a:t>/documents-publications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04009" y="160403"/>
            <a:ext cx="7573936" cy="3569932"/>
            <a:chOff x="640567" y="160403"/>
            <a:chExt cx="7837378" cy="37851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873" y="2385112"/>
              <a:ext cx="6068317" cy="1560424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640567" y="160403"/>
              <a:ext cx="7837378" cy="2080571"/>
              <a:chOff x="753906" y="201969"/>
              <a:chExt cx="7837378" cy="208057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906" y="201969"/>
                <a:ext cx="7837378" cy="2073640"/>
              </a:xfrm>
              <a:prstGeom prst="rect">
                <a:avLst/>
              </a:prstGeom>
            </p:spPr>
          </p:pic>
          <p:sp>
            <p:nvSpPr>
              <p:cNvPr id="2" name="Oval 1"/>
              <p:cNvSpPr/>
              <p:nvPr/>
            </p:nvSpPr>
            <p:spPr>
              <a:xfrm>
                <a:off x="3158836" y="1257300"/>
                <a:ext cx="1704109" cy="38446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144980" y="1898076"/>
                <a:ext cx="1704109" cy="38446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5735783" y="3063805"/>
              <a:ext cx="550718" cy="81625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95" y="3730335"/>
            <a:ext cx="3676329" cy="31276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8116" y="4551218"/>
            <a:ext cx="3190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HL tau disk simulated observation with Southwest array, R=-2 weighting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74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66146"/>
            <a:ext cx="8229600" cy="68625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Notional Long-term Schedule to Completion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955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529936"/>
            <a:ext cx="6988815" cy="4316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8717" y="4918676"/>
            <a:ext cx="771005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dirty="0">
                <a:latin typeface="Times New Roman"/>
                <a:cs typeface="Times New Roman"/>
              </a:rPr>
              <a:t>Complementary suite from meter to </a:t>
            </a:r>
            <a:r>
              <a:rPr lang="en-US" dirty="0" err="1">
                <a:latin typeface="Times New Roman"/>
                <a:cs typeface="Times New Roman"/>
              </a:rPr>
              <a:t>submm</a:t>
            </a:r>
            <a:r>
              <a:rPr lang="en-US" dirty="0">
                <a:latin typeface="Times New Roman"/>
                <a:cs typeface="Times New Roman"/>
              </a:rPr>
              <a:t>, appropriate for the mid-21</a:t>
            </a:r>
            <a:r>
              <a:rPr lang="en-US" baseline="30000" dirty="0">
                <a:latin typeface="Times New Roman"/>
                <a:cs typeface="Times New Roman"/>
              </a:rPr>
              <a:t>st</a:t>
            </a:r>
            <a:r>
              <a:rPr lang="en-US" dirty="0">
                <a:latin typeface="Times New Roman"/>
                <a:cs typeface="Times New Roman"/>
              </a:rPr>
              <a:t> century</a:t>
            </a:r>
          </a:p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&lt; 3mm: ALMA 2030 superb for chemistry, dust, fine structure lines</a:t>
            </a:r>
          </a:p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3cm to 3mm: </a:t>
            </a:r>
            <a:r>
              <a:rPr lang="en-US" sz="1600" dirty="0" err="1">
                <a:latin typeface="Times New Roman"/>
                <a:cs typeface="Times New Roman"/>
              </a:rPr>
              <a:t>ngVLA</a:t>
            </a:r>
            <a:r>
              <a:rPr lang="en-US" sz="1600" dirty="0">
                <a:latin typeface="Times New Roman"/>
                <a:cs typeface="Times New Roman"/>
              </a:rPr>
              <a:t> superb for terrestrial planet formation, dense gas history of Universe, baryon cycle</a:t>
            </a:r>
          </a:p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&gt; 3cm: SKA  superb for pulsars, reionization, HI surveys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8017" y="345270"/>
            <a:ext cx="5188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Radio facilities </a:t>
            </a:r>
            <a:r>
              <a:rPr lang="en-US" sz="2400" dirty="0" smtClean="0">
                <a:latin typeface="Times New Roman"/>
                <a:cs typeface="Times New Roman"/>
              </a:rPr>
              <a:t>into mid-Century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62330" y="3898985"/>
            <a:ext cx="413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5610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asa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562"/>
            <a:ext cx="9144000" cy="4318266"/>
          </a:xfrm>
          <a:prstGeom prst="rect">
            <a:avLst/>
          </a:prstGeom>
        </p:spPr>
      </p:pic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50" y="170353"/>
            <a:ext cx="7006259" cy="1298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8409" y="1634056"/>
            <a:ext cx="5829300" cy="150810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Up-coming events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AAS poster session Jan 2017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URSI special session Jan 2017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Science meeting: Socorro, June </a:t>
            </a:r>
            <a:r>
              <a:rPr lang="en-US" dirty="0" smtClean="0"/>
              <a:t>26-29, </a:t>
            </a:r>
            <a:r>
              <a:rPr lang="en-US" dirty="0"/>
              <a:t>2017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Kavli</a:t>
            </a:r>
            <a:r>
              <a:rPr lang="en-US" dirty="0"/>
              <a:t> III RMS community meeting: Aug </a:t>
            </a:r>
            <a:r>
              <a:rPr lang="en-US" dirty="0" smtClean="0"/>
              <a:t>2017</a:t>
            </a:r>
            <a:r>
              <a:rPr lang="en-US" dirty="0"/>
              <a:t> </a:t>
            </a:r>
            <a:r>
              <a:rPr lang="en-US" dirty="0" smtClean="0"/>
              <a:t>(Berkeley)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10658" y="4677318"/>
            <a:ext cx="4846320" cy="4716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https://</a:t>
            </a:r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science.nrao.edu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/futures/</a:t>
            </a:r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endParaRPr lang="en-US" sz="2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28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29" y="1081339"/>
            <a:ext cx="3426750" cy="2975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63" y="988800"/>
            <a:ext cx="3426149" cy="3068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0497" y="151383"/>
            <a:ext cx="6411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MT" panose="020B0502020104020203" pitchFamily="34" charset="0"/>
              </a:rPr>
              <a:t>Imaging stellar photospheres</a:t>
            </a:r>
          </a:p>
          <a:p>
            <a:pPr algn="ctr"/>
            <a:r>
              <a:rPr lang="en-US" sz="2400" dirty="0" smtClean="0">
                <a:latin typeface="Gill Sans MT" panose="020B0502020104020203" pitchFamily="34" charset="0"/>
              </a:rPr>
              <a:t>Red supergiant Betelgeuse at 40GHZ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1764" y="4587438"/>
            <a:ext cx="63349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JVLA: </a:t>
            </a:r>
            <a:r>
              <a:rPr lang="en-US" sz="2000" dirty="0" smtClean="0">
                <a:latin typeface="Gill Sans MT" panose="020B0502020104020203" pitchFamily="34" charset="0"/>
              </a:rPr>
              <a:t> &lt;</a:t>
            </a:r>
            <a:r>
              <a:rPr lang="en-US" sz="2000" dirty="0">
                <a:latin typeface="Gill Sans MT" panose="020B0502020104020203" pitchFamily="34" charset="0"/>
              </a:rPr>
              <a:t>Tb&gt; = 3000K  plus  structure at +/- 10%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Gill Sans MT" panose="020B0502020104020203" pitchFamily="34" charset="0"/>
              </a:rPr>
              <a:t>10hrs at 40GHz w. </a:t>
            </a:r>
            <a:r>
              <a:rPr lang="en-US" sz="2000" dirty="0" err="1" smtClean="0">
                <a:latin typeface="Gill Sans MT" panose="020B0502020104020203" pitchFamily="34" charset="0"/>
              </a:rPr>
              <a:t>ngVLA</a:t>
            </a:r>
            <a:r>
              <a:rPr lang="en-US" sz="2000" dirty="0" smtClean="0">
                <a:latin typeface="Gill Sans MT" panose="020B0502020104020203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Gill Sans MT" panose="020B0502020104020203" pitchFamily="34" charset="0"/>
              </a:rPr>
              <a:t>Stellar rotation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2561" y="1303331"/>
            <a:ext cx="2547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ngVLA</a:t>
            </a:r>
            <a:r>
              <a:rPr lang="en-U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:  res = 8mas</a:t>
            </a:r>
          </a:p>
          <a:p>
            <a:r>
              <a:rPr lang="en-US" sz="1400" dirty="0" err="1">
                <a:solidFill>
                  <a:schemeClr val="bg1"/>
                </a:solidFill>
                <a:latin typeface="Gill Sans MT" panose="020B0502020104020203" pitchFamily="34" charset="0"/>
              </a:rPr>
              <a:t>r</a:t>
            </a:r>
            <a:r>
              <a:rPr lang="en-US" sz="14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ms</a:t>
            </a:r>
            <a:r>
              <a:rPr lang="en-US" sz="1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= 0.25uJy/beam = 2.4K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236864" y="4296578"/>
            <a:ext cx="11127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07627" y="3971314"/>
            <a:ext cx="99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90mas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0" y="1170307"/>
            <a:ext cx="2978954" cy="2886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852" y="1222051"/>
            <a:ext cx="1710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JVLA res = 40mas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9474" y="1273239"/>
            <a:ext cx="103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Schematic Model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216400" y="3495040"/>
            <a:ext cx="99568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89120" y="3220720"/>
            <a:ext cx="77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100mas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Contact / T4</a:t>
            </a:r>
            <a:endParaRPr lang="en-IE" dirty="0"/>
          </a:p>
        </p:txBody>
      </p:sp>
      <p:pic>
        <p:nvPicPr>
          <p:cNvPr id="2052" name="Picture 4" descr="http://gioviart.files.wordpress.com/2013/03/contact_fil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13204" r="413" b="18958"/>
          <a:stretch/>
        </p:blipFill>
        <p:spPr bwMode="auto">
          <a:xfrm>
            <a:off x="-37009" y="3345443"/>
            <a:ext cx="9204959" cy="351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vignette3.wikia.nocookie.net/terminator/images/9/96/Tsf26.jpg/revision/latest?cb=2009051118023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5"/>
          <a:stretch/>
        </p:blipFill>
        <p:spPr bwMode="auto">
          <a:xfrm>
            <a:off x="5860" y="-592793"/>
            <a:ext cx="9157058" cy="40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60841" y="2907414"/>
            <a:ext cx="8391848" cy="1209518"/>
            <a:chOff x="789161" y="2907414"/>
            <a:chExt cx="8391848" cy="1209518"/>
          </a:xfrm>
        </p:grpSpPr>
        <p:sp>
          <p:nvSpPr>
            <p:cNvPr id="6" name="TextBox 5"/>
            <p:cNvSpPr txBox="1"/>
            <p:nvPr/>
          </p:nvSpPr>
          <p:spPr>
            <a:xfrm>
              <a:off x="789161" y="2907414"/>
              <a:ext cx="7094483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”I've </a:t>
              </a:r>
              <a:r>
                <a:rPr lang="en-US" dirty="0"/>
                <a:t>always wanted to see the Very Large Array in New Mexico. </a:t>
              </a:r>
              <a:r>
                <a:rPr lang="en-US" i="1" dirty="0"/>
                <a:t>It's not the biggest in the world, of course, or the most modern, but it is iconic, </a:t>
              </a:r>
              <a:r>
                <a:rPr lang="en-US" dirty="0"/>
                <a:t>and I grew up wanting to see it. It's quite spectacular. Out there in the desert</a:t>
              </a:r>
              <a:r>
                <a:rPr lang="en-US" dirty="0" smtClean="0"/>
                <a:t>.” John Luther</a:t>
              </a:r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8318" y="2907414"/>
              <a:ext cx="1612691" cy="1209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66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Screen Shot 2013-01-31 at 9.36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81" y="445885"/>
            <a:ext cx="4861140" cy="315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5-03-24 at 2.21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3" y="474085"/>
            <a:ext cx="3915074" cy="3081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36297" y="2875183"/>
            <a:ext cx="361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1000km. 100msec scale solar flares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612" y="503467"/>
            <a:ext cx="310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Mpc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-scale cluster emission</a:t>
            </a:r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87447" y="12420"/>
            <a:ext cx="2772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Plasma Universe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8894" y="3985615"/>
            <a:ext cx="66487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Relativistic particle acceleration: Magnetic </a:t>
            </a:r>
            <a:r>
              <a:rPr lang="en-US" sz="2000" dirty="0">
                <a:latin typeface="Times New Roman"/>
                <a:cs typeface="Times New Roman"/>
              </a:rPr>
              <a:t>reconnection vs. shock </a:t>
            </a:r>
            <a:r>
              <a:rPr lang="en-US" sz="2000" dirty="0" smtClean="0">
                <a:latin typeface="Times New Roman"/>
                <a:cs typeface="Times New Roman"/>
              </a:rPr>
              <a:t>acceleration through broad-band spectra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</a:t>
            </a:r>
            <a:r>
              <a:rPr lang="en-US" sz="2000" dirty="0">
                <a:latin typeface="Times New Roman"/>
                <a:cs typeface="Times New Roman"/>
              </a:rPr>
              <a:t>-Z for individual </a:t>
            </a:r>
            <a:r>
              <a:rPr lang="en-US" sz="2000" dirty="0" smtClean="0">
                <a:latin typeface="Times New Roman"/>
                <a:cs typeface="Times New Roman"/>
              </a:rPr>
              <a:t>galaxies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r>
              <a:rPr lang="en-US" sz="2000" dirty="0" smtClean="0">
                <a:latin typeface="Times New Roman"/>
                <a:cs typeface="Times New Roman"/>
              </a:rPr>
              <a:t>-short (1cm, 3”, 10hrs)  ~ 1uK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err="1" smtClean="0">
                <a:latin typeface="Times New Roman"/>
                <a:cs typeface="Times New Roman"/>
              </a:rPr>
              <a:t>nT</a:t>
            </a:r>
            <a:r>
              <a:rPr lang="en-US" sz="2000" dirty="0" smtClean="0">
                <a:latin typeface="Times New Roman"/>
                <a:cs typeface="Times New Roman"/>
              </a:rPr>
              <a:t> ~ 10</a:t>
            </a:r>
            <a:r>
              <a:rPr lang="en-US" sz="2000" baseline="30000" dirty="0" smtClean="0">
                <a:latin typeface="Times New Roman"/>
                <a:cs typeface="Times New Roman"/>
              </a:rPr>
              <a:t>6</a:t>
            </a:r>
            <a:r>
              <a:rPr lang="en-US" sz="2000" dirty="0" smtClean="0">
                <a:latin typeface="Times New Roman"/>
                <a:cs typeface="Times New Roman"/>
              </a:rPr>
              <a:t> over 10kpc =&gt;  20uK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3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583" y="328999"/>
            <a:ext cx="43310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Exploding Universe: bursts are brighter and peak earlier at high frequency (0.3cm to 3cm)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GRB, TDE, FRB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Novae: ‘peeling onion’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Radio counterparts to GW </a:t>
            </a:r>
            <a:r>
              <a:rPr lang="en-US" sz="2000" dirty="0" smtClean="0">
                <a:latin typeface="Times New Roman"/>
                <a:cs typeface="Times New Roman"/>
              </a:rPr>
              <a:t>events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Galactic Center Pulsars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84589" y="4064000"/>
            <a:ext cx="3829083" cy="2681121"/>
            <a:chOff x="5224113" y="2519026"/>
            <a:chExt cx="3391343" cy="2590356"/>
          </a:xfrm>
        </p:grpSpPr>
        <p:pic>
          <p:nvPicPr>
            <p:cNvPr id="12" name="Picture 11" descr="Screen Shot 2015-02-17 at 11.35.11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725" y="2535885"/>
              <a:ext cx="1630731" cy="2573497"/>
            </a:xfrm>
            <a:prstGeom prst="rect">
              <a:avLst/>
            </a:prstGeom>
          </p:spPr>
        </p:pic>
        <p:pic>
          <p:nvPicPr>
            <p:cNvPr id="8" name="Picture 7" descr="Screen Shot 2015-02-17 at 11.33.22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113" y="2550315"/>
              <a:ext cx="1760612" cy="254358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33112" y="3102514"/>
              <a:ext cx="678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10GHz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33112" y="4640223"/>
              <a:ext cx="678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1GHz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33112" y="2519026"/>
              <a:ext cx="108234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Screen Shot 2015-03-24 at 8.48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88" y="200528"/>
            <a:ext cx="5051221" cy="3650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9648" y="166449"/>
            <a:ext cx="372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GBR/TDE: late time jet shock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22353" y="642471"/>
            <a:ext cx="918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15GHz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3-24 at 9.02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06" y="3295982"/>
            <a:ext cx="3810994" cy="3450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745" y="4148926"/>
            <a:ext cx="441788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Evolution of fundamental constants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sz="2000" dirty="0" err="1" smtClean="0">
                <a:latin typeface="Times New Roman"/>
                <a:cs typeface="Times New Roman"/>
              </a:rPr>
              <a:t>eg</a:t>
            </a:r>
            <a:r>
              <a:rPr lang="en-US" sz="2000" dirty="0" smtClean="0">
                <a:latin typeface="Times New Roman"/>
                <a:cs typeface="Times New Roman"/>
              </a:rPr>
              <a:t>. FSC,  e</a:t>
            </a:r>
            <a:r>
              <a:rPr lang="en-US" sz="2000" baseline="30000" dirty="0" smtClean="0"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latin typeface="Times New Roman"/>
                <a:cs typeface="Times New Roman"/>
              </a:rPr>
              <a:t>/p mass ratio) using radio absorption lines: 10x better than UV absorption lines ~ 10</a:t>
            </a:r>
            <a:r>
              <a:rPr lang="en-US" sz="2000" baseline="30000" dirty="0" smtClean="0">
                <a:latin typeface="Times New Roman"/>
                <a:cs typeface="Times New Roman"/>
              </a:rPr>
              <a:t>-7</a:t>
            </a:r>
            <a:r>
              <a:rPr lang="en-US" sz="2000" dirty="0" smtClean="0">
                <a:latin typeface="Times New Roman"/>
                <a:cs typeface="Times New Roman"/>
              </a:rPr>
              <a:t> at z &gt;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0564" y="6014992"/>
            <a:ext cx="1190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Kanekar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65268" y="170074"/>
            <a:ext cx="369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Cosmology &amp; Physics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0745" y="1152253"/>
            <a:ext cx="4640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S-Z </a:t>
            </a:r>
            <a:r>
              <a:rPr lang="en-US" sz="2000" dirty="0">
                <a:latin typeface="Times New Roman"/>
                <a:cs typeface="Times New Roman"/>
              </a:rPr>
              <a:t>for individual </a:t>
            </a:r>
            <a:r>
              <a:rPr lang="en-US" sz="2000" dirty="0" smtClean="0">
                <a:latin typeface="Times New Roman"/>
                <a:cs typeface="Times New Roman"/>
              </a:rPr>
              <a:t>galaxies 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>
                <a:latin typeface="Times New Roman"/>
                <a:cs typeface="Times New Roman"/>
              </a:rPr>
              <a:t>ngVLA</a:t>
            </a:r>
            <a:r>
              <a:rPr lang="en-US" dirty="0" smtClean="0">
                <a:latin typeface="Times New Roman"/>
                <a:cs typeface="Times New Roman"/>
              </a:rPr>
              <a:t> (1cm, 3”, 10hrs)  ~ 1uK 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>
                <a:latin typeface="Times New Roman"/>
                <a:cs typeface="Times New Roman"/>
              </a:rPr>
              <a:t>nT</a:t>
            </a:r>
            <a:r>
              <a:rPr lang="en-US" dirty="0" smtClean="0">
                <a:latin typeface="Times New Roman"/>
                <a:cs typeface="Times New Roman"/>
              </a:rPr>
              <a:t> ~ 10</a:t>
            </a:r>
            <a:r>
              <a:rPr lang="en-US" baseline="30000" dirty="0" smtClean="0">
                <a:latin typeface="Times New Roman"/>
                <a:cs typeface="Times New Roman"/>
              </a:rPr>
              <a:t>6</a:t>
            </a:r>
            <a:r>
              <a:rPr lang="en-US" dirty="0" smtClean="0">
                <a:latin typeface="Times New Roman"/>
                <a:cs typeface="Times New Roman"/>
              </a:rPr>
              <a:t> over 10kpc =&gt;  20uK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90" y="174326"/>
            <a:ext cx="3083016" cy="3066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5615" y="520163"/>
            <a:ext cx="11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+Chandra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211" y="222632"/>
            <a:ext cx="790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VLBI </a:t>
            </a:r>
            <a:r>
              <a:rPr lang="en-US" sz="2400" dirty="0" err="1">
                <a:latin typeface="Times New Roman"/>
                <a:cs typeface="Times New Roman"/>
              </a:rPr>
              <a:t>uas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astrometry (baselines ~ 3000km)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429" y="842260"/>
            <a:ext cx="86549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VLBI stations + </a:t>
            </a:r>
            <a:r>
              <a:rPr lang="en-US" sz="2000" dirty="0" err="1" smtClean="0">
                <a:latin typeface="Times New Roman"/>
                <a:cs typeface="Times New Roman"/>
              </a:rPr>
              <a:t>ngVLA</a:t>
            </a:r>
            <a:r>
              <a:rPr lang="en-US" sz="2000" dirty="0" smtClean="0">
                <a:latin typeface="Times New Roman"/>
                <a:cs typeface="Times New Roman"/>
              </a:rPr>
              <a:t> as ultra-sensitive ‘anchor’ element =&gt; proper motions + parallax of stellar masers, weak AGN to 10uas/year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Local group dark matter content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Ultimate fate of Milky Way</a:t>
            </a:r>
          </a:p>
        </p:txBody>
      </p:sp>
      <p:pic>
        <p:nvPicPr>
          <p:cNvPr id="2" name="Picture 1" descr="Screen Shot 2015-03-24 at 8.3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5" y="2075678"/>
            <a:ext cx="4792717" cy="3977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710" y="3509218"/>
            <a:ext cx="33694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Local group proper motions: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10 </a:t>
            </a:r>
            <a:r>
              <a:rPr lang="en-US" dirty="0" err="1">
                <a:latin typeface="Times New Roman"/>
                <a:cs typeface="Times New Roman"/>
              </a:rPr>
              <a:t>u</a:t>
            </a:r>
            <a:r>
              <a:rPr lang="en-US" dirty="0" err="1" smtClean="0">
                <a:latin typeface="Times New Roman"/>
                <a:cs typeface="Times New Roman"/>
              </a:rPr>
              <a:t>as</a:t>
            </a:r>
            <a:r>
              <a:rPr lang="en-US" dirty="0" smtClean="0">
                <a:latin typeface="Times New Roman"/>
                <a:cs typeface="Times New Roman"/>
              </a:rPr>
              <a:t>/year = 40 km/s (Darling)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41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784" y="113292"/>
            <a:ext cx="790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VLBI </a:t>
            </a:r>
            <a:r>
              <a:rPr lang="en-US" sz="2400" dirty="0" err="1">
                <a:latin typeface="Times New Roman"/>
                <a:cs typeface="Times New Roman"/>
              </a:rPr>
              <a:t>uas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astrometry: Real Time Cosmology  (Darling 2013)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21" y="672660"/>
            <a:ext cx="47589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osmological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observables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are functions of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time 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Aft>
                <a:spcPts val="600"/>
              </a:spcAft>
            </a:pP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= H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(1+z) – H(z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  <a:p>
            <a:pPr lvl="1">
              <a:spcAft>
                <a:spcPts val="600"/>
              </a:spcAft>
            </a:pP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dD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/ D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= H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+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dz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(1+z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  <a:endParaRPr lang="en-US" i="1" baseline="30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spcAft>
                <a:spcPts val="600"/>
              </a:spcAft>
            </a:pP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dD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/ D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= H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–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dz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(1+z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  <a:endParaRPr lang="en-US" i="1" baseline="30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But VERY SMALL </a:t>
            </a:r>
          </a:p>
          <a:p>
            <a:pPr lvl="1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~ 7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x 10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-11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~ 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15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</a:p>
          <a:p>
            <a:endParaRPr lang="en-US" baseline="30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Baryon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Acoustic Oscillations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at z=0.5 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𝜃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BAO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= 4.5°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~40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  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d𝜃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BAO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dt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~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− H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𝜃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BAO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~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–1.2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-1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Convergent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(E-mode) signal at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~ 40 showing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real-time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evolution of the BAO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is detectable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with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VLBI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Anisotropy of Hubble expansion, or cosmic rotation, to 0.7% H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32" y="2291247"/>
            <a:ext cx="4315364" cy="456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9764" y="661654"/>
            <a:ext cx="34894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Proper motion ‘power spectrum’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astrometric grid: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AGN each to 10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Global detection of correlated signals of </a:t>
            </a:r>
            <a:r>
              <a:rPr lang="en-US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0.1 </a:t>
            </a:r>
            <a:r>
              <a:rPr lang="en-US" i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μas</a:t>
            </a:r>
            <a:r>
              <a:rPr lang="en-US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i="1" baseline="300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baseline="300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endParaRPr lang="en-US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5-16 at 6.16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0" y="57750"/>
            <a:ext cx="7787315" cy="1442922"/>
          </a:xfrm>
          <a:prstGeom prst="rect">
            <a:avLst/>
          </a:prstGeom>
        </p:spPr>
      </p:pic>
      <p:pic>
        <p:nvPicPr>
          <p:cNvPr id="5" name="Picture 4" descr="vlasampl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3082"/>
            <a:ext cx="9144000" cy="3867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581" y="1551734"/>
            <a:ext cx="7890310" cy="3293209"/>
          </a:xfrm>
          <a:prstGeom prst="rect">
            <a:avLst/>
          </a:prstGeom>
          <a:solidFill>
            <a:schemeClr val="bg1"/>
          </a:solidFill>
          <a:ln>
            <a:solidFill>
              <a:srgbClr val="1A3ACA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 defTabSz="914400">
              <a:spcBef>
                <a:spcPts val="600"/>
              </a:spcBef>
            </a:pPr>
            <a:r>
              <a:rPr lang="en-US" sz="24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10x resolution and sensitivity of JVLA and ALMA</a:t>
            </a:r>
          </a:p>
          <a:p>
            <a:pPr marL="285750" indent="-285750" algn="ctr" defTabSz="914400">
              <a:spcBef>
                <a:spcPts val="600"/>
              </a:spcBef>
            </a:pPr>
            <a:r>
              <a:rPr lang="en-US" sz="2000" dirty="0">
                <a:solidFill>
                  <a:srgbClr val="1A3ACA"/>
                </a:solidFill>
                <a:latin typeface="Times New Roman"/>
                <a:cs typeface="Times New Roman"/>
              </a:rPr>
              <a:t>N</a:t>
            </a:r>
            <a:r>
              <a:rPr lang="en-US" sz="20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ew window:  </a:t>
            </a:r>
            <a:r>
              <a:rPr lang="en-US" sz="2000" dirty="0">
                <a:solidFill>
                  <a:srgbClr val="1A3ACA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hermal </a:t>
            </a:r>
            <a:r>
              <a:rPr lang="en-US" sz="2000" dirty="0">
                <a:solidFill>
                  <a:srgbClr val="1A3ACA"/>
                </a:solidFill>
                <a:latin typeface="Times New Roman"/>
                <a:cs typeface="Times New Roman"/>
              </a:rPr>
              <a:t>imaging on mas scales at </a:t>
            </a:r>
            <a:r>
              <a:rPr lang="en-US" sz="2000" dirty="0" err="1">
                <a:solidFill>
                  <a:srgbClr val="1A3ACA"/>
                </a:solidFill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000" dirty="0">
                <a:solidFill>
                  <a:srgbClr val="1A3ACA"/>
                </a:solidFill>
                <a:latin typeface="Times New Roman"/>
                <a:cs typeface="Times New Roman"/>
              </a:rPr>
              <a:t> ~ 0.3cm  to </a:t>
            </a:r>
            <a:r>
              <a:rPr lang="en-US" sz="20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3cm</a:t>
            </a:r>
            <a:endParaRPr lang="en-US" dirty="0">
              <a:solidFill>
                <a:srgbClr val="1A3ACA"/>
              </a:solidFill>
              <a:latin typeface="Times New Roman"/>
              <a:cs typeface="Times New Roman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Process and core </a:t>
            </a:r>
            <a:r>
              <a:rPr lang="en-US" sz="2000" dirty="0">
                <a:solidFill>
                  <a:srgbClr val="1A3ACA"/>
                </a:solidFill>
                <a:latin typeface="Times New Roman"/>
                <a:cs typeface="Times New Roman"/>
              </a:rPr>
              <a:t>d</a:t>
            </a:r>
            <a:r>
              <a:rPr lang="en-US" sz="20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esign parameters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Science</a:t>
            </a:r>
            <a:endParaRPr lang="en-US" dirty="0" smtClean="0">
              <a:solidFill>
                <a:srgbClr val="1A3ACA"/>
              </a:solidFill>
              <a:latin typeface="Times New Roman"/>
              <a:cs typeface="Times New Roman"/>
            </a:endParaRPr>
          </a:p>
          <a:p>
            <a:pPr marL="800100" lvl="1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Circle of Life:  planet and star formation, </a:t>
            </a:r>
            <a:r>
              <a:rPr lang="en-US" sz="1600" dirty="0" err="1" smtClean="0">
                <a:solidFill>
                  <a:srgbClr val="1A3ACA"/>
                </a:solidFill>
                <a:latin typeface="Times New Roman"/>
                <a:cs typeface="Times New Roman"/>
              </a:rPr>
              <a:t>astrochemistry</a:t>
            </a:r>
            <a:r>
              <a:rPr lang="en-US" sz="16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/bio</a:t>
            </a:r>
          </a:p>
          <a:p>
            <a:pPr marL="800100" lvl="1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Galaxy ecosystems: Baryon cycle in MW and nearby galaxies</a:t>
            </a:r>
          </a:p>
          <a:p>
            <a:pPr marL="800100" lvl="1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Galaxy formation: star formation, B fields, and molecular gas back to 1</a:t>
            </a:r>
            <a:r>
              <a:rPr lang="en-US" sz="1600" baseline="300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st</a:t>
            </a:r>
            <a:r>
              <a:rPr lang="en-US" sz="16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 galaxies</a:t>
            </a:r>
          </a:p>
          <a:p>
            <a:pPr marL="800100" lvl="1" indent="-342900" defTabSz="91440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Time domain and Physics: Cosmic explosions, Exo-space weather, galaxy SZ </a:t>
            </a:r>
          </a:p>
          <a:p>
            <a:pPr marL="342900" indent="-342900" defTabSz="91440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1A3ACA"/>
                </a:solidFill>
                <a:latin typeface="Times New Roman"/>
                <a:cs typeface="Times New Roman"/>
              </a:rPr>
              <a:t>Goal: science and technical proposal to 2020 Decade Survey </a:t>
            </a:r>
          </a:p>
        </p:txBody>
      </p:sp>
    </p:spTree>
    <p:extLst>
      <p:ext uri="{BB962C8B-B14F-4D97-AF65-F5344CB8AC3E}">
        <p14:creationId xmlns:p14="http://schemas.microsoft.com/office/powerpoint/2010/main" val="19836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213" y="31337"/>
            <a:ext cx="8731675" cy="4939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smtClean="0">
                <a:latin typeface="Times New Roman"/>
                <a:cs typeface="Times New Roman"/>
              </a:rPr>
              <a:t>Community process 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Jan 2015, Jan 2016: AAS community science meetings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April 2015, Dec 2015: Technology meetings (Pasadena, Socorro)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Dec 2015, Aug 2016: </a:t>
            </a:r>
            <a:r>
              <a:rPr lang="en-US" sz="2000" dirty="0" err="1" smtClean="0">
                <a:latin typeface="Times New Roman"/>
                <a:cs typeface="Times New Roman"/>
              </a:rPr>
              <a:t>Kavli</a:t>
            </a:r>
            <a:r>
              <a:rPr lang="en-US" sz="2000" dirty="0" smtClean="0">
                <a:latin typeface="Times New Roman"/>
                <a:cs typeface="Times New Roman"/>
              </a:rPr>
              <a:t>-sponsored RMS meetings (Chicago, Baltimore)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Nov </a:t>
            </a:r>
            <a:r>
              <a:rPr lang="en-US" sz="2000" dirty="0" smtClean="0">
                <a:latin typeface="Times New Roman"/>
                <a:cs typeface="Times New Roman"/>
              </a:rPr>
              <a:t>2015: </a:t>
            </a:r>
            <a:r>
              <a:rPr lang="en-US" sz="2000" dirty="0">
                <a:latin typeface="Times New Roman"/>
                <a:cs typeface="Times New Roman"/>
              </a:rPr>
              <a:t>Science working group science program reports </a:t>
            </a:r>
            <a:r>
              <a:rPr lang="en-US" sz="2000" dirty="0" smtClean="0">
                <a:latin typeface="Times New Roman"/>
                <a:cs typeface="Times New Roman"/>
              </a:rPr>
              <a:t>(200 pages, 125 authors) </a:t>
            </a:r>
            <a:r>
              <a:rPr lang="en-US" sz="2000" i="1" dirty="0" smtClean="0">
                <a:solidFill>
                  <a:srgbClr val="1A3ACA"/>
                </a:solidFill>
                <a:latin typeface="Times New Roman"/>
                <a:cs typeface="Times New Roman"/>
              </a:rPr>
              <a:t>http</a:t>
            </a:r>
            <a:r>
              <a:rPr lang="en-US" sz="2000" i="1" dirty="0">
                <a:solidFill>
                  <a:srgbClr val="1A3ACA"/>
                </a:solidFill>
                <a:latin typeface="Times New Roman"/>
                <a:cs typeface="Times New Roman"/>
              </a:rPr>
              <a:t>://</a:t>
            </a:r>
            <a:r>
              <a:rPr lang="en-US" sz="2000" i="1" dirty="0" err="1">
                <a:solidFill>
                  <a:srgbClr val="1A3ACA"/>
                </a:solidFill>
                <a:latin typeface="Times New Roman"/>
                <a:cs typeface="Times New Roman"/>
              </a:rPr>
              <a:t>library.nrao.edu</a:t>
            </a:r>
            <a:r>
              <a:rPr lang="en-US" sz="2000" i="1" dirty="0">
                <a:solidFill>
                  <a:srgbClr val="1A3ACA"/>
                </a:solidFill>
                <a:latin typeface="Times New Roman"/>
                <a:cs typeface="Times New Roman"/>
              </a:rPr>
              <a:t>/</a:t>
            </a:r>
            <a:r>
              <a:rPr lang="en-US" sz="2000" i="1" dirty="0" err="1">
                <a:solidFill>
                  <a:srgbClr val="1A3ACA"/>
                </a:solidFill>
                <a:latin typeface="Times New Roman"/>
                <a:cs typeface="Times New Roman"/>
              </a:rPr>
              <a:t>ngvla.shtml</a:t>
            </a:r>
            <a:r>
              <a:rPr lang="en-US" sz="2000" i="1" dirty="0">
                <a:solidFill>
                  <a:srgbClr val="1A3ACA"/>
                </a:solidFill>
                <a:latin typeface="Times New Roman"/>
                <a:cs typeface="Times New Roman"/>
              </a:rPr>
              <a:t>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Circle of Life (</a:t>
            </a:r>
            <a:r>
              <a:rPr lang="en-US" dirty="0" err="1">
                <a:latin typeface="Times New Roman"/>
                <a:cs typeface="Times New Roman"/>
              </a:rPr>
              <a:t>Isella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Moullet</a:t>
            </a:r>
            <a:r>
              <a:rPr lang="en-US" dirty="0">
                <a:latin typeface="Times New Roman"/>
                <a:cs typeface="Times New Roman"/>
              </a:rPr>
              <a:t>, Hull)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Galaxy ecosystems (Murphy, Leroy)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Galaxy assembly (Lacy, Casey, Hodge)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Time domain, Cosmology, Physics (Bower, Demorest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Jan 2017 AAS poster session on community design studies, URSI special session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June 2017 Science meeting Socorro, NM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Aug 2017  final </a:t>
            </a:r>
            <a:r>
              <a:rPr lang="en-US" sz="2000" dirty="0" err="1" smtClean="0">
                <a:latin typeface="Times New Roman"/>
                <a:cs typeface="Times New Roman"/>
              </a:rPr>
              <a:t>Kavli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RMS meeting (Berkeley)</a:t>
            </a:r>
          </a:p>
        </p:txBody>
      </p:sp>
      <p:pic>
        <p:nvPicPr>
          <p:cNvPr id="4" name="Picture 3" descr="Screen Shot 2015-02-17 at 8.53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57"/>
            <a:ext cx="9144000" cy="19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7 at 8.53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57"/>
            <a:ext cx="9144000" cy="19535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291" y="403742"/>
            <a:ext cx="5003514" cy="24929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Science Advisory Committee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Chairs: </a:t>
            </a:r>
            <a:r>
              <a:rPr lang="en-US" dirty="0" err="1" smtClean="0"/>
              <a:t>Bollatto</a:t>
            </a:r>
            <a:r>
              <a:rPr lang="en-US" dirty="0" smtClean="0"/>
              <a:t> (Maryland), </a:t>
            </a:r>
            <a:r>
              <a:rPr lang="en-US" dirty="0" err="1" smtClean="0"/>
              <a:t>Isella</a:t>
            </a:r>
            <a:r>
              <a:rPr lang="en-US" dirty="0" smtClean="0"/>
              <a:t> (Rice)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Review Community studies proposals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Reconstitute </a:t>
            </a:r>
            <a:r>
              <a:rPr lang="en-US" dirty="0"/>
              <a:t>s</a:t>
            </a:r>
            <a:r>
              <a:rPr lang="en-US" dirty="0" smtClean="0"/>
              <a:t>cience working groups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SOC for science meeting June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Science case: ‘science book’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</a:t>
            </a:r>
            <a:r>
              <a:rPr lang="en-US" dirty="0" smtClean="0"/>
              <a:t>hite papers for DS2020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Science requirements </a:t>
            </a:r>
            <a:r>
              <a:rPr lang="en-US" dirty="0" smtClean="0">
                <a:sym typeface="Wingdings"/>
              </a:rPr>
              <a:t> technical specifications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48310" y="3195555"/>
            <a:ext cx="6647379" cy="11079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Community studies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13 science studies:  broaden case, investigate design implications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12 technical studies: explore key technical challenges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76123" y="403742"/>
            <a:ext cx="3472666" cy="6771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Technical Advisory Committee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nder recruitment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4905" y="694456"/>
            <a:ext cx="8543782" cy="4951164"/>
            <a:chOff x="707034" y="666844"/>
            <a:chExt cx="8543782" cy="4951164"/>
          </a:xfrm>
        </p:grpSpPr>
        <p:pic>
          <p:nvPicPr>
            <p:cNvPr id="11" name="Picture 10" descr="angularresfreq_july2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34" y="666844"/>
              <a:ext cx="7886637" cy="495116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7842981" y="4341515"/>
              <a:ext cx="239059" cy="14941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082039" y="4054770"/>
              <a:ext cx="1168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1AU @ 140pc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82870" y="4328005"/>
              <a:ext cx="181688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00"/>
                  </a:solidFill>
                </a:rPr>
                <a:t>Terrestrial zone planet formation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63706" y="5745450"/>
            <a:ext cx="6313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Resolution ~ </a:t>
            </a:r>
            <a:r>
              <a:rPr lang="en-US" sz="2400" dirty="0" smtClean="0">
                <a:latin typeface="Times New Roman"/>
                <a:cs typeface="Times New Roman"/>
              </a:rPr>
              <a:t>10mas </a:t>
            </a:r>
            <a:r>
              <a:rPr lang="en-US" sz="2400" dirty="0">
                <a:latin typeface="Times New Roman"/>
                <a:cs typeface="Times New Roman"/>
              </a:rPr>
              <a:t>@ 1cm </a:t>
            </a:r>
            <a:r>
              <a:rPr lang="en-US" sz="2400" dirty="0" smtClean="0">
                <a:latin typeface="Times New Roman"/>
                <a:cs typeface="Times New Roman"/>
              </a:rPr>
              <a:t>(300km)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Synergy w. ALMA, future ELTs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1404" y="162774"/>
            <a:ext cx="691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Killer </a:t>
            </a:r>
            <a:r>
              <a:rPr lang="en-US" sz="2800" dirty="0" smtClean="0">
                <a:latin typeface="Times New Roman"/>
                <a:cs typeface="Times New Roman"/>
              </a:rPr>
              <a:t>Gap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Thermal </a:t>
            </a:r>
            <a:r>
              <a:rPr lang="en-US" sz="2400" dirty="0">
                <a:latin typeface="Times New Roman"/>
                <a:cs typeface="Times New Roman"/>
              </a:rPr>
              <a:t>imaging on mas scales at </a:t>
            </a:r>
            <a:r>
              <a:rPr lang="en-US" sz="2400" dirty="0" err="1">
                <a:latin typeface="Times New Roman"/>
                <a:ea typeface="Lucida Grande"/>
                <a:cs typeface="Times New Roman"/>
              </a:rPr>
              <a:t>λ</a:t>
            </a:r>
            <a:r>
              <a:rPr lang="en-US" sz="2400" dirty="0">
                <a:latin typeface="Times New Roman"/>
                <a:cs typeface="Times New Roman"/>
              </a:rPr>
              <a:t> ~ 0.3cm  to </a:t>
            </a:r>
            <a:r>
              <a:rPr lang="en-US" sz="2400" dirty="0" smtClean="0">
                <a:latin typeface="Times New Roman"/>
                <a:cs typeface="Times New Roman"/>
              </a:rPr>
              <a:t>3cm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598631" y="4384068"/>
            <a:ext cx="602136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06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5949</TotalTime>
  <Words>3285</Words>
  <Application>Microsoft Macintosh PowerPoint</Application>
  <PresentationFormat>On-screen Show (4:3)</PresentationFormat>
  <Paragraphs>476</Paragraphs>
  <Slides>54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Courier New</vt:lpstr>
      <vt:lpstr>Gill Sans MT</vt:lpstr>
      <vt:lpstr>Lucida Grande</vt:lpstr>
      <vt:lpstr>ＭＳ Ｐゴシック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 to Astro2020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Notional Long-term Schedule to Completion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Radio Astronomy Observatory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Microsoft Office User</cp:lastModifiedBy>
  <cp:revision>345</cp:revision>
  <cp:lastPrinted>2016-11-29T18:49:25Z</cp:lastPrinted>
  <dcterms:created xsi:type="dcterms:W3CDTF">2015-01-04T19:39:58Z</dcterms:created>
  <dcterms:modified xsi:type="dcterms:W3CDTF">2016-12-06T18:16:00Z</dcterms:modified>
</cp:coreProperties>
</file>