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99" r:id="rId3"/>
    <p:sldId id="270" r:id="rId4"/>
    <p:sldId id="313" r:id="rId5"/>
    <p:sldId id="271" r:id="rId6"/>
    <p:sldId id="318" r:id="rId7"/>
    <p:sldId id="305" r:id="rId8"/>
    <p:sldId id="319" r:id="rId9"/>
    <p:sldId id="316" r:id="rId10"/>
    <p:sldId id="278" r:id="rId11"/>
    <p:sldId id="309" r:id="rId12"/>
    <p:sldId id="281" r:id="rId13"/>
    <p:sldId id="32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AED3"/>
    <a:srgbClr val="155219"/>
    <a:srgbClr val="9BA3BF"/>
    <a:srgbClr val="26FF06"/>
    <a:srgbClr val="6D4D92"/>
    <a:srgbClr val="E19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9" autoAdjust="0"/>
    <p:restoredTop sz="99258" autoAdjust="0"/>
  </p:normalViewPr>
  <p:slideViewPr>
    <p:cSldViewPr snapToGrid="0" snapToObjects="1">
      <p:cViewPr>
        <p:scale>
          <a:sx n="94" d="100"/>
          <a:sy n="94" d="100"/>
        </p:scale>
        <p:origin x="-10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96A0-BD7D-B74D-922F-4CE10FCEF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14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9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0405-1E10-944B-B13E-42E0F8165C66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science.nrao.edu/futures/ngvl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851" y="1453281"/>
            <a:ext cx="8488084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10x Effective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area 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JVLA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ALMA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10x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Resolution w.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50% to few km +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50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% to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300km 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Frequency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range: 1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– 50, 70 – 115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GHz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vlasamp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453"/>
            <a:ext cx="9144000" cy="3998375"/>
          </a:xfrm>
          <a:prstGeom prst="rect">
            <a:avLst/>
          </a:prstGeom>
        </p:spPr>
      </p:pic>
      <p:pic>
        <p:nvPicPr>
          <p:cNvPr id="7" name="Picture 6" descr="Screen Shot 2015-05-16 at 6.16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0" y="0"/>
            <a:ext cx="7787315" cy="14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20" y="207743"/>
            <a:ext cx="486483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SWG2: </a:t>
            </a:r>
            <a:r>
              <a:rPr lang="en-US" sz="2400" dirty="0" smtClean="0">
                <a:latin typeface="Times New Roman"/>
                <a:cs typeface="Times New Roman"/>
              </a:rPr>
              <a:t>wide field imaging10x </a:t>
            </a:r>
            <a:r>
              <a:rPr lang="en-US" sz="2400" dirty="0">
                <a:latin typeface="Times New Roman"/>
                <a:cs typeface="Times New Roman"/>
              </a:rPr>
              <a:t>faster than </a:t>
            </a:r>
            <a:r>
              <a:rPr lang="en-US" sz="2400" dirty="0" smtClean="0">
                <a:latin typeface="Times New Roman"/>
                <a:cs typeface="Times New Roman"/>
              </a:rPr>
              <a:t>ALMA (‘gold mine’ Leroy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/>
                <a:cs typeface="Times New Roman"/>
              </a:rPr>
              <a:t>MW/Local group science out to Virgo!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Spectral </a:t>
            </a:r>
            <a:r>
              <a:rPr lang="en-US" sz="2000" dirty="0" smtClean="0">
                <a:latin typeface="Times New Roman"/>
                <a:cs typeface="Times New Roman"/>
              </a:rPr>
              <a:t>lines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Ground state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transitions </a:t>
            </a:r>
            <a:r>
              <a:rPr lang="en-US" dirty="0" smtClean="0">
                <a:latin typeface="Times New Roman"/>
                <a:cs typeface="Times New Roman"/>
              </a:rPr>
              <a:t>of primary astrochemical, dense gas tracers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Unprecedented view of Baryon </a:t>
            </a:r>
            <a:r>
              <a:rPr lang="en-US" dirty="0" smtClean="0">
                <a:latin typeface="Times New Roman"/>
                <a:cs typeface="Times New Roman"/>
              </a:rPr>
              <a:t>Cycle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Broad</a:t>
            </a:r>
            <a:r>
              <a:rPr lang="en-US" sz="2000" dirty="0">
                <a:latin typeface="Times New Roman"/>
                <a:cs typeface="Times New Roman"/>
              </a:rPr>
              <a:t>-Band </a:t>
            </a:r>
            <a:r>
              <a:rPr lang="en-US" sz="2000" dirty="0" smtClean="0">
                <a:latin typeface="Times New Roman"/>
                <a:cs typeface="Times New Roman"/>
              </a:rPr>
              <a:t>Continuum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Synchrotron</a:t>
            </a:r>
            <a:r>
              <a:rPr lang="en-US" dirty="0">
                <a:latin typeface="Times New Roman"/>
                <a:cs typeface="Times New Roman"/>
              </a:rPr>
              <a:t>, free-free, cold (spinning?) dust, SZ effect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Obscuration </a:t>
            </a:r>
            <a:r>
              <a:rPr lang="en-US" dirty="0">
                <a:latin typeface="Times New Roman"/>
                <a:cs typeface="Times New Roman"/>
              </a:rPr>
              <a:t>free estimates of SFR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Physics of cosmic rays, ionized gas, dust, and hot gas around </a:t>
            </a:r>
            <a:r>
              <a:rPr lang="en-US" dirty="0" smtClean="0">
                <a:latin typeface="Times New Roman"/>
                <a:cs typeface="Times New Roman"/>
              </a:rPr>
              <a:t>galaxies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3-24 at 8.3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1" y="2158946"/>
            <a:ext cx="4604090" cy="23154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37167" y="4417761"/>
            <a:ext cx="4158794" cy="2440239"/>
            <a:chOff x="4273176" y="1195292"/>
            <a:chExt cx="4583533" cy="3216387"/>
          </a:xfrm>
        </p:grpSpPr>
        <p:pic>
          <p:nvPicPr>
            <p:cNvPr id="11" name="Picture 10" descr="Screen Shot 2015-03-24 at 8.24.2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176" y="1195292"/>
              <a:ext cx="4583533" cy="321638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050118" y="3781722"/>
              <a:ext cx="277905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737412" y="3391646"/>
              <a:ext cx="127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ngVLA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 descr="Screen Shot 2015-12-07 at 9.42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96" y="0"/>
            <a:ext cx="3708736" cy="2240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3648" y="86153"/>
            <a:ext cx="932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HCN M51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3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4 at 3.3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72" y="0"/>
            <a:ext cx="4354728" cy="2280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199" y="2454991"/>
            <a:ext cx="7885140" cy="361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Explosive Universe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(TDEs, GRBs, </a:t>
            </a:r>
            <a:r>
              <a:rPr lang="en-US" sz="2400" dirty="0" err="1" smtClean="0">
                <a:latin typeface="Times New Roman"/>
                <a:cs typeface="Times New Roman"/>
              </a:rPr>
              <a:t>Blazars</a:t>
            </a:r>
            <a:r>
              <a:rPr lang="en-US" sz="2400" dirty="0" smtClean="0">
                <a:latin typeface="Times New Roman"/>
                <a:cs typeface="Times New Roman"/>
              </a:rPr>
              <a:t>, GW/EM, FRBs?): high frequency peaks higher and earlier</a:t>
            </a:r>
            <a:endParaRPr lang="en-US" sz="2400" dirty="0">
              <a:latin typeface="Times New Roman"/>
              <a:cs typeface="Times New Roman"/>
            </a:endParaRPr>
          </a:p>
          <a:p>
            <a:pPr marL="285750" lvl="1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err="1" smtClean="0">
                <a:latin typeface="Times New Roman"/>
                <a:cs typeface="Times New Roman"/>
              </a:rPr>
              <a:t>Exo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space weather: </a:t>
            </a:r>
            <a:r>
              <a:rPr lang="en-US" sz="2400" dirty="0" err="1" smtClean="0">
                <a:latin typeface="Times New Roman"/>
                <a:cs typeface="Times New Roman"/>
              </a:rPr>
              <a:t>exo</a:t>
            </a:r>
            <a:r>
              <a:rPr lang="en-US" sz="2400" dirty="0">
                <a:latin typeface="Times New Roman"/>
                <a:cs typeface="Times New Roman"/>
              </a:rPr>
              <a:t>-planet environments </a:t>
            </a:r>
            <a:r>
              <a:rPr lang="en-US" sz="2400" dirty="0" smtClean="0">
                <a:latin typeface="Times New Roman"/>
                <a:cs typeface="Times New Roman"/>
              </a:rPr>
              <a:t>and </a:t>
            </a:r>
            <a:r>
              <a:rPr lang="en-US" sz="2400" dirty="0">
                <a:latin typeface="Times New Roman"/>
                <a:cs typeface="Times New Roman"/>
              </a:rPr>
              <a:t>the development of </a:t>
            </a:r>
            <a:r>
              <a:rPr lang="en-US" sz="2400" dirty="0" smtClean="0">
                <a:latin typeface="Times New Roman"/>
                <a:cs typeface="Times New Roman"/>
              </a:rPr>
              <a:t>life</a:t>
            </a:r>
          </a:p>
          <a:p>
            <a:pPr marL="8001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Thermal stellar winds to </a:t>
            </a:r>
            <a:r>
              <a:rPr lang="en-US" sz="2000" dirty="0">
                <a:latin typeface="Times New Roman"/>
                <a:cs typeface="Times New Roman"/>
              </a:rPr>
              <a:t>10</a:t>
            </a:r>
            <a:r>
              <a:rPr lang="en-US" sz="2000" baseline="30000" dirty="0">
                <a:latin typeface="Times New Roman"/>
                <a:cs typeface="Times New Roman"/>
              </a:rPr>
              <a:t>-13 </a:t>
            </a: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baseline="-25000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n-US" sz="2000" dirty="0" err="1">
                <a:latin typeface="Times New Roman"/>
                <a:cs typeface="Times New Roman"/>
              </a:rPr>
              <a:t>yr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marL="8001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Brown dwarf Auroras: Star-planet </a:t>
            </a:r>
            <a:r>
              <a:rPr lang="en-US" sz="2000" dirty="0" err="1" smtClean="0">
                <a:latin typeface="Times New Roman"/>
                <a:cs typeface="Times New Roman"/>
              </a:rPr>
              <a:t>magnetospheric</a:t>
            </a:r>
            <a:r>
              <a:rPr lang="en-US" sz="2000" dirty="0" smtClean="0">
                <a:latin typeface="Times New Roman"/>
                <a:cs typeface="Times New Roman"/>
              </a:rPr>
              <a:t> interactions</a:t>
            </a:r>
          </a:p>
          <a:p>
            <a:pPr marL="8001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Key drivers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 err="1">
                <a:latin typeface="Times New Roman"/>
                <a:cs typeface="Times New Roman"/>
              </a:rPr>
              <a:t>exo</a:t>
            </a:r>
            <a:r>
              <a:rPr lang="en-US" sz="2000" dirty="0">
                <a:latin typeface="Times New Roman"/>
                <a:cs typeface="Times New Roman"/>
              </a:rPr>
              <a:t>-space </a:t>
            </a:r>
            <a:r>
              <a:rPr lang="en-US" sz="2000" dirty="0" smtClean="0">
                <a:latin typeface="Times New Roman"/>
                <a:cs typeface="Times New Roman"/>
              </a:rPr>
              <a:t>weather</a:t>
            </a:r>
          </a:p>
          <a:p>
            <a:pPr marL="3429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Synergy: LSST, LIGO, FERMI++…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703" y="387580"/>
            <a:ext cx="455600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SWG4: Exploring the Time Domain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/>
                <a:cs typeface="Times New Roman"/>
              </a:rPr>
              <a:t>NGVLA most sensitive telescope to study broad-band temporal </a:t>
            </a:r>
            <a:r>
              <a:rPr lang="en-US" sz="2400" dirty="0" smtClean="0">
                <a:latin typeface="Times New Roman"/>
                <a:cs typeface="Times New Roman"/>
              </a:rPr>
              <a:t>phenomena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2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423" y="90539"/>
            <a:ext cx="84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SWG Reports: </a:t>
            </a:r>
            <a:r>
              <a:rPr lang="en-US" sz="2800" dirty="0" smtClean="0">
                <a:latin typeface="Times New Roman"/>
                <a:cs typeface="Times New Roman"/>
              </a:rPr>
              <a:t>Requirements </a:t>
            </a:r>
            <a:r>
              <a:rPr lang="en-US" sz="2800" dirty="0" smtClean="0">
                <a:latin typeface="Times New Roman"/>
                <a:cs typeface="Times New Roman"/>
              </a:rPr>
              <a:t>to Specifications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48398"/>
              </p:ext>
            </p:extLst>
          </p:nvPr>
        </p:nvGraphicFramePr>
        <p:xfrm>
          <a:off x="62620" y="682872"/>
          <a:ext cx="7895733" cy="562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660"/>
                <a:gridCol w="3486002"/>
                <a:gridCol w="298607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Array Specification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Optically thin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~</a:t>
                      </a:r>
                      <a:r>
                        <a:rPr lang="en-US" baseline="0" dirty="0" smtClean="0"/>
                        <a:t> 15 to</a:t>
                      </a:r>
                      <a:r>
                        <a:rPr lang="en-US" dirty="0" smtClean="0"/>
                        <a:t> 50GHz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1AU at 130pc @ 30GHz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~ 300km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 in 10hrs </a:t>
                      </a:r>
                      <a:r>
                        <a:rPr lang="en-US" baseline="0" dirty="0" smtClean="0"/>
                        <a:t>@ 10mas, 30GHz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dirty="0" smtClean="0"/>
                        <a:t> ~ 300 x 18m; BW ~ 20GHz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CGHU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 1-0 to z=8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15 to 115GHz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gas</a:t>
                      </a:r>
                      <a:r>
                        <a:rPr lang="en-US" dirty="0" smtClean="0"/>
                        <a:t> =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dirty="0" smtClean="0"/>
                        <a:t> M</a:t>
                      </a:r>
                      <a:r>
                        <a:rPr lang="en-US" baseline="-25000" dirty="0" smtClean="0"/>
                        <a:t>o</a:t>
                      </a:r>
                      <a:r>
                        <a:rPr lang="en-US" dirty="0" smtClean="0"/>
                        <a:t> at z = 3 in 1hr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mid</a:t>
                      </a:r>
                      <a:r>
                        <a:rPr lang="en-US" dirty="0" smtClean="0"/>
                        <a:t> ~ 70%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to B ~ </a:t>
                      </a:r>
                      <a:r>
                        <a:rPr lang="en-US" baseline="0" dirty="0" smtClean="0"/>
                        <a:t>30km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500pc resolution at z = 3 (60mas)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30km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volume</a:t>
                      </a:r>
                      <a:r>
                        <a:rPr lang="en-US" baseline="0" dirty="0" smtClean="0"/>
                        <a:t> surveys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Octave </a:t>
                      </a:r>
                      <a:r>
                        <a:rPr lang="en-US" smtClean="0"/>
                        <a:t>Band</a:t>
                      </a:r>
                      <a:r>
                        <a:rPr lang="en-US" baseline="0" smtClean="0"/>
                        <a:t>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Baryon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dirty="0" smtClean="0"/>
                        <a:t> &lt; 0.2</a:t>
                      </a:r>
                      <a:r>
                        <a:rPr lang="en-US" baseline="0" dirty="0" smtClean="0"/>
                        <a:t>K  (1hr, 10 km/s, 80GHz, 1”)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core</a:t>
                      </a:r>
                      <a:r>
                        <a:rPr lang="en-US" baseline="0" dirty="0" smtClean="0"/>
                        <a:t> ~ 30% </a:t>
                      </a:r>
                      <a:r>
                        <a:rPr lang="en-US" baseline="0" dirty="0" smtClean="0"/>
                        <a:t>to B </a:t>
                      </a:r>
                      <a:r>
                        <a:rPr lang="en-US" baseline="0" dirty="0" smtClean="0"/>
                        <a:t>~ </a:t>
                      </a:r>
                      <a:r>
                        <a:rPr lang="en-US" baseline="0" dirty="0" smtClean="0"/>
                        <a:t>2km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Continuum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Octave BR; Linear</a:t>
                      </a:r>
                      <a:r>
                        <a:rPr lang="en-US" baseline="0" dirty="0" smtClean="0"/>
                        <a:t> pol to 0.1%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Explosive follow-up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GRBs, GW/EM…)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</a:t>
                      </a:r>
                      <a:r>
                        <a:rPr lang="en-US" baseline="0" dirty="0" smtClean="0"/>
                        <a:t> trigger response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Blind discoveries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FRBs)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millisec</a:t>
                      </a:r>
                      <a:r>
                        <a:rPr lang="en-US" baseline="0" dirty="0" smtClean="0"/>
                        <a:t> searches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r>
                        <a:rPr lang="en-US" dirty="0" smtClean="0"/>
                        <a:t>-space weather: 1uJy</a:t>
                      </a:r>
                      <a:r>
                        <a:rPr lang="en-US" baseline="0" dirty="0" smtClean="0"/>
                        <a:t> in 1min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~ 1 to 20GHz</a:t>
                      </a:r>
                    </a:p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~ 300 x 18m</a:t>
                      </a:r>
                    </a:p>
                    <a:p>
                      <a:r>
                        <a:rPr lang="en-US" dirty="0" smtClean="0"/>
                        <a:t>Circular pol</a:t>
                      </a:r>
                      <a:r>
                        <a:rPr lang="en-US" baseline="0" dirty="0" smtClean="0"/>
                        <a:t> to few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27600" y="698111"/>
            <a:ext cx="1122784" cy="4624818"/>
            <a:chOff x="8027600" y="698111"/>
            <a:chExt cx="1122784" cy="4624818"/>
          </a:xfrm>
        </p:grpSpPr>
        <p:pic>
          <p:nvPicPr>
            <p:cNvPr id="6" name="Picture 5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9" name="Picture 8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7" name="Picture 6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11" name="Picture 10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2" name="Picture 1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9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02" y="148610"/>
            <a:ext cx="675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 Steps: Requirements to Specifications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027600" y="698111"/>
            <a:ext cx="1122784" cy="4624818"/>
            <a:chOff x="8027600" y="698111"/>
            <a:chExt cx="1122784" cy="4624818"/>
          </a:xfrm>
        </p:grpSpPr>
        <p:pic>
          <p:nvPicPr>
            <p:cNvPr id="6" name="Picture 5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7" name="Picture 6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8" name="Picture 7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9" name="Picture 8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10" name="Picture 9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91837" y="797088"/>
            <a:ext cx="73908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Antennas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12m to 25m: </a:t>
            </a:r>
            <a:r>
              <a:rPr lang="en-US" sz="2000" dirty="0" err="1" smtClean="0"/>
              <a:t>FoV</a:t>
            </a:r>
            <a:r>
              <a:rPr lang="en-US" sz="2000" dirty="0" smtClean="0"/>
              <a:t> requirements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On vs. off axis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Configuration: need simulations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Balance: Core (1km) vs. mid (30km) vs. long (300km)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/>
              <a:t>Some fraction r</a:t>
            </a:r>
            <a:r>
              <a:rPr lang="en-US" sz="2000" dirty="0" smtClean="0"/>
              <a:t>econfigurable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Need for large single dish + cameras or compact array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Receivers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Band ratios: </a:t>
            </a:r>
            <a:r>
              <a:rPr lang="en-US" sz="2000" dirty="0" smtClean="0"/>
              <a:t>performance v. number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Low frequency limit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Phase Calibration: testing at JVLA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VLBI implementation: need simulations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New stations vs. ‘ad hoc’</a:t>
            </a:r>
          </a:p>
        </p:txBody>
      </p:sp>
    </p:spTree>
    <p:extLst>
      <p:ext uri="{BB962C8B-B14F-4D97-AF65-F5344CB8AC3E}">
        <p14:creationId xmlns:p14="http://schemas.microsoft.com/office/powerpoint/2010/main" val="219824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11" y="222632"/>
            <a:ext cx="790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VLBI </a:t>
            </a:r>
            <a:r>
              <a:rPr lang="en-US" sz="2400" dirty="0" err="1">
                <a:latin typeface="Times New Roman"/>
                <a:cs typeface="Times New Roman"/>
              </a:rPr>
              <a:t>uas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astrometry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62" y="810111"/>
            <a:ext cx="8654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piral structure of MW: masers in SF regions to far side of Galaxy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Local group cosmology:  proper motions + parallax w. masers + AGN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 0.1 </a:t>
            </a:r>
            <a:r>
              <a:rPr lang="en-US" sz="2000" dirty="0" err="1" smtClean="0">
                <a:latin typeface="Times New Roman"/>
                <a:cs typeface="Times New Roman"/>
              </a:rPr>
              <a:t>uas</a:t>
            </a:r>
            <a:r>
              <a:rPr lang="en-US" sz="2000" dirty="0" smtClean="0">
                <a:latin typeface="Times New Roman"/>
                <a:cs typeface="Times New Roman"/>
              </a:rPr>
              <a:t>/</a:t>
            </a:r>
            <a:r>
              <a:rPr lang="en-US" sz="2000" dirty="0" err="1" smtClean="0">
                <a:latin typeface="Times New Roman"/>
                <a:cs typeface="Times New Roman"/>
              </a:rPr>
              <a:t>yr</a:t>
            </a:r>
            <a:r>
              <a:rPr lang="en-US" sz="2000" dirty="0" smtClean="0">
                <a:latin typeface="Times New Roman"/>
                <a:cs typeface="Times New Roman"/>
              </a:rPr>
              <a:t> =&gt; dark matter, fate MW, real-time cosmology (local Hubble expansion)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Not DNR limited imaging =&gt; include few big antennas ~ 10% area?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5-03-24 at 8.3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24" y="2608368"/>
            <a:ext cx="4722451" cy="3919076"/>
          </a:xfrm>
          <a:prstGeom prst="rect">
            <a:avLst/>
          </a:prstGeom>
        </p:spPr>
      </p:pic>
      <p:pic>
        <p:nvPicPr>
          <p:cNvPr id="11" name="Picture 10" descr="Screen Shot 2015-03-24 at 8.24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2903408"/>
            <a:ext cx="3801614" cy="3524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408" y="5886826"/>
            <a:ext cx="319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Local group proper motions   0.1 </a:t>
            </a:r>
            <a:r>
              <a:rPr lang="en-US" dirty="0" err="1">
                <a:latin typeface="Times New Roman"/>
                <a:cs typeface="Times New Roman"/>
              </a:rPr>
              <a:t>u</a:t>
            </a:r>
            <a:r>
              <a:rPr lang="en-US" dirty="0" err="1" smtClean="0">
                <a:latin typeface="Times New Roman"/>
                <a:cs typeface="Times New Roman"/>
              </a:rPr>
              <a:t>as</a:t>
            </a:r>
            <a:r>
              <a:rPr lang="en-US" dirty="0" smtClean="0">
                <a:latin typeface="Times New Roman"/>
                <a:cs typeface="Times New Roman"/>
              </a:rPr>
              <a:t>/year = 0.4 km/s!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(Darling)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205" y="3061371"/>
            <a:ext cx="13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/>
                <a:cs typeface="Times New Roman"/>
              </a:rPr>
              <a:t>Reid </a:t>
            </a:r>
            <a:r>
              <a:rPr lang="en-US" dirty="0" err="1" smtClean="0">
                <a:latin typeface="Times New Roman"/>
                <a:cs typeface="Times New Roman"/>
              </a:rPr>
              <a:t>ea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13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4 at 11.3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8506" y="76962"/>
            <a:ext cx="4525493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JVLA: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Good 3mm site, elev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~ 2200m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27687" y="5079762"/>
            <a:ext cx="3771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74751" y="5079762"/>
            <a:ext cx="118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550km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5-05-15 at 7.22.04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87" y="602671"/>
            <a:ext cx="3639914" cy="28153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10004" y="2296695"/>
            <a:ext cx="3040118" cy="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55952" y="2026496"/>
            <a:ext cx="151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9</a:t>
            </a:r>
            <a:r>
              <a:rPr lang="en-US" sz="1400" dirty="0" smtClean="0">
                <a:solidFill>
                  <a:srgbClr val="008000"/>
                </a:solidFill>
              </a:rPr>
              <a:t>0% coherence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2980" y="783578"/>
            <a:ext cx="1932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Residual phase </a:t>
            </a:r>
            <a:r>
              <a:rPr lang="en-US" sz="1600" dirty="0" err="1" smtClean="0"/>
              <a:t>rms</a:t>
            </a:r>
            <a:r>
              <a:rPr lang="en-US" sz="1600" dirty="0" smtClean="0"/>
              <a:t> after calibration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149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7 at 8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357"/>
            <a:ext cx="9144000" cy="1953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18" y="236817"/>
            <a:ext cx="8687050" cy="577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Process to </a:t>
            </a:r>
            <a:r>
              <a:rPr lang="en-US" sz="2800" dirty="0">
                <a:latin typeface="Times New Roman"/>
                <a:cs typeface="Times New Roman"/>
              </a:rPr>
              <a:t>date  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https://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science.nrao.edu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/futures/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ngvla</a:t>
            </a:r>
            <a:endParaRPr lang="en-US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AAS Community Day January 2015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Science working group white papers October 2015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Circle of Life (</a:t>
            </a:r>
            <a:r>
              <a:rPr lang="en-US" sz="2000" dirty="0" err="1">
                <a:latin typeface="Times New Roman"/>
                <a:cs typeface="Times New Roman"/>
              </a:rPr>
              <a:t>Isella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Moullet</a:t>
            </a:r>
            <a:r>
              <a:rPr lang="en-US" sz="2000" dirty="0">
                <a:latin typeface="Times New Roman"/>
                <a:cs typeface="Times New Roman"/>
              </a:rPr>
              <a:t>, Hull)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Galaxy ecosystems (Murphy, Leroy)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Galaxy assembly (Lacy, Casey, Hodge)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Time domain, Cosmology, Physics (Bower, Demorest)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Technical </a:t>
            </a:r>
            <a:r>
              <a:rPr lang="en-US" sz="2400" dirty="0" smtClean="0">
                <a:latin typeface="Times New Roman"/>
                <a:cs typeface="Times New Roman"/>
              </a:rPr>
              <a:t>meetings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April 2015 Pasadena: Antennas, Receivers, </a:t>
            </a:r>
            <a:r>
              <a:rPr lang="en-US" sz="2000" dirty="0" err="1" smtClean="0">
                <a:latin typeface="Times New Roman"/>
                <a:cs typeface="Times New Roman"/>
              </a:rPr>
              <a:t>Correlator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December 2015 Socorro: Operations, Post-processing, LO/IF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Future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AAS Community Day January 4 2015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Key Use Cases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dirty="0" smtClean="0">
                <a:latin typeface="Times New Roman"/>
                <a:cs typeface="Times New Roman"/>
              </a:rPr>
              <a:t> science requirements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t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elescope specs (small grants?)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Third Technical meeting ??</a:t>
            </a:r>
          </a:p>
        </p:txBody>
      </p:sp>
    </p:spTree>
    <p:extLst>
      <p:ext uri="{BB962C8B-B14F-4D97-AF65-F5344CB8AC3E}">
        <p14:creationId xmlns:p14="http://schemas.microsoft.com/office/powerpoint/2010/main" val="40073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179" y="694456"/>
            <a:ext cx="8543782" cy="4951164"/>
            <a:chOff x="707034" y="666844"/>
            <a:chExt cx="8543782" cy="4951164"/>
          </a:xfrm>
        </p:grpSpPr>
        <p:pic>
          <p:nvPicPr>
            <p:cNvPr id="11" name="Picture 10" descr="angularresfreq_july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34" y="666844"/>
              <a:ext cx="7886637" cy="495116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7842981" y="4341515"/>
              <a:ext cx="239059" cy="1494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82039" y="4054770"/>
              <a:ext cx="1168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1AU @ 140pc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95884" y="4067864"/>
              <a:ext cx="1026880" cy="80882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0486" y="4246945"/>
              <a:ext cx="181688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</a:rPr>
                <a:t>Terrestrial zone planet formation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28586" y="5948100"/>
            <a:ext cx="599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Resolution ~ </a:t>
            </a:r>
            <a:r>
              <a:rPr lang="en-US" sz="2400" dirty="0" smtClean="0">
                <a:latin typeface="Times New Roman"/>
                <a:cs typeface="Times New Roman"/>
              </a:rPr>
              <a:t>10mas </a:t>
            </a:r>
            <a:r>
              <a:rPr lang="en-US" sz="2400" dirty="0">
                <a:latin typeface="Times New Roman"/>
                <a:cs typeface="Times New Roman"/>
              </a:rPr>
              <a:t>@ 1cm </a:t>
            </a:r>
            <a:r>
              <a:rPr lang="en-US" sz="2400" dirty="0" smtClean="0">
                <a:latin typeface="Times New Roman"/>
                <a:cs typeface="Times New Roman"/>
              </a:rPr>
              <a:t>(300km)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04" y="162774"/>
            <a:ext cx="69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Killer </a:t>
            </a:r>
            <a:r>
              <a:rPr lang="en-US" sz="2800" dirty="0" smtClean="0">
                <a:latin typeface="Times New Roman"/>
                <a:cs typeface="Times New Roman"/>
              </a:rPr>
              <a:t>Gap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Thermal </a:t>
            </a:r>
            <a:r>
              <a:rPr lang="en-US" sz="2400" dirty="0">
                <a:latin typeface="Times New Roman"/>
                <a:cs typeface="Times New Roman"/>
              </a:rPr>
              <a:t>imaging on mas scales at </a:t>
            </a:r>
            <a:r>
              <a:rPr lang="en-US" sz="2400" dirty="0" err="1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~ 0.3cm  to </a:t>
            </a:r>
            <a:r>
              <a:rPr lang="en-US" sz="2400" dirty="0" smtClean="0">
                <a:latin typeface="Times New Roman"/>
                <a:cs typeface="Times New Roman"/>
              </a:rPr>
              <a:t>3cm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3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a_freq_log_oct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8" y="837619"/>
            <a:ext cx="7376422" cy="463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8708" y="5437450"/>
            <a:ext cx="6215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Sensitivity </a:t>
            </a:r>
            <a:r>
              <a:rPr lang="en-US" sz="2000" dirty="0">
                <a:latin typeface="Times New Roman"/>
                <a:cs typeface="Times New Roman"/>
              </a:rPr>
              <a:t>~ </a:t>
            </a:r>
            <a:r>
              <a:rPr lang="en-US" sz="2000" dirty="0" smtClean="0">
                <a:latin typeface="Times New Roman"/>
                <a:cs typeface="Times New Roman"/>
              </a:rPr>
              <a:t>0.1uJy @ 1cm</a:t>
            </a:r>
            <a:r>
              <a:rPr lang="en-US" sz="2000" dirty="0">
                <a:latin typeface="Times New Roman"/>
                <a:cs typeface="Times New Roman"/>
              </a:rPr>
              <a:t>, 10hr, </a:t>
            </a:r>
            <a:r>
              <a:rPr lang="en-US" sz="2000" dirty="0" smtClean="0">
                <a:latin typeface="Times New Roman"/>
                <a:cs typeface="Times New Roman"/>
              </a:rPr>
              <a:t>BW = 20GHz 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 ~ 1</a:t>
            </a:r>
            <a:r>
              <a:rPr lang="en-US" sz="2000" dirty="0" smtClean="0">
                <a:latin typeface="Times New Roman"/>
                <a:cs typeface="Times New Roman"/>
              </a:rPr>
              <a:t>K </a:t>
            </a:r>
            <a:r>
              <a:rPr lang="en-US" sz="2000" dirty="0">
                <a:latin typeface="Times New Roman"/>
                <a:cs typeface="Times New Roman"/>
              </a:rPr>
              <a:t>@ </a:t>
            </a:r>
            <a:r>
              <a:rPr lang="en-US" sz="2000" dirty="0" smtClean="0">
                <a:latin typeface="Times New Roman"/>
                <a:cs typeface="Times New Roman"/>
              </a:rPr>
              <a:t>1cm, 10mas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olecular lines become prevalent above 15GHz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04" y="147833"/>
            <a:ext cx="69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Killer </a:t>
            </a:r>
            <a:r>
              <a:rPr lang="en-US" sz="2800" dirty="0" smtClean="0">
                <a:latin typeface="Times New Roman"/>
                <a:cs typeface="Times New Roman"/>
              </a:rPr>
              <a:t>Gap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Thermal </a:t>
            </a:r>
            <a:r>
              <a:rPr lang="en-US" sz="2400" dirty="0">
                <a:latin typeface="Times New Roman"/>
                <a:cs typeface="Times New Roman"/>
              </a:rPr>
              <a:t>imaging on mas scales at </a:t>
            </a:r>
            <a:r>
              <a:rPr lang="en-US" sz="2400" dirty="0" err="1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~ 0.3cm  to </a:t>
            </a:r>
            <a:r>
              <a:rPr lang="en-US" sz="2400" dirty="0" smtClean="0">
                <a:latin typeface="Times New Roman"/>
                <a:cs typeface="Times New Roman"/>
              </a:rPr>
              <a:t>3cm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9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85" y="81316"/>
            <a:ext cx="510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SWG1: Terrestrial zone planet formation </a:t>
            </a:r>
            <a:r>
              <a:rPr lang="en-US" sz="2400" b="1" dirty="0">
                <a:latin typeface="Times New Roman"/>
                <a:cs typeface="Times New Roman"/>
              </a:rPr>
              <a:t>imager 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" y="1000194"/>
            <a:ext cx="5498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Protoplantary</a:t>
            </a:r>
            <a:r>
              <a:rPr lang="en-US" sz="2000" dirty="0" smtClean="0">
                <a:latin typeface="Times New Roman"/>
                <a:cs typeface="Times New Roman"/>
              </a:rPr>
              <a:t> disks: Inner ~ 20AU disk optically </a:t>
            </a:r>
            <a:r>
              <a:rPr lang="en-US" sz="2000" dirty="0">
                <a:latin typeface="Times New Roman"/>
                <a:cs typeface="Times New Roman"/>
              </a:rPr>
              <a:t>thick in mm/</a:t>
            </a:r>
            <a:r>
              <a:rPr lang="en-US" sz="2000" dirty="0" err="1" smtClean="0">
                <a:latin typeface="Times New Roman"/>
                <a:cs typeface="Times New Roman"/>
              </a:rPr>
              <a:t>submm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ngVLA</a:t>
            </a:r>
            <a:r>
              <a:rPr lang="en-US" sz="2000" dirty="0" smtClean="0">
                <a:latin typeface="Times New Roman"/>
                <a:cs typeface="Times New Roman"/>
              </a:rPr>
              <a:t> cm: Grain </a:t>
            </a:r>
            <a:r>
              <a:rPr lang="en-US" sz="2000" dirty="0" smtClean="0">
                <a:latin typeface="Times New Roman"/>
                <a:cs typeface="Times New Roman"/>
              </a:rPr>
              <a:t>growth and </a:t>
            </a:r>
            <a:r>
              <a:rPr lang="en-US" sz="2000" dirty="0" smtClean="0">
                <a:latin typeface="Times New Roman"/>
                <a:cs typeface="Times New Roman"/>
              </a:rPr>
              <a:t>stratification </a:t>
            </a:r>
            <a:r>
              <a:rPr lang="en-US" sz="2000" dirty="0" smtClean="0">
                <a:latin typeface="Times New Roman"/>
                <a:cs typeface="Times New Roman"/>
              </a:rPr>
              <a:t>from dust to pebbles to </a:t>
            </a:r>
            <a:r>
              <a:rPr lang="en-US" sz="2000" dirty="0" smtClean="0">
                <a:latin typeface="Times New Roman"/>
                <a:cs typeface="Times New Roman"/>
              </a:rPr>
              <a:t>planets. Simulation: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Jupiter </a:t>
            </a:r>
            <a:r>
              <a:rPr lang="en-US" dirty="0">
                <a:latin typeface="Times New Roman"/>
                <a:cs typeface="Times New Roman"/>
              </a:rPr>
              <a:t>at 13AU, Saturn at </a:t>
            </a:r>
            <a:r>
              <a:rPr lang="en-US" dirty="0" smtClean="0">
                <a:latin typeface="Times New Roman"/>
                <a:cs typeface="Times New Roman"/>
              </a:rPr>
              <a:t>6AU: annual </a:t>
            </a:r>
            <a:r>
              <a:rPr lang="en-US" dirty="0">
                <a:latin typeface="Times New Roman"/>
                <a:cs typeface="Times New Roman"/>
              </a:rPr>
              <a:t>motions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err="1">
                <a:latin typeface="Times New Roman"/>
                <a:cs typeface="Times New Roman"/>
              </a:rPr>
              <a:t>Circumplanetary</a:t>
            </a:r>
            <a:r>
              <a:rPr lang="en-US" dirty="0">
                <a:latin typeface="Times New Roman"/>
                <a:cs typeface="Times New Roman"/>
              </a:rPr>
              <a:t> disks</a:t>
            </a:r>
            <a:r>
              <a:rPr lang="en-US" dirty="0" smtClean="0">
                <a:latin typeface="Times New Roman"/>
                <a:cs typeface="Times New Roman"/>
              </a:rPr>
              <a:t>: planet accretion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Pre</a:t>
            </a:r>
            <a:r>
              <a:rPr lang="en-US" sz="2000" dirty="0">
                <a:latin typeface="Times New Roman"/>
                <a:cs typeface="Times New Roman"/>
              </a:rPr>
              <a:t>-biotic molecules: rich spectra in 0.3cm to 3cm regime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74932" y="27311"/>
            <a:ext cx="3225198" cy="2607134"/>
            <a:chOff x="4054261" y="0"/>
            <a:chExt cx="5089739" cy="4100601"/>
          </a:xfrm>
        </p:grpSpPr>
        <p:pic>
          <p:nvPicPr>
            <p:cNvPr id="7" name="Picture 6" descr="almahltau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261" y="0"/>
              <a:ext cx="5089739" cy="410060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4966799" y="1307815"/>
              <a:ext cx="2" cy="1247944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54888" y="1485902"/>
              <a:ext cx="957612" cy="947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100AU 0.7” at 140pc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1084" y="53477"/>
              <a:ext cx="1921551" cy="82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ALMA 250GHz Brogan ea. 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0723" y="2311615"/>
            <a:ext cx="8130491" cy="2716054"/>
            <a:chOff x="254000" y="699288"/>
            <a:chExt cx="8760632" cy="2770038"/>
          </a:xfrm>
        </p:grpSpPr>
        <p:pic>
          <p:nvPicPr>
            <p:cNvPr id="15" name="Picture 14" descr="PPD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9047" y="699288"/>
              <a:ext cx="2673988" cy="27511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66731" y="719871"/>
              <a:ext cx="2547901" cy="31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endParaRPr lang="en-US" sz="1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6407" y="2875731"/>
              <a:ext cx="2484649" cy="58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ngVLA</a:t>
              </a:r>
              <a:r>
                <a:rPr lang="en-US" sz="14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25GHz @ 10mas </a:t>
              </a:r>
              <a:endParaRPr lang="en-US" sz="1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rms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= </a:t>
              </a:r>
              <a:r>
                <a:rPr lang="en-US" sz="14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K</a:t>
              </a:r>
              <a:endParaRPr lang="en-US" sz="14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000" y="3161549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5111" y="3152572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6782842" y="1445567"/>
            <a:ext cx="513443" cy="866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610" y="1202388"/>
            <a:ext cx="1425520" cy="1109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49686" y="4931140"/>
            <a:ext cx="8734243" cy="1756297"/>
            <a:chOff x="0" y="3760929"/>
            <a:chExt cx="9144000" cy="2216198"/>
          </a:xfrm>
        </p:grpSpPr>
        <p:pic>
          <p:nvPicPr>
            <p:cNvPr id="28" name="Picture 27" descr="Screen Shot 2015-05-14 at 2.06.3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0929"/>
              <a:ext cx="9144000" cy="22161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234983" y="4334918"/>
              <a:ext cx="2296424" cy="737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Glycine </a:t>
              </a:r>
            </a:p>
            <a:p>
              <a:r>
                <a:rPr lang="en-US" sz="1600" dirty="0" smtClean="0"/>
                <a:t>Jimenez</a:t>
              </a:r>
              <a:r>
                <a:rPr lang="en-US" sz="1600" dirty="0" smtClean="0"/>
                <a:t>-Sierra </a:t>
              </a:r>
              <a:r>
                <a:rPr lang="en-US" sz="1600" dirty="0" err="1" smtClean="0"/>
                <a:t>ea</a:t>
              </a:r>
              <a:r>
                <a:rPr lang="en-US" sz="1600" dirty="0" smtClean="0"/>
                <a:t> 2014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9555" y="3950926"/>
              <a:ext cx="346388" cy="152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7746" y="5041179"/>
            <a:ext cx="851233" cy="1263759"/>
          </a:xfrm>
          <a:prstGeom prst="rect">
            <a:avLst/>
          </a:prstGeom>
          <a:solidFill>
            <a:srgbClr val="A4AED3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3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7163" y="110141"/>
            <a:ext cx="750822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Next-Gen Synergy: Solar-system </a:t>
            </a:r>
            <a:r>
              <a:rPr lang="en-US" sz="2800" dirty="0">
                <a:latin typeface="Times New Roman"/>
                <a:cs typeface="Times New Roman"/>
              </a:rPr>
              <a:t>zone </a:t>
            </a:r>
            <a:r>
              <a:rPr lang="en-US" sz="2800" dirty="0" err="1" smtClean="0">
                <a:latin typeface="Times New Roman"/>
                <a:cs typeface="Times New Roman"/>
              </a:rPr>
              <a:t>exoplanets</a:t>
            </a:r>
            <a:endParaRPr lang="en-US" sz="2800" dirty="0"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‘ALMA is to HST/</a:t>
            </a:r>
            <a:r>
              <a:rPr lang="en-US" sz="2400" dirty="0" err="1" smtClean="0">
                <a:latin typeface="Times New Roman"/>
                <a:cs typeface="Times New Roman"/>
              </a:rPr>
              <a:t>Kepler</a:t>
            </a:r>
            <a:r>
              <a:rPr lang="en-US" sz="2400" dirty="0" smtClean="0">
                <a:latin typeface="Times New Roman"/>
                <a:cs typeface="Times New Roman"/>
              </a:rPr>
              <a:t> as </a:t>
            </a:r>
            <a:r>
              <a:rPr lang="en-US" sz="2400" dirty="0" err="1" smtClean="0">
                <a:latin typeface="Times New Roman"/>
                <a:cs typeface="Times New Roman"/>
              </a:rPr>
              <a:t>ngVLA</a:t>
            </a:r>
            <a:r>
              <a:rPr lang="en-US" sz="2400" dirty="0" smtClean="0">
                <a:latin typeface="Times New Roman"/>
                <a:cs typeface="Times New Roman"/>
              </a:rPr>
              <a:t> is to HDST</a:t>
            </a:r>
            <a:r>
              <a:rPr lang="en-US" sz="2000" dirty="0" smtClean="0">
                <a:latin typeface="Times New Roman"/>
                <a:cs typeface="Times New Roman"/>
              </a:rPr>
              <a:t>’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13" y="4062785"/>
            <a:ext cx="38839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/>
                <a:cs typeface="Times New Roman"/>
              </a:rPr>
              <a:t>ngVLA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Imaging </a:t>
            </a:r>
            <a:r>
              <a:rPr lang="en-US" sz="2000" i="1" dirty="0" smtClean="0">
                <a:latin typeface="Times New Roman"/>
                <a:cs typeface="Times New Roman"/>
              </a:rPr>
              <a:t>formation</a:t>
            </a:r>
            <a:r>
              <a:rPr lang="en-US" sz="2000" dirty="0" smtClean="0">
                <a:latin typeface="Times New Roman"/>
                <a:cs typeface="Times New Roman"/>
              </a:rPr>
              <a:t> of terrestrial planets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Pre-biotic chemistry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6" descr="vlasamp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32" y="3837588"/>
            <a:ext cx="5190586" cy="226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901" y="1500560"/>
            <a:ext cx="4670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High Definition Space Telescope Terrestrial planets: top science goal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Direct detection of earth-like planets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Search for atmospheric </a:t>
            </a:r>
            <a:r>
              <a:rPr lang="en-US" sz="2000" dirty="0" smtClean="0">
                <a:latin typeface="Times New Roman"/>
                <a:cs typeface="Times New Roman"/>
              </a:rPr>
              <a:t>bio</a:t>
            </a:r>
            <a:r>
              <a:rPr lang="en-US" sz="2000" dirty="0" smtClean="0">
                <a:latin typeface="Times New Roman"/>
                <a:cs typeface="Times New Roman"/>
              </a:rPr>
              <a:t>-signatures</a:t>
            </a:r>
          </a:p>
        </p:txBody>
      </p:sp>
      <p:pic>
        <p:nvPicPr>
          <p:cNvPr id="10" name="Picture 9" descr="Screen Shot 2015-05-14 at 2.2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86" y="1223945"/>
            <a:ext cx="3903132" cy="23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7 at 8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74" y="27745"/>
            <a:ext cx="4526126" cy="38090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74471" y="-194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09" y="1893673"/>
            <a:ext cx="46550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Low order </a:t>
            </a:r>
            <a:r>
              <a:rPr lang="en-US" sz="2000" dirty="0" smtClean="0">
                <a:latin typeface="Times New Roman"/>
                <a:cs typeface="Times New Roman"/>
              </a:rPr>
              <a:t>CO = </a:t>
            </a:r>
            <a:r>
              <a:rPr lang="en-US" sz="2000" dirty="0" smtClean="0">
                <a:latin typeface="Times New Roman"/>
                <a:cs typeface="Times New Roman"/>
              </a:rPr>
              <a:t>primary </a:t>
            </a:r>
            <a:r>
              <a:rPr lang="en-US" sz="2000" dirty="0" err="1" smtClean="0">
                <a:latin typeface="Times New Roman"/>
                <a:cs typeface="Times New Roman"/>
              </a:rPr>
              <a:t>molec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gas mass tracer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Dense gas tracers (HCN, HCO+…)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10x </a:t>
            </a:r>
            <a:r>
              <a:rPr lang="en-US" sz="2000" dirty="0" err="1" smtClean="0">
                <a:latin typeface="Times New Roman"/>
                <a:cs typeface="Times New Roman"/>
              </a:rPr>
              <a:t>sens.</a:t>
            </a:r>
            <a:r>
              <a:rPr lang="en-US" sz="2000" dirty="0" smtClean="0">
                <a:latin typeface="Times New Roman"/>
                <a:cs typeface="Times New Roman"/>
              </a:rPr>
              <a:t> =&gt; CO </a:t>
            </a:r>
            <a:r>
              <a:rPr lang="en-US" sz="2000" dirty="0" smtClean="0">
                <a:latin typeface="Times New Roman"/>
                <a:cs typeface="Times New Roman"/>
              </a:rPr>
              <a:t>emission z &gt; 1 ‘main </a:t>
            </a:r>
            <a:r>
              <a:rPr lang="en-US" sz="2000" dirty="0">
                <a:latin typeface="Times New Roman"/>
                <a:cs typeface="Times New Roman"/>
              </a:rPr>
              <a:t>sequence’ </a:t>
            </a:r>
            <a:r>
              <a:rPr lang="en-US" sz="2000" dirty="0" smtClean="0">
                <a:latin typeface="Times New Roman"/>
                <a:cs typeface="Times New Roman"/>
              </a:rPr>
              <a:t>galaxies </a:t>
            </a:r>
            <a:r>
              <a:rPr lang="en-US" sz="2000" dirty="0" smtClean="0">
                <a:latin typeface="Times New Roman"/>
                <a:cs typeface="Times New Roman"/>
              </a:rPr>
              <a:t>in 1hr</a:t>
            </a:r>
            <a:r>
              <a:rPr lang="en-US" sz="2000" dirty="0" smtClean="0">
                <a:latin typeface="Times New Roman"/>
                <a:cs typeface="Times New Roman"/>
              </a:rPr>
              <a:t>:  </a:t>
            </a:r>
            <a:r>
              <a:rPr lang="en-US" sz="2000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gas</a:t>
            </a:r>
            <a:r>
              <a:rPr lang="en-US" sz="2000" dirty="0" smtClean="0">
                <a:latin typeface="Times New Roman"/>
                <a:cs typeface="Times New Roman"/>
              </a:rPr>
              <a:t>  ~  </a:t>
            </a:r>
            <a:r>
              <a:rPr lang="en-US" sz="2000" dirty="0">
                <a:latin typeface="Times New Roman"/>
                <a:cs typeface="Times New Roman"/>
              </a:rPr>
              <a:t>10</a:t>
            </a:r>
            <a:r>
              <a:rPr lang="en-US" sz="2000" baseline="30000" dirty="0">
                <a:latin typeface="Times New Roman"/>
                <a:cs typeface="Times New Roman"/>
              </a:rPr>
              <a:t>9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smtClean="0">
                <a:latin typeface="Times New Roman"/>
                <a:cs typeface="Times New Roman"/>
              </a:rPr>
              <a:t>o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2607" y="68275"/>
            <a:ext cx="4987233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b="0" dirty="0" smtClean="0"/>
              <a:t>SWG3: </a:t>
            </a:r>
            <a:r>
              <a:rPr lang="en-US" sz="2800" b="0" dirty="0" smtClean="0"/>
              <a:t>Cool </a:t>
            </a:r>
            <a:r>
              <a:rPr lang="en-US" sz="2800" b="0" dirty="0"/>
              <a:t>Gas History of the </a:t>
            </a:r>
            <a:r>
              <a:rPr lang="en-US" sz="2800" b="0" dirty="0" smtClean="0"/>
              <a:t>Universe</a:t>
            </a: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Tracing the fuel for star </a:t>
            </a:r>
            <a:r>
              <a:rPr lang="en-US" b="0" dirty="0" smtClean="0"/>
              <a:t>formation through time </a:t>
            </a:r>
            <a:endParaRPr lang="en-US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18375" y="3850345"/>
            <a:ext cx="5239136" cy="2688483"/>
            <a:chOff x="1766555" y="2715505"/>
            <a:chExt cx="7377444" cy="3309753"/>
          </a:xfrm>
        </p:grpSpPr>
        <p:pic>
          <p:nvPicPr>
            <p:cNvPr id="5" name="Picture 4" descr="Screen Shot 2015-12-07 at 8.47.2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55" y="2715505"/>
              <a:ext cx="7377444" cy="330975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607330" y="5250218"/>
              <a:ext cx="0" cy="486359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23319" y="5301136"/>
              <a:ext cx="1794044" cy="37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1” = 7kpc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607" y="3746328"/>
            <a:ext cx="3703628" cy="266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Blind surveys:  hundreds of galaxies per hour  (vs. </a:t>
            </a:r>
            <a:r>
              <a:rPr lang="en-US" sz="2000" dirty="0" smtClean="0">
                <a:latin typeface="Times New Roman"/>
                <a:cs typeface="Times New Roman"/>
              </a:rPr>
              <a:t>~ </a:t>
            </a:r>
            <a:r>
              <a:rPr lang="en-US" sz="2000" dirty="0">
                <a:latin typeface="Times New Roman"/>
                <a:cs typeface="Times New Roman"/>
              </a:rPr>
              <a:t>1 w. JVLA)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Sub</a:t>
            </a:r>
            <a:r>
              <a:rPr lang="en-US" sz="2000" dirty="0">
                <a:latin typeface="Times New Roman"/>
                <a:cs typeface="Times New Roman"/>
              </a:rPr>
              <a:t>-</a:t>
            </a:r>
            <a:r>
              <a:rPr lang="en-US" sz="2000" dirty="0" err="1">
                <a:latin typeface="Times New Roman"/>
                <a:cs typeface="Times New Roman"/>
              </a:rPr>
              <a:t>kpc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imaging 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large </a:t>
            </a:r>
            <a:r>
              <a:rPr lang="en-US" dirty="0">
                <a:latin typeface="Times New Roman"/>
                <a:cs typeface="Times New Roman"/>
              </a:rPr>
              <a:t>scale gas </a:t>
            </a:r>
            <a:r>
              <a:rPr lang="en-US" dirty="0" smtClean="0">
                <a:latin typeface="Times New Roman"/>
                <a:cs typeface="Times New Roman"/>
              </a:rPr>
              <a:t>dynamics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(not </a:t>
            </a:r>
            <a:r>
              <a:rPr lang="en-US" dirty="0">
                <a:latin typeface="Times New Roman"/>
                <a:cs typeface="Times New Roman"/>
              </a:rPr>
              <a:t>just dense </a:t>
            </a:r>
            <a:r>
              <a:rPr lang="en-US" dirty="0" smtClean="0">
                <a:latin typeface="Times New Roman"/>
                <a:cs typeface="Times New Roman"/>
              </a:rPr>
              <a:t>cores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. ALMA: Gas excitation, dust + SF laws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66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7-15 at 2.4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0" y="727306"/>
            <a:ext cx="4333300" cy="2803525"/>
          </a:xfrm>
          <a:prstGeom prst="rect">
            <a:avLst/>
          </a:prstGeom>
        </p:spPr>
      </p:pic>
      <p:pic>
        <p:nvPicPr>
          <p:cNvPr id="3" name="Picture 2" descr="Screen Shot 2015-07-16 at 8.16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4" y="786056"/>
            <a:ext cx="4281325" cy="2813050"/>
          </a:xfrm>
          <a:prstGeom prst="rect">
            <a:avLst/>
          </a:prstGeom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029184" y="91165"/>
            <a:ext cx="7104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 dirty="0" smtClean="0"/>
              <a:t>Next-Gen Synergy: </a:t>
            </a:r>
            <a:r>
              <a:rPr lang="en-US" sz="2800" b="0" dirty="0" smtClean="0"/>
              <a:t>Cosmic Gas to Stars Cycle</a:t>
            </a:r>
            <a:endParaRPr lang="en-US" sz="2800" b="0" dirty="0"/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121713" y="3897559"/>
            <a:ext cx="479652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b="0" dirty="0" smtClean="0"/>
              <a:t>JWST/TMT: stars and star formation</a:t>
            </a:r>
            <a:endParaRPr lang="en-US" b="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18682" y="1734131"/>
            <a:ext cx="202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" y="4493030"/>
            <a:ext cx="2604388" cy="2170323"/>
          </a:xfrm>
          <a:prstGeom prst="rect">
            <a:avLst/>
          </a:prstGeom>
        </p:spPr>
      </p:pic>
      <p:pic>
        <p:nvPicPr>
          <p:cNvPr id="15" name="Picture 14" descr="vlasampl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33" y="4747861"/>
            <a:ext cx="3608489" cy="1697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3665" y="3732261"/>
            <a:ext cx="33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ng</a:t>
            </a:r>
            <a:r>
              <a:rPr lang="en-US" sz="2000" dirty="0" err="1" smtClean="0">
                <a:latin typeface="Times New Roman"/>
                <a:cs typeface="Times New Roman"/>
              </a:rPr>
              <a:t>VLA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400" dirty="0" smtClean="0">
                <a:latin typeface="Times New Roman"/>
                <a:cs typeface="Times New Roman"/>
              </a:rPr>
              <a:t>cold gas driving cosmic star formation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75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1021</Words>
  <Application>Microsoft Macintosh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Radio Astronomy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251</cp:revision>
  <cp:lastPrinted>2015-12-03T21:18:40Z</cp:lastPrinted>
  <dcterms:created xsi:type="dcterms:W3CDTF">2015-01-04T19:39:58Z</dcterms:created>
  <dcterms:modified xsi:type="dcterms:W3CDTF">2015-12-07T23:51:21Z</dcterms:modified>
</cp:coreProperties>
</file>