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99" r:id="rId3"/>
    <p:sldId id="270" r:id="rId4"/>
    <p:sldId id="313" r:id="rId5"/>
    <p:sldId id="271" r:id="rId6"/>
    <p:sldId id="292" r:id="rId7"/>
    <p:sldId id="302" r:id="rId8"/>
    <p:sldId id="315" r:id="rId9"/>
    <p:sldId id="307" r:id="rId10"/>
    <p:sldId id="282" r:id="rId11"/>
    <p:sldId id="305" r:id="rId12"/>
    <p:sldId id="316" r:id="rId13"/>
    <p:sldId id="276" r:id="rId14"/>
    <p:sldId id="284" r:id="rId15"/>
    <p:sldId id="283" r:id="rId16"/>
    <p:sldId id="303" r:id="rId17"/>
    <p:sldId id="277" r:id="rId18"/>
    <p:sldId id="312" r:id="rId19"/>
    <p:sldId id="278" r:id="rId20"/>
    <p:sldId id="263" r:id="rId21"/>
    <p:sldId id="279" r:id="rId22"/>
    <p:sldId id="309" r:id="rId23"/>
    <p:sldId id="304" r:id="rId24"/>
    <p:sldId id="281" r:id="rId25"/>
    <p:sldId id="286" r:id="rId26"/>
    <p:sldId id="300" r:id="rId27"/>
    <p:sldId id="287" r:id="rId28"/>
    <p:sldId id="285" r:id="rId29"/>
    <p:sldId id="314" r:id="rId30"/>
    <p:sldId id="294" r:id="rId31"/>
    <p:sldId id="31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55219"/>
    <a:srgbClr val="9BA3BF"/>
    <a:srgbClr val="26FF06"/>
    <a:srgbClr val="6D4D92"/>
    <a:srgbClr val="E19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9" autoAdjust="0"/>
    <p:restoredTop sz="99258" autoAdjust="0"/>
  </p:normalViewPr>
  <p:slideViewPr>
    <p:cSldViewPr snapToGrid="0" snapToObjects="1">
      <p:cViewPr varScale="1">
        <p:scale>
          <a:sx n="98" d="100"/>
          <a:sy n="98" d="100"/>
        </p:scale>
        <p:origin x="-10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D96A0-BD7D-B74D-922F-4CE10FCEF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314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2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9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2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6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50405-1E10-944B-B13E-42E0F8165C66}" type="datetimeFigureOut">
              <a:rPr lang="en-US" smtClean="0"/>
              <a:t>8/5/15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5" Type="http://schemas.openxmlformats.org/officeDocument/2006/relationships/image" Target="../media/image4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.nrao.edu/wiki/bin/view/NGVLA/NGVLAWorkshopApril2015" TargetMode="External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851" y="1318181"/>
            <a:ext cx="8488084" cy="15542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Effective area at 40GHz ~ 10x JVLA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Frequency range: 1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– 50, 70 – 115 GHz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~18m antennas w. 50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% to few km + 40% to 200km + 10% to 3000km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Design goal: minimize mass production and operations costs</a:t>
            </a:r>
            <a:endParaRPr lang="en-US" sz="20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453"/>
            <a:ext cx="9144000" cy="3998375"/>
          </a:xfrm>
          <a:prstGeom prst="rect">
            <a:avLst/>
          </a:prstGeom>
        </p:spPr>
      </p:pic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" y="0"/>
            <a:ext cx="7787315" cy="14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5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1" y="213897"/>
            <a:ext cx="5647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Circle of life: pre-biochemistry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21" y="1059137"/>
            <a:ext cx="38812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Pre</a:t>
            </a:r>
            <a:r>
              <a:rPr lang="en-US" sz="2000" dirty="0">
                <a:latin typeface="Times New Roman"/>
                <a:cs typeface="Times New Roman"/>
              </a:rPr>
              <a:t>-biotic molecules: rich spectra in 0.3cm to 3cm regime 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Complex </a:t>
            </a:r>
            <a:r>
              <a:rPr lang="en-US" sz="2000" dirty="0">
                <a:latin typeface="Times New Roman"/>
                <a:cs typeface="Times New Roman"/>
              </a:rPr>
              <a:t>organics: ice chemistry in cold </a:t>
            </a:r>
            <a:r>
              <a:rPr lang="en-US" sz="2000" dirty="0" smtClean="0">
                <a:latin typeface="Times New Roman"/>
                <a:cs typeface="Times New Roman"/>
              </a:rPr>
              <a:t>regions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Ammonia </a:t>
            </a:r>
            <a:r>
              <a:rPr lang="en-US" sz="2000" dirty="0">
                <a:latin typeface="Times New Roman"/>
                <a:cs typeface="Times New Roman"/>
              </a:rPr>
              <a:t>and </a:t>
            </a:r>
            <a:r>
              <a:rPr lang="en-US" sz="2000" dirty="0" smtClean="0">
                <a:latin typeface="Times New Roman"/>
                <a:cs typeface="Times New Roman"/>
              </a:rPr>
              <a:t>water: temperature, evolutionary state, PP disks, comets, atmospheres… 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69895" y="1063222"/>
            <a:ext cx="5374105" cy="2479059"/>
            <a:chOff x="3769895" y="767412"/>
            <a:chExt cx="5374105" cy="2479059"/>
          </a:xfrm>
        </p:grpSpPr>
        <p:grpSp>
          <p:nvGrpSpPr>
            <p:cNvPr id="11" name="Group 10"/>
            <p:cNvGrpSpPr/>
            <p:nvPr/>
          </p:nvGrpSpPr>
          <p:grpSpPr>
            <a:xfrm>
              <a:off x="3769895" y="767412"/>
              <a:ext cx="5374105" cy="2479059"/>
              <a:chOff x="3765174" y="3824081"/>
              <a:chExt cx="5374105" cy="2479059"/>
            </a:xfrm>
          </p:grpSpPr>
          <p:pic>
            <p:nvPicPr>
              <p:cNvPr id="3" name="Picture 2" descr="Screen Shot 2015-03-18 at 11.53.17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5174" y="3824081"/>
                <a:ext cx="5374105" cy="247905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631763" y="4119891"/>
                <a:ext cx="246057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Codella</a:t>
                </a:r>
                <a:r>
                  <a:rPr lang="en-US" sz="1600" dirty="0" smtClean="0"/>
                  <a:t> ea. 2014 </a:t>
                </a:r>
                <a:endParaRPr lang="en-US" sz="1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93367" y="4582743"/>
                <a:ext cx="6786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accent1"/>
                    </a:solidFill>
                  </a:rPr>
                  <a:t>SKA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V="1">
              <a:off x="4636484" y="2480235"/>
              <a:ext cx="4328222" cy="16561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701120" y="2106720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</a:rPr>
                <a:t>ngVLA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98088" y="769286"/>
            <a:ext cx="2386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Glycine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3760929"/>
            <a:ext cx="9144000" cy="2216198"/>
            <a:chOff x="0" y="3760929"/>
            <a:chExt cx="9144000" cy="2216198"/>
          </a:xfrm>
        </p:grpSpPr>
        <p:pic>
          <p:nvPicPr>
            <p:cNvPr id="14" name="Picture 13" descr="Screen Shot 2015-05-14 at 2.06.3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0929"/>
              <a:ext cx="9144000" cy="22161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34983" y="4079203"/>
              <a:ext cx="2296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Jimenez-Sierra </a:t>
              </a:r>
              <a:r>
                <a:rPr lang="en-US" sz="1600" dirty="0" err="1" smtClean="0"/>
                <a:t>ea</a:t>
              </a:r>
              <a:r>
                <a:rPr lang="en-US" sz="1600" dirty="0" smtClean="0"/>
                <a:t> 2014</a:t>
              </a:r>
              <a:endParaRPr lang="en-US" sz="16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859555" y="3950926"/>
              <a:ext cx="346388" cy="152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588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6608" y="110141"/>
            <a:ext cx="680764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 err="1"/>
              <a:t>n</a:t>
            </a:r>
            <a:r>
              <a:rPr lang="en-US" sz="2800" dirty="0" err="1" smtClean="0"/>
              <a:t>g</a:t>
            </a:r>
            <a:r>
              <a:rPr lang="en-US" sz="2800" dirty="0" smtClean="0"/>
              <a:t>-Synergy: Solar-system </a:t>
            </a:r>
            <a:r>
              <a:rPr lang="en-US" sz="2800" dirty="0"/>
              <a:t>zone </a:t>
            </a:r>
            <a:r>
              <a:rPr lang="en-US" sz="2800" dirty="0" err="1" smtClean="0"/>
              <a:t>exoplanets</a:t>
            </a:r>
            <a:endParaRPr lang="en-US" sz="2800" dirty="0"/>
          </a:p>
          <a:p>
            <a:pPr algn="ctr">
              <a:spcBef>
                <a:spcPts val="600"/>
              </a:spcBef>
            </a:pPr>
            <a:r>
              <a:rPr lang="en-US" sz="2400" dirty="0" smtClean="0"/>
              <a:t>‘ALMA is to HST/</a:t>
            </a:r>
            <a:r>
              <a:rPr lang="en-US" sz="2400" dirty="0" err="1" smtClean="0"/>
              <a:t>Kepler</a:t>
            </a:r>
            <a:r>
              <a:rPr lang="en-US" sz="2400" dirty="0" smtClean="0"/>
              <a:t> as </a:t>
            </a:r>
            <a:r>
              <a:rPr lang="en-US" sz="2400" dirty="0" err="1" smtClean="0"/>
              <a:t>ngVLA</a:t>
            </a:r>
            <a:r>
              <a:rPr lang="en-US" sz="2400" dirty="0" smtClean="0"/>
              <a:t> is to HDST</a:t>
            </a:r>
            <a:r>
              <a:rPr lang="en-US" sz="2000" dirty="0" smtClean="0"/>
              <a:t>’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20413" y="4062785"/>
            <a:ext cx="38839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/>
              <a:t>ngVLA</a:t>
            </a:r>
            <a:endParaRPr lang="en-US" sz="24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Imaging </a:t>
            </a:r>
            <a:r>
              <a:rPr lang="en-US" sz="2000" i="1" dirty="0" smtClean="0"/>
              <a:t>formation</a:t>
            </a:r>
            <a:r>
              <a:rPr lang="en-US" sz="2000" dirty="0" smtClean="0"/>
              <a:t> of terrestrial planets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Pre-biotic chemistry</a:t>
            </a:r>
            <a:endParaRPr lang="en-US" sz="2000" dirty="0"/>
          </a:p>
        </p:txBody>
      </p:sp>
      <p:pic>
        <p:nvPicPr>
          <p:cNvPr id="7" name="Picture 6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32" y="3837588"/>
            <a:ext cx="5190586" cy="2269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901" y="1500560"/>
            <a:ext cx="46705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cs typeface="Times New Roman"/>
              </a:rPr>
              <a:t>High Definition Space Telescope Terrestrial planets: top science goal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cs typeface="Times New Roman"/>
              </a:rPr>
              <a:t>Direct detection of earth-like planets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cs typeface="Times New Roman"/>
              </a:rPr>
              <a:t>Search for atmospheric  bio-signatures</a:t>
            </a:r>
          </a:p>
        </p:txBody>
      </p:sp>
      <p:pic>
        <p:nvPicPr>
          <p:cNvPr id="10" name="Picture 9" descr="Screen Shot 2015-05-14 at 2.27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86" y="1223945"/>
            <a:ext cx="3903132" cy="231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3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5-07-15 at 2.41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8066"/>
            <a:ext cx="3962400" cy="2563563"/>
          </a:xfrm>
          <a:prstGeom prst="rect">
            <a:avLst/>
          </a:prstGeom>
        </p:spPr>
      </p:pic>
      <p:pic>
        <p:nvPicPr>
          <p:cNvPr id="3" name="Picture 2" descr="Screen Shot 2015-07-16 at 8.16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94" y="608541"/>
            <a:ext cx="4281325" cy="2813050"/>
          </a:xfrm>
          <a:prstGeom prst="rect">
            <a:avLst/>
          </a:prstGeom>
        </p:spPr>
      </p:pic>
      <p:pic>
        <p:nvPicPr>
          <p:cNvPr id="67586" name="Picture 2" descr="Screen Shot 2013-02-07 at 11.30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34" y="2726265"/>
            <a:ext cx="2500842" cy="241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2298700" y="9525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 dirty="0"/>
              <a:t>Cool Gas History of the Universe</a:t>
            </a:r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1143000" y="5220182"/>
            <a:ext cx="7696200" cy="109260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</a:t>
            </a:r>
            <a:r>
              <a:rPr lang="en-US" sz="2000" b="0" dirty="0" smtClean="0"/>
              <a:t>SFHU has </a:t>
            </a:r>
            <a:r>
              <a:rPr lang="en-US" sz="2000" b="0" dirty="0"/>
              <a:t>been delineated in remarkable detail back to </a:t>
            </a:r>
            <a:r>
              <a:rPr lang="en-US" sz="2000" b="0" dirty="0" err="1" smtClean="0"/>
              <a:t>reionization</a:t>
            </a:r>
            <a:endParaRPr lang="en-US" sz="2000" b="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 SF laws =&gt; SFHU is reflection of CGHU: study of galaxy evolution is shifting to CGHU (source </a:t>
            </a:r>
            <a:r>
              <a:rPr lang="en-US" sz="2000" b="0" dirty="0" err="1"/>
              <a:t>vs</a:t>
            </a:r>
            <a:r>
              <a:rPr lang="en-US" sz="2000" b="0" dirty="0"/>
              <a:t> sink</a:t>
            </a:r>
            <a:r>
              <a:rPr lang="en-US" sz="2000" b="0" dirty="0" smtClean="0"/>
              <a:t>)</a:t>
            </a:r>
            <a:endParaRPr lang="en-US" sz="2000" b="0" dirty="0"/>
          </a:p>
        </p:txBody>
      </p:sp>
      <p:sp>
        <p:nvSpPr>
          <p:cNvPr id="67589" name="TextBox 12"/>
          <p:cNvSpPr txBox="1">
            <a:spLocks noChangeArrowheads="1"/>
          </p:cNvSpPr>
          <p:nvPr/>
        </p:nvSpPr>
        <p:spPr bwMode="auto">
          <a:xfrm>
            <a:off x="4038600" y="2904066"/>
            <a:ext cx="97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FF"/>
                </a:solidFill>
              </a:rPr>
              <a:t>SF Law</a:t>
            </a:r>
          </a:p>
        </p:txBody>
      </p:sp>
      <p:cxnSp>
        <p:nvCxnSpPr>
          <p:cNvPr id="67590" name="Straight Arrow Connector 4"/>
          <p:cNvCxnSpPr>
            <a:cxnSpLocks noChangeShapeType="1"/>
          </p:cNvCxnSpPr>
          <p:nvPr/>
        </p:nvCxnSpPr>
        <p:spPr bwMode="auto">
          <a:xfrm flipH="1">
            <a:off x="4995333" y="2412999"/>
            <a:ext cx="1079500" cy="609600"/>
          </a:xfrm>
          <a:prstGeom prst="straightConnector1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Straight Arrow Connector 12"/>
          <p:cNvCxnSpPr>
            <a:cxnSpLocks noChangeShapeType="1"/>
          </p:cNvCxnSpPr>
          <p:nvPr/>
        </p:nvCxnSpPr>
        <p:spPr bwMode="auto">
          <a:xfrm flipH="1" flipV="1">
            <a:off x="3245556" y="2313516"/>
            <a:ext cx="929922" cy="666750"/>
          </a:xfrm>
          <a:prstGeom prst="straightConnector1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019775" y="358986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SFR</a:t>
            </a:r>
            <a:endParaRPr lang="en-US" sz="1800" b="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699352" y="443408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 smtClean="0"/>
              <a:t>M</a:t>
            </a:r>
            <a:r>
              <a:rPr lang="en-US" sz="1800" b="0" baseline="-25000" dirty="0" err="1" smtClean="0"/>
              <a:t>gas</a:t>
            </a:r>
            <a:endParaRPr lang="en-US" sz="1800" b="0" baseline="-25000" dirty="0"/>
          </a:p>
        </p:txBody>
      </p:sp>
    </p:spTree>
    <p:extLst>
      <p:ext uri="{BB962C8B-B14F-4D97-AF65-F5344CB8AC3E}">
        <p14:creationId xmlns:p14="http://schemas.microsoft.com/office/powerpoint/2010/main" val="1239757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089" y="873187"/>
            <a:ext cx="407736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H2 </a:t>
            </a:r>
            <a:r>
              <a:rPr lang="en-US" sz="2400" dirty="0" smtClean="0">
                <a:latin typeface="Times New Roman"/>
                <a:cs typeface="Times New Roman"/>
              </a:rPr>
              <a:t>= α x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CO1-0</a:t>
            </a:r>
            <a:endParaRPr lang="en-US" sz="2000" baseline="-25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Total molecular gas mass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w</a:t>
            </a:r>
            <a:r>
              <a:rPr lang="en-US" sz="2000" dirty="0" smtClean="0">
                <a:latin typeface="Times New Roman"/>
                <a:cs typeface="Times New Roman"/>
              </a:rPr>
              <a:t>. ALMA =&gt; gas excitation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Dense </a:t>
            </a:r>
            <a:r>
              <a:rPr lang="en-US" sz="2000" dirty="0">
                <a:latin typeface="Times New Roman"/>
                <a:cs typeface="Times New Roman"/>
              </a:rPr>
              <a:t>gas tracers associated w. SF cores: HCN, HCO</a:t>
            </a:r>
            <a:r>
              <a:rPr lang="en-US" sz="2000" dirty="0" smtClean="0">
                <a:latin typeface="Times New Roman"/>
                <a:cs typeface="Times New Roman"/>
              </a:rPr>
              <a:t>+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15-03-24 at 7.5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08" y="134471"/>
            <a:ext cx="5197592" cy="6260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0139" y="258719"/>
            <a:ext cx="674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Low order CO: key total molecular gas mass tracer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10539" y="3543103"/>
            <a:ext cx="3721341" cy="2126428"/>
            <a:chOff x="4710539" y="3543103"/>
            <a:chExt cx="3721341" cy="2126428"/>
          </a:xfrm>
        </p:grpSpPr>
        <p:grpSp>
          <p:nvGrpSpPr>
            <p:cNvPr id="10" name="Group 9"/>
            <p:cNvGrpSpPr/>
            <p:nvPr/>
          </p:nvGrpSpPr>
          <p:grpSpPr>
            <a:xfrm>
              <a:off x="4710539" y="3543103"/>
              <a:ext cx="3721341" cy="2126428"/>
              <a:chOff x="4710539" y="3543103"/>
              <a:chExt cx="3721341" cy="212642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710539" y="4251913"/>
                <a:ext cx="3721341" cy="1417618"/>
              </a:xfrm>
              <a:prstGeom prst="rect">
                <a:avLst/>
              </a:prstGeom>
              <a:solidFill>
                <a:srgbClr val="0080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710539" y="3543103"/>
                <a:ext cx="3721341" cy="395615"/>
              </a:xfrm>
              <a:prstGeom prst="rect">
                <a:avLst/>
              </a:prstGeom>
              <a:solidFill>
                <a:srgbClr val="0080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468461" y="4114368"/>
              <a:ext cx="218141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rgbClr val="155219"/>
                  </a:solidFill>
                </a:rPr>
                <a:t>ngVLA</a:t>
              </a:r>
              <a:r>
                <a:rPr lang="en-US" sz="3600" dirty="0" smtClean="0">
                  <a:solidFill>
                    <a:srgbClr val="155219"/>
                  </a:solidFill>
                </a:rPr>
                <a:t> </a:t>
              </a:r>
              <a:r>
                <a:rPr lang="en-US" sz="2800" dirty="0" smtClean="0">
                  <a:solidFill>
                    <a:srgbClr val="155219"/>
                  </a:solidFill>
                </a:rPr>
                <a:t>‘sweet spot’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10539" y="5266120"/>
            <a:ext cx="3721341" cy="425177"/>
            <a:chOff x="4710539" y="5266120"/>
            <a:chExt cx="3721341" cy="425177"/>
          </a:xfrm>
        </p:grpSpPr>
        <p:sp>
          <p:nvSpPr>
            <p:cNvPr id="13" name="Rectangle 12"/>
            <p:cNvSpPr/>
            <p:nvPr/>
          </p:nvSpPr>
          <p:spPr>
            <a:xfrm>
              <a:off x="4710539" y="5340825"/>
              <a:ext cx="3721341" cy="35047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41990" y="5266120"/>
              <a:ext cx="135965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SKA 1</a:t>
              </a:r>
              <a:endParaRPr lang="en-US" sz="20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74471" y="-1942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3257177"/>
            <a:ext cx="3735294" cy="3489510"/>
            <a:chOff x="0" y="3257177"/>
            <a:chExt cx="3735294" cy="348951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3257177"/>
              <a:ext cx="3735294" cy="3489510"/>
              <a:chOff x="0" y="2958353"/>
              <a:chExt cx="4036749" cy="3788334"/>
            </a:xfrm>
          </p:grpSpPr>
          <p:pic>
            <p:nvPicPr>
              <p:cNvPr id="14" name="Picture 13" descr="Screen Shot 2015-03-24 at 7.55.1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958353"/>
                <a:ext cx="4036749" cy="3788334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1673411" y="4108824"/>
                <a:ext cx="14941" cy="1165411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/>
            <p:cNvSpPr txBox="1"/>
            <p:nvPr/>
          </p:nvSpPr>
          <p:spPr>
            <a:xfrm>
              <a:off x="1538943" y="4676588"/>
              <a:ext cx="1568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3366FF"/>
                  </a:solidFill>
                </a:rPr>
                <a:t>10x uncertainty</a:t>
              </a:r>
              <a:endParaRPr lang="en-US" sz="1600" dirty="0">
                <a:solidFill>
                  <a:srgbClr val="3366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710538" y="4612448"/>
            <a:ext cx="93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VLA/GBT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252963" y="2411603"/>
            <a:ext cx="867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152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38" y="257927"/>
            <a:ext cx="376565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New </a:t>
            </a:r>
            <a:r>
              <a:rPr lang="en-US" sz="2400" dirty="0">
                <a:latin typeface="Times New Roman"/>
                <a:cs typeface="Times New Roman"/>
              </a:rPr>
              <a:t>horizon in molecular cosmological </a:t>
            </a:r>
            <a:r>
              <a:rPr lang="en-US" sz="2400" dirty="0" smtClean="0">
                <a:latin typeface="Times New Roman"/>
                <a:cs typeface="Times New Roman"/>
              </a:rPr>
              <a:t>surveys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CO emission from typical star forming, ‘main sequence’ galaxies at high z in 1 hour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95060" y="-185012"/>
            <a:ext cx="5524308" cy="4069718"/>
            <a:chOff x="3720353" y="83930"/>
            <a:chExt cx="5330071" cy="3820136"/>
          </a:xfrm>
        </p:grpSpPr>
        <p:pic>
          <p:nvPicPr>
            <p:cNvPr id="11" name="Picture 10" descr="SFR_30_line_nocont_march23_6_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353" y="83930"/>
              <a:ext cx="5330071" cy="382013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12546" y="424767"/>
              <a:ext cx="2238535" cy="606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Times New Roman"/>
                  <a:cs typeface="Times New Roman"/>
                </a:rPr>
                <a:t>z</a:t>
              </a:r>
              <a:r>
                <a:rPr lang="en-US" dirty="0" smtClean="0">
                  <a:latin typeface="Times New Roman"/>
                  <a:cs typeface="Times New Roman"/>
                </a:rPr>
                <a:t>=5,  30 M</a:t>
              </a:r>
              <a:r>
                <a:rPr lang="en-US" baseline="-25000" dirty="0" smtClean="0">
                  <a:latin typeface="Times New Roman"/>
                  <a:cs typeface="Times New Roman"/>
                </a:rPr>
                <a:t>o</a:t>
              </a:r>
              <a:r>
                <a:rPr lang="en-US" dirty="0" smtClean="0">
                  <a:latin typeface="Times New Roman"/>
                  <a:cs typeface="Times New Roman"/>
                </a:rPr>
                <a:t>/</a:t>
              </a:r>
              <a:r>
                <a:rPr lang="en-US" dirty="0" err="1" smtClean="0">
                  <a:latin typeface="Times New Roman"/>
                  <a:cs typeface="Times New Roman"/>
                </a:rPr>
                <a:t>yr</a:t>
              </a:r>
              <a:r>
                <a:rPr lang="en-US" baseline="30000" dirty="0" smtClean="0">
                  <a:latin typeface="Times New Roman"/>
                  <a:cs typeface="Times New Roman"/>
                </a:rPr>
                <a:t> </a:t>
              </a:r>
              <a:endParaRPr lang="en-US" dirty="0">
                <a:latin typeface="Times New Roman"/>
                <a:cs typeface="Times New Roman"/>
              </a:endParaRPr>
            </a:p>
            <a:p>
              <a:pPr algn="r"/>
              <a:r>
                <a:rPr lang="en-US" dirty="0" smtClean="0">
                  <a:latin typeface="Times New Roman"/>
                  <a:cs typeface="Times New Roman"/>
                </a:rPr>
                <a:t>1hr, 300 km/s</a:t>
              </a:r>
              <a:endParaRPr lang="en-US" dirty="0"/>
            </a:p>
          </p:txBody>
        </p:sp>
      </p:grpSp>
      <p:pic>
        <p:nvPicPr>
          <p:cNvPr id="3" name="Picture 2" descr="Screen Shot 2015-03-24 at 3.28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" y="2459637"/>
            <a:ext cx="3765658" cy="4159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3638" y="4136007"/>
            <a:ext cx="49526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Increased sensitivity and BW =&gt; dramatic increase molecular survey capabilities. Number of CO galaxies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 smtClean="0">
                <a:latin typeface="Times New Roman"/>
                <a:cs typeface="Times New Roman"/>
              </a:rPr>
              <a:t>hour, 20 – 40 GHz: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JVLA ~ 0.1 to 1,  </a:t>
            </a:r>
            <a:r>
              <a:rPr lang="en-US" dirty="0" err="1" smtClean="0">
                <a:latin typeface="Times New Roman"/>
                <a:cs typeface="Times New Roman"/>
              </a:rPr>
              <a:t>M</a:t>
            </a:r>
            <a:r>
              <a:rPr lang="en-US" baseline="-25000" dirty="0" err="1" smtClean="0">
                <a:latin typeface="Times New Roman"/>
                <a:cs typeface="Times New Roman"/>
              </a:rPr>
              <a:t>gas</a:t>
            </a:r>
            <a:r>
              <a:rPr lang="en-US" dirty="0" smtClean="0">
                <a:latin typeface="Times New Roman"/>
                <a:cs typeface="Times New Roman"/>
              </a:rPr>
              <a:t> &gt; 10</a:t>
            </a:r>
            <a:r>
              <a:rPr lang="en-US" baseline="30000" dirty="0" smtClean="0">
                <a:latin typeface="Times New Roman"/>
                <a:cs typeface="Times New Roman"/>
              </a:rPr>
              <a:t>10</a:t>
            </a:r>
            <a:r>
              <a:rPr lang="en-US" dirty="0" smtClean="0"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latin typeface="Times New Roman"/>
                <a:cs typeface="Times New Roman"/>
              </a:rPr>
              <a:t>o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latin typeface="Times New Roman"/>
                <a:cs typeface="Times New Roman"/>
              </a:rPr>
              <a:t>ngVLA</a:t>
            </a:r>
            <a:r>
              <a:rPr lang="en-US" dirty="0" smtClean="0">
                <a:latin typeface="Times New Roman"/>
                <a:cs typeface="Times New Roman"/>
              </a:rPr>
              <a:t>: tens to </a:t>
            </a:r>
            <a:r>
              <a:rPr lang="en-US" dirty="0">
                <a:latin typeface="Times New Roman"/>
                <a:cs typeface="Times New Roman"/>
              </a:rPr>
              <a:t>hundreds, </a:t>
            </a:r>
            <a:r>
              <a:rPr lang="en-US" dirty="0" err="1">
                <a:latin typeface="Times New Roman"/>
                <a:cs typeface="Times New Roman"/>
              </a:rPr>
              <a:t>M</a:t>
            </a:r>
            <a:r>
              <a:rPr lang="en-US" baseline="-25000" dirty="0" err="1">
                <a:latin typeface="Times New Roman"/>
                <a:cs typeface="Times New Roman"/>
              </a:rPr>
              <a:t>gas</a:t>
            </a:r>
            <a:r>
              <a:rPr lang="en-US" dirty="0">
                <a:latin typeface="Times New Roman"/>
                <a:cs typeface="Times New Roman"/>
              </a:rPr>
              <a:t> &gt; </a:t>
            </a:r>
            <a:r>
              <a:rPr lang="en-US" dirty="0" smtClean="0">
                <a:latin typeface="Times New Roman"/>
                <a:cs typeface="Times New Roman"/>
              </a:rPr>
              <a:t>2x10</a:t>
            </a:r>
            <a:r>
              <a:rPr lang="en-US" baseline="30000" dirty="0">
                <a:latin typeface="Times New Roman"/>
                <a:cs typeface="Times New Roman"/>
              </a:rPr>
              <a:t>9</a:t>
            </a:r>
            <a:r>
              <a:rPr lang="en-US" dirty="0" smtClean="0">
                <a:latin typeface="Times New Roman"/>
                <a:cs typeface="Times New Roman"/>
              </a:rPr>
              <a:t> M</a:t>
            </a:r>
            <a:r>
              <a:rPr lang="en-US" baseline="-25000" dirty="0" smtClean="0">
                <a:latin typeface="Times New Roman"/>
                <a:cs typeface="Times New Roman"/>
              </a:rPr>
              <a:t>o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9765" y="5707530"/>
            <a:ext cx="86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JVLA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412" y="3122706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ngVLA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5427" y="1667597"/>
            <a:ext cx="810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GBT</a:t>
            </a:r>
            <a:endParaRPr lang="en-US" sz="1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812295" y="2116565"/>
            <a:ext cx="641459" cy="15393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3637" y="2252902"/>
            <a:ext cx="289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galaxies per hour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7715" y="1887547"/>
            <a:ext cx="810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GBT</a:t>
            </a:r>
            <a:endParaRPr lang="en-US" sz="1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638" y="5921111"/>
            <a:ext cx="968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Casey </a:t>
            </a:r>
            <a:r>
              <a:rPr lang="en-US" sz="1600" dirty="0" err="1" smtClean="0"/>
              <a:t>ea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740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27529" y="2324218"/>
            <a:ext cx="7408005" cy="3786721"/>
            <a:chOff x="4310639" y="3582737"/>
            <a:chExt cx="4844024" cy="2410326"/>
          </a:xfrm>
        </p:grpSpPr>
        <p:pic>
          <p:nvPicPr>
            <p:cNvPr id="10" name="Picture 9" descr="Screen Shot 2015-02-17 at 10.47.4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766" y="3582737"/>
              <a:ext cx="2652897" cy="2396958"/>
            </a:xfrm>
            <a:prstGeom prst="rect">
              <a:avLst/>
            </a:prstGeom>
          </p:spPr>
        </p:pic>
        <p:pic>
          <p:nvPicPr>
            <p:cNvPr id="12" name="Picture 11" descr="Screen Shot 2015-02-17 at 10.47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639" y="3596105"/>
              <a:ext cx="2637636" cy="23969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64620" y="3742415"/>
              <a:ext cx="102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 1-0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61643" y="3724260"/>
              <a:ext cx="102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 3-2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72011" y="3747941"/>
              <a:ext cx="8288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z ~ 3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43572" y="605986"/>
            <a:ext cx="77280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Galaxy assembly: Imaging on 1 </a:t>
            </a:r>
            <a:r>
              <a:rPr lang="en-US" sz="2400" dirty="0" err="1" smtClean="0">
                <a:latin typeface="Times New Roman"/>
                <a:cs typeface="Times New Roman"/>
              </a:rPr>
              <a:t>kpc</a:t>
            </a:r>
            <a:r>
              <a:rPr lang="en-US" sz="2400" dirty="0">
                <a:latin typeface="Times New Roman"/>
                <a:cs typeface="Times New Roman"/>
              </a:rPr>
              <a:t>-</a:t>
            </a:r>
            <a:r>
              <a:rPr lang="en-US" sz="2400" dirty="0" smtClean="0">
                <a:latin typeface="Times New Roman"/>
                <a:cs typeface="Times New Roman"/>
              </a:rPr>
              <a:t>scales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Low order: large scale gas dynamics, not just dense cores </a:t>
            </a: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w</a:t>
            </a:r>
            <a:r>
              <a:rPr lang="en-US" sz="2000" dirty="0" smtClean="0">
                <a:latin typeface="Times New Roman"/>
                <a:cs typeface="Times New Roman"/>
              </a:rPr>
              <a:t>. ALMA dust imaging: resolved </a:t>
            </a:r>
            <a:r>
              <a:rPr lang="en-US" sz="2000" dirty="0">
                <a:latin typeface="Times New Roman"/>
                <a:cs typeface="Times New Roman"/>
              </a:rPr>
              <a:t>star formation </a:t>
            </a:r>
            <a:r>
              <a:rPr lang="en-US" sz="2000" dirty="0" smtClean="0">
                <a:latin typeface="Times New Roman"/>
                <a:cs typeface="Times New Roman"/>
              </a:rPr>
              <a:t>laws at ~ 1kpc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96188" y="5276135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Narayanan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17881" y="2531829"/>
            <a:ext cx="147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cr</a:t>
            </a:r>
            <a:r>
              <a:rPr lang="en-US" dirty="0" smtClean="0">
                <a:solidFill>
                  <a:schemeClr val="bg1"/>
                </a:solidFill>
              </a:rPr>
              <a:t> &gt; 10</a:t>
            </a:r>
            <a:r>
              <a:rPr lang="en-US" baseline="30000" dirty="0" smtClean="0">
                <a:solidFill>
                  <a:schemeClr val="bg1"/>
                </a:solidFill>
              </a:rPr>
              <a:t>4 </a:t>
            </a:r>
            <a:r>
              <a:rPr lang="en-US" dirty="0" smtClean="0">
                <a:solidFill>
                  <a:schemeClr val="bg1"/>
                </a:solidFill>
              </a:rPr>
              <a:t>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4737" y="2868895"/>
            <a:ext cx="147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cr</a:t>
            </a:r>
            <a:r>
              <a:rPr lang="en-US" dirty="0" smtClean="0">
                <a:solidFill>
                  <a:schemeClr val="bg1"/>
                </a:solidFill>
              </a:rPr>
              <a:t> ~ 10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8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51169" y="297220"/>
            <a:ext cx="649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ngVLA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SMG at z=2,  CO1-0</a:t>
            </a:r>
            <a:endParaRPr lang="en-US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5641" y="4674450"/>
            <a:ext cx="646865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38GHz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, 10hrs </a:t>
            </a:r>
            <a:endParaRPr lang="en-US" sz="2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ms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(100 km/s) = 12uJy  =&gt; </a:t>
            </a:r>
            <a:r>
              <a:rPr lang="en-U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2e8 (α/0.8) M</a:t>
            </a:r>
            <a:r>
              <a:rPr lang="en-US" sz="2000" baseline="-25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lang="en-U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!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Resolution = 0.15”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Low mass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sattelite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galaxies, streamers, accretion?</a:t>
            </a:r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971950"/>
            <a:ext cx="4598385" cy="3589354"/>
            <a:chOff x="0" y="971950"/>
            <a:chExt cx="4598385" cy="3589354"/>
          </a:xfrm>
        </p:grpSpPr>
        <p:pic>
          <p:nvPicPr>
            <p:cNvPr id="6" name="Picture 5" descr="mo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38" y="971950"/>
              <a:ext cx="4324821" cy="353531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2138" y="971950"/>
              <a:ext cx="4436247" cy="16288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269151"/>
              <a:ext cx="4486959" cy="2921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1602" y="971950"/>
              <a:ext cx="378327" cy="35353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729628" y="1323977"/>
              <a:ext cx="0" cy="352064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04260" y="1324529"/>
              <a:ext cx="1097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</a:t>
              </a:r>
              <a:r>
                <a:rPr lang="en-US" sz="1600" dirty="0" smtClean="0">
                  <a:solidFill>
                    <a:schemeClr val="bg1"/>
                  </a:solidFill>
                </a:rPr>
                <a:t>” = 7kpc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92517" y="3863852"/>
              <a:ext cx="1094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Model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98385" y="1134837"/>
            <a:ext cx="4376561" cy="3426467"/>
            <a:chOff x="4598385" y="1134837"/>
            <a:chExt cx="4376561" cy="3426467"/>
          </a:xfrm>
        </p:grpSpPr>
        <p:pic>
          <p:nvPicPr>
            <p:cNvPr id="7" name="Picture 6" descr="wcota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385" y="1134837"/>
              <a:ext cx="4376561" cy="3426467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4945260" y="4269151"/>
              <a:ext cx="3918374" cy="0"/>
            </a:xfrm>
            <a:prstGeom prst="line">
              <a:avLst/>
            </a:prstGeom>
            <a:ln w="31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880504" y="3935192"/>
              <a:ext cx="1094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FFFF"/>
                  </a:solidFill>
                </a:rPr>
                <a:t>ngVLA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23784" y="1119557"/>
            <a:ext cx="2199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Narayanan + Carilli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1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843" y="238554"/>
            <a:ext cx="790073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latin typeface="Times New Roman"/>
                <a:cs typeface="Times New Roman"/>
              </a:rPr>
              <a:t>Galaxy eco-systems 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Wide field, high res. mapping of Milky Way and nearby Galaxies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6" y="1350741"/>
            <a:ext cx="3828697" cy="2416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947" y="4483797"/>
            <a:ext cx="805176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Broad</a:t>
            </a:r>
            <a:r>
              <a:rPr lang="en-US" sz="2400" dirty="0">
                <a:latin typeface="Times New Roman"/>
                <a:cs typeface="Times New Roman"/>
              </a:rPr>
              <a:t>-Band Continuum </a:t>
            </a:r>
            <a:r>
              <a:rPr lang="en-US" sz="2400" dirty="0" smtClean="0">
                <a:latin typeface="Times New Roman"/>
                <a:cs typeface="Times New Roman"/>
              </a:rPr>
              <a:t>Imaging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Cover multiple radio </a:t>
            </a:r>
            <a:r>
              <a:rPr lang="en-US" sz="2000" dirty="0">
                <a:latin typeface="Times New Roman"/>
                <a:cs typeface="Times New Roman"/>
              </a:rPr>
              <a:t>emission </a:t>
            </a:r>
            <a:r>
              <a:rPr lang="en-US" sz="2000" dirty="0" smtClean="0">
                <a:latin typeface="Times New Roman"/>
                <a:cs typeface="Times New Roman"/>
              </a:rPr>
              <a:t>mechanisms: synchrotron</a:t>
            </a:r>
            <a:r>
              <a:rPr lang="en-US" sz="2000" dirty="0">
                <a:latin typeface="Times New Roman"/>
                <a:cs typeface="Times New Roman"/>
              </a:rPr>
              <a:t>, free-free</a:t>
            </a:r>
            <a:r>
              <a:rPr lang="en-US" sz="2000" dirty="0" smtClean="0">
                <a:latin typeface="Times New Roman"/>
                <a:cs typeface="Times New Roman"/>
              </a:rPr>
              <a:t>, cold (spinning?) dust</a:t>
            </a:r>
            <a:r>
              <a:rPr lang="en-US" sz="2000" dirty="0">
                <a:latin typeface="Times New Roman"/>
                <a:cs typeface="Times New Roman"/>
              </a:rPr>
              <a:t>, SZ </a:t>
            </a:r>
            <a:r>
              <a:rPr lang="en-US" sz="2000" dirty="0" smtClean="0">
                <a:latin typeface="Times New Roman"/>
                <a:cs typeface="Times New Roman"/>
              </a:rPr>
              <a:t>effect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Independent, obscuration free estimates of SFR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Physics of cosmic </a:t>
            </a:r>
            <a:r>
              <a:rPr lang="en-US" sz="2000" dirty="0">
                <a:latin typeface="Times New Roman"/>
                <a:cs typeface="Times New Roman"/>
              </a:rPr>
              <a:t>rays, ionized gas, dust, and hot gas around </a:t>
            </a:r>
            <a:r>
              <a:rPr lang="en-US" sz="2000" dirty="0" smtClean="0">
                <a:latin typeface="Times New Roman"/>
                <a:cs typeface="Times New Roman"/>
              </a:rPr>
              <a:t>galaxies</a:t>
            </a:r>
          </a:p>
        </p:txBody>
      </p:sp>
      <p:pic>
        <p:nvPicPr>
          <p:cNvPr id="6" name="Picture 5" descr="Screen Shot 2015-03-24 at 8.24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76" y="1195292"/>
            <a:ext cx="4583533" cy="321638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050118" y="3781722"/>
            <a:ext cx="2779059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37412" y="3391646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ngVLA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8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gc5713.m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6" y="717127"/>
            <a:ext cx="3974611" cy="3494737"/>
          </a:xfrm>
          <a:prstGeom prst="rect">
            <a:avLst/>
          </a:prstGeom>
        </p:spPr>
      </p:pic>
      <p:pic>
        <p:nvPicPr>
          <p:cNvPr id="5" name="Picture 4" descr="ngc5713.ngv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90" y="586186"/>
            <a:ext cx="4009691" cy="3625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0557" y="144034"/>
            <a:ext cx="746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NGVLA: Free Free emission from peculiar spiral in Virgo</a:t>
            </a:r>
            <a:endParaRPr lang="en-US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0342" y="2802123"/>
            <a:ext cx="0" cy="35353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7970" y="2789029"/>
            <a:ext cx="628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1kpc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1811" y="795691"/>
            <a:ext cx="2819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Model 33GHz FF  (from Hα)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67145" y="769503"/>
            <a:ext cx="2641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NGVLA 10hrs, 0.5” res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3953" y="4281750"/>
            <a:ext cx="7659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NGC 5713: distance ~ 30Mpc, total SFR ~ 5 M</a:t>
            </a:r>
            <a:r>
              <a:rPr lang="en-US" sz="2000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yr</a:t>
            </a:r>
            <a:r>
              <a:rPr lang="en-US" sz="2000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-1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Free-Free ideal estimator of ionizing photon rate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Full array point source sensitivity at 1cm, 10hrs is  0.1uJy =&gt; </a:t>
            </a:r>
            <a: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HII region associated single  O7.5  main sequence star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BW+resolution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=&gt; spatially/spectrally separate thermal/non-thermal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Local-group-type studies out to Virgo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endParaRPr lang="en-US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3784" y="3485767"/>
            <a:ext cx="2199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Murphy + Carilli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4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482" y="0"/>
            <a:ext cx="4748518" cy="3197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21" y="207743"/>
            <a:ext cx="433200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/>
                <a:cs typeface="Times New Roman"/>
              </a:rPr>
              <a:t>Spectral Line </a:t>
            </a:r>
            <a:r>
              <a:rPr lang="en-US" sz="2400" dirty="0" smtClean="0">
                <a:latin typeface="Times New Roman"/>
                <a:cs typeface="Times New Roman"/>
              </a:rPr>
              <a:t>Mapping: </a:t>
            </a:r>
            <a:r>
              <a:rPr lang="en-US" sz="2400" dirty="0">
                <a:latin typeface="Times New Roman"/>
                <a:cs typeface="Times New Roman"/>
              </a:rPr>
              <a:t>Map cool ISM 10x faster than </a:t>
            </a:r>
            <a:r>
              <a:rPr lang="en-US" sz="2400" dirty="0" smtClean="0">
                <a:latin typeface="Times New Roman"/>
                <a:cs typeface="Times New Roman"/>
              </a:rPr>
              <a:t>ALMA (‘gold mine’  A. Leroy)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R</a:t>
            </a:r>
            <a:r>
              <a:rPr lang="en-US" sz="2000" dirty="0" smtClean="0">
                <a:latin typeface="Times New Roman"/>
                <a:cs typeface="Times New Roman"/>
              </a:rPr>
              <a:t>ich frequency range: 1</a:t>
            </a:r>
            <a:r>
              <a:rPr lang="en-US" sz="2000" baseline="30000" dirty="0" smtClean="0">
                <a:latin typeface="Times New Roman"/>
                <a:cs typeface="Times New Roman"/>
              </a:rPr>
              <a:t>st</a:t>
            </a:r>
            <a:r>
              <a:rPr lang="en-US" sz="2000" dirty="0" smtClean="0">
                <a:latin typeface="Times New Roman"/>
                <a:cs typeface="Times New Roman"/>
              </a:rPr>
              <a:t>  order </a:t>
            </a:r>
            <a:r>
              <a:rPr lang="en-US" sz="2000" dirty="0">
                <a:latin typeface="Times New Roman"/>
                <a:cs typeface="Times New Roman"/>
              </a:rPr>
              <a:t>transitions of major </a:t>
            </a:r>
            <a:r>
              <a:rPr lang="en-US" sz="2000" dirty="0" smtClean="0">
                <a:latin typeface="Times New Roman"/>
                <a:cs typeface="Times New Roman"/>
              </a:rPr>
              <a:t>astrochemical, dense gas tracers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Current CO mapping: tens hours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Other tracers: 10x fainter =&gt; need </a:t>
            </a: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pic>
        <p:nvPicPr>
          <p:cNvPr id="6" name="Picture 5" descr="Screen Shot 2015-03-24 at 8.32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61" y="3197023"/>
            <a:ext cx="7352951" cy="36978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3486" y="3772364"/>
            <a:ext cx="153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Snell </a:t>
            </a:r>
            <a:r>
              <a:rPr lang="en-US" dirty="0" err="1" smtClean="0"/>
              <a:t>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49935" y="0"/>
            <a:ext cx="209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Schinerer</a:t>
            </a:r>
            <a:r>
              <a:rPr lang="en-US" dirty="0" smtClean="0">
                <a:solidFill>
                  <a:schemeClr val="bg1"/>
                </a:solidFill>
              </a:rPr>
              <a:t> ea.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25912" y="290227"/>
            <a:ext cx="113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CO1-0 </a:t>
            </a:r>
            <a:r>
              <a:rPr lang="en-US" sz="1600" dirty="0" err="1" smtClean="0">
                <a:solidFill>
                  <a:srgbClr val="FFFFFF"/>
                </a:solidFill>
              </a:rPr>
              <a:t>Bure</a:t>
            </a:r>
            <a:r>
              <a:rPr lang="en-US" sz="1600" dirty="0" smtClean="0">
                <a:solidFill>
                  <a:srgbClr val="FFFFFF"/>
                </a:solidFill>
              </a:rPr>
              <a:t> 200hr, 1”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3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11.3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8506" y="76962"/>
            <a:ext cx="4525493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JVLA: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Good 3mm site, elev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~ 2200m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27687" y="5079762"/>
            <a:ext cx="3771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74751" y="5079762"/>
            <a:ext cx="118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550km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Shot 2015-05-15 at 7.22.04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87" y="602671"/>
            <a:ext cx="3639914" cy="281535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810004" y="2296695"/>
            <a:ext cx="3040118" cy="0"/>
          </a:xfrm>
          <a:prstGeom prst="line">
            <a:avLst/>
          </a:prstGeom>
          <a:ln w="952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55952" y="2026496"/>
            <a:ext cx="1513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9</a:t>
            </a:r>
            <a:r>
              <a:rPr lang="en-US" sz="1400" dirty="0" smtClean="0">
                <a:solidFill>
                  <a:srgbClr val="008000"/>
                </a:solidFill>
              </a:rPr>
              <a:t>0% coherence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2980" y="783578"/>
            <a:ext cx="19321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Residual phase </a:t>
            </a:r>
            <a:r>
              <a:rPr lang="en-US" sz="1600" dirty="0" err="1" smtClean="0"/>
              <a:t>rms</a:t>
            </a:r>
            <a:r>
              <a:rPr lang="en-US" sz="1600" dirty="0" smtClean="0"/>
              <a:t> after calibration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149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211" y="222632"/>
            <a:ext cx="790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VLBI </a:t>
            </a:r>
            <a:r>
              <a:rPr lang="en-US" sz="2400" dirty="0" err="1">
                <a:latin typeface="Times New Roman"/>
                <a:cs typeface="Times New Roman"/>
              </a:rPr>
              <a:t>uas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astrometry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162" y="810111"/>
            <a:ext cx="86549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latin typeface="Times New Roman"/>
                <a:cs typeface="Times New Roman"/>
              </a:rPr>
              <a:t>piral structure of MW: masers in SF regions to far side of Galaxy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Local group cosmology:  proper motions + parallax w. masers + AGN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  <a:r>
              <a:rPr lang="en-US" sz="2000" dirty="0" smtClean="0">
                <a:latin typeface="Times New Roman"/>
                <a:cs typeface="Times New Roman"/>
              </a:rPr>
              <a:t>  0.1 </a:t>
            </a:r>
            <a:r>
              <a:rPr lang="en-US" sz="2000" dirty="0" err="1" smtClean="0">
                <a:latin typeface="Times New Roman"/>
                <a:cs typeface="Times New Roman"/>
              </a:rPr>
              <a:t>uas</a:t>
            </a:r>
            <a:r>
              <a:rPr lang="en-US" sz="2000" dirty="0" smtClean="0">
                <a:latin typeface="Times New Roman"/>
                <a:cs typeface="Times New Roman"/>
              </a:rPr>
              <a:t>/</a:t>
            </a:r>
            <a:r>
              <a:rPr lang="en-US" sz="2000" dirty="0" err="1" smtClean="0">
                <a:latin typeface="Times New Roman"/>
                <a:cs typeface="Times New Roman"/>
              </a:rPr>
              <a:t>yr</a:t>
            </a:r>
            <a:r>
              <a:rPr lang="en-US" sz="2000" dirty="0" smtClean="0">
                <a:latin typeface="Times New Roman"/>
                <a:cs typeface="Times New Roman"/>
              </a:rPr>
              <a:t> =&gt; dark matter, fate MW, real-time cosmology (local Hubble expansion)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Not DNR limited imaging =&gt; include few big antennas ~ 10% area?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" name="Picture 1" descr="Screen Shot 2015-03-24 at 8.3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24" y="2608368"/>
            <a:ext cx="4722451" cy="3919076"/>
          </a:xfrm>
          <a:prstGeom prst="rect">
            <a:avLst/>
          </a:prstGeom>
        </p:spPr>
      </p:pic>
      <p:pic>
        <p:nvPicPr>
          <p:cNvPr id="11" name="Picture 10" descr="Screen Shot 2015-03-24 at 8.24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9" y="2903408"/>
            <a:ext cx="3801614" cy="3524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6408" y="5886826"/>
            <a:ext cx="3190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Local group proper motions   0.1 </a:t>
            </a:r>
            <a:r>
              <a:rPr lang="en-US" dirty="0" err="1">
                <a:latin typeface="Times New Roman"/>
                <a:cs typeface="Times New Roman"/>
              </a:rPr>
              <a:t>u</a:t>
            </a:r>
            <a:r>
              <a:rPr lang="en-US" dirty="0" err="1" smtClean="0">
                <a:latin typeface="Times New Roman"/>
                <a:cs typeface="Times New Roman"/>
              </a:rPr>
              <a:t>as</a:t>
            </a:r>
            <a:r>
              <a:rPr lang="en-US" dirty="0" smtClean="0">
                <a:latin typeface="Times New Roman"/>
                <a:cs typeface="Times New Roman"/>
              </a:rPr>
              <a:t>/year = 0.4 km/s!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(Darling)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6205" y="3061371"/>
            <a:ext cx="131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/>
                <a:cs typeface="Times New Roman"/>
              </a:rPr>
              <a:t>Reid </a:t>
            </a:r>
            <a:r>
              <a:rPr lang="en-US" dirty="0" err="1" smtClean="0">
                <a:latin typeface="Times New Roman"/>
                <a:cs typeface="Times New Roman"/>
              </a:rPr>
              <a:t>ea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413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476" y="200528"/>
            <a:ext cx="5681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Physics, cosmology, time domain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000" dirty="0" smtClean="0">
                <a:latin typeface="Times New Roman"/>
                <a:cs typeface="Times New Roman"/>
              </a:rPr>
              <a:t>Bower et al. SWG4)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048" y="1686068"/>
            <a:ext cx="45570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Time domain: bursts brighter and peak earlier at high frequency (0.3cm to 3cm)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GRB, TDE, FRB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Novae: ‘peeling onion’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Radio counterparts to GW </a:t>
            </a:r>
            <a:r>
              <a:rPr lang="en-US" sz="2000" dirty="0" smtClean="0">
                <a:latin typeface="Times New Roman"/>
                <a:cs typeface="Times New Roman"/>
              </a:rPr>
              <a:t>events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Galactic Center Pulsars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84589" y="4064000"/>
            <a:ext cx="3829083" cy="2681121"/>
            <a:chOff x="5224113" y="2519026"/>
            <a:chExt cx="3391343" cy="2590356"/>
          </a:xfrm>
        </p:grpSpPr>
        <p:pic>
          <p:nvPicPr>
            <p:cNvPr id="12" name="Picture 11" descr="Screen Shot 2015-02-17 at 11.35.1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725" y="2535885"/>
              <a:ext cx="1630731" cy="2573497"/>
            </a:xfrm>
            <a:prstGeom prst="rect">
              <a:avLst/>
            </a:prstGeom>
          </p:spPr>
        </p:pic>
        <p:pic>
          <p:nvPicPr>
            <p:cNvPr id="8" name="Picture 7" descr="Screen Shot 2015-02-17 at 11.33.22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113" y="2550315"/>
              <a:ext cx="1760612" cy="254358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33112" y="3102514"/>
              <a:ext cx="678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10GHz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33112" y="4640223"/>
              <a:ext cx="678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1GHz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33112" y="2519026"/>
              <a:ext cx="108234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Screen Shot 2015-03-24 at 8.48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88" y="200528"/>
            <a:ext cx="5051221" cy="3650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9648" y="166449"/>
            <a:ext cx="372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GBR/TDE: late time jet shock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22353" y="642471"/>
            <a:ext cx="918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15GHz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9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5-14 at 3.3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48" y="822211"/>
            <a:ext cx="4315580" cy="3052615"/>
          </a:xfrm>
          <a:prstGeom prst="rect">
            <a:avLst/>
          </a:prstGeom>
        </p:spPr>
      </p:pic>
      <p:pic>
        <p:nvPicPr>
          <p:cNvPr id="4" name="Picture 3" descr="Screen Shot 2015-05-14 at 3.32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0" y="1206326"/>
            <a:ext cx="4354728" cy="2280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124" y="3534246"/>
            <a:ext cx="571274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Thermal stellar winds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>
                <a:latin typeface="Times New Roman"/>
                <a:cs typeface="Times New Roman"/>
              </a:rPr>
              <a:t>M dwarfs most likely hosts habitable planets, but very active, flares up to 10</a:t>
            </a:r>
            <a:r>
              <a:rPr lang="en-US" sz="1600" baseline="30000" dirty="0">
                <a:latin typeface="Times New Roman"/>
                <a:cs typeface="Times New Roman"/>
              </a:rPr>
              <a:t>4</a:t>
            </a:r>
            <a:r>
              <a:rPr lang="en-US" sz="1600" dirty="0">
                <a:latin typeface="Times New Roman"/>
                <a:cs typeface="Times New Roman"/>
              </a:rPr>
              <a:t> x Sun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Wind –  planet interactions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=&gt; early evaporation of planetary atmospheres?</a:t>
            </a:r>
          </a:p>
          <a:p>
            <a:pPr marL="285750" lvl="1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Brown dwarf Auroras! </a:t>
            </a:r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tar-planet </a:t>
            </a:r>
            <a:r>
              <a:rPr lang="en-US" dirty="0" err="1" smtClean="0">
                <a:latin typeface="Times New Roman"/>
                <a:cs typeface="Times New Roman"/>
              </a:rPr>
              <a:t>magnetospheric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interactions</a:t>
            </a:r>
            <a:endParaRPr lang="en-US" dirty="0" smtClean="0">
              <a:latin typeface="Times New Roman"/>
              <a:cs typeface="Times New Roman"/>
            </a:endParaRPr>
          </a:p>
          <a:p>
            <a:pPr marL="285750" lvl="1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Key drivers </a:t>
            </a:r>
            <a:r>
              <a:rPr lang="en-US" dirty="0">
                <a:latin typeface="Times New Roman"/>
                <a:cs typeface="Times New Roman"/>
              </a:rPr>
              <a:t>of </a:t>
            </a:r>
            <a:r>
              <a:rPr lang="en-US" dirty="0" err="1">
                <a:latin typeface="Times New Roman"/>
                <a:cs typeface="Times New Roman"/>
              </a:rPr>
              <a:t>exo</a:t>
            </a:r>
            <a:r>
              <a:rPr lang="en-US" dirty="0">
                <a:latin typeface="Times New Roman"/>
                <a:cs typeface="Times New Roman"/>
              </a:rPr>
              <a:t>-space </a:t>
            </a:r>
            <a:r>
              <a:rPr lang="en-US" dirty="0" smtClean="0">
                <a:latin typeface="Times New Roman"/>
                <a:cs typeface="Times New Roman"/>
              </a:rPr>
              <a:t>weather: dictate </a:t>
            </a:r>
            <a:r>
              <a:rPr lang="en-US" dirty="0" err="1" smtClean="0">
                <a:latin typeface="Times New Roman"/>
                <a:cs typeface="Times New Roman"/>
              </a:rPr>
              <a:t>exo</a:t>
            </a:r>
            <a:r>
              <a:rPr lang="en-US" dirty="0" smtClean="0">
                <a:latin typeface="Times New Roman"/>
                <a:cs typeface="Times New Roman"/>
              </a:rPr>
              <a:t>-planet environments (and the development of life)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377" y="184931"/>
            <a:ext cx="8454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Star – Planet interactions: </a:t>
            </a:r>
            <a:r>
              <a:rPr lang="en-US" sz="2400" dirty="0" err="1" smtClean="0"/>
              <a:t>exo</a:t>
            </a:r>
            <a:r>
              <a:rPr lang="en-US" sz="2400" dirty="0" smtClean="0"/>
              <a:t>-space weather </a:t>
            </a:r>
          </a:p>
          <a:p>
            <a:pPr algn="ctr"/>
            <a:r>
              <a:rPr lang="en-US" sz="2000" dirty="0" smtClean="0"/>
              <a:t>NGVLA </a:t>
            </a:r>
            <a:r>
              <a:rPr lang="en-US" sz="2000" dirty="0"/>
              <a:t>most sensitive telescope </a:t>
            </a:r>
            <a:r>
              <a:rPr lang="en-US" sz="2000" dirty="0" smtClean="0"/>
              <a:t>to study </a:t>
            </a:r>
            <a:r>
              <a:rPr lang="en-US" sz="2000" dirty="0"/>
              <a:t>broad-band stellar radio phenomena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4526" y="1360534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10</a:t>
            </a:r>
            <a:r>
              <a:rPr lang="en-US" baseline="30000" dirty="0"/>
              <a:t>-13 </a:t>
            </a:r>
            <a:r>
              <a:rPr lang="en-US" dirty="0"/>
              <a:t>M</a:t>
            </a:r>
            <a:r>
              <a:rPr lang="en-US" baseline="-25000" dirty="0"/>
              <a:t>o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</a:t>
            </a:r>
          </a:p>
        </p:txBody>
      </p:sp>
      <p:pic>
        <p:nvPicPr>
          <p:cNvPr id="3" name="Picture 2" descr="BrownDwarfAurora_nra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08" y="4035090"/>
            <a:ext cx="2262390" cy="2702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2609" y="4035090"/>
            <a:ext cx="179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FFFFFF"/>
                </a:solidFill>
              </a:rPr>
              <a:t>Hallinan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59063" y="6174655"/>
            <a:ext cx="21250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cyclotron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emission, w. B ~ 2000G!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0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3-24 at 9.02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66" y="3323453"/>
            <a:ext cx="3725834" cy="3372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82" y="5385372"/>
            <a:ext cx="523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Evolution of fundamental constants using radio absorption lines: most promising ~ 1cm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7331" y="5836315"/>
            <a:ext cx="1190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Kanekar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endParaRPr lang="en-US" sz="1600" dirty="0"/>
          </a:p>
        </p:txBody>
      </p:sp>
      <p:pic>
        <p:nvPicPr>
          <p:cNvPr id="12" name="Picture 3" descr="Screen Shot 2013-01-31 at 9.36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33" y="445885"/>
            <a:ext cx="4327607" cy="280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5-03-24 at 2.21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12" y="454009"/>
            <a:ext cx="3553387" cy="27968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16428" y="2611023"/>
            <a:ext cx="361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1000km. 100msec scale solar flares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612" y="503467"/>
            <a:ext cx="310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Mpc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-scale cluster emission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87447" y="12420"/>
            <a:ext cx="2772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Plasma Universe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964" y="3385167"/>
            <a:ext cx="536628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Magnetic reconnection vs. shock acceleration: broad band </a:t>
            </a:r>
            <a:r>
              <a:rPr lang="en-US" sz="2000" dirty="0" smtClean="0">
                <a:latin typeface="Times New Roman"/>
                <a:cs typeface="Times New Roman"/>
              </a:rPr>
              <a:t>phenomena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</a:t>
            </a:r>
            <a:r>
              <a:rPr lang="en-US" sz="2000" dirty="0">
                <a:latin typeface="Times New Roman"/>
                <a:cs typeface="Times New Roman"/>
              </a:rPr>
              <a:t>-Z for individual </a:t>
            </a:r>
            <a:r>
              <a:rPr lang="en-US" sz="2000" dirty="0" smtClean="0">
                <a:latin typeface="Times New Roman"/>
                <a:cs typeface="Times New Roman"/>
              </a:rPr>
              <a:t>galaxies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r>
              <a:rPr lang="en-US" sz="2000" dirty="0" smtClean="0">
                <a:latin typeface="Times New Roman"/>
                <a:cs typeface="Times New Roman"/>
              </a:rPr>
              <a:t>-short (1cm, 3”, 10hrs)  ~ 1uK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err="1" smtClean="0">
                <a:latin typeface="Times New Roman"/>
                <a:cs typeface="Times New Roman"/>
              </a:rPr>
              <a:t>nT</a:t>
            </a:r>
            <a:r>
              <a:rPr lang="en-US" sz="2000" dirty="0" smtClean="0">
                <a:latin typeface="Times New Roman"/>
                <a:cs typeface="Times New Roman"/>
              </a:rPr>
              <a:t> ~ 10</a:t>
            </a:r>
            <a:r>
              <a:rPr lang="en-US" sz="2000" baseline="30000" dirty="0" smtClean="0">
                <a:latin typeface="Times New Roman"/>
                <a:cs typeface="Times New Roman"/>
              </a:rPr>
              <a:t>6</a:t>
            </a:r>
            <a:r>
              <a:rPr lang="en-US" sz="2000" dirty="0" smtClean="0">
                <a:latin typeface="Times New Roman"/>
                <a:cs typeface="Times New Roman"/>
              </a:rPr>
              <a:t> over 10kpc =&gt;  20uK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37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767" y="131069"/>
            <a:ext cx="841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Preliminary Key Science  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255" y="728695"/>
            <a:ext cx="5407638" cy="55553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Imaging Solar-system zone planet formation + prebiotic chemistry – synergy with HDST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Cool gas history of Universe – synergy JWST, TMT…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Time domain: </a:t>
            </a:r>
            <a:r>
              <a:rPr lang="en-US" sz="2000" dirty="0" err="1" smtClean="0">
                <a:latin typeface="Times New Roman"/>
                <a:cs typeface="Times New Roman"/>
              </a:rPr>
              <a:t>exospace</a:t>
            </a:r>
            <a:r>
              <a:rPr lang="en-US" sz="2000" dirty="0" smtClean="0">
                <a:latin typeface="Times New Roman"/>
                <a:cs typeface="Times New Roman"/>
              </a:rPr>
              <a:t> weather – synergy LSST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Baryon cycle: wide field, high res. thermal line + cont. imaging – synergy Far IR surveyor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VLBI </a:t>
            </a:r>
            <a:r>
              <a:rPr lang="en-US" sz="2000" dirty="0" err="1" smtClean="0">
                <a:latin typeface="Times New Roman"/>
                <a:cs typeface="Times New Roman"/>
              </a:rPr>
              <a:t>astrometric</a:t>
            </a:r>
            <a:r>
              <a:rPr lang="en-US" sz="2000" dirty="0" smtClean="0">
                <a:latin typeface="Times New Roman"/>
                <a:cs typeface="Times New Roman"/>
              </a:rPr>
              <a:t> applications: local group cosmology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Next steps: Maturing process w. ‘living docs’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KS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requirements  specs: </a:t>
            </a:r>
            <a:r>
              <a:rPr lang="en-US" dirty="0" smtClean="0">
                <a:latin typeface="Times New Roman"/>
                <a:cs typeface="Times New Roman"/>
              </a:rPr>
              <a:t>physical </a:t>
            </a:r>
            <a:r>
              <a:rPr lang="en-US" dirty="0">
                <a:latin typeface="Times New Roman"/>
                <a:cs typeface="Times New Roman"/>
              </a:rPr>
              <a:t>modeling + configurations + </a:t>
            </a:r>
            <a:r>
              <a:rPr lang="en-US" dirty="0" smtClean="0">
                <a:latin typeface="Times New Roman"/>
                <a:cs typeface="Times New Roman"/>
              </a:rPr>
              <a:t>simulations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2</a:t>
            </a:r>
            <a:r>
              <a:rPr lang="en-US" baseline="30000" dirty="0" smtClean="0">
                <a:latin typeface="Times New Roman"/>
                <a:cs typeface="Times New Roman"/>
              </a:rPr>
              <a:t>nd</a:t>
            </a:r>
            <a:r>
              <a:rPr lang="en-US" dirty="0" smtClean="0">
                <a:latin typeface="Times New Roman"/>
                <a:cs typeface="Times New Roman"/>
              </a:rPr>
              <a:t> technical meeting, Fall 2015, CV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AAS </a:t>
            </a:r>
            <a:r>
              <a:rPr lang="en-US" dirty="0" err="1" smtClean="0">
                <a:latin typeface="Times New Roman"/>
                <a:cs typeface="Times New Roman"/>
              </a:rPr>
              <a:t>ngVLA</a:t>
            </a:r>
            <a:r>
              <a:rPr lang="en-US" dirty="0" smtClean="0">
                <a:latin typeface="Times New Roman"/>
                <a:cs typeface="Times New Roman"/>
              </a:rPr>
              <a:t> day: Jan 4, 2016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Larger community meeting Spring 2016</a:t>
            </a:r>
          </a:p>
        </p:txBody>
      </p:sp>
      <p:pic>
        <p:nvPicPr>
          <p:cNvPr id="6" name="Picture 5" descr="PPD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4421" y="0"/>
            <a:ext cx="1807254" cy="1859401"/>
          </a:xfrm>
          <a:prstGeom prst="rect">
            <a:avLst/>
          </a:prstGeom>
        </p:spPr>
      </p:pic>
      <p:pic>
        <p:nvPicPr>
          <p:cNvPr id="9" name="Picture 8" descr="wcota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87" y="1298135"/>
            <a:ext cx="1995613" cy="1562392"/>
          </a:xfrm>
          <a:prstGeom prst="rect">
            <a:avLst/>
          </a:prstGeom>
        </p:spPr>
      </p:pic>
      <p:pic>
        <p:nvPicPr>
          <p:cNvPr id="10" name="Picture 9" descr="Screen Shot 2015-03-24 at 8.37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86" y="4987193"/>
            <a:ext cx="2332252" cy="1935493"/>
          </a:xfrm>
          <a:prstGeom prst="rect">
            <a:avLst/>
          </a:prstGeom>
        </p:spPr>
      </p:pic>
      <p:pic>
        <p:nvPicPr>
          <p:cNvPr id="7" name="Picture 6" descr="Screen Shot 2015-05-14 at 3.32.1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93" y="2688649"/>
            <a:ext cx="2370743" cy="1241657"/>
          </a:xfrm>
          <a:prstGeom prst="rect">
            <a:avLst/>
          </a:prstGeom>
        </p:spPr>
      </p:pic>
      <p:pic>
        <p:nvPicPr>
          <p:cNvPr id="11" name="Picture 10" descr="ngc5713.ngvl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75" y="3839914"/>
            <a:ext cx="1873914" cy="169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8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14 at 10.56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42" y="3962874"/>
            <a:ext cx="2019305" cy="1314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5294" y="89498"/>
            <a:ext cx="657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hlinkClick r:id="rId3"/>
              </a:rPr>
              <a:t>Pasadena Technical Meeting (Weinreb)</a:t>
            </a:r>
            <a:endParaRPr lang="en-US" sz="1600" dirty="0" smtClean="0">
              <a:hlinkClick r:id="rId3"/>
            </a:endParaRPr>
          </a:p>
          <a:p>
            <a:pPr algn="ctr"/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://safe.nrao.edu/wiki/bin/view/NGVLA/</a:t>
            </a:r>
            <a:r>
              <a:rPr lang="en-US" sz="1600" dirty="0" smtClean="0">
                <a:hlinkClick r:id="rId3"/>
              </a:rPr>
              <a:t>NGVLAWorkshopApril2015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29736" y="725032"/>
            <a:ext cx="842940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Antennas (</a:t>
            </a:r>
            <a:r>
              <a:rPr lang="en-US" sz="2000" dirty="0" err="1" smtClean="0"/>
              <a:t>Padin</a:t>
            </a:r>
            <a:r>
              <a:rPr lang="en-US" sz="2000" dirty="0" smtClean="0"/>
              <a:t>, Napier, Woody, Lamb…)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12m to 25m</a:t>
            </a:r>
            <a:r>
              <a:rPr lang="en-US" dirty="0"/>
              <a:t>?</a:t>
            </a:r>
            <a:r>
              <a:rPr lang="en-US" dirty="0" smtClean="0"/>
              <a:t> 75% </a:t>
            </a:r>
            <a:r>
              <a:rPr lang="en-US" dirty="0" err="1" smtClean="0"/>
              <a:t>eff</a:t>
            </a:r>
            <a:r>
              <a:rPr lang="en-US" dirty="0" smtClean="0"/>
              <a:t> at 30GHz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/>
              <a:t>Offaxis</a:t>
            </a:r>
            <a:r>
              <a:rPr lang="en-US" dirty="0" smtClean="0"/>
              <a:t> (high/low), symmetric?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/>
              <a:t>Hydroform</a:t>
            </a:r>
            <a:r>
              <a:rPr lang="en-US" dirty="0" smtClean="0"/>
              <a:t>, panel?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Reconfigurable?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Feeds, Receivers (</a:t>
            </a:r>
            <a:r>
              <a:rPr lang="en-US" sz="2000" dirty="0" err="1" smtClean="0"/>
              <a:t>Weinreb</a:t>
            </a:r>
            <a:r>
              <a:rPr lang="en-US" sz="2000" dirty="0" smtClean="0"/>
              <a:t>, </a:t>
            </a:r>
            <a:r>
              <a:rPr lang="en-US" sz="2000" dirty="0" err="1" smtClean="0"/>
              <a:t>Pospiezalski</a:t>
            </a:r>
            <a:r>
              <a:rPr lang="en-US" sz="2000" dirty="0" smtClean="0"/>
              <a:t>, Morgan…)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1 – 115GHz: 3 bands? 4 bands?</a:t>
            </a:r>
            <a:r>
              <a:rPr lang="en-US" dirty="0"/>
              <a:t> m</a:t>
            </a:r>
            <a:r>
              <a:rPr lang="en-US" dirty="0" smtClean="0"/>
              <a:t>ore?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/>
              <a:t>Correlator</a:t>
            </a:r>
            <a:r>
              <a:rPr lang="en-US" sz="2000" dirty="0" smtClean="0"/>
              <a:t>: </a:t>
            </a:r>
            <a:r>
              <a:rPr lang="en-US" dirty="0" smtClean="0"/>
              <a:t>FPGA (Casper), GPU (</a:t>
            </a:r>
            <a:r>
              <a:rPr lang="en-US" dirty="0" err="1" smtClean="0"/>
              <a:t>nVidia</a:t>
            </a:r>
            <a:r>
              <a:rPr lang="en-US" dirty="0" smtClean="0"/>
              <a:t>), ASIC (JPL), Hybrid (DRAO)</a:t>
            </a:r>
          </a:p>
        </p:txBody>
      </p:sp>
      <p:pic>
        <p:nvPicPr>
          <p:cNvPr id="7" name="Picture 6" descr="Screen Shot 2015-05-14 at 10.55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406"/>
            <a:ext cx="2405529" cy="1964065"/>
          </a:xfrm>
          <a:prstGeom prst="rect">
            <a:avLst/>
          </a:prstGeom>
        </p:spPr>
      </p:pic>
      <p:pic>
        <p:nvPicPr>
          <p:cNvPr id="8" name="Picture 7" descr="Screen Shot 2015-05-14 at 10.54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12" y="3677751"/>
            <a:ext cx="4283730" cy="3041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004" y="5837455"/>
            <a:ext cx="307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Morgan </a:t>
            </a:r>
            <a:r>
              <a:rPr lang="en-US" dirty="0" err="1" smtClean="0"/>
              <a:t>mmic</a:t>
            </a:r>
            <a:r>
              <a:rPr lang="en-US" dirty="0" smtClean="0"/>
              <a:t>: Rack full of warm electronics in your hand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0351" y="4016607"/>
            <a:ext cx="6519543" cy="193899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Conclusions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 major single-point failures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Could build today for not-unreasonable cost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Development geared to </a:t>
            </a:r>
            <a:r>
              <a:rPr lang="en-US" sz="2000" dirty="0" smtClean="0"/>
              <a:t>optimize performance and minimize </a:t>
            </a:r>
            <a:r>
              <a:rPr lang="en-US" sz="2000" dirty="0" smtClean="0"/>
              <a:t>mass production </a:t>
            </a:r>
            <a:r>
              <a:rPr lang="en-US" sz="2000" i="1" dirty="0" smtClean="0">
                <a:solidFill>
                  <a:srgbClr val="FF0000"/>
                </a:solidFill>
              </a:rPr>
              <a:t>and operational cost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Data processing</a:t>
            </a:r>
            <a:r>
              <a:rPr lang="en-US" sz="2000" dirty="0"/>
              <a:t> </a:t>
            </a:r>
            <a:r>
              <a:rPr lang="en-US" sz="2000" dirty="0" smtClean="0"/>
              <a:t>for KSP also not likely bottle neck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3207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562"/>
            <a:ext cx="9144000" cy="4318266"/>
          </a:xfrm>
          <a:prstGeom prst="rect">
            <a:avLst/>
          </a:prstGeom>
        </p:spPr>
      </p:pic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" y="295044"/>
            <a:ext cx="7787315" cy="14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8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134" y="311643"/>
            <a:ext cx="526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Need for large single dish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6594" y="808723"/>
            <a:ext cx="7126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Short/zero </a:t>
            </a:r>
            <a:r>
              <a:rPr lang="en-US" sz="2000" dirty="0" err="1" smtClean="0"/>
              <a:t>spacings</a:t>
            </a:r>
            <a:r>
              <a:rPr lang="en-US" sz="2000" dirty="0" smtClean="0"/>
              <a:t>: big problem with missing flux for Galactic and nearby galaxies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Two size antennas? (probably not short enough?)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Total power on some array antennas?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Large single dish + FPAs?</a:t>
            </a:r>
            <a:endParaRPr lang="en-US" sz="2000" dirty="0"/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VLBI applications: Mostly astrometry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Imaging DNR not big issue.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Collecting area is big issue =&gt; few large antennas</a:t>
            </a:r>
            <a:endParaRPr lang="en-US" sz="2000" dirty="0"/>
          </a:p>
        </p:txBody>
      </p:sp>
      <p:pic>
        <p:nvPicPr>
          <p:cNvPr id="4" name="Picture 3" descr="Screen Shot 2015-05-14 at 11.20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" y="3787348"/>
            <a:ext cx="4180146" cy="2909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3520" y="4820635"/>
            <a:ext cx="339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Imaging 10’ at 1cm requires ~ 3m baselines!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465936" y="4524739"/>
            <a:ext cx="0" cy="16150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46726" y="5060647"/>
            <a:ext cx="56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10’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2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a_freq_log_july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9" y="713343"/>
            <a:ext cx="7486484" cy="4699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404" y="5275233"/>
            <a:ext cx="80383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Many other parameters: </a:t>
            </a:r>
            <a:r>
              <a:rPr lang="en-US" sz="2000" dirty="0" err="1" smtClean="0"/>
              <a:t>FoV</a:t>
            </a:r>
            <a:r>
              <a:rPr lang="en-US" sz="2000" dirty="0" smtClean="0"/>
              <a:t>, Bandwidth,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sys</a:t>
            </a:r>
            <a:r>
              <a:rPr lang="en-US" sz="2000" dirty="0" smtClean="0"/>
              <a:t>, RFI occupation, UV coverage (dynamic range, surface brightness), Atmospheric opacity and Phase stability, Pointing…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Relative metrics depend on science application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11404" y="147833"/>
            <a:ext cx="691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Killer </a:t>
            </a:r>
            <a:r>
              <a:rPr lang="en-US" sz="2800" dirty="0" smtClean="0">
                <a:latin typeface="Times New Roman"/>
                <a:cs typeface="Times New Roman"/>
              </a:rPr>
              <a:t>Gap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Thermal </a:t>
            </a:r>
            <a:r>
              <a:rPr lang="en-US" sz="2400" dirty="0"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latin typeface="Times New Roman"/>
                <a:cs typeface="Times New Roman"/>
              </a:rPr>
              <a:t>3cm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917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so-cla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0"/>
            <a:ext cx="4525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58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7 at 8.53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57"/>
            <a:ext cx="9144000" cy="1953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118" y="236817"/>
            <a:ext cx="8687050" cy="5447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smtClean="0">
                <a:latin typeface="Times New Roman"/>
                <a:cs typeface="Times New Roman"/>
              </a:rPr>
              <a:t>Process to date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Jan 2015: AAS Jan community discussion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https://</a:t>
            </a:r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science.nrao.edu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/science/meetings/2015/aas225/next-gen-</a:t>
            </a:r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vla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/</a:t>
            </a:r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ngvla</a:t>
            </a:r>
            <a:endParaRPr lang="en-US" sz="20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March 2015: Science working group white papers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Circle of Life (</a:t>
            </a:r>
            <a:r>
              <a:rPr lang="en-US" sz="2000" dirty="0" err="1" smtClean="0">
                <a:latin typeface="Times New Roman"/>
                <a:cs typeface="Times New Roman"/>
              </a:rPr>
              <a:t>Isella</a:t>
            </a:r>
            <a:r>
              <a:rPr lang="en-US" sz="2000" dirty="0" smtClean="0">
                <a:latin typeface="Times New Roman"/>
                <a:cs typeface="Times New Roman"/>
              </a:rPr>
              <a:t>, </a:t>
            </a:r>
            <a:r>
              <a:rPr lang="en-US" sz="2000" dirty="0" err="1" smtClean="0">
                <a:latin typeface="Times New Roman"/>
                <a:cs typeface="Times New Roman"/>
              </a:rPr>
              <a:t>Moullet</a:t>
            </a:r>
            <a:r>
              <a:rPr lang="en-US" sz="2000" dirty="0" smtClean="0">
                <a:latin typeface="Times New Roman"/>
                <a:cs typeface="Times New Roman"/>
              </a:rPr>
              <a:t>, Hull)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Galaxy ecosystems (Murphy, Leroy)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Galaxy assembly (Lacy, Casey, Hodge)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Time domain, Cosmology, Physics (Bower, Demorest)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April 2015: Pasadena technology meeting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Fall 2015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SWG final White papers end August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Key Use Cases 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2000" dirty="0" smtClean="0">
                <a:latin typeface="Times New Roman"/>
                <a:cs typeface="Times New Roman"/>
              </a:rPr>
              <a:t> science requirements 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000" dirty="0">
                <a:latin typeface="Times New Roman"/>
                <a:cs typeface="Times New Roman"/>
                <a:sym typeface="Wingdings"/>
              </a:rPr>
              <a:t>t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elescope specs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Second technical meeting: LO/IF, data transmission, operations, computing</a:t>
            </a:r>
          </a:p>
        </p:txBody>
      </p:sp>
    </p:spTree>
    <p:extLst>
      <p:ext uri="{BB962C8B-B14F-4D97-AF65-F5344CB8AC3E}">
        <p14:creationId xmlns:p14="http://schemas.microsoft.com/office/powerpoint/2010/main" val="40073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1828800" y="2328324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FFFF"/>
                </a:solidFill>
              </a:rPr>
              <a:t>1</a:t>
            </a:r>
            <a:r>
              <a:rPr lang="ja-JP" altLang="en-US" sz="1800" b="0">
                <a:solidFill>
                  <a:srgbClr val="FFFFFF"/>
                </a:solidFill>
              </a:rPr>
              <a:t>”</a:t>
            </a: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980" y="194466"/>
            <a:ext cx="317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JVLA state of art</a:t>
            </a:r>
          </a:p>
          <a:p>
            <a:r>
              <a:rPr lang="en-US" sz="2400" dirty="0" smtClean="0">
                <a:latin typeface="Gill Sans MT" panose="020B0502020104020203" pitchFamily="34" charset="0"/>
              </a:rPr>
              <a:t>Beyond blob-ology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350" y="4194652"/>
            <a:ext cx="40523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120 hours on JVLA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ew hours on </a:t>
            </a:r>
            <a:r>
              <a:rPr lang="en-US" sz="2400" dirty="0" err="1" smtClean="0">
                <a:latin typeface="Times New Roman"/>
                <a:cs typeface="Times New Roman"/>
              </a:rPr>
              <a:t>ngVLA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7" name="Picture 16" descr="Screen Shot 2014-12-27 at 7.3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3364679"/>
            <a:ext cx="3616235" cy="3105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85557" y="53992"/>
            <a:ext cx="6710794" cy="4039194"/>
            <a:chOff x="2485557" y="423324"/>
            <a:chExt cx="6710794" cy="4039194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5712853" y="564000"/>
              <a:ext cx="3483498" cy="2977905"/>
              <a:chOff x="4656138" y="228600"/>
              <a:chExt cx="4570971" cy="3581400"/>
            </a:xfrm>
          </p:grpSpPr>
          <p:pic>
            <p:nvPicPr>
              <p:cNvPr id="7" name="Picture 7" descr="Screen shot 2012-01-18 at 4.55.13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138" y="228600"/>
                <a:ext cx="4487862" cy="358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7689704" y="2751859"/>
                <a:ext cx="1537405" cy="409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0">
                    <a:solidFill>
                      <a:srgbClr val="E40000"/>
                    </a:solidFill>
                  </a:rPr>
                  <a:t>+</a:t>
                </a:r>
                <a:r>
                  <a:rPr lang="en-US" sz="1800" b="0">
                    <a:solidFill>
                      <a:srgbClr val="E40000"/>
                    </a:solidFill>
                  </a:rPr>
                  <a:t>300 km/s</a:t>
                </a:r>
                <a:endParaRPr lang="en-US" sz="1800" b="0"/>
              </a:p>
            </p:txBody>
          </p:sp>
          <p:sp>
            <p:nvSpPr>
              <p:cNvPr id="9" name="TextBox 7"/>
              <p:cNvSpPr txBox="1">
                <a:spLocks noChangeArrowheads="1"/>
              </p:cNvSpPr>
              <p:nvPr/>
            </p:nvSpPr>
            <p:spPr bwMode="auto">
              <a:xfrm>
                <a:off x="7357167" y="304800"/>
                <a:ext cx="1371600" cy="37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>
                    <a:solidFill>
                      <a:srgbClr val="0000FF"/>
                    </a:solidFill>
                  </a:rPr>
                  <a:t>-300 km/s</a:t>
                </a:r>
              </a:p>
            </p:txBody>
          </p:sp>
        </p:grpSp>
        <p:pic>
          <p:nvPicPr>
            <p:cNvPr id="10" name="Picture 24" descr="Screen shot 2012-01-19 at 10.49.5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557" y="423324"/>
              <a:ext cx="3884053" cy="3282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5"/>
            <p:cNvSpPr txBox="1">
              <a:spLocks noChangeArrowheads="1"/>
            </p:cNvSpPr>
            <p:nvPr/>
          </p:nvSpPr>
          <p:spPr bwMode="auto">
            <a:xfrm>
              <a:off x="4007411" y="521403"/>
              <a:ext cx="2057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800" b="0" dirty="0"/>
                <a:t>CO 2-</a:t>
              </a:r>
              <a:r>
                <a:rPr lang="en-US" sz="1800" b="0" dirty="0" smtClean="0"/>
                <a:t>1  z=4.0</a:t>
              </a:r>
              <a:endParaRPr lang="en-US" sz="1800" b="0" dirty="0"/>
            </a:p>
          </p:txBody>
        </p:sp>
        <p:cxnSp>
          <p:nvCxnSpPr>
            <p:cNvPr id="12" name="Straight Connector 14"/>
            <p:cNvCxnSpPr>
              <a:cxnSpLocks noChangeShapeType="1"/>
            </p:cNvCxnSpPr>
            <p:nvPr/>
          </p:nvCxnSpPr>
          <p:spPr bwMode="auto">
            <a:xfrm rot="5400000">
              <a:off x="2996986" y="1450058"/>
              <a:ext cx="830262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7"/>
            <p:cNvSpPr txBox="1">
              <a:spLocks noChangeArrowheads="1"/>
            </p:cNvSpPr>
            <p:nvPr/>
          </p:nvSpPr>
          <p:spPr bwMode="auto">
            <a:xfrm>
              <a:off x="3394043" y="1207203"/>
              <a:ext cx="6842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 smtClean="0"/>
                <a:t>7kpc</a:t>
              </a:r>
              <a:endParaRPr lang="en-US" sz="1800" b="0" dirty="0"/>
            </a:p>
          </p:txBody>
        </p:sp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>
              <a:off x="3543195" y="2909003"/>
              <a:ext cx="914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/>
                <a:t>0.25”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95982" y="4093186"/>
              <a:ext cx="1075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2CB8B6"/>
                  </a:solidFill>
                  <a:latin typeface="Gill Sans MT" panose="020B0502020104020203" pitchFamily="34" charset="0"/>
                </a:rPr>
                <a:t>GN20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69610" y="2539671"/>
            <a:ext cx="140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Hodge ea.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19127" y="6469889"/>
            <a:ext cx="3797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Spatially resolved SF Law</a:t>
            </a:r>
            <a:endParaRPr lang="en-US" sz="1600" dirty="0"/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65786" y="1239851"/>
            <a:ext cx="3982161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sz="2000" b="0" dirty="0" smtClean="0">
                <a:latin typeface="Times New Roman"/>
                <a:cs typeface="Times New Roman"/>
              </a:rPr>
              <a:t>GN20 z=4.0 </a:t>
            </a:r>
            <a:endParaRPr lang="en-US" sz="2000" b="0" dirty="0">
              <a:latin typeface="Times New Roman"/>
              <a:cs typeface="Times New Roman"/>
            </a:endParaRP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 smtClean="0">
                <a:latin typeface="Times New Roman"/>
                <a:cs typeface="Times New Roman"/>
              </a:rPr>
              <a:t> CO2-1 at 0.25”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 smtClean="0">
                <a:latin typeface="Times New Roman"/>
                <a:cs typeface="Times New Roman"/>
              </a:rPr>
              <a:t> Resolved </a:t>
            </a:r>
            <a:r>
              <a:rPr lang="en-US" sz="2000" b="0" dirty="0">
                <a:latin typeface="Times New Roman"/>
                <a:cs typeface="Times New Roman"/>
              </a:rPr>
              <a:t>gas dynamics </a:t>
            </a:r>
          </a:p>
          <a:p>
            <a:pPr lvl="1" eaLnBrk="1" hangingPunct="1"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 smtClean="0">
                <a:latin typeface="Times New Roman"/>
                <a:cs typeface="Times New Roman"/>
              </a:rPr>
              <a:t>14kpc </a:t>
            </a:r>
            <a:r>
              <a:rPr lang="en-US" sz="2000" b="0" dirty="0">
                <a:latin typeface="Times New Roman"/>
                <a:cs typeface="Times New Roman"/>
              </a:rPr>
              <a:t>rotating disk</a:t>
            </a:r>
          </a:p>
          <a:p>
            <a:pPr marL="685800" lvl="2" indent="-285750" eaLnBrk="1" hangingPunct="1"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 smtClean="0">
                <a:latin typeface="Times New Roman"/>
                <a:cs typeface="Times New Roman"/>
              </a:rPr>
              <a:t> </a:t>
            </a:r>
            <a:r>
              <a:rPr lang="en-US" sz="2000" b="0" dirty="0" err="1" smtClean="0">
                <a:latin typeface="Times New Roman"/>
                <a:cs typeface="Times New Roman"/>
              </a:rPr>
              <a:t>M</a:t>
            </a:r>
            <a:r>
              <a:rPr lang="en-US" sz="2000" b="0" baseline="-25000" dirty="0" err="1" smtClean="0">
                <a:latin typeface="Times New Roman"/>
                <a:cs typeface="Times New Roman"/>
              </a:rPr>
              <a:t>dyn</a:t>
            </a:r>
            <a:r>
              <a:rPr lang="en-US" sz="2000" b="0" dirty="0" smtClean="0">
                <a:latin typeface="Times New Roman"/>
                <a:cs typeface="Times New Roman"/>
              </a:rPr>
              <a:t> </a:t>
            </a:r>
            <a:r>
              <a:rPr lang="en-US" sz="2000" b="0" dirty="0">
                <a:latin typeface="Times New Roman"/>
                <a:cs typeface="Times New Roman"/>
              </a:rPr>
              <a:t>= 5.4 10</a:t>
            </a:r>
            <a:r>
              <a:rPr lang="en-US" sz="2000" b="0" baseline="30000" dirty="0">
                <a:latin typeface="Times New Roman"/>
                <a:cs typeface="Times New Roman"/>
              </a:rPr>
              <a:t>11</a:t>
            </a:r>
            <a:r>
              <a:rPr lang="en-US" sz="2000" b="0" dirty="0">
                <a:latin typeface="Times New Roman"/>
                <a:cs typeface="Times New Roman"/>
              </a:rPr>
              <a:t> </a:t>
            </a:r>
            <a:r>
              <a:rPr lang="en-US" sz="2000" b="0" dirty="0" smtClean="0">
                <a:latin typeface="Times New Roman"/>
                <a:cs typeface="Times New Roman"/>
              </a:rPr>
              <a:t>M</a:t>
            </a:r>
            <a:r>
              <a:rPr lang="en-US" sz="2000" b="0" baseline="-25000" dirty="0" smtClean="0">
                <a:latin typeface="Times New Roman"/>
                <a:cs typeface="Times New Roman"/>
              </a:rPr>
              <a:t>o</a:t>
            </a:r>
          </a:p>
          <a:p>
            <a:pPr marL="0" lvl="1" indent="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 smtClean="0"/>
              <a:t> Resolve </a:t>
            </a:r>
            <a:r>
              <a:rPr lang="en-US" sz="2000" b="0" dirty="0"/>
              <a:t>SF </a:t>
            </a:r>
            <a:r>
              <a:rPr lang="en-US" sz="2000" b="0" dirty="0" smtClean="0"/>
              <a:t>law</a:t>
            </a:r>
            <a:endParaRPr lang="en-US" sz="2000" b="0" dirty="0"/>
          </a:p>
        </p:txBody>
      </p:sp>
      <p:sp>
        <p:nvSpPr>
          <p:cNvPr id="20" name="Rectangle 19"/>
          <p:cNvSpPr/>
          <p:nvPr/>
        </p:nvSpPr>
        <p:spPr>
          <a:xfrm>
            <a:off x="2607163" y="666389"/>
            <a:ext cx="553977" cy="1490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0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mahlt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61" y="0"/>
            <a:ext cx="5089739" cy="4100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66" y="263880"/>
            <a:ext cx="4186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/>
                <a:cs typeface="Times New Roman"/>
              </a:rPr>
              <a:t>ngVLA</a:t>
            </a:r>
            <a:r>
              <a:rPr lang="en-US" sz="2400" b="1" dirty="0" smtClean="0">
                <a:latin typeface="Times New Roman"/>
                <a:cs typeface="Times New Roman"/>
              </a:rPr>
              <a:t>: Terrestrial zone planet formation </a:t>
            </a:r>
            <a:r>
              <a:rPr lang="en-US" sz="2400" b="1" dirty="0">
                <a:latin typeface="Times New Roman"/>
                <a:cs typeface="Times New Roman"/>
              </a:rPr>
              <a:t>imager 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0427" y="4865419"/>
            <a:ext cx="2175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Inner 15AU = </a:t>
            </a:r>
            <a:r>
              <a:rPr lang="en-US" dirty="0" err="1" smtClean="0">
                <a:latin typeface="Times New Roman"/>
                <a:cs typeface="Times New Roman"/>
              </a:rPr>
              <a:t>ngVLA</a:t>
            </a:r>
            <a:r>
              <a:rPr lang="en-US" dirty="0" smtClean="0">
                <a:latin typeface="Times New Roman"/>
                <a:cs typeface="Times New Roman"/>
              </a:rPr>
              <a:t> zone @ 10mas res. 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996943" y="1265317"/>
            <a:ext cx="2" cy="1247944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55619" y="1485902"/>
            <a:ext cx="9576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100AU 0.7” at 140pc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1083" y="53476"/>
            <a:ext cx="1921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HL Tau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ALMA 250GHz Brogan ea.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1" name="Picture 10" descr="PPD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3302" y="4059880"/>
            <a:ext cx="2710698" cy="278891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309895" y="2316899"/>
            <a:ext cx="123407" cy="17429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66430" y="1930413"/>
            <a:ext cx="2277570" cy="21701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33303" y="4100601"/>
            <a:ext cx="271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ngVLA</a:t>
            </a:r>
            <a:r>
              <a:rPr lang="en-US" dirty="0" smtClean="0">
                <a:solidFill>
                  <a:schemeClr val="bg1"/>
                </a:solidFill>
              </a:rPr>
              <a:t> simulation 25GHz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4" y="1300604"/>
            <a:ext cx="4051937" cy="426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C</a:t>
            </a:r>
            <a:r>
              <a:rPr lang="en-US" sz="2000" dirty="0" smtClean="0">
                <a:latin typeface="Times New Roman"/>
                <a:cs typeface="Times New Roman"/>
              </a:rPr>
              <a:t>lass I 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to II transitional </a:t>
            </a:r>
            <a:r>
              <a:rPr lang="en-US" sz="2000" dirty="0" err="1" smtClean="0">
                <a:latin typeface="Times New Roman"/>
                <a:cs typeface="Times New Roman"/>
                <a:sym typeface="Wingdings"/>
              </a:rPr>
              <a:t>protostar</a:t>
            </a:r>
            <a:r>
              <a:rPr lang="en-US" sz="20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(~ 1Myr) w. ~ 1 M</a:t>
            </a:r>
            <a:r>
              <a:rPr lang="en-US" sz="2000" baseline="-25000" dirty="0" smtClean="0">
                <a:latin typeface="Times New Roman"/>
                <a:cs typeface="Times New Roman"/>
                <a:sym typeface="Wingdings"/>
              </a:rPr>
              <a:t>o 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star + 0.1 M</a:t>
            </a:r>
            <a:r>
              <a:rPr lang="en-US" sz="2000" baseline="-25000" dirty="0" smtClean="0">
                <a:latin typeface="Times New Roman"/>
                <a:cs typeface="Times New Roman"/>
                <a:sym typeface="Wingdings"/>
              </a:rPr>
              <a:t>o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 dust disk </a:t>
            </a:r>
          </a:p>
          <a:p>
            <a:pPr marL="342900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Disk inner 10 AU is optically </a:t>
            </a:r>
            <a:r>
              <a:rPr lang="en-US" sz="2000" dirty="0">
                <a:latin typeface="Times New Roman"/>
                <a:cs typeface="Times New Roman"/>
              </a:rPr>
              <a:t>thick </a:t>
            </a:r>
            <a:r>
              <a:rPr lang="en-US" sz="2000" dirty="0" smtClean="0">
                <a:latin typeface="Times New Roman"/>
                <a:cs typeface="Times New Roman"/>
              </a:rPr>
              <a:t>at </a:t>
            </a:r>
            <a:r>
              <a:rPr lang="en-US" sz="2000" dirty="0">
                <a:latin typeface="Times New Roman"/>
                <a:cs typeface="Times New Roman"/>
              </a:rPr>
              <a:t>mm/</a:t>
            </a:r>
            <a:r>
              <a:rPr lang="en-US" sz="2000" dirty="0" err="1" smtClean="0">
                <a:latin typeface="Times New Roman"/>
                <a:cs typeface="Times New Roman"/>
              </a:rPr>
              <a:t>submm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r>
              <a:rPr lang="en-US" sz="2000" dirty="0" smtClean="0">
                <a:latin typeface="Times New Roman"/>
                <a:cs typeface="Times New Roman"/>
              </a:rPr>
              <a:t>/cm probes the inner disk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Gaps due to planets on solar system scales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G</a:t>
            </a:r>
            <a:r>
              <a:rPr lang="en-US" dirty="0" smtClean="0">
                <a:latin typeface="Times New Roman"/>
                <a:cs typeface="Times New Roman"/>
              </a:rPr>
              <a:t>rain </a:t>
            </a:r>
            <a:r>
              <a:rPr lang="en-US" dirty="0">
                <a:latin typeface="Times New Roman"/>
                <a:cs typeface="Times New Roman"/>
              </a:rPr>
              <a:t>size </a:t>
            </a:r>
            <a:r>
              <a:rPr lang="en-US" dirty="0" smtClean="0">
                <a:latin typeface="Times New Roman"/>
                <a:cs typeface="Times New Roman"/>
              </a:rPr>
              <a:t>stratification at 0.3cm to 3cm: Poorly understood transition from dust to </a:t>
            </a:r>
            <a:r>
              <a:rPr lang="en-US" dirty="0" err="1" smtClean="0">
                <a:latin typeface="Times New Roman"/>
                <a:cs typeface="Times New Roman"/>
              </a:rPr>
              <a:t>planetesimals</a:t>
            </a:r>
            <a:endParaRPr lang="en-US" dirty="0" smtClean="0">
              <a:latin typeface="Times New Roman"/>
              <a:cs typeface="Times New Roman"/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Annual motions</a:t>
            </a:r>
          </a:p>
        </p:txBody>
      </p:sp>
    </p:spTree>
    <p:extLst>
      <p:ext uri="{BB962C8B-B14F-4D97-AF65-F5344CB8AC3E}">
        <p14:creationId xmlns:p14="http://schemas.microsoft.com/office/powerpoint/2010/main" val="405984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5179" y="694456"/>
            <a:ext cx="8543782" cy="4951164"/>
            <a:chOff x="707034" y="666844"/>
            <a:chExt cx="8543782" cy="4951164"/>
          </a:xfrm>
        </p:grpSpPr>
        <p:pic>
          <p:nvPicPr>
            <p:cNvPr id="11" name="Picture 10" descr="angularresfreq_july2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34" y="666844"/>
              <a:ext cx="7886637" cy="495116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7842981" y="4341515"/>
              <a:ext cx="239059" cy="14941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082039" y="4054770"/>
              <a:ext cx="1168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1AU @ 140pc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88980" y="1135530"/>
              <a:ext cx="1363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Kent + Carilli</a:t>
              </a:r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3295884" y="4067864"/>
              <a:ext cx="1026880" cy="808820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50486" y="4246945"/>
              <a:ext cx="181688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800000"/>
                  </a:solidFill>
                </a:rPr>
                <a:t>Terrestrial zone planet formation</a:t>
              </a:r>
              <a:endParaRPr lang="en-US" sz="1600" dirty="0">
                <a:solidFill>
                  <a:srgbClr val="8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28586" y="5948100"/>
            <a:ext cx="599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Resolution ~ </a:t>
            </a:r>
            <a:r>
              <a:rPr lang="en-US" sz="2400" dirty="0" smtClean="0">
                <a:latin typeface="Times New Roman"/>
                <a:cs typeface="Times New Roman"/>
              </a:rPr>
              <a:t>10mas </a:t>
            </a:r>
            <a:r>
              <a:rPr lang="en-US" sz="2400" dirty="0">
                <a:latin typeface="Times New Roman"/>
                <a:cs typeface="Times New Roman"/>
              </a:rPr>
              <a:t>@ 1cm </a:t>
            </a:r>
            <a:r>
              <a:rPr lang="en-US" sz="2400" dirty="0" smtClean="0">
                <a:latin typeface="Times New Roman"/>
                <a:cs typeface="Times New Roman"/>
              </a:rPr>
              <a:t>(300km)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1404" y="162774"/>
            <a:ext cx="691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Killer </a:t>
            </a:r>
            <a:r>
              <a:rPr lang="en-US" sz="2800" dirty="0" smtClean="0">
                <a:latin typeface="Times New Roman"/>
                <a:cs typeface="Times New Roman"/>
              </a:rPr>
              <a:t>Gap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Thermal </a:t>
            </a:r>
            <a:r>
              <a:rPr lang="en-US" sz="2400" dirty="0"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latin typeface="Times New Roman"/>
                <a:cs typeface="Times New Roman"/>
              </a:rPr>
              <a:t>3cm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130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a_freq_log_july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3" y="789565"/>
            <a:ext cx="7526427" cy="4725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8708" y="5437450"/>
            <a:ext cx="62155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Sensitivity </a:t>
            </a:r>
            <a:r>
              <a:rPr lang="en-US" sz="2000" dirty="0">
                <a:latin typeface="Times New Roman"/>
                <a:cs typeface="Times New Roman"/>
              </a:rPr>
              <a:t>~ </a:t>
            </a:r>
            <a:r>
              <a:rPr lang="en-US" sz="2000" dirty="0" smtClean="0">
                <a:latin typeface="Times New Roman"/>
                <a:cs typeface="Times New Roman"/>
              </a:rPr>
              <a:t>0.1uJy @ 1cm</a:t>
            </a:r>
            <a:r>
              <a:rPr lang="en-US" sz="2000" dirty="0">
                <a:latin typeface="Times New Roman"/>
                <a:cs typeface="Times New Roman"/>
              </a:rPr>
              <a:t>, 10hr, </a:t>
            </a:r>
            <a:r>
              <a:rPr lang="en-US" sz="2000" dirty="0" smtClean="0">
                <a:latin typeface="Times New Roman"/>
                <a:cs typeface="Times New Roman"/>
              </a:rPr>
              <a:t>BW = 20GHz 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B</a:t>
            </a:r>
            <a:r>
              <a:rPr lang="en-US" sz="2000" dirty="0">
                <a:latin typeface="Times New Roman"/>
                <a:cs typeface="Times New Roman"/>
              </a:rPr>
              <a:t> ~ 1</a:t>
            </a:r>
            <a:r>
              <a:rPr lang="en-US" sz="2000" dirty="0" smtClean="0">
                <a:latin typeface="Times New Roman"/>
                <a:cs typeface="Times New Roman"/>
              </a:rPr>
              <a:t>K </a:t>
            </a:r>
            <a:r>
              <a:rPr lang="en-US" sz="2000" dirty="0">
                <a:latin typeface="Times New Roman"/>
                <a:cs typeface="Times New Roman"/>
              </a:rPr>
              <a:t>@ </a:t>
            </a:r>
            <a:r>
              <a:rPr lang="en-US" sz="2000" dirty="0" smtClean="0">
                <a:latin typeface="Times New Roman"/>
                <a:cs typeface="Times New Roman"/>
              </a:rPr>
              <a:t>1cm, 10mas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M</a:t>
            </a:r>
            <a:r>
              <a:rPr lang="en-US" sz="2000" dirty="0" smtClean="0">
                <a:latin typeface="Times New Roman"/>
                <a:cs typeface="Times New Roman"/>
              </a:rPr>
              <a:t>olecular lines become prevalent above 15GHz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404" y="147833"/>
            <a:ext cx="691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Killer </a:t>
            </a:r>
            <a:r>
              <a:rPr lang="en-US" sz="2800" dirty="0" smtClean="0">
                <a:latin typeface="Times New Roman"/>
                <a:cs typeface="Times New Roman"/>
              </a:rPr>
              <a:t>Gap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Thermal </a:t>
            </a:r>
            <a:r>
              <a:rPr lang="en-US" sz="2400" dirty="0"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latin typeface="Times New Roman"/>
                <a:cs typeface="Times New Roman"/>
              </a:rPr>
              <a:t>3cm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93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4300" y="111278"/>
            <a:ext cx="564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Circle of Life: origin stars, planets, life </a:t>
            </a:r>
          </a:p>
        </p:txBody>
      </p:sp>
      <p:pic>
        <p:nvPicPr>
          <p:cNvPr id="6" name="Picture 5" descr="Screen Shot 2015-02-17 at 9.51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00" y="1267216"/>
            <a:ext cx="4968010" cy="4860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7605" y="944050"/>
            <a:ext cx="2729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latin typeface="Times New Roman"/>
                <a:cs typeface="Times New Roman"/>
              </a:rPr>
              <a:t>Origin of stellar </a:t>
            </a:r>
            <a:r>
              <a:rPr lang="en-US" i="1" dirty="0" smtClean="0">
                <a:latin typeface="Times New Roman"/>
                <a:cs typeface="Times New Roman"/>
              </a:rPr>
              <a:t>multiplicity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5754" y="989561"/>
            <a:ext cx="258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latin typeface="Times New Roman"/>
                <a:cs typeface="Times New Roman"/>
              </a:rPr>
              <a:t>Accretion in dust-obscured early </a:t>
            </a:r>
            <a:r>
              <a:rPr lang="en-US" i="1" dirty="0" smtClean="0">
                <a:latin typeface="Times New Roman"/>
                <a:cs typeface="Times New Roman"/>
              </a:rPr>
              <a:t>phases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54020" y="1005582"/>
            <a:ext cx="1180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chemistry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3473104">
            <a:off x="5822601" y="2408354"/>
            <a:ext cx="2018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Organic chemistry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 rot="6928924">
            <a:off x="5830892" y="4780171"/>
            <a:ext cx="188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Pre-biotic chemistry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 rot="4257007">
            <a:off x="1391011" y="4229394"/>
            <a:ext cx="1411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biology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66245" y="3258231"/>
            <a:ext cx="1769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Terrestrial zone planet formation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37036" y="6113771"/>
            <a:ext cx="27926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Imaging chemistry, dynamics deep in planetary atmospheres</a:t>
            </a:r>
            <a:endParaRPr lang="en-US" sz="16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16640" y="5528995"/>
            <a:ext cx="1769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Pre-biotic molecules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667794" y="898668"/>
            <a:ext cx="5703068" cy="5553657"/>
          </a:xfrm>
          <a:prstGeom prst="donut">
            <a:avLst>
              <a:gd name="adj" fmla="val 8310"/>
            </a:avLst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1798" y="5100473"/>
            <a:ext cx="1667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6600"/>
                </a:solidFill>
              </a:rPr>
              <a:t>Magnetospheres and </a:t>
            </a:r>
            <a:r>
              <a:rPr lang="en-US" sz="1600" i="1" dirty="0" err="1" smtClean="0">
                <a:solidFill>
                  <a:srgbClr val="FF6600"/>
                </a:solidFill>
              </a:rPr>
              <a:t>exo</a:t>
            </a:r>
            <a:r>
              <a:rPr lang="en-US" sz="1600" i="1" dirty="0" smtClean="0">
                <a:solidFill>
                  <a:srgbClr val="FF6600"/>
                </a:solidFill>
              </a:rPr>
              <a:t>-space weather</a:t>
            </a:r>
            <a:endParaRPr lang="en-US" sz="1600" i="1" dirty="0">
              <a:solidFill>
                <a:srgbClr val="FF66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6584" y="2690099"/>
            <a:ext cx="2215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Aircraft radar from nearby planetary systems in 10min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4031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5-07-15 at 8.51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62" y="1136338"/>
            <a:ext cx="5246678" cy="5233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3140" y="2499086"/>
            <a:ext cx="2374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~ 1Myr </a:t>
            </a:r>
            <a:r>
              <a:rPr lang="en-US" dirty="0" err="1" smtClean="0"/>
              <a:t>protoplanetary</a:t>
            </a:r>
            <a:r>
              <a:rPr lang="en-US" dirty="0" smtClean="0"/>
              <a:t> disk at  R ~ few AU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4426" y="230898"/>
            <a:ext cx="633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Terrestrial zone planet formation = ‘</a:t>
            </a:r>
            <a:r>
              <a:rPr lang="en-US" sz="2400" dirty="0" err="1" smtClean="0"/>
              <a:t>ngVLA</a:t>
            </a:r>
            <a:r>
              <a:rPr lang="en-US" sz="2400" dirty="0" smtClean="0"/>
              <a:t> zone’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657762" y="3039744"/>
            <a:ext cx="2544358" cy="1715766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23" y="4039482"/>
            <a:ext cx="170628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Optically thick at short ALMA wavelengths, but unresolved at long ALMA wavelengths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657762" y="4201602"/>
            <a:ext cx="233867" cy="364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03753" y="1320157"/>
            <a:ext cx="23330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Areal density </a:t>
            </a:r>
            <a:r>
              <a:rPr lang="en-US" dirty="0" smtClean="0">
                <a:solidFill>
                  <a:srgbClr val="008000"/>
                </a:solidFill>
              </a:rPr>
              <a:t>for  </a:t>
            </a:r>
            <a:r>
              <a:rPr lang="en-US" dirty="0" err="1">
                <a:solidFill>
                  <a:srgbClr val="008000"/>
                </a:solidFill>
              </a:rPr>
              <a:t>τ</a:t>
            </a:r>
            <a:r>
              <a:rPr lang="en-US" dirty="0">
                <a:solidFill>
                  <a:srgbClr val="008000"/>
                </a:solidFill>
              </a:rPr>
              <a:t> &gt; </a:t>
            </a:r>
            <a:r>
              <a:rPr lang="en-US" dirty="0" smtClean="0">
                <a:solidFill>
                  <a:srgbClr val="008000"/>
                </a:solidFill>
              </a:rPr>
              <a:t>1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3829" y="6088726"/>
            <a:ext cx="151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Isella</a:t>
            </a:r>
            <a:r>
              <a:rPr lang="en-US" dirty="0" smtClean="0"/>
              <a:t> ea.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33304" y="3537523"/>
            <a:ext cx="262340" cy="5019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4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mahlt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61" y="0"/>
            <a:ext cx="5089739" cy="4100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66" y="381726"/>
            <a:ext cx="4186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/>
                <a:cs typeface="Times New Roman"/>
              </a:rPr>
              <a:t>ngVLA</a:t>
            </a:r>
            <a:r>
              <a:rPr lang="en-US" sz="2400" b="1" dirty="0" smtClean="0">
                <a:latin typeface="Times New Roman"/>
                <a:cs typeface="Times New Roman"/>
              </a:rPr>
              <a:t>: Terrestrial zone planet formation </a:t>
            </a:r>
            <a:r>
              <a:rPr lang="en-US" sz="2400" b="1" dirty="0">
                <a:latin typeface="Times New Roman"/>
                <a:cs typeface="Times New Roman"/>
              </a:rPr>
              <a:t>imager 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4" y="1300604"/>
            <a:ext cx="4051937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See through dust to pebbles: inner few AU disk optically </a:t>
            </a:r>
            <a:r>
              <a:rPr lang="en-US" sz="2400" dirty="0">
                <a:latin typeface="Times New Roman"/>
                <a:cs typeface="Times New Roman"/>
              </a:rPr>
              <a:t>thick in mm/</a:t>
            </a:r>
            <a:r>
              <a:rPr lang="en-US" sz="2400" dirty="0" err="1" smtClean="0">
                <a:latin typeface="Times New Roman"/>
                <a:cs typeface="Times New Roman"/>
              </a:rPr>
              <a:t>submm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Grain </a:t>
            </a:r>
            <a:r>
              <a:rPr lang="en-US" sz="2400" dirty="0">
                <a:latin typeface="Times New Roman"/>
                <a:cs typeface="Times New Roman"/>
              </a:rPr>
              <a:t>size </a:t>
            </a:r>
            <a:r>
              <a:rPr lang="en-US" sz="2400" dirty="0" smtClean="0">
                <a:latin typeface="Times New Roman"/>
                <a:cs typeface="Times New Roman"/>
              </a:rPr>
              <a:t>stratification at 0.3cm to 3cm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Poorly understood transition from dust to </a:t>
            </a:r>
            <a:r>
              <a:rPr lang="en-US" sz="2000" dirty="0" err="1" smtClean="0">
                <a:latin typeface="Times New Roman"/>
                <a:cs typeface="Times New Roman"/>
              </a:rPr>
              <a:t>planetesimals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SI =&gt; combination of grain growth and optical depth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1395" y="3087419"/>
            <a:ext cx="2175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Inner 10AU =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ngVLA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zone @ 10mas res 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996943" y="1265317"/>
            <a:ext cx="2" cy="1247944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55619" y="1485902"/>
            <a:ext cx="9576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100AU 0.7” at 140pc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440947" y="2179053"/>
            <a:ext cx="1016000" cy="90836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61083" y="53476"/>
            <a:ext cx="19215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ALMA 250GHz Brogan ea.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28" name="Picture 27" descr="Screen Shot 2015-07-18 at 8.10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3" y="4176832"/>
            <a:ext cx="3141578" cy="258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5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23470" y="80208"/>
            <a:ext cx="610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NGVLA: </a:t>
            </a:r>
            <a:r>
              <a:rPr lang="en-US" sz="2400" dirty="0" err="1" smtClean="0"/>
              <a:t>Protoplantary</a:t>
            </a:r>
            <a:r>
              <a:rPr lang="en-US" sz="2400" dirty="0" smtClean="0"/>
              <a:t> disk at 130pc distance</a:t>
            </a:r>
            <a:endParaRPr lang="en-US" sz="2400" dirty="0"/>
          </a:p>
        </p:txBody>
      </p:sp>
      <p:pic>
        <p:nvPicPr>
          <p:cNvPr id="5" name="Picture 4" descr="Screen Shot 2015-07-18 at 7.3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" y="699288"/>
            <a:ext cx="2930794" cy="28969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8745" y="3801605"/>
            <a:ext cx="339371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Jupiter at 13AU, Saturn at 6AU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Inner gap optically thick at 100GHz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Image both gaps + annual motions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latin typeface="Times New Roman"/>
                <a:cs typeface="Times New Roman"/>
              </a:rPr>
              <a:t>Circumplanetary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disks: imaging accretion on to </a:t>
            </a:r>
            <a:r>
              <a:rPr lang="en-US" dirty="0" smtClean="0">
                <a:latin typeface="Times New Roman"/>
                <a:cs typeface="Times New Roman"/>
              </a:rPr>
              <a:t>planets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115695" y="650080"/>
            <a:ext cx="3082961" cy="3051349"/>
            <a:chOff x="6154607" y="650080"/>
            <a:chExt cx="3082961" cy="3051349"/>
          </a:xfrm>
        </p:grpSpPr>
        <p:pic>
          <p:nvPicPr>
            <p:cNvPr id="6" name="Picture 5" descr="Screen Shot 2015-07-18 at 7.34.1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607" y="650080"/>
              <a:ext cx="2989393" cy="3051349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8930103" y="828853"/>
              <a:ext cx="0" cy="7352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288410" y="828859"/>
              <a:ext cx="94915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0.1” = 13AU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1" descr="PPD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7750" y="3825681"/>
            <a:ext cx="2721149" cy="2761302"/>
          </a:xfrm>
          <a:prstGeom prst="rect">
            <a:avLst/>
          </a:prstGeom>
        </p:spPr>
      </p:pic>
      <p:pic>
        <p:nvPicPr>
          <p:cNvPr id="3" name="Picture 2" descr="PP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5247" y="3811874"/>
            <a:ext cx="2788348" cy="2775109"/>
          </a:xfrm>
          <a:prstGeom prst="rect">
            <a:avLst/>
          </a:prstGeom>
        </p:spPr>
      </p:pic>
      <p:pic>
        <p:nvPicPr>
          <p:cNvPr id="9" name="Picture 8" descr="PPD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2338" y="699288"/>
            <a:ext cx="2710698" cy="27889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16127" y="3795406"/>
            <a:ext cx="257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ngVLA</a:t>
            </a:r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image inner gap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3023" y="659184"/>
            <a:ext cx="229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dirty="0" err="1">
                <a:solidFill>
                  <a:schemeClr val="bg1"/>
                </a:solidFill>
                <a:latin typeface="Times New Roman"/>
                <a:cs typeface="Times New Roman"/>
              </a:rPr>
              <a:t>ngVLA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100hr 25GHz 10mas 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6127" y="3099994"/>
            <a:ext cx="24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/>
                <a:cs typeface="Times New Roman"/>
              </a:rPr>
              <a:t>rms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= 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90nJy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Times New Roman"/>
                <a:cs typeface="Times New Roman"/>
              </a:rPr>
              <a:t>bm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= 1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K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5111" y="3808774"/>
            <a:ext cx="270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ngVLA</a:t>
            </a:r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 planet accretion!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8576" y="6140707"/>
            <a:ext cx="1537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Isella</a:t>
            </a:r>
            <a:r>
              <a:rPr lang="en-US" dirty="0" smtClean="0">
                <a:solidFill>
                  <a:schemeClr val="bg1"/>
                </a:solidFill>
              </a:rPr>
              <a:t> + Carilli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000" y="3161549"/>
            <a:ext cx="149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model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15111" y="3152572"/>
            <a:ext cx="149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model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2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2392</TotalTime>
  <Words>1975</Words>
  <Application>Microsoft Macintosh PowerPoint</Application>
  <PresentationFormat>On-screen Show (4:3)</PresentationFormat>
  <Paragraphs>268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Radio Astronomy Observatory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212</cp:revision>
  <cp:lastPrinted>2015-03-17T15:30:24Z</cp:lastPrinted>
  <dcterms:created xsi:type="dcterms:W3CDTF">2015-01-04T19:39:58Z</dcterms:created>
  <dcterms:modified xsi:type="dcterms:W3CDTF">2015-08-05T16:24:34Z</dcterms:modified>
</cp:coreProperties>
</file>