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1" r:id="rId2"/>
    <p:sldId id="299" r:id="rId3"/>
    <p:sldId id="270" r:id="rId4"/>
    <p:sldId id="313" r:id="rId5"/>
    <p:sldId id="321" r:id="rId6"/>
    <p:sldId id="318" r:id="rId7"/>
    <p:sldId id="305" r:id="rId8"/>
    <p:sldId id="319" r:id="rId9"/>
    <p:sldId id="316" r:id="rId10"/>
    <p:sldId id="278" r:id="rId11"/>
    <p:sldId id="309" r:id="rId12"/>
    <p:sldId id="263" r:id="rId13"/>
    <p:sldId id="281" r:id="rId14"/>
    <p:sldId id="320" r:id="rId15"/>
    <p:sldId id="323" r:id="rId16"/>
    <p:sldId id="32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03112"/>
    <a:srgbClr val="A4AED3"/>
    <a:srgbClr val="155219"/>
    <a:srgbClr val="9BA3BF"/>
    <a:srgbClr val="26FF06"/>
    <a:srgbClr val="6D4D92"/>
    <a:srgbClr val="E19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9" autoAdjust="0"/>
    <p:restoredTop sz="99258" autoAdjust="0"/>
  </p:normalViewPr>
  <p:slideViewPr>
    <p:cSldViewPr snapToGrid="0" snapToObjects="1">
      <p:cViewPr>
        <p:scale>
          <a:sx n="94" d="100"/>
          <a:sy n="94" d="100"/>
        </p:scale>
        <p:origin x="-1280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0405-1E10-944B-B13E-42E0F8165C66}" type="datetimeFigureOut">
              <a:rPr lang="en-US" smtClean="0"/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D48A-B250-F843-9239-A2F16543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0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0405-1E10-944B-B13E-42E0F8165C66}" type="datetimeFigureOut">
              <a:rPr lang="en-US" smtClean="0"/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D48A-B250-F843-9239-A2F16543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0405-1E10-944B-B13E-42E0F8165C66}" type="datetimeFigureOut">
              <a:rPr lang="en-US" smtClean="0"/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D48A-B250-F843-9239-A2F16543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09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D96A0-BD7D-B74D-922F-4CE10FCEF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3143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0405-1E10-944B-B13E-42E0F8165C66}" type="datetimeFigureOut">
              <a:rPr lang="en-US" smtClean="0"/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D48A-B250-F843-9239-A2F16543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2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0405-1E10-944B-B13E-42E0F8165C66}" type="datetimeFigureOut">
              <a:rPr lang="en-US" smtClean="0"/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D48A-B250-F843-9239-A2F16543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73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0405-1E10-944B-B13E-42E0F8165C66}" type="datetimeFigureOut">
              <a:rPr lang="en-US" smtClean="0"/>
              <a:t>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D48A-B250-F843-9239-A2F16543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9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0405-1E10-944B-B13E-42E0F8165C66}" type="datetimeFigureOut">
              <a:rPr lang="en-US" smtClean="0"/>
              <a:t>1/2/16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D48A-B250-F843-9239-A2F16543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05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0405-1E10-944B-B13E-42E0F8165C66}" type="datetimeFigureOut">
              <a:rPr lang="en-US" smtClean="0"/>
              <a:t>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D48A-B250-F843-9239-A2F16543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26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0405-1E10-944B-B13E-42E0F8165C66}" type="datetimeFigureOut">
              <a:rPr lang="en-US" smtClean="0"/>
              <a:t>1/2/16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D48A-B250-F843-9239-A2F16543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6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0405-1E10-944B-B13E-42E0F8165C66}" type="datetimeFigureOut">
              <a:rPr lang="en-US" smtClean="0"/>
              <a:t>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D48A-B250-F843-9239-A2F16543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0405-1E10-944B-B13E-42E0F8165C66}" type="datetimeFigureOut">
              <a:rPr lang="en-US" smtClean="0"/>
              <a:t>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D48A-B250-F843-9239-A2F16543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50405-1E10-944B-B13E-42E0F8165C66}" type="datetimeFigureOut">
              <a:rPr lang="en-US" smtClean="0"/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3D48A-B250-F843-9239-A2F16543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9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0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0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0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s://science.nrao.edu/futures/ngvl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851" y="1453281"/>
            <a:ext cx="8488084" cy="13542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10x Effective Area  JVLA, ALMA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400" dirty="0">
                <a:solidFill>
                  <a:srgbClr val="000090"/>
                </a:solidFill>
                <a:latin typeface="Times New Roman"/>
                <a:cs typeface="Times New Roman"/>
              </a:rPr>
              <a:t>Frequency 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Range</a:t>
            </a:r>
            <a:r>
              <a:rPr lang="en-US" sz="2400" dirty="0">
                <a:solidFill>
                  <a:srgbClr val="000090"/>
                </a:solidFill>
                <a:latin typeface="Times New Roman"/>
                <a:cs typeface="Times New Roman"/>
              </a:rPr>
              <a:t>: 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1  </a:t>
            </a:r>
            <a:r>
              <a:rPr lang="en-US" sz="2400" dirty="0">
                <a:solidFill>
                  <a:srgbClr val="000090"/>
                </a:solidFill>
                <a:latin typeface="Times New Roman"/>
                <a:cs typeface="Times New Roman"/>
              </a:rPr>
              <a:t>– 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115 </a:t>
            </a:r>
            <a:r>
              <a:rPr lang="en-US" sz="2400" dirty="0">
                <a:solidFill>
                  <a:srgbClr val="000090"/>
                </a:solidFill>
                <a:latin typeface="Times New Roman"/>
                <a:cs typeface="Times New Roman"/>
              </a:rPr>
              <a:t>GHz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10x Resolution w. </a:t>
            </a:r>
            <a:r>
              <a:rPr lang="en-US" sz="2400" dirty="0">
                <a:solidFill>
                  <a:srgbClr val="000090"/>
                </a:solidFill>
                <a:latin typeface="Times New Roman"/>
                <a:cs typeface="Times New Roman"/>
              </a:rPr>
              <a:t>50% to few km + 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50</a:t>
            </a:r>
            <a:r>
              <a:rPr lang="en-US" sz="2400" dirty="0">
                <a:solidFill>
                  <a:srgbClr val="000090"/>
                </a:solidFill>
                <a:latin typeface="Times New Roman"/>
                <a:cs typeface="Times New Roman"/>
              </a:rPr>
              <a:t>% to 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300km + VLBI </a:t>
            </a:r>
            <a:endParaRPr lang="en-US" sz="24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1" descr="vlasampl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453"/>
            <a:ext cx="9144000" cy="3998375"/>
          </a:xfrm>
          <a:prstGeom prst="rect">
            <a:avLst/>
          </a:prstGeom>
        </p:spPr>
      </p:pic>
      <p:pic>
        <p:nvPicPr>
          <p:cNvPr id="7" name="Picture 6" descr="Screen Shot 2015-05-16 at 6.16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50" y="0"/>
            <a:ext cx="7787315" cy="144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5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3-24 at 8.32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11" y="2158946"/>
            <a:ext cx="4604090" cy="231541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837167" y="4417761"/>
            <a:ext cx="4158794" cy="2440239"/>
            <a:chOff x="4273176" y="1195292"/>
            <a:chExt cx="4583533" cy="3216387"/>
          </a:xfrm>
        </p:grpSpPr>
        <p:pic>
          <p:nvPicPr>
            <p:cNvPr id="11" name="Picture 10" descr="Screen Shot 2015-03-24 at 8.24.24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3176" y="1195292"/>
              <a:ext cx="4583533" cy="3216387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5050118" y="3781722"/>
              <a:ext cx="2779059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737412" y="3391646"/>
              <a:ext cx="127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ngVLA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" name="Picture 3" descr="Screen Shot 2015-12-07 at 9.42.1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096" y="0"/>
            <a:ext cx="3708736" cy="22407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3648" y="86153"/>
            <a:ext cx="932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HCN M51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08" y="189140"/>
            <a:ext cx="525667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Times New Roman"/>
                <a:cs typeface="Times New Roman"/>
              </a:rPr>
              <a:t>SWG2: wide field imaging10x faster than ALMA </a:t>
            </a:r>
            <a:r>
              <a:rPr lang="en-US" sz="2400" dirty="0" smtClean="0">
                <a:latin typeface="Times New Roman"/>
                <a:cs typeface="Times New Roman"/>
              </a:rPr>
              <a:t>– MW</a:t>
            </a:r>
            <a:r>
              <a:rPr lang="en-US" sz="2400" dirty="0">
                <a:latin typeface="Times New Roman"/>
                <a:cs typeface="Times New Roman"/>
              </a:rPr>
              <a:t>/Local group science out to Virgo</a:t>
            </a:r>
            <a:r>
              <a:rPr lang="en-US" sz="2400" dirty="0" smtClean="0">
                <a:latin typeface="Times New Roman"/>
                <a:cs typeface="Times New Roman"/>
              </a:rPr>
              <a:t>!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420" y="1693843"/>
            <a:ext cx="48648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Spectral lines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dirty="0" smtClean="0">
                <a:latin typeface="Times New Roman"/>
                <a:cs typeface="Times New Roman"/>
              </a:rPr>
              <a:t>Ground state </a:t>
            </a:r>
            <a:r>
              <a:rPr lang="en-US" dirty="0">
                <a:latin typeface="Times New Roman"/>
                <a:cs typeface="Times New Roman"/>
              </a:rPr>
              <a:t>transitions </a:t>
            </a:r>
            <a:r>
              <a:rPr lang="en-US" dirty="0" smtClean="0">
                <a:latin typeface="Times New Roman"/>
                <a:cs typeface="Times New Roman"/>
              </a:rPr>
              <a:t>of primary astrochemical, dense gas tracers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dirty="0" smtClean="0">
                <a:latin typeface="Times New Roman"/>
                <a:cs typeface="Times New Roman"/>
              </a:rPr>
              <a:t>Unprecedented view of Baryon Cycle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Broad</a:t>
            </a:r>
            <a:r>
              <a:rPr lang="en-US" sz="2000" dirty="0">
                <a:latin typeface="Times New Roman"/>
                <a:cs typeface="Times New Roman"/>
              </a:rPr>
              <a:t>-Band </a:t>
            </a:r>
            <a:r>
              <a:rPr lang="en-US" sz="2000" dirty="0" smtClean="0">
                <a:latin typeface="Times New Roman"/>
                <a:cs typeface="Times New Roman"/>
              </a:rPr>
              <a:t>Continuum 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dirty="0" smtClean="0">
                <a:latin typeface="Times New Roman"/>
                <a:cs typeface="Times New Roman"/>
              </a:rPr>
              <a:t>Synchrotron</a:t>
            </a:r>
            <a:r>
              <a:rPr lang="en-US" dirty="0">
                <a:latin typeface="Times New Roman"/>
                <a:cs typeface="Times New Roman"/>
              </a:rPr>
              <a:t>, free-free, cold </a:t>
            </a:r>
            <a:r>
              <a:rPr lang="en-US" dirty="0" smtClean="0">
                <a:latin typeface="Times New Roman"/>
                <a:cs typeface="Times New Roman"/>
              </a:rPr>
              <a:t>(spinning?) dust</a:t>
            </a:r>
            <a:r>
              <a:rPr lang="en-US" dirty="0">
                <a:latin typeface="Times New Roman"/>
                <a:cs typeface="Times New Roman"/>
              </a:rPr>
              <a:t>, SZ effect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dirty="0" smtClean="0">
                <a:latin typeface="Times New Roman"/>
                <a:cs typeface="Times New Roman"/>
              </a:rPr>
              <a:t>Obscuration </a:t>
            </a:r>
            <a:r>
              <a:rPr lang="en-US" dirty="0">
                <a:latin typeface="Times New Roman"/>
                <a:cs typeface="Times New Roman"/>
              </a:rPr>
              <a:t>free estimates of SFR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dirty="0">
                <a:latin typeface="Times New Roman"/>
                <a:cs typeface="Times New Roman"/>
              </a:rPr>
              <a:t>Physics of cosmic rays, ionized gas, dust, and hot gas around </a:t>
            </a:r>
            <a:r>
              <a:rPr lang="en-US" dirty="0" smtClean="0">
                <a:latin typeface="Times New Roman"/>
                <a:cs typeface="Times New Roman"/>
              </a:rPr>
              <a:t>galaxies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Synergy: FIR Explorer, TMT…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473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5-14 at 3.32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272" y="0"/>
            <a:ext cx="4354728" cy="22807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7199" y="2454991"/>
            <a:ext cx="78851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Explosive Universe (TDEs, GRBs, </a:t>
            </a:r>
            <a:r>
              <a:rPr lang="en-US" sz="2400" dirty="0" err="1" smtClean="0">
                <a:latin typeface="Times New Roman"/>
                <a:cs typeface="Times New Roman"/>
              </a:rPr>
              <a:t>Blazars</a:t>
            </a:r>
            <a:r>
              <a:rPr lang="en-US" sz="2400" dirty="0" smtClean="0">
                <a:latin typeface="Times New Roman"/>
                <a:cs typeface="Times New Roman"/>
              </a:rPr>
              <a:t>, GW/EM, FRBs?): high frequency peaks higher and earlier</a:t>
            </a:r>
            <a:endParaRPr lang="en-US" sz="2400" dirty="0">
              <a:latin typeface="Times New Roman"/>
              <a:cs typeface="Times New Roman"/>
            </a:endParaRPr>
          </a:p>
          <a:p>
            <a:pPr marL="285750" lvl="1" indent="-285750">
              <a:spcBef>
                <a:spcPts val="600"/>
              </a:spcBef>
              <a:buFont typeface="Arial"/>
              <a:buChar char="•"/>
            </a:pPr>
            <a:r>
              <a:rPr lang="en-US" sz="2400" dirty="0" err="1" smtClean="0">
                <a:latin typeface="Times New Roman"/>
                <a:cs typeface="Times New Roman"/>
              </a:rPr>
              <a:t>Exo</a:t>
            </a:r>
            <a:r>
              <a:rPr lang="en-US" sz="2400" dirty="0" smtClean="0">
                <a:latin typeface="Times New Roman"/>
                <a:cs typeface="Times New Roman"/>
              </a:rPr>
              <a:t>-</a:t>
            </a:r>
            <a:r>
              <a:rPr lang="en-US" sz="2400" dirty="0">
                <a:latin typeface="Times New Roman"/>
                <a:cs typeface="Times New Roman"/>
              </a:rPr>
              <a:t>space weather: </a:t>
            </a:r>
            <a:r>
              <a:rPr lang="en-US" sz="2400" dirty="0" err="1" smtClean="0">
                <a:latin typeface="Times New Roman"/>
                <a:cs typeface="Times New Roman"/>
              </a:rPr>
              <a:t>exo</a:t>
            </a:r>
            <a:r>
              <a:rPr lang="en-US" sz="2400" dirty="0">
                <a:latin typeface="Times New Roman"/>
                <a:cs typeface="Times New Roman"/>
              </a:rPr>
              <a:t>-planet environments </a:t>
            </a:r>
            <a:r>
              <a:rPr lang="en-US" sz="2400" dirty="0" smtClean="0">
                <a:latin typeface="Times New Roman"/>
                <a:cs typeface="Times New Roman"/>
              </a:rPr>
              <a:t>and </a:t>
            </a:r>
            <a:r>
              <a:rPr lang="en-US" sz="2400" dirty="0">
                <a:latin typeface="Times New Roman"/>
                <a:cs typeface="Times New Roman"/>
              </a:rPr>
              <a:t>the development of </a:t>
            </a:r>
            <a:r>
              <a:rPr lang="en-US" sz="2400" dirty="0" smtClean="0">
                <a:latin typeface="Times New Roman"/>
                <a:cs typeface="Times New Roman"/>
              </a:rPr>
              <a:t>life</a:t>
            </a:r>
          </a:p>
          <a:p>
            <a:pPr marL="800100" lvl="2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 smtClean="0">
                <a:latin typeface="Times New Roman"/>
                <a:cs typeface="Times New Roman"/>
              </a:rPr>
              <a:t>Thermal stellar winds to </a:t>
            </a:r>
            <a:r>
              <a:rPr lang="en-US" sz="2000" dirty="0">
                <a:latin typeface="Times New Roman"/>
                <a:cs typeface="Times New Roman"/>
              </a:rPr>
              <a:t>10</a:t>
            </a:r>
            <a:r>
              <a:rPr lang="en-US" sz="2000" baseline="30000" dirty="0">
                <a:latin typeface="Times New Roman"/>
                <a:cs typeface="Times New Roman"/>
              </a:rPr>
              <a:t>-13 </a:t>
            </a:r>
            <a:r>
              <a:rPr lang="en-US" sz="2000" dirty="0">
                <a:latin typeface="Times New Roman"/>
                <a:cs typeface="Times New Roman"/>
              </a:rPr>
              <a:t>M</a:t>
            </a:r>
            <a:r>
              <a:rPr lang="en-US" sz="2000" baseline="-25000" dirty="0">
                <a:latin typeface="Times New Roman"/>
                <a:cs typeface="Times New Roman"/>
              </a:rPr>
              <a:t>o</a:t>
            </a:r>
            <a:r>
              <a:rPr lang="en-US" sz="2000" dirty="0">
                <a:latin typeface="Times New Roman"/>
                <a:cs typeface="Times New Roman"/>
              </a:rPr>
              <a:t>/</a:t>
            </a:r>
            <a:r>
              <a:rPr lang="en-US" sz="2000" dirty="0" err="1">
                <a:latin typeface="Times New Roman"/>
                <a:cs typeface="Times New Roman"/>
              </a:rPr>
              <a:t>yr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</a:p>
          <a:p>
            <a:pPr marL="800100" lvl="2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 smtClean="0">
                <a:latin typeface="Times New Roman"/>
                <a:cs typeface="Times New Roman"/>
              </a:rPr>
              <a:t>Brown dwarf Auroras: Star-planet </a:t>
            </a:r>
            <a:r>
              <a:rPr lang="en-US" sz="2000" dirty="0" err="1" smtClean="0">
                <a:latin typeface="Times New Roman"/>
                <a:cs typeface="Times New Roman"/>
              </a:rPr>
              <a:t>magnetospheric</a:t>
            </a:r>
            <a:r>
              <a:rPr lang="en-US" sz="2000" dirty="0" smtClean="0">
                <a:latin typeface="Times New Roman"/>
                <a:cs typeface="Times New Roman"/>
              </a:rPr>
              <a:t> interactions</a:t>
            </a:r>
          </a:p>
          <a:p>
            <a:pPr marL="342900" lvl="1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Synergy: LSST, LIGO, FERMI++…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5703" y="387580"/>
            <a:ext cx="4556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latin typeface="Times New Roman"/>
                <a:cs typeface="Times New Roman"/>
              </a:rPr>
              <a:t>SWG4: Exploring the Time Domain – NGVLA </a:t>
            </a:r>
            <a:r>
              <a:rPr lang="en-US" sz="2400" dirty="0">
                <a:latin typeface="Times New Roman"/>
                <a:cs typeface="Times New Roman"/>
              </a:rPr>
              <a:t>most sensitive telescope to study broad-band temporal </a:t>
            </a:r>
            <a:r>
              <a:rPr lang="en-US" sz="2400" dirty="0" smtClean="0">
                <a:latin typeface="Times New Roman"/>
                <a:cs typeface="Times New Roman"/>
              </a:rPr>
              <a:t>phenomena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720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211" y="222632"/>
            <a:ext cx="7900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VLBI </a:t>
            </a:r>
            <a:r>
              <a:rPr lang="en-US" sz="2400" dirty="0" err="1">
                <a:latin typeface="Times New Roman"/>
                <a:cs typeface="Times New Roman"/>
              </a:rPr>
              <a:t>uas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astrometry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162" y="810111"/>
            <a:ext cx="865491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Local group cosmology:  proper motions + parallax w. masers + AGN:  0.1 </a:t>
            </a:r>
            <a:r>
              <a:rPr lang="en-US" sz="2000" dirty="0" err="1">
                <a:latin typeface="Times New Roman"/>
                <a:cs typeface="Times New Roman"/>
              </a:rPr>
              <a:t>uas</a:t>
            </a:r>
            <a:r>
              <a:rPr lang="en-US" sz="2000" dirty="0">
                <a:latin typeface="Times New Roman"/>
                <a:cs typeface="Times New Roman"/>
              </a:rPr>
              <a:t>/</a:t>
            </a:r>
            <a:r>
              <a:rPr lang="en-US" sz="2000" dirty="0" err="1">
                <a:latin typeface="Times New Roman"/>
                <a:cs typeface="Times New Roman"/>
              </a:rPr>
              <a:t>yr</a:t>
            </a:r>
            <a:r>
              <a:rPr lang="en-US" sz="2000" dirty="0">
                <a:latin typeface="Times New Roman"/>
                <a:cs typeface="Times New Roman"/>
              </a:rPr>
              <a:t> =&gt; dark matter, fate MW, real-time </a:t>
            </a:r>
            <a:r>
              <a:rPr lang="en-US" sz="2000" dirty="0" smtClean="0">
                <a:latin typeface="Times New Roman"/>
                <a:cs typeface="Times New Roman"/>
              </a:rPr>
              <a:t>cosmology: watch local </a:t>
            </a:r>
            <a:r>
              <a:rPr lang="en-US" sz="2000" dirty="0">
                <a:latin typeface="Times New Roman"/>
                <a:cs typeface="Times New Roman"/>
              </a:rPr>
              <a:t>Hubble </a:t>
            </a:r>
            <a:r>
              <a:rPr lang="en-US" sz="2000" dirty="0" smtClean="0">
                <a:latin typeface="Times New Roman"/>
                <a:cs typeface="Times New Roman"/>
              </a:rPr>
              <a:t>expansion!</a:t>
            </a:r>
            <a:endParaRPr lang="en-US" sz="2000" dirty="0">
              <a:latin typeface="Times New Roman"/>
              <a:cs typeface="Times New Roman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Spiral structure of MW: masers in SF regions to far side of Galaxy</a:t>
            </a:r>
          </a:p>
        </p:txBody>
      </p:sp>
      <p:pic>
        <p:nvPicPr>
          <p:cNvPr id="2" name="Picture 1" descr="Screen Shot 2015-03-24 at 8.37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624" y="2216578"/>
            <a:ext cx="4722451" cy="3919076"/>
          </a:xfrm>
          <a:prstGeom prst="rect">
            <a:avLst/>
          </a:prstGeom>
        </p:spPr>
      </p:pic>
      <p:pic>
        <p:nvPicPr>
          <p:cNvPr id="11" name="Picture 10" descr="Screen Shot 2015-03-24 at 8.24.4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9" y="2511618"/>
            <a:ext cx="3801614" cy="35246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56408" y="5495036"/>
            <a:ext cx="3190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Local group proper motions   0.1 </a:t>
            </a:r>
            <a:r>
              <a:rPr lang="en-US" dirty="0" err="1">
                <a:latin typeface="Times New Roman"/>
                <a:cs typeface="Times New Roman"/>
              </a:rPr>
              <a:t>u</a:t>
            </a:r>
            <a:r>
              <a:rPr lang="en-US" dirty="0" err="1" smtClean="0">
                <a:latin typeface="Times New Roman"/>
                <a:cs typeface="Times New Roman"/>
              </a:rPr>
              <a:t>as</a:t>
            </a:r>
            <a:r>
              <a:rPr lang="en-US" dirty="0" smtClean="0">
                <a:latin typeface="Times New Roman"/>
                <a:cs typeface="Times New Roman"/>
              </a:rPr>
              <a:t>/year = 0.4 km/s!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(Darling)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6205" y="2669581"/>
            <a:ext cx="1310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imes New Roman"/>
                <a:cs typeface="Times New Roman"/>
              </a:rPr>
              <a:t>Reid </a:t>
            </a:r>
            <a:r>
              <a:rPr lang="en-US" dirty="0" err="1" smtClean="0">
                <a:latin typeface="Times New Roman"/>
                <a:cs typeface="Times New Roman"/>
              </a:rPr>
              <a:t>ea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4138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9423" y="90539"/>
            <a:ext cx="841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Next steps: Requirements to Specifications</a:t>
            </a:r>
            <a:endParaRPr lang="en-US" sz="2800" dirty="0">
              <a:latin typeface="Times New Roman"/>
              <a:cs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511025"/>
              </p:ext>
            </p:extLst>
          </p:nvPr>
        </p:nvGraphicFramePr>
        <p:xfrm>
          <a:off x="62620" y="682872"/>
          <a:ext cx="7895733" cy="5628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660"/>
                <a:gridCol w="3486002"/>
                <a:gridCol w="29860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Requirement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Array Specification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TPF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Optically thin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Freq</a:t>
                      </a:r>
                      <a:r>
                        <a:rPr lang="en-US" dirty="0" smtClean="0"/>
                        <a:t> ~</a:t>
                      </a:r>
                      <a:r>
                        <a:rPr lang="en-US" baseline="0" dirty="0" smtClean="0"/>
                        <a:t> 15 to</a:t>
                      </a:r>
                      <a:r>
                        <a:rPr lang="en-US" dirty="0" smtClean="0"/>
                        <a:t> 50GHz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1AU at 130pc @ 30GHz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 ~ 300km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1K in 10hrs </a:t>
                      </a:r>
                      <a:r>
                        <a:rPr lang="en-US" baseline="0" dirty="0" smtClean="0"/>
                        <a:t>@ 10mas, 30GHz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</a:t>
                      </a:r>
                      <a:r>
                        <a:rPr lang="en-US" baseline="-25000" dirty="0" err="1" smtClean="0"/>
                        <a:t>full</a:t>
                      </a:r>
                      <a:r>
                        <a:rPr lang="en-US" dirty="0" smtClean="0"/>
                        <a:t> ~ 300 x 18m; BW ~ 20GHz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CGHU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 1-0 to z=8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Freq</a:t>
                      </a:r>
                      <a:r>
                        <a:rPr lang="en-US" dirty="0" smtClean="0"/>
                        <a:t> =</a:t>
                      </a:r>
                      <a:r>
                        <a:rPr lang="en-US" baseline="0" dirty="0" smtClean="0"/>
                        <a:t> 15 to 115GHz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</a:t>
                      </a:r>
                      <a:r>
                        <a:rPr lang="en-US" baseline="-25000" dirty="0" err="1" smtClean="0"/>
                        <a:t>gas</a:t>
                      </a:r>
                      <a:r>
                        <a:rPr lang="en-US" dirty="0" smtClean="0"/>
                        <a:t> = 10</a:t>
                      </a:r>
                      <a:r>
                        <a:rPr lang="en-US" baseline="30000" dirty="0" smtClean="0"/>
                        <a:t>9</a:t>
                      </a:r>
                      <a:r>
                        <a:rPr lang="en-US" dirty="0" smtClean="0"/>
                        <a:t> M</a:t>
                      </a:r>
                      <a:r>
                        <a:rPr lang="en-US" baseline="-25000" dirty="0" smtClean="0"/>
                        <a:t>o</a:t>
                      </a:r>
                      <a:r>
                        <a:rPr lang="en-US" dirty="0" smtClean="0"/>
                        <a:t> at z = 3 in 1hr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mid</a:t>
                      </a:r>
                      <a:r>
                        <a:rPr lang="en-US" dirty="0" smtClean="0"/>
                        <a:t> ~ 70%</a:t>
                      </a:r>
                      <a:r>
                        <a:rPr lang="en-US" baseline="0" dirty="0" smtClean="0"/>
                        <a:t> to B ~ 30km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500pc resolution at z = 3 (60mas)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30km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 volume</a:t>
                      </a:r>
                      <a:r>
                        <a:rPr lang="en-US" baseline="0" dirty="0" smtClean="0"/>
                        <a:t> surveys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Octave </a:t>
                      </a:r>
                      <a:r>
                        <a:rPr lang="en-US" smtClean="0"/>
                        <a:t>Band</a:t>
                      </a:r>
                      <a:r>
                        <a:rPr lang="en-US" baseline="0" smtClean="0"/>
                        <a:t> Ratio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Baryon</a:t>
                      </a:r>
                      <a:r>
                        <a:rPr lang="en-US" baseline="0" dirty="0" smtClean="0"/>
                        <a:t> 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B</a:t>
                      </a:r>
                      <a:r>
                        <a:rPr lang="en-US" dirty="0" smtClean="0"/>
                        <a:t> &lt; 0.2</a:t>
                      </a:r>
                      <a:r>
                        <a:rPr lang="en-US" baseline="0" dirty="0" smtClean="0"/>
                        <a:t>K  (1hr, 10 km/s, 80GHz, 1”)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</a:t>
                      </a:r>
                      <a:r>
                        <a:rPr lang="en-US" baseline="-25000" dirty="0" err="1" smtClean="0"/>
                        <a:t>core</a:t>
                      </a:r>
                      <a:r>
                        <a:rPr lang="en-US" baseline="0" dirty="0" smtClean="0"/>
                        <a:t> ~ 30% to B ~ 2km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Continuum 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Octave BR; Linear</a:t>
                      </a:r>
                      <a:r>
                        <a:rPr lang="en-US" baseline="0" dirty="0" smtClean="0"/>
                        <a:t> pol to 0.1%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Domain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Explosive follow-up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smtClean="0"/>
                        <a:t>GRBs, GW/EM…)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Minute</a:t>
                      </a:r>
                      <a:r>
                        <a:rPr lang="en-US" baseline="0" dirty="0" smtClean="0"/>
                        <a:t> trigger response 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Blind discoveries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eg</a:t>
                      </a:r>
                      <a:r>
                        <a:rPr lang="en-US" baseline="0" dirty="0" smtClean="0"/>
                        <a:t>. FRBs)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millisec</a:t>
                      </a:r>
                      <a:r>
                        <a:rPr lang="en-US" baseline="0" dirty="0" smtClean="0"/>
                        <a:t> searches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Exo</a:t>
                      </a:r>
                      <a:r>
                        <a:rPr lang="en-US" dirty="0" smtClean="0"/>
                        <a:t>-space weather: 1uJy</a:t>
                      </a:r>
                      <a:r>
                        <a:rPr lang="en-US" baseline="0" dirty="0" smtClean="0"/>
                        <a:t> in 1min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Freq</a:t>
                      </a:r>
                      <a:r>
                        <a:rPr lang="en-US" dirty="0" smtClean="0"/>
                        <a:t> ~ 1 to 20GHz</a:t>
                      </a:r>
                    </a:p>
                    <a:p>
                      <a:r>
                        <a:rPr lang="en-US" dirty="0" err="1" smtClean="0"/>
                        <a:t>A</a:t>
                      </a:r>
                      <a:r>
                        <a:rPr lang="en-US" baseline="-25000" dirty="0" err="1" smtClean="0"/>
                        <a:t>full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dirty="0" smtClean="0"/>
                        <a:t>~ 300 x 18m</a:t>
                      </a:r>
                    </a:p>
                    <a:p>
                      <a:r>
                        <a:rPr lang="en-US" dirty="0" smtClean="0"/>
                        <a:t>Circular pol</a:t>
                      </a:r>
                      <a:r>
                        <a:rPr lang="en-US" baseline="0" dirty="0" smtClean="0"/>
                        <a:t> to few 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027600" y="698111"/>
            <a:ext cx="1122784" cy="4624818"/>
            <a:chOff x="8027600" y="698111"/>
            <a:chExt cx="1122784" cy="4624818"/>
          </a:xfrm>
        </p:grpSpPr>
        <p:pic>
          <p:nvPicPr>
            <p:cNvPr id="6" name="Picture 5" descr="PPD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39425" y="698111"/>
              <a:ext cx="1106358" cy="1138282"/>
            </a:xfrm>
            <a:prstGeom prst="rect">
              <a:avLst/>
            </a:prstGeom>
          </p:spPr>
        </p:pic>
        <p:pic>
          <p:nvPicPr>
            <p:cNvPr id="9" name="Picture 8" descr="wcotac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425" y="1863412"/>
              <a:ext cx="1106359" cy="838583"/>
            </a:xfrm>
            <a:prstGeom prst="rect">
              <a:avLst/>
            </a:prstGeom>
          </p:spPr>
        </p:pic>
        <p:pic>
          <p:nvPicPr>
            <p:cNvPr id="7" name="Picture 6" descr="Screen Shot 2015-05-14 at 3.32.18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600" y="4674451"/>
              <a:ext cx="1110958" cy="648478"/>
            </a:xfrm>
            <a:prstGeom prst="rect">
              <a:avLst/>
            </a:prstGeom>
          </p:spPr>
        </p:pic>
        <p:pic>
          <p:nvPicPr>
            <p:cNvPr id="11" name="Picture 10" descr="ngc5713.ngvla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9816" y="2729013"/>
              <a:ext cx="1120567" cy="1013249"/>
            </a:xfrm>
            <a:prstGeom prst="rect">
              <a:avLst/>
            </a:prstGeom>
          </p:spPr>
        </p:pic>
        <p:pic>
          <p:nvPicPr>
            <p:cNvPr id="2" name="Picture 1" descr="Screen Shot 2015-12-07 at 9.58.38 A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600" y="3761389"/>
              <a:ext cx="1122784" cy="886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898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702" y="148610"/>
            <a:ext cx="675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Next steps: Requirements to Specifications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8027600" y="698111"/>
            <a:ext cx="1122784" cy="4624818"/>
            <a:chOff x="8027600" y="698111"/>
            <a:chExt cx="1122784" cy="4624818"/>
          </a:xfrm>
        </p:grpSpPr>
        <p:pic>
          <p:nvPicPr>
            <p:cNvPr id="6" name="Picture 5" descr="PPD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39425" y="698111"/>
              <a:ext cx="1106358" cy="1138282"/>
            </a:xfrm>
            <a:prstGeom prst="rect">
              <a:avLst/>
            </a:prstGeom>
          </p:spPr>
        </p:pic>
        <p:pic>
          <p:nvPicPr>
            <p:cNvPr id="7" name="Picture 6" descr="wcotac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425" y="1863412"/>
              <a:ext cx="1106359" cy="838583"/>
            </a:xfrm>
            <a:prstGeom prst="rect">
              <a:avLst/>
            </a:prstGeom>
          </p:spPr>
        </p:pic>
        <p:pic>
          <p:nvPicPr>
            <p:cNvPr id="8" name="Picture 7" descr="Screen Shot 2015-05-14 at 3.32.18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600" y="4674451"/>
              <a:ext cx="1110958" cy="648478"/>
            </a:xfrm>
            <a:prstGeom prst="rect">
              <a:avLst/>
            </a:prstGeom>
          </p:spPr>
        </p:pic>
        <p:pic>
          <p:nvPicPr>
            <p:cNvPr id="9" name="Picture 8" descr="ngc5713.ngvla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9816" y="2729013"/>
              <a:ext cx="1120567" cy="1013249"/>
            </a:xfrm>
            <a:prstGeom prst="rect">
              <a:avLst/>
            </a:prstGeom>
          </p:spPr>
        </p:pic>
        <p:pic>
          <p:nvPicPr>
            <p:cNvPr id="10" name="Picture 9" descr="Screen Shot 2015-12-07 at 9.58.38 A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600" y="3761389"/>
              <a:ext cx="1122784" cy="88604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91837" y="797088"/>
            <a:ext cx="739086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Antennas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 smtClean="0"/>
              <a:t>12m to 25m: </a:t>
            </a:r>
            <a:r>
              <a:rPr lang="en-US" sz="2000" dirty="0" err="1" smtClean="0"/>
              <a:t>FoV</a:t>
            </a:r>
            <a:r>
              <a:rPr lang="en-US" sz="2000" dirty="0" smtClean="0"/>
              <a:t> requirements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 smtClean="0"/>
              <a:t>On vs. off axis: DNR requirements</a:t>
            </a:r>
            <a:endParaRPr lang="en-US" sz="2000" dirty="0"/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Configuration: need simulations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 smtClean="0"/>
              <a:t>Balance: Core (1km) vs. mid (30km) vs. long (300km)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/>
              <a:t>Some fraction r</a:t>
            </a:r>
            <a:r>
              <a:rPr lang="en-US" sz="2000" dirty="0" smtClean="0"/>
              <a:t>econfigurable 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 smtClean="0"/>
              <a:t>Need for large single dish + cameras or compact array</a:t>
            </a:r>
            <a:endParaRPr lang="en-US" sz="2000" dirty="0"/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Receivers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 smtClean="0"/>
              <a:t>Band ratios: performance v. number 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 smtClean="0"/>
              <a:t>Low frequency limit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Phase Calibration: testing at JVLA 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VLBI implementation: need simulations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 smtClean="0"/>
              <a:t>New stations vs. ‘ad hoc’</a:t>
            </a:r>
          </a:p>
        </p:txBody>
      </p:sp>
    </p:spTree>
    <p:extLst>
      <p:ext uri="{BB962C8B-B14F-4D97-AF65-F5344CB8AC3E}">
        <p14:creationId xmlns:p14="http://schemas.microsoft.com/office/powerpoint/2010/main" val="2198245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702" y="148610"/>
            <a:ext cx="675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Next Steps: Science Case is not Static!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8027600" y="698111"/>
            <a:ext cx="1122784" cy="4624818"/>
            <a:chOff x="8027600" y="698111"/>
            <a:chExt cx="1122784" cy="4624818"/>
          </a:xfrm>
        </p:grpSpPr>
        <p:pic>
          <p:nvPicPr>
            <p:cNvPr id="6" name="Picture 5" descr="PPD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39425" y="698111"/>
              <a:ext cx="1106358" cy="1138282"/>
            </a:xfrm>
            <a:prstGeom prst="rect">
              <a:avLst/>
            </a:prstGeom>
          </p:spPr>
        </p:pic>
        <p:pic>
          <p:nvPicPr>
            <p:cNvPr id="7" name="Picture 6" descr="wcotac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425" y="1863412"/>
              <a:ext cx="1106359" cy="838583"/>
            </a:xfrm>
            <a:prstGeom prst="rect">
              <a:avLst/>
            </a:prstGeom>
          </p:spPr>
        </p:pic>
        <p:pic>
          <p:nvPicPr>
            <p:cNvPr id="8" name="Picture 7" descr="Screen Shot 2015-05-14 at 3.32.18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600" y="4674451"/>
              <a:ext cx="1110958" cy="648478"/>
            </a:xfrm>
            <a:prstGeom prst="rect">
              <a:avLst/>
            </a:prstGeom>
          </p:spPr>
        </p:pic>
        <p:pic>
          <p:nvPicPr>
            <p:cNvPr id="9" name="Picture 8" descr="ngc5713.ngvla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9816" y="2729013"/>
              <a:ext cx="1120567" cy="1013249"/>
            </a:xfrm>
            <a:prstGeom prst="rect">
              <a:avLst/>
            </a:prstGeom>
          </p:spPr>
        </p:pic>
        <p:pic>
          <p:nvPicPr>
            <p:cNvPr id="10" name="Picture 9" descr="Screen Shot 2015-12-07 at 9.58.38 A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600" y="3761389"/>
              <a:ext cx="1122784" cy="88604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70229" y="837618"/>
            <a:ext cx="7593542" cy="301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Science Advisory Committee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Future workshops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 smtClean="0"/>
              <a:t>SWG focused meetings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 smtClean="0"/>
              <a:t>Broad community meeting: Open call for papers, early 2017?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Possible small grants program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NRAO </a:t>
            </a:r>
            <a:r>
              <a:rPr lang="en-US" sz="2400" dirty="0" err="1" smtClean="0"/>
              <a:t>sci</a:t>
            </a:r>
            <a:r>
              <a:rPr lang="en-US" sz="2400" dirty="0" smtClean="0"/>
              <a:t>-tech support for simulations/</a:t>
            </a:r>
            <a:r>
              <a:rPr lang="en-US" sz="2400" dirty="0" smtClean="0"/>
              <a:t>calculations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Goal: compelling </a:t>
            </a:r>
            <a:r>
              <a:rPr lang="en-US" sz="2400" dirty="0" err="1" smtClean="0"/>
              <a:t>Sci</a:t>
            </a:r>
            <a:r>
              <a:rPr lang="en-US" sz="2400" dirty="0" smtClean="0"/>
              <a:t>/Tech proposal to DS2020 </a:t>
            </a:r>
            <a:endParaRPr lang="en-US" sz="2000" dirty="0" smtClean="0"/>
          </a:p>
        </p:txBody>
      </p:sp>
      <p:pic>
        <p:nvPicPr>
          <p:cNvPr id="12" name="Picture 11" descr="vlasample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8" y="4332024"/>
            <a:ext cx="5256032" cy="247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54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a_freq_log_Dec22_ska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31" y="691019"/>
            <a:ext cx="7654973" cy="48057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8708" y="5437450"/>
            <a:ext cx="6215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Phase 2 SKA: status unknown?   20 to 115GHz remains new window, regardless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1404" y="147833"/>
            <a:ext cx="69177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/>
                <a:cs typeface="Times New Roman"/>
              </a:rPr>
              <a:t>Killer </a:t>
            </a:r>
            <a:r>
              <a:rPr lang="en-US" sz="2800" dirty="0" smtClean="0">
                <a:latin typeface="Times New Roman"/>
                <a:cs typeface="Times New Roman"/>
              </a:rPr>
              <a:t>Gap</a:t>
            </a:r>
          </a:p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Thermal </a:t>
            </a:r>
            <a:r>
              <a:rPr lang="en-US" sz="2400" dirty="0">
                <a:latin typeface="Times New Roman"/>
                <a:cs typeface="Times New Roman"/>
              </a:rPr>
              <a:t>imaging on mas scales at </a:t>
            </a:r>
            <a:r>
              <a:rPr lang="en-US" sz="2400" dirty="0" err="1">
                <a:latin typeface="Times New Roman"/>
                <a:ea typeface="Lucida Grande"/>
                <a:cs typeface="Times New Roman"/>
              </a:rPr>
              <a:t>λ</a:t>
            </a:r>
            <a:r>
              <a:rPr lang="en-US" sz="2400" dirty="0">
                <a:latin typeface="Times New Roman"/>
                <a:cs typeface="Times New Roman"/>
              </a:rPr>
              <a:t> ~ 0.3cm  to </a:t>
            </a:r>
            <a:r>
              <a:rPr lang="en-US" sz="2400" dirty="0" smtClean="0">
                <a:latin typeface="Times New Roman"/>
                <a:cs typeface="Times New Roman"/>
              </a:rPr>
              <a:t>3cm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9679" y="2593915"/>
            <a:ext cx="60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512748" y="4228622"/>
            <a:ext cx="0" cy="7835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89380" y="4245922"/>
            <a:ext cx="0" cy="7835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512748" y="4228622"/>
            <a:ext cx="9766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512749" y="4381022"/>
            <a:ext cx="9863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503032" y="4541003"/>
            <a:ext cx="9863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503032" y="4685822"/>
            <a:ext cx="9863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512749" y="4838222"/>
            <a:ext cx="9863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489493" y="5019782"/>
            <a:ext cx="9863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21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5-14 at 11.38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18506" y="76962"/>
            <a:ext cx="4525493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JVLA: 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Good 3mm site, elev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~ 2200m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27687" y="5079762"/>
            <a:ext cx="37717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74751" y="5079762"/>
            <a:ext cx="118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550km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Screen Shot 2015-05-15 at 7.22.04 A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087" y="602671"/>
            <a:ext cx="3639914" cy="281535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810004" y="2296695"/>
            <a:ext cx="3040118" cy="0"/>
          </a:xfrm>
          <a:prstGeom prst="line">
            <a:avLst/>
          </a:prstGeom>
          <a:ln w="952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55952" y="2026496"/>
            <a:ext cx="1513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9</a:t>
            </a:r>
            <a:r>
              <a:rPr lang="en-US" sz="1400" dirty="0" smtClean="0">
                <a:solidFill>
                  <a:srgbClr val="008000"/>
                </a:solidFill>
              </a:rPr>
              <a:t>0% coherence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2980" y="783578"/>
            <a:ext cx="19321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Residual phase </a:t>
            </a:r>
            <a:r>
              <a:rPr lang="en-US" sz="1600" dirty="0" err="1" smtClean="0"/>
              <a:t>rms</a:t>
            </a:r>
            <a:r>
              <a:rPr lang="en-US" sz="1600" dirty="0" smtClean="0"/>
              <a:t> after calibration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6149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17 at 8.53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9357"/>
            <a:ext cx="9144000" cy="1953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118" y="236817"/>
            <a:ext cx="8687050" cy="5770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>
                <a:latin typeface="Times New Roman"/>
                <a:cs typeface="Times New Roman"/>
              </a:rPr>
              <a:t>Process to </a:t>
            </a:r>
            <a:r>
              <a:rPr lang="en-US" sz="2800" dirty="0">
                <a:latin typeface="Times New Roman"/>
                <a:cs typeface="Times New Roman"/>
              </a:rPr>
              <a:t>date  </a:t>
            </a:r>
            <a:r>
              <a:rPr lang="en-US" sz="2800" dirty="0">
                <a:solidFill>
                  <a:srgbClr val="000090"/>
                </a:solidFill>
                <a:latin typeface="Times New Roman"/>
                <a:cs typeface="Times New Roman"/>
                <a:hlinkClick r:id="rId3"/>
              </a:rPr>
              <a:t>https://</a:t>
            </a:r>
            <a:r>
              <a:rPr lang="en-US" sz="2800" dirty="0" err="1">
                <a:solidFill>
                  <a:srgbClr val="000090"/>
                </a:solidFill>
                <a:latin typeface="Times New Roman"/>
                <a:cs typeface="Times New Roman"/>
                <a:hlinkClick r:id="rId3"/>
              </a:rPr>
              <a:t>science.nrao.edu</a:t>
            </a:r>
            <a:r>
              <a:rPr lang="en-US" sz="2800" dirty="0">
                <a:solidFill>
                  <a:srgbClr val="000090"/>
                </a:solidFill>
                <a:latin typeface="Times New Roman"/>
                <a:cs typeface="Times New Roman"/>
                <a:hlinkClick r:id="rId3"/>
              </a:rPr>
              <a:t>/futures/</a:t>
            </a:r>
            <a:r>
              <a:rPr lang="en-US" sz="2800" dirty="0" err="1">
                <a:solidFill>
                  <a:srgbClr val="000090"/>
                </a:solidFill>
                <a:latin typeface="Times New Roman"/>
                <a:cs typeface="Times New Roman"/>
                <a:hlinkClick r:id="rId3"/>
              </a:rPr>
              <a:t>ngvla</a:t>
            </a:r>
            <a:endParaRPr lang="en-US" sz="28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AAS Community Day January 2015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Science working group </a:t>
            </a:r>
            <a:r>
              <a:rPr lang="en-US" sz="2400" dirty="0" smtClean="0">
                <a:latin typeface="Times New Roman"/>
                <a:cs typeface="Times New Roman"/>
              </a:rPr>
              <a:t>reports </a:t>
            </a:r>
            <a:r>
              <a:rPr lang="en-US" sz="2400" dirty="0">
                <a:latin typeface="Times New Roman"/>
                <a:cs typeface="Times New Roman"/>
              </a:rPr>
              <a:t>October 2015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>
                <a:latin typeface="Times New Roman"/>
                <a:cs typeface="Times New Roman"/>
              </a:rPr>
              <a:t>Circle of Life (</a:t>
            </a:r>
            <a:r>
              <a:rPr lang="en-US" sz="2000" dirty="0" err="1">
                <a:latin typeface="Times New Roman"/>
                <a:cs typeface="Times New Roman"/>
              </a:rPr>
              <a:t>Isella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Moullet</a:t>
            </a:r>
            <a:r>
              <a:rPr lang="en-US" sz="2000" dirty="0">
                <a:latin typeface="Times New Roman"/>
                <a:cs typeface="Times New Roman"/>
              </a:rPr>
              <a:t>, Hull)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>
                <a:latin typeface="Times New Roman"/>
                <a:cs typeface="Times New Roman"/>
              </a:rPr>
              <a:t>Galaxy ecosystems (Murphy, Leroy)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>
                <a:latin typeface="Times New Roman"/>
                <a:cs typeface="Times New Roman"/>
              </a:rPr>
              <a:t>Galaxy assembly (Lacy, Casey, Hodge)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>
                <a:latin typeface="Times New Roman"/>
                <a:cs typeface="Times New Roman"/>
              </a:rPr>
              <a:t>Time domain, Cosmology, Physics (Bower, Demorest)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Technical meetings 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 smtClean="0">
                <a:latin typeface="Times New Roman"/>
                <a:cs typeface="Times New Roman"/>
              </a:rPr>
              <a:t>April 2015 Pasadena: Antennas, Receivers, </a:t>
            </a:r>
            <a:r>
              <a:rPr lang="en-US" sz="2000" dirty="0" err="1" smtClean="0">
                <a:latin typeface="Times New Roman"/>
                <a:cs typeface="Times New Roman"/>
              </a:rPr>
              <a:t>Correlator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 smtClean="0">
                <a:latin typeface="Times New Roman"/>
                <a:cs typeface="Times New Roman"/>
              </a:rPr>
              <a:t>December 2015 Socorro: Operations, Post-processing, LO/IF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Future 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 smtClean="0">
                <a:latin typeface="Times New Roman"/>
                <a:cs typeface="Times New Roman"/>
              </a:rPr>
              <a:t>AAS Community Day January 4 2015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 smtClean="0">
                <a:latin typeface="Times New Roman"/>
                <a:cs typeface="Times New Roman"/>
              </a:rPr>
              <a:t>Key Use Cases </a:t>
            </a:r>
            <a:r>
              <a:rPr lang="en-US" sz="2000" dirty="0" smtClean="0"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2000" dirty="0" smtClean="0">
                <a:latin typeface="Times New Roman"/>
                <a:cs typeface="Times New Roman"/>
              </a:rPr>
              <a:t> science requirements </a:t>
            </a:r>
            <a:r>
              <a:rPr lang="en-US" sz="2000" dirty="0" smtClean="0">
                <a:latin typeface="Times New Roman"/>
                <a:cs typeface="Times New Roman"/>
                <a:sym typeface="Wingdings"/>
              </a:rPr>
              <a:t> </a:t>
            </a:r>
            <a:r>
              <a:rPr lang="en-US" sz="2000" dirty="0">
                <a:latin typeface="Times New Roman"/>
                <a:cs typeface="Times New Roman"/>
                <a:sym typeface="Wingdings"/>
              </a:rPr>
              <a:t>t</a:t>
            </a:r>
            <a:r>
              <a:rPr lang="en-US" sz="2000" dirty="0" smtClean="0">
                <a:latin typeface="Times New Roman"/>
                <a:cs typeface="Times New Roman"/>
                <a:sym typeface="Wingdings"/>
              </a:rPr>
              <a:t>elescope specs (small grants?)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000" dirty="0" smtClean="0">
                <a:latin typeface="Times New Roman"/>
                <a:cs typeface="Times New Roman"/>
              </a:rPr>
              <a:t>Third Technical meeting ?</a:t>
            </a:r>
          </a:p>
        </p:txBody>
      </p:sp>
    </p:spTree>
    <p:extLst>
      <p:ext uri="{BB962C8B-B14F-4D97-AF65-F5344CB8AC3E}">
        <p14:creationId xmlns:p14="http://schemas.microsoft.com/office/powerpoint/2010/main" val="400736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5179" y="694456"/>
            <a:ext cx="8543782" cy="4951164"/>
            <a:chOff x="707034" y="666844"/>
            <a:chExt cx="8543782" cy="4951164"/>
          </a:xfrm>
        </p:grpSpPr>
        <p:pic>
          <p:nvPicPr>
            <p:cNvPr id="11" name="Picture 10" descr="angularresfreq_july2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034" y="666844"/>
              <a:ext cx="7886637" cy="4951164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H="1">
              <a:off x="7842981" y="4341515"/>
              <a:ext cx="239059" cy="14941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8082039" y="4054770"/>
              <a:ext cx="11687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</a:rPr>
                <a:t>1AU @ 140pc</a:t>
              </a:r>
              <a:endParaRPr lang="en-US" dirty="0">
                <a:solidFill>
                  <a:srgbClr val="8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82870" y="4328005"/>
              <a:ext cx="181688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800000"/>
                  </a:solidFill>
                </a:rPr>
                <a:t>Terrestrial zone planet formation</a:t>
              </a:r>
              <a:endParaRPr lang="en-US" sz="1600" b="1" dirty="0">
                <a:solidFill>
                  <a:srgbClr val="80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763706" y="5745450"/>
            <a:ext cx="599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Resolution ~ </a:t>
            </a:r>
            <a:r>
              <a:rPr lang="en-US" sz="2400" dirty="0" smtClean="0">
                <a:latin typeface="Times New Roman"/>
                <a:cs typeface="Times New Roman"/>
              </a:rPr>
              <a:t>10mas </a:t>
            </a:r>
            <a:r>
              <a:rPr lang="en-US" sz="2400" dirty="0">
                <a:latin typeface="Times New Roman"/>
                <a:cs typeface="Times New Roman"/>
              </a:rPr>
              <a:t>@ 1cm </a:t>
            </a:r>
            <a:r>
              <a:rPr lang="en-US" sz="2400" dirty="0" smtClean="0">
                <a:latin typeface="Times New Roman"/>
                <a:cs typeface="Times New Roman"/>
              </a:rPr>
              <a:t>(300km)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Synergy w. ALMA, future ELTs, NGST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1404" y="162774"/>
            <a:ext cx="69177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/>
                <a:cs typeface="Times New Roman"/>
              </a:rPr>
              <a:t>Killer </a:t>
            </a:r>
            <a:r>
              <a:rPr lang="en-US" sz="2800" dirty="0" smtClean="0">
                <a:latin typeface="Times New Roman"/>
                <a:cs typeface="Times New Roman"/>
              </a:rPr>
              <a:t>Gap</a:t>
            </a:r>
          </a:p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Thermal </a:t>
            </a:r>
            <a:r>
              <a:rPr lang="en-US" sz="2400" dirty="0">
                <a:latin typeface="Times New Roman"/>
                <a:cs typeface="Times New Roman"/>
              </a:rPr>
              <a:t>imaging on mas scales at </a:t>
            </a:r>
            <a:r>
              <a:rPr lang="en-US" sz="2400" dirty="0" err="1">
                <a:latin typeface="Times New Roman"/>
                <a:ea typeface="Lucida Grande"/>
                <a:cs typeface="Times New Roman"/>
              </a:rPr>
              <a:t>λ</a:t>
            </a:r>
            <a:r>
              <a:rPr lang="en-US" sz="2400" dirty="0">
                <a:latin typeface="Times New Roman"/>
                <a:cs typeface="Times New Roman"/>
              </a:rPr>
              <a:t> ~ 0.3cm  to </a:t>
            </a:r>
            <a:r>
              <a:rPr lang="en-US" sz="2400" dirty="0" smtClean="0">
                <a:latin typeface="Times New Roman"/>
                <a:cs typeface="Times New Roman"/>
              </a:rPr>
              <a:t>3cm</a:t>
            </a:r>
            <a:endParaRPr lang="en-US" sz="2400" dirty="0">
              <a:latin typeface="Times New Roman"/>
              <a:cs typeface="Times New Roman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98631" y="4384068"/>
            <a:ext cx="6021366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30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ea_freq_log_Dec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05" y="648479"/>
            <a:ext cx="7983860" cy="501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8708" y="5437450"/>
            <a:ext cx="62155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Sensitivity </a:t>
            </a:r>
            <a:r>
              <a:rPr lang="en-US" sz="2000" dirty="0">
                <a:latin typeface="Times New Roman"/>
                <a:cs typeface="Times New Roman"/>
              </a:rPr>
              <a:t>~ </a:t>
            </a:r>
            <a:r>
              <a:rPr lang="en-US" sz="2000" dirty="0" smtClean="0">
                <a:latin typeface="Times New Roman"/>
                <a:cs typeface="Times New Roman"/>
              </a:rPr>
              <a:t>100 </a:t>
            </a:r>
            <a:r>
              <a:rPr lang="en-US" sz="2000" dirty="0" err="1" smtClean="0">
                <a:latin typeface="Times New Roman"/>
                <a:cs typeface="Times New Roman"/>
              </a:rPr>
              <a:t>nJy</a:t>
            </a:r>
            <a:r>
              <a:rPr lang="en-US" sz="2000" dirty="0" smtClean="0">
                <a:latin typeface="Times New Roman"/>
                <a:cs typeface="Times New Roman"/>
              </a:rPr>
              <a:t> @ 1cm</a:t>
            </a:r>
            <a:r>
              <a:rPr lang="en-US" sz="2000" dirty="0">
                <a:latin typeface="Times New Roman"/>
                <a:cs typeface="Times New Roman"/>
              </a:rPr>
              <a:t>, 10hr, </a:t>
            </a:r>
            <a:r>
              <a:rPr lang="en-US" sz="2000" dirty="0" smtClean="0">
                <a:latin typeface="Times New Roman"/>
                <a:cs typeface="Times New Roman"/>
              </a:rPr>
              <a:t>BW = 20GHz </a:t>
            </a:r>
            <a:endParaRPr lang="en-US" sz="2000" dirty="0">
              <a:latin typeface="Times New Roman"/>
              <a:cs typeface="Times New Roman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T</a:t>
            </a:r>
            <a:r>
              <a:rPr lang="en-US" sz="2000" baseline="-25000" dirty="0">
                <a:latin typeface="Times New Roman"/>
                <a:cs typeface="Times New Roman"/>
              </a:rPr>
              <a:t>B</a:t>
            </a:r>
            <a:r>
              <a:rPr lang="en-US" sz="2000" dirty="0">
                <a:latin typeface="Times New Roman"/>
                <a:cs typeface="Times New Roman"/>
              </a:rPr>
              <a:t> ~ 1</a:t>
            </a:r>
            <a:r>
              <a:rPr lang="en-US" sz="2000" dirty="0" smtClean="0">
                <a:latin typeface="Times New Roman"/>
                <a:cs typeface="Times New Roman"/>
              </a:rPr>
              <a:t>K </a:t>
            </a:r>
            <a:r>
              <a:rPr lang="en-US" sz="2000" dirty="0">
                <a:latin typeface="Times New Roman"/>
                <a:cs typeface="Times New Roman"/>
              </a:rPr>
              <a:t>@ </a:t>
            </a:r>
            <a:r>
              <a:rPr lang="en-US" sz="2000" dirty="0" smtClean="0">
                <a:latin typeface="Times New Roman"/>
                <a:cs typeface="Times New Roman"/>
              </a:rPr>
              <a:t>1cm, 10mas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M</a:t>
            </a:r>
            <a:r>
              <a:rPr lang="en-US" sz="2000" dirty="0" smtClean="0">
                <a:latin typeface="Times New Roman"/>
                <a:cs typeface="Times New Roman"/>
              </a:rPr>
              <a:t>olecular lines become prevalent above 15GHz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1404" y="147833"/>
            <a:ext cx="69177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/>
                <a:cs typeface="Times New Roman"/>
              </a:rPr>
              <a:t>Killer </a:t>
            </a:r>
            <a:r>
              <a:rPr lang="en-US" sz="2800" dirty="0" smtClean="0">
                <a:latin typeface="Times New Roman"/>
                <a:cs typeface="Times New Roman"/>
              </a:rPr>
              <a:t>Gap</a:t>
            </a:r>
          </a:p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Thermal </a:t>
            </a:r>
            <a:r>
              <a:rPr lang="en-US" sz="2400" dirty="0">
                <a:latin typeface="Times New Roman"/>
                <a:cs typeface="Times New Roman"/>
              </a:rPr>
              <a:t>imaging on mas scales at </a:t>
            </a:r>
            <a:r>
              <a:rPr lang="en-US" sz="2400" dirty="0" err="1">
                <a:latin typeface="Times New Roman"/>
                <a:ea typeface="Lucida Grande"/>
                <a:cs typeface="Times New Roman"/>
              </a:rPr>
              <a:t>λ</a:t>
            </a:r>
            <a:r>
              <a:rPr lang="en-US" sz="2400" dirty="0">
                <a:latin typeface="Times New Roman"/>
                <a:cs typeface="Times New Roman"/>
              </a:rPr>
              <a:t> ~ 0.3cm  to </a:t>
            </a:r>
            <a:r>
              <a:rPr lang="en-US" sz="2400" dirty="0" smtClean="0">
                <a:latin typeface="Times New Roman"/>
                <a:cs typeface="Times New Roman"/>
              </a:rPr>
              <a:t>3cm</a:t>
            </a:r>
            <a:endParaRPr lang="en-US" sz="2400" dirty="0">
              <a:latin typeface="Times New Roman"/>
              <a:cs typeface="Times New Roman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688949" y="1202388"/>
            <a:ext cx="0" cy="378280"/>
          </a:xfrm>
          <a:prstGeom prst="straightConnector1">
            <a:avLst/>
          </a:prstGeom>
          <a:ln>
            <a:solidFill>
              <a:srgbClr val="1031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88942" y="1215898"/>
            <a:ext cx="71611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03112"/>
                </a:solidFill>
              </a:rPr>
              <a:t>5x</a:t>
            </a:r>
            <a:endParaRPr lang="en-US" sz="2000" dirty="0">
              <a:solidFill>
                <a:srgbClr val="1031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71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685" y="81316"/>
            <a:ext cx="5106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SWG1: Terrestrial zone planet formation </a:t>
            </a:r>
            <a:r>
              <a:rPr lang="en-US" sz="2400" b="1" dirty="0">
                <a:latin typeface="Times New Roman"/>
                <a:cs typeface="Times New Roman"/>
              </a:rPr>
              <a:t>imager </a:t>
            </a:r>
            <a:endParaRPr lang="en-US" sz="2400" dirty="0" smtClean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4" y="1000194"/>
            <a:ext cx="54980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 err="1" smtClean="0">
                <a:latin typeface="Times New Roman"/>
                <a:cs typeface="Times New Roman"/>
              </a:rPr>
              <a:t>Protoplantary</a:t>
            </a:r>
            <a:r>
              <a:rPr lang="en-US" sz="2000" dirty="0" smtClean="0">
                <a:latin typeface="Times New Roman"/>
                <a:cs typeface="Times New Roman"/>
              </a:rPr>
              <a:t> disks: Inner ~ 20AU disk optically </a:t>
            </a:r>
            <a:r>
              <a:rPr lang="en-US" sz="2000" dirty="0">
                <a:latin typeface="Times New Roman"/>
                <a:cs typeface="Times New Roman"/>
              </a:rPr>
              <a:t>thick in mm/</a:t>
            </a:r>
            <a:r>
              <a:rPr lang="en-US" sz="2000" dirty="0" err="1" smtClean="0">
                <a:latin typeface="Times New Roman"/>
                <a:cs typeface="Times New Roman"/>
              </a:rPr>
              <a:t>submm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 err="1" smtClean="0">
                <a:latin typeface="Times New Roman"/>
                <a:cs typeface="Times New Roman"/>
              </a:rPr>
              <a:t>ngVLA</a:t>
            </a:r>
            <a:r>
              <a:rPr lang="en-US" sz="2000" dirty="0" smtClean="0">
                <a:latin typeface="Times New Roman"/>
                <a:cs typeface="Times New Roman"/>
              </a:rPr>
              <a:t> cm: Grain growth and stratification from dust to pebbles to planets. Simulation: </a:t>
            </a:r>
          </a:p>
          <a:p>
            <a:pPr marL="742950" lvl="1" indent="-285750">
              <a:spcBef>
                <a:spcPts val="600"/>
              </a:spcBef>
              <a:buFont typeface="Wingdings" charset="2"/>
              <a:buChar char="Ø"/>
            </a:pPr>
            <a:r>
              <a:rPr lang="en-US" dirty="0" smtClean="0">
                <a:latin typeface="Times New Roman"/>
                <a:cs typeface="Times New Roman"/>
              </a:rPr>
              <a:t>Jupiter </a:t>
            </a:r>
            <a:r>
              <a:rPr lang="en-US" dirty="0">
                <a:latin typeface="Times New Roman"/>
                <a:cs typeface="Times New Roman"/>
              </a:rPr>
              <a:t>at 13AU, Saturn at </a:t>
            </a:r>
            <a:r>
              <a:rPr lang="en-US" dirty="0" smtClean="0">
                <a:latin typeface="Times New Roman"/>
                <a:cs typeface="Times New Roman"/>
              </a:rPr>
              <a:t>6AU: annual </a:t>
            </a:r>
            <a:r>
              <a:rPr lang="en-US" dirty="0">
                <a:latin typeface="Times New Roman"/>
                <a:cs typeface="Times New Roman"/>
              </a:rPr>
              <a:t>motions</a:t>
            </a:r>
          </a:p>
          <a:p>
            <a:pPr marL="742950" lvl="1" indent="-285750">
              <a:spcBef>
                <a:spcPts val="600"/>
              </a:spcBef>
              <a:buFont typeface="Wingdings" charset="2"/>
              <a:buChar char="Ø"/>
            </a:pPr>
            <a:r>
              <a:rPr lang="en-US" dirty="0" err="1">
                <a:latin typeface="Times New Roman"/>
                <a:cs typeface="Times New Roman"/>
              </a:rPr>
              <a:t>Circumplanetary</a:t>
            </a:r>
            <a:r>
              <a:rPr lang="en-US" dirty="0">
                <a:latin typeface="Times New Roman"/>
                <a:cs typeface="Times New Roman"/>
              </a:rPr>
              <a:t> disks</a:t>
            </a:r>
            <a:r>
              <a:rPr lang="en-US" dirty="0" smtClean="0">
                <a:latin typeface="Times New Roman"/>
                <a:cs typeface="Times New Roman"/>
              </a:rPr>
              <a:t>: planet accretion</a:t>
            </a: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Pre</a:t>
            </a:r>
            <a:r>
              <a:rPr lang="en-US" sz="2000" dirty="0">
                <a:latin typeface="Times New Roman"/>
                <a:cs typeface="Times New Roman"/>
              </a:rPr>
              <a:t>-biotic molecules: rich spectra in 0.3cm to 3cm regime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874932" y="27311"/>
            <a:ext cx="3225198" cy="2607134"/>
            <a:chOff x="4054261" y="0"/>
            <a:chExt cx="5089739" cy="4100601"/>
          </a:xfrm>
        </p:grpSpPr>
        <p:pic>
          <p:nvPicPr>
            <p:cNvPr id="7" name="Picture 6" descr="almahltau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4261" y="0"/>
              <a:ext cx="5089739" cy="4100601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H="1">
              <a:off x="4966799" y="1307815"/>
              <a:ext cx="2" cy="1247944"/>
            </a:xfrm>
            <a:prstGeom prst="straightConnector1">
              <a:avLst/>
            </a:prstGeom>
            <a:ln>
              <a:solidFill>
                <a:srgbClr val="FFFF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054888" y="1485902"/>
              <a:ext cx="957612" cy="9478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FFFF"/>
                  </a:solidFill>
                </a:rPr>
                <a:t>100AU 0.7” at 140pc</a:t>
              </a:r>
              <a:endParaRPr lang="en-US" sz="1100" dirty="0">
                <a:solidFill>
                  <a:srgbClr val="FFFF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61084" y="53477"/>
              <a:ext cx="1921551" cy="822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ALMA 250GHz Brogan ea. 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70723" y="2311615"/>
            <a:ext cx="8130491" cy="2716054"/>
            <a:chOff x="254000" y="699288"/>
            <a:chExt cx="8760632" cy="2770038"/>
          </a:xfrm>
        </p:grpSpPr>
        <p:pic>
          <p:nvPicPr>
            <p:cNvPr id="15" name="Picture 14" descr="PPD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09047" y="699288"/>
              <a:ext cx="2673988" cy="275114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466731" y="719871"/>
              <a:ext cx="2547901" cy="311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</a:pPr>
              <a:endParaRPr lang="en-US" sz="12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76407" y="2875731"/>
              <a:ext cx="2484649" cy="587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ngVLA</a:t>
              </a:r>
              <a:r>
                <a:rPr lang="en-US" sz="14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 25GHz @ 10mas </a:t>
              </a:r>
              <a:endParaRPr lang="en-US" sz="12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  <a:p>
              <a:r>
                <a:rPr lang="en-US" sz="1400" dirty="0" err="1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rms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 = </a:t>
              </a:r>
              <a:r>
                <a:rPr lang="en-US" sz="14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K</a:t>
              </a:r>
              <a:endParaRPr lang="en-US" sz="14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4000" y="3161549"/>
              <a:ext cx="1497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model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15111" y="3152572"/>
              <a:ext cx="1497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model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 flipH="1">
            <a:off x="6782842" y="1445567"/>
            <a:ext cx="513443" cy="866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674610" y="1202388"/>
            <a:ext cx="1425520" cy="11092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49686" y="4931140"/>
            <a:ext cx="8734243" cy="1756297"/>
            <a:chOff x="0" y="3760929"/>
            <a:chExt cx="9144000" cy="2216198"/>
          </a:xfrm>
        </p:grpSpPr>
        <p:pic>
          <p:nvPicPr>
            <p:cNvPr id="28" name="Picture 27" descr="Screen Shot 2015-05-14 at 2.06.32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60929"/>
              <a:ext cx="9144000" cy="221619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234983" y="4334918"/>
              <a:ext cx="2296424" cy="737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Glycine </a:t>
              </a:r>
            </a:p>
            <a:p>
              <a:r>
                <a:rPr lang="en-US" sz="1600" dirty="0" smtClean="0"/>
                <a:t>Jimenez-Sierra </a:t>
              </a:r>
              <a:r>
                <a:rPr lang="en-US" sz="1600" dirty="0" err="1" smtClean="0"/>
                <a:t>ea</a:t>
              </a:r>
              <a:r>
                <a:rPr lang="en-US" sz="1600" dirty="0" smtClean="0"/>
                <a:t> 2014</a:t>
              </a:r>
              <a:endParaRPr lang="en-US" sz="16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59555" y="3950926"/>
              <a:ext cx="346388" cy="1526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607746" y="5041179"/>
            <a:ext cx="851233" cy="1263759"/>
          </a:xfrm>
          <a:prstGeom prst="rect">
            <a:avLst/>
          </a:prstGeom>
          <a:solidFill>
            <a:srgbClr val="A4AED3">
              <a:alpha val="5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33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7163" y="110141"/>
            <a:ext cx="750822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dirty="0" smtClean="0">
                <a:latin typeface="Times New Roman"/>
                <a:cs typeface="Times New Roman"/>
              </a:rPr>
              <a:t>Next-Gen Synergy: Solar-system </a:t>
            </a:r>
            <a:r>
              <a:rPr lang="en-US" sz="2800" dirty="0">
                <a:latin typeface="Times New Roman"/>
                <a:cs typeface="Times New Roman"/>
              </a:rPr>
              <a:t>zone </a:t>
            </a:r>
            <a:r>
              <a:rPr lang="en-US" sz="2800" dirty="0" err="1" smtClean="0">
                <a:latin typeface="Times New Roman"/>
                <a:cs typeface="Times New Roman"/>
              </a:rPr>
              <a:t>exoplanets</a:t>
            </a:r>
            <a:endParaRPr lang="en-US" sz="2800" dirty="0">
              <a:latin typeface="Times New Roman"/>
              <a:cs typeface="Times New Roman"/>
            </a:endParaRPr>
          </a:p>
          <a:p>
            <a:pPr algn="ctr">
              <a:spcBef>
                <a:spcPts val="600"/>
              </a:spcBef>
            </a:pPr>
            <a:r>
              <a:rPr lang="en-US" sz="2400" dirty="0" smtClean="0">
                <a:latin typeface="Times New Roman"/>
                <a:cs typeface="Times New Roman"/>
              </a:rPr>
              <a:t>‘ALMA is to HST/</a:t>
            </a:r>
            <a:r>
              <a:rPr lang="en-US" sz="2400" dirty="0" err="1" smtClean="0">
                <a:latin typeface="Times New Roman"/>
                <a:cs typeface="Times New Roman"/>
              </a:rPr>
              <a:t>Kepler</a:t>
            </a:r>
            <a:r>
              <a:rPr lang="en-US" sz="2400" dirty="0" smtClean="0">
                <a:latin typeface="Times New Roman"/>
                <a:cs typeface="Times New Roman"/>
              </a:rPr>
              <a:t> as </a:t>
            </a:r>
            <a:r>
              <a:rPr lang="en-US" sz="2400" dirty="0" err="1" smtClean="0">
                <a:latin typeface="Times New Roman"/>
                <a:cs typeface="Times New Roman"/>
              </a:rPr>
              <a:t>ngVLA</a:t>
            </a:r>
            <a:r>
              <a:rPr lang="en-US" sz="2400" dirty="0" smtClean="0">
                <a:latin typeface="Times New Roman"/>
                <a:cs typeface="Times New Roman"/>
              </a:rPr>
              <a:t> is to HDST</a:t>
            </a:r>
            <a:r>
              <a:rPr lang="en-US" sz="2000" dirty="0" smtClean="0">
                <a:latin typeface="Times New Roman"/>
                <a:cs typeface="Times New Roman"/>
              </a:rPr>
              <a:t>’</a:t>
            </a:r>
            <a:endParaRPr lang="en-US" sz="2400" dirty="0" smtClean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413" y="4062785"/>
            <a:ext cx="388398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 smtClean="0">
                <a:latin typeface="Times New Roman"/>
                <a:cs typeface="Times New Roman"/>
              </a:rPr>
              <a:t>ngVLA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Imaging </a:t>
            </a:r>
            <a:r>
              <a:rPr lang="en-US" sz="2000" i="1" dirty="0" smtClean="0">
                <a:latin typeface="Times New Roman"/>
                <a:cs typeface="Times New Roman"/>
              </a:rPr>
              <a:t>formation</a:t>
            </a:r>
            <a:r>
              <a:rPr lang="en-US" sz="2000" dirty="0" smtClean="0">
                <a:latin typeface="Times New Roman"/>
                <a:cs typeface="Times New Roman"/>
              </a:rPr>
              <a:t> of terrestrial planets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Pre-biotic chemistry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7" name="Picture 6" descr="vlasampl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132" y="3837588"/>
            <a:ext cx="5190586" cy="2269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901" y="1500560"/>
            <a:ext cx="46705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latin typeface="Times New Roman"/>
                <a:cs typeface="Times New Roman"/>
              </a:rPr>
              <a:t>High Definition Space Telescope Terrestrial planets: top science goal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Direct imaging of earth-like planets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Search for atmospheric bio-signatures</a:t>
            </a:r>
          </a:p>
        </p:txBody>
      </p:sp>
      <p:pic>
        <p:nvPicPr>
          <p:cNvPr id="10" name="Picture 9" descr="Screen Shot 2015-05-14 at 2.27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586" y="1223945"/>
            <a:ext cx="3903132" cy="231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35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2-07 at 8.45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874" y="27745"/>
            <a:ext cx="4526126" cy="38090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74471" y="-1942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3509" y="1596453"/>
            <a:ext cx="46550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Low order CO = </a:t>
            </a:r>
            <a:r>
              <a:rPr lang="en-US" sz="2000" dirty="0" err="1" smtClean="0">
                <a:latin typeface="Times New Roman"/>
                <a:cs typeface="Times New Roman"/>
              </a:rPr>
              <a:t>molec</a:t>
            </a:r>
            <a:r>
              <a:rPr lang="en-US" sz="2000" dirty="0" smtClean="0">
                <a:latin typeface="Times New Roman"/>
                <a:cs typeface="Times New Roman"/>
              </a:rPr>
              <a:t>. gas mass tracer</a:t>
            </a:r>
            <a:endParaRPr lang="en-US" sz="2000" dirty="0"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 10x </a:t>
            </a:r>
            <a:r>
              <a:rPr lang="en-US" sz="2000" dirty="0" err="1" smtClean="0">
                <a:latin typeface="Times New Roman"/>
                <a:cs typeface="Times New Roman"/>
              </a:rPr>
              <a:t>sens</a:t>
            </a:r>
            <a:r>
              <a:rPr lang="en-US" sz="2000" dirty="0" smtClean="0">
                <a:latin typeface="Times New Roman"/>
                <a:cs typeface="Times New Roman"/>
              </a:rPr>
              <a:t>:  z &gt; 1 ‘main </a:t>
            </a:r>
            <a:r>
              <a:rPr lang="en-US" sz="2000" dirty="0">
                <a:latin typeface="Times New Roman"/>
                <a:cs typeface="Times New Roman"/>
              </a:rPr>
              <a:t>sequence’ </a:t>
            </a:r>
            <a:r>
              <a:rPr lang="en-US" sz="2000" dirty="0" smtClean="0">
                <a:latin typeface="Times New Roman"/>
                <a:cs typeface="Times New Roman"/>
              </a:rPr>
              <a:t>galaxies in 1hr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w. </a:t>
            </a:r>
            <a:r>
              <a:rPr lang="en-US" sz="2000" dirty="0" err="1" smtClean="0">
                <a:latin typeface="Times New Roman"/>
                <a:cs typeface="Times New Roman"/>
              </a:rPr>
              <a:t>M</a:t>
            </a:r>
            <a:r>
              <a:rPr lang="en-US" sz="2000" baseline="-25000" dirty="0" err="1" smtClean="0">
                <a:latin typeface="Times New Roman"/>
                <a:cs typeface="Times New Roman"/>
              </a:rPr>
              <a:t>gas</a:t>
            </a:r>
            <a:r>
              <a:rPr lang="en-US" sz="2000" dirty="0" smtClean="0">
                <a:latin typeface="Times New Roman"/>
                <a:cs typeface="Times New Roman"/>
              </a:rPr>
              <a:t>  ~  </a:t>
            </a:r>
            <a:r>
              <a:rPr lang="en-US" sz="2000" dirty="0">
                <a:latin typeface="Times New Roman"/>
                <a:cs typeface="Times New Roman"/>
              </a:rPr>
              <a:t>10</a:t>
            </a:r>
            <a:r>
              <a:rPr lang="en-US" sz="2000" baseline="30000" dirty="0">
                <a:latin typeface="Times New Roman"/>
                <a:cs typeface="Times New Roman"/>
              </a:rPr>
              <a:t>9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M</a:t>
            </a:r>
            <a:r>
              <a:rPr lang="en-US" sz="2000" baseline="-25000" dirty="0" smtClean="0">
                <a:latin typeface="Times New Roman"/>
                <a:cs typeface="Times New Roman"/>
              </a:rPr>
              <a:t>o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 Dense gas tracers (HCN, HCO+…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52607" y="108805"/>
            <a:ext cx="4987233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b="0" dirty="0" smtClean="0"/>
              <a:t>SWG3: Cool </a:t>
            </a:r>
            <a:r>
              <a:rPr lang="en-US" b="0" dirty="0"/>
              <a:t>Gas History of the </a:t>
            </a:r>
            <a:r>
              <a:rPr lang="en-US" b="0" dirty="0" smtClean="0"/>
              <a:t>Universe – Tracing the fuel for star formation through cosmic time </a:t>
            </a:r>
            <a:endParaRPr lang="en-US" b="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918375" y="3850345"/>
            <a:ext cx="5239136" cy="2688483"/>
            <a:chOff x="1766555" y="2715505"/>
            <a:chExt cx="7377444" cy="3309753"/>
          </a:xfrm>
        </p:grpSpPr>
        <p:pic>
          <p:nvPicPr>
            <p:cNvPr id="5" name="Picture 4" descr="Screen Shot 2015-12-07 at 8.47.24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6555" y="2715505"/>
              <a:ext cx="7377444" cy="3309753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5607330" y="5250218"/>
              <a:ext cx="0" cy="486359"/>
            </a:xfrm>
            <a:prstGeom prst="straightConnector1">
              <a:avLst/>
            </a:prstGeom>
            <a:ln w="9525" cmpd="sng">
              <a:solidFill>
                <a:schemeClr val="bg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623319" y="5301136"/>
              <a:ext cx="1794044" cy="378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1” = 7kpc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095" y="3921958"/>
            <a:ext cx="386576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 Blind surveys:  </a:t>
            </a:r>
            <a:r>
              <a:rPr lang="en-US" sz="2000" dirty="0" smtClean="0">
                <a:latin typeface="Times New Roman"/>
                <a:cs typeface="Times New Roman"/>
              </a:rPr>
              <a:t>100s galaxies/</a:t>
            </a:r>
            <a:r>
              <a:rPr lang="en-US" sz="2000" dirty="0" err="1" smtClean="0">
                <a:latin typeface="Times New Roman"/>
                <a:cs typeface="Times New Roman"/>
              </a:rPr>
              <a:t>hr</a:t>
            </a:r>
            <a:r>
              <a:rPr lang="en-US" sz="2000" dirty="0" smtClean="0">
                <a:latin typeface="Times New Roman"/>
                <a:cs typeface="Times New Roman"/>
              </a:rPr>
              <a:t>  </a:t>
            </a:r>
            <a:r>
              <a:rPr lang="en-US" sz="2000" dirty="0">
                <a:latin typeface="Times New Roman"/>
                <a:cs typeface="Times New Roman"/>
              </a:rPr>
              <a:t>(vs. </a:t>
            </a:r>
            <a:r>
              <a:rPr lang="en-US" sz="2000" dirty="0" smtClean="0">
                <a:latin typeface="Times New Roman"/>
                <a:cs typeface="Times New Roman"/>
              </a:rPr>
              <a:t>~ </a:t>
            </a:r>
            <a:r>
              <a:rPr lang="en-US" sz="2000" dirty="0">
                <a:latin typeface="Times New Roman"/>
                <a:cs typeface="Times New Roman"/>
              </a:rPr>
              <a:t>1 w. JVLA)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Sub</a:t>
            </a:r>
            <a:r>
              <a:rPr lang="en-US" sz="2000" dirty="0">
                <a:latin typeface="Times New Roman"/>
                <a:cs typeface="Times New Roman"/>
              </a:rPr>
              <a:t>-</a:t>
            </a:r>
            <a:r>
              <a:rPr lang="en-US" sz="2000" dirty="0" err="1">
                <a:latin typeface="Times New Roman"/>
                <a:cs typeface="Times New Roman"/>
              </a:rPr>
              <a:t>kpc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imaging: large </a:t>
            </a:r>
            <a:r>
              <a:rPr lang="en-US" sz="2000" dirty="0">
                <a:latin typeface="Times New Roman"/>
                <a:cs typeface="Times New Roman"/>
              </a:rPr>
              <a:t>scale gas </a:t>
            </a:r>
            <a:r>
              <a:rPr lang="en-US" sz="2000" dirty="0" smtClean="0">
                <a:latin typeface="Times New Roman"/>
                <a:cs typeface="Times New Roman"/>
              </a:rPr>
              <a:t>dynamics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latin typeface="Times New Roman"/>
                <a:cs typeface="Times New Roman"/>
              </a:rPr>
              <a:t>Synergy w. ALMA: Gas excitation, dust + SF laws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6665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5-07-15 at 2.41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0" y="727306"/>
            <a:ext cx="4333300" cy="2803525"/>
          </a:xfrm>
          <a:prstGeom prst="rect">
            <a:avLst/>
          </a:prstGeom>
        </p:spPr>
      </p:pic>
      <p:pic>
        <p:nvPicPr>
          <p:cNvPr id="3" name="Picture 2" descr="Screen Shot 2015-07-16 at 8.16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394" y="786056"/>
            <a:ext cx="4281325" cy="2813050"/>
          </a:xfrm>
          <a:prstGeom prst="rect">
            <a:avLst/>
          </a:prstGeom>
        </p:spPr>
      </p:pic>
      <p:sp>
        <p:nvSpPr>
          <p:cNvPr id="67587" name="TextBox 2"/>
          <p:cNvSpPr txBox="1">
            <a:spLocks noChangeArrowheads="1"/>
          </p:cNvSpPr>
          <p:nvPr/>
        </p:nvSpPr>
        <p:spPr bwMode="auto">
          <a:xfrm>
            <a:off x="1029184" y="91165"/>
            <a:ext cx="7104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 dirty="0" smtClean="0"/>
              <a:t>Next-Gen Synergy: Cosmic Gas to Stars Cycle</a:t>
            </a:r>
            <a:endParaRPr lang="en-US" sz="2800" b="0" dirty="0"/>
          </a:p>
        </p:txBody>
      </p:sp>
      <p:sp>
        <p:nvSpPr>
          <p:cNvPr id="67588" name="TextBox 3"/>
          <p:cNvSpPr txBox="1">
            <a:spLocks noChangeArrowheads="1"/>
          </p:cNvSpPr>
          <p:nvPr/>
        </p:nvSpPr>
        <p:spPr bwMode="auto">
          <a:xfrm>
            <a:off x="121713" y="3897559"/>
            <a:ext cx="4796521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b="0" dirty="0" smtClean="0"/>
              <a:t>JWST/TMT: stars and star formation</a:t>
            </a:r>
            <a:endParaRPr lang="en-US" b="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618682" y="1734131"/>
            <a:ext cx="2021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9" y="4493030"/>
            <a:ext cx="2604388" cy="2170323"/>
          </a:xfrm>
          <a:prstGeom prst="rect">
            <a:avLst/>
          </a:prstGeom>
        </p:spPr>
      </p:pic>
      <p:pic>
        <p:nvPicPr>
          <p:cNvPr id="15" name="Picture 14" descr="vlasample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333" y="4747861"/>
            <a:ext cx="3608489" cy="16970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43665" y="3732261"/>
            <a:ext cx="338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/>
                <a:cs typeface="Times New Roman"/>
              </a:rPr>
              <a:t>ngVLA</a:t>
            </a:r>
            <a:r>
              <a:rPr lang="en-US" sz="2000" dirty="0" smtClean="0">
                <a:latin typeface="Times New Roman"/>
                <a:cs typeface="Times New Roman"/>
              </a:rPr>
              <a:t>: </a:t>
            </a:r>
            <a:r>
              <a:rPr lang="en-US" sz="2400" dirty="0" smtClean="0">
                <a:latin typeface="Times New Roman"/>
                <a:cs typeface="Times New Roman"/>
              </a:rPr>
              <a:t>cold gas driving cosmic star formation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97572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3017</TotalTime>
  <Words>1087</Words>
  <Application>Microsoft Macintosh PowerPoint</Application>
  <PresentationFormat>On-screen Show (4:3)</PresentationFormat>
  <Paragraphs>151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Radio Astronomy Observatory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Carilli</dc:creator>
  <cp:lastModifiedBy>Chris Carilli</cp:lastModifiedBy>
  <cp:revision>263</cp:revision>
  <cp:lastPrinted>2015-12-03T21:18:40Z</cp:lastPrinted>
  <dcterms:created xsi:type="dcterms:W3CDTF">2015-01-04T19:39:58Z</dcterms:created>
  <dcterms:modified xsi:type="dcterms:W3CDTF">2016-01-02T17:23:01Z</dcterms:modified>
</cp:coreProperties>
</file>